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878" r:id="rId2"/>
    <p:sldId id="879" r:id="rId3"/>
    <p:sldId id="953" r:id="rId4"/>
    <p:sldId id="1293" r:id="rId5"/>
    <p:sldId id="981" r:id="rId6"/>
    <p:sldId id="1290" r:id="rId7"/>
    <p:sldId id="1102" r:id="rId8"/>
    <p:sldId id="1110" r:id="rId9"/>
    <p:sldId id="1112" r:id="rId10"/>
    <p:sldId id="1276" r:id="rId11"/>
    <p:sldId id="1277" r:id="rId12"/>
    <p:sldId id="1278" r:id="rId13"/>
    <p:sldId id="1040" r:id="rId14"/>
    <p:sldId id="1273" r:id="rId15"/>
    <p:sldId id="1286" r:id="rId16"/>
    <p:sldId id="1287" r:id="rId17"/>
    <p:sldId id="1275" r:id="rId18"/>
    <p:sldId id="1291" r:id="rId19"/>
    <p:sldId id="1288" r:id="rId20"/>
    <p:sldId id="959" r:id="rId21"/>
    <p:sldId id="755" r:id="rId22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FF"/>
    <a:srgbClr val="D9D9D9"/>
    <a:srgbClr val="FFFF66"/>
    <a:srgbClr val="000000"/>
    <a:srgbClr val="003399"/>
    <a:srgbClr val="000066"/>
    <a:srgbClr val="99CC00"/>
    <a:srgbClr val="333399"/>
    <a:srgbClr val="FF66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 autoAdjust="0"/>
  </p:normalViewPr>
  <p:slideViewPr>
    <p:cSldViewPr snapToGrid="0">
      <p:cViewPr varScale="1">
        <p:scale>
          <a:sx n="111" d="100"/>
          <a:sy n="111" d="100"/>
        </p:scale>
        <p:origin x="1398" y="12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05Projekte\01Klimaschutz-Energiewende\Klimaschutz-Energiewende%202.0\02Energie-Erzeugung\02EE-Ausbaupfad\EE-Ausbaupfad-D-RLP_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03Energie\01ISE%20e.V\10Veranstaltungen\2021-2030\2024\2024-03-07SPD-Rheizabern%20WKA\Jahresertr&#228;ge%20PV_Win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0E-4623-BF38-A735AD7AAFEB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0E-4623-BF38-A735AD7AAFEB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0E-4623-BF38-A735AD7AAFEB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0E-4623-BF38-A735AD7AAFEB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0E-4623-BF38-A735AD7AAFEB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E0E-4623-BF38-A735AD7AAFEB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E0E-4623-BF38-A735AD7AAFEB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E0E-4623-BF38-A735AD7AAFEB}"/>
              </c:ext>
            </c:extLst>
          </c:dPt>
          <c:dPt>
            <c:idx val="8"/>
            <c:bubble3D val="0"/>
            <c:spPr>
              <a:solidFill>
                <a:srgbClr val="008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E0E-4623-BF38-A735AD7AAFEB}"/>
              </c:ext>
            </c:extLst>
          </c:dPt>
          <c:dPt>
            <c:idx val="9"/>
            <c:bubble3D val="0"/>
            <c:spPr>
              <a:solidFill>
                <a:srgbClr val="333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E0E-4623-BF38-A735AD7AAFEB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3E0E-4623-BF38-A735AD7AAFEB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3E0E-4623-BF38-A735AD7AAF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'EE-Anteile RLP'!$D$5:$D$16</c:f>
              <c:numCache>
                <c:formatCode>0.0</c:formatCode>
                <c:ptCount val="10"/>
                <c:pt idx="0">
                  <c:v>22.8</c:v>
                </c:pt>
                <c:pt idx="1">
                  <c:v>5.7</c:v>
                </c:pt>
                <c:pt idx="2">
                  <c:v>2.85</c:v>
                </c:pt>
                <c:pt idx="3">
                  <c:v>17.100000000000001</c:v>
                </c:pt>
                <c:pt idx="4">
                  <c:v>5.7</c:v>
                </c:pt>
                <c:pt idx="5">
                  <c:v>2.85</c:v>
                </c:pt>
                <c:pt idx="6">
                  <c:v>3</c:v>
                </c:pt>
                <c:pt idx="7">
                  <c:v>24</c:v>
                </c:pt>
                <c:pt idx="8">
                  <c:v>15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E0E-4623-BF38-A735AD7AA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'EE-Erträge'!$A$3:$A$14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'EE-Erträge'!$C$3:$C$14</c:f>
              <c:numCache>
                <c:formatCode>#,##0.0</c:formatCode>
                <c:ptCount val="12"/>
                <c:pt idx="0">
                  <c:v>12.498557553610926</c:v>
                </c:pt>
                <c:pt idx="1">
                  <c:v>9.0631310702952224</c:v>
                </c:pt>
                <c:pt idx="2">
                  <c:v>11.062121357822868</c:v>
                </c:pt>
                <c:pt idx="3">
                  <c:v>6.134243677276662</c:v>
                </c:pt>
                <c:pt idx="4">
                  <c:v>5.9755745744783155</c:v>
                </c:pt>
                <c:pt idx="5">
                  <c:v>4.321328973939802</c:v>
                </c:pt>
                <c:pt idx="6">
                  <c:v>6.2104529281661716</c:v>
                </c:pt>
                <c:pt idx="7">
                  <c:v>5.5707279546110193</c:v>
                </c:pt>
                <c:pt idx="8">
                  <c:v>4.1648235407250702</c:v>
                </c:pt>
                <c:pt idx="9">
                  <c:v>8.6717472833926355</c:v>
                </c:pt>
                <c:pt idx="10">
                  <c:v>14.13381094335994</c:v>
                </c:pt>
                <c:pt idx="11">
                  <c:v>12.193480142321377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5E-4AEB-A756-BE814DE9C3E3}"/>
            </c:ext>
          </c:extLst>
        </c:ser>
        <c:ser>
          <c:idx val="1"/>
          <c:order val="1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'EE-Erträge'!$A$3:$A$14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'EE-Erträge'!$E$3:$E$14</c:f>
              <c:numCache>
                <c:formatCode>#,##0.0</c:formatCode>
                <c:ptCount val="12"/>
                <c:pt idx="0">
                  <c:v>2.1366376423308773</c:v>
                </c:pt>
                <c:pt idx="1">
                  <c:v>5.2645679839249828</c:v>
                </c:pt>
                <c:pt idx="2">
                  <c:v>8.4393837910247829</c:v>
                </c:pt>
                <c:pt idx="3">
                  <c:v>7.6356329537843273</c:v>
                </c:pt>
                <c:pt idx="4">
                  <c:v>14.199598124581382</c:v>
                </c:pt>
                <c:pt idx="5">
                  <c:v>15.807099799062291</c:v>
                </c:pt>
                <c:pt idx="6">
                  <c:v>13.328868050904219</c:v>
                </c:pt>
                <c:pt idx="7">
                  <c:v>10.643957516027175</c:v>
                </c:pt>
                <c:pt idx="8">
                  <c:v>12.336618505406181</c:v>
                </c:pt>
                <c:pt idx="9">
                  <c:v>6.2424648359008703</c:v>
                </c:pt>
                <c:pt idx="10">
                  <c:v>2.2103148024112524</c:v>
                </c:pt>
                <c:pt idx="11">
                  <c:v>1.7548559946416611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5E-4AEB-A756-BE814DE9C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1263176"/>
        <c:axId val="691406648"/>
      </c:barChart>
      <c:catAx>
        <c:axId val="681263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91406648"/>
        <c:crosses val="autoZero"/>
        <c:auto val="1"/>
        <c:lblAlgn val="ctr"/>
        <c:lblOffset val="100"/>
        <c:noMultiLvlLbl val="0"/>
      </c:catAx>
      <c:valAx>
        <c:axId val="691406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81263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>
            <a:extLst>
              <a:ext uri="{FF2B5EF4-FFF2-40B4-BE49-F238E27FC236}">
                <a16:creationId xmlns:a16="http://schemas.microsoft.com/office/drawing/2014/main" id="{48706273-D7AD-73E8-F5EF-748A1F7181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izenplatzhalter 2">
            <a:extLst>
              <a:ext uri="{FF2B5EF4-FFF2-40B4-BE49-F238E27FC236}">
                <a16:creationId xmlns:a16="http://schemas.microsoft.com/office/drawing/2014/main" id="{5A78E475-688C-0F93-D276-8C4E78EA85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sz="1800">
                <a:latin typeface="Arial" panose="020B0604020202020204" pitchFamily="34" charset="0"/>
              </a:rPr>
              <a:t>Das </a:t>
            </a:r>
            <a:r>
              <a:rPr lang="de-DE" altLang="de-DE" sz="1800" b="1">
                <a:latin typeface="Arial" panose="020B0604020202020204" pitchFamily="34" charset="0"/>
              </a:rPr>
              <a:t>Azimutsystem</a:t>
            </a:r>
            <a:r>
              <a:rPr lang="de-DE" altLang="de-DE" sz="1800">
                <a:latin typeface="Arial" panose="020B0604020202020204" pitchFamily="34" charset="0"/>
              </a:rPr>
              <a:t> dient zur horizontalen Nachführung der Gondel.</a:t>
            </a:r>
          </a:p>
        </p:txBody>
      </p:sp>
      <p:sp>
        <p:nvSpPr>
          <p:cNvPr id="15364" name="Foliennummernplatzhalter 3">
            <a:extLst>
              <a:ext uri="{FF2B5EF4-FFF2-40B4-BE49-F238E27FC236}">
                <a16:creationId xmlns:a16="http://schemas.microsoft.com/office/drawing/2014/main" id="{82A8EF6E-EFEC-CC50-D986-09136D79FA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14AF56-4F00-4725-87C6-B3D8C9C60311}" type="slidenum">
              <a:rPr lang="de-DE" altLang="de-DE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42649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bildplatzhalter 1">
            <a:extLst>
              <a:ext uri="{FF2B5EF4-FFF2-40B4-BE49-F238E27FC236}">
                <a16:creationId xmlns:a16="http://schemas.microsoft.com/office/drawing/2014/main" id="{FAF5E959-5FA7-C01D-3817-449D92B6F7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izenplatzhalter 2">
            <a:extLst>
              <a:ext uri="{FF2B5EF4-FFF2-40B4-BE49-F238E27FC236}">
                <a16:creationId xmlns:a16="http://schemas.microsoft.com/office/drawing/2014/main" id="{88D8AB0E-E04C-AEA9-E356-90DFE296DE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sz="1800">
                <a:latin typeface="Arial" panose="020B0604020202020204" pitchFamily="34" charset="0"/>
              </a:rPr>
              <a:t>Das </a:t>
            </a:r>
            <a:r>
              <a:rPr lang="de-DE" altLang="de-DE" sz="1800" b="1">
                <a:latin typeface="Arial" panose="020B0604020202020204" pitchFamily="34" charset="0"/>
              </a:rPr>
              <a:t>Azimutsystem</a:t>
            </a:r>
            <a:r>
              <a:rPr lang="de-DE" altLang="de-DE" sz="1800">
                <a:latin typeface="Arial" panose="020B0604020202020204" pitchFamily="34" charset="0"/>
              </a:rPr>
              <a:t> dient zur horizontalen Nachführung der Gondel.</a:t>
            </a:r>
          </a:p>
        </p:txBody>
      </p:sp>
      <p:sp>
        <p:nvSpPr>
          <p:cNvPr id="17412" name="Foliennummernplatzhalter 3">
            <a:extLst>
              <a:ext uri="{FF2B5EF4-FFF2-40B4-BE49-F238E27FC236}">
                <a16:creationId xmlns:a16="http://schemas.microsoft.com/office/drawing/2014/main" id="{F4242BA6-BDB2-ED71-DCF6-632619E699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EAE8AD-5563-4A09-AC71-2432996AC780}" type="slidenum">
              <a:rPr lang="de-DE" altLang="de-DE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>
            <a:extLst>
              <a:ext uri="{FF2B5EF4-FFF2-40B4-BE49-F238E27FC236}">
                <a16:creationId xmlns:a16="http://schemas.microsoft.com/office/drawing/2014/main" id="{07F036CF-C777-C984-4ED9-3F53C7578D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izenplatzhalter 2">
            <a:extLst>
              <a:ext uri="{FF2B5EF4-FFF2-40B4-BE49-F238E27FC236}">
                <a16:creationId xmlns:a16="http://schemas.microsoft.com/office/drawing/2014/main" id="{676D18E5-9D7C-16DE-BC2F-6B80146221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sz="1800">
                <a:latin typeface="Arial" panose="020B0604020202020204" pitchFamily="34" charset="0"/>
              </a:rPr>
              <a:t>Das </a:t>
            </a:r>
            <a:r>
              <a:rPr lang="de-DE" altLang="de-DE" sz="1800" b="1">
                <a:latin typeface="Arial" panose="020B0604020202020204" pitchFamily="34" charset="0"/>
              </a:rPr>
              <a:t>Azimutsystem</a:t>
            </a:r>
            <a:r>
              <a:rPr lang="de-DE" altLang="de-DE" sz="1800">
                <a:latin typeface="Arial" panose="020B0604020202020204" pitchFamily="34" charset="0"/>
              </a:rPr>
              <a:t> dient zur horizontalen Nachführung der Gondel.</a:t>
            </a:r>
          </a:p>
        </p:txBody>
      </p:sp>
      <p:sp>
        <p:nvSpPr>
          <p:cNvPr id="19460" name="Foliennummernplatzhalter 3">
            <a:extLst>
              <a:ext uri="{FF2B5EF4-FFF2-40B4-BE49-F238E27FC236}">
                <a16:creationId xmlns:a16="http://schemas.microsoft.com/office/drawing/2014/main" id="{D436D2A2-2C82-BDDF-1B5A-D6351E641E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77F64A-2736-4684-B008-DC65F409DCEF}" type="slidenum">
              <a:rPr lang="de-DE" altLang="de-DE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209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bildplatzhalter 1">
            <a:extLst>
              <a:ext uri="{FF2B5EF4-FFF2-40B4-BE49-F238E27FC236}">
                <a16:creationId xmlns:a16="http://schemas.microsoft.com/office/drawing/2014/main" id="{DB1C87CB-2051-8BF8-D9BF-664EA52088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izenplatzhalter 2">
            <a:extLst>
              <a:ext uri="{FF2B5EF4-FFF2-40B4-BE49-F238E27FC236}">
                <a16:creationId xmlns:a16="http://schemas.microsoft.com/office/drawing/2014/main" id="{E311BB9B-A0C0-35B5-8876-74BD92D91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sz="1800">
                <a:latin typeface="Arial" panose="020B0604020202020204" pitchFamily="34" charset="0"/>
              </a:rPr>
              <a:t>Variable Spannung und Frequenz sind ein Geheimnis der Hersteller</a:t>
            </a:r>
          </a:p>
        </p:txBody>
      </p:sp>
      <p:sp>
        <p:nvSpPr>
          <p:cNvPr id="21508" name="Foliennummernplatzhalter 3">
            <a:extLst>
              <a:ext uri="{FF2B5EF4-FFF2-40B4-BE49-F238E27FC236}">
                <a16:creationId xmlns:a16="http://schemas.microsoft.com/office/drawing/2014/main" id="{A13D1CEF-83D4-8004-CDB1-D31B87361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24FE7D-6B6E-4F32-A294-28617654E28C}" type="slidenum">
              <a:rPr lang="de-DE" altLang="de-DE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04880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38195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62118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2032536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639081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74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>
            <a:extLst>
              <a:ext uri="{FF2B5EF4-FFF2-40B4-BE49-F238E27FC236}">
                <a16:creationId xmlns:a16="http://schemas.microsoft.com/office/drawing/2014/main" id="{2D63D9DB-BB2A-4F72-A3C0-50A50A6D22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>
            <a:extLst>
              <a:ext uri="{FF2B5EF4-FFF2-40B4-BE49-F238E27FC236}">
                <a16:creationId xmlns:a16="http://schemas.microsoft.com/office/drawing/2014/main" id="{52B22C4B-7C00-4FC6-A559-840C979D8A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30724" name="Foliennummernplatzhalter 3">
            <a:extLst>
              <a:ext uri="{FF2B5EF4-FFF2-40B4-BE49-F238E27FC236}">
                <a16:creationId xmlns:a16="http://schemas.microsoft.com/office/drawing/2014/main" id="{095785E0-B6F9-4FE8-9D70-69528A05B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80B8C9-1F3A-4BA9-AB24-D00628B7CF1C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63442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5360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249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699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bildplatzhalter 1">
            <a:extLst>
              <a:ext uri="{FF2B5EF4-FFF2-40B4-BE49-F238E27FC236}">
                <a16:creationId xmlns:a16="http://schemas.microsoft.com/office/drawing/2014/main" id="{DB4AB3A6-0A25-ADA3-8A3B-DA95DE72FD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izenplatzhalter 2">
            <a:extLst>
              <a:ext uri="{FF2B5EF4-FFF2-40B4-BE49-F238E27FC236}">
                <a16:creationId xmlns:a16="http://schemas.microsoft.com/office/drawing/2014/main" id="{19FFE0DD-406F-E10C-853C-CD58632CD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sz="1800" b="1" dirty="0">
                <a:latin typeface="Arial" pitchFamily="34" charset="0"/>
              </a:rPr>
              <a:t>Hersteller</a:t>
            </a:r>
            <a:r>
              <a:rPr lang="de-DE" sz="1800" dirty="0">
                <a:latin typeface="Arial" pitchFamily="34" charset="0"/>
              </a:rPr>
              <a:t>: </a:t>
            </a:r>
          </a:p>
          <a:p>
            <a:pPr marL="171450" indent="-171450">
              <a:buFontTx/>
              <a:buChar char="-"/>
              <a:defRPr/>
            </a:pPr>
            <a:r>
              <a:rPr lang="de-DE" sz="1800" dirty="0" err="1">
                <a:latin typeface="Arial" pitchFamily="34" charset="0"/>
              </a:rPr>
              <a:t>Minfeld</a:t>
            </a:r>
            <a:r>
              <a:rPr lang="de-DE" sz="1800" dirty="0">
                <a:latin typeface="Arial" pitchFamily="34" charset="0"/>
              </a:rPr>
              <a:t>: GE</a:t>
            </a:r>
          </a:p>
          <a:p>
            <a:pPr marL="171450" indent="-171450">
              <a:buFontTx/>
              <a:buChar char="-"/>
              <a:defRPr/>
            </a:pPr>
            <a:r>
              <a:rPr lang="de-DE" sz="1800" dirty="0">
                <a:latin typeface="Arial" pitchFamily="34" charset="0"/>
              </a:rPr>
              <a:t>Schneeberger Hof: Enercon,</a:t>
            </a:r>
          </a:p>
          <a:p>
            <a:pPr marL="171450" indent="-171450">
              <a:buFontTx/>
              <a:buChar char="-"/>
              <a:defRPr/>
            </a:pPr>
            <a:r>
              <a:rPr lang="de-DE" sz="1800" dirty="0">
                <a:latin typeface="Arial" pitchFamily="34" charset="0"/>
              </a:rPr>
              <a:t>Siemens</a:t>
            </a:r>
          </a:p>
        </p:txBody>
      </p:sp>
      <p:sp>
        <p:nvSpPr>
          <p:cNvPr id="29700" name="Foliennummernplatzhalter 3">
            <a:extLst>
              <a:ext uri="{FF2B5EF4-FFF2-40B4-BE49-F238E27FC236}">
                <a16:creationId xmlns:a16="http://schemas.microsoft.com/office/drawing/2014/main" id="{90B6A19C-6B3E-056C-523D-75C62D18A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99F73C-1DD8-4748-B000-48EA44FAF3EE}" type="slidenum">
              <a:rPr lang="de-DE" altLang="de-DE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83083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bildplatzhalter 1">
            <a:extLst>
              <a:ext uri="{FF2B5EF4-FFF2-40B4-BE49-F238E27FC236}">
                <a16:creationId xmlns:a16="http://schemas.microsoft.com/office/drawing/2014/main" id="{3D9FC7CB-8CC8-E387-472A-55C2F32180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izenplatzhalter 2">
            <a:extLst>
              <a:ext uri="{FF2B5EF4-FFF2-40B4-BE49-F238E27FC236}">
                <a16:creationId xmlns:a16="http://schemas.microsoft.com/office/drawing/2014/main" id="{1513603B-95B6-4C44-B89F-B46DF5202B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sz="1800" b="1" dirty="0">
                <a:latin typeface="Arial" pitchFamily="34" charset="0"/>
              </a:rPr>
              <a:t>Hersteller</a:t>
            </a:r>
            <a:r>
              <a:rPr lang="de-DE" sz="1800" dirty="0">
                <a:latin typeface="Arial" pitchFamily="34" charset="0"/>
              </a:rPr>
              <a:t>: </a:t>
            </a:r>
          </a:p>
          <a:p>
            <a:pPr marL="171450" indent="-171450">
              <a:buFontTx/>
              <a:buChar char="-"/>
              <a:defRPr/>
            </a:pPr>
            <a:r>
              <a:rPr lang="de-DE" sz="1800" dirty="0" err="1">
                <a:latin typeface="Arial" pitchFamily="34" charset="0"/>
              </a:rPr>
              <a:t>Minfeld</a:t>
            </a:r>
            <a:r>
              <a:rPr lang="de-DE" sz="1800" dirty="0">
                <a:latin typeface="Arial" pitchFamily="34" charset="0"/>
              </a:rPr>
              <a:t>: GE</a:t>
            </a:r>
          </a:p>
          <a:p>
            <a:pPr marL="171450" indent="-171450">
              <a:buFontTx/>
              <a:buChar char="-"/>
              <a:defRPr/>
            </a:pPr>
            <a:r>
              <a:rPr lang="de-DE" sz="1800" dirty="0">
                <a:latin typeface="Arial" pitchFamily="34" charset="0"/>
              </a:rPr>
              <a:t>Schneeberger Hof: Enercon,</a:t>
            </a:r>
          </a:p>
          <a:p>
            <a:pPr marL="171450" indent="-171450">
              <a:buFontTx/>
              <a:buChar char="-"/>
              <a:defRPr/>
            </a:pPr>
            <a:r>
              <a:rPr lang="de-DE" sz="1800" dirty="0">
                <a:latin typeface="Arial" pitchFamily="34" charset="0"/>
              </a:rPr>
              <a:t>Siemens</a:t>
            </a:r>
          </a:p>
        </p:txBody>
      </p:sp>
      <p:sp>
        <p:nvSpPr>
          <p:cNvPr id="11268" name="Foliennummernplatzhalter 3">
            <a:extLst>
              <a:ext uri="{FF2B5EF4-FFF2-40B4-BE49-F238E27FC236}">
                <a16:creationId xmlns:a16="http://schemas.microsoft.com/office/drawing/2014/main" id="{334544AE-A021-3470-7126-48F4A4FB33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325558-A0C5-460D-BDA9-A59AF6EA8D39}" type="slidenum">
              <a:rPr lang="de-DE" altLang="de-DE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>
            <a:extLst>
              <a:ext uri="{FF2B5EF4-FFF2-40B4-BE49-F238E27FC236}">
                <a16:creationId xmlns:a16="http://schemas.microsoft.com/office/drawing/2014/main" id="{48706273-D7AD-73E8-F5EF-748A1F7181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izenplatzhalter 2">
            <a:extLst>
              <a:ext uri="{FF2B5EF4-FFF2-40B4-BE49-F238E27FC236}">
                <a16:creationId xmlns:a16="http://schemas.microsoft.com/office/drawing/2014/main" id="{5A78E475-688C-0F93-D276-8C4E78EA85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sz="1800">
                <a:latin typeface="Arial" panose="020B0604020202020204" pitchFamily="34" charset="0"/>
              </a:rPr>
              <a:t>Das </a:t>
            </a:r>
            <a:r>
              <a:rPr lang="de-DE" altLang="de-DE" sz="1800" b="1">
                <a:latin typeface="Arial" panose="020B0604020202020204" pitchFamily="34" charset="0"/>
              </a:rPr>
              <a:t>Azimutsystem</a:t>
            </a:r>
            <a:r>
              <a:rPr lang="de-DE" altLang="de-DE" sz="1800">
                <a:latin typeface="Arial" panose="020B0604020202020204" pitchFamily="34" charset="0"/>
              </a:rPr>
              <a:t> dient zur horizontalen Nachführung der Gondel.</a:t>
            </a:r>
          </a:p>
        </p:txBody>
      </p:sp>
      <p:sp>
        <p:nvSpPr>
          <p:cNvPr id="15364" name="Foliennummernplatzhalter 3">
            <a:extLst>
              <a:ext uri="{FF2B5EF4-FFF2-40B4-BE49-F238E27FC236}">
                <a16:creationId xmlns:a16="http://schemas.microsoft.com/office/drawing/2014/main" id="{82A8EF6E-EFEC-CC50-D986-09136D79FA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14AF56-4F00-4725-87C6-B3D8C9C60311}" type="slidenum">
              <a:rPr lang="de-DE" altLang="de-DE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D694638-ED55-4FC5-B057-4363DC0F46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en-US" altLang="de-DE" sz="1200" b="1" dirty="0" err="1">
                <a:solidFill>
                  <a:srgbClr val="FF9933"/>
                </a:solidFill>
              </a:rPr>
              <a:t>Energiewende</a:t>
            </a:r>
            <a:r>
              <a:rPr lang="en-US" altLang="de-DE" sz="1200" b="1" dirty="0">
                <a:solidFill>
                  <a:srgbClr val="FF9933"/>
                </a:solidFill>
              </a:rPr>
              <a:t> in </a:t>
            </a:r>
            <a:r>
              <a:rPr lang="en-US" altLang="de-DE" sz="1200" b="1" dirty="0" err="1">
                <a:solidFill>
                  <a:srgbClr val="FF9933"/>
                </a:solidFill>
              </a:rPr>
              <a:t>Rheinzabern</a:t>
            </a:r>
            <a:r>
              <a:rPr lang="en-US" altLang="de-DE" sz="1200" b="1" dirty="0">
                <a:solidFill>
                  <a:srgbClr val="FF9933"/>
                </a:solidFill>
              </a:rPr>
              <a:t> </a:t>
            </a:r>
            <a:r>
              <a:rPr lang="de-DE" altLang="de-DE" sz="1200" b="1" dirty="0">
                <a:solidFill>
                  <a:srgbClr val="FF9933"/>
                </a:solidFill>
              </a:rPr>
              <a:t>| </a:t>
            </a:r>
            <a:r>
              <a:rPr lang="de-DE" sz="1200" b="1" dirty="0">
                <a:solidFill>
                  <a:srgbClr val="FF9933"/>
                </a:solidFill>
              </a:rPr>
              <a:t>Windkraft ist ein wichtiger Bestandteil in der Energiewende | 07.03.2024 </a:t>
            </a:r>
            <a:r>
              <a:rPr lang="de-DE" altLang="de-DE" sz="1200" b="1" dirty="0">
                <a:solidFill>
                  <a:srgbClr val="FF9933"/>
                </a:solidFill>
              </a:rPr>
              <a:t>    	      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>
              <a:defRPr/>
            </a:pPr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8C400E-617E-B600-68DD-D3AAF81BAE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5" y="-1141"/>
            <a:ext cx="798066" cy="7985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df.de/politik/frontal/buerokratie-irrsinn-windkraft-energiewende-rotmilan-auerhuhn-windrad-windenergie-100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n-suedpfalz.de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nnenseite.com/de/energie/die-energie-helden-der-energiewende-im-hunsrueck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hyperlink" Target="https://www.ardmediathek.de/video/doku-und-reportage/so-geht-klimaschutz-die-energiewender-vom-hunsrueck/swr-rp/Y3JpZDovL3N3ci5kZS9hZXgvbzE4NDg1NTc" TargetMode="Externa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g"/><Relationship Id="rId18" Type="http://schemas.openxmlformats.org/officeDocument/2006/relationships/image" Target="../media/image41.png"/><Relationship Id="rId3" Type="http://schemas.openxmlformats.org/officeDocument/2006/relationships/image" Target="../media/image27.jpeg"/><Relationship Id="rId21" Type="http://schemas.openxmlformats.org/officeDocument/2006/relationships/image" Target="../media/image44.png"/><Relationship Id="rId7" Type="http://schemas.openxmlformats.org/officeDocument/2006/relationships/image" Target="../media/image31.jpg"/><Relationship Id="rId12" Type="http://schemas.openxmlformats.org/officeDocument/2006/relationships/image" Target="../media/image36.jp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9.png"/><Relationship Id="rId20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png"/><Relationship Id="rId15" Type="http://schemas.openxmlformats.org/officeDocument/2006/relationships/image" Target="../media/image5.jpg"/><Relationship Id="rId10" Type="http://schemas.openxmlformats.org/officeDocument/2006/relationships/image" Target="../media/image34.jpeg"/><Relationship Id="rId19" Type="http://schemas.openxmlformats.org/officeDocument/2006/relationships/image" Target="../media/image42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Relationship Id="rId14" Type="http://schemas.openxmlformats.org/officeDocument/2006/relationships/image" Target="../media/image38.jpg"/><Relationship Id="rId22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-suedpfalz-energie.de/meta-studi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lobalwindatlas.info/en/area/German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11" Type="http://schemas.openxmlformats.org/officeDocument/2006/relationships/hyperlink" Target="https://www.google.com/search?q=Hybridturm+Die+Spannseile+halten+den+Turm+mit+ca.+7.000+t+Zugkraft+zusammen%21&amp;client=firefox-b-d&amp;sca_esv=8c571d6edf011196&amp;sxsrf=ACQVn0-sqABoMd8pLbg31489x-pA1mvLXQ%3A1707915845481&amp;ei=RbrMZcrqHOiAi-gP-riW-AQ&amp;ved=0ahUKEwiKoZqq8qqEAxVowAIHHXqcBU8Q4dUDCBE&amp;uact=5&amp;oq=Hybridturm+Die+Spannseile+halten+den+Turm+mit+ca.+7.000+t+Zugkraft+zusammen%21&amp;gs_lp=Egxnd3Mtd2l6LXNlcnAiTEh5YnJpZHR1cm0gRGllIFNwYW5uc2VpbGUgaGFsdGVuIGRlbiBUdXJtIG1pdCBjYS4gNy4wMDAgdCBadWdrcmFmdCB6dXNhbW1lbiFIAFAAWABwAHgBkAEAmAEAoAEAqgEAuAEDyAEA-AEB4gMEGAAgQQ&amp;sclient=gws-wiz-serp#fpstate=ive&amp;vld=cid:a9eca94c,vid:LXGj9GclGyQ,st:0" TargetMode="External"/><Relationship Id="rId5" Type="http://schemas.openxmlformats.org/officeDocument/2006/relationships/image" Target="../media/image13.jpeg"/><Relationship Id="rId10" Type="http://schemas.openxmlformats.org/officeDocument/2006/relationships/hyperlink" Target="https://www.i-suedpfalz-energie.de/berichte-archiv/wea-freckenfeld/" TargetMode="External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hteck 54">
            <a:extLst>
              <a:ext uri="{FF2B5EF4-FFF2-40B4-BE49-F238E27FC236}">
                <a16:creationId xmlns:a16="http://schemas.microsoft.com/office/drawing/2014/main" id="{BA588D29-16D1-44FA-8AF1-30D43A755A3F}"/>
              </a:ext>
            </a:extLst>
          </p:cNvPr>
          <p:cNvSpPr/>
          <p:nvPr/>
        </p:nvSpPr>
        <p:spPr bwMode="auto">
          <a:xfrm>
            <a:off x="0" y="1343025"/>
            <a:ext cx="9906000" cy="51181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C34F220-1FFD-51D0-33E8-9E97D15D1013}"/>
              </a:ext>
            </a:extLst>
          </p:cNvPr>
          <p:cNvSpPr/>
          <p:nvPr/>
        </p:nvSpPr>
        <p:spPr bwMode="auto">
          <a:xfrm>
            <a:off x="16273" y="1341953"/>
            <a:ext cx="9905998" cy="51112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265FD4F-021C-A2B6-DBE1-ED4EC774E9C0}"/>
              </a:ext>
            </a:extLst>
          </p:cNvPr>
          <p:cNvGrpSpPr/>
          <p:nvPr/>
        </p:nvGrpSpPr>
        <p:grpSpPr>
          <a:xfrm>
            <a:off x="552655" y="1552894"/>
            <a:ext cx="8800690" cy="4852496"/>
            <a:chOff x="552655" y="1552894"/>
            <a:chExt cx="8800690" cy="4852496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7F8170E1-7EE8-E378-D9EE-A2F0D377C92E}"/>
                </a:ext>
              </a:extLst>
            </p:cNvPr>
            <p:cNvSpPr/>
            <p:nvPr/>
          </p:nvSpPr>
          <p:spPr bwMode="auto">
            <a:xfrm>
              <a:off x="1070043" y="1552894"/>
              <a:ext cx="7782127" cy="4429617"/>
            </a:xfrm>
            <a:prstGeom prst="ellips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Grafik 6" descr="Ein Bild, das Windmühle enthält.&#10;&#10;Automatisch generierte Beschreibung">
              <a:extLst>
                <a:ext uri="{FF2B5EF4-FFF2-40B4-BE49-F238E27FC236}">
                  <a16:creationId xmlns:a16="http://schemas.microsoft.com/office/drawing/2014/main" id="{DBF08F71-7BB3-0AA7-4563-736FE02E3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655" y="1630718"/>
              <a:ext cx="3894434" cy="2290845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1375C2D9-942C-0122-DBF2-81F10C635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774" y="4348547"/>
              <a:ext cx="2006719" cy="2006719"/>
            </a:xfrm>
            <a:prstGeom prst="rect">
              <a:avLst/>
            </a:prstGeom>
          </p:spPr>
        </p:pic>
        <p:pic>
          <p:nvPicPr>
            <p:cNvPr id="11" name="Grafik 10" descr="Ein Bild, das Kreis, Grafiken, Symbol, Logo enthält.&#10;&#10;Automatisch generierte Beschreibung">
              <a:extLst>
                <a:ext uri="{FF2B5EF4-FFF2-40B4-BE49-F238E27FC236}">
                  <a16:creationId xmlns:a16="http://schemas.microsoft.com/office/drawing/2014/main" id="{480E427F-1FBB-255D-7E77-70E496840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5250" y="3718775"/>
              <a:ext cx="2118095" cy="2126164"/>
            </a:xfrm>
            <a:prstGeom prst="rect">
              <a:avLst/>
            </a:prstGeom>
          </p:spPr>
        </p:pic>
        <p:pic>
          <p:nvPicPr>
            <p:cNvPr id="13" name="Grafik 12" descr="Ein Bild, das Buchse, Elektronik, drinnen, Stecker enthält.&#10;&#10;Automatisch generierte Beschreibung">
              <a:extLst>
                <a:ext uri="{FF2B5EF4-FFF2-40B4-BE49-F238E27FC236}">
                  <a16:creationId xmlns:a16="http://schemas.microsoft.com/office/drawing/2014/main" id="{E266E919-FE30-E5B0-034E-E0882B4AA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9325" y="5284488"/>
              <a:ext cx="1120902" cy="1120902"/>
            </a:xfrm>
            <a:prstGeom prst="rect">
              <a:avLst/>
            </a:prstGeom>
          </p:spPr>
        </p:pic>
      </p:grpSp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7608" y="-36731"/>
            <a:ext cx="83383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b="1" dirty="0" err="1">
                <a:solidFill>
                  <a:schemeClr val="bg1"/>
                </a:solidFill>
              </a:rPr>
              <a:t>Energiewende</a:t>
            </a:r>
            <a:r>
              <a:rPr lang="en-US" altLang="de-DE" sz="2800" b="1" dirty="0">
                <a:solidFill>
                  <a:schemeClr val="bg1"/>
                </a:solidFill>
              </a:rPr>
              <a:t> in </a:t>
            </a:r>
            <a:r>
              <a:rPr lang="en-US" altLang="de-DE" sz="2800" b="1" dirty="0" err="1">
                <a:solidFill>
                  <a:schemeClr val="bg1"/>
                </a:solidFill>
              </a:rPr>
              <a:t>Rheinzabern</a:t>
            </a:r>
            <a:br>
              <a:rPr lang="en-US" altLang="de-DE" sz="2800" b="1" dirty="0">
                <a:solidFill>
                  <a:schemeClr val="bg1"/>
                </a:solidFill>
              </a:rPr>
            </a:br>
            <a:r>
              <a:rPr lang="de-DE" sz="2000" b="1" dirty="0">
                <a:solidFill>
                  <a:schemeClr val="bg1"/>
                </a:solidFill>
              </a:rPr>
              <a:t>Windkraft - ein wichtiger Bestandteil der Energiewende</a:t>
            </a:r>
            <a:endParaRPr lang="en-US" altLang="de-DE" sz="2000" dirty="0">
              <a:solidFill>
                <a:schemeClr val="bg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A7DD05F-9189-42D8-AE52-576BEDC4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3B87523B-9B83-4B16-B0D8-E3A1EA5C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59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de-DE" sz="1200" b="1" dirty="0" err="1">
                <a:solidFill>
                  <a:srgbClr val="FF9933"/>
                </a:solidFill>
              </a:rPr>
              <a:t>Energiewende</a:t>
            </a:r>
            <a:r>
              <a:rPr lang="en-US" altLang="de-DE" sz="1200" b="1" dirty="0">
                <a:solidFill>
                  <a:srgbClr val="FF9933"/>
                </a:solidFill>
              </a:rPr>
              <a:t> in </a:t>
            </a:r>
            <a:r>
              <a:rPr lang="en-US" altLang="de-DE" sz="1200" b="1" dirty="0" err="1">
                <a:solidFill>
                  <a:srgbClr val="FF9933"/>
                </a:solidFill>
              </a:rPr>
              <a:t>Rheinzabern</a:t>
            </a:r>
            <a:r>
              <a:rPr lang="en-US" altLang="de-DE" sz="1200" b="1" dirty="0">
                <a:solidFill>
                  <a:srgbClr val="FF9933"/>
                </a:solidFill>
              </a:rPr>
              <a:t> </a:t>
            </a:r>
            <a:r>
              <a:rPr lang="de-DE" altLang="de-DE" sz="1200" b="1" dirty="0">
                <a:solidFill>
                  <a:srgbClr val="FF9933"/>
                </a:solidFill>
              </a:rPr>
              <a:t>| </a:t>
            </a:r>
            <a:r>
              <a:rPr lang="de-DE" sz="1200" b="1" dirty="0">
                <a:solidFill>
                  <a:srgbClr val="FF9933"/>
                </a:solidFill>
              </a:rPr>
              <a:t>Windkraft ist ein wichtiger Bestandteil in der Energiewende | 07.03.2024        		I</a:t>
            </a:r>
            <a:r>
              <a:rPr lang="de-DE" altLang="de-DE" sz="1200" b="1" dirty="0">
                <a:solidFill>
                  <a:srgbClr val="FF9933"/>
                </a:solidFill>
              </a:rPr>
              <a:t>SE e.V.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0C8B968-1694-5CE3-3AF7-3B4A0240A1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" y="-20191"/>
            <a:ext cx="1361123" cy="136188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F5C2CB7-8CE2-587F-34D4-45308FB543D9}"/>
              </a:ext>
            </a:extLst>
          </p:cNvPr>
          <p:cNvSpPr txBox="1"/>
          <p:nvPr/>
        </p:nvSpPr>
        <p:spPr>
          <a:xfrm>
            <a:off x="8123685" y="5782858"/>
            <a:ext cx="1715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u="sng" dirty="0"/>
              <a:t>Referent</a:t>
            </a:r>
            <a:r>
              <a:rPr lang="de-DE" sz="1800" dirty="0"/>
              <a:t>:</a:t>
            </a:r>
          </a:p>
          <a:p>
            <a:r>
              <a:rPr lang="de-DE" sz="1800" dirty="0"/>
              <a:t>Wolfgang Thiel</a:t>
            </a:r>
          </a:p>
        </p:txBody>
      </p: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>
            <a:extLst>
              <a:ext uri="{FF2B5EF4-FFF2-40B4-BE49-F238E27FC236}">
                <a16:creationId xmlns:a16="http://schemas.microsoft.com/office/drawing/2014/main" id="{273CED27-6947-80A2-F9FA-25A4F79EB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4931" y="5916570"/>
            <a:ext cx="147796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Fa. Max Bögl</a:t>
            </a:r>
            <a:endParaRPr lang="en-US" altLang="de-DE" sz="1200" dirty="0"/>
          </a:p>
        </p:txBody>
      </p:sp>
      <p:pic>
        <p:nvPicPr>
          <p:cNvPr id="12" name="Grafik 11" descr="Ein Bild, das Stahl, Im Haus, Licht, Kunst enthält.&#10;&#10;Automatisch generierte Beschreibung">
            <a:extLst>
              <a:ext uri="{FF2B5EF4-FFF2-40B4-BE49-F238E27FC236}">
                <a16:creationId xmlns:a16="http://schemas.microsoft.com/office/drawing/2014/main" id="{CD772D4A-47E6-026C-C7A8-779A9BCF2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7644" y="1498798"/>
            <a:ext cx="5259931" cy="3944948"/>
          </a:xfrm>
          <a:prstGeom prst="rect">
            <a:avLst/>
          </a:prstGeom>
        </p:spPr>
      </p:pic>
      <p:sp>
        <p:nvSpPr>
          <p:cNvPr id="117" name="Rectangle 4">
            <a:extLst>
              <a:ext uri="{FF2B5EF4-FFF2-40B4-BE49-F238E27FC236}">
                <a16:creationId xmlns:a16="http://schemas.microsoft.com/office/drawing/2014/main" id="{BDDCB652-C893-174D-A993-C81382C33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01237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Spanngliedbündel halten den Turm zusammen  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5BA39CD9-C3BB-321F-90C5-32243DAA1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-22225"/>
            <a:ext cx="52070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Grundlagen WKA (6)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Hybrid-Turm, Beispiel Windpark </a:t>
            </a: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585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5">
            <a:extLst>
              <a:ext uri="{FF2B5EF4-FFF2-40B4-BE49-F238E27FC236}">
                <a16:creationId xmlns:a16="http://schemas.microsoft.com/office/drawing/2014/main" id="{EAAB7AEF-AB58-056C-8167-A3C71C275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247" y="5505484"/>
            <a:ext cx="105727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b="1" dirty="0"/>
              <a:t> </a:t>
            </a:r>
            <a:r>
              <a:rPr lang="de-DE" altLang="de-DE" sz="1200" dirty="0"/>
              <a:t>Nordex</a:t>
            </a:r>
            <a:endParaRPr lang="en-US" altLang="de-DE" sz="1200" dirty="0"/>
          </a:p>
        </p:txBody>
      </p:sp>
      <p:pic>
        <p:nvPicPr>
          <p:cNvPr id="16388" name="Grafik 9">
            <a:extLst>
              <a:ext uri="{FF2B5EF4-FFF2-40B4-BE49-F238E27FC236}">
                <a16:creationId xmlns:a16="http://schemas.microsoft.com/office/drawing/2014/main" id="{230758DA-F232-54C7-8716-E431811CD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7112" y="881698"/>
            <a:ext cx="6626225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85BDA-F131-A0AC-E9BA-E4AB15EA9D52}"/>
              </a:ext>
            </a:extLst>
          </p:cNvPr>
          <p:cNvGrpSpPr/>
          <p:nvPr/>
        </p:nvGrpSpPr>
        <p:grpSpPr>
          <a:xfrm>
            <a:off x="7151627" y="932498"/>
            <a:ext cx="3002025" cy="623093"/>
            <a:chOff x="7151627" y="932498"/>
            <a:chExt cx="3002025" cy="623093"/>
          </a:xfrm>
        </p:grpSpPr>
        <p:sp>
          <p:nvSpPr>
            <p:cNvPr id="16389" name="Rechteck 22">
              <a:extLst>
                <a:ext uri="{FF2B5EF4-FFF2-40B4-BE49-F238E27FC236}">
                  <a16:creationId xmlns:a16="http://schemas.microsoft.com/office/drawing/2014/main" id="{6F8828A0-D269-313E-1354-1EBBFC28D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9901" y="932498"/>
              <a:ext cx="2063751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Wärmetauscher</a:t>
              </a:r>
              <a:br>
                <a:rPr lang="de-DE" altLang="de-DE" sz="1600" dirty="0">
                  <a:solidFill>
                    <a:schemeClr val="accent2"/>
                  </a:solidFill>
                </a:rPr>
              </a:br>
              <a:r>
                <a:rPr lang="de-DE" altLang="de-DE" sz="1600" dirty="0">
                  <a:solidFill>
                    <a:schemeClr val="accent2"/>
                  </a:solidFill>
                </a:rPr>
                <a:t>(Kühler)</a:t>
              </a:r>
            </a:p>
          </p:txBody>
        </p:sp>
        <p:cxnSp>
          <p:nvCxnSpPr>
            <p:cNvPr id="16390" name="Gerader Verbinder 34">
              <a:extLst>
                <a:ext uri="{FF2B5EF4-FFF2-40B4-BE49-F238E27FC236}">
                  <a16:creationId xmlns:a16="http://schemas.microsoft.com/office/drawing/2014/main" id="{DAE9D630-0508-85E6-F54A-6970C25EDC2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151627" y="1346835"/>
              <a:ext cx="1364006" cy="208756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7E0A840-6C40-341B-1E6D-7EA8981709CB}"/>
              </a:ext>
            </a:extLst>
          </p:cNvPr>
          <p:cNvGrpSpPr/>
          <p:nvPr/>
        </p:nvGrpSpPr>
        <p:grpSpPr>
          <a:xfrm>
            <a:off x="3921125" y="886460"/>
            <a:ext cx="1582738" cy="1593374"/>
            <a:chOff x="3921125" y="886460"/>
            <a:chExt cx="1582738" cy="1593374"/>
          </a:xfrm>
        </p:grpSpPr>
        <p:sp>
          <p:nvSpPr>
            <p:cNvPr id="16391" name="Rechteck 37">
              <a:extLst>
                <a:ext uri="{FF2B5EF4-FFF2-40B4-BE49-F238E27FC236}">
                  <a16:creationId xmlns:a16="http://schemas.microsoft.com/office/drawing/2014/main" id="{97DF2109-15BE-B5E1-D49A-EEE52CAE2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1125" y="886460"/>
              <a:ext cx="158273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accent2"/>
                  </a:solidFill>
                </a:rPr>
                <a:t>Schaltschränke</a:t>
              </a:r>
            </a:p>
          </p:txBody>
        </p:sp>
        <p:cxnSp>
          <p:nvCxnSpPr>
            <p:cNvPr id="16392" name="Gerader Verbinder 31">
              <a:extLst>
                <a:ext uri="{FF2B5EF4-FFF2-40B4-BE49-F238E27FC236}">
                  <a16:creationId xmlns:a16="http://schemas.microsoft.com/office/drawing/2014/main" id="{385EF898-F9B3-7221-3366-31CA899C9F3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21188" y="1224598"/>
              <a:ext cx="177800" cy="1255236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393" name="Gerader Verbinder 39">
              <a:extLst>
                <a:ext uri="{FF2B5EF4-FFF2-40B4-BE49-F238E27FC236}">
                  <a16:creationId xmlns:a16="http://schemas.microsoft.com/office/drawing/2014/main" id="{786E5047-C091-733D-2371-D1287652D572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776788" y="1224598"/>
              <a:ext cx="487696" cy="939800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ECDEB32A-E8E9-3FB5-CB17-7AC406BA460A}"/>
              </a:ext>
            </a:extLst>
          </p:cNvPr>
          <p:cNvGrpSpPr/>
          <p:nvPr/>
        </p:nvGrpSpPr>
        <p:grpSpPr>
          <a:xfrm>
            <a:off x="2486852" y="1235487"/>
            <a:ext cx="1098550" cy="2094854"/>
            <a:chOff x="2486852" y="1235487"/>
            <a:chExt cx="1098550" cy="2094854"/>
          </a:xfrm>
        </p:grpSpPr>
        <p:cxnSp>
          <p:nvCxnSpPr>
            <p:cNvPr id="16394" name="Gerader Verbinder 42">
              <a:extLst>
                <a:ext uri="{FF2B5EF4-FFF2-40B4-BE49-F238E27FC236}">
                  <a16:creationId xmlns:a16="http://schemas.microsoft.com/office/drawing/2014/main" id="{34977EF0-EF70-896E-67D4-E3905996953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096848" y="1587569"/>
              <a:ext cx="387335" cy="1742772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396" name="Rechteck 45">
              <a:extLst>
                <a:ext uri="{FF2B5EF4-FFF2-40B4-BE49-F238E27FC236}">
                  <a16:creationId xmlns:a16="http://schemas.microsoft.com/office/drawing/2014/main" id="{4A676556-22B9-E9F1-9805-A939EB04E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852" y="1235487"/>
              <a:ext cx="10985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Getriebe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45FBA0B-0D18-4D23-02DE-8EF79DDE5D71}"/>
              </a:ext>
            </a:extLst>
          </p:cNvPr>
          <p:cNvGrpSpPr/>
          <p:nvPr/>
        </p:nvGrpSpPr>
        <p:grpSpPr>
          <a:xfrm>
            <a:off x="2464229" y="3955625"/>
            <a:ext cx="1265237" cy="1913330"/>
            <a:chOff x="2464229" y="3955625"/>
            <a:chExt cx="1265237" cy="1913330"/>
          </a:xfrm>
        </p:grpSpPr>
        <p:cxnSp>
          <p:nvCxnSpPr>
            <p:cNvPr id="16395" name="Gerader Verbinder 44">
              <a:extLst>
                <a:ext uri="{FF2B5EF4-FFF2-40B4-BE49-F238E27FC236}">
                  <a16:creationId xmlns:a16="http://schemas.microsoft.com/office/drawing/2014/main" id="{88C36171-220B-DA4F-5B17-034EC7EC70C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486852" y="3955625"/>
              <a:ext cx="467989" cy="1563193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397" name="Rechteck 46">
              <a:extLst>
                <a:ext uri="{FF2B5EF4-FFF2-40B4-BE49-F238E27FC236}">
                  <a16:creationId xmlns:a16="http://schemas.microsoft.com/office/drawing/2014/main" id="{45C8DC41-229C-88CB-D351-15078EAE4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4229" y="5530818"/>
              <a:ext cx="1265237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Rotorwelle</a:t>
              </a: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8DD7C66D-405F-B7DF-BB28-4B9FB7D0D425}"/>
              </a:ext>
            </a:extLst>
          </p:cNvPr>
          <p:cNvGrpSpPr/>
          <p:nvPr/>
        </p:nvGrpSpPr>
        <p:grpSpPr>
          <a:xfrm>
            <a:off x="4364753" y="3783837"/>
            <a:ext cx="1096963" cy="1593712"/>
            <a:chOff x="4364753" y="3783837"/>
            <a:chExt cx="1096963" cy="1593712"/>
          </a:xfrm>
        </p:grpSpPr>
        <p:sp>
          <p:nvSpPr>
            <p:cNvPr id="16398" name="Rechteck 47">
              <a:extLst>
                <a:ext uri="{FF2B5EF4-FFF2-40B4-BE49-F238E27FC236}">
                  <a16:creationId xmlns:a16="http://schemas.microsoft.com/office/drawing/2014/main" id="{9F5B0DF4-B55C-2E33-1F8E-37959AB34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4753" y="5039411"/>
              <a:ext cx="10969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Kupplung</a:t>
              </a:r>
            </a:p>
          </p:txBody>
        </p:sp>
        <p:cxnSp>
          <p:nvCxnSpPr>
            <p:cNvPr id="16399" name="Gerader Verbinder 48">
              <a:extLst>
                <a:ext uri="{FF2B5EF4-FFF2-40B4-BE49-F238E27FC236}">
                  <a16:creationId xmlns:a16="http://schemas.microsoft.com/office/drawing/2014/main" id="{9DB74A5B-A3D3-643A-F5B4-2FE9E6B7F1D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482064" y="3783837"/>
              <a:ext cx="294724" cy="1225411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28946A12-8E2F-5843-3F84-31DCA5527C2B}"/>
              </a:ext>
            </a:extLst>
          </p:cNvPr>
          <p:cNvGrpSpPr/>
          <p:nvPr/>
        </p:nvGrpSpPr>
        <p:grpSpPr>
          <a:xfrm>
            <a:off x="5271384" y="3019766"/>
            <a:ext cx="1728941" cy="1764657"/>
            <a:chOff x="5271384" y="3019766"/>
            <a:chExt cx="1728941" cy="1764657"/>
          </a:xfrm>
        </p:grpSpPr>
        <p:cxnSp>
          <p:nvCxnSpPr>
            <p:cNvPr id="16400" name="Gerader Verbinder 49">
              <a:extLst>
                <a:ext uri="{FF2B5EF4-FFF2-40B4-BE49-F238E27FC236}">
                  <a16:creationId xmlns:a16="http://schemas.microsoft.com/office/drawing/2014/main" id="{F9F7B87D-4139-C838-838E-304FE7F428B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271384" y="3019766"/>
              <a:ext cx="856438" cy="1468008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01" name="Rechteck 50">
              <a:extLst>
                <a:ext uri="{FF2B5EF4-FFF2-40B4-BE49-F238E27FC236}">
                  <a16:creationId xmlns:a16="http://schemas.microsoft.com/office/drawing/2014/main" id="{10B058B7-4866-19CF-525C-567AF7844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2225" y="4446285"/>
              <a:ext cx="13081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Generator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F7C5C27-3A09-D749-7E03-753D39A6DEC8}"/>
              </a:ext>
            </a:extLst>
          </p:cNvPr>
          <p:cNvGrpSpPr/>
          <p:nvPr/>
        </p:nvGrpSpPr>
        <p:grpSpPr>
          <a:xfrm>
            <a:off x="1043814" y="1504642"/>
            <a:ext cx="1265238" cy="2456806"/>
            <a:chOff x="1043814" y="1504642"/>
            <a:chExt cx="1265238" cy="2456806"/>
          </a:xfrm>
        </p:grpSpPr>
        <p:sp>
          <p:nvSpPr>
            <p:cNvPr id="16402" name="Rechteck 51">
              <a:extLst>
                <a:ext uri="{FF2B5EF4-FFF2-40B4-BE49-F238E27FC236}">
                  <a16:creationId xmlns:a16="http://schemas.microsoft.com/office/drawing/2014/main" id="{1AE90D7F-F870-CB76-C9BC-9EC76BFF0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814" y="1504642"/>
              <a:ext cx="1265238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Rotorlager</a:t>
              </a:r>
            </a:p>
          </p:txBody>
        </p:sp>
        <p:cxnSp>
          <p:nvCxnSpPr>
            <p:cNvPr id="16403" name="Gerader Verbinder 52">
              <a:extLst>
                <a:ext uri="{FF2B5EF4-FFF2-40B4-BE49-F238E27FC236}">
                  <a16:creationId xmlns:a16="http://schemas.microsoft.com/office/drawing/2014/main" id="{D683141A-29D4-5ED9-8B05-6EF272E06B2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544639" y="1852216"/>
              <a:ext cx="293786" cy="2109232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7" name="Text Box 113">
            <a:extLst>
              <a:ext uri="{FF2B5EF4-FFF2-40B4-BE49-F238E27FC236}">
                <a16:creationId xmlns:a16="http://schemas.microsoft.com/office/drawing/2014/main" id="{4DA3CBDC-A572-068A-F60B-99CC0D388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917" y="3574481"/>
            <a:ext cx="2494594" cy="21236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b="1" dirty="0">
                <a:solidFill>
                  <a:srgbClr val="FF6600"/>
                </a:solidFill>
              </a:rPr>
              <a:t>Arbeitsbereich der Anlage</a:t>
            </a:r>
            <a:br>
              <a:rPr lang="de-DE" altLang="de-DE" sz="1200" b="1" dirty="0">
                <a:solidFill>
                  <a:srgbClr val="FF6600"/>
                </a:solidFill>
              </a:rPr>
            </a:br>
            <a:r>
              <a:rPr lang="de-DE" altLang="de-DE" sz="1200" b="1" dirty="0">
                <a:solidFill>
                  <a:srgbClr val="FF6600"/>
                </a:solidFill>
              </a:rPr>
              <a:t>mit Windgeschwindigkeit:</a:t>
            </a:r>
          </a:p>
          <a:p>
            <a:pPr eaLnBrk="1" hangingPunct="1"/>
            <a:r>
              <a:rPr lang="de-DE" altLang="de-DE" sz="1200" b="1" dirty="0">
                <a:solidFill>
                  <a:srgbClr val="FF6600"/>
                </a:solidFill>
              </a:rPr>
              <a:t> </a:t>
            </a:r>
            <a:r>
              <a:rPr lang="de-DE" altLang="de-DE" sz="1200" dirty="0">
                <a:solidFill>
                  <a:srgbClr val="FF6600"/>
                </a:solidFill>
              </a:rPr>
              <a:t>3 bis 20 m/s </a:t>
            </a:r>
            <a:br>
              <a:rPr lang="de-DE" altLang="de-DE" sz="1200" dirty="0">
                <a:solidFill>
                  <a:srgbClr val="FF6600"/>
                </a:solidFill>
              </a:rPr>
            </a:br>
            <a:r>
              <a:rPr lang="de-DE" altLang="de-DE" sz="1200" dirty="0">
                <a:solidFill>
                  <a:srgbClr val="FF6600"/>
                </a:solidFill>
              </a:rPr>
              <a:t>(11 bis 72 km/h)</a:t>
            </a:r>
          </a:p>
          <a:p>
            <a:pPr eaLnBrk="1" hangingPunct="1"/>
            <a:endParaRPr lang="de-DE" altLang="de-DE" sz="1200" dirty="0">
              <a:solidFill>
                <a:srgbClr val="FF6600"/>
              </a:solidFill>
            </a:endParaRPr>
          </a:p>
          <a:p>
            <a:pPr eaLnBrk="1" hangingPunct="1"/>
            <a:r>
              <a:rPr lang="de-DE" altLang="de-DE" sz="1200" b="1" dirty="0">
                <a:solidFill>
                  <a:srgbClr val="FF6600"/>
                </a:solidFill>
              </a:rPr>
              <a:t>Betriebsdrehzahlbereich:</a:t>
            </a:r>
          </a:p>
          <a:p>
            <a:pPr eaLnBrk="1" hangingPunct="1"/>
            <a:r>
              <a:rPr lang="de-DE" altLang="de-DE" sz="1200" dirty="0">
                <a:solidFill>
                  <a:srgbClr val="FF6600"/>
                </a:solidFill>
              </a:rPr>
              <a:t>6,8 bis 12,4 U/min</a:t>
            </a:r>
          </a:p>
          <a:p>
            <a:pPr eaLnBrk="1" hangingPunct="1"/>
            <a:endParaRPr lang="de-DE" altLang="de-DE" sz="1200" dirty="0">
              <a:solidFill>
                <a:srgbClr val="FF6600"/>
              </a:solidFill>
            </a:endParaRPr>
          </a:p>
          <a:p>
            <a:pPr eaLnBrk="1" hangingPunct="1"/>
            <a:r>
              <a:rPr lang="de-DE" altLang="de-DE" sz="1200" b="1" dirty="0">
                <a:solidFill>
                  <a:srgbClr val="FF6600"/>
                </a:solidFill>
              </a:rPr>
              <a:t>Nenndrehzahl:</a:t>
            </a:r>
          </a:p>
          <a:p>
            <a:pPr eaLnBrk="1" hangingPunct="1"/>
            <a:r>
              <a:rPr lang="de-DE" altLang="de-DE" sz="1200" dirty="0">
                <a:solidFill>
                  <a:srgbClr val="FF6600"/>
                </a:solidFill>
              </a:rPr>
              <a:t>10,9 U/min</a:t>
            </a:r>
          </a:p>
          <a:p>
            <a:pPr eaLnBrk="1" hangingPunct="1"/>
            <a:r>
              <a:rPr lang="de-DE" altLang="de-DE" sz="1200" dirty="0">
                <a:solidFill>
                  <a:srgbClr val="FF6600"/>
                </a:solidFill>
              </a:rPr>
              <a:t>= ca. 270 km/h (Rotorblattspitzen)</a:t>
            </a:r>
          </a:p>
        </p:txBody>
      </p:sp>
      <p:sp>
        <p:nvSpPr>
          <p:cNvPr id="117" name="Rectangle 4">
            <a:extLst>
              <a:ext uri="{FF2B5EF4-FFF2-40B4-BE49-F238E27FC236}">
                <a16:creationId xmlns:a16="http://schemas.microsoft.com/office/drawing/2014/main" id="{F7B0A07D-DAF0-C678-693D-ADEEF7045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5983288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Energieumwandlung: kinetisch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de-DE" altLang="de-DE" sz="1800" dirty="0">
                <a:solidFill>
                  <a:srgbClr val="00B050"/>
                </a:solidFill>
              </a:rPr>
              <a:t> mechanisch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de-DE" altLang="de-DE" sz="1800" dirty="0">
                <a:solidFill>
                  <a:srgbClr val="00B050"/>
                </a:solidFill>
              </a:rPr>
              <a:t> elektrisch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A46560D-30F3-E1A5-B141-45BD2BF70BBC}"/>
              </a:ext>
            </a:extLst>
          </p:cNvPr>
          <p:cNvGrpSpPr/>
          <p:nvPr/>
        </p:nvGrpSpPr>
        <p:grpSpPr>
          <a:xfrm>
            <a:off x="104989" y="2127072"/>
            <a:ext cx="1425336" cy="1405751"/>
            <a:chOff x="104989" y="2127072"/>
            <a:chExt cx="1425336" cy="1405751"/>
          </a:xfrm>
        </p:grpSpPr>
        <p:sp>
          <p:nvSpPr>
            <p:cNvPr id="14" name="Rechteck 51">
              <a:extLst>
                <a:ext uri="{FF2B5EF4-FFF2-40B4-BE49-F238E27FC236}">
                  <a16:creationId xmlns:a16="http://schemas.microsoft.com/office/drawing/2014/main" id="{4A1072BC-8AE7-F54D-6E18-D54CE1BC7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89" y="2127072"/>
              <a:ext cx="142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Nabe mit</a:t>
              </a:r>
              <a:br>
                <a:rPr lang="de-DE" altLang="de-DE" sz="1600" dirty="0">
                  <a:solidFill>
                    <a:schemeClr val="accent2"/>
                  </a:solidFill>
                </a:rPr>
              </a:br>
              <a:r>
                <a:rPr lang="de-DE" altLang="de-DE" sz="1600" dirty="0">
                  <a:solidFill>
                    <a:schemeClr val="accent2"/>
                  </a:solidFill>
                </a:rPr>
                <a:t>Rotorblätter</a:t>
              </a:r>
            </a:p>
          </p:txBody>
        </p:sp>
        <p:cxnSp>
          <p:nvCxnSpPr>
            <p:cNvPr id="15" name="Gerader Verbinder 52">
              <a:extLst>
                <a:ext uri="{FF2B5EF4-FFF2-40B4-BE49-F238E27FC236}">
                  <a16:creationId xmlns:a16="http://schemas.microsoft.com/office/drawing/2014/main" id="{16BAF65D-91BF-FAE7-C5C4-192743188BE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41537" y="2786460"/>
              <a:ext cx="317246" cy="746363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Text Box 2">
            <a:extLst>
              <a:ext uri="{FF2B5EF4-FFF2-40B4-BE49-F238E27FC236}">
                <a16:creationId xmlns:a16="http://schemas.microsoft.com/office/drawing/2014/main" id="{340650FA-3ACB-8C34-4FBD-941F9F48E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-34925"/>
            <a:ext cx="558838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Grundlagen WKA (7)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Maschinenhaus, Beispiel Windpark </a:t>
            </a: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1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>
            <a:extLst>
              <a:ext uri="{FF2B5EF4-FFF2-40B4-BE49-F238E27FC236}">
                <a16:creationId xmlns:a16="http://schemas.microsoft.com/office/drawing/2014/main" id="{A2D92FCE-1994-D236-0BB3-6CAC69ACF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925" y="5588794"/>
            <a:ext cx="105727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b="1" dirty="0"/>
              <a:t> </a:t>
            </a:r>
            <a:r>
              <a:rPr lang="de-DE" altLang="de-DE" sz="1200" dirty="0"/>
              <a:t>Nordex</a:t>
            </a:r>
            <a:endParaRPr lang="en-US" altLang="de-DE" sz="1200" dirty="0"/>
          </a:p>
        </p:txBody>
      </p:sp>
      <p:pic>
        <p:nvPicPr>
          <p:cNvPr id="18436" name="Grafik 1">
            <a:extLst>
              <a:ext uri="{FF2B5EF4-FFF2-40B4-BE49-F238E27FC236}">
                <a16:creationId xmlns:a16="http://schemas.microsoft.com/office/drawing/2014/main" id="{240BA852-6D05-6A3E-1F2C-29C70D325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5" y="822325"/>
            <a:ext cx="5800725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9305F0F-447D-150A-811E-07FB204B7BAE}"/>
              </a:ext>
            </a:extLst>
          </p:cNvPr>
          <p:cNvGrpSpPr/>
          <p:nvPr/>
        </p:nvGrpSpPr>
        <p:grpSpPr>
          <a:xfrm>
            <a:off x="101600" y="1120775"/>
            <a:ext cx="3749675" cy="1068388"/>
            <a:chOff x="101600" y="1120775"/>
            <a:chExt cx="3749675" cy="1068388"/>
          </a:xfrm>
        </p:grpSpPr>
        <p:sp>
          <p:nvSpPr>
            <p:cNvPr id="18438" name="Rechteck 22">
              <a:extLst>
                <a:ext uri="{FF2B5EF4-FFF2-40B4-BE49-F238E27FC236}">
                  <a16:creationId xmlns:a16="http://schemas.microsoft.com/office/drawing/2014/main" id="{950ABC7D-32E9-5205-A7EC-79EB7BB76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00" y="1120775"/>
              <a:ext cx="20637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accent2"/>
                  </a:solidFill>
                </a:rPr>
                <a:t>Frequenzumrichter </a:t>
              </a:r>
            </a:p>
          </p:txBody>
        </p:sp>
        <p:cxnSp>
          <p:nvCxnSpPr>
            <p:cNvPr id="18440" name="Gerader Verbinder 5">
              <a:extLst>
                <a:ext uri="{FF2B5EF4-FFF2-40B4-BE49-F238E27FC236}">
                  <a16:creationId xmlns:a16="http://schemas.microsoft.com/office/drawing/2014/main" id="{A38D1CF7-00BA-997C-43C3-EB28BDEF176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60513" y="1530350"/>
              <a:ext cx="2290762" cy="658813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E145A96-68BB-33C8-4E26-D926BD0281C1}"/>
              </a:ext>
            </a:extLst>
          </p:cNvPr>
          <p:cNvGrpSpPr/>
          <p:nvPr/>
        </p:nvGrpSpPr>
        <p:grpSpPr>
          <a:xfrm>
            <a:off x="714375" y="3546475"/>
            <a:ext cx="2868613" cy="1046163"/>
            <a:chOff x="714375" y="3546475"/>
            <a:chExt cx="2868613" cy="1046163"/>
          </a:xfrm>
        </p:grpSpPr>
        <p:sp>
          <p:nvSpPr>
            <p:cNvPr id="18439" name="Rechteck 23">
              <a:extLst>
                <a:ext uri="{FF2B5EF4-FFF2-40B4-BE49-F238E27FC236}">
                  <a16:creationId xmlns:a16="http://schemas.microsoft.com/office/drawing/2014/main" id="{65689715-4FDF-CB3A-EDBF-F3991016C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375" y="3546475"/>
              <a:ext cx="9017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 err="1">
                  <a:solidFill>
                    <a:schemeClr val="accent2"/>
                  </a:solidFill>
                </a:rPr>
                <a:t>Turmtür</a:t>
              </a:r>
              <a:r>
                <a:rPr lang="de-DE" altLang="de-DE" sz="1600" dirty="0">
                  <a:solidFill>
                    <a:schemeClr val="accent2"/>
                  </a:solidFill>
                </a:rPr>
                <a:t> </a:t>
              </a:r>
            </a:p>
          </p:txBody>
        </p:sp>
        <p:cxnSp>
          <p:nvCxnSpPr>
            <p:cNvPr id="18441" name="Gerader Verbinder 27">
              <a:extLst>
                <a:ext uri="{FF2B5EF4-FFF2-40B4-BE49-F238E27FC236}">
                  <a16:creationId xmlns:a16="http://schemas.microsoft.com/office/drawing/2014/main" id="{DD2F87E4-C5CF-7653-B049-99DDAF51EA3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92225" y="3933825"/>
              <a:ext cx="2290763" cy="658813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35148C2-0011-D831-D65C-8D3100A41D49}"/>
              </a:ext>
            </a:extLst>
          </p:cNvPr>
          <p:cNvGrpSpPr/>
          <p:nvPr/>
        </p:nvGrpSpPr>
        <p:grpSpPr>
          <a:xfrm>
            <a:off x="6170613" y="2546350"/>
            <a:ext cx="3517900" cy="1155700"/>
            <a:chOff x="6170613" y="2546350"/>
            <a:chExt cx="3517900" cy="1155700"/>
          </a:xfrm>
        </p:grpSpPr>
        <p:cxnSp>
          <p:nvCxnSpPr>
            <p:cNvPr id="18442" name="Gerader Verbinder 28">
              <a:extLst>
                <a:ext uri="{FF2B5EF4-FFF2-40B4-BE49-F238E27FC236}">
                  <a16:creationId xmlns:a16="http://schemas.microsoft.com/office/drawing/2014/main" id="{FA76AC43-E169-883F-2105-287F716A823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170613" y="2889250"/>
              <a:ext cx="2289175" cy="812800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443" name="Rechteck 30">
              <a:extLst>
                <a:ext uri="{FF2B5EF4-FFF2-40B4-BE49-F238E27FC236}">
                  <a16:creationId xmlns:a16="http://schemas.microsoft.com/office/drawing/2014/main" id="{8BFC7334-4253-4C6B-89CC-8CD9F0D42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2546350"/>
              <a:ext cx="1795463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accent2"/>
                  </a:solidFill>
                </a:rPr>
                <a:t>MS-Schaltanlage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93625B2-C8A3-5312-5462-216E5C9F1F2F}"/>
              </a:ext>
            </a:extLst>
          </p:cNvPr>
          <p:cNvGrpSpPr/>
          <p:nvPr/>
        </p:nvGrpSpPr>
        <p:grpSpPr>
          <a:xfrm>
            <a:off x="6054725" y="950913"/>
            <a:ext cx="3606800" cy="1235075"/>
            <a:chOff x="6054725" y="950913"/>
            <a:chExt cx="3606800" cy="1235075"/>
          </a:xfrm>
        </p:grpSpPr>
        <p:sp>
          <p:nvSpPr>
            <p:cNvPr id="18437" name="Rechteck 3">
              <a:extLst>
                <a:ext uri="{FF2B5EF4-FFF2-40B4-BE49-F238E27FC236}">
                  <a16:creationId xmlns:a16="http://schemas.microsoft.com/office/drawing/2014/main" id="{5A4A78BB-C1A8-FD0C-748F-BA28E6FA9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2738" y="950913"/>
              <a:ext cx="1728787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accent2"/>
                  </a:solidFill>
                </a:rPr>
                <a:t>Transformator</a:t>
              </a:r>
            </a:p>
          </p:txBody>
        </p:sp>
        <p:cxnSp>
          <p:nvCxnSpPr>
            <p:cNvPr id="18444" name="Gerader Verbinder 31">
              <a:extLst>
                <a:ext uri="{FF2B5EF4-FFF2-40B4-BE49-F238E27FC236}">
                  <a16:creationId xmlns:a16="http://schemas.microsoft.com/office/drawing/2014/main" id="{2972FE23-399E-7467-1A5D-CC3FCC065E7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54725" y="1335088"/>
              <a:ext cx="2405063" cy="850900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7" name="Rectangle 4">
            <a:extLst>
              <a:ext uri="{FF2B5EF4-FFF2-40B4-BE49-F238E27FC236}">
                <a16:creationId xmlns:a16="http://schemas.microsoft.com/office/drawing/2014/main" id="{C27498D1-6CE7-F2B9-6B7B-F4D0B2ECA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5983288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Hier wird die Anpassung an das Mittelspannungsnetz gemacht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FA1FDFC-4805-6D18-3FF4-A048E464AB4F}"/>
              </a:ext>
            </a:extLst>
          </p:cNvPr>
          <p:cNvGrpSpPr/>
          <p:nvPr/>
        </p:nvGrpSpPr>
        <p:grpSpPr>
          <a:xfrm>
            <a:off x="101600" y="1922463"/>
            <a:ext cx="3255963" cy="1293812"/>
            <a:chOff x="101600" y="1922463"/>
            <a:chExt cx="3255963" cy="1293812"/>
          </a:xfrm>
        </p:grpSpPr>
        <p:cxnSp>
          <p:nvCxnSpPr>
            <p:cNvPr id="18446" name="Gerader Verbinder 5">
              <a:extLst>
                <a:ext uri="{FF2B5EF4-FFF2-40B4-BE49-F238E27FC236}">
                  <a16:creationId xmlns:a16="http://schemas.microsoft.com/office/drawing/2014/main" id="{A07E05A3-8B67-AA3E-5494-8E6143CFFF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24025" y="2393950"/>
              <a:ext cx="1460500" cy="30163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447" name="Rechteck 22">
              <a:extLst>
                <a:ext uri="{FF2B5EF4-FFF2-40B4-BE49-F238E27FC236}">
                  <a16:creationId xmlns:a16="http://schemas.microsoft.com/office/drawing/2014/main" id="{83E6D9F0-95DC-DF55-9887-022DF5E45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00" y="1922463"/>
              <a:ext cx="2063750" cy="8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accent2"/>
                  </a:solidFill>
                </a:rPr>
                <a:t>Spannseile für den</a:t>
              </a:r>
              <a:br>
                <a:rPr lang="de-DE" altLang="de-DE" sz="1600" dirty="0">
                  <a:solidFill>
                    <a:schemeClr val="accent2"/>
                  </a:solidFill>
                </a:rPr>
              </a:br>
              <a:r>
                <a:rPr lang="de-DE" altLang="de-DE" sz="1600" dirty="0">
                  <a:solidFill>
                    <a:schemeClr val="accent2"/>
                  </a:solidFill>
                </a:rPr>
                <a:t>Spannbeton-</a:t>
              </a:r>
              <a:br>
                <a:rPr lang="de-DE" altLang="de-DE" sz="1600" dirty="0">
                  <a:solidFill>
                    <a:schemeClr val="accent2"/>
                  </a:solidFill>
                </a:rPr>
              </a:br>
              <a:r>
                <a:rPr lang="de-DE" altLang="de-DE" sz="1600" dirty="0">
                  <a:solidFill>
                    <a:schemeClr val="accent2"/>
                  </a:solidFill>
                </a:rPr>
                <a:t>Turm </a:t>
              </a:r>
            </a:p>
          </p:txBody>
        </p:sp>
        <p:cxnSp>
          <p:nvCxnSpPr>
            <p:cNvPr id="18448" name="Gerader Verbinder 5">
              <a:extLst>
                <a:ext uri="{FF2B5EF4-FFF2-40B4-BE49-F238E27FC236}">
                  <a16:creationId xmlns:a16="http://schemas.microsoft.com/office/drawing/2014/main" id="{B938B7DB-D72E-4D29-AAEE-B110EBEB384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06563" y="2473325"/>
              <a:ext cx="1498600" cy="352425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49" name="Gerader Verbinder 5">
              <a:extLst>
                <a:ext uri="{FF2B5EF4-FFF2-40B4-BE49-F238E27FC236}">
                  <a16:creationId xmlns:a16="http://schemas.microsoft.com/office/drawing/2014/main" id="{BBDB06AB-F736-892F-A58A-347CF14FDD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24025" y="2543175"/>
              <a:ext cx="1633538" cy="673100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" name="Text Box 2">
            <a:extLst>
              <a:ext uri="{FF2B5EF4-FFF2-40B4-BE49-F238E27FC236}">
                <a16:creationId xmlns:a16="http://schemas.microsoft.com/office/drawing/2014/main" id="{AA824763-C767-5F3E-A10E-C98CEE0BB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-22225"/>
            <a:ext cx="49216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Grundlagen WKA (8)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Turm-Fuß, Beispiel Windpark </a:t>
            </a: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294" y="0"/>
            <a:ext cx="321908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Flächennutzung für WKA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Flächenanteile in D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ABB2AFB-3F00-ABA9-7100-3584805812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87" t="5749" r="33846" b="7026"/>
          <a:stretch/>
        </p:blipFill>
        <p:spPr>
          <a:xfrm>
            <a:off x="257908" y="1555279"/>
            <a:ext cx="6476267" cy="473544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3268A28-7612-5642-C105-A635E70DBEEB}"/>
              </a:ext>
            </a:extLst>
          </p:cNvPr>
          <p:cNvSpPr txBox="1"/>
          <p:nvPr/>
        </p:nvSpPr>
        <p:spPr>
          <a:xfrm>
            <a:off x="7227501" y="3448402"/>
            <a:ext cx="2339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Rotorfläche (Projektion)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3386D17-7F07-76C3-6EED-87329F3DEF1F}"/>
              </a:ext>
            </a:extLst>
          </p:cNvPr>
          <p:cNvSpPr txBox="1"/>
          <p:nvPr/>
        </p:nvSpPr>
        <p:spPr>
          <a:xfrm>
            <a:off x="7227501" y="4633995"/>
            <a:ext cx="1768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Fundamentfläche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F7034053-0C94-24B7-6837-EC8F9C8F9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0086" y="5542139"/>
            <a:ext cx="17584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Prof. Quaschning,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FNR, ISE e.V.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68B1444-6D97-3D8E-FEE3-78DA324D3FFE}"/>
              </a:ext>
            </a:extLst>
          </p:cNvPr>
          <p:cNvSpPr txBox="1"/>
          <p:nvPr/>
        </p:nvSpPr>
        <p:spPr>
          <a:xfrm>
            <a:off x="320289" y="793206"/>
            <a:ext cx="3855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Landwirtschaftlich genutzte Fläche: 46%</a:t>
            </a:r>
          </a:p>
        </p:txBody>
      </p:sp>
      <p:pic>
        <p:nvPicPr>
          <p:cNvPr id="11" name="Grafik 10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70520738-2DA9-9327-5986-1FB3D04B75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" b="39570"/>
          <a:stretch/>
        </p:blipFill>
        <p:spPr>
          <a:xfrm>
            <a:off x="4840862" y="858610"/>
            <a:ext cx="4887884" cy="1282182"/>
          </a:xfrm>
          <a:prstGeom prst="rect">
            <a:avLst/>
          </a:prstGeom>
        </p:spPr>
      </p:pic>
      <p:pic>
        <p:nvPicPr>
          <p:cNvPr id="12" name="Grafik 11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F5A74F2B-5F70-2E35-3119-00DF1A4D73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0" b="29192"/>
          <a:stretch/>
        </p:blipFill>
        <p:spPr>
          <a:xfrm>
            <a:off x="4840862" y="2156266"/>
            <a:ext cx="4887884" cy="208364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FB0A4C7-C361-D7DD-4D1C-4417C195208E}"/>
              </a:ext>
            </a:extLst>
          </p:cNvPr>
          <p:cNvGrpSpPr/>
          <p:nvPr/>
        </p:nvGrpSpPr>
        <p:grpSpPr>
          <a:xfrm>
            <a:off x="4840862" y="2367575"/>
            <a:ext cx="4887884" cy="762630"/>
            <a:chOff x="4953000" y="2436583"/>
            <a:chExt cx="4887884" cy="762630"/>
          </a:xfrm>
        </p:grpSpPr>
        <p:sp>
          <p:nvSpPr>
            <p:cNvPr id="8" name="Text Box 14">
              <a:extLst>
                <a:ext uri="{FF2B5EF4-FFF2-40B4-BE49-F238E27FC236}">
                  <a16:creationId xmlns:a16="http://schemas.microsoft.com/office/drawing/2014/main" id="{FB4C5B5C-A554-FEA3-45C1-50BAB9B06C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93622" y="3014547"/>
              <a:ext cx="2806859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*) </a:t>
              </a:r>
              <a:r>
                <a:rPr lang="de-DE" altLang="de-DE" sz="1200" dirty="0" err="1">
                  <a:solidFill>
                    <a:srgbClr val="000000"/>
                  </a:solidFill>
                  <a:ea typeface="Microsoft YaHei" panose="020B0503020204020204" pitchFamily="34" charset="-122"/>
                </a:rPr>
                <a:t>Freckenfeld</a:t>
              </a:r>
              <a:r>
                <a:rPr lang="de-DE" altLang="de-DE" sz="12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 2023: 58.740 MWh, 100ha</a:t>
              </a:r>
            </a:p>
          </p:txBody>
        </p:sp>
        <p:pic>
          <p:nvPicPr>
            <p:cNvPr id="13" name="Grafik 12" descr="Ein Bild, das Text, Screenshot, Schrift, Zahl enthält.&#10;&#10;Automatisch generierte Beschreibung">
              <a:extLst>
                <a:ext uri="{FF2B5EF4-FFF2-40B4-BE49-F238E27FC236}">
                  <a16:creationId xmlns:a16="http://schemas.microsoft.com/office/drawing/2014/main" id="{61CCAA30-8FC2-BE4B-67CA-4F91BC3B8E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15" b="16861"/>
            <a:stretch/>
          </p:blipFill>
          <p:spPr>
            <a:xfrm>
              <a:off x="4953000" y="2436583"/>
              <a:ext cx="4887884" cy="262167"/>
            </a:xfrm>
            <a:prstGeom prst="rect">
              <a:avLst/>
            </a:prstGeom>
          </p:spPr>
        </p:pic>
      </p:grpSp>
      <p:pic>
        <p:nvPicPr>
          <p:cNvPr id="14" name="Grafik 13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A216ACA0-EEC1-C884-DFC5-3144A96BA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08" b="5368"/>
          <a:stretch/>
        </p:blipFill>
        <p:spPr>
          <a:xfrm>
            <a:off x="4840862" y="2603822"/>
            <a:ext cx="4887884" cy="26216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48B2BF0-71B5-B858-F024-43F05D2961FF}"/>
              </a:ext>
            </a:extLst>
          </p:cNvPr>
          <p:cNvSpPr txBox="1"/>
          <p:nvPr/>
        </p:nvSpPr>
        <p:spPr>
          <a:xfrm>
            <a:off x="354414" y="1071624"/>
            <a:ext cx="3219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davon                 60% Futtermittel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4810BFA-19D3-4641-812A-61606C866368}"/>
              </a:ext>
            </a:extLst>
          </p:cNvPr>
          <p:cNvSpPr txBox="1"/>
          <p:nvPr/>
        </p:nvSpPr>
        <p:spPr>
          <a:xfrm>
            <a:off x="1872756" y="1369279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22% Nahrungsmittel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A898F62-857E-3102-F5D6-98843C520B2C}"/>
              </a:ext>
            </a:extLst>
          </p:cNvPr>
          <p:cNvSpPr txBox="1"/>
          <p:nvPr/>
        </p:nvSpPr>
        <p:spPr>
          <a:xfrm>
            <a:off x="1872756" y="1666933"/>
            <a:ext cx="2132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14% Energiepflanzen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EAE6BE0-3B8B-4403-9966-4E6F3552E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8142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vollversiegelte Fläche (Fundamente) bei WKA ist sehr gering!</a:t>
            </a:r>
          </a:p>
        </p:txBody>
      </p:sp>
    </p:spTree>
    <p:extLst>
      <p:ext uri="{BB962C8B-B14F-4D97-AF65-F5344CB8AC3E}">
        <p14:creationId xmlns:p14="http://schemas.microsoft.com/office/powerpoint/2010/main" val="241528350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2">
            <a:extLst>
              <a:ext uri="{FF2B5EF4-FFF2-40B4-BE49-F238E27FC236}">
                <a16:creationId xmlns:a16="http://schemas.microsoft.com/office/drawing/2014/main" id="{0DF46F4A-D6B9-DB63-B963-E28B0F250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8" y="-22225"/>
            <a:ext cx="37914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Flächennutzung für WKA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Beispiel: Windpark </a:t>
            </a: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  <p:pic>
        <p:nvPicPr>
          <p:cNvPr id="4" name="Grafik 3" descr="Ein Bild, das Text, Karte, Atlas, Diagramm enthält.&#10;&#10;Automatisch generierte Beschreibung">
            <a:extLst>
              <a:ext uri="{FF2B5EF4-FFF2-40B4-BE49-F238E27FC236}">
                <a16:creationId xmlns:a16="http://schemas.microsoft.com/office/drawing/2014/main" id="{567500AC-4EE3-4377-F80B-A0604ED112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t="32421" r="64488" b="36281"/>
          <a:stretch/>
        </p:blipFill>
        <p:spPr>
          <a:xfrm>
            <a:off x="103391" y="1086786"/>
            <a:ext cx="6874927" cy="4684428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12BAE40-A99F-CA9C-5CB0-152A268C428E}"/>
              </a:ext>
            </a:extLst>
          </p:cNvPr>
          <p:cNvGrpSpPr/>
          <p:nvPr/>
        </p:nvGrpSpPr>
        <p:grpSpPr>
          <a:xfrm>
            <a:off x="707071" y="1175946"/>
            <a:ext cx="8719753" cy="3508323"/>
            <a:chOff x="707071" y="1175946"/>
            <a:chExt cx="8719753" cy="3508323"/>
          </a:xfrm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C4BF6B4D-6324-7B7D-835C-5AC6E38FED40}"/>
                </a:ext>
              </a:extLst>
            </p:cNvPr>
            <p:cNvSpPr/>
            <p:nvPr/>
          </p:nvSpPr>
          <p:spPr bwMode="auto">
            <a:xfrm>
              <a:off x="707071" y="2173733"/>
              <a:ext cx="4605044" cy="2510536"/>
            </a:xfrm>
            <a:custGeom>
              <a:avLst/>
              <a:gdLst>
                <a:gd name="connsiteX0" fmla="*/ 395287 w 3681412"/>
                <a:gd name="connsiteY0" fmla="*/ 0 h 2005012"/>
                <a:gd name="connsiteX1" fmla="*/ 1843087 w 3681412"/>
                <a:gd name="connsiteY1" fmla="*/ 19050 h 2005012"/>
                <a:gd name="connsiteX2" fmla="*/ 3486150 w 3681412"/>
                <a:gd name="connsiteY2" fmla="*/ 95250 h 2005012"/>
                <a:gd name="connsiteX3" fmla="*/ 3124200 w 3681412"/>
                <a:gd name="connsiteY3" fmla="*/ 1323975 h 2005012"/>
                <a:gd name="connsiteX4" fmla="*/ 3681412 w 3681412"/>
                <a:gd name="connsiteY4" fmla="*/ 2005012 h 2005012"/>
                <a:gd name="connsiteX5" fmla="*/ 1181100 w 3681412"/>
                <a:gd name="connsiteY5" fmla="*/ 1990725 h 2005012"/>
                <a:gd name="connsiteX6" fmla="*/ 1204912 w 3681412"/>
                <a:gd name="connsiteY6" fmla="*/ 1804987 h 2005012"/>
                <a:gd name="connsiteX7" fmla="*/ 881062 w 3681412"/>
                <a:gd name="connsiteY7" fmla="*/ 1943100 h 2005012"/>
                <a:gd name="connsiteX8" fmla="*/ 1000125 w 3681412"/>
                <a:gd name="connsiteY8" fmla="*/ 1747837 h 2005012"/>
                <a:gd name="connsiteX9" fmla="*/ 809625 w 3681412"/>
                <a:gd name="connsiteY9" fmla="*/ 1576387 h 2005012"/>
                <a:gd name="connsiteX10" fmla="*/ 623887 w 3681412"/>
                <a:gd name="connsiteY10" fmla="*/ 1533525 h 2005012"/>
                <a:gd name="connsiteX11" fmla="*/ 171450 w 3681412"/>
                <a:gd name="connsiteY11" fmla="*/ 1447800 h 2005012"/>
                <a:gd name="connsiteX12" fmla="*/ 0 w 3681412"/>
                <a:gd name="connsiteY12" fmla="*/ 1295400 h 2005012"/>
                <a:gd name="connsiteX13" fmla="*/ 133350 w 3681412"/>
                <a:gd name="connsiteY13" fmla="*/ 1014412 h 2005012"/>
                <a:gd name="connsiteX14" fmla="*/ 257175 w 3681412"/>
                <a:gd name="connsiteY14" fmla="*/ 533400 h 2005012"/>
                <a:gd name="connsiteX15" fmla="*/ 395287 w 3681412"/>
                <a:gd name="connsiteY15" fmla="*/ 0 h 2005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81412" h="2005012">
                  <a:moveTo>
                    <a:pt x="395287" y="0"/>
                  </a:moveTo>
                  <a:lnTo>
                    <a:pt x="1843087" y="19050"/>
                  </a:lnTo>
                  <a:lnTo>
                    <a:pt x="3486150" y="95250"/>
                  </a:lnTo>
                  <a:lnTo>
                    <a:pt x="3124200" y="1323975"/>
                  </a:lnTo>
                  <a:lnTo>
                    <a:pt x="3681412" y="2005012"/>
                  </a:lnTo>
                  <a:lnTo>
                    <a:pt x="1181100" y="1990725"/>
                  </a:lnTo>
                  <a:lnTo>
                    <a:pt x="1204912" y="1804987"/>
                  </a:lnTo>
                  <a:lnTo>
                    <a:pt x="881062" y="1943100"/>
                  </a:lnTo>
                  <a:lnTo>
                    <a:pt x="1000125" y="1747837"/>
                  </a:lnTo>
                  <a:lnTo>
                    <a:pt x="809625" y="1576387"/>
                  </a:lnTo>
                  <a:lnTo>
                    <a:pt x="623887" y="1533525"/>
                  </a:lnTo>
                  <a:lnTo>
                    <a:pt x="171450" y="1447800"/>
                  </a:lnTo>
                  <a:lnTo>
                    <a:pt x="0" y="1295400"/>
                  </a:lnTo>
                  <a:lnTo>
                    <a:pt x="133350" y="1014412"/>
                  </a:lnTo>
                  <a:lnTo>
                    <a:pt x="257175" y="533400"/>
                  </a:lnTo>
                  <a:lnTo>
                    <a:pt x="395287" y="0"/>
                  </a:lnTo>
                  <a:close/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3EDF09E-41AF-C26F-56C4-4D3B65925258}"/>
                </a:ext>
              </a:extLst>
            </p:cNvPr>
            <p:cNvSpPr txBox="1"/>
            <p:nvPr/>
          </p:nvSpPr>
          <p:spPr>
            <a:xfrm>
              <a:off x="6999974" y="1175946"/>
              <a:ext cx="24268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überplante Fläche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ca. 100 ha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br>
                <a:rPr lang="de-DE" sz="1600" dirty="0">
                  <a:solidFill>
                    <a:srgbClr val="FF0000"/>
                  </a:solidFill>
                </a:rPr>
              </a:br>
              <a:endParaRPr lang="de-DE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6F79864C-0A05-B421-4499-5612CF3515CF}"/>
              </a:ext>
            </a:extLst>
          </p:cNvPr>
          <p:cNvSpPr txBox="1"/>
          <p:nvPr/>
        </p:nvSpPr>
        <p:spPr>
          <a:xfrm>
            <a:off x="6999973" y="3483564"/>
            <a:ext cx="2768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Anteil versiegelter Fläche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  6 x 0,5 ha = 3 ha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  = 3%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51AFCE8-22E9-3DF7-225E-0930D96888FE}"/>
              </a:ext>
            </a:extLst>
          </p:cNvPr>
          <p:cNvSpPr txBox="1"/>
          <p:nvPr/>
        </p:nvSpPr>
        <p:spPr>
          <a:xfrm>
            <a:off x="6999973" y="4268770"/>
            <a:ext cx="2860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Nutzbare </a:t>
            </a:r>
            <a:r>
              <a:rPr lang="de-DE" sz="1600" dirty="0" err="1">
                <a:solidFill>
                  <a:srgbClr val="FF0000"/>
                </a:solidFill>
              </a:rPr>
              <a:t>landwirtsch</a:t>
            </a:r>
            <a:r>
              <a:rPr lang="de-DE" sz="1600" dirty="0">
                <a:solidFill>
                  <a:srgbClr val="FF0000"/>
                </a:solidFill>
              </a:rPr>
              <a:t>. Fläche: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97 ha = 97%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A834B5B-D438-AA94-4D04-A509DAF1AFC1}"/>
              </a:ext>
            </a:extLst>
          </p:cNvPr>
          <p:cNvGrpSpPr/>
          <p:nvPr/>
        </p:nvGrpSpPr>
        <p:grpSpPr>
          <a:xfrm>
            <a:off x="3154680" y="1880462"/>
            <a:ext cx="6613676" cy="931318"/>
            <a:chOff x="3154680" y="1880462"/>
            <a:chExt cx="6613676" cy="931318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52DB9E6-D043-D0CD-0CB0-11DDBE43F0FF}"/>
                </a:ext>
              </a:extLst>
            </p:cNvPr>
            <p:cNvSpPr txBox="1"/>
            <p:nvPr/>
          </p:nvSpPr>
          <p:spPr>
            <a:xfrm>
              <a:off x="6999974" y="1880462"/>
              <a:ext cx="27683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versiegelte Flächen/Windrad</a:t>
              </a:r>
            </a:p>
            <a:p>
              <a:r>
                <a:rPr lang="de-DE" sz="1600" dirty="0">
                  <a:solidFill>
                    <a:srgbClr val="FF0000"/>
                  </a:solidFill>
                </a:rPr>
                <a:t>- vollversiegelt: Fundament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  ca. 500 m</a:t>
              </a:r>
              <a:r>
                <a:rPr lang="de-DE" sz="1600" baseline="30000" dirty="0">
                  <a:solidFill>
                    <a:srgbClr val="FF0000"/>
                  </a:solidFill>
                </a:rPr>
                <a:t>2</a:t>
              </a:r>
              <a:r>
                <a:rPr lang="de-DE" sz="1600" dirty="0">
                  <a:solidFill>
                    <a:srgbClr val="FF0000"/>
                  </a:solidFill>
                </a:rPr>
                <a:t> = 0,05 ha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765FDD0-477C-996D-9CBE-142648712BFE}"/>
                </a:ext>
              </a:extLst>
            </p:cNvPr>
            <p:cNvSpPr/>
            <p:nvPr/>
          </p:nvSpPr>
          <p:spPr bwMode="auto">
            <a:xfrm>
              <a:off x="3154680" y="2506980"/>
              <a:ext cx="304800" cy="3048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32916B68-DAAB-F0A5-EA9B-D0386F700A5A}"/>
              </a:ext>
            </a:extLst>
          </p:cNvPr>
          <p:cNvGrpSpPr/>
          <p:nvPr/>
        </p:nvGrpSpPr>
        <p:grpSpPr>
          <a:xfrm>
            <a:off x="1138238" y="2209800"/>
            <a:ext cx="8790622" cy="1332656"/>
            <a:chOff x="1138238" y="2209800"/>
            <a:chExt cx="8790622" cy="1332656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2B948D0C-066D-209E-F8E4-B111EFED937B}"/>
                </a:ext>
              </a:extLst>
            </p:cNvPr>
            <p:cNvSpPr txBox="1"/>
            <p:nvPr/>
          </p:nvSpPr>
          <p:spPr>
            <a:xfrm>
              <a:off x="6999973" y="2711459"/>
              <a:ext cx="29288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- teilversiegelt mit Schotter: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  Zufahrt und Kranabstellplatz: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  ca. 0,5 ha</a:t>
              </a: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05854AAB-9663-63CE-A9CE-B34D6F4736C7}"/>
                </a:ext>
              </a:extLst>
            </p:cNvPr>
            <p:cNvSpPr/>
            <p:nvPr/>
          </p:nvSpPr>
          <p:spPr bwMode="auto">
            <a:xfrm>
              <a:off x="1138238" y="2209800"/>
              <a:ext cx="495300" cy="693420"/>
            </a:xfrm>
            <a:custGeom>
              <a:avLst/>
              <a:gdLst>
                <a:gd name="connsiteX0" fmla="*/ 190500 w 533400"/>
                <a:gd name="connsiteY0" fmla="*/ 0 h 693420"/>
                <a:gd name="connsiteX1" fmla="*/ 533400 w 533400"/>
                <a:gd name="connsiteY1" fmla="*/ 22860 h 693420"/>
                <a:gd name="connsiteX2" fmla="*/ 426720 w 533400"/>
                <a:gd name="connsiteY2" fmla="*/ 533400 h 693420"/>
                <a:gd name="connsiteX3" fmla="*/ 220980 w 533400"/>
                <a:gd name="connsiteY3" fmla="*/ 472440 h 693420"/>
                <a:gd name="connsiteX4" fmla="*/ 167640 w 533400"/>
                <a:gd name="connsiteY4" fmla="*/ 693420 h 693420"/>
                <a:gd name="connsiteX5" fmla="*/ 0 w 533400"/>
                <a:gd name="connsiteY5" fmla="*/ 647700 h 693420"/>
                <a:gd name="connsiteX6" fmla="*/ 190500 w 533400"/>
                <a:gd name="connsiteY6" fmla="*/ 0 h 693420"/>
                <a:gd name="connsiteX0" fmla="*/ 190500 w 478632"/>
                <a:gd name="connsiteY0" fmla="*/ 0 h 693420"/>
                <a:gd name="connsiteX1" fmla="*/ 478632 w 478632"/>
                <a:gd name="connsiteY1" fmla="*/ 22860 h 693420"/>
                <a:gd name="connsiteX2" fmla="*/ 426720 w 478632"/>
                <a:gd name="connsiteY2" fmla="*/ 533400 h 693420"/>
                <a:gd name="connsiteX3" fmla="*/ 220980 w 478632"/>
                <a:gd name="connsiteY3" fmla="*/ 472440 h 693420"/>
                <a:gd name="connsiteX4" fmla="*/ 167640 w 478632"/>
                <a:gd name="connsiteY4" fmla="*/ 693420 h 693420"/>
                <a:gd name="connsiteX5" fmla="*/ 0 w 478632"/>
                <a:gd name="connsiteY5" fmla="*/ 647700 h 693420"/>
                <a:gd name="connsiteX6" fmla="*/ 190500 w 478632"/>
                <a:gd name="connsiteY6" fmla="*/ 0 h 693420"/>
                <a:gd name="connsiteX0" fmla="*/ 190500 w 478632"/>
                <a:gd name="connsiteY0" fmla="*/ 0 h 693420"/>
                <a:gd name="connsiteX1" fmla="*/ 478632 w 478632"/>
                <a:gd name="connsiteY1" fmla="*/ 22860 h 693420"/>
                <a:gd name="connsiteX2" fmla="*/ 379095 w 478632"/>
                <a:gd name="connsiteY2" fmla="*/ 521494 h 693420"/>
                <a:gd name="connsiteX3" fmla="*/ 220980 w 478632"/>
                <a:gd name="connsiteY3" fmla="*/ 472440 h 693420"/>
                <a:gd name="connsiteX4" fmla="*/ 167640 w 478632"/>
                <a:gd name="connsiteY4" fmla="*/ 693420 h 693420"/>
                <a:gd name="connsiteX5" fmla="*/ 0 w 478632"/>
                <a:gd name="connsiteY5" fmla="*/ 647700 h 693420"/>
                <a:gd name="connsiteX6" fmla="*/ 190500 w 478632"/>
                <a:gd name="connsiteY6" fmla="*/ 0 h 693420"/>
                <a:gd name="connsiteX0" fmla="*/ 190500 w 478632"/>
                <a:gd name="connsiteY0" fmla="*/ 0 h 693420"/>
                <a:gd name="connsiteX1" fmla="*/ 478632 w 478632"/>
                <a:gd name="connsiteY1" fmla="*/ 22860 h 693420"/>
                <a:gd name="connsiteX2" fmla="*/ 379095 w 478632"/>
                <a:gd name="connsiteY2" fmla="*/ 521494 h 693420"/>
                <a:gd name="connsiteX3" fmla="*/ 230505 w 478632"/>
                <a:gd name="connsiteY3" fmla="*/ 505778 h 693420"/>
                <a:gd name="connsiteX4" fmla="*/ 167640 w 478632"/>
                <a:gd name="connsiteY4" fmla="*/ 693420 h 693420"/>
                <a:gd name="connsiteX5" fmla="*/ 0 w 478632"/>
                <a:gd name="connsiteY5" fmla="*/ 647700 h 693420"/>
                <a:gd name="connsiteX6" fmla="*/ 190500 w 478632"/>
                <a:gd name="connsiteY6" fmla="*/ 0 h 693420"/>
                <a:gd name="connsiteX0" fmla="*/ 190500 w 478632"/>
                <a:gd name="connsiteY0" fmla="*/ 0 h 693420"/>
                <a:gd name="connsiteX1" fmla="*/ 478632 w 478632"/>
                <a:gd name="connsiteY1" fmla="*/ 22860 h 693420"/>
                <a:gd name="connsiteX2" fmla="*/ 379095 w 478632"/>
                <a:gd name="connsiteY2" fmla="*/ 521494 h 693420"/>
                <a:gd name="connsiteX3" fmla="*/ 218599 w 478632"/>
                <a:gd name="connsiteY3" fmla="*/ 484347 h 693420"/>
                <a:gd name="connsiteX4" fmla="*/ 167640 w 478632"/>
                <a:gd name="connsiteY4" fmla="*/ 693420 h 693420"/>
                <a:gd name="connsiteX5" fmla="*/ 0 w 478632"/>
                <a:gd name="connsiteY5" fmla="*/ 647700 h 693420"/>
                <a:gd name="connsiteX6" fmla="*/ 190500 w 478632"/>
                <a:gd name="connsiteY6" fmla="*/ 0 h 693420"/>
                <a:gd name="connsiteX0" fmla="*/ 190500 w 478632"/>
                <a:gd name="connsiteY0" fmla="*/ 0 h 693420"/>
                <a:gd name="connsiteX1" fmla="*/ 478632 w 478632"/>
                <a:gd name="connsiteY1" fmla="*/ 22860 h 693420"/>
                <a:gd name="connsiteX2" fmla="*/ 379095 w 478632"/>
                <a:gd name="connsiteY2" fmla="*/ 521494 h 693420"/>
                <a:gd name="connsiteX3" fmla="*/ 223362 w 478632"/>
                <a:gd name="connsiteY3" fmla="*/ 491491 h 693420"/>
                <a:gd name="connsiteX4" fmla="*/ 167640 w 478632"/>
                <a:gd name="connsiteY4" fmla="*/ 693420 h 693420"/>
                <a:gd name="connsiteX5" fmla="*/ 0 w 478632"/>
                <a:gd name="connsiteY5" fmla="*/ 647700 h 693420"/>
                <a:gd name="connsiteX6" fmla="*/ 190500 w 478632"/>
                <a:gd name="connsiteY6" fmla="*/ 0 h 693420"/>
                <a:gd name="connsiteX0" fmla="*/ 190500 w 490538"/>
                <a:gd name="connsiteY0" fmla="*/ 0 h 693420"/>
                <a:gd name="connsiteX1" fmla="*/ 490538 w 490538"/>
                <a:gd name="connsiteY1" fmla="*/ 25241 h 693420"/>
                <a:gd name="connsiteX2" fmla="*/ 379095 w 490538"/>
                <a:gd name="connsiteY2" fmla="*/ 521494 h 693420"/>
                <a:gd name="connsiteX3" fmla="*/ 223362 w 490538"/>
                <a:gd name="connsiteY3" fmla="*/ 491491 h 693420"/>
                <a:gd name="connsiteX4" fmla="*/ 167640 w 490538"/>
                <a:gd name="connsiteY4" fmla="*/ 693420 h 693420"/>
                <a:gd name="connsiteX5" fmla="*/ 0 w 490538"/>
                <a:gd name="connsiteY5" fmla="*/ 647700 h 693420"/>
                <a:gd name="connsiteX6" fmla="*/ 190500 w 490538"/>
                <a:gd name="connsiteY6" fmla="*/ 0 h 693420"/>
                <a:gd name="connsiteX0" fmla="*/ 190500 w 490538"/>
                <a:gd name="connsiteY0" fmla="*/ 0 h 693420"/>
                <a:gd name="connsiteX1" fmla="*/ 490538 w 490538"/>
                <a:gd name="connsiteY1" fmla="*/ 25241 h 693420"/>
                <a:gd name="connsiteX2" fmla="*/ 398145 w 490538"/>
                <a:gd name="connsiteY2" fmla="*/ 521494 h 693420"/>
                <a:gd name="connsiteX3" fmla="*/ 223362 w 490538"/>
                <a:gd name="connsiteY3" fmla="*/ 491491 h 693420"/>
                <a:gd name="connsiteX4" fmla="*/ 167640 w 490538"/>
                <a:gd name="connsiteY4" fmla="*/ 693420 h 693420"/>
                <a:gd name="connsiteX5" fmla="*/ 0 w 490538"/>
                <a:gd name="connsiteY5" fmla="*/ 647700 h 693420"/>
                <a:gd name="connsiteX6" fmla="*/ 190500 w 490538"/>
                <a:gd name="connsiteY6" fmla="*/ 0 h 693420"/>
                <a:gd name="connsiteX0" fmla="*/ 195262 w 495300"/>
                <a:gd name="connsiteY0" fmla="*/ 0 h 693420"/>
                <a:gd name="connsiteX1" fmla="*/ 495300 w 495300"/>
                <a:gd name="connsiteY1" fmla="*/ 25241 h 693420"/>
                <a:gd name="connsiteX2" fmla="*/ 402907 w 495300"/>
                <a:gd name="connsiteY2" fmla="*/ 521494 h 693420"/>
                <a:gd name="connsiteX3" fmla="*/ 228124 w 495300"/>
                <a:gd name="connsiteY3" fmla="*/ 491491 h 693420"/>
                <a:gd name="connsiteX4" fmla="*/ 172402 w 495300"/>
                <a:gd name="connsiteY4" fmla="*/ 693420 h 693420"/>
                <a:gd name="connsiteX5" fmla="*/ 0 w 495300"/>
                <a:gd name="connsiteY5" fmla="*/ 654843 h 693420"/>
                <a:gd name="connsiteX6" fmla="*/ 195262 w 495300"/>
                <a:gd name="connsiteY6" fmla="*/ 0 h 69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5300" h="693420">
                  <a:moveTo>
                    <a:pt x="195262" y="0"/>
                  </a:moveTo>
                  <a:lnTo>
                    <a:pt x="495300" y="25241"/>
                  </a:lnTo>
                  <a:lnTo>
                    <a:pt x="402907" y="521494"/>
                  </a:lnTo>
                  <a:lnTo>
                    <a:pt x="228124" y="491491"/>
                  </a:lnTo>
                  <a:lnTo>
                    <a:pt x="172402" y="693420"/>
                  </a:lnTo>
                  <a:lnTo>
                    <a:pt x="0" y="654843"/>
                  </a:lnTo>
                  <a:lnTo>
                    <a:pt x="195262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50196"/>
              </a:scheme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7" name="Rectangle 4">
            <a:extLst>
              <a:ext uri="{FF2B5EF4-FFF2-40B4-BE49-F238E27FC236}">
                <a16:creationId xmlns:a16="http://schemas.microsoft.com/office/drawing/2014/main" id="{21639EA9-5D01-55C1-44C2-F3B3246D8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5752454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97 % der überplanten Fläche können weiterhin landwirtschaftlich genutzt werden!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5128A494-5108-9539-E3A1-2F26C4126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085636"/>
            <a:ext cx="93345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Um Flächensynergien zu nutzen, sollten PV-Freiflächenanlagen mitgeplant werden!</a:t>
            </a:r>
          </a:p>
        </p:txBody>
      </p:sp>
    </p:spTree>
    <p:extLst>
      <p:ext uri="{BB962C8B-B14F-4D97-AF65-F5344CB8AC3E}">
        <p14:creationId xmlns:p14="http://schemas.microsoft.com/office/powerpoint/2010/main" val="331045942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17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8269B5DA-0F3F-1EA2-F75C-91B16E54C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824168"/>
            <a:ext cx="86979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EE-Anlagen haben, wie alle technische Anlagen, auch „Nebenwirkungen“, die über den unmittelbaren Standort, bis in Nachbargemeinden, hinausgehen können. Durch geeignete Maßnahmen kann die Akzeptanz bei der Bürgerschaft verbessert werden:</a:t>
            </a:r>
            <a:endParaRPr lang="de-DE" altLang="de-DE" sz="1600" b="1" dirty="0">
              <a:solidFill>
                <a:srgbClr val="563BFB"/>
              </a:solidFill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712F64BE-E829-CE6D-03AD-0E2C4BDF9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5" y="1934583"/>
            <a:ext cx="939019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Landschaftsbild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600" dirty="0">
                <a:solidFill>
                  <a:srgbClr val="563BFB"/>
                </a:solidFill>
              </a:rPr>
              <a:t>Maßnahme: Beim </a:t>
            </a:r>
            <a:r>
              <a:rPr lang="de-DE" altLang="de-DE" sz="1600" dirty="0" err="1">
                <a:solidFill>
                  <a:srgbClr val="563BFB"/>
                </a:solidFill>
              </a:rPr>
              <a:t>Repowering</a:t>
            </a:r>
            <a:r>
              <a:rPr lang="de-DE" altLang="de-DE" sz="1600" dirty="0">
                <a:solidFill>
                  <a:srgbClr val="563BFB"/>
                </a:solidFill>
              </a:rPr>
              <a:t> werden die vorhanden Windräder durch Leistungsstärkere ersetzt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    (z.B. 1,5 MW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6 MW). Dadurch stehen im Endausbau weniger „Spargel“ in der Landschaft.</a:t>
            </a:r>
            <a:endParaRPr lang="de-DE" altLang="de-DE" sz="1600" dirty="0">
              <a:solidFill>
                <a:srgbClr val="563BFB"/>
              </a:solidFill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5B08962A-8CC3-D7DB-8826-5B7E25158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2666340"/>
            <a:ext cx="91995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Geräuschentwicklung</a:t>
            </a:r>
            <a:br>
              <a:rPr lang="de-DE" altLang="de-DE" sz="1600" u="sng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600" dirty="0">
                <a:solidFill>
                  <a:srgbClr val="563BFB"/>
                </a:solidFill>
              </a:rPr>
              <a:t>Maßnahme: Durch „Haifischzähne“ (</a:t>
            </a:r>
            <a:r>
              <a:rPr lang="de-DE" sz="1600" dirty="0" err="1">
                <a:solidFill>
                  <a:srgbClr val="563BFB"/>
                </a:solidFill>
              </a:rPr>
              <a:t>Hinterkantenkamm</a:t>
            </a:r>
            <a:r>
              <a:rPr lang="de-DE" altLang="de-DE" sz="1600" dirty="0">
                <a:solidFill>
                  <a:srgbClr val="563BFB"/>
                </a:solidFill>
              </a:rPr>
              <a:t>) an der Rückseite der Rotorblätter kann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    die Schallemission um 3 dB reduziert werden.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2D611012-142B-DD86-CA2D-62928212F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5" y="3398097"/>
            <a:ext cx="947070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Blinkende Positionslampen</a:t>
            </a:r>
            <a:br>
              <a:rPr lang="de-DE" altLang="de-DE" sz="1600" u="sng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600" dirty="0">
                <a:solidFill>
                  <a:srgbClr val="563BFB"/>
                </a:solidFill>
              </a:rPr>
              <a:t>Maßnahme: Die Positionslampen werden über Passiv-Radar-Sensoren nur dann eingeschaltet,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    wenn sich Flugobjekte in bestimmter Entfernung dem Windpark nähern.</a:t>
            </a:r>
            <a:endParaRPr lang="de-DE" altLang="de-DE" sz="1600" u="sng" dirty="0">
              <a:solidFill>
                <a:srgbClr val="563BFB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584F234-493C-7198-6552-432FB9C16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4129854"/>
            <a:ext cx="939019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Tierschäden</a:t>
            </a:r>
            <a:br>
              <a:rPr lang="de-DE" altLang="de-DE" sz="1600" u="sng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600" dirty="0">
                <a:solidFill>
                  <a:srgbClr val="563BFB"/>
                </a:solidFill>
              </a:rPr>
              <a:t>Maßnahme (BUND): Durch ein Antikollisionssystem werden Windräder abgeschaltet, wenn Vögel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    bestimmter Art in der Nähe sind.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    Verkehr etc. machen größere Schäden als Windräder (</a:t>
            </a:r>
            <a:r>
              <a:rPr lang="de-DE" altLang="de-DE" sz="1600" dirty="0">
                <a:solidFill>
                  <a:srgbClr val="563BFB"/>
                </a:solidFill>
                <a:hlinkClick r:id="rId3"/>
              </a:rPr>
              <a:t>ZDF, frontal vom 05.03.2024 Windräder</a:t>
            </a:r>
            <a:r>
              <a:rPr lang="de-DE" altLang="de-DE" sz="1600" dirty="0">
                <a:solidFill>
                  <a:srgbClr val="563BFB"/>
                </a:solidFill>
              </a:rPr>
              <a:t>)!</a:t>
            </a:r>
            <a:endParaRPr lang="de-DE" altLang="de-DE" sz="1600" u="sng" dirty="0">
              <a:solidFill>
                <a:srgbClr val="563BFB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AA3A117-9F36-B010-433D-CFA444FA4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9592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Durch geeignete Maßnahmen werden die Nebenwirkungen minimiert!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D8424BB-D8F1-376B-3E62-B499113DAB73}"/>
              </a:ext>
            </a:extLst>
          </p:cNvPr>
          <p:cNvSpPr txBox="1"/>
          <p:nvPr/>
        </p:nvSpPr>
        <p:spPr>
          <a:xfrm>
            <a:off x="435296" y="1695269"/>
            <a:ext cx="19613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563BFB"/>
                </a:solidFill>
              </a:rPr>
              <a:t>Windräder</a:t>
            </a:r>
            <a:endParaRPr lang="de-DE" sz="1600" dirty="0"/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936FFC01-6F06-DE36-69BB-4AEAC0F8B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5454020"/>
            <a:ext cx="94707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Flächenverbrauch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600" dirty="0">
                <a:solidFill>
                  <a:srgbClr val="563BFB"/>
                </a:solidFill>
              </a:rPr>
              <a:t>Maßnahme: Mit einem Biodiversitätskonzept werden bessere </a:t>
            </a:r>
            <a:r>
              <a:rPr lang="de-DE" altLang="de-DE" sz="1600" dirty="0" err="1">
                <a:solidFill>
                  <a:srgbClr val="563BFB"/>
                </a:solidFill>
              </a:rPr>
              <a:t>Ökowerte</a:t>
            </a:r>
            <a:r>
              <a:rPr lang="de-DE" altLang="de-DE" sz="1600" dirty="0">
                <a:solidFill>
                  <a:srgbClr val="563BFB"/>
                </a:solidFill>
              </a:rPr>
              <a:t> erreicht als z.B. bei einem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     Maisacker für Biogas-Anlagen!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4F27DB8-57C7-A813-86F0-C6CC72F62581}"/>
              </a:ext>
            </a:extLst>
          </p:cNvPr>
          <p:cNvSpPr txBox="1"/>
          <p:nvPr/>
        </p:nvSpPr>
        <p:spPr>
          <a:xfrm>
            <a:off x="435296" y="5214709"/>
            <a:ext cx="33378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563BFB"/>
                </a:solidFill>
              </a:rPr>
              <a:t>PV-Freiflächenanlagen</a:t>
            </a:r>
            <a:endParaRPr lang="de-DE" sz="16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25B694A-1DFC-F96D-C723-C74F7D8BBE73}"/>
              </a:ext>
            </a:extLst>
          </p:cNvPr>
          <p:cNvSpPr txBox="1"/>
          <p:nvPr/>
        </p:nvSpPr>
        <p:spPr>
          <a:xfrm>
            <a:off x="778468" y="-28138"/>
            <a:ext cx="9127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Nebenwirkungen/Beteiligungen bei der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energetischen Dorf-/Stadtgemeinschaft</a:t>
            </a:r>
            <a:b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Nebenwirkungen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65686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6" grpId="0"/>
      <p:bldP spid="7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>
            <a:extLst>
              <a:ext uri="{FF2B5EF4-FFF2-40B4-BE49-F238E27FC236}">
                <a16:creationId xmlns:a16="http://schemas.microsoft.com/office/drawing/2014/main" id="{2D1BF458-5BBD-3382-02A1-647C7569F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859098"/>
            <a:ext cx="869791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Anders als bei Großkraftwerken aus der fossilen Welt, sind die Anlagen der EE (Windkraft- und PV-Anlagen) dezentral in den Gemarkungen von Gemeinden aufgestellt.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Dieser Sachverhalt ermöglicht, dass alle in einer Gebietskörperschaft an den Investitionen und Erträgen teilhaben und profitieren können:</a:t>
            </a:r>
            <a:endParaRPr lang="de-DE" altLang="de-DE" sz="1600" b="1" dirty="0">
              <a:solidFill>
                <a:srgbClr val="563BFB"/>
              </a:solidFill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3099CA63-74E9-CB57-55AD-06BBCCA68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1997876"/>
            <a:ext cx="92888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Landwirte</a:t>
            </a:r>
            <a:r>
              <a:rPr lang="de-DE" altLang="de-DE" sz="1600" dirty="0">
                <a:solidFill>
                  <a:srgbClr val="563BFB"/>
                </a:solidFill>
              </a:rPr>
              <a:t>, auf deren Fläche die EE-Anlagen gebaut werden: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600" dirty="0">
                <a:solidFill>
                  <a:srgbClr val="563BFB"/>
                </a:solidFill>
              </a:rPr>
              <a:t>angemessene Pachterlöse, </a:t>
            </a: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Einkommensbeitrag für die Landwirtschaft</a:t>
            </a:r>
            <a:endParaRPr lang="de-DE" altLang="de-DE" sz="1600" dirty="0">
              <a:solidFill>
                <a:srgbClr val="563BFB"/>
              </a:solidFill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B25C4A7A-F028-B4E7-A1B5-ADB3A55D3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2672518"/>
            <a:ext cx="95368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Gemeinden und Nachbargemeinden</a:t>
            </a:r>
            <a:r>
              <a:rPr lang="de-DE" altLang="de-DE" sz="1600" dirty="0">
                <a:solidFill>
                  <a:srgbClr val="563BFB"/>
                </a:solidFill>
              </a:rPr>
              <a:t>, die die Zuwegung und Infrastruktur zur Verfügung stellen: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600" dirty="0">
                <a:solidFill>
                  <a:srgbClr val="563BFB"/>
                </a:solidFill>
              </a:rPr>
              <a:t>Beteiligung an den Pachterträgen und z.B. mit einer AöR mit Solidarpakt außerhalb des Haushalts.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    Mit den Erträgen können freiwillige Aufgaben im Haushalt der Gemeinden finanziert werden.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    Beispiel: Rhein-Hunsrück-Kreis!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00744F29-A20E-5054-002D-B8B80C87D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3839603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 err="1">
                <a:solidFill>
                  <a:srgbClr val="563BFB"/>
                </a:solidFill>
              </a:rPr>
              <a:t>Bürger:innen</a:t>
            </a:r>
            <a:r>
              <a:rPr lang="de-DE" altLang="de-DE" sz="1600" dirty="0">
                <a:solidFill>
                  <a:srgbClr val="563BFB"/>
                </a:solidFill>
              </a:rPr>
              <a:t>, die mit den „Nebenwirkungen“ leben: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600" dirty="0">
                <a:solidFill>
                  <a:srgbClr val="563BFB"/>
                </a:solidFill>
              </a:rPr>
              <a:t>Beteiligung z.B. über eine Bürger-Energie-Genossenschaft (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</a:t>
            </a:r>
            <a:r>
              <a:rPr lang="de-DE" altLang="de-DE" sz="1600" dirty="0">
                <a:solidFill>
                  <a:srgbClr val="563BFB"/>
                </a:solidFill>
              </a:rPr>
              <a:t> </a:t>
            </a:r>
            <a:r>
              <a:rPr lang="de-DE" altLang="de-DE" sz="1600" dirty="0" err="1">
                <a:solidFill>
                  <a:srgbClr val="563BFB"/>
                </a:solidFill>
                <a:hlinkClick r:id="rId3"/>
              </a:rPr>
              <a:t>BenSüdpfalz</a:t>
            </a:r>
            <a:r>
              <a:rPr lang="de-DE" altLang="de-DE" sz="1600" dirty="0">
                <a:solidFill>
                  <a:srgbClr val="563BFB"/>
                </a:solidFill>
                <a:hlinkClick r:id="rId3"/>
              </a:rPr>
              <a:t>)</a:t>
            </a:r>
            <a:endParaRPr lang="de-DE" altLang="de-DE" sz="1600" dirty="0">
              <a:solidFill>
                <a:srgbClr val="563BFB"/>
              </a:solidFill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315581E3-770C-8B33-E9E5-6B6B42232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4514245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Alle Beteiligten</a:t>
            </a:r>
            <a:r>
              <a:rPr lang="de-DE" altLang="de-DE" sz="1600" dirty="0">
                <a:solidFill>
                  <a:srgbClr val="563BFB"/>
                </a:solidFill>
              </a:rPr>
              <a:t> können davon profitieren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durch </a:t>
            </a:r>
            <a:r>
              <a:rPr lang="de-DE" altLang="de-DE" sz="1600" dirty="0">
                <a:solidFill>
                  <a:srgbClr val="563BFB"/>
                </a:solidFill>
              </a:rPr>
              <a:t>einen günstigen Strompreis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B9657DE1-44B9-CC14-5AFE-875F6C7F7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1889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Beteiligungen von Gemeinden und </a:t>
            </a:r>
            <a:r>
              <a:rPr lang="de-DE" altLang="de-DE" sz="1800" dirty="0" err="1">
                <a:solidFill>
                  <a:srgbClr val="00B050"/>
                </a:solidFill>
              </a:rPr>
              <a:t>Bürger:innen</a:t>
            </a:r>
            <a:r>
              <a:rPr lang="de-DE" altLang="de-DE" sz="1800" dirty="0">
                <a:solidFill>
                  <a:srgbClr val="00B050"/>
                </a:solidFill>
              </a:rPr>
              <a:t> erhöhen die Akzeptanz für EE-Anlagen!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AF80B44F-4D79-4D74-EF61-4A20434A4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19966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ALLE profitieren davon! Der Rhein-Hunsrück-Kreis ist Vorreiter!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4C865DF3-613B-1F5C-2715-A8B7B8EEF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6" y="5188888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563BFB"/>
                </a:solidFill>
              </a:rPr>
              <a:t>- </a:t>
            </a:r>
            <a:r>
              <a:rPr lang="de-DE" altLang="de-DE" sz="1600" u="sng" dirty="0">
                <a:solidFill>
                  <a:srgbClr val="563BFB"/>
                </a:solidFill>
              </a:rPr>
              <a:t>Naturschutz</a:t>
            </a:r>
            <a:r>
              <a:rPr lang="de-DE" altLang="de-DE" sz="1600" dirty="0">
                <a:solidFill>
                  <a:srgbClr val="563BFB"/>
                </a:solidFill>
              </a:rPr>
              <a:t> profitiert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</a:rPr>
              <a:t>  </a:t>
            </a: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600" dirty="0">
                <a:solidFill>
                  <a:srgbClr val="563BFB"/>
                </a:solidFill>
              </a:rPr>
              <a:t>durch Ausgleichsmaßnahmen mit </a:t>
            </a:r>
            <a:r>
              <a:rPr lang="de-DE" sz="1600" dirty="0">
                <a:solidFill>
                  <a:srgbClr val="3333FF"/>
                </a:solidFill>
              </a:rPr>
              <a:t>Biodiversitätskonzept</a:t>
            </a:r>
            <a:endParaRPr lang="de-DE" altLang="de-DE" sz="1600" dirty="0">
              <a:solidFill>
                <a:srgbClr val="563BFB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A0FF722-EB0E-A351-E7BD-011013BFAFBF}"/>
              </a:ext>
            </a:extLst>
          </p:cNvPr>
          <p:cNvSpPr txBox="1"/>
          <p:nvPr/>
        </p:nvSpPr>
        <p:spPr>
          <a:xfrm>
            <a:off x="778468" y="-14013"/>
            <a:ext cx="9127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Nebenwirkungen/Beteiligungen bei der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energetischen Dorf-/Stadtgemeinschaft</a:t>
            </a:r>
            <a:b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Beteiligungen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4393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0" grpId="0"/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377829"/>
            <a:ext cx="874923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Rhein-Hunsrück-Kreis: faire Beteiligungen an den Erträgen bei Windparks</a:t>
            </a: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EB3123CA-180F-4171-90D3-30E9F9151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1044" y="5304321"/>
            <a:ext cx="20642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04.09.2019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Sonnenseite, Franz Alt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 Hans-Josef Fell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FDFDDA6-99DB-669B-8170-E01B649D10C9}"/>
              </a:ext>
            </a:extLst>
          </p:cNvPr>
          <p:cNvSpPr txBox="1"/>
          <p:nvPr/>
        </p:nvSpPr>
        <p:spPr>
          <a:xfrm>
            <a:off x="554475" y="1445561"/>
            <a:ext cx="92536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i="1" dirty="0"/>
              <a:t>In solidarischer Gemeinschaft haben Kommunen mit Windparks einen</a:t>
            </a:r>
            <a:br>
              <a:rPr lang="de-DE" sz="1800" i="1" dirty="0"/>
            </a:br>
            <a:r>
              <a:rPr lang="de-DE" sz="1800" i="1" dirty="0"/>
              <a:t>Solidarpakt mit den Nachbarkommunen geschlossen, die zwar in der Nähe</a:t>
            </a:r>
            <a:br>
              <a:rPr lang="de-DE" sz="1800" i="1" dirty="0"/>
            </a:br>
            <a:r>
              <a:rPr lang="de-DE" sz="1800" i="1" dirty="0"/>
              <a:t>des Windparks liegen, aber keine Pachteinnahmen bekommen.</a:t>
            </a:r>
            <a:br>
              <a:rPr lang="de-DE" sz="1800" i="1" dirty="0"/>
            </a:br>
            <a:r>
              <a:rPr lang="de-DE" sz="1800" i="1" u="sng" dirty="0"/>
              <a:t>Im fair ausgehandelten Solidarpakt fließen Windpachteinnahmen auch an die Nachbargemeinden</a:t>
            </a:r>
            <a:r>
              <a:rPr lang="de-DE" sz="1800" i="1" dirty="0"/>
              <a:t>. Neid und Missgunst, oft die Quelle von Ablehnung und Widerstand, konnten so überwunden werden.</a:t>
            </a:r>
          </a:p>
        </p:txBody>
      </p:sp>
      <p:sp>
        <p:nvSpPr>
          <p:cNvPr id="13" name="Textfeld 12">
            <a:hlinkClick r:id="rId3"/>
            <a:extLst>
              <a:ext uri="{FF2B5EF4-FFF2-40B4-BE49-F238E27FC236}">
                <a16:creationId xmlns:a16="http://schemas.microsoft.com/office/drawing/2014/main" id="{D60325FA-CD81-FEF9-9CD9-58725C2DD98D}"/>
              </a:ext>
            </a:extLst>
          </p:cNvPr>
          <p:cNvSpPr txBox="1"/>
          <p:nvPr/>
        </p:nvSpPr>
        <p:spPr>
          <a:xfrm>
            <a:off x="588151" y="936644"/>
            <a:ext cx="8867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u="sng" dirty="0">
                <a:solidFill>
                  <a:schemeClr val="accent2"/>
                </a:solidFill>
              </a:rPr>
              <a:t>Die Energie-Helden der Energiewende im Hunsrück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0D736CE-F124-5A1D-2707-4B8B38A69476}"/>
              </a:ext>
            </a:extLst>
          </p:cNvPr>
          <p:cNvSpPr txBox="1"/>
          <p:nvPr/>
        </p:nvSpPr>
        <p:spPr>
          <a:xfrm>
            <a:off x="588151" y="3216484"/>
            <a:ext cx="92536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i="1" dirty="0"/>
              <a:t>Es ist phänomenal, was sich im Landkreis Rhein-Hunsrück in den letzten 10 Jahren an </a:t>
            </a:r>
            <a:r>
              <a:rPr lang="de-DE" sz="1800" i="1" u="sng" dirty="0"/>
              <a:t>Wohlstand, bürgerlichem Engagement und wirtschaftlicher Stärkung </a:t>
            </a:r>
            <a:r>
              <a:rPr lang="de-DE" sz="1800" i="1" dirty="0"/>
              <a:t>mit Hilfe von Klimaschutzmaßnahmen entwickelt hat. In den neunziger Jahren hatte der Kreis mit hoher Arbeitslosigkeit, geringer kommunaler Finanzkraft und Abwanderung zu kämpfen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AD9965F-571E-1B9E-3752-4C74910AC0BD}"/>
              </a:ext>
            </a:extLst>
          </p:cNvPr>
          <p:cNvSpPr txBox="1"/>
          <p:nvPr/>
        </p:nvSpPr>
        <p:spPr>
          <a:xfrm>
            <a:off x="588151" y="4489109"/>
            <a:ext cx="90371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i="1" dirty="0"/>
              <a:t>Heute ist der </a:t>
            </a:r>
            <a:r>
              <a:rPr lang="de-DE" sz="1800" i="1" u="sng" dirty="0"/>
              <a:t>Schuldenstand der Kommunen bei nur 20% des Landesdurchschnitts </a:t>
            </a:r>
            <a:r>
              <a:rPr lang="de-DE" sz="1800" i="1" dirty="0"/>
              <a:t>von Rheinland-Pfalz und die Kommunen haben Kapitalrücklagen von 85 Millionen Euro, um in notwendige dörfliche Infrastruktur zu investieren. </a:t>
            </a: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2E6BBE13-D4D9-E4F5-02AE-755B8E08C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4277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Rhein-Hunsrück-Kreis: Vorbild für Solidargemeinschaft und Akzeptanz für EE! Chapeau!</a:t>
            </a:r>
          </a:p>
        </p:txBody>
      </p:sp>
      <p:pic>
        <p:nvPicPr>
          <p:cNvPr id="3" name="Grafik 2" descr="Ein Bild, das Clipart, Symbol, Wappen, Darstellung enthält.&#10;&#10;Automatisch generierte Beschreibung">
            <a:extLst>
              <a:ext uri="{FF2B5EF4-FFF2-40B4-BE49-F238E27FC236}">
                <a16:creationId xmlns:a16="http://schemas.microsoft.com/office/drawing/2014/main" id="{CBBC6BB1-41DD-6DB4-6B47-17B605A55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088" y="936645"/>
            <a:ext cx="1269769" cy="147732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31B53B3-E3AA-7624-0D97-B5F2B0D09381}"/>
              </a:ext>
            </a:extLst>
          </p:cNvPr>
          <p:cNvSpPr txBox="1"/>
          <p:nvPr/>
        </p:nvSpPr>
        <p:spPr>
          <a:xfrm>
            <a:off x="588151" y="5579655"/>
            <a:ext cx="6872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0000"/>
                </a:solidFill>
                <a:effectLst/>
              </a:rPr>
              <a:t>SWR-Video</a:t>
            </a:r>
            <a:r>
              <a:rPr lang="de-DE" sz="1600" dirty="0">
                <a:solidFill>
                  <a:srgbClr val="000000"/>
                </a:solidFill>
                <a:effectLst/>
              </a:rPr>
              <a:t> "</a:t>
            </a:r>
            <a:r>
              <a:rPr lang="de-DE" sz="1600" dirty="0">
                <a:solidFill>
                  <a:srgbClr val="000000"/>
                </a:solidFill>
                <a:effectLst/>
                <a:hlinkClick r:id="rId5"/>
              </a:rPr>
              <a:t>So geht Klimaschutz! Die Energiewender vom Hunsrück</a:t>
            </a:r>
            <a:r>
              <a:rPr lang="de-DE" sz="1600" dirty="0">
                <a:solidFill>
                  <a:srgbClr val="000000"/>
                </a:solidFill>
                <a:effectLst/>
              </a:rPr>
              <a:t>".</a:t>
            </a:r>
            <a:endParaRPr lang="de-DE" sz="16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44B8E6E-F51F-9E82-EAFE-6315F85B0E68}"/>
              </a:ext>
            </a:extLst>
          </p:cNvPr>
          <p:cNvSpPr txBox="1"/>
          <p:nvPr/>
        </p:nvSpPr>
        <p:spPr>
          <a:xfrm>
            <a:off x="749797" y="-8829"/>
            <a:ext cx="9127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Nebenwirkungen/Beteiligungen bei der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energetischen Dorf-/Stadtgemeinschaft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8" name="Grafik 7" descr="Ein Bild, das Clipart, Entwurf, Silhouette, Grafiken enthält.&#10;&#10;Automatisch generierte Beschreibung">
            <a:extLst>
              <a:ext uri="{FF2B5EF4-FFF2-40B4-BE49-F238E27FC236}">
                <a16:creationId xmlns:a16="http://schemas.microsoft.com/office/drawing/2014/main" id="{6E763B61-891A-31D8-C2BD-B97124B290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0" t="19238" r="7752" b="18669"/>
          <a:stretch/>
        </p:blipFill>
        <p:spPr>
          <a:xfrm>
            <a:off x="178093" y="1005590"/>
            <a:ext cx="455339" cy="35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8581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555175F-E76A-3D8A-9119-5434D4F0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69" t="15765" r="33485" b="8085"/>
          <a:stretch/>
        </p:blipFill>
        <p:spPr>
          <a:xfrm>
            <a:off x="278393" y="1030951"/>
            <a:ext cx="9388224" cy="410608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FAD0FD7-7352-72E7-477C-277401CC68E9}"/>
              </a:ext>
            </a:extLst>
          </p:cNvPr>
          <p:cNvSpPr txBox="1"/>
          <p:nvPr/>
        </p:nvSpPr>
        <p:spPr>
          <a:xfrm>
            <a:off x="1025843" y="0"/>
            <a:ext cx="8264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Windpark Rheinzabern</a:t>
            </a:r>
            <a:b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grober Lageplan und Ausbauleistung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8B6D7C-96AC-902E-437F-FC20E8BD1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2681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Windpark ist deshalb ein wichtiger Beitrag für die Energiewende in der VG-Jockgrim!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C2178AAE-14DF-F98A-1D65-80734DF8F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2480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Mit dem Ertrag des Windparks können bilanziell ca. 16.000 Haushalte versorgt werden!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C4E423F-C020-3DB4-7376-9F519D59724D}"/>
              </a:ext>
            </a:extLst>
          </p:cNvPr>
          <p:cNvGrpSpPr/>
          <p:nvPr/>
        </p:nvGrpSpPr>
        <p:grpSpPr>
          <a:xfrm>
            <a:off x="4552950" y="2171700"/>
            <a:ext cx="2133600" cy="876300"/>
            <a:chOff x="4552950" y="2171700"/>
            <a:chExt cx="2133600" cy="876300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51787141-F15E-7168-AFB0-DDF9D9A6FA85}"/>
                </a:ext>
              </a:extLst>
            </p:cNvPr>
            <p:cNvSpPr/>
            <p:nvPr/>
          </p:nvSpPr>
          <p:spPr bwMode="auto">
            <a:xfrm>
              <a:off x="4552950" y="2171700"/>
              <a:ext cx="2133600" cy="876300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BCF8368C-18FE-8FAF-247B-120232BB4741}"/>
                </a:ext>
              </a:extLst>
            </p:cNvPr>
            <p:cNvSpPr txBox="1"/>
            <p:nvPr/>
          </p:nvSpPr>
          <p:spPr>
            <a:xfrm>
              <a:off x="4756372" y="2241431"/>
              <a:ext cx="17267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4 Windräder </a:t>
              </a:r>
            </a:p>
            <a:p>
              <a:r>
                <a:rPr lang="de-DE" sz="1600" dirty="0">
                  <a:solidFill>
                    <a:srgbClr val="FF0000"/>
                  </a:solidFill>
                </a:rPr>
                <a:t>à 5,6 bis 7,2 MW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798405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AE1376A5-D7CF-AB15-61B6-6689E5D8E41E}"/>
              </a:ext>
            </a:extLst>
          </p:cNvPr>
          <p:cNvSpPr/>
          <p:nvPr/>
        </p:nvSpPr>
        <p:spPr bwMode="auto">
          <a:xfrm>
            <a:off x="715612" y="826914"/>
            <a:ext cx="8495060" cy="5429530"/>
          </a:xfrm>
          <a:prstGeom prst="roundRect">
            <a:avLst>
              <a:gd name="adj" fmla="val 5876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123095A2-01B2-47C2-9D7B-E74106CF973D}"/>
              </a:ext>
            </a:extLst>
          </p:cNvPr>
          <p:cNvCxnSpPr/>
          <p:nvPr/>
        </p:nvCxnSpPr>
        <p:spPr bwMode="auto">
          <a:xfrm>
            <a:off x="370309" y="1414966"/>
            <a:ext cx="0" cy="4184534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D064E636-D4CB-4A05-A3E3-1E4A3DF2C8F0}"/>
              </a:ext>
            </a:extLst>
          </p:cNvPr>
          <p:cNvSpPr txBox="1"/>
          <p:nvPr/>
        </p:nvSpPr>
        <p:spPr>
          <a:xfrm>
            <a:off x="-34008" y="5593762"/>
            <a:ext cx="80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Strom-</a:t>
            </a:r>
            <a:br>
              <a:rPr lang="de-DE" sz="1600" dirty="0"/>
            </a:br>
            <a:r>
              <a:rPr lang="de-DE" sz="1600" dirty="0"/>
              <a:t>netz</a:t>
            </a:r>
          </a:p>
        </p:txBody>
      </p:sp>
      <p:cxnSp>
        <p:nvCxnSpPr>
          <p:cNvPr id="96" name="Gerader Verbinder 95">
            <a:extLst>
              <a:ext uri="{FF2B5EF4-FFF2-40B4-BE49-F238E27FC236}">
                <a16:creationId xmlns:a16="http://schemas.microsoft.com/office/drawing/2014/main" id="{F2350257-4240-4F51-BDBB-9F9D0DF6643C}"/>
              </a:ext>
            </a:extLst>
          </p:cNvPr>
          <p:cNvCxnSpPr/>
          <p:nvPr/>
        </p:nvCxnSpPr>
        <p:spPr bwMode="auto">
          <a:xfrm>
            <a:off x="9577484" y="3293596"/>
            <a:ext cx="0" cy="1460934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" name="Textfeld 98">
            <a:extLst>
              <a:ext uri="{FF2B5EF4-FFF2-40B4-BE49-F238E27FC236}">
                <a16:creationId xmlns:a16="http://schemas.microsoft.com/office/drawing/2014/main" id="{8E724D96-44C5-4143-90DD-8F159F6C242A}"/>
              </a:ext>
            </a:extLst>
          </p:cNvPr>
          <p:cNvSpPr txBox="1"/>
          <p:nvPr/>
        </p:nvSpPr>
        <p:spPr>
          <a:xfrm>
            <a:off x="9247181" y="4878197"/>
            <a:ext cx="6623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Gas-</a:t>
            </a:r>
            <a:br>
              <a:rPr lang="de-DE" sz="1600" dirty="0"/>
            </a:br>
            <a:r>
              <a:rPr lang="de-DE" sz="1600" dirty="0"/>
              <a:t>netz</a:t>
            </a:r>
            <a:br>
              <a:rPr lang="de-DE" sz="1600" dirty="0"/>
            </a:br>
            <a:r>
              <a:rPr lang="de-DE" sz="1600" dirty="0"/>
              <a:t>mit</a:t>
            </a:r>
            <a:br>
              <a:rPr lang="de-DE" sz="1600" dirty="0"/>
            </a:br>
            <a:r>
              <a:rPr lang="de-DE" sz="1600" dirty="0"/>
              <a:t>Spei-</a:t>
            </a:r>
            <a:br>
              <a:rPr lang="de-DE" sz="1600" dirty="0"/>
            </a:br>
            <a:r>
              <a:rPr lang="de-DE" sz="1600" dirty="0" err="1"/>
              <a:t>cher</a:t>
            </a:r>
            <a:endParaRPr lang="de-DE" sz="1600" dirty="0"/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726E9A9E-231C-4DA9-BE9B-F0D6637598B9}"/>
              </a:ext>
            </a:extLst>
          </p:cNvPr>
          <p:cNvSpPr txBox="1"/>
          <p:nvPr/>
        </p:nvSpPr>
        <p:spPr>
          <a:xfrm>
            <a:off x="1073432" y="87616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Dorf/Stadt/VG/LK</a:t>
            </a:r>
          </a:p>
        </p:txBody>
      </p:sp>
      <p:sp>
        <p:nvSpPr>
          <p:cNvPr id="76" name="Text Box 14">
            <a:extLst>
              <a:ext uri="{FF2B5EF4-FFF2-40B4-BE49-F238E27FC236}">
                <a16:creationId xmlns:a16="http://schemas.microsoft.com/office/drawing/2014/main" id="{2E1969AE-027F-48A7-872A-CB80DA63A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663" y="957152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grpSp>
        <p:nvGrpSpPr>
          <p:cNvPr id="179" name="Gruppieren 178">
            <a:extLst>
              <a:ext uri="{FF2B5EF4-FFF2-40B4-BE49-F238E27FC236}">
                <a16:creationId xmlns:a16="http://schemas.microsoft.com/office/drawing/2014/main" id="{A9FD0EB9-9686-2716-9604-845ED64910CC}"/>
              </a:ext>
            </a:extLst>
          </p:cNvPr>
          <p:cNvGrpSpPr/>
          <p:nvPr/>
        </p:nvGrpSpPr>
        <p:grpSpPr>
          <a:xfrm>
            <a:off x="3076387" y="1665255"/>
            <a:ext cx="1380506" cy="2304674"/>
            <a:chOff x="3076387" y="1722405"/>
            <a:chExt cx="1380506" cy="2304674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FB9C62D9-487E-468C-8E43-60145E1ECE8B}"/>
                </a:ext>
              </a:extLst>
            </p:cNvPr>
            <p:cNvGrpSpPr/>
            <p:nvPr/>
          </p:nvGrpSpPr>
          <p:grpSpPr>
            <a:xfrm>
              <a:off x="3076387" y="1722405"/>
              <a:ext cx="1380506" cy="819437"/>
              <a:chOff x="2724749" y="1322678"/>
              <a:chExt cx="1380506" cy="819437"/>
            </a:xfrm>
          </p:grpSpPr>
          <p:pic>
            <p:nvPicPr>
              <p:cNvPr id="7" name="Grafik 6" descr="Ein Bild, das Essen enthält.&#10;&#10;Automatisch generierte Beschreibung">
                <a:extLst>
                  <a:ext uri="{FF2B5EF4-FFF2-40B4-BE49-F238E27FC236}">
                    <a16:creationId xmlns:a16="http://schemas.microsoft.com/office/drawing/2014/main" id="{A816F608-0985-4147-BFBD-8D165CFBB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668"/>
              <a:stretch/>
            </p:blipFill>
            <p:spPr>
              <a:xfrm>
                <a:off x="2883280" y="1621700"/>
                <a:ext cx="1048819" cy="520415"/>
              </a:xfrm>
              <a:prstGeom prst="rect">
                <a:avLst/>
              </a:prstGeom>
            </p:spPr>
          </p:pic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3FAD0203-5281-44C8-9DC5-378B872B3AD6}"/>
                  </a:ext>
                </a:extLst>
              </p:cNvPr>
              <p:cNvSpPr txBox="1"/>
              <p:nvPr/>
            </p:nvSpPr>
            <p:spPr>
              <a:xfrm>
                <a:off x="2724749" y="1322678"/>
                <a:ext cx="13805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Biotop-Inseln</a:t>
                </a:r>
              </a:p>
            </p:txBody>
          </p:sp>
        </p:grpSp>
        <p:pic>
          <p:nvPicPr>
            <p:cNvPr id="73" name="Grafik 72" descr="Ein Bild, das Essen enthält.&#10;&#10;Automatisch generierte Beschreibung">
              <a:extLst>
                <a:ext uri="{FF2B5EF4-FFF2-40B4-BE49-F238E27FC236}">
                  <a16:creationId xmlns:a16="http://schemas.microsoft.com/office/drawing/2014/main" id="{F2E0CFBC-51DE-47C2-98FA-6583A8E49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68"/>
            <a:stretch/>
          </p:blipFill>
          <p:spPr>
            <a:xfrm>
              <a:off x="3097192" y="3506664"/>
              <a:ext cx="1048819" cy="520415"/>
            </a:xfrm>
            <a:prstGeom prst="rect">
              <a:avLst/>
            </a:prstGeom>
          </p:spPr>
        </p:pic>
        <p:pic>
          <p:nvPicPr>
            <p:cNvPr id="79" name="Grafik 78" descr="Ein Bild, das Gras, draußen, Himmel, Feld enthält.&#10;&#10;Automatisch generierte Beschreibung">
              <a:extLst>
                <a:ext uri="{FF2B5EF4-FFF2-40B4-BE49-F238E27FC236}">
                  <a16:creationId xmlns:a16="http://schemas.microsoft.com/office/drawing/2014/main" id="{FBCC5CC0-55ED-454E-8349-930A55B89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29" t="23013" r="56233"/>
            <a:stretch/>
          </p:blipFill>
          <p:spPr>
            <a:xfrm>
              <a:off x="3517210" y="2559582"/>
              <a:ext cx="245537" cy="982840"/>
            </a:xfrm>
            <a:prstGeom prst="rect">
              <a:avLst/>
            </a:prstGeom>
          </p:spPr>
        </p:pic>
      </p:grpSp>
      <p:cxnSp>
        <p:nvCxnSpPr>
          <p:cNvPr id="106" name="Gerade Verbindung mit Pfeil 105">
            <a:extLst>
              <a:ext uri="{FF2B5EF4-FFF2-40B4-BE49-F238E27FC236}">
                <a16:creationId xmlns:a16="http://schemas.microsoft.com/office/drawing/2014/main" id="{A489810B-A49C-4FE0-9088-9C804881A931}"/>
              </a:ext>
            </a:extLst>
          </p:cNvPr>
          <p:cNvCxnSpPr/>
          <p:nvPr/>
        </p:nvCxnSpPr>
        <p:spPr bwMode="auto">
          <a:xfrm>
            <a:off x="366903" y="3239405"/>
            <a:ext cx="1146954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4" name="Grafik 33" descr="Ein Bild, das Gras, Baum, draußen, Feld enthält.&#10;&#10;Automatisch generierte Beschreibung">
            <a:extLst>
              <a:ext uri="{FF2B5EF4-FFF2-40B4-BE49-F238E27FC236}">
                <a16:creationId xmlns:a16="http://schemas.microsoft.com/office/drawing/2014/main" id="{B33C2787-C27C-9AFE-75A6-8A2E125F2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1" y="3409753"/>
            <a:ext cx="951408" cy="549253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56444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 garantiert wirtschaftliche Autarkie!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grpSp>
        <p:nvGrpSpPr>
          <p:cNvPr id="184" name="Gruppieren 183">
            <a:extLst>
              <a:ext uri="{FF2B5EF4-FFF2-40B4-BE49-F238E27FC236}">
                <a16:creationId xmlns:a16="http://schemas.microsoft.com/office/drawing/2014/main" id="{5A3F4C31-9126-EC6C-7C14-B1BE5D2D5406}"/>
              </a:ext>
            </a:extLst>
          </p:cNvPr>
          <p:cNvGrpSpPr/>
          <p:nvPr/>
        </p:nvGrpSpPr>
        <p:grpSpPr>
          <a:xfrm>
            <a:off x="5483558" y="2765420"/>
            <a:ext cx="2774653" cy="1050399"/>
            <a:chOff x="5483558" y="2822570"/>
            <a:chExt cx="2774653" cy="1050399"/>
          </a:xfrm>
        </p:grpSpPr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0C8C10FF-1511-480B-9C78-3AA78453385D}"/>
                </a:ext>
              </a:extLst>
            </p:cNvPr>
            <p:cNvSpPr txBox="1"/>
            <p:nvPr/>
          </p:nvSpPr>
          <p:spPr>
            <a:xfrm>
              <a:off x="6502838" y="2887678"/>
              <a:ext cx="511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123" name="Gerade Verbindung mit Pfeil 122">
              <a:extLst>
                <a:ext uri="{FF2B5EF4-FFF2-40B4-BE49-F238E27FC236}">
                  <a16:creationId xmlns:a16="http://schemas.microsoft.com/office/drawing/2014/main" id="{D2ECBE46-5652-4AB7-82A4-BED063E789D5}"/>
                </a:ext>
              </a:extLst>
            </p:cNvPr>
            <p:cNvCxnSpPr/>
            <p:nvPr/>
          </p:nvCxnSpPr>
          <p:spPr bwMode="auto">
            <a:xfrm>
              <a:off x="6469812" y="3198383"/>
              <a:ext cx="1788399" cy="3102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Zylinder 19">
              <a:extLst>
                <a:ext uri="{FF2B5EF4-FFF2-40B4-BE49-F238E27FC236}">
                  <a16:creationId xmlns:a16="http://schemas.microsoft.com/office/drawing/2014/main" id="{042A74E8-02D9-483D-88DF-92E115E73F6A}"/>
                </a:ext>
              </a:extLst>
            </p:cNvPr>
            <p:cNvSpPr/>
            <p:nvPr/>
          </p:nvSpPr>
          <p:spPr bwMode="auto">
            <a:xfrm>
              <a:off x="5901367" y="2822570"/>
              <a:ext cx="539340" cy="737772"/>
            </a:xfrm>
            <a:prstGeom prst="ca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3" name="Textfeld 142">
              <a:extLst>
                <a:ext uri="{FF2B5EF4-FFF2-40B4-BE49-F238E27FC236}">
                  <a16:creationId xmlns:a16="http://schemas.microsoft.com/office/drawing/2014/main" id="{BA045AC4-2A38-4C45-A1D2-596F069C1AFD}"/>
                </a:ext>
              </a:extLst>
            </p:cNvPr>
            <p:cNvSpPr txBox="1"/>
            <p:nvPr/>
          </p:nvSpPr>
          <p:spPr>
            <a:xfrm>
              <a:off x="5483558" y="3565192"/>
              <a:ext cx="140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Methanisierung</a:t>
              </a:r>
            </a:p>
          </p:txBody>
        </p:sp>
      </p:grpSp>
      <p:grpSp>
        <p:nvGrpSpPr>
          <p:cNvPr id="183" name="Gruppieren 182">
            <a:extLst>
              <a:ext uri="{FF2B5EF4-FFF2-40B4-BE49-F238E27FC236}">
                <a16:creationId xmlns:a16="http://schemas.microsoft.com/office/drawing/2014/main" id="{4C6186A9-8BF1-4E3E-007B-E6A990D447AA}"/>
              </a:ext>
            </a:extLst>
          </p:cNvPr>
          <p:cNvGrpSpPr/>
          <p:nvPr/>
        </p:nvGrpSpPr>
        <p:grpSpPr>
          <a:xfrm>
            <a:off x="1524000" y="1093684"/>
            <a:ext cx="6718879" cy="1661342"/>
            <a:chOff x="1524000" y="1150834"/>
            <a:chExt cx="6718879" cy="1661342"/>
          </a:xfrm>
        </p:grpSpPr>
        <p:pic>
          <p:nvPicPr>
            <p:cNvPr id="13" name="Grafik 12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24943BAA-FE82-4D0A-9177-A50CC32BA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38" t="78245" r="47277" b="6287"/>
            <a:stretch/>
          </p:blipFill>
          <p:spPr>
            <a:xfrm>
              <a:off x="5742118" y="1415855"/>
              <a:ext cx="794937" cy="618410"/>
            </a:xfrm>
            <a:prstGeom prst="rect">
              <a:avLst/>
            </a:prstGeom>
          </p:spPr>
        </p:pic>
        <p:cxnSp>
          <p:nvCxnSpPr>
            <p:cNvPr id="108" name="Gerade Verbindung mit Pfeil 107">
              <a:extLst>
                <a:ext uri="{FF2B5EF4-FFF2-40B4-BE49-F238E27FC236}">
                  <a16:creationId xmlns:a16="http://schemas.microsoft.com/office/drawing/2014/main" id="{D168971C-E753-4A90-9AEC-89D5715061CD}"/>
                </a:ext>
              </a:extLst>
            </p:cNvPr>
            <p:cNvCxnSpPr/>
            <p:nvPr/>
          </p:nvCxnSpPr>
          <p:spPr bwMode="auto">
            <a:xfrm>
              <a:off x="1524000" y="1712427"/>
              <a:ext cx="4354027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1" name="Textfeld 150">
              <a:extLst>
                <a:ext uri="{FF2B5EF4-FFF2-40B4-BE49-F238E27FC236}">
                  <a16:creationId xmlns:a16="http://schemas.microsoft.com/office/drawing/2014/main" id="{937BB034-FC0A-44DC-BFD3-A0395A0D1A03}"/>
                </a:ext>
              </a:extLst>
            </p:cNvPr>
            <p:cNvSpPr txBox="1"/>
            <p:nvPr/>
          </p:nvSpPr>
          <p:spPr>
            <a:xfrm>
              <a:off x="6187437" y="1150834"/>
              <a:ext cx="1220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Elektrolyseur</a:t>
              </a:r>
            </a:p>
          </p:txBody>
        </p:sp>
        <p:cxnSp>
          <p:nvCxnSpPr>
            <p:cNvPr id="58" name="Gerade Verbindung mit Pfeil 57">
              <a:extLst>
                <a:ext uri="{FF2B5EF4-FFF2-40B4-BE49-F238E27FC236}">
                  <a16:creationId xmlns:a16="http://schemas.microsoft.com/office/drawing/2014/main" id="{C528A357-3840-4FF6-9EF2-988C18E9F285}"/>
                </a:ext>
              </a:extLst>
            </p:cNvPr>
            <p:cNvCxnSpPr>
              <a:cxnSpLocks/>
              <a:stCxn id="13" idx="2"/>
            </p:cNvCxnSpPr>
            <p:nvPr/>
          </p:nvCxnSpPr>
          <p:spPr bwMode="auto">
            <a:xfrm>
              <a:off x="6139587" y="2034265"/>
              <a:ext cx="27964" cy="777911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1" name="Textfeld 160">
              <a:extLst>
                <a:ext uri="{FF2B5EF4-FFF2-40B4-BE49-F238E27FC236}">
                  <a16:creationId xmlns:a16="http://schemas.microsoft.com/office/drawing/2014/main" id="{56193955-26C9-44B3-B064-82033A23E485}"/>
                </a:ext>
              </a:extLst>
            </p:cNvPr>
            <p:cNvSpPr txBox="1"/>
            <p:nvPr/>
          </p:nvSpPr>
          <p:spPr>
            <a:xfrm>
              <a:off x="6167902" y="1995399"/>
              <a:ext cx="3818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2" name="Gerade Verbindung mit Pfeil 71">
              <a:extLst>
                <a:ext uri="{FF2B5EF4-FFF2-40B4-BE49-F238E27FC236}">
                  <a16:creationId xmlns:a16="http://schemas.microsoft.com/office/drawing/2014/main" id="{A27C109A-89EE-4C8F-A42B-7D3E073300F3}"/>
                </a:ext>
              </a:extLst>
            </p:cNvPr>
            <p:cNvCxnSpPr/>
            <p:nvPr/>
          </p:nvCxnSpPr>
          <p:spPr bwMode="auto">
            <a:xfrm>
              <a:off x="6164895" y="2488780"/>
              <a:ext cx="2077984" cy="4404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A7358F3-1241-91CA-EF1D-86180EDA0FF9}"/>
                </a:ext>
              </a:extLst>
            </p:cNvPr>
            <p:cNvSpPr txBox="1"/>
            <p:nvPr/>
          </p:nvSpPr>
          <p:spPr>
            <a:xfrm>
              <a:off x="3263483" y="1428472"/>
              <a:ext cx="1577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Überschussstrom</a:t>
              </a:r>
            </a:p>
          </p:txBody>
        </p: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7F79812A-1A9C-AEA6-B307-F24E902C0CF0}"/>
              </a:ext>
            </a:extLst>
          </p:cNvPr>
          <p:cNvSpPr txBox="1"/>
          <p:nvPr/>
        </p:nvSpPr>
        <p:spPr>
          <a:xfrm>
            <a:off x="1962865" y="3940014"/>
            <a:ext cx="2027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PV-FF-/Agri-PV-Anlage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AD644DF6-67C9-539C-A032-1821221D4EEC}"/>
              </a:ext>
            </a:extLst>
          </p:cNvPr>
          <p:cNvCxnSpPr/>
          <p:nvPr/>
        </p:nvCxnSpPr>
        <p:spPr bwMode="auto">
          <a:xfrm>
            <a:off x="1524000" y="1481880"/>
            <a:ext cx="0" cy="297314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F6E2BC9D-2B57-3C3F-FECD-3BA442682AB7}"/>
              </a:ext>
            </a:extLst>
          </p:cNvPr>
          <p:cNvGrpSpPr/>
          <p:nvPr/>
        </p:nvGrpSpPr>
        <p:grpSpPr>
          <a:xfrm>
            <a:off x="1513857" y="1775813"/>
            <a:ext cx="1551482" cy="820814"/>
            <a:chOff x="1513857" y="1832963"/>
            <a:chExt cx="1551482" cy="820814"/>
          </a:xfrm>
        </p:grpSpPr>
        <p:pic>
          <p:nvPicPr>
            <p:cNvPr id="33" name="Grafik 32" descr="Ein Bild, das Gras, Himmel, draußen, Windmühle enthält.&#10;&#10;Automatisch generierte Beschreibung">
              <a:extLst>
                <a:ext uri="{FF2B5EF4-FFF2-40B4-BE49-F238E27FC236}">
                  <a16:creationId xmlns:a16="http://schemas.microsoft.com/office/drawing/2014/main" id="{6BB4C49F-6D1C-C19F-970A-AB687F425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977" y="1832963"/>
              <a:ext cx="971362" cy="546391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4A344AC-1C0D-0BC3-7699-6B593F5BF50B}"/>
                </a:ext>
              </a:extLst>
            </p:cNvPr>
            <p:cNvSpPr txBox="1"/>
            <p:nvPr/>
          </p:nvSpPr>
          <p:spPr>
            <a:xfrm>
              <a:off x="2121707" y="2346000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Windpark</a:t>
              </a:r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355B2642-17FD-D6DB-9402-CB4F0D049DEA}"/>
                </a:ext>
              </a:extLst>
            </p:cNvPr>
            <p:cNvCxnSpPr/>
            <p:nvPr/>
          </p:nvCxnSpPr>
          <p:spPr bwMode="auto">
            <a:xfrm>
              <a:off x="1513857" y="1991858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0" name="Gruppieren 179">
            <a:extLst>
              <a:ext uri="{FF2B5EF4-FFF2-40B4-BE49-F238E27FC236}">
                <a16:creationId xmlns:a16="http://schemas.microsoft.com/office/drawing/2014/main" id="{67E41334-4B1E-7ACE-BEC4-BDC914034D7F}"/>
              </a:ext>
            </a:extLst>
          </p:cNvPr>
          <p:cNvGrpSpPr/>
          <p:nvPr/>
        </p:nvGrpSpPr>
        <p:grpSpPr>
          <a:xfrm>
            <a:off x="1513857" y="2590409"/>
            <a:ext cx="1567032" cy="825563"/>
            <a:chOff x="1513857" y="2647559"/>
            <a:chExt cx="1567032" cy="825563"/>
          </a:xfrm>
        </p:grpSpPr>
        <p:pic>
          <p:nvPicPr>
            <p:cNvPr id="23" name="Grafik 22" descr="Ein Bild, das Text, Himmel, draußen, LKW enthält.&#10;&#10;Automatisch generierte Beschreibung">
              <a:extLst>
                <a:ext uri="{FF2B5EF4-FFF2-40B4-BE49-F238E27FC236}">
                  <a16:creationId xmlns:a16="http://schemas.microsoft.com/office/drawing/2014/main" id="{E72BDC8C-9615-7200-2C11-7616F0617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184" y="2647559"/>
              <a:ext cx="961571" cy="571744"/>
            </a:xfrm>
            <a:prstGeom prst="rect">
              <a:avLst/>
            </a:prstGeom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FC1EBE0C-1253-EDF9-B3BA-90DB49E7AF25}"/>
                </a:ext>
              </a:extLst>
            </p:cNvPr>
            <p:cNvSpPr txBox="1"/>
            <p:nvPr/>
          </p:nvSpPr>
          <p:spPr>
            <a:xfrm>
              <a:off x="2030601" y="316534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Groß-Akku</a:t>
              </a:r>
            </a:p>
          </p:txBody>
        </p: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14913F3A-2C50-D104-5AAD-C4C743BC3FF1}"/>
                </a:ext>
              </a:extLst>
            </p:cNvPr>
            <p:cNvCxnSpPr/>
            <p:nvPr/>
          </p:nvCxnSpPr>
          <p:spPr bwMode="auto">
            <a:xfrm>
              <a:off x="1513857" y="2845664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19C5A5BD-C654-4B56-E0AC-C19E0DC24CE1}"/>
              </a:ext>
            </a:extLst>
          </p:cNvPr>
          <p:cNvCxnSpPr/>
          <p:nvPr/>
        </p:nvCxnSpPr>
        <p:spPr bwMode="auto">
          <a:xfrm>
            <a:off x="1513857" y="3579410"/>
            <a:ext cx="580120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92" name="Gruppieren 191">
            <a:extLst>
              <a:ext uri="{FF2B5EF4-FFF2-40B4-BE49-F238E27FC236}">
                <a16:creationId xmlns:a16="http://schemas.microsoft.com/office/drawing/2014/main" id="{4E3D15A7-B519-14F0-2D52-85EE4A185BC8}"/>
              </a:ext>
            </a:extLst>
          </p:cNvPr>
          <p:cNvGrpSpPr/>
          <p:nvPr/>
        </p:nvGrpSpPr>
        <p:grpSpPr>
          <a:xfrm>
            <a:off x="5918064" y="4382833"/>
            <a:ext cx="1405573" cy="1544252"/>
            <a:chOff x="7295890" y="4439983"/>
            <a:chExt cx="1405573" cy="1544252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0ED3E1EC-0AE4-990B-ABC8-2CAEF4840313}"/>
                </a:ext>
              </a:extLst>
            </p:cNvPr>
            <p:cNvSpPr txBox="1"/>
            <p:nvPr/>
          </p:nvSpPr>
          <p:spPr>
            <a:xfrm>
              <a:off x="7295890" y="4592458"/>
              <a:ext cx="1405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Tiefe-</a:t>
              </a:r>
              <a:br>
                <a:rPr lang="de-DE" sz="1400" dirty="0"/>
              </a:br>
              <a:r>
                <a:rPr lang="de-DE" sz="1400" dirty="0"/>
                <a:t>Geo-    </a:t>
              </a:r>
              <a:r>
                <a:rPr lang="de-DE" sz="1400" dirty="0" err="1"/>
                <a:t>thermie</a:t>
              </a:r>
              <a:endParaRPr lang="de-DE" sz="1400" dirty="0"/>
            </a:p>
          </p:txBody>
        </p:sp>
        <p:grpSp>
          <p:nvGrpSpPr>
            <p:cNvPr id="191" name="Gruppieren 190">
              <a:extLst>
                <a:ext uri="{FF2B5EF4-FFF2-40B4-BE49-F238E27FC236}">
                  <a16:creationId xmlns:a16="http://schemas.microsoft.com/office/drawing/2014/main" id="{23E208E6-6665-9DBD-4788-B81EE8E6DA7B}"/>
                </a:ext>
              </a:extLst>
            </p:cNvPr>
            <p:cNvGrpSpPr/>
            <p:nvPr/>
          </p:nvGrpSpPr>
          <p:grpSpPr>
            <a:xfrm>
              <a:off x="7351936" y="4439983"/>
              <a:ext cx="959270" cy="1544252"/>
              <a:chOff x="7351936" y="4439983"/>
              <a:chExt cx="959270" cy="1544252"/>
            </a:xfrm>
          </p:grpSpPr>
          <p:pic>
            <p:nvPicPr>
              <p:cNvPr id="47" name="Grafik 46" descr="Ein Bild, das draußen, Gras, Straße enthält.&#10;&#10;Automatisch generierte Beschreibung">
                <a:extLst>
                  <a:ext uri="{FF2B5EF4-FFF2-40B4-BE49-F238E27FC236}">
                    <a16:creationId xmlns:a16="http://schemas.microsoft.com/office/drawing/2014/main" id="{A5BED60C-98A5-9D70-F30E-68051288CB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40" b="-9282"/>
              <a:stretch/>
            </p:blipFill>
            <p:spPr>
              <a:xfrm>
                <a:off x="7351936" y="5098540"/>
                <a:ext cx="959270" cy="688160"/>
              </a:xfrm>
              <a:prstGeom prst="rect">
                <a:avLst/>
              </a:prstGeom>
            </p:spPr>
          </p:pic>
          <p:cxnSp>
            <p:nvCxnSpPr>
              <p:cNvPr id="146" name="Gerader Verbinder 145">
                <a:extLst>
                  <a:ext uri="{FF2B5EF4-FFF2-40B4-BE49-F238E27FC236}">
                    <a16:creationId xmlns:a16="http://schemas.microsoft.com/office/drawing/2014/main" id="{17862D84-5D8D-A05C-CF37-99DED7941FBE}"/>
                  </a:ext>
                </a:extLst>
              </p:cNvPr>
              <p:cNvCxnSpPr/>
              <p:nvPr/>
            </p:nvCxnSpPr>
            <p:spPr bwMode="auto">
              <a:xfrm>
                <a:off x="7856971" y="4439983"/>
                <a:ext cx="0" cy="668743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5" name="Gerader Verbinder 154">
                <a:extLst>
                  <a:ext uri="{FF2B5EF4-FFF2-40B4-BE49-F238E27FC236}">
                    <a16:creationId xmlns:a16="http://schemas.microsoft.com/office/drawing/2014/main" id="{9EFAF6EC-BEB6-421D-B4D2-0B6D9A7428BB}"/>
                  </a:ext>
                </a:extLst>
              </p:cNvPr>
              <p:cNvCxnSpPr/>
              <p:nvPr/>
            </p:nvCxnSpPr>
            <p:spPr bwMode="auto">
              <a:xfrm>
                <a:off x="7587703" y="5721466"/>
                <a:ext cx="0" cy="262769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82" name="Gruppieren 181">
            <a:extLst>
              <a:ext uri="{FF2B5EF4-FFF2-40B4-BE49-F238E27FC236}">
                <a16:creationId xmlns:a16="http://schemas.microsoft.com/office/drawing/2014/main" id="{A9BA45D3-FA0A-E96E-B5AE-E80AF9AAD87D}"/>
              </a:ext>
            </a:extLst>
          </p:cNvPr>
          <p:cNvGrpSpPr/>
          <p:nvPr/>
        </p:nvGrpSpPr>
        <p:grpSpPr>
          <a:xfrm>
            <a:off x="4052321" y="2366070"/>
            <a:ext cx="5525163" cy="2357476"/>
            <a:chOff x="4052321" y="2423220"/>
            <a:chExt cx="5525163" cy="2357476"/>
          </a:xfrm>
        </p:grpSpPr>
        <p:grpSp>
          <p:nvGrpSpPr>
            <p:cNvPr id="181" name="Gruppieren 180">
              <a:extLst>
                <a:ext uri="{FF2B5EF4-FFF2-40B4-BE49-F238E27FC236}">
                  <a16:creationId xmlns:a16="http://schemas.microsoft.com/office/drawing/2014/main" id="{1DAC52C3-5ED6-D042-98F0-B65CBA912F15}"/>
                </a:ext>
              </a:extLst>
            </p:cNvPr>
            <p:cNvGrpSpPr/>
            <p:nvPr/>
          </p:nvGrpSpPr>
          <p:grpSpPr>
            <a:xfrm>
              <a:off x="4052321" y="2451259"/>
              <a:ext cx="4220785" cy="1308201"/>
              <a:chOff x="4052321" y="2451259"/>
              <a:chExt cx="4220785" cy="1308201"/>
            </a:xfrm>
          </p:grpSpPr>
          <p:cxnSp>
            <p:nvCxnSpPr>
              <p:cNvPr id="112" name="Gerade Verbindung mit Pfeil 111">
                <a:extLst>
                  <a:ext uri="{FF2B5EF4-FFF2-40B4-BE49-F238E27FC236}">
                    <a16:creationId xmlns:a16="http://schemas.microsoft.com/office/drawing/2014/main" id="{92892277-696B-43B2-A5E8-3499987E1C1E}"/>
                  </a:ext>
                </a:extLst>
              </p:cNvPr>
              <p:cNvCxnSpPr/>
              <p:nvPr/>
            </p:nvCxnSpPr>
            <p:spPr bwMode="auto">
              <a:xfrm>
                <a:off x="5279622" y="3132412"/>
                <a:ext cx="621745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8" name="Textfeld 157">
                <a:extLst>
                  <a:ext uri="{FF2B5EF4-FFF2-40B4-BE49-F238E27FC236}">
                    <a16:creationId xmlns:a16="http://schemas.microsoft.com/office/drawing/2014/main" id="{C3717A6C-DA1F-4151-80C7-E1928EA2907A}"/>
                  </a:ext>
                </a:extLst>
              </p:cNvPr>
              <p:cNvSpPr txBox="1"/>
              <p:nvPr/>
            </p:nvSpPr>
            <p:spPr>
              <a:xfrm>
                <a:off x="5271307" y="3109512"/>
                <a:ext cx="52129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CO</a:t>
                </a:r>
                <a:r>
                  <a:rPr lang="de-DE" sz="1400" baseline="-25000" dirty="0">
                    <a:solidFill>
                      <a:schemeClr val="accent2"/>
                    </a:solidFill>
                  </a:rPr>
                  <a:t>2</a:t>
                </a:r>
              </a:p>
            </p:txBody>
          </p:sp>
          <p:pic>
            <p:nvPicPr>
              <p:cNvPr id="11" name="Grafik 10" descr="Ein Bild, das drinnen, Tisch, sitzend, klein enthält.&#10;&#10;Automatisch generierte Beschreibung">
                <a:extLst>
                  <a:ext uri="{FF2B5EF4-FFF2-40B4-BE49-F238E27FC236}">
                    <a16:creationId xmlns:a16="http://schemas.microsoft.com/office/drawing/2014/main" id="{024426AC-CCC9-4642-875E-8CABDA553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0499" y="2451259"/>
                <a:ext cx="1150569" cy="805399"/>
              </a:xfrm>
              <a:prstGeom prst="rect">
                <a:avLst/>
              </a:prstGeom>
            </p:spPr>
          </p:pic>
          <p:cxnSp>
            <p:nvCxnSpPr>
              <p:cNvPr id="110" name="Gerade Verbindung mit Pfeil 109">
                <a:extLst>
                  <a:ext uri="{FF2B5EF4-FFF2-40B4-BE49-F238E27FC236}">
                    <a16:creationId xmlns:a16="http://schemas.microsoft.com/office/drawing/2014/main" id="{5F79D8F5-DF01-4C12-8B76-BDCE737353DF}"/>
                  </a:ext>
                </a:extLst>
              </p:cNvPr>
              <p:cNvCxnSpPr/>
              <p:nvPr/>
            </p:nvCxnSpPr>
            <p:spPr bwMode="auto">
              <a:xfrm>
                <a:off x="5279622" y="2629992"/>
                <a:ext cx="2993484" cy="19371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C66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2" name="Textfeld 141">
                <a:extLst>
                  <a:ext uri="{FF2B5EF4-FFF2-40B4-BE49-F238E27FC236}">
                    <a16:creationId xmlns:a16="http://schemas.microsoft.com/office/drawing/2014/main" id="{996058C6-E14C-4238-B326-22AD3B1AAE6E}"/>
                  </a:ext>
                </a:extLst>
              </p:cNvPr>
              <p:cNvSpPr txBox="1"/>
              <p:nvPr/>
            </p:nvSpPr>
            <p:spPr>
              <a:xfrm>
                <a:off x="4052321" y="3236240"/>
                <a:ext cx="12698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/>
                  <a:t>Biogasanlage</a:t>
                </a:r>
                <a:br>
                  <a:rPr lang="de-DE" sz="1400" dirty="0"/>
                </a:br>
                <a:r>
                  <a:rPr lang="de-DE" sz="1400" dirty="0"/>
                  <a:t>(Bio-Abfälle)</a:t>
                </a:r>
              </a:p>
            </p:txBody>
          </p:sp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08369F8B-124D-4F5D-8F65-DD7AF93F88B6}"/>
                  </a:ext>
                </a:extLst>
              </p:cNvPr>
              <p:cNvSpPr txBox="1"/>
              <p:nvPr/>
            </p:nvSpPr>
            <p:spPr>
              <a:xfrm>
                <a:off x="5271307" y="2603851"/>
                <a:ext cx="5116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CH</a:t>
                </a:r>
                <a:r>
                  <a:rPr lang="de-DE" sz="1400" baseline="-25000" dirty="0">
                    <a:solidFill>
                      <a:schemeClr val="accent2"/>
                    </a:solidFill>
                  </a:rPr>
                  <a:t>4</a:t>
                </a:r>
              </a:p>
            </p:txBody>
          </p:sp>
          <p:sp>
            <p:nvSpPr>
              <p:cNvPr id="97" name="Textfeld 96">
                <a:extLst>
                  <a:ext uri="{FF2B5EF4-FFF2-40B4-BE49-F238E27FC236}">
                    <a16:creationId xmlns:a16="http://schemas.microsoft.com/office/drawing/2014/main" id="{1998728D-8AC4-F47F-B57E-C83BD6322CE3}"/>
                  </a:ext>
                </a:extLst>
              </p:cNvPr>
              <p:cNvSpPr txBox="1"/>
              <p:nvPr/>
            </p:nvSpPr>
            <p:spPr>
              <a:xfrm>
                <a:off x="7278928" y="2781379"/>
                <a:ext cx="7809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Methan</a:t>
                </a:r>
              </a:p>
            </p:txBody>
          </p:sp>
        </p:grpSp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0ACD3EC4-4E21-E8C9-C1C7-D77341AE8952}"/>
                </a:ext>
              </a:extLst>
            </p:cNvPr>
            <p:cNvCxnSpPr/>
            <p:nvPr/>
          </p:nvCxnSpPr>
          <p:spPr bwMode="auto">
            <a:xfrm>
              <a:off x="8243230" y="2423220"/>
              <a:ext cx="0" cy="2357476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6" name="Gerade Verbindung mit Pfeil 155">
              <a:extLst>
                <a:ext uri="{FF2B5EF4-FFF2-40B4-BE49-F238E27FC236}">
                  <a16:creationId xmlns:a16="http://schemas.microsoft.com/office/drawing/2014/main" id="{BF1520CD-FE16-471A-CB66-FD4162240241}"/>
                </a:ext>
              </a:extLst>
            </p:cNvPr>
            <p:cNvCxnSpPr/>
            <p:nvPr/>
          </p:nvCxnSpPr>
          <p:spPr bwMode="auto">
            <a:xfrm>
              <a:off x="8258211" y="3773979"/>
              <a:ext cx="1319273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5" name="Gruppieren 184">
            <a:extLst>
              <a:ext uri="{FF2B5EF4-FFF2-40B4-BE49-F238E27FC236}">
                <a16:creationId xmlns:a16="http://schemas.microsoft.com/office/drawing/2014/main" id="{298D9833-AD62-9FEF-1D39-1A345FA620FA}"/>
              </a:ext>
            </a:extLst>
          </p:cNvPr>
          <p:cNvGrpSpPr/>
          <p:nvPr/>
        </p:nvGrpSpPr>
        <p:grpSpPr>
          <a:xfrm>
            <a:off x="5645675" y="875826"/>
            <a:ext cx="2870146" cy="816866"/>
            <a:chOff x="5645675" y="932976"/>
            <a:chExt cx="2870146" cy="816866"/>
          </a:xfrm>
        </p:grpSpPr>
        <p:pic>
          <p:nvPicPr>
            <p:cNvPr id="31" name="Grafik 30" descr="Ein Bild, das Spiel, Tisch, Raum enthält.&#10;&#10;Automatisch generierte Beschreibung">
              <a:extLst>
                <a:ext uri="{FF2B5EF4-FFF2-40B4-BE49-F238E27FC236}">
                  <a16:creationId xmlns:a16="http://schemas.microsoft.com/office/drawing/2014/main" id="{50FFADD5-D56E-4A6D-8F9B-957C4682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7181" y="932976"/>
              <a:ext cx="727707" cy="544285"/>
            </a:xfrm>
            <a:prstGeom prst="rect">
              <a:avLst/>
            </a:prstGeom>
          </p:spPr>
        </p:pic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37D22265-9D35-4A2B-A7AA-BDA1FB1F8FC4}"/>
                </a:ext>
              </a:extLst>
            </p:cNvPr>
            <p:cNvSpPr txBox="1"/>
            <p:nvPr/>
          </p:nvSpPr>
          <p:spPr>
            <a:xfrm>
              <a:off x="7266761" y="1442065"/>
              <a:ext cx="1249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Klär-   </a:t>
              </a:r>
              <a:r>
                <a:rPr lang="de-DE" sz="1400" dirty="0" err="1"/>
                <a:t>anlage</a:t>
              </a:r>
              <a:endParaRPr lang="de-DE" sz="1400" dirty="0"/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5AB789DB-A45C-430A-90B5-C7FDFE212852}"/>
                </a:ext>
              </a:extLst>
            </p:cNvPr>
            <p:cNvSpPr txBox="1"/>
            <p:nvPr/>
          </p:nvSpPr>
          <p:spPr>
            <a:xfrm>
              <a:off x="5645675" y="1043367"/>
              <a:ext cx="4203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accent2"/>
                  </a:solidFill>
                </a:rPr>
                <a:t>O</a:t>
              </a:r>
              <a:r>
                <a:rPr lang="de-DE" sz="16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174" name="Gerade Verbindung mit Pfeil 173">
              <a:extLst>
                <a:ext uri="{FF2B5EF4-FFF2-40B4-BE49-F238E27FC236}">
                  <a16:creationId xmlns:a16="http://schemas.microsoft.com/office/drawing/2014/main" id="{461FED88-5AE3-BEE4-5410-C1E82C77A90E}"/>
                </a:ext>
              </a:extLst>
            </p:cNvPr>
            <p:cNvCxnSpPr/>
            <p:nvPr/>
          </p:nvCxnSpPr>
          <p:spPr bwMode="auto">
            <a:xfrm>
              <a:off x="6139586" y="1202565"/>
              <a:ext cx="1451839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6" name="Gerader Verbinder 175">
              <a:extLst>
                <a:ext uri="{FF2B5EF4-FFF2-40B4-BE49-F238E27FC236}">
                  <a16:creationId xmlns:a16="http://schemas.microsoft.com/office/drawing/2014/main" id="{C62E2A93-6DA8-1F69-B5D4-4FCE2E7DC9FF}"/>
                </a:ext>
              </a:extLst>
            </p:cNvPr>
            <p:cNvCxnSpPr>
              <a:endCxn id="13" idx="0"/>
            </p:cNvCxnSpPr>
            <p:nvPr/>
          </p:nvCxnSpPr>
          <p:spPr bwMode="auto">
            <a:xfrm>
              <a:off x="6139587" y="1198968"/>
              <a:ext cx="0" cy="21688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B38D38EF-CFF0-A80E-0361-0A6B1C25FBAC}"/>
              </a:ext>
            </a:extLst>
          </p:cNvPr>
          <p:cNvGrpSpPr/>
          <p:nvPr/>
        </p:nvGrpSpPr>
        <p:grpSpPr>
          <a:xfrm>
            <a:off x="1783737" y="1355067"/>
            <a:ext cx="5288295" cy="2675651"/>
            <a:chOff x="1872990" y="1415856"/>
            <a:chExt cx="5288295" cy="2675651"/>
          </a:xfrm>
          <a:solidFill>
            <a:srgbClr val="FF0000">
              <a:alpha val="10196"/>
            </a:srgbClr>
          </a:solidFill>
        </p:grpSpPr>
        <p:sp>
          <p:nvSpPr>
            <p:cNvPr id="101" name="Rechteck: abgerundete Ecken 100">
              <a:extLst>
                <a:ext uri="{FF2B5EF4-FFF2-40B4-BE49-F238E27FC236}">
                  <a16:creationId xmlns:a16="http://schemas.microsoft.com/office/drawing/2014/main" id="{C42F5E47-FEE3-59C5-0588-3649B3B4D993}"/>
                </a:ext>
              </a:extLst>
            </p:cNvPr>
            <p:cNvSpPr/>
            <p:nvPr/>
          </p:nvSpPr>
          <p:spPr bwMode="auto">
            <a:xfrm>
              <a:off x="1872990" y="1415856"/>
              <a:ext cx="5197178" cy="2639814"/>
            </a:xfrm>
            <a:prstGeom prst="roundRect">
              <a:avLst>
                <a:gd name="adj" fmla="val 6490"/>
              </a:avLst>
            </a:prstGeom>
            <a:grp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Textfeld 101">
              <a:extLst>
                <a:ext uri="{FF2B5EF4-FFF2-40B4-BE49-F238E27FC236}">
                  <a16:creationId xmlns:a16="http://schemas.microsoft.com/office/drawing/2014/main" id="{41C369C4-9E81-4AE8-315F-136DC3044618}"/>
                </a:ext>
              </a:extLst>
            </p:cNvPr>
            <p:cNvSpPr txBox="1"/>
            <p:nvPr/>
          </p:nvSpPr>
          <p:spPr>
            <a:xfrm>
              <a:off x="4229072" y="3814508"/>
              <a:ext cx="2932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Flächen-/Infrastruktur-Synergien nutzen</a:t>
              </a:r>
            </a:p>
          </p:txBody>
        </p:sp>
      </p:grpSp>
      <p:cxnSp>
        <p:nvCxnSpPr>
          <p:cNvPr id="195" name="Gerader Verbinder 194">
            <a:extLst>
              <a:ext uri="{FF2B5EF4-FFF2-40B4-BE49-F238E27FC236}">
                <a16:creationId xmlns:a16="http://schemas.microsoft.com/office/drawing/2014/main" id="{8CC483A1-7DE2-8847-EF46-004E02B4076B}"/>
              </a:ext>
            </a:extLst>
          </p:cNvPr>
          <p:cNvCxnSpPr/>
          <p:nvPr/>
        </p:nvCxnSpPr>
        <p:spPr bwMode="auto">
          <a:xfrm>
            <a:off x="9581656" y="1699974"/>
            <a:ext cx="0" cy="100257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8" name="Textfeld 197">
            <a:extLst>
              <a:ext uri="{FF2B5EF4-FFF2-40B4-BE49-F238E27FC236}">
                <a16:creationId xmlns:a16="http://schemas.microsoft.com/office/drawing/2014/main" id="{588EF2EE-1F72-9A80-A207-7EDDA112D863}"/>
              </a:ext>
            </a:extLst>
          </p:cNvPr>
          <p:cNvSpPr txBox="1"/>
          <p:nvPr/>
        </p:nvSpPr>
        <p:spPr>
          <a:xfrm>
            <a:off x="9178252" y="1066163"/>
            <a:ext cx="8002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Daten-</a:t>
            </a:r>
            <a:br>
              <a:rPr lang="de-DE" sz="1600" dirty="0"/>
            </a:br>
            <a:r>
              <a:rPr lang="de-DE" sz="1600" dirty="0"/>
              <a:t>netz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194E6F6-620D-BA41-9253-0D91D587637E}"/>
              </a:ext>
            </a:extLst>
          </p:cNvPr>
          <p:cNvGrpSpPr/>
          <p:nvPr/>
        </p:nvGrpSpPr>
        <p:grpSpPr>
          <a:xfrm>
            <a:off x="916626" y="1414966"/>
            <a:ext cx="8668478" cy="4687544"/>
            <a:chOff x="916626" y="1414966"/>
            <a:chExt cx="8668478" cy="4687544"/>
          </a:xfrm>
        </p:grpSpPr>
        <p:grpSp>
          <p:nvGrpSpPr>
            <p:cNvPr id="201" name="Gruppieren 200">
              <a:extLst>
                <a:ext uri="{FF2B5EF4-FFF2-40B4-BE49-F238E27FC236}">
                  <a16:creationId xmlns:a16="http://schemas.microsoft.com/office/drawing/2014/main" id="{984475AC-E484-8232-93FD-74DF138426E9}"/>
                </a:ext>
              </a:extLst>
            </p:cNvPr>
            <p:cNvGrpSpPr/>
            <p:nvPr/>
          </p:nvGrpSpPr>
          <p:grpSpPr>
            <a:xfrm>
              <a:off x="916626" y="1414966"/>
              <a:ext cx="8668478" cy="4687544"/>
              <a:chOff x="916626" y="1414966"/>
              <a:chExt cx="8668478" cy="4687544"/>
            </a:xfrm>
          </p:grpSpPr>
          <p:cxnSp>
            <p:nvCxnSpPr>
              <p:cNvPr id="107" name="Gerader Verbinder 106">
                <a:extLst>
                  <a:ext uri="{FF2B5EF4-FFF2-40B4-BE49-F238E27FC236}">
                    <a16:creationId xmlns:a16="http://schemas.microsoft.com/office/drawing/2014/main" id="{7AC4085F-CDBB-AB25-B685-BC0625202747}"/>
                  </a:ext>
                </a:extLst>
              </p:cNvPr>
              <p:cNvCxnSpPr/>
              <p:nvPr/>
            </p:nvCxnSpPr>
            <p:spPr bwMode="auto">
              <a:xfrm>
                <a:off x="8835337" y="2112298"/>
                <a:ext cx="39440" cy="399021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13" name="Grafik 112">
                <a:extLst>
                  <a:ext uri="{FF2B5EF4-FFF2-40B4-BE49-F238E27FC236}">
                    <a16:creationId xmlns:a16="http://schemas.microsoft.com/office/drawing/2014/main" id="{82EF2141-40E7-889F-8FB5-75443A5586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9" t="17276" r="16816" b="18891"/>
              <a:stretch/>
            </p:blipFill>
            <p:spPr>
              <a:xfrm>
                <a:off x="8645961" y="1802018"/>
                <a:ext cx="476662" cy="310280"/>
              </a:xfrm>
              <a:prstGeom prst="rect">
                <a:avLst/>
              </a:prstGeom>
            </p:spPr>
          </p:pic>
          <p:cxnSp>
            <p:nvCxnSpPr>
              <p:cNvPr id="131" name="Gerade Verbindung mit Pfeil 130">
                <a:extLst>
                  <a:ext uri="{FF2B5EF4-FFF2-40B4-BE49-F238E27FC236}">
                    <a16:creationId xmlns:a16="http://schemas.microsoft.com/office/drawing/2014/main" id="{B33BE95C-CC5D-278E-66A6-EEBDD0B0D717}"/>
                  </a:ext>
                </a:extLst>
              </p:cNvPr>
              <p:cNvCxnSpPr/>
              <p:nvPr/>
            </p:nvCxnSpPr>
            <p:spPr bwMode="auto">
              <a:xfrm>
                <a:off x="916626" y="6102510"/>
                <a:ext cx="796766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Gerader Verbinder 131">
                <a:extLst>
                  <a:ext uri="{FF2B5EF4-FFF2-40B4-BE49-F238E27FC236}">
                    <a16:creationId xmlns:a16="http://schemas.microsoft.com/office/drawing/2014/main" id="{C6620A89-37F6-FAF0-4DAD-9EB57CFD869E}"/>
                  </a:ext>
                </a:extLst>
              </p:cNvPr>
              <p:cNvCxnSpPr/>
              <p:nvPr/>
            </p:nvCxnSpPr>
            <p:spPr bwMode="auto">
              <a:xfrm>
                <a:off x="920215" y="1510455"/>
                <a:ext cx="0" cy="459205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8" name="Gerade Verbindung mit Pfeil 137">
                <a:extLst>
                  <a:ext uri="{FF2B5EF4-FFF2-40B4-BE49-F238E27FC236}">
                    <a16:creationId xmlns:a16="http://schemas.microsoft.com/office/drawing/2014/main" id="{33761A3C-EA11-A3D7-048B-BF1269A1B232}"/>
                  </a:ext>
                </a:extLst>
              </p:cNvPr>
              <p:cNvCxnSpPr/>
              <p:nvPr/>
            </p:nvCxnSpPr>
            <p:spPr bwMode="auto">
              <a:xfrm>
                <a:off x="4570962" y="2288850"/>
                <a:ext cx="4266213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1" name="Gerade Verbindung mit Pfeil 140">
                <a:extLst>
                  <a:ext uri="{FF2B5EF4-FFF2-40B4-BE49-F238E27FC236}">
                    <a16:creationId xmlns:a16="http://schemas.microsoft.com/office/drawing/2014/main" id="{B16069E7-CE45-4514-353D-0A567EF6BE22}"/>
                  </a:ext>
                </a:extLst>
              </p:cNvPr>
              <p:cNvCxnSpPr/>
              <p:nvPr/>
            </p:nvCxnSpPr>
            <p:spPr bwMode="auto">
              <a:xfrm>
                <a:off x="920215" y="2163308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0" name="Gerade Verbindung mit Pfeil 149">
                <a:extLst>
                  <a:ext uri="{FF2B5EF4-FFF2-40B4-BE49-F238E27FC236}">
                    <a16:creationId xmlns:a16="http://schemas.microsoft.com/office/drawing/2014/main" id="{43C88716-1296-AABB-138E-6A429E3360E8}"/>
                  </a:ext>
                </a:extLst>
              </p:cNvPr>
              <p:cNvCxnSpPr/>
              <p:nvPr/>
            </p:nvCxnSpPr>
            <p:spPr bwMode="auto">
              <a:xfrm>
                <a:off x="920215" y="3032006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2" name="Gerade Verbindung mit Pfeil 151">
                <a:extLst>
                  <a:ext uri="{FF2B5EF4-FFF2-40B4-BE49-F238E27FC236}">
                    <a16:creationId xmlns:a16="http://schemas.microsoft.com/office/drawing/2014/main" id="{6FCD42E3-8F1E-2CC0-F0EC-D3BC76C4652E}"/>
                  </a:ext>
                </a:extLst>
              </p:cNvPr>
              <p:cNvCxnSpPr/>
              <p:nvPr/>
            </p:nvCxnSpPr>
            <p:spPr bwMode="auto">
              <a:xfrm>
                <a:off x="920215" y="3815819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7" name="Gerader Verbinder 156">
                <a:extLst>
                  <a:ext uri="{FF2B5EF4-FFF2-40B4-BE49-F238E27FC236}">
                    <a16:creationId xmlns:a16="http://schemas.microsoft.com/office/drawing/2014/main" id="{71554F36-2FF9-F1F1-13C1-673959EF5B6A}"/>
                  </a:ext>
                </a:extLst>
              </p:cNvPr>
              <p:cNvCxnSpPr/>
              <p:nvPr/>
            </p:nvCxnSpPr>
            <p:spPr bwMode="auto">
              <a:xfrm>
                <a:off x="2500619" y="5636722"/>
                <a:ext cx="0" cy="465788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3" name="Gerader Verbinder 162">
                <a:extLst>
                  <a:ext uri="{FF2B5EF4-FFF2-40B4-BE49-F238E27FC236}">
                    <a16:creationId xmlns:a16="http://schemas.microsoft.com/office/drawing/2014/main" id="{090BC23C-7338-BC2C-BAD2-519D56E6A738}"/>
                  </a:ext>
                </a:extLst>
              </p:cNvPr>
              <p:cNvCxnSpPr/>
              <p:nvPr/>
            </p:nvCxnSpPr>
            <p:spPr bwMode="auto">
              <a:xfrm>
                <a:off x="6356340" y="5670978"/>
                <a:ext cx="0" cy="43153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6" name="Gerader Verbinder 165">
                <a:extLst>
                  <a:ext uri="{FF2B5EF4-FFF2-40B4-BE49-F238E27FC236}">
                    <a16:creationId xmlns:a16="http://schemas.microsoft.com/office/drawing/2014/main" id="{90F9841E-82DA-CD74-BBF6-648620F67752}"/>
                  </a:ext>
                </a:extLst>
              </p:cNvPr>
              <p:cNvCxnSpPr/>
              <p:nvPr/>
            </p:nvCxnSpPr>
            <p:spPr bwMode="auto">
              <a:xfrm>
                <a:off x="7968456" y="5670978"/>
                <a:ext cx="0" cy="43153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8" name="Gerader Verbinder 167">
                <a:extLst>
                  <a:ext uri="{FF2B5EF4-FFF2-40B4-BE49-F238E27FC236}">
                    <a16:creationId xmlns:a16="http://schemas.microsoft.com/office/drawing/2014/main" id="{BE891CA7-6A40-B875-8991-8FFAA1DCD353}"/>
                  </a:ext>
                </a:extLst>
              </p:cNvPr>
              <p:cNvCxnSpPr/>
              <p:nvPr/>
            </p:nvCxnSpPr>
            <p:spPr bwMode="auto">
              <a:xfrm>
                <a:off x="6028923" y="2292697"/>
                <a:ext cx="0" cy="472723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0" name="Gerader Verbinder 169">
                <a:extLst>
                  <a:ext uri="{FF2B5EF4-FFF2-40B4-BE49-F238E27FC236}">
                    <a16:creationId xmlns:a16="http://schemas.microsoft.com/office/drawing/2014/main" id="{4A4BED4C-CDE5-7212-A375-5719EE7494F6}"/>
                  </a:ext>
                </a:extLst>
              </p:cNvPr>
              <p:cNvCxnSpPr/>
              <p:nvPr/>
            </p:nvCxnSpPr>
            <p:spPr bwMode="auto">
              <a:xfrm>
                <a:off x="4805190" y="2292697"/>
                <a:ext cx="0" cy="10141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2" name="Gerader Verbinder 171">
                <a:extLst>
                  <a:ext uri="{FF2B5EF4-FFF2-40B4-BE49-F238E27FC236}">
                    <a16:creationId xmlns:a16="http://schemas.microsoft.com/office/drawing/2014/main" id="{E6DF94EE-62F0-76C6-A6ED-E56C9AE71474}"/>
                  </a:ext>
                </a:extLst>
              </p:cNvPr>
              <p:cNvCxnSpPr/>
              <p:nvPr/>
            </p:nvCxnSpPr>
            <p:spPr bwMode="auto">
              <a:xfrm>
                <a:off x="5870481" y="1970015"/>
                <a:ext cx="0" cy="31883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7" name="Gerader Verbinder 176">
                <a:extLst>
                  <a:ext uri="{FF2B5EF4-FFF2-40B4-BE49-F238E27FC236}">
                    <a16:creationId xmlns:a16="http://schemas.microsoft.com/office/drawing/2014/main" id="{2743E962-47DE-A43D-3285-838DA49D1925}"/>
                  </a:ext>
                </a:extLst>
              </p:cNvPr>
              <p:cNvCxnSpPr/>
              <p:nvPr/>
            </p:nvCxnSpPr>
            <p:spPr bwMode="auto">
              <a:xfrm>
                <a:off x="7773441" y="1414966"/>
                <a:ext cx="0" cy="873884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6" name="Textfeld 185">
                <a:extLst>
                  <a:ext uri="{FF2B5EF4-FFF2-40B4-BE49-F238E27FC236}">
                    <a16:creationId xmlns:a16="http://schemas.microsoft.com/office/drawing/2014/main" id="{4DD306CC-EC80-28AB-4DE0-3F7717EE1350}"/>
                  </a:ext>
                </a:extLst>
              </p:cNvPr>
              <p:cNvSpPr txBox="1"/>
              <p:nvPr/>
            </p:nvSpPr>
            <p:spPr>
              <a:xfrm>
                <a:off x="8116697" y="1772655"/>
                <a:ext cx="574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EMS</a:t>
                </a:r>
              </a:p>
            </p:txBody>
          </p:sp>
          <p:cxnSp>
            <p:nvCxnSpPr>
              <p:cNvPr id="199" name="Gerade Verbindung mit Pfeil 198">
                <a:extLst>
                  <a:ext uri="{FF2B5EF4-FFF2-40B4-BE49-F238E27FC236}">
                    <a16:creationId xmlns:a16="http://schemas.microsoft.com/office/drawing/2014/main" id="{D97DCEF7-B203-D49A-E675-EBD43F334922}"/>
                  </a:ext>
                </a:extLst>
              </p:cNvPr>
              <p:cNvCxnSpPr/>
              <p:nvPr/>
            </p:nvCxnSpPr>
            <p:spPr bwMode="auto">
              <a:xfrm>
                <a:off x="9122623" y="1989987"/>
                <a:ext cx="462481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7" name="Gerader Verbinder 126">
              <a:extLst>
                <a:ext uri="{FF2B5EF4-FFF2-40B4-BE49-F238E27FC236}">
                  <a16:creationId xmlns:a16="http://schemas.microsoft.com/office/drawing/2014/main" id="{BFB72193-BE0F-C121-B6F5-7FF6CE2440E6}"/>
                </a:ext>
              </a:extLst>
            </p:cNvPr>
            <p:cNvCxnSpPr/>
            <p:nvPr/>
          </p:nvCxnSpPr>
          <p:spPr bwMode="auto">
            <a:xfrm>
              <a:off x="5167269" y="5679273"/>
              <a:ext cx="0" cy="423237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9" name="Gruppieren 158">
            <a:extLst>
              <a:ext uri="{FF2B5EF4-FFF2-40B4-BE49-F238E27FC236}">
                <a16:creationId xmlns:a16="http://schemas.microsoft.com/office/drawing/2014/main" id="{BA5D4123-F162-5479-1AD2-B139D5273A5E}"/>
              </a:ext>
            </a:extLst>
          </p:cNvPr>
          <p:cNvGrpSpPr/>
          <p:nvPr/>
        </p:nvGrpSpPr>
        <p:grpSpPr>
          <a:xfrm>
            <a:off x="7227353" y="4382833"/>
            <a:ext cx="1657105" cy="1525491"/>
            <a:chOff x="7227353" y="4382833"/>
            <a:chExt cx="1657105" cy="1525491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24E3E7EE-1F12-C3F3-53B0-AE6341009F39}"/>
                </a:ext>
              </a:extLst>
            </p:cNvPr>
            <p:cNvSpPr txBox="1"/>
            <p:nvPr/>
          </p:nvSpPr>
          <p:spPr>
            <a:xfrm>
              <a:off x="7945650" y="4728477"/>
              <a:ext cx="9388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/>
                <a:t>GuD</a:t>
              </a:r>
              <a:r>
                <a:rPr lang="de-DE" sz="1400" dirty="0"/>
                <a:t>-KW</a:t>
              </a:r>
            </a:p>
          </p:txBody>
        </p:sp>
        <p:pic>
          <p:nvPicPr>
            <p:cNvPr id="45" name="Grafik 44" descr="Ein Bild, das draußen, Gebäude, Turm enthält.&#10;&#10;Automatisch generierte Beschreibung">
              <a:extLst>
                <a:ext uri="{FF2B5EF4-FFF2-40B4-BE49-F238E27FC236}">
                  <a16:creationId xmlns:a16="http://schemas.microsoft.com/office/drawing/2014/main" id="{42D93202-1F8D-91C3-5702-4A699FDE6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353" y="5041390"/>
              <a:ext cx="938809" cy="625872"/>
            </a:xfrm>
            <a:prstGeom prst="rect">
              <a:avLst/>
            </a:prstGeom>
          </p:spPr>
        </p:pic>
        <p:cxnSp>
          <p:nvCxnSpPr>
            <p:cNvPr id="133" name="Gerader Verbinder 132">
              <a:extLst>
                <a:ext uri="{FF2B5EF4-FFF2-40B4-BE49-F238E27FC236}">
                  <a16:creationId xmlns:a16="http://schemas.microsoft.com/office/drawing/2014/main" id="{FC1AB5D8-AEA9-78AA-742C-9FECFDC32904}"/>
                </a:ext>
              </a:extLst>
            </p:cNvPr>
            <p:cNvCxnSpPr/>
            <p:nvPr/>
          </p:nvCxnSpPr>
          <p:spPr bwMode="auto">
            <a:xfrm>
              <a:off x="7970987" y="4382833"/>
              <a:ext cx="0" cy="66874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" name="Gerader Verbinder 144">
              <a:extLst>
                <a:ext uri="{FF2B5EF4-FFF2-40B4-BE49-F238E27FC236}">
                  <a16:creationId xmlns:a16="http://schemas.microsoft.com/office/drawing/2014/main" id="{3F83B899-13CC-B0AB-CF53-863C3A495E4A}"/>
                </a:ext>
              </a:extLst>
            </p:cNvPr>
            <p:cNvCxnSpPr/>
            <p:nvPr/>
          </p:nvCxnSpPr>
          <p:spPr bwMode="auto">
            <a:xfrm>
              <a:off x="7393244" y="4529453"/>
              <a:ext cx="0" cy="50187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A2AD0720-4B62-34FD-384D-1AD0C97E00C2}"/>
                </a:ext>
              </a:extLst>
            </p:cNvPr>
            <p:cNvCxnSpPr/>
            <p:nvPr/>
          </p:nvCxnSpPr>
          <p:spPr bwMode="auto">
            <a:xfrm>
              <a:off x="7500252" y="5645555"/>
              <a:ext cx="0" cy="26276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F95B7F9-E82F-7463-182B-20782A95BA3C}"/>
              </a:ext>
            </a:extLst>
          </p:cNvPr>
          <p:cNvGrpSpPr/>
          <p:nvPr/>
        </p:nvGrpSpPr>
        <p:grpSpPr>
          <a:xfrm>
            <a:off x="1994556" y="4401527"/>
            <a:ext cx="6461051" cy="1563186"/>
            <a:chOff x="1994556" y="4401527"/>
            <a:chExt cx="6461051" cy="1563186"/>
          </a:xfrm>
        </p:grpSpPr>
        <p:grpSp>
          <p:nvGrpSpPr>
            <p:cNvPr id="144" name="Gruppieren 143">
              <a:extLst>
                <a:ext uri="{FF2B5EF4-FFF2-40B4-BE49-F238E27FC236}">
                  <a16:creationId xmlns:a16="http://schemas.microsoft.com/office/drawing/2014/main" id="{96CC8412-CBF2-6AF0-19F9-8F54EE378788}"/>
                </a:ext>
              </a:extLst>
            </p:cNvPr>
            <p:cNvGrpSpPr/>
            <p:nvPr/>
          </p:nvGrpSpPr>
          <p:grpSpPr>
            <a:xfrm>
              <a:off x="1994556" y="4492267"/>
              <a:ext cx="6461051" cy="1472446"/>
              <a:chOff x="1994556" y="4492267"/>
              <a:chExt cx="6461051" cy="1472446"/>
            </a:xfrm>
          </p:grpSpPr>
          <p:cxnSp>
            <p:nvCxnSpPr>
              <p:cNvPr id="128" name="Gerade Verbindung mit Pfeil 127">
                <a:extLst>
                  <a:ext uri="{FF2B5EF4-FFF2-40B4-BE49-F238E27FC236}">
                    <a16:creationId xmlns:a16="http://schemas.microsoft.com/office/drawing/2014/main" id="{DDF3FB6A-02E0-CDE1-9E2F-AFD866729BD7}"/>
                  </a:ext>
                </a:extLst>
              </p:cNvPr>
              <p:cNvCxnSpPr/>
              <p:nvPr/>
            </p:nvCxnSpPr>
            <p:spPr bwMode="auto">
              <a:xfrm>
                <a:off x="6139586" y="4532287"/>
                <a:ext cx="2103644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0" name="Gerade Verbindung mit Pfeil 159">
                <a:extLst>
                  <a:ext uri="{FF2B5EF4-FFF2-40B4-BE49-F238E27FC236}">
                    <a16:creationId xmlns:a16="http://schemas.microsoft.com/office/drawing/2014/main" id="{7C3C54A1-F832-CE9E-807F-EF5CB4F4C7DF}"/>
                  </a:ext>
                </a:extLst>
              </p:cNvPr>
              <p:cNvCxnSpPr/>
              <p:nvPr/>
            </p:nvCxnSpPr>
            <p:spPr bwMode="auto">
              <a:xfrm>
                <a:off x="2500619" y="4532287"/>
                <a:ext cx="3704697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40" name="Gruppieren 139">
                <a:extLst>
                  <a:ext uri="{FF2B5EF4-FFF2-40B4-BE49-F238E27FC236}">
                    <a16:creationId xmlns:a16="http://schemas.microsoft.com/office/drawing/2014/main" id="{017D1810-0269-617C-FA6D-A185BC33643F}"/>
                  </a:ext>
                </a:extLst>
              </p:cNvPr>
              <p:cNvGrpSpPr/>
              <p:nvPr/>
            </p:nvGrpSpPr>
            <p:grpSpPr>
              <a:xfrm>
                <a:off x="1994556" y="4492267"/>
                <a:ext cx="6461051" cy="1472446"/>
                <a:chOff x="1994556" y="4492267"/>
                <a:chExt cx="6461051" cy="1472446"/>
              </a:xfrm>
            </p:grpSpPr>
            <p:cxnSp>
              <p:nvCxnSpPr>
                <p:cNvPr id="139" name="Gerader Verbinder 138">
                  <a:extLst>
                    <a:ext uri="{FF2B5EF4-FFF2-40B4-BE49-F238E27FC236}">
                      <a16:creationId xmlns:a16="http://schemas.microsoft.com/office/drawing/2014/main" id="{74C1F268-4548-AC3E-C5E1-97C977E0D192}"/>
                    </a:ext>
                  </a:extLst>
                </p:cNvPr>
                <p:cNvCxnSpPr/>
                <p:nvPr/>
              </p:nvCxnSpPr>
              <p:spPr bwMode="auto">
                <a:xfrm>
                  <a:off x="2578293" y="4529453"/>
                  <a:ext cx="0" cy="50187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C000"/>
                  </a:solidFill>
                  <a:prstDash val="dash"/>
                  <a:round/>
                  <a:headEnd type="none" w="med" len="med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124" name="Gruppieren 123">
                  <a:extLst>
                    <a:ext uri="{FF2B5EF4-FFF2-40B4-BE49-F238E27FC236}">
                      <a16:creationId xmlns:a16="http://schemas.microsoft.com/office/drawing/2014/main" id="{4444F102-51EB-040A-5592-458E573254E5}"/>
                    </a:ext>
                  </a:extLst>
                </p:cNvPr>
                <p:cNvGrpSpPr/>
                <p:nvPr/>
              </p:nvGrpSpPr>
              <p:grpSpPr>
                <a:xfrm>
                  <a:off x="1994556" y="4492267"/>
                  <a:ext cx="6461051" cy="1472446"/>
                  <a:chOff x="1994556" y="4492267"/>
                  <a:chExt cx="6461051" cy="1472446"/>
                </a:xfrm>
              </p:grpSpPr>
              <p:grpSp>
                <p:nvGrpSpPr>
                  <p:cNvPr id="190" name="Gruppieren 189">
                    <a:extLst>
                      <a:ext uri="{FF2B5EF4-FFF2-40B4-BE49-F238E27FC236}">
                        <a16:creationId xmlns:a16="http://schemas.microsoft.com/office/drawing/2014/main" id="{3CE2B852-7629-DFBC-850C-3EE71A84FD72}"/>
                      </a:ext>
                    </a:extLst>
                  </p:cNvPr>
                  <p:cNvGrpSpPr/>
                  <p:nvPr/>
                </p:nvGrpSpPr>
                <p:grpSpPr>
                  <a:xfrm>
                    <a:off x="1994556" y="5623681"/>
                    <a:ext cx="6461051" cy="341032"/>
                    <a:chOff x="1994556" y="5680831"/>
                    <a:chExt cx="6461051" cy="341032"/>
                  </a:xfrm>
                </p:grpSpPr>
                <p:sp>
                  <p:nvSpPr>
                    <p:cNvPr id="136" name="Textfeld 135">
                      <a:extLst>
                        <a:ext uri="{FF2B5EF4-FFF2-40B4-BE49-F238E27FC236}">
                          <a16:creationId xmlns:a16="http://schemas.microsoft.com/office/drawing/2014/main" id="{56FEA781-4070-45DF-9DF9-4FE225FFE9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77758" y="5714086"/>
                      <a:ext cx="112156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de-DE" sz="1400" dirty="0"/>
                        <a:t>Wärmenetz</a:t>
                      </a:r>
                    </a:p>
                  </p:txBody>
                </p:sp>
                <p:cxnSp>
                  <p:nvCxnSpPr>
                    <p:cNvPr id="122" name="Gerade Verbindung mit Pfeil 121">
                      <a:extLst>
                        <a:ext uri="{FF2B5EF4-FFF2-40B4-BE49-F238E27FC236}">
                          <a16:creationId xmlns:a16="http://schemas.microsoft.com/office/drawing/2014/main" id="{7E2B383D-FEE0-81DF-5BAC-59DCC1DA63B1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1994556" y="5978685"/>
                      <a:ext cx="6461051" cy="0"/>
                    </a:xfrm>
                    <a:prstGeom prst="straightConnector1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49" name="Gerader Verbinder 148">
                      <a:extLst>
                        <a:ext uri="{FF2B5EF4-FFF2-40B4-BE49-F238E27FC236}">
                          <a16:creationId xmlns:a16="http://schemas.microsoft.com/office/drawing/2014/main" id="{1CCC28AE-F5C6-842C-F46F-9FAF2DAF0386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2264797" y="5680831"/>
                      <a:ext cx="0" cy="297854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arrow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121" name="Gruppieren 120">
                    <a:extLst>
                      <a:ext uri="{FF2B5EF4-FFF2-40B4-BE49-F238E27FC236}">
                        <a16:creationId xmlns:a16="http://schemas.microsoft.com/office/drawing/2014/main" id="{21138745-6B1C-9E6D-EA19-F43182FA1C92}"/>
                      </a:ext>
                    </a:extLst>
                  </p:cNvPr>
                  <p:cNvGrpSpPr/>
                  <p:nvPr/>
                </p:nvGrpSpPr>
                <p:grpSpPr>
                  <a:xfrm>
                    <a:off x="4161124" y="4492267"/>
                    <a:ext cx="1054956" cy="1407535"/>
                    <a:chOff x="4161124" y="4492267"/>
                    <a:chExt cx="1054956" cy="1407535"/>
                  </a:xfrm>
                </p:grpSpPr>
                <p:sp>
                  <p:nvSpPr>
                    <p:cNvPr id="81" name="Textfeld 80">
                      <a:extLst>
                        <a:ext uri="{FF2B5EF4-FFF2-40B4-BE49-F238E27FC236}">
                          <a16:creationId xmlns:a16="http://schemas.microsoft.com/office/drawing/2014/main" id="{AC3B4CFF-F9C4-4AF2-ABAB-E0E8D8F5C3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61124" y="4492267"/>
                      <a:ext cx="603050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400" dirty="0"/>
                        <a:t>Heiz-</a:t>
                      </a:r>
                      <a:br>
                        <a:rPr lang="de-DE" sz="1400" dirty="0"/>
                      </a:br>
                      <a:r>
                        <a:rPr lang="de-DE" sz="1400" dirty="0"/>
                        <a:t>werk</a:t>
                      </a:r>
                    </a:p>
                  </p:txBody>
                </p:sp>
                <p:pic>
                  <p:nvPicPr>
                    <p:cNvPr id="105" name="Grafik 104" descr="Ein Bild, das Himmel, draußen, Gebäude, Wolke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7AA80BAA-0F77-3460-EF1C-398AA647EE6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667288" y="4918228"/>
                      <a:ext cx="548792" cy="768309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16" name="Gerader Verbinder 115">
                      <a:extLst>
                        <a:ext uri="{FF2B5EF4-FFF2-40B4-BE49-F238E27FC236}">
                          <a16:creationId xmlns:a16="http://schemas.microsoft.com/office/drawing/2014/main" id="{F538F1F4-3E33-A206-1E77-4D819A5A7086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4758088" y="4529453"/>
                      <a:ext cx="0" cy="372711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C000"/>
                      </a:solidFill>
                      <a:prstDash val="dash"/>
                      <a:round/>
                      <a:headEnd type="none" w="med" len="med"/>
                      <a:tailEnd type="arrow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20" name="Gerader Verbinder 119">
                      <a:extLst>
                        <a:ext uri="{FF2B5EF4-FFF2-40B4-BE49-F238E27FC236}">
                          <a16:creationId xmlns:a16="http://schemas.microsoft.com/office/drawing/2014/main" id="{E3D046EA-C6CC-1979-FA38-3F6DA7751F2D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4804626" y="5684036"/>
                      <a:ext cx="0" cy="215766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arrow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</p:grpSp>
        <p:cxnSp>
          <p:nvCxnSpPr>
            <p:cNvPr id="3" name="Gerader Verbinder 2">
              <a:extLst>
                <a:ext uri="{FF2B5EF4-FFF2-40B4-BE49-F238E27FC236}">
                  <a16:creationId xmlns:a16="http://schemas.microsoft.com/office/drawing/2014/main" id="{73020350-6220-D121-1219-BA257745EC69}"/>
                </a:ext>
              </a:extLst>
            </p:cNvPr>
            <p:cNvCxnSpPr/>
            <p:nvPr/>
          </p:nvCxnSpPr>
          <p:spPr bwMode="auto">
            <a:xfrm>
              <a:off x="5105537" y="4401527"/>
              <a:ext cx="0" cy="50063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D8199A6-0226-93B8-A840-A083E1572E40}"/>
              </a:ext>
            </a:extLst>
          </p:cNvPr>
          <p:cNvGrpSpPr/>
          <p:nvPr/>
        </p:nvGrpSpPr>
        <p:grpSpPr>
          <a:xfrm>
            <a:off x="6440091" y="3316784"/>
            <a:ext cx="1250316" cy="1714539"/>
            <a:chOff x="6440091" y="3316784"/>
            <a:chExt cx="1250316" cy="1714539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04B47731-D15E-BE31-BBBB-29C3376B13CC}"/>
                </a:ext>
              </a:extLst>
            </p:cNvPr>
            <p:cNvSpPr txBox="1"/>
            <p:nvPr/>
          </p:nvSpPr>
          <p:spPr>
            <a:xfrm>
              <a:off x="7050208" y="3316784"/>
              <a:ext cx="52129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CO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8714DC78-2721-B4D3-6C2E-C92DE49E5F51}"/>
                </a:ext>
              </a:extLst>
            </p:cNvPr>
            <p:cNvCxnSpPr/>
            <p:nvPr/>
          </p:nvCxnSpPr>
          <p:spPr bwMode="auto">
            <a:xfrm>
              <a:off x="6440091" y="3331504"/>
              <a:ext cx="1250316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C758A6D4-8D08-C9AE-07A9-658CFA6A583F}"/>
                </a:ext>
              </a:extLst>
            </p:cNvPr>
            <p:cNvCxnSpPr/>
            <p:nvPr/>
          </p:nvCxnSpPr>
          <p:spPr bwMode="auto">
            <a:xfrm flipV="1">
              <a:off x="7690407" y="3331504"/>
              <a:ext cx="0" cy="169981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9D1304B0-8DE6-3F46-1FF5-21731CFDAF19}"/>
              </a:ext>
            </a:extLst>
          </p:cNvPr>
          <p:cNvGrpSpPr/>
          <p:nvPr/>
        </p:nvGrpSpPr>
        <p:grpSpPr>
          <a:xfrm>
            <a:off x="5160806" y="5120812"/>
            <a:ext cx="784332" cy="536687"/>
            <a:chOff x="4096313" y="5002828"/>
            <a:chExt cx="784332" cy="536687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1DACB011-E083-5EA9-5947-3090A6D81E65}"/>
                </a:ext>
              </a:extLst>
            </p:cNvPr>
            <p:cNvSpPr txBox="1"/>
            <p:nvPr/>
          </p:nvSpPr>
          <p:spPr>
            <a:xfrm>
              <a:off x="4096313" y="5002828"/>
              <a:ext cx="784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Ab-</a:t>
              </a:r>
              <a:br>
                <a:rPr lang="de-DE" sz="1400" dirty="0"/>
              </a:br>
              <a:r>
                <a:rPr lang="de-DE" sz="1400" dirty="0"/>
                <a:t>Wärme</a:t>
              </a:r>
            </a:p>
          </p:txBody>
        </p: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AC3B4447-CF70-C594-C43E-C00BBC812502}"/>
                </a:ext>
              </a:extLst>
            </p:cNvPr>
            <p:cNvCxnSpPr/>
            <p:nvPr/>
          </p:nvCxnSpPr>
          <p:spPr bwMode="auto">
            <a:xfrm>
              <a:off x="4165355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D2D55A5-B7A2-DCDC-2DFC-7F6E8854E5ED}"/>
              </a:ext>
            </a:extLst>
          </p:cNvPr>
          <p:cNvGrpSpPr/>
          <p:nvPr/>
        </p:nvGrpSpPr>
        <p:grpSpPr>
          <a:xfrm>
            <a:off x="3993497" y="5009787"/>
            <a:ext cx="709345" cy="536687"/>
            <a:chOff x="4109932" y="5002828"/>
            <a:chExt cx="709345" cy="536687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DE47BBD-C88E-DE75-A2E8-5555496560BF}"/>
                </a:ext>
              </a:extLst>
            </p:cNvPr>
            <p:cNvSpPr txBox="1"/>
            <p:nvPr/>
          </p:nvSpPr>
          <p:spPr>
            <a:xfrm>
              <a:off x="4109932" y="5002828"/>
              <a:ext cx="7093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/>
                <a:t>Bio-</a:t>
              </a:r>
              <a:br>
                <a:rPr lang="de-DE" sz="1400" dirty="0"/>
              </a:br>
              <a:r>
                <a:rPr lang="de-DE" sz="1400" dirty="0" err="1"/>
                <a:t>masse</a:t>
              </a:r>
              <a:endParaRPr lang="de-DE" sz="1400" dirty="0"/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9D5073E7-EF57-0FEC-DD2D-47E021E75C51}"/>
                </a:ext>
              </a:extLst>
            </p:cNvPr>
            <p:cNvCxnSpPr/>
            <p:nvPr/>
          </p:nvCxnSpPr>
          <p:spPr bwMode="auto">
            <a:xfrm>
              <a:off x="4259032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716DE213-875A-F40F-9996-9D87F2899F78}"/>
              </a:ext>
            </a:extLst>
          </p:cNvPr>
          <p:cNvGrpSpPr/>
          <p:nvPr/>
        </p:nvGrpSpPr>
        <p:grpSpPr>
          <a:xfrm>
            <a:off x="836849" y="4057413"/>
            <a:ext cx="7257997" cy="1655704"/>
            <a:chOff x="836849" y="4057413"/>
            <a:chExt cx="7257997" cy="1655704"/>
          </a:xfrm>
        </p:grpSpPr>
        <p:grpSp>
          <p:nvGrpSpPr>
            <p:cNvPr id="135" name="Gruppieren 134">
              <a:extLst>
                <a:ext uri="{FF2B5EF4-FFF2-40B4-BE49-F238E27FC236}">
                  <a16:creationId xmlns:a16="http://schemas.microsoft.com/office/drawing/2014/main" id="{BB524B14-B2B4-AC08-0C8B-8C283E3591B6}"/>
                </a:ext>
              </a:extLst>
            </p:cNvPr>
            <p:cNvGrpSpPr/>
            <p:nvPr/>
          </p:nvGrpSpPr>
          <p:grpSpPr>
            <a:xfrm>
              <a:off x="836849" y="4382833"/>
              <a:ext cx="7257997" cy="1330284"/>
              <a:chOff x="836849" y="4382833"/>
              <a:chExt cx="7257997" cy="1330284"/>
            </a:xfrm>
          </p:grpSpPr>
          <p:grpSp>
            <p:nvGrpSpPr>
              <p:cNvPr id="12" name="Gruppieren 11">
                <a:extLst>
                  <a:ext uri="{FF2B5EF4-FFF2-40B4-BE49-F238E27FC236}">
                    <a16:creationId xmlns:a16="http://schemas.microsoft.com/office/drawing/2014/main" id="{2E010A73-87FD-2B16-D43A-F269F8FB48D4}"/>
                  </a:ext>
                </a:extLst>
              </p:cNvPr>
              <p:cNvGrpSpPr/>
              <p:nvPr/>
            </p:nvGrpSpPr>
            <p:grpSpPr>
              <a:xfrm>
                <a:off x="1886551" y="4401527"/>
                <a:ext cx="2211363" cy="1311590"/>
                <a:chOff x="2848745" y="4439983"/>
                <a:chExt cx="2211363" cy="1311590"/>
              </a:xfrm>
            </p:grpSpPr>
            <p:grpSp>
              <p:nvGrpSpPr>
                <p:cNvPr id="51" name="Gruppieren 50">
                  <a:extLst>
                    <a:ext uri="{FF2B5EF4-FFF2-40B4-BE49-F238E27FC236}">
                      <a16:creationId xmlns:a16="http://schemas.microsoft.com/office/drawing/2014/main" id="{B3C9AC2B-7A18-D286-C54F-297088B0B8F8}"/>
                    </a:ext>
                  </a:extLst>
                </p:cNvPr>
                <p:cNvGrpSpPr/>
                <p:nvPr/>
              </p:nvGrpSpPr>
              <p:grpSpPr>
                <a:xfrm>
                  <a:off x="2848745" y="5076190"/>
                  <a:ext cx="2211363" cy="675383"/>
                  <a:chOff x="4132702" y="3170663"/>
                  <a:chExt cx="4967832" cy="1517250"/>
                </a:xfrm>
              </p:grpSpPr>
              <p:sp>
                <p:nvSpPr>
                  <p:cNvPr id="52" name="Freihandform: Form 51">
                    <a:extLst>
                      <a:ext uri="{FF2B5EF4-FFF2-40B4-BE49-F238E27FC236}">
                        <a16:creationId xmlns:a16="http://schemas.microsoft.com/office/drawing/2014/main" id="{F701B97A-BDA0-1B1D-00FF-83F4C3386DC8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6078762" y="4621159"/>
                    <a:ext cx="11760" cy="14086"/>
                  </a:xfrm>
                  <a:custGeom>
                    <a:avLst/>
                    <a:gdLst>
                      <a:gd name="connsiteX0" fmla="*/ 5954 w 16876"/>
                      <a:gd name="connsiteY0" fmla="*/ 11274 h 22548"/>
                      <a:gd name="connsiteX1" fmla="*/ 4263 w 16876"/>
                      <a:gd name="connsiteY1" fmla="*/ 22549 h 22548"/>
                      <a:gd name="connsiteX2" fmla="*/ 14974 w 16876"/>
                      <a:gd name="connsiteY2" fmla="*/ 11274 h 22548"/>
                      <a:gd name="connsiteX3" fmla="*/ 16665 w 16876"/>
                      <a:gd name="connsiteY3" fmla="*/ 0 h 22548"/>
                      <a:gd name="connsiteX4" fmla="*/ 5954 w 16876"/>
                      <a:gd name="connsiteY4" fmla="*/ 11274 h 22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876" h="22548">
                        <a:moveTo>
                          <a:pt x="5954" y="11274"/>
                        </a:moveTo>
                        <a:cubicBezTo>
                          <a:pt x="-1374" y="19730"/>
                          <a:pt x="-1938" y="22549"/>
                          <a:pt x="4263" y="22549"/>
                        </a:cubicBezTo>
                        <a:cubicBezTo>
                          <a:pt x="8209" y="22549"/>
                          <a:pt x="13283" y="17475"/>
                          <a:pt x="14974" y="11274"/>
                        </a:cubicBezTo>
                        <a:cubicBezTo>
                          <a:pt x="16665" y="5073"/>
                          <a:pt x="17229" y="0"/>
                          <a:pt x="16665" y="0"/>
                        </a:cubicBezTo>
                        <a:cubicBezTo>
                          <a:pt x="16101" y="0"/>
                          <a:pt x="11591" y="5073"/>
                          <a:pt x="5954" y="1127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3" name="Freihandform: Form 52">
                    <a:extLst>
                      <a:ext uri="{FF2B5EF4-FFF2-40B4-BE49-F238E27FC236}">
                        <a16:creationId xmlns:a16="http://schemas.microsoft.com/office/drawing/2014/main" id="{B2BA3DD6-A190-4164-BDC1-722D069E6E75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5563654" y="3977249"/>
                    <a:ext cx="24379" cy="1937"/>
                  </a:xfrm>
                  <a:custGeom>
                    <a:avLst/>
                    <a:gdLst>
                      <a:gd name="connsiteX0" fmla="*/ 4187 w 34984"/>
                      <a:gd name="connsiteY0" fmla="*/ 2255 h 3100"/>
                      <a:gd name="connsiteX1" fmla="*/ 32372 w 34984"/>
                      <a:gd name="connsiteY1" fmla="*/ 2255 h 3100"/>
                      <a:gd name="connsiteX2" fmla="*/ 16588 w 34984"/>
                      <a:gd name="connsiteY2" fmla="*/ 0 h 3100"/>
                      <a:gd name="connsiteX3" fmla="*/ 4187 w 34984"/>
                      <a:gd name="connsiteY3" fmla="*/ 2255 h 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984" h="3100">
                        <a:moveTo>
                          <a:pt x="4187" y="2255"/>
                        </a:moveTo>
                        <a:cubicBezTo>
                          <a:pt x="12642" y="3382"/>
                          <a:pt x="25044" y="3382"/>
                          <a:pt x="32372" y="2255"/>
                        </a:cubicBezTo>
                        <a:cubicBezTo>
                          <a:pt x="39137" y="1127"/>
                          <a:pt x="32372" y="0"/>
                          <a:pt x="16588" y="0"/>
                        </a:cubicBezTo>
                        <a:cubicBezTo>
                          <a:pt x="1368" y="0"/>
                          <a:pt x="-4833" y="1127"/>
                          <a:pt x="4187" y="225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cxnSp>
                <p:nvCxnSpPr>
                  <p:cNvPr id="54" name="Gerader Verbinder 53">
                    <a:extLst>
                      <a:ext uri="{FF2B5EF4-FFF2-40B4-BE49-F238E27FC236}">
                        <a16:creationId xmlns:a16="http://schemas.microsoft.com/office/drawing/2014/main" id="{900EF653-3CE2-C033-A376-AB25C0D8792D}"/>
                      </a:ext>
                    </a:extLst>
                  </p:cNvPr>
                  <p:cNvCxnSpPr>
                    <a:stCxn id="62" idx="42"/>
                  </p:cNvCxnSpPr>
                  <p:nvPr/>
                </p:nvCxnSpPr>
                <p:spPr bwMode="auto">
                  <a:xfrm flipH="1" flipV="1">
                    <a:off x="5216370" y="3577856"/>
                    <a:ext cx="2831" cy="997919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pic>
                <p:nvPicPr>
                  <p:cNvPr id="57" name="Grafik 56" descr="Ein Bild, das Buchse, Elektronik, drinnen, Stecker enthält.&#10;&#10;Automatisch generierte Beschreibung">
                    <a:extLst>
                      <a:ext uri="{FF2B5EF4-FFF2-40B4-BE49-F238E27FC236}">
                        <a16:creationId xmlns:a16="http://schemas.microsoft.com/office/drawing/2014/main" id="{9F30BB7E-E8E4-ADD9-F0A4-EA6A791DAA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80668" y="4274410"/>
                    <a:ext cx="125490" cy="163872"/>
                  </a:xfrm>
                  <a:prstGeom prst="rect">
                    <a:avLst/>
                  </a:prstGeom>
                </p:spPr>
              </p:pic>
              <p:pic>
                <p:nvPicPr>
                  <p:cNvPr id="59" name="Grafik 58">
                    <a:extLst>
                      <a:ext uri="{FF2B5EF4-FFF2-40B4-BE49-F238E27FC236}">
                        <a16:creationId xmlns:a16="http://schemas.microsoft.com/office/drawing/2014/main" id="{CE1D7546-79B5-46E8-5568-811B66992D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087" t="56358" r="73126" b="14625"/>
                  <a:stretch/>
                </p:blipFill>
                <p:spPr>
                  <a:xfrm>
                    <a:off x="6498362" y="4158020"/>
                    <a:ext cx="128606" cy="288117"/>
                  </a:xfrm>
                  <a:prstGeom prst="rect">
                    <a:avLst/>
                  </a:prstGeom>
                </p:spPr>
              </p:pic>
              <p:sp>
                <p:nvSpPr>
                  <p:cNvPr id="61" name="Freihandform: Form 60">
                    <a:extLst>
                      <a:ext uri="{FF2B5EF4-FFF2-40B4-BE49-F238E27FC236}">
                        <a16:creationId xmlns:a16="http://schemas.microsoft.com/office/drawing/2014/main" id="{25F1D217-FCC1-81F1-DA6A-4CDA055DEBA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50474" y="3201063"/>
                    <a:ext cx="2757497" cy="806345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rgbClr val="FFCC99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62" name="Freihandform: Form 61">
                    <a:extLst>
                      <a:ext uri="{FF2B5EF4-FFF2-40B4-BE49-F238E27FC236}">
                        <a16:creationId xmlns:a16="http://schemas.microsoft.com/office/drawing/2014/main" id="{3D3351CD-42AA-B941-A738-3B6B69079C63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4132702" y="3170663"/>
                    <a:ext cx="3367359" cy="1433842"/>
                  </a:xfrm>
                  <a:custGeom>
                    <a:avLst/>
                    <a:gdLst>
                      <a:gd name="connsiteX0" fmla="*/ 497198 w 3607783"/>
                      <a:gd name="connsiteY0" fmla="*/ 32132 h 3347910"/>
                      <a:gd name="connsiteX1" fmla="*/ 242962 w 3607783"/>
                      <a:gd name="connsiteY1" fmla="*/ 742414 h 3347910"/>
                      <a:gd name="connsiteX2" fmla="*/ 0 w 3607783"/>
                      <a:gd name="connsiteY2" fmla="*/ 1446496 h 3347910"/>
                      <a:gd name="connsiteX3" fmla="*/ 10147 w 3607783"/>
                      <a:gd name="connsiteY3" fmla="*/ 1468481 h 3347910"/>
                      <a:gd name="connsiteX4" fmla="*/ 197301 w 3607783"/>
                      <a:gd name="connsiteY4" fmla="*/ 1403653 h 3347910"/>
                      <a:gd name="connsiteX5" fmla="*/ 202938 w 3607783"/>
                      <a:gd name="connsiteY5" fmla="*/ 1478064 h 3347910"/>
                      <a:gd name="connsiteX6" fmla="*/ 214212 w 3607783"/>
                      <a:gd name="connsiteY6" fmla="*/ 2043471 h 3347910"/>
                      <a:gd name="connsiteX7" fmla="*/ 225486 w 3607783"/>
                      <a:gd name="connsiteY7" fmla="*/ 2580129 h 3347910"/>
                      <a:gd name="connsiteX8" fmla="*/ 225486 w 3607783"/>
                      <a:gd name="connsiteY8" fmla="*/ 2626354 h 3347910"/>
                      <a:gd name="connsiteX9" fmla="*/ 421660 w 3607783"/>
                      <a:gd name="connsiteY9" fmla="*/ 2780812 h 3347910"/>
                      <a:gd name="connsiteX10" fmla="*/ 879961 w 3607783"/>
                      <a:gd name="connsiteY10" fmla="*/ 3141590 h 3347910"/>
                      <a:gd name="connsiteX11" fmla="*/ 1142653 w 3607783"/>
                      <a:gd name="connsiteY11" fmla="*/ 3347910 h 3347910"/>
                      <a:gd name="connsiteX12" fmla="*/ 2246973 w 3607783"/>
                      <a:gd name="connsiteY12" fmla="*/ 3325362 h 3347910"/>
                      <a:gd name="connsiteX13" fmla="*/ 3351856 w 3607783"/>
                      <a:gd name="connsiteY13" fmla="*/ 3301686 h 3347910"/>
                      <a:gd name="connsiteX14" fmla="*/ 3359748 w 3607783"/>
                      <a:gd name="connsiteY14" fmla="*/ 2686108 h 3347910"/>
                      <a:gd name="connsiteX15" fmla="*/ 3368768 w 3607783"/>
                      <a:gd name="connsiteY15" fmla="*/ 2047417 h 3347910"/>
                      <a:gd name="connsiteX16" fmla="*/ 3371586 w 3607783"/>
                      <a:gd name="connsiteY16" fmla="*/ 2023741 h 3347910"/>
                      <a:gd name="connsiteX17" fmla="*/ 3421193 w 3607783"/>
                      <a:gd name="connsiteY17" fmla="*/ 2023741 h 3347910"/>
                      <a:gd name="connsiteX18" fmla="*/ 3539010 w 3607783"/>
                      <a:gd name="connsiteY18" fmla="*/ 2019795 h 3347910"/>
                      <a:gd name="connsiteX19" fmla="*/ 3607783 w 3607783"/>
                      <a:gd name="connsiteY19" fmla="*/ 2016413 h 3347910"/>
                      <a:gd name="connsiteX20" fmla="*/ 3607783 w 3607783"/>
                      <a:gd name="connsiteY20" fmla="*/ 1997810 h 3347910"/>
                      <a:gd name="connsiteX21" fmla="*/ 3484329 w 3607783"/>
                      <a:gd name="connsiteY21" fmla="*/ 1712570 h 3347910"/>
                      <a:gd name="connsiteX22" fmla="*/ 2955564 w 3607783"/>
                      <a:gd name="connsiteY22" fmla="*/ 569353 h 3347910"/>
                      <a:gd name="connsiteX23" fmla="*/ 2761082 w 3607783"/>
                      <a:gd name="connsiteY23" fmla="*/ 148257 h 3347910"/>
                      <a:gd name="connsiteX24" fmla="*/ 2727259 w 3607783"/>
                      <a:gd name="connsiteY24" fmla="*/ 73847 h 3347910"/>
                      <a:gd name="connsiteX25" fmla="*/ 2692308 w 3607783"/>
                      <a:gd name="connsiteY25" fmla="*/ 71028 h 3347910"/>
                      <a:gd name="connsiteX26" fmla="*/ 2367608 w 3607783"/>
                      <a:gd name="connsiteY26" fmla="*/ 59190 h 3347910"/>
                      <a:gd name="connsiteX27" fmla="*/ 1296547 w 3607783"/>
                      <a:gd name="connsiteY27" fmla="*/ 25367 h 3347910"/>
                      <a:gd name="connsiteX28" fmla="*/ 511854 w 3607783"/>
                      <a:gd name="connsiteY28" fmla="*/ 0 h 3347910"/>
                      <a:gd name="connsiteX29" fmla="*/ 497198 w 3607783"/>
                      <a:gd name="connsiteY29" fmla="*/ 32132 h 3347910"/>
                      <a:gd name="connsiteX30" fmla="*/ 1519215 w 3607783"/>
                      <a:gd name="connsiteY30" fmla="*/ 99214 h 3347910"/>
                      <a:gd name="connsiteX31" fmla="*/ 2581820 w 3607783"/>
                      <a:gd name="connsiteY31" fmla="*/ 133601 h 3347910"/>
                      <a:gd name="connsiteX32" fmla="*/ 2681034 w 3607783"/>
                      <a:gd name="connsiteY32" fmla="*/ 136983 h 3347910"/>
                      <a:gd name="connsiteX33" fmla="*/ 2709783 w 3607783"/>
                      <a:gd name="connsiteY33" fmla="*/ 199556 h 3347910"/>
                      <a:gd name="connsiteX34" fmla="*/ 3062670 w 3607783"/>
                      <a:gd name="connsiteY34" fmla="*/ 961136 h 3347910"/>
                      <a:gd name="connsiteX35" fmla="*/ 3454452 w 3607783"/>
                      <a:gd name="connsiteY35" fmla="*/ 1806710 h 3347910"/>
                      <a:gd name="connsiteX36" fmla="*/ 3522098 w 3607783"/>
                      <a:gd name="connsiteY36" fmla="*/ 1953277 h 3347910"/>
                      <a:gd name="connsiteX37" fmla="*/ 3414429 w 3607783"/>
                      <a:gd name="connsiteY37" fmla="*/ 1957786 h 3347910"/>
                      <a:gd name="connsiteX38" fmla="*/ 3305631 w 3607783"/>
                      <a:gd name="connsiteY38" fmla="*/ 1963423 h 3347910"/>
                      <a:gd name="connsiteX39" fmla="*/ 3295485 w 3607783"/>
                      <a:gd name="connsiteY39" fmla="*/ 2598168 h 3347910"/>
                      <a:gd name="connsiteX40" fmla="*/ 3283646 w 3607783"/>
                      <a:gd name="connsiteY40" fmla="*/ 3234603 h 3347910"/>
                      <a:gd name="connsiteX41" fmla="*/ 1211990 w 3607783"/>
                      <a:gd name="connsiteY41" fmla="*/ 3280264 h 3347910"/>
                      <a:gd name="connsiteX42" fmla="*/ 1164074 w 3607783"/>
                      <a:gd name="connsiteY42" fmla="*/ 3280828 h 3347910"/>
                      <a:gd name="connsiteX43" fmla="*/ 730012 w 3607783"/>
                      <a:gd name="connsiteY43" fmla="*/ 2939216 h 3347910"/>
                      <a:gd name="connsiteX44" fmla="*/ 295951 w 3607783"/>
                      <a:gd name="connsiteY44" fmla="*/ 2597041 h 3347910"/>
                      <a:gd name="connsiteX45" fmla="*/ 292005 w 3607783"/>
                      <a:gd name="connsiteY45" fmla="*/ 2523194 h 3347910"/>
                      <a:gd name="connsiteX46" fmla="*/ 276221 w 3607783"/>
                      <a:gd name="connsiteY46" fmla="*/ 1879993 h 3347910"/>
                      <a:gd name="connsiteX47" fmla="*/ 264383 w 3607783"/>
                      <a:gd name="connsiteY47" fmla="*/ 1310640 h 3347910"/>
                      <a:gd name="connsiteX48" fmla="*/ 379945 w 3607783"/>
                      <a:gd name="connsiteY48" fmla="*/ 963955 h 3347910"/>
                      <a:gd name="connsiteX49" fmla="*/ 555260 w 3607783"/>
                      <a:gd name="connsiteY49" fmla="*/ 443645 h 3347910"/>
                      <a:gd name="connsiteX50" fmla="*/ 615578 w 3607783"/>
                      <a:gd name="connsiteY50" fmla="*/ 270020 h 3347910"/>
                      <a:gd name="connsiteX51" fmla="*/ 584010 w 3607783"/>
                      <a:gd name="connsiteY51" fmla="*/ 178134 h 3347910"/>
                      <a:gd name="connsiteX52" fmla="*/ 554133 w 3607783"/>
                      <a:gd name="connsiteY52" fmla="*/ 67646 h 3347910"/>
                      <a:gd name="connsiteX53" fmla="*/ 1519215 w 3607783"/>
                      <a:gd name="connsiteY53" fmla="*/ 99214 h 3347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607783" h="3347910">
                        <a:moveTo>
                          <a:pt x="497198" y="32132"/>
                        </a:moveTo>
                        <a:cubicBezTo>
                          <a:pt x="490997" y="50171"/>
                          <a:pt x="376562" y="369798"/>
                          <a:pt x="242962" y="742414"/>
                        </a:cubicBezTo>
                        <a:cubicBezTo>
                          <a:pt x="55244" y="1265543"/>
                          <a:pt x="0" y="1426202"/>
                          <a:pt x="0" y="1446496"/>
                        </a:cubicBezTo>
                        <a:cubicBezTo>
                          <a:pt x="0" y="1469044"/>
                          <a:pt x="1127" y="1471863"/>
                          <a:pt x="10147" y="1468481"/>
                        </a:cubicBezTo>
                        <a:cubicBezTo>
                          <a:pt x="47352" y="1453824"/>
                          <a:pt x="192227" y="1403653"/>
                          <a:pt x="197301" y="1403653"/>
                        </a:cubicBezTo>
                        <a:cubicBezTo>
                          <a:pt x="200683" y="1403653"/>
                          <a:pt x="202938" y="1430712"/>
                          <a:pt x="202938" y="1478064"/>
                        </a:cubicBezTo>
                        <a:cubicBezTo>
                          <a:pt x="202938" y="1519215"/>
                          <a:pt x="208011" y="1773451"/>
                          <a:pt x="214212" y="2043471"/>
                        </a:cubicBezTo>
                        <a:cubicBezTo>
                          <a:pt x="220413" y="2312928"/>
                          <a:pt x="225486" y="2554762"/>
                          <a:pt x="225486" y="2580129"/>
                        </a:cubicBezTo>
                        <a:lnTo>
                          <a:pt x="225486" y="2626354"/>
                        </a:lnTo>
                        <a:lnTo>
                          <a:pt x="421660" y="2780812"/>
                        </a:lnTo>
                        <a:cubicBezTo>
                          <a:pt x="529329" y="2865369"/>
                          <a:pt x="735650" y="3027720"/>
                          <a:pt x="879961" y="3141590"/>
                        </a:cubicBezTo>
                        <a:lnTo>
                          <a:pt x="1142653" y="3347910"/>
                        </a:lnTo>
                        <a:lnTo>
                          <a:pt x="2246973" y="3325362"/>
                        </a:lnTo>
                        <a:cubicBezTo>
                          <a:pt x="2854095" y="3312960"/>
                          <a:pt x="3351856" y="3302249"/>
                          <a:pt x="3351856" y="3301686"/>
                        </a:cubicBezTo>
                        <a:cubicBezTo>
                          <a:pt x="3352420" y="3301122"/>
                          <a:pt x="3355802" y="3024337"/>
                          <a:pt x="3359748" y="2686108"/>
                        </a:cubicBezTo>
                        <a:cubicBezTo>
                          <a:pt x="3363130" y="2347878"/>
                          <a:pt x="3367076" y="2060946"/>
                          <a:pt x="3368768" y="2047417"/>
                        </a:cubicBezTo>
                        <a:lnTo>
                          <a:pt x="3371586" y="2023741"/>
                        </a:lnTo>
                        <a:lnTo>
                          <a:pt x="3421193" y="2023741"/>
                        </a:lnTo>
                        <a:cubicBezTo>
                          <a:pt x="3448252" y="2023741"/>
                          <a:pt x="3501805" y="2022050"/>
                          <a:pt x="3539010" y="2019795"/>
                        </a:cubicBezTo>
                        <a:lnTo>
                          <a:pt x="3607783" y="2016413"/>
                        </a:lnTo>
                        <a:lnTo>
                          <a:pt x="3607783" y="1997810"/>
                        </a:lnTo>
                        <a:cubicBezTo>
                          <a:pt x="3607783" y="1985972"/>
                          <a:pt x="3565505" y="1887886"/>
                          <a:pt x="3484329" y="1712570"/>
                        </a:cubicBezTo>
                        <a:cubicBezTo>
                          <a:pt x="3347910" y="1417183"/>
                          <a:pt x="3196834" y="1090791"/>
                          <a:pt x="2955564" y="569353"/>
                        </a:cubicBezTo>
                        <a:cubicBezTo>
                          <a:pt x="2867060" y="378817"/>
                          <a:pt x="2779684" y="189409"/>
                          <a:pt x="2761082" y="148257"/>
                        </a:cubicBezTo>
                        <a:lnTo>
                          <a:pt x="2727259" y="73847"/>
                        </a:lnTo>
                        <a:lnTo>
                          <a:pt x="2692308" y="71028"/>
                        </a:lnTo>
                        <a:cubicBezTo>
                          <a:pt x="2673706" y="69337"/>
                          <a:pt x="2527139" y="64264"/>
                          <a:pt x="2367608" y="59190"/>
                        </a:cubicBezTo>
                        <a:cubicBezTo>
                          <a:pt x="2208076" y="54117"/>
                          <a:pt x="1726099" y="38896"/>
                          <a:pt x="1296547" y="25367"/>
                        </a:cubicBezTo>
                        <a:cubicBezTo>
                          <a:pt x="866995" y="11274"/>
                          <a:pt x="514109" y="0"/>
                          <a:pt x="511854" y="0"/>
                        </a:cubicBezTo>
                        <a:cubicBezTo>
                          <a:pt x="510163" y="0"/>
                          <a:pt x="503399" y="14657"/>
                          <a:pt x="497198" y="32132"/>
                        </a:cubicBezTo>
                        <a:close/>
                        <a:moveTo>
                          <a:pt x="1519215" y="99214"/>
                        </a:moveTo>
                        <a:cubicBezTo>
                          <a:pt x="2049672" y="116126"/>
                          <a:pt x="2527703" y="131910"/>
                          <a:pt x="2581820" y="133601"/>
                        </a:cubicBezTo>
                        <a:lnTo>
                          <a:pt x="2681034" y="136983"/>
                        </a:lnTo>
                        <a:lnTo>
                          <a:pt x="2709783" y="199556"/>
                        </a:lnTo>
                        <a:cubicBezTo>
                          <a:pt x="2725568" y="233942"/>
                          <a:pt x="2883972" y="576682"/>
                          <a:pt x="3062670" y="961136"/>
                        </a:cubicBezTo>
                        <a:cubicBezTo>
                          <a:pt x="3240804" y="1345591"/>
                          <a:pt x="3417247" y="1726099"/>
                          <a:pt x="3454452" y="1806710"/>
                        </a:cubicBezTo>
                        <a:lnTo>
                          <a:pt x="3522098" y="1953277"/>
                        </a:lnTo>
                        <a:lnTo>
                          <a:pt x="3414429" y="1957786"/>
                        </a:lnTo>
                        <a:cubicBezTo>
                          <a:pt x="3355238" y="1960041"/>
                          <a:pt x="3306195" y="1962860"/>
                          <a:pt x="3305631" y="1963423"/>
                        </a:cubicBezTo>
                        <a:cubicBezTo>
                          <a:pt x="3304504" y="1963987"/>
                          <a:pt x="3299994" y="2249791"/>
                          <a:pt x="3295485" y="2598168"/>
                        </a:cubicBezTo>
                        <a:cubicBezTo>
                          <a:pt x="3290975" y="2945981"/>
                          <a:pt x="3285901" y="3232349"/>
                          <a:pt x="3283646" y="3234603"/>
                        </a:cubicBezTo>
                        <a:cubicBezTo>
                          <a:pt x="3280828" y="3237986"/>
                          <a:pt x="1391815" y="3279137"/>
                          <a:pt x="1211990" y="3280264"/>
                        </a:cubicBezTo>
                        <a:lnTo>
                          <a:pt x="1164074" y="3280828"/>
                        </a:lnTo>
                        <a:lnTo>
                          <a:pt x="730012" y="2939216"/>
                        </a:lnTo>
                        <a:lnTo>
                          <a:pt x="295951" y="2597041"/>
                        </a:lnTo>
                        <a:lnTo>
                          <a:pt x="292005" y="2523194"/>
                        </a:lnTo>
                        <a:cubicBezTo>
                          <a:pt x="289750" y="2482606"/>
                          <a:pt x="282422" y="2192856"/>
                          <a:pt x="276221" y="1879993"/>
                        </a:cubicBezTo>
                        <a:lnTo>
                          <a:pt x="264383" y="1310640"/>
                        </a:lnTo>
                        <a:lnTo>
                          <a:pt x="379945" y="963955"/>
                        </a:lnTo>
                        <a:cubicBezTo>
                          <a:pt x="443081" y="773419"/>
                          <a:pt x="522001" y="538913"/>
                          <a:pt x="555260" y="443645"/>
                        </a:cubicBezTo>
                        <a:lnTo>
                          <a:pt x="615578" y="270020"/>
                        </a:lnTo>
                        <a:lnTo>
                          <a:pt x="584010" y="178134"/>
                        </a:lnTo>
                        <a:cubicBezTo>
                          <a:pt x="556952" y="99214"/>
                          <a:pt x="547932" y="67646"/>
                          <a:pt x="554133" y="67646"/>
                        </a:cubicBezTo>
                        <a:cubicBezTo>
                          <a:pt x="554697" y="67646"/>
                          <a:pt x="989322" y="81739"/>
                          <a:pt x="1519215" y="992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1905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3" name="Freihandform: Form 62">
                    <a:extLst>
                      <a:ext uri="{FF2B5EF4-FFF2-40B4-BE49-F238E27FC236}">
                        <a16:creationId xmlns:a16="http://schemas.microsoft.com/office/drawing/2014/main" id="{B5B0064B-A1A4-BB67-7413-7B47C97F756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12808" y="3315403"/>
                    <a:ext cx="769419" cy="1220732"/>
                  </a:xfrm>
                  <a:custGeom>
                    <a:avLst/>
                    <a:gdLst>
                      <a:gd name="connsiteX0" fmla="*/ 0 w 381000"/>
                      <a:gd name="connsiteY0" fmla="*/ 369094 h 1066800"/>
                      <a:gd name="connsiteX1" fmla="*/ 150019 w 381000"/>
                      <a:gd name="connsiteY1" fmla="*/ 0 h 1066800"/>
                      <a:gd name="connsiteX2" fmla="*/ 381000 w 381000"/>
                      <a:gd name="connsiteY2" fmla="*/ 550069 h 1066800"/>
                      <a:gd name="connsiteX3" fmla="*/ 381000 w 381000"/>
                      <a:gd name="connsiteY3" fmla="*/ 1066800 h 1066800"/>
                      <a:gd name="connsiteX4" fmla="*/ 16669 w 381000"/>
                      <a:gd name="connsiteY4" fmla="*/ 833437 h 1066800"/>
                      <a:gd name="connsiteX5" fmla="*/ 0 w 381000"/>
                      <a:gd name="connsiteY5" fmla="*/ 369094 h 1066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1000" h="1066800">
                        <a:moveTo>
                          <a:pt x="0" y="369094"/>
                        </a:moveTo>
                        <a:lnTo>
                          <a:pt x="150019" y="0"/>
                        </a:lnTo>
                        <a:lnTo>
                          <a:pt x="381000" y="550069"/>
                        </a:lnTo>
                        <a:lnTo>
                          <a:pt x="381000" y="1066800"/>
                        </a:lnTo>
                        <a:lnTo>
                          <a:pt x="16669" y="833437"/>
                        </a:lnTo>
                        <a:lnTo>
                          <a:pt x="0" y="369094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grpSp>
                <p:nvGrpSpPr>
                  <p:cNvPr id="64" name="Gruppieren 63">
                    <a:extLst>
                      <a:ext uri="{FF2B5EF4-FFF2-40B4-BE49-F238E27FC236}">
                        <a16:creationId xmlns:a16="http://schemas.microsoft.com/office/drawing/2014/main" id="{1F394A1F-C067-F654-F30A-BE154D2AC174}"/>
                      </a:ext>
                    </a:extLst>
                  </p:cNvPr>
                  <p:cNvGrpSpPr/>
                  <p:nvPr/>
                </p:nvGrpSpPr>
                <p:grpSpPr>
                  <a:xfrm>
                    <a:off x="5049036" y="3322412"/>
                    <a:ext cx="1947051" cy="588201"/>
                    <a:chOff x="8364915" y="3815016"/>
                    <a:chExt cx="897300" cy="528571"/>
                  </a:xfrm>
                </p:grpSpPr>
                <p:sp>
                  <p:nvSpPr>
                    <p:cNvPr id="89" name="Freihandform: Form 88">
                      <a:extLst>
                        <a:ext uri="{FF2B5EF4-FFF2-40B4-BE49-F238E27FC236}">
                          <a16:creationId xmlns:a16="http://schemas.microsoft.com/office/drawing/2014/main" id="{9DB7E3AB-B62D-BC59-D0A9-6610AFAEBEB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64915" y="381501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90" name="Freihandform: Form 89">
                      <a:extLst>
                        <a:ext uri="{FF2B5EF4-FFF2-40B4-BE49-F238E27FC236}">
                          <a16:creationId xmlns:a16="http://schemas.microsoft.com/office/drawing/2014/main" id="{FCD7A191-B4AE-6247-A244-5BB3E88A1C8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764049" y="381501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91" name="Freihandform: Form 90">
                      <a:extLst>
                        <a:ext uri="{FF2B5EF4-FFF2-40B4-BE49-F238E27FC236}">
                          <a16:creationId xmlns:a16="http://schemas.microsoft.com/office/drawing/2014/main" id="{079980DD-277C-6EBC-66D2-F01C1DE35AA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512535" y="4117607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92" name="Freihandform: Form 91">
                      <a:extLst>
                        <a:ext uri="{FF2B5EF4-FFF2-40B4-BE49-F238E27FC236}">
                          <a16:creationId xmlns:a16="http://schemas.microsoft.com/office/drawing/2014/main" id="{F8D906E3-1A43-72F7-E1B1-3991651E220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911668" y="4117607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pic>
                <p:nvPicPr>
                  <p:cNvPr id="65" name="Grafik 64">
                    <a:extLst>
                      <a:ext uri="{FF2B5EF4-FFF2-40B4-BE49-F238E27FC236}">
                        <a16:creationId xmlns:a16="http://schemas.microsoft.com/office/drawing/2014/main" id="{CD7534BD-C143-9833-5CD1-99BCA50FAC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28018" y="4096371"/>
                    <a:ext cx="277293" cy="362103"/>
                  </a:xfrm>
                  <a:prstGeom prst="rect">
                    <a:avLst/>
                  </a:prstGeom>
                </p:spPr>
              </p:pic>
              <p:pic>
                <p:nvPicPr>
                  <p:cNvPr id="66" name="Grafik 65">
                    <a:extLst>
                      <a:ext uri="{FF2B5EF4-FFF2-40B4-BE49-F238E27FC236}">
                        <a16:creationId xmlns:a16="http://schemas.microsoft.com/office/drawing/2014/main" id="{EA06F566-03F4-5DE0-7205-7435929F27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36881" y="4144813"/>
                    <a:ext cx="335159" cy="291778"/>
                  </a:xfrm>
                  <a:prstGeom prst="rect">
                    <a:avLst/>
                  </a:prstGeom>
                </p:spPr>
              </p:pic>
              <p:cxnSp>
                <p:nvCxnSpPr>
                  <p:cNvPr id="67" name="Gerader Verbinder 66">
                    <a:extLst>
                      <a:ext uri="{FF2B5EF4-FFF2-40B4-BE49-F238E27FC236}">
                        <a16:creationId xmlns:a16="http://schemas.microsoft.com/office/drawing/2014/main" id="{CA64AE2D-B58E-AA4D-6C77-7869CC738F44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5701738" y="4277423"/>
                    <a:ext cx="292833" cy="5260"/>
                  </a:xfrm>
                  <a:prstGeom prst="line">
                    <a:avLst/>
                  </a:prstGeom>
                  <a:solidFill>
                    <a:srgbClr val="FF0000"/>
                  </a:solidFill>
                  <a:ln w="9525" cap="flat" cmpd="sng" algn="ctr">
                    <a:solidFill>
                      <a:srgbClr val="FF33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8" name="Gerade Verbindung mit Pfeil 67">
                    <a:extLst>
                      <a:ext uri="{FF2B5EF4-FFF2-40B4-BE49-F238E27FC236}">
                        <a16:creationId xmlns:a16="http://schemas.microsoft.com/office/drawing/2014/main" id="{F6DA5F0D-1C61-04D7-CA59-A09CCE207AB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5738081" y="4233615"/>
                    <a:ext cx="221832" cy="5278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grpSp>
                <p:nvGrpSpPr>
                  <p:cNvPr id="69" name="Gruppieren 68">
                    <a:extLst>
                      <a:ext uri="{FF2B5EF4-FFF2-40B4-BE49-F238E27FC236}">
                        <a16:creationId xmlns:a16="http://schemas.microsoft.com/office/drawing/2014/main" id="{16DD5E3D-B209-4C2F-3927-CF130B0DA79E}"/>
                      </a:ext>
                    </a:extLst>
                  </p:cNvPr>
                  <p:cNvGrpSpPr/>
                  <p:nvPr/>
                </p:nvGrpSpPr>
                <p:grpSpPr>
                  <a:xfrm>
                    <a:off x="7405955" y="3230128"/>
                    <a:ext cx="1694579" cy="1457785"/>
                    <a:chOff x="7922148" y="3230128"/>
                    <a:chExt cx="1694579" cy="1457785"/>
                  </a:xfrm>
                </p:grpSpPr>
                <p:pic>
                  <p:nvPicPr>
                    <p:cNvPr id="71" name="Grafik 70" descr="Ein Bild, das Handkarren, Projektor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68BE34F8-0DB2-45E3-10F9-A187AF6DF42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4527" b="33870"/>
                    <a:stretch/>
                  </p:blipFill>
                  <p:spPr>
                    <a:xfrm flipH="1">
                      <a:off x="8418100" y="3305763"/>
                      <a:ext cx="670609" cy="2767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7" name="Grafik 76">
                      <a:extLst>
                        <a:ext uri="{FF2B5EF4-FFF2-40B4-BE49-F238E27FC236}">
                          <a16:creationId xmlns:a16="http://schemas.microsoft.com/office/drawing/2014/main" id="{6649F9E6-2501-5D0E-B6F3-4081B0F0036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137984" y="4297915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8" name="Grafik 77">
                      <a:extLst>
                        <a:ext uri="{FF2B5EF4-FFF2-40B4-BE49-F238E27FC236}">
                          <a16:creationId xmlns:a16="http://schemas.microsoft.com/office/drawing/2014/main" id="{DF7B60C2-4BDA-A83D-04D6-80D332CF366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220354" y="4065622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0" name="Grafik 79">
                      <a:extLst>
                        <a:ext uri="{FF2B5EF4-FFF2-40B4-BE49-F238E27FC236}">
                          <a16:creationId xmlns:a16="http://schemas.microsoft.com/office/drawing/2014/main" id="{3E0C591C-88D8-4945-3947-414A74210F1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326951" y="3850024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2" name="Grafik 81">
                      <a:extLst>
                        <a:ext uri="{FF2B5EF4-FFF2-40B4-BE49-F238E27FC236}">
                          <a16:creationId xmlns:a16="http://schemas.microsoft.com/office/drawing/2014/main" id="{5452A0FD-D566-17D2-DFF8-FB6894AC245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569215" y="4297915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3" name="Grafik 82">
                      <a:extLst>
                        <a:ext uri="{FF2B5EF4-FFF2-40B4-BE49-F238E27FC236}">
                          <a16:creationId xmlns:a16="http://schemas.microsoft.com/office/drawing/2014/main" id="{E9721EA4-5582-EDB8-A928-B7760BDB970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651585" y="4065622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4" name="Grafik 83">
                      <a:extLst>
                        <a:ext uri="{FF2B5EF4-FFF2-40B4-BE49-F238E27FC236}">
                          <a16:creationId xmlns:a16="http://schemas.microsoft.com/office/drawing/2014/main" id="{ECEA8C0C-8910-5793-036D-89704500EE7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758182" y="3850024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5" name="Grafik 84" descr="Ein Bild, das Handkarren, Projektor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3A268024-DC3A-829B-3521-AF37DC3657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4527" b="33870"/>
                    <a:stretch/>
                  </p:blipFill>
                  <p:spPr>
                    <a:xfrm flipH="1">
                      <a:off x="8418100" y="3577954"/>
                      <a:ext cx="670609" cy="276756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86" name="Gruppieren 85">
                      <a:extLst>
                        <a:ext uri="{FF2B5EF4-FFF2-40B4-BE49-F238E27FC236}">
                          <a16:creationId xmlns:a16="http://schemas.microsoft.com/office/drawing/2014/main" id="{D5EA0BD1-EA82-7BEF-FB86-EB8A7ECD16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22148" y="3230128"/>
                      <a:ext cx="1694579" cy="1457785"/>
                      <a:chOff x="9906000" y="1688388"/>
                      <a:chExt cx="3011703" cy="1984036"/>
                    </a:xfrm>
                  </p:grpSpPr>
                  <p:pic>
                    <p:nvPicPr>
                      <p:cNvPr id="87" name="Grafik 86">
                        <a:extLst>
                          <a:ext uri="{FF2B5EF4-FFF2-40B4-BE49-F238E27FC236}">
                            <a16:creationId xmlns:a16="http://schemas.microsoft.com/office/drawing/2014/main" id="{85572A2F-C7CE-C196-55BA-1A0D879E4CF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rcRect l="-1" t="16508" r="49149" b="27515"/>
                      <a:stretch/>
                    </p:blipFill>
                    <p:spPr>
                      <a:xfrm>
                        <a:off x="9906000" y="1688388"/>
                        <a:ext cx="2828822" cy="1968695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88" name="Rechteck 87">
                        <a:extLst>
                          <a:ext uri="{FF2B5EF4-FFF2-40B4-BE49-F238E27FC236}">
                            <a16:creationId xmlns:a16="http://schemas.microsoft.com/office/drawing/2014/main" id="{18EDBA42-2DBF-04F0-C576-90E355058FC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2409634" y="2705215"/>
                        <a:ext cx="508069" cy="96720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19" name="Textfeld 118">
                  <a:extLst>
                    <a:ext uri="{FF2B5EF4-FFF2-40B4-BE49-F238E27FC236}">
                      <a16:creationId xmlns:a16="http://schemas.microsoft.com/office/drawing/2014/main" id="{55493DE1-E2C4-83C1-2478-B843CEE40149}"/>
                    </a:ext>
                  </a:extLst>
                </p:cNvPr>
                <p:cNvSpPr txBox="1"/>
                <p:nvPr/>
              </p:nvSpPr>
              <p:spPr>
                <a:xfrm>
                  <a:off x="3585368" y="4586603"/>
                  <a:ext cx="14574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400" dirty="0"/>
                    <a:t>Betriebe/Firmen</a:t>
                  </a:r>
                  <a:br>
                    <a:rPr lang="de-DE" sz="1400" dirty="0"/>
                  </a:br>
                  <a:r>
                    <a:rPr lang="de-DE" sz="1400" dirty="0"/>
                    <a:t>„</a:t>
                  </a:r>
                  <a:r>
                    <a:rPr lang="de-DE" sz="1400" dirty="0" err="1"/>
                    <a:t>ProSumer</a:t>
                  </a:r>
                  <a:r>
                    <a:rPr lang="de-DE" sz="1400" dirty="0"/>
                    <a:t>“</a:t>
                  </a:r>
                </a:p>
              </p:txBody>
            </p:sp>
            <p:cxnSp>
              <p:nvCxnSpPr>
                <p:cNvPr id="125" name="Gerader Verbinder 124">
                  <a:extLst>
                    <a:ext uri="{FF2B5EF4-FFF2-40B4-BE49-F238E27FC236}">
                      <a16:creationId xmlns:a16="http://schemas.microsoft.com/office/drawing/2014/main" id="{93F5B9E1-4C40-4EF1-8006-6533E6B212DC}"/>
                    </a:ext>
                  </a:extLst>
                </p:cNvPr>
                <p:cNvCxnSpPr/>
                <p:nvPr/>
              </p:nvCxnSpPr>
              <p:spPr bwMode="auto">
                <a:xfrm>
                  <a:off x="3201142" y="4439983"/>
                  <a:ext cx="0" cy="66874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109" name="Gerade Verbindung mit Pfeil 108">
                <a:extLst>
                  <a:ext uri="{FF2B5EF4-FFF2-40B4-BE49-F238E27FC236}">
                    <a16:creationId xmlns:a16="http://schemas.microsoft.com/office/drawing/2014/main" id="{69A51F60-BE06-3D77-AF20-A6C64005735A}"/>
                  </a:ext>
                </a:extLst>
              </p:cNvPr>
              <p:cNvCxnSpPr/>
              <p:nvPr/>
            </p:nvCxnSpPr>
            <p:spPr bwMode="auto">
              <a:xfrm>
                <a:off x="1524000" y="4382833"/>
                <a:ext cx="6570846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1" name="Textfeld 110">
                <a:extLst>
                  <a:ext uri="{FF2B5EF4-FFF2-40B4-BE49-F238E27FC236}">
                    <a16:creationId xmlns:a16="http://schemas.microsoft.com/office/drawing/2014/main" id="{35484428-CE77-0C01-AF82-31966832694C}"/>
                  </a:ext>
                </a:extLst>
              </p:cNvPr>
              <p:cNvSpPr txBox="1"/>
              <p:nvPr/>
            </p:nvSpPr>
            <p:spPr>
              <a:xfrm>
                <a:off x="836849" y="4532832"/>
                <a:ext cx="139159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  Wohn-/</a:t>
                </a:r>
                <a:r>
                  <a:rPr lang="de-DE" sz="1400" dirty="0" err="1"/>
                  <a:t>öffentl</a:t>
                </a:r>
                <a:r>
                  <a:rPr lang="de-DE" sz="1400" dirty="0"/>
                  <a:t>.</a:t>
                </a:r>
                <a:br>
                  <a:rPr lang="de-DE" sz="1400" dirty="0"/>
                </a:br>
                <a:r>
                  <a:rPr lang="de-DE" sz="1400" dirty="0"/>
                  <a:t>     Gebäude</a:t>
                </a:r>
                <a:br>
                  <a:rPr lang="de-DE" sz="1400" dirty="0"/>
                </a:br>
                <a:r>
                  <a:rPr lang="de-DE" sz="1400" dirty="0"/>
                  <a:t> „</a:t>
                </a:r>
                <a:r>
                  <a:rPr lang="de-DE" sz="1400" dirty="0" err="1"/>
                  <a:t>ProSumer</a:t>
                </a:r>
                <a:r>
                  <a:rPr lang="de-DE" sz="1400" dirty="0"/>
                  <a:t>“</a:t>
                </a:r>
              </a:p>
            </p:txBody>
          </p:sp>
        </p:grp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02BFEA14-CADF-2864-FB43-A2B381196C3B}"/>
                </a:ext>
              </a:extLst>
            </p:cNvPr>
            <p:cNvSpPr txBox="1"/>
            <p:nvPr/>
          </p:nvSpPr>
          <p:spPr>
            <a:xfrm>
              <a:off x="5395691" y="4057413"/>
              <a:ext cx="22244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110 kV/20 kV/Ortsnetz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5EAD59D-FE7E-3700-3C21-266C535CEF83}"/>
              </a:ext>
            </a:extLst>
          </p:cNvPr>
          <p:cNvGrpSpPr/>
          <p:nvPr/>
        </p:nvGrpSpPr>
        <p:grpSpPr>
          <a:xfrm>
            <a:off x="5151279" y="4560061"/>
            <a:ext cx="1009448" cy="536687"/>
            <a:chOff x="4096312" y="5002828"/>
            <a:chExt cx="1009448" cy="536687"/>
          </a:xfrm>
        </p:grpSpPr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6A8ED06D-065A-52D3-F17F-6D0713231AB7}"/>
                </a:ext>
              </a:extLst>
            </p:cNvPr>
            <p:cNvSpPr txBox="1"/>
            <p:nvPr/>
          </p:nvSpPr>
          <p:spPr>
            <a:xfrm>
              <a:off x="4096312" y="5002828"/>
              <a:ext cx="1009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Solar-</a:t>
              </a:r>
              <a:br>
                <a:rPr lang="de-DE" sz="1400" dirty="0"/>
              </a:br>
              <a:r>
                <a:rPr lang="de-DE" sz="1400" dirty="0" err="1"/>
                <a:t>Thermie</a:t>
              </a:r>
              <a:endParaRPr lang="de-DE" sz="1400" dirty="0"/>
            </a:p>
          </p:txBody>
        </p: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FD3D1672-F488-2482-E2D1-1C20B18DEFAA}"/>
                </a:ext>
              </a:extLst>
            </p:cNvPr>
            <p:cNvCxnSpPr/>
            <p:nvPr/>
          </p:nvCxnSpPr>
          <p:spPr bwMode="auto">
            <a:xfrm>
              <a:off x="4165355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6" name="Textfeld 45">
            <a:extLst>
              <a:ext uri="{FF2B5EF4-FFF2-40B4-BE49-F238E27FC236}">
                <a16:creationId xmlns:a16="http://schemas.microsoft.com/office/drawing/2014/main" id="{3DA4FB52-B70A-4E18-A3AD-600F3BB73DC8}"/>
              </a:ext>
            </a:extLst>
          </p:cNvPr>
          <p:cNvSpPr txBox="1"/>
          <p:nvPr/>
        </p:nvSpPr>
        <p:spPr>
          <a:xfrm>
            <a:off x="8107729" y="5007537"/>
            <a:ext cx="938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MHKW</a:t>
            </a: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66FF87F9-C181-1AC6-0FA3-51D4596F8074}"/>
              </a:ext>
            </a:extLst>
          </p:cNvPr>
          <p:cNvSpPr txBox="1"/>
          <p:nvPr/>
        </p:nvSpPr>
        <p:spPr>
          <a:xfrm>
            <a:off x="840614" y="7374"/>
            <a:ext cx="888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 err="1">
                <a:solidFill>
                  <a:schemeClr val="bg1"/>
                </a:solidFill>
              </a:rPr>
              <a:t>Sektorkopplung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(</a:t>
            </a:r>
            <a:r>
              <a:rPr lang="de-DE" altLang="de-DE" sz="2000" dirty="0" err="1">
                <a:solidFill>
                  <a:schemeClr val="bg1"/>
                </a:solidFill>
                <a:sym typeface="Wingdings" panose="05000000000000000000" pitchFamily="2" charset="2"/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  <a:r>
              <a:rPr lang="de-DE" altLang="de-DE" sz="2000" dirty="0">
                <a:solidFill>
                  <a:srgbClr val="563BFB"/>
                </a:solidFill>
                <a:sym typeface="Wingdings" panose="05000000000000000000" pitchFamily="2" charset="2"/>
              </a:rPr>
              <a:t>)</a:t>
            </a:r>
            <a:r>
              <a:rPr lang="de-DE" altLang="de-DE" sz="2000" dirty="0">
                <a:solidFill>
                  <a:schemeClr val="bg1"/>
                </a:solidFill>
              </a:rPr>
              <a:t>in der Gebietskörperschaft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Funktionsprinzip und Komponenten: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Bausteinkasten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2219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9553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Agenda 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8D034E60-129C-4A00-A0F0-12332AB17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7" y="4763671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Fazit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C199DABE-1C7E-4DCD-AA4F-39D9FDBF8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7" y="1106813"/>
            <a:ext cx="86979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EE-Ausbaupfad bis 2040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RLP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VG-Jockgrim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613B1F3F-3A0B-4B25-7844-4E177A1A4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7" y="4061860"/>
            <a:ext cx="75713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 err="1">
                <a:solidFill>
                  <a:srgbClr val="563BFB"/>
                </a:solidFill>
              </a:rPr>
              <a:t>Sektorkopplung</a:t>
            </a:r>
            <a:r>
              <a:rPr lang="de-DE" altLang="de-DE" sz="1800" dirty="0">
                <a:solidFill>
                  <a:srgbClr val="563BFB"/>
                </a:solidFill>
              </a:rPr>
              <a:t> zwischen Erzeugung und Verbrauch</a:t>
            </a:r>
            <a:r>
              <a:rPr lang="de-DE" altLang="de-DE" sz="1800" dirty="0">
                <a:solidFill>
                  <a:srgbClr val="563BFB"/>
                </a:solidFill>
                <a:sym typeface="Wingdings" panose="05000000000000000000" pitchFamily="2" charset="2"/>
              </a:rPr>
              <a:t> </a:t>
            </a:r>
            <a:r>
              <a:rPr lang="de-DE" altLang="de-DE" sz="1800" dirty="0">
                <a:solidFill>
                  <a:srgbClr val="563BFB"/>
                </a:solidFill>
              </a:rPr>
              <a:t>(</a:t>
            </a:r>
            <a:r>
              <a:rPr lang="de-DE" altLang="de-DE" sz="1800" dirty="0" err="1">
                <a:solidFill>
                  <a:srgbClr val="563BFB"/>
                </a:solidFill>
                <a:sym typeface="Wingdings" panose="05000000000000000000" pitchFamily="2" charset="2"/>
              </a:rPr>
              <a:t>ProSumer</a:t>
            </a:r>
            <a:r>
              <a:rPr lang="de-DE" altLang="de-DE" sz="1800" dirty="0">
                <a:solidFill>
                  <a:srgbClr val="563BFB"/>
                </a:solidFill>
                <a:sym typeface="Wingdings" panose="05000000000000000000" pitchFamily="2" charset="2"/>
              </a:rPr>
              <a:t>)</a:t>
            </a:r>
            <a:br>
              <a:rPr lang="de-DE" altLang="de-DE" sz="1800" dirty="0">
                <a:solidFill>
                  <a:srgbClr val="563BFB"/>
                </a:solidFill>
                <a:sym typeface="Wingdings" panose="05000000000000000000" pitchFamily="2" charset="2"/>
              </a:rPr>
            </a:br>
            <a:r>
              <a:rPr lang="de-DE" altLang="de-DE" sz="1800" dirty="0">
                <a:solidFill>
                  <a:srgbClr val="563BFB"/>
                </a:solidFill>
                <a:sym typeface="Wingdings" panose="05000000000000000000" pitchFamily="2" charset="2"/>
              </a:rPr>
              <a:t>in der Gebietskörperschaft</a:t>
            </a:r>
            <a:endParaRPr lang="de-DE" altLang="de-DE" sz="1800" dirty="0">
              <a:solidFill>
                <a:srgbClr val="563BFB"/>
              </a:solidFill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3933403C-1391-3EF8-764C-429405424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5" y="2085621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Grundlagen Windkraftanlagen (WKA)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D06C1486-3B4C-F5DB-D6A9-E566F99DD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7" y="2935241"/>
            <a:ext cx="8697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Nebenwirkungen und Beteiligungen bei EE-Anlagen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in der energetischen Dorf-/Stadtgemeinschaft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09028510-F4B4-79B0-8E94-169930425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5" y="2510431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Flächennutzung für WKA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BFB752DE-060D-5996-E270-5B508A598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5" y="3637050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Windpark-Projekt Rheinzabern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7" grpId="0"/>
      <p:bldP spid="8" grpId="0"/>
      <p:bldP spid="9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6668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Fazit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91AE7B9-9B6B-4A58-990E-D5219E57A00D}"/>
              </a:ext>
            </a:extLst>
          </p:cNvPr>
          <p:cNvSpPr txBox="1"/>
          <p:nvPr/>
        </p:nvSpPr>
        <p:spPr>
          <a:xfrm>
            <a:off x="437379" y="1029618"/>
            <a:ext cx="6532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Beim EE-Zubau-Mix spielen PV und Wind die dominierende Rolle!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AC709D5-6658-4EB0-A7F6-94E407517701}"/>
              </a:ext>
            </a:extLst>
          </p:cNvPr>
          <p:cNvSpPr txBox="1"/>
          <p:nvPr/>
        </p:nvSpPr>
        <p:spPr>
          <a:xfrm>
            <a:off x="437379" y="1581158"/>
            <a:ext cx="936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Trotz notwendigem Windpark-Zubau werden durch das Windpark-</a:t>
            </a:r>
            <a:r>
              <a:rPr lang="de-DE" sz="1600" dirty="0" err="1">
                <a:solidFill>
                  <a:srgbClr val="3333FF"/>
                </a:solidFill>
              </a:rPr>
              <a:t>Repowering</a:t>
            </a:r>
            <a:r>
              <a:rPr lang="de-DE" sz="1600" dirty="0">
                <a:solidFill>
                  <a:srgbClr val="3333FF"/>
                </a:solidFill>
              </a:rPr>
              <a:t> mit &gt; 6 MW-Windräder die Anzahl der „Spargel“ im Endausbau </a:t>
            </a:r>
            <a:r>
              <a:rPr lang="de-DE" sz="1600" dirty="0" err="1">
                <a:solidFill>
                  <a:srgbClr val="3333FF"/>
                </a:solidFill>
              </a:rPr>
              <a:t>ggü</a:t>
            </a:r>
            <a:r>
              <a:rPr lang="de-DE" sz="1600" dirty="0">
                <a:solidFill>
                  <a:srgbClr val="3333FF"/>
                </a:solidFill>
              </a:rPr>
              <a:t>. heute reduziert!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7DC848B-EFD1-4D54-A353-C9B4EB9DB704}"/>
              </a:ext>
            </a:extLst>
          </p:cNvPr>
          <p:cNvSpPr txBox="1"/>
          <p:nvPr/>
        </p:nvSpPr>
        <p:spPr>
          <a:xfrm>
            <a:off x="437379" y="3728222"/>
            <a:ext cx="936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altLang="de-DE" sz="1600" dirty="0" err="1">
                <a:solidFill>
                  <a:srgbClr val="3333FF"/>
                </a:solidFill>
              </a:rPr>
              <a:t>Sektorkopplung</a:t>
            </a:r>
            <a:r>
              <a:rPr lang="de-DE" altLang="de-DE" sz="1600" dirty="0">
                <a:solidFill>
                  <a:srgbClr val="3333FF"/>
                </a:solidFill>
              </a:rPr>
              <a:t> zwischen Erzeugung und Verbrauch (</a:t>
            </a:r>
            <a:r>
              <a:rPr lang="de-DE" altLang="de-DE" sz="1600" dirty="0" err="1">
                <a:solidFill>
                  <a:srgbClr val="3333FF"/>
                </a:solidFill>
              </a:rPr>
              <a:t>ProSumer</a:t>
            </a:r>
            <a:r>
              <a:rPr lang="de-DE" altLang="de-DE" sz="1600" dirty="0">
                <a:solidFill>
                  <a:srgbClr val="3333FF"/>
                </a:solidFill>
              </a:rPr>
              <a:t>) in den Gebietskörperschaften stärkt die wirtschaftliche Eigenversorgung!</a:t>
            </a:r>
            <a:r>
              <a:rPr lang="de-DE" altLang="de-DE" sz="1600" dirty="0">
                <a:solidFill>
                  <a:schemeClr val="bg1"/>
                </a:solidFill>
              </a:rPr>
              <a:t>“ </a:t>
            </a:r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CCBFFFE-04E3-92EB-5CD1-E8EB08F642C5}"/>
              </a:ext>
            </a:extLst>
          </p:cNvPr>
          <p:cNvSpPr txBox="1"/>
          <p:nvPr/>
        </p:nvSpPr>
        <p:spPr>
          <a:xfrm>
            <a:off x="437379" y="2378919"/>
            <a:ext cx="936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285750" indent="-285750">
              <a:buFont typeface="Wingdings" panose="05000000000000000000" pitchFamily="2" charset="2"/>
              <a:buChar char="Ø"/>
              <a:defRPr sz="1600">
                <a:solidFill>
                  <a:srgbClr val="3333FF"/>
                </a:solidFill>
              </a:defRPr>
            </a:lvl1pPr>
          </a:lstStyle>
          <a:p>
            <a:r>
              <a:rPr lang="de-DE" altLang="de-DE" dirty="0"/>
              <a:t>Windparks und PV-Freiflächenanlagen bringen gute Erträge für Landwirte, Gemeinden und Bürgerenergiegenossenschaften!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9E5E47F-6CEE-487C-A370-8ED1DEB5A274}"/>
              </a:ext>
            </a:extLst>
          </p:cNvPr>
          <p:cNvSpPr txBox="1"/>
          <p:nvPr/>
        </p:nvSpPr>
        <p:spPr>
          <a:xfrm>
            <a:off x="437379" y="3176680"/>
            <a:ext cx="936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285750" indent="-285750">
              <a:buFont typeface="Wingdings" panose="05000000000000000000" pitchFamily="2" charset="2"/>
              <a:buChar char="Ø"/>
              <a:defRPr sz="1600">
                <a:solidFill>
                  <a:srgbClr val="3333FF"/>
                </a:solidFill>
              </a:defRPr>
            </a:lvl1pPr>
          </a:lstStyle>
          <a:p>
            <a:r>
              <a:rPr lang="de-DE" altLang="de-DE" dirty="0"/>
              <a:t>Beteiligungen von Gemeinden und </a:t>
            </a:r>
            <a:r>
              <a:rPr lang="de-DE" altLang="de-DE" dirty="0" err="1"/>
              <a:t>Bürger:innen</a:t>
            </a:r>
            <a:r>
              <a:rPr lang="de-DE" altLang="de-DE" dirty="0"/>
              <a:t> erhöhen die Akzeptanz für EE-Anlagen!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397DD2D-146C-6E3F-4B38-5055E0011B17}"/>
              </a:ext>
            </a:extLst>
          </p:cNvPr>
          <p:cNvGrpSpPr/>
          <p:nvPr/>
        </p:nvGrpSpPr>
        <p:grpSpPr>
          <a:xfrm>
            <a:off x="2394830" y="4379379"/>
            <a:ext cx="4813167" cy="1003167"/>
            <a:chOff x="4810227" y="1632299"/>
            <a:chExt cx="4813167" cy="100316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0B23F70D-FC08-A7AA-1D92-9894ADD12C2D}"/>
                </a:ext>
              </a:extLst>
            </p:cNvPr>
            <p:cNvSpPr/>
            <p:nvPr/>
          </p:nvSpPr>
          <p:spPr bwMode="auto">
            <a:xfrm>
              <a:off x="4810227" y="1632299"/>
              <a:ext cx="4813167" cy="100316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2EC7BFD9-49CA-362A-78F0-9BEF299E6238}"/>
                </a:ext>
              </a:extLst>
            </p:cNvPr>
            <p:cNvSpPr txBox="1"/>
            <p:nvPr/>
          </p:nvSpPr>
          <p:spPr>
            <a:xfrm>
              <a:off x="4912338" y="1706674"/>
              <a:ext cx="464582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err="1">
                  <a:solidFill>
                    <a:schemeClr val="bg1"/>
                  </a:solidFill>
                </a:rPr>
                <a:t>ProSumer</a:t>
              </a:r>
              <a:r>
                <a:rPr lang="de-DE" sz="1600" b="1" dirty="0">
                  <a:solidFill>
                    <a:schemeClr val="bg1"/>
                  </a:solidFill>
                </a:rPr>
                <a:t> in privaten Haushalten</a:t>
              </a:r>
            </a:p>
            <a:p>
              <a:r>
                <a:rPr lang="de-DE" sz="1600" dirty="0">
                  <a:solidFill>
                    <a:schemeClr val="bg1"/>
                  </a:solidFill>
                </a:rPr>
                <a:t>27.03.2024 19:00 Uhr Jockgrim, Bürgerhaus</a:t>
              </a:r>
              <a:br>
                <a:rPr lang="de-DE" sz="1600" dirty="0">
                  <a:solidFill>
                    <a:schemeClr val="bg1"/>
                  </a:solidFill>
                </a:rPr>
              </a:br>
              <a:r>
                <a:rPr lang="de-DE" sz="1600" dirty="0">
                  <a:solidFill>
                    <a:schemeClr val="bg1"/>
                  </a:solidFill>
                </a:rPr>
                <a:t>17.04.2024 19:00 Uhr Germersheim, Bürgerhaus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4BC1E57-1E86-692E-D66E-ACB96D02E00E}"/>
              </a:ext>
            </a:extLst>
          </p:cNvPr>
          <p:cNvGrpSpPr/>
          <p:nvPr/>
        </p:nvGrpSpPr>
        <p:grpSpPr>
          <a:xfrm>
            <a:off x="2394830" y="5461522"/>
            <a:ext cx="4813167" cy="1003167"/>
            <a:chOff x="4810227" y="2714442"/>
            <a:chExt cx="4813167" cy="1003167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73BD8E83-1013-91B7-97F1-9042E1DAE565}"/>
                </a:ext>
              </a:extLst>
            </p:cNvPr>
            <p:cNvSpPr/>
            <p:nvPr/>
          </p:nvSpPr>
          <p:spPr bwMode="auto">
            <a:xfrm>
              <a:off x="4810227" y="2714442"/>
              <a:ext cx="4813167" cy="100316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34A42766-49D2-55D2-9D8A-E2479CA5D5F6}"/>
                </a:ext>
              </a:extLst>
            </p:cNvPr>
            <p:cNvSpPr txBox="1"/>
            <p:nvPr/>
          </p:nvSpPr>
          <p:spPr>
            <a:xfrm>
              <a:off x="4962531" y="2783988"/>
              <a:ext cx="399500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err="1">
                  <a:solidFill>
                    <a:schemeClr val="bg1"/>
                  </a:solidFill>
                </a:rPr>
                <a:t>ProSumer</a:t>
              </a:r>
              <a:r>
                <a:rPr lang="de-DE" sz="1600" b="1" dirty="0">
                  <a:solidFill>
                    <a:schemeClr val="bg1"/>
                  </a:solidFill>
                </a:rPr>
                <a:t> in KMU</a:t>
              </a:r>
              <a:br>
                <a:rPr lang="de-DE" sz="1600" dirty="0">
                  <a:solidFill>
                    <a:schemeClr val="bg1"/>
                  </a:solidFill>
                </a:rPr>
              </a:br>
              <a:r>
                <a:rPr lang="de-DE" sz="1600" dirty="0">
                  <a:solidFill>
                    <a:schemeClr val="bg1"/>
                  </a:solidFill>
                </a:rPr>
                <a:t>07.05.2ß24 19:00 Uhr Rülzheim, </a:t>
              </a:r>
              <a:br>
                <a:rPr lang="de-DE" sz="1600" dirty="0">
                  <a:solidFill>
                    <a:schemeClr val="bg1"/>
                  </a:solidFill>
                </a:rPr>
              </a:br>
              <a:r>
                <a:rPr lang="de-DE" sz="1600" dirty="0">
                  <a:solidFill>
                    <a:schemeClr val="bg1"/>
                  </a:solidFill>
                </a:rPr>
                <a:t>                                    Eventhaus am See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221182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912" y="4657276"/>
            <a:ext cx="442709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Wolfgang Thiel, Vorsitzender</a:t>
            </a:r>
          </a:p>
          <a:p>
            <a:pPr algn="ctr"/>
            <a:r>
              <a:rPr lang="de-DE" altLang="de-DE" sz="1800" b="1" dirty="0">
                <a:solidFill>
                  <a:srgbClr val="0000FF"/>
                </a:solidFill>
              </a:rPr>
              <a:t>Initiative Südpfalz-Energie (ISE e.V.)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www.i-suedpfalz-energie.de/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Tel.: +49 172 7419812</a:t>
            </a:r>
          </a:p>
          <a:p>
            <a:pPr algn="ctr"/>
            <a:r>
              <a:rPr lang="de-DE" altLang="de-DE" sz="1800" dirty="0" err="1">
                <a:solidFill>
                  <a:srgbClr val="0000FF"/>
                </a:solidFill>
              </a:rPr>
              <a:t>eMail</a:t>
            </a:r>
            <a:r>
              <a:rPr lang="de-DE" altLang="de-DE" sz="1800" dirty="0">
                <a:solidFill>
                  <a:srgbClr val="0000FF"/>
                </a:solidFill>
              </a:rPr>
              <a:t>: wolfgang@thiel-wt.de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46A1577-52E2-61EE-760C-FD670A91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069" y="469538"/>
            <a:ext cx="558631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sz="1800" b="1" dirty="0">
                <a:solidFill>
                  <a:srgbClr val="3333FF"/>
                </a:solidFill>
              </a:rPr>
              <a:t>Projekt-Team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Wolfgang Thiel (Projektleiter und PPT-Ersteller)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Frieder </a:t>
            </a:r>
            <a:r>
              <a:rPr lang="de-DE" sz="1800" dirty="0" err="1">
                <a:solidFill>
                  <a:srgbClr val="3333FF"/>
                </a:solidFill>
              </a:rPr>
              <a:t>Wambsganß</a:t>
            </a:r>
            <a:r>
              <a:rPr lang="de-DE" sz="1800" dirty="0">
                <a:solidFill>
                  <a:srgbClr val="3333FF"/>
                </a:solidFill>
              </a:rPr>
              <a:t> (Lektor)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Wolfgang </a:t>
            </a:r>
            <a:r>
              <a:rPr lang="de-DE" altLang="de-DE" sz="1800" dirty="0" err="1">
                <a:solidFill>
                  <a:srgbClr val="3333FF"/>
                </a:solidFill>
              </a:rPr>
              <a:t>Fedderken</a:t>
            </a:r>
            <a:endParaRPr lang="de-DE" altLang="de-DE" sz="1800" dirty="0">
              <a:solidFill>
                <a:srgbClr val="3333FF"/>
              </a:solidFill>
            </a:endParaRPr>
          </a:p>
          <a:p>
            <a:pPr marL="0" indent="0"/>
            <a:r>
              <a:rPr lang="de-DE" sz="1800" dirty="0">
                <a:solidFill>
                  <a:srgbClr val="3333FF"/>
                </a:solidFill>
              </a:rPr>
              <a:t>Prof. Dr. Karl Keilen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Dr. Gerhard Lausterer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Michael Linder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Volker Wander</a:t>
            </a:r>
            <a:endParaRPr lang="de-DE" altLang="de-DE" sz="1800" dirty="0">
              <a:solidFill>
                <a:srgbClr val="3333FF"/>
              </a:solidFill>
            </a:endParaRPr>
          </a:p>
        </p:txBody>
      </p:sp>
      <p:grpSp>
        <p:nvGrpSpPr>
          <p:cNvPr id="3" name="Gruppieren 1">
            <a:extLst>
              <a:ext uri="{FF2B5EF4-FFF2-40B4-BE49-F238E27FC236}">
                <a16:creationId xmlns:a16="http://schemas.microsoft.com/office/drawing/2014/main" id="{04F8A96E-2F93-A625-4D20-F829655F5432}"/>
              </a:ext>
            </a:extLst>
          </p:cNvPr>
          <p:cNvGrpSpPr>
            <a:grpSpLocks/>
          </p:cNvGrpSpPr>
          <p:nvPr/>
        </p:nvGrpSpPr>
        <p:grpSpPr bwMode="auto">
          <a:xfrm>
            <a:off x="418228" y="3020017"/>
            <a:ext cx="8880475" cy="614283"/>
            <a:chOff x="666532" y="881792"/>
            <a:chExt cx="8880140" cy="614005"/>
          </a:xfrm>
        </p:grpSpPr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44EECF28-06FA-EFAF-202F-3CC3DC346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532" y="881792"/>
              <a:ext cx="8880140" cy="612656"/>
            </a:xfrm>
            <a:prstGeom prst="bevel">
              <a:avLst>
                <a:gd name="adj" fmla="val 5111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 sz="3600"/>
            </a:p>
          </p:txBody>
        </p:sp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DA8F47B8-9493-22DD-B036-266AD9B31A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952037" y="997425"/>
              <a:ext cx="8398561" cy="498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3600" b="1" dirty="0">
                  <a:solidFill>
                    <a:schemeClr val="bg1"/>
                  </a:solidFill>
                </a:rPr>
                <a:t>Vielen Dank für Ihre Aufmerksamkeit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Diagramm 25">
            <a:extLst>
              <a:ext uri="{FF2B5EF4-FFF2-40B4-BE49-F238E27FC236}">
                <a16:creationId xmlns:a16="http://schemas.microsoft.com/office/drawing/2014/main" id="{D6317C20-ADA2-4213-97DE-93B67C2C9324}"/>
              </a:ext>
            </a:extLst>
          </p:cNvPr>
          <p:cNvGraphicFramePr>
            <a:graphicFrameLocks/>
          </p:cNvGraphicFramePr>
          <p:nvPr/>
        </p:nvGraphicFramePr>
        <p:xfrm>
          <a:off x="1484244" y="1304101"/>
          <a:ext cx="7153410" cy="4330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698" name="Rectangle 4">
            <a:extLst>
              <a:ext uri="{FF2B5EF4-FFF2-40B4-BE49-F238E27FC236}">
                <a16:creationId xmlns:a16="http://schemas.microsoft.com/office/drawing/2014/main" id="{A1B80801-47FC-49E3-86F5-0F728524A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EE-Ausbaupfad bis 2040: in RLP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Zubau-Mix, Fakten und Annahmen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7E1332A7-738F-4565-B849-FECBFD33E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2455" y="5884463"/>
            <a:ext cx="135081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ISE e.V.</a:t>
            </a:r>
            <a:endParaRPr lang="en-US" altLang="de-DE" sz="12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311890E-A8FB-4B52-BAF3-69C14F3CA509}"/>
              </a:ext>
            </a:extLst>
          </p:cNvPr>
          <p:cNvSpPr txBox="1"/>
          <p:nvPr/>
        </p:nvSpPr>
        <p:spPr>
          <a:xfrm>
            <a:off x="5850442" y="1412517"/>
            <a:ext cx="2866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9900"/>
                </a:solidFill>
              </a:rPr>
              <a:t>PV-gesamt: 57 TWh/a (57%)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150B3C7-5BFE-4E86-A6CB-5321B75B387F}"/>
              </a:ext>
            </a:extLst>
          </p:cNvPr>
          <p:cNvSpPr txBox="1"/>
          <p:nvPr/>
        </p:nvSpPr>
        <p:spPr>
          <a:xfrm>
            <a:off x="1613958" y="4976500"/>
            <a:ext cx="2353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Solarthermie: 3 TWh/a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80342DF-DB89-403F-8B75-2C15B69731CA}"/>
              </a:ext>
            </a:extLst>
          </p:cNvPr>
          <p:cNvSpPr txBox="1"/>
          <p:nvPr/>
        </p:nvSpPr>
        <p:spPr>
          <a:xfrm>
            <a:off x="1484244" y="3524811"/>
            <a:ext cx="1712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B0F0"/>
                </a:solidFill>
              </a:rPr>
              <a:t>Wind: 24 TWh/a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86F1E09-727E-4E96-9BF9-59D9E492A52F}"/>
              </a:ext>
            </a:extLst>
          </p:cNvPr>
          <p:cNvSpPr txBox="1"/>
          <p:nvPr/>
        </p:nvSpPr>
        <p:spPr>
          <a:xfrm>
            <a:off x="489079" y="1396410"/>
            <a:ext cx="2180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8000"/>
                </a:solidFill>
              </a:rPr>
              <a:t>Biomasse: 15 TWh/a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8DE2B91-D89B-4EB2-A066-299C353F5397}"/>
              </a:ext>
            </a:extLst>
          </p:cNvPr>
          <p:cNvSpPr txBox="1"/>
          <p:nvPr/>
        </p:nvSpPr>
        <p:spPr>
          <a:xfrm>
            <a:off x="2940329" y="1132400"/>
            <a:ext cx="2265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Wasserkraft: 1 TWh/a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9077588-5BA3-49E6-883C-D4E757AFACC8}"/>
              </a:ext>
            </a:extLst>
          </p:cNvPr>
          <p:cNvGrpSpPr/>
          <p:nvPr/>
        </p:nvGrpSpPr>
        <p:grpSpPr>
          <a:xfrm>
            <a:off x="4264135" y="2673662"/>
            <a:ext cx="1609027" cy="1609027"/>
            <a:chOff x="4238759" y="2785377"/>
            <a:chExt cx="1609027" cy="1609027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E450E95-2704-4624-BB7C-7ADD44C34B0C}"/>
                </a:ext>
              </a:extLst>
            </p:cNvPr>
            <p:cNvSpPr/>
            <p:nvPr/>
          </p:nvSpPr>
          <p:spPr bwMode="auto">
            <a:xfrm>
              <a:off x="4238759" y="2785377"/>
              <a:ext cx="1609027" cy="160902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252EC2E9-78E1-414A-8694-40193D6BC9CC}"/>
                </a:ext>
              </a:extLst>
            </p:cNvPr>
            <p:cNvSpPr txBox="1"/>
            <p:nvPr/>
          </p:nvSpPr>
          <p:spPr>
            <a:xfrm>
              <a:off x="4511793" y="3245243"/>
              <a:ext cx="109831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/>
                <a:t>100 TWh/a</a:t>
              </a:r>
            </a:p>
            <a:p>
              <a:pPr algn="ctr"/>
              <a:endParaRPr lang="de-DE" sz="1400" b="1" dirty="0"/>
            </a:p>
            <a:p>
              <a:pPr algn="ctr"/>
              <a:r>
                <a:rPr lang="de-DE" sz="1400" b="1" dirty="0"/>
                <a:t>Werte in %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AC289053-FCA1-46CB-A72B-B89FB337255B}"/>
              </a:ext>
            </a:extLst>
          </p:cNvPr>
          <p:cNvSpPr txBox="1"/>
          <p:nvPr/>
        </p:nvSpPr>
        <p:spPr>
          <a:xfrm>
            <a:off x="489079" y="1712223"/>
            <a:ext cx="3924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6600"/>
                </a:solidFill>
              </a:rPr>
              <a:t>B</a:t>
            </a:r>
            <a:r>
              <a:rPr lang="de-DE" sz="1400" u="none" strike="noStrike" dirty="0">
                <a:solidFill>
                  <a:srgbClr val="006600"/>
                </a:solidFill>
                <a:effectLst/>
              </a:rPr>
              <a:t>iogasanlagen, vorrangig aus Reststoffen</a:t>
            </a:r>
            <a:endParaRPr lang="de-DE" sz="140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4024A23-1FB1-4A23-B3F3-A49E5236642F}"/>
              </a:ext>
            </a:extLst>
          </p:cNvPr>
          <p:cNvSpPr txBox="1"/>
          <p:nvPr/>
        </p:nvSpPr>
        <p:spPr>
          <a:xfrm>
            <a:off x="489079" y="2008963"/>
            <a:ext cx="317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6600"/>
                </a:solidFill>
              </a:rPr>
              <a:t>Holz-Anlagen, vorrangig aus Abfällen</a:t>
            </a:r>
            <a:endParaRPr lang="de-DE" sz="140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BED8829-2C2A-4C6D-8A92-289A6F24002D}"/>
              </a:ext>
            </a:extLst>
          </p:cNvPr>
          <p:cNvSpPr txBox="1"/>
          <p:nvPr/>
        </p:nvSpPr>
        <p:spPr>
          <a:xfrm>
            <a:off x="6575702" y="2117865"/>
            <a:ext cx="2595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PV-Dächer (40% von PV-ges.)</a:t>
            </a:r>
            <a:endParaRPr lang="de-DE" sz="1400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B5A0FB0-1235-4C09-A086-3449DFF45892}"/>
              </a:ext>
            </a:extLst>
          </p:cNvPr>
          <p:cNvSpPr txBox="1"/>
          <p:nvPr/>
        </p:nvSpPr>
        <p:spPr>
          <a:xfrm>
            <a:off x="6984414" y="3422096"/>
            <a:ext cx="2803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PV-Fassaden (10% von PV-ges.)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3A8CBA9-C7AB-425A-BF1F-99C6F044261A}"/>
              </a:ext>
            </a:extLst>
          </p:cNvPr>
          <p:cNvSpPr txBox="1"/>
          <p:nvPr/>
        </p:nvSpPr>
        <p:spPr>
          <a:xfrm>
            <a:off x="6833179" y="3927864"/>
            <a:ext cx="2463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PV-Parkplatzüberdachungen</a:t>
            </a:r>
            <a:br>
              <a:rPr lang="de-DE" sz="1400" u="none" strike="noStrike" dirty="0">
                <a:solidFill>
                  <a:srgbClr val="FF9900"/>
                </a:solidFill>
                <a:effectLst/>
              </a:rPr>
            </a:b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(5% von PV-ges.)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F3507B7-27AF-4564-AFD2-B709E965AD11}"/>
              </a:ext>
            </a:extLst>
          </p:cNvPr>
          <p:cNvSpPr txBox="1"/>
          <p:nvPr/>
        </p:nvSpPr>
        <p:spPr>
          <a:xfrm>
            <a:off x="6255015" y="4793318"/>
            <a:ext cx="2902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PV-Freiflächen (30% von PV-ges.)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FD9425C-A73B-4352-B48C-267350430860}"/>
              </a:ext>
            </a:extLst>
          </p:cNvPr>
          <p:cNvSpPr txBox="1"/>
          <p:nvPr/>
        </p:nvSpPr>
        <p:spPr>
          <a:xfrm>
            <a:off x="4926791" y="5332858"/>
            <a:ext cx="2467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AGRI-PV (10% von PV-ges.)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94279B3-16ED-4E67-8038-F64FD438CD5F}"/>
              </a:ext>
            </a:extLst>
          </p:cNvPr>
          <p:cNvSpPr txBox="1"/>
          <p:nvPr/>
        </p:nvSpPr>
        <p:spPr>
          <a:xfrm>
            <a:off x="4117701" y="5589360"/>
            <a:ext cx="2284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PV-Autobahnüberdachung</a:t>
            </a:r>
            <a:br>
              <a:rPr lang="de-DE" sz="1400" u="none" strike="noStrike" dirty="0">
                <a:solidFill>
                  <a:srgbClr val="FF9900"/>
                </a:solidFill>
                <a:effectLst/>
              </a:rPr>
            </a:b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(5% von PV-ges.)</a:t>
            </a:r>
            <a:endParaRPr lang="de-DE" sz="1400" b="0" i="0" u="none" strike="noStrike" dirty="0">
              <a:solidFill>
                <a:srgbClr val="FF99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255AFFCA-EE7B-4D04-8ECD-F989D21BF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028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ALLE Potenziale werden beim Zubau-Mix gebraucht!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DB5A0D9-C99A-987B-E285-EC8BBF453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781" y="947734"/>
            <a:ext cx="1619723" cy="1846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chemeClr val="bg1"/>
                </a:solidFill>
              </a:rPr>
              <a:t>1 TWh= 1 Mrd. kWh</a:t>
            </a:r>
            <a:endParaRPr lang="en-US" alt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91142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7" name="Gruppieren 23556">
            <a:extLst>
              <a:ext uri="{FF2B5EF4-FFF2-40B4-BE49-F238E27FC236}">
                <a16:creationId xmlns:a16="http://schemas.microsoft.com/office/drawing/2014/main" id="{10BCBDD7-45D8-0C69-1B9E-8877D2D21C7D}"/>
              </a:ext>
            </a:extLst>
          </p:cNvPr>
          <p:cNvGrpSpPr/>
          <p:nvPr/>
        </p:nvGrpSpPr>
        <p:grpSpPr>
          <a:xfrm>
            <a:off x="402192" y="878110"/>
            <a:ext cx="9118756" cy="1211066"/>
            <a:chOff x="402192" y="878110"/>
            <a:chExt cx="9118756" cy="1211066"/>
          </a:xfrm>
        </p:grpSpPr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96E0DFB0-3395-3177-8B39-279E5EFF4EC4}"/>
                </a:ext>
              </a:extLst>
            </p:cNvPr>
            <p:cNvSpPr/>
            <p:nvPr/>
          </p:nvSpPr>
          <p:spPr bwMode="auto">
            <a:xfrm>
              <a:off x="434098" y="878110"/>
              <a:ext cx="9086850" cy="12110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0A70DF7-F3B4-4BFE-942D-39FF8097F6F3}"/>
                </a:ext>
              </a:extLst>
            </p:cNvPr>
            <p:cNvSpPr txBox="1"/>
            <p:nvPr/>
          </p:nvSpPr>
          <p:spPr>
            <a:xfrm>
              <a:off x="402192" y="932875"/>
              <a:ext cx="285527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Sollwertberechnung</a:t>
              </a:r>
              <a:br>
                <a:rPr lang="de-DE" sz="1600" dirty="0"/>
              </a:br>
              <a:r>
                <a:rPr lang="de-DE" sz="1600" dirty="0"/>
                <a:t>der Leistung für VG-Jockgrim</a:t>
              </a:r>
              <a:br>
                <a:rPr lang="de-DE" sz="1600" dirty="0"/>
              </a:br>
              <a:r>
                <a:rPr lang="de-DE" sz="1600" dirty="0"/>
                <a:t>auf Basis der Fläche und </a:t>
              </a:r>
              <a:br>
                <a:rPr lang="de-DE" sz="1600" dirty="0"/>
              </a:br>
              <a:r>
                <a:rPr lang="de-DE" sz="1600" dirty="0"/>
                <a:t> Ausbaupfad von RLP</a:t>
              </a:r>
            </a:p>
          </p:txBody>
        </p:sp>
      </p:grpSp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7" y="26968"/>
            <a:ext cx="793954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Zubau EE 2018 – 2040 </a:t>
            </a:r>
            <a:r>
              <a:rPr lang="de-DE" sz="2000" dirty="0">
                <a:solidFill>
                  <a:schemeClr val="bg1"/>
                </a:solidFill>
              </a:rPr>
              <a:t>in der VG-Jockgrim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PV und Wind: Soll – Ist mit Stand 1/2024</a:t>
            </a:r>
          </a:p>
        </p:txBody>
      </p:sp>
      <p:sp>
        <p:nvSpPr>
          <p:cNvPr id="23558" name="Textfeld 23557">
            <a:extLst>
              <a:ext uri="{FF2B5EF4-FFF2-40B4-BE49-F238E27FC236}">
                <a16:creationId xmlns:a16="http://schemas.microsoft.com/office/drawing/2014/main" id="{B5B5972E-6739-5B8E-28E7-E797038B6AC7}"/>
              </a:ext>
            </a:extLst>
          </p:cNvPr>
          <p:cNvSpPr txBox="1"/>
          <p:nvPr/>
        </p:nvSpPr>
        <p:spPr>
          <a:xfrm>
            <a:off x="4229006" y="1099948"/>
            <a:ext cx="5076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solidFill>
                  <a:srgbClr val="FF0000"/>
                </a:solidFill>
              </a:rPr>
              <a:t>Fläche VG Jockgrim:           4.094 ha </a:t>
            </a:r>
            <a:r>
              <a:rPr lang="de-DE" sz="14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de-DE" sz="1400" dirty="0">
                <a:solidFill>
                  <a:srgbClr val="FF0000"/>
                </a:solidFill>
              </a:rPr>
              <a:t>0,206 % von RLP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89E8620-8EEF-910C-9032-D80CF4C047F9}"/>
              </a:ext>
            </a:extLst>
          </p:cNvPr>
          <p:cNvSpPr txBox="1"/>
          <p:nvPr/>
        </p:nvSpPr>
        <p:spPr>
          <a:xfrm>
            <a:off x="5258486" y="876290"/>
            <a:ext cx="2462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Fläche RLP:    1.985.421 ha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081C956-B1CB-0E78-0789-F32910FBA5B4}"/>
              </a:ext>
            </a:extLst>
          </p:cNvPr>
          <p:cNvSpPr txBox="1"/>
          <p:nvPr/>
        </p:nvSpPr>
        <p:spPr>
          <a:xfrm>
            <a:off x="2490666" y="1726219"/>
            <a:ext cx="6493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solidFill>
                  <a:srgbClr val="FF0000"/>
                </a:solidFill>
              </a:rPr>
              <a:t>Soll-Leistung VG-Jockgrim (2018-2040): PV = 133 MW; Wind = 14,8 MW</a:t>
            </a:r>
          </a:p>
        </p:txBody>
      </p:sp>
      <p:sp>
        <p:nvSpPr>
          <p:cNvPr id="23553" name="Textfeld 23552">
            <a:extLst>
              <a:ext uri="{FF2B5EF4-FFF2-40B4-BE49-F238E27FC236}">
                <a16:creationId xmlns:a16="http://schemas.microsoft.com/office/drawing/2014/main" id="{BF0CC22A-781A-A0F2-2FD3-AFA8BAF9FF55}"/>
              </a:ext>
            </a:extLst>
          </p:cNvPr>
          <p:cNvSpPr txBox="1"/>
          <p:nvPr/>
        </p:nvSpPr>
        <p:spPr>
          <a:xfrm>
            <a:off x="3362347" y="1468536"/>
            <a:ext cx="5954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solidFill>
                  <a:srgbClr val="FF0000"/>
                </a:solidFill>
              </a:rPr>
              <a:t>Soll-Leistung RLP (2018-2040): PV = 64.640 MW; Wind = 7.220 MW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11EB2E3-1A2E-2637-D2EE-58E82E441592}"/>
              </a:ext>
            </a:extLst>
          </p:cNvPr>
          <p:cNvGrpSpPr/>
          <p:nvPr/>
        </p:nvGrpSpPr>
        <p:grpSpPr>
          <a:xfrm>
            <a:off x="5066883" y="2220257"/>
            <a:ext cx="3873170" cy="3873425"/>
            <a:chOff x="5066883" y="2220257"/>
            <a:chExt cx="3873170" cy="3873425"/>
          </a:xfrm>
        </p:grpSpPr>
        <p:pic>
          <p:nvPicPr>
            <p:cNvPr id="4" name="Grafik 3" descr="Ein Bild, das Text, Screenshot, Reihe, Diagramm enthält.&#10;&#10;Automatisch generierte Beschreibung">
              <a:extLst>
                <a:ext uri="{FF2B5EF4-FFF2-40B4-BE49-F238E27FC236}">
                  <a16:creationId xmlns:a16="http://schemas.microsoft.com/office/drawing/2014/main" id="{550158A8-17CB-EDC8-1552-D5739AE6B8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1"/>
            <a:stretch/>
          </p:blipFill>
          <p:spPr>
            <a:xfrm>
              <a:off x="5066883" y="2220257"/>
              <a:ext cx="3873170" cy="3452553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6047A7-0072-6CBA-E25C-850D9CC429EE}"/>
                </a:ext>
              </a:extLst>
            </p:cNvPr>
            <p:cNvGrpSpPr/>
            <p:nvPr/>
          </p:nvGrpSpPr>
          <p:grpSpPr>
            <a:xfrm>
              <a:off x="6102581" y="5570462"/>
              <a:ext cx="1907177" cy="523220"/>
              <a:chOff x="2321251" y="5570462"/>
              <a:chExt cx="1907177" cy="523220"/>
            </a:xfrm>
          </p:grpSpPr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CD46380E-1379-044C-6208-E70E4A707559}"/>
                  </a:ext>
                </a:extLst>
              </p:cNvPr>
              <p:cNvSpPr/>
              <p:nvPr/>
            </p:nvSpPr>
            <p:spPr bwMode="auto">
              <a:xfrm>
                <a:off x="2321251" y="5580254"/>
                <a:ext cx="1907177" cy="47327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B71A441C-B78A-F375-C697-9EB6C18EF570}"/>
                  </a:ext>
                </a:extLst>
              </p:cNvPr>
              <p:cNvSpPr txBox="1"/>
              <p:nvPr/>
            </p:nvSpPr>
            <p:spPr>
              <a:xfrm>
                <a:off x="2490812" y="5570462"/>
                <a:ext cx="15680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/>
                  <a:t>Soll                 Ist</a:t>
                </a:r>
                <a:br>
                  <a:rPr lang="de-DE" sz="1400" dirty="0"/>
                </a:br>
                <a:r>
                  <a:rPr lang="de-DE" sz="1400" dirty="0"/>
                  <a:t>Wind</a:t>
                </a:r>
              </a:p>
            </p:txBody>
          </p:sp>
        </p:grp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732EE04-3E2C-063A-09B7-6D27687E1BFC}"/>
              </a:ext>
            </a:extLst>
          </p:cNvPr>
          <p:cNvGrpSpPr/>
          <p:nvPr/>
        </p:nvGrpSpPr>
        <p:grpSpPr>
          <a:xfrm>
            <a:off x="402192" y="2197509"/>
            <a:ext cx="4698726" cy="3896173"/>
            <a:chOff x="402192" y="2197509"/>
            <a:chExt cx="4698726" cy="3896173"/>
          </a:xfrm>
        </p:grpSpPr>
        <p:pic>
          <p:nvPicPr>
            <p:cNvPr id="3" name="Grafik 2" descr="Ein Bild, das Text, Screenshot, Reihe, Diagramm enthält.&#10;&#10;Automatisch generierte Beschreibung">
              <a:extLst>
                <a:ext uri="{FF2B5EF4-FFF2-40B4-BE49-F238E27FC236}">
                  <a16:creationId xmlns:a16="http://schemas.microsoft.com/office/drawing/2014/main" id="{40E3C9DE-23BB-2ED7-C823-A2BC9C0CC3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926"/>
            <a:stretch/>
          </p:blipFill>
          <p:spPr>
            <a:xfrm>
              <a:off x="864511" y="2220257"/>
              <a:ext cx="4236407" cy="3452553"/>
            </a:xfrm>
            <a:prstGeom prst="rect">
              <a:avLst/>
            </a:prstGeom>
          </p:spPr>
        </p:pic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73EBEBD1-3B9A-4F7C-0CE7-11A65DE1CEEA}"/>
                </a:ext>
              </a:extLst>
            </p:cNvPr>
            <p:cNvGrpSpPr/>
            <p:nvPr/>
          </p:nvGrpSpPr>
          <p:grpSpPr>
            <a:xfrm>
              <a:off x="2327601" y="5570462"/>
              <a:ext cx="1907177" cy="523220"/>
              <a:chOff x="2321251" y="5570462"/>
              <a:chExt cx="1907177" cy="523220"/>
            </a:xfrm>
          </p:grpSpPr>
          <p:sp>
            <p:nvSpPr>
              <p:cNvPr id="6" name="Rechteck 5">
                <a:extLst>
                  <a:ext uri="{FF2B5EF4-FFF2-40B4-BE49-F238E27FC236}">
                    <a16:creationId xmlns:a16="http://schemas.microsoft.com/office/drawing/2014/main" id="{CC859EEE-2541-4B7B-EBEE-44CBFCA89D14}"/>
                  </a:ext>
                </a:extLst>
              </p:cNvPr>
              <p:cNvSpPr/>
              <p:nvPr/>
            </p:nvSpPr>
            <p:spPr bwMode="auto">
              <a:xfrm>
                <a:off x="2321251" y="5580254"/>
                <a:ext cx="1907177" cy="47327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E408F243-554F-9B57-1091-4DF393C1AB55}"/>
                  </a:ext>
                </a:extLst>
              </p:cNvPr>
              <p:cNvSpPr txBox="1"/>
              <p:nvPr/>
            </p:nvSpPr>
            <p:spPr>
              <a:xfrm>
                <a:off x="2490812" y="5570462"/>
                <a:ext cx="15680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/>
                  <a:t>Soll                 Ist</a:t>
                </a:r>
                <a:br>
                  <a:rPr lang="de-DE" sz="1400" dirty="0"/>
                </a:br>
                <a:r>
                  <a:rPr lang="de-DE" sz="1400" dirty="0"/>
                  <a:t>PV</a:t>
                </a:r>
              </a:p>
            </p:txBody>
          </p:sp>
        </p:grp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3F55DF52-24EA-093B-12A7-23C22451B2CE}"/>
                </a:ext>
              </a:extLst>
            </p:cNvPr>
            <p:cNvSpPr txBox="1"/>
            <p:nvPr/>
          </p:nvSpPr>
          <p:spPr>
            <a:xfrm>
              <a:off x="402192" y="2197509"/>
              <a:ext cx="57876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dirty="0"/>
                <a:t>MW</a:t>
              </a:r>
            </a:p>
          </p:txBody>
        </p:sp>
      </p:grpSp>
      <p:sp>
        <p:nvSpPr>
          <p:cNvPr id="37" name="Text Box 14">
            <a:extLst>
              <a:ext uri="{FF2B5EF4-FFF2-40B4-BE49-F238E27FC236}">
                <a16:creationId xmlns:a16="http://schemas.microsoft.com/office/drawing/2014/main" id="{EBAA1D44-67CC-4B3D-985A-A62FA47DC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844" y="2123187"/>
            <a:ext cx="299312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Marktstammdatenregister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15E4A412-0054-67D9-6614-20C654A31DD0}"/>
              </a:ext>
            </a:extLst>
          </p:cNvPr>
          <p:cNvSpPr txBox="1"/>
          <p:nvPr/>
        </p:nvSpPr>
        <p:spPr>
          <a:xfrm>
            <a:off x="7731472" y="5273371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0,0%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E64943B-005B-1D0E-B68F-77695B9B2982}"/>
              </a:ext>
            </a:extLst>
          </p:cNvPr>
          <p:cNvSpPr txBox="1"/>
          <p:nvPr/>
        </p:nvSpPr>
        <p:spPr>
          <a:xfrm>
            <a:off x="4009231" y="4864450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10,4%, 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6108711"/>
            <a:ext cx="93345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VG-Jockgrim hat noch einiges zu tun!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96D0BA4-20DC-492C-6624-7EAF9D288B0A}"/>
              </a:ext>
            </a:extLst>
          </p:cNvPr>
          <p:cNvSpPr txBox="1"/>
          <p:nvPr/>
        </p:nvSpPr>
        <p:spPr>
          <a:xfrm>
            <a:off x="5737180" y="4293571"/>
            <a:ext cx="3607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Da der Windpark </a:t>
            </a:r>
            <a:r>
              <a:rPr lang="de-DE" sz="1400" dirty="0" err="1">
                <a:solidFill>
                  <a:srgbClr val="FF0000"/>
                </a:solidFill>
              </a:rPr>
              <a:t>Hatzenbühl</a:t>
            </a:r>
            <a:r>
              <a:rPr lang="de-DE" sz="1400" dirty="0">
                <a:solidFill>
                  <a:srgbClr val="FF0000"/>
                </a:solidFill>
              </a:rPr>
              <a:t> in 2017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fertiggestellt wurde, zählt er zum Bestand!</a:t>
            </a:r>
          </a:p>
        </p:txBody>
      </p:sp>
    </p:spTree>
    <p:extLst>
      <p:ext uri="{BB962C8B-B14F-4D97-AF65-F5344CB8AC3E}">
        <p14:creationId xmlns:p14="http://schemas.microsoft.com/office/powerpoint/2010/main" val="162567295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  <p:bldP spid="13" grpId="0"/>
      <p:bldP spid="19" grpId="0"/>
      <p:bldP spid="23553" grpId="0"/>
      <p:bldP spid="30" grpId="0"/>
      <p:bldP spid="29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236468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Grundlagen WKA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Einführung 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1D6AD3F7-9F9C-1B20-0BE4-82DD5B190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1288" y="5568536"/>
            <a:ext cx="133587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ISE e.V.</a:t>
            </a:r>
            <a:endParaRPr lang="en-US" altLang="de-DE" sz="1200" dirty="0"/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F14F391B-6D26-C1F9-0DBC-B378E3D99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4901056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WKA wandeln die Bewegungsenergie (kinetische Energie) des Windes zunächst in mechanische und dann in elektrische Energie um.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43F88B39-D02A-1799-54D7-3E378D147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5513579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WKA haben die zweitniedrigsten Erzeugungskosten!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9791DCA-6C65-F6D3-126E-C6AAF7704E88}"/>
              </a:ext>
            </a:extLst>
          </p:cNvPr>
          <p:cNvSpPr txBox="1"/>
          <p:nvPr/>
        </p:nvSpPr>
        <p:spPr>
          <a:xfrm>
            <a:off x="679253" y="4095415"/>
            <a:ext cx="8697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WKA erbringen einen wesentlichen Energiebeitrag, insbesondere im Herbst, Winter sowie Frühjahr und ergänzen damit die Solarenergie, die im Frühjahr, Sommer sowie Herbst ihre Stärke hat.  </a:t>
            </a:r>
          </a:p>
        </p:txBody>
      </p:sp>
      <p:pic>
        <p:nvPicPr>
          <p:cNvPr id="3" name="Grafik 2" descr="Ein Bild, das Himmel, Generator, draußen, Windmühle enthält.&#10;&#10;Automatisch generierte Beschreibung">
            <a:extLst>
              <a:ext uri="{FF2B5EF4-FFF2-40B4-BE49-F238E27FC236}">
                <a16:creationId xmlns:a16="http://schemas.microsoft.com/office/drawing/2014/main" id="{A4537ED8-05C0-A044-A9CB-33BC636AD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80" y="829350"/>
            <a:ext cx="7810640" cy="302109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9B70F07-BF51-24C7-B8F6-59AC9C2EB9C4}"/>
              </a:ext>
            </a:extLst>
          </p:cNvPr>
          <p:cNvSpPr txBox="1"/>
          <p:nvPr/>
        </p:nvSpPr>
        <p:spPr>
          <a:xfrm>
            <a:off x="5300936" y="901877"/>
            <a:ext cx="3557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Windpark </a:t>
            </a:r>
            <a:r>
              <a:rPr lang="de-DE" sz="1600" dirty="0" err="1"/>
              <a:t>Hatzenbühl</a:t>
            </a:r>
            <a:r>
              <a:rPr lang="de-DE" sz="1600" dirty="0"/>
              <a:t> (Baujahr 2017)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8620EB-B823-A863-16D5-B40CECE80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049035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Windkraftanlagen sind eine wichtige Säule bei der Energiewende!</a:t>
            </a:r>
          </a:p>
        </p:txBody>
      </p:sp>
    </p:spTree>
    <p:extLst>
      <p:ext uri="{BB962C8B-B14F-4D97-AF65-F5344CB8AC3E}">
        <p14:creationId xmlns:p14="http://schemas.microsoft.com/office/powerpoint/2010/main" val="44743376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724409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Grundlagen WKA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Erträge in 2023: Beispiele Wind: </a:t>
            </a:r>
            <a:r>
              <a:rPr lang="de-DE" altLang="de-DE" sz="2000" dirty="0" err="1">
                <a:solidFill>
                  <a:schemeClr val="bg1"/>
                </a:solidFill>
              </a:rPr>
              <a:t>Hatzenbühl</a:t>
            </a:r>
            <a:r>
              <a:rPr lang="de-DE" altLang="de-DE" sz="2000" dirty="0">
                <a:solidFill>
                  <a:schemeClr val="bg1"/>
                </a:solidFill>
              </a:rPr>
              <a:t>; PV: </a:t>
            </a:r>
            <a:r>
              <a:rPr lang="de-DE" altLang="de-DE" sz="2000" dirty="0" err="1">
                <a:solidFill>
                  <a:schemeClr val="bg1"/>
                </a:solidFill>
              </a:rPr>
              <a:t>Hergersweiler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1D6AD3F7-9F9C-1B20-0BE4-82DD5B190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158" y="5685484"/>
            <a:ext cx="301313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</a:t>
            </a:r>
            <a:r>
              <a:rPr lang="de-DE" altLang="de-DE" sz="1200" dirty="0">
                <a:hlinkClick r:id="rId3"/>
              </a:rPr>
              <a:t>ISE e.V., Meta-Studie „Monitoring“</a:t>
            </a:r>
            <a:endParaRPr lang="en-US" altLang="de-DE" sz="1200" dirty="0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E04AE85A-E6BB-77C2-76FC-8AB7BEFA65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6671049"/>
              </p:ext>
            </p:extLst>
          </p:nvPr>
        </p:nvGraphicFramePr>
        <p:xfrm>
          <a:off x="834501" y="859085"/>
          <a:ext cx="8167456" cy="3549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2F909624-AEE3-E26C-35CC-B162F51E8646}"/>
              </a:ext>
            </a:extLst>
          </p:cNvPr>
          <p:cNvSpPr/>
          <p:nvPr/>
        </p:nvSpPr>
        <p:spPr bwMode="auto">
          <a:xfrm>
            <a:off x="904043" y="4734902"/>
            <a:ext cx="156885" cy="321166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58F8DC5-50C3-0AF2-F089-2B7A62866399}"/>
              </a:ext>
            </a:extLst>
          </p:cNvPr>
          <p:cNvSpPr txBox="1"/>
          <p:nvPr/>
        </p:nvSpPr>
        <p:spPr>
          <a:xfrm>
            <a:off x="1145895" y="4704390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PV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414AB9C-8C95-5342-F5AC-40B574245764}"/>
              </a:ext>
            </a:extLst>
          </p:cNvPr>
          <p:cNvSpPr/>
          <p:nvPr/>
        </p:nvSpPr>
        <p:spPr bwMode="auto">
          <a:xfrm>
            <a:off x="904043" y="5203631"/>
            <a:ext cx="156885" cy="32116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E87583C-42B9-A129-F121-534BCA5C30CA}"/>
              </a:ext>
            </a:extLst>
          </p:cNvPr>
          <p:cNvSpPr txBox="1"/>
          <p:nvPr/>
        </p:nvSpPr>
        <p:spPr>
          <a:xfrm>
            <a:off x="1145895" y="5173119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Wind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198E6DA-036E-EFBE-A26F-8637C64A466E}"/>
              </a:ext>
            </a:extLst>
          </p:cNvPr>
          <p:cNvSpPr txBox="1"/>
          <p:nvPr/>
        </p:nvSpPr>
        <p:spPr>
          <a:xfrm>
            <a:off x="447142" y="850207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%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C1AA552-FDED-5955-0D52-A3D9C5C6F4BD}"/>
              </a:ext>
            </a:extLst>
          </p:cNvPr>
          <p:cNvSpPr txBox="1"/>
          <p:nvPr/>
        </p:nvSpPr>
        <p:spPr>
          <a:xfrm>
            <a:off x="1818761" y="4704390"/>
            <a:ext cx="7333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rgbClr val="FF0000"/>
                </a:solidFill>
              </a:rPr>
              <a:t>Hergersweiler</a:t>
            </a:r>
            <a:r>
              <a:rPr lang="de-DE" sz="1400" dirty="0">
                <a:solidFill>
                  <a:srgbClr val="FF0000"/>
                </a:solidFill>
              </a:rPr>
              <a:t> (Süd): Nennleistung= 14,1kWp; Ertrag= 14.9MWh, Volllaststunden= 1.059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D7D23DA-BDA2-F4D6-7531-B20F8C10DB76}"/>
              </a:ext>
            </a:extLst>
          </p:cNvPr>
          <p:cNvSpPr txBox="1"/>
          <p:nvPr/>
        </p:nvSpPr>
        <p:spPr>
          <a:xfrm>
            <a:off x="1818761" y="5194937"/>
            <a:ext cx="6418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rgbClr val="FF0000"/>
                </a:solidFill>
              </a:rPr>
              <a:t>Hatzenbühl</a:t>
            </a:r>
            <a:r>
              <a:rPr lang="de-DE" sz="1400" dirty="0">
                <a:solidFill>
                  <a:srgbClr val="FF0000"/>
                </a:solidFill>
              </a:rPr>
              <a:t>: Nennleistung= 5*3MW, Ertrag= 41,6GWh; Vollaststunden= 2.773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5D6620-E5DD-BD86-9D8F-715E6B859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049035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Windkraft- und PV-Anlagen ergänzen sich saisonal sehr gut!</a:t>
            </a:r>
          </a:p>
        </p:txBody>
      </p:sp>
    </p:spTree>
    <p:extLst>
      <p:ext uri="{BB962C8B-B14F-4D97-AF65-F5344CB8AC3E}">
        <p14:creationId xmlns:p14="http://schemas.microsoft.com/office/powerpoint/2010/main" val="47091426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2">
            <a:extLst>
              <a:ext uri="{FF2B5EF4-FFF2-40B4-BE49-F238E27FC236}">
                <a16:creationId xmlns:a16="http://schemas.microsoft.com/office/drawing/2014/main" id="{D37A26E1-4B4B-7AE0-067B-79B1CA67E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2" y="-41021"/>
            <a:ext cx="52022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Grundlagen WKA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Windatlas von D in 200 m über Grund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9438735-DDA2-332D-341A-FC9AD81D7C76}"/>
              </a:ext>
            </a:extLst>
          </p:cNvPr>
          <p:cNvSpPr/>
          <p:nvPr/>
        </p:nvSpPr>
        <p:spPr bwMode="auto">
          <a:xfrm>
            <a:off x="969962" y="4716780"/>
            <a:ext cx="845820" cy="457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1B2E0C1-A2AD-CAF8-25F7-F47F9EDF9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5622" y="5569764"/>
            <a:ext cx="44242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endParaRPr lang="en-US" alt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D5E4EAA-4DB4-7474-CB09-809F4E963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77" t="25520" r="33353" b="4893"/>
          <a:stretch/>
        </p:blipFill>
        <p:spPr>
          <a:xfrm>
            <a:off x="654019" y="919010"/>
            <a:ext cx="8510085" cy="4855233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FCD65183-1703-54AD-0F69-C0AEB706D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2593" y="5841722"/>
            <a:ext cx="235853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</a:t>
            </a:r>
            <a:r>
              <a:rPr lang="de-DE" altLang="de-DE" sz="1200" dirty="0">
                <a:solidFill>
                  <a:srgbClr val="00B05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</a:t>
            </a:r>
            <a:r>
              <a:rPr lang="de-DE" altLang="de-DE" sz="1200" dirty="0">
                <a:solidFill>
                  <a:srgbClr val="00B050"/>
                </a:solidFill>
              </a:rPr>
              <a:t> WINDATLAS.info</a:t>
            </a:r>
            <a:endParaRPr lang="en-US" altLang="de-DE" sz="1200" dirty="0">
              <a:solidFill>
                <a:srgbClr val="00B050"/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7A311F8-F0E0-E87E-93EF-BE9D8DB64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083539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Es gibt ausreichend Wind in D, von Nord nach Süd fallende Windhöffigkeit!</a:t>
            </a:r>
          </a:p>
        </p:txBody>
      </p:sp>
    </p:spTree>
    <p:extLst>
      <p:ext uri="{BB962C8B-B14F-4D97-AF65-F5344CB8AC3E}">
        <p14:creationId xmlns:p14="http://schemas.microsoft.com/office/powerpoint/2010/main" val="353443927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>
            <a:extLst>
              <a:ext uri="{FF2B5EF4-FFF2-40B4-BE49-F238E27FC236}">
                <a16:creationId xmlns:a16="http://schemas.microsoft.com/office/drawing/2014/main" id="{0977D16E-2BD2-B592-A800-FA3567829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917" y="5818594"/>
            <a:ext cx="248016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</a:t>
            </a:r>
            <a:r>
              <a:rPr lang="de-DE" altLang="de-DE" sz="1200" dirty="0" err="1"/>
              <a:t>Gipscomm</a:t>
            </a:r>
            <a:r>
              <a:rPr lang="de-DE" altLang="de-DE" sz="1200" dirty="0"/>
              <a:t>-Energie, ISE e.V.</a:t>
            </a:r>
            <a:endParaRPr lang="en-US" altLang="de-DE" sz="1200" dirty="0"/>
          </a:p>
        </p:txBody>
      </p:sp>
      <p:pic>
        <p:nvPicPr>
          <p:cNvPr id="10245" name="Grafik 3">
            <a:extLst>
              <a:ext uri="{FF2B5EF4-FFF2-40B4-BE49-F238E27FC236}">
                <a16:creationId xmlns:a16="http://schemas.microsoft.com/office/drawing/2014/main" id="{7D577602-A9D2-4010-4B6A-D3B6A0780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582613"/>
            <a:ext cx="3859212" cy="55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54" name="Gerade Verbindung mit Pfeil 4">
            <a:extLst>
              <a:ext uri="{FF2B5EF4-FFF2-40B4-BE49-F238E27FC236}">
                <a16:creationId xmlns:a16="http://schemas.microsoft.com/office/drawing/2014/main" id="{866EE18F-D52F-FC23-EDEC-4DDFEF864FE9}"/>
              </a:ext>
            </a:extLst>
          </p:cNvPr>
          <p:cNvCxnSpPr>
            <a:cxnSpLocks/>
          </p:cNvCxnSpPr>
          <p:nvPr/>
        </p:nvCxnSpPr>
        <p:spPr bwMode="auto">
          <a:xfrm>
            <a:off x="3407941" y="2347912"/>
            <a:ext cx="286616" cy="0"/>
          </a:xfrm>
          <a:prstGeom prst="straightConnector1">
            <a:avLst/>
          </a:prstGeom>
          <a:noFill/>
          <a:ln w="12700" algn="ctr">
            <a:solidFill>
              <a:srgbClr val="FFCC66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5" name="Gerade Verbindung mit Pfeil 31">
            <a:extLst>
              <a:ext uri="{FF2B5EF4-FFF2-40B4-BE49-F238E27FC236}">
                <a16:creationId xmlns:a16="http://schemas.microsoft.com/office/drawing/2014/main" id="{B2C82F3C-B832-0078-650C-FB41B9814BF5}"/>
              </a:ext>
            </a:extLst>
          </p:cNvPr>
          <p:cNvCxnSpPr>
            <a:cxnSpLocks/>
          </p:cNvCxnSpPr>
          <p:nvPr/>
        </p:nvCxnSpPr>
        <p:spPr bwMode="auto">
          <a:xfrm>
            <a:off x="3307669" y="5381625"/>
            <a:ext cx="493568" cy="0"/>
          </a:xfrm>
          <a:prstGeom prst="straightConnector1">
            <a:avLst/>
          </a:prstGeom>
          <a:noFill/>
          <a:ln w="12700" algn="ctr">
            <a:solidFill>
              <a:srgbClr val="FFCC66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7" name="Rectangle 4">
            <a:extLst>
              <a:ext uri="{FF2B5EF4-FFF2-40B4-BE49-F238E27FC236}">
                <a16:creationId xmlns:a16="http://schemas.microsoft.com/office/drawing/2014/main" id="{805F8325-0DC1-F807-9F9A-426B4C5EB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35" y="5983288"/>
            <a:ext cx="9829765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Standardklasse bei den WKA-</a:t>
            </a:r>
            <a:r>
              <a:rPr lang="de-DE" altLang="de-DE" sz="1800" dirty="0" err="1">
                <a:solidFill>
                  <a:srgbClr val="00B050"/>
                </a:solidFill>
              </a:rPr>
              <a:t>onshore</a:t>
            </a:r>
            <a:r>
              <a:rPr lang="de-DE" altLang="de-DE" sz="1800" dirty="0">
                <a:solidFill>
                  <a:srgbClr val="00B050"/>
                </a:solidFill>
              </a:rPr>
              <a:t> liegt heute bei </a:t>
            </a:r>
            <a:r>
              <a:rPr lang="de-DE" sz="1800" b="1" dirty="0">
                <a:solidFill>
                  <a:srgbClr val="00B050"/>
                </a:solidFill>
                <a:sym typeface="Symbol" panose="05050102010706020507" pitchFamily="18" charset="2"/>
              </a:rPr>
              <a:t></a:t>
            </a:r>
            <a:r>
              <a:rPr lang="de-DE" sz="1800" dirty="0">
                <a:solidFill>
                  <a:srgbClr val="00B050"/>
                </a:solidFill>
                <a:sym typeface="Symbol" panose="05050102010706020507" pitchFamily="18" charset="2"/>
              </a:rPr>
              <a:t> </a:t>
            </a:r>
            <a:r>
              <a:rPr lang="de-DE" altLang="de-DE" sz="1800" dirty="0">
                <a:solidFill>
                  <a:srgbClr val="00B050"/>
                </a:solidFill>
              </a:rPr>
              <a:t> 6 MW! 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EDEC984A-D695-1617-6279-6AF39C5F0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3724" y="4432763"/>
            <a:ext cx="288541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900" b="1" dirty="0"/>
              <a:t>Trafo</a:t>
            </a:r>
            <a:endParaRPr lang="en-US" altLang="de-DE" sz="900" b="1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E1FE410-E565-1E0C-1469-402CA749DB3E}"/>
              </a:ext>
            </a:extLst>
          </p:cNvPr>
          <p:cNvGrpSpPr/>
          <p:nvPr/>
        </p:nvGrpSpPr>
        <p:grpSpPr>
          <a:xfrm>
            <a:off x="1342182" y="685800"/>
            <a:ext cx="7974599" cy="4821238"/>
            <a:chOff x="1342182" y="685800"/>
            <a:chExt cx="7974599" cy="4821238"/>
          </a:xfrm>
        </p:grpSpPr>
        <p:cxnSp>
          <p:nvCxnSpPr>
            <p:cNvPr id="10272" name="Gerade Verbindung mit Pfeil 23">
              <a:extLst>
                <a:ext uri="{FF2B5EF4-FFF2-40B4-BE49-F238E27FC236}">
                  <a16:creationId xmlns:a16="http://schemas.microsoft.com/office/drawing/2014/main" id="{92AF4FF2-61A2-3AA4-1D9B-0767E5B0F6D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525351" y="1900833"/>
              <a:ext cx="0" cy="3606205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" name="Text Box 113">
              <a:extLst>
                <a:ext uri="{FF2B5EF4-FFF2-40B4-BE49-F238E27FC236}">
                  <a16:creationId xmlns:a16="http://schemas.microsoft.com/office/drawing/2014/main" id="{3ACA6394-07F9-5687-9F6F-E45A21CAE4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1101" y="1897766"/>
              <a:ext cx="2485680" cy="2769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 i="1" dirty="0">
                  <a:solidFill>
                    <a:schemeClr val="bg1"/>
                  </a:solidFill>
                </a:rPr>
                <a:t>6,0 MW, JUWI </a:t>
              </a:r>
              <a:r>
                <a:rPr lang="de-DE" altLang="de-DE" sz="1200" i="1" dirty="0" err="1">
                  <a:solidFill>
                    <a:schemeClr val="bg1"/>
                  </a:solidFill>
                </a:rPr>
                <a:t>Minfeld</a:t>
              </a:r>
              <a:r>
                <a:rPr lang="de-DE" altLang="de-DE" sz="1200" i="1" dirty="0">
                  <a:solidFill>
                    <a:schemeClr val="bg1"/>
                  </a:solidFill>
                </a:rPr>
                <a:t>, &gt;2024     </a:t>
              </a:r>
            </a:p>
          </p:txBody>
        </p:sp>
        <p:cxnSp>
          <p:nvCxnSpPr>
            <p:cNvPr id="7" name="Gerade Verbindung mit Pfeil 7">
              <a:extLst>
                <a:ext uri="{FF2B5EF4-FFF2-40B4-BE49-F238E27FC236}">
                  <a16:creationId xmlns:a16="http://schemas.microsoft.com/office/drawing/2014/main" id="{F697A0A7-837C-30A1-7948-4E86D72E02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38758" y="685800"/>
              <a:ext cx="0" cy="2700933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Textfeld 29">
              <a:extLst>
                <a:ext uri="{FF2B5EF4-FFF2-40B4-BE49-F238E27FC236}">
                  <a16:creationId xmlns:a16="http://schemas.microsoft.com/office/drawing/2014/main" id="{769253A8-7DBB-2CBF-F722-D53C5D9B5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2182" y="2626698"/>
              <a:ext cx="755335" cy="33855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600" dirty="0">
                  <a:solidFill>
                    <a:schemeClr val="bg1"/>
                  </a:solidFill>
                </a:rPr>
                <a:t>162 m</a:t>
              </a:r>
            </a:p>
          </p:txBody>
        </p:sp>
        <p:sp>
          <p:nvSpPr>
            <p:cNvPr id="6" name="Textfeld 26">
              <a:extLst>
                <a:ext uri="{FF2B5EF4-FFF2-40B4-BE49-F238E27FC236}">
                  <a16:creationId xmlns:a16="http://schemas.microsoft.com/office/drawing/2014/main" id="{35F1DA07-8397-421B-2CC8-F925CA34C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7021" y="3445014"/>
              <a:ext cx="755335" cy="33855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bg1"/>
                  </a:solidFill>
                </a:rPr>
                <a:t>169 m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EF00222-A68D-9274-A3E2-C598291E90DE}"/>
              </a:ext>
            </a:extLst>
          </p:cNvPr>
          <p:cNvGrpSpPr/>
          <p:nvPr/>
        </p:nvGrpSpPr>
        <p:grpSpPr>
          <a:xfrm>
            <a:off x="538798" y="685800"/>
            <a:ext cx="8931090" cy="4849813"/>
            <a:chOff x="538798" y="685800"/>
            <a:chExt cx="8931090" cy="4849813"/>
          </a:xfrm>
        </p:grpSpPr>
        <p:sp>
          <p:nvSpPr>
            <p:cNvPr id="10265" name="Text Box 113">
              <a:extLst>
                <a:ext uri="{FF2B5EF4-FFF2-40B4-BE49-F238E27FC236}">
                  <a16:creationId xmlns:a16="http://schemas.microsoft.com/office/drawing/2014/main" id="{A0698F90-1F76-D5AD-1959-FB37F48468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0999" y="947073"/>
              <a:ext cx="272888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 b="1" dirty="0">
                  <a:solidFill>
                    <a:srgbClr val="FF6600"/>
                  </a:solidFill>
                </a:rPr>
                <a:t>Entwicklung der Windrad-Leistung</a:t>
              </a:r>
            </a:p>
            <a:p>
              <a:pPr eaLnBrk="1" hangingPunct="1"/>
              <a:endParaRPr lang="de-DE" altLang="de-DE" sz="1200" dirty="0">
                <a:solidFill>
                  <a:srgbClr val="FF6600"/>
                </a:solidFill>
              </a:endParaRPr>
            </a:p>
          </p:txBody>
        </p:sp>
        <p:cxnSp>
          <p:nvCxnSpPr>
            <p:cNvPr id="10267" name="Gerade Verbindung 5">
              <a:extLst>
                <a:ext uri="{FF2B5EF4-FFF2-40B4-BE49-F238E27FC236}">
                  <a16:creationId xmlns:a16="http://schemas.microsoft.com/office/drawing/2014/main" id="{C98A2A7F-67EC-6F7F-78C8-FC33475F0F1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90566" y="685800"/>
              <a:ext cx="2200068" cy="0"/>
            </a:xfrm>
            <a:prstGeom prst="line">
              <a:avLst/>
            </a:prstGeom>
            <a:noFill/>
            <a:ln w="12700" algn="ctr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8" name="Gerade Verbindung 14">
              <a:extLst>
                <a:ext uri="{FF2B5EF4-FFF2-40B4-BE49-F238E27FC236}">
                  <a16:creationId xmlns:a16="http://schemas.microsoft.com/office/drawing/2014/main" id="{F52074F2-07B9-0E54-E013-3285CBFFBDB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90566" y="3386733"/>
              <a:ext cx="2200067" cy="0"/>
            </a:xfrm>
            <a:prstGeom prst="line">
              <a:avLst/>
            </a:prstGeom>
            <a:noFill/>
            <a:ln w="12700" algn="ctr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9" name="Gerade Verbindung 15">
              <a:extLst>
                <a:ext uri="{FF2B5EF4-FFF2-40B4-BE49-F238E27FC236}">
                  <a16:creationId xmlns:a16="http://schemas.microsoft.com/office/drawing/2014/main" id="{B8852948-6DFC-FF74-4260-EA7A6F0D764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057092" y="1900833"/>
              <a:ext cx="2500267" cy="0"/>
            </a:xfrm>
            <a:prstGeom prst="line">
              <a:avLst/>
            </a:prstGeom>
            <a:noFill/>
            <a:ln w="12700" algn="ctr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70" name="Gerade Verbindung 16">
              <a:extLst>
                <a:ext uri="{FF2B5EF4-FFF2-40B4-BE49-F238E27FC236}">
                  <a16:creationId xmlns:a16="http://schemas.microsoft.com/office/drawing/2014/main" id="{40DADDFC-62C4-5DFC-2F29-03CE3E4FFB6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352078" y="5535613"/>
              <a:ext cx="1309769" cy="0"/>
            </a:xfrm>
            <a:prstGeom prst="line">
              <a:avLst/>
            </a:prstGeom>
            <a:noFill/>
            <a:ln w="12700" algn="ctr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71" name="Gerade Verbindung mit Pfeil 20">
              <a:extLst>
                <a:ext uri="{FF2B5EF4-FFF2-40B4-BE49-F238E27FC236}">
                  <a16:creationId xmlns:a16="http://schemas.microsoft.com/office/drawing/2014/main" id="{EE69BDBA-3FC8-4671-F64E-1471049564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44662" y="685800"/>
              <a:ext cx="0" cy="2700933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73" name="Textfeld 12">
              <a:extLst>
                <a:ext uri="{FF2B5EF4-FFF2-40B4-BE49-F238E27FC236}">
                  <a16:creationId xmlns:a16="http://schemas.microsoft.com/office/drawing/2014/main" id="{0BD423DC-6F7F-EF30-D2E6-FB95F7FC08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798" y="1424127"/>
              <a:ext cx="641396" cy="33855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bg1"/>
                  </a:solidFill>
                </a:rPr>
                <a:t>77 m</a:t>
              </a:r>
            </a:p>
          </p:txBody>
        </p:sp>
        <p:sp>
          <p:nvSpPr>
            <p:cNvPr id="10275" name="Text Box 113">
              <a:extLst>
                <a:ext uri="{FF2B5EF4-FFF2-40B4-BE49-F238E27FC236}">
                  <a16:creationId xmlns:a16="http://schemas.microsoft.com/office/drawing/2014/main" id="{FEB4A01B-9FAE-689E-C018-309869ECB0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2708" y="1194753"/>
              <a:ext cx="2544991" cy="276999"/>
            </a:xfrm>
            <a:prstGeom prst="rect">
              <a:avLst/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 i="1" dirty="0">
                  <a:solidFill>
                    <a:schemeClr val="bg1"/>
                  </a:solidFill>
                </a:rPr>
                <a:t>1,5 MW, Pfalzwind, </a:t>
              </a:r>
              <a:r>
                <a:rPr lang="de-DE" altLang="de-DE" sz="1200" i="1" dirty="0" err="1">
                  <a:solidFill>
                    <a:schemeClr val="bg1"/>
                  </a:solidFill>
                </a:rPr>
                <a:t>Minfeld</a:t>
              </a:r>
              <a:r>
                <a:rPr lang="de-DE" altLang="de-DE" sz="1200" i="1" dirty="0">
                  <a:solidFill>
                    <a:schemeClr val="bg1"/>
                  </a:solidFill>
                </a:rPr>
                <a:t>, 2004</a:t>
              </a:r>
            </a:p>
          </p:txBody>
        </p:sp>
        <p:cxnSp>
          <p:nvCxnSpPr>
            <p:cNvPr id="10259" name="Gerade Verbindung mit Pfeil 21">
              <a:extLst>
                <a:ext uri="{FF2B5EF4-FFF2-40B4-BE49-F238E27FC236}">
                  <a16:creationId xmlns:a16="http://schemas.microsoft.com/office/drawing/2014/main" id="{201CB390-6557-C5A9-2EAE-A70880DB185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91881" y="1900833"/>
              <a:ext cx="0" cy="3606205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74" name="Textfeld 26">
              <a:extLst>
                <a:ext uri="{FF2B5EF4-FFF2-40B4-BE49-F238E27FC236}">
                  <a16:creationId xmlns:a16="http://schemas.microsoft.com/office/drawing/2014/main" id="{E1B12AB2-F6EC-1B55-ABF9-BE03310E34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4042" y="2431872"/>
              <a:ext cx="755187" cy="33855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bg1"/>
                  </a:solidFill>
                </a:rPr>
                <a:t>100 m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81713F5-9A56-F5BE-7EF8-777BBB435C9B}"/>
              </a:ext>
            </a:extLst>
          </p:cNvPr>
          <p:cNvGrpSpPr/>
          <p:nvPr/>
        </p:nvGrpSpPr>
        <p:grpSpPr>
          <a:xfrm>
            <a:off x="920560" y="685800"/>
            <a:ext cx="8451429" cy="4821238"/>
            <a:chOff x="920560" y="685800"/>
            <a:chExt cx="8451429" cy="4821238"/>
          </a:xfrm>
        </p:grpSpPr>
        <p:cxnSp>
          <p:nvCxnSpPr>
            <p:cNvPr id="13" name="Gerade Verbindung mit Pfeil 23">
              <a:extLst>
                <a:ext uri="{FF2B5EF4-FFF2-40B4-BE49-F238E27FC236}">
                  <a16:creationId xmlns:a16="http://schemas.microsoft.com/office/drawing/2014/main" id="{DB42D0C6-DA34-1675-C01B-AF6A6229E3F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805531" y="1900833"/>
              <a:ext cx="0" cy="3606205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58" name="Gerade Verbindung mit Pfeil 7">
              <a:extLst>
                <a:ext uri="{FF2B5EF4-FFF2-40B4-BE49-F238E27FC236}">
                  <a16:creationId xmlns:a16="http://schemas.microsoft.com/office/drawing/2014/main" id="{E3DF2EED-6B6B-885F-386C-5067B38E585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94622" y="685800"/>
              <a:ext cx="0" cy="2700933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60" name="Text Box 113">
              <a:extLst>
                <a:ext uri="{FF2B5EF4-FFF2-40B4-BE49-F238E27FC236}">
                  <a16:creationId xmlns:a16="http://schemas.microsoft.com/office/drawing/2014/main" id="{0CD6A41C-4C6D-5E91-C979-0676F029E5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1101" y="1532563"/>
              <a:ext cx="2540888" cy="27699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 i="1" dirty="0">
                  <a:solidFill>
                    <a:schemeClr val="bg1"/>
                  </a:solidFill>
                </a:rPr>
                <a:t>3,3 MW, EnBW, </a:t>
              </a:r>
              <a:r>
                <a:rPr lang="de-DE" altLang="de-DE" sz="1200" i="1" dirty="0" err="1">
                  <a:solidFill>
                    <a:schemeClr val="bg1"/>
                  </a:solidFill>
                </a:rPr>
                <a:t>Freckenfeld</a:t>
              </a:r>
              <a:r>
                <a:rPr lang="de-DE" altLang="de-DE" sz="1200" i="1" dirty="0">
                  <a:solidFill>
                    <a:schemeClr val="bg1"/>
                  </a:solidFill>
                </a:rPr>
                <a:t>, 2018</a:t>
              </a:r>
            </a:p>
          </p:txBody>
        </p:sp>
        <p:sp>
          <p:nvSpPr>
            <p:cNvPr id="10261" name="Textfeld 29">
              <a:extLst>
                <a:ext uri="{FF2B5EF4-FFF2-40B4-BE49-F238E27FC236}">
                  <a16:creationId xmlns:a16="http://schemas.microsoft.com/office/drawing/2014/main" id="{2B34BDE5-0FA1-D3AA-9FBB-5A784AA7C4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0560" y="2058352"/>
              <a:ext cx="755370" cy="33855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600" dirty="0">
                  <a:solidFill>
                    <a:schemeClr val="bg1"/>
                  </a:solidFill>
                </a:rPr>
                <a:t>131 m</a:t>
              </a:r>
            </a:p>
          </p:txBody>
        </p:sp>
        <p:sp>
          <p:nvSpPr>
            <p:cNvPr id="10256" name="Textfeld 9">
              <a:extLst>
                <a:ext uri="{FF2B5EF4-FFF2-40B4-BE49-F238E27FC236}">
                  <a16:creationId xmlns:a16="http://schemas.microsoft.com/office/drawing/2014/main" id="{BCF956B3-4343-7124-C877-2F8F43218E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1428" y="5168484"/>
              <a:ext cx="641522" cy="33855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>
                  <a:solidFill>
                    <a:schemeClr val="bg1"/>
                  </a:solidFill>
                </a:rPr>
                <a:t>10 m</a:t>
              </a:r>
            </a:p>
          </p:txBody>
        </p:sp>
        <p:sp>
          <p:nvSpPr>
            <p:cNvPr id="10257" name="Textfeld 37">
              <a:extLst>
                <a:ext uri="{FF2B5EF4-FFF2-40B4-BE49-F238E27FC236}">
                  <a16:creationId xmlns:a16="http://schemas.microsoft.com/office/drawing/2014/main" id="{6B834F08-EFDF-D6CC-B016-3B53529F39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3199" y="2316467"/>
              <a:ext cx="699230" cy="33855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>
                  <a:solidFill>
                    <a:schemeClr val="bg1"/>
                  </a:solidFill>
                </a:rPr>
                <a:t>3,3 m</a:t>
              </a:r>
            </a:p>
          </p:txBody>
        </p:sp>
        <p:sp>
          <p:nvSpPr>
            <p:cNvPr id="10262" name="Textfeld 30">
              <a:extLst>
                <a:ext uri="{FF2B5EF4-FFF2-40B4-BE49-F238E27FC236}">
                  <a16:creationId xmlns:a16="http://schemas.microsoft.com/office/drawing/2014/main" id="{47F20CBF-CAF1-599C-1AA0-33C1779D85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7192" y="2965252"/>
              <a:ext cx="755370" cy="33855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600" dirty="0">
                  <a:solidFill>
                    <a:schemeClr val="bg1"/>
                  </a:solidFill>
                </a:rPr>
                <a:t>134 m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F3452CD-4EFC-F0DC-983D-13832E94F7DA}"/>
              </a:ext>
            </a:extLst>
          </p:cNvPr>
          <p:cNvGrpSpPr/>
          <p:nvPr/>
        </p:nvGrpSpPr>
        <p:grpSpPr>
          <a:xfrm>
            <a:off x="4009428" y="3924300"/>
            <a:ext cx="5710833" cy="1824953"/>
            <a:chOff x="4009428" y="3924300"/>
            <a:chExt cx="5710833" cy="1824953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38CE9635-438E-0FAB-6D3E-D81E358941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9428" y="3924300"/>
              <a:ext cx="5710833" cy="1800225"/>
              <a:chOff x="4009428" y="3924300"/>
              <a:chExt cx="5710847" cy="1800225"/>
            </a:xfrm>
          </p:grpSpPr>
          <p:sp>
            <p:nvSpPr>
              <p:cNvPr id="10263" name="Freihandform 22">
                <a:extLst>
                  <a:ext uri="{FF2B5EF4-FFF2-40B4-BE49-F238E27FC236}">
                    <a16:creationId xmlns:a16="http://schemas.microsoft.com/office/drawing/2014/main" id="{9F263249-A2B6-0AED-534D-74FF42186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9428" y="5476875"/>
                <a:ext cx="5095875" cy="247650"/>
              </a:xfrm>
              <a:custGeom>
                <a:avLst/>
                <a:gdLst>
                  <a:gd name="T0" fmla="*/ 0 w 5095875"/>
                  <a:gd name="T1" fmla="*/ 57150 h 247650"/>
                  <a:gd name="T2" fmla="*/ 0 w 5095875"/>
                  <a:gd name="T3" fmla="*/ 247650 h 247650"/>
                  <a:gd name="T4" fmla="*/ 5095875 w 5095875"/>
                  <a:gd name="T5" fmla="*/ 247650 h 247650"/>
                  <a:gd name="T6" fmla="*/ 5095875 w 5095875"/>
                  <a:gd name="T7" fmla="*/ 0 h 2476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95875" h="247650">
                    <a:moveTo>
                      <a:pt x="0" y="57150"/>
                    </a:moveTo>
                    <a:lnTo>
                      <a:pt x="0" y="247650"/>
                    </a:lnTo>
                    <a:lnTo>
                      <a:pt x="5095875" y="247650"/>
                    </a:lnTo>
                    <a:lnTo>
                      <a:pt x="5095875" y="0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pic>
            <p:nvPicPr>
              <p:cNvPr id="10264" name="Grafik 19">
                <a:extLst>
                  <a:ext uri="{FF2B5EF4-FFF2-40B4-BE49-F238E27FC236}">
                    <a16:creationId xmlns:a16="http://schemas.microsoft.com/office/drawing/2014/main" id="{2A1522AF-53E9-B2F0-8BE5-888AD323A2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86581" y="3924300"/>
                <a:ext cx="2833694" cy="161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10CD45D2-7F54-C149-43F0-97D6FB1630DE}"/>
                </a:ext>
              </a:extLst>
            </p:cNvPr>
            <p:cNvSpPr txBox="1"/>
            <p:nvPr/>
          </p:nvSpPr>
          <p:spPr>
            <a:xfrm>
              <a:off x="7797006" y="5503032"/>
              <a:ext cx="12009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/>
                <a:t>Netzeinspeisung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FB935F4-AA4C-CAB2-37B7-C676353B7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7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th"/>
              </a:rPr>
              <a:t>P</a:t>
            </a:r>
            <a:r>
              <a:rPr kumimoji="0" lang="de-DE" altLang="de-DE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=</a:t>
            </a:r>
            <a:r>
              <a:rPr kumimoji="0" lang="de-DE" altLang="de-DE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12</a:t>
            </a:r>
            <a:r>
              <a:rPr kumimoji="0" lang="de-DE" altLang="de-DE" sz="7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th"/>
              </a:rPr>
              <a:t>ρAv</a:t>
            </a:r>
            <a:r>
              <a:rPr kumimoji="0" lang="de-DE" altLang="de-DE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3</a:t>
            </a:r>
            <a:r>
              <a:rPr kumimoji="0" lang="de-DE" altLang="de-DE" sz="7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th"/>
              </a:rPr>
              <a:t>A</a:t>
            </a:r>
            <a:r>
              <a:rPr kumimoji="0" lang="de-DE" altLang="de-DE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...durchstr</a:t>
            </a:r>
            <a:r>
              <a:rPr kumimoji="0" lang="de-DE" altLang="de-DE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TIXGeneral"/>
              </a:rPr>
              <a:t>ö</a:t>
            </a:r>
            <a:r>
              <a:rPr kumimoji="0" lang="de-DE" altLang="de-DE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mte Fl</a:t>
            </a:r>
            <a:r>
              <a:rPr kumimoji="0" lang="de-DE" altLang="de-DE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TIXGeneral"/>
              </a:rPr>
              <a:t>ä</a:t>
            </a:r>
            <a:r>
              <a:rPr kumimoji="0" lang="de-DE" altLang="de-DE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che</a:t>
            </a:r>
            <a:r>
              <a:rPr kumimoji="0" lang="de-DE" altLang="de-DE" sz="7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th"/>
              </a:rPr>
              <a:t>ρ</a:t>
            </a:r>
            <a:r>
              <a:rPr kumimoji="0" lang="de-DE" altLang="de-DE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...Dichte der Luft</a:t>
            </a:r>
            <a:r>
              <a:rPr kumimoji="0" lang="de-DE" altLang="de-DE" sz="7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th"/>
              </a:rPr>
              <a:t>v</a:t>
            </a:r>
            <a:r>
              <a:rPr kumimoji="0" lang="de-DE" altLang="de-DE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Jax_Main"/>
              </a:rPr>
              <a:t>...Windgeschwindigkeit</a:t>
            </a:r>
            <a:r>
              <a:rPr kumimoji="0" lang="de-DE" altLang="de-DE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B7CF875E-2C03-0D27-1653-5DF8DF1EB2FD}"/>
              </a:ext>
            </a:extLst>
          </p:cNvPr>
          <p:cNvGrpSpPr/>
          <p:nvPr/>
        </p:nvGrpSpPr>
        <p:grpSpPr>
          <a:xfrm>
            <a:off x="7184497" y="2429169"/>
            <a:ext cx="2002057" cy="1124950"/>
            <a:chOff x="7412173" y="2792901"/>
            <a:chExt cx="2002057" cy="1124950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FC57DF10-3DBB-D31B-2CB1-7EC78F4618E8}"/>
                </a:ext>
              </a:extLst>
            </p:cNvPr>
            <p:cNvGrpSpPr/>
            <p:nvPr/>
          </p:nvGrpSpPr>
          <p:grpSpPr>
            <a:xfrm>
              <a:off x="7412173" y="2792901"/>
              <a:ext cx="2002057" cy="1124950"/>
              <a:chOff x="7244161" y="2792901"/>
              <a:chExt cx="2002057" cy="1124950"/>
            </a:xfrm>
          </p:grpSpPr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D41D683B-6E93-2488-6DBC-D2DECA4F4119}"/>
                  </a:ext>
                </a:extLst>
              </p:cNvPr>
              <p:cNvSpPr txBox="1"/>
              <p:nvPr/>
            </p:nvSpPr>
            <p:spPr>
              <a:xfrm>
                <a:off x="7244161" y="2792901"/>
                <a:ext cx="181717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600" i="1" dirty="0">
                    <a:solidFill>
                      <a:srgbClr val="FF0000"/>
                    </a:solidFill>
                    <a:effectLst/>
                    <a:latin typeface="+mn-lt"/>
                  </a:rPr>
                  <a:t>P </a:t>
                </a:r>
                <a:r>
                  <a:rPr lang="de-DE" sz="1600" dirty="0">
                    <a:solidFill>
                      <a:srgbClr val="FF0000"/>
                    </a:solidFill>
                    <a:effectLst/>
                    <a:latin typeface="+mn-lt"/>
                  </a:rPr>
                  <a:t>= 1/2 *</a:t>
                </a:r>
                <a:r>
                  <a:rPr lang="el-GR" sz="1600" i="1" dirty="0">
                    <a:solidFill>
                      <a:srgbClr val="FF0000"/>
                    </a:solidFill>
                    <a:effectLst/>
                    <a:latin typeface="+mn-lt"/>
                  </a:rPr>
                  <a:t>ρ</a:t>
                </a:r>
                <a:r>
                  <a:rPr lang="de-DE" sz="1600" i="1" dirty="0">
                    <a:solidFill>
                      <a:srgbClr val="FF0000"/>
                    </a:solidFill>
                    <a:effectLst/>
                    <a:latin typeface="+mn-lt"/>
                  </a:rPr>
                  <a:t>*A*v</a:t>
                </a:r>
                <a:r>
                  <a:rPr lang="de-DE" sz="1600" baseline="30000" dirty="0">
                    <a:solidFill>
                      <a:srgbClr val="FF0000"/>
                    </a:solidFill>
                    <a:effectLst/>
                    <a:latin typeface="+mn-lt"/>
                  </a:rPr>
                  <a:t>3</a:t>
                </a:r>
                <a:endParaRPr lang="de-DE" sz="1600" baseline="3000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F9B6E36C-3D71-CEC1-F6CB-CA66510D99A7}"/>
                  </a:ext>
                </a:extLst>
              </p:cNvPr>
              <p:cNvSpPr txBox="1"/>
              <p:nvPr/>
            </p:nvSpPr>
            <p:spPr>
              <a:xfrm>
                <a:off x="7259779" y="3086854"/>
                <a:ext cx="198643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  <a:t>P: Leistung</a:t>
                </a:r>
                <a:b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</a:br>
                <a:r>
                  <a:rPr lang="el-GR" sz="1200" i="1" dirty="0">
                    <a:solidFill>
                      <a:srgbClr val="FF0000"/>
                    </a:solidFill>
                    <a:effectLst/>
                    <a:latin typeface="+mn-lt"/>
                  </a:rPr>
                  <a:t>ρ </a:t>
                </a:r>
                <a:r>
                  <a:rPr lang="de-DE" sz="1200" i="1" dirty="0">
                    <a:solidFill>
                      <a:srgbClr val="FF0000"/>
                    </a:solidFill>
                    <a:latin typeface="+mj-lt"/>
                  </a:rPr>
                  <a:t>: </a:t>
                </a:r>
                <a: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  <a:t>Dichte der Luft</a:t>
                </a:r>
                <a:b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</a:br>
                <a: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  <a:t>A</a:t>
                </a:r>
                <a:r>
                  <a:rPr lang="de-DE" sz="1200" i="1" dirty="0">
                    <a:solidFill>
                      <a:srgbClr val="FF0000"/>
                    </a:solidFill>
                    <a:latin typeface="+mj-lt"/>
                  </a:rPr>
                  <a:t>: </a:t>
                </a:r>
                <a: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  <a:t>durchstr</a:t>
                </a:r>
                <a:r>
                  <a:rPr lang="de-DE" sz="1200" b="0" i="1" dirty="0">
                    <a:solidFill>
                      <a:srgbClr val="FF0000"/>
                    </a:solidFill>
                    <a:effectLst/>
                    <a:latin typeface="+mj-lt"/>
                  </a:rPr>
                  <a:t>ö</a:t>
                </a:r>
                <a: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  <a:t>mte Fl</a:t>
                </a:r>
                <a:r>
                  <a:rPr lang="de-DE" sz="1200" b="0" i="1" dirty="0">
                    <a:solidFill>
                      <a:srgbClr val="FF0000"/>
                    </a:solidFill>
                    <a:effectLst/>
                    <a:latin typeface="+mj-lt"/>
                  </a:rPr>
                  <a:t>ä</a:t>
                </a:r>
                <a: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  <a:t>che</a:t>
                </a:r>
              </a:p>
              <a:p>
                <a:r>
                  <a:rPr lang="de-DE" sz="1200" i="1" dirty="0">
                    <a:solidFill>
                      <a:srgbClr val="FF0000"/>
                    </a:solidFill>
                    <a:latin typeface="+mj-lt"/>
                  </a:rPr>
                  <a:t>v: </a:t>
                </a:r>
                <a:r>
                  <a:rPr lang="de-DE" sz="1200" i="1" dirty="0">
                    <a:solidFill>
                      <a:srgbClr val="FF0000"/>
                    </a:solidFill>
                    <a:effectLst/>
                    <a:latin typeface="+mj-lt"/>
                  </a:rPr>
                  <a:t>Windgeschwindigkeit</a:t>
                </a:r>
                <a:endParaRPr lang="de-DE" sz="1200" i="1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2A59A211-A1D6-1E63-7A08-1FBDBAB651B1}"/>
                </a:ext>
              </a:extLst>
            </p:cNvPr>
            <p:cNvSpPr/>
            <p:nvPr/>
          </p:nvSpPr>
          <p:spPr bwMode="auto">
            <a:xfrm>
              <a:off x="7412173" y="2792901"/>
              <a:ext cx="1959812" cy="1106671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21F01C8D-582B-ADED-31CC-77DDC8382DCE}"/>
              </a:ext>
            </a:extLst>
          </p:cNvPr>
          <p:cNvGrpSpPr/>
          <p:nvPr/>
        </p:nvGrpSpPr>
        <p:grpSpPr>
          <a:xfrm rot="5861808">
            <a:off x="2698885" y="2885571"/>
            <a:ext cx="929480" cy="71626"/>
            <a:chOff x="2139950" y="3743328"/>
            <a:chExt cx="1235909" cy="91080"/>
          </a:xfrm>
        </p:grpSpPr>
        <p:sp>
          <p:nvSpPr>
            <p:cNvPr id="19" name="Gleichschenkliges Dreieck 18">
              <a:extLst>
                <a:ext uri="{FF2B5EF4-FFF2-40B4-BE49-F238E27FC236}">
                  <a16:creationId xmlns:a16="http://schemas.microsoft.com/office/drawing/2014/main" id="{830F483B-3DCC-E82B-94EE-1D48F616712F}"/>
                </a:ext>
              </a:extLst>
            </p:cNvPr>
            <p:cNvSpPr/>
            <p:nvPr/>
          </p:nvSpPr>
          <p:spPr bwMode="auto">
            <a:xfrm>
              <a:off x="2139950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Gleichschenkliges Dreieck 19">
              <a:extLst>
                <a:ext uri="{FF2B5EF4-FFF2-40B4-BE49-F238E27FC236}">
                  <a16:creationId xmlns:a16="http://schemas.microsoft.com/office/drawing/2014/main" id="{B71E4A82-4A6C-B9DE-30C1-73463A6DE488}"/>
                </a:ext>
              </a:extLst>
            </p:cNvPr>
            <p:cNvSpPr/>
            <p:nvPr/>
          </p:nvSpPr>
          <p:spPr bwMode="auto">
            <a:xfrm>
              <a:off x="2190777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Gleichschenkliges Dreieck 25">
              <a:extLst>
                <a:ext uri="{FF2B5EF4-FFF2-40B4-BE49-F238E27FC236}">
                  <a16:creationId xmlns:a16="http://schemas.microsoft.com/office/drawing/2014/main" id="{84BC4402-636F-94D8-F168-0B2FFEBACEF5}"/>
                </a:ext>
              </a:extLst>
            </p:cNvPr>
            <p:cNvSpPr/>
            <p:nvPr/>
          </p:nvSpPr>
          <p:spPr bwMode="auto">
            <a:xfrm>
              <a:off x="2239978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DE8D2B23-5EB2-9634-6BAC-DFBAFA43B784}"/>
                </a:ext>
              </a:extLst>
            </p:cNvPr>
            <p:cNvSpPr/>
            <p:nvPr/>
          </p:nvSpPr>
          <p:spPr bwMode="auto">
            <a:xfrm>
              <a:off x="2295166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F4BA5E71-122A-7EA0-864E-48A3E1454CAF}"/>
                </a:ext>
              </a:extLst>
            </p:cNvPr>
            <p:cNvSpPr/>
            <p:nvPr/>
          </p:nvSpPr>
          <p:spPr bwMode="auto">
            <a:xfrm>
              <a:off x="2345993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Gleichschenkliges Dreieck 28">
              <a:extLst>
                <a:ext uri="{FF2B5EF4-FFF2-40B4-BE49-F238E27FC236}">
                  <a16:creationId xmlns:a16="http://schemas.microsoft.com/office/drawing/2014/main" id="{A5340ACF-9DD6-E53A-4BB5-7849524583E3}"/>
                </a:ext>
              </a:extLst>
            </p:cNvPr>
            <p:cNvSpPr/>
            <p:nvPr/>
          </p:nvSpPr>
          <p:spPr bwMode="auto">
            <a:xfrm>
              <a:off x="2395194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Gleichschenkliges Dreieck 100">
              <a:extLst>
                <a:ext uri="{FF2B5EF4-FFF2-40B4-BE49-F238E27FC236}">
                  <a16:creationId xmlns:a16="http://schemas.microsoft.com/office/drawing/2014/main" id="{2136ED01-9308-6C17-74A4-9DDDAB08C052}"/>
                </a:ext>
              </a:extLst>
            </p:cNvPr>
            <p:cNvSpPr/>
            <p:nvPr/>
          </p:nvSpPr>
          <p:spPr bwMode="auto">
            <a:xfrm>
              <a:off x="2451997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Gleichschenkliges Dreieck 101">
              <a:extLst>
                <a:ext uri="{FF2B5EF4-FFF2-40B4-BE49-F238E27FC236}">
                  <a16:creationId xmlns:a16="http://schemas.microsoft.com/office/drawing/2014/main" id="{BA6C8D10-8FD6-0FC4-2068-BE282B7C8790}"/>
                </a:ext>
              </a:extLst>
            </p:cNvPr>
            <p:cNvSpPr/>
            <p:nvPr/>
          </p:nvSpPr>
          <p:spPr bwMode="auto">
            <a:xfrm>
              <a:off x="2502824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Gleichschenkliges Dreieck 102">
              <a:extLst>
                <a:ext uri="{FF2B5EF4-FFF2-40B4-BE49-F238E27FC236}">
                  <a16:creationId xmlns:a16="http://schemas.microsoft.com/office/drawing/2014/main" id="{A6E0923C-6393-456F-C71E-09657B26B622}"/>
                </a:ext>
              </a:extLst>
            </p:cNvPr>
            <p:cNvSpPr/>
            <p:nvPr/>
          </p:nvSpPr>
          <p:spPr bwMode="auto">
            <a:xfrm>
              <a:off x="2552025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Gleichschenkliges Dreieck 103">
              <a:extLst>
                <a:ext uri="{FF2B5EF4-FFF2-40B4-BE49-F238E27FC236}">
                  <a16:creationId xmlns:a16="http://schemas.microsoft.com/office/drawing/2014/main" id="{D00AE98D-64F3-3D18-592A-DD0FC368D3EF}"/>
                </a:ext>
              </a:extLst>
            </p:cNvPr>
            <p:cNvSpPr/>
            <p:nvPr/>
          </p:nvSpPr>
          <p:spPr bwMode="auto">
            <a:xfrm>
              <a:off x="2607213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5" name="Gleichschenkliges Dreieck 104">
              <a:extLst>
                <a:ext uri="{FF2B5EF4-FFF2-40B4-BE49-F238E27FC236}">
                  <a16:creationId xmlns:a16="http://schemas.microsoft.com/office/drawing/2014/main" id="{F0F0D846-EFBB-07E0-0A7F-A1643766B76A}"/>
                </a:ext>
              </a:extLst>
            </p:cNvPr>
            <p:cNvSpPr/>
            <p:nvPr/>
          </p:nvSpPr>
          <p:spPr bwMode="auto">
            <a:xfrm>
              <a:off x="2658040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6" name="Gleichschenkliges Dreieck 105">
              <a:extLst>
                <a:ext uri="{FF2B5EF4-FFF2-40B4-BE49-F238E27FC236}">
                  <a16:creationId xmlns:a16="http://schemas.microsoft.com/office/drawing/2014/main" id="{827142C6-0CF6-4115-E4A1-0A38771C09F9}"/>
                </a:ext>
              </a:extLst>
            </p:cNvPr>
            <p:cNvSpPr/>
            <p:nvPr/>
          </p:nvSpPr>
          <p:spPr bwMode="auto">
            <a:xfrm>
              <a:off x="2707241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Gleichschenkliges Dreieck 106">
              <a:extLst>
                <a:ext uri="{FF2B5EF4-FFF2-40B4-BE49-F238E27FC236}">
                  <a16:creationId xmlns:a16="http://schemas.microsoft.com/office/drawing/2014/main" id="{9ED5745E-3713-ACE0-ECFD-6C01CCEB6AC3}"/>
                </a:ext>
              </a:extLst>
            </p:cNvPr>
            <p:cNvSpPr/>
            <p:nvPr/>
          </p:nvSpPr>
          <p:spPr bwMode="auto">
            <a:xfrm>
              <a:off x="2756417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8" name="Gleichschenkliges Dreieck 107">
              <a:extLst>
                <a:ext uri="{FF2B5EF4-FFF2-40B4-BE49-F238E27FC236}">
                  <a16:creationId xmlns:a16="http://schemas.microsoft.com/office/drawing/2014/main" id="{36A2E9A3-C746-1015-1905-5493D7A52142}"/>
                </a:ext>
              </a:extLst>
            </p:cNvPr>
            <p:cNvSpPr/>
            <p:nvPr/>
          </p:nvSpPr>
          <p:spPr bwMode="auto">
            <a:xfrm>
              <a:off x="2807244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9" name="Gleichschenkliges Dreieck 108">
              <a:extLst>
                <a:ext uri="{FF2B5EF4-FFF2-40B4-BE49-F238E27FC236}">
                  <a16:creationId xmlns:a16="http://schemas.microsoft.com/office/drawing/2014/main" id="{90C94FDF-847D-5184-5D6C-AE78F4B3C28B}"/>
                </a:ext>
              </a:extLst>
            </p:cNvPr>
            <p:cNvSpPr/>
            <p:nvPr/>
          </p:nvSpPr>
          <p:spPr bwMode="auto">
            <a:xfrm>
              <a:off x="2856445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0" name="Gleichschenkliges Dreieck 109">
              <a:extLst>
                <a:ext uri="{FF2B5EF4-FFF2-40B4-BE49-F238E27FC236}">
                  <a16:creationId xmlns:a16="http://schemas.microsoft.com/office/drawing/2014/main" id="{D9F2431F-CDE2-A3A4-F152-550EBC8A0026}"/>
                </a:ext>
              </a:extLst>
            </p:cNvPr>
            <p:cNvSpPr/>
            <p:nvPr/>
          </p:nvSpPr>
          <p:spPr bwMode="auto">
            <a:xfrm>
              <a:off x="2911633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1" name="Gleichschenkliges Dreieck 110">
              <a:extLst>
                <a:ext uri="{FF2B5EF4-FFF2-40B4-BE49-F238E27FC236}">
                  <a16:creationId xmlns:a16="http://schemas.microsoft.com/office/drawing/2014/main" id="{0813509B-E985-C2B6-7870-120935BBEAC0}"/>
                </a:ext>
              </a:extLst>
            </p:cNvPr>
            <p:cNvSpPr/>
            <p:nvPr/>
          </p:nvSpPr>
          <p:spPr bwMode="auto">
            <a:xfrm>
              <a:off x="2962460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2" name="Gleichschenkliges Dreieck 111">
              <a:extLst>
                <a:ext uri="{FF2B5EF4-FFF2-40B4-BE49-F238E27FC236}">
                  <a16:creationId xmlns:a16="http://schemas.microsoft.com/office/drawing/2014/main" id="{80F2879E-1EDD-DCA3-6300-6BF651D1999D}"/>
                </a:ext>
              </a:extLst>
            </p:cNvPr>
            <p:cNvSpPr/>
            <p:nvPr/>
          </p:nvSpPr>
          <p:spPr bwMode="auto">
            <a:xfrm>
              <a:off x="3011661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3" name="Gleichschenkliges Dreieck 112">
              <a:extLst>
                <a:ext uri="{FF2B5EF4-FFF2-40B4-BE49-F238E27FC236}">
                  <a16:creationId xmlns:a16="http://schemas.microsoft.com/office/drawing/2014/main" id="{F3C5D095-768B-9C20-BEB1-A10913B47DCE}"/>
                </a:ext>
              </a:extLst>
            </p:cNvPr>
            <p:cNvSpPr/>
            <p:nvPr/>
          </p:nvSpPr>
          <p:spPr bwMode="auto">
            <a:xfrm>
              <a:off x="3068464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4" name="Gleichschenkliges Dreieck 113">
              <a:extLst>
                <a:ext uri="{FF2B5EF4-FFF2-40B4-BE49-F238E27FC236}">
                  <a16:creationId xmlns:a16="http://schemas.microsoft.com/office/drawing/2014/main" id="{191D95FC-7E5E-2AA0-3B03-8143B238614C}"/>
                </a:ext>
              </a:extLst>
            </p:cNvPr>
            <p:cNvSpPr/>
            <p:nvPr/>
          </p:nvSpPr>
          <p:spPr bwMode="auto">
            <a:xfrm>
              <a:off x="3119291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5" name="Gleichschenkliges Dreieck 114">
              <a:extLst>
                <a:ext uri="{FF2B5EF4-FFF2-40B4-BE49-F238E27FC236}">
                  <a16:creationId xmlns:a16="http://schemas.microsoft.com/office/drawing/2014/main" id="{938A9C3F-50C6-C79F-66E5-59DEE754682A}"/>
                </a:ext>
              </a:extLst>
            </p:cNvPr>
            <p:cNvSpPr/>
            <p:nvPr/>
          </p:nvSpPr>
          <p:spPr bwMode="auto">
            <a:xfrm>
              <a:off x="3168492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6" name="Gleichschenkliges Dreieck 115">
              <a:extLst>
                <a:ext uri="{FF2B5EF4-FFF2-40B4-BE49-F238E27FC236}">
                  <a16:creationId xmlns:a16="http://schemas.microsoft.com/office/drawing/2014/main" id="{B3DAB7A5-C30D-E016-76BC-4A229A08908D}"/>
                </a:ext>
              </a:extLst>
            </p:cNvPr>
            <p:cNvSpPr/>
            <p:nvPr/>
          </p:nvSpPr>
          <p:spPr bwMode="auto">
            <a:xfrm>
              <a:off x="3223680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8" name="Gleichschenkliges Dreieck 117">
              <a:extLst>
                <a:ext uri="{FF2B5EF4-FFF2-40B4-BE49-F238E27FC236}">
                  <a16:creationId xmlns:a16="http://schemas.microsoft.com/office/drawing/2014/main" id="{D75D03DA-02E5-8858-1269-BF575A13AB62}"/>
                </a:ext>
              </a:extLst>
            </p:cNvPr>
            <p:cNvSpPr/>
            <p:nvPr/>
          </p:nvSpPr>
          <p:spPr bwMode="auto">
            <a:xfrm>
              <a:off x="3274507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9" name="Gleichschenkliges Dreieck 118">
              <a:extLst>
                <a:ext uri="{FF2B5EF4-FFF2-40B4-BE49-F238E27FC236}">
                  <a16:creationId xmlns:a16="http://schemas.microsoft.com/office/drawing/2014/main" id="{604BDFAA-0FC4-EE55-328E-57732889F338}"/>
                </a:ext>
              </a:extLst>
            </p:cNvPr>
            <p:cNvSpPr/>
            <p:nvPr/>
          </p:nvSpPr>
          <p:spPr bwMode="auto">
            <a:xfrm>
              <a:off x="3323708" y="3743328"/>
              <a:ext cx="52151" cy="9108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3" name="Gleichschenkliges Dreieck 122">
            <a:extLst>
              <a:ext uri="{FF2B5EF4-FFF2-40B4-BE49-F238E27FC236}">
                <a16:creationId xmlns:a16="http://schemas.microsoft.com/office/drawing/2014/main" id="{4515AA4D-5105-D6AB-2E84-563D62E6E496}"/>
              </a:ext>
            </a:extLst>
          </p:cNvPr>
          <p:cNvSpPr/>
          <p:nvPr/>
        </p:nvSpPr>
        <p:spPr bwMode="auto">
          <a:xfrm rot="4850073">
            <a:off x="3078672" y="671408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4" name="Gleichschenkliges Dreieck 123">
            <a:extLst>
              <a:ext uri="{FF2B5EF4-FFF2-40B4-BE49-F238E27FC236}">
                <a16:creationId xmlns:a16="http://schemas.microsoft.com/office/drawing/2014/main" id="{C9DE0852-0E64-BBEC-52CA-DDBD903183CF}"/>
              </a:ext>
            </a:extLst>
          </p:cNvPr>
          <p:cNvSpPr/>
          <p:nvPr/>
        </p:nvSpPr>
        <p:spPr bwMode="auto">
          <a:xfrm rot="4850073">
            <a:off x="3084760" y="709145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5" name="Gleichschenkliges Dreieck 124">
            <a:extLst>
              <a:ext uri="{FF2B5EF4-FFF2-40B4-BE49-F238E27FC236}">
                <a16:creationId xmlns:a16="http://schemas.microsoft.com/office/drawing/2014/main" id="{2265E869-DF4D-724D-D97F-39B5EAE3FD59}"/>
              </a:ext>
            </a:extLst>
          </p:cNvPr>
          <p:cNvSpPr/>
          <p:nvPr/>
        </p:nvSpPr>
        <p:spPr bwMode="auto">
          <a:xfrm rot="4850073">
            <a:off x="3090654" y="745674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6" name="Gleichschenkliges Dreieck 125">
            <a:extLst>
              <a:ext uri="{FF2B5EF4-FFF2-40B4-BE49-F238E27FC236}">
                <a16:creationId xmlns:a16="http://schemas.microsoft.com/office/drawing/2014/main" id="{397237FC-0B3C-6A86-CB50-516C81995298}"/>
              </a:ext>
            </a:extLst>
          </p:cNvPr>
          <p:cNvSpPr/>
          <p:nvPr/>
        </p:nvSpPr>
        <p:spPr bwMode="auto">
          <a:xfrm rot="4850073">
            <a:off x="3097266" y="786649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7" name="Gleichschenkliges Dreieck 126">
            <a:extLst>
              <a:ext uri="{FF2B5EF4-FFF2-40B4-BE49-F238E27FC236}">
                <a16:creationId xmlns:a16="http://schemas.microsoft.com/office/drawing/2014/main" id="{57829BA3-9545-0025-1057-9E67B027121D}"/>
              </a:ext>
            </a:extLst>
          </p:cNvPr>
          <p:cNvSpPr/>
          <p:nvPr/>
        </p:nvSpPr>
        <p:spPr bwMode="auto">
          <a:xfrm rot="4850073">
            <a:off x="3103354" y="824386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0" name="Gleichschenkliges Dreieck 10239">
            <a:extLst>
              <a:ext uri="{FF2B5EF4-FFF2-40B4-BE49-F238E27FC236}">
                <a16:creationId xmlns:a16="http://schemas.microsoft.com/office/drawing/2014/main" id="{81EAAE5A-065C-BBF1-9485-1D292D24280F}"/>
              </a:ext>
            </a:extLst>
          </p:cNvPr>
          <p:cNvSpPr/>
          <p:nvPr/>
        </p:nvSpPr>
        <p:spPr bwMode="auto">
          <a:xfrm rot="4850073">
            <a:off x="3109248" y="860916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1" name="Gleichschenkliges Dreieck 10240">
            <a:extLst>
              <a:ext uri="{FF2B5EF4-FFF2-40B4-BE49-F238E27FC236}">
                <a16:creationId xmlns:a16="http://schemas.microsoft.com/office/drawing/2014/main" id="{88A315B5-8D3D-1E56-46EE-A6A00C5FCA50}"/>
              </a:ext>
            </a:extLst>
          </p:cNvPr>
          <p:cNvSpPr/>
          <p:nvPr/>
        </p:nvSpPr>
        <p:spPr bwMode="auto">
          <a:xfrm rot="4850073">
            <a:off x="3116053" y="903090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4" name="Gleichschenkliges Dreieck 10243">
            <a:extLst>
              <a:ext uri="{FF2B5EF4-FFF2-40B4-BE49-F238E27FC236}">
                <a16:creationId xmlns:a16="http://schemas.microsoft.com/office/drawing/2014/main" id="{4A5986A6-E4DB-2A87-BB2A-E764B477BB42}"/>
              </a:ext>
            </a:extLst>
          </p:cNvPr>
          <p:cNvSpPr/>
          <p:nvPr/>
        </p:nvSpPr>
        <p:spPr bwMode="auto">
          <a:xfrm rot="4850073">
            <a:off x="3122141" y="940827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6" name="Gleichschenkliges Dreieck 10245">
            <a:extLst>
              <a:ext uri="{FF2B5EF4-FFF2-40B4-BE49-F238E27FC236}">
                <a16:creationId xmlns:a16="http://schemas.microsoft.com/office/drawing/2014/main" id="{A5609EA6-248D-A442-A7BF-B74A2BFCD9EA}"/>
              </a:ext>
            </a:extLst>
          </p:cNvPr>
          <p:cNvSpPr/>
          <p:nvPr/>
        </p:nvSpPr>
        <p:spPr bwMode="auto">
          <a:xfrm rot="4850073">
            <a:off x="3128035" y="977357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7" name="Gleichschenkliges Dreieck 10246">
            <a:extLst>
              <a:ext uri="{FF2B5EF4-FFF2-40B4-BE49-F238E27FC236}">
                <a16:creationId xmlns:a16="http://schemas.microsoft.com/office/drawing/2014/main" id="{9CFAD157-46DC-A14D-E778-0D9A43B1C146}"/>
              </a:ext>
            </a:extLst>
          </p:cNvPr>
          <p:cNvSpPr/>
          <p:nvPr/>
        </p:nvSpPr>
        <p:spPr bwMode="auto">
          <a:xfrm rot="4850073">
            <a:off x="3134647" y="1018332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8" name="Gleichschenkliges Dreieck 10247">
            <a:extLst>
              <a:ext uri="{FF2B5EF4-FFF2-40B4-BE49-F238E27FC236}">
                <a16:creationId xmlns:a16="http://schemas.microsoft.com/office/drawing/2014/main" id="{05A88C7B-0A7B-9B06-51A7-BF8F669207E0}"/>
              </a:ext>
            </a:extLst>
          </p:cNvPr>
          <p:cNvSpPr/>
          <p:nvPr/>
        </p:nvSpPr>
        <p:spPr bwMode="auto">
          <a:xfrm rot="4850073">
            <a:off x="3140735" y="1056069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9" name="Gleichschenkliges Dreieck 10248">
            <a:extLst>
              <a:ext uri="{FF2B5EF4-FFF2-40B4-BE49-F238E27FC236}">
                <a16:creationId xmlns:a16="http://schemas.microsoft.com/office/drawing/2014/main" id="{0632DCDA-FF81-DD5A-C808-1B0CD8B9FD83}"/>
              </a:ext>
            </a:extLst>
          </p:cNvPr>
          <p:cNvSpPr/>
          <p:nvPr/>
        </p:nvSpPr>
        <p:spPr bwMode="auto">
          <a:xfrm rot="4850073">
            <a:off x="3146629" y="1092598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50" name="Gleichschenkliges Dreieck 10249">
            <a:extLst>
              <a:ext uri="{FF2B5EF4-FFF2-40B4-BE49-F238E27FC236}">
                <a16:creationId xmlns:a16="http://schemas.microsoft.com/office/drawing/2014/main" id="{D4BDCA99-34A4-9D71-C7D2-49F71379CED6}"/>
              </a:ext>
            </a:extLst>
          </p:cNvPr>
          <p:cNvSpPr/>
          <p:nvPr/>
        </p:nvSpPr>
        <p:spPr bwMode="auto">
          <a:xfrm rot="4850073">
            <a:off x="3152520" y="1129110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51" name="Gleichschenkliges Dreieck 10250">
            <a:extLst>
              <a:ext uri="{FF2B5EF4-FFF2-40B4-BE49-F238E27FC236}">
                <a16:creationId xmlns:a16="http://schemas.microsoft.com/office/drawing/2014/main" id="{3C367D91-CD51-8E10-CBAF-35FD30D0BED5}"/>
              </a:ext>
            </a:extLst>
          </p:cNvPr>
          <p:cNvSpPr/>
          <p:nvPr/>
        </p:nvSpPr>
        <p:spPr bwMode="auto">
          <a:xfrm rot="4850073">
            <a:off x="3158609" y="1166847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52" name="Gleichschenkliges Dreieck 10251">
            <a:extLst>
              <a:ext uri="{FF2B5EF4-FFF2-40B4-BE49-F238E27FC236}">
                <a16:creationId xmlns:a16="http://schemas.microsoft.com/office/drawing/2014/main" id="{9E9D750E-ECD3-5190-780F-BF46A0B1FF7D}"/>
              </a:ext>
            </a:extLst>
          </p:cNvPr>
          <p:cNvSpPr/>
          <p:nvPr/>
        </p:nvSpPr>
        <p:spPr bwMode="auto">
          <a:xfrm rot="4850073">
            <a:off x="3164503" y="1203376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53" name="Gleichschenkliges Dreieck 10252">
            <a:extLst>
              <a:ext uri="{FF2B5EF4-FFF2-40B4-BE49-F238E27FC236}">
                <a16:creationId xmlns:a16="http://schemas.microsoft.com/office/drawing/2014/main" id="{610B42E1-2626-60D8-CE68-4D5AA054BC4F}"/>
              </a:ext>
            </a:extLst>
          </p:cNvPr>
          <p:cNvSpPr/>
          <p:nvPr/>
        </p:nvSpPr>
        <p:spPr bwMode="auto">
          <a:xfrm rot="4850073">
            <a:off x="3171114" y="1244351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66" name="Gleichschenkliges Dreieck 10265">
            <a:extLst>
              <a:ext uri="{FF2B5EF4-FFF2-40B4-BE49-F238E27FC236}">
                <a16:creationId xmlns:a16="http://schemas.microsoft.com/office/drawing/2014/main" id="{3EEE08A1-9D5F-2C51-2061-2C4262591DEB}"/>
              </a:ext>
            </a:extLst>
          </p:cNvPr>
          <p:cNvSpPr/>
          <p:nvPr/>
        </p:nvSpPr>
        <p:spPr bwMode="auto">
          <a:xfrm rot="4850073">
            <a:off x="3177203" y="1282088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76" name="Gleichschenkliges Dreieck 10275">
            <a:extLst>
              <a:ext uri="{FF2B5EF4-FFF2-40B4-BE49-F238E27FC236}">
                <a16:creationId xmlns:a16="http://schemas.microsoft.com/office/drawing/2014/main" id="{7332ECDA-A8F0-36EE-EDCA-0D947264FA5D}"/>
              </a:ext>
            </a:extLst>
          </p:cNvPr>
          <p:cNvSpPr/>
          <p:nvPr/>
        </p:nvSpPr>
        <p:spPr bwMode="auto">
          <a:xfrm rot="4850073">
            <a:off x="3183096" y="1318618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77" name="Gleichschenkliges Dreieck 10276">
            <a:extLst>
              <a:ext uri="{FF2B5EF4-FFF2-40B4-BE49-F238E27FC236}">
                <a16:creationId xmlns:a16="http://schemas.microsoft.com/office/drawing/2014/main" id="{49B4118E-EB17-7E0B-68D0-176D92E37805}"/>
              </a:ext>
            </a:extLst>
          </p:cNvPr>
          <p:cNvSpPr/>
          <p:nvPr/>
        </p:nvSpPr>
        <p:spPr bwMode="auto">
          <a:xfrm rot="4850073">
            <a:off x="3189901" y="1360792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78" name="Gleichschenkliges Dreieck 10277">
            <a:extLst>
              <a:ext uri="{FF2B5EF4-FFF2-40B4-BE49-F238E27FC236}">
                <a16:creationId xmlns:a16="http://schemas.microsoft.com/office/drawing/2014/main" id="{1091FE3B-51FD-8729-C639-654BA9CA307B}"/>
              </a:ext>
            </a:extLst>
          </p:cNvPr>
          <p:cNvSpPr/>
          <p:nvPr/>
        </p:nvSpPr>
        <p:spPr bwMode="auto">
          <a:xfrm rot="4850073">
            <a:off x="3195990" y="1398529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79" name="Gleichschenkliges Dreieck 10278">
            <a:extLst>
              <a:ext uri="{FF2B5EF4-FFF2-40B4-BE49-F238E27FC236}">
                <a16:creationId xmlns:a16="http://schemas.microsoft.com/office/drawing/2014/main" id="{D3D09E46-FB0E-89B0-A6D1-C5C33BC9EAA2}"/>
              </a:ext>
            </a:extLst>
          </p:cNvPr>
          <p:cNvSpPr/>
          <p:nvPr/>
        </p:nvSpPr>
        <p:spPr bwMode="auto">
          <a:xfrm rot="4850073">
            <a:off x="3201884" y="1435059"/>
            <a:ext cx="39221" cy="716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53B4B94-8776-8AFF-D0C9-F38FC299F4BA}"/>
              </a:ext>
            </a:extLst>
          </p:cNvPr>
          <p:cNvGrpSpPr/>
          <p:nvPr/>
        </p:nvGrpSpPr>
        <p:grpSpPr>
          <a:xfrm>
            <a:off x="324942" y="2795975"/>
            <a:ext cx="2837635" cy="1514569"/>
            <a:chOff x="592723" y="2960567"/>
            <a:chExt cx="2837635" cy="1514569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4B76513-D33A-1E1B-9D46-6B4B2BA97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33000"/>
                      </a14:imgEffect>
                    </a14:imgLayer>
                  </a14:imgProps>
                </a:ext>
              </a:extLst>
            </a:blip>
            <a:srcRect l="50000" t="27144" r="37214" b="25372"/>
            <a:stretch/>
          </p:blipFill>
          <p:spPr>
            <a:xfrm>
              <a:off x="592723" y="3593180"/>
              <a:ext cx="1266602" cy="881956"/>
            </a:xfrm>
            <a:prstGeom prst="rect">
              <a:avLst/>
            </a:prstGeom>
          </p:spPr>
        </p:pic>
        <p:sp>
          <p:nvSpPr>
            <p:cNvPr id="10283" name="Textfeld 10282">
              <a:extLst>
                <a:ext uri="{FF2B5EF4-FFF2-40B4-BE49-F238E27FC236}">
                  <a16:creationId xmlns:a16="http://schemas.microsoft.com/office/drawing/2014/main" id="{22EC19C0-CED4-433C-1116-D0348FC937E1}"/>
                </a:ext>
              </a:extLst>
            </p:cNvPr>
            <p:cNvSpPr txBox="1"/>
            <p:nvPr/>
          </p:nvSpPr>
          <p:spPr>
            <a:xfrm>
              <a:off x="1897201" y="3562345"/>
              <a:ext cx="1152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/>
                <a:t>„Haifischzähne“</a:t>
              </a:r>
              <a:br>
                <a:rPr lang="de-DE" sz="900" dirty="0"/>
              </a:br>
              <a:r>
                <a:rPr lang="de-DE" sz="900" dirty="0" err="1"/>
                <a:t>Hinterkantenkamm</a:t>
              </a:r>
              <a:endParaRPr lang="de-DE" sz="900" dirty="0"/>
            </a:p>
          </p:txBody>
        </p:sp>
        <p:cxnSp>
          <p:nvCxnSpPr>
            <p:cNvPr id="10285" name="Gerader Verbinder 10284">
              <a:extLst>
                <a:ext uri="{FF2B5EF4-FFF2-40B4-BE49-F238E27FC236}">
                  <a16:creationId xmlns:a16="http://schemas.microsoft.com/office/drawing/2014/main" id="{9A5EF282-0A1D-756B-E6FE-4CCB12D9033C}"/>
                </a:ext>
              </a:extLst>
            </p:cNvPr>
            <p:cNvCxnSpPr>
              <a:endCxn id="10283" idx="0"/>
            </p:cNvCxnSpPr>
            <p:nvPr/>
          </p:nvCxnSpPr>
          <p:spPr bwMode="auto">
            <a:xfrm flipH="1">
              <a:off x="2473641" y="2960567"/>
              <a:ext cx="956717" cy="60177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2A104D59-0413-67AB-F558-6C9E9B8BA1FA}"/>
              </a:ext>
            </a:extLst>
          </p:cNvPr>
          <p:cNvGrpSpPr/>
          <p:nvPr/>
        </p:nvGrpSpPr>
        <p:grpSpPr>
          <a:xfrm>
            <a:off x="2187071" y="1696025"/>
            <a:ext cx="1722016" cy="2992444"/>
            <a:chOff x="2187071" y="1696025"/>
            <a:chExt cx="1722016" cy="2992444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D27C1B1-02F7-B05A-0724-A7BA0801C7A7}"/>
                </a:ext>
              </a:extLst>
            </p:cNvPr>
            <p:cNvSpPr/>
            <p:nvPr/>
          </p:nvSpPr>
          <p:spPr bwMode="auto">
            <a:xfrm>
              <a:off x="3631637" y="3389810"/>
              <a:ext cx="91530" cy="88984"/>
            </a:xfrm>
            <a:prstGeom prst="ellipse">
              <a:avLst/>
            </a:prstGeom>
            <a:solidFill>
              <a:srgbClr val="FF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42044AB-B23A-C378-033E-0669FCDCF323}"/>
                </a:ext>
              </a:extLst>
            </p:cNvPr>
            <p:cNvSpPr/>
            <p:nvPr/>
          </p:nvSpPr>
          <p:spPr bwMode="auto">
            <a:xfrm>
              <a:off x="3316282" y="3389810"/>
              <a:ext cx="91530" cy="88984"/>
            </a:xfrm>
            <a:prstGeom prst="ellipse">
              <a:avLst/>
            </a:prstGeom>
            <a:solidFill>
              <a:srgbClr val="FF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289DB70A-4415-6311-8EF6-D871F9242B07}"/>
                </a:ext>
              </a:extLst>
            </p:cNvPr>
            <p:cNvSpPr txBox="1"/>
            <p:nvPr/>
          </p:nvSpPr>
          <p:spPr>
            <a:xfrm>
              <a:off x="2187071" y="4457637"/>
              <a:ext cx="10310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/>
                <a:t>Positionslampen</a:t>
              </a:r>
            </a:p>
          </p:txBody>
        </p:sp>
        <p:cxnSp>
          <p:nvCxnSpPr>
            <p:cNvPr id="96" name="Gerader Verbinder 95">
              <a:extLst>
                <a:ext uri="{FF2B5EF4-FFF2-40B4-BE49-F238E27FC236}">
                  <a16:creationId xmlns:a16="http://schemas.microsoft.com/office/drawing/2014/main" id="{38D8FA34-C5F3-731E-6BB4-B77CB74F013C}"/>
                </a:ext>
              </a:extLst>
            </p:cNvPr>
            <p:cNvCxnSpPr/>
            <p:nvPr/>
          </p:nvCxnSpPr>
          <p:spPr bwMode="auto">
            <a:xfrm flipH="1">
              <a:off x="3121820" y="3569295"/>
              <a:ext cx="199655" cy="86346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684BB585-63CB-C75D-E481-B03FA0803E4B}"/>
                </a:ext>
              </a:extLst>
            </p:cNvPr>
            <p:cNvSpPr/>
            <p:nvPr/>
          </p:nvSpPr>
          <p:spPr bwMode="auto">
            <a:xfrm>
              <a:off x="3817557" y="1696025"/>
              <a:ext cx="91530" cy="88984"/>
            </a:xfrm>
            <a:prstGeom prst="ellipse">
              <a:avLst/>
            </a:prstGeom>
            <a:solidFill>
              <a:srgbClr val="FF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0" name="Text Box 2">
            <a:extLst>
              <a:ext uri="{FF2B5EF4-FFF2-40B4-BE49-F238E27FC236}">
                <a16:creationId xmlns:a16="http://schemas.microsoft.com/office/drawing/2014/main" id="{651BA797-29C4-3437-4C84-58C589A11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39" y="-21799"/>
            <a:ext cx="64157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Grundlagen WKA (4)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Prinzipieller Aufbau, Entwicklung der Windrad-Leistung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  <p:sp>
        <p:nvSpPr>
          <p:cNvPr id="98" name="Text Box 113">
            <a:extLst>
              <a:ext uri="{FF2B5EF4-FFF2-40B4-BE49-F238E27FC236}">
                <a16:creationId xmlns:a16="http://schemas.microsoft.com/office/drawing/2014/main" id="{6FB8663D-65A0-DAC5-5BFF-8FF1C8812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4075" y="3827842"/>
            <a:ext cx="18726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dirty="0">
                <a:solidFill>
                  <a:srgbClr val="FF6600"/>
                </a:solidFill>
              </a:rPr>
              <a:t>bringt ca. 3 dB Schall-</a:t>
            </a:r>
            <a:br>
              <a:rPr lang="de-DE" altLang="de-DE" sz="1200" dirty="0">
                <a:solidFill>
                  <a:srgbClr val="FF6600"/>
                </a:solidFill>
              </a:rPr>
            </a:br>
            <a:r>
              <a:rPr lang="de-DE" altLang="de-DE" sz="1200" dirty="0" err="1">
                <a:solidFill>
                  <a:srgbClr val="FF6600"/>
                </a:solidFill>
              </a:rPr>
              <a:t>druckreduzierung</a:t>
            </a:r>
            <a:r>
              <a:rPr lang="de-DE" altLang="de-DE" sz="1200" dirty="0">
                <a:solidFill>
                  <a:srgbClr val="FF6600"/>
                </a:solidFill>
              </a:rPr>
              <a:t> </a:t>
            </a:r>
            <a:r>
              <a:rPr lang="de-DE" sz="1200" b="1" dirty="0">
                <a:solidFill>
                  <a:srgbClr val="FF0000"/>
                </a:solidFill>
              </a:rPr>
              <a:t>≙</a:t>
            </a:r>
            <a:r>
              <a:rPr lang="de-DE" altLang="de-DE" sz="1200" dirty="0">
                <a:solidFill>
                  <a:srgbClr val="FF6600"/>
                </a:solidFill>
              </a:rPr>
              <a:t> 50%</a:t>
            </a:r>
            <a:br>
              <a:rPr lang="de-DE" altLang="de-DE" sz="1200" dirty="0">
                <a:solidFill>
                  <a:srgbClr val="FF6600"/>
                </a:solidFill>
              </a:rPr>
            </a:br>
            <a:r>
              <a:rPr lang="de-DE" altLang="de-DE" sz="1200" dirty="0">
                <a:solidFill>
                  <a:srgbClr val="FF6600"/>
                </a:solidFill>
              </a:rPr>
              <a:t>Geräuschminderung </a:t>
            </a:r>
          </a:p>
        </p:txBody>
      </p:sp>
      <p:sp>
        <p:nvSpPr>
          <p:cNvPr id="10282" name="Text Box 113">
            <a:extLst>
              <a:ext uri="{FF2B5EF4-FFF2-40B4-BE49-F238E27FC236}">
                <a16:creationId xmlns:a16="http://schemas.microsoft.com/office/drawing/2014/main" id="{E36A6E0A-FFE7-4F98-BFA2-BA7CC9ABC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25" y="4580026"/>
            <a:ext cx="29316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dirty="0">
                <a:solidFill>
                  <a:srgbClr val="FF6600"/>
                </a:solidFill>
              </a:rPr>
              <a:t>Positionslampen werden zukünftig automatisch eingeschaltet, wenn es Flugbewegungen in der Nähe gibt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98" grpId="0"/>
      <p:bldP spid="102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20" name="Gruppieren 21519">
            <a:extLst>
              <a:ext uri="{FF2B5EF4-FFF2-40B4-BE49-F238E27FC236}">
                <a16:creationId xmlns:a16="http://schemas.microsoft.com/office/drawing/2014/main" id="{5F7CAA22-5B63-95D4-8CE9-3BB1F92CA561}"/>
              </a:ext>
            </a:extLst>
          </p:cNvPr>
          <p:cNvGrpSpPr>
            <a:grpSpLocks/>
          </p:cNvGrpSpPr>
          <p:nvPr/>
        </p:nvGrpSpPr>
        <p:grpSpPr bwMode="auto">
          <a:xfrm>
            <a:off x="3490395" y="3673475"/>
            <a:ext cx="3216275" cy="1492250"/>
            <a:chOff x="34303" y="3672910"/>
            <a:chExt cx="3216685" cy="1493450"/>
          </a:xfrm>
        </p:grpSpPr>
        <p:grpSp>
          <p:nvGrpSpPr>
            <p:cNvPr id="14353" name="Gruppieren 24">
              <a:extLst>
                <a:ext uri="{FF2B5EF4-FFF2-40B4-BE49-F238E27FC236}">
                  <a16:creationId xmlns:a16="http://schemas.microsoft.com/office/drawing/2014/main" id="{9AB03A4E-45BD-0EE7-2351-3E85BDEAC7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6594" y="3764585"/>
              <a:ext cx="2464394" cy="1401775"/>
              <a:chOff x="842010" y="3855720"/>
              <a:chExt cx="2464394" cy="1310640"/>
            </a:xfrm>
          </p:grpSpPr>
          <p:cxnSp>
            <p:nvCxnSpPr>
              <p:cNvPr id="14360" name="Gerader Verbinder 19">
                <a:extLst>
                  <a:ext uri="{FF2B5EF4-FFF2-40B4-BE49-F238E27FC236}">
                    <a16:creationId xmlns:a16="http://schemas.microsoft.com/office/drawing/2014/main" id="{A3E82988-0EE7-D7A3-4E8D-A180730D44D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842010" y="3855720"/>
                <a:ext cx="0" cy="1310640"/>
              </a:xfrm>
              <a:prstGeom prst="line">
                <a:avLst/>
              </a:prstGeom>
              <a:noFill/>
              <a:ln w="3175" algn="ctr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361" name="Gerader Verbinder 38">
                <a:extLst>
                  <a:ext uri="{FF2B5EF4-FFF2-40B4-BE49-F238E27FC236}">
                    <a16:creationId xmlns:a16="http://schemas.microsoft.com/office/drawing/2014/main" id="{9047DA8D-9497-3F07-4F32-0932C7EBA09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306404" y="3855720"/>
                <a:ext cx="0" cy="1310640"/>
              </a:xfrm>
              <a:prstGeom prst="line">
                <a:avLst/>
              </a:prstGeom>
              <a:noFill/>
              <a:ln w="3175" algn="ctr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54" name="Gerade Verbindung mit Pfeil 21">
              <a:extLst>
                <a:ext uri="{FF2B5EF4-FFF2-40B4-BE49-F238E27FC236}">
                  <a16:creationId xmlns:a16="http://schemas.microsoft.com/office/drawing/2014/main" id="{6D7A47D3-DE30-534D-CFF1-507053DF433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86594" y="3836670"/>
              <a:ext cx="2464394" cy="0"/>
            </a:xfrm>
            <a:prstGeom prst="straightConnector1">
              <a:avLst/>
            </a:prstGeom>
            <a:noFill/>
            <a:ln w="6350" algn="ctr">
              <a:solidFill>
                <a:srgbClr val="FF9933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355" name="Textfeld 23">
              <a:extLst>
                <a:ext uri="{FF2B5EF4-FFF2-40B4-BE49-F238E27FC236}">
                  <a16:creationId xmlns:a16="http://schemas.microsoft.com/office/drawing/2014/main" id="{079A628F-5CAF-BE4D-C539-07943365EE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1051" y="3672910"/>
              <a:ext cx="58221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9933"/>
                  </a:solidFill>
                </a:rPr>
                <a:t>10 m</a:t>
              </a:r>
            </a:p>
          </p:txBody>
        </p:sp>
        <p:cxnSp>
          <p:nvCxnSpPr>
            <p:cNvPr id="14356" name="Gerader Verbinder 26">
              <a:extLst>
                <a:ext uri="{FF2B5EF4-FFF2-40B4-BE49-F238E27FC236}">
                  <a16:creationId xmlns:a16="http://schemas.microsoft.com/office/drawing/2014/main" id="{9BF3DDCB-9208-1704-614C-B27BF8808A1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0324" y="4080510"/>
              <a:ext cx="708660" cy="0"/>
            </a:xfrm>
            <a:prstGeom prst="line">
              <a:avLst/>
            </a:prstGeom>
            <a:noFill/>
            <a:ln w="3175" algn="ctr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57" name="Gerader Verbinder 53">
              <a:extLst>
                <a:ext uri="{FF2B5EF4-FFF2-40B4-BE49-F238E27FC236}">
                  <a16:creationId xmlns:a16="http://schemas.microsoft.com/office/drawing/2014/main" id="{0D9A610B-4689-72A0-EA47-F85947C36AC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50324" y="5166360"/>
              <a:ext cx="636270" cy="0"/>
            </a:xfrm>
            <a:prstGeom prst="line">
              <a:avLst/>
            </a:prstGeom>
            <a:noFill/>
            <a:ln w="3175" algn="ctr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58" name="Gerade Verbindung mit Pfeil 29">
              <a:extLst>
                <a:ext uri="{FF2B5EF4-FFF2-40B4-BE49-F238E27FC236}">
                  <a16:creationId xmlns:a16="http://schemas.microsoft.com/office/drawing/2014/main" id="{11682141-7365-610A-6A39-6C2E8CD97CA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7400" y="4080510"/>
              <a:ext cx="0" cy="1085850"/>
            </a:xfrm>
            <a:prstGeom prst="straightConnector1">
              <a:avLst/>
            </a:prstGeom>
            <a:noFill/>
            <a:ln w="6350" algn="ctr">
              <a:solidFill>
                <a:srgbClr val="FF9933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359" name="Textfeld 54">
              <a:extLst>
                <a:ext uri="{FF2B5EF4-FFF2-40B4-BE49-F238E27FC236}">
                  <a16:creationId xmlns:a16="http://schemas.microsoft.com/office/drawing/2014/main" id="{B162C74B-D43C-C5FE-C140-DA4D17CF77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127760" y="4469546"/>
              <a:ext cx="631904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9933"/>
                  </a:solidFill>
                </a:rPr>
                <a:t>3,8 m</a:t>
              </a:r>
            </a:p>
          </p:txBody>
        </p:sp>
      </p:grpSp>
      <p:pic>
        <p:nvPicPr>
          <p:cNvPr id="3" name="Grafik 21506">
            <a:extLst>
              <a:ext uri="{FF2B5EF4-FFF2-40B4-BE49-F238E27FC236}">
                <a16:creationId xmlns:a16="http://schemas.microsoft.com/office/drawing/2014/main" id="{8CA72A7C-87D4-F2E3-EEFB-ED2C75CC4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6" r="44267" b="16049"/>
          <a:stretch>
            <a:fillRect/>
          </a:stretch>
        </p:blipFill>
        <p:spPr bwMode="auto">
          <a:xfrm>
            <a:off x="869724" y="919498"/>
            <a:ext cx="2465388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F3E0076-A54F-379C-88CB-041C1D287A0A}"/>
              </a:ext>
            </a:extLst>
          </p:cNvPr>
          <p:cNvGrpSpPr/>
          <p:nvPr/>
        </p:nvGrpSpPr>
        <p:grpSpPr>
          <a:xfrm>
            <a:off x="177535" y="1878348"/>
            <a:ext cx="1728827" cy="3635375"/>
            <a:chOff x="6464261" y="1916113"/>
            <a:chExt cx="1728827" cy="3635375"/>
          </a:xfrm>
        </p:grpSpPr>
        <p:grpSp>
          <p:nvGrpSpPr>
            <p:cNvPr id="21521" name="Gruppieren 21520">
              <a:extLst>
                <a:ext uri="{FF2B5EF4-FFF2-40B4-BE49-F238E27FC236}">
                  <a16:creationId xmlns:a16="http://schemas.microsoft.com/office/drawing/2014/main" id="{505F7666-2F89-F8D7-E26C-604A2B1B9C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83375" y="1916113"/>
              <a:ext cx="1509713" cy="3635375"/>
              <a:chOff x="6683694" y="1916835"/>
              <a:chExt cx="1508961" cy="3634740"/>
            </a:xfrm>
          </p:grpSpPr>
          <p:cxnSp>
            <p:nvCxnSpPr>
              <p:cNvPr id="14346" name="Gerader Verbinder 21509">
                <a:extLst>
                  <a:ext uri="{FF2B5EF4-FFF2-40B4-BE49-F238E27FC236}">
                    <a16:creationId xmlns:a16="http://schemas.microsoft.com/office/drawing/2014/main" id="{A341945A-B735-FED7-9243-E64205375D4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6742545" y="1916835"/>
                <a:ext cx="1450110" cy="0"/>
              </a:xfrm>
              <a:prstGeom prst="line">
                <a:avLst/>
              </a:prstGeom>
              <a:noFill/>
              <a:ln w="3175" algn="ctr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347" name="Gerader Verbinder 56">
                <a:extLst>
                  <a:ext uri="{FF2B5EF4-FFF2-40B4-BE49-F238E27FC236}">
                    <a16:creationId xmlns:a16="http://schemas.microsoft.com/office/drawing/2014/main" id="{A159F7A2-FA1F-27E1-E87F-8CEAAABBBAD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742545" y="3303675"/>
                <a:ext cx="1372587" cy="0"/>
              </a:xfrm>
              <a:prstGeom prst="line">
                <a:avLst/>
              </a:prstGeom>
              <a:noFill/>
              <a:ln w="3175" algn="ctr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348" name="Gerader Verbinder 58">
                <a:extLst>
                  <a:ext uri="{FF2B5EF4-FFF2-40B4-BE49-F238E27FC236}">
                    <a16:creationId xmlns:a16="http://schemas.microsoft.com/office/drawing/2014/main" id="{E57EB8BC-38D9-3BE4-38EF-2377A22FA5E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742545" y="5551575"/>
                <a:ext cx="1264170" cy="0"/>
              </a:xfrm>
              <a:prstGeom prst="line">
                <a:avLst/>
              </a:prstGeom>
              <a:noFill/>
              <a:ln w="3175" algn="ctr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349" name="Gerade Verbindung mit Pfeil 60">
                <a:extLst>
                  <a:ext uri="{FF2B5EF4-FFF2-40B4-BE49-F238E27FC236}">
                    <a16:creationId xmlns:a16="http://schemas.microsoft.com/office/drawing/2014/main" id="{22C6FEB5-62BB-4257-AB56-CA5DF4B86C9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846791" y="3303675"/>
                <a:ext cx="0" cy="2247900"/>
              </a:xfrm>
              <a:prstGeom prst="straightConnector1">
                <a:avLst/>
              </a:prstGeom>
              <a:noFill/>
              <a:ln w="6350" algn="ctr">
                <a:solidFill>
                  <a:srgbClr val="FF9933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350" name="Textfeld 61">
                <a:extLst>
                  <a:ext uri="{FF2B5EF4-FFF2-40B4-BE49-F238E27FC236}">
                    <a16:creationId xmlns:a16="http://schemas.microsoft.com/office/drawing/2014/main" id="{E84BFC24-A361-BDED-A5EA-EDC6C8795B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6546477" y="4271426"/>
                <a:ext cx="582211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400">
                    <a:solidFill>
                      <a:srgbClr val="FF9933"/>
                    </a:solidFill>
                  </a:rPr>
                  <a:t>82 m</a:t>
                </a:r>
              </a:p>
            </p:txBody>
          </p:sp>
          <p:cxnSp>
            <p:nvCxnSpPr>
              <p:cNvPr id="14351" name="Gerade Verbindung mit Pfeil 64">
                <a:extLst>
                  <a:ext uri="{FF2B5EF4-FFF2-40B4-BE49-F238E27FC236}">
                    <a16:creationId xmlns:a16="http://schemas.microsoft.com/office/drawing/2014/main" id="{2BD43237-8046-7E8D-6812-FAF7FAA5EF7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846791" y="1916835"/>
                <a:ext cx="0" cy="1386840"/>
              </a:xfrm>
              <a:prstGeom prst="straightConnector1">
                <a:avLst/>
              </a:prstGeom>
              <a:noFill/>
              <a:ln w="6350" algn="ctr">
                <a:solidFill>
                  <a:srgbClr val="FF9933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352" name="Textfeld 66">
                <a:extLst>
                  <a:ext uri="{FF2B5EF4-FFF2-40B4-BE49-F238E27FC236}">
                    <a16:creationId xmlns:a16="http://schemas.microsoft.com/office/drawing/2014/main" id="{9B77A771-592D-B2A2-12B0-77BDCEE62E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6546477" y="2478965"/>
                <a:ext cx="582211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400" dirty="0">
                    <a:solidFill>
                      <a:srgbClr val="FF9933"/>
                    </a:solidFill>
                  </a:rPr>
                  <a:t>50 m</a:t>
                </a:r>
              </a:p>
            </p:txBody>
          </p:sp>
        </p:grpSp>
        <p:sp>
          <p:nvSpPr>
            <p:cNvPr id="2" name="Rechteck 22">
              <a:extLst>
                <a:ext uri="{FF2B5EF4-FFF2-40B4-BE49-F238E27FC236}">
                  <a16:creationId xmlns:a16="http://schemas.microsoft.com/office/drawing/2014/main" id="{EA21F38D-ACA9-48C7-AED6-385C4FC7F3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636190" y="4205142"/>
              <a:ext cx="199469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chemeClr val="accent2"/>
                  </a:solidFill>
                </a:rPr>
                <a:t>Spannbeton-Turm</a:t>
              </a:r>
            </a:p>
          </p:txBody>
        </p:sp>
        <p:sp>
          <p:nvSpPr>
            <p:cNvPr id="4" name="Rechteck 22">
              <a:extLst>
                <a:ext uri="{FF2B5EF4-FFF2-40B4-BE49-F238E27FC236}">
                  <a16:creationId xmlns:a16="http://schemas.microsoft.com/office/drawing/2014/main" id="{766D5A77-7865-B98E-3316-0D976958DF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009940" y="2456113"/>
              <a:ext cx="126365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Stahlrohr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1842527-8188-FF77-F293-4B2B306FC49F}"/>
              </a:ext>
            </a:extLst>
          </p:cNvPr>
          <p:cNvGrpSpPr/>
          <p:nvPr/>
        </p:nvGrpSpPr>
        <p:grpSpPr>
          <a:xfrm>
            <a:off x="1906362" y="3998913"/>
            <a:ext cx="5158580" cy="2166968"/>
            <a:chOff x="1906362" y="3998913"/>
            <a:chExt cx="5158580" cy="2166968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194736A5-EC1E-F55D-CDFB-E640D4227CCA}"/>
                </a:ext>
              </a:extLst>
            </p:cNvPr>
            <p:cNvGrpSpPr/>
            <p:nvPr/>
          </p:nvGrpSpPr>
          <p:grpSpPr>
            <a:xfrm>
              <a:off x="3801545" y="3998913"/>
              <a:ext cx="3263397" cy="2166968"/>
              <a:chOff x="3801545" y="3998913"/>
              <a:chExt cx="3263397" cy="2166968"/>
            </a:xfrm>
          </p:grpSpPr>
          <p:pic>
            <p:nvPicPr>
              <p:cNvPr id="14339" name="Grafik 4">
                <a:extLst>
                  <a:ext uri="{FF2B5EF4-FFF2-40B4-BE49-F238E27FC236}">
                    <a16:creationId xmlns:a16="http://schemas.microsoft.com/office/drawing/2014/main" id="{448649E3-97DD-C925-5711-13536C6179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386"/>
              <a:stretch>
                <a:fillRect/>
              </a:stretch>
            </p:blipFill>
            <p:spPr bwMode="auto">
              <a:xfrm>
                <a:off x="3801545" y="3998913"/>
                <a:ext cx="3252788" cy="1868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hteck 22">
                <a:extLst>
                  <a:ext uri="{FF2B5EF4-FFF2-40B4-BE49-F238E27FC236}">
                    <a16:creationId xmlns:a16="http://schemas.microsoft.com/office/drawing/2014/main" id="{86199484-6C62-7D1C-5BCB-346DBD3D6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2153" y="5827332"/>
                <a:ext cx="3252789" cy="33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600" dirty="0">
                    <a:solidFill>
                      <a:schemeClr val="accent2"/>
                    </a:solidFill>
                  </a:rPr>
                  <a:t>Turm-Fuß</a:t>
                </a:r>
              </a:p>
            </p:txBody>
          </p:sp>
        </p:grpSp>
        <p:cxnSp>
          <p:nvCxnSpPr>
            <p:cNvPr id="8" name="Gerader Verbinder 15">
              <a:extLst>
                <a:ext uri="{FF2B5EF4-FFF2-40B4-BE49-F238E27FC236}">
                  <a16:creationId xmlns:a16="http://schemas.microsoft.com/office/drawing/2014/main" id="{2F59DE88-D41D-911D-A9D9-8964DCCB3E4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906362" y="4652512"/>
              <a:ext cx="2684688" cy="773785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442A589-09EA-459B-96D9-F2B9DC0F05EB}"/>
              </a:ext>
            </a:extLst>
          </p:cNvPr>
          <p:cNvGrpSpPr/>
          <p:nvPr/>
        </p:nvGrpSpPr>
        <p:grpSpPr>
          <a:xfrm>
            <a:off x="6901314" y="2573404"/>
            <a:ext cx="2874637" cy="1767210"/>
            <a:chOff x="6901314" y="2735329"/>
            <a:chExt cx="2874637" cy="1767210"/>
          </a:xfrm>
        </p:grpSpPr>
        <p:pic>
          <p:nvPicPr>
            <p:cNvPr id="24" name="Grafik 23" descr="Ein Bild, das draußen, Himmel, Transport, Kran enthält.&#10;&#10;Automatisch generierte Beschreibung">
              <a:extLst>
                <a:ext uri="{FF2B5EF4-FFF2-40B4-BE49-F238E27FC236}">
                  <a16:creationId xmlns:a16="http://schemas.microsoft.com/office/drawing/2014/main" id="{39EDA0C6-D039-3D14-4718-49E05DCA0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91930" y="2791728"/>
              <a:ext cx="2284021" cy="1710811"/>
            </a:xfrm>
            <a:prstGeom prst="rect">
              <a:avLst/>
            </a:prstGeom>
          </p:spPr>
        </p:pic>
        <p:cxnSp>
          <p:nvCxnSpPr>
            <p:cNvPr id="14364" name="Gerader Verbinder 15">
              <a:extLst>
                <a:ext uri="{FF2B5EF4-FFF2-40B4-BE49-F238E27FC236}">
                  <a16:creationId xmlns:a16="http://schemas.microsoft.com/office/drawing/2014/main" id="{73CC887F-8BD5-77EC-7332-B49DEFB63AE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901314" y="2735329"/>
              <a:ext cx="1185411" cy="776221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233F53A6-1512-1DA2-320B-DB30347D27DE}"/>
              </a:ext>
            </a:extLst>
          </p:cNvPr>
          <p:cNvGrpSpPr/>
          <p:nvPr/>
        </p:nvGrpSpPr>
        <p:grpSpPr>
          <a:xfrm>
            <a:off x="1915881" y="866088"/>
            <a:ext cx="5169972" cy="2783575"/>
            <a:chOff x="1915881" y="866088"/>
            <a:chExt cx="5169972" cy="2783575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5A006E7B-9E9B-C64A-07D0-5661EAD72314}"/>
                </a:ext>
              </a:extLst>
            </p:cNvPr>
            <p:cNvGrpSpPr/>
            <p:nvPr/>
          </p:nvGrpSpPr>
          <p:grpSpPr>
            <a:xfrm>
              <a:off x="3641208" y="866088"/>
              <a:ext cx="3444645" cy="2783575"/>
              <a:chOff x="185738" y="866088"/>
              <a:chExt cx="3444645" cy="2783575"/>
            </a:xfrm>
          </p:grpSpPr>
          <p:sp>
            <p:nvSpPr>
              <p:cNvPr id="14362" name="Rechteck 22">
                <a:extLst>
                  <a:ext uri="{FF2B5EF4-FFF2-40B4-BE49-F238E27FC236}">
                    <a16:creationId xmlns:a16="http://schemas.microsoft.com/office/drawing/2014/main" id="{136DE379-B8AB-7A82-1F79-6DF8129D1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738" y="866088"/>
                <a:ext cx="3444645" cy="33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600" dirty="0">
                    <a:solidFill>
                      <a:schemeClr val="accent2"/>
                    </a:solidFill>
                  </a:rPr>
                  <a:t>Adapterstück: Spannbeton - Stahl</a:t>
                </a:r>
              </a:p>
            </p:txBody>
          </p:sp>
          <p:pic>
            <p:nvPicPr>
              <p:cNvPr id="14363" name="Grafik 13">
                <a:extLst>
                  <a:ext uri="{FF2B5EF4-FFF2-40B4-BE49-F238E27FC236}">
                    <a16:creationId xmlns:a16="http://schemas.microsoft.com/office/drawing/2014/main" id="{77E30819-ED74-F18C-F0A4-CD450E28E7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674" y="1210807"/>
                <a:ext cx="3252054" cy="2438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9" name="Gerader Verbinder 15">
              <a:extLst>
                <a:ext uri="{FF2B5EF4-FFF2-40B4-BE49-F238E27FC236}">
                  <a16:creationId xmlns:a16="http://schemas.microsoft.com/office/drawing/2014/main" id="{F756D7A8-4439-2AF3-02F3-631D366FBE15}"/>
                </a:ext>
              </a:extLst>
            </p:cNvPr>
            <p:cNvCxnSpPr>
              <a:cxnSpLocks/>
              <a:endCxn id="14363" idx="1"/>
            </p:cNvCxnSpPr>
            <p:nvPr/>
          </p:nvCxnSpPr>
          <p:spPr bwMode="auto">
            <a:xfrm flipV="1">
              <a:off x="1915881" y="2430235"/>
              <a:ext cx="1875263" cy="903361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512" name="Gruppieren 21511">
            <a:extLst>
              <a:ext uri="{FF2B5EF4-FFF2-40B4-BE49-F238E27FC236}">
                <a16:creationId xmlns:a16="http://schemas.microsoft.com/office/drawing/2014/main" id="{43E85A10-636F-913F-6659-18660BBB8EA4}"/>
              </a:ext>
            </a:extLst>
          </p:cNvPr>
          <p:cNvGrpSpPr/>
          <p:nvPr/>
        </p:nvGrpSpPr>
        <p:grpSpPr>
          <a:xfrm>
            <a:off x="7482413" y="742263"/>
            <a:ext cx="2290600" cy="1831141"/>
            <a:chOff x="7482413" y="866088"/>
            <a:chExt cx="2290600" cy="1831141"/>
          </a:xfrm>
        </p:grpSpPr>
        <p:pic>
          <p:nvPicPr>
            <p:cNvPr id="7" name="Grafik 6" descr="Ein Bild, das draußen, Himmel, Person, Gelände enthält.&#10;&#10;Automatisch generierte Beschreibung">
              <a:extLst>
                <a:ext uri="{FF2B5EF4-FFF2-40B4-BE49-F238E27FC236}">
                  <a16:creationId xmlns:a16="http://schemas.microsoft.com/office/drawing/2014/main" id="{35ECB1C3-3717-C3B7-8138-BBDE501D6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06" b="8794"/>
            <a:stretch/>
          </p:blipFill>
          <p:spPr>
            <a:xfrm>
              <a:off x="7491931" y="1287529"/>
              <a:ext cx="2281081" cy="1409700"/>
            </a:xfrm>
            <a:prstGeom prst="rect">
              <a:avLst/>
            </a:prstGeom>
          </p:spPr>
        </p:pic>
        <p:sp>
          <p:nvSpPr>
            <p:cNvPr id="21511" name="Rechteck 22">
              <a:extLst>
                <a:ext uri="{FF2B5EF4-FFF2-40B4-BE49-F238E27FC236}">
                  <a16:creationId xmlns:a16="http://schemas.microsoft.com/office/drawing/2014/main" id="{20499900-3471-8021-A54A-1320A3263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2413" y="866088"/>
              <a:ext cx="2290600" cy="3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accent2"/>
                  </a:solidFill>
                </a:rPr>
                <a:t>Spannseil</a:t>
              </a:r>
            </a:p>
          </p:txBody>
        </p:sp>
      </p:grpSp>
      <p:sp>
        <p:nvSpPr>
          <p:cNvPr id="11" name="Text Box 5">
            <a:extLst>
              <a:ext uri="{FF2B5EF4-FFF2-40B4-BE49-F238E27FC236}">
                <a16:creationId xmlns:a16="http://schemas.microsoft.com/office/drawing/2014/main" id="{3AB51A71-D3FD-28AB-3E20-5594B33A0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106" y="6002515"/>
            <a:ext cx="23711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</a:t>
            </a:r>
            <a:r>
              <a:rPr lang="de-DE" altLang="de-DE" sz="1200" dirty="0">
                <a:hlinkClick r:id="rId10"/>
              </a:rPr>
              <a:t>ISE e.V., WEA-</a:t>
            </a:r>
            <a:r>
              <a:rPr lang="de-DE" altLang="de-DE" sz="1200" dirty="0" err="1">
                <a:hlinkClick r:id="rId10"/>
              </a:rPr>
              <a:t>Freckenfeld</a:t>
            </a:r>
            <a:br>
              <a:rPr lang="de-DE" altLang="de-DE" sz="1200" dirty="0"/>
            </a:br>
            <a:r>
              <a:rPr lang="de-DE" altLang="de-DE" sz="1200" dirty="0"/>
              <a:t>            </a:t>
            </a:r>
            <a:r>
              <a:rPr lang="de-DE" altLang="de-DE" sz="1200" dirty="0">
                <a:hlinkClick r:id="rId11"/>
              </a:rPr>
              <a:t>Fa. Max Bögl, Hybridturm</a:t>
            </a:r>
            <a:endParaRPr lang="en-US" altLang="de-DE" sz="12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922EE7D-3725-93BB-1F46-FA5D1D31B387}"/>
              </a:ext>
            </a:extLst>
          </p:cNvPr>
          <p:cNvSpPr txBox="1"/>
          <p:nvPr/>
        </p:nvSpPr>
        <p:spPr>
          <a:xfrm>
            <a:off x="7113939" y="5747561"/>
            <a:ext cx="2792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Die Spannseile halten den Turm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mit enormer Zugkraft zusammen!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9CA51F1E-4FE9-CCC0-438D-93A966E9F364}"/>
              </a:ext>
            </a:extLst>
          </p:cNvPr>
          <p:cNvGrpSpPr/>
          <p:nvPr/>
        </p:nvGrpSpPr>
        <p:grpSpPr>
          <a:xfrm>
            <a:off x="6676750" y="4429994"/>
            <a:ext cx="3096263" cy="1377486"/>
            <a:chOff x="6676750" y="4429994"/>
            <a:chExt cx="3096263" cy="1377486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35FEF296-4676-B0D0-13F3-4FAD8B22627D}"/>
                </a:ext>
              </a:extLst>
            </p:cNvPr>
            <p:cNvGrpSpPr/>
            <p:nvPr/>
          </p:nvGrpSpPr>
          <p:grpSpPr>
            <a:xfrm>
              <a:off x="7482413" y="4429994"/>
              <a:ext cx="2290600" cy="1377486"/>
              <a:chOff x="7482413" y="4429994"/>
              <a:chExt cx="2290600" cy="1377486"/>
            </a:xfrm>
          </p:grpSpPr>
          <p:pic>
            <p:nvPicPr>
              <p:cNvPr id="10" name="Grafik 9" descr="Ein Bild, das Text, Wand, Im Haus enthält.&#10;&#10;Automatisch generierte Beschreibung">
                <a:extLst>
                  <a:ext uri="{FF2B5EF4-FFF2-40B4-BE49-F238E27FC236}">
                    <a16:creationId xmlns:a16="http://schemas.microsoft.com/office/drawing/2014/main" id="{6A278FEB-E840-C8FA-FA83-4A11937899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2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244"/>
              <a:stretch/>
            </p:blipFill>
            <p:spPr>
              <a:xfrm>
                <a:off x="7503214" y="4429994"/>
                <a:ext cx="2266428" cy="1083730"/>
              </a:xfrm>
              <a:prstGeom prst="rect">
                <a:avLst/>
              </a:prstGeom>
            </p:spPr>
          </p:pic>
          <p:sp>
            <p:nvSpPr>
              <p:cNvPr id="12" name="Rechteck 22">
                <a:extLst>
                  <a:ext uri="{FF2B5EF4-FFF2-40B4-BE49-F238E27FC236}">
                    <a16:creationId xmlns:a16="http://schemas.microsoft.com/office/drawing/2014/main" id="{6F28E4AB-21AE-3475-6C0D-1EC5B1EBA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2413" y="5468931"/>
                <a:ext cx="2290600" cy="33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600" dirty="0">
                    <a:solidFill>
                      <a:schemeClr val="accent2"/>
                    </a:solidFill>
                  </a:rPr>
                  <a:t>Fundamentkeller</a:t>
                </a:r>
              </a:p>
            </p:txBody>
          </p:sp>
        </p:grpSp>
        <p:cxnSp>
          <p:nvCxnSpPr>
            <p:cNvPr id="18" name="Gerader Verbinder 15">
              <a:extLst>
                <a:ext uri="{FF2B5EF4-FFF2-40B4-BE49-F238E27FC236}">
                  <a16:creationId xmlns:a16="http://schemas.microsoft.com/office/drawing/2014/main" id="{AE44725B-7B8F-D7A6-EC0E-85F202C60BF7}"/>
                </a:ext>
              </a:extLst>
            </p:cNvPr>
            <p:cNvCxnSpPr>
              <a:cxnSpLocks/>
              <a:stCxn id="10" idx="1"/>
            </p:cNvCxnSpPr>
            <p:nvPr/>
          </p:nvCxnSpPr>
          <p:spPr bwMode="auto">
            <a:xfrm flipH="1">
              <a:off x="6676750" y="4971859"/>
              <a:ext cx="826464" cy="693664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" name="Text Box 2">
            <a:extLst>
              <a:ext uri="{FF2B5EF4-FFF2-40B4-BE49-F238E27FC236}">
                <a16:creationId xmlns:a16="http://schemas.microsoft.com/office/drawing/2014/main" id="{1B9F5DA3-83C5-AD1D-2026-55F149BFE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-22225"/>
            <a:ext cx="52070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chemeClr val="bg1"/>
                </a:solidFill>
              </a:rPr>
              <a:t>Grundlagen WKA (5)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Hybrid-Turm, Beispiel Windpark </a:t>
            </a: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endParaRPr lang="en-GB" altLang="de-DE" sz="2000" dirty="0">
              <a:solidFill>
                <a:schemeClr val="bg1"/>
              </a:solidFill>
            </a:endParaRPr>
          </a:p>
        </p:txBody>
      </p:sp>
      <p:sp>
        <p:nvSpPr>
          <p:cNvPr id="117" name="Rectangle 4">
            <a:extLst>
              <a:ext uri="{FF2B5EF4-FFF2-40B4-BE49-F238E27FC236}">
                <a16:creationId xmlns:a16="http://schemas.microsoft.com/office/drawing/2014/main" id="{BDDCB652-C893-174D-A993-C81382C33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01237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Hybrid-Turm ist die „tragende Säule“ 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3000" fill="hold"/>
                                        <p:tgtEl>
                                          <p:spTgt spid="215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3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7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2183</Words>
  <Application>Microsoft Office PowerPoint</Application>
  <PresentationFormat>A4-Papier (210 x 297 mm)</PresentationFormat>
  <Paragraphs>286</Paragraphs>
  <Slides>21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31" baseType="lpstr">
      <vt:lpstr>Microsoft YaHei</vt:lpstr>
      <vt:lpstr>Arial</vt:lpstr>
      <vt:lpstr>Calibri</vt:lpstr>
      <vt:lpstr>Courier New</vt:lpstr>
      <vt:lpstr>MathJax_Main</vt:lpstr>
      <vt:lpstr>MathJax_Math</vt:lpstr>
      <vt:lpstr>STIXGeneral</vt:lpstr>
      <vt:lpstr>Symbol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2754</cp:revision>
  <cp:lastPrinted>2019-03-23T07:11:31Z</cp:lastPrinted>
  <dcterms:created xsi:type="dcterms:W3CDTF">2003-01-24T08:17:53Z</dcterms:created>
  <dcterms:modified xsi:type="dcterms:W3CDTF">2024-03-08T09:33:06Z</dcterms:modified>
</cp:coreProperties>
</file>