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080625" cy="7559675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8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549031D-7D85-1B05-F6A1-203F5FDABE5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7521DF-E608-F2A0-7FB1-85764782FA65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F5409E6-6C33-1D48-BF5C-23198C53D12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2D7263E-0D1E-3F00-DD32-B8C9A2C26CC6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E1496F51-FE31-44E9-A30E-45DC8D43501F}" type="slidenum">
              <a:t>‹Nr.›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74620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F69C23-C21F-6B7B-5190-63F4C509DD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AA1387-9DC8-54A1-FDB3-444F9F5A2BC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" name="Kopfzeilenplatzhalter 3">
            <a:extLst>
              <a:ext uri="{FF2B5EF4-FFF2-40B4-BE49-F238E27FC236}">
                <a16:creationId xmlns:a16="http://schemas.microsoft.com/office/drawing/2014/main" id="{ABAC9CEF-5F51-F359-84BE-1C1C517EB59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D5DB642-5820-1ABB-367C-2667A679FF6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54126D-F360-580D-8948-48336CB4B83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7BCE0F-C660-CC33-B489-8801003239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053D3B3-86A0-4212-AC48-E3D47D8ED2D4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8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de-DE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14A019-511F-D1DE-4817-FDB6BB8E16E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BD7F437-9999-4866-B138-6755353888C4}" type="slidenum">
              <a:t>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AA185C6-64A5-849C-480B-D913085619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78CCA2A-7868-7816-B37B-FC318BD635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EC3CAC-E011-A483-323A-0D9624E39F3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3E9069C-F31F-48CA-B44B-78E7783A19F5}" type="slidenum">
              <a:t>10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D00D07-743A-B358-8989-15F81463A7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C9EADFF-15E1-253F-A727-5386F5DC70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1DBCAA-BB94-A263-1BE1-60404A5205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5F134AB-4D17-4D8E-89EB-39D6B65A7E1C}" type="slidenum">
              <a:t>11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0690D21-C0D4-6A51-50E5-434CF33599C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D56739C-6212-2242-FF08-EC8A3FD1108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D15BCD-EA88-6947-9010-92BEBD5FA56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8555A96-EB76-4E26-B394-2C0783CC13FC}" type="slidenum">
              <a:t>12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7410A5-A392-8DA5-C3EA-E4C5E54D6F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E598D1-54AE-A448-C67F-2B2F8DB34F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751621-11DE-3A21-AEC6-21B167C146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7E19A01-A432-4E91-9669-F8A8FB9A898C}" type="slidenum">
              <a:t>13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DBF04D0-6DD3-4696-055F-B5CA8CD246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99909C7-4E64-BDFD-3B3B-03B69FF2F1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EAB5E0-744B-1DB6-E8B9-9D2BA80540C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857088A-51F0-440C-9DD0-69F485731023}" type="slidenum">
              <a:t>14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D4D83B8-D040-749B-D96B-BA25347D170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872EAF7-2F79-512F-A76B-7B9E03DB419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DC5C0C-4107-73C0-7E3F-29FE45A467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E77879E-1FA1-4A26-937B-97EFA1F59AA7}" type="slidenum">
              <a:t>15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E8590C3-C934-8912-9F66-835664BF09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7D6D87-D95F-D015-4AC5-27E1C13069D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3EF7EE-0020-9009-0CB4-113D03C7AE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64DADE1-A604-42BA-9AE2-0D7D2809A899}" type="slidenum">
              <a:t>16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E4932A-4A64-4866-FFA4-2A07606DEEA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0BAFECB-06D9-23E3-1324-4CF8894C7D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BA38A0-5E77-0E8F-5F1A-51BACBD0C9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0E34BDE-177B-4332-A658-7D8878D56A19}" type="slidenum">
              <a:t>17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B622DEF-F7DA-BEA6-E9C0-092DBECCFF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3B48E0A-34A1-4637-3D92-1F725DAF48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6665EA-F653-4070-ED7B-3C086B5C3D5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371D59A0-27BC-4ECE-8085-2071AAE0D377}" type="slidenum">
              <a:t>18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C480627-8999-EE54-3B25-9D89B9E8514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7AE98A2-9D46-B46A-B16C-6B45725F59E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DD89A2-C2DF-87D5-7FC1-2CC6178080D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FBCF2F8-8BB3-433E-B322-FD7084C23FB8}" type="slidenum">
              <a:t>19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FCDAA79-2D39-B1B3-D9F2-31C46C39438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F3EA92-AEA1-E592-2A46-5B726BB58D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A60AC64-BBA3-2497-EB30-3C31778166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AF2BA1AA-7881-49B1-997A-9027C07AE74A}" type="slidenum">
              <a:t>2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E23E289-629E-8EA8-75D1-75D34C50F22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C360F4-108B-8D08-9649-591D956500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64736E-8032-E8EE-6395-7C669D836A5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1458714-6EC4-427D-A669-7A6206B1F863}" type="slidenum">
              <a:t>3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B9FE299-9CC4-E3D0-2CB1-6832841950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3633E2C-269C-7221-2FBC-BF322174BE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A819714-9DBF-4119-DD65-F47E85CAEB9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2AD7FBA-9856-4E2A-A8D4-EAD401EF75A0}" type="slidenum">
              <a:t>4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4962882-DB85-0F49-7B27-87C939B461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CEF3A82-CE3A-C76F-0BE3-3D8546CD14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365196-7075-812C-209D-CE34C7A85A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C9F2A587-985A-44C5-A8BC-03C976F554AB}" type="slidenum">
              <a:t>5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EC71DCF-0396-7D6F-1064-40FF5787BD7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5F16EF-8642-9438-5869-76F956FC8A3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5D732E-2A35-2364-8F18-5378BF43B2F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99C192D-D5B6-49DD-BD1F-46E1A837C3E9}" type="slidenum">
              <a:t>6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8F91B3-2490-6CA7-88FB-EE5A04A231B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8B0344-599A-177F-5721-245D36AF77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A0F720-DF1B-6396-F1B5-446BCA8A3B2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CAA6ACE-9378-4683-A645-3E7500BE861B}" type="slidenum">
              <a:t>7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2AB3DD8-047E-B711-881E-078BEEEC69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30B379F-0D71-35E2-581C-8699B356CC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8D632B-F0B2-FAB1-579D-DE92D7F15D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76CA8052-008F-4B1C-955D-68ED5765A006}" type="slidenum">
              <a:t>8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1A2D63E-8FBA-F52A-78EA-8E757CC39B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E26C08-5795-2E5F-5616-58183F76E6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DFC3F14-C2E5-ACF6-2C55-A7F942AA6FB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F94AABF-F83A-45F2-A817-CEB580676D07}" type="slidenum">
              <a:t>9</a:t>
            </a:fld>
            <a:endParaRPr lang="de-DE"/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48C59A5-5B7A-F732-5782-364FF6FDF5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2E0DEA-2E95-EA63-2768-429042BFB9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49A21-4DA1-B4DD-F586-A3A0F4F94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6BE4657-F260-2824-3609-8ABDD2FFB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D9B3CB-DBD9-DDE6-32DA-AB814C6A8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54D4CE-5FC6-9166-347D-56533507B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1CF3D8-40EF-30F5-4CDD-D36DCCBDA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593425-B50A-4305-AD26-4BBC56A4442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3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A5A9D0-ACB3-6DD3-30E8-CD0468AAA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DBA7A10-AC38-B1FA-864E-A7F782613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742645-6570-966A-5AEA-89582BD6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2B5EB5-2884-8915-3DFE-8A5846D9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1FAE85-D1F2-6823-D21E-0A520492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A589EE-D55F-4BB3-AFE2-A9FCC219AB1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152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1D8C901-B1C8-CB7C-9EAA-0F8C623E63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73558ED-9DFC-0A3F-4C75-FE50DD65E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B0059C-FFB8-3E94-D6CD-4D296401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C939A1-13D2-13F2-50BC-7603605BE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A93699-B503-CE19-9F32-9106614D4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F4851F-AC7E-465F-A670-FF2FA858EA50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04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E7FCC-DCF5-13F3-2267-0EF1D143D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874218-C905-CE52-0AE7-43FD11370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339AF4-8BD8-61E3-655B-952A66C3B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B6293B-B5F6-8FB9-5940-0471A1FDD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48DE7B-CC1E-2066-5507-D161743D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C2F6A74-1635-427C-8B63-B2F47AC7ECBD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03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EDA7F-5AEB-78D2-9239-3C0D4FC2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4F308A-16A8-4C31-5AF4-35942BA49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330068-2B39-99F7-64C8-85D0A69B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F50838-99D3-59D6-6B47-77940787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C6E5BC-C715-4246-8453-FA458E9FF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E91817-1F13-42AC-B9CC-373BE44E9B0E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354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5A85BE-1EF6-8560-B256-35FCAA792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EFA475-48CC-9BA8-E5EE-B71D1F8A50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8CA0E1-4D9C-EBDF-A902-16194F476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0709D1-4658-60DD-0953-6381412A8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03424E-68D8-35F5-105D-450248100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C073364-D738-CDF7-F985-296A3E8FF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F418C5-2EC9-483D-B5AC-86C6AFE608B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583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2AA91D-A286-F006-09FE-A8D7B4A84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BD13DF-8BF8-7F01-9B8D-99ECE3021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363FEE2-6335-7298-5667-57D46876F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731C53-D02C-FECB-E810-074256254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7DD424-9074-D8F8-BC14-A14E2DA5F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024B21C-3972-3BB6-1545-452733D4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B38E17-7BE6-369E-E0E3-07687A23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99640AF-8667-A49B-F0FB-84AD19AD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71FC47-9259-4BC4-BFB4-3531A4736601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74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78A34-0899-3985-0730-0EE56038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83F276A-E19B-DC26-C236-E979B6A1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B7F6C9-34BE-8372-47A4-E1837B409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8C0A8D-506F-05B3-FFA8-85E2032A6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D10947-1F32-4AEC-BF15-D830BFA3547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7712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1C8050-800B-6C1C-F7CF-5BE43DC6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3524A9-5FCA-0DC9-3944-E8FC9FD30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D7ACD7-B4B7-A17E-BC63-FE5953D3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1B33A2-0889-49B6-895F-FB17C33817A6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48452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1606C-E5C6-90E4-F47C-78FCD619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E3B39D-5377-F0EF-3678-06ABF6BDC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E8E7C9-1A06-383E-B3A0-33FD066E2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A60D5F-39EB-3972-926C-7D4A768D8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B993D35-A0EA-251A-6D87-84F71445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D49A8C-4520-DD49-5543-E43D1AD1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1D304E-BF17-43CD-BDE6-448B42CDA247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78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B46BDC-29D0-133D-8E1D-0AC0BB8A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B7EF0E8-3D06-8C70-B587-B2F6FA8E59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FA2BD4-0CEF-769F-16DA-B56B9B5FB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1772173-CFED-7C9D-FC34-DF4518D90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45CC44-09E1-BC5B-DD29-FDCD1013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1A0E59B-89A4-468F-54D5-15538033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09C6658-4B6B-4E84-99C1-EF97297740CF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11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8BBA99E-F217-136D-675E-D510144C9A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FD712A-7AAB-AE38-8737-67B3385EF3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E1E6EB-AE4E-63FC-EFB3-75102D816A7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388958-44CA-89CD-5215-1BF00CC9801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ctr" rtl="0" hangingPunct="0">
              <a:buNone/>
              <a:tabLst/>
              <a:defRPr lang="de-DE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912E1F-743C-4749-AFA2-43617B04FB0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0F0C0F1B-8D21-4808-9BCF-924F04425252}" type="slidenum"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de-DE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de-DE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49BE81F2-AFAA-3371-6EC3-D17393FE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3C1822E-18D0-EFCD-5FEA-84744D234211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79F6C1-92C0-3DC4-883F-BA54FA36BB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6959097-1591-4380-B26E-2810254F298E}"/>
              </a:ext>
            </a:extLst>
          </p:cNvPr>
          <p:cNvSpPr txBox="1"/>
          <p:nvPr/>
        </p:nvSpPr>
        <p:spPr>
          <a:xfrm>
            <a:off x="1007999" y="2160000"/>
            <a:ext cx="8136000" cy="2729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Agenda: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Zu meiner Person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Vorstellung Bürgerenergiegenossenschaft Südpfalz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Beispiele Beteiligungen an Windrädern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1E2F6068-EAF8-6CA5-967B-91AE2814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72CA02B-3156-1689-2E5C-F0C778F6FD81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E0F165-024A-A13A-1CDB-4E9D198A417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8FF7752-E0F8-ED9A-22BB-611778E4CC3F}"/>
              </a:ext>
            </a:extLst>
          </p:cNvPr>
          <p:cNvSpPr txBox="1"/>
          <p:nvPr/>
        </p:nvSpPr>
        <p:spPr>
          <a:xfrm>
            <a:off x="2160000" y="2160000"/>
            <a:ext cx="54000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600" b="0" i="1" u="sng" strike="noStrike" kern="120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Mitglied werden.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3015B82-9E10-3CA1-50EE-CE9C16B91756}"/>
              </a:ext>
            </a:extLst>
          </p:cNvPr>
          <p:cNvSpPr txBox="1"/>
          <p:nvPr/>
        </p:nvSpPr>
        <p:spPr>
          <a:xfrm>
            <a:off x="288000" y="2739240"/>
            <a:ext cx="9576000" cy="38847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Ab einem Anteil von 100 Euro, gerne aber auch mehr, wirst du Mitglied in der </a:t>
            </a:r>
            <a:r>
              <a:rPr lang="de-DE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BEnSüdpfalz</a:t>
            </a: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.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Damit bist du nicht nur Teil einer großen Gemeinschaft von Energiewendern, sondern auch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Entscheider.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Übrigens: </a:t>
            </a: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Nicht nur du als Person kannst Mitglied werden - auch Personengesellschaften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und juristische Personen des privaten oder öffentlichen Rechts können Teil unserer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Genossenschaft sein.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CCEB5D9F-2CB1-ED6E-EF2C-5FE19934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093F3B5-CB96-E041-59C0-4F851B23DFD0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435776-48D5-5CC6-A9D8-E557678FD2B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AB0202-7CE7-CA82-C5FD-4078EF6B6756}"/>
              </a:ext>
            </a:extLst>
          </p:cNvPr>
          <p:cNvSpPr txBox="1"/>
          <p:nvPr/>
        </p:nvSpPr>
        <p:spPr>
          <a:xfrm>
            <a:off x="792000" y="2304000"/>
            <a:ext cx="8856000" cy="439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                </a:t>
            </a:r>
            <a:r>
              <a:rPr lang="de-DE" sz="2600" b="1" i="0" u="sng" strike="noStrike" kern="1200">
                <a:ln>
                  <a:noFill/>
                </a:ln>
                <a:effectLst>
                  <a:outerShdw dist="17961" dir="2700000">
                    <a:scrgbClr r="0" g="0" b="0"/>
                  </a:outerShdw>
                </a:effectLst>
                <a:uFillTx/>
                <a:latin typeface="Arial" pitchFamily="18"/>
                <a:ea typeface="Microsoft YaHei" pitchFamily="2"/>
                <a:cs typeface="Lucida Sans" pitchFamily="2"/>
              </a:rPr>
              <a:t> Projektbeispiele für Bürgerbeteiligungen: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600" b="1" i="0" u="sng" strike="noStrike" kern="1200">
              <a:ln>
                <a:noFill/>
              </a:ln>
              <a:effectLst>
                <a:outerShdw dist="17961" dir="2700000">
                  <a:scrgbClr r="0" g="0" b="0"/>
                </a:outerShdw>
              </a:effectLst>
              <a:uFillTx/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600" b="1" i="0" u="sng" strike="noStrike" kern="1200">
              <a:ln>
                <a:noFill/>
              </a:ln>
              <a:effectLst>
                <a:outerShdw dist="17961" dir="2700000">
                  <a:scrgbClr r="0" g="0" b="0"/>
                </a:outerShdw>
              </a:effectLst>
              <a:uFillTx/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600" b="1" i="0" u="sng" strike="noStrike" kern="1200">
              <a:ln>
                <a:noFill/>
              </a:ln>
              <a:effectLst>
                <a:outerShdw dist="17961" dir="2700000">
                  <a:scrgbClr r="0" g="0" b="0"/>
                </a:outerShdw>
              </a:effectLst>
              <a:uFillTx/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600" b="1" i="0" u="sng" strike="noStrike" kern="1200">
              <a:ln>
                <a:noFill/>
              </a:ln>
              <a:effectLst>
                <a:outerShdw dist="17961" dir="2700000">
                  <a:scrgbClr r="0" g="0" b="0"/>
                </a:outerShdw>
              </a:effectLst>
              <a:uFillTx/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05A476-8254-78F3-88E8-E9F929008D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24000" y="3137400"/>
            <a:ext cx="2944800" cy="103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4F095DC-B1D7-C999-163B-9324F3EE586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03999" y="3384000"/>
            <a:ext cx="1904760" cy="54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BA5E5A-12BF-FD16-767A-708E664A153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520000" y="4809960"/>
            <a:ext cx="5079600" cy="80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B2D831B2-9F35-BB98-C555-A8DC732B3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40A04B5-99CC-452B-D1E7-D7615B29F280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B56F00-6B6F-9D4D-E093-BBE75DD5D0F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ABEF472-1230-4E3C-F94E-FBCB678F847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448000" y="5760000"/>
            <a:ext cx="5079600" cy="806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DF3B84C-7367-DFF1-B0E9-95D150D2D56E}"/>
              </a:ext>
            </a:extLst>
          </p:cNvPr>
          <p:cNvSpPr txBox="1"/>
          <p:nvPr/>
        </p:nvSpPr>
        <p:spPr>
          <a:xfrm>
            <a:off x="720000" y="1944000"/>
            <a:ext cx="8928000" cy="2048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Gemäß unserem Motto: „Wer auf ein Windrad schaut, der soll auch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den Nutzen haben“, wird  den Bürgerinnen und Bürgern der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umliegenden Gemeinden als erstes die Möglichkeit eröffnet, über eine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2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finanzielle Beteiligung von dem jeweiligen Windpark zu profitieren.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2AAC72-FC66-9486-4DF5-AC25205CA0CA}"/>
              </a:ext>
            </a:extLst>
          </p:cNvPr>
          <p:cNvSpPr txBox="1"/>
          <p:nvPr/>
        </p:nvSpPr>
        <p:spPr>
          <a:xfrm>
            <a:off x="813240" y="3744000"/>
            <a:ext cx="2066760" cy="634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1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WindSTARK</a:t>
            </a:r>
            <a:r>
              <a:rPr lang="de-DE" sz="20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1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CAA428E-2384-7D05-C7A9-4D00A56F19A2}"/>
              </a:ext>
            </a:extLst>
          </p:cNvPr>
          <p:cNvSpPr txBox="1"/>
          <p:nvPr/>
        </p:nvSpPr>
        <p:spPr>
          <a:xfrm>
            <a:off x="2736000" y="3744000"/>
            <a:ext cx="7056000" cy="1114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Errichtet wurde eine 2,05 MW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REpower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MM 92, mit 100 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Nabenhöhe und 92 m Rotordurchmesser, die speziell für das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Binnenland konzipiert ist. Das Windrad  ist seit dem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10. Dezember 2011 in Betrieb.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7F8FEC7F-8D65-0A3B-631F-6E1ABACC2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6C9FFDF-2B89-332E-A085-D44532AB5EC2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E00806-36CF-ED00-984E-D4FEC755210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220C75E-B8D0-E7BE-0DA3-8756003BDAB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36000" y="5832000"/>
            <a:ext cx="5079600" cy="806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5D8F959-CAB3-FDFE-5CE8-E12EBC5E30AE}"/>
              </a:ext>
            </a:extLst>
          </p:cNvPr>
          <p:cNvSpPr txBox="1"/>
          <p:nvPr/>
        </p:nvSpPr>
        <p:spPr>
          <a:xfrm>
            <a:off x="648000" y="2304000"/>
            <a:ext cx="2066760" cy="634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1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WindSTARK 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608907B-DB89-EB37-7AC1-E51EE6DAAF35}"/>
              </a:ext>
            </a:extLst>
          </p:cNvPr>
          <p:cNvSpPr txBox="1"/>
          <p:nvPr/>
        </p:nvSpPr>
        <p:spPr>
          <a:xfrm>
            <a:off x="2520000" y="2304000"/>
            <a:ext cx="7128000" cy="1882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Das Eigenkapital von 5,5 Mio. Euro wurde von Bürgern, die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überwiegend aus der Region stammen, vollständig eingeworben.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Eine weitere Beteiligung ist daher nicht mehr möglich.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Für den Betrieb der Windkraftanlagen wurde eine eigene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Betreibergesellschaft, die Bürgerwindpark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Gerichtstetten</a:t>
            </a:r>
            <a:endParaRPr lang="de-DE" dirty="0"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EINS GmbH &amp; Co. KG, gegründet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8A7E10-0038-02FF-AF94-73B8336F34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77920" y="4392000"/>
            <a:ext cx="3754079" cy="249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630D5B8C-EB6F-22BC-A9BA-29509991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315D5B7-87F9-A0F4-4412-0E726EDCE8DB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0C3AB05-5AA5-2503-9137-3399E9B625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9CD5ED1-B487-361D-67B1-14CA37D5010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43240" y="5790240"/>
            <a:ext cx="1904760" cy="54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39A2608-7DB1-2187-84C3-D3DF9F2A9DE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325920" y="3168000"/>
            <a:ext cx="3322079" cy="24915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C5DD4F-4759-E33D-4D2F-13DD86549FD7}"/>
              </a:ext>
            </a:extLst>
          </p:cNvPr>
          <p:cNvSpPr txBox="1"/>
          <p:nvPr/>
        </p:nvSpPr>
        <p:spPr>
          <a:xfrm>
            <a:off x="503999" y="2005169"/>
            <a:ext cx="9073038" cy="88725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Dank zahlreicher Mitglieder die sich mit Genossenschaftsanteilen oder einem Darlehen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am Windrad beteiligt haben, konnten 1.531.000€  von insgesamt 5 Millionen Euro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Investitionskosten durch Bürger finanziert werden! DANKE!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061F8B-A0CE-7D2A-1C52-C32CFBBCB6F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106280" y="4789800"/>
            <a:ext cx="2061719" cy="15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DB78C13F-4A2D-6A1C-962A-50B309862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7B7D4ED-4A94-E303-7EBB-A3C5AC68D284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AE2810-1011-AE9C-943B-DB5391155EB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2A00797-7448-DB08-10DF-402D51B3FD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08000" y="4857480"/>
            <a:ext cx="4600800" cy="16225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D836A8F-48D9-F5BF-704C-3D5DB47B0C97}"/>
              </a:ext>
            </a:extLst>
          </p:cNvPr>
          <p:cNvSpPr txBox="1"/>
          <p:nvPr/>
        </p:nvSpPr>
        <p:spPr>
          <a:xfrm>
            <a:off x="576000" y="2088000"/>
            <a:ext cx="9000000" cy="482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C97B85-1FD6-6EED-E285-397A11FF1756}"/>
              </a:ext>
            </a:extLst>
          </p:cNvPr>
          <p:cNvSpPr txBox="1"/>
          <p:nvPr/>
        </p:nvSpPr>
        <p:spPr>
          <a:xfrm>
            <a:off x="864000" y="2160000"/>
            <a:ext cx="9144000" cy="33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Am 4. November 2015 hat die SOLIX ENERGIE e. G. nach sorgfältiger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Überlegung und gründlicher Prüfung eine in Lahr (Hunsrück) im Bau befindliche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Windenergieanlage (WEA) gekauft, die 2016 in Betrieb genommen wurde.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Die Leistung beträgt 3 MW; rund 7 Millionen kWh erzeugt die Anlage pro Jahr und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deckt damit den Jahresbedarf an elektrischem Strom von mehr als 5000 Menschen.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Die Finanzierung des Eigenkapitals erfolgte ausschließlich über Genossenschaftsanteile.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2">
            <a:extLst>
              <a:ext uri="{FF2B5EF4-FFF2-40B4-BE49-F238E27FC236}">
                <a16:creationId xmlns:a16="http://schemas.microsoft.com/office/drawing/2014/main" id="{3D1D4CAB-97D5-562E-2087-D67235CE3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5873AB0-44F0-123F-C067-35679624DAED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079B68-5003-34CE-641F-8A88D52DD9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941E71-7A93-620E-D857-2F346ACD97D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38496" y="2088000"/>
            <a:ext cx="5025504" cy="3350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3A5EA47-76D0-102A-5E86-2F3639FA062B}"/>
              </a:ext>
            </a:extLst>
          </p:cNvPr>
          <p:cNvSpPr txBox="1"/>
          <p:nvPr/>
        </p:nvSpPr>
        <p:spPr>
          <a:xfrm>
            <a:off x="144000" y="2158920"/>
            <a:ext cx="2736000" cy="4393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Der Wind dreht sich: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Bürgerenergie in Deutschland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20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BEA8A2-A6E0-51EC-9387-3C6891C2FD8C}"/>
              </a:ext>
            </a:extLst>
          </p:cNvPr>
          <p:cNvSpPr txBox="1"/>
          <p:nvPr/>
        </p:nvSpPr>
        <p:spPr>
          <a:xfrm>
            <a:off x="129960" y="3600000"/>
            <a:ext cx="2678040" cy="3050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Repowering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-Baustelle bei Demmin.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Der Windkraftausbau gewinnt an Fahrt.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Standortkommunen können profitieren.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In NRW wurde ein Bürgerenergiegesetz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auf Landesebene verabschiedet.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E84B1F1-6A3D-ECE8-A87A-8203B032A21C}"/>
              </a:ext>
            </a:extLst>
          </p:cNvPr>
          <p:cNvSpPr txBox="1"/>
          <p:nvPr/>
        </p:nvSpPr>
        <p:spPr>
          <a:xfrm>
            <a:off x="4838496" y="5468040"/>
            <a:ext cx="1995839" cy="346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Foto: Guido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Bröer</a:t>
            </a: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B650D606-F192-CA88-E02A-ECB7EECA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11F28ED-BE01-62B1-D242-A0C5F2A95425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5A0200-67A8-39F5-ABAF-E4FEDACF9A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6B1AD5D-6708-CBFD-ABDF-007BBBE0774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15999" y="1659960"/>
            <a:ext cx="6222240" cy="4244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EAE1BE4-A7C6-9F37-0EB0-DEC9DDFB84DF}"/>
              </a:ext>
            </a:extLst>
          </p:cNvPr>
          <p:cNvSpPr txBox="1"/>
          <p:nvPr/>
        </p:nvSpPr>
        <p:spPr>
          <a:xfrm>
            <a:off x="360000" y="5832000"/>
            <a:ext cx="9288000" cy="79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Jede fünfte neu installierte Windenergiekapazität in Europa erfolgte 2023 auf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deutschen Böden. Der Branchenverband BWE sieht das Land auch für 2024 gut auf dem Weg.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4F90332A-FDE0-01C1-26ED-98A6D487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F19C788-67B6-C48F-8D60-3F95A69E9A43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FD237C5-2D7C-B3CE-CF88-CA092167533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0FF85DF-24CA-CF34-FBFE-5342C732D94B}"/>
              </a:ext>
            </a:extLst>
          </p:cNvPr>
          <p:cNvSpPr txBox="1"/>
          <p:nvPr/>
        </p:nvSpPr>
        <p:spPr>
          <a:xfrm>
            <a:off x="360000" y="1728000"/>
            <a:ext cx="9288000" cy="29314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Bürgerenergiegenossenschaft Südpfalz eG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Untere Hauptstr. 112, 76863 Herxheim         Tel. 07276 / 1686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info@ben-suedpfalz.de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www.ben-suedpfalz.de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Vertreten durch den Vorstand: 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Petra Fischerkeller, Udo Witte, Dr. Winfried Schürmann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Vorsitz des Aufsichtsrats: 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Dr. Hubert Lachenmaier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8E8A2C-1572-0873-DADA-949B7D9D30C4}"/>
              </a:ext>
            </a:extLst>
          </p:cNvPr>
          <p:cNvSpPr txBox="1"/>
          <p:nvPr/>
        </p:nvSpPr>
        <p:spPr>
          <a:xfrm>
            <a:off x="360000" y="4659300"/>
            <a:ext cx="9648000" cy="2228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1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Bilderquellen: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Portraits (Vorstand/Aufsichtsrat): Christian Fischerkeller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Hintergrundbilder von Hendrik Krug, Frieder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Wambsganß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und Christian Fischerkeller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Weitere Bilder von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Unsplash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(Danke an Karsten Würth, Shane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Rounce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, Chelsea,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sungrowemea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,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austindistel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, Michael Wilson,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AbsolutVision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) Foto: Guido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Bröer</a:t>
            </a: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Bilder: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Geno`s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Starkenburg und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egNEOS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387293A7-A9CD-1C50-99B1-5AE126D4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60D84F8-4932-4B88-E36A-F1A9E77339AE}"/>
              </a:ext>
            </a:extLst>
          </p:cNvPr>
          <p:cNvSpPr/>
          <p:nvPr/>
        </p:nvSpPr>
        <p:spPr>
          <a:xfrm>
            <a:off x="648000" y="360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32C23DB-12A4-C3E5-ABC6-C65BC468C16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D194245-E2D4-D10D-7CEA-DB05AACDF09E}"/>
              </a:ext>
            </a:extLst>
          </p:cNvPr>
          <p:cNvSpPr txBox="1"/>
          <p:nvPr/>
        </p:nvSpPr>
        <p:spPr>
          <a:xfrm>
            <a:off x="288000" y="1944000"/>
            <a:ext cx="9576000" cy="41194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Vielen Dank für Ihre Aufmerksamkeit !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4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4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4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                                            Fragen 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40507C-4F3F-74EA-CEC1-68CF1582620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36759" y="3096000"/>
            <a:ext cx="4827240" cy="3195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C9264BD4-F632-3328-9F25-44EB1331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8D52AE3-B988-58C5-7672-B73AF9FC87B7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643D0CD-8732-61B0-4D88-A357DD1D94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47FAD9F-86E4-705D-D215-FC384C062C86}"/>
              </a:ext>
            </a:extLst>
          </p:cNvPr>
          <p:cNvSpPr txBox="1"/>
          <p:nvPr/>
        </p:nvSpPr>
        <p:spPr>
          <a:xfrm>
            <a:off x="864000" y="2088000"/>
            <a:ext cx="8136000" cy="4248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Michael Linder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66 Jahre alt, verheiratet, 2 Kinder, 3 Enkelkinder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Seit 15 Jahren Mitglied in verschiedenen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Geno`s</a:t>
            </a: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Stellv. Vorsitzender der ISE e. V.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Aufsichtsratsmitglied der Ben-Südpfalz e. G.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Gründungsmitglied des Landesnetzwerk 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LaNEG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rlp</a:t>
            </a: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 für </a:t>
            </a:r>
            <a:r>
              <a:rPr lang="de-DE" sz="1800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Energiegeno`s</a:t>
            </a: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Mitglied im LEE Landesnetzwerk Erneuerbare Energien Baden Württemberg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1800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Projektentwickler für Energiegenossenschaften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08211EB-5CC1-421E-F6A4-DFD350C8585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83999" y="2160000"/>
            <a:ext cx="1472760" cy="200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932DE608-A6CE-D5E5-649F-BE1595AE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65E2B0D-0E2B-1317-50CC-4BD9AEDDA414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A7D03A7-8B4C-BC74-6A34-35BCA2FF651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061ABFE-2F6E-6280-D48B-2E9CB111672F}"/>
              </a:ext>
            </a:extLst>
          </p:cNvPr>
          <p:cNvSpPr txBox="1"/>
          <p:nvPr/>
        </p:nvSpPr>
        <p:spPr>
          <a:xfrm>
            <a:off x="375840" y="1999080"/>
            <a:ext cx="89280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600" b="0" i="1" u="sng" strike="noStrike" kern="120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Willkommen in einer neuen </a:t>
            </a:r>
            <a:r>
              <a:rPr lang="de-DE" sz="3600" b="1" i="1" u="sng" strike="noStrike" kern="120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Epoche 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6F545E-7EC2-087C-C7F6-5BB880B2E0F2}"/>
              </a:ext>
            </a:extLst>
          </p:cNvPr>
          <p:cNvSpPr txBox="1"/>
          <p:nvPr/>
        </p:nvSpPr>
        <p:spPr>
          <a:xfrm>
            <a:off x="431999" y="3123720"/>
            <a:ext cx="9495771" cy="3284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Damit die Energiewende gelingt, ist der Einsatz jeder und jedes Einzelnen erforderlich.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Daher haben wir uns 2023 entschlossen, die Bürger-Energiegenossenschaft Südpfalz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(kurz: </a:t>
            </a:r>
            <a:r>
              <a:rPr lang="de-DE" b="0" i="0" u="none" strike="noStrike" kern="1200" dirty="0" err="1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BEn</a:t>
            </a: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-Südpfalz) zu gründen.</a:t>
            </a:r>
            <a:b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</a:b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Mit vereinten Kräften wollen wir in der Südpfalz  dazu beitragen, die Pariser Klimaschutzziele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einzuhalten. Wir wollen uns und unseren Kindern diesen Planeten lebenswert erhalten.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23F33CD3-E5B3-4E05-E9C2-2CCA177C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CAE98D3-E070-6365-A656-0663C75F7647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FBCBBBF-3EE2-5AB8-B1C5-BD62CBD153A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E1FCD65-3881-8C48-421C-23455D70D85F}"/>
              </a:ext>
            </a:extLst>
          </p:cNvPr>
          <p:cNvSpPr txBox="1"/>
          <p:nvPr/>
        </p:nvSpPr>
        <p:spPr>
          <a:xfrm>
            <a:off x="936000" y="2160000"/>
            <a:ext cx="79920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600" b="0" i="1" u="sng" strike="noStrike" kern="120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Gemeinsam vorangehen.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6F7333-5EBD-131C-D05D-E25D28C64CB1}"/>
              </a:ext>
            </a:extLst>
          </p:cNvPr>
          <p:cNvSpPr txBox="1"/>
          <p:nvPr/>
        </p:nvSpPr>
        <p:spPr>
          <a:xfrm>
            <a:off x="432000" y="2965679"/>
            <a:ext cx="9432000" cy="3537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Mehr als 100 Mitglieder gründen am 10. Oktober 2023 im Ratssaal der Verbandsgemeinde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Offenbach an der Queich die Bürger-Energiegenossenschaft Südpfalz eG. Wir sind stolz,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so viele begeisterte Energiewender als Gründungsmitglieder dabei zu haben!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Derzeit sind wir mehr als ca. 140 Mitglieder.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119C620C-12CD-FB35-BC6B-11C384CCE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35886ED-CD27-B3AB-8B21-91CB826EBDE3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ACB46D-2ACF-4D37-7667-5F99E73F333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E6BF50D-FF83-B928-79E9-6CBB43F132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91080" y="2705400"/>
            <a:ext cx="6028920" cy="39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6DB515F-72C3-D2FD-BB14-BFF7C2BA7F27}"/>
              </a:ext>
            </a:extLst>
          </p:cNvPr>
          <p:cNvSpPr txBox="1"/>
          <p:nvPr/>
        </p:nvSpPr>
        <p:spPr>
          <a:xfrm>
            <a:off x="648000" y="1812960"/>
            <a:ext cx="8640000" cy="459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600" b="0" i="1" u="sng" strike="noStrike" kern="120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Gründung der Bürger-Energiegenossenschaft Südpfalz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93F8752F-EFFE-3493-6E2F-D433829AE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E745E43-12B6-EA89-BDD5-50F6562D79E7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BA1BF2-7188-80B0-6750-8FF10EDFDA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AEBF069-1505-CF55-9F87-1969F44FEBF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2640" y="2448360"/>
            <a:ext cx="10017360" cy="331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BE538253-6FBD-F5C4-2AEC-828A85E3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BF1D048-0A18-9F8F-A44E-5B0D1005F788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AF27484-46C1-43E8-8B8B-2D1E4D765D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0DB9BA3-CA79-2F2E-D99D-D3EB6D82D2D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640" y="2026800"/>
            <a:ext cx="10026360" cy="43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>
            <a:extLst>
              <a:ext uri="{FF2B5EF4-FFF2-40B4-BE49-F238E27FC236}">
                <a16:creationId xmlns:a16="http://schemas.microsoft.com/office/drawing/2014/main" id="{3E507F6F-F687-C21F-2E7B-B7C51E7ED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5CBF246-EE9A-0E77-DD39-A0F141AA47D8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D69EB9-747C-6439-FC08-427D029C10D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C33A92C-ED96-D8A4-F8EF-E7A9510E4D8A}"/>
              </a:ext>
            </a:extLst>
          </p:cNvPr>
          <p:cNvSpPr txBox="1"/>
          <p:nvPr/>
        </p:nvSpPr>
        <p:spPr>
          <a:xfrm>
            <a:off x="288000" y="3123720"/>
            <a:ext cx="9576000" cy="3428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Wir sind als junge Genossenschaft vor allem an der Errichtung von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Dach-Photovoltaik-Anlagen und Freiflächen-PV-Anlagen interessiert. Darüber hinaus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streben wir Beteiligungen an größeren Projekten wie Solarparks und Windanlagen,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die in der Region entstehen, an. Wir arbeiten bereits mit Hochdruck an unseren ersten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Projekten. Zukünftig können sich Bürgerinnen und Bürger über die Genossenschaft direkt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b="0" i="0" u="none" strike="noStrike" kern="1200" dirty="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an diesen Projekten beteiligen.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7E8A547-F875-24FA-6987-5A2C0CBD57A1}"/>
              </a:ext>
            </a:extLst>
          </p:cNvPr>
          <p:cNvSpPr txBox="1"/>
          <p:nvPr/>
        </p:nvSpPr>
        <p:spPr>
          <a:xfrm>
            <a:off x="648000" y="1944000"/>
            <a:ext cx="8640000" cy="546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3200" b="0" i="1" u="sng" strike="noStrike" kern="1200">
                <a:ln>
                  <a:noFill/>
                </a:ln>
                <a:uFillTx/>
                <a:latin typeface="Arial" pitchFamily="18"/>
                <a:ea typeface="Microsoft YaHei" pitchFamily="2"/>
                <a:cs typeface="Lucida Sans" pitchFamily="2"/>
              </a:rPr>
              <a:t>Wir haben Großes vor.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D3082F96-1E84-8515-9691-1DA45E35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de-DE"/>
              <a:t>www.ben-suedpfalz.de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8C7E44B-8BFC-69D6-6F16-54B5E6849582}"/>
              </a:ext>
            </a:extLst>
          </p:cNvPr>
          <p:cNvSpPr/>
          <p:nvPr/>
        </p:nvSpPr>
        <p:spPr>
          <a:xfrm>
            <a:off x="648000" y="432000"/>
            <a:ext cx="8784000" cy="1152000"/>
          </a:xfrm>
          <a:prstGeom prst="rect">
            <a:avLst/>
          </a:prstGeom>
          <a:solidFill>
            <a:srgbClr val="EEEEEE"/>
          </a:solidFill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E768D7-399E-42A8-BC64-7F00235CC0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576000"/>
            <a:ext cx="8712000" cy="10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0E1DF6-9A1D-66C9-FC88-A3B2F326A46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2036519"/>
            <a:ext cx="10079640" cy="429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Office PowerPoint</Application>
  <PresentationFormat>Benutzerdefiniert</PresentationFormat>
  <Paragraphs>155</Paragraphs>
  <Slides>19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Aptos</vt:lpstr>
      <vt:lpstr>Arial</vt:lpstr>
      <vt:lpstr>Times New Roman</vt:lpstr>
      <vt:lpstr>Standard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Linder</dc:creator>
  <cp:lastModifiedBy>Wolfgang Thiel</cp:lastModifiedBy>
  <cp:revision>20</cp:revision>
  <dcterms:created xsi:type="dcterms:W3CDTF">2024-02-01T11:11:57Z</dcterms:created>
  <dcterms:modified xsi:type="dcterms:W3CDTF">2024-03-09T17:53:16Z</dcterms:modified>
</cp:coreProperties>
</file>