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78" r:id="rId2"/>
    <p:sldId id="943" r:id="rId3"/>
    <p:sldId id="972" r:id="rId4"/>
    <p:sldId id="1268" r:id="rId5"/>
    <p:sldId id="998" r:id="rId6"/>
    <p:sldId id="1267" r:id="rId7"/>
    <p:sldId id="1266" r:id="rId8"/>
    <p:sldId id="1269" r:id="rId9"/>
    <p:sldId id="1040" r:id="rId10"/>
    <p:sldId id="1270" r:id="rId11"/>
    <p:sldId id="755" r:id="rId12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CCFF"/>
    <a:srgbClr val="FF3399"/>
    <a:srgbClr val="CCFFFF"/>
    <a:srgbClr val="FF6600"/>
    <a:srgbClr val="FF0000"/>
    <a:srgbClr val="000000"/>
    <a:srgbClr val="008000"/>
    <a:srgbClr val="00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4205" autoAdjust="0"/>
  </p:normalViewPr>
  <p:slideViewPr>
    <p:cSldViewPr snapToGrid="0">
      <p:cViewPr varScale="1">
        <p:scale>
          <a:sx n="104" d="100"/>
          <a:sy n="104" d="100"/>
        </p:scale>
        <p:origin x="232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03Energie\01ISE%20e.V\05Meta-Studie%20Klimasch.-Energiew.%202.0\05Monitoring\2023\Berechnungen\03ProSumer%20Hergersweiler\AZ_Energiewert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Daten%20allgemein\03Energie\01ISE%20e.V\05Meta-Studie%20Klimasch.-Energiew.%202.0\05Monitoring\2023\Daten\04ProSumer\04ProSumer%20Hergersweiler\AZ_Energiewert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5023571623195E-2"/>
          <c:y val="2.7580028431473013E-2"/>
          <c:w val="0.91454886742114616"/>
          <c:h val="0.944839943137053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'ProSumer Hergersweiler'!$C$4:$C$53</c:f>
              <c:numCache>
                <c:formatCode>General</c:formatCode>
                <c:ptCount val="47"/>
                <c:pt idx="0" formatCode="#,##0">
                  <c:v>1012</c:v>
                </c:pt>
                <c:pt idx="4" formatCode="#,##0">
                  <c:v>740</c:v>
                </c:pt>
                <c:pt idx="8" formatCode="#,##0">
                  <c:v>548</c:v>
                </c:pt>
                <c:pt idx="12" formatCode="#,##0">
                  <c:v>379</c:v>
                </c:pt>
                <c:pt idx="16" formatCode="#,##0">
                  <c:v>142</c:v>
                </c:pt>
                <c:pt idx="20" formatCode="#,##0">
                  <c:v>18</c:v>
                </c:pt>
                <c:pt idx="24" formatCode="#,##0">
                  <c:v>27</c:v>
                </c:pt>
                <c:pt idx="28" formatCode="#,##0">
                  <c:v>36</c:v>
                </c:pt>
                <c:pt idx="32" formatCode="#,##0">
                  <c:v>47</c:v>
                </c:pt>
                <c:pt idx="36" formatCode="#,##0">
                  <c:v>278</c:v>
                </c:pt>
                <c:pt idx="40" formatCode="#,##0">
                  <c:v>720</c:v>
                </c:pt>
                <c:pt idx="44" formatCode="#,##0.0">
                  <c:v>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0-4EE9-AE67-5EE53DA66349}"/>
            </c:ext>
          </c:extLst>
        </c:ser>
        <c:ser>
          <c:idx val="1"/>
          <c:order val="1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val>
            <c:numRef>
              <c:f>'ProSumer Hergersweiler'!$D$4:$D$53</c:f>
              <c:numCache>
                <c:formatCode>General</c:formatCode>
                <c:ptCount val="47"/>
                <c:pt idx="0" formatCode="#,##0">
                  <c:v>100</c:v>
                </c:pt>
                <c:pt idx="4" formatCode="#,##0">
                  <c:v>213</c:v>
                </c:pt>
                <c:pt idx="8" formatCode="#,##0">
                  <c:v>242</c:v>
                </c:pt>
                <c:pt idx="12" formatCode="#,##0">
                  <c:v>215</c:v>
                </c:pt>
                <c:pt idx="16" formatCode="#,##0">
                  <c:v>136</c:v>
                </c:pt>
                <c:pt idx="20" formatCode="#,##0">
                  <c:v>98</c:v>
                </c:pt>
                <c:pt idx="24" formatCode="#,##0">
                  <c:v>96</c:v>
                </c:pt>
                <c:pt idx="28" formatCode="#,##0">
                  <c:v>86</c:v>
                </c:pt>
                <c:pt idx="32" formatCode="#,##0">
                  <c:v>85</c:v>
                </c:pt>
                <c:pt idx="36" formatCode="#,##0">
                  <c:v>91</c:v>
                </c:pt>
                <c:pt idx="40" formatCode="#,##0">
                  <c:v>100</c:v>
                </c:pt>
                <c:pt idx="44" formatCode="#,##0.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0-4EE9-AE67-5EE53DA66349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'ProSumer Hergersweiler'!$F$4:$F$53</c:f>
              <c:numCache>
                <c:formatCode>General</c:formatCode>
                <c:ptCount val="47"/>
                <c:pt idx="0" formatCode="#,##0">
                  <c:v>79.904499999999999</c:v>
                </c:pt>
                <c:pt idx="4" formatCode="#,##0">
                  <c:v>60.676000000000002</c:v>
                </c:pt>
                <c:pt idx="8" formatCode="#,##0">
                  <c:v>43.301000000000002</c:v>
                </c:pt>
                <c:pt idx="12" formatCode="#,##0">
                  <c:v>21.623699999999999</c:v>
                </c:pt>
                <c:pt idx="16" formatCode="#,##0">
                  <c:v>13.1417</c:v>
                </c:pt>
                <c:pt idx="20" formatCode="#,##0">
                  <c:v>14.539200000000001</c:v>
                </c:pt>
                <c:pt idx="24" formatCode="#,##0">
                  <c:v>7.1269999999999989</c:v>
                </c:pt>
                <c:pt idx="28" formatCode="#,##0">
                  <c:v>6.2165999999999997</c:v>
                </c:pt>
                <c:pt idx="32" formatCode="#,##0">
                  <c:v>15.0098</c:v>
                </c:pt>
                <c:pt idx="36" formatCode="#,##0">
                  <c:v>40.583399999999997</c:v>
                </c:pt>
                <c:pt idx="40" formatCode="#,##0">
                  <c:v>83.579899999999995</c:v>
                </c:pt>
                <c:pt idx="44" formatCode="#,##0.0">
                  <c:v>85.557000000000002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0-4EE9-AE67-5EE53DA66349}"/>
            </c:ext>
          </c:extLst>
        </c:ser>
        <c:ser>
          <c:idx val="3"/>
          <c:order val="3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'ProSumer Hergersweiler'!$G$4:$G$53</c:f>
              <c:numCache>
                <c:formatCode>General</c:formatCode>
                <c:ptCount val="47"/>
                <c:pt idx="0" formatCode="#,##0">
                  <c:v>4.2055000000000007</c:v>
                </c:pt>
                <c:pt idx="4" formatCode="#,##0">
                  <c:v>8.2740000000000009</c:v>
                </c:pt>
                <c:pt idx="8" formatCode="#,##0">
                  <c:v>57.399000000000001</c:v>
                </c:pt>
                <c:pt idx="12" formatCode="#,##0">
                  <c:v>81.346299999999999</c:v>
                </c:pt>
                <c:pt idx="16" formatCode="#,##0">
                  <c:v>87.948300000000003</c:v>
                </c:pt>
                <c:pt idx="20" formatCode="#,##0">
                  <c:v>106.6208</c:v>
                </c:pt>
                <c:pt idx="24" formatCode="#,##0">
                  <c:v>135.41299999999998</c:v>
                </c:pt>
                <c:pt idx="28" formatCode="#,##0">
                  <c:v>97.3934</c:v>
                </c:pt>
                <c:pt idx="32" formatCode="#,##0">
                  <c:v>100.4502</c:v>
                </c:pt>
                <c:pt idx="36" formatCode="#,##0">
                  <c:v>53.796599999999998</c:v>
                </c:pt>
                <c:pt idx="40" formatCode="#,##0">
                  <c:v>10.330100000000002</c:v>
                </c:pt>
                <c:pt idx="44" formatCode="#,##0.0">
                  <c:v>4.5030000000000001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0-4EE9-AE67-5EE53DA66349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'ProSumer Hergersweiler'!$K$4:$K$53</c:f>
              <c:numCache>
                <c:formatCode>General</c:formatCode>
                <c:ptCount val="47"/>
                <c:pt idx="0" formatCode="#,##0">
                  <c:v>181.53715999999997</c:v>
                </c:pt>
                <c:pt idx="4" formatCode="#,##0">
                  <c:v>153.94820000000001</c:v>
                </c:pt>
                <c:pt idx="8" formatCode="#,##0">
                  <c:v>151.53320000000002</c:v>
                </c:pt>
                <c:pt idx="12" formatCode="#,##0">
                  <c:v>161.01931999999999</c:v>
                </c:pt>
                <c:pt idx="16" formatCode="#,##0">
                  <c:v>166.09403999999998</c:v>
                </c:pt>
                <c:pt idx="20" formatCode="#,##0">
                  <c:v>146.72896</c:v>
                </c:pt>
                <c:pt idx="24" formatCode="#,##0">
                  <c:v>155.50024000000002</c:v>
                </c:pt>
                <c:pt idx="28" formatCode="#,##0">
                  <c:v>181.85915999999997</c:v>
                </c:pt>
                <c:pt idx="32" formatCode="#,##0">
                  <c:v>161.99176</c:v>
                </c:pt>
                <c:pt idx="36" formatCode="#,##0">
                  <c:v>175.56727999999998</c:v>
                </c:pt>
                <c:pt idx="40" formatCode="#,##0">
                  <c:v>180.37796000000003</c:v>
                </c:pt>
                <c:pt idx="44" formatCode="#,##0">
                  <c:v>204.10935999999998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0-4EE9-AE67-5EE53DA66349}"/>
            </c:ext>
          </c:extLst>
        </c:ser>
        <c:ser>
          <c:idx val="5"/>
          <c:order val="5"/>
          <c:spPr>
            <a:solidFill>
              <a:srgbClr val="00CC99"/>
            </a:solidFill>
            <a:ln>
              <a:noFill/>
            </a:ln>
            <a:effectLst/>
          </c:spPr>
          <c:invertIfNegative val="0"/>
          <c:val>
            <c:numRef>
              <c:f>'ProSumer Hergersweiler'!$L$4:$L$53</c:f>
              <c:numCache>
                <c:formatCode>General</c:formatCode>
                <c:ptCount val="47"/>
                <c:pt idx="0" formatCode="#,##0">
                  <c:v>100.35284</c:v>
                </c:pt>
                <c:pt idx="4" formatCode="#,##0">
                  <c:v>85.101799999999997</c:v>
                </c:pt>
                <c:pt idx="8" formatCode="#,##0">
                  <c:v>83.766800000000003</c:v>
                </c:pt>
                <c:pt idx="12" formatCode="#,##0">
                  <c:v>89.010680000000008</c:v>
                </c:pt>
                <c:pt idx="16" formatCode="#,##0">
                  <c:v>91.81595999999999</c:v>
                </c:pt>
                <c:pt idx="20" formatCode="#,##0">
                  <c:v>81.111040000000003</c:v>
                </c:pt>
                <c:pt idx="24" formatCode="#,##0">
                  <c:v>85.959760000000003</c:v>
                </c:pt>
                <c:pt idx="28" formatCode="#,##0">
                  <c:v>100.53084000000001</c:v>
                </c:pt>
                <c:pt idx="32" formatCode="#,##0">
                  <c:v>89.548240000000007</c:v>
                </c:pt>
                <c:pt idx="36" formatCode="#,##0">
                  <c:v>97.052720000000008</c:v>
                </c:pt>
                <c:pt idx="40" formatCode="#,##0">
                  <c:v>99.712040000000016</c:v>
                </c:pt>
                <c:pt idx="44" formatCode="#,##0">
                  <c:v>112.83064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90-4EE9-AE67-5EE53DA66349}"/>
            </c:ext>
          </c:extLst>
        </c:ser>
        <c:ser>
          <c:idx val="6"/>
          <c:order val="6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'ProSumer Hergersweiler'!$O$4:$O$53</c:f>
              <c:numCache>
                <c:formatCode>#,##0</c:formatCode>
                <c:ptCount val="47"/>
                <c:pt idx="1">
                  <c:v>1300</c:v>
                </c:pt>
                <c:pt idx="5">
                  <c:v>943</c:v>
                </c:pt>
                <c:pt idx="9">
                  <c:v>705</c:v>
                </c:pt>
                <c:pt idx="13">
                  <c:v>506</c:v>
                </c:pt>
                <c:pt idx="17">
                  <c:v>234</c:v>
                </c:pt>
                <c:pt idx="21">
                  <c:v>91</c:v>
                </c:pt>
                <c:pt idx="25">
                  <c:v>109</c:v>
                </c:pt>
                <c:pt idx="29">
                  <c:v>146</c:v>
                </c:pt>
                <c:pt idx="33">
                  <c:v>164</c:v>
                </c:pt>
                <c:pt idx="37">
                  <c:v>475</c:v>
                </c:pt>
                <c:pt idx="41">
                  <c:v>999</c:v>
                </c:pt>
                <c:pt idx="45" formatCode="#,##0.0">
                  <c:v>1285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90-4EE9-AE67-5EE53DA66349}"/>
            </c:ext>
          </c:extLst>
        </c:ser>
        <c:ser>
          <c:idx val="7"/>
          <c:order val="7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'ProSumer Hergersweiler'!$P$4:$P$53</c:f>
              <c:numCache>
                <c:formatCode>#,##0</c:formatCode>
                <c:ptCount val="47"/>
                <c:pt idx="1">
                  <c:v>178</c:v>
                </c:pt>
                <c:pt idx="5">
                  <c:v>318</c:v>
                </c:pt>
                <c:pt idx="9">
                  <c:v>421</c:v>
                </c:pt>
                <c:pt idx="13">
                  <c:v>441</c:v>
                </c:pt>
                <c:pt idx="17">
                  <c:v>403</c:v>
                </c:pt>
                <c:pt idx="21">
                  <c:v>374</c:v>
                </c:pt>
                <c:pt idx="25">
                  <c:v>398</c:v>
                </c:pt>
                <c:pt idx="29">
                  <c:v>362</c:v>
                </c:pt>
                <c:pt idx="33">
                  <c:v>335</c:v>
                </c:pt>
                <c:pt idx="37">
                  <c:v>261</c:v>
                </c:pt>
                <c:pt idx="41">
                  <c:v>195</c:v>
                </c:pt>
                <c:pt idx="45" formatCode="#,##0.0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90-4EE9-AE67-5EE53DA66349}"/>
            </c:ext>
          </c:extLst>
        </c:ser>
        <c:ser>
          <c:idx val="8"/>
          <c:order val="8"/>
          <c:spPr>
            <a:solidFill>
              <a:srgbClr val="CC6600"/>
            </a:solidFill>
            <a:ln>
              <a:noFill/>
            </a:ln>
            <a:effectLst/>
          </c:spPr>
          <c:invertIfNegative val="0"/>
          <c:val>
            <c:numRef>
              <c:f>'ProSumer Hergersweiler'!$R$4:$R$53</c:f>
              <c:numCache>
                <c:formatCode>General</c:formatCode>
                <c:ptCount val="47"/>
                <c:pt idx="2" formatCode="#,##0">
                  <c:v>55</c:v>
                </c:pt>
                <c:pt idx="6" formatCode="#,##0">
                  <c:v>268</c:v>
                </c:pt>
                <c:pt idx="10" formatCode="#,##0">
                  <c:v>659</c:v>
                </c:pt>
                <c:pt idx="14" formatCode="#,##0">
                  <c:v>960</c:v>
                </c:pt>
                <c:pt idx="18" formatCode="#,##0">
                  <c:v>1755</c:v>
                </c:pt>
                <c:pt idx="22" formatCode="#,##0">
                  <c:v>2130</c:v>
                </c:pt>
                <c:pt idx="26" formatCode="#,##0">
                  <c:v>1695</c:v>
                </c:pt>
                <c:pt idx="30" formatCode="#,##0">
                  <c:v>1265</c:v>
                </c:pt>
                <c:pt idx="34" formatCode="#,##0">
                  <c:v>1193</c:v>
                </c:pt>
                <c:pt idx="38" formatCode="#,##0">
                  <c:v>503</c:v>
                </c:pt>
                <c:pt idx="42" formatCode="#,##0">
                  <c:v>80</c:v>
                </c:pt>
                <c:pt idx="46" formatCode="#,##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90-4EE9-AE67-5EE53DA66349}"/>
            </c:ext>
          </c:extLst>
        </c:ser>
        <c:ser>
          <c:idx val="9"/>
          <c:order val="9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'ProSumer Hergersweiler'!$S$4:$S$53</c:f>
              <c:numCache>
                <c:formatCode>General</c:formatCode>
                <c:ptCount val="47"/>
                <c:pt idx="2" formatCode="#,##0">
                  <c:v>178</c:v>
                </c:pt>
                <c:pt idx="6" formatCode="#,##0">
                  <c:v>318</c:v>
                </c:pt>
                <c:pt idx="10" formatCode="#,##0">
                  <c:v>421</c:v>
                </c:pt>
                <c:pt idx="14" formatCode="#,##0">
                  <c:v>441</c:v>
                </c:pt>
                <c:pt idx="18" formatCode="#,##0">
                  <c:v>403</c:v>
                </c:pt>
                <c:pt idx="22" formatCode="#,##0">
                  <c:v>374</c:v>
                </c:pt>
                <c:pt idx="26" formatCode="#,##0">
                  <c:v>398</c:v>
                </c:pt>
                <c:pt idx="30" formatCode="#,##0">
                  <c:v>362</c:v>
                </c:pt>
                <c:pt idx="34" formatCode="#,##0">
                  <c:v>335</c:v>
                </c:pt>
                <c:pt idx="38" formatCode="#,##0">
                  <c:v>261</c:v>
                </c:pt>
                <c:pt idx="42" formatCode="#,##0">
                  <c:v>195</c:v>
                </c:pt>
                <c:pt idx="46" formatCode="#,##0.0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90-4EE9-AE67-5EE53DA6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097248"/>
        <c:axId val="824100488"/>
      </c:barChart>
      <c:catAx>
        <c:axId val="824097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824100488"/>
        <c:crosses val="autoZero"/>
        <c:auto val="1"/>
        <c:lblAlgn val="ctr"/>
        <c:lblOffset val="100"/>
        <c:noMultiLvlLbl val="0"/>
      </c:catAx>
      <c:valAx>
        <c:axId val="82410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409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23E-4B11-9761-AFDF95BCD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23E-4B11-9761-AFDF95BCD83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3E-4B11-9761-AFDF95BCD83B}"/>
              </c:ext>
            </c:extLst>
          </c:dPt>
          <c:val>
            <c:numRef>
              <c:f>'ProSumer Hergersweiler'!$B$64:$B$66</c:f>
              <c:numCache>
                <c:formatCode>#,##0.0</c:formatCode>
                <c:ptCount val="3"/>
                <c:pt idx="0">
                  <c:v>10587</c:v>
                </c:pt>
                <c:pt idx="1">
                  <c:v>6957</c:v>
                </c:pt>
                <c:pt idx="2">
                  <c:v>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E-4B11-9761-AFDF95BCD83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3E-4B11-9761-AFDF95BCD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3E-4B11-9761-AFDF95BCD83B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3E-4B11-9761-AFDF95BCD83B}"/>
              </c:ext>
            </c:extLst>
          </c:dPt>
          <c:val>
            <c:numRef>
              <c:f>'ProSumer Hergersweiler'!$C$64:$C$66</c:f>
              <c:numCache>
                <c:formatCode>#,##0.0</c:formatCode>
                <c:ptCount val="3"/>
                <c:pt idx="0">
                  <c:v>3842</c:v>
                </c:pt>
                <c:pt idx="1">
                  <c:v>3842</c:v>
                </c:pt>
                <c:pt idx="2">
                  <c:v>1543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E-4B11-9761-AFDF95BCD83B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'ProSumer Hergersweiler'!$D$64:$D$66</c:f>
              <c:numCache>
                <c:formatCode>General</c:formatCode>
                <c:ptCount val="3"/>
                <c:pt idx="2" formatCode="#,##0.0">
                  <c:v>471.25980000000004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E-4B11-9761-AFDF95BCD83B}"/>
            </c:ext>
          </c:extLst>
        </c:ser>
        <c:ser>
          <c:idx val="3"/>
          <c:order val="3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'ProSumer Hergersweiler'!$E$64:$E$66</c:f>
              <c:numCache>
                <c:formatCode>General</c:formatCode>
                <c:ptCount val="3"/>
                <c:pt idx="2" formatCode="#,##0.0">
                  <c:v>747.68020000000013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E-4B11-9761-AFDF95BCD83B}"/>
            </c:ext>
          </c:extLst>
        </c:ser>
        <c:ser>
          <c:idx val="4"/>
          <c:order val="4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'ProSumer Hergersweiler'!$F$64:$F$66</c:f>
              <c:numCache>
                <c:formatCode>General</c:formatCode>
                <c:ptCount val="3"/>
                <c:pt idx="2" formatCode="#,##0.0">
                  <c:v>2020.2666399999998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E-4B11-9761-AFDF95BCD83B}"/>
            </c:ext>
          </c:extLst>
        </c:ser>
        <c:ser>
          <c:idx val="5"/>
          <c:order val="5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'ProSumer Hergersweiler'!$G$64:$G$66</c:f>
              <c:numCache>
                <c:formatCode>General</c:formatCode>
                <c:ptCount val="3"/>
                <c:pt idx="2" formatCode="#,##0.0">
                  <c:v>1116.7933599999999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E-4B11-9761-AFDF95BCD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216856"/>
        <c:axId val="824216496"/>
      </c:barChart>
      <c:catAx>
        <c:axId val="824216856"/>
        <c:scaling>
          <c:orientation val="minMax"/>
        </c:scaling>
        <c:delete val="1"/>
        <c:axPos val="l"/>
        <c:majorTickMark val="none"/>
        <c:minorTickMark val="none"/>
        <c:tickLblPos val="nextTo"/>
        <c:crossAx val="824216496"/>
        <c:crosses val="autoZero"/>
        <c:auto val="1"/>
        <c:lblAlgn val="ctr"/>
        <c:lblOffset val="100"/>
        <c:noMultiLvlLbl val="0"/>
      </c:catAx>
      <c:valAx>
        <c:axId val="824216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82421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31EA-1FD8-7447-AAB2-E8776CB4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7AB3B78C-E118-E5F8-4042-EA649B9BF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E7594F0A-15FC-C69B-8AEC-0C5729982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63081742-6410-AFC5-FD9C-822DB7C33D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5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43A5-155D-E4DE-D076-8C87E8CE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B74A485B-C25D-12FC-F917-EBD895F8A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18B47F53-1093-514D-4D79-645C5ED87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9CBD8BCB-8C21-B9D5-41F3-D976587E9B4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4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7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906A1-E262-5424-01D0-D5F4BF246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31EBEF60-714E-D97D-BD3F-88857C14E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E143E7AF-B24C-B43E-6626-479A3AF0E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628701A6-E798-9238-47D4-0C3079B60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5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9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C4A81-5194-0C10-EC45-53921191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B4AB620E-224E-332E-1860-807ED8E80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72FC03B-5679-11FF-7694-9FD85620F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EE1834FA-C658-1059-00EB-039A9C67D5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6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e.V.-Stammtisch | Vortrag „Was tun bei ausgeförderten PV-Anlagen“ | Bellheim 22.02.2024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          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setze-im-internet.de/eeg_2014/__23b.html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hyperlink" Target="https://www.gesetze-im-internet.de/eeg_2014/__25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-suedpfalz-energie.de/meta-studie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6.jpe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lar.htw-berlin.de/publikationen/auslegung-von-solarstromspeicher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74658"/>
            <a:ext cx="80176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zum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Vortrag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Was tun </a:t>
            </a:r>
            <a:r>
              <a:rPr lang="en-US" altLang="de-DE" sz="2800" dirty="0" err="1">
                <a:solidFill>
                  <a:schemeClr val="bg1"/>
                </a:solidFill>
              </a:rPr>
              <a:t>bei</a:t>
            </a:r>
            <a:r>
              <a:rPr lang="en-US" altLang="de-DE" sz="2800" dirty="0">
                <a:solidFill>
                  <a:schemeClr val="bg1"/>
                </a:solidFill>
              </a:rPr>
              <a:t> </a:t>
            </a:r>
            <a:r>
              <a:rPr lang="en-US" altLang="de-DE" sz="2800" dirty="0" err="1">
                <a:solidFill>
                  <a:schemeClr val="bg1"/>
                </a:solidFill>
              </a:rPr>
              <a:t>ausgeförderten</a:t>
            </a:r>
            <a:r>
              <a:rPr lang="en-US" altLang="de-DE" sz="2800" dirty="0">
                <a:solidFill>
                  <a:schemeClr val="bg1"/>
                </a:solidFill>
              </a:rPr>
              <a:t> PV-Anlagen?</a:t>
            </a: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e.V.-Stammtisch | Vortrag „Was tun bei ausgeförderten PV-Anlagen“ | Bellheim 22.02.2024 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pic>
        <p:nvPicPr>
          <p:cNvPr id="4" name="Grafik 3" descr="Ein Bild, das Grafikdesign, Entwurf, Grafiken, weiß enthält.&#10;&#10;Automatisch generierte Beschreibung">
            <a:extLst>
              <a:ext uri="{FF2B5EF4-FFF2-40B4-BE49-F238E27FC236}">
                <a16:creationId xmlns:a16="http://schemas.microsoft.com/office/drawing/2014/main" id="{CD6BDFB9-F30D-7697-4529-EC596326E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13929" r="32865" b="9995"/>
          <a:stretch/>
        </p:blipFill>
        <p:spPr>
          <a:xfrm>
            <a:off x="1017036" y="2183363"/>
            <a:ext cx="2967135" cy="2705877"/>
          </a:xfrm>
          <a:prstGeom prst="rect">
            <a:avLst/>
          </a:prstGeom>
        </p:spPr>
      </p:pic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8F74381-E3DF-C832-C152-6BC46026B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1" y="2076061"/>
            <a:ext cx="2705877" cy="2705877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17C802CC-CF1F-8F93-3ACC-9175C7A3E958}"/>
              </a:ext>
            </a:extLst>
          </p:cNvPr>
          <p:cNvSpPr/>
          <p:nvPr/>
        </p:nvSpPr>
        <p:spPr bwMode="auto">
          <a:xfrm>
            <a:off x="4357396" y="3311952"/>
            <a:ext cx="2106533" cy="41096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ADBC36-AEC2-5DFA-4F58-080DB6C9FC84}"/>
              </a:ext>
            </a:extLst>
          </p:cNvPr>
          <p:cNvSpPr txBox="1"/>
          <p:nvPr/>
        </p:nvSpPr>
        <p:spPr>
          <a:xfrm>
            <a:off x="4931152" y="3286600"/>
            <a:ext cx="941283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EEG</a:t>
            </a:r>
          </a:p>
        </p:txBody>
      </p:sp>
      <p:pic>
        <p:nvPicPr>
          <p:cNvPr id="16" name="Grafik 15" descr="Ein Bild, das Logo, Grafiken, Symbol, Clipart enthält.&#10;&#10;Automatisch generierte Beschreibung">
            <a:extLst>
              <a:ext uri="{FF2B5EF4-FFF2-40B4-BE49-F238E27FC236}">
                <a16:creationId xmlns:a16="http://schemas.microsoft.com/office/drawing/2014/main" id="{C23012A2-AD00-A790-4834-829DAE51F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60" y="3938090"/>
            <a:ext cx="1979675" cy="168769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7B70C1E-A8EF-672E-7598-08088B072B91}"/>
              </a:ext>
            </a:extLst>
          </p:cNvPr>
          <p:cNvSpPr txBox="1"/>
          <p:nvPr/>
        </p:nvSpPr>
        <p:spPr>
          <a:xfrm>
            <a:off x="4923896" y="4595058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20</a:t>
            </a:r>
            <a:br>
              <a:rPr lang="de-DE" sz="1600" dirty="0"/>
            </a:br>
            <a:r>
              <a:rPr lang="de-DE" sz="1600" dirty="0"/>
              <a:t>Jahre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85A2C5-E7D1-F72C-9ADE-47CC2AB63D4A}"/>
              </a:ext>
            </a:extLst>
          </p:cNvPr>
          <p:cNvSpPr txBox="1"/>
          <p:nvPr/>
        </p:nvSpPr>
        <p:spPr>
          <a:xfrm>
            <a:off x="8094022" y="5614024"/>
            <a:ext cx="171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Referent</a:t>
            </a:r>
            <a:r>
              <a:rPr lang="de-DE" sz="1800" dirty="0"/>
              <a:t>:</a:t>
            </a:r>
          </a:p>
          <a:p>
            <a:r>
              <a:rPr lang="de-DE" sz="1800" dirty="0"/>
              <a:t>Wolfgang Thiel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19E6A6-9F91-FE51-0211-FB1C3750E05C}"/>
              </a:ext>
            </a:extLst>
          </p:cNvPr>
          <p:cNvSpPr txBox="1"/>
          <p:nvPr/>
        </p:nvSpPr>
        <p:spPr>
          <a:xfrm>
            <a:off x="5485889" y="460207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62DE-2137-627A-5E4D-8E6C05CB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ADA8CF02-F648-5709-9AD6-B113B65F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626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Fazit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3FA92B5B-E56D-FAFF-CC70-9F710F94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999647"/>
            <a:ext cx="869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Die Entwicklung der Einspeisevergütung wurde marktwirtschaftlich (degressiv) gestaltet und befindet sich aktuell auf einem noch akzeptablen Wert!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2BF2EB4-3B5C-FCE2-BB5A-4ABB4F54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1891158"/>
            <a:ext cx="869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3333FF"/>
                </a:solidFill>
              </a:rPr>
              <a:t>Nach 20 Jahren sind die PV-Anlagen weiterhin betriebsfähig und mit der Anschlussförderung auch wirtschaftlich nutzbar!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59FD717-FC72-C481-8C4E-853CBE3C2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2782669"/>
            <a:ext cx="869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Mit vielen Möglichkeiten einen </a:t>
            </a:r>
            <a:r>
              <a:rPr lang="de-DE" altLang="de-DE" sz="1800" dirty="0" err="1">
                <a:solidFill>
                  <a:srgbClr val="563BFB"/>
                </a:solidFill>
              </a:rPr>
              <a:t>ProSumer</a:t>
            </a:r>
            <a:r>
              <a:rPr lang="de-DE" altLang="de-DE" sz="1800" dirty="0">
                <a:solidFill>
                  <a:srgbClr val="563BFB"/>
                </a:solidFill>
              </a:rPr>
              <a:t> aufbauen, um eine wirtschaftliche Autarkie zu erreichen!</a:t>
            </a:r>
          </a:p>
        </p:txBody>
      </p:sp>
    </p:spTree>
    <p:extLst>
      <p:ext uri="{BB962C8B-B14F-4D97-AF65-F5344CB8AC3E}">
        <p14:creationId xmlns:p14="http://schemas.microsoft.com/office/powerpoint/2010/main" val="250112560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2DEC48-2420-33BB-A4AD-97A367409E0D}"/>
              </a:ext>
            </a:extLst>
          </p:cNvPr>
          <p:cNvGrpSpPr>
            <a:grpSpLocks/>
          </p:cNvGrpSpPr>
          <p:nvPr/>
        </p:nvGrpSpPr>
        <p:grpSpPr bwMode="auto">
          <a:xfrm>
            <a:off x="418228" y="3020017"/>
            <a:ext cx="8880475" cy="614283"/>
            <a:chOff x="666532" y="881792"/>
            <a:chExt cx="8880140" cy="614005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52B984D6-2E70-F01F-C260-0800DECF7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881792"/>
              <a:ext cx="8880140" cy="612656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 sz="3600"/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43CF8AE1-4309-96A7-9579-04D33FD26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 dirty="0">
                  <a:solidFill>
                    <a:schemeClr val="bg1"/>
                  </a:solidFill>
                </a:rPr>
                <a:t>Vielen Dank für Ihre Aufmerksamkeit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67886E4-9E9F-49C4-9BFC-FDB702C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999647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Einführung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7839300-A133-8528-84A8-64DFF4FF8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1585476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solidFill>
                  <a:srgbClr val="3333FF"/>
                </a:solidFill>
              </a:rPr>
              <a:t>Die Entwicklung der EEG-Einspeisevergütung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CA96192-884C-7223-E6EE-CEC270D5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2171305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Einspeisevarianten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Voll-Einspeiser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Überschuss-Einspeiser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7D39C59-7205-151D-1387-8D2E09DD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3312164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Dimensionierung eines Solarspeichers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EA74B7-091E-D791-F454-BEFDBFDA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4483821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Fazit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5470CB6-4E0C-3C49-1BDB-D6C742CC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3897993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Anlage zum </a:t>
            </a:r>
            <a:r>
              <a:rPr lang="de-DE" altLang="de-DE" sz="1800" dirty="0" err="1">
                <a:solidFill>
                  <a:srgbClr val="563BFB"/>
                </a:solidFill>
              </a:rPr>
              <a:t>ProSumer</a:t>
            </a:r>
            <a:r>
              <a:rPr lang="de-DE" altLang="de-DE" sz="1800" dirty="0">
                <a:solidFill>
                  <a:srgbClr val="563BFB"/>
                </a:solidFill>
              </a:rPr>
              <a:t> entwickeln </a:t>
            </a: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311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Einführung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E7BD1E-BE9A-4610-8061-96EBBEACAA7C}"/>
              </a:ext>
            </a:extLst>
          </p:cNvPr>
          <p:cNvSpPr txBox="1"/>
          <p:nvPr/>
        </p:nvSpPr>
        <p:spPr>
          <a:xfrm>
            <a:off x="474616" y="1758818"/>
            <a:ext cx="927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Nach 20 Jahren Betriebsdauer (durch das EEG festgelegte Zeitspanne) läuft die Einspeisevergütung für eine PV-Anlage aus und geht in eine Anschlussvergütung über.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25A7C2-B999-351D-BF23-5C836C283993}"/>
              </a:ext>
            </a:extLst>
          </p:cNvPr>
          <p:cNvSpPr txBox="1"/>
          <p:nvPr/>
        </p:nvSpPr>
        <p:spPr>
          <a:xfrm>
            <a:off x="474616" y="2417961"/>
            <a:ext cx="927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PV-Anlage selbst hat jedoch eine deutlich höhere Lebenserwartung und kann deshalb weiter betrieben werden. Die Degradation beträgt laut SOLAR.RED bei monokristallinen Siliziummodulen  ca. 0,2 bis 0,5 %/a. D.h. nach 20 Jahren sinkt der Ertrag nur um ca. 4 bis 10 %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0E634C-0C35-64F0-4DF3-22DF82D31ACA}"/>
              </a:ext>
            </a:extLst>
          </p:cNvPr>
          <p:cNvSpPr txBox="1"/>
          <p:nvPr/>
        </p:nvSpPr>
        <p:spPr>
          <a:xfrm>
            <a:off x="474616" y="3323325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Anlagenbetreiber haben nun folgende Möglichkeiten: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46A7EC-0CA3-E5C4-2217-83C4CEC7DF95}"/>
              </a:ext>
            </a:extLst>
          </p:cNvPr>
          <p:cNvSpPr txBox="1"/>
          <p:nvPr/>
        </p:nvSpPr>
        <p:spPr>
          <a:xfrm>
            <a:off x="474616" y="1099675"/>
            <a:ext cx="927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EEG-Einspeisevergütung wurde degressiv gestaltet. Das war ein guter Prozess, weil sich dadurch die Preise für PV-Anlagen ebenfalls degressiv entwickelt haben!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A8FC54-0D90-BE07-5F95-CB3FB6A9BE1D}"/>
              </a:ext>
            </a:extLst>
          </p:cNvPr>
          <p:cNvSpPr txBox="1"/>
          <p:nvPr/>
        </p:nvSpPr>
        <p:spPr>
          <a:xfrm>
            <a:off x="738567" y="3609043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- weiterhin Voll-Einspeiser bleiben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D8290D-6384-4E15-26B3-687E8B91908D}"/>
              </a:ext>
            </a:extLst>
          </p:cNvPr>
          <p:cNvSpPr txBox="1"/>
          <p:nvPr/>
        </p:nvSpPr>
        <p:spPr>
          <a:xfrm>
            <a:off x="738567" y="3922575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- nach kleinem Umbau ein Überschuss-Einspeiser werden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203891-5EDC-C341-4861-50F44A4C0DFB}"/>
              </a:ext>
            </a:extLst>
          </p:cNvPr>
          <p:cNvSpPr txBox="1"/>
          <p:nvPr/>
        </p:nvSpPr>
        <p:spPr>
          <a:xfrm>
            <a:off x="738567" y="4236107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- mit zusätzlichen PV(T)-Modulen eine neue Anlage anmelden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26E4C6-3869-3518-E95B-CA730D038A7E}"/>
              </a:ext>
            </a:extLst>
          </p:cNvPr>
          <p:cNvSpPr txBox="1"/>
          <p:nvPr/>
        </p:nvSpPr>
        <p:spPr>
          <a:xfrm>
            <a:off x="738567" y="4549639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- die vorhandenen PV-Module durch neue PV(T)-Module ersetzen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809E21-2072-1CD8-91C1-8DAC5E49194A}"/>
              </a:ext>
            </a:extLst>
          </p:cNvPr>
          <p:cNvSpPr txBox="1"/>
          <p:nvPr/>
        </p:nvSpPr>
        <p:spPr>
          <a:xfrm>
            <a:off x="738567" y="4863170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- mit zusätzlichem Speicher einen wirtschaftlichen Autarkiegrad erreichen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B433A5E-0587-8677-AF64-B1E847EE3D28}"/>
              </a:ext>
            </a:extLst>
          </p:cNvPr>
          <p:cNvSpPr txBox="1"/>
          <p:nvPr/>
        </p:nvSpPr>
        <p:spPr>
          <a:xfrm>
            <a:off x="738567" y="5238565"/>
            <a:ext cx="92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Die Anlage sollte wo möglich zum </a:t>
            </a:r>
            <a:r>
              <a:rPr lang="de-DE" sz="1600" dirty="0" err="1">
                <a:solidFill>
                  <a:srgbClr val="3333FF"/>
                </a:solidFill>
                <a:sym typeface="Wingdings" panose="05000000000000000000" pitchFamily="2" charset="2"/>
              </a:rPr>
              <a:t>ProSumer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 entwickelt werden (siehe Seite 7)</a:t>
            </a:r>
            <a:endParaRPr lang="de-DE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738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FCF67-492B-1E5E-36DA-9A2AFF95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584AD449-EB27-711D-9CC0-E507F10A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64440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der EEG-Einspeisevergütung 2001 bis 2023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bis 10kWp </a:t>
            </a:r>
          </a:p>
        </p:txBody>
      </p:sp>
      <p:pic>
        <p:nvPicPr>
          <p:cNvPr id="11" name="Grafik 10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3134C88E-BD2C-74F8-D400-767F6FB2F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3401" r="2273" b="18095"/>
          <a:stretch/>
        </p:blipFill>
        <p:spPr>
          <a:xfrm>
            <a:off x="683885" y="933059"/>
            <a:ext cx="8907991" cy="4626781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0136C773-BAB5-EB96-55C1-7E6448A2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449" y="5832607"/>
            <a:ext cx="12808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BSW Solar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614F1E0-081B-35E4-2A54-5B82F6D0FEC3}"/>
              </a:ext>
            </a:extLst>
          </p:cNvPr>
          <p:cNvGrpSpPr/>
          <p:nvPr/>
        </p:nvGrpSpPr>
        <p:grpSpPr>
          <a:xfrm>
            <a:off x="4010430" y="1020950"/>
            <a:ext cx="3212418" cy="1249826"/>
            <a:chOff x="6137810" y="2855643"/>
            <a:chExt cx="3212418" cy="1249826"/>
          </a:xfrm>
        </p:grpSpPr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10608715-D5CA-F4EA-0D79-661680F6B888}"/>
                </a:ext>
              </a:extLst>
            </p:cNvPr>
            <p:cNvCxnSpPr/>
            <p:nvPr/>
          </p:nvCxnSpPr>
          <p:spPr bwMode="auto">
            <a:xfrm>
              <a:off x="6204857" y="3247053"/>
              <a:ext cx="0" cy="858416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4BBB053-0A68-547A-C3BC-3F996A4E3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810" y="2855643"/>
              <a:ext cx="321241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>
                  <a:solidFill>
                    <a:srgbClr val="FF0000"/>
                  </a:solidFill>
                  <a:ea typeface="Microsoft YaHei" panose="020B0503020204020204" pitchFamily="34" charset="-122"/>
                </a:rPr>
                <a:t>Überschusseinspeisung eingeführt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FAE2B933-F308-90F5-A8DC-22409026F0DD}"/>
              </a:ext>
            </a:extLst>
          </p:cNvPr>
          <p:cNvSpPr txBox="1"/>
          <p:nvPr/>
        </p:nvSpPr>
        <p:spPr>
          <a:xfrm>
            <a:off x="158627" y="87707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ct/kWh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08F244-FADE-CD95-7AA0-01F1118DE884}"/>
              </a:ext>
            </a:extLst>
          </p:cNvPr>
          <p:cNvSpPr txBox="1"/>
          <p:nvPr/>
        </p:nvSpPr>
        <p:spPr>
          <a:xfrm>
            <a:off x="6259038" y="1920880"/>
            <a:ext cx="3332837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Einspeisevergütung bei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Neuanlagen (ct/kWh)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(Inbetriebsetzung  1.2. bis 31.07.2024)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- Überschuss-Einspeisung:  8,11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- Voll-Einspeisung: 12,87</a:t>
            </a:r>
          </a:p>
          <a:p>
            <a:r>
              <a:rPr lang="de-DE" sz="1400" u="sng" dirty="0">
                <a:solidFill>
                  <a:srgbClr val="FF0000"/>
                </a:solidFill>
              </a:rPr>
              <a:t>Quelle</a:t>
            </a:r>
            <a:r>
              <a:rPr lang="de-DE" sz="1400" dirty="0">
                <a:solidFill>
                  <a:srgbClr val="FF0000"/>
                </a:solidFill>
              </a:rPr>
              <a:t>: Bundesnetzagentur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559B8-292B-BBFD-E2AB-9503E5ED5DCA}"/>
              </a:ext>
            </a:extLst>
          </p:cNvPr>
          <p:cNvSpPr/>
          <p:nvPr/>
        </p:nvSpPr>
        <p:spPr>
          <a:xfrm>
            <a:off x="1" y="6127321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Degressiver Verlauf der EEG-Einspeisevergütung!</a:t>
            </a:r>
          </a:p>
        </p:txBody>
      </p:sp>
    </p:spTree>
    <p:extLst>
      <p:ext uri="{BB962C8B-B14F-4D97-AF65-F5344CB8AC3E}">
        <p14:creationId xmlns:p14="http://schemas.microsoft.com/office/powerpoint/2010/main" val="39338795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50" y="36513"/>
            <a:ext cx="85570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weiterhin Voll-Einspeiser bleiben mit Anschlussvergütung</a:t>
            </a:r>
          </a:p>
        </p:txBody>
      </p:sp>
      <p:grpSp>
        <p:nvGrpSpPr>
          <p:cNvPr id="8213" name="Gruppieren 8212">
            <a:extLst>
              <a:ext uri="{FF2B5EF4-FFF2-40B4-BE49-F238E27FC236}">
                <a16:creationId xmlns:a16="http://schemas.microsoft.com/office/drawing/2014/main" id="{2E674B6C-30D5-461F-BE18-C1B5F2444714}"/>
              </a:ext>
            </a:extLst>
          </p:cNvPr>
          <p:cNvGrpSpPr/>
          <p:nvPr/>
        </p:nvGrpSpPr>
        <p:grpSpPr>
          <a:xfrm>
            <a:off x="282805" y="999824"/>
            <a:ext cx="4411744" cy="4279982"/>
            <a:chOff x="282805" y="999824"/>
            <a:chExt cx="4411744" cy="4279982"/>
          </a:xfrm>
        </p:grpSpPr>
        <p:pic>
          <p:nvPicPr>
            <p:cNvPr id="10" name="Grafik 9" descr="Ein Bild, das drinnen, Zähler, weiß, sitzend enthält.&#10;&#10;Automatisch generierte Beschreibung">
              <a:extLst>
                <a:ext uri="{FF2B5EF4-FFF2-40B4-BE49-F238E27FC236}">
                  <a16:creationId xmlns:a16="http://schemas.microsoft.com/office/drawing/2014/main" id="{4FE1DCFC-C84F-40C7-AFDD-4CE1F758D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" t="20588" r="12982" b="4299"/>
            <a:stretch/>
          </p:blipFill>
          <p:spPr>
            <a:xfrm rot="5400000">
              <a:off x="1527682" y="3258514"/>
              <a:ext cx="803523" cy="537681"/>
            </a:xfrm>
            <a:prstGeom prst="rect">
              <a:avLst/>
            </a:prstGeom>
          </p:spPr>
        </p:pic>
        <p:pic>
          <p:nvPicPr>
            <p:cNvPr id="16" name="Grafik 15" descr="Ein Bild, das schwarz, Anzeige, sitzend, Parkplatz enthält.&#10;&#10;Automatisch generierte Beschreibung">
              <a:extLst>
                <a:ext uri="{FF2B5EF4-FFF2-40B4-BE49-F238E27FC236}">
                  <a16:creationId xmlns:a16="http://schemas.microsoft.com/office/drawing/2014/main" id="{4D18CF2C-CE10-41C9-AA4E-E4B3A0978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14185"/>
            <a:stretch/>
          </p:blipFill>
          <p:spPr>
            <a:xfrm>
              <a:off x="2904023" y="2942236"/>
              <a:ext cx="724152" cy="1082189"/>
            </a:xfrm>
            <a:prstGeom prst="rect">
              <a:avLst/>
            </a:prstGeom>
          </p:spPr>
        </p:pic>
        <p:pic>
          <p:nvPicPr>
            <p:cNvPr id="42" name="Grafik 41" descr="Ein Bild, das Monitor, Bildschirm, Elektronik, Fernsehen enthält.&#10;&#10;Automatisch generierte Beschreibung">
              <a:extLst>
                <a:ext uri="{FF2B5EF4-FFF2-40B4-BE49-F238E27FC236}">
                  <a16:creationId xmlns:a16="http://schemas.microsoft.com/office/drawing/2014/main" id="{3450FB49-C8D0-43E2-9E0D-4012A2CD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73" y="3182142"/>
              <a:ext cx="673669" cy="673669"/>
            </a:xfrm>
            <a:prstGeom prst="rect">
              <a:avLst/>
            </a:prstGeom>
          </p:spPr>
        </p:pic>
        <p:pic>
          <p:nvPicPr>
            <p:cNvPr id="54" name="Grafik 53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6774E658-37CC-4F30-A127-0766C1AE8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354297" y="4270414"/>
              <a:ext cx="289206" cy="495964"/>
            </a:xfrm>
            <a:prstGeom prst="rect">
              <a:avLst/>
            </a:prstGeom>
          </p:spPr>
        </p:pic>
        <p:pic>
          <p:nvPicPr>
            <p:cNvPr id="56" name="Grafik 55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96AB3550-C3D8-4396-B3C8-6F3498F3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665595" y="4270414"/>
              <a:ext cx="289206" cy="495964"/>
            </a:xfrm>
            <a:prstGeom prst="rect">
              <a:avLst/>
            </a:prstGeom>
          </p:spPr>
        </p:pic>
        <p:pic>
          <p:nvPicPr>
            <p:cNvPr id="57" name="Grafik 56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23BA6AE6-6AA7-4023-B804-D9E09E5C1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976893" y="4270414"/>
              <a:ext cx="289206" cy="495964"/>
            </a:xfrm>
            <a:prstGeom prst="rect">
              <a:avLst/>
            </a:prstGeom>
          </p:spPr>
        </p:pic>
        <p:pic>
          <p:nvPicPr>
            <p:cNvPr id="58" name="Grafik 57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A54C2F38-E56A-4335-B934-6A13CC132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288191" y="4270414"/>
              <a:ext cx="289206" cy="495964"/>
            </a:xfrm>
            <a:prstGeom prst="rect">
              <a:avLst/>
            </a:prstGeom>
          </p:spPr>
        </p:pic>
        <p:pic>
          <p:nvPicPr>
            <p:cNvPr id="59" name="Grafik 58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3A3D0757-484C-4190-B77C-308599EA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599489" y="4270414"/>
              <a:ext cx="289206" cy="495964"/>
            </a:xfrm>
            <a:prstGeom prst="rect">
              <a:avLst/>
            </a:prstGeom>
          </p:spPr>
        </p:pic>
        <p:pic>
          <p:nvPicPr>
            <p:cNvPr id="60" name="Grafik 59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A0E120B7-B3A4-490F-B1D4-DC64473F9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910788" y="4270414"/>
              <a:ext cx="289206" cy="495964"/>
            </a:xfrm>
            <a:prstGeom prst="rect">
              <a:avLst/>
            </a:prstGeom>
          </p:spPr>
        </p:pic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304641DB-8733-42B1-AED9-43051E95105F}"/>
                </a:ext>
              </a:extLst>
            </p:cNvPr>
            <p:cNvSpPr/>
            <p:nvPr/>
          </p:nvSpPr>
          <p:spPr bwMode="auto">
            <a:xfrm>
              <a:off x="659876" y="2090990"/>
              <a:ext cx="3651450" cy="318881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C82BC858-17E8-49B6-AACB-C5C29443941E}"/>
                </a:ext>
              </a:extLst>
            </p:cNvPr>
            <p:cNvSpPr/>
            <p:nvPr/>
          </p:nvSpPr>
          <p:spPr bwMode="auto">
            <a:xfrm>
              <a:off x="282805" y="999824"/>
              <a:ext cx="4411744" cy="1609515"/>
            </a:xfrm>
            <a:prstGeom prst="rect">
              <a:avLst/>
            </a:prstGeom>
            <a:solidFill>
              <a:srgbClr val="FF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E0279B9-B338-47BB-B926-5DDD1C09F3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32250" y="1197204"/>
              <a:ext cx="911842" cy="1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Grafik 30" descr="Ein Bild, das sitzend, Gebäude, groß, Wasser enthält.&#10;&#10;Automatisch generierte Beschreibung">
              <a:extLst>
                <a:ext uri="{FF2B5EF4-FFF2-40B4-BE49-F238E27FC236}">
                  <a16:creationId xmlns:a16="http://schemas.microsoft.com/office/drawing/2014/main" id="{CB95AE22-46A0-4580-919A-11F5F1C91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67" y="1126231"/>
              <a:ext cx="2127425" cy="1294961"/>
            </a:xfrm>
            <a:prstGeom prst="rect">
              <a:avLst/>
            </a:prstGeom>
          </p:spPr>
        </p:pic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BC75B124-FF94-4ACA-A05F-A4AC0303039A}"/>
                </a:ext>
              </a:extLst>
            </p:cNvPr>
            <p:cNvCxnSpPr>
              <a:cxnSpLocks/>
              <a:endCxn id="16" idx="0"/>
            </p:cNvCxnSpPr>
            <p:nvPr/>
          </p:nvCxnSpPr>
          <p:spPr bwMode="auto">
            <a:xfrm>
              <a:off x="3266099" y="1192490"/>
              <a:ext cx="0" cy="174974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9F1312FA-0315-4010-BB6A-036DB4848EE7}"/>
                </a:ext>
              </a:extLst>
            </p:cNvPr>
            <p:cNvCxnSpPr>
              <a:endCxn id="42" idx="0"/>
            </p:cNvCxnSpPr>
            <p:nvPr/>
          </p:nvCxnSpPr>
          <p:spPr bwMode="auto">
            <a:xfrm>
              <a:off x="1117391" y="2421192"/>
              <a:ext cx="17117" cy="76095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A1BC7B8A-96F5-419D-8722-2EE126A51998}"/>
                </a:ext>
              </a:extLst>
            </p:cNvPr>
            <p:cNvCxnSpPr/>
            <p:nvPr/>
          </p:nvCxnSpPr>
          <p:spPr bwMode="auto">
            <a:xfrm>
              <a:off x="1277650" y="3797138"/>
              <a:ext cx="7813" cy="34732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6C9604CC-3D74-4CDE-ABB2-91396C2F5BFF}"/>
                </a:ext>
              </a:extLst>
            </p:cNvPr>
            <p:cNvCxnSpPr/>
            <p:nvPr/>
          </p:nvCxnSpPr>
          <p:spPr bwMode="auto">
            <a:xfrm>
              <a:off x="2485601" y="4147795"/>
              <a:ext cx="171439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7" name="Gerader Verbinder 8196">
              <a:extLst>
                <a:ext uri="{FF2B5EF4-FFF2-40B4-BE49-F238E27FC236}">
                  <a16:creationId xmlns:a16="http://schemas.microsoft.com/office/drawing/2014/main" id="{02C4C7E5-6963-4F8C-8196-71831CFD1559}"/>
                </a:ext>
              </a:extLst>
            </p:cNvPr>
            <p:cNvCxnSpPr/>
            <p:nvPr/>
          </p:nvCxnSpPr>
          <p:spPr bwMode="auto">
            <a:xfrm>
              <a:off x="2524300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46389190-D4BC-4C11-8D2A-17854BB148D7}"/>
                </a:ext>
              </a:extLst>
            </p:cNvPr>
            <p:cNvCxnSpPr/>
            <p:nvPr/>
          </p:nvCxnSpPr>
          <p:spPr bwMode="auto">
            <a:xfrm>
              <a:off x="2835428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004590C8-7D88-4EFA-9950-D7AAB3889A7F}"/>
                </a:ext>
              </a:extLst>
            </p:cNvPr>
            <p:cNvCxnSpPr/>
            <p:nvPr/>
          </p:nvCxnSpPr>
          <p:spPr bwMode="auto">
            <a:xfrm>
              <a:off x="3146556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A8D80AD5-0469-4529-B519-E67B34EE696A}"/>
                </a:ext>
              </a:extLst>
            </p:cNvPr>
            <p:cNvCxnSpPr/>
            <p:nvPr/>
          </p:nvCxnSpPr>
          <p:spPr bwMode="auto">
            <a:xfrm>
              <a:off x="3457684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3356ED96-EA12-456F-90F1-D1F15C12EE45}"/>
                </a:ext>
              </a:extLst>
            </p:cNvPr>
            <p:cNvCxnSpPr/>
            <p:nvPr/>
          </p:nvCxnSpPr>
          <p:spPr bwMode="auto">
            <a:xfrm>
              <a:off x="3768812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262F543A-D0D0-401A-A8B2-715A3D858724}"/>
                </a:ext>
              </a:extLst>
            </p:cNvPr>
            <p:cNvCxnSpPr/>
            <p:nvPr/>
          </p:nvCxnSpPr>
          <p:spPr bwMode="auto">
            <a:xfrm>
              <a:off x="4079941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C55E3396-0E70-41EF-8875-12C8F0B24368}"/>
                </a:ext>
              </a:extLst>
            </p:cNvPr>
            <p:cNvCxnSpPr/>
            <p:nvPr/>
          </p:nvCxnSpPr>
          <p:spPr bwMode="auto">
            <a:xfrm>
              <a:off x="2524300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95912B95-8C03-4E4C-BA65-FB80FD3B464C}"/>
                </a:ext>
              </a:extLst>
            </p:cNvPr>
            <p:cNvCxnSpPr/>
            <p:nvPr/>
          </p:nvCxnSpPr>
          <p:spPr bwMode="auto">
            <a:xfrm>
              <a:off x="2835428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B6E812E8-CA00-4D8B-B7C8-03F1EAB6408E}"/>
                </a:ext>
              </a:extLst>
            </p:cNvPr>
            <p:cNvCxnSpPr/>
            <p:nvPr/>
          </p:nvCxnSpPr>
          <p:spPr bwMode="auto">
            <a:xfrm>
              <a:off x="3146556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r Verbinder 109">
              <a:extLst>
                <a:ext uri="{FF2B5EF4-FFF2-40B4-BE49-F238E27FC236}">
                  <a16:creationId xmlns:a16="http://schemas.microsoft.com/office/drawing/2014/main" id="{C249AEA6-B760-4403-AFD4-624BA59679F7}"/>
                </a:ext>
              </a:extLst>
            </p:cNvPr>
            <p:cNvCxnSpPr/>
            <p:nvPr/>
          </p:nvCxnSpPr>
          <p:spPr bwMode="auto">
            <a:xfrm>
              <a:off x="3457684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D23547A2-2B0D-4A87-B5B4-328E6C3561A4}"/>
                </a:ext>
              </a:extLst>
            </p:cNvPr>
            <p:cNvCxnSpPr/>
            <p:nvPr/>
          </p:nvCxnSpPr>
          <p:spPr bwMode="auto">
            <a:xfrm>
              <a:off x="3768812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52FC3AF5-7B08-4459-BDB0-AEF11D2B6BEA}"/>
                </a:ext>
              </a:extLst>
            </p:cNvPr>
            <p:cNvCxnSpPr/>
            <p:nvPr/>
          </p:nvCxnSpPr>
          <p:spPr bwMode="auto">
            <a:xfrm>
              <a:off x="4079941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9D90E666-EC22-4886-ADCB-7499ACB9E52E}"/>
                </a:ext>
              </a:extLst>
            </p:cNvPr>
            <p:cNvCxnSpPr/>
            <p:nvPr/>
          </p:nvCxnSpPr>
          <p:spPr bwMode="auto">
            <a:xfrm>
              <a:off x="1553177" y="2801667"/>
              <a:ext cx="0" cy="134279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E1819DD6-CEF0-4EB2-A9FD-4418850B446F}"/>
                </a:ext>
              </a:extLst>
            </p:cNvPr>
            <p:cNvCxnSpPr>
              <a:stCxn id="10" idx="3"/>
            </p:cNvCxnSpPr>
            <p:nvPr/>
          </p:nvCxnSpPr>
          <p:spPr bwMode="auto">
            <a:xfrm flipH="1">
              <a:off x="1926587" y="3929116"/>
              <a:ext cx="2856" cy="21534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D623E19A-8D11-404C-923E-58AFA4789B11}"/>
                </a:ext>
              </a:extLst>
            </p:cNvPr>
            <p:cNvCxnSpPr/>
            <p:nvPr/>
          </p:nvCxnSpPr>
          <p:spPr bwMode="auto">
            <a:xfrm>
              <a:off x="2360614" y="2801667"/>
              <a:ext cx="0" cy="134279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41E70A59-7CC8-446D-87F3-6081C0F5339D}"/>
                </a:ext>
              </a:extLst>
            </p:cNvPr>
            <p:cNvCxnSpPr/>
            <p:nvPr/>
          </p:nvCxnSpPr>
          <p:spPr bwMode="auto">
            <a:xfrm>
              <a:off x="1926587" y="2801667"/>
              <a:ext cx="0" cy="31610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Gerader Verbinder 8203">
              <a:extLst>
                <a:ext uri="{FF2B5EF4-FFF2-40B4-BE49-F238E27FC236}">
                  <a16:creationId xmlns:a16="http://schemas.microsoft.com/office/drawing/2014/main" id="{FC25A8A8-5639-48D1-87B4-571ED0763D7C}"/>
                </a:ext>
              </a:extLst>
            </p:cNvPr>
            <p:cNvCxnSpPr/>
            <p:nvPr/>
          </p:nvCxnSpPr>
          <p:spPr bwMode="auto">
            <a:xfrm>
              <a:off x="1543364" y="2801667"/>
              <a:ext cx="38322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r Verbinder 124">
              <a:extLst>
                <a:ext uri="{FF2B5EF4-FFF2-40B4-BE49-F238E27FC236}">
                  <a16:creationId xmlns:a16="http://schemas.microsoft.com/office/drawing/2014/main" id="{217921EC-64FF-4AE5-B1E6-A5F38C30FD40}"/>
                </a:ext>
              </a:extLst>
            </p:cNvPr>
            <p:cNvCxnSpPr/>
            <p:nvPr/>
          </p:nvCxnSpPr>
          <p:spPr bwMode="auto">
            <a:xfrm>
              <a:off x="1284284" y="4149588"/>
              <a:ext cx="26889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5717D33E-DCCC-4B1D-B305-9E4DA151E5FB}"/>
                </a:ext>
              </a:extLst>
            </p:cNvPr>
            <p:cNvCxnSpPr/>
            <p:nvPr/>
          </p:nvCxnSpPr>
          <p:spPr bwMode="auto">
            <a:xfrm>
              <a:off x="1926587" y="4149588"/>
              <a:ext cx="42771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1163CE00-DAD4-4BA1-A57F-2BAFF11D2C14}"/>
                </a:ext>
              </a:extLst>
            </p:cNvPr>
            <p:cNvCxnSpPr/>
            <p:nvPr/>
          </p:nvCxnSpPr>
          <p:spPr bwMode="auto">
            <a:xfrm>
              <a:off x="2354297" y="2801667"/>
              <a:ext cx="90582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9F944DC8-43BE-430D-9BBB-E54768F359B8}"/>
                </a:ext>
              </a:extLst>
            </p:cNvPr>
            <p:cNvCxnSpPr/>
            <p:nvPr/>
          </p:nvCxnSpPr>
          <p:spPr bwMode="auto">
            <a:xfrm>
              <a:off x="3244870" y="4005630"/>
              <a:ext cx="0" cy="138831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10" name="Ellipse 8209">
              <a:extLst>
                <a:ext uri="{FF2B5EF4-FFF2-40B4-BE49-F238E27FC236}">
                  <a16:creationId xmlns:a16="http://schemas.microsoft.com/office/drawing/2014/main" id="{5A481FE0-FF87-4183-A711-A9BB272A799A}"/>
                </a:ext>
              </a:extLst>
            </p:cNvPr>
            <p:cNvSpPr/>
            <p:nvPr/>
          </p:nvSpPr>
          <p:spPr bwMode="auto">
            <a:xfrm>
              <a:off x="3230809" y="2773740"/>
              <a:ext cx="56663" cy="5666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30423723-47A3-4763-B7D8-6AB7C822F4E5}"/>
                </a:ext>
              </a:extLst>
            </p:cNvPr>
            <p:cNvSpPr/>
            <p:nvPr/>
          </p:nvSpPr>
          <p:spPr bwMode="auto">
            <a:xfrm>
              <a:off x="3237159" y="1168872"/>
              <a:ext cx="56663" cy="5666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11" name="Rechteck 8210">
              <a:extLst>
                <a:ext uri="{FF2B5EF4-FFF2-40B4-BE49-F238E27FC236}">
                  <a16:creationId xmlns:a16="http://schemas.microsoft.com/office/drawing/2014/main" id="{E0B5F3E4-52A1-46A8-B20C-23EF85059EB7}"/>
                </a:ext>
              </a:extLst>
            </p:cNvPr>
            <p:cNvSpPr/>
            <p:nvPr/>
          </p:nvSpPr>
          <p:spPr bwMode="auto">
            <a:xfrm>
              <a:off x="2413045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8B76FD17-B8D0-44C5-8926-7310F56F0AB5}"/>
                </a:ext>
              </a:extLst>
            </p:cNvPr>
            <p:cNvSpPr/>
            <p:nvPr/>
          </p:nvSpPr>
          <p:spPr bwMode="auto">
            <a:xfrm>
              <a:off x="2724173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FB04E0AF-730E-4F72-902F-EA7661497A5E}"/>
                </a:ext>
              </a:extLst>
            </p:cNvPr>
            <p:cNvSpPr/>
            <p:nvPr/>
          </p:nvSpPr>
          <p:spPr bwMode="auto">
            <a:xfrm>
              <a:off x="3035301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2465947C-1FAF-41B9-B951-012F999BF137}"/>
                </a:ext>
              </a:extLst>
            </p:cNvPr>
            <p:cNvSpPr/>
            <p:nvPr/>
          </p:nvSpPr>
          <p:spPr bwMode="auto">
            <a:xfrm>
              <a:off x="3346429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A3B6BE42-208C-4813-9EB2-B9C1F235DD1A}"/>
                </a:ext>
              </a:extLst>
            </p:cNvPr>
            <p:cNvSpPr/>
            <p:nvPr/>
          </p:nvSpPr>
          <p:spPr bwMode="auto">
            <a:xfrm>
              <a:off x="3657557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B94CC4FD-9043-4854-B198-F9C92C493B13}"/>
                </a:ext>
              </a:extLst>
            </p:cNvPr>
            <p:cNvSpPr/>
            <p:nvPr/>
          </p:nvSpPr>
          <p:spPr bwMode="auto">
            <a:xfrm>
              <a:off x="3968686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5A07A78-AC83-4C99-9FD6-000CCFCF6FAF}"/>
                </a:ext>
              </a:extLst>
            </p:cNvPr>
            <p:cNvSpPr txBox="1"/>
            <p:nvPr/>
          </p:nvSpPr>
          <p:spPr>
            <a:xfrm>
              <a:off x="1075412" y="472847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F14A86EB-5C80-4494-9471-7D924C504963}"/>
                </a:ext>
              </a:extLst>
            </p:cNvPr>
            <p:cNvSpPr txBox="1"/>
            <p:nvPr/>
          </p:nvSpPr>
          <p:spPr>
            <a:xfrm>
              <a:off x="3706857" y="1038601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Ortsnetz</a:t>
              </a:r>
            </a:p>
          </p:txBody>
        </p:sp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4DDAC8F6-C4CA-4E43-915F-6D109E43204F}"/>
                </a:ext>
              </a:extLst>
            </p:cNvPr>
            <p:cNvSpPr txBox="1"/>
            <p:nvPr/>
          </p:nvSpPr>
          <p:spPr>
            <a:xfrm>
              <a:off x="1299814" y="4818669"/>
              <a:ext cx="1159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Verbraucher</a:t>
              </a:r>
            </a:p>
          </p:txBody>
        </p:sp>
      </p:grpSp>
      <p:sp>
        <p:nvSpPr>
          <p:cNvPr id="217" name="Ellipse 216">
            <a:extLst>
              <a:ext uri="{FF2B5EF4-FFF2-40B4-BE49-F238E27FC236}">
                <a16:creationId xmlns:a16="http://schemas.microsoft.com/office/drawing/2014/main" id="{58EF9EED-D9D8-4D52-867E-C27DCBD051C9}"/>
              </a:ext>
            </a:extLst>
          </p:cNvPr>
          <p:cNvSpPr/>
          <p:nvPr/>
        </p:nvSpPr>
        <p:spPr bwMode="auto">
          <a:xfrm>
            <a:off x="4051579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7E7712D0-D0C3-44B9-9FB8-BD4D974B3712}"/>
              </a:ext>
            </a:extLst>
          </p:cNvPr>
          <p:cNvSpPr/>
          <p:nvPr/>
        </p:nvSpPr>
        <p:spPr bwMode="auto">
          <a:xfrm>
            <a:off x="374545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68EA074B-2E40-454F-AC17-803097664517}"/>
              </a:ext>
            </a:extLst>
          </p:cNvPr>
          <p:cNvSpPr/>
          <p:nvPr/>
        </p:nvSpPr>
        <p:spPr bwMode="auto">
          <a:xfrm>
            <a:off x="3431301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D951049D-D9C5-4C01-A8DE-962588A1C4AA}"/>
              </a:ext>
            </a:extLst>
          </p:cNvPr>
          <p:cNvSpPr/>
          <p:nvPr/>
        </p:nvSpPr>
        <p:spPr bwMode="auto">
          <a:xfrm>
            <a:off x="321916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388769B1-EBE5-401D-B4D4-227DF21AFA3E}"/>
              </a:ext>
            </a:extLst>
          </p:cNvPr>
          <p:cNvSpPr/>
          <p:nvPr/>
        </p:nvSpPr>
        <p:spPr bwMode="auto">
          <a:xfrm>
            <a:off x="311778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BE56FE1A-2BE6-4E67-94BE-41592FEDE018}"/>
              </a:ext>
            </a:extLst>
          </p:cNvPr>
          <p:cNvSpPr/>
          <p:nvPr/>
        </p:nvSpPr>
        <p:spPr bwMode="auto">
          <a:xfrm>
            <a:off x="2810381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70027FB9-0F7E-4BC3-8D99-1CDD713A03B5}"/>
              </a:ext>
            </a:extLst>
          </p:cNvPr>
          <p:cNvSpPr/>
          <p:nvPr/>
        </p:nvSpPr>
        <p:spPr bwMode="auto">
          <a:xfrm>
            <a:off x="2496154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6" name="Gerade Verbindung mit Pfeil 215">
            <a:extLst>
              <a:ext uri="{FF2B5EF4-FFF2-40B4-BE49-F238E27FC236}">
                <a16:creationId xmlns:a16="http://schemas.microsoft.com/office/drawing/2014/main" id="{4198434C-EB8D-4AE6-8094-7E4479733CFF}"/>
              </a:ext>
            </a:extLst>
          </p:cNvPr>
          <p:cNvCxnSpPr/>
          <p:nvPr/>
        </p:nvCxnSpPr>
        <p:spPr bwMode="auto">
          <a:xfrm>
            <a:off x="2831048" y="3157456"/>
            <a:ext cx="0" cy="469738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Textfeld 226">
            <a:extLst>
              <a:ext uri="{FF2B5EF4-FFF2-40B4-BE49-F238E27FC236}">
                <a16:creationId xmlns:a16="http://schemas.microsoft.com/office/drawing/2014/main" id="{5A8B5B1E-3DD1-469C-87D6-B3EDD1DBF012}"/>
              </a:ext>
            </a:extLst>
          </p:cNvPr>
          <p:cNvSpPr txBox="1"/>
          <p:nvPr/>
        </p:nvSpPr>
        <p:spPr>
          <a:xfrm>
            <a:off x="1896142" y="387164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</a:t>
            </a:r>
          </a:p>
        </p:txBody>
      </p:sp>
      <p:sp>
        <p:nvSpPr>
          <p:cNvPr id="231" name="Textfeld 230">
            <a:extLst>
              <a:ext uri="{FF2B5EF4-FFF2-40B4-BE49-F238E27FC236}">
                <a16:creationId xmlns:a16="http://schemas.microsoft.com/office/drawing/2014/main" id="{AB6C1E3B-9CBA-4527-95E4-D78238A16B17}"/>
              </a:ext>
            </a:extLst>
          </p:cNvPr>
          <p:cNvSpPr txBox="1"/>
          <p:nvPr/>
        </p:nvSpPr>
        <p:spPr>
          <a:xfrm>
            <a:off x="2543790" y="322521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</a:t>
            </a:r>
          </a:p>
        </p:txBody>
      </p:sp>
      <p:sp>
        <p:nvSpPr>
          <p:cNvPr id="232" name="Textfeld 231">
            <a:extLst>
              <a:ext uri="{FF2B5EF4-FFF2-40B4-BE49-F238E27FC236}">
                <a16:creationId xmlns:a16="http://schemas.microsoft.com/office/drawing/2014/main" id="{BC12BE89-3C03-4A07-BC3D-6A84D04F0A8B}"/>
              </a:ext>
            </a:extLst>
          </p:cNvPr>
          <p:cNvSpPr txBox="1"/>
          <p:nvPr/>
        </p:nvSpPr>
        <p:spPr>
          <a:xfrm>
            <a:off x="2710111" y="25675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</a:t>
            </a: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5824BBE2-F95E-43A5-88AD-EB8E58713630}"/>
              </a:ext>
            </a:extLst>
          </p:cNvPr>
          <p:cNvSpPr txBox="1"/>
          <p:nvPr/>
        </p:nvSpPr>
        <p:spPr>
          <a:xfrm>
            <a:off x="653604" y="5332097"/>
            <a:ext cx="153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B: Bezug</a:t>
            </a:r>
          </a:p>
          <a:p>
            <a:r>
              <a:rPr lang="de-DE" sz="1200" dirty="0"/>
              <a:t>E: Erzeugung</a:t>
            </a:r>
          </a:p>
          <a:p>
            <a:r>
              <a:rPr lang="de-DE" sz="1200" dirty="0"/>
              <a:t>L: Lieferung</a:t>
            </a:r>
          </a:p>
          <a:p>
            <a:r>
              <a:rPr lang="de-DE" sz="1200" dirty="0"/>
              <a:t>WR: Wechselrichter</a:t>
            </a:r>
          </a:p>
        </p:txBody>
      </p:sp>
      <p:cxnSp>
        <p:nvCxnSpPr>
          <p:cNvPr id="236" name="Gerade Verbindung mit Pfeil 235">
            <a:extLst>
              <a:ext uri="{FF2B5EF4-FFF2-40B4-BE49-F238E27FC236}">
                <a16:creationId xmlns:a16="http://schemas.microsoft.com/office/drawing/2014/main" id="{7A610FA3-68E8-4383-B525-957B6451D856}"/>
              </a:ext>
            </a:extLst>
          </p:cNvPr>
          <p:cNvCxnSpPr/>
          <p:nvPr/>
        </p:nvCxnSpPr>
        <p:spPr bwMode="auto">
          <a:xfrm>
            <a:off x="2635554" y="2896931"/>
            <a:ext cx="399747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feld 129">
            <a:extLst>
              <a:ext uri="{FF2B5EF4-FFF2-40B4-BE49-F238E27FC236}">
                <a16:creationId xmlns:a16="http://schemas.microsoft.com/office/drawing/2014/main" id="{0B688A21-67EF-4A04-9189-57BFF74520C5}"/>
              </a:ext>
            </a:extLst>
          </p:cNvPr>
          <p:cNvSpPr txBox="1"/>
          <p:nvPr/>
        </p:nvSpPr>
        <p:spPr>
          <a:xfrm>
            <a:off x="752619" y="293297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WR</a:t>
            </a:r>
          </a:p>
        </p:txBody>
      </p:sp>
      <p:sp>
        <p:nvSpPr>
          <p:cNvPr id="133" name="Text Box 14">
            <a:extLst>
              <a:ext uri="{FF2B5EF4-FFF2-40B4-BE49-F238E27FC236}">
                <a16:creationId xmlns:a16="http://schemas.microsoft.com/office/drawing/2014/main" id="{D30B8A8E-333E-49E6-AD87-F6DC6D987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157" y="5747595"/>
            <a:ext cx="20922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e.V., C.A.R.M.E.N.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9427FC-B845-4C85-B1E5-B8005B1846E1}"/>
              </a:ext>
            </a:extLst>
          </p:cNvPr>
          <p:cNvSpPr/>
          <p:nvPr/>
        </p:nvSpPr>
        <p:spPr>
          <a:xfrm>
            <a:off x="1" y="6127321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Die Anschlussvergütung ist nicht schlecht, da die Anlage bereits abgeschrieben ist!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772761-D873-D6BE-2B8B-80577C3EFE0F}"/>
              </a:ext>
            </a:extLst>
          </p:cNvPr>
          <p:cNvSpPr txBox="1"/>
          <p:nvPr/>
        </p:nvSpPr>
        <p:spPr>
          <a:xfrm>
            <a:off x="5056625" y="1460753"/>
            <a:ext cx="40780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Die Höhe der Anschlussvergütung für ein bestimmtes Jahr wird jeweils im Folgejahr auf Basis des sogenannten „</a:t>
            </a:r>
            <a:r>
              <a:rPr lang="de-DE" sz="1600" b="1" dirty="0">
                <a:solidFill>
                  <a:srgbClr val="3333FF"/>
                </a:solidFill>
              </a:rPr>
              <a:t>Jahresmarktwert Solar</a:t>
            </a:r>
            <a:r>
              <a:rPr lang="de-DE" sz="1600" dirty="0">
                <a:solidFill>
                  <a:srgbClr val="3333FF"/>
                </a:solidFill>
              </a:rPr>
              <a:t>“ (JW Solar) des abgelaufenen Jahres ermittelt (vgl. </a:t>
            </a:r>
            <a:r>
              <a:rPr lang="de-DE" sz="1600" dirty="0">
                <a:solidFill>
                  <a:srgbClr val="3333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23b EEG 2023</a:t>
            </a:r>
            <a:r>
              <a:rPr lang="de-DE" sz="1600" dirty="0">
                <a:solidFill>
                  <a:srgbClr val="3333FF"/>
                </a:solidFill>
              </a:rPr>
              <a:t>).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Für 2023 lag der Jahresmarktwert Solar bei 7,2 ct/kWh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EC113D-BCBB-8F0F-A1C2-1CCD2DE76590}"/>
              </a:ext>
            </a:extLst>
          </p:cNvPr>
          <p:cNvSpPr txBox="1"/>
          <p:nvPr/>
        </p:nvSpPr>
        <p:spPr>
          <a:xfrm>
            <a:off x="5056625" y="3563764"/>
            <a:ext cx="40780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Die Laufzeit des Zahlungsanspruches ist darüber hinaus – unabhängig vom Zeitpunkt des individuellen Förderendes – </a:t>
            </a:r>
            <a:r>
              <a:rPr lang="de-DE" sz="1600" b="1" dirty="0">
                <a:solidFill>
                  <a:srgbClr val="3333FF"/>
                </a:solidFill>
              </a:rPr>
              <a:t>bis 31. Dezember 2027 </a:t>
            </a:r>
            <a:r>
              <a:rPr lang="de-DE" sz="1600" dirty="0">
                <a:solidFill>
                  <a:srgbClr val="3333FF"/>
                </a:solidFill>
              </a:rPr>
              <a:t>begrenzt (vgl.</a:t>
            </a:r>
            <a:r>
              <a:rPr lang="de-DE" sz="1600" dirty="0">
                <a:solidFill>
                  <a:srgbClr val="3333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§ 25 Abs. 2 EEG 2023</a:t>
            </a:r>
            <a:r>
              <a:rPr lang="de-DE" sz="1600" dirty="0">
                <a:solidFill>
                  <a:srgbClr val="3333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638403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75511-EB22-C4CE-9786-45B2856F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AB09EA0-27F6-7D86-35E1-AF66BF4A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50" y="36513"/>
            <a:ext cx="85570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vom Voll- zum Überschuss-Einspeiser werden</a:t>
            </a:r>
          </a:p>
        </p:txBody>
      </p:sp>
      <p:grpSp>
        <p:nvGrpSpPr>
          <p:cNvPr id="8213" name="Gruppieren 8212">
            <a:extLst>
              <a:ext uri="{FF2B5EF4-FFF2-40B4-BE49-F238E27FC236}">
                <a16:creationId xmlns:a16="http://schemas.microsoft.com/office/drawing/2014/main" id="{4928AB42-38FB-8FB7-EE4D-5B534FA79599}"/>
              </a:ext>
            </a:extLst>
          </p:cNvPr>
          <p:cNvGrpSpPr/>
          <p:nvPr/>
        </p:nvGrpSpPr>
        <p:grpSpPr>
          <a:xfrm>
            <a:off x="282805" y="999824"/>
            <a:ext cx="4411744" cy="4279982"/>
            <a:chOff x="282805" y="999824"/>
            <a:chExt cx="4411744" cy="4279982"/>
          </a:xfrm>
        </p:grpSpPr>
        <p:pic>
          <p:nvPicPr>
            <p:cNvPr id="10" name="Grafik 9" descr="Ein Bild, das drinnen, Zähler, weiß, sitzend enthält.&#10;&#10;Automatisch generierte Beschreibung">
              <a:extLst>
                <a:ext uri="{FF2B5EF4-FFF2-40B4-BE49-F238E27FC236}">
                  <a16:creationId xmlns:a16="http://schemas.microsoft.com/office/drawing/2014/main" id="{954EAB98-D7C4-367A-06B2-E4D030886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" t="20588" r="12982" b="4299"/>
            <a:stretch/>
          </p:blipFill>
          <p:spPr>
            <a:xfrm rot="5400000">
              <a:off x="1527682" y="3258514"/>
              <a:ext cx="803523" cy="537681"/>
            </a:xfrm>
            <a:prstGeom prst="rect">
              <a:avLst/>
            </a:prstGeom>
          </p:spPr>
        </p:pic>
        <p:pic>
          <p:nvPicPr>
            <p:cNvPr id="16" name="Grafik 15" descr="Ein Bild, das schwarz, Anzeige, sitzend, Parkplatz enthält.&#10;&#10;Automatisch generierte Beschreibung">
              <a:extLst>
                <a:ext uri="{FF2B5EF4-FFF2-40B4-BE49-F238E27FC236}">
                  <a16:creationId xmlns:a16="http://schemas.microsoft.com/office/drawing/2014/main" id="{221096A9-BC0C-ACB3-0358-1FF70DDE1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0" r="14185"/>
            <a:stretch/>
          </p:blipFill>
          <p:spPr>
            <a:xfrm>
              <a:off x="2904023" y="2942236"/>
              <a:ext cx="724152" cy="1082189"/>
            </a:xfrm>
            <a:prstGeom prst="rect">
              <a:avLst/>
            </a:prstGeom>
          </p:spPr>
        </p:pic>
        <p:pic>
          <p:nvPicPr>
            <p:cNvPr id="42" name="Grafik 41" descr="Ein Bild, das Monitor, Bildschirm, Elektronik, Fernsehen enthält.&#10;&#10;Automatisch generierte Beschreibung">
              <a:extLst>
                <a:ext uri="{FF2B5EF4-FFF2-40B4-BE49-F238E27FC236}">
                  <a16:creationId xmlns:a16="http://schemas.microsoft.com/office/drawing/2014/main" id="{A8793390-8020-4ECD-1AD8-477C6778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73" y="3182142"/>
              <a:ext cx="673669" cy="673669"/>
            </a:xfrm>
            <a:prstGeom prst="rect">
              <a:avLst/>
            </a:prstGeom>
          </p:spPr>
        </p:pic>
        <p:pic>
          <p:nvPicPr>
            <p:cNvPr id="54" name="Grafik 53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7DC910D8-7BC6-611A-A55F-B079871B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354297" y="4270414"/>
              <a:ext cx="289206" cy="495964"/>
            </a:xfrm>
            <a:prstGeom prst="rect">
              <a:avLst/>
            </a:prstGeom>
          </p:spPr>
        </p:pic>
        <p:pic>
          <p:nvPicPr>
            <p:cNvPr id="56" name="Grafik 55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5AC58102-D5D0-97BB-E370-DE32BB333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665595" y="4270414"/>
              <a:ext cx="289206" cy="495964"/>
            </a:xfrm>
            <a:prstGeom prst="rect">
              <a:avLst/>
            </a:prstGeom>
          </p:spPr>
        </p:pic>
        <p:pic>
          <p:nvPicPr>
            <p:cNvPr id="57" name="Grafik 56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5120201A-CA04-5F9B-0A65-90F7316CF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2976893" y="4270414"/>
              <a:ext cx="289206" cy="495964"/>
            </a:xfrm>
            <a:prstGeom prst="rect">
              <a:avLst/>
            </a:prstGeom>
          </p:spPr>
        </p:pic>
        <p:pic>
          <p:nvPicPr>
            <p:cNvPr id="58" name="Grafik 57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60598769-69F5-77F5-27F3-A2D3F9502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288191" y="4270414"/>
              <a:ext cx="289206" cy="495964"/>
            </a:xfrm>
            <a:prstGeom prst="rect">
              <a:avLst/>
            </a:prstGeom>
          </p:spPr>
        </p:pic>
        <p:pic>
          <p:nvPicPr>
            <p:cNvPr id="59" name="Grafik 58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665E7AD2-B45C-7913-D721-D32036E07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599489" y="4270414"/>
              <a:ext cx="289206" cy="495964"/>
            </a:xfrm>
            <a:prstGeom prst="rect">
              <a:avLst/>
            </a:prstGeom>
          </p:spPr>
        </p:pic>
        <p:pic>
          <p:nvPicPr>
            <p:cNvPr id="60" name="Grafik 59" descr="Ein Bild, das Kamera enthält.&#10;&#10;Automatisch generierte Beschreibung">
              <a:extLst>
                <a:ext uri="{FF2B5EF4-FFF2-40B4-BE49-F238E27FC236}">
                  <a16:creationId xmlns:a16="http://schemas.microsoft.com/office/drawing/2014/main" id="{BBF9919F-699E-DBF1-E1B2-CE7C12C32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9" r="20518"/>
            <a:stretch/>
          </p:blipFill>
          <p:spPr>
            <a:xfrm>
              <a:off x="3910788" y="4270414"/>
              <a:ext cx="289206" cy="495964"/>
            </a:xfrm>
            <a:prstGeom prst="rect">
              <a:avLst/>
            </a:prstGeom>
          </p:spPr>
        </p:pic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8D2A905-D39B-CA6E-7FF2-7A4497715309}"/>
                </a:ext>
              </a:extLst>
            </p:cNvPr>
            <p:cNvSpPr/>
            <p:nvPr/>
          </p:nvSpPr>
          <p:spPr bwMode="auto">
            <a:xfrm>
              <a:off x="659876" y="2090990"/>
              <a:ext cx="3651450" cy="318881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C4685283-8566-2D9B-D895-45D5E2662C36}"/>
                </a:ext>
              </a:extLst>
            </p:cNvPr>
            <p:cNvSpPr/>
            <p:nvPr/>
          </p:nvSpPr>
          <p:spPr bwMode="auto">
            <a:xfrm>
              <a:off x="282805" y="999824"/>
              <a:ext cx="4411744" cy="1609515"/>
            </a:xfrm>
            <a:prstGeom prst="rect">
              <a:avLst/>
            </a:prstGeom>
            <a:solidFill>
              <a:srgbClr val="FF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0EB2D81E-1837-35CF-A598-1A60F5A4C9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32250" y="1197204"/>
              <a:ext cx="911842" cy="1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Grafik 30" descr="Ein Bild, das sitzend, Gebäude, groß, Wasser enthält.&#10;&#10;Automatisch generierte Beschreibung">
              <a:extLst>
                <a:ext uri="{FF2B5EF4-FFF2-40B4-BE49-F238E27FC236}">
                  <a16:creationId xmlns:a16="http://schemas.microsoft.com/office/drawing/2014/main" id="{34F4C5F2-6483-97A3-D775-784AE2D1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67" y="1126231"/>
              <a:ext cx="2127425" cy="1294961"/>
            </a:xfrm>
            <a:prstGeom prst="rect">
              <a:avLst/>
            </a:prstGeom>
          </p:spPr>
        </p:pic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95080AC5-F024-06CF-DF40-A21899E7292D}"/>
                </a:ext>
              </a:extLst>
            </p:cNvPr>
            <p:cNvCxnSpPr>
              <a:cxnSpLocks/>
              <a:endCxn id="16" idx="0"/>
            </p:cNvCxnSpPr>
            <p:nvPr/>
          </p:nvCxnSpPr>
          <p:spPr bwMode="auto">
            <a:xfrm>
              <a:off x="3266099" y="1192490"/>
              <a:ext cx="0" cy="174974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3246808C-4BF1-6324-9FE3-B5C6A982A85A}"/>
                </a:ext>
              </a:extLst>
            </p:cNvPr>
            <p:cNvCxnSpPr>
              <a:endCxn id="42" idx="0"/>
            </p:cNvCxnSpPr>
            <p:nvPr/>
          </p:nvCxnSpPr>
          <p:spPr bwMode="auto">
            <a:xfrm>
              <a:off x="1117391" y="2421192"/>
              <a:ext cx="17117" cy="76095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1A041FEA-1765-0B93-5C46-7C4A67B174EE}"/>
                </a:ext>
              </a:extLst>
            </p:cNvPr>
            <p:cNvCxnSpPr/>
            <p:nvPr/>
          </p:nvCxnSpPr>
          <p:spPr bwMode="auto">
            <a:xfrm>
              <a:off x="1277650" y="3797138"/>
              <a:ext cx="7813" cy="34732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4EF11233-6487-685B-9085-0F0D7386FB94}"/>
                </a:ext>
              </a:extLst>
            </p:cNvPr>
            <p:cNvCxnSpPr/>
            <p:nvPr/>
          </p:nvCxnSpPr>
          <p:spPr bwMode="auto">
            <a:xfrm>
              <a:off x="2485601" y="4147795"/>
              <a:ext cx="171439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7" name="Gerader Verbinder 8196">
              <a:extLst>
                <a:ext uri="{FF2B5EF4-FFF2-40B4-BE49-F238E27FC236}">
                  <a16:creationId xmlns:a16="http://schemas.microsoft.com/office/drawing/2014/main" id="{7F634CB7-D0A5-B06D-98F0-903305E71E96}"/>
                </a:ext>
              </a:extLst>
            </p:cNvPr>
            <p:cNvCxnSpPr/>
            <p:nvPr/>
          </p:nvCxnSpPr>
          <p:spPr bwMode="auto">
            <a:xfrm>
              <a:off x="2524300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30583947-4E76-E2D9-C095-4E80DE47E04A}"/>
                </a:ext>
              </a:extLst>
            </p:cNvPr>
            <p:cNvCxnSpPr/>
            <p:nvPr/>
          </p:nvCxnSpPr>
          <p:spPr bwMode="auto">
            <a:xfrm>
              <a:off x="2835428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51AC3988-B622-0491-0624-30ACF37E9DFF}"/>
                </a:ext>
              </a:extLst>
            </p:cNvPr>
            <p:cNvCxnSpPr/>
            <p:nvPr/>
          </p:nvCxnSpPr>
          <p:spPr bwMode="auto">
            <a:xfrm>
              <a:off x="3146556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7C77219-067D-B569-1D06-C186288C0E81}"/>
                </a:ext>
              </a:extLst>
            </p:cNvPr>
            <p:cNvCxnSpPr/>
            <p:nvPr/>
          </p:nvCxnSpPr>
          <p:spPr bwMode="auto">
            <a:xfrm>
              <a:off x="3457684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1762E751-8DEB-060D-F028-D88731C4FD88}"/>
                </a:ext>
              </a:extLst>
            </p:cNvPr>
            <p:cNvCxnSpPr/>
            <p:nvPr/>
          </p:nvCxnSpPr>
          <p:spPr bwMode="auto">
            <a:xfrm>
              <a:off x="3768812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F564CDDD-8A66-684C-A115-5E8D472871A2}"/>
                </a:ext>
              </a:extLst>
            </p:cNvPr>
            <p:cNvCxnSpPr/>
            <p:nvPr/>
          </p:nvCxnSpPr>
          <p:spPr bwMode="auto">
            <a:xfrm>
              <a:off x="4079941" y="4144461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372DE3B3-56E8-232F-B80C-ADAF5794BC2E}"/>
                </a:ext>
              </a:extLst>
            </p:cNvPr>
            <p:cNvCxnSpPr/>
            <p:nvPr/>
          </p:nvCxnSpPr>
          <p:spPr bwMode="auto">
            <a:xfrm>
              <a:off x="2524300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E074FC8C-B61A-A77B-217F-FF05DF512215}"/>
                </a:ext>
              </a:extLst>
            </p:cNvPr>
            <p:cNvCxnSpPr/>
            <p:nvPr/>
          </p:nvCxnSpPr>
          <p:spPr bwMode="auto">
            <a:xfrm>
              <a:off x="2835428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30D134F5-0DDE-2C3C-FC24-50D281BAAFEC}"/>
                </a:ext>
              </a:extLst>
            </p:cNvPr>
            <p:cNvCxnSpPr/>
            <p:nvPr/>
          </p:nvCxnSpPr>
          <p:spPr bwMode="auto">
            <a:xfrm>
              <a:off x="3146556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r Verbinder 109">
              <a:extLst>
                <a:ext uri="{FF2B5EF4-FFF2-40B4-BE49-F238E27FC236}">
                  <a16:creationId xmlns:a16="http://schemas.microsoft.com/office/drawing/2014/main" id="{34F1CD1A-A67A-1BD3-5486-B50E23302176}"/>
                </a:ext>
              </a:extLst>
            </p:cNvPr>
            <p:cNvCxnSpPr/>
            <p:nvPr/>
          </p:nvCxnSpPr>
          <p:spPr bwMode="auto">
            <a:xfrm>
              <a:off x="3457684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F31BD339-3E51-127E-1CA6-CAF018798404}"/>
                </a:ext>
              </a:extLst>
            </p:cNvPr>
            <p:cNvCxnSpPr/>
            <p:nvPr/>
          </p:nvCxnSpPr>
          <p:spPr bwMode="auto">
            <a:xfrm>
              <a:off x="3768812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4E695C80-9953-7F92-9BB1-434C67022049}"/>
                </a:ext>
              </a:extLst>
            </p:cNvPr>
            <p:cNvCxnSpPr/>
            <p:nvPr/>
          </p:nvCxnSpPr>
          <p:spPr bwMode="auto">
            <a:xfrm>
              <a:off x="4079941" y="4750963"/>
              <a:ext cx="0" cy="12595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607841EB-F2E8-7505-7ADF-54D1AD39FC8E}"/>
                </a:ext>
              </a:extLst>
            </p:cNvPr>
            <p:cNvCxnSpPr/>
            <p:nvPr/>
          </p:nvCxnSpPr>
          <p:spPr bwMode="auto">
            <a:xfrm>
              <a:off x="1553177" y="2801667"/>
              <a:ext cx="0" cy="134279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AFEFA8C1-7B78-C45A-4694-BE1BDB1B595D}"/>
                </a:ext>
              </a:extLst>
            </p:cNvPr>
            <p:cNvCxnSpPr>
              <a:stCxn id="10" idx="3"/>
            </p:cNvCxnSpPr>
            <p:nvPr/>
          </p:nvCxnSpPr>
          <p:spPr bwMode="auto">
            <a:xfrm flipH="1">
              <a:off x="1926587" y="3929116"/>
              <a:ext cx="2856" cy="21534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E230AA25-6F18-A177-4269-499698FE29F3}"/>
                </a:ext>
              </a:extLst>
            </p:cNvPr>
            <p:cNvCxnSpPr/>
            <p:nvPr/>
          </p:nvCxnSpPr>
          <p:spPr bwMode="auto">
            <a:xfrm>
              <a:off x="2360614" y="2801667"/>
              <a:ext cx="0" cy="134279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968650C0-79EF-E209-74A7-1066D2CB5FDF}"/>
                </a:ext>
              </a:extLst>
            </p:cNvPr>
            <p:cNvCxnSpPr/>
            <p:nvPr/>
          </p:nvCxnSpPr>
          <p:spPr bwMode="auto">
            <a:xfrm>
              <a:off x="1926587" y="2801667"/>
              <a:ext cx="0" cy="31610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Gerader Verbinder 8203">
              <a:extLst>
                <a:ext uri="{FF2B5EF4-FFF2-40B4-BE49-F238E27FC236}">
                  <a16:creationId xmlns:a16="http://schemas.microsoft.com/office/drawing/2014/main" id="{AE0F9743-0D08-A6C2-4781-E3ED876AD034}"/>
                </a:ext>
              </a:extLst>
            </p:cNvPr>
            <p:cNvCxnSpPr/>
            <p:nvPr/>
          </p:nvCxnSpPr>
          <p:spPr bwMode="auto">
            <a:xfrm>
              <a:off x="1543364" y="2801667"/>
              <a:ext cx="38322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r Verbinder 124">
              <a:extLst>
                <a:ext uri="{FF2B5EF4-FFF2-40B4-BE49-F238E27FC236}">
                  <a16:creationId xmlns:a16="http://schemas.microsoft.com/office/drawing/2014/main" id="{669D70FA-A60E-D9AE-9CC1-1AA2F3C2F88B}"/>
                </a:ext>
              </a:extLst>
            </p:cNvPr>
            <p:cNvCxnSpPr/>
            <p:nvPr/>
          </p:nvCxnSpPr>
          <p:spPr bwMode="auto">
            <a:xfrm>
              <a:off x="1284284" y="4149588"/>
              <a:ext cx="26889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AEE14668-080A-A4BC-CD3B-9162A33AF928}"/>
                </a:ext>
              </a:extLst>
            </p:cNvPr>
            <p:cNvCxnSpPr/>
            <p:nvPr/>
          </p:nvCxnSpPr>
          <p:spPr bwMode="auto">
            <a:xfrm>
              <a:off x="1926587" y="4149588"/>
              <a:ext cx="42771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F9EC37F5-4FC5-2ED3-66D3-7E5325C5DF73}"/>
                </a:ext>
              </a:extLst>
            </p:cNvPr>
            <p:cNvCxnSpPr/>
            <p:nvPr/>
          </p:nvCxnSpPr>
          <p:spPr bwMode="auto">
            <a:xfrm>
              <a:off x="2354297" y="2801667"/>
              <a:ext cx="905823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3966FC59-2884-57B6-5ED0-FF3BC6EF0B8B}"/>
                </a:ext>
              </a:extLst>
            </p:cNvPr>
            <p:cNvCxnSpPr/>
            <p:nvPr/>
          </p:nvCxnSpPr>
          <p:spPr bwMode="auto">
            <a:xfrm>
              <a:off x="3244870" y="4005630"/>
              <a:ext cx="0" cy="138831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10" name="Ellipse 8209">
              <a:extLst>
                <a:ext uri="{FF2B5EF4-FFF2-40B4-BE49-F238E27FC236}">
                  <a16:creationId xmlns:a16="http://schemas.microsoft.com/office/drawing/2014/main" id="{62D7F73B-4C46-CC22-EDBB-4F2085BAC5AE}"/>
                </a:ext>
              </a:extLst>
            </p:cNvPr>
            <p:cNvSpPr/>
            <p:nvPr/>
          </p:nvSpPr>
          <p:spPr bwMode="auto">
            <a:xfrm>
              <a:off x="3230809" y="2773740"/>
              <a:ext cx="56663" cy="5666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CEFD578D-6F6B-B714-111C-43D39BC505D5}"/>
                </a:ext>
              </a:extLst>
            </p:cNvPr>
            <p:cNvSpPr/>
            <p:nvPr/>
          </p:nvSpPr>
          <p:spPr bwMode="auto">
            <a:xfrm>
              <a:off x="3237159" y="1168872"/>
              <a:ext cx="56663" cy="5666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11" name="Rechteck 8210">
              <a:extLst>
                <a:ext uri="{FF2B5EF4-FFF2-40B4-BE49-F238E27FC236}">
                  <a16:creationId xmlns:a16="http://schemas.microsoft.com/office/drawing/2014/main" id="{2965F26C-7CBA-58B9-31D5-2C353A9B66B7}"/>
                </a:ext>
              </a:extLst>
            </p:cNvPr>
            <p:cNvSpPr/>
            <p:nvPr/>
          </p:nvSpPr>
          <p:spPr bwMode="auto">
            <a:xfrm>
              <a:off x="2413045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1053FB26-C1FB-A05E-618E-51D9D688064A}"/>
                </a:ext>
              </a:extLst>
            </p:cNvPr>
            <p:cNvSpPr/>
            <p:nvPr/>
          </p:nvSpPr>
          <p:spPr bwMode="auto">
            <a:xfrm>
              <a:off x="2724173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A0EDF876-B6A7-236C-BB51-E806A1BF3DEB}"/>
                </a:ext>
              </a:extLst>
            </p:cNvPr>
            <p:cNvSpPr/>
            <p:nvPr/>
          </p:nvSpPr>
          <p:spPr bwMode="auto">
            <a:xfrm>
              <a:off x="3035301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900BE48E-FD64-5E03-424A-5F1AF6058032}"/>
                </a:ext>
              </a:extLst>
            </p:cNvPr>
            <p:cNvSpPr/>
            <p:nvPr/>
          </p:nvSpPr>
          <p:spPr bwMode="auto">
            <a:xfrm>
              <a:off x="3346429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49EF73B8-9702-8497-37B2-370C0DCA7B51}"/>
                </a:ext>
              </a:extLst>
            </p:cNvPr>
            <p:cNvSpPr/>
            <p:nvPr/>
          </p:nvSpPr>
          <p:spPr bwMode="auto">
            <a:xfrm>
              <a:off x="3657557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635781B6-1001-D9B4-3909-5BF4DF59386C}"/>
                </a:ext>
              </a:extLst>
            </p:cNvPr>
            <p:cNvSpPr/>
            <p:nvPr/>
          </p:nvSpPr>
          <p:spPr bwMode="auto">
            <a:xfrm>
              <a:off x="3968686" y="4887203"/>
              <a:ext cx="222509" cy="22250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E5497BE7-9AF3-9478-C670-728F1694666B}"/>
                </a:ext>
              </a:extLst>
            </p:cNvPr>
            <p:cNvSpPr txBox="1"/>
            <p:nvPr/>
          </p:nvSpPr>
          <p:spPr>
            <a:xfrm>
              <a:off x="1075412" y="472847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093C48D9-60CF-A293-1A1D-87F2BEA44262}"/>
                </a:ext>
              </a:extLst>
            </p:cNvPr>
            <p:cNvSpPr txBox="1"/>
            <p:nvPr/>
          </p:nvSpPr>
          <p:spPr>
            <a:xfrm>
              <a:off x="3706857" y="1038601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Ortsnetz</a:t>
              </a:r>
            </a:p>
          </p:txBody>
        </p:sp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0F691DA4-6145-9A72-7D8F-AC73DEB33A65}"/>
                </a:ext>
              </a:extLst>
            </p:cNvPr>
            <p:cNvSpPr txBox="1"/>
            <p:nvPr/>
          </p:nvSpPr>
          <p:spPr>
            <a:xfrm>
              <a:off x="1299814" y="4818669"/>
              <a:ext cx="1159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Verbraucher</a:t>
              </a:r>
            </a:p>
          </p:txBody>
        </p:sp>
      </p:grpSp>
      <p:sp>
        <p:nvSpPr>
          <p:cNvPr id="217" name="Ellipse 216">
            <a:extLst>
              <a:ext uri="{FF2B5EF4-FFF2-40B4-BE49-F238E27FC236}">
                <a16:creationId xmlns:a16="http://schemas.microsoft.com/office/drawing/2014/main" id="{B021AD71-29A5-6CAD-354E-8B4995712374}"/>
              </a:ext>
            </a:extLst>
          </p:cNvPr>
          <p:cNvSpPr/>
          <p:nvPr/>
        </p:nvSpPr>
        <p:spPr bwMode="auto">
          <a:xfrm>
            <a:off x="4051579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5F106D67-3028-203E-EF1C-EA130F550F6E}"/>
              </a:ext>
            </a:extLst>
          </p:cNvPr>
          <p:cNvSpPr/>
          <p:nvPr/>
        </p:nvSpPr>
        <p:spPr bwMode="auto">
          <a:xfrm>
            <a:off x="374545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9C1EAE98-4176-6876-993A-6696A073B750}"/>
              </a:ext>
            </a:extLst>
          </p:cNvPr>
          <p:cNvSpPr/>
          <p:nvPr/>
        </p:nvSpPr>
        <p:spPr bwMode="auto">
          <a:xfrm>
            <a:off x="3431301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E83F8BDF-6A50-E00B-ADDE-C619F0A2022D}"/>
              </a:ext>
            </a:extLst>
          </p:cNvPr>
          <p:cNvSpPr/>
          <p:nvPr/>
        </p:nvSpPr>
        <p:spPr bwMode="auto">
          <a:xfrm>
            <a:off x="321916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5DD3FB5C-0EE1-6100-58A6-DA30F66CD8B3}"/>
              </a:ext>
            </a:extLst>
          </p:cNvPr>
          <p:cNvSpPr/>
          <p:nvPr/>
        </p:nvSpPr>
        <p:spPr bwMode="auto">
          <a:xfrm>
            <a:off x="3117783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76D57F60-15CD-3F85-722F-E769B6CA827F}"/>
              </a:ext>
            </a:extLst>
          </p:cNvPr>
          <p:cNvSpPr/>
          <p:nvPr/>
        </p:nvSpPr>
        <p:spPr bwMode="auto">
          <a:xfrm>
            <a:off x="2810381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E0BE6042-685A-774A-E814-784D230FE62B}"/>
              </a:ext>
            </a:extLst>
          </p:cNvPr>
          <p:cNvSpPr/>
          <p:nvPr/>
        </p:nvSpPr>
        <p:spPr bwMode="auto">
          <a:xfrm>
            <a:off x="2496154" y="4123090"/>
            <a:ext cx="56663" cy="5666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Textfeld 211">
            <a:extLst>
              <a:ext uri="{FF2B5EF4-FFF2-40B4-BE49-F238E27FC236}">
                <a16:creationId xmlns:a16="http://schemas.microsoft.com/office/drawing/2014/main" id="{9C94C5BE-1BC3-3C0E-0E8C-3C0A4F6181C3}"/>
              </a:ext>
            </a:extLst>
          </p:cNvPr>
          <p:cNvSpPr txBox="1"/>
          <p:nvPr/>
        </p:nvSpPr>
        <p:spPr>
          <a:xfrm>
            <a:off x="2096542" y="537514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vorher</a:t>
            </a:r>
          </a:p>
        </p:txBody>
      </p:sp>
      <p:cxnSp>
        <p:nvCxnSpPr>
          <p:cNvPr id="216" name="Gerade Verbindung mit Pfeil 215">
            <a:extLst>
              <a:ext uri="{FF2B5EF4-FFF2-40B4-BE49-F238E27FC236}">
                <a16:creationId xmlns:a16="http://schemas.microsoft.com/office/drawing/2014/main" id="{5A0C07C2-9375-FB52-1D12-DB0C9C4C073A}"/>
              </a:ext>
            </a:extLst>
          </p:cNvPr>
          <p:cNvCxnSpPr/>
          <p:nvPr/>
        </p:nvCxnSpPr>
        <p:spPr bwMode="auto">
          <a:xfrm>
            <a:off x="2831048" y="3157456"/>
            <a:ext cx="0" cy="469738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Textfeld 226">
            <a:extLst>
              <a:ext uri="{FF2B5EF4-FFF2-40B4-BE49-F238E27FC236}">
                <a16:creationId xmlns:a16="http://schemas.microsoft.com/office/drawing/2014/main" id="{DB423D00-82E2-85A0-8304-AF2C5184D0B9}"/>
              </a:ext>
            </a:extLst>
          </p:cNvPr>
          <p:cNvSpPr txBox="1"/>
          <p:nvPr/>
        </p:nvSpPr>
        <p:spPr>
          <a:xfrm>
            <a:off x="1896142" y="387164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</a:t>
            </a:r>
          </a:p>
        </p:txBody>
      </p:sp>
      <p:sp>
        <p:nvSpPr>
          <p:cNvPr id="231" name="Textfeld 230">
            <a:extLst>
              <a:ext uri="{FF2B5EF4-FFF2-40B4-BE49-F238E27FC236}">
                <a16:creationId xmlns:a16="http://schemas.microsoft.com/office/drawing/2014/main" id="{02AF752F-4822-305E-8D91-A97000FC3C43}"/>
              </a:ext>
            </a:extLst>
          </p:cNvPr>
          <p:cNvSpPr txBox="1"/>
          <p:nvPr/>
        </p:nvSpPr>
        <p:spPr>
          <a:xfrm>
            <a:off x="2543790" y="322521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</a:t>
            </a:r>
          </a:p>
        </p:txBody>
      </p:sp>
      <p:sp>
        <p:nvSpPr>
          <p:cNvPr id="232" name="Textfeld 231">
            <a:extLst>
              <a:ext uri="{FF2B5EF4-FFF2-40B4-BE49-F238E27FC236}">
                <a16:creationId xmlns:a16="http://schemas.microsoft.com/office/drawing/2014/main" id="{AF38EFCF-463F-3A8E-A2FA-BF58F9A754ED}"/>
              </a:ext>
            </a:extLst>
          </p:cNvPr>
          <p:cNvSpPr txBox="1"/>
          <p:nvPr/>
        </p:nvSpPr>
        <p:spPr>
          <a:xfrm>
            <a:off x="2710111" y="25675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</a:t>
            </a: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9F235FBA-5662-443D-D058-CA25F803179F}"/>
              </a:ext>
            </a:extLst>
          </p:cNvPr>
          <p:cNvSpPr txBox="1"/>
          <p:nvPr/>
        </p:nvSpPr>
        <p:spPr>
          <a:xfrm>
            <a:off x="653604" y="5332097"/>
            <a:ext cx="153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B: Bezug</a:t>
            </a:r>
          </a:p>
          <a:p>
            <a:r>
              <a:rPr lang="de-DE" sz="1200" dirty="0"/>
              <a:t>E: Erzeugung</a:t>
            </a:r>
          </a:p>
          <a:p>
            <a:r>
              <a:rPr lang="de-DE" sz="1200" dirty="0"/>
              <a:t>L: Lieferung</a:t>
            </a:r>
          </a:p>
          <a:p>
            <a:r>
              <a:rPr lang="de-DE" sz="1200" dirty="0"/>
              <a:t>WR: Wechselrichter</a:t>
            </a:r>
          </a:p>
        </p:txBody>
      </p:sp>
      <p:cxnSp>
        <p:nvCxnSpPr>
          <p:cNvPr id="236" name="Gerade Verbindung mit Pfeil 235">
            <a:extLst>
              <a:ext uri="{FF2B5EF4-FFF2-40B4-BE49-F238E27FC236}">
                <a16:creationId xmlns:a16="http://schemas.microsoft.com/office/drawing/2014/main" id="{20B93875-D098-4EA3-A01B-9241FE15DAAE}"/>
              </a:ext>
            </a:extLst>
          </p:cNvPr>
          <p:cNvCxnSpPr/>
          <p:nvPr/>
        </p:nvCxnSpPr>
        <p:spPr bwMode="auto">
          <a:xfrm>
            <a:off x="2635554" y="2896931"/>
            <a:ext cx="399747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feld 129">
            <a:extLst>
              <a:ext uri="{FF2B5EF4-FFF2-40B4-BE49-F238E27FC236}">
                <a16:creationId xmlns:a16="http://schemas.microsoft.com/office/drawing/2014/main" id="{07C28FDA-6908-70AF-926C-3EC0E47F7D1D}"/>
              </a:ext>
            </a:extLst>
          </p:cNvPr>
          <p:cNvSpPr txBox="1"/>
          <p:nvPr/>
        </p:nvSpPr>
        <p:spPr>
          <a:xfrm>
            <a:off x="752619" y="293297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A56A761-63A0-F69E-D3C6-93900B8D3E84}"/>
              </a:ext>
            </a:extLst>
          </p:cNvPr>
          <p:cNvGrpSpPr/>
          <p:nvPr/>
        </p:nvGrpSpPr>
        <p:grpSpPr>
          <a:xfrm>
            <a:off x="5121505" y="999824"/>
            <a:ext cx="4411744" cy="4683093"/>
            <a:chOff x="5121505" y="999824"/>
            <a:chExt cx="4411744" cy="4683093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2A18D516-5356-9A42-33EC-2C998F9A395B}"/>
                </a:ext>
              </a:extLst>
            </p:cNvPr>
            <p:cNvGrpSpPr/>
            <p:nvPr/>
          </p:nvGrpSpPr>
          <p:grpSpPr>
            <a:xfrm>
              <a:off x="5121505" y="999824"/>
              <a:ext cx="4411744" cy="4683093"/>
              <a:chOff x="5121505" y="999824"/>
              <a:chExt cx="4411744" cy="4683093"/>
            </a:xfrm>
          </p:grpSpPr>
          <p:grpSp>
            <p:nvGrpSpPr>
              <p:cNvPr id="234" name="Gruppieren 233">
                <a:extLst>
                  <a:ext uri="{FF2B5EF4-FFF2-40B4-BE49-F238E27FC236}">
                    <a16:creationId xmlns:a16="http://schemas.microsoft.com/office/drawing/2014/main" id="{5E627F22-661D-56D2-545E-7D8CBB73984F}"/>
                  </a:ext>
                </a:extLst>
              </p:cNvPr>
              <p:cNvGrpSpPr/>
              <p:nvPr/>
            </p:nvGrpSpPr>
            <p:grpSpPr>
              <a:xfrm>
                <a:off x="5121505" y="999824"/>
                <a:ext cx="4411744" cy="4683093"/>
                <a:chOff x="5121505" y="999824"/>
                <a:chExt cx="4411744" cy="4683093"/>
              </a:xfrm>
            </p:grpSpPr>
            <p:grpSp>
              <p:nvGrpSpPr>
                <p:cNvPr id="226" name="Gruppieren 225">
                  <a:extLst>
                    <a:ext uri="{FF2B5EF4-FFF2-40B4-BE49-F238E27FC236}">
                      <a16:creationId xmlns:a16="http://schemas.microsoft.com/office/drawing/2014/main" id="{29518D47-6E59-AB8D-2D23-C682A9BDDE6C}"/>
                    </a:ext>
                  </a:extLst>
                </p:cNvPr>
                <p:cNvGrpSpPr/>
                <p:nvPr/>
              </p:nvGrpSpPr>
              <p:grpSpPr>
                <a:xfrm>
                  <a:off x="5121505" y="999824"/>
                  <a:ext cx="4411744" cy="4683093"/>
                  <a:chOff x="5121505" y="999824"/>
                  <a:chExt cx="4411744" cy="4683093"/>
                </a:xfrm>
              </p:grpSpPr>
              <p:pic>
                <p:nvPicPr>
                  <p:cNvPr id="147" name="Grafik 146" descr="Ein Bild, das drinnen, Zähler, weiß, sitzend enthält.&#10;&#10;Automatisch generierte Beschreibung">
                    <a:extLst>
                      <a:ext uri="{FF2B5EF4-FFF2-40B4-BE49-F238E27FC236}">
                        <a16:creationId xmlns:a16="http://schemas.microsoft.com/office/drawing/2014/main" id="{E4A26920-2FCE-7698-4121-9AD8D101BA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29" t="20588" r="12982" b="4299"/>
                  <a:stretch/>
                </p:blipFill>
                <p:spPr>
                  <a:xfrm rot="5400000">
                    <a:off x="6366382" y="3258514"/>
                    <a:ext cx="803523" cy="537681"/>
                  </a:xfrm>
                  <a:prstGeom prst="rect">
                    <a:avLst/>
                  </a:prstGeom>
                </p:spPr>
              </p:pic>
              <p:pic>
                <p:nvPicPr>
                  <p:cNvPr id="149" name="Grafik 148" descr="Ein Bild, das Monitor, Bildschirm, Elektronik, Fernsehen enthält.&#10;&#10;Automatisch generierte Beschreibung">
                    <a:extLst>
                      <a:ext uri="{FF2B5EF4-FFF2-40B4-BE49-F238E27FC236}">
                        <a16:creationId xmlns:a16="http://schemas.microsoft.com/office/drawing/2014/main" id="{5906A95F-2360-3E44-137A-9EBCF41B8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36373" y="3182142"/>
                    <a:ext cx="673669" cy="673669"/>
                  </a:xfrm>
                  <a:prstGeom prst="rect">
                    <a:avLst/>
                  </a:prstGeom>
                </p:spPr>
              </p:pic>
              <p:pic>
                <p:nvPicPr>
                  <p:cNvPr id="150" name="Grafik 149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5E7E189B-8E42-C1F4-F1C4-02BDA27BF4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7192997" y="4270414"/>
                    <a:ext cx="289206" cy="495964"/>
                  </a:xfrm>
                  <a:prstGeom prst="rect">
                    <a:avLst/>
                  </a:prstGeom>
                </p:spPr>
              </p:pic>
              <p:pic>
                <p:nvPicPr>
                  <p:cNvPr id="151" name="Grafik 150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9AA60D37-A244-1785-90BE-BA705E7B39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7504295" y="4270414"/>
                    <a:ext cx="289206" cy="495964"/>
                  </a:xfrm>
                  <a:prstGeom prst="rect">
                    <a:avLst/>
                  </a:prstGeom>
                </p:spPr>
              </p:pic>
              <p:pic>
                <p:nvPicPr>
                  <p:cNvPr id="152" name="Grafik 151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D25F46D0-C582-0389-8442-B4321AEE0C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7815593" y="4270414"/>
                    <a:ext cx="289206" cy="495964"/>
                  </a:xfrm>
                  <a:prstGeom prst="rect">
                    <a:avLst/>
                  </a:prstGeom>
                </p:spPr>
              </p:pic>
              <p:pic>
                <p:nvPicPr>
                  <p:cNvPr id="153" name="Grafik 152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75D8000A-C206-3668-B679-9A47DD38D1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8126891" y="4270414"/>
                    <a:ext cx="289206" cy="495964"/>
                  </a:xfrm>
                  <a:prstGeom prst="rect">
                    <a:avLst/>
                  </a:prstGeom>
                </p:spPr>
              </p:pic>
              <p:pic>
                <p:nvPicPr>
                  <p:cNvPr id="154" name="Grafik 153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BE6B4CD0-BBBA-40B6-F1AB-258A98EFAE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8438189" y="4270414"/>
                    <a:ext cx="289206" cy="495964"/>
                  </a:xfrm>
                  <a:prstGeom prst="rect">
                    <a:avLst/>
                  </a:prstGeom>
                </p:spPr>
              </p:pic>
              <p:pic>
                <p:nvPicPr>
                  <p:cNvPr id="155" name="Grafik 154" descr="Ein Bild, das Kamera enthält.&#10;&#10;Automatisch generierte Beschreibung">
                    <a:extLst>
                      <a:ext uri="{FF2B5EF4-FFF2-40B4-BE49-F238E27FC236}">
                        <a16:creationId xmlns:a16="http://schemas.microsoft.com/office/drawing/2014/main" id="{A2120D6A-207B-A8DC-25F5-4F5366AD17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9" r="20518"/>
                  <a:stretch/>
                </p:blipFill>
                <p:spPr>
                  <a:xfrm>
                    <a:off x="8749488" y="4270414"/>
                    <a:ext cx="289206" cy="495964"/>
                  </a:xfrm>
                  <a:prstGeom prst="rect">
                    <a:avLst/>
                  </a:prstGeom>
                </p:spPr>
              </p:pic>
              <p:sp>
                <p:nvSpPr>
                  <p:cNvPr id="156" name="Rechteck 155">
                    <a:extLst>
                      <a:ext uri="{FF2B5EF4-FFF2-40B4-BE49-F238E27FC236}">
                        <a16:creationId xmlns:a16="http://schemas.microsoft.com/office/drawing/2014/main" id="{FD54659B-8F28-379E-F7ED-4174982212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8576" y="2090990"/>
                    <a:ext cx="3651450" cy="3188816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hteck 156">
                    <a:extLst>
                      <a:ext uri="{FF2B5EF4-FFF2-40B4-BE49-F238E27FC236}">
                        <a16:creationId xmlns:a16="http://schemas.microsoft.com/office/drawing/2014/main" id="{CD3D4C3B-6F74-122F-6F7D-C20C06151A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21505" y="999824"/>
                    <a:ext cx="4411744" cy="1609515"/>
                  </a:xfrm>
                  <a:prstGeom prst="rect">
                    <a:avLst/>
                  </a:prstGeom>
                  <a:solidFill>
                    <a:srgbClr val="FF33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58" name="Gerader Verbinder 157">
                    <a:extLst>
                      <a:ext uri="{FF2B5EF4-FFF2-40B4-BE49-F238E27FC236}">
                        <a16:creationId xmlns:a16="http://schemas.microsoft.com/office/drawing/2014/main" id="{416331EA-E4A6-909F-5FBE-5B5D7030F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7670950" y="1197204"/>
                    <a:ext cx="907526" cy="1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159" name="Grafik 158" descr="Ein Bild, das sitzend, Gebäude, groß, Wasser enthält.&#10;&#10;Automatisch generierte Beschreibung">
                    <a:extLst>
                      <a:ext uri="{FF2B5EF4-FFF2-40B4-BE49-F238E27FC236}">
                        <a16:creationId xmlns:a16="http://schemas.microsoft.com/office/drawing/2014/main" id="{D31DEC9A-D17F-FF34-E3C5-E290E92069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7567" y="1126231"/>
                    <a:ext cx="2127425" cy="1294961"/>
                  </a:xfrm>
                  <a:prstGeom prst="rect">
                    <a:avLst/>
                  </a:prstGeom>
                </p:spPr>
              </p:pic>
              <p:cxnSp>
                <p:nvCxnSpPr>
                  <p:cNvPr id="160" name="Gerader Verbinder 159">
                    <a:extLst>
                      <a:ext uri="{FF2B5EF4-FFF2-40B4-BE49-F238E27FC236}">
                        <a16:creationId xmlns:a16="http://schemas.microsoft.com/office/drawing/2014/main" id="{70EB0614-4BD5-8DE8-E0BC-82A8EA240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165759" y="1192490"/>
                    <a:ext cx="0" cy="1925284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1" name="Gerader Verbinder 160">
                    <a:extLst>
                      <a:ext uri="{FF2B5EF4-FFF2-40B4-BE49-F238E27FC236}">
                        <a16:creationId xmlns:a16="http://schemas.microsoft.com/office/drawing/2014/main" id="{9EC12E93-AFCF-2BD1-3BF0-F9159AE6EE2A}"/>
                      </a:ext>
                    </a:extLst>
                  </p:cNvPr>
                  <p:cNvCxnSpPr>
                    <a:endCxn id="149" idx="0"/>
                  </p:cNvCxnSpPr>
                  <p:nvPr/>
                </p:nvCxnSpPr>
                <p:spPr bwMode="auto">
                  <a:xfrm>
                    <a:off x="5956091" y="2421192"/>
                    <a:ext cx="17117" cy="760950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2" name="Gerader Verbinder 161">
                    <a:extLst>
                      <a:ext uri="{FF2B5EF4-FFF2-40B4-BE49-F238E27FC236}">
                        <a16:creationId xmlns:a16="http://schemas.microsoft.com/office/drawing/2014/main" id="{5C7F7F02-4115-7FC3-DD23-E81BE7B5ACF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16350" y="3797138"/>
                    <a:ext cx="7813" cy="34732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3" name="Gerader Verbinder 162">
                    <a:extLst>
                      <a:ext uri="{FF2B5EF4-FFF2-40B4-BE49-F238E27FC236}">
                        <a16:creationId xmlns:a16="http://schemas.microsoft.com/office/drawing/2014/main" id="{A23FCB91-4902-3AD9-6226-4DD6C45D43D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7020" y="4147795"/>
                    <a:ext cx="2401674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4" name="Gerader Verbinder 163">
                    <a:extLst>
                      <a:ext uri="{FF2B5EF4-FFF2-40B4-BE49-F238E27FC236}">
                        <a16:creationId xmlns:a16="http://schemas.microsoft.com/office/drawing/2014/main" id="{0EDFFE77-408A-CEAB-CFBE-BCBCAD15B2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363000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5" name="Gerader Verbinder 164">
                    <a:extLst>
                      <a:ext uri="{FF2B5EF4-FFF2-40B4-BE49-F238E27FC236}">
                        <a16:creationId xmlns:a16="http://schemas.microsoft.com/office/drawing/2014/main" id="{9AF4FD50-913C-D5EC-69D8-F627A4102A5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74128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Gerader Verbinder 165">
                    <a:extLst>
                      <a:ext uri="{FF2B5EF4-FFF2-40B4-BE49-F238E27FC236}">
                        <a16:creationId xmlns:a16="http://schemas.microsoft.com/office/drawing/2014/main" id="{A1D9D17F-A265-E378-6BDF-A7DB16A433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85256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7" name="Gerader Verbinder 166">
                    <a:extLst>
                      <a:ext uri="{FF2B5EF4-FFF2-40B4-BE49-F238E27FC236}">
                        <a16:creationId xmlns:a16="http://schemas.microsoft.com/office/drawing/2014/main" id="{BA1BDF58-5DCB-B152-2E88-67CBB7158B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296384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8" name="Gerader Verbinder 167">
                    <a:extLst>
                      <a:ext uri="{FF2B5EF4-FFF2-40B4-BE49-F238E27FC236}">
                        <a16:creationId xmlns:a16="http://schemas.microsoft.com/office/drawing/2014/main" id="{E92EE148-433A-E90A-4C60-C43CF6309D9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07512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9" name="Gerader Verbinder 168">
                    <a:extLst>
                      <a:ext uri="{FF2B5EF4-FFF2-40B4-BE49-F238E27FC236}">
                        <a16:creationId xmlns:a16="http://schemas.microsoft.com/office/drawing/2014/main" id="{C97C8F2A-2E06-0C3D-04AB-1A801450543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918641" y="4144461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0" name="Gerader Verbinder 169">
                    <a:extLst>
                      <a:ext uri="{FF2B5EF4-FFF2-40B4-BE49-F238E27FC236}">
                        <a16:creationId xmlns:a16="http://schemas.microsoft.com/office/drawing/2014/main" id="{0E35DE14-1C2E-6B5A-B2B8-4E868FA7D41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363000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1" name="Gerader Verbinder 170">
                    <a:extLst>
                      <a:ext uri="{FF2B5EF4-FFF2-40B4-BE49-F238E27FC236}">
                        <a16:creationId xmlns:a16="http://schemas.microsoft.com/office/drawing/2014/main" id="{BD544A75-A3AD-E3C3-692F-A0A48FBA4A2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74128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2" name="Gerader Verbinder 171">
                    <a:extLst>
                      <a:ext uri="{FF2B5EF4-FFF2-40B4-BE49-F238E27FC236}">
                        <a16:creationId xmlns:a16="http://schemas.microsoft.com/office/drawing/2014/main" id="{5010F8E4-27ED-B95C-A565-E2D84C4A3EC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85256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" name="Gerader Verbinder 172">
                    <a:extLst>
                      <a:ext uri="{FF2B5EF4-FFF2-40B4-BE49-F238E27FC236}">
                        <a16:creationId xmlns:a16="http://schemas.microsoft.com/office/drawing/2014/main" id="{F411B0C7-F42E-4484-95A8-48C2CDF6178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296384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" name="Gerader Verbinder 173">
                    <a:extLst>
                      <a:ext uri="{FF2B5EF4-FFF2-40B4-BE49-F238E27FC236}">
                        <a16:creationId xmlns:a16="http://schemas.microsoft.com/office/drawing/2014/main" id="{52CC3665-2593-4201-ACAC-831346DD94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07512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5" name="Gerader Verbinder 174">
                    <a:extLst>
                      <a:ext uri="{FF2B5EF4-FFF2-40B4-BE49-F238E27FC236}">
                        <a16:creationId xmlns:a16="http://schemas.microsoft.com/office/drawing/2014/main" id="{428382BD-72A5-19F8-3D8E-3351E2AB36C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918641" y="4750963"/>
                    <a:ext cx="0" cy="12595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6" name="Gerader Verbinder 175">
                    <a:extLst>
                      <a:ext uri="{FF2B5EF4-FFF2-40B4-BE49-F238E27FC236}">
                        <a16:creationId xmlns:a16="http://schemas.microsoft.com/office/drawing/2014/main" id="{0A65A3E6-C0E9-196B-3EBD-8475AF3C6E9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391877" y="2801667"/>
                    <a:ext cx="0" cy="1342794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Gerader Verbinder 176">
                    <a:extLst>
                      <a:ext uri="{FF2B5EF4-FFF2-40B4-BE49-F238E27FC236}">
                        <a16:creationId xmlns:a16="http://schemas.microsoft.com/office/drawing/2014/main" id="{6580B520-A971-228E-EAF3-3D000D4F057B}"/>
                      </a:ext>
                    </a:extLst>
                  </p:cNvPr>
                  <p:cNvCxnSpPr>
                    <a:stCxn id="147" idx="3"/>
                  </p:cNvCxnSpPr>
                  <p:nvPr/>
                </p:nvCxnSpPr>
                <p:spPr bwMode="auto">
                  <a:xfrm flipH="1">
                    <a:off x="6765287" y="3929116"/>
                    <a:ext cx="2856" cy="215345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Gerader Verbinder 178">
                    <a:extLst>
                      <a:ext uri="{FF2B5EF4-FFF2-40B4-BE49-F238E27FC236}">
                        <a16:creationId xmlns:a16="http://schemas.microsoft.com/office/drawing/2014/main" id="{97F4A25E-405F-3150-AE41-558C083C24A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765287" y="2801667"/>
                    <a:ext cx="0" cy="316107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0" name="Gerader Verbinder 179">
                    <a:extLst>
                      <a:ext uri="{FF2B5EF4-FFF2-40B4-BE49-F238E27FC236}">
                        <a16:creationId xmlns:a16="http://schemas.microsoft.com/office/drawing/2014/main" id="{ECEC198D-AFA5-CFFD-B74E-1D10FA528A1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382064" y="2801667"/>
                    <a:ext cx="383223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1" name="Gerader Verbinder 180">
                    <a:extLst>
                      <a:ext uri="{FF2B5EF4-FFF2-40B4-BE49-F238E27FC236}">
                        <a16:creationId xmlns:a16="http://schemas.microsoft.com/office/drawing/2014/main" id="{4456D439-950D-440A-2676-E8D5989CE82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22984" y="4149588"/>
                    <a:ext cx="268893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4" name="Gerader Verbinder 183">
                    <a:extLst>
                      <a:ext uri="{FF2B5EF4-FFF2-40B4-BE49-F238E27FC236}">
                        <a16:creationId xmlns:a16="http://schemas.microsoft.com/office/drawing/2014/main" id="{24B48077-5F3F-E5F8-1098-3DD4860EE3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144530" y="3929116"/>
                    <a:ext cx="0" cy="215345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85" name="Ellipse 184">
                    <a:extLst>
                      <a:ext uri="{FF2B5EF4-FFF2-40B4-BE49-F238E27FC236}">
                        <a16:creationId xmlns:a16="http://schemas.microsoft.com/office/drawing/2014/main" id="{4985BEE5-2BF0-C9C2-C0E2-3D93CE1744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17134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Ellipse 185">
                    <a:extLst>
                      <a:ext uri="{FF2B5EF4-FFF2-40B4-BE49-F238E27FC236}">
                        <a16:creationId xmlns:a16="http://schemas.microsoft.com/office/drawing/2014/main" id="{1CB242CB-EDBA-7996-94E4-423BA4C5F9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37765" y="1168872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hteck 186">
                    <a:extLst>
                      <a:ext uri="{FF2B5EF4-FFF2-40B4-BE49-F238E27FC236}">
                        <a16:creationId xmlns:a16="http://schemas.microsoft.com/office/drawing/2014/main" id="{11EDD352-5F10-6BCB-6F77-E11B62A074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1745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hteck 187">
                    <a:extLst>
                      <a:ext uri="{FF2B5EF4-FFF2-40B4-BE49-F238E27FC236}">
                        <a16:creationId xmlns:a16="http://schemas.microsoft.com/office/drawing/2014/main" id="{F73FD737-BB61-6F91-917F-FFC62BFBF7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62873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hteck 188">
                    <a:extLst>
                      <a:ext uri="{FF2B5EF4-FFF2-40B4-BE49-F238E27FC236}">
                        <a16:creationId xmlns:a16="http://schemas.microsoft.com/office/drawing/2014/main" id="{BC2B9A58-5BB2-9A0E-188F-BBD836C5EC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74001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hteck 189">
                    <a:extLst>
                      <a:ext uri="{FF2B5EF4-FFF2-40B4-BE49-F238E27FC236}">
                        <a16:creationId xmlns:a16="http://schemas.microsoft.com/office/drawing/2014/main" id="{7483F0A8-080D-F4C8-A24D-0FFAAC5DB2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85129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1" name="Rechteck 190">
                    <a:extLst>
                      <a:ext uri="{FF2B5EF4-FFF2-40B4-BE49-F238E27FC236}">
                        <a16:creationId xmlns:a16="http://schemas.microsoft.com/office/drawing/2014/main" id="{987355AB-6DEA-CC3F-8BC3-B5BBAD11BD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96257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hteck 191">
                    <a:extLst>
                      <a:ext uri="{FF2B5EF4-FFF2-40B4-BE49-F238E27FC236}">
                        <a16:creationId xmlns:a16="http://schemas.microsoft.com/office/drawing/2014/main" id="{C4B5ADEF-2486-9CA1-A410-4C93F173AB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07386" y="4887203"/>
                    <a:ext cx="222509" cy="22250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Textfeld 192">
                    <a:extLst>
                      <a:ext uri="{FF2B5EF4-FFF2-40B4-BE49-F238E27FC236}">
                        <a16:creationId xmlns:a16="http://schemas.microsoft.com/office/drawing/2014/main" id="{25D00339-31F4-62EF-3546-B57FF65D303E}"/>
                      </a:ext>
                    </a:extLst>
                  </p:cNvPr>
                  <p:cNvSpPr txBox="1"/>
                  <p:nvPr/>
                </p:nvSpPr>
                <p:spPr>
                  <a:xfrm>
                    <a:off x="5914112" y="4728470"/>
                    <a:ext cx="18473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194" name="Textfeld 193">
                    <a:extLst>
                      <a:ext uri="{FF2B5EF4-FFF2-40B4-BE49-F238E27FC236}">
                        <a16:creationId xmlns:a16="http://schemas.microsoft.com/office/drawing/2014/main" id="{B74FF0AD-B034-F827-2F9E-0067631F08EE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476" y="1038601"/>
                    <a:ext cx="86113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bg1"/>
                        </a:solidFill>
                      </a:rPr>
                      <a:t>Ortsnetz</a:t>
                    </a:r>
                  </a:p>
                </p:txBody>
              </p:sp>
              <p:sp>
                <p:nvSpPr>
                  <p:cNvPr id="195" name="Textfeld 194">
                    <a:extLst>
                      <a:ext uri="{FF2B5EF4-FFF2-40B4-BE49-F238E27FC236}">
                        <a16:creationId xmlns:a16="http://schemas.microsoft.com/office/drawing/2014/main" id="{6A2A15C4-2175-0087-3D6E-64C2FE721626}"/>
                      </a:ext>
                    </a:extLst>
                  </p:cNvPr>
                  <p:cNvSpPr txBox="1"/>
                  <p:nvPr/>
                </p:nvSpPr>
                <p:spPr>
                  <a:xfrm>
                    <a:off x="6138514" y="4818669"/>
                    <a:ext cx="115903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/>
                      <a:t>Verbraucher</a:t>
                    </a:r>
                  </a:p>
                </p:txBody>
              </p:sp>
              <p:sp>
                <p:nvSpPr>
                  <p:cNvPr id="202" name="Ellipse 201">
                    <a:extLst>
                      <a:ext uri="{FF2B5EF4-FFF2-40B4-BE49-F238E27FC236}">
                        <a16:creationId xmlns:a16="http://schemas.microsoft.com/office/drawing/2014/main" id="{A716DC4C-0118-8EC5-7CDA-1B246EF459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68230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Ellipse 202">
                    <a:extLst>
                      <a:ext uri="{FF2B5EF4-FFF2-40B4-BE49-F238E27FC236}">
                        <a16:creationId xmlns:a16="http://schemas.microsoft.com/office/drawing/2014/main" id="{9F7F510F-4E94-5959-29AE-7B755D677F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86087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Ellipse 203">
                    <a:extLst>
                      <a:ext uri="{FF2B5EF4-FFF2-40B4-BE49-F238E27FC236}">
                        <a16:creationId xmlns:a16="http://schemas.microsoft.com/office/drawing/2014/main" id="{D29629A6-A341-504C-C31B-3E4B4F5F32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53929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Ellipse 204">
                    <a:extLst>
                      <a:ext uri="{FF2B5EF4-FFF2-40B4-BE49-F238E27FC236}">
                        <a16:creationId xmlns:a16="http://schemas.microsoft.com/office/drawing/2014/main" id="{8A2DAC6F-8D2E-FABE-218B-1E30EFC95D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76008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Ellipse 205">
                    <a:extLst>
                      <a:ext uri="{FF2B5EF4-FFF2-40B4-BE49-F238E27FC236}">
                        <a16:creationId xmlns:a16="http://schemas.microsoft.com/office/drawing/2014/main" id="{1BE42E84-B6E4-6157-7E7E-1ABE80ED86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2031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7" name="Ellipse 206">
                    <a:extLst>
                      <a:ext uri="{FF2B5EF4-FFF2-40B4-BE49-F238E27FC236}">
                        <a16:creationId xmlns:a16="http://schemas.microsoft.com/office/drawing/2014/main" id="{0B170E56-6D6E-1A09-1DBC-F76B932AC2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46250" y="4115495"/>
                    <a:ext cx="56663" cy="566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Ellipse 207">
                    <a:extLst>
                      <a:ext uri="{FF2B5EF4-FFF2-40B4-BE49-F238E27FC236}">
                        <a16:creationId xmlns:a16="http://schemas.microsoft.com/office/drawing/2014/main" id="{27725FFC-E0B3-55FC-91A5-70DEE7D134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36973" y="4115495"/>
                    <a:ext cx="56663" cy="566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8220" name="Gerade Verbindung mit Pfeil 8219">
                    <a:extLst>
                      <a:ext uri="{FF2B5EF4-FFF2-40B4-BE49-F238E27FC236}">
                        <a16:creationId xmlns:a16="http://schemas.microsoft.com/office/drawing/2014/main" id="{9D9BF056-9AEE-826D-02B1-46BE17F575B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5382" y="3327400"/>
                    <a:ext cx="0" cy="469738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1" name="Gerade Verbindung mit Pfeil 210">
                    <a:extLst>
                      <a:ext uri="{FF2B5EF4-FFF2-40B4-BE49-F238E27FC236}">
                        <a16:creationId xmlns:a16="http://schemas.microsoft.com/office/drawing/2014/main" id="{3F50995A-27ED-5908-E97E-A7FB37AD3D4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568512" y="3327400"/>
                    <a:ext cx="0" cy="469738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13" name="Textfeld 212">
                    <a:extLst>
                      <a:ext uri="{FF2B5EF4-FFF2-40B4-BE49-F238E27FC236}">
                        <a16:creationId xmlns:a16="http://schemas.microsoft.com/office/drawing/2014/main" id="{D880CE9B-A229-CDEF-7107-7FC810936357}"/>
                      </a:ext>
                    </a:extLst>
                  </p:cNvPr>
                  <p:cNvSpPr txBox="1"/>
                  <p:nvPr/>
                </p:nvSpPr>
                <p:spPr>
                  <a:xfrm>
                    <a:off x="7114292" y="5375140"/>
                    <a:ext cx="8306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rgbClr val="3333FF"/>
                        </a:solidFill>
                      </a:rPr>
                      <a:t>nachher</a:t>
                    </a:r>
                  </a:p>
                </p:txBody>
              </p:sp>
            </p:grpSp>
            <p:sp>
              <p:nvSpPr>
                <p:cNvPr id="228" name="Textfeld 227">
                  <a:extLst>
                    <a:ext uri="{FF2B5EF4-FFF2-40B4-BE49-F238E27FC236}">
                      <a16:creationId xmlns:a16="http://schemas.microsoft.com/office/drawing/2014/main" id="{5B880CF1-422E-0FF9-57A6-36256475B764}"/>
                    </a:ext>
                  </a:extLst>
                </p:cNvPr>
                <p:cNvSpPr txBox="1"/>
                <p:nvPr/>
              </p:nvSpPr>
              <p:spPr>
                <a:xfrm>
                  <a:off x="6733850" y="3871641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/>
                    <a:t>E</a:t>
                  </a:r>
                </a:p>
              </p:txBody>
            </p:sp>
            <p:sp>
              <p:nvSpPr>
                <p:cNvPr id="229" name="Textfeld 228">
                  <a:extLst>
                    <a:ext uri="{FF2B5EF4-FFF2-40B4-BE49-F238E27FC236}">
                      <a16:creationId xmlns:a16="http://schemas.microsoft.com/office/drawing/2014/main" id="{26C2258E-24C9-5CB4-6856-4BF94CFEEC17}"/>
                    </a:ext>
                  </a:extLst>
                </p:cNvPr>
                <p:cNvSpPr txBox="1"/>
                <p:nvPr/>
              </p:nvSpPr>
              <p:spPr>
                <a:xfrm>
                  <a:off x="7474254" y="3414738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  <p:sp>
              <p:nvSpPr>
                <p:cNvPr id="230" name="Textfeld 229">
                  <a:extLst>
                    <a:ext uri="{FF2B5EF4-FFF2-40B4-BE49-F238E27FC236}">
                      <a16:creationId xmlns:a16="http://schemas.microsoft.com/office/drawing/2014/main" id="{FA6FEEFC-B82C-0979-9F3B-41B2E81C7041}"/>
                    </a:ext>
                  </a:extLst>
                </p:cNvPr>
                <p:cNvSpPr txBox="1"/>
                <p:nvPr/>
              </p:nvSpPr>
              <p:spPr>
                <a:xfrm>
                  <a:off x="8550868" y="3423769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FF0000"/>
                      </a:solidFill>
                    </a:rPr>
                    <a:t>L</a:t>
                  </a:r>
                </a:p>
              </p:txBody>
            </p:sp>
          </p:grpSp>
          <p:pic>
            <p:nvPicPr>
              <p:cNvPr id="240" name="Grafik 239" descr="Ein Bild, das drinnen, sitzend, Zähler, Seite enthält.&#10;&#10;Automatisch generierte Beschreibung">
                <a:extLst>
                  <a:ext uri="{FF2B5EF4-FFF2-40B4-BE49-F238E27FC236}">
                    <a16:creationId xmlns:a16="http://schemas.microsoft.com/office/drawing/2014/main" id="{971B3F0A-18FC-48C8-8EF2-4ACE03BD33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" t="16220" r="12214" b="4724"/>
              <a:stretch/>
            </p:blipFill>
            <p:spPr>
              <a:xfrm rot="5400000">
                <a:off x="7762494" y="3255550"/>
                <a:ext cx="797122" cy="546479"/>
              </a:xfrm>
              <a:prstGeom prst="rect">
                <a:avLst/>
              </a:prstGeom>
            </p:spPr>
          </p:pic>
        </p:grp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EB5FEEEC-3336-8C89-77EB-D94260878DF1}"/>
                </a:ext>
              </a:extLst>
            </p:cNvPr>
            <p:cNvSpPr txBox="1"/>
            <p:nvPr/>
          </p:nvSpPr>
          <p:spPr>
            <a:xfrm>
              <a:off x="5575305" y="2956871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WR</a:t>
              </a:r>
            </a:p>
          </p:txBody>
        </p:sp>
      </p:grpSp>
      <p:sp>
        <p:nvSpPr>
          <p:cNvPr id="133" name="Text Box 14">
            <a:extLst>
              <a:ext uri="{FF2B5EF4-FFF2-40B4-BE49-F238E27FC236}">
                <a16:creationId xmlns:a16="http://schemas.microsoft.com/office/drawing/2014/main" id="{DB7357EE-DD5B-1037-0583-F1A40BE0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934" y="5808870"/>
            <a:ext cx="1124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92D707-C0E5-7EC8-CCC7-EF1D3D16EA11}"/>
              </a:ext>
            </a:extLst>
          </p:cNvPr>
          <p:cNvSpPr/>
          <p:nvPr/>
        </p:nvSpPr>
        <p:spPr>
          <a:xfrm>
            <a:off x="1" y="6127321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Ein kleiner Umbau für wirtschaftliche Autarkie!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9AD2C4-B7E5-8EBB-A575-5D3E0C194014}"/>
              </a:ext>
            </a:extLst>
          </p:cNvPr>
          <p:cNvSpPr txBox="1"/>
          <p:nvPr/>
        </p:nvSpPr>
        <p:spPr>
          <a:xfrm>
            <a:off x="3841973" y="5400584"/>
            <a:ext cx="303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Höhe der Anschlussvergütung: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3333FF"/>
                </a:solidFill>
              </a:rPr>
              <a:t>siehe Voll-Einspeisung </a:t>
            </a:r>
          </a:p>
        </p:txBody>
      </p:sp>
    </p:spTree>
    <p:extLst>
      <p:ext uri="{BB962C8B-B14F-4D97-AF65-F5344CB8AC3E}">
        <p14:creationId xmlns:p14="http://schemas.microsoft.com/office/powerpoint/2010/main" val="38613825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7583B8-6D91-4F96-A611-6643F3F275EF}"/>
              </a:ext>
            </a:extLst>
          </p:cNvPr>
          <p:cNvGrpSpPr/>
          <p:nvPr/>
        </p:nvGrpSpPr>
        <p:grpSpPr>
          <a:xfrm>
            <a:off x="2708143" y="1108621"/>
            <a:ext cx="4055208" cy="3175782"/>
            <a:chOff x="2379234" y="2470777"/>
            <a:chExt cx="4832140" cy="3347910"/>
          </a:xfrm>
        </p:grpSpPr>
        <p:sp>
          <p:nvSpPr>
            <p:cNvPr id="30" name="Rechteck 23562">
              <a:extLst>
                <a:ext uri="{FF2B5EF4-FFF2-40B4-BE49-F238E27FC236}">
                  <a16:creationId xmlns:a16="http://schemas.microsoft.com/office/drawing/2014/main" id="{5064674D-2E6E-49BC-B4A6-DFC8528BF03B}"/>
                </a:ext>
              </a:extLst>
            </p:cNvPr>
            <p:cNvSpPr/>
            <p:nvPr/>
          </p:nvSpPr>
          <p:spPr bwMode="auto">
            <a:xfrm>
              <a:off x="3934292" y="4188058"/>
              <a:ext cx="2877352" cy="1565894"/>
            </a:xfrm>
            <a:custGeom>
              <a:avLst/>
              <a:gdLst>
                <a:gd name="connsiteX0" fmla="*/ 0 w 2852968"/>
                <a:gd name="connsiteY0" fmla="*/ 0 h 1529318"/>
                <a:gd name="connsiteX1" fmla="*/ 2852968 w 2852968"/>
                <a:gd name="connsiteY1" fmla="*/ 0 h 1529318"/>
                <a:gd name="connsiteX2" fmla="*/ 2852968 w 2852968"/>
                <a:gd name="connsiteY2" fmla="*/ 1529318 h 1529318"/>
                <a:gd name="connsiteX3" fmla="*/ 0 w 2852968"/>
                <a:gd name="connsiteY3" fmla="*/ 1529318 h 1529318"/>
                <a:gd name="connsiteX4" fmla="*/ 0 w 2852968"/>
                <a:gd name="connsiteY4" fmla="*/ 0 h 1529318"/>
                <a:gd name="connsiteX0" fmla="*/ 0 w 2877352"/>
                <a:gd name="connsiteY0" fmla="*/ 0 h 1529318"/>
                <a:gd name="connsiteX1" fmla="*/ 2877352 w 2877352"/>
                <a:gd name="connsiteY1" fmla="*/ 0 h 1529318"/>
                <a:gd name="connsiteX2" fmla="*/ 2852968 w 2877352"/>
                <a:gd name="connsiteY2" fmla="*/ 1529318 h 1529318"/>
                <a:gd name="connsiteX3" fmla="*/ 0 w 2877352"/>
                <a:gd name="connsiteY3" fmla="*/ 1529318 h 1529318"/>
                <a:gd name="connsiteX4" fmla="*/ 0 w 2877352"/>
                <a:gd name="connsiteY4" fmla="*/ 0 h 1529318"/>
                <a:gd name="connsiteX0" fmla="*/ 0 w 2877352"/>
                <a:gd name="connsiteY0" fmla="*/ 0 h 1565894"/>
                <a:gd name="connsiteX1" fmla="*/ 2877352 w 2877352"/>
                <a:gd name="connsiteY1" fmla="*/ 0 h 1565894"/>
                <a:gd name="connsiteX2" fmla="*/ 2852968 w 2877352"/>
                <a:gd name="connsiteY2" fmla="*/ 1529318 h 1565894"/>
                <a:gd name="connsiteX3" fmla="*/ 12192 w 2877352"/>
                <a:gd name="connsiteY3" fmla="*/ 1565894 h 1565894"/>
                <a:gd name="connsiteX4" fmla="*/ 0 w 2877352"/>
                <a:gd name="connsiteY4" fmla="*/ 0 h 15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352" h="1565894">
                  <a:moveTo>
                    <a:pt x="0" y="0"/>
                  </a:moveTo>
                  <a:lnTo>
                    <a:pt x="2877352" y="0"/>
                  </a:lnTo>
                  <a:lnTo>
                    <a:pt x="2852968" y="1529318"/>
                  </a:lnTo>
                  <a:lnTo>
                    <a:pt x="12192" y="156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888F2-EA3B-4C3C-8BFC-E4A8F8F015D3}"/>
                </a:ext>
              </a:extLst>
            </p:cNvPr>
            <p:cNvSpPr/>
            <p:nvPr/>
          </p:nvSpPr>
          <p:spPr>
            <a:xfrm rot="10800000" flipH="1" flipV="1">
              <a:off x="2379234" y="2470777"/>
              <a:ext cx="4832140" cy="3347910"/>
            </a:xfrm>
            <a:custGeom>
              <a:avLst/>
              <a:gdLst>
                <a:gd name="connsiteX0" fmla="*/ 497198 w 3607783"/>
                <a:gd name="connsiteY0" fmla="*/ 32132 h 3347910"/>
                <a:gd name="connsiteX1" fmla="*/ 242962 w 3607783"/>
                <a:gd name="connsiteY1" fmla="*/ 742414 h 3347910"/>
                <a:gd name="connsiteX2" fmla="*/ 0 w 3607783"/>
                <a:gd name="connsiteY2" fmla="*/ 1446496 h 3347910"/>
                <a:gd name="connsiteX3" fmla="*/ 10147 w 3607783"/>
                <a:gd name="connsiteY3" fmla="*/ 1468481 h 3347910"/>
                <a:gd name="connsiteX4" fmla="*/ 197301 w 3607783"/>
                <a:gd name="connsiteY4" fmla="*/ 1403653 h 3347910"/>
                <a:gd name="connsiteX5" fmla="*/ 202938 w 3607783"/>
                <a:gd name="connsiteY5" fmla="*/ 1478064 h 3347910"/>
                <a:gd name="connsiteX6" fmla="*/ 214212 w 3607783"/>
                <a:gd name="connsiteY6" fmla="*/ 2043471 h 3347910"/>
                <a:gd name="connsiteX7" fmla="*/ 225486 w 3607783"/>
                <a:gd name="connsiteY7" fmla="*/ 2580129 h 3347910"/>
                <a:gd name="connsiteX8" fmla="*/ 225486 w 3607783"/>
                <a:gd name="connsiteY8" fmla="*/ 2626354 h 3347910"/>
                <a:gd name="connsiteX9" fmla="*/ 421660 w 3607783"/>
                <a:gd name="connsiteY9" fmla="*/ 2780812 h 3347910"/>
                <a:gd name="connsiteX10" fmla="*/ 879961 w 3607783"/>
                <a:gd name="connsiteY10" fmla="*/ 3141590 h 3347910"/>
                <a:gd name="connsiteX11" fmla="*/ 1142653 w 3607783"/>
                <a:gd name="connsiteY11" fmla="*/ 3347910 h 3347910"/>
                <a:gd name="connsiteX12" fmla="*/ 2246973 w 3607783"/>
                <a:gd name="connsiteY12" fmla="*/ 3325362 h 3347910"/>
                <a:gd name="connsiteX13" fmla="*/ 3351856 w 3607783"/>
                <a:gd name="connsiteY13" fmla="*/ 3301686 h 3347910"/>
                <a:gd name="connsiteX14" fmla="*/ 3359748 w 3607783"/>
                <a:gd name="connsiteY14" fmla="*/ 2686108 h 3347910"/>
                <a:gd name="connsiteX15" fmla="*/ 3368768 w 3607783"/>
                <a:gd name="connsiteY15" fmla="*/ 2047417 h 3347910"/>
                <a:gd name="connsiteX16" fmla="*/ 3371586 w 3607783"/>
                <a:gd name="connsiteY16" fmla="*/ 2023741 h 3347910"/>
                <a:gd name="connsiteX17" fmla="*/ 3421193 w 3607783"/>
                <a:gd name="connsiteY17" fmla="*/ 2023741 h 3347910"/>
                <a:gd name="connsiteX18" fmla="*/ 3539010 w 3607783"/>
                <a:gd name="connsiteY18" fmla="*/ 2019795 h 3347910"/>
                <a:gd name="connsiteX19" fmla="*/ 3607783 w 3607783"/>
                <a:gd name="connsiteY19" fmla="*/ 2016413 h 3347910"/>
                <a:gd name="connsiteX20" fmla="*/ 3607783 w 3607783"/>
                <a:gd name="connsiteY20" fmla="*/ 1997810 h 3347910"/>
                <a:gd name="connsiteX21" fmla="*/ 3484329 w 3607783"/>
                <a:gd name="connsiteY21" fmla="*/ 1712570 h 3347910"/>
                <a:gd name="connsiteX22" fmla="*/ 2955564 w 3607783"/>
                <a:gd name="connsiteY22" fmla="*/ 569353 h 3347910"/>
                <a:gd name="connsiteX23" fmla="*/ 2761082 w 3607783"/>
                <a:gd name="connsiteY23" fmla="*/ 148257 h 3347910"/>
                <a:gd name="connsiteX24" fmla="*/ 2727259 w 3607783"/>
                <a:gd name="connsiteY24" fmla="*/ 73847 h 3347910"/>
                <a:gd name="connsiteX25" fmla="*/ 2692308 w 3607783"/>
                <a:gd name="connsiteY25" fmla="*/ 71028 h 3347910"/>
                <a:gd name="connsiteX26" fmla="*/ 2367608 w 3607783"/>
                <a:gd name="connsiteY26" fmla="*/ 59190 h 3347910"/>
                <a:gd name="connsiteX27" fmla="*/ 1296547 w 3607783"/>
                <a:gd name="connsiteY27" fmla="*/ 25367 h 3347910"/>
                <a:gd name="connsiteX28" fmla="*/ 511854 w 3607783"/>
                <a:gd name="connsiteY28" fmla="*/ 0 h 3347910"/>
                <a:gd name="connsiteX29" fmla="*/ 497198 w 3607783"/>
                <a:gd name="connsiteY29" fmla="*/ 32132 h 3347910"/>
                <a:gd name="connsiteX30" fmla="*/ 1519215 w 3607783"/>
                <a:gd name="connsiteY30" fmla="*/ 99214 h 3347910"/>
                <a:gd name="connsiteX31" fmla="*/ 2581820 w 3607783"/>
                <a:gd name="connsiteY31" fmla="*/ 133601 h 3347910"/>
                <a:gd name="connsiteX32" fmla="*/ 2681034 w 3607783"/>
                <a:gd name="connsiteY32" fmla="*/ 136983 h 3347910"/>
                <a:gd name="connsiteX33" fmla="*/ 2709783 w 3607783"/>
                <a:gd name="connsiteY33" fmla="*/ 199556 h 3347910"/>
                <a:gd name="connsiteX34" fmla="*/ 3062670 w 3607783"/>
                <a:gd name="connsiteY34" fmla="*/ 961136 h 3347910"/>
                <a:gd name="connsiteX35" fmla="*/ 3454452 w 3607783"/>
                <a:gd name="connsiteY35" fmla="*/ 1806710 h 3347910"/>
                <a:gd name="connsiteX36" fmla="*/ 3522098 w 3607783"/>
                <a:gd name="connsiteY36" fmla="*/ 1953277 h 3347910"/>
                <a:gd name="connsiteX37" fmla="*/ 3414429 w 3607783"/>
                <a:gd name="connsiteY37" fmla="*/ 1957786 h 3347910"/>
                <a:gd name="connsiteX38" fmla="*/ 3305631 w 3607783"/>
                <a:gd name="connsiteY38" fmla="*/ 1963423 h 3347910"/>
                <a:gd name="connsiteX39" fmla="*/ 3295485 w 3607783"/>
                <a:gd name="connsiteY39" fmla="*/ 2598168 h 3347910"/>
                <a:gd name="connsiteX40" fmla="*/ 3283646 w 3607783"/>
                <a:gd name="connsiteY40" fmla="*/ 3234603 h 3347910"/>
                <a:gd name="connsiteX41" fmla="*/ 1211990 w 3607783"/>
                <a:gd name="connsiteY41" fmla="*/ 3280264 h 3347910"/>
                <a:gd name="connsiteX42" fmla="*/ 1164074 w 3607783"/>
                <a:gd name="connsiteY42" fmla="*/ 3280828 h 3347910"/>
                <a:gd name="connsiteX43" fmla="*/ 730012 w 3607783"/>
                <a:gd name="connsiteY43" fmla="*/ 2939216 h 3347910"/>
                <a:gd name="connsiteX44" fmla="*/ 295951 w 3607783"/>
                <a:gd name="connsiteY44" fmla="*/ 2597041 h 3347910"/>
                <a:gd name="connsiteX45" fmla="*/ 292005 w 3607783"/>
                <a:gd name="connsiteY45" fmla="*/ 2523194 h 3347910"/>
                <a:gd name="connsiteX46" fmla="*/ 276221 w 3607783"/>
                <a:gd name="connsiteY46" fmla="*/ 1879993 h 3347910"/>
                <a:gd name="connsiteX47" fmla="*/ 264383 w 3607783"/>
                <a:gd name="connsiteY47" fmla="*/ 1310640 h 3347910"/>
                <a:gd name="connsiteX48" fmla="*/ 379945 w 3607783"/>
                <a:gd name="connsiteY48" fmla="*/ 963955 h 3347910"/>
                <a:gd name="connsiteX49" fmla="*/ 555260 w 3607783"/>
                <a:gd name="connsiteY49" fmla="*/ 443645 h 3347910"/>
                <a:gd name="connsiteX50" fmla="*/ 615578 w 3607783"/>
                <a:gd name="connsiteY50" fmla="*/ 270020 h 3347910"/>
                <a:gd name="connsiteX51" fmla="*/ 584010 w 3607783"/>
                <a:gd name="connsiteY51" fmla="*/ 178134 h 3347910"/>
                <a:gd name="connsiteX52" fmla="*/ 554133 w 3607783"/>
                <a:gd name="connsiteY52" fmla="*/ 67646 h 3347910"/>
                <a:gd name="connsiteX53" fmla="*/ 1519215 w 3607783"/>
                <a:gd name="connsiteY53" fmla="*/ 99214 h 33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7783" h="3347910">
                  <a:moveTo>
                    <a:pt x="497198" y="32132"/>
                  </a:moveTo>
                  <a:cubicBezTo>
                    <a:pt x="490997" y="50171"/>
                    <a:pt x="376562" y="369798"/>
                    <a:pt x="242962" y="742414"/>
                  </a:cubicBezTo>
                  <a:cubicBezTo>
                    <a:pt x="55244" y="1265543"/>
                    <a:pt x="0" y="1426202"/>
                    <a:pt x="0" y="1446496"/>
                  </a:cubicBezTo>
                  <a:cubicBezTo>
                    <a:pt x="0" y="1469044"/>
                    <a:pt x="1127" y="1471863"/>
                    <a:pt x="10147" y="1468481"/>
                  </a:cubicBezTo>
                  <a:cubicBezTo>
                    <a:pt x="47352" y="1453824"/>
                    <a:pt x="192227" y="1403653"/>
                    <a:pt x="197301" y="1403653"/>
                  </a:cubicBezTo>
                  <a:cubicBezTo>
                    <a:pt x="200683" y="1403653"/>
                    <a:pt x="202938" y="1430712"/>
                    <a:pt x="202938" y="1478064"/>
                  </a:cubicBezTo>
                  <a:cubicBezTo>
                    <a:pt x="202938" y="1519215"/>
                    <a:pt x="208011" y="1773451"/>
                    <a:pt x="214212" y="2043471"/>
                  </a:cubicBezTo>
                  <a:cubicBezTo>
                    <a:pt x="220413" y="2312928"/>
                    <a:pt x="225486" y="2554762"/>
                    <a:pt x="225486" y="2580129"/>
                  </a:cubicBezTo>
                  <a:lnTo>
                    <a:pt x="225486" y="2626354"/>
                  </a:lnTo>
                  <a:lnTo>
                    <a:pt x="421660" y="2780812"/>
                  </a:lnTo>
                  <a:cubicBezTo>
                    <a:pt x="529329" y="2865369"/>
                    <a:pt x="735650" y="3027720"/>
                    <a:pt x="879961" y="3141590"/>
                  </a:cubicBezTo>
                  <a:lnTo>
                    <a:pt x="1142653" y="3347910"/>
                  </a:lnTo>
                  <a:lnTo>
                    <a:pt x="2246973" y="3325362"/>
                  </a:lnTo>
                  <a:cubicBezTo>
                    <a:pt x="2854095" y="3312960"/>
                    <a:pt x="3351856" y="3302249"/>
                    <a:pt x="3351856" y="3301686"/>
                  </a:cubicBezTo>
                  <a:cubicBezTo>
                    <a:pt x="3352420" y="3301122"/>
                    <a:pt x="3355802" y="3024337"/>
                    <a:pt x="3359748" y="2686108"/>
                  </a:cubicBezTo>
                  <a:cubicBezTo>
                    <a:pt x="3363130" y="2347878"/>
                    <a:pt x="3367076" y="2060946"/>
                    <a:pt x="3368768" y="2047417"/>
                  </a:cubicBezTo>
                  <a:lnTo>
                    <a:pt x="3371586" y="2023741"/>
                  </a:lnTo>
                  <a:lnTo>
                    <a:pt x="3421193" y="2023741"/>
                  </a:lnTo>
                  <a:cubicBezTo>
                    <a:pt x="3448252" y="2023741"/>
                    <a:pt x="3501805" y="2022050"/>
                    <a:pt x="3539010" y="2019795"/>
                  </a:cubicBezTo>
                  <a:lnTo>
                    <a:pt x="3607783" y="2016413"/>
                  </a:lnTo>
                  <a:lnTo>
                    <a:pt x="3607783" y="1997810"/>
                  </a:lnTo>
                  <a:cubicBezTo>
                    <a:pt x="3607783" y="1985972"/>
                    <a:pt x="3565505" y="1887886"/>
                    <a:pt x="3484329" y="1712570"/>
                  </a:cubicBezTo>
                  <a:cubicBezTo>
                    <a:pt x="3347910" y="1417183"/>
                    <a:pt x="3196834" y="1090791"/>
                    <a:pt x="2955564" y="569353"/>
                  </a:cubicBezTo>
                  <a:cubicBezTo>
                    <a:pt x="2867060" y="378817"/>
                    <a:pt x="2779684" y="189409"/>
                    <a:pt x="2761082" y="148257"/>
                  </a:cubicBezTo>
                  <a:lnTo>
                    <a:pt x="2727259" y="73847"/>
                  </a:lnTo>
                  <a:lnTo>
                    <a:pt x="2692308" y="71028"/>
                  </a:lnTo>
                  <a:cubicBezTo>
                    <a:pt x="2673706" y="69337"/>
                    <a:pt x="2527139" y="64264"/>
                    <a:pt x="2367608" y="59190"/>
                  </a:cubicBezTo>
                  <a:cubicBezTo>
                    <a:pt x="2208076" y="54117"/>
                    <a:pt x="1726099" y="38896"/>
                    <a:pt x="1296547" y="25367"/>
                  </a:cubicBezTo>
                  <a:cubicBezTo>
                    <a:pt x="866995" y="11274"/>
                    <a:pt x="514109" y="0"/>
                    <a:pt x="511854" y="0"/>
                  </a:cubicBezTo>
                  <a:cubicBezTo>
                    <a:pt x="510163" y="0"/>
                    <a:pt x="503399" y="14657"/>
                    <a:pt x="497198" y="32132"/>
                  </a:cubicBezTo>
                  <a:close/>
                  <a:moveTo>
                    <a:pt x="1519215" y="99214"/>
                  </a:moveTo>
                  <a:cubicBezTo>
                    <a:pt x="2049672" y="116126"/>
                    <a:pt x="2527703" y="131910"/>
                    <a:pt x="2581820" y="133601"/>
                  </a:cubicBezTo>
                  <a:lnTo>
                    <a:pt x="2681034" y="136983"/>
                  </a:lnTo>
                  <a:lnTo>
                    <a:pt x="2709783" y="199556"/>
                  </a:lnTo>
                  <a:cubicBezTo>
                    <a:pt x="2725568" y="233942"/>
                    <a:pt x="2883972" y="576682"/>
                    <a:pt x="3062670" y="961136"/>
                  </a:cubicBezTo>
                  <a:cubicBezTo>
                    <a:pt x="3240804" y="1345591"/>
                    <a:pt x="3417247" y="1726099"/>
                    <a:pt x="3454452" y="1806710"/>
                  </a:cubicBezTo>
                  <a:lnTo>
                    <a:pt x="3522098" y="1953277"/>
                  </a:lnTo>
                  <a:lnTo>
                    <a:pt x="3414429" y="1957786"/>
                  </a:lnTo>
                  <a:cubicBezTo>
                    <a:pt x="3355238" y="1960041"/>
                    <a:pt x="3306195" y="1962860"/>
                    <a:pt x="3305631" y="1963423"/>
                  </a:cubicBezTo>
                  <a:cubicBezTo>
                    <a:pt x="3304504" y="1963987"/>
                    <a:pt x="3299994" y="2249791"/>
                    <a:pt x="3295485" y="2598168"/>
                  </a:cubicBezTo>
                  <a:cubicBezTo>
                    <a:pt x="3290975" y="2945981"/>
                    <a:pt x="3285901" y="3232349"/>
                    <a:pt x="3283646" y="3234603"/>
                  </a:cubicBezTo>
                  <a:cubicBezTo>
                    <a:pt x="3280828" y="3237986"/>
                    <a:pt x="1391815" y="3279137"/>
                    <a:pt x="1211990" y="3280264"/>
                  </a:cubicBezTo>
                  <a:lnTo>
                    <a:pt x="1164074" y="3280828"/>
                  </a:lnTo>
                  <a:lnTo>
                    <a:pt x="730012" y="2939216"/>
                  </a:lnTo>
                  <a:lnTo>
                    <a:pt x="295951" y="2597041"/>
                  </a:lnTo>
                  <a:lnTo>
                    <a:pt x="292005" y="2523194"/>
                  </a:lnTo>
                  <a:cubicBezTo>
                    <a:pt x="289750" y="2482606"/>
                    <a:pt x="282422" y="2192856"/>
                    <a:pt x="276221" y="1879993"/>
                  </a:cubicBezTo>
                  <a:lnTo>
                    <a:pt x="264383" y="1310640"/>
                  </a:lnTo>
                  <a:lnTo>
                    <a:pt x="379945" y="963955"/>
                  </a:lnTo>
                  <a:cubicBezTo>
                    <a:pt x="443081" y="773419"/>
                    <a:pt x="522001" y="538913"/>
                    <a:pt x="555260" y="443645"/>
                  </a:cubicBezTo>
                  <a:lnTo>
                    <a:pt x="615578" y="270020"/>
                  </a:lnTo>
                  <a:lnTo>
                    <a:pt x="584010" y="178134"/>
                  </a:lnTo>
                  <a:cubicBezTo>
                    <a:pt x="556952" y="99214"/>
                    <a:pt x="547932" y="67646"/>
                    <a:pt x="554133" y="67646"/>
                  </a:cubicBezTo>
                  <a:cubicBezTo>
                    <a:pt x="554697" y="67646"/>
                    <a:pt x="989322" y="81739"/>
                    <a:pt x="1519215" y="99214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274F68-4B89-4807-9591-2C0833F4EF78}"/>
                </a:ext>
              </a:extLst>
            </p:cNvPr>
            <p:cNvSpPr/>
            <p:nvPr/>
          </p:nvSpPr>
          <p:spPr>
            <a:xfrm rot="10800000" flipV="1">
              <a:off x="3694133" y="5551094"/>
              <a:ext cx="7323" cy="19320"/>
            </a:xfrm>
            <a:custGeom>
              <a:avLst/>
              <a:gdLst>
                <a:gd name="connsiteX0" fmla="*/ 1435 w 7323"/>
                <a:gd name="connsiteY0" fmla="*/ 8217 h 19320"/>
                <a:gd name="connsiteX1" fmla="*/ 1999 w 7323"/>
                <a:gd name="connsiteY1" fmla="*/ 18928 h 19320"/>
                <a:gd name="connsiteX2" fmla="*/ 7073 w 7323"/>
                <a:gd name="connsiteY2" fmla="*/ 10472 h 19320"/>
                <a:gd name="connsiteX3" fmla="*/ 1435 w 7323"/>
                <a:gd name="connsiteY3" fmla="*/ 8217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" h="19320">
                  <a:moveTo>
                    <a:pt x="1435" y="8217"/>
                  </a:moveTo>
                  <a:cubicBezTo>
                    <a:pt x="-819" y="12727"/>
                    <a:pt x="-256" y="17237"/>
                    <a:pt x="1999" y="18928"/>
                  </a:cubicBezTo>
                  <a:cubicBezTo>
                    <a:pt x="4254" y="20619"/>
                    <a:pt x="7073" y="16673"/>
                    <a:pt x="7073" y="10472"/>
                  </a:cubicBezTo>
                  <a:cubicBezTo>
                    <a:pt x="8200" y="-2494"/>
                    <a:pt x="5381" y="-3621"/>
                    <a:pt x="1435" y="8217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35D46E-45B3-4BCF-9463-2DBDB107C0C8}"/>
                </a:ext>
              </a:extLst>
            </p:cNvPr>
            <p:cNvSpPr/>
            <p:nvPr/>
          </p:nvSpPr>
          <p:spPr>
            <a:xfrm rot="10800000" flipV="1">
              <a:off x="5053292" y="4798362"/>
              <a:ext cx="16876" cy="22548"/>
            </a:xfrm>
            <a:custGeom>
              <a:avLst/>
              <a:gdLst>
                <a:gd name="connsiteX0" fmla="*/ 5954 w 16876"/>
                <a:gd name="connsiteY0" fmla="*/ 11274 h 22548"/>
                <a:gd name="connsiteX1" fmla="*/ 4263 w 16876"/>
                <a:gd name="connsiteY1" fmla="*/ 22549 h 22548"/>
                <a:gd name="connsiteX2" fmla="*/ 14974 w 16876"/>
                <a:gd name="connsiteY2" fmla="*/ 11274 h 22548"/>
                <a:gd name="connsiteX3" fmla="*/ 16665 w 16876"/>
                <a:gd name="connsiteY3" fmla="*/ 0 h 22548"/>
                <a:gd name="connsiteX4" fmla="*/ 5954 w 16876"/>
                <a:gd name="connsiteY4" fmla="*/ 11274 h 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6" h="22548">
                  <a:moveTo>
                    <a:pt x="5954" y="11274"/>
                  </a:moveTo>
                  <a:cubicBezTo>
                    <a:pt x="-1374" y="19730"/>
                    <a:pt x="-1938" y="22549"/>
                    <a:pt x="4263" y="22549"/>
                  </a:cubicBezTo>
                  <a:cubicBezTo>
                    <a:pt x="8209" y="22549"/>
                    <a:pt x="13283" y="17475"/>
                    <a:pt x="14974" y="11274"/>
                  </a:cubicBezTo>
                  <a:cubicBezTo>
                    <a:pt x="16665" y="5073"/>
                    <a:pt x="17229" y="0"/>
                    <a:pt x="16665" y="0"/>
                  </a:cubicBezTo>
                  <a:cubicBezTo>
                    <a:pt x="16101" y="0"/>
                    <a:pt x="11591" y="5073"/>
                    <a:pt x="5954" y="11274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39745F6-F798-4ACA-9054-A8F9851499A4}"/>
                </a:ext>
              </a:extLst>
            </p:cNvPr>
            <p:cNvSpPr/>
            <p:nvPr/>
          </p:nvSpPr>
          <p:spPr>
            <a:xfrm rot="10800000" flipV="1">
              <a:off x="4314114" y="3767607"/>
              <a:ext cx="34984" cy="3100"/>
            </a:xfrm>
            <a:custGeom>
              <a:avLst/>
              <a:gdLst>
                <a:gd name="connsiteX0" fmla="*/ 4187 w 34984"/>
                <a:gd name="connsiteY0" fmla="*/ 2255 h 3100"/>
                <a:gd name="connsiteX1" fmla="*/ 32372 w 34984"/>
                <a:gd name="connsiteY1" fmla="*/ 2255 h 3100"/>
                <a:gd name="connsiteX2" fmla="*/ 16588 w 34984"/>
                <a:gd name="connsiteY2" fmla="*/ 0 h 3100"/>
                <a:gd name="connsiteX3" fmla="*/ 4187 w 34984"/>
                <a:gd name="connsiteY3" fmla="*/ 2255 h 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4" h="3100">
                  <a:moveTo>
                    <a:pt x="4187" y="2255"/>
                  </a:moveTo>
                  <a:cubicBezTo>
                    <a:pt x="12642" y="3382"/>
                    <a:pt x="25044" y="3382"/>
                    <a:pt x="32372" y="2255"/>
                  </a:cubicBezTo>
                  <a:cubicBezTo>
                    <a:pt x="39137" y="1127"/>
                    <a:pt x="32372" y="0"/>
                    <a:pt x="16588" y="0"/>
                  </a:cubicBezTo>
                  <a:cubicBezTo>
                    <a:pt x="1368" y="0"/>
                    <a:pt x="-4833" y="1127"/>
                    <a:pt x="4187" y="2255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021DE71-A20E-4D61-8D9D-8798BE6F8F77}"/>
                </a:ext>
              </a:extLst>
            </p:cNvPr>
            <p:cNvCxnSpPr>
              <a:stCxn id="25" idx="42"/>
            </p:cNvCxnSpPr>
            <p:nvPr/>
          </p:nvCxnSpPr>
          <p:spPr bwMode="auto">
            <a:xfrm flipH="1" flipV="1">
              <a:off x="3934292" y="4248912"/>
              <a:ext cx="4063" cy="150269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F2C0BD5-5C69-414A-91FB-7656E72F99E5}"/>
                </a:ext>
              </a:extLst>
            </p:cNvPr>
            <p:cNvSpPr/>
            <p:nvPr/>
          </p:nvSpPr>
          <p:spPr bwMode="auto">
            <a:xfrm>
              <a:off x="3122234" y="2541761"/>
              <a:ext cx="3956992" cy="1882754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4D4D066-77A7-4AAF-9C02-036A180B4637}"/>
              </a:ext>
            </a:extLst>
          </p:cNvPr>
          <p:cNvSpPr txBox="1"/>
          <p:nvPr/>
        </p:nvSpPr>
        <p:spPr>
          <a:xfrm>
            <a:off x="7206556" y="3532806"/>
            <a:ext cx="2639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46B4042A-0837-4262-A1B8-8D5BB62C91F0}"/>
              </a:ext>
            </a:extLst>
          </p:cNvPr>
          <p:cNvCxnSpPr/>
          <p:nvPr/>
        </p:nvCxnSpPr>
        <p:spPr bwMode="auto">
          <a:xfrm>
            <a:off x="6230765" y="4696829"/>
            <a:ext cx="9150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DEB7BC-5B17-4881-A4E2-C8A40921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199" y="3005036"/>
            <a:ext cx="630070" cy="6300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888467-A1DF-46ED-A7D8-42EC4FA2AB7F}"/>
              </a:ext>
            </a:extLst>
          </p:cNvPr>
          <p:cNvCxnSpPr/>
          <p:nvPr/>
        </p:nvCxnSpPr>
        <p:spPr bwMode="auto">
          <a:xfrm>
            <a:off x="4854195" y="3320071"/>
            <a:ext cx="0" cy="81290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D0B9E75-D77B-45DC-A077-C13619293D5A}"/>
              </a:ext>
            </a:extLst>
          </p:cNvPr>
          <p:cNvCxnSpPr/>
          <p:nvPr/>
        </p:nvCxnSpPr>
        <p:spPr bwMode="auto">
          <a:xfrm>
            <a:off x="4857291" y="4134496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A53B7F-40B6-484A-ADB2-AFF3C59C84E7}"/>
              </a:ext>
            </a:extLst>
          </p:cNvPr>
          <p:cNvCxnSpPr/>
          <p:nvPr/>
        </p:nvCxnSpPr>
        <p:spPr bwMode="auto">
          <a:xfrm>
            <a:off x="4793822" y="3524312"/>
            <a:ext cx="6079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afik 13">
            <a:extLst>
              <a:ext uri="{FF2B5EF4-FFF2-40B4-BE49-F238E27FC236}">
                <a16:creationId xmlns:a16="http://schemas.microsoft.com/office/drawing/2014/main" id="{A5FD9CAF-DE25-4D64-9434-9B69A54854C0}"/>
              </a:ext>
            </a:extLst>
          </p:cNvPr>
          <p:cNvGrpSpPr/>
          <p:nvPr/>
        </p:nvGrpSpPr>
        <p:grpSpPr>
          <a:xfrm>
            <a:off x="4923753" y="3713326"/>
            <a:ext cx="477360" cy="428688"/>
            <a:chOff x="4923753" y="3885412"/>
            <a:chExt cx="477360" cy="428688"/>
          </a:xfrm>
          <a:solidFill>
            <a:srgbClr val="000000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FE4C2E9-1E95-4174-A7E2-7C347C197D09}"/>
                </a:ext>
              </a:extLst>
            </p:cNvPr>
            <p:cNvSpPr/>
            <p:nvPr/>
          </p:nvSpPr>
          <p:spPr>
            <a:xfrm flipV="1">
              <a:off x="4923753" y="3885412"/>
              <a:ext cx="221671" cy="218830"/>
            </a:xfrm>
            <a:custGeom>
              <a:avLst/>
              <a:gdLst>
                <a:gd name="connsiteX0" fmla="*/ -3226 w 221671"/>
                <a:gd name="connsiteY0" fmla="*/ 210741 h 218830"/>
                <a:gd name="connsiteX1" fmla="*/ -4065 w 221671"/>
                <a:gd name="connsiteY1" fmla="*/ 103198 h 218830"/>
                <a:gd name="connsiteX2" fmla="*/ -4065 w 221671"/>
                <a:gd name="connsiteY2" fmla="*/ -4023 h 218830"/>
                <a:gd name="connsiteX3" fmla="*/ -2322 w 221671"/>
                <a:gd name="connsiteY3" fmla="*/ -5830 h 218830"/>
                <a:gd name="connsiteX4" fmla="*/ -63 w 221671"/>
                <a:gd name="connsiteY4" fmla="*/ -7638 h 218830"/>
                <a:gd name="connsiteX5" fmla="*/ 453 w 221671"/>
                <a:gd name="connsiteY5" fmla="*/ 99196 h 218830"/>
                <a:gd name="connsiteX6" fmla="*/ 453 w 221671"/>
                <a:gd name="connsiteY6" fmla="*/ 206029 h 218830"/>
                <a:gd name="connsiteX7" fmla="*/ 12847 w 221671"/>
                <a:gd name="connsiteY7" fmla="*/ 206029 h 218830"/>
                <a:gd name="connsiteX8" fmla="*/ 25241 w 221671"/>
                <a:gd name="connsiteY8" fmla="*/ 206029 h 218830"/>
                <a:gd name="connsiteX9" fmla="*/ 22982 w 221671"/>
                <a:gd name="connsiteY9" fmla="*/ 208482 h 218830"/>
                <a:gd name="connsiteX10" fmla="*/ 20787 w 221671"/>
                <a:gd name="connsiteY10" fmla="*/ 210871 h 218830"/>
                <a:gd name="connsiteX11" fmla="*/ 23369 w 221671"/>
                <a:gd name="connsiteY11" fmla="*/ 208482 h 218830"/>
                <a:gd name="connsiteX12" fmla="*/ 26016 w 221671"/>
                <a:gd name="connsiteY12" fmla="*/ 206029 h 218830"/>
                <a:gd name="connsiteX13" fmla="*/ 119293 w 221671"/>
                <a:gd name="connsiteY13" fmla="*/ 206029 h 218830"/>
                <a:gd name="connsiteX14" fmla="*/ 212571 w 221671"/>
                <a:gd name="connsiteY14" fmla="*/ 206029 h 218830"/>
                <a:gd name="connsiteX15" fmla="*/ 215088 w 221671"/>
                <a:gd name="connsiteY15" fmla="*/ 208611 h 218830"/>
                <a:gd name="connsiteX16" fmla="*/ 217606 w 221671"/>
                <a:gd name="connsiteY16" fmla="*/ 211193 h 218830"/>
                <a:gd name="connsiteX17" fmla="*/ 107609 w 221671"/>
                <a:gd name="connsiteY17" fmla="*/ 211129 h 218830"/>
                <a:gd name="connsiteX18" fmla="*/ -3226 w 221671"/>
                <a:gd name="connsiteY18" fmla="*/ 210741 h 2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1" h="218830">
                  <a:moveTo>
                    <a:pt x="-3226" y="210741"/>
                  </a:moveTo>
                  <a:cubicBezTo>
                    <a:pt x="-3872" y="210483"/>
                    <a:pt x="-4065" y="188406"/>
                    <a:pt x="-4065" y="103198"/>
                  </a:cubicBezTo>
                  <a:lnTo>
                    <a:pt x="-4065" y="-4023"/>
                  </a:lnTo>
                  <a:lnTo>
                    <a:pt x="-2322" y="-5830"/>
                  </a:lnTo>
                  <a:cubicBezTo>
                    <a:pt x="-1354" y="-6798"/>
                    <a:pt x="-386" y="-7638"/>
                    <a:pt x="-63" y="-7638"/>
                  </a:cubicBezTo>
                  <a:cubicBezTo>
                    <a:pt x="195" y="-7638"/>
                    <a:pt x="453" y="40454"/>
                    <a:pt x="453" y="99196"/>
                  </a:cubicBezTo>
                  <a:lnTo>
                    <a:pt x="453" y="206029"/>
                  </a:lnTo>
                  <a:lnTo>
                    <a:pt x="12847" y="206029"/>
                  </a:lnTo>
                  <a:lnTo>
                    <a:pt x="25241" y="206029"/>
                  </a:lnTo>
                  <a:lnTo>
                    <a:pt x="22982" y="208482"/>
                  </a:lnTo>
                  <a:lnTo>
                    <a:pt x="20787" y="210871"/>
                  </a:lnTo>
                  <a:lnTo>
                    <a:pt x="23369" y="208482"/>
                  </a:lnTo>
                  <a:lnTo>
                    <a:pt x="26016" y="206029"/>
                  </a:lnTo>
                  <a:lnTo>
                    <a:pt x="119293" y="206029"/>
                  </a:lnTo>
                  <a:lnTo>
                    <a:pt x="212571" y="206029"/>
                  </a:lnTo>
                  <a:lnTo>
                    <a:pt x="215088" y="208611"/>
                  </a:lnTo>
                  <a:lnTo>
                    <a:pt x="217606" y="211193"/>
                  </a:lnTo>
                  <a:lnTo>
                    <a:pt x="107609" y="211129"/>
                  </a:lnTo>
                  <a:cubicBezTo>
                    <a:pt x="47060" y="211129"/>
                    <a:pt x="-2839" y="210935"/>
                    <a:pt x="-3226" y="210741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680697D-2CCC-4608-907C-C8EE77483A8D}"/>
                </a:ext>
              </a:extLst>
            </p:cNvPr>
            <p:cNvSpPr/>
            <p:nvPr/>
          </p:nvSpPr>
          <p:spPr>
            <a:xfrm flipV="1">
              <a:off x="5141938" y="3885412"/>
              <a:ext cx="42797" cy="5164"/>
            </a:xfrm>
            <a:custGeom>
              <a:avLst/>
              <a:gdLst>
                <a:gd name="connsiteX0" fmla="*/ -3795 w 42797"/>
                <a:gd name="connsiteY0" fmla="*/ -6424 h 5164"/>
                <a:gd name="connsiteX1" fmla="*/ -5860 w 42797"/>
                <a:gd name="connsiteY1" fmla="*/ -9006 h 5164"/>
                <a:gd name="connsiteX2" fmla="*/ 15571 w 42797"/>
                <a:gd name="connsiteY2" fmla="*/ -9458 h 5164"/>
                <a:gd name="connsiteX3" fmla="*/ 36938 w 42797"/>
                <a:gd name="connsiteY3" fmla="*/ -9393 h 5164"/>
                <a:gd name="connsiteX4" fmla="*/ 34485 w 42797"/>
                <a:gd name="connsiteY4" fmla="*/ -6811 h 5164"/>
                <a:gd name="connsiteX5" fmla="*/ 31967 w 42797"/>
                <a:gd name="connsiteY5" fmla="*/ -4294 h 5164"/>
                <a:gd name="connsiteX6" fmla="*/ 15119 w 42797"/>
                <a:gd name="connsiteY6" fmla="*/ -4294 h 5164"/>
                <a:gd name="connsiteX7" fmla="*/ -1729 w 42797"/>
                <a:gd name="connsiteY7" fmla="*/ -4294 h 5164"/>
                <a:gd name="connsiteX8" fmla="*/ -3795 w 42797"/>
                <a:gd name="connsiteY8" fmla="*/ -6424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7" h="5164">
                  <a:moveTo>
                    <a:pt x="-3795" y="-6424"/>
                  </a:moveTo>
                  <a:cubicBezTo>
                    <a:pt x="-4957" y="-7586"/>
                    <a:pt x="-5860" y="-8748"/>
                    <a:pt x="-5860" y="-9006"/>
                  </a:cubicBezTo>
                  <a:cubicBezTo>
                    <a:pt x="-5860" y="-9264"/>
                    <a:pt x="3758" y="-9458"/>
                    <a:pt x="15571" y="-9458"/>
                  </a:cubicBezTo>
                  <a:lnTo>
                    <a:pt x="36938" y="-9393"/>
                  </a:lnTo>
                  <a:lnTo>
                    <a:pt x="34485" y="-6811"/>
                  </a:lnTo>
                  <a:lnTo>
                    <a:pt x="31967" y="-4294"/>
                  </a:lnTo>
                  <a:lnTo>
                    <a:pt x="15119" y="-4294"/>
                  </a:lnTo>
                  <a:lnTo>
                    <a:pt x="-1729" y="-4294"/>
                  </a:lnTo>
                  <a:lnTo>
                    <a:pt x="-3795" y="-642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4BA4D35-E4D2-44A7-B137-EBF11016BC9E}"/>
                </a:ext>
              </a:extLst>
            </p:cNvPr>
            <p:cNvSpPr/>
            <p:nvPr/>
          </p:nvSpPr>
          <p:spPr>
            <a:xfrm flipV="1">
              <a:off x="5180411" y="3885412"/>
              <a:ext cx="171320" cy="31243"/>
            </a:xfrm>
            <a:custGeom>
              <a:avLst/>
              <a:gdLst>
                <a:gd name="connsiteX0" fmla="*/ -4775 w 171320"/>
                <a:gd name="connsiteY0" fmla="*/ 19425 h 31243"/>
                <a:gd name="connsiteX1" fmla="*/ -2258 w 171320"/>
                <a:gd name="connsiteY1" fmla="*/ 16843 h 31243"/>
                <a:gd name="connsiteX2" fmla="*/ 78626 w 171320"/>
                <a:gd name="connsiteY2" fmla="*/ 16843 h 31243"/>
                <a:gd name="connsiteX3" fmla="*/ 159509 w 171320"/>
                <a:gd name="connsiteY3" fmla="*/ 16843 h 31243"/>
                <a:gd name="connsiteX4" fmla="*/ 159509 w 171320"/>
                <a:gd name="connsiteY4" fmla="*/ 3804 h 31243"/>
                <a:gd name="connsiteX5" fmla="*/ 159509 w 171320"/>
                <a:gd name="connsiteY5" fmla="*/ -9236 h 31243"/>
                <a:gd name="connsiteX6" fmla="*/ 161769 w 171320"/>
                <a:gd name="connsiteY6" fmla="*/ -7041 h 31243"/>
                <a:gd name="connsiteX7" fmla="*/ 164028 w 171320"/>
                <a:gd name="connsiteY7" fmla="*/ -4846 h 31243"/>
                <a:gd name="connsiteX8" fmla="*/ 164028 w 171320"/>
                <a:gd name="connsiteY8" fmla="*/ 7806 h 31243"/>
                <a:gd name="connsiteX9" fmla="*/ 163253 w 171320"/>
                <a:gd name="connsiteY9" fmla="*/ 21233 h 31243"/>
                <a:gd name="connsiteX10" fmla="*/ 77593 w 171320"/>
                <a:gd name="connsiteY10" fmla="*/ 22007 h 31243"/>
                <a:gd name="connsiteX11" fmla="*/ -7293 w 171320"/>
                <a:gd name="connsiteY11" fmla="*/ 22007 h 31243"/>
                <a:gd name="connsiteX12" fmla="*/ -4775 w 171320"/>
                <a:gd name="connsiteY12" fmla="*/ 19425 h 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20" h="31243">
                  <a:moveTo>
                    <a:pt x="-4775" y="19425"/>
                  </a:moveTo>
                  <a:lnTo>
                    <a:pt x="-2258" y="16843"/>
                  </a:lnTo>
                  <a:lnTo>
                    <a:pt x="78626" y="16843"/>
                  </a:lnTo>
                  <a:lnTo>
                    <a:pt x="159509" y="16843"/>
                  </a:lnTo>
                  <a:lnTo>
                    <a:pt x="159509" y="3804"/>
                  </a:lnTo>
                  <a:lnTo>
                    <a:pt x="159509" y="-9236"/>
                  </a:lnTo>
                  <a:lnTo>
                    <a:pt x="161769" y="-7041"/>
                  </a:lnTo>
                  <a:lnTo>
                    <a:pt x="164028" y="-4846"/>
                  </a:lnTo>
                  <a:lnTo>
                    <a:pt x="164028" y="7806"/>
                  </a:lnTo>
                  <a:cubicBezTo>
                    <a:pt x="164028" y="16779"/>
                    <a:pt x="163834" y="20652"/>
                    <a:pt x="163253" y="21233"/>
                  </a:cubicBezTo>
                  <a:cubicBezTo>
                    <a:pt x="162672" y="21814"/>
                    <a:pt x="142726" y="22007"/>
                    <a:pt x="77593" y="22007"/>
                  </a:cubicBezTo>
                  <a:lnTo>
                    <a:pt x="-7293" y="22007"/>
                  </a:lnTo>
                  <a:lnTo>
                    <a:pt x="-4775" y="1942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1FDB5B6-8866-4C4C-938B-CCF077BBD360}"/>
                </a:ext>
              </a:extLst>
            </p:cNvPr>
            <p:cNvSpPr/>
            <p:nvPr/>
          </p:nvSpPr>
          <p:spPr>
            <a:xfrm flipV="1">
              <a:off x="4948282" y="3910588"/>
              <a:ext cx="29306" cy="219734"/>
            </a:xfrm>
            <a:custGeom>
              <a:avLst/>
              <a:gdLst>
                <a:gd name="connsiteX0" fmla="*/ -2292 w 29306"/>
                <a:gd name="connsiteY0" fmla="*/ 211759 h 219734"/>
                <a:gd name="connsiteX1" fmla="*/ -3066 w 29306"/>
                <a:gd name="connsiteY1" fmla="*/ 104409 h 219734"/>
                <a:gd name="connsiteX2" fmla="*/ -3066 w 29306"/>
                <a:gd name="connsiteY2" fmla="*/ -2166 h 219734"/>
                <a:gd name="connsiteX3" fmla="*/ -484 w 29306"/>
                <a:gd name="connsiteY3" fmla="*/ -4683 h 219734"/>
                <a:gd name="connsiteX4" fmla="*/ 2098 w 29306"/>
                <a:gd name="connsiteY4" fmla="*/ -7201 h 219734"/>
                <a:gd name="connsiteX5" fmla="*/ 2098 w 29306"/>
                <a:gd name="connsiteY5" fmla="*/ 18233 h 219734"/>
                <a:gd name="connsiteX6" fmla="*/ 2098 w 29306"/>
                <a:gd name="connsiteY6" fmla="*/ 43666 h 219734"/>
                <a:gd name="connsiteX7" fmla="*/ -291 w 29306"/>
                <a:gd name="connsiteY7" fmla="*/ 41407 h 219734"/>
                <a:gd name="connsiteX8" fmla="*/ -2744 w 29306"/>
                <a:gd name="connsiteY8" fmla="*/ 39212 h 219734"/>
                <a:gd name="connsiteX9" fmla="*/ -291 w 29306"/>
                <a:gd name="connsiteY9" fmla="*/ 41794 h 219734"/>
                <a:gd name="connsiteX10" fmla="*/ 2098 w 29306"/>
                <a:gd name="connsiteY10" fmla="*/ 44441 h 219734"/>
                <a:gd name="connsiteX11" fmla="*/ 2098 w 29306"/>
                <a:gd name="connsiteY11" fmla="*/ 126228 h 219734"/>
                <a:gd name="connsiteX12" fmla="*/ 2098 w 29306"/>
                <a:gd name="connsiteY12" fmla="*/ 208015 h 219734"/>
                <a:gd name="connsiteX13" fmla="*/ 14169 w 29306"/>
                <a:gd name="connsiteY13" fmla="*/ 208015 h 219734"/>
                <a:gd name="connsiteX14" fmla="*/ 26240 w 29306"/>
                <a:gd name="connsiteY14" fmla="*/ 208015 h 219734"/>
                <a:gd name="connsiteX15" fmla="*/ 24045 w 29306"/>
                <a:gd name="connsiteY15" fmla="*/ 210274 h 219734"/>
                <a:gd name="connsiteX16" fmla="*/ 21851 w 29306"/>
                <a:gd name="connsiteY16" fmla="*/ 212534 h 219734"/>
                <a:gd name="connsiteX17" fmla="*/ 10167 w 29306"/>
                <a:gd name="connsiteY17" fmla="*/ 212534 h 219734"/>
                <a:gd name="connsiteX18" fmla="*/ -2292 w 29306"/>
                <a:gd name="connsiteY18" fmla="*/ 211759 h 2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306" h="219734">
                  <a:moveTo>
                    <a:pt x="-2292" y="211759"/>
                  </a:moveTo>
                  <a:cubicBezTo>
                    <a:pt x="-2873" y="211178"/>
                    <a:pt x="-3066" y="186455"/>
                    <a:pt x="-3066" y="104409"/>
                  </a:cubicBezTo>
                  <a:lnTo>
                    <a:pt x="-3066" y="-2166"/>
                  </a:lnTo>
                  <a:lnTo>
                    <a:pt x="-484" y="-4683"/>
                  </a:lnTo>
                  <a:lnTo>
                    <a:pt x="2098" y="-7201"/>
                  </a:lnTo>
                  <a:lnTo>
                    <a:pt x="2098" y="18233"/>
                  </a:lnTo>
                  <a:lnTo>
                    <a:pt x="2098" y="43666"/>
                  </a:lnTo>
                  <a:lnTo>
                    <a:pt x="-291" y="41407"/>
                  </a:lnTo>
                  <a:lnTo>
                    <a:pt x="-2744" y="39212"/>
                  </a:lnTo>
                  <a:lnTo>
                    <a:pt x="-291" y="41794"/>
                  </a:lnTo>
                  <a:lnTo>
                    <a:pt x="2098" y="44441"/>
                  </a:lnTo>
                  <a:lnTo>
                    <a:pt x="2098" y="126228"/>
                  </a:lnTo>
                  <a:lnTo>
                    <a:pt x="2098" y="208015"/>
                  </a:lnTo>
                  <a:lnTo>
                    <a:pt x="14169" y="208015"/>
                  </a:lnTo>
                  <a:lnTo>
                    <a:pt x="26240" y="208015"/>
                  </a:lnTo>
                  <a:lnTo>
                    <a:pt x="24045" y="210274"/>
                  </a:lnTo>
                  <a:lnTo>
                    <a:pt x="21851" y="212534"/>
                  </a:lnTo>
                  <a:lnTo>
                    <a:pt x="10167" y="212534"/>
                  </a:lnTo>
                  <a:cubicBezTo>
                    <a:pt x="1969" y="212534"/>
                    <a:pt x="-1775" y="212275"/>
                    <a:pt x="-2292" y="21175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595CB47-53B7-4FAD-ABBB-97D165F42243}"/>
                </a:ext>
              </a:extLst>
            </p:cNvPr>
            <p:cNvSpPr/>
            <p:nvPr/>
          </p:nvSpPr>
          <p:spPr>
            <a:xfrm flipV="1">
              <a:off x="4973845" y="3910588"/>
              <a:ext cx="146403" cy="4518"/>
            </a:xfrm>
            <a:custGeom>
              <a:avLst/>
              <a:gdLst>
                <a:gd name="connsiteX0" fmla="*/ -2044 w 146403"/>
                <a:gd name="connsiteY0" fmla="*/ -6775 h 4518"/>
                <a:gd name="connsiteX1" fmla="*/ 151 w 146403"/>
                <a:gd name="connsiteY1" fmla="*/ -9035 h 4518"/>
                <a:gd name="connsiteX2" fmla="*/ 68963 w 146403"/>
                <a:gd name="connsiteY2" fmla="*/ -9035 h 4518"/>
                <a:gd name="connsiteX3" fmla="*/ 137775 w 146403"/>
                <a:gd name="connsiteY3" fmla="*/ -9035 h 4518"/>
                <a:gd name="connsiteX4" fmla="*/ 139970 w 146403"/>
                <a:gd name="connsiteY4" fmla="*/ -6775 h 4518"/>
                <a:gd name="connsiteX5" fmla="*/ 142165 w 146403"/>
                <a:gd name="connsiteY5" fmla="*/ -4516 h 4518"/>
                <a:gd name="connsiteX6" fmla="*/ 68963 w 146403"/>
                <a:gd name="connsiteY6" fmla="*/ -4516 h 4518"/>
                <a:gd name="connsiteX7" fmla="*/ -4239 w 146403"/>
                <a:gd name="connsiteY7" fmla="*/ -4516 h 4518"/>
                <a:gd name="connsiteX8" fmla="*/ -2044 w 146403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03" h="4518">
                  <a:moveTo>
                    <a:pt x="-2044" y="-6775"/>
                  </a:moveTo>
                  <a:lnTo>
                    <a:pt x="151" y="-9035"/>
                  </a:lnTo>
                  <a:lnTo>
                    <a:pt x="68963" y="-9035"/>
                  </a:lnTo>
                  <a:lnTo>
                    <a:pt x="137775" y="-9035"/>
                  </a:lnTo>
                  <a:lnTo>
                    <a:pt x="139970" y="-6775"/>
                  </a:lnTo>
                  <a:lnTo>
                    <a:pt x="142165" y="-4516"/>
                  </a:lnTo>
                  <a:lnTo>
                    <a:pt x="68963" y="-4516"/>
                  </a:lnTo>
                  <a:lnTo>
                    <a:pt x="-4239" y="-4516"/>
                  </a:lnTo>
                  <a:lnTo>
                    <a:pt x="-2044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F288D69-A148-4412-935B-A6B167FE0181}"/>
                </a:ext>
              </a:extLst>
            </p:cNvPr>
            <p:cNvSpPr/>
            <p:nvPr/>
          </p:nvSpPr>
          <p:spPr>
            <a:xfrm flipV="1">
              <a:off x="5116504" y="3910588"/>
              <a:ext cx="92825" cy="4518"/>
            </a:xfrm>
            <a:custGeom>
              <a:avLst/>
              <a:gdLst>
                <a:gd name="connsiteX0" fmla="*/ -3660 w 92825"/>
                <a:gd name="connsiteY0" fmla="*/ -6775 h 4518"/>
                <a:gd name="connsiteX1" fmla="*/ -5855 w 92825"/>
                <a:gd name="connsiteY1" fmla="*/ -9035 h 4518"/>
                <a:gd name="connsiteX2" fmla="*/ 40558 w 92825"/>
                <a:gd name="connsiteY2" fmla="*/ -9035 h 4518"/>
                <a:gd name="connsiteX3" fmla="*/ 86971 w 92825"/>
                <a:gd name="connsiteY3" fmla="*/ -9035 h 4518"/>
                <a:gd name="connsiteX4" fmla="*/ 84776 w 92825"/>
                <a:gd name="connsiteY4" fmla="*/ -6775 h 4518"/>
                <a:gd name="connsiteX5" fmla="*/ 82582 w 92825"/>
                <a:gd name="connsiteY5" fmla="*/ -4516 h 4518"/>
                <a:gd name="connsiteX6" fmla="*/ 40558 w 92825"/>
                <a:gd name="connsiteY6" fmla="*/ -4516 h 4518"/>
                <a:gd name="connsiteX7" fmla="*/ -1465 w 92825"/>
                <a:gd name="connsiteY7" fmla="*/ -4516 h 4518"/>
                <a:gd name="connsiteX8" fmla="*/ -3660 w 92825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" h="4518">
                  <a:moveTo>
                    <a:pt x="-3660" y="-6775"/>
                  </a:moveTo>
                  <a:lnTo>
                    <a:pt x="-5855" y="-9035"/>
                  </a:lnTo>
                  <a:lnTo>
                    <a:pt x="40558" y="-9035"/>
                  </a:lnTo>
                  <a:lnTo>
                    <a:pt x="86971" y="-9035"/>
                  </a:lnTo>
                  <a:lnTo>
                    <a:pt x="84776" y="-6775"/>
                  </a:lnTo>
                  <a:lnTo>
                    <a:pt x="82582" y="-4516"/>
                  </a:lnTo>
                  <a:lnTo>
                    <a:pt x="40558" y="-4516"/>
                  </a:lnTo>
                  <a:lnTo>
                    <a:pt x="-1465" y="-4516"/>
                  </a:lnTo>
                  <a:lnTo>
                    <a:pt x="-3660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9DAA352-2BBA-4D68-8AC9-A2D4A9EE7049}"/>
                </a:ext>
              </a:extLst>
            </p:cNvPr>
            <p:cNvSpPr/>
            <p:nvPr/>
          </p:nvSpPr>
          <p:spPr>
            <a:xfrm flipV="1">
              <a:off x="4955189" y="3910588"/>
              <a:ext cx="445924" cy="403513"/>
            </a:xfrm>
            <a:custGeom>
              <a:avLst/>
              <a:gdLst>
                <a:gd name="connsiteX0" fmla="*/ 246524 w 445924"/>
                <a:gd name="connsiteY0" fmla="*/ 395619 h 403513"/>
                <a:gd name="connsiteX1" fmla="*/ 248719 w 445924"/>
                <a:gd name="connsiteY1" fmla="*/ 393360 h 403513"/>
                <a:gd name="connsiteX2" fmla="*/ 272668 w 445924"/>
                <a:gd name="connsiteY2" fmla="*/ 393360 h 403513"/>
                <a:gd name="connsiteX3" fmla="*/ 300425 w 445924"/>
                <a:gd name="connsiteY3" fmla="*/ 392650 h 403513"/>
                <a:gd name="connsiteX4" fmla="*/ 322696 w 445924"/>
                <a:gd name="connsiteY4" fmla="*/ 371477 h 403513"/>
                <a:gd name="connsiteX5" fmla="*/ 321986 w 445924"/>
                <a:gd name="connsiteY5" fmla="*/ 354629 h 403513"/>
                <a:gd name="connsiteX6" fmla="*/ 320114 w 445924"/>
                <a:gd name="connsiteY6" fmla="*/ 351466 h 403513"/>
                <a:gd name="connsiteX7" fmla="*/ 310108 w 445924"/>
                <a:gd name="connsiteY7" fmla="*/ 340686 h 403513"/>
                <a:gd name="connsiteX8" fmla="*/ 303653 w 445924"/>
                <a:gd name="connsiteY8" fmla="*/ 337845 h 403513"/>
                <a:gd name="connsiteX9" fmla="*/ 177196 w 445924"/>
                <a:gd name="connsiteY9" fmla="*/ 336554 h 403513"/>
                <a:gd name="connsiteX10" fmla="*/ 49964 w 445924"/>
                <a:gd name="connsiteY10" fmla="*/ 335909 h 403513"/>
                <a:gd name="connsiteX11" fmla="*/ 8005 w 445924"/>
                <a:gd name="connsiteY11" fmla="*/ 274714 h 403513"/>
                <a:gd name="connsiteX12" fmla="*/ 18463 w 445924"/>
                <a:gd name="connsiteY12" fmla="*/ 253218 h 403513"/>
                <a:gd name="connsiteX13" fmla="*/ 44477 w 445924"/>
                <a:gd name="connsiteY13" fmla="*/ 236370 h 403513"/>
                <a:gd name="connsiteX14" fmla="*/ 49319 w 445924"/>
                <a:gd name="connsiteY14" fmla="*/ 234950 h 403513"/>
                <a:gd name="connsiteX15" fmla="*/ 112902 w 445924"/>
                <a:gd name="connsiteY15" fmla="*/ 234692 h 403513"/>
                <a:gd name="connsiteX16" fmla="*/ 176486 w 445924"/>
                <a:gd name="connsiteY16" fmla="*/ 234498 h 403513"/>
                <a:gd name="connsiteX17" fmla="*/ 173904 w 445924"/>
                <a:gd name="connsiteY17" fmla="*/ 237145 h 403513"/>
                <a:gd name="connsiteX18" fmla="*/ 171386 w 445924"/>
                <a:gd name="connsiteY18" fmla="*/ 239727 h 403513"/>
                <a:gd name="connsiteX19" fmla="*/ 112128 w 445924"/>
                <a:gd name="connsiteY19" fmla="*/ 239727 h 403513"/>
                <a:gd name="connsiteX20" fmla="*/ 37699 w 445924"/>
                <a:gd name="connsiteY20" fmla="*/ 244245 h 403513"/>
                <a:gd name="connsiteX21" fmla="*/ 25564 w 445924"/>
                <a:gd name="connsiteY21" fmla="*/ 318544 h 403513"/>
                <a:gd name="connsiteX22" fmla="*/ 47963 w 445924"/>
                <a:gd name="connsiteY22" fmla="*/ 330745 h 403513"/>
                <a:gd name="connsiteX23" fmla="*/ 176421 w 445924"/>
                <a:gd name="connsiteY23" fmla="*/ 331584 h 403513"/>
                <a:gd name="connsiteX24" fmla="*/ 301071 w 445924"/>
                <a:gd name="connsiteY24" fmla="*/ 331713 h 403513"/>
                <a:gd name="connsiteX25" fmla="*/ 305848 w 445924"/>
                <a:gd name="connsiteY25" fmla="*/ 333456 h 403513"/>
                <a:gd name="connsiteX26" fmla="*/ 323599 w 445924"/>
                <a:gd name="connsiteY26" fmla="*/ 347786 h 403513"/>
                <a:gd name="connsiteX27" fmla="*/ 325149 w 445924"/>
                <a:gd name="connsiteY27" fmla="*/ 352370 h 403513"/>
                <a:gd name="connsiteX28" fmla="*/ 325407 w 445924"/>
                <a:gd name="connsiteY28" fmla="*/ 352821 h 403513"/>
                <a:gd name="connsiteX29" fmla="*/ 327924 w 445924"/>
                <a:gd name="connsiteY29" fmla="*/ 365215 h 403513"/>
                <a:gd name="connsiteX30" fmla="*/ 323599 w 445924"/>
                <a:gd name="connsiteY30" fmla="*/ 381805 h 403513"/>
                <a:gd name="connsiteX31" fmla="*/ 314175 w 445924"/>
                <a:gd name="connsiteY31" fmla="*/ 392069 h 403513"/>
                <a:gd name="connsiteX32" fmla="*/ 313658 w 445924"/>
                <a:gd name="connsiteY32" fmla="*/ 392715 h 403513"/>
                <a:gd name="connsiteX33" fmla="*/ 322567 w 445924"/>
                <a:gd name="connsiteY33" fmla="*/ 393360 h 403513"/>
                <a:gd name="connsiteX34" fmla="*/ 331475 w 445924"/>
                <a:gd name="connsiteY34" fmla="*/ 393360 h 403513"/>
                <a:gd name="connsiteX35" fmla="*/ 332830 w 445924"/>
                <a:gd name="connsiteY35" fmla="*/ 391553 h 403513"/>
                <a:gd name="connsiteX36" fmla="*/ 337736 w 445924"/>
                <a:gd name="connsiteY36" fmla="*/ 347205 h 403513"/>
                <a:gd name="connsiteX37" fmla="*/ 323664 w 445924"/>
                <a:gd name="connsiteY37" fmla="*/ 328292 h 403513"/>
                <a:gd name="connsiteX38" fmla="*/ 323212 w 445924"/>
                <a:gd name="connsiteY38" fmla="*/ 327130 h 403513"/>
                <a:gd name="connsiteX39" fmla="*/ 325278 w 445924"/>
                <a:gd name="connsiteY39" fmla="*/ 327904 h 403513"/>
                <a:gd name="connsiteX40" fmla="*/ 321146 w 445924"/>
                <a:gd name="connsiteY40" fmla="*/ 326097 h 403513"/>
                <a:gd name="connsiteX41" fmla="*/ 320243 w 445924"/>
                <a:gd name="connsiteY41" fmla="*/ 325903 h 403513"/>
                <a:gd name="connsiteX42" fmla="*/ 316434 w 445924"/>
                <a:gd name="connsiteY42" fmla="*/ 323644 h 403513"/>
                <a:gd name="connsiteX43" fmla="*/ 313013 w 445924"/>
                <a:gd name="connsiteY43" fmla="*/ 321514 h 403513"/>
                <a:gd name="connsiteX44" fmla="*/ 312496 w 445924"/>
                <a:gd name="connsiteY44" fmla="*/ 321320 h 403513"/>
                <a:gd name="connsiteX45" fmla="*/ 307139 w 445924"/>
                <a:gd name="connsiteY45" fmla="*/ 320223 h 403513"/>
                <a:gd name="connsiteX46" fmla="*/ 302362 w 445924"/>
                <a:gd name="connsiteY46" fmla="*/ 318867 h 403513"/>
                <a:gd name="connsiteX47" fmla="*/ 175840 w 445924"/>
                <a:gd name="connsiteY47" fmla="*/ 318480 h 403513"/>
                <a:gd name="connsiteX48" fmla="*/ 49319 w 445924"/>
                <a:gd name="connsiteY48" fmla="*/ 318157 h 403513"/>
                <a:gd name="connsiteX49" fmla="*/ 45897 w 445924"/>
                <a:gd name="connsiteY49" fmla="*/ 316737 h 403513"/>
                <a:gd name="connsiteX50" fmla="*/ 27952 w 445924"/>
                <a:gd name="connsiteY50" fmla="*/ 300083 h 403513"/>
                <a:gd name="connsiteX51" fmla="*/ 49383 w 445924"/>
                <a:gd name="connsiteY51" fmla="*/ 253670 h 403513"/>
                <a:gd name="connsiteX52" fmla="*/ 105866 w 445924"/>
                <a:gd name="connsiteY52" fmla="*/ 252637 h 403513"/>
                <a:gd name="connsiteX53" fmla="*/ 158347 w 445924"/>
                <a:gd name="connsiteY53" fmla="*/ 252637 h 403513"/>
                <a:gd name="connsiteX54" fmla="*/ 156152 w 445924"/>
                <a:gd name="connsiteY54" fmla="*/ 254896 h 403513"/>
                <a:gd name="connsiteX55" fmla="*/ 154022 w 445924"/>
                <a:gd name="connsiteY55" fmla="*/ 257091 h 403513"/>
                <a:gd name="connsiteX56" fmla="*/ 102961 w 445924"/>
                <a:gd name="connsiteY56" fmla="*/ 257285 h 403513"/>
                <a:gd name="connsiteX57" fmla="*/ 48221 w 445924"/>
                <a:gd name="connsiteY57" fmla="*/ 258899 h 403513"/>
                <a:gd name="connsiteX58" fmla="*/ 32019 w 445924"/>
                <a:gd name="connsiteY58" fmla="*/ 273875 h 403513"/>
                <a:gd name="connsiteX59" fmla="*/ 32600 w 445924"/>
                <a:gd name="connsiteY59" fmla="*/ 298792 h 403513"/>
                <a:gd name="connsiteX60" fmla="*/ 46026 w 445924"/>
                <a:gd name="connsiteY60" fmla="*/ 311508 h 403513"/>
                <a:gd name="connsiteX61" fmla="*/ 50610 w 445924"/>
                <a:gd name="connsiteY61" fmla="*/ 313638 h 403513"/>
                <a:gd name="connsiteX62" fmla="*/ 177454 w 445924"/>
                <a:gd name="connsiteY62" fmla="*/ 313961 h 403513"/>
                <a:gd name="connsiteX63" fmla="*/ 307849 w 445924"/>
                <a:gd name="connsiteY63" fmla="*/ 315381 h 403513"/>
                <a:gd name="connsiteX64" fmla="*/ 320114 w 445924"/>
                <a:gd name="connsiteY64" fmla="*/ 320739 h 403513"/>
                <a:gd name="connsiteX65" fmla="*/ 319339 w 445924"/>
                <a:gd name="connsiteY65" fmla="*/ 320675 h 403513"/>
                <a:gd name="connsiteX66" fmla="*/ 319081 w 445924"/>
                <a:gd name="connsiteY66" fmla="*/ 320997 h 403513"/>
                <a:gd name="connsiteX67" fmla="*/ 320178 w 445924"/>
                <a:gd name="connsiteY67" fmla="*/ 321320 h 403513"/>
                <a:gd name="connsiteX68" fmla="*/ 324890 w 445924"/>
                <a:gd name="connsiteY68" fmla="*/ 324419 h 403513"/>
                <a:gd name="connsiteX69" fmla="*/ 325084 w 445924"/>
                <a:gd name="connsiteY69" fmla="*/ 324741 h 403513"/>
                <a:gd name="connsiteX70" fmla="*/ 329345 w 445924"/>
                <a:gd name="connsiteY70" fmla="*/ 328421 h 403513"/>
                <a:gd name="connsiteX71" fmla="*/ 329474 w 445924"/>
                <a:gd name="connsiteY71" fmla="*/ 328679 h 403513"/>
                <a:gd name="connsiteX72" fmla="*/ 331281 w 445924"/>
                <a:gd name="connsiteY72" fmla="*/ 330616 h 403513"/>
                <a:gd name="connsiteX73" fmla="*/ 331604 w 445924"/>
                <a:gd name="connsiteY73" fmla="*/ 330745 h 403513"/>
                <a:gd name="connsiteX74" fmla="*/ 333669 w 445924"/>
                <a:gd name="connsiteY74" fmla="*/ 331390 h 403513"/>
                <a:gd name="connsiteX75" fmla="*/ 340447 w 445924"/>
                <a:gd name="connsiteY75" fmla="*/ 388196 h 403513"/>
                <a:gd name="connsiteX76" fmla="*/ 338188 w 445924"/>
                <a:gd name="connsiteY76" fmla="*/ 393037 h 403513"/>
                <a:gd name="connsiteX77" fmla="*/ 349485 w 445924"/>
                <a:gd name="connsiteY77" fmla="*/ 393360 h 403513"/>
                <a:gd name="connsiteX78" fmla="*/ 360781 w 445924"/>
                <a:gd name="connsiteY78" fmla="*/ 393360 h 403513"/>
                <a:gd name="connsiteX79" fmla="*/ 360781 w 445924"/>
                <a:gd name="connsiteY79" fmla="*/ 246182 h 403513"/>
                <a:gd name="connsiteX80" fmla="*/ 360781 w 445924"/>
                <a:gd name="connsiteY80" fmla="*/ 99004 h 403513"/>
                <a:gd name="connsiteX81" fmla="*/ 223802 w 445924"/>
                <a:gd name="connsiteY81" fmla="*/ 99004 h 403513"/>
                <a:gd name="connsiteX82" fmla="*/ 50545 w 445924"/>
                <a:gd name="connsiteY82" fmla="*/ 100036 h 403513"/>
                <a:gd name="connsiteX83" fmla="*/ 32019 w 445924"/>
                <a:gd name="connsiteY83" fmla="*/ 115593 h 403513"/>
                <a:gd name="connsiteX84" fmla="*/ 29953 w 445924"/>
                <a:gd name="connsiteY84" fmla="*/ 127406 h 403513"/>
                <a:gd name="connsiteX85" fmla="*/ 32148 w 445924"/>
                <a:gd name="connsiteY85" fmla="*/ 139478 h 403513"/>
                <a:gd name="connsiteX86" fmla="*/ 52159 w 445924"/>
                <a:gd name="connsiteY86" fmla="*/ 155164 h 403513"/>
                <a:gd name="connsiteX87" fmla="*/ 102187 w 445924"/>
                <a:gd name="connsiteY87" fmla="*/ 155809 h 403513"/>
                <a:gd name="connsiteX88" fmla="*/ 148793 w 445924"/>
                <a:gd name="connsiteY88" fmla="*/ 155809 h 403513"/>
                <a:gd name="connsiteX89" fmla="*/ 150988 w 445924"/>
                <a:gd name="connsiteY89" fmla="*/ 158069 h 403513"/>
                <a:gd name="connsiteX90" fmla="*/ 153183 w 445924"/>
                <a:gd name="connsiteY90" fmla="*/ 160392 h 403513"/>
                <a:gd name="connsiteX91" fmla="*/ 101606 w 445924"/>
                <a:gd name="connsiteY91" fmla="*/ 160199 h 403513"/>
                <a:gd name="connsiteX92" fmla="*/ 46349 w 445924"/>
                <a:gd name="connsiteY92" fmla="*/ 158650 h 403513"/>
                <a:gd name="connsiteX93" fmla="*/ 32148 w 445924"/>
                <a:gd name="connsiteY93" fmla="*/ 148515 h 403513"/>
                <a:gd name="connsiteX94" fmla="*/ 29049 w 445924"/>
                <a:gd name="connsiteY94" fmla="*/ 141156 h 403513"/>
                <a:gd name="connsiteX95" fmla="*/ 28856 w 445924"/>
                <a:gd name="connsiteY95" fmla="*/ 140898 h 403513"/>
                <a:gd name="connsiteX96" fmla="*/ 26725 w 445924"/>
                <a:gd name="connsiteY96" fmla="*/ 139413 h 403513"/>
                <a:gd name="connsiteX97" fmla="*/ 24983 w 445924"/>
                <a:gd name="connsiteY97" fmla="*/ 132248 h 403513"/>
                <a:gd name="connsiteX98" fmla="*/ 34730 w 445924"/>
                <a:gd name="connsiteY98" fmla="*/ 103522 h 403513"/>
                <a:gd name="connsiteX99" fmla="*/ 39248 w 445924"/>
                <a:gd name="connsiteY99" fmla="*/ 99004 h 403513"/>
                <a:gd name="connsiteX100" fmla="*/ 30276 w 445924"/>
                <a:gd name="connsiteY100" fmla="*/ 99004 h 403513"/>
                <a:gd name="connsiteX101" fmla="*/ 21239 w 445924"/>
                <a:gd name="connsiteY101" fmla="*/ 99004 h 403513"/>
                <a:gd name="connsiteX102" fmla="*/ 18979 w 445924"/>
                <a:gd name="connsiteY102" fmla="*/ 102425 h 403513"/>
                <a:gd name="connsiteX103" fmla="*/ 11556 w 445924"/>
                <a:gd name="connsiteY103" fmla="*/ 127406 h 403513"/>
                <a:gd name="connsiteX104" fmla="*/ 15752 w 445924"/>
                <a:gd name="connsiteY104" fmla="*/ 146256 h 403513"/>
                <a:gd name="connsiteX105" fmla="*/ 18011 w 445924"/>
                <a:gd name="connsiteY105" fmla="*/ 151549 h 403513"/>
                <a:gd name="connsiteX106" fmla="*/ 16397 w 445924"/>
                <a:gd name="connsiteY106" fmla="*/ 153163 h 403513"/>
                <a:gd name="connsiteX107" fmla="*/ 13880 w 445924"/>
                <a:gd name="connsiteY107" fmla="*/ 153550 h 403513"/>
                <a:gd name="connsiteX108" fmla="*/ 7941 w 445924"/>
                <a:gd name="connsiteY108" fmla="*/ 137735 h 403513"/>
                <a:gd name="connsiteX109" fmla="*/ 7231 w 445924"/>
                <a:gd name="connsiteY109" fmla="*/ 124889 h 403513"/>
                <a:gd name="connsiteX110" fmla="*/ 12072 w 445924"/>
                <a:gd name="connsiteY110" fmla="*/ 104813 h 403513"/>
                <a:gd name="connsiteX111" fmla="*/ 14654 w 445924"/>
                <a:gd name="connsiteY111" fmla="*/ 99585 h 403513"/>
                <a:gd name="connsiteX112" fmla="*/ 13492 w 445924"/>
                <a:gd name="connsiteY112" fmla="*/ 98810 h 403513"/>
                <a:gd name="connsiteX113" fmla="*/ 12201 w 445924"/>
                <a:gd name="connsiteY113" fmla="*/ 94550 h 403513"/>
                <a:gd name="connsiteX114" fmla="*/ 15945 w 445924"/>
                <a:gd name="connsiteY114" fmla="*/ 78993 h 403513"/>
                <a:gd name="connsiteX115" fmla="*/ 30469 w 445924"/>
                <a:gd name="connsiteY115" fmla="*/ 62274 h 403513"/>
                <a:gd name="connsiteX116" fmla="*/ 34859 w 445924"/>
                <a:gd name="connsiteY116" fmla="*/ 55818 h 403513"/>
                <a:gd name="connsiteX117" fmla="*/ 23562 w 445924"/>
                <a:gd name="connsiteY117" fmla="*/ 26383 h 403513"/>
                <a:gd name="connsiteX118" fmla="*/ 16720 w 445924"/>
                <a:gd name="connsiteY118" fmla="*/ 21864 h 403513"/>
                <a:gd name="connsiteX119" fmla="*/ 14525 w 445924"/>
                <a:gd name="connsiteY119" fmla="*/ 19605 h 403513"/>
                <a:gd name="connsiteX120" fmla="*/ 16655 w 445924"/>
                <a:gd name="connsiteY120" fmla="*/ 19605 h 403513"/>
                <a:gd name="connsiteX121" fmla="*/ 35246 w 445924"/>
                <a:gd name="connsiteY121" fmla="*/ 28900 h 403513"/>
                <a:gd name="connsiteX122" fmla="*/ 41443 w 445924"/>
                <a:gd name="connsiteY122" fmla="*/ 50848 h 403513"/>
                <a:gd name="connsiteX123" fmla="*/ 26790 w 445924"/>
                <a:gd name="connsiteY123" fmla="*/ 72537 h 403513"/>
                <a:gd name="connsiteX124" fmla="*/ 17043 w 445924"/>
                <a:gd name="connsiteY124" fmla="*/ 90870 h 403513"/>
                <a:gd name="connsiteX125" fmla="*/ 16591 w 445924"/>
                <a:gd name="connsiteY125" fmla="*/ 94033 h 403513"/>
                <a:gd name="connsiteX126" fmla="*/ 20399 w 445924"/>
                <a:gd name="connsiteY126" fmla="*/ 93646 h 403513"/>
                <a:gd name="connsiteX127" fmla="*/ 38603 w 445924"/>
                <a:gd name="connsiteY127" fmla="*/ 87578 h 403513"/>
                <a:gd name="connsiteX128" fmla="*/ 55064 w 445924"/>
                <a:gd name="connsiteY128" fmla="*/ 71246 h 403513"/>
                <a:gd name="connsiteX129" fmla="*/ 60615 w 445924"/>
                <a:gd name="connsiteY129" fmla="*/ 36711 h 403513"/>
                <a:gd name="connsiteX130" fmla="*/ 28016 w 445924"/>
                <a:gd name="connsiteY130" fmla="*/ 1401 h 403513"/>
                <a:gd name="connsiteX131" fmla="*/ 14138 w 445924"/>
                <a:gd name="connsiteY131" fmla="*/ -83 h 403513"/>
                <a:gd name="connsiteX132" fmla="*/ 1098 w 445924"/>
                <a:gd name="connsiteY132" fmla="*/ 1272 h 403513"/>
                <a:gd name="connsiteX133" fmla="*/ -2581 w 445924"/>
                <a:gd name="connsiteY133" fmla="*/ 2628 h 403513"/>
                <a:gd name="connsiteX134" fmla="*/ -4324 w 445924"/>
                <a:gd name="connsiteY134" fmla="*/ 820 h 403513"/>
                <a:gd name="connsiteX135" fmla="*/ -6067 w 445924"/>
                <a:gd name="connsiteY135" fmla="*/ -1052 h 403513"/>
                <a:gd name="connsiteX136" fmla="*/ -3743 w 445924"/>
                <a:gd name="connsiteY136" fmla="*/ -2020 h 403513"/>
                <a:gd name="connsiteX137" fmla="*/ 91277 w 445924"/>
                <a:gd name="connsiteY137" fmla="*/ -5441 h 403513"/>
                <a:gd name="connsiteX138" fmla="*/ 176486 w 445924"/>
                <a:gd name="connsiteY138" fmla="*/ -5635 h 403513"/>
                <a:gd name="connsiteX139" fmla="*/ 174033 w 445924"/>
                <a:gd name="connsiteY139" fmla="*/ -3117 h 403513"/>
                <a:gd name="connsiteX140" fmla="*/ 170482 w 445924"/>
                <a:gd name="connsiteY140" fmla="*/ -600 h 403513"/>
                <a:gd name="connsiteX141" fmla="*/ 103219 w 445924"/>
                <a:gd name="connsiteY141" fmla="*/ -471 h 403513"/>
                <a:gd name="connsiteX142" fmla="*/ 38926 w 445924"/>
                <a:gd name="connsiteY142" fmla="*/ 562 h 403513"/>
                <a:gd name="connsiteX143" fmla="*/ 60809 w 445924"/>
                <a:gd name="connsiteY143" fmla="*/ 22962 h 403513"/>
                <a:gd name="connsiteX144" fmla="*/ 66296 w 445924"/>
                <a:gd name="connsiteY144" fmla="*/ 48589 h 403513"/>
                <a:gd name="connsiteX145" fmla="*/ 64230 w 445924"/>
                <a:gd name="connsiteY145" fmla="*/ 62532 h 403513"/>
                <a:gd name="connsiteX146" fmla="*/ 61713 w 445924"/>
                <a:gd name="connsiteY146" fmla="*/ 68148 h 403513"/>
                <a:gd name="connsiteX147" fmla="*/ 61454 w 445924"/>
                <a:gd name="connsiteY147" fmla="*/ 68664 h 403513"/>
                <a:gd name="connsiteX148" fmla="*/ 58937 w 445924"/>
                <a:gd name="connsiteY148" fmla="*/ 73828 h 403513"/>
                <a:gd name="connsiteX149" fmla="*/ 59066 w 445924"/>
                <a:gd name="connsiteY149" fmla="*/ 73054 h 403513"/>
                <a:gd name="connsiteX150" fmla="*/ 58808 w 445924"/>
                <a:gd name="connsiteY150" fmla="*/ 72796 h 403513"/>
                <a:gd name="connsiteX151" fmla="*/ 58420 w 445924"/>
                <a:gd name="connsiteY151" fmla="*/ 74022 h 403513"/>
                <a:gd name="connsiteX152" fmla="*/ 48673 w 445924"/>
                <a:gd name="connsiteY152" fmla="*/ 86351 h 403513"/>
                <a:gd name="connsiteX153" fmla="*/ 41121 w 445924"/>
                <a:gd name="connsiteY153" fmla="*/ 91709 h 403513"/>
                <a:gd name="connsiteX154" fmla="*/ 37118 w 445924"/>
                <a:gd name="connsiteY154" fmla="*/ 94162 h 403513"/>
                <a:gd name="connsiteX155" fmla="*/ 64553 w 445924"/>
                <a:gd name="connsiteY155" fmla="*/ 94356 h 403513"/>
                <a:gd name="connsiteX156" fmla="*/ 243620 w 445924"/>
                <a:gd name="connsiteY156" fmla="*/ 94291 h 403513"/>
                <a:gd name="connsiteX157" fmla="*/ 398867 w 445924"/>
                <a:gd name="connsiteY157" fmla="*/ 93065 h 403513"/>
                <a:gd name="connsiteX158" fmla="*/ 412423 w 445924"/>
                <a:gd name="connsiteY158" fmla="*/ 87384 h 403513"/>
                <a:gd name="connsiteX159" fmla="*/ 424042 w 445924"/>
                <a:gd name="connsiteY159" fmla="*/ 77637 h 403513"/>
                <a:gd name="connsiteX160" fmla="*/ 259951 w 445924"/>
                <a:gd name="connsiteY160" fmla="*/ 76927 h 403513"/>
                <a:gd name="connsiteX161" fmla="*/ 95602 w 445924"/>
                <a:gd name="connsiteY161" fmla="*/ 75571 h 403513"/>
                <a:gd name="connsiteX162" fmla="*/ 262404 w 445924"/>
                <a:gd name="connsiteY162" fmla="*/ 72537 h 403513"/>
                <a:gd name="connsiteX163" fmla="*/ 427915 w 445924"/>
                <a:gd name="connsiteY163" fmla="*/ 72537 h 403513"/>
                <a:gd name="connsiteX164" fmla="*/ 429852 w 445924"/>
                <a:gd name="connsiteY164" fmla="*/ 69181 h 403513"/>
                <a:gd name="connsiteX165" fmla="*/ 435274 w 445924"/>
                <a:gd name="connsiteY165" fmla="*/ 52720 h 403513"/>
                <a:gd name="connsiteX166" fmla="*/ 435726 w 445924"/>
                <a:gd name="connsiteY166" fmla="*/ 49299 h 403513"/>
                <a:gd name="connsiteX167" fmla="*/ 270796 w 445924"/>
                <a:gd name="connsiteY167" fmla="*/ 49299 h 403513"/>
                <a:gd name="connsiteX168" fmla="*/ 105156 w 445924"/>
                <a:gd name="connsiteY168" fmla="*/ 48072 h 403513"/>
                <a:gd name="connsiteX169" fmla="*/ 104898 w 445924"/>
                <a:gd name="connsiteY169" fmla="*/ 45813 h 403513"/>
                <a:gd name="connsiteX170" fmla="*/ 196755 w 445924"/>
                <a:gd name="connsiteY170" fmla="*/ 44780 h 403513"/>
                <a:gd name="connsiteX171" fmla="*/ 361750 w 445924"/>
                <a:gd name="connsiteY171" fmla="*/ 44586 h 403513"/>
                <a:gd name="connsiteX172" fmla="*/ 435339 w 445924"/>
                <a:gd name="connsiteY172" fmla="*/ 44457 h 403513"/>
                <a:gd name="connsiteX173" fmla="*/ 435145 w 445924"/>
                <a:gd name="connsiteY173" fmla="*/ 41230 h 403513"/>
                <a:gd name="connsiteX174" fmla="*/ 429594 w 445924"/>
                <a:gd name="connsiteY174" fmla="*/ 23865 h 403513"/>
                <a:gd name="connsiteX175" fmla="*/ 427205 w 445924"/>
                <a:gd name="connsiteY175" fmla="*/ 19605 h 403513"/>
                <a:gd name="connsiteX176" fmla="*/ 409001 w 445924"/>
                <a:gd name="connsiteY176" fmla="*/ 19605 h 403513"/>
                <a:gd name="connsiteX177" fmla="*/ 390862 w 445924"/>
                <a:gd name="connsiteY177" fmla="*/ 19605 h 403513"/>
                <a:gd name="connsiteX178" fmla="*/ 393380 w 445924"/>
                <a:gd name="connsiteY178" fmla="*/ 17023 h 403513"/>
                <a:gd name="connsiteX179" fmla="*/ 395897 w 445924"/>
                <a:gd name="connsiteY179" fmla="*/ 14441 h 403513"/>
                <a:gd name="connsiteX180" fmla="*/ 409518 w 445924"/>
                <a:gd name="connsiteY180" fmla="*/ 14441 h 403513"/>
                <a:gd name="connsiteX181" fmla="*/ 423074 w 445924"/>
                <a:gd name="connsiteY181" fmla="*/ 14376 h 403513"/>
                <a:gd name="connsiteX182" fmla="*/ 420169 w 445924"/>
                <a:gd name="connsiteY182" fmla="*/ 11859 h 403513"/>
                <a:gd name="connsiteX183" fmla="*/ 412294 w 445924"/>
                <a:gd name="connsiteY183" fmla="*/ 6178 h 403513"/>
                <a:gd name="connsiteX184" fmla="*/ 407259 w 445924"/>
                <a:gd name="connsiteY184" fmla="*/ 3015 h 403513"/>
                <a:gd name="connsiteX185" fmla="*/ 409066 w 445924"/>
                <a:gd name="connsiteY185" fmla="*/ 1337 h 403513"/>
                <a:gd name="connsiteX186" fmla="*/ 410873 w 445924"/>
                <a:gd name="connsiteY186" fmla="*/ -342 h 403513"/>
                <a:gd name="connsiteX187" fmla="*/ 415328 w 445924"/>
                <a:gd name="connsiteY187" fmla="*/ 2305 h 403513"/>
                <a:gd name="connsiteX188" fmla="*/ 433015 w 445924"/>
                <a:gd name="connsiteY188" fmla="*/ 20057 h 403513"/>
                <a:gd name="connsiteX189" fmla="*/ 437792 w 445924"/>
                <a:gd name="connsiteY189" fmla="*/ 30708 h 403513"/>
                <a:gd name="connsiteX190" fmla="*/ 439857 w 445924"/>
                <a:gd name="connsiteY190" fmla="*/ 46717 h 403513"/>
                <a:gd name="connsiteX191" fmla="*/ 438695 w 445924"/>
                <a:gd name="connsiteY191" fmla="*/ 60595 h 403513"/>
                <a:gd name="connsiteX192" fmla="*/ 414295 w 445924"/>
                <a:gd name="connsiteY192" fmla="*/ 91967 h 403513"/>
                <a:gd name="connsiteX193" fmla="*/ 394542 w 445924"/>
                <a:gd name="connsiteY193" fmla="*/ 98681 h 403513"/>
                <a:gd name="connsiteX194" fmla="*/ 390475 w 445924"/>
                <a:gd name="connsiteY194" fmla="*/ 99133 h 403513"/>
                <a:gd name="connsiteX195" fmla="*/ 390475 w 445924"/>
                <a:gd name="connsiteY195" fmla="*/ 127923 h 403513"/>
                <a:gd name="connsiteX196" fmla="*/ 390475 w 445924"/>
                <a:gd name="connsiteY196" fmla="*/ 156713 h 403513"/>
                <a:gd name="connsiteX197" fmla="*/ 388216 w 445924"/>
                <a:gd name="connsiteY197" fmla="*/ 154518 h 403513"/>
                <a:gd name="connsiteX198" fmla="*/ 385956 w 445924"/>
                <a:gd name="connsiteY198" fmla="*/ 152323 h 403513"/>
                <a:gd name="connsiteX199" fmla="*/ 385956 w 445924"/>
                <a:gd name="connsiteY199" fmla="*/ 125664 h 403513"/>
                <a:gd name="connsiteX200" fmla="*/ 385956 w 445924"/>
                <a:gd name="connsiteY200" fmla="*/ 99004 h 403513"/>
                <a:gd name="connsiteX201" fmla="*/ 376015 w 445924"/>
                <a:gd name="connsiteY201" fmla="*/ 99004 h 403513"/>
                <a:gd name="connsiteX202" fmla="*/ 365687 w 445924"/>
                <a:gd name="connsiteY202" fmla="*/ 100036 h 403513"/>
                <a:gd name="connsiteX203" fmla="*/ 365300 w 445924"/>
                <a:gd name="connsiteY203" fmla="*/ 248893 h 403513"/>
                <a:gd name="connsiteX204" fmla="*/ 364913 w 445924"/>
                <a:gd name="connsiteY204" fmla="*/ 397298 h 403513"/>
                <a:gd name="connsiteX205" fmla="*/ 304427 w 445924"/>
                <a:gd name="connsiteY205" fmla="*/ 397879 h 403513"/>
                <a:gd name="connsiteX206" fmla="*/ 244330 w 445924"/>
                <a:gd name="connsiteY206" fmla="*/ 397879 h 403513"/>
                <a:gd name="connsiteX207" fmla="*/ 246524 w 445924"/>
                <a:gd name="connsiteY207" fmla="*/ 395619 h 403513"/>
                <a:gd name="connsiteX208" fmla="*/ 20593 w 445924"/>
                <a:gd name="connsiteY208" fmla="*/ 257607 h 403513"/>
                <a:gd name="connsiteX209" fmla="*/ 18850 w 445924"/>
                <a:gd name="connsiteY209" fmla="*/ 255800 h 403513"/>
                <a:gd name="connsiteX210" fmla="*/ 17043 w 445924"/>
                <a:gd name="connsiteY210" fmla="*/ 254251 h 403513"/>
                <a:gd name="connsiteX211" fmla="*/ 18592 w 445924"/>
                <a:gd name="connsiteY211" fmla="*/ 256058 h 403513"/>
                <a:gd name="connsiteX212" fmla="*/ 20593 w 445924"/>
                <a:gd name="connsiteY212" fmla="*/ 257607 h 403513"/>
                <a:gd name="connsiteX213" fmla="*/ 59970 w 445924"/>
                <a:gd name="connsiteY213" fmla="*/ 71505 h 403513"/>
                <a:gd name="connsiteX214" fmla="*/ 58420 w 445924"/>
                <a:gd name="connsiteY214" fmla="*/ 71117 h 403513"/>
                <a:gd name="connsiteX215" fmla="*/ 59001 w 445924"/>
                <a:gd name="connsiteY215" fmla="*/ 71698 h 403513"/>
                <a:gd name="connsiteX216" fmla="*/ 59970 w 445924"/>
                <a:gd name="connsiteY216" fmla="*/ 71505 h 4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45924" h="403513">
                  <a:moveTo>
                    <a:pt x="246524" y="395619"/>
                  </a:moveTo>
                  <a:lnTo>
                    <a:pt x="248719" y="393360"/>
                  </a:lnTo>
                  <a:lnTo>
                    <a:pt x="272668" y="393360"/>
                  </a:lnTo>
                  <a:cubicBezTo>
                    <a:pt x="287192" y="393360"/>
                    <a:pt x="298166" y="393102"/>
                    <a:pt x="300425" y="392650"/>
                  </a:cubicBezTo>
                  <a:cubicBezTo>
                    <a:pt x="311205" y="390649"/>
                    <a:pt x="320178" y="382128"/>
                    <a:pt x="322696" y="371477"/>
                  </a:cubicBezTo>
                  <a:cubicBezTo>
                    <a:pt x="323599" y="367539"/>
                    <a:pt x="323083" y="355533"/>
                    <a:pt x="321986" y="354629"/>
                  </a:cubicBezTo>
                  <a:cubicBezTo>
                    <a:pt x="321727" y="354435"/>
                    <a:pt x="320953" y="353015"/>
                    <a:pt x="320114" y="351466"/>
                  </a:cubicBezTo>
                  <a:cubicBezTo>
                    <a:pt x="318306" y="347851"/>
                    <a:pt x="313465" y="342687"/>
                    <a:pt x="310108" y="340686"/>
                  </a:cubicBezTo>
                  <a:cubicBezTo>
                    <a:pt x="308623" y="339847"/>
                    <a:pt x="305719" y="338556"/>
                    <a:pt x="303653" y="337845"/>
                  </a:cubicBezTo>
                  <a:cubicBezTo>
                    <a:pt x="299973" y="336554"/>
                    <a:pt x="298295" y="336554"/>
                    <a:pt x="177196" y="336554"/>
                  </a:cubicBezTo>
                  <a:cubicBezTo>
                    <a:pt x="99088" y="336554"/>
                    <a:pt x="52869" y="336296"/>
                    <a:pt x="49964" y="335909"/>
                  </a:cubicBezTo>
                  <a:cubicBezTo>
                    <a:pt x="21109" y="331778"/>
                    <a:pt x="2196" y="304214"/>
                    <a:pt x="8005" y="274714"/>
                  </a:cubicBezTo>
                  <a:cubicBezTo>
                    <a:pt x="9296" y="268388"/>
                    <a:pt x="14267" y="258059"/>
                    <a:pt x="18463" y="253218"/>
                  </a:cubicBezTo>
                  <a:cubicBezTo>
                    <a:pt x="25176" y="245343"/>
                    <a:pt x="34278" y="239468"/>
                    <a:pt x="44477" y="236370"/>
                  </a:cubicBezTo>
                  <a:lnTo>
                    <a:pt x="49319" y="234950"/>
                  </a:lnTo>
                  <a:lnTo>
                    <a:pt x="112902" y="234692"/>
                  </a:lnTo>
                  <a:lnTo>
                    <a:pt x="176486" y="234498"/>
                  </a:lnTo>
                  <a:lnTo>
                    <a:pt x="173904" y="237145"/>
                  </a:lnTo>
                  <a:lnTo>
                    <a:pt x="171386" y="239727"/>
                  </a:lnTo>
                  <a:lnTo>
                    <a:pt x="112128" y="239727"/>
                  </a:lnTo>
                  <a:cubicBezTo>
                    <a:pt x="45768" y="239727"/>
                    <a:pt x="47253" y="239662"/>
                    <a:pt x="37699" y="244245"/>
                  </a:cubicBezTo>
                  <a:cubicBezTo>
                    <a:pt x="8974" y="258124"/>
                    <a:pt x="2648" y="296532"/>
                    <a:pt x="25564" y="318544"/>
                  </a:cubicBezTo>
                  <a:cubicBezTo>
                    <a:pt x="32019" y="324806"/>
                    <a:pt x="39959" y="329131"/>
                    <a:pt x="47963" y="330745"/>
                  </a:cubicBezTo>
                  <a:cubicBezTo>
                    <a:pt x="50803" y="331326"/>
                    <a:pt x="82692" y="331519"/>
                    <a:pt x="176421" y="331584"/>
                  </a:cubicBezTo>
                  <a:lnTo>
                    <a:pt x="301071" y="331713"/>
                  </a:lnTo>
                  <a:lnTo>
                    <a:pt x="305848" y="333456"/>
                  </a:lnTo>
                  <a:cubicBezTo>
                    <a:pt x="313981" y="336425"/>
                    <a:pt x="319404" y="340815"/>
                    <a:pt x="323599" y="347786"/>
                  </a:cubicBezTo>
                  <a:cubicBezTo>
                    <a:pt x="326052" y="351853"/>
                    <a:pt x="326440" y="353015"/>
                    <a:pt x="325149" y="352370"/>
                  </a:cubicBezTo>
                  <a:cubicBezTo>
                    <a:pt x="324697" y="352111"/>
                    <a:pt x="324761" y="352370"/>
                    <a:pt x="325407" y="352821"/>
                  </a:cubicBezTo>
                  <a:cubicBezTo>
                    <a:pt x="327021" y="354177"/>
                    <a:pt x="327989" y="358889"/>
                    <a:pt x="327924" y="365215"/>
                  </a:cubicBezTo>
                  <a:cubicBezTo>
                    <a:pt x="327860" y="371993"/>
                    <a:pt x="326633" y="376835"/>
                    <a:pt x="323599" y="381805"/>
                  </a:cubicBezTo>
                  <a:cubicBezTo>
                    <a:pt x="321469" y="385356"/>
                    <a:pt x="315272" y="392069"/>
                    <a:pt x="314175" y="392069"/>
                  </a:cubicBezTo>
                  <a:cubicBezTo>
                    <a:pt x="313917" y="392069"/>
                    <a:pt x="313658" y="392392"/>
                    <a:pt x="313658" y="392715"/>
                  </a:cubicBezTo>
                  <a:cubicBezTo>
                    <a:pt x="313658" y="393102"/>
                    <a:pt x="317080" y="393360"/>
                    <a:pt x="322567" y="393360"/>
                  </a:cubicBezTo>
                  <a:lnTo>
                    <a:pt x="331475" y="393360"/>
                  </a:lnTo>
                  <a:lnTo>
                    <a:pt x="332830" y="391553"/>
                  </a:lnTo>
                  <a:cubicBezTo>
                    <a:pt x="341416" y="379933"/>
                    <a:pt x="343546" y="360632"/>
                    <a:pt x="337736" y="347205"/>
                  </a:cubicBezTo>
                  <a:cubicBezTo>
                    <a:pt x="334638" y="340040"/>
                    <a:pt x="329538" y="333198"/>
                    <a:pt x="323664" y="328292"/>
                  </a:cubicBezTo>
                  <a:cubicBezTo>
                    <a:pt x="321211" y="326226"/>
                    <a:pt x="321146" y="326162"/>
                    <a:pt x="323212" y="327130"/>
                  </a:cubicBezTo>
                  <a:cubicBezTo>
                    <a:pt x="324309" y="327711"/>
                    <a:pt x="325278" y="328034"/>
                    <a:pt x="325278" y="327904"/>
                  </a:cubicBezTo>
                  <a:cubicBezTo>
                    <a:pt x="325278" y="327259"/>
                    <a:pt x="321534" y="325645"/>
                    <a:pt x="321146" y="326097"/>
                  </a:cubicBezTo>
                  <a:cubicBezTo>
                    <a:pt x="320888" y="326291"/>
                    <a:pt x="320501" y="326226"/>
                    <a:pt x="320243" y="325903"/>
                  </a:cubicBezTo>
                  <a:cubicBezTo>
                    <a:pt x="319984" y="325516"/>
                    <a:pt x="318242" y="324548"/>
                    <a:pt x="316434" y="323644"/>
                  </a:cubicBezTo>
                  <a:cubicBezTo>
                    <a:pt x="314562" y="322740"/>
                    <a:pt x="313013" y="321772"/>
                    <a:pt x="313013" y="321514"/>
                  </a:cubicBezTo>
                  <a:cubicBezTo>
                    <a:pt x="313013" y="321191"/>
                    <a:pt x="312755" y="321127"/>
                    <a:pt x="312496" y="321320"/>
                  </a:cubicBezTo>
                  <a:cubicBezTo>
                    <a:pt x="312174" y="321514"/>
                    <a:pt x="309785" y="320997"/>
                    <a:pt x="307139" y="320223"/>
                  </a:cubicBezTo>
                  <a:lnTo>
                    <a:pt x="302362" y="318867"/>
                  </a:lnTo>
                  <a:lnTo>
                    <a:pt x="175840" y="318480"/>
                  </a:lnTo>
                  <a:lnTo>
                    <a:pt x="49319" y="318157"/>
                  </a:lnTo>
                  <a:lnTo>
                    <a:pt x="45897" y="316737"/>
                  </a:lnTo>
                  <a:cubicBezTo>
                    <a:pt x="37699" y="313380"/>
                    <a:pt x="31567" y="307700"/>
                    <a:pt x="27952" y="300083"/>
                  </a:cubicBezTo>
                  <a:cubicBezTo>
                    <a:pt x="18915" y="281104"/>
                    <a:pt x="29178" y="258899"/>
                    <a:pt x="49383" y="253670"/>
                  </a:cubicBezTo>
                  <a:cubicBezTo>
                    <a:pt x="52869" y="252766"/>
                    <a:pt x="60099" y="252637"/>
                    <a:pt x="105866" y="252637"/>
                  </a:cubicBezTo>
                  <a:lnTo>
                    <a:pt x="158347" y="252637"/>
                  </a:lnTo>
                  <a:lnTo>
                    <a:pt x="156152" y="254896"/>
                  </a:lnTo>
                  <a:lnTo>
                    <a:pt x="154022" y="257091"/>
                  </a:lnTo>
                  <a:lnTo>
                    <a:pt x="102961" y="257285"/>
                  </a:lnTo>
                  <a:cubicBezTo>
                    <a:pt x="52353" y="257478"/>
                    <a:pt x="51901" y="257478"/>
                    <a:pt x="48221" y="258899"/>
                  </a:cubicBezTo>
                  <a:cubicBezTo>
                    <a:pt x="40733" y="261739"/>
                    <a:pt x="35311" y="266709"/>
                    <a:pt x="32019" y="273875"/>
                  </a:cubicBezTo>
                  <a:cubicBezTo>
                    <a:pt x="28533" y="281233"/>
                    <a:pt x="28791" y="291110"/>
                    <a:pt x="32600" y="298792"/>
                  </a:cubicBezTo>
                  <a:cubicBezTo>
                    <a:pt x="35053" y="303698"/>
                    <a:pt x="40604" y="308926"/>
                    <a:pt x="46026" y="311508"/>
                  </a:cubicBezTo>
                  <a:lnTo>
                    <a:pt x="50610" y="313638"/>
                  </a:lnTo>
                  <a:lnTo>
                    <a:pt x="177454" y="313961"/>
                  </a:lnTo>
                  <a:cubicBezTo>
                    <a:pt x="293325" y="314284"/>
                    <a:pt x="304621" y="314413"/>
                    <a:pt x="307849" y="315381"/>
                  </a:cubicBezTo>
                  <a:cubicBezTo>
                    <a:pt x="311980" y="316608"/>
                    <a:pt x="320114" y="320158"/>
                    <a:pt x="320114" y="320739"/>
                  </a:cubicBezTo>
                  <a:cubicBezTo>
                    <a:pt x="320114" y="320933"/>
                    <a:pt x="319791" y="320933"/>
                    <a:pt x="319339" y="320675"/>
                  </a:cubicBezTo>
                  <a:cubicBezTo>
                    <a:pt x="318887" y="320416"/>
                    <a:pt x="318823" y="320481"/>
                    <a:pt x="319081" y="320997"/>
                  </a:cubicBezTo>
                  <a:cubicBezTo>
                    <a:pt x="319339" y="321385"/>
                    <a:pt x="319855" y="321578"/>
                    <a:pt x="320178" y="321320"/>
                  </a:cubicBezTo>
                  <a:cubicBezTo>
                    <a:pt x="321082" y="320804"/>
                    <a:pt x="325342" y="323644"/>
                    <a:pt x="324890" y="324419"/>
                  </a:cubicBezTo>
                  <a:cubicBezTo>
                    <a:pt x="324632" y="324806"/>
                    <a:pt x="324697" y="324935"/>
                    <a:pt x="325084" y="324741"/>
                  </a:cubicBezTo>
                  <a:cubicBezTo>
                    <a:pt x="325988" y="324160"/>
                    <a:pt x="329861" y="327517"/>
                    <a:pt x="329345" y="328421"/>
                  </a:cubicBezTo>
                  <a:cubicBezTo>
                    <a:pt x="329151" y="328808"/>
                    <a:pt x="329151" y="328937"/>
                    <a:pt x="329474" y="328679"/>
                  </a:cubicBezTo>
                  <a:cubicBezTo>
                    <a:pt x="330313" y="327904"/>
                    <a:pt x="331668" y="329389"/>
                    <a:pt x="331281" y="330616"/>
                  </a:cubicBezTo>
                  <a:cubicBezTo>
                    <a:pt x="331023" y="331519"/>
                    <a:pt x="331087" y="331584"/>
                    <a:pt x="331604" y="330745"/>
                  </a:cubicBezTo>
                  <a:cubicBezTo>
                    <a:pt x="332185" y="329970"/>
                    <a:pt x="332508" y="330035"/>
                    <a:pt x="333669" y="331390"/>
                  </a:cubicBezTo>
                  <a:cubicBezTo>
                    <a:pt x="346838" y="346431"/>
                    <a:pt x="349614" y="369928"/>
                    <a:pt x="340447" y="388196"/>
                  </a:cubicBezTo>
                  <a:cubicBezTo>
                    <a:pt x="339221" y="390649"/>
                    <a:pt x="338188" y="392844"/>
                    <a:pt x="338188" y="393037"/>
                  </a:cubicBezTo>
                  <a:cubicBezTo>
                    <a:pt x="338188" y="393231"/>
                    <a:pt x="343288" y="393360"/>
                    <a:pt x="349485" y="393360"/>
                  </a:cubicBezTo>
                  <a:lnTo>
                    <a:pt x="360781" y="393360"/>
                  </a:lnTo>
                  <a:lnTo>
                    <a:pt x="360781" y="246182"/>
                  </a:lnTo>
                  <a:lnTo>
                    <a:pt x="360781" y="99004"/>
                  </a:lnTo>
                  <a:lnTo>
                    <a:pt x="223802" y="99004"/>
                  </a:lnTo>
                  <a:cubicBezTo>
                    <a:pt x="40669" y="98939"/>
                    <a:pt x="54935" y="98874"/>
                    <a:pt x="50545" y="100036"/>
                  </a:cubicBezTo>
                  <a:cubicBezTo>
                    <a:pt x="42412" y="102167"/>
                    <a:pt x="35763" y="107718"/>
                    <a:pt x="32019" y="115593"/>
                  </a:cubicBezTo>
                  <a:cubicBezTo>
                    <a:pt x="30082" y="119725"/>
                    <a:pt x="29953" y="120370"/>
                    <a:pt x="29953" y="127406"/>
                  </a:cubicBezTo>
                  <a:cubicBezTo>
                    <a:pt x="29953" y="134507"/>
                    <a:pt x="30082" y="135024"/>
                    <a:pt x="32148" y="139478"/>
                  </a:cubicBezTo>
                  <a:cubicBezTo>
                    <a:pt x="35892" y="147482"/>
                    <a:pt x="43703" y="153550"/>
                    <a:pt x="52159" y="155164"/>
                  </a:cubicBezTo>
                  <a:cubicBezTo>
                    <a:pt x="54289" y="155551"/>
                    <a:pt x="73461" y="155809"/>
                    <a:pt x="102187" y="155809"/>
                  </a:cubicBezTo>
                  <a:lnTo>
                    <a:pt x="148793" y="155809"/>
                  </a:lnTo>
                  <a:lnTo>
                    <a:pt x="150988" y="158069"/>
                  </a:lnTo>
                  <a:lnTo>
                    <a:pt x="153183" y="160392"/>
                  </a:lnTo>
                  <a:lnTo>
                    <a:pt x="101606" y="160199"/>
                  </a:lnTo>
                  <a:cubicBezTo>
                    <a:pt x="50674" y="160005"/>
                    <a:pt x="49900" y="160005"/>
                    <a:pt x="46349" y="158650"/>
                  </a:cubicBezTo>
                  <a:cubicBezTo>
                    <a:pt x="41185" y="156648"/>
                    <a:pt x="35246" y="152453"/>
                    <a:pt x="32148" y="148515"/>
                  </a:cubicBezTo>
                  <a:cubicBezTo>
                    <a:pt x="28468" y="143932"/>
                    <a:pt x="27952" y="142576"/>
                    <a:pt x="29049" y="141156"/>
                  </a:cubicBezTo>
                  <a:cubicBezTo>
                    <a:pt x="29888" y="140123"/>
                    <a:pt x="29824" y="140059"/>
                    <a:pt x="28856" y="140898"/>
                  </a:cubicBezTo>
                  <a:cubicBezTo>
                    <a:pt x="27823" y="141672"/>
                    <a:pt x="27565" y="141543"/>
                    <a:pt x="26725" y="139413"/>
                  </a:cubicBezTo>
                  <a:cubicBezTo>
                    <a:pt x="26209" y="138122"/>
                    <a:pt x="25370" y="134894"/>
                    <a:pt x="24983" y="132248"/>
                  </a:cubicBezTo>
                  <a:cubicBezTo>
                    <a:pt x="23369" y="121661"/>
                    <a:pt x="26790" y="111462"/>
                    <a:pt x="34730" y="103522"/>
                  </a:cubicBezTo>
                  <a:lnTo>
                    <a:pt x="39248" y="99004"/>
                  </a:lnTo>
                  <a:lnTo>
                    <a:pt x="30276" y="99004"/>
                  </a:lnTo>
                  <a:lnTo>
                    <a:pt x="21239" y="99004"/>
                  </a:lnTo>
                  <a:lnTo>
                    <a:pt x="18979" y="102425"/>
                  </a:lnTo>
                  <a:cubicBezTo>
                    <a:pt x="14525" y="109138"/>
                    <a:pt x="11556" y="119144"/>
                    <a:pt x="11556" y="127406"/>
                  </a:cubicBezTo>
                  <a:cubicBezTo>
                    <a:pt x="11556" y="133087"/>
                    <a:pt x="13170" y="140317"/>
                    <a:pt x="15752" y="146256"/>
                  </a:cubicBezTo>
                  <a:lnTo>
                    <a:pt x="18011" y="151549"/>
                  </a:lnTo>
                  <a:lnTo>
                    <a:pt x="16397" y="153163"/>
                  </a:lnTo>
                  <a:cubicBezTo>
                    <a:pt x="14848" y="154712"/>
                    <a:pt x="14783" y="154776"/>
                    <a:pt x="13880" y="153550"/>
                  </a:cubicBezTo>
                  <a:cubicBezTo>
                    <a:pt x="12072" y="151032"/>
                    <a:pt x="9038" y="142963"/>
                    <a:pt x="7941" y="137735"/>
                  </a:cubicBezTo>
                  <a:cubicBezTo>
                    <a:pt x="7166" y="133668"/>
                    <a:pt x="6973" y="130505"/>
                    <a:pt x="7231" y="124889"/>
                  </a:cubicBezTo>
                  <a:cubicBezTo>
                    <a:pt x="7683" y="116303"/>
                    <a:pt x="8780" y="111656"/>
                    <a:pt x="12072" y="104813"/>
                  </a:cubicBezTo>
                  <a:cubicBezTo>
                    <a:pt x="13428" y="102167"/>
                    <a:pt x="14525" y="99778"/>
                    <a:pt x="14654" y="99585"/>
                  </a:cubicBezTo>
                  <a:cubicBezTo>
                    <a:pt x="14783" y="99326"/>
                    <a:pt x="14267" y="99004"/>
                    <a:pt x="13492" y="98810"/>
                  </a:cubicBezTo>
                  <a:cubicBezTo>
                    <a:pt x="12395" y="98552"/>
                    <a:pt x="12201" y="97971"/>
                    <a:pt x="12201" y="94550"/>
                  </a:cubicBezTo>
                  <a:cubicBezTo>
                    <a:pt x="12201" y="88998"/>
                    <a:pt x="13299" y="84544"/>
                    <a:pt x="15945" y="78993"/>
                  </a:cubicBezTo>
                  <a:cubicBezTo>
                    <a:pt x="18205" y="74409"/>
                    <a:pt x="21045" y="71117"/>
                    <a:pt x="30469" y="62274"/>
                  </a:cubicBezTo>
                  <a:cubicBezTo>
                    <a:pt x="31825" y="60983"/>
                    <a:pt x="33826" y="58078"/>
                    <a:pt x="34859" y="55818"/>
                  </a:cubicBezTo>
                  <a:cubicBezTo>
                    <a:pt x="40152" y="44909"/>
                    <a:pt x="35182" y="31999"/>
                    <a:pt x="23562" y="26383"/>
                  </a:cubicBezTo>
                  <a:cubicBezTo>
                    <a:pt x="21045" y="25156"/>
                    <a:pt x="17946" y="23155"/>
                    <a:pt x="16720" y="21864"/>
                  </a:cubicBezTo>
                  <a:lnTo>
                    <a:pt x="14525" y="19605"/>
                  </a:lnTo>
                  <a:lnTo>
                    <a:pt x="16655" y="19605"/>
                  </a:lnTo>
                  <a:cubicBezTo>
                    <a:pt x="22271" y="19605"/>
                    <a:pt x="31309" y="24123"/>
                    <a:pt x="35246" y="28900"/>
                  </a:cubicBezTo>
                  <a:cubicBezTo>
                    <a:pt x="40281" y="35033"/>
                    <a:pt x="42670" y="43554"/>
                    <a:pt x="41443" y="50848"/>
                  </a:cubicBezTo>
                  <a:cubicBezTo>
                    <a:pt x="40023" y="59046"/>
                    <a:pt x="38280" y="61693"/>
                    <a:pt x="26790" y="72537"/>
                  </a:cubicBezTo>
                  <a:cubicBezTo>
                    <a:pt x="21303" y="77701"/>
                    <a:pt x="18075" y="83834"/>
                    <a:pt x="17043" y="90870"/>
                  </a:cubicBezTo>
                  <a:lnTo>
                    <a:pt x="16591" y="94033"/>
                  </a:lnTo>
                  <a:lnTo>
                    <a:pt x="20399" y="93646"/>
                  </a:lnTo>
                  <a:cubicBezTo>
                    <a:pt x="25564" y="93194"/>
                    <a:pt x="33697" y="90483"/>
                    <a:pt x="38603" y="87578"/>
                  </a:cubicBezTo>
                  <a:cubicBezTo>
                    <a:pt x="44025" y="84415"/>
                    <a:pt x="51901" y="76540"/>
                    <a:pt x="55064" y="71246"/>
                  </a:cubicBezTo>
                  <a:cubicBezTo>
                    <a:pt x="61325" y="60660"/>
                    <a:pt x="63326" y="48201"/>
                    <a:pt x="60615" y="36711"/>
                  </a:cubicBezTo>
                  <a:cubicBezTo>
                    <a:pt x="56677" y="19476"/>
                    <a:pt x="45316" y="7211"/>
                    <a:pt x="28016" y="1401"/>
                  </a:cubicBezTo>
                  <a:cubicBezTo>
                    <a:pt x="24079" y="110"/>
                    <a:pt x="22271" y="-83"/>
                    <a:pt x="14138" y="-83"/>
                  </a:cubicBezTo>
                  <a:cubicBezTo>
                    <a:pt x="6392" y="-19"/>
                    <a:pt x="4132" y="175"/>
                    <a:pt x="1098" y="1272"/>
                  </a:cubicBezTo>
                  <a:lnTo>
                    <a:pt x="-2581" y="2628"/>
                  </a:lnTo>
                  <a:lnTo>
                    <a:pt x="-4324" y="820"/>
                  </a:lnTo>
                  <a:lnTo>
                    <a:pt x="-6067" y="-1052"/>
                  </a:lnTo>
                  <a:lnTo>
                    <a:pt x="-3743" y="-2020"/>
                  </a:lnTo>
                  <a:cubicBezTo>
                    <a:pt x="4326" y="-5377"/>
                    <a:pt x="-645" y="-5183"/>
                    <a:pt x="91277" y="-5441"/>
                  </a:cubicBezTo>
                  <a:lnTo>
                    <a:pt x="176486" y="-5635"/>
                  </a:lnTo>
                  <a:lnTo>
                    <a:pt x="174033" y="-3117"/>
                  </a:lnTo>
                  <a:cubicBezTo>
                    <a:pt x="172677" y="-1697"/>
                    <a:pt x="171063" y="-600"/>
                    <a:pt x="170482" y="-600"/>
                  </a:cubicBezTo>
                  <a:cubicBezTo>
                    <a:pt x="169901" y="-600"/>
                    <a:pt x="139627" y="-535"/>
                    <a:pt x="103219" y="-471"/>
                  </a:cubicBezTo>
                  <a:cubicBezTo>
                    <a:pt x="43767" y="-406"/>
                    <a:pt x="37247" y="-277"/>
                    <a:pt x="38926" y="562"/>
                  </a:cubicBezTo>
                  <a:cubicBezTo>
                    <a:pt x="47317" y="4952"/>
                    <a:pt x="56355" y="14182"/>
                    <a:pt x="60809" y="22962"/>
                  </a:cubicBezTo>
                  <a:cubicBezTo>
                    <a:pt x="65392" y="31934"/>
                    <a:pt x="66618" y="37808"/>
                    <a:pt x="66296" y="48589"/>
                  </a:cubicBezTo>
                  <a:cubicBezTo>
                    <a:pt x="66038" y="56012"/>
                    <a:pt x="65715" y="58142"/>
                    <a:pt x="64230" y="62532"/>
                  </a:cubicBezTo>
                  <a:cubicBezTo>
                    <a:pt x="63262" y="65372"/>
                    <a:pt x="62100" y="67890"/>
                    <a:pt x="61713" y="68148"/>
                  </a:cubicBezTo>
                  <a:cubicBezTo>
                    <a:pt x="61261" y="68406"/>
                    <a:pt x="61132" y="68664"/>
                    <a:pt x="61454" y="68664"/>
                  </a:cubicBezTo>
                  <a:cubicBezTo>
                    <a:pt x="61971" y="68664"/>
                    <a:pt x="59518" y="73828"/>
                    <a:pt x="58937" y="73828"/>
                  </a:cubicBezTo>
                  <a:cubicBezTo>
                    <a:pt x="58743" y="73828"/>
                    <a:pt x="58808" y="73506"/>
                    <a:pt x="59066" y="73054"/>
                  </a:cubicBezTo>
                  <a:cubicBezTo>
                    <a:pt x="59324" y="72602"/>
                    <a:pt x="59260" y="72537"/>
                    <a:pt x="58808" y="72796"/>
                  </a:cubicBezTo>
                  <a:cubicBezTo>
                    <a:pt x="58420" y="73054"/>
                    <a:pt x="58227" y="73570"/>
                    <a:pt x="58420" y="74022"/>
                  </a:cubicBezTo>
                  <a:cubicBezTo>
                    <a:pt x="58872" y="75313"/>
                    <a:pt x="52740" y="82995"/>
                    <a:pt x="48673" y="86351"/>
                  </a:cubicBezTo>
                  <a:cubicBezTo>
                    <a:pt x="46672" y="87965"/>
                    <a:pt x="43251" y="90418"/>
                    <a:pt x="41121" y="91709"/>
                  </a:cubicBezTo>
                  <a:lnTo>
                    <a:pt x="37118" y="94162"/>
                  </a:lnTo>
                  <a:lnTo>
                    <a:pt x="64553" y="94356"/>
                  </a:lnTo>
                  <a:cubicBezTo>
                    <a:pt x="79593" y="94420"/>
                    <a:pt x="160219" y="94420"/>
                    <a:pt x="243620" y="94291"/>
                  </a:cubicBezTo>
                  <a:cubicBezTo>
                    <a:pt x="380728" y="94098"/>
                    <a:pt x="395639" y="94033"/>
                    <a:pt x="398867" y="93065"/>
                  </a:cubicBezTo>
                  <a:cubicBezTo>
                    <a:pt x="405064" y="91257"/>
                    <a:pt x="408098" y="89966"/>
                    <a:pt x="412423" y="87384"/>
                  </a:cubicBezTo>
                  <a:cubicBezTo>
                    <a:pt x="416748" y="84802"/>
                    <a:pt x="424042" y="78670"/>
                    <a:pt x="424042" y="77637"/>
                  </a:cubicBezTo>
                  <a:cubicBezTo>
                    <a:pt x="424042" y="77314"/>
                    <a:pt x="359038" y="76991"/>
                    <a:pt x="259951" y="76927"/>
                  </a:cubicBezTo>
                  <a:cubicBezTo>
                    <a:pt x="102574" y="76733"/>
                    <a:pt x="95796" y="76669"/>
                    <a:pt x="95602" y="75571"/>
                  </a:cubicBezTo>
                  <a:cubicBezTo>
                    <a:pt x="94957" y="72344"/>
                    <a:pt x="84628" y="72537"/>
                    <a:pt x="262404" y="72537"/>
                  </a:cubicBezTo>
                  <a:lnTo>
                    <a:pt x="427915" y="72537"/>
                  </a:lnTo>
                  <a:lnTo>
                    <a:pt x="429852" y="69181"/>
                  </a:lnTo>
                  <a:cubicBezTo>
                    <a:pt x="432111" y="65178"/>
                    <a:pt x="434693" y="57497"/>
                    <a:pt x="435274" y="52720"/>
                  </a:cubicBezTo>
                  <a:lnTo>
                    <a:pt x="435726" y="49299"/>
                  </a:lnTo>
                  <a:lnTo>
                    <a:pt x="270796" y="49299"/>
                  </a:lnTo>
                  <a:cubicBezTo>
                    <a:pt x="108577" y="49299"/>
                    <a:pt x="105866" y="49299"/>
                    <a:pt x="105156" y="48072"/>
                  </a:cubicBezTo>
                  <a:cubicBezTo>
                    <a:pt x="104833" y="47362"/>
                    <a:pt x="104704" y="46329"/>
                    <a:pt x="104898" y="45813"/>
                  </a:cubicBezTo>
                  <a:cubicBezTo>
                    <a:pt x="105285" y="44909"/>
                    <a:pt x="114193" y="44780"/>
                    <a:pt x="196755" y="44780"/>
                  </a:cubicBezTo>
                  <a:cubicBezTo>
                    <a:pt x="247041" y="44780"/>
                    <a:pt x="321276" y="44715"/>
                    <a:pt x="361750" y="44586"/>
                  </a:cubicBezTo>
                  <a:lnTo>
                    <a:pt x="435339" y="44457"/>
                  </a:lnTo>
                  <a:lnTo>
                    <a:pt x="435145" y="41230"/>
                  </a:lnTo>
                  <a:cubicBezTo>
                    <a:pt x="434951" y="36776"/>
                    <a:pt x="432434" y="28965"/>
                    <a:pt x="429594" y="23865"/>
                  </a:cubicBezTo>
                  <a:lnTo>
                    <a:pt x="427205" y="19605"/>
                  </a:lnTo>
                  <a:lnTo>
                    <a:pt x="409001" y="19605"/>
                  </a:lnTo>
                  <a:lnTo>
                    <a:pt x="390862" y="19605"/>
                  </a:lnTo>
                  <a:lnTo>
                    <a:pt x="393380" y="17023"/>
                  </a:lnTo>
                  <a:lnTo>
                    <a:pt x="395897" y="14441"/>
                  </a:lnTo>
                  <a:lnTo>
                    <a:pt x="409518" y="14441"/>
                  </a:lnTo>
                  <a:lnTo>
                    <a:pt x="423074" y="14376"/>
                  </a:lnTo>
                  <a:lnTo>
                    <a:pt x="420169" y="11859"/>
                  </a:lnTo>
                  <a:cubicBezTo>
                    <a:pt x="418555" y="10438"/>
                    <a:pt x="415005" y="7856"/>
                    <a:pt x="412294" y="6178"/>
                  </a:cubicBezTo>
                  <a:lnTo>
                    <a:pt x="407259" y="3015"/>
                  </a:lnTo>
                  <a:lnTo>
                    <a:pt x="409066" y="1337"/>
                  </a:lnTo>
                  <a:lnTo>
                    <a:pt x="410873" y="-342"/>
                  </a:lnTo>
                  <a:lnTo>
                    <a:pt x="415328" y="2305"/>
                  </a:lnTo>
                  <a:cubicBezTo>
                    <a:pt x="421073" y="5726"/>
                    <a:pt x="429400" y="14053"/>
                    <a:pt x="433015" y="20057"/>
                  </a:cubicBezTo>
                  <a:cubicBezTo>
                    <a:pt x="434499" y="22639"/>
                    <a:pt x="436694" y="27416"/>
                    <a:pt x="437792" y="30708"/>
                  </a:cubicBezTo>
                  <a:cubicBezTo>
                    <a:pt x="439664" y="36388"/>
                    <a:pt x="439793" y="37292"/>
                    <a:pt x="439857" y="46717"/>
                  </a:cubicBezTo>
                  <a:cubicBezTo>
                    <a:pt x="439857" y="54656"/>
                    <a:pt x="439599" y="57497"/>
                    <a:pt x="438695" y="60595"/>
                  </a:cubicBezTo>
                  <a:cubicBezTo>
                    <a:pt x="434499" y="74087"/>
                    <a:pt x="425979" y="85060"/>
                    <a:pt x="414295" y="91967"/>
                  </a:cubicBezTo>
                  <a:cubicBezTo>
                    <a:pt x="409066" y="95001"/>
                    <a:pt x="400029" y="98100"/>
                    <a:pt x="394542" y="98681"/>
                  </a:cubicBezTo>
                  <a:lnTo>
                    <a:pt x="390475" y="99133"/>
                  </a:lnTo>
                  <a:lnTo>
                    <a:pt x="390475" y="127923"/>
                  </a:lnTo>
                  <a:lnTo>
                    <a:pt x="390475" y="156713"/>
                  </a:lnTo>
                  <a:lnTo>
                    <a:pt x="388216" y="154518"/>
                  </a:lnTo>
                  <a:lnTo>
                    <a:pt x="385956" y="152323"/>
                  </a:lnTo>
                  <a:lnTo>
                    <a:pt x="385956" y="125664"/>
                  </a:lnTo>
                  <a:lnTo>
                    <a:pt x="385956" y="99004"/>
                  </a:lnTo>
                  <a:lnTo>
                    <a:pt x="376015" y="99004"/>
                  </a:lnTo>
                  <a:cubicBezTo>
                    <a:pt x="367624" y="99004"/>
                    <a:pt x="366010" y="99133"/>
                    <a:pt x="365687" y="100036"/>
                  </a:cubicBezTo>
                  <a:cubicBezTo>
                    <a:pt x="365494" y="100553"/>
                    <a:pt x="365300" y="167558"/>
                    <a:pt x="365300" y="248893"/>
                  </a:cubicBezTo>
                  <a:cubicBezTo>
                    <a:pt x="365300" y="330164"/>
                    <a:pt x="365106" y="396975"/>
                    <a:pt x="364913" y="397298"/>
                  </a:cubicBezTo>
                  <a:cubicBezTo>
                    <a:pt x="364719" y="397620"/>
                    <a:pt x="339285" y="397879"/>
                    <a:pt x="304427" y="397879"/>
                  </a:cubicBezTo>
                  <a:lnTo>
                    <a:pt x="244330" y="397879"/>
                  </a:lnTo>
                  <a:lnTo>
                    <a:pt x="246524" y="395619"/>
                  </a:lnTo>
                  <a:close/>
                  <a:moveTo>
                    <a:pt x="20593" y="257607"/>
                  </a:moveTo>
                  <a:cubicBezTo>
                    <a:pt x="20593" y="257478"/>
                    <a:pt x="19818" y="256704"/>
                    <a:pt x="18850" y="255800"/>
                  </a:cubicBezTo>
                  <a:lnTo>
                    <a:pt x="17043" y="254251"/>
                  </a:lnTo>
                  <a:lnTo>
                    <a:pt x="18592" y="256058"/>
                  </a:lnTo>
                  <a:cubicBezTo>
                    <a:pt x="20077" y="257672"/>
                    <a:pt x="20593" y="258124"/>
                    <a:pt x="20593" y="257607"/>
                  </a:cubicBezTo>
                  <a:close/>
                  <a:moveTo>
                    <a:pt x="59970" y="71505"/>
                  </a:moveTo>
                  <a:cubicBezTo>
                    <a:pt x="59970" y="70988"/>
                    <a:pt x="58743" y="70665"/>
                    <a:pt x="58420" y="71117"/>
                  </a:cubicBezTo>
                  <a:cubicBezTo>
                    <a:pt x="58227" y="71440"/>
                    <a:pt x="58485" y="71698"/>
                    <a:pt x="59001" y="71698"/>
                  </a:cubicBezTo>
                  <a:cubicBezTo>
                    <a:pt x="59518" y="71698"/>
                    <a:pt x="59970" y="71569"/>
                    <a:pt x="59970" y="7150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A01310F2-2FF8-4B3A-A43B-C25A6089CD49}"/>
                </a:ext>
              </a:extLst>
            </p:cNvPr>
            <p:cNvSpPr/>
            <p:nvPr/>
          </p:nvSpPr>
          <p:spPr>
            <a:xfrm flipV="1">
              <a:off x="5347213" y="3913170"/>
              <a:ext cx="4518" cy="142272"/>
            </a:xfrm>
            <a:custGeom>
              <a:avLst/>
              <a:gdLst>
                <a:gd name="connsiteX0" fmla="*/ -6390 w 4518"/>
                <a:gd name="connsiteY0" fmla="*/ 132325 h 142272"/>
                <a:gd name="connsiteX1" fmla="*/ -8456 w 4518"/>
                <a:gd name="connsiteY1" fmla="*/ 130195 h 142272"/>
                <a:gd name="connsiteX2" fmla="*/ -8456 w 4518"/>
                <a:gd name="connsiteY2" fmla="*/ 63384 h 142272"/>
                <a:gd name="connsiteX3" fmla="*/ -8456 w 4518"/>
                <a:gd name="connsiteY3" fmla="*/ -3427 h 142272"/>
                <a:gd name="connsiteX4" fmla="*/ -6196 w 4518"/>
                <a:gd name="connsiteY4" fmla="*/ -5622 h 142272"/>
                <a:gd name="connsiteX5" fmla="*/ -3937 w 4518"/>
                <a:gd name="connsiteY5" fmla="*/ -7817 h 142272"/>
                <a:gd name="connsiteX6" fmla="*/ -3937 w 4518"/>
                <a:gd name="connsiteY6" fmla="*/ 63319 h 142272"/>
                <a:gd name="connsiteX7" fmla="*/ -4131 w 4518"/>
                <a:gd name="connsiteY7" fmla="*/ 134455 h 142272"/>
                <a:gd name="connsiteX8" fmla="*/ -6390 w 4518"/>
                <a:gd name="connsiteY8" fmla="*/ 132325 h 14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42272">
                  <a:moveTo>
                    <a:pt x="-6390" y="132325"/>
                  </a:moveTo>
                  <a:lnTo>
                    <a:pt x="-8456" y="130195"/>
                  </a:lnTo>
                  <a:lnTo>
                    <a:pt x="-8456" y="63384"/>
                  </a:lnTo>
                  <a:lnTo>
                    <a:pt x="-8456" y="-3427"/>
                  </a:lnTo>
                  <a:lnTo>
                    <a:pt x="-6196" y="-5622"/>
                  </a:lnTo>
                  <a:lnTo>
                    <a:pt x="-3937" y="-7817"/>
                  </a:lnTo>
                  <a:lnTo>
                    <a:pt x="-3937" y="63319"/>
                  </a:lnTo>
                  <a:cubicBezTo>
                    <a:pt x="-3937" y="102438"/>
                    <a:pt x="-4001" y="134455"/>
                    <a:pt x="-4131" y="134455"/>
                  </a:cubicBezTo>
                  <a:cubicBezTo>
                    <a:pt x="-4260" y="134455"/>
                    <a:pt x="-5228" y="133487"/>
                    <a:pt x="-6390" y="13232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89CCAA77-C0BE-432E-9B6F-680E534881C0}"/>
                </a:ext>
              </a:extLst>
            </p:cNvPr>
            <p:cNvSpPr/>
            <p:nvPr/>
          </p:nvSpPr>
          <p:spPr>
            <a:xfrm flipV="1">
              <a:off x="5116117" y="4051094"/>
              <a:ext cx="94609" cy="4735"/>
            </a:xfrm>
            <a:custGeom>
              <a:avLst/>
              <a:gdLst>
                <a:gd name="connsiteX0" fmla="*/ -5862 w 94609"/>
                <a:gd name="connsiteY0" fmla="*/ -2184 h 4735"/>
                <a:gd name="connsiteX1" fmla="*/ -3731 w 94609"/>
                <a:gd name="connsiteY1" fmla="*/ -4573 h 4735"/>
                <a:gd name="connsiteX2" fmla="*/ -1601 w 94609"/>
                <a:gd name="connsiteY2" fmla="*/ -6638 h 4735"/>
                <a:gd name="connsiteX3" fmla="*/ 41649 w 94609"/>
                <a:gd name="connsiteY3" fmla="*/ -6638 h 4735"/>
                <a:gd name="connsiteX4" fmla="*/ 84898 w 94609"/>
                <a:gd name="connsiteY4" fmla="*/ -6638 h 4735"/>
                <a:gd name="connsiteX5" fmla="*/ 87093 w 94609"/>
                <a:gd name="connsiteY5" fmla="*/ -4379 h 4735"/>
                <a:gd name="connsiteX6" fmla="*/ 88642 w 94609"/>
                <a:gd name="connsiteY6" fmla="*/ -2120 h 4735"/>
                <a:gd name="connsiteX7" fmla="*/ 41068 w 94609"/>
                <a:gd name="connsiteY7" fmla="*/ -1926 h 4735"/>
                <a:gd name="connsiteX8" fmla="*/ -5862 w 94609"/>
                <a:gd name="connsiteY8" fmla="*/ -2184 h 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09" h="4735">
                  <a:moveTo>
                    <a:pt x="-5862" y="-2184"/>
                  </a:moveTo>
                  <a:cubicBezTo>
                    <a:pt x="-5862" y="-2378"/>
                    <a:pt x="-4893" y="-3411"/>
                    <a:pt x="-3731" y="-4573"/>
                  </a:cubicBezTo>
                  <a:lnTo>
                    <a:pt x="-1601" y="-6638"/>
                  </a:lnTo>
                  <a:lnTo>
                    <a:pt x="41649" y="-6638"/>
                  </a:lnTo>
                  <a:lnTo>
                    <a:pt x="84898" y="-6638"/>
                  </a:lnTo>
                  <a:lnTo>
                    <a:pt x="87093" y="-4379"/>
                  </a:lnTo>
                  <a:cubicBezTo>
                    <a:pt x="88320" y="-3153"/>
                    <a:pt x="89030" y="-2120"/>
                    <a:pt x="88642" y="-2120"/>
                  </a:cubicBezTo>
                  <a:cubicBezTo>
                    <a:pt x="88320" y="-2120"/>
                    <a:pt x="66953" y="-2055"/>
                    <a:pt x="41068" y="-1926"/>
                  </a:cubicBezTo>
                  <a:cubicBezTo>
                    <a:pt x="15247" y="-1862"/>
                    <a:pt x="-5862" y="-1926"/>
                    <a:pt x="-5862" y="-2184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A9B71296-E450-4F45-81DC-176AF0860438}"/>
                </a:ext>
              </a:extLst>
            </p:cNvPr>
            <p:cNvSpPr/>
            <p:nvPr/>
          </p:nvSpPr>
          <p:spPr>
            <a:xfrm flipV="1">
              <a:off x="5207587" y="4051311"/>
              <a:ext cx="99498" cy="101410"/>
            </a:xfrm>
            <a:custGeom>
              <a:avLst/>
              <a:gdLst>
                <a:gd name="connsiteX0" fmla="*/ -4976 w 99498"/>
                <a:gd name="connsiteY0" fmla="*/ 93405 h 101410"/>
                <a:gd name="connsiteX1" fmla="*/ -7171 w 99498"/>
                <a:gd name="connsiteY1" fmla="*/ 91146 h 101410"/>
                <a:gd name="connsiteX2" fmla="*/ 21490 w 99498"/>
                <a:gd name="connsiteY2" fmla="*/ 90888 h 101410"/>
                <a:gd name="connsiteX3" fmla="*/ 62029 w 99498"/>
                <a:gd name="connsiteY3" fmla="*/ 86240 h 101410"/>
                <a:gd name="connsiteX4" fmla="*/ 85655 w 99498"/>
                <a:gd name="connsiteY4" fmla="*/ 58612 h 101410"/>
                <a:gd name="connsiteX5" fmla="*/ 84622 w 99498"/>
                <a:gd name="connsiteY5" fmla="*/ 28466 h 101410"/>
                <a:gd name="connsiteX6" fmla="*/ 73713 w 99498"/>
                <a:gd name="connsiteY6" fmla="*/ 12264 h 101410"/>
                <a:gd name="connsiteX7" fmla="*/ 54670 w 99498"/>
                <a:gd name="connsiteY7" fmla="*/ 773 h 101410"/>
                <a:gd name="connsiteX8" fmla="*/ 23749 w 99498"/>
                <a:gd name="connsiteY8" fmla="*/ -1099 h 101410"/>
                <a:gd name="connsiteX9" fmla="*/ -2007 w 99498"/>
                <a:gd name="connsiteY9" fmla="*/ -1292 h 101410"/>
                <a:gd name="connsiteX10" fmla="*/ 188 w 99498"/>
                <a:gd name="connsiteY10" fmla="*/ -3552 h 101410"/>
                <a:gd name="connsiteX11" fmla="*/ 2383 w 99498"/>
                <a:gd name="connsiteY11" fmla="*/ -5811 h 101410"/>
                <a:gd name="connsiteX12" fmla="*/ 26912 w 99498"/>
                <a:gd name="connsiteY12" fmla="*/ -5553 h 101410"/>
                <a:gd name="connsiteX13" fmla="*/ 64353 w 99498"/>
                <a:gd name="connsiteY13" fmla="*/ -518 h 101410"/>
                <a:gd name="connsiteX14" fmla="*/ 86881 w 99498"/>
                <a:gd name="connsiteY14" fmla="*/ 22011 h 101410"/>
                <a:gd name="connsiteX15" fmla="*/ 92239 w 99498"/>
                <a:gd name="connsiteY15" fmla="*/ 42345 h 101410"/>
                <a:gd name="connsiteX16" fmla="*/ 54089 w 99498"/>
                <a:gd name="connsiteY16" fmla="*/ 94309 h 101410"/>
                <a:gd name="connsiteX17" fmla="*/ 23039 w 99498"/>
                <a:gd name="connsiteY17" fmla="*/ 95600 h 101410"/>
                <a:gd name="connsiteX18" fmla="*/ -2846 w 99498"/>
                <a:gd name="connsiteY18" fmla="*/ 95600 h 101410"/>
                <a:gd name="connsiteX19" fmla="*/ -4976 w 99498"/>
                <a:gd name="connsiteY19" fmla="*/ 93405 h 1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98" h="101410">
                  <a:moveTo>
                    <a:pt x="-4976" y="93405"/>
                  </a:moveTo>
                  <a:lnTo>
                    <a:pt x="-7171" y="91146"/>
                  </a:lnTo>
                  <a:lnTo>
                    <a:pt x="21490" y="90888"/>
                  </a:lnTo>
                  <a:cubicBezTo>
                    <a:pt x="53121" y="90630"/>
                    <a:pt x="53443" y="90565"/>
                    <a:pt x="62029" y="86240"/>
                  </a:cubicBezTo>
                  <a:cubicBezTo>
                    <a:pt x="73325" y="80559"/>
                    <a:pt x="82169" y="70231"/>
                    <a:pt x="85655" y="58612"/>
                  </a:cubicBezTo>
                  <a:cubicBezTo>
                    <a:pt x="88495" y="49187"/>
                    <a:pt x="88108" y="37503"/>
                    <a:pt x="84622" y="28466"/>
                  </a:cubicBezTo>
                  <a:cubicBezTo>
                    <a:pt x="82104" y="21882"/>
                    <a:pt x="79587" y="18202"/>
                    <a:pt x="73713" y="12264"/>
                  </a:cubicBezTo>
                  <a:cubicBezTo>
                    <a:pt x="68161" y="6648"/>
                    <a:pt x="62287" y="3097"/>
                    <a:pt x="54670" y="773"/>
                  </a:cubicBezTo>
                  <a:cubicBezTo>
                    <a:pt x="49635" y="-840"/>
                    <a:pt x="48989" y="-840"/>
                    <a:pt x="23749" y="-1099"/>
                  </a:cubicBezTo>
                  <a:lnTo>
                    <a:pt x="-2007" y="-1292"/>
                  </a:lnTo>
                  <a:lnTo>
                    <a:pt x="188" y="-3552"/>
                  </a:lnTo>
                  <a:lnTo>
                    <a:pt x="2383" y="-5811"/>
                  </a:lnTo>
                  <a:lnTo>
                    <a:pt x="26912" y="-5553"/>
                  </a:lnTo>
                  <a:cubicBezTo>
                    <a:pt x="54347" y="-5295"/>
                    <a:pt x="54928" y="-5230"/>
                    <a:pt x="64353" y="-518"/>
                  </a:cubicBezTo>
                  <a:cubicBezTo>
                    <a:pt x="74358" y="4453"/>
                    <a:pt x="81846" y="11941"/>
                    <a:pt x="86881" y="22011"/>
                  </a:cubicBezTo>
                  <a:cubicBezTo>
                    <a:pt x="90367" y="28853"/>
                    <a:pt x="91723" y="34082"/>
                    <a:pt x="92239" y="42345"/>
                  </a:cubicBezTo>
                  <a:cubicBezTo>
                    <a:pt x="93659" y="66810"/>
                    <a:pt x="77973" y="88177"/>
                    <a:pt x="54089" y="94309"/>
                  </a:cubicBezTo>
                  <a:cubicBezTo>
                    <a:pt x="49376" y="95471"/>
                    <a:pt x="46988" y="95600"/>
                    <a:pt x="23039" y="95600"/>
                  </a:cubicBezTo>
                  <a:lnTo>
                    <a:pt x="-2846" y="95600"/>
                  </a:lnTo>
                  <a:lnTo>
                    <a:pt x="-4976" y="9340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8596D3F3-7EB6-4463-8357-14695F9679BF}"/>
                </a:ext>
              </a:extLst>
            </p:cNvPr>
            <p:cNvSpPr/>
            <p:nvPr/>
          </p:nvSpPr>
          <p:spPr>
            <a:xfrm flipV="1">
              <a:off x="5347213" y="4051698"/>
              <a:ext cx="4518" cy="103799"/>
            </a:xfrm>
            <a:custGeom>
              <a:avLst/>
              <a:gdLst>
                <a:gd name="connsiteX0" fmla="*/ -8456 w 4518"/>
                <a:gd name="connsiteY0" fmla="*/ 46116 h 103799"/>
                <a:gd name="connsiteX1" fmla="*/ -8456 w 4518"/>
                <a:gd name="connsiteY1" fmla="*/ -5784 h 103799"/>
                <a:gd name="connsiteX2" fmla="*/ -6196 w 4518"/>
                <a:gd name="connsiteY2" fmla="*/ -3589 h 103799"/>
                <a:gd name="connsiteX3" fmla="*/ -3937 w 4518"/>
                <a:gd name="connsiteY3" fmla="*/ -1394 h 103799"/>
                <a:gd name="connsiteX4" fmla="*/ -3937 w 4518"/>
                <a:gd name="connsiteY4" fmla="*/ 46116 h 103799"/>
                <a:gd name="connsiteX5" fmla="*/ -3937 w 4518"/>
                <a:gd name="connsiteY5" fmla="*/ 93626 h 103799"/>
                <a:gd name="connsiteX6" fmla="*/ -6196 w 4518"/>
                <a:gd name="connsiteY6" fmla="*/ 95821 h 103799"/>
                <a:gd name="connsiteX7" fmla="*/ -8456 w 4518"/>
                <a:gd name="connsiteY7" fmla="*/ 98015 h 103799"/>
                <a:gd name="connsiteX8" fmla="*/ -8456 w 4518"/>
                <a:gd name="connsiteY8" fmla="*/ 46116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03799">
                  <a:moveTo>
                    <a:pt x="-8456" y="46116"/>
                  </a:moveTo>
                  <a:lnTo>
                    <a:pt x="-8456" y="-5784"/>
                  </a:lnTo>
                  <a:lnTo>
                    <a:pt x="-6196" y="-3589"/>
                  </a:lnTo>
                  <a:lnTo>
                    <a:pt x="-3937" y="-1394"/>
                  </a:lnTo>
                  <a:lnTo>
                    <a:pt x="-3937" y="46116"/>
                  </a:lnTo>
                  <a:lnTo>
                    <a:pt x="-3937" y="93626"/>
                  </a:lnTo>
                  <a:lnTo>
                    <a:pt x="-6196" y="95821"/>
                  </a:lnTo>
                  <a:lnTo>
                    <a:pt x="-8456" y="98015"/>
                  </a:lnTo>
                  <a:lnTo>
                    <a:pt x="-8456" y="46116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37A7EAD-6CF7-4ABD-90AB-2653DA547A74}"/>
                </a:ext>
              </a:extLst>
            </p:cNvPr>
            <p:cNvSpPr/>
            <p:nvPr/>
          </p:nvSpPr>
          <p:spPr>
            <a:xfrm flipV="1">
              <a:off x="5133288" y="4068740"/>
              <a:ext cx="60549" cy="5228"/>
            </a:xfrm>
            <a:custGeom>
              <a:avLst/>
              <a:gdLst>
                <a:gd name="connsiteX0" fmla="*/ -3411 w 60549"/>
                <a:gd name="connsiteY0" fmla="*/ -3622 h 5228"/>
                <a:gd name="connsiteX1" fmla="*/ -893 w 60549"/>
                <a:gd name="connsiteY1" fmla="*/ -6140 h 5228"/>
                <a:gd name="connsiteX2" fmla="*/ 24347 w 60549"/>
                <a:gd name="connsiteY2" fmla="*/ -6269 h 5228"/>
                <a:gd name="connsiteX3" fmla="*/ 49587 w 60549"/>
                <a:gd name="connsiteY3" fmla="*/ -6333 h 5228"/>
                <a:gd name="connsiteX4" fmla="*/ 52169 w 60549"/>
                <a:gd name="connsiteY4" fmla="*/ -3687 h 5228"/>
                <a:gd name="connsiteX5" fmla="*/ 54686 w 60549"/>
                <a:gd name="connsiteY5" fmla="*/ -1105 h 5228"/>
                <a:gd name="connsiteX6" fmla="*/ 24411 w 60549"/>
                <a:gd name="connsiteY6" fmla="*/ -1105 h 5228"/>
                <a:gd name="connsiteX7" fmla="*/ -5864 w 60549"/>
                <a:gd name="connsiteY7" fmla="*/ -1105 h 5228"/>
                <a:gd name="connsiteX8" fmla="*/ -3411 w 60549"/>
                <a:gd name="connsiteY8" fmla="*/ -3622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49" h="5228">
                  <a:moveTo>
                    <a:pt x="-3411" y="-3622"/>
                  </a:moveTo>
                  <a:lnTo>
                    <a:pt x="-893" y="-6140"/>
                  </a:lnTo>
                  <a:lnTo>
                    <a:pt x="24347" y="-6269"/>
                  </a:lnTo>
                  <a:lnTo>
                    <a:pt x="49587" y="-6333"/>
                  </a:lnTo>
                  <a:lnTo>
                    <a:pt x="52169" y="-3687"/>
                  </a:lnTo>
                  <a:lnTo>
                    <a:pt x="54686" y="-1105"/>
                  </a:lnTo>
                  <a:lnTo>
                    <a:pt x="24411" y="-1105"/>
                  </a:lnTo>
                  <a:lnTo>
                    <a:pt x="-5864" y="-1105"/>
                  </a:lnTo>
                  <a:lnTo>
                    <a:pt x="-3411" y="-362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C395125-FB67-42C3-B369-A91EDDAD34A9}"/>
                </a:ext>
              </a:extLst>
            </p:cNvPr>
            <p:cNvSpPr/>
            <p:nvPr/>
          </p:nvSpPr>
          <p:spPr>
            <a:xfrm flipV="1">
              <a:off x="5189448" y="4068740"/>
              <a:ext cx="99918" cy="66552"/>
            </a:xfrm>
            <a:custGeom>
              <a:avLst/>
              <a:gdLst>
                <a:gd name="connsiteX0" fmla="*/ -4403 w 99918"/>
                <a:gd name="connsiteY0" fmla="*/ 58160 h 66552"/>
                <a:gd name="connsiteX1" fmla="*/ -6921 w 99918"/>
                <a:gd name="connsiteY1" fmla="*/ 55578 h 66552"/>
                <a:gd name="connsiteX2" fmla="*/ 29099 w 99918"/>
                <a:gd name="connsiteY2" fmla="*/ 55578 h 66552"/>
                <a:gd name="connsiteX3" fmla="*/ 76157 w 99918"/>
                <a:gd name="connsiteY3" fmla="*/ 50866 h 66552"/>
                <a:gd name="connsiteX4" fmla="*/ 86421 w 99918"/>
                <a:gd name="connsiteY4" fmla="*/ 38149 h 66552"/>
                <a:gd name="connsiteX5" fmla="*/ 87906 w 99918"/>
                <a:gd name="connsiteY5" fmla="*/ 27498 h 66552"/>
                <a:gd name="connsiteX6" fmla="*/ 85776 w 99918"/>
                <a:gd name="connsiteY6" fmla="*/ 15943 h 66552"/>
                <a:gd name="connsiteX7" fmla="*/ 69057 w 99918"/>
                <a:gd name="connsiteY7" fmla="*/ 773 h 66552"/>
                <a:gd name="connsiteX8" fmla="*/ 31617 w 99918"/>
                <a:gd name="connsiteY8" fmla="*/ -582 h 66552"/>
                <a:gd name="connsiteX9" fmla="*/ -1821 w 99918"/>
                <a:gd name="connsiteY9" fmla="*/ -647 h 66552"/>
                <a:gd name="connsiteX10" fmla="*/ 954 w 99918"/>
                <a:gd name="connsiteY10" fmla="*/ -3229 h 66552"/>
                <a:gd name="connsiteX11" fmla="*/ 3730 w 99918"/>
                <a:gd name="connsiteY11" fmla="*/ -5811 h 66552"/>
                <a:gd name="connsiteX12" fmla="*/ 35167 w 99918"/>
                <a:gd name="connsiteY12" fmla="*/ -5617 h 66552"/>
                <a:gd name="connsiteX13" fmla="*/ 70541 w 99918"/>
                <a:gd name="connsiteY13" fmla="*/ -4068 h 66552"/>
                <a:gd name="connsiteX14" fmla="*/ 92683 w 99918"/>
                <a:gd name="connsiteY14" fmla="*/ 22850 h 66552"/>
                <a:gd name="connsiteX15" fmla="*/ 91392 w 99918"/>
                <a:gd name="connsiteY15" fmla="*/ 38794 h 66552"/>
                <a:gd name="connsiteX16" fmla="*/ 66281 w 99918"/>
                <a:gd name="connsiteY16" fmla="*/ 60032 h 66552"/>
                <a:gd name="connsiteX17" fmla="*/ 30132 w 99918"/>
                <a:gd name="connsiteY17" fmla="*/ 60742 h 66552"/>
                <a:gd name="connsiteX18" fmla="*/ -1886 w 99918"/>
                <a:gd name="connsiteY18" fmla="*/ 60742 h 66552"/>
                <a:gd name="connsiteX19" fmla="*/ -4403 w 99918"/>
                <a:gd name="connsiteY19" fmla="*/ 58160 h 6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918" h="66552">
                  <a:moveTo>
                    <a:pt x="-4403" y="58160"/>
                  </a:moveTo>
                  <a:lnTo>
                    <a:pt x="-6921" y="55578"/>
                  </a:lnTo>
                  <a:lnTo>
                    <a:pt x="29099" y="55578"/>
                  </a:lnTo>
                  <a:cubicBezTo>
                    <a:pt x="69638" y="55578"/>
                    <a:pt x="68992" y="55642"/>
                    <a:pt x="76157" y="50866"/>
                  </a:cubicBezTo>
                  <a:cubicBezTo>
                    <a:pt x="80740" y="47767"/>
                    <a:pt x="84355" y="43248"/>
                    <a:pt x="86421" y="38149"/>
                  </a:cubicBezTo>
                  <a:cubicBezTo>
                    <a:pt x="87583" y="35244"/>
                    <a:pt x="87841" y="33307"/>
                    <a:pt x="87906" y="27498"/>
                  </a:cubicBezTo>
                  <a:cubicBezTo>
                    <a:pt x="87906" y="20784"/>
                    <a:pt x="87777" y="20139"/>
                    <a:pt x="85776" y="15943"/>
                  </a:cubicBezTo>
                  <a:cubicBezTo>
                    <a:pt x="82161" y="8326"/>
                    <a:pt x="76674" y="3355"/>
                    <a:pt x="69057" y="773"/>
                  </a:cubicBezTo>
                  <a:cubicBezTo>
                    <a:pt x="65183" y="-518"/>
                    <a:pt x="63763" y="-582"/>
                    <a:pt x="31617" y="-582"/>
                  </a:cubicBezTo>
                  <a:lnTo>
                    <a:pt x="-1821" y="-647"/>
                  </a:lnTo>
                  <a:lnTo>
                    <a:pt x="954" y="-3229"/>
                  </a:lnTo>
                  <a:lnTo>
                    <a:pt x="3730" y="-5811"/>
                  </a:lnTo>
                  <a:lnTo>
                    <a:pt x="35167" y="-5617"/>
                  </a:lnTo>
                  <a:cubicBezTo>
                    <a:pt x="64861" y="-5359"/>
                    <a:pt x="66797" y="-5295"/>
                    <a:pt x="70541" y="-4068"/>
                  </a:cubicBezTo>
                  <a:cubicBezTo>
                    <a:pt x="82290" y="-66"/>
                    <a:pt x="91069" y="10585"/>
                    <a:pt x="92683" y="22850"/>
                  </a:cubicBezTo>
                  <a:cubicBezTo>
                    <a:pt x="93393" y="28079"/>
                    <a:pt x="92876" y="34469"/>
                    <a:pt x="91392" y="38794"/>
                  </a:cubicBezTo>
                  <a:cubicBezTo>
                    <a:pt x="87712" y="49187"/>
                    <a:pt x="76996" y="58289"/>
                    <a:pt x="66281" y="60032"/>
                  </a:cubicBezTo>
                  <a:cubicBezTo>
                    <a:pt x="63763" y="60484"/>
                    <a:pt x="49433" y="60742"/>
                    <a:pt x="30132" y="60742"/>
                  </a:cubicBezTo>
                  <a:lnTo>
                    <a:pt x="-1886" y="60742"/>
                  </a:lnTo>
                  <a:lnTo>
                    <a:pt x="-4403" y="5816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D4121776-E2AF-4279-822C-5CF6CE74F214}"/>
                </a:ext>
              </a:extLst>
            </p:cNvPr>
            <p:cNvSpPr/>
            <p:nvPr/>
          </p:nvSpPr>
          <p:spPr>
            <a:xfrm flipV="1">
              <a:off x="4923753" y="4101338"/>
              <a:ext cx="3550" cy="7100"/>
            </a:xfrm>
            <a:custGeom>
              <a:avLst/>
              <a:gdLst>
                <a:gd name="connsiteX0" fmla="*/ -2545 w 3550"/>
                <a:gd name="connsiteY0" fmla="*/ -2212 h 7100"/>
                <a:gd name="connsiteX1" fmla="*/ -2545 w 3550"/>
                <a:gd name="connsiteY1" fmla="*/ -5762 h 7100"/>
                <a:gd name="connsiteX2" fmla="*/ -802 w 3550"/>
                <a:gd name="connsiteY2" fmla="*/ -3955 h 7100"/>
                <a:gd name="connsiteX3" fmla="*/ 1006 w 3550"/>
                <a:gd name="connsiteY3" fmla="*/ -2212 h 7100"/>
                <a:gd name="connsiteX4" fmla="*/ -802 w 3550"/>
                <a:gd name="connsiteY4" fmla="*/ -469 h 7100"/>
                <a:gd name="connsiteX5" fmla="*/ -2545 w 3550"/>
                <a:gd name="connsiteY5" fmla="*/ 1339 h 7100"/>
                <a:gd name="connsiteX6" fmla="*/ -2545 w 3550"/>
                <a:gd name="connsiteY6" fmla="*/ -2212 h 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" h="7100">
                  <a:moveTo>
                    <a:pt x="-2545" y="-2212"/>
                  </a:moveTo>
                  <a:lnTo>
                    <a:pt x="-2545" y="-5762"/>
                  </a:lnTo>
                  <a:lnTo>
                    <a:pt x="-802" y="-3955"/>
                  </a:lnTo>
                  <a:lnTo>
                    <a:pt x="1006" y="-2212"/>
                  </a:lnTo>
                  <a:lnTo>
                    <a:pt x="-802" y="-469"/>
                  </a:lnTo>
                  <a:lnTo>
                    <a:pt x="-2545" y="1339"/>
                  </a:lnTo>
                  <a:lnTo>
                    <a:pt x="-2545" y="-221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444C16B9-8FF7-4665-93B7-A8B260C0EA35}"/>
                </a:ext>
              </a:extLst>
            </p:cNvPr>
            <p:cNvSpPr/>
            <p:nvPr/>
          </p:nvSpPr>
          <p:spPr>
            <a:xfrm flipV="1">
              <a:off x="4923753" y="4105534"/>
              <a:ext cx="34341" cy="203919"/>
            </a:xfrm>
            <a:custGeom>
              <a:avLst/>
              <a:gdLst>
                <a:gd name="connsiteX0" fmla="*/ -1017 w 34341"/>
                <a:gd name="connsiteY0" fmla="*/ 198098 h 203919"/>
                <a:gd name="connsiteX1" fmla="*/ -2759 w 34341"/>
                <a:gd name="connsiteY1" fmla="*/ 196291 h 203919"/>
                <a:gd name="connsiteX2" fmla="*/ -2759 w 34341"/>
                <a:gd name="connsiteY2" fmla="*/ 116763 h 203919"/>
                <a:gd name="connsiteX3" fmla="*/ -2049 w 34341"/>
                <a:gd name="connsiteY3" fmla="*/ 33878 h 203919"/>
                <a:gd name="connsiteX4" fmla="*/ 4406 w 34341"/>
                <a:gd name="connsiteY4" fmla="*/ 17030 h 203919"/>
                <a:gd name="connsiteX5" fmla="*/ 25385 w 34341"/>
                <a:gd name="connsiteY5" fmla="*/ -2658 h 203919"/>
                <a:gd name="connsiteX6" fmla="*/ 28032 w 34341"/>
                <a:gd name="connsiteY6" fmla="*/ -4014 h 203919"/>
                <a:gd name="connsiteX7" fmla="*/ 29839 w 34341"/>
                <a:gd name="connsiteY7" fmla="*/ -2142 h 203919"/>
                <a:gd name="connsiteX8" fmla="*/ 31582 w 34341"/>
                <a:gd name="connsiteY8" fmla="*/ -334 h 203919"/>
                <a:gd name="connsiteX9" fmla="*/ 28290 w 34341"/>
                <a:gd name="connsiteY9" fmla="*/ 1344 h 203919"/>
                <a:gd name="connsiteX10" fmla="*/ 3760 w 34341"/>
                <a:gd name="connsiteY10" fmla="*/ 30005 h 203919"/>
                <a:gd name="connsiteX11" fmla="*/ 2082 w 34341"/>
                <a:gd name="connsiteY11" fmla="*/ 34976 h 203919"/>
                <a:gd name="connsiteX12" fmla="*/ 1888 w 34341"/>
                <a:gd name="connsiteY12" fmla="*/ 117473 h 203919"/>
                <a:gd name="connsiteX13" fmla="*/ 1243 w 34341"/>
                <a:gd name="connsiteY13" fmla="*/ 199906 h 203919"/>
                <a:gd name="connsiteX14" fmla="*/ -1017 w 34341"/>
                <a:gd name="connsiteY14" fmla="*/ 198098 h 20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41" h="203919">
                  <a:moveTo>
                    <a:pt x="-1017" y="198098"/>
                  </a:moveTo>
                  <a:lnTo>
                    <a:pt x="-2759" y="196291"/>
                  </a:lnTo>
                  <a:lnTo>
                    <a:pt x="-2759" y="116763"/>
                  </a:lnTo>
                  <a:cubicBezTo>
                    <a:pt x="-2759" y="61829"/>
                    <a:pt x="-2566" y="36267"/>
                    <a:pt x="-2049" y="33878"/>
                  </a:cubicBezTo>
                  <a:cubicBezTo>
                    <a:pt x="-952" y="28391"/>
                    <a:pt x="1630" y="21743"/>
                    <a:pt x="4406" y="17030"/>
                  </a:cubicBezTo>
                  <a:cubicBezTo>
                    <a:pt x="8924" y="9349"/>
                    <a:pt x="17574" y="1280"/>
                    <a:pt x="25385" y="-2658"/>
                  </a:cubicBezTo>
                  <a:lnTo>
                    <a:pt x="28032" y="-4014"/>
                  </a:lnTo>
                  <a:lnTo>
                    <a:pt x="29839" y="-2142"/>
                  </a:lnTo>
                  <a:lnTo>
                    <a:pt x="31582" y="-334"/>
                  </a:lnTo>
                  <a:lnTo>
                    <a:pt x="28290" y="1344"/>
                  </a:lnTo>
                  <a:cubicBezTo>
                    <a:pt x="16606" y="7218"/>
                    <a:pt x="8214" y="17030"/>
                    <a:pt x="3760" y="30005"/>
                  </a:cubicBezTo>
                  <a:lnTo>
                    <a:pt x="2082" y="34976"/>
                  </a:lnTo>
                  <a:lnTo>
                    <a:pt x="1888" y="117473"/>
                  </a:lnTo>
                  <a:cubicBezTo>
                    <a:pt x="1824" y="162788"/>
                    <a:pt x="1501" y="199906"/>
                    <a:pt x="1243" y="199906"/>
                  </a:cubicBezTo>
                  <a:cubicBezTo>
                    <a:pt x="920" y="199906"/>
                    <a:pt x="-48" y="199067"/>
                    <a:pt x="-1017" y="19809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2C0262CF-C904-406A-88F2-3CCD4787C055}"/>
                </a:ext>
              </a:extLst>
            </p:cNvPr>
            <p:cNvSpPr/>
            <p:nvPr/>
          </p:nvSpPr>
          <p:spPr>
            <a:xfrm flipV="1">
              <a:off x="4948282" y="4125933"/>
              <a:ext cx="31565" cy="162878"/>
            </a:xfrm>
            <a:custGeom>
              <a:avLst/>
              <a:gdLst>
                <a:gd name="connsiteX0" fmla="*/ -3082 w 31565"/>
                <a:gd name="connsiteY0" fmla="*/ 90374 h 162878"/>
                <a:gd name="connsiteX1" fmla="*/ -2372 w 31565"/>
                <a:gd name="connsiteY1" fmla="*/ 18398 h 162878"/>
                <a:gd name="connsiteX2" fmla="*/ 17123 w 31565"/>
                <a:gd name="connsiteY2" fmla="*/ -3097 h 162878"/>
                <a:gd name="connsiteX3" fmla="*/ 26160 w 31565"/>
                <a:gd name="connsiteY3" fmla="*/ -1613 h 162878"/>
                <a:gd name="connsiteX4" fmla="*/ 28484 w 31565"/>
                <a:gd name="connsiteY4" fmla="*/ 776 h 162878"/>
                <a:gd name="connsiteX5" fmla="*/ 23772 w 31565"/>
                <a:gd name="connsiteY5" fmla="*/ 840 h 162878"/>
                <a:gd name="connsiteX6" fmla="*/ 15251 w 31565"/>
                <a:gd name="connsiteY6" fmla="*/ 2712 h 162878"/>
                <a:gd name="connsiteX7" fmla="*/ 4212 w 31565"/>
                <a:gd name="connsiteY7" fmla="*/ 13880 h 162878"/>
                <a:gd name="connsiteX8" fmla="*/ 2405 w 31565"/>
                <a:gd name="connsiteY8" fmla="*/ 17559 h 162878"/>
                <a:gd name="connsiteX9" fmla="*/ 2211 w 31565"/>
                <a:gd name="connsiteY9" fmla="*/ 85726 h 162878"/>
                <a:gd name="connsiteX10" fmla="*/ 2082 w 31565"/>
                <a:gd name="connsiteY10" fmla="*/ 153828 h 162878"/>
                <a:gd name="connsiteX11" fmla="*/ -500 w 31565"/>
                <a:gd name="connsiteY11" fmla="*/ 156346 h 162878"/>
                <a:gd name="connsiteX12" fmla="*/ -3082 w 31565"/>
                <a:gd name="connsiteY12" fmla="*/ 158863 h 162878"/>
                <a:gd name="connsiteX13" fmla="*/ -3082 w 31565"/>
                <a:gd name="connsiteY13" fmla="*/ 90374 h 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5" h="162878">
                  <a:moveTo>
                    <a:pt x="-3082" y="90374"/>
                  </a:moveTo>
                  <a:cubicBezTo>
                    <a:pt x="-3082" y="42412"/>
                    <a:pt x="-2888" y="20787"/>
                    <a:pt x="-2372" y="18398"/>
                  </a:cubicBezTo>
                  <a:cubicBezTo>
                    <a:pt x="-177" y="8135"/>
                    <a:pt x="7311" y="-193"/>
                    <a:pt x="17123" y="-3097"/>
                  </a:cubicBezTo>
                  <a:cubicBezTo>
                    <a:pt x="22158" y="-4582"/>
                    <a:pt x="23449" y="-4388"/>
                    <a:pt x="26160" y="-1613"/>
                  </a:cubicBezTo>
                  <a:lnTo>
                    <a:pt x="28484" y="776"/>
                  </a:lnTo>
                  <a:lnTo>
                    <a:pt x="23772" y="840"/>
                  </a:lnTo>
                  <a:cubicBezTo>
                    <a:pt x="19963" y="840"/>
                    <a:pt x="18349" y="1228"/>
                    <a:pt x="15251" y="2712"/>
                  </a:cubicBezTo>
                  <a:cubicBezTo>
                    <a:pt x="10603" y="4972"/>
                    <a:pt x="6601" y="9038"/>
                    <a:pt x="4212" y="13880"/>
                  </a:cubicBezTo>
                  <a:lnTo>
                    <a:pt x="2405" y="17559"/>
                  </a:lnTo>
                  <a:lnTo>
                    <a:pt x="2211" y="85726"/>
                  </a:lnTo>
                  <a:lnTo>
                    <a:pt x="2082" y="153828"/>
                  </a:lnTo>
                  <a:lnTo>
                    <a:pt x="-500" y="156346"/>
                  </a:lnTo>
                  <a:lnTo>
                    <a:pt x="-3082" y="158863"/>
                  </a:lnTo>
                  <a:lnTo>
                    <a:pt x="-3082" y="9037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794E004F-CF37-45D9-A1B9-456871892EAD}"/>
                </a:ext>
              </a:extLst>
            </p:cNvPr>
            <p:cNvSpPr/>
            <p:nvPr/>
          </p:nvSpPr>
          <p:spPr>
            <a:xfrm flipV="1">
              <a:off x="4976685" y="4130064"/>
              <a:ext cx="155828" cy="26466"/>
            </a:xfrm>
            <a:custGeom>
              <a:avLst/>
              <a:gdLst>
                <a:gd name="connsiteX0" fmla="*/ 31159 w 155828"/>
                <a:gd name="connsiteY0" fmla="*/ 20907 h 26466"/>
                <a:gd name="connsiteX1" fmla="*/ 6242 w 155828"/>
                <a:gd name="connsiteY1" fmla="*/ 10256 h 26466"/>
                <a:gd name="connsiteX2" fmla="*/ -4344 w 155828"/>
                <a:gd name="connsiteY2" fmla="*/ -1557 h 26466"/>
                <a:gd name="connsiteX3" fmla="*/ -2860 w 155828"/>
                <a:gd name="connsiteY3" fmla="*/ -3687 h 26466"/>
                <a:gd name="connsiteX4" fmla="*/ -1310 w 155828"/>
                <a:gd name="connsiteY4" fmla="*/ -5108 h 26466"/>
                <a:gd name="connsiteX5" fmla="*/ 1594 w 155828"/>
                <a:gd name="connsiteY5" fmla="*/ -1299 h 26466"/>
                <a:gd name="connsiteX6" fmla="*/ 24381 w 155828"/>
                <a:gd name="connsiteY6" fmla="*/ 14516 h 26466"/>
                <a:gd name="connsiteX7" fmla="*/ 87384 w 155828"/>
                <a:gd name="connsiteY7" fmla="*/ 16066 h 26466"/>
                <a:gd name="connsiteX8" fmla="*/ 146513 w 155828"/>
                <a:gd name="connsiteY8" fmla="*/ 16259 h 26466"/>
                <a:gd name="connsiteX9" fmla="*/ 148966 w 155828"/>
                <a:gd name="connsiteY9" fmla="*/ 18777 h 26466"/>
                <a:gd name="connsiteX10" fmla="*/ 151484 w 155828"/>
                <a:gd name="connsiteY10" fmla="*/ 21359 h 26466"/>
                <a:gd name="connsiteX11" fmla="*/ 92483 w 155828"/>
                <a:gd name="connsiteY11" fmla="*/ 21230 h 26466"/>
                <a:gd name="connsiteX12" fmla="*/ 31159 w 155828"/>
                <a:gd name="connsiteY12" fmla="*/ 20907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8" h="26466">
                  <a:moveTo>
                    <a:pt x="31159" y="20907"/>
                  </a:moveTo>
                  <a:cubicBezTo>
                    <a:pt x="23865" y="20068"/>
                    <a:pt x="13214" y="15549"/>
                    <a:pt x="6242" y="10256"/>
                  </a:cubicBezTo>
                  <a:cubicBezTo>
                    <a:pt x="2627" y="7545"/>
                    <a:pt x="-4344" y="-266"/>
                    <a:pt x="-4344" y="-1557"/>
                  </a:cubicBezTo>
                  <a:cubicBezTo>
                    <a:pt x="-4344" y="-2009"/>
                    <a:pt x="-3699" y="-2913"/>
                    <a:pt x="-2860" y="-3687"/>
                  </a:cubicBezTo>
                  <a:lnTo>
                    <a:pt x="-1310" y="-5108"/>
                  </a:lnTo>
                  <a:lnTo>
                    <a:pt x="1594" y="-1299"/>
                  </a:lnTo>
                  <a:cubicBezTo>
                    <a:pt x="7146" y="5802"/>
                    <a:pt x="15021" y="11289"/>
                    <a:pt x="24381" y="14516"/>
                  </a:cubicBezTo>
                  <a:cubicBezTo>
                    <a:pt x="28190" y="15807"/>
                    <a:pt x="29545" y="15807"/>
                    <a:pt x="87384" y="16066"/>
                  </a:cubicBezTo>
                  <a:lnTo>
                    <a:pt x="146513" y="16259"/>
                  </a:lnTo>
                  <a:lnTo>
                    <a:pt x="148966" y="18777"/>
                  </a:lnTo>
                  <a:lnTo>
                    <a:pt x="151484" y="21359"/>
                  </a:lnTo>
                  <a:lnTo>
                    <a:pt x="92483" y="21230"/>
                  </a:lnTo>
                  <a:cubicBezTo>
                    <a:pt x="60014" y="21230"/>
                    <a:pt x="32386" y="21036"/>
                    <a:pt x="31159" y="20907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61FBD51F-2CFD-4BF4-924B-B295CDA68A8E}"/>
                </a:ext>
              </a:extLst>
            </p:cNvPr>
            <p:cNvSpPr/>
            <p:nvPr/>
          </p:nvSpPr>
          <p:spPr>
            <a:xfrm flipV="1">
              <a:off x="5128124" y="4130064"/>
              <a:ext cx="69974" cy="5164"/>
            </a:xfrm>
            <a:custGeom>
              <a:avLst/>
              <a:gdLst>
                <a:gd name="connsiteX0" fmla="*/ -3340 w 69974"/>
                <a:gd name="connsiteY0" fmla="*/ -2707 h 5164"/>
                <a:gd name="connsiteX1" fmla="*/ -5857 w 69974"/>
                <a:gd name="connsiteY1" fmla="*/ -5289 h 5164"/>
                <a:gd name="connsiteX2" fmla="*/ 29130 w 69974"/>
                <a:gd name="connsiteY2" fmla="*/ -5289 h 5164"/>
                <a:gd name="connsiteX3" fmla="*/ 64117 w 69974"/>
                <a:gd name="connsiteY3" fmla="*/ -4773 h 5164"/>
                <a:gd name="connsiteX4" fmla="*/ 61987 w 69974"/>
                <a:gd name="connsiteY4" fmla="*/ -2191 h 5164"/>
                <a:gd name="connsiteX5" fmla="*/ 59857 w 69974"/>
                <a:gd name="connsiteY5" fmla="*/ -125 h 5164"/>
                <a:gd name="connsiteX6" fmla="*/ 29517 w 69974"/>
                <a:gd name="connsiteY6" fmla="*/ -125 h 5164"/>
                <a:gd name="connsiteX7" fmla="*/ -822 w 69974"/>
                <a:gd name="connsiteY7" fmla="*/ -125 h 5164"/>
                <a:gd name="connsiteX8" fmla="*/ -3340 w 69974"/>
                <a:gd name="connsiteY8" fmla="*/ -2707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4" h="5164">
                  <a:moveTo>
                    <a:pt x="-3340" y="-2707"/>
                  </a:moveTo>
                  <a:lnTo>
                    <a:pt x="-5857" y="-5289"/>
                  </a:lnTo>
                  <a:lnTo>
                    <a:pt x="29130" y="-5289"/>
                  </a:lnTo>
                  <a:cubicBezTo>
                    <a:pt x="48366" y="-5289"/>
                    <a:pt x="64117" y="-5031"/>
                    <a:pt x="64117" y="-4773"/>
                  </a:cubicBezTo>
                  <a:cubicBezTo>
                    <a:pt x="64117" y="-4514"/>
                    <a:pt x="63149" y="-3352"/>
                    <a:pt x="61987" y="-2191"/>
                  </a:cubicBezTo>
                  <a:lnTo>
                    <a:pt x="59857" y="-125"/>
                  </a:lnTo>
                  <a:lnTo>
                    <a:pt x="29517" y="-125"/>
                  </a:lnTo>
                  <a:lnTo>
                    <a:pt x="-822" y="-125"/>
                  </a:lnTo>
                  <a:lnTo>
                    <a:pt x="-3340" y="-270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1E19B0A-D017-4A5D-8B12-DD01091DA63D}"/>
                </a:ext>
              </a:extLst>
            </p:cNvPr>
            <p:cNvSpPr/>
            <p:nvPr/>
          </p:nvSpPr>
          <p:spPr>
            <a:xfrm flipV="1">
              <a:off x="5110695" y="4148138"/>
              <a:ext cx="105735" cy="4518"/>
            </a:xfrm>
            <a:custGeom>
              <a:avLst/>
              <a:gdLst>
                <a:gd name="connsiteX0" fmla="*/ -3669 w 105735"/>
                <a:gd name="connsiteY0" fmla="*/ -2727 h 4518"/>
                <a:gd name="connsiteX1" fmla="*/ -5864 w 105735"/>
                <a:gd name="connsiteY1" fmla="*/ -4987 h 4518"/>
                <a:gd name="connsiteX2" fmla="*/ 47004 w 105735"/>
                <a:gd name="connsiteY2" fmla="*/ -4987 h 4518"/>
                <a:gd name="connsiteX3" fmla="*/ 99872 w 105735"/>
                <a:gd name="connsiteY3" fmla="*/ -4987 h 4518"/>
                <a:gd name="connsiteX4" fmla="*/ 97678 w 105735"/>
                <a:gd name="connsiteY4" fmla="*/ -2727 h 4518"/>
                <a:gd name="connsiteX5" fmla="*/ 95483 w 105735"/>
                <a:gd name="connsiteY5" fmla="*/ -468 h 4518"/>
                <a:gd name="connsiteX6" fmla="*/ 47004 w 105735"/>
                <a:gd name="connsiteY6" fmla="*/ -468 h 4518"/>
                <a:gd name="connsiteX7" fmla="*/ -1474 w 105735"/>
                <a:gd name="connsiteY7" fmla="*/ -468 h 4518"/>
                <a:gd name="connsiteX8" fmla="*/ -3669 w 105735"/>
                <a:gd name="connsiteY8" fmla="*/ -2727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35" h="4518">
                  <a:moveTo>
                    <a:pt x="-3669" y="-2727"/>
                  </a:moveTo>
                  <a:lnTo>
                    <a:pt x="-5864" y="-4987"/>
                  </a:lnTo>
                  <a:lnTo>
                    <a:pt x="47004" y="-4987"/>
                  </a:lnTo>
                  <a:lnTo>
                    <a:pt x="99872" y="-4987"/>
                  </a:lnTo>
                  <a:lnTo>
                    <a:pt x="97678" y="-2727"/>
                  </a:lnTo>
                  <a:lnTo>
                    <a:pt x="95483" y="-468"/>
                  </a:lnTo>
                  <a:lnTo>
                    <a:pt x="47004" y="-468"/>
                  </a:lnTo>
                  <a:lnTo>
                    <a:pt x="-1474" y="-468"/>
                  </a:lnTo>
                  <a:lnTo>
                    <a:pt x="-3669" y="-272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114F1EB-D3DA-41C9-94CA-B60801C58D6C}"/>
                </a:ext>
              </a:extLst>
            </p:cNvPr>
            <p:cNvSpPr/>
            <p:nvPr/>
          </p:nvSpPr>
          <p:spPr>
            <a:xfrm flipV="1">
              <a:off x="5056777" y="4288861"/>
              <a:ext cx="60824" cy="5164"/>
            </a:xfrm>
            <a:custGeom>
              <a:avLst/>
              <a:gdLst>
                <a:gd name="connsiteX0" fmla="*/ -4007 w 60824"/>
                <a:gd name="connsiteY0" fmla="*/ 2129 h 5164"/>
                <a:gd name="connsiteX1" fmla="*/ -3943 w 60824"/>
                <a:gd name="connsiteY1" fmla="*/ -1873 h 5164"/>
                <a:gd name="connsiteX2" fmla="*/ 26461 w 60824"/>
                <a:gd name="connsiteY2" fmla="*/ -2583 h 5164"/>
                <a:gd name="connsiteX3" fmla="*/ 56026 w 60824"/>
                <a:gd name="connsiteY3" fmla="*/ -2518 h 5164"/>
                <a:gd name="connsiteX4" fmla="*/ 53573 w 60824"/>
                <a:gd name="connsiteY4" fmla="*/ -1 h 5164"/>
                <a:gd name="connsiteX5" fmla="*/ 51056 w 60824"/>
                <a:gd name="connsiteY5" fmla="*/ 2581 h 5164"/>
                <a:gd name="connsiteX6" fmla="*/ 23879 w 60824"/>
                <a:gd name="connsiteY6" fmla="*/ 2517 h 5164"/>
                <a:gd name="connsiteX7" fmla="*/ -4007 w 60824"/>
                <a:gd name="connsiteY7" fmla="*/ 2129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4" h="5164">
                  <a:moveTo>
                    <a:pt x="-4007" y="2129"/>
                  </a:moveTo>
                  <a:cubicBezTo>
                    <a:pt x="-5105" y="1742"/>
                    <a:pt x="-5040" y="-969"/>
                    <a:pt x="-3943" y="-1873"/>
                  </a:cubicBezTo>
                  <a:cubicBezTo>
                    <a:pt x="-3362" y="-2389"/>
                    <a:pt x="5353" y="-2583"/>
                    <a:pt x="26461" y="-2583"/>
                  </a:cubicBezTo>
                  <a:lnTo>
                    <a:pt x="56026" y="-2518"/>
                  </a:lnTo>
                  <a:lnTo>
                    <a:pt x="53573" y="-1"/>
                  </a:lnTo>
                  <a:lnTo>
                    <a:pt x="51056" y="2581"/>
                  </a:lnTo>
                  <a:lnTo>
                    <a:pt x="23879" y="2517"/>
                  </a:lnTo>
                  <a:cubicBezTo>
                    <a:pt x="8968" y="2517"/>
                    <a:pt x="-3620" y="2323"/>
                    <a:pt x="-4007" y="212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EACA6-504D-4DC7-88F8-94ED1058DB9E}"/>
                </a:ext>
              </a:extLst>
            </p:cNvPr>
            <p:cNvSpPr/>
            <p:nvPr/>
          </p:nvSpPr>
          <p:spPr>
            <a:xfrm flipV="1">
              <a:off x="5113277" y="4288861"/>
              <a:ext cx="101862" cy="5164"/>
            </a:xfrm>
            <a:custGeom>
              <a:avLst/>
              <a:gdLst>
                <a:gd name="connsiteX0" fmla="*/ -3355 w 101862"/>
                <a:gd name="connsiteY0" fmla="*/ -1 h 5164"/>
                <a:gd name="connsiteX1" fmla="*/ -837 w 101862"/>
                <a:gd name="connsiteY1" fmla="*/ -2518 h 5164"/>
                <a:gd name="connsiteX2" fmla="*/ 45059 w 101862"/>
                <a:gd name="connsiteY2" fmla="*/ -2583 h 5164"/>
                <a:gd name="connsiteX3" fmla="*/ 90955 w 101862"/>
                <a:gd name="connsiteY3" fmla="*/ -2583 h 5164"/>
                <a:gd name="connsiteX4" fmla="*/ 93473 w 101862"/>
                <a:gd name="connsiteY4" fmla="*/ -1 h 5164"/>
                <a:gd name="connsiteX5" fmla="*/ 95990 w 101862"/>
                <a:gd name="connsiteY5" fmla="*/ 2581 h 5164"/>
                <a:gd name="connsiteX6" fmla="*/ 45059 w 101862"/>
                <a:gd name="connsiteY6" fmla="*/ 2581 h 5164"/>
                <a:gd name="connsiteX7" fmla="*/ -5873 w 101862"/>
                <a:gd name="connsiteY7" fmla="*/ 2581 h 5164"/>
                <a:gd name="connsiteX8" fmla="*/ -3355 w 101862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62" h="5164">
                  <a:moveTo>
                    <a:pt x="-3355" y="-1"/>
                  </a:moveTo>
                  <a:lnTo>
                    <a:pt x="-837" y="-2518"/>
                  </a:lnTo>
                  <a:lnTo>
                    <a:pt x="45059" y="-2583"/>
                  </a:lnTo>
                  <a:lnTo>
                    <a:pt x="90955" y="-2583"/>
                  </a:lnTo>
                  <a:lnTo>
                    <a:pt x="93473" y="-1"/>
                  </a:lnTo>
                  <a:lnTo>
                    <a:pt x="95990" y="2581"/>
                  </a:lnTo>
                  <a:lnTo>
                    <a:pt x="45059" y="2581"/>
                  </a:lnTo>
                  <a:lnTo>
                    <a:pt x="-5873" y="2581"/>
                  </a:lnTo>
                  <a:lnTo>
                    <a:pt x="-335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7FB408BA-F42E-4314-9F16-7B59208CB5F6}"/>
                </a:ext>
              </a:extLst>
            </p:cNvPr>
            <p:cNvSpPr/>
            <p:nvPr/>
          </p:nvSpPr>
          <p:spPr>
            <a:xfrm flipV="1">
              <a:off x="5210815" y="4288861"/>
              <a:ext cx="145693" cy="5164"/>
            </a:xfrm>
            <a:custGeom>
              <a:avLst/>
              <a:gdLst>
                <a:gd name="connsiteX0" fmla="*/ -5085 w 145693"/>
                <a:gd name="connsiteY0" fmla="*/ -1 h 5164"/>
                <a:gd name="connsiteX1" fmla="*/ -7538 w 145693"/>
                <a:gd name="connsiteY1" fmla="*/ -2518 h 5164"/>
                <a:gd name="connsiteX2" fmla="*/ 65341 w 145693"/>
                <a:gd name="connsiteY2" fmla="*/ -2583 h 5164"/>
                <a:gd name="connsiteX3" fmla="*/ 138156 w 145693"/>
                <a:gd name="connsiteY3" fmla="*/ -2583 h 5164"/>
                <a:gd name="connsiteX4" fmla="*/ 135638 w 145693"/>
                <a:gd name="connsiteY4" fmla="*/ -1 h 5164"/>
                <a:gd name="connsiteX5" fmla="*/ 133121 w 145693"/>
                <a:gd name="connsiteY5" fmla="*/ 2581 h 5164"/>
                <a:gd name="connsiteX6" fmla="*/ 65277 w 145693"/>
                <a:gd name="connsiteY6" fmla="*/ 2581 h 5164"/>
                <a:gd name="connsiteX7" fmla="*/ -2567 w 145693"/>
                <a:gd name="connsiteY7" fmla="*/ 2581 h 5164"/>
                <a:gd name="connsiteX8" fmla="*/ -5085 w 145693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93" h="5164">
                  <a:moveTo>
                    <a:pt x="-5085" y="-1"/>
                  </a:moveTo>
                  <a:lnTo>
                    <a:pt x="-7538" y="-2518"/>
                  </a:lnTo>
                  <a:lnTo>
                    <a:pt x="65341" y="-2583"/>
                  </a:lnTo>
                  <a:lnTo>
                    <a:pt x="138156" y="-2583"/>
                  </a:lnTo>
                  <a:lnTo>
                    <a:pt x="135638" y="-1"/>
                  </a:lnTo>
                  <a:lnTo>
                    <a:pt x="133121" y="2581"/>
                  </a:lnTo>
                  <a:lnTo>
                    <a:pt x="65277" y="2581"/>
                  </a:lnTo>
                  <a:lnTo>
                    <a:pt x="-2567" y="2581"/>
                  </a:lnTo>
                  <a:lnTo>
                    <a:pt x="-508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809E717-F921-4D2A-8FC5-D9B9A372BAF1}"/>
                </a:ext>
              </a:extLst>
            </p:cNvPr>
            <p:cNvSpPr/>
            <p:nvPr/>
          </p:nvSpPr>
          <p:spPr>
            <a:xfrm flipV="1">
              <a:off x="5190739" y="4305708"/>
              <a:ext cx="180347" cy="8328"/>
            </a:xfrm>
            <a:custGeom>
              <a:avLst/>
              <a:gdLst>
                <a:gd name="connsiteX0" fmla="*/ 164466 w 180347"/>
                <a:gd name="connsiteY0" fmla="*/ 4638 h 8328"/>
                <a:gd name="connsiteX1" fmla="*/ 160916 w 180347"/>
                <a:gd name="connsiteY1" fmla="*/ 3218 h 8328"/>
                <a:gd name="connsiteX2" fmla="*/ 79194 w 180347"/>
                <a:gd name="connsiteY2" fmla="*/ 3024 h 8328"/>
                <a:gd name="connsiteX3" fmla="*/ -2465 w 180347"/>
                <a:gd name="connsiteY3" fmla="*/ 2895 h 8328"/>
                <a:gd name="connsiteX4" fmla="*/ -4982 w 180347"/>
                <a:gd name="connsiteY4" fmla="*/ 313 h 8328"/>
                <a:gd name="connsiteX5" fmla="*/ -7500 w 180347"/>
                <a:gd name="connsiteY5" fmla="*/ -2269 h 8328"/>
                <a:gd name="connsiteX6" fmla="*/ 72932 w 180347"/>
                <a:gd name="connsiteY6" fmla="*/ -2269 h 8328"/>
                <a:gd name="connsiteX7" fmla="*/ 158399 w 180347"/>
                <a:gd name="connsiteY7" fmla="*/ -1559 h 8328"/>
                <a:gd name="connsiteX8" fmla="*/ 172794 w 180347"/>
                <a:gd name="connsiteY8" fmla="*/ 2637 h 8328"/>
                <a:gd name="connsiteX9" fmla="*/ 169050 w 180347"/>
                <a:gd name="connsiteY9" fmla="*/ 6058 h 8328"/>
                <a:gd name="connsiteX10" fmla="*/ 164466 w 180347"/>
                <a:gd name="connsiteY10" fmla="*/ 4638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7" h="8328">
                  <a:moveTo>
                    <a:pt x="164466" y="4638"/>
                  </a:moveTo>
                  <a:lnTo>
                    <a:pt x="160916" y="3218"/>
                  </a:lnTo>
                  <a:lnTo>
                    <a:pt x="79194" y="3024"/>
                  </a:lnTo>
                  <a:lnTo>
                    <a:pt x="-2465" y="2895"/>
                  </a:lnTo>
                  <a:lnTo>
                    <a:pt x="-4982" y="313"/>
                  </a:lnTo>
                  <a:lnTo>
                    <a:pt x="-7500" y="-2269"/>
                  </a:lnTo>
                  <a:lnTo>
                    <a:pt x="72932" y="-2269"/>
                  </a:lnTo>
                  <a:cubicBezTo>
                    <a:pt x="126704" y="-2269"/>
                    <a:pt x="155042" y="-2011"/>
                    <a:pt x="158399" y="-1559"/>
                  </a:cubicBezTo>
                  <a:cubicBezTo>
                    <a:pt x="162530" y="-978"/>
                    <a:pt x="171825" y="1733"/>
                    <a:pt x="172794" y="2637"/>
                  </a:cubicBezTo>
                  <a:cubicBezTo>
                    <a:pt x="173310" y="3153"/>
                    <a:pt x="170018" y="6123"/>
                    <a:pt x="169050" y="6058"/>
                  </a:cubicBezTo>
                  <a:cubicBezTo>
                    <a:pt x="168469" y="6058"/>
                    <a:pt x="166403" y="5413"/>
                    <a:pt x="164466" y="463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51874CC3-463C-4184-9C3A-15C952F94C25}"/>
                </a:ext>
              </a:extLst>
            </p:cNvPr>
            <p:cNvSpPr/>
            <p:nvPr/>
          </p:nvSpPr>
          <p:spPr>
            <a:xfrm flipV="1">
              <a:off x="5133288" y="4308872"/>
              <a:ext cx="61840" cy="5164"/>
            </a:xfrm>
            <a:custGeom>
              <a:avLst/>
              <a:gdLst>
                <a:gd name="connsiteX0" fmla="*/ -3355 w 61840"/>
                <a:gd name="connsiteY0" fmla="*/ 340 h 5164"/>
                <a:gd name="connsiteX1" fmla="*/ -837 w 61840"/>
                <a:gd name="connsiteY1" fmla="*/ -2242 h 5164"/>
                <a:gd name="connsiteX2" fmla="*/ 25048 w 61840"/>
                <a:gd name="connsiteY2" fmla="*/ -2242 h 5164"/>
                <a:gd name="connsiteX3" fmla="*/ 50933 w 61840"/>
                <a:gd name="connsiteY3" fmla="*/ -2242 h 5164"/>
                <a:gd name="connsiteX4" fmla="*/ 53451 w 61840"/>
                <a:gd name="connsiteY4" fmla="*/ 340 h 5164"/>
                <a:gd name="connsiteX5" fmla="*/ 55968 w 61840"/>
                <a:gd name="connsiteY5" fmla="*/ 2922 h 5164"/>
                <a:gd name="connsiteX6" fmla="*/ 25048 w 61840"/>
                <a:gd name="connsiteY6" fmla="*/ 2922 h 5164"/>
                <a:gd name="connsiteX7" fmla="*/ -5873 w 61840"/>
                <a:gd name="connsiteY7" fmla="*/ 2922 h 5164"/>
                <a:gd name="connsiteX8" fmla="*/ -3355 w 61840"/>
                <a:gd name="connsiteY8" fmla="*/ 340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0" h="5164">
                  <a:moveTo>
                    <a:pt x="-3355" y="340"/>
                  </a:moveTo>
                  <a:lnTo>
                    <a:pt x="-837" y="-2242"/>
                  </a:lnTo>
                  <a:lnTo>
                    <a:pt x="25048" y="-2242"/>
                  </a:lnTo>
                  <a:lnTo>
                    <a:pt x="50933" y="-2242"/>
                  </a:lnTo>
                  <a:lnTo>
                    <a:pt x="53451" y="340"/>
                  </a:lnTo>
                  <a:lnTo>
                    <a:pt x="55968" y="2922"/>
                  </a:lnTo>
                  <a:lnTo>
                    <a:pt x="25048" y="2922"/>
                  </a:lnTo>
                  <a:lnTo>
                    <a:pt x="-5873" y="2922"/>
                  </a:lnTo>
                  <a:lnTo>
                    <a:pt x="-3355" y="34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44A29-3843-4AAE-9493-4E11AB0AFE26}"/>
              </a:ext>
            </a:extLst>
          </p:cNvPr>
          <p:cNvCxnSpPr/>
          <p:nvPr/>
        </p:nvCxnSpPr>
        <p:spPr bwMode="auto">
          <a:xfrm>
            <a:off x="4857291" y="3329583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FC4F4D7-C19B-4C5E-8896-88A420DA14C1}"/>
              </a:ext>
            </a:extLst>
          </p:cNvPr>
          <p:cNvCxnSpPr/>
          <p:nvPr/>
        </p:nvCxnSpPr>
        <p:spPr bwMode="auto">
          <a:xfrm>
            <a:off x="7129111" y="732789"/>
            <a:ext cx="0" cy="398063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7C07F9B-316A-4C62-A7E2-904800AE2144}"/>
              </a:ext>
            </a:extLst>
          </p:cNvPr>
          <p:cNvSpPr txBox="1"/>
          <p:nvPr/>
        </p:nvSpPr>
        <p:spPr>
          <a:xfrm>
            <a:off x="6212042" y="4351983"/>
            <a:ext cx="9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Hausnetz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88E5D81-85FD-452A-BAA7-B605E553BBDC}"/>
              </a:ext>
            </a:extLst>
          </p:cNvPr>
          <p:cNvCxnSpPr/>
          <p:nvPr/>
        </p:nvCxnSpPr>
        <p:spPr bwMode="auto">
          <a:xfrm>
            <a:off x="6246547" y="3723669"/>
            <a:ext cx="0" cy="98975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Grafik 50" descr="Ein Bild, das Buchse, Elektronik, drinnen, Stecker enthält.&#10;&#10;Automatisch generierte Beschreibung">
            <a:extLst>
              <a:ext uri="{FF2B5EF4-FFF2-40B4-BE49-F238E27FC236}">
                <a16:creationId xmlns:a16="http://schemas.microsoft.com/office/drawing/2014/main" id="{9FB441D2-D519-4379-A910-DBDC6A1C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1" y="3498647"/>
            <a:ext cx="248835" cy="24883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71D392F-2EF8-4B26-90C2-9F0FEB9FCBA7}"/>
              </a:ext>
            </a:extLst>
          </p:cNvPr>
          <p:cNvGrpSpPr/>
          <p:nvPr/>
        </p:nvGrpSpPr>
        <p:grpSpPr>
          <a:xfrm>
            <a:off x="372616" y="1117763"/>
            <a:ext cx="3599437" cy="3015209"/>
            <a:chOff x="1526717" y="1289849"/>
            <a:chExt cx="3599437" cy="3015209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30B6974-FD95-46EC-A875-E3D54EDAECD5}"/>
                </a:ext>
              </a:extLst>
            </p:cNvPr>
            <p:cNvSpPr/>
            <p:nvPr/>
          </p:nvSpPr>
          <p:spPr bwMode="auto">
            <a:xfrm>
              <a:off x="4199565" y="1601287"/>
              <a:ext cx="926589" cy="2703771"/>
            </a:xfrm>
            <a:custGeom>
              <a:avLst/>
              <a:gdLst>
                <a:gd name="connsiteX0" fmla="*/ 0 w 381000"/>
                <a:gd name="connsiteY0" fmla="*/ 369094 h 1066800"/>
                <a:gd name="connsiteX1" fmla="*/ 150019 w 381000"/>
                <a:gd name="connsiteY1" fmla="*/ 0 h 1066800"/>
                <a:gd name="connsiteX2" fmla="*/ 381000 w 381000"/>
                <a:gd name="connsiteY2" fmla="*/ 550069 h 1066800"/>
                <a:gd name="connsiteX3" fmla="*/ 381000 w 381000"/>
                <a:gd name="connsiteY3" fmla="*/ 1066800 h 1066800"/>
                <a:gd name="connsiteX4" fmla="*/ 16669 w 381000"/>
                <a:gd name="connsiteY4" fmla="*/ 833437 h 1066800"/>
                <a:gd name="connsiteX5" fmla="*/ 0 w 381000"/>
                <a:gd name="connsiteY5" fmla="*/ 3690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066800">
                  <a:moveTo>
                    <a:pt x="0" y="369094"/>
                  </a:moveTo>
                  <a:lnTo>
                    <a:pt x="150019" y="0"/>
                  </a:lnTo>
                  <a:lnTo>
                    <a:pt x="381000" y="550069"/>
                  </a:lnTo>
                  <a:lnTo>
                    <a:pt x="381000" y="1066800"/>
                  </a:lnTo>
                  <a:lnTo>
                    <a:pt x="16669" y="833437"/>
                  </a:lnTo>
                  <a:lnTo>
                    <a:pt x="0" y="369094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80E13DF-B14D-48D3-BAFA-1282840F2456}"/>
                </a:ext>
              </a:extLst>
            </p:cNvPr>
            <p:cNvSpPr txBox="1"/>
            <p:nvPr/>
          </p:nvSpPr>
          <p:spPr>
            <a:xfrm>
              <a:off x="1526717" y="1289849"/>
              <a:ext cx="273475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>
                  <a:solidFill>
                    <a:srgbClr val="3333FF"/>
                  </a:solidFill>
                </a:rPr>
                <a:t>Notwendige energetische Minimal-Sanierung!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doppelverglaste Fenster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Dämmung der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Obergeschossdecke und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bei Bedarf die Kellerdecke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Wirtschaftlichkeit beachten!</a:t>
              </a: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404A8B09-44EA-4406-B042-BDFD27675913}"/>
                </a:ext>
              </a:extLst>
            </p:cNvPr>
            <p:cNvCxnSpPr/>
            <p:nvPr/>
          </p:nvCxnSpPr>
          <p:spPr bwMode="auto">
            <a:xfrm flipH="1" flipV="1">
              <a:off x="3796186" y="1871577"/>
              <a:ext cx="844982" cy="44211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9" name="Grafik 58" descr="Ein Bild, das drinnen, Zähler, weiß, sitzend enthält.&#10;&#10;Automatisch generierte Beschreibung">
            <a:extLst>
              <a:ext uri="{FF2B5EF4-FFF2-40B4-BE49-F238E27FC236}">
                <a16:creationId xmlns:a16="http://schemas.microsoft.com/office/drawing/2014/main" id="{50FE87EA-8D41-471E-B553-72674FF44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20588" r="12982" b="4299"/>
          <a:stretch/>
        </p:blipFill>
        <p:spPr>
          <a:xfrm rot="5400000">
            <a:off x="6691593" y="1523765"/>
            <a:ext cx="803523" cy="537681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70F2D80-A629-4BEE-881B-4D85AB7B75D1}"/>
              </a:ext>
            </a:extLst>
          </p:cNvPr>
          <p:cNvCxnSpPr/>
          <p:nvPr/>
        </p:nvCxnSpPr>
        <p:spPr bwMode="auto">
          <a:xfrm>
            <a:off x="6275486" y="929501"/>
            <a:ext cx="1102767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10FBD842-446F-40C1-8C72-0BBFA467B01B}"/>
              </a:ext>
            </a:extLst>
          </p:cNvPr>
          <p:cNvSpPr/>
          <p:nvPr/>
        </p:nvSpPr>
        <p:spPr bwMode="auto">
          <a:xfrm>
            <a:off x="7093354" y="884310"/>
            <a:ext cx="69669" cy="6966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25F223B-193E-42B6-9B54-F83E04774338}"/>
              </a:ext>
            </a:extLst>
          </p:cNvPr>
          <p:cNvSpPr txBox="1"/>
          <p:nvPr/>
        </p:nvSpPr>
        <p:spPr>
          <a:xfrm>
            <a:off x="7414010" y="765255"/>
            <a:ext cx="1790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EVU-Netz 400 V AC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785F2561-178D-4F04-99A7-F00206D4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4" y="4328348"/>
            <a:ext cx="1994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  <a:t>ISE e.V., Meta-Studie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  <a:t>„Wärmewende“ 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00BCF8E-25F8-578F-E175-92B4265891C0}"/>
              </a:ext>
            </a:extLst>
          </p:cNvPr>
          <p:cNvGrpSpPr/>
          <p:nvPr/>
        </p:nvGrpSpPr>
        <p:grpSpPr>
          <a:xfrm>
            <a:off x="238555" y="1082131"/>
            <a:ext cx="9667446" cy="4718616"/>
            <a:chOff x="238555" y="1082131"/>
            <a:chExt cx="9667446" cy="4718616"/>
          </a:xfrm>
        </p:grpSpPr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B481B56-AC83-4558-A5D7-9174941A9892}"/>
                </a:ext>
              </a:extLst>
            </p:cNvPr>
            <p:cNvSpPr txBox="1"/>
            <p:nvPr/>
          </p:nvSpPr>
          <p:spPr>
            <a:xfrm>
              <a:off x="238555" y="5462193"/>
              <a:ext cx="9667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3333FF"/>
                  </a:solidFill>
                </a:rPr>
                <a:t>Energiemanagement-System sorgt für das Zusammenspiel von Erzeuger/Speicher und Verbraucher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483945BA-3F14-4665-9BF1-FADDD7CDE29F}"/>
                </a:ext>
              </a:extLst>
            </p:cNvPr>
            <p:cNvGrpSpPr/>
            <p:nvPr/>
          </p:nvGrpSpPr>
          <p:grpSpPr>
            <a:xfrm>
              <a:off x="5813734" y="1082131"/>
              <a:ext cx="4032306" cy="2277897"/>
              <a:chOff x="5813734" y="1254217"/>
              <a:chExt cx="4032306" cy="2277897"/>
            </a:xfrm>
          </p:grpSpPr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22624939-A364-472D-885E-7AFF5FFA3F85}"/>
                  </a:ext>
                </a:extLst>
              </p:cNvPr>
              <p:cNvCxnSpPr/>
              <p:nvPr/>
            </p:nvCxnSpPr>
            <p:spPr bwMode="auto">
              <a:xfrm>
                <a:off x="7515441" y="1254217"/>
                <a:ext cx="0" cy="2174783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315B8E1D-63E0-4A84-82DB-4AA48137FAD3}"/>
                  </a:ext>
                </a:extLst>
              </p:cNvPr>
              <p:cNvCxnSpPr/>
              <p:nvPr/>
            </p:nvCxnSpPr>
            <p:spPr bwMode="auto">
              <a:xfrm>
                <a:off x="7295660" y="1450929"/>
                <a:ext cx="653385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6A5356F7-C04E-4741-9D86-EC81D479A308}"/>
                  </a:ext>
                </a:extLst>
              </p:cNvPr>
              <p:cNvSpPr/>
              <p:nvPr/>
            </p:nvSpPr>
            <p:spPr bwMode="auto">
              <a:xfrm>
                <a:off x="7480489" y="1405738"/>
                <a:ext cx="69669" cy="6966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A8B5E3B7-9803-44C3-9794-D8DA9F57EE11}"/>
                  </a:ext>
                </a:extLst>
              </p:cNvPr>
              <p:cNvSpPr txBox="1"/>
              <p:nvPr/>
            </p:nvSpPr>
            <p:spPr>
              <a:xfrm>
                <a:off x="7974456" y="1286683"/>
                <a:ext cx="1871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Datennetz (Internet)</a:t>
                </a:r>
              </a:p>
            </p:txBody>
          </p: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15623FAA-0125-46C7-BDFC-2B1C73F54180}"/>
                  </a:ext>
                </a:extLst>
              </p:cNvPr>
              <p:cNvCxnSpPr/>
              <p:nvPr/>
            </p:nvCxnSpPr>
            <p:spPr bwMode="auto">
              <a:xfrm>
                <a:off x="6275486" y="3429000"/>
                <a:ext cx="125308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7A7604D9-CC65-454F-AC50-4C076115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5813734" y="3221834"/>
                <a:ext cx="476662" cy="310280"/>
              </a:xfrm>
              <a:prstGeom prst="rect">
                <a:avLst/>
              </a:prstGeom>
            </p:spPr>
          </p:pic>
        </p:grpSp>
      </p:grpSp>
      <p:sp>
        <p:nvSpPr>
          <p:cNvPr id="110" name="Textfeld 109">
            <a:extLst>
              <a:ext uri="{FF2B5EF4-FFF2-40B4-BE49-F238E27FC236}">
                <a16:creationId xmlns:a16="http://schemas.microsoft.com/office/drawing/2014/main" id="{0F0B59B9-F2B9-3AE5-6EA7-CFCF863B1BAB}"/>
              </a:ext>
            </a:extLst>
          </p:cNvPr>
          <p:cNvSpPr txBox="1"/>
          <p:nvPr/>
        </p:nvSpPr>
        <p:spPr>
          <a:xfrm>
            <a:off x="224040" y="5755568"/>
            <a:ext cx="966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EE-Maßnahmen sollten mit dem Energieberater bei notwendigen Instandhaltungen geplant werden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C1742AD9-2607-5271-49AC-CF2699E39934}"/>
              </a:ext>
            </a:extLst>
          </p:cNvPr>
          <p:cNvGrpSpPr/>
          <p:nvPr/>
        </p:nvGrpSpPr>
        <p:grpSpPr>
          <a:xfrm>
            <a:off x="224042" y="1376505"/>
            <a:ext cx="9681958" cy="3684527"/>
            <a:chOff x="224042" y="1376505"/>
            <a:chExt cx="9681958" cy="3684527"/>
          </a:xfrm>
        </p:grpSpPr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4B65DD55-27CC-B198-B621-9EF9E90BD6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4364" y="4692139"/>
              <a:ext cx="446570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D587411E-2867-4BEF-97EF-56AA9D38709A}"/>
                </a:ext>
              </a:extLst>
            </p:cNvPr>
            <p:cNvGrpSpPr/>
            <p:nvPr/>
          </p:nvGrpSpPr>
          <p:grpSpPr>
            <a:xfrm>
              <a:off x="224042" y="1376505"/>
              <a:ext cx="9681958" cy="3684527"/>
              <a:chOff x="224042" y="1440005"/>
              <a:chExt cx="9681958" cy="3684527"/>
            </a:xfrm>
          </p:grpSpPr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15DBD730-6C2E-4363-9083-F3AD10D0F8FC}"/>
                  </a:ext>
                </a:extLst>
              </p:cNvPr>
              <p:cNvSpPr txBox="1"/>
              <p:nvPr/>
            </p:nvSpPr>
            <p:spPr>
              <a:xfrm>
                <a:off x="224042" y="4785978"/>
                <a:ext cx="968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PV(T) aufs Dach, Balkon und Parkplatz mit Haus-Akku, Überschussstrom ins EVU-Netz</a:t>
                </a:r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0CCC28C9-F7D6-C67D-22FD-B20244D2B609}"/>
                  </a:ext>
                </a:extLst>
              </p:cNvPr>
              <p:cNvGrpSpPr/>
              <p:nvPr/>
            </p:nvGrpSpPr>
            <p:grpSpPr>
              <a:xfrm>
                <a:off x="3811625" y="1440005"/>
                <a:ext cx="3351398" cy="3352875"/>
                <a:chOff x="3811625" y="1440005"/>
                <a:chExt cx="3351398" cy="3352875"/>
              </a:xfrm>
            </p:grpSpPr>
            <p:grpSp>
              <p:nvGrpSpPr>
                <p:cNvPr id="109" name="Gruppieren 108">
                  <a:extLst>
                    <a:ext uri="{FF2B5EF4-FFF2-40B4-BE49-F238E27FC236}">
                      <a16:creationId xmlns:a16="http://schemas.microsoft.com/office/drawing/2014/main" id="{C18E14C0-804C-DCC1-4C4D-668DD92D2679}"/>
                    </a:ext>
                  </a:extLst>
                </p:cNvPr>
                <p:cNvGrpSpPr/>
                <p:nvPr/>
              </p:nvGrpSpPr>
              <p:grpSpPr>
                <a:xfrm>
                  <a:off x="5598798" y="3495999"/>
                  <a:ext cx="691598" cy="1296881"/>
                  <a:chOff x="5598798" y="3495999"/>
                  <a:chExt cx="691598" cy="1296881"/>
                </a:xfrm>
              </p:grpSpPr>
              <p:pic>
                <p:nvPicPr>
                  <p:cNvPr id="8" name="Grafik 7">
                    <a:extLst>
                      <a:ext uri="{FF2B5EF4-FFF2-40B4-BE49-F238E27FC236}">
                        <a16:creationId xmlns:a16="http://schemas.microsoft.com/office/drawing/2014/main" id="{4F64958E-6CC0-4B37-9759-F3B8D732A9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087" t="56358" r="73126" b="14625"/>
                  <a:stretch/>
                </p:blipFill>
                <p:spPr>
                  <a:xfrm>
                    <a:off x="5598798" y="3495999"/>
                    <a:ext cx="418875" cy="718622"/>
                  </a:xfrm>
                  <a:prstGeom prst="rect">
                    <a:avLst/>
                  </a:prstGeom>
                </p:spPr>
              </p:pic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9A587941-AE49-4A00-A415-1E1A1B38C9FB}"/>
                      </a:ext>
                    </a:extLst>
                  </p:cNvPr>
                  <p:cNvCxnSpPr>
                    <a:cxnSpLocks/>
                    <a:stCxn id="8" idx="2"/>
                  </p:cNvCxnSpPr>
                  <p:nvPr/>
                </p:nvCxnSpPr>
                <p:spPr bwMode="auto">
                  <a:xfrm>
                    <a:off x="5808236" y="4214621"/>
                    <a:ext cx="0" cy="554258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6" name="Ellipse 105">
                    <a:extLst>
                      <a:ext uri="{FF2B5EF4-FFF2-40B4-BE49-F238E27FC236}">
                        <a16:creationId xmlns:a16="http://schemas.microsoft.com/office/drawing/2014/main" id="{8B34A4E2-020B-448C-8628-C4395F2F53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0727" y="4723211"/>
                    <a:ext cx="69669" cy="696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7" name="Gruppieren 66">
                  <a:extLst>
                    <a:ext uri="{FF2B5EF4-FFF2-40B4-BE49-F238E27FC236}">
                      <a16:creationId xmlns:a16="http://schemas.microsoft.com/office/drawing/2014/main" id="{3D9D3587-3394-4C57-B455-3395A0794555}"/>
                    </a:ext>
                  </a:extLst>
                </p:cNvPr>
                <p:cNvGrpSpPr/>
                <p:nvPr/>
              </p:nvGrpSpPr>
              <p:grpSpPr>
                <a:xfrm>
                  <a:off x="3811625" y="1440005"/>
                  <a:ext cx="3351398" cy="1355785"/>
                  <a:chOff x="3811625" y="1548293"/>
                  <a:chExt cx="3351398" cy="1355785"/>
                </a:xfrm>
              </p:grpSpPr>
              <p:grpSp>
                <p:nvGrpSpPr>
                  <p:cNvPr id="73" name="Gruppieren 72">
                    <a:extLst>
                      <a:ext uri="{FF2B5EF4-FFF2-40B4-BE49-F238E27FC236}">
                        <a16:creationId xmlns:a16="http://schemas.microsoft.com/office/drawing/2014/main" id="{0D43477C-9A5B-40FB-9F52-C8B7BAE756B5}"/>
                      </a:ext>
                    </a:extLst>
                  </p:cNvPr>
                  <p:cNvGrpSpPr/>
                  <p:nvPr/>
                </p:nvGrpSpPr>
                <p:grpSpPr>
                  <a:xfrm>
                    <a:off x="3811625" y="1601287"/>
                    <a:ext cx="3351398" cy="1302791"/>
                    <a:chOff x="4965726" y="1601287"/>
                    <a:chExt cx="3351398" cy="1302791"/>
                  </a:xfrm>
                </p:grpSpPr>
                <p:grpSp>
                  <p:nvGrpSpPr>
                    <p:cNvPr id="17" name="Gruppieren 16">
                      <a:extLst>
                        <a:ext uri="{FF2B5EF4-FFF2-40B4-BE49-F238E27FC236}">
                          <a16:creationId xmlns:a16="http://schemas.microsoft.com/office/drawing/2014/main" id="{C5578023-2269-452E-BE95-39A0DB118D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65726" y="1601287"/>
                      <a:ext cx="2344763" cy="1302791"/>
                      <a:chOff x="8364915" y="3815016"/>
                      <a:chExt cx="897300" cy="528571"/>
                    </a:xfrm>
                  </p:grpSpPr>
                  <p:sp>
                    <p:nvSpPr>
                      <p:cNvPr id="19" name="Freihandform: Form 18">
                        <a:extLst>
                          <a:ext uri="{FF2B5EF4-FFF2-40B4-BE49-F238E27FC236}">
                            <a16:creationId xmlns:a16="http://schemas.microsoft.com/office/drawing/2014/main" id="{765E8201-2ED6-4455-A791-85E3C90DDD3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364915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" name="Freihandform: Form 19">
                        <a:extLst>
                          <a:ext uri="{FF2B5EF4-FFF2-40B4-BE49-F238E27FC236}">
                            <a16:creationId xmlns:a16="http://schemas.microsoft.com/office/drawing/2014/main" id="{50079D3C-241D-4B12-85B6-C6C0EA71576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764049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" name="Freihandform: Form 20">
                        <a:extLst>
                          <a:ext uri="{FF2B5EF4-FFF2-40B4-BE49-F238E27FC236}">
                            <a16:creationId xmlns:a16="http://schemas.microsoft.com/office/drawing/2014/main" id="{F05163AF-20A9-41AF-AE41-E61103D4695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512535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2" name="Freihandform: Form 21">
                        <a:extLst>
                          <a:ext uri="{FF2B5EF4-FFF2-40B4-BE49-F238E27FC236}">
                            <a16:creationId xmlns:a16="http://schemas.microsoft.com/office/drawing/2014/main" id="{DF5FF9D8-2AB6-4269-9454-2049E1F8C82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911668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cxnSp>
                  <p:nvCxnSpPr>
                    <p:cNvPr id="37" name="Gerader Verbinder 36">
                      <a:extLst>
                        <a:ext uri="{FF2B5EF4-FFF2-40B4-BE49-F238E27FC236}">
                          <a16:creationId xmlns:a16="http://schemas.microsoft.com/office/drawing/2014/main" id="{7D14DC26-2A0F-4E68-BC11-2766490D97A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180445" y="2625587"/>
                      <a:ext cx="1102767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62" name="Ellipse 61">
                      <a:extLst>
                        <a:ext uri="{FF2B5EF4-FFF2-40B4-BE49-F238E27FC236}">
                          <a16:creationId xmlns:a16="http://schemas.microsoft.com/office/drawing/2014/main" id="{22870BAA-3707-4FD2-BD2B-1F940EDDBD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47455" y="2590752"/>
                      <a:ext cx="69669" cy="6966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cxnSp>
                <p:nvCxnSpPr>
                  <p:cNvPr id="38" name="Gerade Verbindung mit Pfeil 37">
                    <a:extLst>
                      <a:ext uri="{FF2B5EF4-FFF2-40B4-BE49-F238E27FC236}">
                        <a16:creationId xmlns:a16="http://schemas.microsoft.com/office/drawing/2014/main" id="{87FFDE7C-70A4-4E6E-847B-8FEBBFD837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52450" y="1548293"/>
                    <a:ext cx="0" cy="793315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104" name="Rectangle 4">
            <a:extLst>
              <a:ext uri="{FF2B5EF4-FFF2-40B4-BE49-F238E27FC236}">
                <a16:creationId xmlns:a16="http://schemas.microsoft.com/office/drawing/2014/main" id="{CC17F1C7-52AC-47E2-8713-151BB921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873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: Im Neubau </a:t>
            </a:r>
            <a:r>
              <a:rPr lang="de-DE" altLang="de-DE" sz="1800" b="1" u="sng" dirty="0">
                <a:solidFill>
                  <a:srgbClr val="00B050"/>
                </a:solidFill>
              </a:rPr>
              <a:t>UND</a:t>
            </a:r>
            <a:r>
              <a:rPr lang="de-DE" altLang="de-DE" sz="1800" dirty="0">
                <a:solidFill>
                  <a:srgbClr val="00B050"/>
                </a:solidFill>
              </a:rPr>
              <a:t> Bestand einsetzbar!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71F2F2D-85F2-4B08-B535-A1306EC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14" y="62302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Dieses Konzept wird die Energiewende mit einer optimalen Eigenversorgung revolutionieren !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D0BB94-4E2B-AB8D-8C42-B76367E7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66" y="23175"/>
            <a:ext cx="88084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„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“ im Ein-/ Mehrfamilienhaus und </a:t>
            </a:r>
            <a:r>
              <a:rPr lang="de-DE" altLang="de-DE" sz="2000" dirty="0" err="1">
                <a:solidFill>
                  <a:schemeClr val="bg1"/>
                </a:solidFill>
              </a:rPr>
              <a:t>öffentl</a:t>
            </a:r>
            <a:r>
              <a:rPr lang="de-DE" altLang="de-DE" sz="2000" dirty="0">
                <a:solidFill>
                  <a:schemeClr val="bg1"/>
                </a:solidFill>
              </a:rPr>
              <a:t>. Gebäuden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D68080EC-C16F-D555-A3D8-17B76A3F23EB}"/>
              </a:ext>
            </a:extLst>
          </p:cNvPr>
          <p:cNvGrpSpPr/>
          <p:nvPr/>
        </p:nvGrpSpPr>
        <p:grpSpPr>
          <a:xfrm>
            <a:off x="224041" y="2745598"/>
            <a:ext cx="9681959" cy="2561661"/>
            <a:chOff x="224041" y="2745598"/>
            <a:chExt cx="9681959" cy="2561661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5CC8F906-1BA6-6675-9F01-435ED59D3A15}"/>
                </a:ext>
              </a:extLst>
            </p:cNvPr>
            <p:cNvGrpSpPr/>
            <p:nvPr/>
          </p:nvGrpSpPr>
          <p:grpSpPr>
            <a:xfrm>
              <a:off x="224041" y="2745598"/>
              <a:ext cx="9681959" cy="2561661"/>
              <a:chOff x="224041" y="2815746"/>
              <a:chExt cx="9681959" cy="2561661"/>
            </a:xfrm>
          </p:grpSpPr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B1C00091-4CF7-0A15-30CA-069E8F700A5E}"/>
                  </a:ext>
                </a:extLst>
              </p:cNvPr>
              <p:cNvGrpSpPr/>
              <p:nvPr/>
            </p:nvGrpSpPr>
            <p:grpSpPr>
              <a:xfrm>
                <a:off x="4084068" y="2815746"/>
                <a:ext cx="5821932" cy="1968687"/>
                <a:chOff x="4084068" y="2815746"/>
                <a:chExt cx="5821932" cy="1968687"/>
              </a:xfrm>
            </p:grpSpPr>
            <p:sp>
              <p:nvSpPr>
                <p:cNvPr id="108" name="Textfeld 107">
                  <a:extLst>
                    <a:ext uri="{FF2B5EF4-FFF2-40B4-BE49-F238E27FC236}">
                      <a16:creationId xmlns:a16="http://schemas.microsoft.com/office/drawing/2014/main" id="{1650A0BE-9E8A-4888-8259-FBF012F73EDA}"/>
                    </a:ext>
                  </a:extLst>
                </p:cNvPr>
                <p:cNvSpPr txBox="1"/>
                <p:nvPr/>
              </p:nvSpPr>
              <p:spPr>
                <a:xfrm>
                  <a:off x="7528568" y="2815746"/>
                  <a:ext cx="215339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de-DE" sz="1200" u="sng" dirty="0">
                      <a:effectLst/>
                      <a:latin typeface="+mj-lt"/>
                      <a:ea typeface="Calibri" panose="020F0502020204030204" pitchFamily="34" charset="0"/>
                    </a:rPr>
                    <a:t>Quelle</a:t>
                  </a:r>
                  <a:r>
                    <a:rPr lang="de-DE" sz="1200" dirty="0">
                      <a:effectLst/>
                      <a:latin typeface="+mj-lt"/>
                      <a:ea typeface="Calibri" panose="020F0502020204030204" pitchFamily="34" charset="0"/>
                    </a:rPr>
                    <a:t>: </a:t>
                  </a:r>
                  <a:r>
                    <a:rPr lang="de-DE" sz="1200" dirty="0">
                      <a:latin typeface="+mj-lt"/>
                      <a:ea typeface="Calibri" panose="020F0502020204030204" pitchFamily="34" charset="0"/>
                    </a:rPr>
                    <a:t>Sc</a:t>
                  </a:r>
                  <a:r>
                    <a:rPr lang="de-DE" sz="1200" dirty="0">
                      <a:effectLst/>
                      <a:latin typeface="+mj-lt"/>
                      <a:ea typeface="Calibri" panose="020F0502020204030204" pitchFamily="34" charset="0"/>
                    </a:rPr>
                    <a:t>hornsteinfeger-handwerk 2020</a:t>
                  </a:r>
                </a:p>
              </p:txBody>
            </p:sp>
            <p:grpSp>
              <p:nvGrpSpPr>
                <p:cNvPr id="116" name="Gruppieren 115">
                  <a:extLst>
                    <a:ext uri="{FF2B5EF4-FFF2-40B4-BE49-F238E27FC236}">
                      <a16:creationId xmlns:a16="http://schemas.microsoft.com/office/drawing/2014/main" id="{5D1240E3-5A5D-8019-866A-991221377572}"/>
                    </a:ext>
                  </a:extLst>
                </p:cNvPr>
                <p:cNvGrpSpPr/>
                <p:nvPr/>
              </p:nvGrpSpPr>
              <p:grpSpPr>
                <a:xfrm>
                  <a:off x="4084068" y="3212994"/>
                  <a:ext cx="5821932" cy="1571439"/>
                  <a:chOff x="4084068" y="3212994"/>
                  <a:chExt cx="5821932" cy="1571439"/>
                </a:xfrm>
              </p:grpSpPr>
              <p:sp>
                <p:nvSpPr>
                  <p:cNvPr id="103" name="Textfeld 102">
                    <a:extLst>
                      <a:ext uri="{FF2B5EF4-FFF2-40B4-BE49-F238E27FC236}">
                        <a16:creationId xmlns:a16="http://schemas.microsoft.com/office/drawing/2014/main" id="{1543E5FF-81D2-4745-B8E5-C050B5C30188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156" y="3414750"/>
                    <a:ext cx="273584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u="sng" dirty="0">
                        <a:solidFill>
                          <a:srgbClr val="FF0000"/>
                        </a:solidFill>
                      </a:rPr>
                      <a:t>Achtung</a:t>
                    </a:r>
                    <a:r>
                      <a:rPr lang="de-DE" sz="1200" dirty="0">
                        <a:solidFill>
                          <a:srgbClr val="FF0000"/>
                        </a:solidFill>
                      </a:rPr>
                      <a:t>: </a:t>
                    </a:r>
                    <a:br>
                      <a:rPr lang="de-DE" sz="1200" dirty="0">
                        <a:solidFill>
                          <a:srgbClr val="FF0000"/>
                        </a:solidFill>
                      </a:rPr>
                    </a:br>
                    <a:r>
                      <a:rPr lang="de-DE" sz="1200" dirty="0">
                        <a:solidFill>
                          <a:srgbClr val="FF0000"/>
                        </a:solidFill>
                      </a:rPr>
                      <a:t>- keine Öl- oder Gasheizungen mehr!</a:t>
                    </a:r>
                    <a:br>
                      <a:rPr lang="de-DE" sz="1200" dirty="0">
                        <a:solidFill>
                          <a:srgbClr val="FF0000"/>
                        </a:solidFill>
                      </a:rPr>
                    </a:br>
                    <a:r>
                      <a:rPr lang="de-DE" sz="1200" dirty="0">
                        <a:solidFill>
                          <a:srgbClr val="FF0000"/>
                        </a:solidFill>
                      </a:rPr>
                      <a:t>- Wo möglich: Wärmenetz-Anschluss!</a:t>
                    </a:r>
                  </a:p>
                </p:txBody>
              </p:sp>
              <p:grpSp>
                <p:nvGrpSpPr>
                  <p:cNvPr id="112" name="Gruppieren 111">
                    <a:extLst>
                      <a:ext uri="{FF2B5EF4-FFF2-40B4-BE49-F238E27FC236}">
                        <a16:creationId xmlns:a16="http://schemas.microsoft.com/office/drawing/2014/main" id="{CDA5EB74-6F08-0FBD-5BEC-259F0DBDF25C}"/>
                      </a:ext>
                    </a:extLst>
                  </p:cNvPr>
                  <p:cNvGrpSpPr/>
                  <p:nvPr/>
                </p:nvGrpSpPr>
                <p:grpSpPr>
                  <a:xfrm>
                    <a:off x="4084068" y="3212994"/>
                    <a:ext cx="1747241" cy="1571439"/>
                    <a:chOff x="4084068" y="3212994"/>
                    <a:chExt cx="1747241" cy="1571439"/>
                  </a:xfrm>
                </p:grpSpPr>
                <p:cxnSp>
                  <p:nvCxnSpPr>
                    <p:cNvPr id="40" name="Gerader Verbinder 39">
                      <a:extLst>
                        <a:ext uri="{FF2B5EF4-FFF2-40B4-BE49-F238E27FC236}">
                          <a16:creationId xmlns:a16="http://schemas.microsoft.com/office/drawing/2014/main" id="{38F9CED0-963F-4777-994E-CD96380A00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424705" y="4765178"/>
                      <a:ext cx="1406604" cy="19255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8" name="Gerader Verbinder 47">
                      <a:extLst>
                        <a:ext uri="{FF2B5EF4-FFF2-40B4-BE49-F238E27FC236}">
                          <a16:creationId xmlns:a16="http://schemas.microsoft.com/office/drawing/2014/main" id="{FA436010-E268-40C8-B188-8A5132BB674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4447389" y="3787467"/>
                      <a:ext cx="0" cy="989754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91" name="Grafik 90">
                      <a:extLst>
                        <a:ext uri="{FF2B5EF4-FFF2-40B4-BE49-F238E27FC236}">
                          <a16:creationId xmlns:a16="http://schemas.microsoft.com/office/drawing/2014/main" id="{E624AB83-94CC-43A7-829C-280F72EB5F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84068" y="3212994"/>
                      <a:ext cx="705102" cy="70510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331854A-963A-A1BC-B6F9-DC509AA1BE9A}"/>
                  </a:ext>
                </a:extLst>
              </p:cNvPr>
              <p:cNvSpPr txBox="1"/>
              <p:nvPr/>
            </p:nvSpPr>
            <p:spPr>
              <a:xfrm>
                <a:off x="224041" y="5038853"/>
                <a:ext cx="9667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Fossile Wärmeerzeuger durch Wärmepumpen (z.B. Luft-Wasser / Luft-Luft) bzw. Wärmenetz ersetzen</a:t>
                </a:r>
              </a:p>
            </p:txBody>
          </p:sp>
        </p:grp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C82BDF04-C99C-5B07-A0FE-7072BD80AB0E}"/>
                </a:ext>
              </a:extLst>
            </p:cNvPr>
            <p:cNvSpPr/>
            <p:nvPr/>
          </p:nvSpPr>
          <p:spPr bwMode="auto">
            <a:xfrm>
              <a:off x="5782571" y="4659695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4E38402-D65B-84E0-DAB6-7389A979435F}"/>
              </a:ext>
            </a:extLst>
          </p:cNvPr>
          <p:cNvGrpSpPr/>
          <p:nvPr/>
        </p:nvGrpSpPr>
        <p:grpSpPr>
          <a:xfrm>
            <a:off x="224040" y="2750541"/>
            <a:ext cx="9457919" cy="2786342"/>
            <a:chOff x="224040" y="2750541"/>
            <a:chExt cx="9457919" cy="278634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C51C1E70-9344-969F-0689-64156BE07A67}"/>
                </a:ext>
              </a:extLst>
            </p:cNvPr>
            <p:cNvGrpSpPr/>
            <p:nvPr/>
          </p:nvGrpSpPr>
          <p:grpSpPr>
            <a:xfrm>
              <a:off x="224040" y="2750541"/>
              <a:ext cx="9457919" cy="2786342"/>
              <a:chOff x="224040" y="2807691"/>
              <a:chExt cx="9457919" cy="2786342"/>
            </a:xfrm>
          </p:grpSpPr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15295552-68A0-4E2B-8EAB-320E63A8F4EC}"/>
                  </a:ext>
                </a:extLst>
              </p:cNvPr>
              <p:cNvSpPr txBox="1"/>
              <p:nvPr/>
            </p:nvSpPr>
            <p:spPr>
              <a:xfrm>
                <a:off x="224040" y="5255479"/>
                <a:ext cx="9457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E-Auto, zukünftig mit bidirektionalem Laden, V2H/G fürs Hausnetz und das EVU-Netz</a:t>
                </a:r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7901D871-F900-4AD4-8BE4-16435CDC68C0}"/>
                  </a:ext>
                </a:extLst>
              </p:cNvPr>
              <p:cNvGrpSpPr/>
              <p:nvPr/>
            </p:nvGrpSpPr>
            <p:grpSpPr>
              <a:xfrm>
                <a:off x="372616" y="2807691"/>
                <a:ext cx="4050910" cy="1969530"/>
                <a:chOff x="372616" y="2807691"/>
                <a:chExt cx="4050910" cy="1969530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0A1A9296-459C-4C4D-85C8-779560A77BAB}"/>
                    </a:ext>
                  </a:extLst>
                </p:cNvPr>
                <p:cNvGrpSpPr/>
                <p:nvPr/>
              </p:nvGrpSpPr>
              <p:grpSpPr>
                <a:xfrm>
                  <a:off x="372616" y="2807691"/>
                  <a:ext cx="4050910" cy="1969530"/>
                  <a:chOff x="372616" y="2915979"/>
                  <a:chExt cx="4050910" cy="1969530"/>
                </a:xfrm>
              </p:grpSpPr>
              <p:grpSp>
                <p:nvGrpSpPr>
                  <p:cNvPr id="114" name="Gruppieren 113">
                    <a:extLst>
                      <a:ext uri="{FF2B5EF4-FFF2-40B4-BE49-F238E27FC236}">
                        <a16:creationId xmlns:a16="http://schemas.microsoft.com/office/drawing/2014/main" id="{E1DE7B69-C9B2-4A9A-AF26-87143F35943C}"/>
                      </a:ext>
                    </a:extLst>
                  </p:cNvPr>
                  <p:cNvGrpSpPr/>
                  <p:nvPr/>
                </p:nvGrpSpPr>
                <p:grpSpPr>
                  <a:xfrm>
                    <a:off x="372616" y="2915979"/>
                    <a:ext cx="4050910" cy="1969530"/>
                    <a:chOff x="372616" y="2915979"/>
                    <a:chExt cx="4050910" cy="1969530"/>
                  </a:xfrm>
                </p:grpSpPr>
                <p:pic>
                  <p:nvPicPr>
                    <p:cNvPr id="4" name="Grafik 3" descr="Ein Bild, das Text, schwarz, dunkel, Küchengerät enthält.&#10;&#10;Automatisch generierte Beschreibung">
                      <a:extLst>
                        <a:ext uri="{FF2B5EF4-FFF2-40B4-BE49-F238E27FC236}">
                          <a16:creationId xmlns:a16="http://schemas.microsoft.com/office/drawing/2014/main" id="{0F95E97A-8F83-4CCC-A152-55BFF3AF7C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688" r="29626"/>
                    <a:stretch/>
                  </p:blipFill>
                  <p:spPr>
                    <a:xfrm>
                      <a:off x="3173373" y="2915979"/>
                      <a:ext cx="620846" cy="8583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Grafik 33">
                      <a:extLst>
                        <a:ext uri="{FF2B5EF4-FFF2-40B4-BE49-F238E27FC236}">
                          <a16:creationId xmlns:a16="http://schemas.microsoft.com/office/drawing/2014/main" id="{28DAA4B1-75B7-40CD-ABB1-DDBC35BDC9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837" t="27045" b="13630"/>
                    <a:stretch/>
                  </p:blipFill>
                  <p:spPr>
                    <a:xfrm flipH="1">
                      <a:off x="372616" y="3262953"/>
                      <a:ext cx="2269469" cy="1328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Freihandform: Form 34">
                      <a:extLst>
                        <a:ext uri="{FF2B5EF4-FFF2-40B4-BE49-F238E27FC236}">
                          <a16:creationId xmlns:a16="http://schemas.microsoft.com/office/drawing/2014/main" id="{09DF102F-6310-49DE-8EA5-C00FF141C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35488" y="3727269"/>
                      <a:ext cx="775944" cy="357051"/>
                    </a:xfrm>
                    <a:custGeom>
                      <a:avLst/>
                      <a:gdLst>
                        <a:gd name="connsiteX0" fmla="*/ 0 w 775944"/>
                        <a:gd name="connsiteY0" fmla="*/ 87085 h 357051"/>
                        <a:gd name="connsiteX1" fmla="*/ 43543 w 775944"/>
                        <a:gd name="connsiteY1" fmla="*/ 121920 h 357051"/>
                        <a:gd name="connsiteX2" fmla="*/ 78377 w 775944"/>
                        <a:gd name="connsiteY2" fmla="*/ 139337 h 357051"/>
                        <a:gd name="connsiteX3" fmla="*/ 121920 w 775944"/>
                        <a:gd name="connsiteY3" fmla="*/ 174171 h 357051"/>
                        <a:gd name="connsiteX4" fmla="*/ 200297 w 775944"/>
                        <a:gd name="connsiteY4" fmla="*/ 226422 h 357051"/>
                        <a:gd name="connsiteX5" fmla="*/ 243840 w 775944"/>
                        <a:gd name="connsiteY5" fmla="*/ 261257 h 357051"/>
                        <a:gd name="connsiteX6" fmla="*/ 330926 w 775944"/>
                        <a:gd name="connsiteY6" fmla="*/ 296091 h 357051"/>
                        <a:gd name="connsiteX7" fmla="*/ 470263 w 775944"/>
                        <a:gd name="connsiteY7" fmla="*/ 339634 h 357051"/>
                        <a:gd name="connsiteX8" fmla="*/ 531223 w 775944"/>
                        <a:gd name="connsiteY8" fmla="*/ 357051 h 357051"/>
                        <a:gd name="connsiteX9" fmla="*/ 635726 w 775944"/>
                        <a:gd name="connsiteY9" fmla="*/ 339634 h 357051"/>
                        <a:gd name="connsiteX10" fmla="*/ 705395 w 775944"/>
                        <a:gd name="connsiteY10" fmla="*/ 278674 h 357051"/>
                        <a:gd name="connsiteX11" fmla="*/ 722812 w 775944"/>
                        <a:gd name="connsiteY11" fmla="*/ 252548 h 357051"/>
                        <a:gd name="connsiteX12" fmla="*/ 748937 w 775944"/>
                        <a:gd name="connsiteY12" fmla="*/ 217714 h 357051"/>
                        <a:gd name="connsiteX13" fmla="*/ 775063 w 775944"/>
                        <a:gd name="connsiteY13" fmla="*/ 113211 h 357051"/>
                        <a:gd name="connsiteX14" fmla="*/ 775063 w 775944"/>
                        <a:gd name="connsiteY14" fmla="*/ 0 h 35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75944" h="357051">
                          <a:moveTo>
                            <a:pt x="0" y="87085"/>
                          </a:moveTo>
                          <a:cubicBezTo>
                            <a:pt x="14514" y="98697"/>
                            <a:pt x="28077" y="111609"/>
                            <a:pt x="43543" y="121920"/>
                          </a:cubicBezTo>
                          <a:cubicBezTo>
                            <a:pt x="54345" y="129121"/>
                            <a:pt x="68404" y="131026"/>
                            <a:pt x="78377" y="139337"/>
                          </a:cubicBezTo>
                          <a:cubicBezTo>
                            <a:pt x="130900" y="183105"/>
                            <a:pt x="59543" y="153377"/>
                            <a:pt x="121920" y="174171"/>
                          </a:cubicBezTo>
                          <a:cubicBezTo>
                            <a:pt x="267715" y="290806"/>
                            <a:pt x="84502" y="149225"/>
                            <a:pt x="200297" y="226422"/>
                          </a:cubicBezTo>
                          <a:cubicBezTo>
                            <a:pt x="215763" y="236733"/>
                            <a:pt x="227439" y="252510"/>
                            <a:pt x="243840" y="261257"/>
                          </a:cubicBezTo>
                          <a:cubicBezTo>
                            <a:pt x="271427" y="275970"/>
                            <a:pt x="302962" y="282109"/>
                            <a:pt x="330926" y="296091"/>
                          </a:cubicBezTo>
                          <a:cubicBezTo>
                            <a:pt x="419033" y="340145"/>
                            <a:pt x="294646" y="281099"/>
                            <a:pt x="470263" y="339634"/>
                          </a:cubicBezTo>
                          <a:cubicBezTo>
                            <a:pt x="507744" y="352127"/>
                            <a:pt x="487483" y="346115"/>
                            <a:pt x="531223" y="357051"/>
                          </a:cubicBezTo>
                          <a:cubicBezTo>
                            <a:pt x="556050" y="354292"/>
                            <a:pt x="606549" y="354222"/>
                            <a:pt x="635726" y="339634"/>
                          </a:cubicBezTo>
                          <a:cubicBezTo>
                            <a:pt x="658742" y="328126"/>
                            <a:pt x="694045" y="295699"/>
                            <a:pt x="705395" y="278674"/>
                          </a:cubicBezTo>
                          <a:cubicBezTo>
                            <a:pt x="711201" y="269965"/>
                            <a:pt x="716729" y="261065"/>
                            <a:pt x="722812" y="252548"/>
                          </a:cubicBezTo>
                          <a:cubicBezTo>
                            <a:pt x="731248" y="240737"/>
                            <a:pt x="740229" y="229325"/>
                            <a:pt x="748937" y="217714"/>
                          </a:cubicBezTo>
                          <a:cubicBezTo>
                            <a:pt x="762033" y="178429"/>
                            <a:pt x="772864" y="154991"/>
                            <a:pt x="775063" y="113211"/>
                          </a:cubicBezTo>
                          <a:cubicBezTo>
                            <a:pt x="777046" y="75526"/>
                            <a:pt x="775063" y="37737"/>
                            <a:pt x="775063" y="0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cxnSp>
                  <p:nvCxnSpPr>
                    <p:cNvPr id="44" name="Gerader Verbinder 43">
                      <a:extLst>
                        <a:ext uri="{FF2B5EF4-FFF2-40B4-BE49-F238E27FC236}">
                          <a16:creationId xmlns:a16="http://schemas.microsoft.com/office/drawing/2014/main" id="{501C4E79-D89B-4D87-9DE8-3CE34C2FEE6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3727269"/>
                      <a:ext cx="0" cy="115824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Gerader Verbinder 71">
                      <a:extLst>
                        <a:ext uri="{FF2B5EF4-FFF2-40B4-BE49-F238E27FC236}">
                          <a16:creationId xmlns:a16="http://schemas.microsoft.com/office/drawing/2014/main" id="{23F6BEB4-1267-49D5-A115-97AE002BA09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4883196"/>
                      <a:ext cx="78593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7" name="Gerade Verbindung mit Pfeil 6">
                    <a:extLst>
                      <a:ext uri="{FF2B5EF4-FFF2-40B4-BE49-F238E27FC236}">
                        <a16:creationId xmlns:a16="http://schemas.microsoft.com/office/drawing/2014/main" id="{1BEA3553-21A4-4386-9DFA-C59F6FC2D3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75547" y="4220982"/>
                    <a:ext cx="456133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F0A20E36-7D6F-6711-670F-C5C16550D1B5}"/>
                    </a:ext>
                  </a:extLst>
                </p:cNvPr>
                <p:cNvSpPr txBox="1"/>
                <p:nvPr/>
              </p:nvSpPr>
              <p:spPr>
                <a:xfrm>
                  <a:off x="2757738" y="4097390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V2H/G</a:t>
                  </a:r>
                </a:p>
              </p:txBody>
            </p:sp>
          </p:grpSp>
        </p:grp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F336B30-4B31-BB9E-EA52-4DFF240871DF}"/>
                </a:ext>
              </a:extLst>
            </p:cNvPr>
            <p:cNvSpPr/>
            <p:nvPr/>
          </p:nvSpPr>
          <p:spPr bwMode="auto">
            <a:xfrm>
              <a:off x="4412997" y="4678093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1997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0371-9FD1-7CE1-609A-4F6A398B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2A2B5F6D-48AC-FD07-2272-C65AE943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4449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Dimensionierung eines Solarspeichers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EE5E84A-0E02-A981-F7E7-E730980F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1" y="897955"/>
            <a:ext cx="869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u="sng" dirty="0">
                <a:solidFill>
                  <a:srgbClr val="563BFB"/>
                </a:solidFill>
              </a:rPr>
              <a:t>Einfache Faustformel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sz="1800" dirty="0">
                <a:solidFill>
                  <a:srgbClr val="563BFB"/>
                </a:solidFill>
              </a:rPr>
              <a:t>Kapazitätsbereich: 0,9 kWh bis zu 1,6 kWh je kW installierter PV-Leistung </a:t>
            </a:r>
            <a:r>
              <a:rPr lang="de-DE" altLang="de-DE" sz="1800" dirty="0">
                <a:solidFill>
                  <a:srgbClr val="563BFB"/>
                </a:solidFill>
              </a:rPr>
              <a:t>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7CCC56-E81A-BDC9-D0F0-04FA4F897EF9}"/>
              </a:ext>
            </a:extLst>
          </p:cNvPr>
          <p:cNvGrpSpPr/>
          <p:nvPr/>
        </p:nvGrpSpPr>
        <p:grpSpPr>
          <a:xfrm>
            <a:off x="597503" y="1662182"/>
            <a:ext cx="9072300" cy="4460179"/>
            <a:chOff x="597503" y="1662182"/>
            <a:chExt cx="9072300" cy="44601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B73D2F2-7BA4-3507-EFC7-3D6231318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51" t="28252" r="35856" b="5856"/>
            <a:stretch/>
          </p:blipFill>
          <p:spPr>
            <a:xfrm>
              <a:off x="597503" y="2050326"/>
              <a:ext cx="6984952" cy="4072035"/>
            </a:xfrm>
            <a:prstGeom prst="rect">
              <a:avLst/>
            </a:prstGeom>
          </p:spPr>
        </p:pic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690CA92-51CB-CBC9-424D-7E2DC824A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172" y="1662182"/>
              <a:ext cx="29927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/>
              <a:r>
                <a:rPr lang="de-DE" altLang="de-DE" sz="1800" u="sng" dirty="0">
                  <a:solidFill>
                    <a:srgbClr val="563BFB"/>
                  </a:solidFill>
                </a:rPr>
                <a:t>Bessere Dimensionierung</a:t>
              </a:r>
              <a:endParaRPr lang="de-DE" altLang="de-DE" sz="1800" dirty="0">
                <a:solidFill>
                  <a:srgbClr val="563BFB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4944167-1787-739A-BC5D-F72401C37268}"/>
                </a:ext>
              </a:extLst>
            </p:cNvPr>
            <p:cNvSpPr txBox="1"/>
            <p:nvPr/>
          </p:nvSpPr>
          <p:spPr>
            <a:xfrm>
              <a:off x="7433158" y="2149411"/>
              <a:ext cx="2236645" cy="676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1200"/>
                </a:spcBef>
              </a:pPr>
              <a:r>
                <a:rPr lang="de-DE" sz="12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HTW Berlin</a:t>
              </a:r>
              <a:br>
                <a:rPr lang="de-DE" sz="1200" b="1" kern="10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b="1" u="sng" kern="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Empfehlungen zur Auslegung</a:t>
              </a:r>
              <a:br>
                <a:rPr lang="de-DE" sz="1200" b="1" u="sng" kern="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</a:br>
              <a:r>
                <a:rPr lang="de-DE" sz="1200" b="1" u="sng" kern="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von Solarspeichern</a:t>
              </a:r>
              <a:endParaRPr lang="de-DE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feld 40">
            <a:extLst>
              <a:ext uri="{FF2B5EF4-FFF2-40B4-BE49-F238E27FC236}">
                <a16:creationId xmlns:a16="http://schemas.microsoft.com/office/drawing/2014/main" id="{16DF48DB-9DCF-478E-46CC-53249B1D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2361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Es sollte eine wirtschaftliche Autarkie angestrebt werden!</a:t>
            </a:r>
          </a:p>
        </p:txBody>
      </p:sp>
    </p:spTree>
    <p:extLst>
      <p:ext uri="{BB962C8B-B14F-4D97-AF65-F5344CB8AC3E}">
        <p14:creationId xmlns:p14="http://schemas.microsoft.com/office/powerpoint/2010/main" val="40492434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hteck 8199">
            <a:extLst>
              <a:ext uri="{FF2B5EF4-FFF2-40B4-BE49-F238E27FC236}">
                <a16:creationId xmlns:a16="http://schemas.microsoft.com/office/drawing/2014/main" id="{73E4ECE7-9856-5090-0D3E-6A5139567D0D}"/>
              </a:ext>
            </a:extLst>
          </p:cNvPr>
          <p:cNvSpPr/>
          <p:nvPr/>
        </p:nvSpPr>
        <p:spPr bwMode="auto">
          <a:xfrm>
            <a:off x="3818515" y="4318365"/>
            <a:ext cx="2793355" cy="265814"/>
          </a:xfrm>
          <a:prstGeom prst="rect">
            <a:avLst/>
          </a:prstGeom>
          <a:solidFill>
            <a:srgbClr val="FFC00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227" name="Gruppieren 8226">
            <a:extLst>
              <a:ext uri="{FF2B5EF4-FFF2-40B4-BE49-F238E27FC236}">
                <a16:creationId xmlns:a16="http://schemas.microsoft.com/office/drawing/2014/main" id="{993788F7-343B-CE0F-FD8C-6E2266913CE3}"/>
              </a:ext>
            </a:extLst>
          </p:cNvPr>
          <p:cNvGrpSpPr/>
          <p:nvPr/>
        </p:nvGrpSpPr>
        <p:grpSpPr>
          <a:xfrm>
            <a:off x="2275152" y="4318365"/>
            <a:ext cx="5797275" cy="265814"/>
            <a:chOff x="2275152" y="4370619"/>
            <a:chExt cx="5797275" cy="265814"/>
          </a:xfrm>
        </p:grpSpPr>
        <p:sp>
          <p:nvSpPr>
            <p:cNvPr id="8203" name="Rechteck 8202">
              <a:extLst>
                <a:ext uri="{FF2B5EF4-FFF2-40B4-BE49-F238E27FC236}">
                  <a16:creationId xmlns:a16="http://schemas.microsoft.com/office/drawing/2014/main" id="{F97A377A-F41C-4A2F-E821-B97D6F4D9D3F}"/>
                </a:ext>
              </a:extLst>
            </p:cNvPr>
            <p:cNvSpPr/>
            <p:nvPr/>
          </p:nvSpPr>
          <p:spPr bwMode="auto">
            <a:xfrm>
              <a:off x="6764285" y="4370619"/>
              <a:ext cx="1308142" cy="265814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02" name="Rechteck 8201">
              <a:extLst>
                <a:ext uri="{FF2B5EF4-FFF2-40B4-BE49-F238E27FC236}">
                  <a16:creationId xmlns:a16="http://schemas.microsoft.com/office/drawing/2014/main" id="{520BBD07-743B-5FD1-92D8-4779B2615EBD}"/>
                </a:ext>
              </a:extLst>
            </p:cNvPr>
            <p:cNvSpPr/>
            <p:nvPr/>
          </p:nvSpPr>
          <p:spPr bwMode="auto">
            <a:xfrm>
              <a:off x="2275152" y="4370619"/>
              <a:ext cx="1308142" cy="265814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26" name="Gruppieren 8225">
            <a:extLst>
              <a:ext uri="{FF2B5EF4-FFF2-40B4-BE49-F238E27FC236}">
                <a16:creationId xmlns:a16="http://schemas.microsoft.com/office/drawing/2014/main" id="{A5DEDCDE-7D92-743F-2AC9-1A69B03C7BAE}"/>
              </a:ext>
            </a:extLst>
          </p:cNvPr>
          <p:cNvGrpSpPr/>
          <p:nvPr/>
        </p:nvGrpSpPr>
        <p:grpSpPr>
          <a:xfrm>
            <a:off x="727367" y="4318365"/>
            <a:ext cx="8875427" cy="265814"/>
            <a:chOff x="727367" y="4370619"/>
            <a:chExt cx="8875427" cy="265814"/>
          </a:xfrm>
        </p:grpSpPr>
        <p:sp>
          <p:nvSpPr>
            <p:cNvPr id="8205" name="Rechteck 8204">
              <a:extLst>
                <a:ext uri="{FF2B5EF4-FFF2-40B4-BE49-F238E27FC236}">
                  <a16:creationId xmlns:a16="http://schemas.microsoft.com/office/drawing/2014/main" id="{8A587AB2-32FC-EAB1-D00F-72B9E053C4B1}"/>
                </a:ext>
              </a:extLst>
            </p:cNvPr>
            <p:cNvSpPr/>
            <p:nvPr/>
          </p:nvSpPr>
          <p:spPr bwMode="auto">
            <a:xfrm>
              <a:off x="8255394" y="4370619"/>
              <a:ext cx="1347400" cy="265814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06" name="Rechteck 8205">
              <a:extLst>
                <a:ext uri="{FF2B5EF4-FFF2-40B4-BE49-F238E27FC236}">
                  <a16:creationId xmlns:a16="http://schemas.microsoft.com/office/drawing/2014/main" id="{E2D059FA-8E03-2A99-0D23-81050CE105E6}"/>
                </a:ext>
              </a:extLst>
            </p:cNvPr>
            <p:cNvSpPr/>
            <p:nvPr/>
          </p:nvSpPr>
          <p:spPr bwMode="auto">
            <a:xfrm>
              <a:off x="727367" y="4370619"/>
              <a:ext cx="1347400" cy="265814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7C836FF-B469-6B18-0F3C-9A35EC4EBFED}"/>
              </a:ext>
            </a:extLst>
          </p:cNvPr>
          <p:cNvGraphicFramePr>
            <a:graphicFrameLocks/>
          </p:cNvGraphicFramePr>
          <p:nvPr/>
        </p:nvGraphicFramePr>
        <p:xfrm>
          <a:off x="129362" y="1551882"/>
          <a:ext cx="9597345" cy="275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" y="0"/>
            <a:ext cx="87045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„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“ im Ein-/ Mehrfamilienhaus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Beispiel: 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Hergersweiler</a:t>
            </a:r>
            <a:r>
              <a:rPr lang="de-DE" altLang="de-DE" sz="2000" dirty="0">
                <a:solidFill>
                  <a:schemeClr val="bg1"/>
                </a:solidFill>
              </a:rPr>
              <a:t> , Verbrauch vs. Erzeugung 2023, Erträge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CCF53B-889F-2352-26AC-11F492E2B85B}"/>
              </a:ext>
            </a:extLst>
          </p:cNvPr>
          <p:cNvSpPr txBox="1"/>
          <p:nvPr/>
        </p:nvSpPr>
        <p:spPr>
          <a:xfrm>
            <a:off x="135540" y="16963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kWh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DD4947E-A391-79D5-1EA9-F40469972DD3}"/>
              </a:ext>
            </a:extLst>
          </p:cNvPr>
          <p:cNvGrpSpPr/>
          <p:nvPr/>
        </p:nvGrpSpPr>
        <p:grpSpPr>
          <a:xfrm>
            <a:off x="7878024" y="775222"/>
            <a:ext cx="1809553" cy="712022"/>
            <a:chOff x="8010485" y="775222"/>
            <a:chExt cx="1809553" cy="712022"/>
          </a:xfrm>
        </p:grpSpPr>
        <p:grpSp>
          <p:nvGrpSpPr>
            <p:cNvPr id="8250" name="Gruppieren 8249">
              <a:extLst>
                <a:ext uri="{FF2B5EF4-FFF2-40B4-BE49-F238E27FC236}">
                  <a16:creationId xmlns:a16="http://schemas.microsoft.com/office/drawing/2014/main" id="{6B023793-84BA-13BC-CEC2-1FA6A39F0FCD}"/>
                </a:ext>
              </a:extLst>
            </p:cNvPr>
            <p:cNvGrpSpPr/>
            <p:nvPr/>
          </p:nvGrpSpPr>
          <p:grpSpPr>
            <a:xfrm>
              <a:off x="8054509" y="1053825"/>
              <a:ext cx="1765529" cy="433419"/>
              <a:chOff x="7978309" y="1132206"/>
              <a:chExt cx="1765529" cy="433419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78DA4CBA-09DE-C8E8-05F7-CE1B6C9094D3}"/>
                  </a:ext>
                </a:extLst>
              </p:cNvPr>
              <p:cNvGrpSpPr/>
              <p:nvPr/>
            </p:nvGrpSpPr>
            <p:grpSpPr>
              <a:xfrm>
                <a:off x="8945996" y="1201484"/>
                <a:ext cx="719576" cy="276999"/>
                <a:chOff x="8725854" y="894331"/>
                <a:chExt cx="719576" cy="276999"/>
              </a:xfrm>
            </p:grpSpPr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EB77128E-DB8B-58E2-DAA8-C9DFBBEC5978}"/>
                    </a:ext>
                  </a:extLst>
                </p:cNvPr>
                <p:cNvSpPr txBox="1"/>
                <p:nvPr/>
              </p:nvSpPr>
              <p:spPr>
                <a:xfrm>
                  <a:off x="8725854" y="894331"/>
                  <a:ext cx="5758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dirty="0">
                      <a:solidFill>
                        <a:srgbClr val="0000FF"/>
                      </a:solidFill>
                    </a:rPr>
                    <a:t>Eigen</a:t>
                  </a:r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DF2B3DC7-A7E0-2167-987C-A4B3BA6AC3D1}"/>
                    </a:ext>
                  </a:extLst>
                </p:cNvPr>
                <p:cNvSpPr/>
                <p:nvPr/>
              </p:nvSpPr>
              <p:spPr bwMode="auto">
                <a:xfrm>
                  <a:off x="9237471" y="982236"/>
                  <a:ext cx="207959" cy="124924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229" name="Rechteck 8228">
                <a:extLst>
                  <a:ext uri="{FF2B5EF4-FFF2-40B4-BE49-F238E27FC236}">
                    <a16:creationId xmlns:a16="http://schemas.microsoft.com/office/drawing/2014/main" id="{6BBBD8DE-BBD4-25FC-064E-38928BD68F78}"/>
                  </a:ext>
                </a:extLst>
              </p:cNvPr>
              <p:cNvSpPr/>
              <p:nvPr/>
            </p:nvSpPr>
            <p:spPr bwMode="auto">
              <a:xfrm>
                <a:off x="7996015" y="1132206"/>
                <a:ext cx="1747823" cy="43341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232" name="Gruppieren 8231">
                <a:extLst>
                  <a:ext uri="{FF2B5EF4-FFF2-40B4-BE49-F238E27FC236}">
                    <a16:creationId xmlns:a16="http://schemas.microsoft.com/office/drawing/2014/main" id="{F18E52BD-6C54-966E-A1C2-B8C418F3B2D6}"/>
                  </a:ext>
                </a:extLst>
              </p:cNvPr>
              <p:cNvGrpSpPr/>
              <p:nvPr/>
            </p:nvGrpSpPr>
            <p:grpSpPr>
              <a:xfrm>
                <a:off x="7978309" y="1201484"/>
                <a:ext cx="989804" cy="276999"/>
                <a:chOff x="8701811" y="894331"/>
                <a:chExt cx="989804" cy="276999"/>
              </a:xfrm>
            </p:grpSpPr>
            <p:sp>
              <p:nvSpPr>
                <p:cNvPr id="8233" name="Textfeld 8232">
                  <a:extLst>
                    <a:ext uri="{FF2B5EF4-FFF2-40B4-BE49-F238E27FC236}">
                      <a16:creationId xmlns:a16="http://schemas.microsoft.com/office/drawing/2014/main" id="{126CF54A-51D1-85FF-F83E-5718F9C72FFB}"/>
                    </a:ext>
                  </a:extLst>
                </p:cNvPr>
                <p:cNvSpPr txBox="1"/>
                <p:nvPr/>
              </p:nvSpPr>
              <p:spPr>
                <a:xfrm>
                  <a:off x="8701811" y="894331"/>
                  <a:ext cx="8226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dirty="0">
                      <a:solidFill>
                        <a:srgbClr val="0000FF"/>
                      </a:solidFill>
                    </a:rPr>
                    <a:t>Lieferung</a:t>
                  </a:r>
                </a:p>
              </p:txBody>
            </p:sp>
            <p:sp>
              <p:nvSpPr>
                <p:cNvPr id="8234" name="Rechteck 8233">
                  <a:extLst>
                    <a:ext uri="{FF2B5EF4-FFF2-40B4-BE49-F238E27FC236}">
                      <a16:creationId xmlns:a16="http://schemas.microsoft.com/office/drawing/2014/main" id="{02768390-7DF3-EDD6-98D1-366ACC00F985}"/>
                    </a:ext>
                  </a:extLst>
                </p:cNvPr>
                <p:cNvSpPr/>
                <p:nvPr/>
              </p:nvSpPr>
              <p:spPr bwMode="auto">
                <a:xfrm>
                  <a:off x="9503157" y="982236"/>
                  <a:ext cx="188458" cy="124924"/>
                </a:xfrm>
                <a:prstGeom prst="rect">
                  <a:avLst/>
                </a:prstGeom>
                <a:solidFill>
                  <a:srgbClr val="CC66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2E2143E-097D-089C-3207-1D8A1CD539EE}"/>
                </a:ext>
              </a:extLst>
            </p:cNvPr>
            <p:cNvSpPr txBox="1"/>
            <p:nvPr/>
          </p:nvSpPr>
          <p:spPr>
            <a:xfrm>
              <a:off x="8010485" y="775222"/>
              <a:ext cx="1459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Erzeugung (PV)</a:t>
              </a:r>
            </a:p>
          </p:txBody>
        </p:sp>
      </p:grpSp>
      <p:grpSp>
        <p:nvGrpSpPr>
          <p:cNvPr id="8222" name="Gruppieren 8221">
            <a:extLst>
              <a:ext uri="{FF2B5EF4-FFF2-40B4-BE49-F238E27FC236}">
                <a16:creationId xmlns:a16="http://schemas.microsoft.com/office/drawing/2014/main" id="{710662FD-4BD0-E92E-B1B8-B984E3B2CBA1}"/>
              </a:ext>
            </a:extLst>
          </p:cNvPr>
          <p:cNvGrpSpPr/>
          <p:nvPr/>
        </p:nvGrpSpPr>
        <p:grpSpPr>
          <a:xfrm>
            <a:off x="162219" y="792640"/>
            <a:ext cx="5271935" cy="705224"/>
            <a:chOff x="162219" y="792640"/>
            <a:chExt cx="5271935" cy="705224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52DEAEC-1926-0690-81F7-393EB496C06B}"/>
                </a:ext>
              </a:extLst>
            </p:cNvPr>
            <p:cNvGrpSpPr/>
            <p:nvPr/>
          </p:nvGrpSpPr>
          <p:grpSpPr>
            <a:xfrm>
              <a:off x="182534" y="1133723"/>
              <a:ext cx="1037565" cy="276999"/>
              <a:chOff x="8714304" y="1511264"/>
              <a:chExt cx="1037565" cy="27699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DA993A-D1AA-C7DB-BA64-E01AB15D49A1}"/>
                  </a:ext>
                </a:extLst>
              </p:cNvPr>
              <p:cNvSpPr/>
              <p:nvPr/>
            </p:nvSpPr>
            <p:spPr bwMode="auto">
              <a:xfrm>
                <a:off x="9531298" y="1587301"/>
                <a:ext cx="220571" cy="12492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87EA0A1-E23A-8D97-27B6-F6473874DA8B}"/>
                  </a:ext>
                </a:extLst>
              </p:cNvPr>
              <p:cNvSpPr txBox="1"/>
              <p:nvPr/>
            </p:nvSpPr>
            <p:spPr>
              <a:xfrm>
                <a:off x="8714304" y="1511264"/>
                <a:ext cx="8867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WPPE (B)</a:t>
                </a:r>
              </a:p>
            </p:txBody>
          </p:sp>
        </p:grpSp>
        <p:sp>
          <p:nvSpPr>
            <p:cNvPr id="8215" name="Rechteck 8214">
              <a:extLst>
                <a:ext uri="{FF2B5EF4-FFF2-40B4-BE49-F238E27FC236}">
                  <a16:creationId xmlns:a16="http://schemas.microsoft.com/office/drawing/2014/main" id="{00777A65-50CC-82BD-095D-A70EB346E273}"/>
                </a:ext>
              </a:extLst>
            </p:cNvPr>
            <p:cNvSpPr/>
            <p:nvPr/>
          </p:nvSpPr>
          <p:spPr bwMode="auto">
            <a:xfrm>
              <a:off x="216452" y="1064445"/>
              <a:ext cx="5217702" cy="43341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BCD47EF1-70F5-3D8A-E52E-DF687A894590}"/>
                </a:ext>
              </a:extLst>
            </p:cNvPr>
            <p:cNvSpPr txBox="1"/>
            <p:nvPr/>
          </p:nvSpPr>
          <p:spPr>
            <a:xfrm>
              <a:off x="162219" y="792640"/>
              <a:ext cx="1159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Verbraucher</a:t>
              </a:r>
            </a:p>
          </p:txBody>
        </p:sp>
        <p:grpSp>
          <p:nvGrpSpPr>
            <p:cNvPr id="8256" name="Gruppieren 8255">
              <a:extLst>
                <a:ext uri="{FF2B5EF4-FFF2-40B4-BE49-F238E27FC236}">
                  <a16:creationId xmlns:a16="http://schemas.microsoft.com/office/drawing/2014/main" id="{F2CF8DF2-D982-1295-4ED3-4203F6B9EDCB}"/>
                </a:ext>
              </a:extLst>
            </p:cNvPr>
            <p:cNvGrpSpPr/>
            <p:nvPr/>
          </p:nvGrpSpPr>
          <p:grpSpPr>
            <a:xfrm>
              <a:off x="1222355" y="1133723"/>
              <a:ext cx="540633" cy="276999"/>
              <a:chOff x="8723553" y="1511264"/>
              <a:chExt cx="540633" cy="276999"/>
            </a:xfrm>
          </p:grpSpPr>
          <p:sp>
            <p:nvSpPr>
              <p:cNvPr id="8257" name="Rechteck 8256">
                <a:extLst>
                  <a:ext uri="{FF2B5EF4-FFF2-40B4-BE49-F238E27FC236}">
                    <a16:creationId xmlns:a16="http://schemas.microsoft.com/office/drawing/2014/main" id="{8F3200A0-7FA5-4A13-6027-F2D8DFB6945F}"/>
                  </a:ext>
                </a:extLst>
              </p:cNvPr>
              <p:cNvSpPr/>
              <p:nvPr/>
            </p:nvSpPr>
            <p:spPr bwMode="auto">
              <a:xfrm>
                <a:off x="9043615" y="1587301"/>
                <a:ext cx="220571" cy="124924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58" name="Textfeld 8257">
                <a:extLst>
                  <a:ext uri="{FF2B5EF4-FFF2-40B4-BE49-F238E27FC236}">
                    <a16:creationId xmlns:a16="http://schemas.microsoft.com/office/drawing/2014/main" id="{DBC7F780-8A95-431B-06EE-B08B349FBD57}"/>
                  </a:ext>
                </a:extLst>
              </p:cNvPr>
              <p:cNvSpPr txBox="1"/>
              <p:nvPr/>
            </p:nvSpPr>
            <p:spPr>
              <a:xfrm>
                <a:off x="8723553" y="1511264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(E)</a:t>
                </a:r>
              </a:p>
            </p:txBody>
          </p:sp>
        </p:grpSp>
        <p:grpSp>
          <p:nvGrpSpPr>
            <p:cNvPr id="8260" name="Gruppieren 8259">
              <a:extLst>
                <a:ext uri="{FF2B5EF4-FFF2-40B4-BE49-F238E27FC236}">
                  <a16:creationId xmlns:a16="http://schemas.microsoft.com/office/drawing/2014/main" id="{A5C06882-D9A1-BAAE-1EEF-3E03340EC9BB}"/>
                </a:ext>
              </a:extLst>
            </p:cNvPr>
            <p:cNvGrpSpPr/>
            <p:nvPr/>
          </p:nvGrpSpPr>
          <p:grpSpPr>
            <a:xfrm>
              <a:off x="2846723" y="1133723"/>
              <a:ext cx="551380" cy="276999"/>
              <a:chOff x="2623110" y="1212104"/>
              <a:chExt cx="551380" cy="276999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35CC124-ADB5-E341-1980-B8059C3F7E83}"/>
                  </a:ext>
                </a:extLst>
              </p:cNvPr>
              <p:cNvSpPr txBox="1"/>
              <p:nvPr/>
            </p:nvSpPr>
            <p:spPr>
              <a:xfrm>
                <a:off x="2623110" y="1212104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(E)</a:t>
                </a:r>
              </a:p>
            </p:txBody>
          </p:sp>
          <p:sp>
            <p:nvSpPr>
              <p:cNvPr id="8259" name="Rechteck 8258">
                <a:extLst>
                  <a:ext uri="{FF2B5EF4-FFF2-40B4-BE49-F238E27FC236}">
                    <a16:creationId xmlns:a16="http://schemas.microsoft.com/office/drawing/2014/main" id="{B6C223BE-8CE3-D453-6EB5-71F1B8AB3BA8}"/>
                  </a:ext>
                </a:extLst>
              </p:cNvPr>
              <p:cNvSpPr/>
              <p:nvPr/>
            </p:nvSpPr>
            <p:spPr bwMode="auto">
              <a:xfrm>
                <a:off x="2953919" y="1297073"/>
                <a:ext cx="220571" cy="124924"/>
              </a:xfrm>
              <a:prstGeom prst="rect">
                <a:avLst/>
              </a:prstGeom>
              <a:solidFill>
                <a:srgbClr val="6699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65" name="Gruppieren 8264">
              <a:extLst>
                <a:ext uri="{FF2B5EF4-FFF2-40B4-BE49-F238E27FC236}">
                  <a16:creationId xmlns:a16="http://schemas.microsoft.com/office/drawing/2014/main" id="{ED2A4ED6-5E7E-C5AB-16C8-6F3A2E3A66DE}"/>
                </a:ext>
              </a:extLst>
            </p:cNvPr>
            <p:cNvGrpSpPr/>
            <p:nvPr/>
          </p:nvGrpSpPr>
          <p:grpSpPr>
            <a:xfrm>
              <a:off x="3591415" y="1133723"/>
              <a:ext cx="1180970" cy="276999"/>
              <a:chOff x="3856901" y="1212104"/>
              <a:chExt cx="1180970" cy="276999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2BF60F3-96CD-F4CC-3931-BC2C0F10CB33}"/>
                  </a:ext>
                </a:extLst>
              </p:cNvPr>
              <p:cNvSpPr txBox="1"/>
              <p:nvPr/>
            </p:nvSpPr>
            <p:spPr>
              <a:xfrm>
                <a:off x="3856901" y="121210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Haushalt (B)</a:t>
                </a:r>
              </a:p>
            </p:txBody>
          </p:sp>
          <p:sp>
            <p:nvSpPr>
              <p:cNvPr id="8261" name="Rechteck 8260">
                <a:extLst>
                  <a:ext uri="{FF2B5EF4-FFF2-40B4-BE49-F238E27FC236}">
                    <a16:creationId xmlns:a16="http://schemas.microsoft.com/office/drawing/2014/main" id="{68D2D564-8B0D-503F-3AEA-ABE14D27288C}"/>
                  </a:ext>
                </a:extLst>
              </p:cNvPr>
              <p:cNvSpPr/>
              <p:nvPr/>
            </p:nvSpPr>
            <p:spPr bwMode="auto">
              <a:xfrm>
                <a:off x="4817300" y="1295772"/>
                <a:ext cx="220571" cy="124924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62" name="Gruppieren 8261">
              <a:extLst>
                <a:ext uri="{FF2B5EF4-FFF2-40B4-BE49-F238E27FC236}">
                  <a16:creationId xmlns:a16="http://schemas.microsoft.com/office/drawing/2014/main" id="{24A5E2B7-89D4-7834-AE4C-098568D9A9B5}"/>
                </a:ext>
              </a:extLst>
            </p:cNvPr>
            <p:cNvGrpSpPr/>
            <p:nvPr/>
          </p:nvGrpSpPr>
          <p:grpSpPr>
            <a:xfrm>
              <a:off x="1921464" y="1133723"/>
              <a:ext cx="904105" cy="276999"/>
              <a:chOff x="2594963" y="1212104"/>
              <a:chExt cx="904105" cy="276999"/>
            </a:xfrm>
          </p:grpSpPr>
          <p:sp>
            <p:nvSpPr>
              <p:cNvPr id="8263" name="Textfeld 8262">
                <a:extLst>
                  <a:ext uri="{FF2B5EF4-FFF2-40B4-BE49-F238E27FC236}">
                    <a16:creationId xmlns:a16="http://schemas.microsoft.com/office/drawing/2014/main" id="{CCA740BF-D951-0238-B363-C02DD56953C9}"/>
                  </a:ext>
                </a:extLst>
              </p:cNvPr>
              <p:cNvSpPr txBox="1"/>
              <p:nvPr/>
            </p:nvSpPr>
            <p:spPr>
              <a:xfrm>
                <a:off x="2594963" y="1212104"/>
                <a:ext cx="7489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Auto (B)</a:t>
                </a:r>
              </a:p>
            </p:txBody>
          </p:sp>
          <p:sp>
            <p:nvSpPr>
              <p:cNvPr id="8264" name="Rechteck 8263">
                <a:extLst>
                  <a:ext uri="{FF2B5EF4-FFF2-40B4-BE49-F238E27FC236}">
                    <a16:creationId xmlns:a16="http://schemas.microsoft.com/office/drawing/2014/main" id="{E8913F94-C01A-6A0A-7176-2178DFE814EC}"/>
                  </a:ext>
                </a:extLst>
              </p:cNvPr>
              <p:cNvSpPr/>
              <p:nvPr/>
            </p:nvSpPr>
            <p:spPr bwMode="auto">
              <a:xfrm>
                <a:off x="3278497" y="1297073"/>
                <a:ext cx="220571" cy="12492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694F378-7306-834B-6151-4C1783244EB8}"/>
                </a:ext>
              </a:extLst>
            </p:cNvPr>
            <p:cNvGrpSpPr/>
            <p:nvPr/>
          </p:nvGrpSpPr>
          <p:grpSpPr>
            <a:xfrm>
              <a:off x="4768555" y="1133723"/>
              <a:ext cx="533357" cy="276999"/>
              <a:chOff x="3866414" y="1212104"/>
              <a:chExt cx="533357" cy="276999"/>
            </a:xfrm>
          </p:grpSpPr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6744E00-F747-4E6C-4882-A5E8186B0FEB}"/>
                  </a:ext>
                </a:extLst>
              </p:cNvPr>
              <p:cNvSpPr txBox="1"/>
              <p:nvPr/>
            </p:nvSpPr>
            <p:spPr>
              <a:xfrm>
                <a:off x="3866414" y="1212104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200" dirty="0">
                    <a:solidFill>
                      <a:srgbClr val="0000FF"/>
                    </a:solidFill>
                  </a:rPr>
                  <a:t>(E)</a:t>
                </a: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312EB2C-6B0A-C185-2CF1-BD2C67B1F2E0}"/>
                  </a:ext>
                </a:extLst>
              </p:cNvPr>
              <p:cNvSpPr/>
              <p:nvPr/>
            </p:nvSpPr>
            <p:spPr bwMode="auto">
              <a:xfrm>
                <a:off x="4179200" y="1295772"/>
                <a:ext cx="220571" cy="124924"/>
              </a:xfrm>
              <a:prstGeom prst="rect">
                <a:avLst/>
              </a:prstGeom>
              <a:solidFill>
                <a:srgbClr val="00CC9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C6281308-9D08-53E1-9851-045A054B69A6}"/>
              </a:ext>
            </a:extLst>
          </p:cNvPr>
          <p:cNvSpPr txBox="1"/>
          <p:nvPr/>
        </p:nvSpPr>
        <p:spPr>
          <a:xfrm>
            <a:off x="3852928" y="430884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Mai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1261BC-97B4-90EC-F992-9CD6CA522F0C}"/>
              </a:ext>
            </a:extLst>
          </p:cNvPr>
          <p:cNvSpPr txBox="1"/>
          <p:nvPr/>
        </p:nvSpPr>
        <p:spPr>
          <a:xfrm>
            <a:off x="4596474" y="430884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Jun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5719C75-EEB3-325F-E2B5-11E077AD8999}"/>
              </a:ext>
            </a:extLst>
          </p:cNvPr>
          <p:cNvSpPr txBox="1"/>
          <p:nvPr/>
        </p:nvSpPr>
        <p:spPr>
          <a:xfrm>
            <a:off x="5361201" y="430884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Jul</a:t>
            </a:r>
          </a:p>
        </p:txBody>
      </p:sp>
      <p:sp>
        <p:nvSpPr>
          <p:cNvPr id="8195" name="Textfeld 8194">
            <a:extLst>
              <a:ext uri="{FF2B5EF4-FFF2-40B4-BE49-F238E27FC236}">
                <a16:creationId xmlns:a16="http://schemas.microsoft.com/office/drawing/2014/main" id="{7750FF79-28A6-9209-A5B6-987EA2A3571F}"/>
              </a:ext>
            </a:extLst>
          </p:cNvPr>
          <p:cNvSpPr txBox="1"/>
          <p:nvPr/>
        </p:nvSpPr>
        <p:spPr>
          <a:xfrm>
            <a:off x="5987279" y="4308849"/>
            <a:ext cx="58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Aug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C4C1F5-1891-BA6C-2DA0-4D19FFD340A7}"/>
              </a:ext>
            </a:extLst>
          </p:cNvPr>
          <p:cNvSpPr txBox="1"/>
          <p:nvPr/>
        </p:nvSpPr>
        <p:spPr>
          <a:xfrm>
            <a:off x="2353556" y="430884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Mrz</a:t>
            </a:r>
            <a:endParaRPr lang="de-DE" sz="14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5FCBCFE-0D35-B77F-0231-3ED5FE172DB1}"/>
              </a:ext>
            </a:extLst>
          </p:cNvPr>
          <p:cNvSpPr txBox="1"/>
          <p:nvPr/>
        </p:nvSpPr>
        <p:spPr>
          <a:xfrm>
            <a:off x="3074022" y="4308849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Apr</a:t>
            </a:r>
          </a:p>
        </p:txBody>
      </p:sp>
      <p:sp>
        <p:nvSpPr>
          <p:cNvPr id="8196" name="Textfeld 8195">
            <a:extLst>
              <a:ext uri="{FF2B5EF4-FFF2-40B4-BE49-F238E27FC236}">
                <a16:creationId xmlns:a16="http://schemas.microsoft.com/office/drawing/2014/main" id="{C4A15E12-80B4-AA43-6C2F-C93A7F5B652B}"/>
              </a:ext>
            </a:extLst>
          </p:cNvPr>
          <p:cNvSpPr txBox="1"/>
          <p:nvPr/>
        </p:nvSpPr>
        <p:spPr>
          <a:xfrm>
            <a:off x="6725165" y="4308849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Sep</a:t>
            </a:r>
          </a:p>
        </p:txBody>
      </p:sp>
      <p:sp>
        <p:nvSpPr>
          <p:cNvPr id="8197" name="Textfeld 8196">
            <a:extLst>
              <a:ext uri="{FF2B5EF4-FFF2-40B4-BE49-F238E27FC236}">
                <a16:creationId xmlns:a16="http://schemas.microsoft.com/office/drawing/2014/main" id="{54318CC5-A0CF-A697-DBC0-1A0EF6FE87A5}"/>
              </a:ext>
            </a:extLst>
          </p:cNvPr>
          <p:cNvSpPr txBox="1"/>
          <p:nvPr/>
        </p:nvSpPr>
        <p:spPr>
          <a:xfrm>
            <a:off x="7492069" y="4308849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Okt</a:t>
            </a:r>
          </a:p>
        </p:txBody>
      </p:sp>
      <p:sp>
        <p:nvSpPr>
          <p:cNvPr id="8198" name="Textfeld 8197">
            <a:extLst>
              <a:ext uri="{FF2B5EF4-FFF2-40B4-BE49-F238E27FC236}">
                <a16:creationId xmlns:a16="http://schemas.microsoft.com/office/drawing/2014/main" id="{E0DD01F4-2233-B0CA-B301-FA2D80BA5EB1}"/>
              </a:ext>
            </a:extLst>
          </p:cNvPr>
          <p:cNvSpPr txBox="1"/>
          <p:nvPr/>
        </p:nvSpPr>
        <p:spPr>
          <a:xfrm>
            <a:off x="8255396" y="4308849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Nov</a:t>
            </a:r>
          </a:p>
        </p:txBody>
      </p:sp>
      <p:sp>
        <p:nvSpPr>
          <p:cNvPr id="8199" name="Textfeld 8198">
            <a:extLst>
              <a:ext uri="{FF2B5EF4-FFF2-40B4-BE49-F238E27FC236}">
                <a16:creationId xmlns:a16="http://schemas.microsoft.com/office/drawing/2014/main" id="{5DEB310D-3496-7F6D-3383-237FA2FB055A}"/>
              </a:ext>
            </a:extLst>
          </p:cNvPr>
          <p:cNvSpPr txBox="1"/>
          <p:nvPr/>
        </p:nvSpPr>
        <p:spPr>
          <a:xfrm>
            <a:off x="8969653" y="4308849"/>
            <a:ext cx="56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Dez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D95E1E-DA63-C2BE-C3F5-02C97AD0ECA8}"/>
              </a:ext>
            </a:extLst>
          </p:cNvPr>
          <p:cNvSpPr txBox="1"/>
          <p:nvPr/>
        </p:nvSpPr>
        <p:spPr>
          <a:xfrm>
            <a:off x="790133" y="430884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Jan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7268C9-C73A-1F69-0A97-65F2D7580D2C}"/>
              </a:ext>
            </a:extLst>
          </p:cNvPr>
          <p:cNvSpPr txBox="1"/>
          <p:nvPr/>
        </p:nvSpPr>
        <p:spPr>
          <a:xfrm>
            <a:off x="1569637" y="430884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Feb</a:t>
            </a:r>
          </a:p>
        </p:txBody>
      </p:sp>
      <p:grpSp>
        <p:nvGrpSpPr>
          <p:cNvPr id="8223" name="Gruppieren 8222">
            <a:extLst>
              <a:ext uri="{FF2B5EF4-FFF2-40B4-BE49-F238E27FC236}">
                <a16:creationId xmlns:a16="http://schemas.microsoft.com/office/drawing/2014/main" id="{77B53762-7423-6F27-634A-CABBFD00F059}"/>
              </a:ext>
            </a:extLst>
          </p:cNvPr>
          <p:cNvGrpSpPr/>
          <p:nvPr/>
        </p:nvGrpSpPr>
        <p:grpSpPr>
          <a:xfrm>
            <a:off x="5475528" y="792640"/>
            <a:ext cx="2126747" cy="694604"/>
            <a:chOff x="5475528" y="792640"/>
            <a:chExt cx="2126747" cy="694604"/>
          </a:xfrm>
        </p:grpSpPr>
        <p:grpSp>
          <p:nvGrpSpPr>
            <p:cNvPr id="8231" name="Gruppieren 8230">
              <a:extLst>
                <a:ext uri="{FF2B5EF4-FFF2-40B4-BE49-F238E27FC236}">
                  <a16:creationId xmlns:a16="http://schemas.microsoft.com/office/drawing/2014/main" id="{F8102083-26BE-DB5F-0F33-D91D54217D53}"/>
                </a:ext>
              </a:extLst>
            </p:cNvPr>
            <p:cNvGrpSpPr/>
            <p:nvPr/>
          </p:nvGrpSpPr>
          <p:grpSpPr>
            <a:xfrm>
              <a:off x="5510077" y="1053825"/>
              <a:ext cx="2092198" cy="433419"/>
              <a:chOff x="6180868" y="818244"/>
              <a:chExt cx="2092198" cy="43341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17197059-5E87-A463-B08F-121E1066BF7D}"/>
                  </a:ext>
                </a:extLst>
              </p:cNvPr>
              <p:cNvGrpSpPr/>
              <p:nvPr/>
            </p:nvGrpSpPr>
            <p:grpSpPr>
              <a:xfrm>
                <a:off x="6180868" y="887522"/>
                <a:ext cx="1036337" cy="276999"/>
                <a:chOff x="9472905" y="1511264"/>
                <a:chExt cx="1036337" cy="276999"/>
              </a:xfrm>
            </p:grpSpPr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B2374454-2747-EE18-0B5C-FF0B40F39B04}"/>
                    </a:ext>
                  </a:extLst>
                </p:cNvPr>
                <p:cNvSpPr/>
                <p:nvPr/>
              </p:nvSpPr>
              <p:spPr bwMode="auto">
                <a:xfrm>
                  <a:off x="10288080" y="1587301"/>
                  <a:ext cx="221162" cy="12492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CC1FBF3E-8EAF-7C1E-3BB7-E4D9B805055B}"/>
                    </a:ext>
                  </a:extLst>
                </p:cNvPr>
                <p:cNvSpPr txBox="1"/>
                <p:nvPr/>
              </p:nvSpPr>
              <p:spPr>
                <a:xfrm>
                  <a:off x="9472905" y="1511264"/>
                  <a:ext cx="8675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dirty="0">
                      <a:solidFill>
                        <a:srgbClr val="0000FF"/>
                      </a:solidFill>
                    </a:rPr>
                    <a:t>Bezug (B)</a:t>
                  </a:r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41EA97C1-2EB8-F2F9-4A99-EB6205203EDD}"/>
                  </a:ext>
                </a:extLst>
              </p:cNvPr>
              <p:cNvGrpSpPr/>
              <p:nvPr/>
            </p:nvGrpSpPr>
            <p:grpSpPr>
              <a:xfrm>
                <a:off x="7223676" y="887522"/>
                <a:ext cx="947465" cy="276999"/>
                <a:chOff x="9486877" y="1511264"/>
                <a:chExt cx="947465" cy="276999"/>
              </a:xfrm>
            </p:grpSpPr>
            <p:sp>
              <p:nvSpPr>
                <p:cNvPr id="8192" name="Rechteck 8191">
                  <a:extLst>
                    <a:ext uri="{FF2B5EF4-FFF2-40B4-BE49-F238E27FC236}">
                      <a16:creationId xmlns:a16="http://schemas.microsoft.com/office/drawing/2014/main" id="{691EB9BC-4CAB-305C-68A0-B2ACAAEF6D46}"/>
                    </a:ext>
                  </a:extLst>
                </p:cNvPr>
                <p:cNvSpPr/>
                <p:nvPr/>
              </p:nvSpPr>
              <p:spPr bwMode="auto">
                <a:xfrm>
                  <a:off x="10241354" y="1587301"/>
                  <a:ext cx="192988" cy="1249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93" name="Textfeld 8192">
                  <a:extLst>
                    <a:ext uri="{FF2B5EF4-FFF2-40B4-BE49-F238E27FC236}">
                      <a16:creationId xmlns:a16="http://schemas.microsoft.com/office/drawing/2014/main" id="{9485F268-0AFA-60CD-2C47-2B6767C35B0A}"/>
                    </a:ext>
                  </a:extLst>
                </p:cNvPr>
                <p:cNvSpPr txBox="1"/>
                <p:nvPr/>
              </p:nvSpPr>
              <p:spPr>
                <a:xfrm>
                  <a:off x="9486877" y="1511264"/>
                  <a:ext cx="8242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de-DE" sz="1200" dirty="0">
                      <a:solidFill>
                        <a:srgbClr val="0000FF"/>
                      </a:solidFill>
                    </a:rPr>
                    <a:t>Eigen (E)</a:t>
                  </a:r>
                </a:p>
              </p:txBody>
            </p:sp>
          </p:grpSp>
          <p:sp>
            <p:nvSpPr>
              <p:cNvPr id="8228" name="Rechteck 8227">
                <a:extLst>
                  <a:ext uri="{FF2B5EF4-FFF2-40B4-BE49-F238E27FC236}">
                    <a16:creationId xmlns:a16="http://schemas.microsoft.com/office/drawing/2014/main" id="{F5B40617-4C58-E79C-2CB8-D50F94D88F6C}"/>
                  </a:ext>
                </a:extLst>
              </p:cNvPr>
              <p:cNvSpPr/>
              <p:nvPr/>
            </p:nvSpPr>
            <p:spPr bwMode="auto">
              <a:xfrm>
                <a:off x="6195214" y="818244"/>
                <a:ext cx="2077852" cy="43341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221" name="Textfeld 8220">
              <a:extLst>
                <a:ext uri="{FF2B5EF4-FFF2-40B4-BE49-F238E27FC236}">
                  <a16:creationId xmlns:a16="http://schemas.microsoft.com/office/drawing/2014/main" id="{5C7A62AF-23ED-8203-08BD-97D1EA7004AA}"/>
                </a:ext>
              </a:extLst>
            </p:cNvPr>
            <p:cNvSpPr txBox="1"/>
            <p:nvPr/>
          </p:nvSpPr>
          <p:spPr>
            <a:xfrm>
              <a:off x="5475528" y="792640"/>
              <a:ext cx="1766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Verbraucher-Anteile</a:t>
              </a:r>
            </a:p>
          </p:txBody>
        </p:sp>
      </p:grpSp>
      <p:grpSp>
        <p:nvGrpSpPr>
          <p:cNvPr id="8207" name="Gruppieren 8206">
            <a:extLst>
              <a:ext uri="{FF2B5EF4-FFF2-40B4-BE49-F238E27FC236}">
                <a16:creationId xmlns:a16="http://schemas.microsoft.com/office/drawing/2014/main" id="{826034C8-9480-256E-0A1F-05CE5CFCD0D6}"/>
              </a:ext>
            </a:extLst>
          </p:cNvPr>
          <p:cNvGrpSpPr/>
          <p:nvPr/>
        </p:nvGrpSpPr>
        <p:grpSpPr>
          <a:xfrm>
            <a:off x="26535" y="4668061"/>
            <a:ext cx="9796304" cy="1536924"/>
            <a:chOff x="26535" y="4668061"/>
            <a:chExt cx="9796304" cy="1536924"/>
          </a:xfrm>
        </p:grpSpPr>
        <p:sp>
          <p:nvSpPr>
            <p:cNvPr id="8209" name="Rechteck 8208">
              <a:extLst>
                <a:ext uri="{FF2B5EF4-FFF2-40B4-BE49-F238E27FC236}">
                  <a16:creationId xmlns:a16="http://schemas.microsoft.com/office/drawing/2014/main" id="{18F2EBC3-F50C-4988-F000-8D5884007046}"/>
                </a:ext>
              </a:extLst>
            </p:cNvPr>
            <p:cNvSpPr/>
            <p:nvPr/>
          </p:nvSpPr>
          <p:spPr bwMode="auto">
            <a:xfrm>
              <a:off x="101599" y="4670645"/>
              <a:ext cx="9721240" cy="1534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204" name="Diagramm 8203">
              <a:extLst>
                <a:ext uri="{FF2B5EF4-FFF2-40B4-BE49-F238E27FC236}">
                  <a16:creationId xmlns:a16="http://schemas.microsoft.com/office/drawing/2014/main" id="{1FFD9A4F-E5B0-9E86-43C1-837662AA53F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84154" y="4754781"/>
            <a:ext cx="6649313" cy="12800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212" name="Textfeld 8211">
              <a:extLst>
                <a:ext uri="{FF2B5EF4-FFF2-40B4-BE49-F238E27FC236}">
                  <a16:creationId xmlns:a16="http://schemas.microsoft.com/office/drawing/2014/main" id="{B242321C-4D99-DA2D-2F4C-1FFB4E171063}"/>
                </a:ext>
              </a:extLst>
            </p:cNvPr>
            <p:cNvSpPr txBox="1"/>
            <p:nvPr/>
          </p:nvSpPr>
          <p:spPr>
            <a:xfrm>
              <a:off x="57760" y="5605240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Erzeugung</a:t>
              </a:r>
              <a:r>
                <a:rPr lang="de-DE" sz="1200" dirty="0">
                  <a:solidFill>
                    <a:srgbClr val="0000FF"/>
                  </a:solidFill>
                </a:rPr>
                <a:t> </a:t>
              </a:r>
              <a:r>
                <a:rPr lang="de-DE" sz="1200" dirty="0"/>
                <a:t>(PV)</a:t>
              </a:r>
            </a:p>
          </p:txBody>
        </p:sp>
        <p:sp>
          <p:nvSpPr>
            <p:cNvPr id="8213" name="Textfeld 8212">
              <a:extLst>
                <a:ext uri="{FF2B5EF4-FFF2-40B4-BE49-F238E27FC236}">
                  <a16:creationId xmlns:a16="http://schemas.microsoft.com/office/drawing/2014/main" id="{C907E707-19D8-7A07-EE8A-1F47D6AD98CB}"/>
                </a:ext>
              </a:extLst>
            </p:cNvPr>
            <p:cNvSpPr txBox="1"/>
            <p:nvPr/>
          </p:nvSpPr>
          <p:spPr>
            <a:xfrm>
              <a:off x="450944" y="5080690"/>
              <a:ext cx="883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Verbrauch</a:t>
              </a:r>
            </a:p>
          </p:txBody>
        </p:sp>
        <p:sp>
          <p:nvSpPr>
            <p:cNvPr id="8216" name="Textfeld 8215">
              <a:extLst>
                <a:ext uri="{FF2B5EF4-FFF2-40B4-BE49-F238E27FC236}">
                  <a16:creationId xmlns:a16="http://schemas.microsoft.com/office/drawing/2014/main" id="{0BA9E9B3-0AD9-A68F-804D-5D6B6FDDD3C2}"/>
                </a:ext>
              </a:extLst>
            </p:cNvPr>
            <p:cNvSpPr txBox="1"/>
            <p:nvPr/>
          </p:nvSpPr>
          <p:spPr>
            <a:xfrm>
              <a:off x="8786795" y="5124506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10.799</a:t>
              </a:r>
            </a:p>
          </p:txBody>
        </p:sp>
        <p:sp>
          <p:nvSpPr>
            <p:cNvPr id="8217" name="Textfeld 8216">
              <a:extLst>
                <a:ext uri="{FF2B5EF4-FFF2-40B4-BE49-F238E27FC236}">
                  <a16:creationId xmlns:a16="http://schemas.microsoft.com/office/drawing/2014/main" id="{57AC7CB6-6E24-4793-2871-D9BD964B3D5D}"/>
                </a:ext>
              </a:extLst>
            </p:cNvPr>
            <p:cNvSpPr txBox="1"/>
            <p:nvPr/>
          </p:nvSpPr>
          <p:spPr>
            <a:xfrm>
              <a:off x="8788209" y="5897207"/>
              <a:ext cx="7361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+3.630</a:t>
              </a:r>
            </a:p>
          </p:txBody>
        </p:sp>
        <p:sp>
          <p:nvSpPr>
            <p:cNvPr id="8218" name="Textfeld 8217">
              <a:extLst>
                <a:ext uri="{FF2B5EF4-FFF2-40B4-BE49-F238E27FC236}">
                  <a16:creationId xmlns:a16="http://schemas.microsoft.com/office/drawing/2014/main" id="{5694F2C0-19EA-F35A-3801-131F53211159}"/>
                </a:ext>
              </a:extLst>
            </p:cNvPr>
            <p:cNvSpPr txBox="1"/>
            <p:nvPr/>
          </p:nvSpPr>
          <p:spPr>
            <a:xfrm>
              <a:off x="8286664" y="5915609"/>
              <a:ext cx="575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200" dirty="0"/>
                <a:t>Saldo</a:t>
              </a:r>
            </a:p>
          </p:txBody>
        </p:sp>
        <p:sp>
          <p:nvSpPr>
            <p:cNvPr id="8219" name="Textfeld 8218">
              <a:extLst>
                <a:ext uri="{FF2B5EF4-FFF2-40B4-BE49-F238E27FC236}">
                  <a16:creationId xmlns:a16="http://schemas.microsoft.com/office/drawing/2014/main" id="{0E3DB7D9-5C43-7628-56B4-3FD8851BE684}"/>
                </a:ext>
              </a:extLst>
            </p:cNvPr>
            <p:cNvSpPr txBox="1"/>
            <p:nvPr/>
          </p:nvSpPr>
          <p:spPr>
            <a:xfrm>
              <a:off x="26535" y="4668061"/>
              <a:ext cx="1814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Jahresbilanz (kWh)</a:t>
              </a:r>
            </a:p>
          </p:txBody>
        </p:sp>
        <p:sp>
          <p:nvSpPr>
            <p:cNvPr id="8220" name="Textfeld 8219">
              <a:extLst>
                <a:ext uri="{FF2B5EF4-FFF2-40B4-BE49-F238E27FC236}">
                  <a16:creationId xmlns:a16="http://schemas.microsoft.com/office/drawing/2014/main" id="{633EFE5B-0E11-F757-C2F3-476D44264E58}"/>
                </a:ext>
              </a:extLst>
            </p:cNvPr>
            <p:cNvSpPr txBox="1"/>
            <p:nvPr/>
          </p:nvSpPr>
          <p:spPr>
            <a:xfrm>
              <a:off x="8786795" y="5587519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="1" dirty="0"/>
                <a:t>14.429</a:t>
              </a:r>
            </a:p>
          </p:txBody>
        </p:sp>
        <p:sp>
          <p:nvSpPr>
            <p:cNvPr id="8230" name="Textfeld 8229">
              <a:extLst>
                <a:ext uri="{FF2B5EF4-FFF2-40B4-BE49-F238E27FC236}">
                  <a16:creationId xmlns:a16="http://schemas.microsoft.com/office/drawing/2014/main" id="{0A68E328-7BE5-49AC-EBC1-7D1C88E96E3C}"/>
                </a:ext>
              </a:extLst>
            </p:cNvPr>
            <p:cNvSpPr txBox="1"/>
            <p:nvPr/>
          </p:nvSpPr>
          <p:spPr>
            <a:xfrm>
              <a:off x="2273735" y="4727978"/>
              <a:ext cx="1798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6.443 (4.900+1.543)</a:t>
              </a:r>
            </a:p>
          </p:txBody>
        </p:sp>
        <p:sp>
          <p:nvSpPr>
            <p:cNvPr id="8235" name="Textfeld 8234">
              <a:extLst>
                <a:ext uri="{FF2B5EF4-FFF2-40B4-BE49-F238E27FC236}">
                  <a16:creationId xmlns:a16="http://schemas.microsoft.com/office/drawing/2014/main" id="{0E379325-508C-94DC-1673-84B3DEA33B7D}"/>
                </a:ext>
              </a:extLst>
            </p:cNvPr>
            <p:cNvSpPr txBox="1"/>
            <p:nvPr/>
          </p:nvSpPr>
          <p:spPr>
            <a:xfrm>
              <a:off x="4048445" y="4735960"/>
              <a:ext cx="63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000FF"/>
                  </a:solidFill>
                </a:rPr>
                <a:t>1.219</a:t>
              </a:r>
            </a:p>
          </p:txBody>
        </p:sp>
        <p:sp>
          <p:nvSpPr>
            <p:cNvPr id="8236" name="Textfeld 8235">
              <a:extLst>
                <a:ext uri="{FF2B5EF4-FFF2-40B4-BE49-F238E27FC236}">
                  <a16:creationId xmlns:a16="http://schemas.microsoft.com/office/drawing/2014/main" id="{C2C0AE71-CCCB-F94F-70E2-A5B6BDC9A505}"/>
                </a:ext>
              </a:extLst>
            </p:cNvPr>
            <p:cNvSpPr txBox="1"/>
            <p:nvPr/>
          </p:nvSpPr>
          <p:spPr>
            <a:xfrm>
              <a:off x="5102096" y="4735960"/>
              <a:ext cx="63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0B050"/>
                  </a:solidFill>
                </a:rPr>
                <a:t>3.137</a:t>
              </a:r>
            </a:p>
          </p:txBody>
        </p:sp>
        <p:sp>
          <p:nvSpPr>
            <p:cNvPr id="8237" name="Textfeld 8236">
              <a:extLst>
                <a:ext uri="{FF2B5EF4-FFF2-40B4-BE49-F238E27FC236}">
                  <a16:creationId xmlns:a16="http://schemas.microsoft.com/office/drawing/2014/main" id="{A096BF7D-8D27-4556-2184-0130C7FB5F27}"/>
                </a:ext>
              </a:extLst>
            </p:cNvPr>
            <p:cNvSpPr txBox="1"/>
            <p:nvPr/>
          </p:nvSpPr>
          <p:spPr>
            <a:xfrm>
              <a:off x="2715283" y="5084363"/>
              <a:ext cx="63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</a:rPr>
                <a:t>6.957</a:t>
              </a:r>
            </a:p>
          </p:txBody>
        </p:sp>
        <p:sp>
          <p:nvSpPr>
            <p:cNvPr id="8238" name="Textfeld 8237">
              <a:extLst>
                <a:ext uri="{FF2B5EF4-FFF2-40B4-BE49-F238E27FC236}">
                  <a16:creationId xmlns:a16="http://schemas.microsoft.com/office/drawing/2014/main" id="{BFB0C948-8398-BD15-1233-4D43AA397595}"/>
                </a:ext>
              </a:extLst>
            </p:cNvPr>
            <p:cNvSpPr txBox="1"/>
            <p:nvPr/>
          </p:nvSpPr>
          <p:spPr>
            <a:xfrm>
              <a:off x="4784189" y="5084363"/>
              <a:ext cx="63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3.842</a:t>
              </a:r>
            </a:p>
          </p:txBody>
        </p:sp>
        <p:sp>
          <p:nvSpPr>
            <p:cNvPr id="8239" name="Textfeld 8238">
              <a:extLst>
                <a:ext uri="{FF2B5EF4-FFF2-40B4-BE49-F238E27FC236}">
                  <a16:creationId xmlns:a16="http://schemas.microsoft.com/office/drawing/2014/main" id="{E88F1F3E-65D5-01BF-1A40-7C22E26870B5}"/>
                </a:ext>
              </a:extLst>
            </p:cNvPr>
            <p:cNvSpPr txBox="1"/>
            <p:nvPr/>
          </p:nvSpPr>
          <p:spPr>
            <a:xfrm>
              <a:off x="3258151" y="5415477"/>
              <a:ext cx="729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CC6600"/>
                  </a:solidFill>
                </a:rPr>
                <a:t>10.587</a:t>
              </a:r>
            </a:p>
          </p:txBody>
        </p:sp>
        <p:sp>
          <p:nvSpPr>
            <p:cNvPr id="8240" name="Textfeld 8239">
              <a:extLst>
                <a:ext uri="{FF2B5EF4-FFF2-40B4-BE49-F238E27FC236}">
                  <a16:creationId xmlns:a16="http://schemas.microsoft.com/office/drawing/2014/main" id="{61F8B47E-7657-F8B0-CC6F-BF5307D62510}"/>
                </a:ext>
              </a:extLst>
            </p:cNvPr>
            <p:cNvSpPr txBox="1"/>
            <p:nvPr/>
          </p:nvSpPr>
          <p:spPr>
            <a:xfrm>
              <a:off x="6144225" y="5415477"/>
              <a:ext cx="701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C000"/>
                  </a:solidFill>
                </a:rPr>
                <a:t>3.842</a:t>
              </a:r>
            </a:p>
          </p:txBody>
        </p:sp>
      </p:grpSp>
      <p:sp>
        <p:nvSpPr>
          <p:cNvPr id="8242" name="Textfeld 8241">
            <a:extLst>
              <a:ext uri="{FF2B5EF4-FFF2-40B4-BE49-F238E27FC236}">
                <a16:creationId xmlns:a16="http://schemas.microsoft.com/office/drawing/2014/main" id="{DD9829A8-9F25-4AD0-A1E5-614075597D25}"/>
              </a:ext>
            </a:extLst>
          </p:cNvPr>
          <p:cNvSpPr txBox="1"/>
          <p:nvPr/>
        </p:nvSpPr>
        <p:spPr>
          <a:xfrm>
            <a:off x="5857896" y="5234578"/>
            <a:ext cx="202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FF66CC"/>
                </a:solidFill>
              </a:rPr>
              <a:t>Autarkiequote: 35,6%</a:t>
            </a:r>
          </a:p>
        </p:txBody>
      </p:sp>
      <p:sp>
        <p:nvSpPr>
          <p:cNvPr id="8243" name="Textfeld 8242">
            <a:extLst>
              <a:ext uri="{FF2B5EF4-FFF2-40B4-BE49-F238E27FC236}">
                <a16:creationId xmlns:a16="http://schemas.microsoft.com/office/drawing/2014/main" id="{03D75FB1-911A-1355-DE1D-7DAE2C8AD838}"/>
              </a:ext>
            </a:extLst>
          </p:cNvPr>
          <p:cNvSpPr txBox="1"/>
          <p:nvPr/>
        </p:nvSpPr>
        <p:spPr>
          <a:xfrm>
            <a:off x="5623098" y="5805265"/>
            <a:ext cx="285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FF66CC"/>
                </a:solidFill>
              </a:rPr>
              <a:t>Eigenverbrauchsquote: 26,6%</a:t>
            </a:r>
          </a:p>
        </p:txBody>
      </p:sp>
      <p:sp>
        <p:nvSpPr>
          <p:cNvPr id="9" name="Textfeld 40">
            <a:extLst>
              <a:ext uri="{FF2B5EF4-FFF2-40B4-BE49-F238E27FC236}">
                <a16:creationId xmlns:a16="http://schemas.microsoft.com/office/drawing/2014/main" id="{E8B28F2E-D957-40DA-9E3F-1ED92AE6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87675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Mit einem Solarspeicher (ca. 15 kWh) könnte eine wirtschaftliche Autarkie erreicht werden!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28D5E8-102C-790F-5879-6FB7D027160F}"/>
              </a:ext>
            </a:extLst>
          </p:cNvPr>
          <p:cNvSpPr txBox="1"/>
          <p:nvPr/>
        </p:nvSpPr>
        <p:spPr>
          <a:xfrm>
            <a:off x="2295926" y="1870144"/>
            <a:ext cx="5844869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Einsparung WPPE 2023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Heizkosten Öl: 3.000 l x 1,034 €/l                             = 3.102 €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Heizkosten Strom (B): 4.900 kWh x 28 €ct/kWh       = 1.372 €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de-DE" sz="1600" b="1" dirty="0">
                <a:solidFill>
                  <a:srgbClr val="FF0000"/>
                </a:solidFill>
              </a:rPr>
              <a:t>Einsparung    = 1.730 €   </a:t>
            </a:r>
          </a:p>
        </p:txBody>
      </p:sp>
      <p:sp>
        <p:nvSpPr>
          <p:cNvPr id="8201" name="Textfeld 8200">
            <a:extLst>
              <a:ext uri="{FF2B5EF4-FFF2-40B4-BE49-F238E27FC236}">
                <a16:creationId xmlns:a16="http://schemas.microsoft.com/office/drawing/2014/main" id="{2EC47265-F837-9E39-404F-680D05A60A86}"/>
              </a:ext>
            </a:extLst>
          </p:cNvPr>
          <p:cNvSpPr txBox="1"/>
          <p:nvPr/>
        </p:nvSpPr>
        <p:spPr>
          <a:xfrm>
            <a:off x="2288598" y="2932213"/>
            <a:ext cx="584487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Ertrag PV 2023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Lieferung: 10.587 kWh x 18,2 €ct/kWh                     = 1.927 €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- Eigenverbrauch: 3.842 kWh x (34,5-18,2) €ct/kWh  =    622 €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de-DE" sz="1600" b="1" dirty="0">
                <a:solidFill>
                  <a:srgbClr val="FF0000"/>
                </a:solidFill>
              </a:rPr>
              <a:t>Summe Ertrag = 2.549 €</a:t>
            </a:r>
            <a:endParaRPr lang="de-DE" sz="1600" dirty="0">
              <a:solidFill>
                <a:srgbClr val="FF0000"/>
              </a:solidFill>
            </a:endParaRPr>
          </a:p>
          <a:p>
            <a:pPr algn="ctr"/>
            <a:r>
              <a:rPr lang="de-DE" sz="1600" b="1" dirty="0">
                <a:solidFill>
                  <a:srgbClr val="FF0000"/>
                </a:solidFill>
              </a:rPr>
              <a:t>Energiewende lohnt sich!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210" name="Textfeld 8209">
            <a:extLst>
              <a:ext uri="{FF2B5EF4-FFF2-40B4-BE49-F238E27FC236}">
                <a16:creationId xmlns:a16="http://schemas.microsoft.com/office/drawing/2014/main" id="{3217F0BC-AECB-E0E7-4261-3715432A3BC3}"/>
              </a:ext>
            </a:extLst>
          </p:cNvPr>
          <p:cNvSpPr txBox="1"/>
          <p:nvPr/>
        </p:nvSpPr>
        <p:spPr>
          <a:xfrm>
            <a:off x="1256867" y="5058366"/>
            <a:ext cx="114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FF0000"/>
                </a:solidFill>
              </a:rPr>
              <a:t>JAZ</a:t>
            </a:r>
            <a:r>
              <a:rPr lang="de-DE" sz="1400" baseline="-25000" dirty="0" err="1">
                <a:solidFill>
                  <a:srgbClr val="FF0000"/>
                </a:solidFill>
              </a:rPr>
              <a:t>ges</a:t>
            </a:r>
            <a:r>
              <a:rPr lang="de-DE" sz="1400" dirty="0">
                <a:solidFill>
                  <a:srgbClr val="FF0000"/>
                </a:solidFill>
              </a:rPr>
              <a:t>: 4,37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E2594F-CC7B-4475-9248-4025C544EFFD}"/>
              </a:ext>
            </a:extLst>
          </p:cNvPr>
          <p:cNvSpPr txBox="1"/>
          <p:nvPr/>
        </p:nvSpPr>
        <p:spPr>
          <a:xfrm>
            <a:off x="8526058" y="4766814"/>
            <a:ext cx="1303154" cy="28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de-DE" sz="1200" u="sng" dirty="0">
                <a:latin typeface="+mj-lt"/>
                <a:cs typeface="Calibri" panose="020F0502020204030204" pitchFamily="34" charset="0"/>
              </a:rPr>
              <a:t>Quelle</a:t>
            </a:r>
            <a:r>
              <a:rPr lang="de-DE" altLang="de-DE" sz="1200" dirty="0">
                <a:latin typeface="+mj-lt"/>
                <a:cs typeface="Calibri" panose="020F0502020204030204" pitchFamily="34" charset="0"/>
              </a:rPr>
              <a:t>: W. Thiel</a:t>
            </a:r>
            <a:endParaRPr lang="de-D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8093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42" grpId="0"/>
      <p:bldP spid="8243" grpId="0"/>
      <p:bldP spid="9" grpId="0"/>
      <p:bldP spid="8" grpId="0" animBg="1"/>
      <p:bldP spid="8201" grpId="0" animBg="1"/>
      <p:bldP spid="8210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1008</Words>
  <Application>Microsoft Office PowerPoint</Application>
  <PresentationFormat>A4-Papier (210 x 297 mm)</PresentationFormat>
  <Paragraphs>162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3284</cp:revision>
  <cp:lastPrinted>2021-03-14T12:15:22Z</cp:lastPrinted>
  <dcterms:created xsi:type="dcterms:W3CDTF">2003-01-24T08:17:53Z</dcterms:created>
  <dcterms:modified xsi:type="dcterms:W3CDTF">2024-04-19T17:04:23Z</dcterms:modified>
</cp:coreProperties>
</file>