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6"/>
  </p:notesMasterIdLst>
  <p:handoutMasterIdLst>
    <p:handoutMasterId r:id="rId27"/>
  </p:handoutMasterIdLst>
  <p:sldIdLst>
    <p:sldId id="878" r:id="rId2"/>
    <p:sldId id="879" r:id="rId3"/>
    <p:sldId id="1207" r:id="rId4"/>
    <p:sldId id="1199" r:id="rId5"/>
    <p:sldId id="1208" r:id="rId6"/>
    <p:sldId id="1259" r:id="rId7"/>
    <p:sldId id="1086" r:id="rId8"/>
    <p:sldId id="1261" r:id="rId9"/>
    <p:sldId id="1260" r:id="rId10"/>
    <p:sldId id="1075" r:id="rId11"/>
    <p:sldId id="1079" r:id="rId12"/>
    <p:sldId id="1213" r:id="rId13"/>
    <p:sldId id="1263" r:id="rId14"/>
    <p:sldId id="1262" r:id="rId15"/>
    <p:sldId id="1076" r:id="rId16"/>
    <p:sldId id="1265" r:id="rId17"/>
    <p:sldId id="1083" r:id="rId18"/>
    <p:sldId id="1254" r:id="rId19"/>
    <p:sldId id="1094" r:id="rId20"/>
    <p:sldId id="1209" r:id="rId21"/>
    <p:sldId id="1256" r:id="rId22"/>
    <p:sldId id="755" r:id="rId23"/>
    <p:sldId id="1250" r:id="rId24"/>
    <p:sldId id="1000" r:id="rId25"/>
  </p:sldIdLst>
  <p:sldSz cx="9906000" cy="6858000" type="A4"/>
  <p:notesSz cx="6865938" cy="9998075"/>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48">
          <p15:clr>
            <a:srgbClr val="A4A3A4"/>
          </p15:clr>
        </p15:guide>
        <p15:guide id="2" pos="216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A6A6A6"/>
    <a:srgbClr val="008000"/>
    <a:srgbClr val="3333FF"/>
    <a:srgbClr val="FF9900"/>
    <a:srgbClr val="FF66FF"/>
    <a:srgbClr val="BFBFBF"/>
    <a:srgbClr val="CC6600"/>
    <a:srgbClr val="00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93" autoAdjust="0"/>
    <p:restoredTop sz="94680" autoAdjust="0"/>
  </p:normalViewPr>
  <p:slideViewPr>
    <p:cSldViewPr snapToGrid="0">
      <p:cViewPr varScale="1">
        <p:scale>
          <a:sx n="98" d="100"/>
          <a:sy n="98" d="100"/>
        </p:scale>
        <p:origin x="2244" y="84"/>
      </p:cViewPr>
      <p:guideLst>
        <p:guide orient="horz" pos="2160"/>
        <p:guide pos="312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1326"/>
    </p:cViewPr>
  </p:sorterViewPr>
  <p:notesViewPr>
    <p:cSldViewPr snapToGrid="0">
      <p:cViewPr>
        <p:scale>
          <a:sx n="100" d="100"/>
          <a:sy n="100" d="100"/>
        </p:scale>
        <p:origin x="1626" y="7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01Daten%20allgemein\WT\Energie\01ISE%20e.V\10Stammtisch\2021-2030\2023\2023-01-26Schweigen-Rechtenbach\Zahlen\Ertr&#228;ge\Jahresertr&#228;ge%202022_V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01Daten%20allgemein\WT\Energie\01ISE%20e.V\10Stammtisch\2021-2030\2023\2023-01-26Schweigen-Rechtenbach\Zahlen\Ertr&#228;ge\Jahresertr&#228;ge%202022_V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FF0000"/>
            </a:solidFill>
            <a:ln>
              <a:noFill/>
            </a:ln>
            <a:effectLst/>
          </c:spPr>
          <c:invertIfNegative val="0"/>
          <c:val>
            <c:numRef>
              <c:f>'PS_Erzeugung-Verbrauch'!$B$3:$B$49</c:f>
              <c:numCache>
                <c:formatCode>General</c:formatCode>
                <c:ptCount val="47"/>
                <c:pt idx="0" formatCode="#,##0">
                  <c:v>1386</c:v>
                </c:pt>
                <c:pt idx="4" formatCode="#,##0">
                  <c:v>956</c:v>
                </c:pt>
                <c:pt idx="8" formatCode="#,##0">
                  <c:v>889</c:v>
                </c:pt>
                <c:pt idx="12" formatCode="#,##0">
                  <c:v>680</c:v>
                </c:pt>
                <c:pt idx="16" formatCode="#,##0">
                  <c:v>255</c:v>
                </c:pt>
                <c:pt idx="20" formatCode="#,##0">
                  <c:v>151</c:v>
                </c:pt>
                <c:pt idx="24" formatCode="#,##0">
                  <c:v>150</c:v>
                </c:pt>
                <c:pt idx="28" formatCode="#,##0">
                  <c:v>150</c:v>
                </c:pt>
                <c:pt idx="32" formatCode="#,##0">
                  <c:v>281</c:v>
                </c:pt>
                <c:pt idx="36" formatCode="#,##0">
                  <c:v>348</c:v>
                </c:pt>
                <c:pt idx="40" formatCode="#,##0">
                  <c:v>650</c:v>
                </c:pt>
                <c:pt idx="44" formatCode="#,##0">
                  <c:v>1181</c:v>
                </c:pt>
              </c:numCache>
            </c:numRef>
          </c:val>
          <c:extLst>
            <c:ext xmlns:c16="http://schemas.microsoft.com/office/drawing/2014/chart" uri="{C3380CC4-5D6E-409C-BE32-E72D297353CC}">
              <c16:uniqueId val="{00000000-C68A-43EC-A62E-EEE8A7626730}"/>
            </c:ext>
          </c:extLst>
        </c:ser>
        <c:ser>
          <c:idx val="1"/>
          <c:order val="1"/>
          <c:spPr>
            <a:solidFill>
              <a:srgbClr val="66CCFF"/>
            </a:solidFill>
            <a:ln>
              <a:noFill/>
            </a:ln>
            <a:effectLst/>
          </c:spPr>
          <c:invertIfNegative val="0"/>
          <c:val>
            <c:numRef>
              <c:f>'PS_Erzeugung-Verbrauch'!$C$3:$C$49</c:f>
              <c:numCache>
                <c:formatCode>General</c:formatCode>
                <c:ptCount val="47"/>
                <c:pt idx="0" formatCode="#,##0">
                  <c:v>329.1</c:v>
                </c:pt>
                <c:pt idx="4" formatCode="#,##0">
                  <c:v>417.7</c:v>
                </c:pt>
                <c:pt idx="8" formatCode="#,##0">
                  <c:v>429.6</c:v>
                </c:pt>
                <c:pt idx="12" formatCode="#,##0">
                  <c:v>446.5</c:v>
                </c:pt>
                <c:pt idx="16" formatCode="#,##0">
                  <c:v>398.5</c:v>
                </c:pt>
                <c:pt idx="20" formatCode="#,##0">
                  <c:v>390.2</c:v>
                </c:pt>
                <c:pt idx="24" formatCode="#,##0">
                  <c:v>293.3</c:v>
                </c:pt>
                <c:pt idx="28" formatCode="#,##0">
                  <c:v>432.3</c:v>
                </c:pt>
                <c:pt idx="32" formatCode="#,##0">
                  <c:v>377.1</c:v>
                </c:pt>
                <c:pt idx="36" formatCode="#,##0">
                  <c:v>415.8</c:v>
                </c:pt>
                <c:pt idx="40" formatCode="#,##0">
                  <c:v>432.5</c:v>
                </c:pt>
                <c:pt idx="44" formatCode="#,##0">
                  <c:v>456.6</c:v>
                </c:pt>
              </c:numCache>
            </c:numRef>
          </c:val>
          <c:extLst>
            <c:ext xmlns:c16="http://schemas.microsoft.com/office/drawing/2014/chart" uri="{C3380CC4-5D6E-409C-BE32-E72D297353CC}">
              <c16:uniqueId val="{00000001-C68A-43EC-A62E-EEE8A7626730}"/>
            </c:ext>
          </c:extLst>
        </c:ser>
        <c:ser>
          <c:idx val="2"/>
          <c:order val="2"/>
          <c:spPr>
            <a:solidFill>
              <a:srgbClr val="3333FF"/>
            </a:solidFill>
            <a:ln>
              <a:noFill/>
            </a:ln>
            <a:effectLst/>
          </c:spPr>
          <c:invertIfNegative val="0"/>
          <c:val>
            <c:numRef>
              <c:f>'PS_Erzeugung-Verbrauch'!$D$3:$D$49</c:f>
              <c:numCache>
                <c:formatCode>General</c:formatCode>
                <c:ptCount val="47"/>
                <c:pt idx="0" formatCode="#,##0">
                  <c:v>33.8977</c:v>
                </c:pt>
                <c:pt idx="4" formatCode="#,##0">
                  <c:v>28.281600000000001</c:v>
                </c:pt>
                <c:pt idx="8" formatCode="#,##0">
                  <c:v>4.3771000000000004</c:v>
                </c:pt>
                <c:pt idx="12" formatCode="#,##0">
                  <c:v>24.519600000000001</c:v>
                </c:pt>
                <c:pt idx="16" formatCode="#,##0">
                  <c:v>17.543400000000002</c:v>
                </c:pt>
                <c:pt idx="20" formatCode="#,##0">
                  <c:v>9.8415999999999997</c:v>
                </c:pt>
                <c:pt idx="24" formatCode="#,##0">
                  <c:v>4.7124000000000006</c:v>
                </c:pt>
                <c:pt idx="28" formatCode="#,##0">
                  <c:v>0.70169999999999999</c:v>
                </c:pt>
                <c:pt idx="32" formatCode="#,##0">
                  <c:v>9.9144000000000005</c:v>
                </c:pt>
                <c:pt idx="36" formatCode="#,##0">
                  <c:v>21.232200000000002</c:v>
                </c:pt>
                <c:pt idx="40" formatCode="#,##0">
                  <c:v>23.504799999999999</c:v>
                </c:pt>
                <c:pt idx="44" formatCode="#,##0">
                  <c:v>126.35949999999998</c:v>
                </c:pt>
              </c:numCache>
            </c:numRef>
          </c:val>
          <c:extLst>
            <c:ext xmlns:c16="http://schemas.microsoft.com/office/drawing/2014/chart" uri="{C3380CC4-5D6E-409C-BE32-E72D297353CC}">
              <c16:uniqueId val="{00000002-C68A-43EC-A62E-EEE8A7626730}"/>
            </c:ext>
          </c:extLst>
        </c:ser>
        <c:ser>
          <c:idx val="3"/>
          <c:order val="3"/>
          <c:spPr>
            <a:solidFill>
              <a:schemeClr val="accent4"/>
            </a:solidFill>
            <a:ln>
              <a:noFill/>
            </a:ln>
            <a:effectLst/>
          </c:spPr>
          <c:invertIfNegative val="0"/>
          <c:val>
            <c:numRef>
              <c:f>'PS_Erzeugung-Verbrauch'!$E$3:$E$49</c:f>
            </c:numRef>
          </c:val>
          <c:extLst>
            <c:ext xmlns:c16="http://schemas.microsoft.com/office/drawing/2014/chart" uri="{C3380CC4-5D6E-409C-BE32-E72D297353CC}">
              <c16:uniqueId val="{00000003-C68A-43EC-A62E-EEE8A7626730}"/>
            </c:ext>
          </c:extLst>
        </c:ser>
        <c:ser>
          <c:idx val="4"/>
          <c:order val="4"/>
          <c:spPr>
            <a:solidFill>
              <a:schemeClr val="bg1">
                <a:lumMod val="50000"/>
              </a:schemeClr>
            </a:solidFill>
            <a:ln>
              <a:noFill/>
            </a:ln>
            <a:effectLst/>
          </c:spPr>
          <c:invertIfNegative val="0"/>
          <c:val>
            <c:numRef>
              <c:f>'PS_Erzeugung-Verbrauch'!$F$3:$F$49</c:f>
              <c:numCache>
                <c:formatCode>#,##0</c:formatCode>
                <c:ptCount val="47"/>
                <c:pt idx="1">
                  <c:v>1495</c:v>
                </c:pt>
                <c:pt idx="5">
                  <c:v>1001</c:v>
                </c:pt>
                <c:pt idx="9">
                  <c:v>790</c:v>
                </c:pt>
                <c:pt idx="13">
                  <c:v>623</c:v>
                </c:pt>
                <c:pt idx="17">
                  <c:v>219</c:v>
                </c:pt>
                <c:pt idx="21">
                  <c:v>112</c:v>
                </c:pt>
                <c:pt idx="25">
                  <c:v>94</c:v>
                </c:pt>
                <c:pt idx="29">
                  <c:v>119</c:v>
                </c:pt>
                <c:pt idx="33">
                  <c:v>316</c:v>
                </c:pt>
                <c:pt idx="37">
                  <c:v>490</c:v>
                </c:pt>
                <c:pt idx="41">
                  <c:v>873</c:v>
                </c:pt>
                <c:pt idx="45">
                  <c:v>1617</c:v>
                </c:pt>
              </c:numCache>
            </c:numRef>
          </c:val>
          <c:extLst>
            <c:ext xmlns:c16="http://schemas.microsoft.com/office/drawing/2014/chart" uri="{C3380CC4-5D6E-409C-BE32-E72D297353CC}">
              <c16:uniqueId val="{00000004-C68A-43EC-A62E-EEE8A7626730}"/>
            </c:ext>
          </c:extLst>
        </c:ser>
        <c:ser>
          <c:idx val="5"/>
          <c:order val="5"/>
          <c:spPr>
            <a:solidFill>
              <a:schemeClr val="bg1">
                <a:lumMod val="75000"/>
              </a:schemeClr>
            </a:solidFill>
            <a:ln>
              <a:noFill/>
            </a:ln>
            <a:effectLst/>
          </c:spPr>
          <c:invertIfNegative val="0"/>
          <c:val>
            <c:numRef>
              <c:f>'PS_Erzeugung-Verbrauch'!$G$3:$G$49</c:f>
              <c:numCache>
                <c:formatCode>#,##0</c:formatCode>
                <c:ptCount val="47"/>
                <c:pt idx="1">
                  <c:v>254</c:v>
                </c:pt>
                <c:pt idx="5">
                  <c:v>401</c:v>
                </c:pt>
                <c:pt idx="9">
                  <c:v>533</c:v>
                </c:pt>
                <c:pt idx="13">
                  <c:v>528</c:v>
                </c:pt>
                <c:pt idx="17">
                  <c:v>452</c:v>
                </c:pt>
                <c:pt idx="21">
                  <c:v>439</c:v>
                </c:pt>
                <c:pt idx="25">
                  <c:v>354</c:v>
                </c:pt>
                <c:pt idx="29">
                  <c:v>464</c:v>
                </c:pt>
                <c:pt idx="33">
                  <c:v>352</c:v>
                </c:pt>
                <c:pt idx="37">
                  <c:v>295</c:v>
                </c:pt>
                <c:pt idx="41">
                  <c:v>233</c:v>
                </c:pt>
                <c:pt idx="45">
                  <c:v>147</c:v>
                </c:pt>
              </c:numCache>
            </c:numRef>
          </c:val>
          <c:extLst>
            <c:ext xmlns:c16="http://schemas.microsoft.com/office/drawing/2014/chart" uri="{C3380CC4-5D6E-409C-BE32-E72D297353CC}">
              <c16:uniqueId val="{00000005-C68A-43EC-A62E-EEE8A7626730}"/>
            </c:ext>
          </c:extLst>
        </c:ser>
        <c:ser>
          <c:idx val="6"/>
          <c:order val="6"/>
          <c:spPr>
            <a:solidFill>
              <a:srgbClr val="CC6600"/>
            </a:solidFill>
            <a:ln>
              <a:noFill/>
            </a:ln>
            <a:effectLst/>
          </c:spPr>
          <c:invertIfNegative val="0"/>
          <c:val>
            <c:numRef>
              <c:f>'PS_Erzeugung-Verbrauch'!$H$3:$H$49</c:f>
              <c:numCache>
                <c:formatCode>General</c:formatCode>
                <c:ptCount val="47"/>
                <c:pt idx="2" formatCode="#,##0">
                  <c:v>48</c:v>
                </c:pt>
                <c:pt idx="6" formatCode="#,##0">
                  <c:v>204</c:v>
                </c:pt>
                <c:pt idx="10" formatCode="#,##0">
                  <c:v>832</c:v>
                </c:pt>
                <c:pt idx="14" formatCode="#,##0">
                  <c:v>1103</c:v>
                </c:pt>
                <c:pt idx="18" formatCode="#,##0">
                  <c:v>1819</c:v>
                </c:pt>
                <c:pt idx="22" formatCode="#,##0">
                  <c:v>1833</c:v>
                </c:pt>
                <c:pt idx="26" formatCode="#,##0">
                  <c:v>2037</c:v>
                </c:pt>
                <c:pt idx="30" formatCode="#,##0">
                  <c:v>1562</c:v>
                </c:pt>
                <c:pt idx="34" formatCode="#,##0">
                  <c:v>873</c:v>
                </c:pt>
                <c:pt idx="38" formatCode="#,##0">
                  <c:v>517</c:v>
                </c:pt>
                <c:pt idx="42" formatCode="#,##0">
                  <c:v>133</c:v>
                </c:pt>
                <c:pt idx="46" formatCode="#,##0">
                  <c:v>30</c:v>
                </c:pt>
              </c:numCache>
            </c:numRef>
          </c:val>
          <c:extLst>
            <c:ext xmlns:c16="http://schemas.microsoft.com/office/drawing/2014/chart" uri="{C3380CC4-5D6E-409C-BE32-E72D297353CC}">
              <c16:uniqueId val="{00000006-C68A-43EC-A62E-EEE8A7626730}"/>
            </c:ext>
          </c:extLst>
        </c:ser>
        <c:ser>
          <c:idx val="7"/>
          <c:order val="7"/>
          <c:spPr>
            <a:solidFill>
              <a:srgbClr val="FFC000"/>
            </a:solidFill>
            <a:ln>
              <a:noFill/>
            </a:ln>
            <a:effectLst/>
          </c:spPr>
          <c:invertIfNegative val="0"/>
          <c:val>
            <c:numRef>
              <c:f>'PS_Erzeugung-Verbrauch'!$I$3:$I$49</c:f>
              <c:numCache>
                <c:formatCode>General</c:formatCode>
                <c:ptCount val="47"/>
                <c:pt idx="2">
                  <c:v>254</c:v>
                </c:pt>
                <c:pt idx="6">
                  <c:v>401</c:v>
                </c:pt>
                <c:pt idx="10">
                  <c:v>533</c:v>
                </c:pt>
                <c:pt idx="14">
                  <c:v>528</c:v>
                </c:pt>
                <c:pt idx="18">
                  <c:v>452</c:v>
                </c:pt>
                <c:pt idx="22">
                  <c:v>439</c:v>
                </c:pt>
                <c:pt idx="26">
                  <c:v>354</c:v>
                </c:pt>
                <c:pt idx="30">
                  <c:v>464</c:v>
                </c:pt>
                <c:pt idx="34">
                  <c:v>352</c:v>
                </c:pt>
                <c:pt idx="38">
                  <c:v>295</c:v>
                </c:pt>
                <c:pt idx="42">
                  <c:v>233</c:v>
                </c:pt>
                <c:pt idx="46">
                  <c:v>147</c:v>
                </c:pt>
              </c:numCache>
            </c:numRef>
          </c:val>
          <c:extLst>
            <c:ext xmlns:c16="http://schemas.microsoft.com/office/drawing/2014/chart" uri="{C3380CC4-5D6E-409C-BE32-E72D297353CC}">
              <c16:uniqueId val="{00000007-C68A-43EC-A62E-EEE8A7626730}"/>
            </c:ext>
          </c:extLst>
        </c:ser>
        <c:dLbls>
          <c:showLegendKey val="0"/>
          <c:showVal val="0"/>
          <c:showCatName val="0"/>
          <c:showSerName val="0"/>
          <c:showPercent val="0"/>
          <c:showBubbleSize val="0"/>
        </c:dLbls>
        <c:gapWidth val="150"/>
        <c:overlap val="100"/>
        <c:axId val="703988112"/>
        <c:axId val="703977944"/>
      </c:barChart>
      <c:catAx>
        <c:axId val="703988112"/>
        <c:scaling>
          <c:orientation val="minMax"/>
        </c:scaling>
        <c:delete val="1"/>
        <c:axPos val="b"/>
        <c:majorTickMark val="none"/>
        <c:minorTickMark val="none"/>
        <c:tickLblPos val="nextTo"/>
        <c:crossAx val="703977944"/>
        <c:crosses val="autoZero"/>
        <c:auto val="1"/>
        <c:lblAlgn val="ctr"/>
        <c:lblOffset val="100"/>
        <c:noMultiLvlLbl val="0"/>
      </c:catAx>
      <c:valAx>
        <c:axId val="703977944"/>
        <c:scaling>
          <c:orientation val="minMax"/>
        </c:scaling>
        <c:delete val="1"/>
        <c:axPos val="l"/>
        <c:numFmt formatCode="#,##0" sourceLinked="1"/>
        <c:majorTickMark val="none"/>
        <c:minorTickMark val="none"/>
        <c:tickLblPos val="nextTo"/>
        <c:crossAx val="70398811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1"/>
            </a:solidFill>
            <a:ln>
              <a:noFill/>
            </a:ln>
            <a:effectLst/>
          </c:spPr>
          <c:invertIfNegative val="0"/>
          <c:dPt>
            <c:idx val="0"/>
            <c:invertIfNegative val="0"/>
            <c:bubble3D val="0"/>
            <c:spPr>
              <a:solidFill>
                <a:srgbClr val="CC6600"/>
              </a:solidFill>
              <a:ln>
                <a:noFill/>
              </a:ln>
              <a:effectLst/>
            </c:spPr>
            <c:extLst>
              <c:ext xmlns:c16="http://schemas.microsoft.com/office/drawing/2014/chart" uri="{C3380CC4-5D6E-409C-BE32-E72D297353CC}">
                <c16:uniqueId val="{00000007-831F-410A-B090-C508B7FEFEFF}"/>
              </c:ext>
            </c:extLst>
          </c:dPt>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5-831F-410A-B090-C508B7FEFEFF}"/>
              </c:ext>
            </c:extLst>
          </c:dPt>
          <c:dPt>
            <c:idx val="2"/>
            <c:invertIfNegative val="0"/>
            <c:bubble3D val="0"/>
            <c:spPr>
              <a:solidFill>
                <a:srgbClr val="FF0000"/>
              </a:solidFill>
              <a:ln>
                <a:noFill/>
              </a:ln>
              <a:effectLst/>
            </c:spPr>
            <c:extLst>
              <c:ext xmlns:c16="http://schemas.microsoft.com/office/drawing/2014/chart" uri="{C3380CC4-5D6E-409C-BE32-E72D297353CC}">
                <c16:uniqueId val="{00000003-831F-410A-B090-C508B7FEFEFF}"/>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31F-410A-B090-C508B7FEFEFF}"/>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1F-410A-B090-C508B7FEFEFF}"/>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1F-410A-B090-C508B7FEFE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'PS_Erzeugung-Verbrauch'!$B$60:$B$62</c:f>
              <c:numCache>
                <c:formatCode>#,##0</c:formatCode>
                <c:ptCount val="3"/>
                <c:pt idx="0">
                  <c:v>10991</c:v>
                </c:pt>
                <c:pt idx="1">
                  <c:v>7749</c:v>
                </c:pt>
                <c:pt idx="2">
                  <c:v>7077</c:v>
                </c:pt>
              </c:numCache>
            </c:numRef>
          </c:val>
          <c:extLst>
            <c:ext xmlns:c16="http://schemas.microsoft.com/office/drawing/2014/chart" uri="{C3380CC4-5D6E-409C-BE32-E72D297353CC}">
              <c16:uniqueId val="{00000000-831F-410A-B090-C508B7FEFEFF}"/>
            </c:ext>
          </c:extLst>
        </c:ser>
        <c:ser>
          <c:idx val="1"/>
          <c:order val="1"/>
          <c:spPr>
            <a:solidFill>
              <a:schemeClr val="accent2"/>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8-831F-410A-B090-C508B7FEFEFF}"/>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6-831F-410A-B090-C508B7FEFEFF}"/>
              </c:ext>
            </c:extLst>
          </c:dPt>
          <c:dPt>
            <c:idx val="2"/>
            <c:invertIfNegative val="0"/>
            <c:bubble3D val="0"/>
            <c:spPr>
              <a:solidFill>
                <a:srgbClr val="66CCFF"/>
              </a:solidFill>
              <a:ln>
                <a:noFill/>
              </a:ln>
              <a:effectLst/>
            </c:spPr>
            <c:extLst>
              <c:ext xmlns:c16="http://schemas.microsoft.com/office/drawing/2014/chart" uri="{C3380CC4-5D6E-409C-BE32-E72D297353CC}">
                <c16:uniqueId val="{00000004-831F-410A-B090-C508B7FEFEFF}"/>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31F-410A-B090-C508B7FEFEFF}"/>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31F-410A-B090-C508B7FEFEFF}"/>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1F-410A-B090-C508B7FEFE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'PS_Erzeugung-Verbrauch'!$C$60:$C$62</c:f>
              <c:numCache>
                <c:formatCode>#,##0</c:formatCode>
                <c:ptCount val="3"/>
                <c:pt idx="0">
                  <c:v>4452</c:v>
                </c:pt>
                <c:pt idx="1">
                  <c:v>4452</c:v>
                </c:pt>
                <c:pt idx="2">
                  <c:v>4819.2000000000007</c:v>
                </c:pt>
              </c:numCache>
            </c:numRef>
          </c:val>
          <c:extLst>
            <c:ext xmlns:c16="http://schemas.microsoft.com/office/drawing/2014/chart" uri="{C3380CC4-5D6E-409C-BE32-E72D297353CC}">
              <c16:uniqueId val="{00000001-831F-410A-B090-C508B7FEFEFF}"/>
            </c:ext>
          </c:extLst>
        </c:ser>
        <c:ser>
          <c:idx val="2"/>
          <c:order val="2"/>
          <c:spPr>
            <a:solidFill>
              <a:schemeClr val="accent2"/>
            </a:solidFill>
            <a:ln>
              <a:noFill/>
            </a:ln>
            <a:effectLst/>
          </c:spPr>
          <c:invertIfNegative val="0"/>
          <c:dLbls>
            <c:dLbl>
              <c:idx val="2"/>
              <c:layout>
                <c:manualLayout>
                  <c:x val="3.2297023139660472E-2"/>
                  <c:y val="8.58069456330795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31F-410A-B090-C508B7FEFE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'PS_Erzeugung-Verbrauch'!$D$60:$D$62</c:f>
              <c:numCache>
                <c:formatCode>General</c:formatCode>
                <c:ptCount val="3"/>
                <c:pt idx="2" formatCode="#,##0">
                  <c:v>304.88599999999997</c:v>
                </c:pt>
              </c:numCache>
            </c:numRef>
          </c:val>
          <c:extLst>
            <c:ext xmlns:c16="http://schemas.microsoft.com/office/drawing/2014/chart" uri="{C3380CC4-5D6E-409C-BE32-E72D297353CC}">
              <c16:uniqueId val="{00000002-831F-410A-B090-C508B7FEFEFF}"/>
            </c:ext>
          </c:extLst>
        </c:ser>
        <c:dLbls>
          <c:showLegendKey val="0"/>
          <c:showVal val="0"/>
          <c:showCatName val="0"/>
          <c:showSerName val="0"/>
          <c:showPercent val="0"/>
          <c:showBubbleSize val="0"/>
        </c:dLbls>
        <c:gapWidth val="150"/>
        <c:overlap val="100"/>
        <c:axId val="487403816"/>
        <c:axId val="487405128"/>
      </c:barChart>
      <c:catAx>
        <c:axId val="487403816"/>
        <c:scaling>
          <c:orientation val="minMax"/>
        </c:scaling>
        <c:delete val="1"/>
        <c:axPos val="l"/>
        <c:majorTickMark val="none"/>
        <c:minorTickMark val="none"/>
        <c:tickLblPos val="nextTo"/>
        <c:crossAx val="487405128"/>
        <c:crosses val="autoZero"/>
        <c:auto val="1"/>
        <c:lblAlgn val="ctr"/>
        <c:lblOffset val="100"/>
        <c:noMultiLvlLbl val="0"/>
      </c:catAx>
      <c:valAx>
        <c:axId val="487405128"/>
        <c:scaling>
          <c:orientation val="minMax"/>
        </c:scaling>
        <c:delete val="1"/>
        <c:axPos val="b"/>
        <c:numFmt formatCode="#,##0" sourceLinked="1"/>
        <c:majorTickMark val="none"/>
        <c:minorTickMark val="none"/>
        <c:tickLblPos val="nextTo"/>
        <c:crossAx val="487403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46275" y="9721850"/>
            <a:ext cx="29733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0250" y="749300"/>
            <a:ext cx="5413375" cy="37496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0425" y="4748213"/>
            <a:ext cx="5159375" cy="450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0875" y="9529763"/>
            <a:ext cx="30241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018745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49792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144463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665842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19</a:t>
            </a:fld>
            <a:endParaRPr lang="de-DE" altLang="de-DE"/>
          </a:p>
        </p:txBody>
      </p:sp>
    </p:spTree>
    <p:extLst>
      <p:ext uri="{BB962C8B-B14F-4D97-AF65-F5344CB8AC3E}">
        <p14:creationId xmlns:p14="http://schemas.microsoft.com/office/powerpoint/2010/main" val="1663908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15614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133867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22</a:t>
            </a:fld>
            <a:endParaRPr lang="de-DE"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589779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26772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385948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739239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722974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704918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476137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691141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4763" y="0"/>
            <a:ext cx="9910763" cy="798513"/>
          </a:xfrm>
          <a:prstGeom prst="rect">
            <a:avLst/>
          </a:prstGeom>
          <a:solidFill>
            <a:srgbClr val="0000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sp>
        <p:nvSpPr>
          <p:cNvPr id="6" name="Rectangle 75">
            <a:extLst>
              <a:ext uri="{FF2B5EF4-FFF2-40B4-BE49-F238E27FC236}">
                <a16:creationId xmlns:a16="http://schemas.microsoft.com/office/drawing/2014/main" id="{CD694638-ED55-4FC5-B057-4363DC0F4699}"/>
              </a:ext>
            </a:extLst>
          </p:cNvPr>
          <p:cNvSpPr>
            <a:spLocks noChangeArrowheads="1"/>
          </p:cNvSpPr>
          <p:nvPr userDrawn="1"/>
        </p:nvSpPr>
        <p:spPr bwMode="auto">
          <a:xfrm>
            <a:off x="1" y="650240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IG BCE-Stammtisch | Vortrag „Das GEG und meine Heizung“ | am 14.11.2023 in </a:t>
            </a:r>
            <a:r>
              <a:rPr lang="de-DE" altLang="de-DE" sz="1200" b="1" dirty="0" err="1">
                <a:solidFill>
                  <a:srgbClr val="FF9933"/>
                </a:solidFill>
              </a:rPr>
              <a:t>Walsheim</a:t>
            </a:r>
            <a:r>
              <a:rPr lang="de-DE" altLang="de-DE" sz="1200" b="1" dirty="0">
                <a:solidFill>
                  <a:srgbClr val="FF9933"/>
                </a:solidFill>
              </a:rPr>
              <a:t> 		              ISE </a:t>
            </a:r>
            <a:r>
              <a:rPr lang="de-DE" altLang="de-DE" sz="1200" b="1" dirty="0" err="1">
                <a:solidFill>
                  <a:srgbClr val="FF9933"/>
                </a:solidFill>
              </a:rPr>
              <a:t>e.V</a:t>
            </a:r>
            <a:r>
              <a:rPr lang="de-DE" altLang="de-DE" sz="1200" b="1" dirty="0">
                <a:solidFill>
                  <a:srgbClr val="FF9933"/>
                </a:solidFill>
              </a:rPr>
              <a:t>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p:txBody>
      </p:sp>
      <p:pic>
        <p:nvPicPr>
          <p:cNvPr id="4" name="Grafik 3">
            <a:extLst>
              <a:ext uri="{FF2B5EF4-FFF2-40B4-BE49-F238E27FC236}">
                <a16:creationId xmlns:a16="http://schemas.microsoft.com/office/drawing/2014/main" id="{47466A96-1699-ECCA-87E8-7FB61AD3DC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197" y="669"/>
            <a:ext cx="797398" cy="797844"/>
          </a:xfrm>
          <a:prstGeom prst="rect">
            <a:avLst/>
          </a:prstGeom>
        </p:spPr>
      </p:pic>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live/YXT1aYuFOHE?feature=share"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eg"/><Relationship Id="rId10" Type="http://schemas.openxmlformats.org/officeDocument/2006/relationships/image" Target="../media/image25.png"/><Relationship Id="rId4" Type="http://schemas.openxmlformats.org/officeDocument/2006/relationships/image" Target="../media/image20.jp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jpg"/><Relationship Id="rId18" Type="http://schemas.openxmlformats.org/officeDocument/2006/relationships/image" Target="../media/image41.png"/><Relationship Id="rId3" Type="http://schemas.openxmlformats.org/officeDocument/2006/relationships/image" Target="../media/image30.jpeg"/><Relationship Id="rId21" Type="http://schemas.openxmlformats.org/officeDocument/2006/relationships/image" Target="../media/image44.png"/><Relationship Id="rId7" Type="http://schemas.openxmlformats.org/officeDocument/2006/relationships/image" Target="../media/image34.jpg"/><Relationship Id="rId12" Type="http://schemas.openxmlformats.org/officeDocument/2006/relationships/image" Target="../media/image22.jpg"/><Relationship Id="rId17" Type="http://schemas.openxmlformats.org/officeDocument/2006/relationships/image" Target="../media/image5.png"/><Relationship Id="rId2" Type="http://schemas.openxmlformats.org/officeDocument/2006/relationships/notesSlide" Target="../notesSlides/notesSlide14.xml"/><Relationship Id="rId16" Type="http://schemas.openxmlformats.org/officeDocument/2006/relationships/image" Target="../media/image23.png"/><Relationship Id="rId20"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33.jpg"/><Relationship Id="rId11" Type="http://schemas.openxmlformats.org/officeDocument/2006/relationships/image" Target="../media/image38.jpg"/><Relationship Id="rId5" Type="http://schemas.openxmlformats.org/officeDocument/2006/relationships/image" Target="../media/image32.png"/><Relationship Id="rId15" Type="http://schemas.openxmlformats.org/officeDocument/2006/relationships/image" Target="../media/image20.jpg"/><Relationship Id="rId10" Type="http://schemas.openxmlformats.org/officeDocument/2006/relationships/image" Target="../media/image37.jpeg"/><Relationship Id="rId19" Type="http://schemas.openxmlformats.org/officeDocument/2006/relationships/image" Target="../media/image42.jpg"/><Relationship Id="rId4" Type="http://schemas.openxmlformats.org/officeDocument/2006/relationships/image" Target="../media/image31.JPG"/><Relationship Id="rId9" Type="http://schemas.openxmlformats.org/officeDocument/2006/relationships/image" Target="../media/image36.jpg"/><Relationship Id="rId14" Type="http://schemas.openxmlformats.org/officeDocument/2006/relationships/image" Target="../media/image40.jpg"/><Relationship Id="rId22" Type="http://schemas.openxmlformats.org/officeDocument/2006/relationships/image" Target="../media/image4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spiegel.de/impressum/autor-e7e38f3d-0001-0003-0000-000000027129" TargetMode="Externa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de.wikipedia.org/wiki/Kohlberg_Kravis_Roberts_%26_Co." TargetMode="External"/><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hyperlink" Target="https://www.youtube.com/watch?v=LZmNvYpVv3c"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youtu.be/pDl9mE73fb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www.zdf.de/comedy/die-anstalt/die-anstalt-vom-25-april-2023-100.html" TargetMode="External"/><Relationship Id="rId4" Type="http://schemas.openxmlformats.org/officeDocument/2006/relationships/hyperlink" Target="https://www.youtube.com/watch?v=MnrudYCzh2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youtu.be/HZ5LQo06EXY"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D888F16-A47D-52D2-7C6F-A80BB24B4A79}"/>
              </a:ext>
            </a:extLst>
          </p:cNvPr>
          <p:cNvSpPr/>
          <p:nvPr/>
        </p:nvSpPr>
        <p:spPr bwMode="auto">
          <a:xfrm>
            <a:off x="0" y="1349517"/>
            <a:ext cx="9900143" cy="5111493"/>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1616209" y="116030"/>
            <a:ext cx="78999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2800" dirty="0" err="1">
                <a:solidFill>
                  <a:schemeClr val="bg1"/>
                </a:solidFill>
              </a:rPr>
              <a:t>Herzlich</a:t>
            </a:r>
            <a:r>
              <a:rPr lang="en-US" altLang="de-DE" sz="2800" dirty="0">
                <a:solidFill>
                  <a:schemeClr val="bg1"/>
                </a:solidFill>
              </a:rPr>
              <a:t> </a:t>
            </a:r>
            <a:r>
              <a:rPr lang="en-US" altLang="de-DE" sz="2800" dirty="0" err="1">
                <a:solidFill>
                  <a:schemeClr val="bg1"/>
                </a:solidFill>
              </a:rPr>
              <a:t>Willkommen</a:t>
            </a:r>
            <a:r>
              <a:rPr lang="en-US" altLang="de-DE" sz="2800" dirty="0">
                <a:solidFill>
                  <a:schemeClr val="bg1"/>
                </a:solidFill>
              </a:rPr>
              <a:t> </a:t>
            </a:r>
            <a:r>
              <a:rPr lang="en-US" altLang="de-DE" sz="2800" dirty="0" err="1">
                <a:solidFill>
                  <a:schemeClr val="bg1"/>
                </a:solidFill>
              </a:rPr>
              <a:t>zum</a:t>
            </a:r>
            <a:r>
              <a:rPr lang="en-US" altLang="de-DE" sz="2800" dirty="0">
                <a:solidFill>
                  <a:schemeClr val="bg1"/>
                </a:solidFill>
              </a:rPr>
              <a:t> </a:t>
            </a:r>
            <a:r>
              <a:rPr lang="en-US" altLang="de-DE" sz="2800" dirty="0" err="1">
                <a:solidFill>
                  <a:schemeClr val="bg1"/>
                </a:solidFill>
              </a:rPr>
              <a:t>Vortrag</a:t>
            </a:r>
            <a:br>
              <a:rPr lang="en-US" altLang="de-DE" sz="2800" dirty="0">
                <a:solidFill>
                  <a:schemeClr val="bg1"/>
                </a:solidFill>
              </a:rPr>
            </a:br>
            <a:r>
              <a:rPr lang="en-US" altLang="de-DE" sz="2800" dirty="0">
                <a:solidFill>
                  <a:schemeClr val="bg1"/>
                </a:solidFill>
              </a:rPr>
              <a:t>Das GEG und </a:t>
            </a:r>
            <a:r>
              <a:rPr lang="en-US" altLang="de-DE" sz="2800" dirty="0" err="1">
                <a:solidFill>
                  <a:schemeClr val="bg1"/>
                </a:solidFill>
              </a:rPr>
              <a:t>meine</a:t>
            </a:r>
            <a:r>
              <a:rPr lang="en-US" altLang="de-DE" sz="2800" dirty="0">
                <a:solidFill>
                  <a:schemeClr val="bg1"/>
                </a:solidFill>
              </a:rPr>
              <a:t> Heizung</a:t>
            </a:r>
          </a:p>
        </p:txBody>
      </p:sp>
      <p:sp>
        <p:nvSpPr>
          <p:cNvPr id="8" name="Rectangle 2">
            <a:extLst>
              <a:ext uri="{FF2B5EF4-FFF2-40B4-BE49-F238E27FC236}">
                <a16:creationId xmlns:a16="http://schemas.microsoft.com/office/drawing/2014/main" id="{2A7DD05F-9189-42D8-AE52-576BEDC4ECEF}"/>
              </a:ext>
            </a:extLst>
          </p:cNvPr>
          <p:cNvSpPr txBox="1">
            <a:spLocks noChangeArrowheads="1"/>
          </p:cNvSpPr>
          <p:nvPr/>
        </p:nvSpPr>
        <p:spPr bwMode="auto">
          <a:xfrm>
            <a:off x="0" y="6462456"/>
            <a:ext cx="9920288" cy="3952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de-DE" altLang="de-DE" sz="1400" dirty="0">
              <a:solidFill>
                <a:schemeClr val="bg1"/>
              </a:solidFill>
            </a:endParaRPr>
          </a:p>
        </p:txBody>
      </p:sp>
      <p:sp>
        <p:nvSpPr>
          <p:cNvPr id="9" name="Rectangle 75">
            <a:extLst>
              <a:ext uri="{FF2B5EF4-FFF2-40B4-BE49-F238E27FC236}">
                <a16:creationId xmlns:a16="http://schemas.microsoft.com/office/drawing/2014/main" id="{3B87523B-9B83-4B16-B0D8-E3A1EA5C427B}"/>
              </a:ext>
            </a:extLst>
          </p:cNvPr>
          <p:cNvSpPr>
            <a:spLocks noChangeArrowheads="1"/>
          </p:cNvSpPr>
          <p:nvPr/>
        </p:nvSpPr>
        <p:spPr bwMode="auto">
          <a:xfrm>
            <a:off x="0" y="6521599"/>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IG BCE-Stammtisch | Vortrag „Das GEG und meine Heizung“ | am 14.11.2023 in </a:t>
            </a:r>
            <a:r>
              <a:rPr lang="de-DE" altLang="de-DE" sz="1200" b="1" dirty="0" err="1">
                <a:solidFill>
                  <a:srgbClr val="FF9933"/>
                </a:solidFill>
              </a:rPr>
              <a:t>Walsheim</a:t>
            </a:r>
            <a:r>
              <a:rPr lang="de-DE" altLang="de-DE" sz="1200" b="1" dirty="0">
                <a:solidFill>
                  <a:srgbClr val="FF9933"/>
                </a:solidFill>
              </a:rPr>
              <a:t>    	         		ISE e.V.</a:t>
            </a:r>
          </a:p>
        </p:txBody>
      </p:sp>
      <p:pic>
        <p:nvPicPr>
          <p:cNvPr id="6" name="Grafik 5">
            <a:extLst>
              <a:ext uri="{FF2B5EF4-FFF2-40B4-BE49-F238E27FC236}">
                <a16:creationId xmlns:a16="http://schemas.microsoft.com/office/drawing/2014/main" id="{82696962-592A-D454-104B-020A03A3D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 y="-20496"/>
            <a:ext cx="1369247" cy="1370013"/>
          </a:xfrm>
          <a:prstGeom prst="rect">
            <a:avLst/>
          </a:prstGeom>
        </p:spPr>
      </p:pic>
      <p:sp>
        <p:nvSpPr>
          <p:cNvPr id="12" name="Textfeld 11">
            <a:extLst>
              <a:ext uri="{FF2B5EF4-FFF2-40B4-BE49-F238E27FC236}">
                <a16:creationId xmlns:a16="http://schemas.microsoft.com/office/drawing/2014/main" id="{F64C91D5-77F8-4B42-9587-E2F19B18E7CF}"/>
              </a:ext>
            </a:extLst>
          </p:cNvPr>
          <p:cNvSpPr txBox="1"/>
          <p:nvPr/>
        </p:nvSpPr>
        <p:spPr>
          <a:xfrm>
            <a:off x="8094022" y="5614024"/>
            <a:ext cx="1715213" cy="646331"/>
          </a:xfrm>
          <a:prstGeom prst="rect">
            <a:avLst/>
          </a:prstGeom>
          <a:noFill/>
        </p:spPr>
        <p:txBody>
          <a:bodyPr wrap="none" rtlCol="0">
            <a:spAutoFit/>
          </a:bodyPr>
          <a:lstStyle/>
          <a:p>
            <a:r>
              <a:rPr lang="de-DE" sz="1800" u="sng" dirty="0"/>
              <a:t>Referent</a:t>
            </a:r>
            <a:r>
              <a:rPr lang="de-DE" sz="1800" dirty="0"/>
              <a:t>:</a:t>
            </a:r>
          </a:p>
          <a:p>
            <a:r>
              <a:rPr lang="de-DE" sz="1800" dirty="0"/>
              <a:t>Wolfgang Thiel</a:t>
            </a:r>
          </a:p>
        </p:txBody>
      </p:sp>
      <p:grpSp>
        <p:nvGrpSpPr>
          <p:cNvPr id="2" name="Gruppieren 1">
            <a:extLst>
              <a:ext uri="{FF2B5EF4-FFF2-40B4-BE49-F238E27FC236}">
                <a16:creationId xmlns:a16="http://schemas.microsoft.com/office/drawing/2014/main" id="{95196AE4-74F8-A01B-27F5-6D312F8C57AF}"/>
              </a:ext>
            </a:extLst>
          </p:cNvPr>
          <p:cNvGrpSpPr/>
          <p:nvPr/>
        </p:nvGrpSpPr>
        <p:grpSpPr>
          <a:xfrm>
            <a:off x="3841666" y="2201525"/>
            <a:ext cx="4373868" cy="3761175"/>
            <a:chOff x="2188723" y="1557085"/>
            <a:chExt cx="5554494" cy="4776419"/>
          </a:xfrm>
        </p:grpSpPr>
        <p:grpSp>
          <p:nvGrpSpPr>
            <p:cNvPr id="5" name="Gruppieren 4">
              <a:extLst>
                <a:ext uri="{FF2B5EF4-FFF2-40B4-BE49-F238E27FC236}">
                  <a16:creationId xmlns:a16="http://schemas.microsoft.com/office/drawing/2014/main" id="{1825832F-1AEB-6D9D-99D1-1BC8C4988DDB}"/>
                </a:ext>
              </a:extLst>
            </p:cNvPr>
            <p:cNvGrpSpPr/>
            <p:nvPr/>
          </p:nvGrpSpPr>
          <p:grpSpPr>
            <a:xfrm>
              <a:off x="2188723" y="1557085"/>
              <a:ext cx="5554494" cy="4776419"/>
              <a:chOff x="3355786" y="2432596"/>
              <a:chExt cx="2495286" cy="1992807"/>
            </a:xfrm>
          </p:grpSpPr>
          <p:grpSp>
            <p:nvGrpSpPr>
              <p:cNvPr id="10" name="Gruppieren 9">
                <a:extLst>
                  <a:ext uri="{FF2B5EF4-FFF2-40B4-BE49-F238E27FC236}">
                    <a16:creationId xmlns:a16="http://schemas.microsoft.com/office/drawing/2014/main" id="{EFC68F68-1A28-3F41-CAAD-18F8CC59221C}"/>
                  </a:ext>
                </a:extLst>
              </p:cNvPr>
              <p:cNvGrpSpPr/>
              <p:nvPr/>
            </p:nvGrpSpPr>
            <p:grpSpPr>
              <a:xfrm>
                <a:off x="3355786" y="2432596"/>
                <a:ext cx="2495286" cy="1954150"/>
                <a:chOff x="2379234" y="2470777"/>
                <a:chExt cx="4832140" cy="3347910"/>
              </a:xfrm>
            </p:grpSpPr>
            <p:sp>
              <p:nvSpPr>
                <p:cNvPr id="24" name="Freihandform: Form 23">
                  <a:extLst>
                    <a:ext uri="{FF2B5EF4-FFF2-40B4-BE49-F238E27FC236}">
                      <a16:creationId xmlns:a16="http://schemas.microsoft.com/office/drawing/2014/main" id="{C4006B1C-3D25-44A3-4F80-679BB1E7CCA7}"/>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5" name="Freihandform: Form 24">
                  <a:extLst>
                    <a:ext uri="{FF2B5EF4-FFF2-40B4-BE49-F238E27FC236}">
                      <a16:creationId xmlns:a16="http://schemas.microsoft.com/office/drawing/2014/main" id="{355F886A-DF32-D889-6A39-660D77F52C37}"/>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12DC494F-44B9-5926-FC6E-F4AD309DECD5}"/>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4E48FB3A-896E-0107-3109-A24A4BA04580}"/>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8" name="Gerader Verbinder 27">
                  <a:extLst>
                    <a:ext uri="{FF2B5EF4-FFF2-40B4-BE49-F238E27FC236}">
                      <a16:creationId xmlns:a16="http://schemas.microsoft.com/office/drawing/2014/main" id="{92FD312D-05FB-77DA-57F1-6EAEDB820096}"/>
                    </a:ext>
                  </a:extLst>
                </p:cNvPr>
                <p:cNvCxnSpPr>
                  <a:stCxn id="24"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Rechteck 23562">
                  <a:extLst>
                    <a:ext uri="{FF2B5EF4-FFF2-40B4-BE49-F238E27FC236}">
                      <a16:creationId xmlns:a16="http://schemas.microsoft.com/office/drawing/2014/main" id="{0AD60A76-16BA-B02E-DA65-12A0DA50B5D6}"/>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0" name="Freihandform: Form 29">
                  <a:extLst>
                    <a:ext uri="{FF2B5EF4-FFF2-40B4-BE49-F238E27FC236}">
                      <a16:creationId xmlns:a16="http://schemas.microsoft.com/office/drawing/2014/main" id="{4DAF8BA2-2664-B09D-749F-7FD8E563A89E}"/>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11" name="Grafik 10" descr="Ein Bild, das Zeichnung enthält.&#10;&#10;Automatisch generierte Beschreibung">
                <a:extLst>
                  <a:ext uri="{FF2B5EF4-FFF2-40B4-BE49-F238E27FC236}">
                    <a16:creationId xmlns:a16="http://schemas.microsoft.com/office/drawing/2014/main" id="{7C9334E8-7981-6254-63F1-BCEF6DFA0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009870" y="3599515"/>
                <a:ext cx="387700" cy="387700"/>
              </a:xfrm>
              <a:prstGeom prst="rect">
                <a:avLst/>
              </a:prstGeom>
            </p:spPr>
          </p:pic>
          <p:cxnSp>
            <p:nvCxnSpPr>
              <p:cNvPr id="13" name="Gerader Verbinder 12">
                <a:extLst>
                  <a:ext uri="{FF2B5EF4-FFF2-40B4-BE49-F238E27FC236}">
                    <a16:creationId xmlns:a16="http://schemas.microsoft.com/office/drawing/2014/main" id="{05EF9A3F-5C6C-F4E1-C85C-7952118C94B2}"/>
                  </a:ext>
                </a:extLst>
              </p:cNvPr>
              <p:cNvCxnSpPr/>
              <p:nvPr/>
            </p:nvCxnSpPr>
            <p:spPr bwMode="auto">
              <a:xfrm>
                <a:off x="4754460" y="3793365"/>
                <a:ext cx="0" cy="50020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13">
                <a:extLst>
                  <a:ext uri="{FF2B5EF4-FFF2-40B4-BE49-F238E27FC236}">
                    <a16:creationId xmlns:a16="http://schemas.microsoft.com/office/drawing/2014/main" id="{835EC691-4222-14F4-6442-6E41A1FC3FE0}"/>
                  </a:ext>
                </a:extLst>
              </p:cNvPr>
              <p:cNvCxnSpPr/>
              <p:nvPr/>
            </p:nvCxnSpPr>
            <p:spPr bwMode="auto">
              <a:xfrm>
                <a:off x="4756365" y="4294504"/>
                <a:ext cx="312944"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r Verbinder 14">
                <a:extLst>
                  <a:ext uri="{FF2B5EF4-FFF2-40B4-BE49-F238E27FC236}">
                    <a16:creationId xmlns:a16="http://schemas.microsoft.com/office/drawing/2014/main" id="{80759267-F492-0DF8-DC7C-BB013B9E42F1}"/>
                  </a:ext>
                </a:extLst>
              </p:cNvPr>
              <p:cNvCxnSpPr/>
              <p:nvPr/>
            </p:nvCxnSpPr>
            <p:spPr bwMode="auto">
              <a:xfrm>
                <a:off x="4639164" y="3919040"/>
                <a:ext cx="121000"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Grafik 15">
                <a:extLst>
                  <a:ext uri="{FF2B5EF4-FFF2-40B4-BE49-F238E27FC236}">
                    <a16:creationId xmlns:a16="http://schemas.microsoft.com/office/drawing/2014/main" id="{914EBEA1-8F1F-5CF0-865C-C20CCA48B8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65418" y="3909035"/>
                <a:ext cx="516368" cy="516368"/>
              </a:xfrm>
              <a:prstGeom prst="rect">
                <a:avLst/>
              </a:prstGeom>
            </p:spPr>
          </p:pic>
          <p:cxnSp>
            <p:nvCxnSpPr>
              <p:cNvPr id="17" name="Gerader Verbinder 16">
                <a:extLst>
                  <a:ext uri="{FF2B5EF4-FFF2-40B4-BE49-F238E27FC236}">
                    <a16:creationId xmlns:a16="http://schemas.microsoft.com/office/drawing/2014/main" id="{B5F643DC-0EF2-2287-6CD1-05357FC55DD1}"/>
                  </a:ext>
                </a:extLst>
              </p:cNvPr>
              <p:cNvCxnSpPr>
                <a:endCxn id="11" idx="3"/>
              </p:cNvCxnSpPr>
              <p:nvPr/>
            </p:nvCxnSpPr>
            <p:spPr bwMode="auto">
              <a:xfrm flipV="1">
                <a:off x="4756365" y="3793365"/>
                <a:ext cx="253505" cy="5853"/>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Gruppieren 17">
                <a:extLst>
                  <a:ext uri="{FF2B5EF4-FFF2-40B4-BE49-F238E27FC236}">
                    <a16:creationId xmlns:a16="http://schemas.microsoft.com/office/drawing/2014/main" id="{130D304F-1CAF-F22A-929C-DBCD7A5D1AD2}"/>
                  </a:ext>
                </a:extLst>
              </p:cNvPr>
              <p:cNvGrpSpPr/>
              <p:nvPr/>
            </p:nvGrpSpPr>
            <p:grpSpPr>
              <a:xfrm>
                <a:off x="4034790" y="2629858"/>
                <a:ext cx="1442800" cy="801645"/>
                <a:chOff x="8364915" y="3815016"/>
                <a:chExt cx="897300" cy="528571"/>
              </a:xfrm>
            </p:grpSpPr>
            <p:sp>
              <p:nvSpPr>
                <p:cNvPr id="20" name="Freihandform: Form 19">
                  <a:extLst>
                    <a:ext uri="{FF2B5EF4-FFF2-40B4-BE49-F238E27FC236}">
                      <a16:creationId xmlns:a16="http://schemas.microsoft.com/office/drawing/2014/main" id="{1B562D76-5932-2112-E9A4-059063854FC4}"/>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D9CA864-7249-B696-C4B8-CD7EF6BF5B45}"/>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B8389AA5-BA1C-480A-9A9C-18BEF34F1832}"/>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 name="Freihandform: Form 22">
                  <a:extLst>
                    <a:ext uri="{FF2B5EF4-FFF2-40B4-BE49-F238E27FC236}">
                      <a16:creationId xmlns:a16="http://schemas.microsoft.com/office/drawing/2014/main" id="{E13C7635-C64C-D0CE-831A-9FDD7668E65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sp>
            <p:nvSpPr>
              <p:cNvPr id="19" name="Freihandform: Form 18">
                <a:extLst>
                  <a:ext uri="{FF2B5EF4-FFF2-40B4-BE49-F238E27FC236}">
                    <a16:creationId xmlns:a16="http://schemas.microsoft.com/office/drawing/2014/main" id="{F8F51972-0357-293F-D8CE-33FCF95E84D7}"/>
                  </a:ext>
                </a:extLst>
              </p:cNvPr>
              <p:cNvSpPr/>
              <p:nvPr/>
            </p:nvSpPr>
            <p:spPr bwMode="auto">
              <a:xfrm>
                <a:off x="3563349" y="2629858"/>
                <a:ext cx="570157" cy="1663708"/>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7" name="Grafik 6">
              <a:extLst>
                <a:ext uri="{FF2B5EF4-FFF2-40B4-BE49-F238E27FC236}">
                  <a16:creationId xmlns:a16="http://schemas.microsoft.com/office/drawing/2014/main" id="{12AF4677-8C71-90BA-DAA2-B23CE0344F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9866" y="4623155"/>
              <a:ext cx="998091" cy="998091"/>
            </a:xfrm>
            <a:prstGeom prst="rect">
              <a:avLst/>
            </a:prstGeom>
          </p:spPr>
        </p:pic>
      </p:grpSp>
      <p:grpSp>
        <p:nvGrpSpPr>
          <p:cNvPr id="31" name="Gruppieren 30">
            <a:extLst>
              <a:ext uri="{FF2B5EF4-FFF2-40B4-BE49-F238E27FC236}">
                <a16:creationId xmlns:a16="http://schemas.microsoft.com/office/drawing/2014/main" id="{8B797F67-3946-4446-D544-98BDDE760CDE}"/>
              </a:ext>
            </a:extLst>
          </p:cNvPr>
          <p:cNvGrpSpPr/>
          <p:nvPr/>
        </p:nvGrpSpPr>
        <p:grpSpPr>
          <a:xfrm>
            <a:off x="690480" y="1514013"/>
            <a:ext cx="2378209" cy="1914987"/>
            <a:chOff x="392805" y="1417503"/>
            <a:chExt cx="2378209" cy="1914987"/>
          </a:xfrm>
        </p:grpSpPr>
        <p:sp>
          <p:nvSpPr>
            <p:cNvPr id="6144" name="Sprechblase: oval 6143">
              <a:extLst>
                <a:ext uri="{FF2B5EF4-FFF2-40B4-BE49-F238E27FC236}">
                  <a16:creationId xmlns:a16="http://schemas.microsoft.com/office/drawing/2014/main" id="{351E491A-BAA8-7C15-3E31-23414478110B}"/>
                </a:ext>
              </a:extLst>
            </p:cNvPr>
            <p:cNvSpPr/>
            <p:nvPr/>
          </p:nvSpPr>
          <p:spPr bwMode="auto">
            <a:xfrm flipH="1">
              <a:off x="392805" y="1417503"/>
              <a:ext cx="2378209" cy="1914987"/>
            </a:xfrm>
            <a:prstGeom prst="wedgeEllipseCallout">
              <a:avLst>
                <a:gd name="adj1" fmla="val -74502"/>
                <a:gd name="adj2" fmla="val 45589"/>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145" name="Rechteck 6144">
              <a:extLst>
                <a:ext uri="{FF2B5EF4-FFF2-40B4-BE49-F238E27FC236}">
                  <a16:creationId xmlns:a16="http://schemas.microsoft.com/office/drawing/2014/main" id="{A0CF614B-90E1-48A5-B6EE-0CBB1B887A06}"/>
                </a:ext>
              </a:extLst>
            </p:cNvPr>
            <p:cNvSpPr/>
            <p:nvPr/>
          </p:nvSpPr>
          <p:spPr>
            <a:xfrm>
              <a:off x="699343" y="1881543"/>
              <a:ext cx="1723549" cy="923330"/>
            </a:xfrm>
            <a:prstGeom prst="rect">
              <a:avLst/>
            </a:prstGeom>
            <a:noFill/>
          </p:spPr>
          <p:txBody>
            <a:bodyPr wrap="none" lIns="91440" tIns="45720" rIns="91440" bIns="45720">
              <a:spAutoFit/>
            </a:bodyPr>
            <a:lstStyle/>
            <a:p>
              <a:pPr algn="ctr"/>
              <a:r>
                <a:rPr lang="de-DE" sz="5400" b="1" dirty="0">
                  <a:ln w="6600">
                    <a:solidFill>
                      <a:schemeClr val="accent2"/>
                    </a:solidFill>
                    <a:prstDash val="solid"/>
                  </a:ln>
                  <a:solidFill>
                    <a:srgbClr val="FFFFFF"/>
                  </a:solidFill>
                  <a:effectLst>
                    <a:outerShdw dist="38100" dir="2700000" algn="tl" rotWithShape="0">
                      <a:schemeClr val="accent2"/>
                    </a:outerShdw>
                  </a:effectLst>
                </a:rPr>
                <a:t>GEG</a:t>
              </a:r>
              <a:endParaRPr lang="de-DE"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86628" y="84746"/>
            <a:ext cx="817668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Auszüge aus dem GEG 2024 </a:t>
            </a:r>
            <a:r>
              <a:rPr lang="de-DE" altLang="de-DE" sz="1200" dirty="0">
                <a:solidFill>
                  <a:schemeClr val="bg1"/>
                </a:solidFill>
                <a:latin typeface="+mn-lt"/>
              </a:rPr>
              <a:t>(Quelle: Öko-Zentrum NRW)</a:t>
            </a:r>
            <a:br>
              <a:rPr lang="de-DE" altLang="de-DE" sz="1200" dirty="0">
                <a:solidFill>
                  <a:schemeClr val="bg1"/>
                </a:solidFill>
                <a:latin typeface="+mn-lt"/>
              </a:rPr>
            </a:br>
            <a:r>
              <a:rPr lang="de-DE" altLang="de-DE" sz="2000" dirty="0">
                <a:solidFill>
                  <a:schemeClr val="bg1"/>
                </a:solidFill>
                <a:latin typeface="+mn-lt"/>
              </a:rPr>
              <a:t>mit Kommentierungen von ISE e.V. (1)</a:t>
            </a:r>
          </a:p>
        </p:txBody>
      </p:sp>
      <p:sp>
        <p:nvSpPr>
          <p:cNvPr id="10" name="Textfeld 9">
            <a:extLst>
              <a:ext uri="{FF2B5EF4-FFF2-40B4-BE49-F238E27FC236}">
                <a16:creationId xmlns:a16="http://schemas.microsoft.com/office/drawing/2014/main" id="{5A693E17-1D7A-37FC-01CB-DE518DC50FCF}"/>
              </a:ext>
            </a:extLst>
          </p:cNvPr>
          <p:cNvSpPr txBox="1"/>
          <p:nvPr/>
        </p:nvSpPr>
        <p:spPr>
          <a:xfrm>
            <a:off x="493486" y="790568"/>
            <a:ext cx="8969828" cy="830997"/>
          </a:xfrm>
          <a:prstGeom prst="rect">
            <a:avLst/>
          </a:prstGeom>
          <a:noFill/>
        </p:spPr>
        <p:txBody>
          <a:bodyPr wrap="square">
            <a:spAutoFit/>
          </a:bodyPr>
          <a:lstStyle/>
          <a:p>
            <a:r>
              <a:rPr lang="de-DE" sz="1600" dirty="0">
                <a:solidFill>
                  <a:srgbClr val="0000FF"/>
                </a:solidFill>
                <a:latin typeface="+mn-lt"/>
              </a:rPr>
              <a:t>1. Die Regelungen zur 65%-EE-Pflicht sollen bei Bestandsgebäuden erst dann gelten, wenn eine </a:t>
            </a:r>
            <a:r>
              <a:rPr lang="de-DE" sz="1600" u="sng" dirty="0">
                <a:solidFill>
                  <a:srgbClr val="0000FF"/>
                </a:solidFill>
                <a:latin typeface="+mn-lt"/>
              </a:rPr>
              <a:t>kommunale Wärmeplanung </a:t>
            </a:r>
            <a:r>
              <a:rPr lang="de-DE" sz="1600" dirty="0">
                <a:solidFill>
                  <a:srgbClr val="0000FF"/>
                </a:solidFill>
                <a:latin typeface="+mn-lt"/>
              </a:rPr>
              <a:t>vorliegt. Dies soll nach derzeitigen Planungen in Großstädten bis 2026 und in Kleinstädten bis 2028 der Fall sein.</a:t>
            </a:r>
          </a:p>
        </p:txBody>
      </p:sp>
      <p:sp>
        <p:nvSpPr>
          <p:cNvPr id="13" name="Textfeld 12">
            <a:extLst>
              <a:ext uri="{FF2B5EF4-FFF2-40B4-BE49-F238E27FC236}">
                <a16:creationId xmlns:a16="http://schemas.microsoft.com/office/drawing/2014/main" id="{4012A2BD-1AF0-817A-456D-559B7059A0DA}"/>
              </a:ext>
            </a:extLst>
          </p:cNvPr>
          <p:cNvSpPr txBox="1"/>
          <p:nvPr/>
        </p:nvSpPr>
        <p:spPr>
          <a:xfrm>
            <a:off x="493486" y="3354699"/>
            <a:ext cx="8969828" cy="1077218"/>
          </a:xfrm>
          <a:prstGeom prst="rect">
            <a:avLst/>
          </a:prstGeom>
          <a:noFill/>
        </p:spPr>
        <p:txBody>
          <a:bodyPr wrap="square">
            <a:spAutoFit/>
          </a:bodyPr>
          <a:lstStyle/>
          <a:p>
            <a:r>
              <a:rPr lang="de-DE" sz="1600" dirty="0">
                <a:solidFill>
                  <a:srgbClr val="0000FF"/>
                </a:solidFill>
                <a:latin typeface="+mn-lt"/>
              </a:rPr>
              <a:t>2. Wo </a:t>
            </a:r>
            <a:r>
              <a:rPr lang="de-DE" sz="1600" u="sng" dirty="0">
                <a:solidFill>
                  <a:srgbClr val="0000FF"/>
                </a:solidFill>
                <a:latin typeface="+mn-lt"/>
              </a:rPr>
              <a:t>noch keine Wärmeplanung vorliegt</a:t>
            </a:r>
            <a:r>
              <a:rPr lang="de-DE" sz="1600" dirty="0">
                <a:solidFill>
                  <a:srgbClr val="0000FF"/>
                </a:solidFill>
                <a:latin typeface="+mn-lt"/>
              </a:rPr>
              <a:t>, sollen damit auch nach Inkrafttreten des Gesetzes zum 1.1.2024 zunächst </a:t>
            </a:r>
            <a:r>
              <a:rPr lang="de-DE" sz="1600" u="sng" dirty="0">
                <a:solidFill>
                  <a:srgbClr val="0000FF"/>
                </a:solidFill>
                <a:latin typeface="+mn-lt"/>
              </a:rPr>
              <a:t>weiterhin Gasheizungen </a:t>
            </a:r>
            <a:r>
              <a:rPr lang="de-DE" sz="1600" dirty="0">
                <a:solidFill>
                  <a:srgbClr val="0000FF"/>
                </a:solidFill>
                <a:latin typeface="+mn-lt"/>
              </a:rPr>
              <a:t>eingebaut werden dürfen, wenn diese </a:t>
            </a:r>
            <a:r>
              <a:rPr lang="de-DE" sz="1600" u="sng" dirty="0">
                <a:solidFill>
                  <a:srgbClr val="0000FF"/>
                </a:solidFill>
                <a:latin typeface="+mn-lt"/>
              </a:rPr>
              <a:t>auf Wasserstoff umrüstbar</a:t>
            </a:r>
            <a:r>
              <a:rPr lang="de-DE" sz="1600" dirty="0">
                <a:solidFill>
                  <a:srgbClr val="0000FF"/>
                </a:solidFill>
                <a:latin typeface="+mn-lt"/>
              </a:rPr>
              <a:t> sind (</a:t>
            </a:r>
            <a:r>
              <a:rPr lang="de-DE" sz="1600" u="sng" dirty="0">
                <a:solidFill>
                  <a:srgbClr val="0000FF"/>
                </a:solidFill>
                <a:latin typeface="+mn-lt"/>
              </a:rPr>
              <a:t>H</a:t>
            </a:r>
            <a:r>
              <a:rPr lang="de-DE" sz="1600" u="sng" baseline="-25000" dirty="0">
                <a:solidFill>
                  <a:srgbClr val="0000FF"/>
                </a:solidFill>
                <a:latin typeface="+mn-lt"/>
              </a:rPr>
              <a:t>2</a:t>
            </a:r>
            <a:r>
              <a:rPr lang="de-DE" sz="1600" u="sng" dirty="0">
                <a:solidFill>
                  <a:srgbClr val="0000FF"/>
                </a:solidFill>
                <a:latin typeface="+mn-lt"/>
              </a:rPr>
              <a:t>-ready</a:t>
            </a:r>
            <a:r>
              <a:rPr lang="de-DE" sz="1600" dirty="0">
                <a:solidFill>
                  <a:srgbClr val="0000FF"/>
                </a:solidFill>
                <a:latin typeface="+mn-lt"/>
              </a:rPr>
              <a:t>). Dies soll auch für Neubauten außerhalb von Neubaugebieten gelten..</a:t>
            </a:r>
          </a:p>
        </p:txBody>
      </p:sp>
      <p:sp>
        <p:nvSpPr>
          <p:cNvPr id="16" name="Textfeld 15">
            <a:extLst>
              <a:ext uri="{FF2B5EF4-FFF2-40B4-BE49-F238E27FC236}">
                <a16:creationId xmlns:a16="http://schemas.microsoft.com/office/drawing/2014/main" id="{943AC37A-51EE-6F16-B54C-7A5652372737}"/>
              </a:ext>
            </a:extLst>
          </p:cNvPr>
          <p:cNvSpPr txBox="1"/>
          <p:nvPr/>
        </p:nvSpPr>
        <p:spPr>
          <a:xfrm>
            <a:off x="752566" y="1612376"/>
            <a:ext cx="8969828" cy="1077218"/>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mn-lt"/>
              </a:rPr>
              <a:t>Mit 14,1 % des Wohnungsbestandes (AGEB 2021)  hat die Wärmeversorgung mit kommunalen Wärmenetzen heute noch einen geringen Anteil bei der Beheizungsstruktur in D.</a:t>
            </a:r>
            <a:br>
              <a:rPr lang="de-DE" sz="1600" dirty="0">
                <a:solidFill>
                  <a:srgbClr val="FF0000"/>
                </a:solidFill>
                <a:latin typeface="+mn-lt"/>
              </a:rPr>
            </a:br>
            <a:r>
              <a:rPr lang="de-DE" sz="1600" dirty="0">
                <a:solidFill>
                  <a:srgbClr val="FF0000"/>
                </a:solidFill>
                <a:latin typeface="+mn-lt"/>
              </a:rPr>
              <a:t>Die Bunderegierung rechnet bis 2045 mit einer Verdopplung auf ca. 30 %.</a:t>
            </a:r>
            <a:br>
              <a:rPr lang="de-DE" sz="1600" dirty="0">
                <a:solidFill>
                  <a:srgbClr val="FF0000"/>
                </a:solidFill>
                <a:latin typeface="+mn-lt"/>
              </a:rPr>
            </a:br>
            <a:r>
              <a:rPr lang="de-DE" sz="1600" dirty="0">
                <a:solidFill>
                  <a:srgbClr val="FF0000"/>
                </a:solidFill>
                <a:latin typeface="+mn-lt"/>
              </a:rPr>
              <a:t>D.h. 70 % sind von dieser Regelung nicht betroffen. Für die darf es keine Zeitbremse geben!</a:t>
            </a:r>
          </a:p>
        </p:txBody>
      </p:sp>
      <p:sp>
        <p:nvSpPr>
          <p:cNvPr id="17" name="Textfeld 16">
            <a:extLst>
              <a:ext uri="{FF2B5EF4-FFF2-40B4-BE49-F238E27FC236}">
                <a16:creationId xmlns:a16="http://schemas.microsoft.com/office/drawing/2014/main" id="{D4F1384D-E921-9EA4-A407-E6271AD73FF6}"/>
              </a:ext>
            </a:extLst>
          </p:cNvPr>
          <p:cNvSpPr txBox="1"/>
          <p:nvPr/>
        </p:nvSpPr>
        <p:spPr>
          <a:xfrm>
            <a:off x="752566" y="4430243"/>
            <a:ext cx="8969828" cy="584775"/>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mn-lt"/>
              </a:rPr>
              <a:t>Auf dem flachen Land (in den meisten Dörfern) wird es keine Wärmenetze geben! Die kommunale Wärmeplanung wird daran nichts ändern! </a:t>
            </a:r>
          </a:p>
        </p:txBody>
      </p:sp>
      <p:sp>
        <p:nvSpPr>
          <p:cNvPr id="18" name="Textfeld 17">
            <a:extLst>
              <a:ext uri="{FF2B5EF4-FFF2-40B4-BE49-F238E27FC236}">
                <a16:creationId xmlns:a16="http://schemas.microsoft.com/office/drawing/2014/main" id="{7020AE91-1A18-F31C-8B1B-E5B7278785F7}"/>
              </a:ext>
            </a:extLst>
          </p:cNvPr>
          <p:cNvSpPr txBox="1"/>
          <p:nvPr/>
        </p:nvSpPr>
        <p:spPr>
          <a:xfrm>
            <a:off x="752566" y="5009213"/>
            <a:ext cx="8969828" cy="1323439"/>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mn-lt"/>
              </a:rPr>
              <a:t>Der Einsatz einer neuen Gasheizung mit Umrüstbarkeit auf Wasserstoff ist absolut unwirtschaftlich! Denn aus EE-Strom muss über einen Elektrolyseur mit hohem energetischen Aufwand Wasserstoff erzeugt werden.</a:t>
            </a:r>
            <a:br>
              <a:rPr lang="de-DE" sz="1600" dirty="0">
                <a:solidFill>
                  <a:srgbClr val="FF0000"/>
                </a:solidFill>
                <a:latin typeface="+mn-lt"/>
              </a:rPr>
            </a:br>
            <a:r>
              <a:rPr lang="de-DE" sz="1600" dirty="0">
                <a:solidFill>
                  <a:srgbClr val="FF0000"/>
                </a:solidFill>
                <a:latin typeface="+mn-lt"/>
              </a:rPr>
              <a:t>Besser ist es, den EE-Strom direkt mit einer Wärmepumpe (JAZ: 3,5 – 4,5) in Wärme umzuwandeln!</a:t>
            </a:r>
          </a:p>
        </p:txBody>
      </p:sp>
      <p:sp>
        <p:nvSpPr>
          <p:cNvPr id="2" name="Textfeld 1">
            <a:extLst>
              <a:ext uri="{FF2B5EF4-FFF2-40B4-BE49-F238E27FC236}">
                <a16:creationId xmlns:a16="http://schemas.microsoft.com/office/drawing/2014/main" id="{1B63B976-619B-079E-59EE-49415A31E7CD}"/>
              </a:ext>
            </a:extLst>
          </p:cNvPr>
          <p:cNvSpPr txBox="1"/>
          <p:nvPr/>
        </p:nvSpPr>
        <p:spPr>
          <a:xfrm>
            <a:off x="752566" y="2682115"/>
            <a:ext cx="8969828" cy="584775"/>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mn-lt"/>
              </a:rPr>
              <a:t>Heizungsanlagen haben eine Lebensdauer von ca. 20 bis 30  Jahren. Wer jetzt fossile Anlagen einbaut, kann die Klimaneutralität in RLP (2035-2040) nicht einhalten!</a:t>
            </a:r>
          </a:p>
        </p:txBody>
      </p:sp>
    </p:spTree>
    <p:extLst>
      <p:ext uri="{BB962C8B-B14F-4D97-AF65-F5344CB8AC3E}">
        <p14:creationId xmlns:p14="http://schemas.microsoft.com/office/powerpoint/2010/main" val="262448317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1+#ppt_w/2"/>
                                          </p:val>
                                        </p:tav>
                                        <p:tav tm="100000">
                                          <p:val>
                                            <p:strVal val="#ppt_x"/>
                                          </p:val>
                                        </p:tav>
                                      </p:tavLst>
                                    </p:anim>
                                    <p:anim calcmode="lin" valueType="num">
                                      <p:cBhvr additive="base">
                                        <p:cTn id="20"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000" fill="hold"/>
                                        <p:tgtEl>
                                          <p:spTgt spid="17"/>
                                        </p:tgtEl>
                                        <p:attrNameLst>
                                          <p:attrName>ppt_x</p:attrName>
                                        </p:attrNameLst>
                                      </p:cBhvr>
                                      <p:tavLst>
                                        <p:tav tm="0">
                                          <p:val>
                                            <p:strVal val="1+#ppt_w/2"/>
                                          </p:val>
                                        </p:tav>
                                        <p:tav tm="100000">
                                          <p:val>
                                            <p:strVal val="#ppt_x"/>
                                          </p:val>
                                        </p:tav>
                                      </p:tavLst>
                                    </p:anim>
                                    <p:anim calcmode="lin" valueType="num">
                                      <p:cBhvr additive="base">
                                        <p:cTn id="2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1+#ppt_w/2"/>
                                          </p:val>
                                        </p:tav>
                                        <p:tav tm="100000">
                                          <p:val>
                                            <p:strVal val="#ppt_x"/>
                                          </p:val>
                                        </p:tav>
                                      </p:tavLst>
                                    </p:anim>
                                    <p:anim calcmode="lin" valueType="num">
                                      <p:cBhvr additive="base">
                                        <p:cTn id="32"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70ED2C42-3A02-E995-ADC7-29DD3E20F675}"/>
              </a:ext>
            </a:extLst>
          </p:cNvPr>
          <p:cNvSpPr txBox="1"/>
          <p:nvPr/>
        </p:nvSpPr>
        <p:spPr>
          <a:xfrm>
            <a:off x="493486" y="1100106"/>
            <a:ext cx="8969828" cy="830997"/>
          </a:xfrm>
          <a:prstGeom prst="rect">
            <a:avLst/>
          </a:prstGeom>
          <a:noFill/>
        </p:spPr>
        <p:txBody>
          <a:bodyPr wrap="square">
            <a:spAutoFit/>
          </a:bodyPr>
          <a:lstStyle/>
          <a:p>
            <a:r>
              <a:rPr lang="de-DE" sz="1600" dirty="0">
                <a:solidFill>
                  <a:srgbClr val="0000FF"/>
                </a:solidFill>
              </a:rPr>
              <a:t>3. Ab 1.1.2024 sollen Gasheizungen mit H</a:t>
            </a:r>
            <a:r>
              <a:rPr lang="de-DE" sz="1600" baseline="-25000" dirty="0">
                <a:solidFill>
                  <a:srgbClr val="0000FF"/>
                </a:solidFill>
              </a:rPr>
              <a:t>2</a:t>
            </a:r>
            <a:r>
              <a:rPr lang="de-DE" sz="1600" dirty="0">
                <a:solidFill>
                  <a:srgbClr val="0000FF"/>
                </a:solidFill>
              </a:rPr>
              <a:t>-ready nur verkauft werden dürfen, wenn eine </a:t>
            </a:r>
            <a:r>
              <a:rPr lang="de-DE" sz="1600" u="sng" dirty="0">
                <a:solidFill>
                  <a:srgbClr val="0000FF"/>
                </a:solidFill>
              </a:rPr>
              <a:t>Beratung</a:t>
            </a:r>
            <a:r>
              <a:rPr lang="de-DE" sz="1600" dirty="0">
                <a:solidFill>
                  <a:srgbClr val="0000FF"/>
                </a:solidFill>
              </a:rPr>
              <a:t> erfolgt, die auf "mögliche Auswirkungen der kommunalen Wärmeplanung und </a:t>
            </a:r>
            <a:r>
              <a:rPr lang="de-DE" sz="1600" u="sng" dirty="0">
                <a:solidFill>
                  <a:srgbClr val="0000FF"/>
                </a:solidFill>
              </a:rPr>
              <a:t>mögliche Unwirtschaftlichkeiten</a:t>
            </a:r>
            <a:r>
              <a:rPr lang="de-DE" sz="1600" dirty="0">
                <a:solidFill>
                  <a:srgbClr val="0000FF"/>
                </a:solidFill>
              </a:rPr>
              <a:t>" hinweist.</a:t>
            </a:r>
          </a:p>
        </p:txBody>
      </p:sp>
      <p:sp>
        <p:nvSpPr>
          <p:cNvPr id="2" name="Textfeld 1">
            <a:extLst>
              <a:ext uri="{FF2B5EF4-FFF2-40B4-BE49-F238E27FC236}">
                <a16:creationId xmlns:a16="http://schemas.microsoft.com/office/drawing/2014/main" id="{B5D484D5-03AD-EFAE-9F43-E26CD7AF3E29}"/>
              </a:ext>
            </a:extLst>
          </p:cNvPr>
          <p:cNvSpPr txBox="1"/>
          <p:nvPr/>
        </p:nvSpPr>
        <p:spPr>
          <a:xfrm>
            <a:off x="752566" y="1942541"/>
            <a:ext cx="8969828" cy="584775"/>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rPr>
              <a:t>D.h. es wird gesetzlich vorgeschrieben dass mit einer Beratung vor einem gesetzlichen Vorschlag gewarnt wird! ???</a:t>
            </a:r>
          </a:p>
        </p:txBody>
      </p:sp>
      <p:sp>
        <p:nvSpPr>
          <p:cNvPr id="3" name="Rectangle 4">
            <a:extLst>
              <a:ext uri="{FF2B5EF4-FFF2-40B4-BE49-F238E27FC236}">
                <a16:creationId xmlns:a16="http://schemas.microsoft.com/office/drawing/2014/main" id="{28B692EE-3B7B-5250-97B8-AD9ED91D06EB}"/>
              </a:ext>
            </a:extLst>
          </p:cNvPr>
          <p:cNvSpPr>
            <a:spLocks noChangeArrowheads="1"/>
          </p:cNvSpPr>
          <p:nvPr/>
        </p:nvSpPr>
        <p:spPr bwMode="auto">
          <a:xfrm>
            <a:off x="1286628" y="84746"/>
            <a:ext cx="817668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Auszüge aus dem GEG 2024 </a:t>
            </a:r>
            <a:r>
              <a:rPr lang="de-DE" altLang="de-DE" sz="1200" dirty="0">
                <a:solidFill>
                  <a:schemeClr val="bg1"/>
                </a:solidFill>
                <a:latin typeface="+mn-lt"/>
              </a:rPr>
              <a:t>(Quelle: Öko-Zentrum NRW)</a:t>
            </a:r>
            <a:br>
              <a:rPr lang="de-DE" altLang="de-DE" sz="1200" dirty="0">
                <a:solidFill>
                  <a:schemeClr val="bg1"/>
                </a:solidFill>
                <a:latin typeface="+mn-lt"/>
              </a:rPr>
            </a:br>
            <a:r>
              <a:rPr lang="de-DE" altLang="de-DE" sz="2000" dirty="0">
                <a:solidFill>
                  <a:schemeClr val="bg1"/>
                </a:solidFill>
                <a:latin typeface="+mn-lt"/>
              </a:rPr>
              <a:t>mit Kommentierungen von ISE e.V. (2)</a:t>
            </a:r>
          </a:p>
        </p:txBody>
      </p:sp>
      <p:sp>
        <p:nvSpPr>
          <p:cNvPr id="4" name="Textfeld 3">
            <a:extLst>
              <a:ext uri="{FF2B5EF4-FFF2-40B4-BE49-F238E27FC236}">
                <a16:creationId xmlns:a16="http://schemas.microsoft.com/office/drawing/2014/main" id="{F0EF6F25-453B-C280-7122-0CD886319D65}"/>
              </a:ext>
            </a:extLst>
          </p:cNvPr>
          <p:cNvSpPr txBox="1"/>
          <p:nvPr/>
        </p:nvSpPr>
        <p:spPr>
          <a:xfrm>
            <a:off x="493486" y="2807190"/>
            <a:ext cx="8969828" cy="830997"/>
          </a:xfrm>
          <a:prstGeom prst="rect">
            <a:avLst/>
          </a:prstGeom>
          <a:noFill/>
        </p:spPr>
        <p:txBody>
          <a:bodyPr wrap="square">
            <a:spAutoFit/>
          </a:bodyPr>
          <a:lstStyle/>
          <a:p>
            <a:r>
              <a:rPr lang="de-DE" sz="1600" dirty="0">
                <a:solidFill>
                  <a:srgbClr val="0000FF"/>
                </a:solidFill>
              </a:rPr>
              <a:t>4. Holz- und Pelletheizungen sollen die "65%-Vorgabe ausnahmslos" erfüllen. "</a:t>
            </a:r>
            <a:r>
              <a:rPr lang="de-DE" sz="1600" u="sng" dirty="0">
                <a:solidFill>
                  <a:srgbClr val="0000FF"/>
                </a:solidFill>
              </a:rPr>
              <a:t>Diskriminierende technische Anforderungen</a:t>
            </a:r>
            <a:r>
              <a:rPr lang="de-DE" sz="1600" dirty="0">
                <a:solidFill>
                  <a:srgbClr val="0000FF"/>
                </a:solidFill>
              </a:rPr>
              <a:t>" sollen gestrichen werden. Das Heizen mit Holz wäre damit umfassend weiterhin möglich.</a:t>
            </a:r>
          </a:p>
        </p:txBody>
      </p:sp>
      <p:sp>
        <p:nvSpPr>
          <p:cNvPr id="5" name="Textfeld 4">
            <a:extLst>
              <a:ext uri="{FF2B5EF4-FFF2-40B4-BE49-F238E27FC236}">
                <a16:creationId xmlns:a16="http://schemas.microsoft.com/office/drawing/2014/main" id="{36C5927A-2039-7352-6B28-1C78FE93BA5E}"/>
              </a:ext>
            </a:extLst>
          </p:cNvPr>
          <p:cNvSpPr txBox="1"/>
          <p:nvPr/>
        </p:nvSpPr>
        <p:spPr>
          <a:xfrm>
            <a:off x="752566" y="3683277"/>
            <a:ext cx="8969828" cy="1077218"/>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rPr>
              <a:t>Es macht nur Sinn Abfallholz zu verbrennen! Denn die benötigten Mengen übersteigen heute schon die Waldkapazität von D. Deshalb wird schon jetzt Holz für die Pellet-Herstellung importiert.</a:t>
            </a:r>
            <a:br>
              <a:rPr lang="de-DE" sz="1600" dirty="0">
                <a:solidFill>
                  <a:srgbClr val="FF0000"/>
                </a:solidFill>
              </a:rPr>
            </a:br>
            <a:r>
              <a:rPr lang="de-DE" sz="1600" dirty="0">
                <a:solidFill>
                  <a:srgbClr val="FF0000"/>
                </a:solidFill>
              </a:rPr>
              <a:t>Darüber hinaus entstehen Feinstäube bei der Verbrennung von Holz.</a:t>
            </a:r>
          </a:p>
        </p:txBody>
      </p:sp>
      <p:sp>
        <p:nvSpPr>
          <p:cNvPr id="6" name="Rectangle 4">
            <a:extLst>
              <a:ext uri="{FF2B5EF4-FFF2-40B4-BE49-F238E27FC236}">
                <a16:creationId xmlns:a16="http://schemas.microsoft.com/office/drawing/2014/main" id="{D06AAA8E-09CF-4B15-1768-8BEC94D38F97}"/>
              </a:ext>
            </a:extLst>
          </p:cNvPr>
          <p:cNvSpPr>
            <a:spLocks noChangeArrowheads="1"/>
          </p:cNvSpPr>
          <p:nvPr/>
        </p:nvSpPr>
        <p:spPr bwMode="auto">
          <a:xfrm>
            <a:off x="-29528" y="5884214"/>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Der </a:t>
            </a:r>
            <a:r>
              <a:rPr lang="de-DE" sz="1800" dirty="0" err="1">
                <a:solidFill>
                  <a:srgbClr val="00B050"/>
                </a:solidFill>
              </a:rPr>
              <a:t>Geseteskompromiss</a:t>
            </a:r>
            <a:r>
              <a:rPr lang="de-DE" sz="1800" dirty="0">
                <a:solidFill>
                  <a:srgbClr val="00B050"/>
                </a:solidFill>
              </a:rPr>
              <a:t> ist vor allem eine „Verschlimmbesserung“,</a:t>
            </a:r>
            <a:br>
              <a:rPr lang="de-DE" sz="1800" dirty="0">
                <a:solidFill>
                  <a:srgbClr val="00B050"/>
                </a:solidFill>
              </a:rPr>
            </a:br>
            <a:r>
              <a:rPr lang="de-DE" sz="1800" dirty="0">
                <a:solidFill>
                  <a:srgbClr val="00B050"/>
                </a:solidFill>
              </a:rPr>
              <a:t>er hat den ursprünglichen Gesetzesentwurf von den Füssen auf den Kopf gestellt!</a:t>
            </a:r>
          </a:p>
        </p:txBody>
      </p:sp>
    </p:spTree>
    <p:extLst>
      <p:ext uri="{BB962C8B-B14F-4D97-AF65-F5344CB8AC3E}">
        <p14:creationId xmlns:p14="http://schemas.microsoft.com/office/powerpoint/2010/main" val="20112008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ppt_x"/>
                                          </p:val>
                                        </p:tav>
                                        <p:tav tm="100000">
                                          <p:val>
                                            <p:strVal val="#ppt_x"/>
                                          </p:val>
                                        </p:tav>
                                      </p:tavLst>
                                    </p:anim>
                                    <p:anim calcmode="lin" valueType="num">
                                      <p:cBhvr additive="base">
                                        <p:cTn id="26"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2F0A808-2709-88CC-25A4-9FE3169E9B55}"/>
              </a:ext>
            </a:extLst>
          </p:cNvPr>
          <p:cNvPicPr>
            <a:picLocks noChangeAspect="1"/>
          </p:cNvPicPr>
          <p:nvPr/>
        </p:nvPicPr>
        <p:blipFill rotWithShape="1">
          <a:blip r:embed="rId2"/>
          <a:srcRect b="19744"/>
          <a:stretch/>
        </p:blipFill>
        <p:spPr>
          <a:xfrm>
            <a:off x="412140" y="869101"/>
            <a:ext cx="9071973" cy="4595271"/>
          </a:xfrm>
          <a:prstGeom prst="rect">
            <a:avLst/>
          </a:prstGeom>
        </p:spPr>
      </p:pic>
      <p:sp>
        <p:nvSpPr>
          <p:cNvPr id="4" name="Titel 3">
            <a:extLst>
              <a:ext uri="{FF2B5EF4-FFF2-40B4-BE49-F238E27FC236}">
                <a16:creationId xmlns:a16="http://schemas.microsoft.com/office/drawing/2014/main" id="{FBB7EFAA-99E5-8F29-194A-E425146904AE}"/>
              </a:ext>
            </a:extLst>
          </p:cNvPr>
          <p:cNvSpPr>
            <a:spLocks noGrp="1"/>
          </p:cNvSpPr>
          <p:nvPr>
            <p:ph type="title"/>
          </p:nvPr>
        </p:nvSpPr>
        <p:spPr>
          <a:xfrm>
            <a:off x="0" y="5852343"/>
            <a:ext cx="9906000" cy="475215"/>
          </a:xfrm>
        </p:spPr>
        <p:txBody>
          <a:bodyPr>
            <a:normAutofit fontScale="90000"/>
          </a:bodyPr>
          <a:lstStyle/>
          <a:p>
            <a:pPr algn="ctr"/>
            <a:r>
              <a:rPr lang="de-DE" sz="2000" dirty="0">
                <a:solidFill>
                  <a:srgbClr val="00B050"/>
                </a:solidFill>
                <a:latin typeface="+mn-lt"/>
              </a:rPr>
              <a:t>Wer heute noch Heizungen mit fossilen Brennstoffen einbaut, der wird das teuer bezahlen!</a:t>
            </a:r>
            <a:br>
              <a:rPr lang="de-DE" sz="2275" b="1" dirty="0">
                <a:solidFill>
                  <a:srgbClr val="00B050"/>
                </a:solidFill>
              </a:rPr>
            </a:br>
            <a:endParaRPr lang="de-DE" sz="2275" b="1" dirty="0">
              <a:solidFill>
                <a:srgbClr val="00B050"/>
              </a:solidFill>
            </a:endParaRPr>
          </a:p>
        </p:txBody>
      </p:sp>
      <p:sp>
        <p:nvSpPr>
          <p:cNvPr id="6" name="Rectangle 4">
            <a:extLst>
              <a:ext uri="{FF2B5EF4-FFF2-40B4-BE49-F238E27FC236}">
                <a16:creationId xmlns:a16="http://schemas.microsoft.com/office/drawing/2014/main" id="{F6444297-B09B-1E5A-DD5D-105C584B4DD1}"/>
              </a:ext>
            </a:extLst>
          </p:cNvPr>
          <p:cNvSpPr>
            <a:spLocks noChangeArrowheads="1"/>
          </p:cNvSpPr>
          <p:nvPr/>
        </p:nvSpPr>
        <p:spPr bwMode="auto">
          <a:xfrm>
            <a:off x="1286628" y="84746"/>
            <a:ext cx="8176686"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Preisentwicklung von fossilen Brennstoffen</a:t>
            </a:r>
            <a:endParaRPr lang="de-DE" altLang="de-DE" sz="2000" dirty="0">
              <a:solidFill>
                <a:schemeClr val="bg1"/>
              </a:solidFill>
              <a:latin typeface="+mn-lt"/>
            </a:endParaRPr>
          </a:p>
        </p:txBody>
      </p:sp>
      <p:sp>
        <p:nvSpPr>
          <p:cNvPr id="8" name="Text Box 14">
            <a:extLst>
              <a:ext uri="{FF2B5EF4-FFF2-40B4-BE49-F238E27FC236}">
                <a16:creationId xmlns:a16="http://schemas.microsoft.com/office/drawing/2014/main" id="{28609DB2-D607-A1F8-85F4-799957F6FD66}"/>
              </a:ext>
            </a:extLst>
          </p:cNvPr>
          <p:cNvSpPr txBox="1">
            <a:spLocks noChangeArrowheads="1"/>
          </p:cNvSpPr>
          <p:nvPr/>
        </p:nvSpPr>
        <p:spPr bwMode="auto">
          <a:xfrm>
            <a:off x="7797793" y="5560948"/>
            <a:ext cx="1665521"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Prof. Keilen u.a. </a:t>
            </a:r>
          </a:p>
        </p:txBody>
      </p:sp>
      <p:grpSp>
        <p:nvGrpSpPr>
          <p:cNvPr id="13" name="Gruppieren 12">
            <a:extLst>
              <a:ext uri="{FF2B5EF4-FFF2-40B4-BE49-F238E27FC236}">
                <a16:creationId xmlns:a16="http://schemas.microsoft.com/office/drawing/2014/main" id="{B6C11D4F-0D2F-63C0-1B3F-BBC4F43B3DEE}"/>
              </a:ext>
            </a:extLst>
          </p:cNvPr>
          <p:cNvGrpSpPr/>
          <p:nvPr/>
        </p:nvGrpSpPr>
        <p:grpSpPr>
          <a:xfrm>
            <a:off x="4758612" y="1390261"/>
            <a:ext cx="2799164" cy="1156996"/>
            <a:chOff x="4758612" y="1390261"/>
            <a:chExt cx="2799164" cy="1156996"/>
          </a:xfrm>
        </p:grpSpPr>
        <p:sp>
          <p:nvSpPr>
            <p:cNvPr id="7" name="Textfeld 6">
              <a:extLst>
                <a:ext uri="{FF2B5EF4-FFF2-40B4-BE49-F238E27FC236}">
                  <a16:creationId xmlns:a16="http://schemas.microsoft.com/office/drawing/2014/main" id="{6AEFFF02-BD45-3B7C-45EC-5B1124511C21}"/>
                </a:ext>
              </a:extLst>
            </p:cNvPr>
            <p:cNvSpPr txBox="1"/>
            <p:nvPr/>
          </p:nvSpPr>
          <p:spPr>
            <a:xfrm>
              <a:off x="4758612" y="1390261"/>
              <a:ext cx="2799164" cy="738664"/>
            </a:xfrm>
            <a:prstGeom prst="rect">
              <a:avLst/>
            </a:prstGeom>
            <a:noFill/>
          </p:spPr>
          <p:txBody>
            <a:bodyPr wrap="none" rtlCol="0">
              <a:spAutoFit/>
            </a:bodyPr>
            <a:lstStyle/>
            <a:p>
              <a:r>
                <a:rPr lang="de-DE" sz="1400" dirty="0">
                  <a:solidFill>
                    <a:srgbClr val="FF0000"/>
                  </a:solidFill>
                </a:rPr>
                <a:t>CO</a:t>
              </a:r>
              <a:r>
                <a:rPr lang="de-DE" sz="1400" baseline="-25000" dirty="0">
                  <a:solidFill>
                    <a:srgbClr val="FF0000"/>
                  </a:solidFill>
                </a:rPr>
                <a:t>2</a:t>
              </a:r>
              <a:r>
                <a:rPr lang="de-DE" sz="1400" dirty="0">
                  <a:solidFill>
                    <a:srgbClr val="FF0000"/>
                  </a:solidFill>
                </a:rPr>
                <a:t>-Bepreisung bei Fossilen für </a:t>
              </a:r>
              <a:br>
                <a:rPr lang="de-DE" sz="1400" dirty="0">
                  <a:solidFill>
                    <a:srgbClr val="FF0000"/>
                  </a:solidFill>
                </a:rPr>
              </a:br>
              <a:r>
                <a:rPr lang="de-DE" sz="1400" dirty="0">
                  <a:solidFill>
                    <a:srgbClr val="FF0000"/>
                  </a:solidFill>
                </a:rPr>
                <a:t>- Wärme</a:t>
              </a:r>
              <a:br>
                <a:rPr lang="de-DE" sz="1400" dirty="0">
                  <a:solidFill>
                    <a:srgbClr val="FF0000"/>
                  </a:solidFill>
                </a:rPr>
              </a:br>
              <a:r>
                <a:rPr lang="de-DE" sz="1400" dirty="0">
                  <a:solidFill>
                    <a:srgbClr val="FF0000"/>
                  </a:solidFill>
                </a:rPr>
                <a:t>- Mobilität</a:t>
              </a:r>
            </a:p>
          </p:txBody>
        </p:sp>
        <p:cxnSp>
          <p:nvCxnSpPr>
            <p:cNvPr id="12" name="Gerade Verbindung mit Pfeil 11">
              <a:extLst>
                <a:ext uri="{FF2B5EF4-FFF2-40B4-BE49-F238E27FC236}">
                  <a16:creationId xmlns:a16="http://schemas.microsoft.com/office/drawing/2014/main" id="{F894E406-6D3A-E0DE-2A78-52A9661340D9}"/>
                </a:ext>
              </a:extLst>
            </p:cNvPr>
            <p:cNvCxnSpPr/>
            <p:nvPr/>
          </p:nvCxnSpPr>
          <p:spPr bwMode="auto">
            <a:xfrm>
              <a:off x="5122507" y="2128925"/>
              <a:ext cx="0" cy="418332"/>
            </a:xfrm>
            <a:prstGeom prst="straightConnector1">
              <a:avLst/>
            </a:prstGeom>
            <a:solidFill>
              <a:srgbClr val="FF0000"/>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01000089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28B692EE-3B7B-5250-97B8-AD9ED91D06EB}"/>
              </a:ext>
            </a:extLst>
          </p:cNvPr>
          <p:cNvSpPr>
            <a:spLocks noChangeArrowheads="1"/>
          </p:cNvSpPr>
          <p:nvPr/>
        </p:nvSpPr>
        <p:spPr bwMode="auto">
          <a:xfrm>
            <a:off x="904775" y="84746"/>
            <a:ext cx="855853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Die Novellierung des GEG 2024 wurde im Deutschen Bundestag am 08.09.2023 beschlossen, Ergebnis: Ja: 399 (59%) ; Nein: 275; Enthaltung: 5</a:t>
            </a:r>
            <a:endParaRPr lang="de-DE" altLang="de-DE" sz="2000" dirty="0">
              <a:solidFill>
                <a:schemeClr val="bg1"/>
              </a:solidFill>
              <a:latin typeface="+mn-lt"/>
            </a:endParaRPr>
          </a:p>
        </p:txBody>
      </p:sp>
      <p:pic>
        <p:nvPicPr>
          <p:cNvPr id="7" name="Grafik 6" descr="Ein Bild, das Text, Screenshot, Electric Blue (Farbe), Majorelle Blue enthält.&#10;&#10;Automatisch generierte Beschreibung">
            <a:extLst>
              <a:ext uri="{FF2B5EF4-FFF2-40B4-BE49-F238E27FC236}">
                <a16:creationId xmlns:a16="http://schemas.microsoft.com/office/drawing/2014/main" id="{3A0815F4-7030-8811-745B-CEBB0EA4EC7B}"/>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238125" y="824412"/>
            <a:ext cx="4714875" cy="5305425"/>
          </a:xfrm>
          <a:prstGeom prst="rect">
            <a:avLst/>
          </a:prstGeom>
        </p:spPr>
      </p:pic>
      <p:pic>
        <p:nvPicPr>
          <p:cNvPr id="8" name="Grafik 7" descr="Ein Bild, das Text, Screenshot, Electric Blue (Farbe), Majorelle Blue enthält.&#10;&#10;Automatisch generierte Beschreibung">
            <a:extLst>
              <a:ext uri="{FF2B5EF4-FFF2-40B4-BE49-F238E27FC236}">
                <a16:creationId xmlns:a16="http://schemas.microsoft.com/office/drawing/2014/main" id="{7C34554E-285E-CD6A-4A97-5885FECF35A3}"/>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4953000" y="824412"/>
            <a:ext cx="4714875" cy="5305425"/>
          </a:xfrm>
          <a:prstGeom prst="rect">
            <a:avLst/>
          </a:prstGeom>
        </p:spPr>
      </p:pic>
      <p:sp>
        <p:nvSpPr>
          <p:cNvPr id="9" name="Rectangle 4">
            <a:extLst>
              <a:ext uri="{FF2B5EF4-FFF2-40B4-BE49-F238E27FC236}">
                <a16:creationId xmlns:a16="http://schemas.microsoft.com/office/drawing/2014/main" id="{0C06857F-A4AB-DFCA-93A0-A75686EA498E}"/>
              </a:ext>
            </a:extLst>
          </p:cNvPr>
          <p:cNvSpPr>
            <a:spLocks noChangeArrowheads="1"/>
          </p:cNvSpPr>
          <p:nvPr/>
        </p:nvSpPr>
        <p:spPr bwMode="auto">
          <a:xfrm>
            <a:off x="-29528" y="615770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Der Startschuss ist gefallen, jetzt gehts los!</a:t>
            </a:r>
          </a:p>
        </p:txBody>
      </p:sp>
      <p:sp>
        <p:nvSpPr>
          <p:cNvPr id="10" name="Textfeld 9">
            <a:extLst>
              <a:ext uri="{FF2B5EF4-FFF2-40B4-BE49-F238E27FC236}">
                <a16:creationId xmlns:a16="http://schemas.microsoft.com/office/drawing/2014/main" id="{8F78D996-BC3C-5E63-8531-FCDD24D0B934}"/>
              </a:ext>
            </a:extLst>
          </p:cNvPr>
          <p:cNvSpPr txBox="1"/>
          <p:nvPr/>
        </p:nvSpPr>
        <p:spPr>
          <a:xfrm>
            <a:off x="8296249" y="6129837"/>
            <a:ext cx="1580223" cy="281231"/>
          </a:xfrm>
          <a:prstGeom prst="rect">
            <a:avLst/>
          </a:prstGeom>
          <a:noFill/>
        </p:spPr>
        <p:txBody>
          <a:bodyPr wrap="square">
            <a:spAutoFit/>
          </a:bodyPr>
          <a:lstStyle/>
          <a:p>
            <a:pPr>
              <a:lnSpc>
                <a:spcPct val="107000"/>
              </a:lnSpc>
              <a:spcAft>
                <a:spcPts val="800"/>
              </a:spcAft>
            </a:pPr>
            <a:r>
              <a:rPr lang="de-DE" sz="1200" u="sng" kern="100" dirty="0">
                <a:effectLst/>
                <a:latin typeface="Calibri" panose="020F0502020204030204" pitchFamily="34" charset="0"/>
                <a:ea typeface="Calibri" panose="020F0502020204030204" pitchFamily="34" charset="0"/>
                <a:cs typeface="Times New Roman" panose="02020603050405020304" pitchFamily="18" charset="0"/>
              </a:rPr>
              <a:t>Quelle</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BMWK</a:t>
            </a:r>
          </a:p>
        </p:txBody>
      </p:sp>
    </p:spTree>
    <p:extLst>
      <p:ext uri="{BB962C8B-B14F-4D97-AF65-F5344CB8AC3E}">
        <p14:creationId xmlns:p14="http://schemas.microsoft.com/office/powerpoint/2010/main" val="249186952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28B692EE-3B7B-5250-97B8-AD9ED91D06EB}"/>
              </a:ext>
            </a:extLst>
          </p:cNvPr>
          <p:cNvSpPr>
            <a:spLocks noChangeArrowheads="1"/>
          </p:cNvSpPr>
          <p:nvPr/>
        </p:nvSpPr>
        <p:spPr bwMode="auto">
          <a:xfrm>
            <a:off x="1286628" y="84746"/>
            <a:ext cx="817668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latin typeface="+mn-lt"/>
              </a:rPr>
              <a:t>Förderkulisse zum GEG</a:t>
            </a:r>
            <a:br>
              <a:rPr lang="de-DE" altLang="de-DE" sz="2000" dirty="0">
                <a:solidFill>
                  <a:schemeClr val="bg1"/>
                </a:solidFill>
                <a:latin typeface="+mn-lt"/>
              </a:rPr>
            </a:br>
            <a:r>
              <a:rPr lang="de-DE" altLang="de-DE" sz="2000" dirty="0">
                <a:solidFill>
                  <a:schemeClr val="bg1"/>
                </a:solidFill>
                <a:latin typeface="+mn-lt"/>
              </a:rPr>
              <a:t>Aktueller Stand</a:t>
            </a:r>
          </a:p>
        </p:txBody>
      </p:sp>
      <p:pic>
        <p:nvPicPr>
          <p:cNvPr id="5" name="Grafik 4" descr="Ein Bild, das Text, Screenshot, Schrift, Webseite enthält.&#10;&#10;Automatisch generierte Beschreibung">
            <a:extLst>
              <a:ext uri="{FF2B5EF4-FFF2-40B4-BE49-F238E27FC236}">
                <a16:creationId xmlns:a16="http://schemas.microsoft.com/office/drawing/2014/main" id="{FAE69A7E-A4EB-3536-FEED-5F1821038ADC}"/>
              </a:ext>
            </a:extLst>
          </p:cNvPr>
          <p:cNvPicPr>
            <a:picLocks noChangeAspect="1"/>
          </p:cNvPicPr>
          <p:nvPr/>
        </p:nvPicPr>
        <p:blipFill rotWithShape="1">
          <a:blip r:embed="rId3">
            <a:extLst>
              <a:ext uri="{28A0092B-C50C-407E-A947-70E740481C1C}">
                <a14:useLocalDpi xmlns:a14="http://schemas.microsoft.com/office/drawing/2010/main" val="0"/>
              </a:ext>
            </a:extLst>
          </a:blip>
          <a:srcRect l="4276" t="10759" r="53069" b="75695"/>
          <a:stretch/>
        </p:blipFill>
        <p:spPr>
          <a:xfrm>
            <a:off x="423512" y="1150990"/>
            <a:ext cx="4225490" cy="754812"/>
          </a:xfrm>
          <a:prstGeom prst="rect">
            <a:avLst/>
          </a:prstGeom>
        </p:spPr>
      </p:pic>
      <p:pic>
        <p:nvPicPr>
          <p:cNvPr id="6" name="Grafik 5" descr="Ein Bild, das Text, Screenshot, Schrift, Webseite enthält.&#10;&#10;Automatisch generierte Beschreibung">
            <a:extLst>
              <a:ext uri="{FF2B5EF4-FFF2-40B4-BE49-F238E27FC236}">
                <a16:creationId xmlns:a16="http://schemas.microsoft.com/office/drawing/2014/main" id="{A694F7D5-2B2F-4331-A75F-796246E92F9F}"/>
              </a:ext>
            </a:extLst>
          </p:cNvPr>
          <p:cNvPicPr>
            <a:picLocks noChangeAspect="1"/>
          </p:cNvPicPr>
          <p:nvPr/>
        </p:nvPicPr>
        <p:blipFill rotWithShape="1">
          <a:blip r:embed="rId3">
            <a:extLst>
              <a:ext uri="{28A0092B-C50C-407E-A947-70E740481C1C}">
                <a14:useLocalDpi xmlns:a14="http://schemas.microsoft.com/office/drawing/2010/main" val="0"/>
              </a:ext>
            </a:extLst>
          </a:blip>
          <a:srcRect l="52567" t="10759" r="5862" b="75695"/>
          <a:stretch/>
        </p:blipFill>
        <p:spPr>
          <a:xfrm>
            <a:off x="5257000" y="1150990"/>
            <a:ext cx="4118006" cy="754812"/>
          </a:xfrm>
          <a:prstGeom prst="rect">
            <a:avLst/>
          </a:prstGeom>
        </p:spPr>
      </p:pic>
      <p:pic>
        <p:nvPicPr>
          <p:cNvPr id="12" name="Grafik 11" descr="Ein Bild, das Text, Screenshot, Schrift, Webseite enthält.&#10;&#10;Automatisch generierte Beschreibung">
            <a:extLst>
              <a:ext uri="{FF2B5EF4-FFF2-40B4-BE49-F238E27FC236}">
                <a16:creationId xmlns:a16="http://schemas.microsoft.com/office/drawing/2014/main" id="{BC318C3C-97E8-E328-DCA8-735E5EB6A2EF}"/>
              </a:ext>
            </a:extLst>
          </p:cNvPr>
          <p:cNvPicPr>
            <a:picLocks noChangeAspect="1"/>
          </p:cNvPicPr>
          <p:nvPr/>
        </p:nvPicPr>
        <p:blipFill rotWithShape="1">
          <a:blip r:embed="rId3">
            <a:extLst>
              <a:ext uri="{28A0092B-C50C-407E-A947-70E740481C1C}">
                <a14:useLocalDpi xmlns:a14="http://schemas.microsoft.com/office/drawing/2010/main" val="0"/>
              </a:ext>
            </a:extLst>
          </a:blip>
          <a:srcRect l="4276" t="46296" r="53069" b="31766"/>
          <a:stretch/>
        </p:blipFill>
        <p:spPr>
          <a:xfrm>
            <a:off x="423512" y="3131143"/>
            <a:ext cx="4225490" cy="1222409"/>
          </a:xfrm>
          <a:prstGeom prst="rect">
            <a:avLst/>
          </a:prstGeom>
        </p:spPr>
      </p:pic>
      <p:pic>
        <p:nvPicPr>
          <p:cNvPr id="13" name="Grafik 12" descr="Ein Bild, das Text, Screenshot, Schrift, Webseite enthält.&#10;&#10;Automatisch generierte Beschreibung">
            <a:extLst>
              <a:ext uri="{FF2B5EF4-FFF2-40B4-BE49-F238E27FC236}">
                <a16:creationId xmlns:a16="http://schemas.microsoft.com/office/drawing/2014/main" id="{F3539B9C-A924-7F6D-9914-9480467FE768}"/>
              </a:ext>
            </a:extLst>
          </p:cNvPr>
          <p:cNvPicPr>
            <a:picLocks noChangeAspect="1"/>
          </p:cNvPicPr>
          <p:nvPr/>
        </p:nvPicPr>
        <p:blipFill rotWithShape="1">
          <a:blip r:embed="rId3">
            <a:extLst>
              <a:ext uri="{28A0092B-C50C-407E-A947-70E740481C1C}">
                <a14:useLocalDpi xmlns:a14="http://schemas.microsoft.com/office/drawing/2010/main" val="0"/>
              </a:ext>
            </a:extLst>
          </a:blip>
          <a:srcRect l="4276" t="24405" r="53069" b="53656"/>
          <a:stretch/>
        </p:blipFill>
        <p:spPr>
          <a:xfrm>
            <a:off x="423512" y="1905802"/>
            <a:ext cx="4225490" cy="1222409"/>
          </a:xfrm>
          <a:prstGeom prst="rect">
            <a:avLst/>
          </a:prstGeom>
        </p:spPr>
      </p:pic>
      <p:pic>
        <p:nvPicPr>
          <p:cNvPr id="14" name="Grafik 13" descr="Ein Bild, das Text, Screenshot, Schrift, Webseite enthält.&#10;&#10;Automatisch generierte Beschreibung">
            <a:extLst>
              <a:ext uri="{FF2B5EF4-FFF2-40B4-BE49-F238E27FC236}">
                <a16:creationId xmlns:a16="http://schemas.microsoft.com/office/drawing/2014/main" id="{946676FB-B177-E2EB-A3CA-11D4C4000BCF}"/>
              </a:ext>
            </a:extLst>
          </p:cNvPr>
          <p:cNvPicPr>
            <a:picLocks noChangeAspect="1"/>
          </p:cNvPicPr>
          <p:nvPr/>
        </p:nvPicPr>
        <p:blipFill rotWithShape="1">
          <a:blip r:embed="rId3">
            <a:extLst>
              <a:ext uri="{28A0092B-C50C-407E-A947-70E740481C1C}">
                <a14:useLocalDpi xmlns:a14="http://schemas.microsoft.com/office/drawing/2010/main" val="0"/>
              </a:ext>
            </a:extLst>
          </a:blip>
          <a:srcRect l="4276" t="68527" r="53069" b="11608"/>
          <a:stretch/>
        </p:blipFill>
        <p:spPr>
          <a:xfrm>
            <a:off x="423512" y="4360512"/>
            <a:ext cx="4225490" cy="1106907"/>
          </a:xfrm>
          <a:prstGeom prst="rect">
            <a:avLst/>
          </a:prstGeom>
        </p:spPr>
      </p:pic>
      <p:pic>
        <p:nvPicPr>
          <p:cNvPr id="15" name="Grafik 14" descr="Ein Bild, das Text, Screenshot, Schrift, Webseite enthält.&#10;&#10;Automatisch generierte Beschreibung">
            <a:extLst>
              <a:ext uri="{FF2B5EF4-FFF2-40B4-BE49-F238E27FC236}">
                <a16:creationId xmlns:a16="http://schemas.microsoft.com/office/drawing/2014/main" id="{21E1B50B-A147-4E79-3586-5D2C00A475E2}"/>
              </a:ext>
            </a:extLst>
          </p:cNvPr>
          <p:cNvPicPr>
            <a:picLocks noChangeAspect="1"/>
          </p:cNvPicPr>
          <p:nvPr/>
        </p:nvPicPr>
        <p:blipFill rotWithShape="1">
          <a:blip r:embed="rId3">
            <a:extLst>
              <a:ext uri="{28A0092B-C50C-407E-A947-70E740481C1C}">
                <a14:useLocalDpi xmlns:a14="http://schemas.microsoft.com/office/drawing/2010/main" val="0"/>
              </a:ext>
            </a:extLst>
          </a:blip>
          <a:srcRect l="52567" t="28378" r="5862" b="11608"/>
          <a:stretch/>
        </p:blipFill>
        <p:spPr>
          <a:xfrm>
            <a:off x="5257000" y="2098577"/>
            <a:ext cx="4118006" cy="3344010"/>
          </a:xfrm>
          <a:prstGeom prst="rect">
            <a:avLst/>
          </a:prstGeom>
        </p:spPr>
      </p:pic>
      <p:sp>
        <p:nvSpPr>
          <p:cNvPr id="16" name="Textfeld 15">
            <a:extLst>
              <a:ext uri="{FF2B5EF4-FFF2-40B4-BE49-F238E27FC236}">
                <a16:creationId xmlns:a16="http://schemas.microsoft.com/office/drawing/2014/main" id="{31D9A1E8-4A8C-2CB5-DAA1-C9A8029F4BA1}"/>
              </a:ext>
            </a:extLst>
          </p:cNvPr>
          <p:cNvSpPr txBox="1"/>
          <p:nvPr/>
        </p:nvSpPr>
        <p:spPr>
          <a:xfrm>
            <a:off x="7883091" y="5494746"/>
            <a:ext cx="1580223" cy="281231"/>
          </a:xfrm>
          <a:prstGeom prst="rect">
            <a:avLst/>
          </a:prstGeom>
          <a:noFill/>
        </p:spPr>
        <p:txBody>
          <a:bodyPr wrap="square">
            <a:spAutoFit/>
          </a:bodyPr>
          <a:lstStyle/>
          <a:p>
            <a:pPr>
              <a:lnSpc>
                <a:spcPct val="107000"/>
              </a:lnSpc>
              <a:spcAft>
                <a:spcPts val="800"/>
              </a:spcAft>
            </a:pPr>
            <a:r>
              <a:rPr lang="de-DE" sz="1200" u="sng" kern="100" dirty="0">
                <a:effectLst/>
                <a:latin typeface="Calibri" panose="020F0502020204030204" pitchFamily="34" charset="0"/>
                <a:ea typeface="Calibri" panose="020F0502020204030204" pitchFamily="34" charset="0"/>
                <a:cs typeface="Times New Roman" panose="02020603050405020304" pitchFamily="18" charset="0"/>
              </a:rPr>
              <a:t>Quelle</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kern="100" dirty="0" err="1">
                <a:latin typeface="Calibri" panose="020F0502020204030204" pitchFamily="34" charset="0"/>
                <a:ea typeface="Calibri" panose="020F0502020204030204" pitchFamily="34" charset="0"/>
                <a:cs typeface="Times New Roman" panose="02020603050405020304" pitchFamily="18" charset="0"/>
              </a:rPr>
              <a:t>bwp</a:t>
            </a:r>
            <a:r>
              <a:rPr lang="de-DE" sz="1200" kern="100" dirty="0">
                <a:latin typeface="Calibri" panose="020F0502020204030204" pitchFamily="34" charset="0"/>
                <a:ea typeface="Calibri" panose="020F0502020204030204" pitchFamily="34" charset="0"/>
                <a:cs typeface="Times New Roman" panose="02020603050405020304" pitchFamily="18" charset="0"/>
              </a:rPr>
              <a:t>, ISE e.V.</a:t>
            </a:r>
            <a:endParaRPr lang="de-DE"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4">
            <a:extLst>
              <a:ext uri="{FF2B5EF4-FFF2-40B4-BE49-F238E27FC236}">
                <a16:creationId xmlns:a16="http://schemas.microsoft.com/office/drawing/2014/main" id="{82DE1CC0-5D3A-6803-9129-4E61F934328A}"/>
              </a:ext>
            </a:extLst>
          </p:cNvPr>
          <p:cNvSpPr>
            <a:spLocks noChangeArrowheads="1"/>
          </p:cNvSpPr>
          <p:nvPr/>
        </p:nvSpPr>
        <p:spPr bwMode="auto">
          <a:xfrm>
            <a:off x="-29528" y="584165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Für die </a:t>
            </a:r>
            <a:r>
              <a:rPr lang="de-DE" sz="1800" dirty="0" err="1">
                <a:solidFill>
                  <a:srgbClr val="00B050"/>
                </a:solidFill>
              </a:rPr>
              <a:t>Bürger:innen</a:t>
            </a:r>
            <a:r>
              <a:rPr lang="de-DE" sz="1800" dirty="0">
                <a:solidFill>
                  <a:srgbClr val="00B050"/>
                </a:solidFill>
              </a:rPr>
              <a:t> gut, für den Staatshaushalt teuer!</a:t>
            </a:r>
          </a:p>
        </p:txBody>
      </p:sp>
      <p:sp>
        <p:nvSpPr>
          <p:cNvPr id="2" name="Rectangle 4">
            <a:extLst>
              <a:ext uri="{FF2B5EF4-FFF2-40B4-BE49-F238E27FC236}">
                <a16:creationId xmlns:a16="http://schemas.microsoft.com/office/drawing/2014/main" id="{05BA950F-1249-3780-375B-E7EEE6987C31}"/>
              </a:ext>
            </a:extLst>
          </p:cNvPr>
          <p:cNvSpPr>
            <a:spLocks noChangeArrowheads="1"/>
          </p:cNvSpPr>
          <p:nvPr/>
        </p:nvSpPr>
        <p:spPr bwMode="auto">
          <a:xfrm>
            <a:off x="29528" y="614796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Bei den gestiegenen Preisen der Wärmepumpen ist die %-</a:t>
            </a:r>
            <a:r>
              <a:rPr lang="de-DE" sz="1800" dirty="0" err="1">
                <a:solidFill>
                  <a:srgbClr val="00B050"/>
                </a:solidFill>
              </a:rPr>
              <a:t>tuale</a:t>
            </a:r>
            <a:r>
              <a:rPr lang="de-DE" sz="1800" dirty="0">
                <a:solidFill>
                  <a:srgbClr val="00B050"/>
                </a:solidFill>
              </a:rPr>
              <a:t> Förderung nur ein Trostpflaster!</a:t>
            </a:r>
          </a:p>
        </p:txBody>
      </p:sp>
    </p:spTree>
    <p:extLst>
      <p:ext uri="{BB962C8B-B14F-4D97-AF65-F5344CB8AC3E}">
        <p14:creationId xmlns:p14="http://schemas.microsoft.com/office/powerpoint/2010/main" val="398594912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1+#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1+#ppt_w/2"/>
                                          </p:val>
                                        </p:tav>
                                        <p:tav tm="100000">
                                          <p:val>
                                            <p:strVal val="#ppt_x"/>
                                          </p:val>
                                        </p:tav>
                                      </p:tavLst>
                                    </p:anim>
                                    <p:anim calcmode="lin" valueType="num">
                                      <p:cBhvr additive="base">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1+#ppt_w/2"/>
                                          </p:val>
                                        </p:tav>
                                        <p:tav tm="100000">
                                          <p:val>
                                            <p:strVal val="#ppt_x"/>
                                          </p:val>
                                        </p:tav>
                                      </p:tavLst>
                                    </p:anim>
                                    <p:anim calcmode="lin" valueType="num">
                                      <p:cBhvr additive="base">
                                        <p:cTn id="3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000" fill="hold"/>
                                        <p:tgtEl>
                                          <p:spTgt spid="2"/>
                                        </p:tgtEl>
                                        <p:attrNameLst>
                                          <p:attrName>ppt_x</p:attrName>
                                        </p:attrNameLst>
                                      </p:cBhvr>
                                      <p:tavLst>
                                        <p:tav tm="0">
                                          <p:val>
                                            <p:strVal val="#ppt_x"/>
                                          </p:val>
                                        </p:tav>
                                        <p:tav tm="100000">
                                          <p:val>
                                            <p:strVal val="#ppt_x"/>
                                          </p:val>
                                        </p:tav>
                                      </p:tavLst>
                                    </p:anim>
                                    <p:anim calcmode="lin" valueType="num">
                                      <p:cBhvr additive="base">
                                        <p:cTn id="44"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33288" y="145706"/>
            <a:ext cx="7571496"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Empfehlungen der ISE e.V. für einen notwendigen Heizungstausch</a:t>
            </a:r>
          </a:p>
        </p:txBody>
      </p:sp>
      <p:sp>
        <p:nvSpPr>
          <p:cNvPr id="6" name="Textfeld 5">
            <a:extLst>
              <a:ext uri="{FF2B5EF4-FFF2-40B4-BE49-F238E27FC236}">
                <a16:creationId xmlns:a16="http://schemas.microsoft.com/office/drawing/2014/main" id="{F2F05B7A-9B82-4070-9485-4FD87A184B84}"/>
              </a:ext>
            </a:extLst>
          </p:cNvPr>
          <p:cNvSpPr txBox="1"/>
          <p:nvPr/>
        </p:nvSpPr>
        <p:spPr>
          <a:xfrm>
            <a:off x="404916" y="2097532"/>
            <a:ext cx="9301791" cy="830997"/>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Wenn Ihre Gas- oder Ölheizung ohne Störungen läuft, lassen Sie diese weiterlaufen. Keine Panikkäufe! Warten Sie ab, bis die Preise von Wärmepumpen fallen. Experten: der Preis wird sich in den nächsten 5 Jahren halbieren. </a:t>
            </a:r>
            <a:r>
              <a:rPr lang="de-DE" sz="1600" u="sng" dirty="0">
                <a:solidFill>
                  <a:srgbClr val="3333FF"/>
                </a:solidFill>
                <a:latin typeface="+mn-lt"/>
                <a:cs typeface="Calibri" panose="020F0502020204030204" pitchFamily="34" charset="0"/>
              </a:rPr>
              <a:t>Grund</a:t>
            </a:r>
            <a:r>
              <a:rPr lang="de-DE" sz="1600" dirty="0">
                <a:solidFill>
                  <a:srgbClr val="3333FF"/>
                </a:solidFill>
                <a:latin typeface="+mn-lt"/>
                <a:cs typeface="Calibri" panose="020F0502020204030204" pitchFamily="34" charset="0"/>
              </a:rPr>
              <a:t>: Hoher Wettbewerb und automatisierte Fertigung</a:t>
            </a:r>
            <a:r>
              <a:rPr lang="de-DE" sz="1600" dirty="0">
                <a:solidFill>
                  <a:srgbClr val="3333FF"/>
                </a:solidFill>
                <a:latin typeface="+mn-lt"/>
                <a:cs typeface="Calibri" panose="020F0502020204030204" pitchFamily="34" charset="0"/>
                <a:sym typeface="Wingdings" panose="05000000000000000000" pitchFamily="2" charset="2"/>
              </a:rPr>
              <a:t>.</a:t>
            </a:r>
            <a:endParaRPr lang="de-DE" sz="1600" dirty="0">
              <a:solidFill>
                <a:srgbClr val="3333FF"/>
              </a:solidFill>
              <a:latin typeface="+mn-lt"/>
              <a:cs typeface="Calibri" panose="020F0502020204030204" pitchFamily="34" charset="0"/>
            </a:endParaRPr>
          </a:p>
        </p:txBody>
      </p:sp>
      <p:sp>
        <p:nvSpPr>
          <p:cNvPr id="3" name="Textfeld 2">
            <a:extLst>
              <a:ext uri="{FF2B5EF4-FFF2-40B4-BE49-F238E27FC236}">
                <a16:creationId xmlns:a16="http://schemas.microsoft.com/office/drawing/2014/main" id="{B2D47890-628A-BACC-3B54-977A3B06E8B9}"/>
              </a:ext>
            </a:extLst>
          </p:cNvPr>
          <p:cNvSpPr txBox="1"/>
          <p:nvPr/>
        </p:nvSpPr>
        <p:spPr>
          <a:xfrm>
            <a:off x="404917" y="2993189"/>
            <a:ext cx="9407298" cy="338554"/>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Bereiten Sie sich in dieser Zeit für einen Austausch vor:</a:t>
            </a:r>
          </a:p>
        </p:txBody>
      </p:sp>
      <p:sp>
        <p:nvSpPr>
          <p:cNvPr id="5" name="Textfeld 4">
            <a:extLst>
              <a:ext uri="{FF2B5EF4-FFF2-40B4-BE49-F238E27FC236}">
                <a16:creationId xmlns:a16="http://schemas.microsoft.com/office/drawing/2014/main" id="{0B024EE7-3209-41CF-DAC8-EDE3CA9FCAAE}"/>
              </a:ext>
            </a:extLst>
          </p:cNvPr>
          <p:cNvSpPr txBox="1"/>
          <p:nvPr/>
        </p:nvSpPr>
        <p:spPr>
          <a:xfrm>
            <a:off x="404917" y="1270470"/>
            <a:ext cx="9301790" cy="830997"/>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Von allen individuellen Wärmeerzeugern für das Ein- und Mehrfamilienhaus (auch im Bestand!) hat die Wärmepumpe den niedrigsten Energieverbrauch (JAZ 3,5 – 4,5)! Deshalb sollte sie die bevorzugte Lösung sein (siehe Fraunhofer-Video </a:t>
            </a:r>
            <a:r>
              <a:rPr lang="de-DE" sz="1600" dirty="0">
                <a:solidFill>
                  <a:srgbClr val="0000FF"/>
                </a:solidFill>
                <a:latin typeface="+mn-lt"/>
                <a:cs typeface="Calibri" panose="020F0502020204030204" pitchFamily="34" charset="0"/>
              </a:rPr>
              <a:t>„</a:t>
            </a:r>
            <a:r>
              <a:rPr lang="de-DE" sz="1600" u="sng" dirty="0">
                <a:solidFill>
                  <a:srgbClr val="0000FF"/>
                </a:solidFill>
                <a:latin typeface="+mn-lt"/>
                <a:cs typeface="Calibri" panose="020F0502020204030204" pitchFamily="34" charset="0"/>
              </a:rPr>
              <a:t>W</a:t>
            </a:r>
            <a:r>
              <a:rPr lang="de-DE" sz="1600" u="sng" dirty="0">
                <a:solidFill>
                  <a:srgbClr val="0000FF"/>
                </a:solidFill>
                <a:hlinkClick r:id="rId3">
                  <a:extLst>
                    <a:ext uri="{A12FA001-AC4F-418D-AE19-62706E023703}">
                      <ahyp:hlinkClr xmlns:ahyp="http://schemas.microsoft.com/office/drawing/2018/hyperlinkcolor" val="tx"/>
                    </a:ext>
                  </a:extLst>
                </a:hlinkClick>
              </a:rPr>
              <a:t>ärmepumpen</a:t>
            </a:r>
            <a:r>
              <a:rPr lang="de-DE" sz="1600" dirty="0">
                <a:solidFill>
                  <a:srgbClr val="0000FF"/>
                </a:solidFill>
              </a:rPr>
              <a:t> </a:t>
            </a:r>
            <a:r>
              <a:rPr lang="de-DE" sz="1600" u="sng" dirty="0">
                <a:solidFill>
                  <a:srgbClr val="0000FF"/>
                </a:solidFill>
                <a:hlinkClick r:id="rId3">
                  <a:extLst>
                    <a:ext uri="{A12FA001-AC4F-418D-AE19-62706E023703}">
                      <ahyp:hlinkClr xmlns:ahyp="http://schemas.microsoft.com/office/drawing/2018/hyperlinkcolor" val="tx"/>
                    </a:ext>
                  </a:extLst>
                </a:hlinkClick>
              </a:rPr>
              <a:t>im Bestand-es geht doch!</a:t>
            </a:r>
            <a:r>
              <a:rPr lang="de-DE" sz="1600" u="sng" dirty="0">
                <a:solidFill>
                  <a:srgbClr val="0000FF"/>
                </a:solidFill>
              </a:rPr>
              <a:t>“).</a:t>
            </a:r>
            <a:endParaRPr lang="de-DE" sz="1600" dirty="0">
              <a:solidFill>
                <a:srgbClr val="0000FF"/>
              </a:solidFill>
              <a:latin typeface="+mn-lt"/>
              <a:cs typeface="Calibri" panose="020F0502020204030204" pitchFamily="34" charset="0"/>
            </a:endParaRPr>
          </a:p>
        </p:txBody>
      </p:sp>
      <p:sp>
        <p:nvSpPr>
          <p:cNvPr id="4" name="Textfeld 3">
            <a:extLst>
              <a:ext uri="{FF2B5EF4-FFF2-40B4-BE49-F238E27FC236}">
                <a16:creationId xmlns:a16="http://schemas.microsoft.com/office/drawing/2014/main" id="{177569CD-B8D1-74D6-FDA5-66B601223E8F}"/>
              </a:ext>
            </a:extLst>
          </p:cNvPr>
          <p:cNvSpPr txBox="1"/>
          <p:nvPr/>
        </p:nvSpPr>
        <p:spPr>
          <a:xfrm>
            <a:off x="404917" y="859588"/>
            <a:ext cx="8751744" cy="338554"/>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Wenn in Ihrem Quartier/Dorf ein Wärmenetz gebaut wird, schließen Sie sich an!</a:t>
            </a:r>
          </a:p>
        </p:txBody>
      </p:sp>
      <p:sp>
        <p:nvSpPr>
          <p:cNvPr id="7" name="Textfeld 6">
            <a:extLst>
              <a:ext uri="{FF2B5EF4-FFF2-40B4-BE49-F238E27FC236}">
                <a16:creationId xmlns:a16="http://schemas.microsoft.com/office/drawing/2014/main" id="{B4D2C48F-EC11-CDB2-51E7-192B21216147}"/>
              </a:ext>
            </a:extLst>
          </p:cNvPr>
          <p:cNvSpPr txBox="1"/>
          <p:nvPr/>
        </p:nvSpPr>
        <p:spPr>
          <a:xfrm>
            <a:off x="744886" y="3293311"/>
            <a:ext cx="9407298" cy="338554"/>
          </a:xfrm>
          <a:prstGeom prst="rect">
            <a:avLst/>
          </a:prstGeom>
          <a:noFill/>
        </p:spPr>
        <p:txBody>
          <a:bodyPr wrap="square">
            <a:spAutoFit/>
          </a:bodyPr>
          <a:lstStyle/>
          <a:p>
            <a:r>
              <a:rPr lang="de-DE" sz="1600" dirty="0">
                <a:solidFill>
                  <a:srgbClr val="3333FF"/>
                </a:solidFill>
                <a:latin typeface="+mn-lt"/>
                <a:cs typeface="Calibri" panose="020F0502020204030204" pitchFamily="34" charset="0"/>
              </a:rPr>
              <a:t>- Lassen Sie sich von einem Energieberater eine Wärmebedarfsberechnung für Ihr Haus anfertigen.</a:t>
            </a:r>
          </a:p>
        </p:txBody>
      </p:sp>
      <p:sp>
        <p:nvSpPr>
          <p:cNvPr id="8" name="Textfeld 7">
            <a:extLst>
              <a:ext uri="{FF2B5EF4-FFF2-40B4-BE49-F238E27FC236}">
                <a16:creationId xmlns:a16="http://schemas.microsoft.com/office/drawing/2014/main" id="{B4C2B735-0AC1-4ECA-972F-E12DA789CA36}"/>
              </a:ext>
            </a:extLst>
          </p:cNvPr>
          <p:cNvSpPr txBox="1"/>
          <p:nvPr/>
        </p:nvSpPr>
        <p:spPr>
          <a:xfrm>
            <a:off x="744886" y="4001353"/>
            <a:ext cx="9161114" cy="830997"/>
          </a:xfrm>
          <a:prstGeom prst="rect">
            <a:avLst/>
          </a:prstGeom>
          <a:noFill/>
        </p:spPr>
        <p:txBody>
          <a:bodyPr wrap="square">
            <a:spAutoFit/>
          </a:bodyPr>
          <a:lstStyle/>
          <a:p>
            <a:r>
              <a:rPr lang="de-DE" sz="1600" dirty="0">
                <a:solidFill>
                  <a:srgbClr val="3333FF"/>
                </a:solidFill>
                <a:latin typeface="+mn-lt"/>
                <a:cs typeface="Calibri" panose="020F0502020204030204" pitchFamily="34" charset="0"/>
              </a:rPr>
              <a:t>- Senken Sie </a:t>
            </a:r>
            <a:r>
              <a:rPr lang="de-DE" sz="1600" dirty="0">
                <a:solidFill>
                  <a:srgbClr val="3333FF"/>
                </a:solidFill>
                <a:latin typeface="+mn-lt"/>
                <a:cs typeface="Times New Roman" panose="02020603050405020304" pitchFamily="18" charset="0"/>
              </a:rPr>
              <a:t>bei Ihrer bestehenden Heizung (Öl/Gas) an sehr kalten Tagen </a:t>
            </a:r>
            <a:br>
              <a:rPr lang="de-DE" sz="1600" dirty="0">
                <a:solidFill>
                  <a:srgbClr val="3333FF"/>
                </a:solidFill>
                <a:latin typeface="+mn-lt"/>
                <a:cs typeface="Times New Roman" panose="02020603050405020304" pitchFamily="18" charset="0"/>
              </a:rPr>
            </a:br>
            <a:r>
              <a:rPr lang="de-DE" sz="1600" dirty="0">
                <a:solidFill>
                  <a:srgbClr val="3333FF"/>
                </a:solidFill>
                <a:latin typeface="+mn-lt"/>
                <a:cs typeface="Times New Roman" panose="02020603050405020304" pitchFamily="18" charset="0"/>
              </a:rPr>
              <a:t>  (-10°C Außentemperatur) die Vorlauftemperatur auf 55°C ab und überprüfen Sie, ob alle Räume</a:t>
            </a:r>
            <a:br>
              <a:rPr lang="de-DE" sz="1600" dirty="0">
                <a:solidFill>
                  <a:srgbClr val="3333FF"/>
                </a:solidFill>
                <a:latin typeface="+mn-lt"/>
                <a:cs typeface="Times New Roman" panose="02020603050405020304" pitchFamily="18" charset="0"/>
              </a:rPr>
            </a:br>
            <a:r>
              <a:rPr lang="de-DE" sz="1600" dirty="0">
                <a:solidFill>
                  <a:srgbClr val="3333FF"/>
                </a:solidFill>
                <a:latin typeface="+mn-lt"/>
                <a:cs typeface="Times New Roman" panose="02020603050405020304" pitchFamily="18" charset="0"/>
              </a:rPr>
              <a:t>  mit den vorhandenen Heizkörpern warm werden (Raumtemperatur z.B. 21°C):</a:t>
            </a:r>
            <a:endParaRPr lang="de-DE" sz="1600" dirty="0">
              <a:solidFill>
                <a:srgbClr val="3333FF"/>
              </a:solidFill>
              <a:latin typeface="+mn-lt"/>
              <a:cs typeface="Calibri" panose="020F0502020204030204" pitchFamily="34" charset="0"/>
            </a:endParaRPr>
          </a:p>
        </p:txBody>
      </p:sp>
      <p:sp>
        <p:nvSpPr>
          <p:cNvPr id="9" name="Textfeld 8">
            <a:extLst>
              <a:ext uri="{FF2B5EF4-FFF2-40B4-BE49-F238E27FC236}">
                <a16:creationId xmlns:a16="http://schemas.microsoft.com/office/drawing/2014/main" id="{4494DBA4-DAC0-AAE6-945E-6523AB7DC6A0}"/>
              </a:ext>
            </a:extLst>
          </p:cNvPr>
          <p:cNvSpPr txBox="1"/>
          <p:nvPr/>
        </p:nvSpPr>
        <p:spPr>
          <a:xfrm>
            <a:off x="744886" y="4786342"/>
            <a:ext cx="9407298" cy="338554"/>
          </a:xfrm>
          <a:prstGeom prst="rect">
            <a:avLst/>
          </a:prstGeom>
          <a:noFill/>
        </p:spPr>
        <p:txBody>
          <a:bodyPr wrap="square">
            <a:spAutoFit/>
          </a:bodyPr>
          <a:lstStyle/>
          <a:p>
            <a:r>
              <a:rPr lang="de-DE" sz="1600" dirty="0">
                <a:solidFill>
                  <a:srgbClr val="3333FF"/>
                </a:solidFill>
                <a:latin typeface="+mn-lt"/>
                <a:cs typeface="Times New Roman" panose="02020603050405020304" pitchFamily="18" charset="0"/>
              </a:rPr>
              <a:t>  </a:t>
            </a:r>
            <a:r>
              <a:rPr lang="de-DE" sz="1600" u="sng" dirty="0">
                <a:solidFill>
                  <a:srgbClr val="3333FF"/>
                </a:solidFill>
                <a:latin typeface="+mn-lt"/>
                <a:cs typeface="Times New Roman" panose="02020603050405020304" pitchFamily="18" charset="0"/>
              </a:rPr>
              <a:t>Falls ja</a:t>
            </a:r>
            <a:r>
              <a:rPr lang="de-DE" sz="1600" dirty="0">
                <a:solidFill>
                  <a:srgbClr val="3333FF"/>
                </a:solidFill>
                <a:latin typeface="+mn-lt"/>
                <a:cs typeface="Times New Roman" panose="02020603050405020304" pitchFamily="18" charset="0"/>
              </a:rPr>
              <a:t>: die Heizungsanlage ist gut für eine Wärmepumpe geeignet. </a:t>
            </a:r>
            <a:endParaRPr lang="de-DE" sz="1600" dirty="0">
              <a:solidFill>
                <a:srgbClr val="3333FF"/>
              </a:solidFill>
              <a:latin typeface="+mn-lt"/>
              <a:cs typeface="Calibri" panose="020F0502020204030204" pitchFamily="34" charset="0"/>
            </a:endParaRPr>
          </a:p>
        </p:txBody>
      </p:sp>
      <p:sp>
        <p:nvSpPr>
          <p:cNvPr id="10" name="Textfeld 9">
            <a:extLst>
              <a:ext uri="{FF2B5EF4-FFF2-40B4-BE49-F238E27FC236}">
                <a16:creationId xmlns:a16="http://schemas.microsoft.com/office/drawing/2014/main" id="{196489AA-5B23-B036-7C9F-807A28CD8652}"/>
              </a:ext>
            </a:extLst>
          </p:cNvPr>
          <p:cNvSpPr txBox="1"/>
          <p:nvPr/>
        </p:nvSpPr>
        <p:spPr>
          <a:xfrm>
            <a:off x="744886" y="5101775"/>
            <a:ext cx="9161114" cy="584775"/>
          </a:xfrm>
          <a:prstGeom prst="rect">
            <a:avLst/>
          </a:prstGeom>
          <a:noFill/>
        </p:spPr>
        <p:txBody>
          <a:bodyPr wrap="square">
            <a:spAutoFit/>
          </a:bodyPr>
          <a:lstStyle/>
          <a:p>
            <a:r>
              <a:rPr lang="de-DE" sz="1600" dirty="0">
                <a:solidFill>
                  <a:srgbClr val="3333FF"/>
                </a:solidFill>
                <a:latin typeface="+mn-lt"/>
                <a:cs typeface="Times New Roman" panose="02020603050405020304" pitchFamily="18" charset="0"/>
              </a:rPr>
              <a:t>  </a:t>
            </a:r>
            <a:r>
              <a:rPr lang="de-DE" sz="1600" u="sng" dirty="0">
                <a:solidFill>
                  <a:srgbClr val="3333FF"/>
                </a:solidFill>
                <a:latin typeface="+mn-lt"/>
                <a:cs typeface="Times New Roman" panose="02020603050405020304" pitchFamily="18" charset="0"/>
              </a:rPr>
              <a:t>Falls nein</a:t>
            </a:r>
            <a:r>
              <a:rPr lang="de-DE" sz="1600" dirty="0">
                <a:solidFill>
                  <a:srgbClr val="3333FF"/>
                </a:solidFill>
                <a:latin typeface="+mn-lt"/>
                <a:cs typeface="Times New Roman" panose="02020603050405020304" pitchFamily="18" charset="0"/>
              </a:rPr>
              <a:t>: die Heizkörper der betroffenen Räume sollten gegen Größere ausgetauscht werden.</a:t>
            </a:r>
            <a:br>
              <a:rPr lang="de-DE" sz="1600" dirty="0">
                <a:solidFill>
                  <a:srgbClr val="3333FF"/>
                </a:solidFill>
                <a:latin typeface="+mn-lt"/>
                <a:cs typeface="Times New Roman" panose="02020603050405020304" pitchFamily="18" charset="0"/>
              </a:rPr>
            </a:br>
            <a:r>
              <a:rPr lang="de-DE" sz="1600" dirty="0">
                <a:solidFill>
                  <a:srgbClr val="3333FF"/>
                </a:solidFill>
                <a:latin typeface="+mn-lt"/>
                <a:cs typeface="Times New Roman" panose="02020603050405020304" pitchFamily="18" charset="0"/>
              </a:rPr>
              <a:t>  Diese Maßnahme bringt auch schon eine Verbesserung für die bestehende Heizung.</a:t>
            </a:r>
            <a:endParaRPr lang="de-DE" sz="1600" dirty="0">
              <a:solidFill>
                <a:srgbClr val="3333FF"/>
              </a:solidFill>
              <a:latin typeface="+mn-lt"/>
              <a:cs typeface="Calibri" panose="020F0502020204030204" pitchFamily="34" charset="0"/>
            </a:endParaRPr>
          </a:p>
        </p:txBody>
      </p:sp>
      <p:sp>
        <p:nvSpPr>
          <p:cNvPr id="11" name="Rectangle 4">
            <a:extLst>
              <a:ext uri="{FF2B5EF4-FFF2-40B4-BE49-F238E27FC236}">
                <a16:creationId xmlns:a16="http://schemas.microsoft.com/office/drawing/2014/main" id="{10B1C5D6-7E58-17C5-6708-902B383D1BA7}"/>
              </a:ext>
            </a:extLst>
          </p:cNvPr>
          <p:cNvSpPr>
            <a:spLocks noChangeArrowheads="1"/>
          </p:cNvSpPr>
          <p:nvPr/>
        </p:nvSpPr>
        <p:spPr bwMode="auto">
          <a:xfrm>
            <a:off x="-29528" y="610788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Bewahren Sie Ruhe und bereiten sich auf den Heizungstausch gut vor!</a:t>
            </a:r>
          </a:p>
        </p:txBody>
      </p:sp>
      <p:sp>
        <p:nvSpPr>
          <p:cNvPr id="12" name="Textfeld 11">
            <a:extLst>
              <a:ext uri="{FF2B5EF4-FFF2-40B4-BE49-F238E27FC236}">
                <a16:creationId xmlns:a16="http://schemas.microsoft.com/office/drawing/2014/main" id="{629A1409-E59E-AD09-6A23-E40F8EFF978E}"/>
              </a:ext>
            </a:extLst>
          </p:cNvPr>
          <p:cNvSpPr txBox="1"/>
          <p:nvPr/>
        </p:nvSpPr>
        <p:spPr>
          <a:xfrm>
            <a:off x="404917" y="5769330"/>
            <a:ext cx="9407298" cy="338554"/>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Planen Sie Ihre EE-Maßnahmen im Rahmen Ihrer Instandhaltungsmaßnahmen des Hauses!</a:t>
            </a:r>
          </a:p>
        </p:txBody>
      </p:sp>
      <p:sp>
        <p:nvSpPr>
          <p:cNvPr id="13" name="Textfeld 12">
            <a:extLst>
              <a:ext uri="{FF2B5EF4-FFF2-40B4-BE49-F238E27FC236}">
                <a16:creationId xmlns:a16="http://schemas.microsoft.com/office/drawing/2014/main" id="{2E56B756-5B3E-4DFB-0A57-8574D4FB454D}"/>
              </a:ext>
            </a:extLst>
          </p:cNvPr>
          <p:cNvSpPr txBox="1"/>
          <p:nvPr/>
        </p:nvSpPr>
        <p:spPr>
          <a:xfrm>
            <a:off x="744886" y="3647332"/>
            <a:ext cx="9407298" cy="338554"/>
          </a:xfrm>
          <a:prstGeom prst="rect">
            <a:avLst/>
          </a:prstGeom>
          <a:noFill/>
        </p:spPr>
        <p:txBody>
          <a:bodyPr wrap="square">
            <a:spAutoFit/>
          </a:bodyPr>
          <a:lstStyle/>
          <a:p>
            <a:r>
              <a:rPr lang="de-DE" sz="1600" dirty="0">
                <a:solidFill>
                  <a:srgbClr val="3333FF"/>
                </a:solidFill>
                <a:latin typeface="+mn-lt"/>
                <a:cs typeface="Calibri" panose="020F0502020204030204" pitchFamily="34" charset="0"/>
              </a:rPr>
              <a:t>- Informieren Sie sich über ausgeführte Wärmepumpenanlagen und Wärmepumpentypen.</a:t>
            </a:r>
          </a:p>
        </p:txBody>
      </p:sp>
    </p:spTree>
    <p:extLst>
      <p:ext uri="{BB962C8B-B14F-4D97-AF65-F5344CB8AC3E}">
        <p14:creationId xmlns:p14="http://schemas.microsoft.com/office/powerpoint/2010/main" val="148620501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1+#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1+#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1+#ppt_w/2"/>
                                          </p:val>
                                        </p:tav>
                                        <p:tav tm="100000">
                                          <p:val>
                                            <p:strVal val="#ppt_x"/>
                                          </p:val>
                                        </p:tav>
                                      </p:tavLst>
                                    </p:anim>
                                    <p:anim calcmode="lin" valueType="num">
                                      <p:cBhvr additive="base">
                                        <p:cTn id="3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000" fill="hold"/>
                                        <p:tgtEl>
                                          <p:spTgt spid="8"/>
                                        </p:tgtEl>
                                        <p:attrNameLst>
                                          <p:attrName>ppt_x</p:attrName>
                                        </p:attrNameLst>
                                      </p:cBhvr>
                                      <p:tavLst>
                                        <p:tav tm="0">
                                          <p:val>
                                            <p:strVal val="1+#ppt_w/2"/>
                                          </p:val>
                                        </p:tav>
                                        <p:tav tm="100000">
                                          <p:val>
                                            <p:strVal val="#ppt_x"/>
                                          </p:val>
                                        </p:tav>
                                      </p:tavLst>
                                    </p:anim>
                                    <p:anim calcmode="lin" valueType="num">
                                      <p:cBhvr additive="base">
                                        <p:cTn id="3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1+#ppt_w/2"/>
                                          </p:val>
                                        </p:tav>
                                        <p:tav tm="100000">
                                          <p:val>
                                            <p:strVal val="#ppt_x"/>
                                          </p:val>
                                        </p:tav>
                                      </p:tavLst>
                                    </p:anim>
                                    <p:anim calcmode="lin" valueType="num">
                                      <p:cBhvr additive="base">
                                        <p:cTn id="4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1000" fill="hold"/>
                                        <p:tgtEl>
                                          <p:spTgt spid="10"/>
                                        </p:tgtEl>
                                        <p:attrNameLst>
                                          <p:attrName>ppt_x</p:attrName>
                                        </p:attrNameLst>
                                      </p:cBhvr>
                                      <p:tavLst>
                                        <p:tav tm="0">
                                          <p:val>
                                            <p:strVal val="1+#ppt_w/2"/>
                                          </p:val>
                                        </p:tav>
                                        <p:tav tm="100000">
                                          <p:val>
                                            <p:strVal val="#ppt_x"/>
                                          </p:val>
                                        </p:tav>
                                      </p:tavLst>
                                    </p:anim>
                                    <p:anim calcmode="lin" valueType="num">
                                      <p:cBhvr additive="base">
                                        <p:cTn id="5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000" fill="hold"/>
                                        <p:tgtEl>
                                          <p:spTgt spid="12"/>
                                        </p:tgtEl>
                                        <p:attrNameLst>
                                          <p:attrName>ppt_x</p:attrName>
                                        </p:attrNameLst>
                                      </p:cBhvr>
                                      <p:tavLst>
                                        <p:tav tm="0">
                                          <p:val>
                                            <p:strVal val="1+#ppt_w/2"/>
                                          </p:val>
                                        </p:tav>
                                        <p:tav tm="100000">
                                          <p:val>
                                            <p:strVal val="#ppt_x"/>
                                          </p:val>
                                        </p:tav>
                                      </p:tavLst>
                                    </p:anim>
                                    <p:anim calcmode="lin" valueType="num">
                                      <p:cBhvr additive="base">
                                        <p:cTn id="5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1000" fill="hold"/>
                                        <p:tgtEl>
                                          <p:spTgt spid="11"/>
                                        </p:tgtEl>
                                        <p:attrNameLst>
                                          <p:attrName>ppt_x</p:attrName>
                                        </p:attrNameLst>
                                      </p:cBhvr>
                                      <p:tavLst>
                                        <p:tav tm="0">
                                          <p:val>
                                            <p:strVal val="#ppt_x"/>
                                          </p:val>
                                        </p:tav>
                                        <p:tav tm="100000">
                                          <p:val>
                                            <p:strVal val="#ppt_x"/>
                                          </p:val>
                                        </p:tav>
                                      </p:tavLst>
                                    </p:anim>
                                    <p:anim calcmode="lin" valueType="num">
                                      <p:cBhvr additive="base">
                                        <p:cTn id="6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5" grpId="0"/>
      <p:bldP spid="7" grpId="0"/>
      <p:bldP spid="8"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3B7583B8-6D91-4F96-A611-6643F3F275EF}"/>
              </a:ext>
            </a:extLst>
          </p:cNvPr>
          <p:cNvGrpSpPr/>
          <p:nvPr/>
        </p:nvGrpSpPr>
        <p:grpSpPr>
          <a:xfrm>
            <a:off x="2708143" y="1108621"/>
            <a:ext cx="4055208" cy="3175782"/>
            <a:chOff x="2379234" y="2470777"/>
            <a:chExt cx="4832140" cy="3347910"/>
          </a:xfrm>
        </p:grpSpPr>
        <p:sp>
          <p:nvSpPr>
            <p:cNvPr id="30" name="Rechteck 23562">
              <a:extLst>
                <a:ext uri="{FF2B5EF4-FFF2-40B4-BE49-F238E27FC236}">
                  <a16:creationId xmlns:a16="http://schemas.microsoft.com/office/drawing/2014/main" id="{5064674D-2E6E-49BC-B4A6-DFC8528BF03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Freihandform: Form 30">
              <a:extLst>
                <a:ext uri="{FF2B5EF4-FFF2-40B4-BE49-F238E27FC236}">
                  <a16:creationId xmlns:a16="http://schemas.microsoft.com/office/drawing/2014/main" id="{1F2C0BD5-5C69-414A-91FB-7656E72F99E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 name="Textfeld 1">
            <a:extLst>
              <a:ext uri="{FF2B5EF4-FFF2-40B4-BE49-F238E27FC236}">
                <a16:creationId xmlns:a16="http://schemas.microsoft.com/office/drawing/2014/main" id="{44D4D066-77A7-4AAF-9C02-036A180B4637}"/>
              </a:ext>
            </a:extLst>
          </p:cNvPr>
          <p:cNvSpPr txBox="1"/>
          <p:nvPr/>
        </p:nvSpPr>
        <p:spPr>
          <a:xfrm>
            <a:off x="7206556" y="3532806"/>
            <a:ext cx="2639485" cy="276999"/>
          </a:xfrm>
          <a:prstGeom prst="rect">
            <a:avLst/>
          </a:prstGeom>
          <a:noFill/>
        </p:spPr>
        <p:txBody>
          <a:bodyPr wrap="square" rtlCol="0">
            <a:spAutoFit/>
          </a:bodyPr>
          <a:lstStyle/>
          <a:p>
            <a:endParaRPr lang="de-DE" sz="1200" dirty="0">
              <a:solidFill>
                <a:srgbClr val="FF0000"/>
              </a:solidFill>
            </a:endParaRPr>
          </a:p>
        </p:txBody>
      </p:sp>
      <p:cxnSp>
        <p:nvCxnSpPr>
          <p:cNvPr id="66" name="Gerader Verbinder 65">
            <a:extLst>
              <a:ext uri="{FF2B5EF4-FFF2-40B4-BE49-F238E27FC236}">
                <a16:creationId xmlns:a16="http://schemas.microsoft.com/office/drawing/2014/main" id="{46B4042A-0837-4262-A1B8-8D5BB62C91F0}"/>
              </a:ext>
            </a:extLst>
          </p:cNvPr>
          <p:cNvCxnSpPr/>
          <p:nvPr/>
        </p:nvCxnSpPr>
        <p:spPr bwMode="auto">
          <a:xfrm>
            <a:off x="6230765" y="4696829"/>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Grafik 9" descr="Ein Bild, das Zeichnung enthält.&#10;&#10;Automatisch generierte Beschreibung">
            <a:extLst>
              <a:ext uri="{FF2B5EF4-FFF2-40B4-BE49-F238E27FC236}">
                <a16:creationId xmlns:a16="http://schemas.microsoft.com/office/drawing/2014/main" id="{98DEB7BC-5B17-4881-A4E2-C8A409218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23199" y="3005036"/>
            <a:ext cx="630070" cy="630070"/>
          </a:xfrm>
          <a:prstGeom prst="rect">
            <a:avLst/>
          </a:prstGeom>
        </p:spPr>
      </p:pic>
      <p:cxnSp>
        <p:nvCxnSpPr>
          <p:cNvPr id="11" name="Gerader Verbinder 10">
            <a:extLst>
              <a:ext uri="{FF2B5EF4-FFF2-40B4-BE49-F238E27FC236}">
                <a16:creationId xmlns:a16="http://schemas.microsoft.com/office/drawing/2014/main" id="{2B888467-A1DF-46ED-A7D8-42EC4FA2AB7F}"/>
              </a:ext>
            </a:extLst>
          </p:cNvPr>
          <p:cNvCxnSpPr/>
          <p:nvPr/>
        </p:nvCxnSpPr>
        <p:spPr bwMode="auto">
          <a:xfrm>
            <a:off x="4854195" y="3320071"/>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1D0B9E75-D77B-45DC-A077-C13619293D5A}"/>
              </a:ext>
            </a:extLst>
          </p:cNvPr>
          <p:cNvCxnSpPr/>
          <p:nvPr/>
        </p:nvCxnSpPr>
        <p:spPr bwMode="auto">
          <a:xfrm>
            <a:off x="4857291" y="4134496"/>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2A53B7F-40B6-484A-ADB2-AFF3C59C84E7}"/>
              </a:ext>
            </a:extLst>
          </p:cNvPr>
          <p:cNvCxnSpPr/>
          <p:nvPr/>
        </p:nvCxnSpPr>
        <p:spPr bwMode="auto">
          <a:xfrm>
            <a:off x="4793822" y="3524312"/>
            <a:ext cx="60793"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afik 13">
            <a:extLst>
              <a:ext uri="{FF2B5EF4-FFF2-40B4-BE49-F238E27FC236}">
                <a16:creationId xmlns:a16="http://schemas.microsoft.com/office/drawing/2014/main" id="{A5FD9CAF-DE25-4D64-9434-9B69A54854C0}"/>
              </a:ext>
            </a:extLst>
          </p:cNvPr>
          <p:cNvGrpSpPr/>
          <p:nvPr/>
        </p:nvGrpSpPr>
        <p:grpSpPr>
          <a:xfrm>
            <a:off x="4923753" y="3713326"/>
            <a:ext cx="477360" cy="428688"/>
            <a:chOff x="4923753" y="3885412"/>
            <a:chExt cx="477360" cy="428688"/>
          </a:xfrm>
          <a:solidFill>
            <a:srgbClr val="000000"/>
          </a:solidFill>
        </p:grpSpPr>
        <p:sp>
          <p:nvSpPr>
            <p:cNvPr id="43" name="Freihandform: Form 42">
              <a:extLst>
                <a:ext uri="{FF2B5EF4-FFF2-40B4-BE49-F238E27FC236}">
                  <a16:creationId xmlns:a16="http://schemas.microsoft.com/office/drawing/2014/main" id="{5FE4C2E9-1E95-4174-A7E2-7C347C197D09}"/>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6680697D-2CCC-4608-907C-C8EE77483A8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74BA4D35-E4D2-44A7-B137-EBF11016BC9E}"/>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1FDB5B6-8866-4C4C-938B-CCF077BBD360}"/>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B595CB47-53B7-4FAD-ABBB-97D165F42243}"/>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2F288D69-A148-4412-935B-A6B167FE0181}"/>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D9DAA352-2BBA-4D68-8AC9-A2D4A9EE7049}"/>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01310F2-2FF8-4B3A-A43B-C25A6089CD49}"/>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89CCAA77-C0BE-432E-9B6F-680E534881C0}"/>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A9B71296-E450-4F45-81DC-176AF0860438}"/>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8596D3F3-7EB6-4463-8357-14695F9679BF}"/>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837A7EAD-6CF7-4ABD-90AB-2653DA547A74}"/>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5C395125-FB67-42C3-B369-A91EDDAD34A9}"/>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D4121776-E2AF-4279-822C-5CF6CE74F214}"/>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444C16B9-8FF7-4665-93B7-A8B260C0EA35}"/>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2C0262CF-C904-406A-88F2-3CCD4787C055}"/>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794E004F-CF37-45D9-A1B9-456871892EAD}"/>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61FBD51F-2CFD-4BF4-924B-B295CDA68A8E}"/>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71E19B0A-D017-4A5D-8B12-DD01091DA63D}"/>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7114F1EB-D3DA-41C9-94CA-B60801C58D6C}"/>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8E4EACA6-504D-4DC7-88F8-94ED1058DB9E}"/>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7FB408BA-F42E-4314-9F16-7B59208CB5F6}"/>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2809E717-F921-4D2A-8FC5-D9B9A372BAF1}"/>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51874CC3-463C-4184-9C3A-15C952F94C25}"/>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5" name="Gerader Verbinder 14">
            <a:extLst>
              <a:ext uri="{FF2B5EF4-FFF2-40B4-BE49-F238E27FC236}">
                <a16:creationId xmlns:a16="http://schemas.microsoft.com/office/drawing/2014/main" id="{FDE44A29-3843-4AAE-9493-4E11AB0AFE26}"/>
              </a:ext>
            </a:extLst>
          </p:cNvPr>
          <p:cNvCxnSpPr/>
          <p:nvPr/>
        </p:nvCxnSpPr>
        <p:spPr bwMode="auto">
          <a:xfrm>
            <a:off x="4857291" y="3329583"/>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p:nvPr/>
        </p:nvCxnSpPr>
        <p:spPr bwMode="auto">
          <a:xfrm>
            <a:off x="7129111" y="732789"/>
            <a:ext cx="0" cy="398063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6212042" y="4351983"/>
            <a:ext cx="936108" cy="307777"/>
          </a:xfrm>
          <a:prstGeom prst="rect">
            <a:avLst/>
          </a:prstGeom>
          <a:noFill/>
        </p:spPr>
        <p:txBody>
          <a:bodyPr wrap="square" rtlCol="0">
            <a:spAutoFit/>
          </a:bodyPr>
          <a:lstStyle/>
          <a:p>
            <a:r>
              <a:rPr lang="de-DE" sz="1400" dirty="0">
                <a:solidFill>
                  <a:srgbClr val="3333FF"/>
                </a:solidFill>
              </a:rPr>
              <a:t>Hausnetz</a:t>
            </a:r>
          </a:p>
        </p:txBody>
      </p:sp>
      <p:cxnSp>
        <p:nvCxnSpPr>
          <p:cNvPr id="52" name="Gerader Verbinder 51">
            <a:extLst>
              <a:ext uri="{FF2B5EF4-FFF2-40B4-BE49-F238E27FC236}">
                <a16:creationId xmlns:a16="http://schemas.microsoft.com/office/drawing/2014/main" id="{088E5D81-85FD-452A-BAA7-B605E553BBDC}"/>
              </a:ext>
            </a:extLst>
          </p:cNvPr>
          <p:cNvCxnSpPr/>
          <p:nvPr/>
        </p:nvCxnSpPr>
        <p:spPr bwMode="auto">
          <a:xfrm>
            <a:off x="6246547" y="3723669"/>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 name="Grafik 50" descr="Ein Bild, das Buchse, Elektronik, drinnen, Stecker enthält.&#10;&#10;Automatisch generierte Beschreibung">
            <a:extLst>
              <a:ext uri="{FF2B5EF4-FFF2-40B4-BE49-F238E27FC236}">
                <a16:creationId xmlns:a16="http://schemas.microsoft.com/office/drawing/2014/main" id="{9FB441D2-D519-4379-A910-DBDC6A1C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201" y="3498647"/>
            <a:ext cx="248835" cy="248835"/>
          </a:xfrm>
          <a:prstGeom prst="rect">
            <a:avLst/>
          </a:prstGeom>
        </p:spPr>
      </p:pic>
      <p:grpSp>
        <p:nvGrpSpPr>
          <p:cNvPr id="75" name="Gruppieren 74">
            <a:extLst>
              <a:ext uri="{FF2B5EF4-FFF2-40B4-BE49-F238E27FC236}">
                <a16:creationId xmlns:a16="http://schemas.microsoft.com/office/drawing/2014/main" id="{B71D392F-2EF8-4B26-90C2-9F0FEB9FCBA7}"/>
              </a:ext>
            </a:extLst>
          </p:cNvPr>
          <p:cNvGrpSpPr/>
          <p:nvPr/>
        </p:nvGrpSpPr>
        <p:grpSpPr>
          <a:xfrm>
            <a:off x="841014" y="1429201"/>
            <a:ext cx="3131039" cy="2703771"/>
            <a:chOff x="1995115" y="1601287"/>
            <a:chExt cx="3131039" cy="2703771"/>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4199565" y="1601287"/>
              <a:ext cx="926589"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1995115" y="1631581"/>
              <a:ext cx="2173993" cy="523220"/>
            </a:xfrm>
            <a:prstGeom prst="rect">
              <a:avLst/>
            </a:prstGeom>
            <a:noFill/>
          </p:spPr>
          <p:txBody>
            <a:bodyPr wrap="none" rtlCol="0">
              <a:spAutoFit/>
            </a:bodyPr>
            <a:lstStyle/>
            <a:p>
              <a:r>
                <a:rPr lang="de-DE" sz="1400" dirty="0">
                  <a:solidFill>
                    <a:srgbClr val="3333FF"/>
                  </a:solidFill>
                </a:rPr>
                <a:t>notwendige energetische</a:t>
              </a:r>
              <a:br>
                <a:rPr lang="de-DE" sz="1400" dirty="0">
                  <a:solidFill>
                    <a:srgbClr val="3333FF"/>
                  </a:solidFill>
                </a:rPr>
              </a:br>
              <a:r>
                <a:rPr lang="de-DE" sz="1400" dirty="0">
                  <a:solidFill>
                    <a:srgbClr val="3333FF"/>
                  </a:solidFill>
                </a:rPr>
                <a:t>Sanierung</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H="1" flipV="1">
              <a:off x="3688074" y="2014297"/>
              <a:ext cx="953094" cy="29939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9" name="Grafik 58" descr="Ein Bild, das drinnen, Zähler, weiß, sitzend enthält.&#10;&#10;Automatisch generierte Beschreibung">
            <a:extLst>
              <a:ext uri="{FF2B5EF4-FFF2-40B4-BE49-F238E27FC236}">
                <a16:creationId xmlns:a16="http://schemas.microsoft.com/office/drawing/2014/main" id="{50FE87EA-8D41-471E-B553-72674FF44C99}"/>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6691593" y="1523765"/>
            <a:ext cx="803523" cy="537681"/>
          </a:xfrm>
          <a:prstGeom prst="rect">
            <a:avLst/>
          </a:prstGeom>
        </p:spPr>
      </p:pic>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6275486" y="929501"/>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10FBD842-446F-40C1-8C72-0BBFA467B01B}"/>
              </a:ext>
            </a:extLst>
          </p:cNvPr>
          <p:cNvSpPr/>
          <p:nvPr/>
        </p:nvSpPr>
        <p:spPr bwMode="auto">
          <a:xfrm>
            <a:off x="7093354" y="884310"/>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Textfeld 63">
            <a:extLst>
              <a:ext uri="{FF2B5EF4-FFF2-40B4-BE49-F238E27FC236}">
                <a16:creationId xmlns:a16="http://schemas.microsoft.com/office/drawing/2014/main" id="{F25F223B-193E-42B6-9B54-F83E04774338}"/>
              </a:ext>
            </a:extLst>
          </p:cNvPr>
          <p:cNvSpPr txBox="1"/>
          <p:nvPr/>
        </p:nvSpPr>
        <p:spPr>
          <a:xfrm>
            <a:off x="7414010" y="765255"/>
            <a:ext cx="1790618" cy="307777"/>
          </a:xfrm>
          <a:prstGeom prst="rect">
            <a:avLst/>
          </a:prstGeom>
          <a:noFill/>
        </p:spPr>
        <p:txBody>
          <a:bodyPr wrap="none" rtlCol="0">
            <a:spAutoFit/>
          </a:bodyPr>
          <a:lstStyle/>
          <a:p>
            <a:r>
              <a:rPr lang="de-DE" sz="1400" dirty="0">
                <a:solidFill>
                  <a:srgbClr val="3333FF"/>
                </a:solidFill>
              </a:rPr>
              <a:t>EVU-Netz 400 V AC</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642615" y="476309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grpSp>
        <p:nvGrpSpPr>
          <p:cNvPr id="120" name="Gruppieren 119">
            <a:extLst>
              <a:ext uri="{FF2B5EF4-FFF2-40B4-BE49-F238E27FC236}">
                <a16:creationId xmlns:a16="http://schemas.microsoft.com/office/drawing/2014/main" id="{500BCF8E-25F8-578F-E175-92B4265891C0}"/>
              </a:ext>
            </a:extLst>
          </p:cNvPr>
          <p:cNvGrpSpPr/>
          <p:nvPr/>
        </p:nvGrpSpPr>
        <p:grpSpPr>
          <a:xfrm>
            <a:off x="238555" y="1082131"/>
            <a:ext cx="9667446" cy="4718616"/>
            <a:chOff x="238555" y="1082131"/>
            <a:chExt cx="9667446" cy="4718616"/>
          </a:xfrm>
        </p:grpSpPr>
        <p:sp>
          <p:nvSpPr>
            <p:cNvPr id="98" name="Textfeld 97">
              <a:extLst>
                <a:ext uri="{FF2B5EF4-FFF2-40B4-BE49-F238E27FC236}">
                  <a16:creationId xmlns:a16="http://schemas.microsoft.com/office/drawing/2014/main" id="{EB481B56-AC83-4558-A5D7-9174941A9892}"/>
                </a:ext>
              </a:extLst>
            </p:cNvPr>
            <p:cNvSpPr txBox="1"/>
            <p:nvPr/>
          </p:nvSpPr>
          <p:spPr>
            <a:xfrm>
              <a:off x="238555" y="546219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Energiemanagement-System sorgt für das Zusammenspiel von Erzeuger/Speicher und Verbraucher</a:t>
              </a:r>
            </a:p>
          </p:txBody>
        </p:sp>
        <p:grpSp>
          <p:nvGrpSpPr>
            <p:cNvPr id="41" name="Gruppieren 40">
              <a:extLst>
                <a:ext uri="{FF2B5EF4-FFF2-40B4-BE49-F238E27FC236}">
                  <a16:creationId xmlns:a16="http://schemas.microsoft.com/office/drawing/2014/main" id="{483945BA-3F14-4665-9BF1-FADDD7CDE29F}"/>
                </a:ext>
              </a:extLst>
            </p:cNvPr>
            <p:cNvGrpSpPr/>
            <p:nvPr/>
          </p:nvGrpSpPr>
          <p:grpSpPr>
            <a:xfrm>
              <a:off x="5813734" y="1082131"/>
              <a:ext cx="4032306" cy="2277897"/>
              <a:chOff x="5813734" y="1254217"/>
              <a:chExt cx="4032306" cy="2277897"/>
            </a:xfrm>
          </p:grpSpPr>
          <p:cxnSp>
            <p:nvCxnSpPr>
              <p:cNvPr id="92" name="Gerader Verbinder 91">
                <a:extLst>
                  <a:ext uri="{FF2B5EF4-FFF2-40B4-BE49-F238E27FC236}">
                    <a16:creationId xmlns:a16="http://schemas.microsoft.com/office/drawing/2014/main" id="{22624939-A364-472D-885E-7AFF5FFA3F85}"/>
                  </a:ext>
                </a:extLst>
              </p:cNvPr>
              <p:cNvCxnSpPr/>
              <p:nvPr/>
            </p:nvCxnSpPr>
            <p:spPr bwMode="auto">
              <a:xfrm>
                <a:off x="7515441" y="1254217"/>
                <a:ext cx="0" cy="2174783"/>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7295660" y="1450929"/>
                <a:ext cx="653385"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Ellipse 94">
                <a:extLst>
                  <a:ext uri="{FF2B5EF4-FFF2-40B4-BE49-F238E27FC236}">
                    <a16:creationId xmlns:a16="http://schemas.microsoft.com/office/drawing/2014/main" id="{6A5356F7-C04E-4741-9D86-EC81D479A308}"/>
                  </a:ext>
                </a:extLst>
              </p:cNvPr>
              <p:cNvSpPr/>
              <p:nvPr/>
            </p:nvSpPr>
            <p:spPr bwMode="auto">
              <a:xfrm>
                <a:off x="7480489" y="140573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Textfeld 95">
                <a:extLst>
                  <a:ext uri="{FF2B5EF4-FFF2-40B4-BE49-F238E27FC236}">
                    <a16:creationId xmlns:a16="http://schemas.microsoft.com/office/drawing/2014/main" id="{A8B5E3B7-9803-44C3-9794-D8DA9F57EE11}"/>
                  </a:ext>
                </a:extLst>
              </p:cNvPr>
              <p:cNvSpPr txBox="1"/>
              <p:nvPr/>
            </p:nvSpPr>
            <p:spPr>
              <a:xfrm>
                <a:off x="7974456" y="1286683"/>
                <a:ext cx="1871584" cy="307777"/>
              </a:xfrm>
              <a:prstGeom prst="rect">
                <a:avLst/>
              </a:prstGeom>
              <a:noFill/>
            </p:spPr>
            <p:txBody>
              <a:bodyPr wrap="square" rtlCol="0">
                <a:spAutoFit/>
              </a:bodyPr>
              <a:lstStyle/>
              <a:p>
                <a:r>
                  <a:rPr lang="de-DE" sz="1400" dirty="0">
                    <a:solidFill>
                      <a:srgbClr val="3333FF"/>
                    </a:solidFill>
                  </a:rPr>
                  <a:t>Datennetz (Internet)</a:t>
                </a:r>
              </a:p>
            </p:txBody>
          </p:sp>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6275486" y="3429000"/>
                <a:ext cx="1253082"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Grafik 23">
                <a:extLst>
                  <a:ext uri="{FF2B5EF4-FFF2-40B4-BE49-F238E27FC236}">
                    <a16:creationId xmlns:a16="http://schemas.microsoft.com/office/drawing/2014/main" id="{7A7604D9-CC65-454F-AC50-4C076115B22A}"/>
                  </a:ext>
                </a:extLst>
              </p:cNvPr>
              <p:cNvPicPr>
                <a:picLocks noChangeAspect="1"/>
              </p:cNvPicPr>
              <p:nvPr/>
            </p:nvPicPr>
            <p:blipFill rotWithShape="1">
              <a:blip r:embed="rId6">
                <a:extLst>
                  <a:ext uri="{28A0092B-C50C-407E-A947-70E740481C1C}">
                    <a14:useLocalDpi xmlns:a14="http://schemas.microsoft.com/office/drawing/2010/main" val="0"/>
                  </a:ext>
                </a:extLst>
              </a:blip>
              <a:srcRect l="17809" t="17276" r="16816" b="18891"/>
              <a:stretch/>
            </p:blipFill>
            <p:spPr>
              <a:xfrm>
                <a:off x="5813734" y="3221834"/>
                <a:ext cx="476662" cy="310280"/>
              </a:xfrm>
              <a:prstGeom prst="rect">
                <a:avLst/>
              </a:prstGeom>
            </p:spPr>
          </p:pic>
        </p:grpSp>
      </p:grpSp>
      <p:sp>
        <p:nvSpPr>
          <p:cNvPr id="110" name="Textfeld 109">
            <a:extLst>
              <a:ext uri="{FF2B5EF4-FFF2-40B4-BE49-F238E27FC236}">
                <a16:creationId xmlns:a16="http://schemas.microsoft.com/office/drawing/2014/main" id="{0F0B59B9-F2B9-3AE5-6EA7-CFCF863B1BAB}"/>
              </a:ext>
            </a:extLst>
          </p:cNvPr>
          <p:cNvSpPr txBox="1"/>
          <p:nvPr/>
        </p:nvSpPr>
        <p:spPr>
          <a:xfrm>
            <a:off x="224040" y="5755568"/>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EE-Maßnahmen sollten mit dem Energieberater bei notwendigen Instandhaltungen geplant werden</a:t>
            </a:r>
          </a:p>
        </p:txBody>
      </p:sp>
      <p:grpSp>
        <p:nvGrpSpPr>
          <p:cNvPr id="122" name="Gruppieren 121">
            <a:extLst>
              <a:ext uri="{FF2B5EF4-FFF2-40B4-BE49-F238E27FC236}">
                <a16:creationId xmlns:a16="http://schemas.microsoft.com/office/drawing/2014/main" id="{C1742AD9-2607-5271-49AC-CF2699E39934}"/>
              </a:ext>
            </a:extLst>
          </p:cNvPr>
          <p:cNvGrpSpPr/>
          <p:nvPr/>
        </p:nvGrpSpPr>
        <p:grpSpPr>
          <a:xfrm>
            <a:off x="224042" y="1376505"/>
            <a:ext cx="9681958" cy="3684527"/>
            <a:chOff x="224042" y="1376505"/>
            <a:chExt cx="9681958" cy="3684527"/>
          </a:xfrm>
        </p:grpSpPr>
        <p:cxnSp>
          <p:nvCxnSpPr>
            <p:cNvPr id="121" name="Gerader Verbinder 120">
              <a:extLst>
                <a:ext uri="{FF2B5EF4-FFF2-40B4-BE49-F238E27FC236}">
                  <a16:creationId xmlns:a16="http://schemas.microsoft.com/office/drawing/2014/main" id="{4B65DD55-27CC-B198-B621-9EF9E90BD604}"/>
                </a:ext>
              </a:extLst>
            </p:cNvPr>
            <p:cNvCxnSpPr>
              <a:cxnSpLocks/>
            </p:cNvCxnSpPr>
            <p:nvPr/>
          </p:nvCxnSpPr>
          <p:spPr bwMode="auto">
            <a:xfrm>
              <a:off x="5804364" y="4692139"/>
              <a:ext cx="44657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5" name="Gruppieren 114">
              <a:extLst>
                <a:ext uri="{FF2B5EF4-FFF2-40B4-BE49-F238E27FC236}">
                  <a16:creationId xmlns:a16="http://schemas.microsoft.com/office/drawing/2014/main" id="{D587411E-2867-4BEF-97EF-56AA9D38709A}"/>
                </a:ext>
              </a:extLst>
            </p:cNvPr>
            <p:cNvGrpSpPr/>
            <p:nvPr/>
          </p:nvGrpSpPr>
          <p:grpSpPr>
            <a:xfrm>
              <a:off x="224042" y="1376505"/>
              <a:ext cx="9681958" cy="3684527"/>
              <a:chOff x="224042" y="1440005"/>
              <a:chExt cx="9681958" cy="3684527"/>
            </a:xfrm>
          </p:grpSpPr>
          <p:sp>
            <p:nvSpPr>
              <p:cNvPr id="101" name="Textfeld 100">
                <a:extLst>
                  <a:ext uri="{FF2B5EF4-FFF2-40B4-BE49-F238E27FC236}">
                    <a16:creationId xmlns:a16="http://schemas.microsoft.com/office/drawing/2014/main" id="{15DBD730-6C2E-4363-9083-F3AD10D0F8FC}"/>
                  </a:ext>
                </a:extLst>
              </p:cNvPr>
              <p:cNvSpPr txBox="1"/>
              <p:nvPr/>
            </p:nvSpPr>
            <p:spPr>
              <a:xfrm>
                <a:off x="224042" y="4785978"/>
                <a:ext cx="968195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PV aufs Dach, Balkon und Parkplatz mit Haus-Akku, Überschussstrom ins EVU-Netz</a:t>
                </a:r>
              </a:p>
            </p:txBody>
          </p:sp>
          <p:grpSp>
            <p:nvGrpSpPr>
              <p:cNvPr id="117" name="Gruppieren 116">
                <a:extLst>
                  <a:ext uri="{FF2B5EF4-FFF2-40B4-BE49-F238E27FC236}">
                    <a16:creationId xmlns:a16="http://schemas.microsoft.com/office/drawing/2014/main" id="{0CCC28C9-F7D6-C67D-22FD-B20244D2B609}"/>
                  </a:ext>
                </a:extLst>
              </p:cNvPr>
              <p:cNvGrpSpPr/>
              <p:nvPr/>
            </p:nvGrpSpPr>
            <p:grpSpPr>
              <a:xfrm>
                <a:off x="3811625" y="1440005"/>
                <a:ext cx="3351398" cy="3352875"/>
                <a:chOff x="3811625" y="1440005"/>
                <a:chExt cx="3351398" cy="3352875"/>
              </a:xfrm>
            </p:grpSpPr>
            <p:grpSp>
              <p:nvGrpSpPr>
                <p:cNvPr id="109" name="Gruppieren 108">
                  <a:extLst>
                    <a:ext uri="{FF2B5EF4-FFF2-40B4-BE49-F238E27FC236}">
                      <a16:creationId xmlns:a16="http://schemas.microsoft.com/office/drawing/2014/main" id="{C18E14C0-804C-DCC1-4C4D-668DD92D2679}"/>
                    </a:ext>
                  </a:extLst>
                </p:cNvPr>
                <p:cNvGrpSpPr/>
                <p:nvPr/>
              </p:nvGrpSpPr>
              <p:grpSpPr>
                <a:xfrm>
                  <a:off x="5598798" y="3495999"/>
                  <a:ext cx="691598" cy="1296881"/>
                  <a:chOff x="5598798" y="3495999"/>
                  <a:chExt cx="691598" cy="1296881"/>
                </a:xfrm>
              </p:grpSpPr>
              <p:pic>
                <p:nvPicPr>
                  <p:cNvPr id="8" name="Grafik 7">
                    <a:extLst>
                      <a:ext uri="{FF2B5EF4-FFF2-40B4-BE49-F238E27FC236}">
                        <a16:creationId xmlns:a16="http://schemas.microsoft.com/office/drawing/2014/main" id="{4F64958E-6CC0-4B37-9759-F3B8D732A9CB}"/>
                      </a:ext>
                    </a:extLst>
                  </p:cNvPr>
                  <p:cNvPicPr>
                    <a:picLocks noChangeAspect="1"/>
                  </p:cNvPicPr>
                  <p:nvPr/>
                </p:nvPicPr>
                <p:blipFill rotWithShape="1">
                  <a:blip r:embed="rId7">
                    <a:extLst>
                      <a:ext uri="{28A0092B-C50C-407E-A947-70E740481C1C}">
                        <a14:useLocalDpi xmlns:a14="http://schemas.microsoft.com/office/drawing/2010/main" val="0"/>
                      </a:ext>
                    </a:extLst>
                  </a:blip>
                  <a:srcRect l="21087" t="56358" r="73126" b="14625"/>
                  <a:stretch/>
                </p:blipFill>
                <p:spPr>
                  <a:xfrm>
                    <a:off x="5598798" y="3495999"/>
                    <a:ext cx="418875" cy="718622"/>
                  </a:xfrm>
                  <a:prstGeom prst="rect">
                    <a:avLst/>
                  </a:prstGeom>
                </p:spPr>
              </p:pic>
              <p:cxnSp>
                <p:nvCxnSpPr>
                  <p:cNvPr id="65" name="Gerader Verbinder 64">
                    <a:extLst>
                      <a:ext uri="{FF2B5EF4-FFF2-40B4-BE49-F238E27FC236}">
                        <a16:creationId xmlns:a16="http://schemas.microsoft.com/office/drawing/2014/main" id="{9A587941-AE49-4A00-A415-1E1A1B38C9FB}"/>
                      </a:ext>
                    </a:extLst>
                  </p:cNvPr>
                  <p:cNvCxnSpPr>
                    <a:cxnSpLocks/>
                    <a:stCxn id="8" idx="2"/>
                  </p:cNvCxnSpPr>
                  <p:nvPr/>
                </p:nvCxnSpPr>
                <p:spPr bwMode="auto">
                  <a:xfrm>
                    <a:off x="5808236" y="4214621"/>
                    <a:ext cx="0" cy="55425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8B34A4E2-020B-448C-8628-C4395F2F53FE}"/>
                      </a:ext>
                    </a:extLst>
                  </p:cNvPr>
                  <p:cNvSpPr/>
                  <p:nvPr/>
                </p:nvSpPr>
                <p:spPr bwMode="auto">
                  <a:xfrm>
                    <a:off x="6220727" y="472321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7" name="Gruppieren 66">
                  <a:extLst>
                    <a:ext uri="{FF2B5EF4-FFF2-40B4-BE49-F238E27FC236}">
                      <a16:creationId xmlns:a16="http://schemas.microsoft.com/office/drawing/2014/main" id="{3D9D3587-3394-4C57-B455-3395A0794555}"/>
                    </a:ext>
                  </a:extLst>
                </p:cNvPr>
                <p:cNvGrpSpPr/>
                <p:nvPr/>
              </p:nvGrpSpPr>
              <p:grpSpPr>
                <a:xfrm>
                  <a:off x="3811625" y="1440005"/>
                  <a:ext cx="3351398" cy="1355785"/>
                  <a:chOff x="3811625" y="1548293"/>
                  <a:chExt cx="3351398" cy="1355785"/>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351398" cy="1302791"/>
                    <a:chOff x="4965726" y="1601287"/>
                    <a:chExt cx="3351398"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180445" y="2625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Ellipse 61">
                      <a:extLst>
                        <a:ext uri="{FF2B5EF4-FFF2-40B4-BE49-F238E27FC236}">
                          <a16:creationId xmlns:a16="http://schemas.microsoft.com/office/drawing/2014/main" id="{22870BAA-3707-4FD2-BD2B-1F940EDDBD44}"/>
                        </a:ext>
                      </a:extLst>
                    </p:cNvPr>
                    <p:cNvSpPr/>
                    <p:nvPr/>
                  </p:nvSpPr>
                  <p:spPr bwMode="auto">
                    <a:xfrm>
                      <a:off x="8247455" y="25907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652450" y="1548293"/>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sp>
        <p:nvSpPr>
          <p:cNvPr id="104" name="Rectangle 4">
            <a:extLst>
              <a:ext uri="{FF2B5EF4-FFF2-40B4-BE49-F238E27FC236}">
                <a16:creationId xmlns:a16="http://schemas.microsoft.com/office/drawing/2014/main" id="{CC17F1C7-52AC-47E2-8713-151BB921A341}"/>
              </a:ext>
            </a:extLst>
          </p:cNvPr>
          <p:cNvSpPr>
            <a:spLocks noChangeArrowheads="1"/>
          </p:cNvSpPr>
          <p:nvPr/>
        </p:nvSpPr>
        <p:spPr bwMode="auto">
          <a:xfrm>
            <a:off x="0" y="597873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ProSumer</a:t>
            </a:r>
            <a:r>
              <a:rPr lang="de-DE" altLang="de-DE" sz="1800" dirty="0">
                <a:solidFill>
                  <a:srgbClr val="00B050"/>
                </a:solidFill>
              </a:rPr>
              <a:t>: Im Neubau </a:t>
            </a:r>
            <a:r>
              <a:rPr lang="de-DE" altLang="de-DE" sz="1800" b="1" u="sng" dirty="0">
                <a:solidFill>
                  <a:srgbClr val="00B050"/>
                </a:solidFill>
              </a:rPr>
              <a:t>UND</a:t>
            </a:r>
            <a:r>
              <a:rPr lang="de-DE" altLang="de-DE" sz="1800" dirty="0">
                <a:solidFill>
                  <a:srgbClr val="00B050"/>
                </a:solidFill>
              </a:rPr>
              <a:t> Bestand einsetzbar! </a:t>
            </a:r>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2302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Dieses Konzept wird die Energiewende mit einer optimalen Eigenversorgung revolutionieren !</a:t>
            </a:r>
          </a:p>
        </p:txBody>
      </p:sp>
      <p:sp>
        <p:nvSpPr>
          <p:cNvPr id="6" name="Rectangle 4">
            <a:extLst>
              <a:ext uri="{FF2B5EF4-FFF2-40B4-BE49-F238E27FC236}">
                <a16:creationId xmlns:a16="http://schemas.microsoft.com/office/drawing/2014/main" id="{84D0BB94-4E2B-AB8D-8C42-B76367E7BBA1}"/>
              </a:ext>
            </a:extLst>
          </p:cNvPr>
          <p:cNvSpPr>
            <a:spLocks noChangeArrowheads="1"/>
          </p:cNvSpPr>
          <p:nvPr/>
        </p:nvSpPr>
        <p:spPr bwMode="auto">
          <a:xfrm>
            <a:off x="958166" y="23175"/>
            <a:ext cx="880847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t>
            </a:r>
            <a:r>
              <a:rPr lang="de-DE" altLang="de-DE" sz="2000" dirty="0" err="1">
                <a:solidFill>
                  <a:schemeClr val="bg1"/>
                </a:solidFill>
              </a:rPr>
              <a:t>ProSumer</a:t>
            </a:r>
            <a:r>
              <a:rPr lang="de-DE" altLang="de-DE" sz="2000" dirty="0">
                <a:solidFill>
                  <a:schemeClr val="bg1"/>
                </a:solidFill>
              </a:rPr>
              <a:t>“ im Ein-/ Mehrfamilienhaus </a:t>
            </a:r>
            <a:r>
              <a:rPr lang="de-DE" altLang="de-DE" sz="2000" dirty="0" err="1">
                <a:solidFill>
                  <a:schemeClr val="bg1"/>
                </a:solidFill>
              </a:rPr>
              <a:t>un</a:t>
            </a:r>
            <a:r>
              <a:rPr lang="de-DE" altLang="de-DE" sz="2000" dirty="0">
                <a:solidFill>
                  <a:schemeClr val="bg1"/>
                </a:solidFill>
              </a:rPr>
              <a:t> d </a:t>
            </a:r>
            <a:r>
              <a:rPr lang="de-DE" altLang="de-DE" sz="2000" dirty="0" err="1">
                <a:solidFill>
                  <a:schemeClr val="bg1"/>
                </a:solidFill>
              </a:rPr>
              <a:t>öffentl</a:t>
            </a:r>
            <a:r>
              <a:rPr lang="de-DE" altLang="de-DE" sz="2000" dirty="0">
                <a:solidFill>
                  <a:schemeClr val="bg1"/>
                </a:solidFill>
              </a:rPr>
              <a:t>. Gebäuden (1)</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a:t>
            </a:r>
            <a:r>
              <a:rPr lang="de-DE" altLang="de-DE" sz="2000" dirty="0">
                <a:solidFill>
                  <a:schemeClr val="bg1"/>
                </a:solidFill>
              </a:rPr>
              <a:t> </a:t>
            </a:r>
          </a:p>
        </p:txBody>
      </p:sp>
      <p:grpSp>
        <p:nvGrpSpPr>
          <p:cNvPr id="126" name="Gruppieren 125">
            <a:extLst>
              <a:ext uri="{FF2B5EF4-FFF2-40B4-BE49-F238E27FC236}">
                <a16:creationId xmlns:a16="http://schemas.microsoft.com/office/drawing/2014/main" id="{D68080EC-C16F-D555-A3D8-17B76A3F23EB}"/>
              </a:ext>
            </a:extLst>
          </p:cNvPr>
          <p:cNvGrpSpPr/>
          <p:nvPr/>
        </p:nvGrpSpPr>
        <p:grpSpPr>
          <a:xfrm>
            <a:off x="224041" y="1809199"/>
            <a:ext cx="9681959" cy="3498060"/>
            <a:chOff x="224041" y="1809199"/>
            <a:chExt cx="9681959" cy="3498060"/>
          </a:xfrm>
        </p:grpSpPr>
        <p:grpSp>
          <p:nvGrpSpPr>
            <p:cNvPr id="113" name="Gruppieren 112">
              <a:extLst>
                <a:ext uri="{FF2B5EF4-FFF2-40B4-BE49-F238E27FC236}">
                  <a16:creationId xmlns:a16="http://schemas.microsoft.com/office/drawing/2014/main" id="{5CC8F906-1BA6-6675-9F01-435ED59D3A15}"/>
                </a:ext>
              </a:extLst>
            </p:cNvPr>
            <p:cNvGrpSpPr/>
            <p:nvPr/>
          </p:nvGrpSpPr>
          <p:grpSpPr>
            <a:xfrm>
              <a:off x="224041" y="1809199"/>
              <a:ext cx="9681959" cy="3498060"/>
              <a:chOff x="224041" y="1879347"/>
              <a:chExt cx="9681959" cy="3498060"/>
            </a:xfrm>
          </p:grpSpPr>
          <p:grpSp>
            <p:nvGrpSpPr>
              <p:cNvPr id="111" name="Gruppieren 110">
                <a:extLst>
                  <a:ext uri="{FF2B5EF4-FFF2-40B4-BE49-F238E27FC236}">
                    <a16:creationId xmlns:a16="http://schemas.microsoft.com/office/drawing/2014/main" id="{B1C00091-4CF7-0A15-30CA-069E8F700A5E}"/>
                  </a:ext>
                </a:extLst>
              </p:cNvPr>
              <p:cNvGrpSpPr/>
              <p:nvPr/>
            </p:nvGrpSpPr>
            <p:grpSpPr>
              <a:xfrm>
                <a:off x="4084068" y="1879347"/>
                <a:ext cx="5821932" cy="2905086"/>
                <a:chOff x="4084068" y="1879347"/>
                <a:chExt cx="5821932" cy="2905086"/>
              </a:xfrm>
            </p:grpSpPr>
            <p:grpSp>
              <p:nvGrpSpPr>
                <p:cNvPr id="71" name="Gruppieren 70">
                  <a:extLst>
                    <a:ext uri="{FF2B5EF4-FFF2-40B4-BE49-F238E27FC236}">
                      <a16:creationId xmlns:a16="http://schemas.microsoft.com/office/drawing/2014/main" id="{84B6FA31-E101-4E26-817D-56EB1100FC67}"/>
                    </a:ext>
                  </a:extLst>
                </p:cNvPr>
                <p:cNvGrpSpPr/>
                <p:nvPr/>
              </p:nvGrpSpPr>
              <p:grpSpPr>
                <a:xfrm>
                  <a:off x="7528568" y="1879347"/>
                  <a:ext cx="2377432" cy="1398064"/>
                  <a:chOff x="7528568" y="1879347"/>
                  <a:chExt cx="2377432" cy="1398064"/>
                </a:xfrm>
              </p:grpSpPr>
              <p:sp>
                <p:nvSpPr>
                  <p:cNvPr id="107" name="Textfeld 106">
                    <a:extLst>
                      <a:ext uri="{FF2B5EF4-FFF2-40B4-BE49-F238E27FC236}">
                        <a16:creationId xmlns:a16="http://schemas.microsoft.com/office/drawing/2014/main" id="{E5AC6EDE-9DC9-4F8B-921D-B9DCC88C5535}"/>
                      </a:ext>
                    </a:extLst>
                  </p:cNvPr>
                  <p:cNvSpPr txBox="1"/>
                  <p:nvPr/>
                </p:nvSpPr>
                <p:spPr>
                  <a:xfrm>
                    <a:off x="7528568" y="1879347"/>
                    <a:ext cx="2377432" cy="1015663"/>
                  </a:xfrm>
                  <a:prstGeom prst="rect">
                    <a:avLst/>
                  </a:prstGeom>
                  <a:noFill/>
                </p:spPr>
                <p:txBody>
                  <a:bodyPr wrap="square">
                    <a:spAutoFit/>
                  </a:bodyPr>
                  <a:lstStyle/>
                  <a:p>
                    <a:r>
                      <a:rPr lang="de-DE" sz="1200" dirty="0">
                        <a:solidFill>
                          <a:srgbClr val="FF0000"/>
                        </a:solidFill>
                        <a:latin typeface="+mn-lt"/>
                        <a:ea typeface="Calibri" panose="020F0502020204030204" pitchFamily="34" charset="0"/>
                      </a:rPr>
                      <a:t>V</a:t>
                    </a:r>
                    <a:r>
                      <a:rPr lang="de-DE" sz="1200" dirty="0">
                        <a:solidFill>
                          <a:srgbClr val="FF0000"/>
                        </a:solidFill>
                        <a:effectLst/>
                        <a:latin typeface="+mn-lt"/>
                        <a:ea typeface="Calibri" panose="020F0502020204030204" pitchFamily="34" charset="0"/>
                      </a:rPr>
                      <a:t>on den 20,3 Mio. Heizungs-anlagen im Bestand sind ca. 70% der Öl- und 60% der Gasheizungen älter als 20 Jahre! </a:t>
                    </a:r>
                    <a:endParaRPr lang="de-DE" sz="1200" dirty="0">
                      <a:latin typeface="+mn-lt"/>
                    </a:endParaRPr>
                  </a:p>
                </p:txBody>
              </p:sp>
              <p:sp>
                <p:nvSpPr>
                  <p:cNvPr id="108" name="Textfeld 107">
                    <a:extLst>
                      <a:ext uri="{FF2B5EF4-FFF2-40B4-BE49-F238E27FC236}">
                        <a16:creationId xmlns:a16="http://schemas.microsoft.com/office/drawing/2014/main" id="{1650A0BE-9E8A-4888-8259-FBF012F73EDA}"/>
                      </a:ext>
                    </a:extLst>
                  </p:cNvPr>
                  <p:cNvSpPr txBox="1"/>
                  <p:nvPr/>
                </p:nvSpPr>
                <p:spPr>
                  <a:xfrm>
                    <a:off x="7528568" y="2815746"/>
                    <a:ext cx="2153391" cy="461665"/>
                  </a:xfrm>
                  <a:prstGeom prst="rect">
                    <a:avLst/>
                  </a:prstGeom>
                  <a:noFill/>
                </p:spPr>
                <p:txBody>
                  <a:bodyPr wrap="square">
                    <a:spAutoFit/>
                  </a:bodyPr>
                  <a:lstStyle/>
                  <a:p>
                    <a:r>
                      <a:rPr lang="de-DE" sz="1200" u="sng" dirty="0">
                        <a:effectLst/>
                        <a:latin typeface="+mj-lt"/>
                        <a:ea typeface="Calibri" panose="020F0502020204030204" pitchFamily="34" charset="0"/>
                      </a:rPr>
                      <a:t>Quelle</a:t>
                    </a:r>
                    <a:r>
                      <a:rPr lang="de-DE" sz="1200" dirty="0">
                        <a:effectLst/>
                        <a:latin typeface="+mj-lt"/>
                        <a:ea typeface="Calibri" panose="020F0502020204030204" pitchFamily="34" charset="0"/>
                      </a:rPr>
                      <a:t>: </a:t>
                    </a:r>
                    <a:r>
                      <a:rPr lang="de-DE" sz="1200" dirty="0">
                        <a:latin typeface="+mj-lt"/>
                        <a:ea typeface="Calibri" panose="020F0502020204030204" pitchFamily="34" charset="0"/>
                      </a:rPr>
                      <a:t>Sc</a:t>
                    </a:r>
                    <a:r>
                      <a:rPr lang="de-DE" sz="1200" dirty="0">
                        <a:effectLst/>
                        <a:latin typeface="+mj-lt"/>
                        <a:ea typeface="Calibri" panose="020F0502020204030204" pitchFamily="34" charset="0"/>
                      </a:rPr>
                      <a:t>hornsteinfeger-handwerk 2020</a:t>
                    </a:r>
                  </a:p>
                </p:txBody>
              </p:sp>
            </p:grpSp>
            <p:grpSp>
              <p:nvGrpSpPr>
                <p:cNvPr id="116" name="Gruppieren 115">
                  <a:extLst>
                    <a:ext uri="{FF2B5EF4-FFF2-40B4-BE49-F238E27FC236}">
                      <a16:creationId xmlns:a16="http://schemas.microsoft.com/office/drawing/2014/main" id="{5D1240E3-5A5D-8019-866A-991221377572}"/>
                    </a:ext>
                  </a:extLst>
                </p:cNvPr>
                <p:cNvGrpSpPr/>
                <p:nvPr/>
              </p:nvGrpSpPr>
              <p:grpSpPr>
                <a:xfrm>
                  <a:off x="4084068" y="3212994"/>
                  <a:ext cx="5821932" cy="1571439"/>
                  <a:chOff x="4084068" y="3212994"/>
                  <a:chExt cx="5821932" cy="1571439"/>
                </a:xfrm>
              </p:grpSpPr>
              <p:sp>
                <p:nvSpPr>
                  <p:cNvPr id="103" name="Textfeld 102">
                    <a:extLst>
                      <a:ext uri="{FF2B5EF4-FFF2-40B4-BE49-F238E27FC236}">
                        <a16:creationId xmlns:a16="http://schemas.microsoft.com/office/drawing/2014/main" id="{1543E5FF-81D2-4745-B8E5-C050B5C30188}"/>
                      </a:ext>
                    </a:extLst>
                  </p:cNvPr>
                  <p:cNvSpPr txBox="1"/>
                  <p:nvPr/>
                </p:nvSpPr>
                <p:spPr>
                  <a:xfrm>
                    <a:off x="7170156" y="3414750"/>
                    <a:ext cx="2735844" cy="646331"/>
                  </a:xfrm>
                  <a:prstGeom prst="rect">
                    <a:avLst/>
                  </a:prstGeom>
                  <a:noFill/>
                </p:spPr>
                <p:txBody>
                  <a:bodyPr wrap="square" rtlCol="0">
                    <a:spAutoFit/>
                  </a:bodyPr>
                  <a:lstStyle/>
                  <a:p>
                    <a:r>
                      <a:rPr lang="de-DE" sz="1200" u="sng" dirty="0">
                        <a:solidFill>
                          <a:srgbClr val="FF0000"/>
                        </a:solidFill>
                      </a:rPr>
                      <a:t>Achtung</a:t>
                    </a:r>
                    <a:r>
                      <a:rPr lang="de-DE" sz="1200" dirty="0">
                        <a:solidFill>
                          <a:srgbClr val="FF0000"/>
                        </a:solidFill>
                      </a:rPr>
                      <a:t>: </a:t>
                    </a:r>
                    <a:br>
                      <a:rPr lang="de-DE" sz="1200" dirty="0">
                        <a:solidFill>
                          <a:srgbClr val="FF0000"/>
                        </a:solidFill>
                      </a:rPr>
                    </a:br>
                    <a:r>
                      <a:rPr lang="de-DE" sz="1200" dirty="0">
                        <a:solidFill>
                          <a:srgbClr val="FF0000"/>
                        </a:solidFill>
                      </a:rPr>
                      <a:t>- keine Öl- oder Gasheizungen mehr!</a:t>
                    </a:r>
                    <a:br>
                      <a:rPr lang="de-DE" sz="1200" dirty="0">
                        <a:solidFill>
                          <a:srgbClr val="FF0000"/>
                        </a:solidFill>
                      </a:rPr>
                    </a:br>
                    <a:r>
                      <a:rPr lang="de-DE" sz="1200" dirty="0">
                        <a:solidFill>
                          <a:srgbClr val="FF0000"/>
                        </a:solidFill>
                      </a:rPr>
                      <a:t>- Wo möglich: Wärmenetz-Anschluss!</a:t>
                    </a:r>
                  </a:p>
                </p:txBody>
              </p:sp>
              <p:grpSp>
                <p:nvGrpSpPr>
                  <p:cNvPr id="112" name="Gruppieren 111">
                    <a:extLst>
                      <a:ext uri="{FF2B5EF4-FFF2-40B4-BE49-F238E27FC236}">
                        <a16:creationId xmlns:a16="http://schemas.microsoft.com/office/drawing/2014/main" id="{CDA5EB74-6F08-0FBD-5BEC-259F0DBDF25C}"/>
                      </a:ext>
                    </a:extLst>
                  </p:cNvPr>
                  <p:cNvGrpSpPr/>
                  <p:nvPr/>
                </p:nvGrpSpPr>
                <p:grpSpPr>
                  <a:xfrm>
                    <a:off x="4084068" y="3212994"/>
                    <a:ext cx="1747241" cy="1571439"/>
                    <a:chOff x="4084068" y="3212994"/>
                    <a:chExt cx="1747241" cy="1571439"/>
                  </a:xfrm>
                </p:grpSpPr>
                <p:cxnSp>
                  <p:nvCxnSpPr>
                    <p:cNvPr id="40" name="Gerader Verbinder 39">
                      <a:extLst>
                        <a:ext uri="{FF2B5EF4-FFF2-40B4-BE49-F238E27FC236}">
                          <a16:creationId xmlns:a16="http://schemas.microsoft.com/office/drawing/2014/main" id="{38F9CED0-963F-4777-994E-CD96380A003C}"/>
                        </a:ext>
                      </a:extLst>
                    </p:cNvPr>
                    <p:cNvCxnSpPr>
                      <a:cxnSpLocks/>
                    </p:cNvCxnSpPr>
                    <p:nvPr/>
                  </p:nvCxnSpPr>
                  <p:spPr bwMode="auto">
                    <a:xfrm flipV="1">
                      <a:off x="4424705" y="4765178"/>
                      <a:ext cx="1406604" cy="1925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FA436010-E268-40C8-B188-8A5132BB6749}"/>
                        </a:ext>
                      </a:extLst>
                    </p:cNvPr>
                    <p:cNvCxnSpPr/>
                    <p:nvPr/>
                  </p:nvCxnSpPr>
                  <p:spPr bwMode="auto">
                    <a:xfrm>
                      <a:off x="4447389" y="3787467"/>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1" name="Grafik 90">
                      <a:extLst>
                        <a:ext uri="{FF2B5EF4-FFF2-40B4-BE49-F238E27FC236}">
                          <a16:creationId xmlns:a16="http://schemas.microsoft.com/office/drawing/2014/main" id="{E624AB83-94CC-43A7-829C-280F72EB5F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4068" y="3212994"/>
                      <a:ext cx="705102" cy="705102"/>
                    </a:xfrm>
                    <a:prstGeom prst="rect">
                      <a:avLst/>
                    </a:prstGeom>
                  </p:spPr>
                </p:pic>
              </p:grpSp>
            </p:grpSp>
          </p:grpSp>
          <p:sp>
            <p:nvSpPr>
              <p:cNvPr id="23" name="Textfeld 22">
                <a:extLst>
                  <a:ext uri="{FF2B5EF4-FFF2-40B4-BE49-F238E27FC236}">
                    <a16:creationId xmlns:a16="http://schemas.microsoft.com/office/drawing/2014/main" id="{B331854A-963A-A1BC-B6F9-DC509AA1BE9A}"/>
                  </a:ext>
                </a:extLst>
              </p:cNvPr>
              <p:cNvSpPr txBox="1"/>
              <p:nvPr/>
            </p:nvSpPr>
            <p:spPr>
              <a:xfrm>
                <a:off x="224041" y="503885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Fossile Wärmeerzeuger durch Wärmepumpen (z.B. Luft-Wasser / Luft-Luft) bzw. Wärmenetz ersetzen</a:t>
                </a:r>
              </a:p>
            </p:txBody>
          </p:sp>
        </p:grpSp>
        <p:sp>
          <p:nvSpPr>
            <p:cNvPr id="125" name="Ellipse 124">
              <a:extLst>
                <a:ext uri="{FF2B5EF4-FFF2-40B4-BE49-F238E27FC236}">
                  <a16:creationId xmlns:a16="http://schemas.microsoft.com/office/drawing/2014/main" id="{C82BDF04-C99C-5B07-A0FE-7072BD80AB0E}"/>
                </a:ext>
              </a:extLst>
            </p:cNvPr>
            <p:cNvSpPr/>
            <p:nvPr/>
          </p:nvSpPr>
          <p:spPr bwMode="auto">
            <a:xfrm>
              <a:off x="5782571" y="4659695"/>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28" name="Gruppieren 127">
            <a:extLst>
              <a:ext uri="{FF2B5EF4-FFF2-40B4-BE49-F238E27FC236}">
                <a16:creationId xmlns:a16="http://schemas.microsoft.com/office/drawing/2014/main" id="{54E38402-D65B-84E0-DAB6-7389A979435F}"/>
              </a:ext>
            </a:extLst>
          </p:cNvPr>
          <p:cNvGrpSpPr/>
          <p:nvPr/>
        </p:nvGrpSpPr>
        <p:grpSpPr>
          <a:xfrm>
            <a:off x="224040" y="2750541"/>
            <a:ext cx="9457919" cy="2786342"/>
            <a:chOff x="224040" y="2750541"/>
            <a:chExt cx="9457919" cy="2786342"/>
          </a:xfrm>
        </p:grpSpPr>
        <p:grpSp>
          <p:nvGrpSpPr>
            <p:cNvPr id="118" name="Gruppieren 117">
              <a:extLst>
                <a:ext uri="{FF2B5EF4-FFF2-40B4-BE49-F238E27FC236}">
                  <a16:creationId xmlns:a16="http://schemas.microsoft.com/office/drawing/2014/main" id="{C51C1E70-9344-969F-0689-64156BE07A67}"/>
                </a:ext>
              </a:extLst>
            </p:cNvPr>
            <p:cNvGrpSpPr/>
            <p:nvPr/>
          </p:nvGrpSpPr>
          <p:grpSpPr>
            <a:xfrm>
              <a:off x="224040" y="2750541"/>
              <a:ext cx="9457919" cy="2786342"/>
              <a:chOff x="224040" y="2807691"/>
              <a:chExt cx="9457919" cy="2786342"/>
            </a:xfrm>
          </p:grpSpPr>
          <p:sp>
            <p:nvSpPr>
              <p:cNvPr id="100" name="Textfeld 99">
                <a:extLst>
                  <a:ext uri="{FF2B5EF4-FFF2-40B4-BE49-F238E27FC236}">
                    <a16:creationId xmlns:a16="http://schemas.microsoft.com/office/drawing/2014/main" id="{15295552-68A0-4E2B-8EAB-320E63A8F4EC}"/>
                  </a:ext>
                </a:extLst>
              </p:cNvPr>
              <p:cNvSpPr txBox="1"/>
              <p:nvPr/>
            </p:nvSpPr>
            <p:spPr>
              <a:xfrm>
                <a:off x="224040" y="5255479"/>
                <a:ext cx="94579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 zukünftig mit bidirektionalem Laden, V2H/G fürs Hausnetz und das EVU-Netz</a:t>
                </a:r>
              </a:p>
            </p:txBody>
          </p:sp>
          <p:grpSp>
            <p:nvGrpSpPr>
              <p:cNvPr id="33" name="Gruppieren 32">
                <a:extLst>
                  <a:ext uri="{FF2B5EF4-FFF2-40B4-BE49-F238E27FC236}">
                    <a16:creationId xmlns:a16="http://schemas.microsoft.com/office/drawing/2014/main" id="{7901D871-F900-4AD4-8BE4-16435CDC68C0}"/>
                  </a:ext>
                </a:extLst>
              </p:cNvPr>
              <p:cNvGrpSpPr/>
              <p:nvPr/>
            </p:nvGrpSpPr>
            <p:grpSpPr>
              <a:xfrm>
                <a:off x="372616" y="2807691"/>
                <a:ext cx="4050910" cy="1969530"/>
                <a:chOff x="372616" y="2807691"/>
                <a:chExt cx="4050910" cy="1969530"/>
              </a:xfrm>
            </p:grpSpPr>
            <p:grpSp>
              <p:nvGrpSpPr>
                <p:cNvPr id="14" name="Gruppieren 13">
                  <a:extLst>
                    <a:ext uri="{FF2B5EF4-FFF2-40B4-BE49-F238E27FC236}">
                      <a16:creationId xmlns:a16="http://schemas.microsoft.com/office/drawing/2014/main" id="{0A1A9296-459C-4C4D-85C8-779560A77BAB}"/>
                    </a:ext>
                  </a:extLst>
                </p:cNvPr>
                <p:cNvGrpSpPr/>
                <p:nvPr/>
              </p:nvGrpSpPr>
              <p:grpSpPr>
                <a:xfrm>
                  <a:off x="372616" y="2807691"/>
                  <a:ext cx="4050910" cy="1969530"/>
                  <a:chOff x="372616" y="2915979"/>
                  <a:chExt cx="4050910" cy="1969530"/>
                </a:xfrm>
              </p:grpSpPr>
              <p:grpSp>
                <p:nvGrpSpPr>
                  <p:cNvPr id="114" name="Gruppieren 113">
                    <a:extLst>
                      <a:ext uri="{FF2B5EF4-FFF2-40B4-BE49-F238E27FC236}">
                        <a16:creationId xmlns:a16="http://schemas.microsoft.com/office/drawing/2014/main" id="{E1DE7B69-C9B2-4A9A-AF26-87143F35943C}"/>
                      </a:ext>
                    </a:extLst>
                  </p:cNvPr>
                  <p:cNvGrpSpPr/>
                  <p:nvPr/>
                </p:nvGrpSpPr>
                <p:grpSpPr>
                  <a:xfrm>
                    <a:off x="372616" y="2915979"/>
                    <a:ext cx="4050910" cy="1969530"/>
                    <a:chOff x="372616" y="2915979"/>
                    <a:chExt cx="4050910" cy="1969530"/>
                  </a:xfrm>
                </p:grpSpPr>
                <p:pic>
                  <p:nvPicPr>
                    <p:cNvPr id="4" name="Grafik 3" descr="Ein Bild, das Text, schwarz, dunkel, Küchengerät enthält.&#10;&#10;Automatisch generierte Beschreibung">
                      <a:extLst>
                        <a:ext uri="{FF2B5EF4-FFF2-40B4-BE49-F238E27FC236}">
                          <a16:creationId xmlns:a16="http://schemas.microsoft.com/office/drawing/2014/main" id="{0F95E97A-8F83-4CCC-A152-55BFF3AF7CE4}"/>
                        </a:ext>
                      </a:extLst>
                    </p:cNvPr>
                    <p:cNvPicPr>
                      <a:picLocks noChangeAspect="1"/>
                    </p:cNvPicPr>
                    <p:nvPr/>
                  </p:nvPicPr>
                  <p:blipFill rotWithShape="1">
                    <a:blip r:embed="rId9">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34" name="Grafik 33">
                      <a:extLst>
                        <a:ext uri="{FF2B5EF4-FFF2-40B4-BE49-F238E27FC236}">
                          <a16:creationId xmlns:a16="http://schemas.microsoft.com/office/drawing/2014/main" id="{28DAA4B1-75B7-40CD-ABB1-DDBC35BDC990}"/>
                        </a:ext>
                      </a:extLst>
                    </p:cNvPr>
                    <p:cNvPicPr>
                      <a:picLocks noChangeAspect="1"/>
                    </p:cNvPicPr>
                    <p:nvPr/>
                  </p:nvPicPr>
                  <p:blipFill rotWithShape="1">
                    <a:blip r:embed="rId10">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35" name="Freihandform: Form 34">
                      <a:extLst>
                        <a:ext uri="{FF2B5EF4-FFF2-40B4-BE49-F238E27FC236}">
                          <a16:creationId xmlns:a16="http://schemas.microsoft.com/office/drawing/2014/main" id="{09DF102F-6310-49DE-8EA5-C00FF141C416}"/>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4" name="Gerader Verbinder 43">
                      <a:extLst>
                        <a:ext uri="{FF2B5EF4-FFF2-40B4-BE49-F238E27FC236}">
                          <a16:creationId xmlns:a16="http://schemas.microsoft.com/office/drawing/2014/main" id="{501C4E79-D89B-4D87-9DE8-3CE34C2FEE6F}"/>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3F6BEB4-1267-49D5-A115-97AE002BA09B}"/>
                        </a:ext>
                      </a:extLst>
                    </p:cNvPr>
                    <p:cNvCxnSpPr/>
                    <p:nvPr/>
                  </p:nvCxnSpPr>
                  <p:spPr bwMode="auto">
                    <a:xfrm>
                      <a:off x="3637596" y="4883196"/>
                      <a:ext cx="78593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 name="Gerade Verbindung mit Pfeil 6">
                    <a:extLst>
                      <a:ext uri="{FF2B5EF4-FFF2-40B4-BE49-F238E27FC236}">
                        <a16:creationId xmlns:a16="http://schemas.microsoft.com/office/drawing/2014/main" id="{1BEA3553-21A4-4386-9DFA-C59F6FC2D31F}"/>
                      </a:ext>
                    </a:extLst>
                  </p:cNvPr>
                  <p:cNvCxnSpPr/>
                  <p:nvPr/>
                </p:nvCxnSpPr>
                <p:spPr bwMode="auto">
                  <a:xfrm>
                    <a:off x="2875547" y="4220982"/>
                    <a:ext cx="456133"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Textfeld 2">
                  <a:extLst>
                    <a:ext uri="{FF2B5EF4-FFF2-40B4-BE49-F238E27FC236}">
                      <a16:creationId xmlns:a16="http://schemas.microsoft.com/office/drawing/2014/main" id="{F0A20E36-7D6F-6711-670F-C5C16550D1B5}"/>
                    </a:ext>
                  </a:extLst>
                </p:cNvPr>
                <p:cNvSpPr txBox="1"/>
                <p:nvPr/>
              </p:nvSpPr>
              <p:spPr>
                <a:xfrm>
                  <a:off x="2757738" y="4097390"/>
                  <a:ext cx="723275" cy="307777"/>
                </a:xfrm>
                <a:prstGeom prst="rect">
                  <a:avLst/>
                </a:prstGeom>
                <a:noFill/>
              </p:spPr>
              <p:txBody>
                <a:bodyPr wrap="none" rtlCol="0">
                  <a:spAutoFit/>
                </a:bodyPr>
                <a:lstStyle/>
                <a:p>
                  <a:r>
                    <a:rPr lang="de-DE" sz="1400" dirty="0">
                      <a:solidFill>
                        <a:srgbClr val="3333FF"/>
                      </a:solidFill>
                    </a:rPr>
                    <a:t>V2H/G</a:t>
                  </a:r>
                </a:p>
              </p:txBody>
            </p:sp>
          </p:grpSp>
        </p:grpSp>
        <p:sp>
          <p:nvSpPr>
            <p:cNvPr id="127" name="Ellipse 126">
              <a:extLst>
                <a:ext uri="{FF2B5EF4-FFF2-40B4-BE49-F238E27FC236}">
                  <a16:creationId xmlns:a16="http://schemas.microsoft.com/office/drawing/2014/main" id="{9F336B30-4B31-BB9E-EA52-4DFF240871DF}"/>
                </a:ext>
              </a:extLst>
            </p:cNvPr>
            <p:cNvSpPr/>
            <p:nvPr/>
          </p:nvSpPr>
          <p:spPr bwMode="auto">
            <a:xfrm>
              <a:off x="4412997" y="46780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27602176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additive="base">
                                        <p:cTn id="13" dur="1000" fill="hold"/>
                                        <p:tgtEl>
                                          <p:spTgt spid="122"/>
                                        </p:tgtEl>
                                        <p:attrNameLst>
                                          <p:attrName>ppt_x</p:attrName>
                                        </p:attrNameLst>
                                      </p:cBhvr>
                                      <p:tavLst>
                                        <p:tav tm="0">
                                          <p:val>
                                            <p:strVal val="#ppt_x"/>
                                          </p:val>
                                        </p:tav>
                                        <p:tav tm="100000">
                                          <p:val>
                                            <p:strVal val="#ppt_x"/>
                                          </p:val>
                                        </p:tav>
                                      </p:tavLst>
                                    </p:anim>
                                    <p:anim calcmode="lin" valueType="num">
                                      <p:cBhvr additive="base">
                                        <p:cTn id="14" dur="1000" fill="hold"/>
                                        <p:tgtEl>
                                          <p:spTgt spid="1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6"/>
                                        </p:tgtEl>
                                        <p:attrNameLst>
                                          <p:attrName>style.visibility</p:attrName>
                                        </p:attrNameLst>
                                      </p:cBhvr>
                                      <p:to>
                                        <p:strVal val="visible"/>
                                      </p:to>
                                    </p:set>
                                    <p:anim calcmode="lin" valueType="num">
                                      <p:cBhvr additive="base">
                                        <p:cTn id="19" dur="1000" fill="hold"/>
                                        <p:tgtEl>
                                          <p:spTgt spid="126"/>
                                        </p:tgtEl>
                                        <p:attrNameLst>
                                          <p:attrName>ppt_x</p:attrName>
                                        </p:attrNameLst>
                                      </p:cBhvr>
                                      <p:tavLst>
                                        <p:tav tm="0">
                                          <p:val>
                                            <p:strVal val="0-#ppt_w/2"/>
                                          </p:val>
                                        </p:tav>
                                        <p:tav tm="100000">
                                          <p:val>
                                            <p:strVal val="#ppt_x"/>
                                          </p:val>
                                        </p:tav>
                                      </p:tavLst>
                                    </p:anim>
                                    <p:anim calcmode="lin" valueType="num">
                                      <p:cBhvr additive="base">
                                        <p:cTn id="20" dur="1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additive="base">
                                        <p:cTn id="25" dur="1000" fill="hold"/>
                                        <p:tgtEl>
                                          <p:spTgt spid="128"/>
                                        </p:tgtEl>
                                        <p:attrNameLst>
                                          <p:attrName>ppt_x</p:attrName>
                                        </p:attrNameLst>
                                      </p:cBhvr>
                                      <p:tavLst>
                                        <p:tav tm="0">
                                          <p:val>
                                            <p:strVal val="0-#ppt_w/2"/>
                                          </p:val>
                                        </p:tav>
                                        <p:tav tm="100000">
                                          <p:val>
                                            <p:strVal val="#ppt_x"/>
                                          </p:val>
                                        </p:tav>
                                      </p:tavLst>
                                    </p:anim>
                                    <p:anim calcmode="lin" valueType="num">
                                      <p:cBhvr additive="base">
                                        <p:cTn id="26" dur="100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20"/>
                                        </p:tgtEl>
                                        <p:attrNameLst>
                                          <p:attrName>style.visibility</p:attrName>
                                        </p:attrNameLst>
                                      </p:cBhvr>
                                      <p:to>
                                        <p:strVal val="visible"/>
                                      </p:to>
                                    </p:set>
                                    <p:anim calcmode="lin" valueType="num">
                                      <p:cBhvr additive="base">
                                        <p:cTn id="31" dur="1000" fill="hold"/>
                                        <p:tgtEl>
                                          <p:spTgt spid="120"/>
                                        </p:tgtEl>
                                        <p:attrNameLst>
                                          <p:attrName>ppt_x</p:attrName>
                                        </p:attrNameLst>
                                      </p:cBhvr>
                                      <p:tavLst>
                                        <p:tav tm="0">
                                          <p:val>
                                            <p:strVal val="1+#ppt_w/2"/>
                                          </p:val>
                                        </p:tav>
                                        <p:tav tm="100000">
                                          <p:val>
                                            <p:strVal val="#ppt_x"/>
                                          </p:val>
                                        </p:tav>
                                      </p:tavLst>
                                    </p:anim>
                                    <p:anim calcmode="lin" valueType="num">
                                      <p:cBhvr additive="base">
                                        <p:cTn id="32" dur="1000" fill="hold"/>
                                        <p:tgtEl>
                                          <p:spTgt spid="1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0"/>
                                        </p:tgtEl>
                                        <p:attrNameLst>
                                          <p:attrName>style.visibility</p:attrName>
                                        </p:attrNameLst>
                                      </p:cBhvr>
                                      <p:to>
                                        <p:strVal val="visible"/>
                                      </p:to>
                                    </p:set>
                                    <p:anim calcmode="lin" valueType="num">
                                      <p:cBhvr additive="base">
                                        <p:cTn id="37" dur="1000" fill="hold"/>
                                        <p:tgtEl>
                                          <p:spTgt spid="110"/>
                                        </p:tgtEl>
                                        <p:attrNameLst>
                                          <p:attrName>ppt_x</p:attrName>
                                        </p:attrNameLst>
                                      </p:cBhvr>
                                      <p:tavLst>
                                        <p:tav tm="0">
                                          <p:val>
                                            <p:strVal val="1+#ppt_w/2"/>
                                          </p:val>
                                        </p:tav>
                                        <p:tav tm="100000">
                                          <p:val>
                                            <p:strVal val="#ppt_x"/>
                                          </p:val>
                                        </p:tav>
                                      </p:tavLst>
                                    </p:anim>
                                    <p:anim calcmode="lin" valueType="num">
                                      <p:cBhvr additive="base">
                                        <p:cTn id="38" dur="10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additive="base">
                                        <p:cTn id="43" dur="1000" fill="hold"/>
                                        <p:tgtEl>
                                          <p:spTgt spid="104"/>
                                        </p:tgtEl>
                                        <p:attrNameLst>
                                          <p:attrName>ppt_x</p:attrName>
                                        </p:attrNameLst>
                                      </p:cBhvr>
                                      <p:tavLst>
                                        <p:tav tm="0">
                                          <p:val>
                                            <p:strVal val="#ppt_x"/>
                                          </p:val>
                                        </p:tav>
                                        <p:tav tm="100000">
                                          <p:val>
                                            <p:strVal val="#ppt_x"/>
                                          </p:val>
                                        </p:tav>
                                      </p:tavLst>
                                    </p:anim>
                                    <p:anim calcmode="lin" valueType="num">
                                      <p:cBhvr additive="base">
                                        <p:cTn id="44" dur="1000" fill="hold"/>
                                        <p:tgtEl>
                                          <p:spTgt spid="10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1000" fill="hold"/>
                                        <p:tgtEl>
                                          <p:spTgt spid="32"/>
                                        </p:tgtEl>
                                        <p:attrNameLst>
                                          <p:attrName>ppt_x</p:attrName>
                                        </p:attrNameLst>
                                      </p:cBhvr>
                                      <p:tavLst>
                                        <p:tav tm="0">
                                          <p:val>
                                            <p:strVal val="#ppt_x"/>
                                          </p:val>
                                        </p:tav>
                                        <p:tav tm="100000">
                                          <p:val>
                                            <p:strVal val="#ppt_x"/>
                                          </p:val>
                                        </p:tav>
                                      </p:tavLst>
                                    </p:anim>
                                    <p:anim calcmode="lin" valueType="num">
                                      <p:cBhvr additive="base">
                                        <p:cTn id="50"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04"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35" name="Diagramm 8234">
            <a:extLst>
              <a:ext uri="{FF2B5EF4-FFF2-40B4-BE49-F238E27FC236}">
                <a16:creationId xmlns:a16="http://schemas.microsoft.com/office/drawing/2014/main" id="{4F7CEBB2-7F43-E3AE-CCBC-C68ECE7A6B9E}"/>
              </a:ext>
            </a:extLst>
          </p:cNvPr>
          <p:cNvGraphicFramePr>
            <a:graphicFrameLocks/>
          </p:cNvGraphicFramePr>
          <p:nvPr/>
        </p:nvGraphicFramePr>
        <p:xfrm>
          <a:off x="474567" y="1086132"/>
          <a:ext cx="8956863" cy="3348982"/>
        </p:xfrm>
        <a:graphic>
          <a:graphicData uri="http://schemas.openxmlformats.org/drawingml/2006/chart">
            <c:chart xmlns:c="http://schemas.openxmlformats.org/drawingml/2006/chart" xmlns:r="http://schemas.openxmlformats.org/officeDocument/2006/relationships" r:id="rId3"/>
          </a:graphicData>
        </a:graphic>
      </p:graphicFrame>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85520" y="0"/>
            <a:ext cx="743979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err="1">
                <a:solidFill>
                  <a:schemeClr val="bg1"/>
                </a:solidFill>
              </a:rPr>
              <a:t>ProSumer</a:t>
            </a:r>
            <a:r>
              <a:rPr lang="de-DE" altLang="de-DE" sz="2000" dirty="0">
                <a:solidFill>
                  <a:schemeClr val="bg1"/>
                </a:solidFill>
              </a:rPr>
              <a:t> im Ein- und Mehrfamilienhaus (2)</a:t>
            </a:r>
            <a:br>
              <a:rPr lang="de-DE" altLang="de-DE" sz="2000" dirty="0">
                <a:solidFill>
                  <a:schemeClr val="bg1"/>
                </a:solidFill>
              </a:rPr>
            </a:br>
            <a:r>
              <a:rPr lang="de-DE" altLang="de-DE" sz="2000" dirty="0">
                <a:solidFill>
                  <a:schemeClr val="bg1"/>
                </a:solidFill>
              </a:rPr>
              <a:t>Beispiel: </a:t>
            </a:r>
            <a:r>
              <a:rPr lang="de-DE" altLang="de-DE" sz="2000" dirty="0" err="1">
                <a:solidFill>
                  <a:schemeClr val="bg1"/>
                </a:solidFill>
              </a:rPr>
              <a:t>ProSumer</a:t>
            </a:r>
            <a:r>
              <a:rPr lang="de-DE" altLang="de-DE" sz="2000" dirty="0">
                <a:solidFill>
                  <a:schemeClr val="bg1"/>
                </a:solidFill>
              </a:rPr>
              <a:t> </a:t>
            </a:r>
            <a:r>
              <a:rPr lang="de-DE" altLang="de-DE" sz="2000" dirty="0" err="1">
                <a:solidFill>
                  <a:schemeClr val="bg1"/>
                </a:solidFill>
              </a:rPr>
              <a:t>Hergersweiler</a:t>
            </a:r>
            <a:r>
              <a:rPr lang="de-DE" altLang="de-DE" sz="2000" dirty="0">
                <a:solidFill>
                  <a:schemeClr val="bg1"/>
                </a:solidFill>
              </a:rPr>
              <a:t>: Verbrauch vs. Erzeugung 2022</a:t>
            </a:r>
          </a:p>
        </p:txBody>
      </p:sp>
      <p:sp>
        <p:nvSpPr>
          <p:cNvPr id="17" name="Textfeld 16">
            <a:extLst>
              <a:ext uri="{FF2B5EF4-FFF2-40B4-BE49-F238E27FC236}">
                <a16:creationId xmlns:a16="http://schemas.microsoft.com/office/drawing/2014/main" id="{47E2594F-CC7B-4475-9248-4025C544EFFD}"/>
              </a:ext>
            </a:extLst>
          </p:cNvPr>
          <p:cNvSpPr txBox="1"/>
          <p:nvPr/>
        </p:nvSpPr>
        <p:spPr>
          <a:xfrm>
            <a:off x="101599" y="5997134"/>
            <a:ext cx="1303154" cy="282620"/>
          </a:xfrm>
          <a:prstGeom prst="rect">
            <a:avLst/>
          </a:prstGeom>
          <a:noFill/>
        </p:spPr>
        <p:txBody>
          <a:bodyPr wrap="square">
            <a:spAutoFit/>
          </a:bodyPr>
          <a:lstStyle/>
          <a:p>
            <a:pPr algn="r"/>
            <a:r>
              <a:rPr lang="de-DE" altLang="de-DE" sz="1200" u="sng" dirty="0">
                <a:latin typeface="+mj-lt"/>
                <a:cs typeface="Calibri" panose="020F0502020204030204" pitchFamily="34" charset="0"/>
              </a:rPr>
              <a:t>Quelle</a:t>
            </a:r>
            <a:r>
              <a:rPr lang="de-DE" altLang="de-DE" sz="1200" dirty="0">
                <a:latin typeface="+mj-lt"/>
                <a:cs typeface="Calibri" panose="020F0502020204030204" pitchFamily="34" charset="0"/>
              </a:rPr>
              <a:t>: W. Thiel</a:t>
            </a:r>
            <a:endParaRPr lang="de-DE" sz="1200" dirty="0">
              <a:latin typeface="+mj-lt"/>
            </a:endParaRPr>
          </a:p>
        </p:txBody>
      </p:sp>
      <p:sp>
        <p:nvSpPr>
          <p:cNvPr id="13" name="Textfeld 12">
            <a:extLst>
              <a:ext uri="{FF2B5EF4-FFF2-40B4-BE49-F238E27FC236}">
                <a16:creationId xmlns:a16="http://schemas.microsoft.com/office/drawing/2014/main" id="{40CCF53B-889F-2352-26AC-11F492E2B85B}"/>
              </a:ext>
            </a:extLst>
          </p:cNvPr>
          <p:cNvSpPr txBox="1"/>
          <p:nvPr/>
        </p:nvSpPr>
        <p:spPr>
          <a:xfrm>
            <a:off x="57760" y="1946128"/>
            <a:ext cx="543739" cy="307777"/>
          </a:xfrm>
          <a:prstGeom prst="rect">
            <a:avLst/>
          </a:prstGeom>
          <a:noFill/>
        </p:spPr>
        <p:txBody>
          <a:bodyPr wrap="none" rtlCol="0">
            <a:spAutoFit/>
          </a:bodyPr>
          <a:lstStyle/>
          <a:p>
            <a:r>
              <a:rPr lang="de-DE" sz="1400" dirty="0"/>
              <a:t>kWh</a:t>
            </a:r>
          </a:p>
        </p:txBody>
      </p:sp>
      <p:grpSp>
        <p:nvGrpSpPr>
          <p:cNvPr id="26" name="Gruppieren 25">
            <a:extLst>
              <a:ext uri="{FF2B5EF4-FFF2-40B4-BE49-F238E27FC236}">
                <a16:creationId xmlns:a16="http://schemas.microsoft.com/office/drawing/2014/main" id="{78DA4CBA-09DE-C8E8-05F7-CE1B6C9094D3}"/>
              </a:ext>
            </a:extLst>
          </p:cNvPr>
          <p:cNvGrpSpPr/>
          <p:nvPr/>
        </p:nvGrpSpPr>
        <p:grpSpPr>
          <a:xfrm>
            <a:off x="8424420" y="1116420"/>
            <a:ext cx="1007012" cy="276999"/>
            <a:chOff x="8204278" y="894331"/>
            <a:chExt cx="1007012" cy="276999"/>
          </a:xfrm>
        </p:grpSpPr>
        <p:sp>
          <p:nvSpPr>
            <p:cNvPr id="10" name="Textfeld 9">
              <a:extLst>
                <a:ext uri="{FF2B5EF4-FFF2-40B4-BE49-F238E27FC236}">
                  <a16:creationId xmlns:a16="http://schemas.microsoft.com/office/drawing/2014/main" id="{EB77128E-DB8B-58E2-DAA8-C9DFBBEC5978}"/>
                </a:ext>
              </a:extLst>
            </p:cNvPr>
            <p:cNvSpPr txBox="1"/>
            <p:nvPr/>
          </p:nvSpPr>
          <p:spPr>
            <a:xfrm>
              <a:off x="8204278" y="894331"/>
              <a:ext cx="575800" cy="276999"/>
            </a:xfrm>
            <a:prstGeom prst="rect">
              <a:avLst/>
            </a:prstGeom>
            <a:noFill/>
          </p:spPr>
          <p:txBody>
            <a:bodyPr wrap="none" rtlCol="0">
              <a:spAutoFit/>
            </a:bodyPr>
            <a:lstStyle/>
            <a:p>
              <a:pPr algn="r"/>
              <a:r>
                <a:rPr lang="de-DE" sz="1200" dirty="0">
                  <a:solidFill>
                    <a:srgbClr val="0000FF"/>
                  </a:solidFill>
                </a:rPr>
                <a:t>Eigen</a:t>
              </a:r>
            </a:p>
          </p:txBody>
        </p:sp>
        <p:sp>
          <p:nvSpPr>
            <p:cNvPr id="11" name="Rechteck 10">
              <a:extLst>
                <a:ext uri="{FF2B5EF4-FFF2-40B4-BE49-F238E27FC236}">
                  <a16:creationId xmlns:a16="http://schemas.microsoft.com/office/drawing/2014/main" id="{DF2B3DC7-A7E0-2167-987C-A4B3BA6AC3D1}"/>
                </a:ext>
              </a:extLst>
            </p:cNvPr>
            <p:cNvSpPr/>
            <p:nvPr/>
          </p:nvSpPr>
          <p:spPr bwMode="auto">
            <a:xfrm>
              <a:off x="8758762" y="982236"/>
              <a:ext cx="452528" cy="124924"/>
            </a:xfrm>
            <a:prstGeom prst="rect">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195" name="Textfeld 8194">
            <a:extLst>
              <a:ext uri="{FF2B5EF4-FFF2-40B4-BE49-F238E27FC236}">
                <a16:creationId xmlns:a16="http://schemas.microsoft.com/office/drawing/2014/main" id="{E6BF3417-C9BD-ECAE-6C3B-973CE3ECC695}"/>
              </a:ext>
            </a:extLst>
          </p:cNvPr>
          <p:cNvSpPr txBox="1"/>
          <p:nvPr/>
        </p:nvSpPr>
        <p:spPr>
          <a:xfrm>
            <a:off x="624662" y="4327885"/>
            <a:ext cx="473206" cy="307777"/>
          </a:xfrm>
          <a:prstGeom prst="rect">
            <a:avLst/>
          </a:prstGeom>
          <a:noFill/>
        </p:spPr>
        <p:txBody>
          <a:bodyPr wrap="none" rtlCol="0">
            <a:spAutoFit/>
          </a:bodyPr>
          <a:lstStyle/>
          <a:p>
            <a:pPr algn="ctr"/>
            <a:r>
              <a:rPr lang="de-DE" sz="1400" dirty="0"/>
              <a:t>Jan</a:t>
            </a:r>
          </a:p>
        </p:txBody>
      </p:sp>
      <p:sp>
        <p:nvSpPr>
          <p:cNvPr id="8196" name="Textfeld 8195">
            <a:extLst>
              <a:ext uri="{FF2B5EF4-FFF2-40B4-BE49-F238E27FC236}">
                <a16:creationId xmlns:a16="http://schemas.microsoft.com/office/drawing/2014/main" id="{DF285946-EF88-2490-98F9-9642741F9648}"/>
              </a:ext>
            </a:extLst>
          </p:cNvPr>
          <p:cNvSpPr txBox="1"/>
          <p:nvPr/>
        </p:nvSpPr>
        <p:spPr>
          <a:xfrm>
            <a:off x="1404166" y="4327885"/>
            <a:ext cx="492443" cy="307777"/>
          </a:xfrm>
          <a:prstGeom prst="rect">
            <a:avLst/>
          </a:prstGeom>
          <a:noFill/>
        </p:spPr>
        <p:txBody>
          <a:bodyPr wrap="none" rtlCol="0">
            <a:spAutoFit/>
          </a:bodyPr>
          <a:lstStyle/>
          <a:p>
            <a:pPr algn="ctr"/>
            <a:r>
              <a:rPr lang="de-DE" sz="1400" dirty="0"/>
              <a:t>Feb</a:t>
            </a:r>
          </a:p>
        </p:txBody>
      </p:sp>
      <p:sp>
        <p:nvSpPr>
          <p:cNvPr id="8197" name="Textfeld 8196">
            <a:extLst>
              <a:ext uri="{FF2B5EF4-FFF2-40B4-BE49-F238E27FC236}">
                <a16:creationId xmlns:a16="http://schemas.microsoft.com/office/drawing/2014/main" id="{43211207-5232-85A2-D572-9E0088C1C8E2}"/>
              </a:ext>
            </a:extLst>
          </p:cNvPr>
          <p:cNvSpPr txBox="1"/>
          <p:nvPr/>
        </p:nvSpPr>
        <p:spPr>
          <a:xfrm>
            <a:off x="2151625" y="4327885"/>
            <a:ext cx="482824" cy="307777"/>
          </a:xfrm>
          <a:prstGeom prst="rect">
            <a:avLst/>
          </a:prstGeom>
          <a:noFill/>
        </p:spPr>
        <p:txBody>
          <a:bodyPr wrap="none" rtlCol="0">
            <a:spAutoFit/>
          </a:bodyPr>
          <a:lstStyle/>
          <a:p>
            <a:pPr algn="ctr"/>
            <a:r>
              <a:rPr lang="de-DE" sz="1400" dirty="0" err="1"/>
              <a:t>Mrz</a:t>
            </a:r>
            <a:endParaRPr lang="de-DE" sz="1400" dirty="0"/>
          </a:p>
        </p:txBody>
      </p:sp>
      <p:sp>
        <p:nvSpPr>
          <p:cNvPr id="8198" name="Textfeld 8197">
            <a:extLst>
              <a:ext uri="{FF2B5EF4-FFF2-40B4-BE49-F238E27FC236}">
                <a16:creationId xmlns:a16="http://schemas.microsoft.com/office/drawing/2014/main" id="{E9BA1596-8137-8EBE-164B-C03AF01D068E}"/>
              </a:ext>
            </a:extLst>
          </p:cNvPr>
          <p:cNvSpPr txBox="1"/>
          <p:nvPr/>
        </p:nvSpPr>
        <p:spPr>
          <a:xfrm>
            <a:off x="2872091" y="4327885"/>
            <a:ext cx="463588" cy="307777"/>
          </a:xfrm>
          <a:prstGeom prst="rect">
            <a:avLst/>
          </a:prstGeom>
          <a:noFill/>
        </p:spPr>
        <p:txBody>
          <a:bodyPr wrap="none" rtlCol="0">
            <a:spAutoFit/>
          </a:bodyPr>
          <a:lstStyle/>
          <a:p>
            <a:pPr algn="ctr"/>
            <a:r>
              <a:rPr lang="de-DE" sz="1400" dirty="0"/>
              <a:t>Apr</a:t>
            </a:r>
          </a:p>
        </p:txBody>
      </p:sp>
      <p:sp>
        <p:nvSpPr>
          <p:cNvPr id="8199" name="Textfeld 8198">
            <a:extLst>
              <a:ext uri="{FF2B5EF4-FFF2-40B4-BE49-F238E27FC236}">
                <a16:creationId xmlns:a16="http://schemas.microsoft.com/office/drawing/2014/main" id="{B1D3FE0D-7EF2-129E-1391-29E8590050A8}"/>
              </a:ext>
            </a:extLst>
          </p:cNvPr>
          <p:cNvSpPr txBox="1"/>
          <p:nvPr/>
        </p:nvSpPr>
        <p:spPr>
          <a:xfrm>
            <a:off x="3602254" y="4327885"/>
            <a:ext cx="473206" cy="307777"/>
          </a:xfrm>
          <a:prstGeom prst="rect">
            <a:avLst/>
          </a:prstGeom>
          <a:noFill/>
        </p:spPr>
        <p:txBody>
          <a:bodyPr wrap="none" rtlCol="0">
            <a:spAutoFit/>
          </a:bodyPr>
          <a:lstStyle/>
          <a:p>
            <a:pPr algn="ctr"/>
            <a:r>
              <a:rPr lang="de-DE" sz="1400" dirty="0"/>
              <a:t>Mai</a:t>
            </a:r>
          </a:p>
        </p:txBody>
      </p:sp>
      <p:sp>
        <p:nvSpPr>
          <p:cNvPr id="8200" name="Textfeld 8199">
            <a:extLst>
              <a:ext uri="{FF2B5EF4-FFF2-40B4-BE49-F238E27FC236}">
                <a16:creationId xmlns:a16="http://schemas.microsoft.com/office/drawing/2014/main" id="{301232C2-DEC2-83AE-0AD1-51DB4486DE8F}"/>
              </a:ext>
            </a:extLst>
          </p:cNvPr>
          <p:cNvSpPr txBox="1"/>
          <p:nvPr/>
        </p:nvSpPr>
        <p:spPr>
          <a:xfrm>
            <a:off x="4345800" y="4327885"/>
            <a:ext cx="473206" cy="307777"/>
          </a:xfrm>
          <a:prstGeom prst="rect">
            <a:avLst/>
          </a:prstGeom>
          <a:noFill/>
        </p:spPr>
        <p:txBody>
          <a:bodyPr wrap="none" rtlCol="0">
            <a:spAutoFit/>
          </a:bodyPr>
          <a:lstStyle/>
          <a:p>
            <a:pPr algn="ctr"/>
            <a:r>
              <a:rPr lang="de-DE" sz="1400" dirty="0"/>
              <a:t>Jun</a:t>
            </a:r>
          </a:p>
        </p:txBody>
      </p:sp>
      <p:sp>
        <p:nvSpPr>
          <p:cNvPr id="8201" name="Textfeld 8200">
            <a:extLst>
              <a:ext uri="{FF2B5EF4-FFF2-40B4-BE49-F238E27FC236}">
                <a16:creationId xmlns:a16="http://schemas.microsoft.com/office/drawing/2014/main" id="{A3DB8908-C97B-E282-30A2-88139338CF5C}"/>
              </a:ext>
            </a:extLst>
          </p:cNvPr>
          <p:cNvSpPr txBox="1"/>
          <p:nvPr/>
        </p:nvSpPr>
        <p:spPr>
          <a:xfrm>
            <a:off x="5110527" y="4327885"/>
            <a:ext cx="413896" cy="307777"/>
          </a:xfrm>
          <a:prstGeom prst="rect">
            <a:avLst/>
          </a:prstGeom>
          <a:noFill/>
        </p:spPr>
        <p:txBody>
          <a:bodyPr wrap="none" rtlCol="0">
            <a:spAutoFit/>
          </a:bodyPr>
          <a:lstStyle/>
          <a:p>
            <a:pPr algn="ctr"/>
            <a:r>
              <a:rPr lang="de-DE" sz="1400" dirty="0"/>
              <a:t>Jul</a:t>
            </a:r>
          </a:p>
        </p:txBody>
      </p:sp>
      <p:sp>
        <p:nvSpPr>
          <p:cNvPr id="8202" name="Textfeld 8201">
            <a:extLst>
              <a:ext uri="{FF2B5EF4-FFF2-40B4-BE49-F238E27FC236}">
                <a16:creationId xmlns:a16="http://schemas.microsoft.com/office/drawing/2014/main" id="{D9C1B975-F544-035A-8511-CE0E71C1E283}"/>
              </a:ext>
            </a:extLst>
          </p:cNvPr>
          <p:cNvSpPr txBox="1"/>
          <p:nvPr/>
        </p:nvSpPr>
        <p:spPr>
          <a:xfrm>
            <a:off x="5736605" y="4327885"/>
            <a:ext cx="588288" cy="307777"/>
          </a:xfrm>
          <a:prstGeom prst="rect">
            <a:avLst/>
          </a:prstGeom>
          <a:noFill/>
        </p:spPr>
        <p:txBody>
          <a:bodyPr wrap="square" rtlCol="0">
            <a:spAutoFit/>
          </a:bodyPr>
          <a:lstStyle/>
          <a:p>
            <a:pPr algn="ctr"/>
            <a:r>
              <a:rPr lang="de-DE" sz="1400" dirty="0"/>
              <a:t>Aug</a:t>
            </a:r>
          </a:p>
        </p:txBody>
      </p:sp>
      <p:sp>
        <p:nvSpPr>
          <p:cNvPr id="8204" name="Textfeld 8203">
            <a:extLst>
              <a:ext uri="{FF2B5EF4-FFF2-40B4-BE49-F238E27FC236}">
                <a16:creationId xmlns:a16="http://schemas.microsoft.com/office/drawing/2014/main" id="{EC423385-AAE1-D441-C25E-C9194CB5BC36}"/>
              </a:ext>
            </a:extLst>
          </p:cNvPr>
          <p:cNvSpPr txBox="1"/>
          <p:nvPr/>
        </p:nvSpPr>
        <p:spPr>
          <a:xfrm>
            <a:off x="6500140" y="4327885"/>
            <a:ext cx="566255" cy="307777"/>
          </a:xfrm>
          <a:prstGeom prst="rect">
            <a:avLst/>
          </a:prstGeom>
          <a:noFill/>
        </p:spPr>
        <p:txBody>
          <a:bodyPr wrap="square" rtlCol="0">
            <a:spAutoFit/>
          </a:bodyPr>
          <a:lstStyle/>
          <a:p>
            <a:pPr algn="ctr"/>
            <a:r>
              <a:rPr lang="de-DE" sz="1400" dirty="0"/>
              <a:t>Sep</a:t>
            </a:r>
          </a:p>
        </p:txBody>
      </p:sp>
      <p:sp>
        <p:nvSpPr>
          <p:cNvPr id="8205" name="Textfeld 8204">
            <a:extLst>
              <a:ext uri="{FF2B5EF4-FFF2-40B4-BE49-F238E27FC236}">
                <a16:creationId xmlns:a16="http://schemas.microsoft.com/office/drawing/2014/main" id="{8DF9A320-B0C5-7BED-71BF-8C0A8580DA5B}"/>
              </a:ext>
            </a:extLst>
          </p:cNvPr>
          <p:cNvSpPr txBox="1"/>
          <p:nvPr/>
        </p:nvSpPr>
        <p:spPr>
          <a:xfrm>
            <a:off x="7267044" y="4327885"/>
            <a:ext cx="566255" cy="307777"/>
          </a:xfrm>
          <a:prstGeom prst="rect">
            <a:avLst/>
          </a:prstGeom>
          <a:noFill/>
        </p:spPr>
        <p:txBody>
          <a:bodyPr wrap="square" rtlCol="0">
            <a:spAutoFit/>
          </a:bodyPr>
          <a:lstStyle/>
          <a:p>
            <a:pPr algn="ctr"/>
            <a:r>
              <a:rPr lang="de-DE" sz="1400" dirty="0"/>
              <a:t>Okt</a:t>
            </a:r>
          </a:p>
        </p:txBody>
      </p:sp>
      <p:sp>
        <p:nvSpPr>
          <p:cNvPr id="8206" name="Textfeld 8205">
            <a:extLst>
              <a:ext uri="{FF2B5EF4-FFF2-40B4-BE49-F238E27FC236}">
                <a16:creationId xmlns:a16="http://schemas.microsoft.com/office/drawing/2014/main" id="{189FF827-3228-C42D-2D77-C942B20B5329}"/>
              </a:ext>
            </a:extLst>
          </p:cNvPr>
          <p:cNvSpPr txBox="1"/>
          <p:nvPr/>
        </p:nvSpPr>
        <p:spPr>
          <a:xfrm>
            <a:off x="8002835" y="4327885"/>
            <a:ext cx="566255" cy="307777"/>
          </a:xfrm>
          <a:prstGeom prst="rect">
            <a:avLst/>
          </a:prstGeom>
          <a:noFill/>
        </p:spPr>
        <p:txBody>
          <a:bodyPr wrap="square" rtlCol="0">
            <a:spAutoFit/>
          </a:bodyPr>
          <a:lstStyle/>
          <a:p>
            <a:pPr algn="ctr"/>
            <a:r>
              <a:rPr lang="de-DE" sz="1400" dirty="0"/>
              <a:t>Nov</a:t>
            </a:r>
          </a:p>
        </p:txBody>
      </p:sp>
      <p:sp>
        <p:nvSpPr>
          <p:cNvPr id="8207" name="Textfeld 8206">
            <a:extLst>
              <a:ext uri="{FF2B5EF4-FFF2-40B4-BE49-F238E27FC236}">
                <a16:creationId xmlns:a16="http://schemas.microsoft.com/office/drawing/2014/main" id="{3264ECD6-33EA-9C93-EBFF-2AA208F1271F}"/>
              </a:ext>
            </a:extLst>
          </p:cNvPr>
          <p:cNvSpPr txBox="1"/>
          <p:nvPr/>
        </p:nvSpPr>
        <p:spPr>
          <a:xfrm>
            <a:off x="8717092" y="4327885"/>
            <a:ext cx="566255" cy="307777"/>
          </a:xfrm>
          <a:prstGeom prst="rect">
            <a:avLst/>
          </a:prstGeom>
          <a:noFill/>
        </p:spPr>
        <p:txBody>
          <a:bodyPr wrap="square" rtlCol="0">
            <a:spAutoFit/>
          </a:bodyPr>
          <a:lstStyle/>
          <a:p>
            <a:pPr algn="ctr"/>
            <a:r>
              <a:rPr lang="de-DE" sz="1400" dirty="0"/>
              <a:t>Dez</a:t>
            </a:r>
          </a:p>
        </p:txBody>
      </p:sp>
      <p:sp>
        <p:nvSpPr>
          <p:cNvPr id="8209" name="Rechteck 8208">
            <a:extLst>
              <a:ext uri="{FF2B5EF4-FFF2-40B4-BE49-F238E27FC236}">
                <a16:creationId xmlns:a16="http://schemas.microsoft.com/office/drawing/2014/main" id="{7DCB5402-58E8-4907-D6FB-F39AE0697413}"/>
              </a:ext>
            </a:extLst>
          </p:cNvPr>
          <p:cNvSpPr/>
          <p:nvPr/>
        </p:nvSpPr>
        <p:spPr bwMode="auto">
          <a:xfrm>
            <a:off x="3567841" y="4337401"/>
            <a:ext cx="2793355" cy="265814"/>
          </a:xfrm>
          <a:prstGeom prst="rect">
            <a:avLst/>
          </a:prstGeom>
          <a:solidFill>
            <a:srgbClr val="FFC000">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6" name="Textfeld 8215">
            <a:extLst>
              <a:ext uri="{FF2B5EF4-FFF2-40B4-BE49-F238E27FC236}">
                <a16:creationId xmlns:a16="http://schemas.microsoft.com/office/drawing/2014/main" id="{49C97AAE-F692-C8A9-E1E0-DB6C8F3A1949}"/>
              </a:ext>
            </a:extLst>
          </p:cNvPr>
          <p:cNvSpPr txBox="1"/>
          <p:nvPr/>
        </p:nvSpPr>
        <p:spPr>
          <a:xfrm>
            <a:off x="502120" y="1992826"/>
            <a:ext cx="567784" cy="276999"/>
          </a:xfrm>
          <a:prstGeom prst="rect">
            <a:avLst/>
          </a:prstGeom>
          <a:noFill/>
        </p:spPr>
        <p:txBody>
          <a:bodyPr wrap="none" rtlCol="0">
            <a:spAutoFit/>
          </a:bodyPr>
          <a:lstStyle/>
          <a:p>
            <a:r>
              <a:rPr lang="de-DE" sz="1200" dirty="0">
                <a:solidFill>
                  <a:srgbClr val="FF0000"/>
                </a:solidFill>
              </a:rPr>
              <a:t>1.749</a:t>
            </a:r>
          </a:p>
        </p:txBody>
      </p:sp>
      <p:sp>
        <p:nvSpPr>
          <p:cNvPr id="8217" name="Textfeld 8216">
            <a:extLst>
              <a:ext uri="{FF2B5EF4-FFF2-40B4-BE49-F238E27FC236}">
                <a16:creationId xmlns:a16="http://schemas.microsoft.com/office/drawing/2014/main" id="{3AAFDBB3-2E72-19F7-0E6F-C2EC9A92DF5F}"/>
              </a:ext>
            </a:extLst>
          </p:cNvPr>
          <p:cNvSpPr txBox="1"/>
          <p:nvPr/>
        </p:nvSpPr>
        <p:spPr>
          <a:xfrm>
            <a:off x="1253176" y="2318138"/>
            <a:ext cx="567784" cy="276999"/>
          </a:xfrm>
          <a:prstGeom prst="rect">
            <a:avLst/>
          </a:prstGeom>
          <a:noFill/>
        </p:spPr>
        <p:txBody>
          <a:bodyPr wrap="none" rtlCol="0">
            <a:spAutoFit/>
          </a:bodyPr>
          <a:lstStyle/>
          <a:p>
            <a:r>
              <a:rPr lang="de-DE" sz="1200" dirty="0">
                <a:solidFill>
                  <a:srgbClr val="FF0000"/>
                </a:solidFill>
              </a:rPr>
              <a:t>1.402</a:t>
            </a:r>
          </a:p>
        </p:txBody>
      </p:sp>
      <p:sp>
        <p:nvSpPr>
          <p:cNvPr id="8218" name="Textfeld 8217">
            <a:extLst>
              <a:ext uri="{FF2B5EF4-FFF2-40B4-BE49-F238E27FC236}">
                <a16:creationId xmlns:a16="http://schemas.microsoft.com/office/drawing/2014/main" id="{D521ABAE-52DD-0755-56AE-9859D16E937D}"/>
              </a:ext>
            </a:extLst>
          </p:cNvPr>
          <p:cNvSpPr txBox="1"/>
          <p:nvPr/>
        </p:nvSpPr>
        <p:spPr>
          <a:xfrm>
            <a:off x="1969612" y="2430172"/>
            <a:ext cx="567784" cy="276999"/>
          </a:xfrm>
          <a:prstGeom prst="rect">
            <a:avLst/>
          </a:prstGeom>
          <a:noFill/>
        </p:spPr>
        <p:txBody>
          <a:bodyPr wrap="none" rtlCol="0">
            <a:spAutoFit/>
          </a:bodyPr>
          <a:lstStyle/>
          <a:p>
            <a:r>
              <a:rPr lang="de-DE" sz="1200" dirty="0">
                <a:solidFill>
                  <a:srgbClr val="FF0000"/>
                </a:solidFill>
              </a:rPr>
              <a:t>1.323</a:t>
            </a:r>
          </a:p>
        </p:txBody>
      </p:sp>
      <p:sp>
        <p:nvSpPr>
          <p:cNvPr id="8219" name="Textfeld 8218">
            <a:extLst>
              <a:ext uri="{FF2B5EF4-FFF2-40B4-BE49-F238E27FC236}">
                <a16:creationId xmlns:a16="http://schemas.microsoft.com/office/drawing/2014/main" id="{9DAD7D34-87C8-1FE1-6E69-6A90C0C71BB4}"/>
              </a:ext>
            </a:extLst>
          </p:cNvPr>
          <p:cNvSpPr txBox="1"/>
          <p:nvPr/>
        </p:nvSpPr>
        <p:spPr>
          <a:xfrm>
            <a:off x="2730463" y="2588574"/>
            <a:ext cx="567784" cy="276999"/>
          </a:xfrm>
          <a:prstGeom prst="rect">
            <a:avLst/>
          </a:prstGeom>
          <a:noFill/>
        </p:spPr>
        <p:txBody>
          <a:bodyPr wrap="none" rtlCol="0">
            <a:spAutoFit/>
          </a:bodyPr>
          <a:lstStyle/>
          <a:p>
            <a:r>
              <a:rPr lang="de-DE" sz="1200" dirty="0">
                <a:solidFill>
                  <a:srgbClr val="FF0000"/>
                </a:solidFill>
              </a:rPr>
              <a:t>1.151</a:t>
            </a:r>
          </a:p>
        </p:txBody>
      </p:sp>
      <p:sp>
        <p:nvSpPr>
          <p:cNvPr id="8220" name="Textfeld 8219">
            <a:extLst>
              <a:ext uri="{FF2B5EF4-FFF2-40B4-BE49-F238E27FC236}">
                <a16:creationId xmlns:a16="http://schemas.microsoft.com/office/drawing/2014/main" id="{EC7ECC02-A6FB-26E9-0667-F01BC36293A3}"/>
              </a:ext>
            </a:extLst>
          </p:cNvPr>
          <p:cNvSpPr txBox="1"/>
          <p:nvPr/>
        </p:nvSpPr>
        <p:spPr>
          <a:xfrm>
            <a:off x="3526468" y="3107517"/>
            <a:ext cx="439544" cy="276999"/>
          </a:xfrm>
          <a:prstGeom prst="rect">
            <a:avLst/>
          </a:prstGeom>
          <a:noFill/>
        </p:spPr>
        <p:txBody>
          <a:bodyPr wrap="none" rtlCol="0">
            <a:spAutoFit/>
          </a:bodyPr>
          <a:lstStyle/>
          <a:p>
            <a:r>
              <a:rPr lang="de-DE" sz="1200" dirty="0">
                <a:solidFill>
                  <a:srgbClr val="FF0000"/>
                </a:solidFill>
              </a:rPr>
              <a:t>671</a:t>
            </a:r>
          </a:p>
        </p:txBody>
      </p:sp>
      <p:sp>
        <p:nvSpPr>
          <p:cNvPr id="8221" name="Textfeld 8220">
            <a:extLst>
              <a:ext uri="{FF2B5EF4-FFF2-40B4-BE49-F238E27FC236}">
                <a16:creationId xmlns:a16="http://schemas.microsoft.com/office/drawing/2014/main" id="{1DF88447-2623-E1CC-6276-A537FCBEC065}"/>
              </a:ext>
            </a:extLst>
          </p:cNvPr>
          <p:cNvSpPr txBox="1"/>
          <p:nvPr/>
        </p:nvSpPr>
        <p:spPr>
          <a:xfrm>
            <a:off x="4287168" y="3221394"/>
            <a:ext cx="439544" cy="276999"/>
          </a:xfrm>
          <a:prstGeom prst="rect">
            <a:avLst/>
          </a:prstGeom>
          <a:noFill/>
        </p:spPr>
        <p:txBody>
          <a:bodyPr wrap="none" rtlCol="0">
            <a:spAutoFit/>
          </a:bodyPr>
          <a:lstStyle/>
          <a:p>
            <a:r>
              <a:rPr lang="de-DE" sz="1200" dirty="0">
                <a:solidFill>
                  <a:srgbClr val="FF0000"/>
                </a:solidFill>
              </a:rPr>
              <a:t>551</a:t>
            </a:r>
          </a:p>
        </p:txBody>
      </p:sp>
      <p:sp>
        <p:nvSpPr>
          <p:cNvPr id="8222" name="Textfeld 8221">
            <a:extLst>
              <a:ext uri="{FF2B5EF4-FFF2-40B4-BE49-F238E27FC236}">
                <a16:creationId xmlns:a16="http://schemas.microsoft.com/office/drawing/2014/main" id="{0B444317-837C-8F5B-D7FC-D06A890E00E1}"/>
              </a:ext>
            </a:extLst>
          </p:cNvPr>
          <p:cNvSpPr txBox="1"/>
          <p:nvPr/>
        </p:nvSpPr>
        <p:spPr>
          <a:xfrm>
            <a:off x="5009822" y="3359893"/>
            <a:ext cx="439544" cy="276999"/>
          </a:xfrm>
          <a:prstGeom prst="rect">
            <a:avLst/>
          </a:prstGeom>
          <a:noFill/>
        </p:spPr>
        <p:txBody>
          <a:bodyPr wrap="none" rtlCol="0">
            <a:spAutoFit/>
          </a:bodyPr>
          <a:lstStyle/>
          <a:p>
            <a:r>
              <a:rPr lang="de-DE" sz="1200" dirty="0">
                <a:solidFill>
                  <a:srgbClr val="FF0000"/>
                </a:solidFill>
              </a:rPr>
              <a:t>448</a:t>
            </a:r>
          </a:p>
        </p:txBody>
      </p:sp>
      <p:sp>
        <p:nvSpPr>
          <p:cNvPr id="8223" name="Textfeld 8222">
            <a:extLst>
              <a:ext uri="{FF2B5EF4-FFF2-40B4-BE49-F238E27FC236}">
                <a16:creationId xmlns:a16="http://schemas.microsoft.com/office/drawing/2014/main" id="{BA769350-C1D3-1EE5-2983-9AEE6F5157DF}"/>
              </a:ext>
            </a:extLst>
          </p:cNvPr>
          <p:cNvSpPr txBox="1"/>
          <p:nvPr/>
        </p:nvSpPr>
        <p:spPr>
          <a:xfrm>
            <a:off x="5754953" y="3198555"/>
            <a:ext cx="439544" cy="276999"/>
          </a:xfrm>
          <a:prstGeom prst="rect">
            <a:avLst/>
          </a:prstGeom>
          <a:noFill/>
        </p:spPr>
        <p:txBody>
          <a:bodyPr wrap="none" rtlCol="0">
            <a:spAutoFit/>
          </a:bodyPr>
          <a:lstStyle/>
          <a:p>
            <a:r>
              <a:rPr lang="de-DE" sz="1200" dirty="0">
                <a:solidFill>
                  <a:srgbClr val="FF0000"/>
                </a:solidFill>
              </a:rPr>
              <a:t>583</a:t>
            </a:r>
          </a:p>
        </p:txBody>
      </p:sp>
      <p:sp>
        <p:nvSpPr>
          <p:cNvPr id="8224" name="Textfeld 8223">
            <a:extLst>
              <a:ext uri="{FF2B5EF4-FFF2-40B4-BE49-F238E27FC236}">
                <a16:creationId xmlns:a16="http://schemas.microsoft.com/office/drawing/2014/main" id="{7F743D88-4A66-69EB-FDA0-E11FDDB02784}"/>
              </a:ext>
            </a:extLst>
          </p:cNvPr>
          <p:cNvSpPr txBox="1"/>
          <p:nvPr/>
        </p:nvSpPr>
        <p:spPr>
          <a:xfrm>
            <a:off x="6477607" y="3107517"/>
            <a:ext cx="439544" cy="276999"/>
          </a:xfrm>
          <a:prstGeom prst="rect">
            <a:avLst/>
          </a:prstGeom>
          <a:noFill/>
        </p:spPr>
        <p:txBody>
          <a:bodyPr wrap="none" rtlCol="0">
            <a:spAutoFit/>
          </a:bodyPr>
          <a:lstStyle/>
          <a:p>
            <a:r>
              <a:rPr lang="de-DE" sz="1200" dirty="0">
                <a:solidFill>
                  <a:srgbClr val="FF0000"/>
                </a:solidFill>
              </a:rPr>
              <a:t>668</a:t>
            </a:r>
          </a:p>
        </p:txBody>
      </p:sp>
      <p:sp>
        <p:nvSpPr>
          <p:cNvPr id="8225" name="Textfeld 8224">
            <a:extLst>
              <a:ext uri="{FF2B5EF4-FFF2-40B4-BE49-F238E27FC236}">
                <a16:creationId xmlns:a16="http://schemas.microsoft.com/office/drawing/2014/main" id="{7308ED76-D28D-F24C-9234-57360626861C}"/>
              </a:ext>
            </a:extLst>
          </p:cNvPr>
          <p:cNvSpPr txBox="1"/>
          <p:nvPr/>
        </p:nvSpPr>
        <p:spPr>
          <a:xfrm>
            <a:off x="7214464" y="3006593"/>
            <a:ext cx="439544" cy="276999"/>
          </a:xfrm>
          <a:prstGeom prst="rect">
            <a:avLst/>
          </a:prstGeom>
          <a:noFill/>
        </p:spPr>
        <p:txBody>
          <a:bodyPr wrap="none" rtlCol="0">
            <a:spAutoFit/>
          </a:bodyPr>
          <a:lstStyle/>
          <a:p>
            <a:r>
              <a:rPr lang="de-DE" sz="1200" dirty="0">
                <a:solidFill>
                  <a:srgbClr val="FF0000"/>
                </a:solidFill>
              </a:rPr>
              <a:t>785</a:t>
            </a:r>
          </a:p>
        </p:txBody>
      </p:sp>
      <p:sp>
        <p:nvSpPr>
          <p:cNvPr id="8226" name="Textfeld 8225">
            <a:extLst>
              <a:ext uri="{FF2B5EF4-FFF2-40B4-BE49-F238E27FC236}">
                <a16:creationId xmlns:a16="http://schemas.microsoft.com/office/drawing/2014/main" id="{2C2DAB4D-17D4-D572-E401-B97EA69316F8}"/>
              </a:ext>
            </a:extLst>
          </p:cNvPr>
          <p:cNvSpPr txBox="1"/>
          <p:nvPr/>
        </p:nvSpPr>
        <p:spPr>
          <a:xfrm>
            <a:off x="8616937" y="1961518"/>
            <a:ext cx="567784" cy="276999"/>
          </a:xfrm>
          <a:prstGeom prst="rect">
            <a:avLst/>
          </a:prstGeom>
          <a:noFill/>
        </p:spPr>
        <p:txBody>
          <a:bodyPr wrap="none" rtlCol="0">
            <a:spAutoFit/>
          </a:bodyPr>
          <a:lstStyle/>
          <a:p>
            <a:r>
              <a:rPr lang="de-DE" sz="1200" dirty="0">
                <a:solidFill>
                  <a:srgbClr val="FF0000"/>
                </a:solidFill>
              </a:rPr>
              <a:t>1.764</a:t>
            </a:r>
          </a:p>
        </p:txBody>
      </p:sp>
      <p:sp>
        <p:nvSpPr>
          <p:cNvPr id="8227" name="Textfeld 8226">
            <a:extLst>
              <a:ext uri="{FF2B5EF4-FFF2-40B4-BE49-F238E27FC236}">
                <a16:creationId xmlns:a16="http://schemas.microsoft.com/office/drawing/2014/main" id="{F58B00EB-C34A-9F76-720D-D22DF6F40B33}"/>
              </a:ext>
            </a:extLst>
          </p:cNvPr>
          <p:cNvSpPr txBox="1"/>
          <p:nvPr/>
        </p:nvSpPr>
        <p:spPr>
          <a:xfrm>
            <a:off x="7856636" y="2657850"/>
            <a:ext cx="567784" cy="276999"/>
          </a:xfrm>
          <a:prstGeom prst="rect">
            <a:avLst/>
          </a:prstGeom>
          <a:noFill/>
        </p:spPr>
        <p:txBody>
          <a:bodyPr wrap="none" rtlCol="0">
            <a:spAutoFit/>
          </a:bodyPr>
          <a:lstStyle/>
          <a:p>
            <a:r>
              <a:rPr lang="de-DE" sz="1200" dirty="0">
                <a:solidFill>
                  <a:srgbClr val="FF0000"/>
                </a:solidFill>
              </a:rPr>
              <a:t>1.106</a:t>
            </a:r>
          </a:p>
        </p:txBody>
      </p:sp>
      <p:grpSp>
        <p:nvGrpSpPr>
          <p:cNvPr id="3" name="Gruppieren 2">
            <a:extLst>
              <a:ext uri="{FF2B5EF4-FFF2-40B4-BE49-F238E27FC236}">
                <a16:creationId xmlns:a16="http://schemas.microsoft.com/office/drawing/2014/main" id="{3205AECF-1E05-D196-50FF-BF2F00CE8B23}"/>
              </a:ext>
            </a:extLst>
          </p:cNvPr>
          <p:cNvGrpSpPr/>
          <p:nvPr/>
        </p:nvGrpSpPr>
        <p:grpSpPr>
          <a:xfrm>
            <a:off x="624662" y="1057762"/>
            <a:ext cx="3716445" cy="433419"/>
            <a:chOff x="1334071" y="818244"/>
            <a:chExt cx="3716445" cy="433419"/>
          </a:xfrm>
        </p:grpSpPr>
        <p:grpSp>
          <p:nvGrpSpPr>
            <p:cNvPr id="19" name="Gruppieren 18">
              <a:extLst>
                <a:ext uri="{FF2B5EF4-FFF2-40B4-BE49-F238E27FC236}">
                  <a16:creationId xmlns:a16="http://schemas.microsoft.com/office/drawing/2014/main" id="{E52DEAEC-1926-0690-81F7-393EB496C06B}"/>
                </a:ext>
              </a:extLst>
            </p:cNvPr>
            <p:cNvGrpSpPr/>
            <p:nvPr/>
          </p:nvGrpSpPr>
          <p:grpSpPr>
            <a:xfrm>
              <a:off x="1334300" y="887522"/>
              <a:ext cx="1021056" cy="276999"/>
              <a:chOff x="8962770" y="1511264"/>
              <a:chExt cx="1021056" cy="276999"/>
            </a:xfrm>
          </p:grpSpPr>
          <p:sp>
            <p:nvSpPr>
              <p:cNvPr id="12" name="Rechteck 11">
                <a:extLst>
                  <a:ext uri="{FF2B5EF4-FFF2-40B4-BE49-F238E27FC236}">
                    <a16:creationId xmlns:a16="http://schemas.microsoft.com/office/drawing/2014/main" id="{F0DA993A-D1AA-C7DB-BA64-E01AB15D49A1}"/>
                  </a:ext>
                </a:extLst>
              </p:cNvPr>
              <p:cNvSpPr/>
              <p:nvPr/>
            </p:nvSpPr>
            <p:spPr bwMode="auto">
              <a:xfrm>
                <a:off x="9531298" y="1587301"/>
                <a:ext cx="452528" cy="124924"/>
              </a:xfrm>
              <a:prstGeom prst="rect">
                <a:avLst/>
              </a:prstGeom>
              <a:solidFill>
                <a:srgbClr val="FF0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 name="Textfeld 17">
                <a:extLst>
                  <a:ext uri="{FF2B5EF4-FFF2-40B4-BE49-F238E27FC236}">
                    <a16:creationId xmlns:a16="http://schemas.microsoft.com/office/drawing/2014/main" id="{787EA0A1-E23A-8D97-27B6-F6473874DA8B}"/>
                  </a:ext>
                </a:extLst>
              </p:cNvPr>
              <p:cNvSpPr txBox="1"/>
              <p:nvPr/>
            </p:nvSpPr>
            <p:spPr>
              <a:xfrm>
                <a:off x="8962770" y="1511264"/>
                <a:ext cx="638316" cy="276999"/>
              </a:xfrm>
              <a:prstGeom prst="rect">
                <a:avLst/>
              </a:prstGeom>
              <a:noFill/>
            </p:spPr>
            <p:txBody>
              <a:bodyPr wrap="none" rtlCol="0">
                <a:spAutoFit/>
              </a:bodyPr>
              <a:lstStyle/>
              <a:p>
                <a:pPr algn="r"/>
                <a:r>
                  <a:rPr lang="de-DE" sz="1200" dirty="0">
                    <a:solidFill>
                      <a:srgbClr val="0000FF"/>
                    </a:solidFill>
                  </a:rPr>
                  <a:t>WPPE</a:t>
                </a:r>
              </a:p>
            </p:txBody>
          </p:sp>
        </p:grpSp>
        <p:grpSp>
          <p:nvGrpSpPr>
            <p:cNvPr id="20" name="Gruppieren 19">
              <a:extLst>
                <a:ext uri="{FF2B5EF4-FFF2-40B4-BE49-F238E27FC236}">
                  <a16:creationId xmlns:a16="http://schemas.microsoft.com/office/drawing/2014/main" id="{0463219D-4EFB-40E8-4C10-1E08F4CB99AE}"/>
                </a:ext>
              </a:extLst>
            </p:cNvPr>
            <p:cNvGrpSpPr/>
            <p:nvPr/>
          </p:nvGrpSpPr>
          <p:grpSpPr>
            <a:xfrm>
              <a:off x="2611644" y="887522"/>
              <a:ext cx="1180206" cy="276999"/>
              <a:chOff x="8803620" y="1511264"/>
              <a:chExt cx="1180206" cy="276999"/>
            </a:xfrm>
          </p:grpSpPr>
          <p:sp>
            <p:nvSpPr>
              <p:cNvPr id="21" name="Rechteck 20">
                <a:extLst>
                  <a:ext uri="{FF2B5EF4-FFF2-40B4-BE49-F238E27FC236}">
                    <a16:creationId xmlns:a16="http://schemas.microsoft.com/office/drawing/2014/main" id="{535D1470-3E37-791D-4E32-37DA4E7C1C93}"/>
                  </a:ext>
                </a:extLst>
              </p:cNvPr>
              <p:cNvSpPr/>
              <p:nvPr/>
            </p:nvSpPr>
            <p:spPr bwMode="auto">
              <a:xfrm>
                <a:off x="9531298" y="1587301"/>
                <a:ext cx="452528" cy="124924"/>
              </a:xfrm>
              <a:prstGeom prst="rect">
                <a:avLst/>
              </a:prstGeom>
              <a:solidFill>
                <a:srgbClr val="66CCFF"/>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 name="Textfeld 21">
                <a:extLst>
                  <a:ext uri="{FF2B5EF4-FFF2-40B4-BE49-F238E27FC236}">
                    <a16:creationId xmlns:a16="http://schemas.microsoft.com/office/drawing/2014/main" id="{72BF60F3-96CD-F4CC-3931-BC2C0F10CB33}"/>
                  </a:ext>
                </a:extLst>
              </p:cNvPr>
              <p:cNvSpPr txBox="1"/>
              <p:nvPr/>
            </p:nvSpPr>
            <p:spPr>
              <a:xfrm>
                <a:off x="8803620" y="1511264"/>
                <a:ext cx="788999" cy="276999"/>
              </a:xfrm>
              <a:prstGeom prst="rect">
                <a:avLst/>
              </a:prstGeom>
              <a:noFill/>
            </p:spPr>
            <p:txBody>
              <a:bodyPr wrap="none" rtlCol="0">
                <a:spAutoFit/>
              </a:bodyPr>
              <a:lstStyle/>
              <a:p>
                <a:pPr algn="r"/>
                <a:r>
                  <a:rPr lang="de-DE" sz="1200" dirty="0">
                    <a:solidFill>
                      <a:srgbClr val="0000FF"/>
                    </a:solidFill>
                  </a:rPr>
                  <a:t>Haushalt</a:t>
                </a:r>
              </a:p>
            </p:txBody>
          </p:sp>
        </p:grpSp>
        <p:grpSp>
          <p:nvGrpSpPr>
            <p:cNvPr id="23" name="Gruppieren 22">
              <a:extLst>
                <a:ext uri="{FF2B5EF4-FFF2-40B4-BE49-F238E27FC236}">
                  <a16:creationId xmlns:a16="http://schemas.microsoft.com/office/drawing/2014/main" id="{D52B7C46-78A7-E303-053B-1628FFFE62E7}"/>
                </a:ext>
              </a:extLst>
            </p:cNvPr>
            <p:cNvGrpSpPr/>
            <p:nvPr/>
          </p:nvGrpSpPr>
          <p:grpSpPr>
            <a:xfrm>
              <a:off x="4048138" y="887522"/>
              <a:ext cx="883198" cy="276999"/>
              <a:chOff x="9100628" y="1511264"/>
              <a:chExt cx="883198" cy="276999"/>
            </a:xfrm>
          </p:grpSpPr>
          <p:sp>
            <p:nvSpPr>
              <p:cNvPr id="24" name="Rechteck 23">
                <a:extLst>
                  <a:ext uri="{FF2B5EF4-FFF2-40B4-BE49-F238E27FC236}">
                    <a16:creationId xmlns:a16="http://schemas.microsoft.com/office/drawing/2014/main" id="{66DBC44D-13C7-C2C4-7E19-0C9D535ADD72}"/>
                  </a:ext>
                </a:extLst>
              </p:cNvPr>
              <p:cNvSpPr/>
              <p:nvPr/>
            </p:nvSpPr>
            <p:spPr bwMode="auto">
              <a:xfrm>
                <a:off x="9531298" y="1587301"/>
                <a:ext cx="452528" cy="124924"/>
              </a:xfrm>
              <a:prstGeom prst="rect">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Textfeld 24">
                <a:extLst>
                  <a:ext uri="{FF2B5EF4-FFF2-40B4-BE49-F238E27FC236}">
                    <a16:creationId xmlns:a16="http://schemas.microsoft.com/office/drawing/2014/main" id="{335CC124-ADB5-E341-1980-B8059C3F7E83}"/>
                  </a:ext>
                </a:extLst>
              </p:cNvPr>
              <p:cNvSpPr txBox="1"/>
              <p:nvPr/>
            </p:nvSpPr>
            <p:spPr>
              <a:xfrm>
                <a:off x="9100628" y="1511264"/>
                <a:ext cx="500458" cy="276999"/>
              </a:xfrm>
              <a:prstGeom prst="rect">
                <a:avLst/>
              </a:prstGeom>
              <a:noFill/>
            </p:spPr>
            <p:txBody>
              <a:bodyPr wrap="none" rtlCol="0">
                <a:spAutoFit/>
              </a:bodyPr>
              <a:lstStyle/>
              <a:p>
                <a:pPr algn="r"/>
                <a:r>
                  <a:rPr lang="de-DE" sz="1200" dirty="0">
                    <a:solidFill>
                      <a:srgbClr val="0000FF"/>
                    </a:solidFill>
                  </a:rPr>
                  <a:t>Auto</a:t>
                </a:r>
              </a:p>
            </p:txBody>
          </p:sp>
        </p:grpSp>
        <p:sp>
          <p:nvSpPr>
            <p:cNvPr id="8215" name="Rechteck 8214">
              <a:extLst>
                <a:ext uri="{FF2B5EF4-FFF2-40B4-BE49-F238E27FC236}">
                  <a16:creationId xmlns:a16="http://schemas.microsoft.com/office/drawing/2014/main" id="{00777A65-50CC-82BD-095D-A70EB346E273}"/>
                </a:ext>
              </a:extLst>
            </p:cNvPr>
            <p:cNvSpPr/>
            <p:nvPr/>
          </p:nvSpPr>
          <p:spPr bwMode="auto">
            <a:xfrm>
              <a:off x="1334071" y="818244"/>
              <a:ext cx="3716445" cy="433419"/>
            </a:xfrm>
            <a:prstGeom prst="rect">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31" name="Gruppieren 8230">
            <a:extLst>
              <a:ext uri="{FF2B5EF4-FFF2-40B4-BE49-F238E27FC236}">
                <a16:creationId xmlns:a16="http://schemas.microsoft.com/office/drawing/2014/main" id="{F8102083-26BE-DB5F-0F33-D91D54217D53}"/>
              </a:ext>
            </a:extLst>
          </p:cNvPr>
          <p:cNvGrpSpPr/>
          <p:nvPr/>
        </p:nvGrpSpPr>
        <p:grpSpPr>
          <a:xfrm>
            <a:off x="4471611" y="1047142"/>
            <a:ext cx="2173369" cy="433419"/>
            <a:chOff x="5689968" y="818244"/>
            <a:chExt cx="2173369" cy="433419"/>
          </a:xfrm>
        </p:grpSpPr>
        <p:grpSp>
          <p:nvGrpSpPr>
            <p:cNvPr id="28" name="Gruppieren 27">
              <a:extLst>
                <a:ext uri="{FF2B5EF4-FFF2-40B4-BE49-F238E27FC236}">
                  <a16:creationId xmlns:a16="http://schemas.microsoft.com/office/drawing/2014/main" id="{17197059-5E87-A463-B08F-121E1066BF7D}"/>
                </a:ext>
              </a:extLst>
            </p:cNvPr>
            <p:cNvGrpSpPr/>
            <p:nvPr/>
          </p:nvGrpSpPr>
          <p:grpSpPr>
            <a:xfrm>
              <a:off x="5689969" y="887522"/>
              <a:ext cx="1001820" cy="276999"/>
              <a:chOff x="8982006" y="1511264"/>
              <a:chExt cx="1001820" cy="276999"/>
            </a:xfrm>
          </p:grpSpPr>
          <p:sp>
            <p:nvSpPr>
              <p:cNvPr id="29" name="Rechteck 28">
                <a:extLst>
                  <a:ext uri="{FF2B5EF4-FFF2-40B4-BE49-F238E27FC236}">
                    <a16:creationId xmlns:a16="http://schemas.microsoft.com/office/drawing/2014/main" id="{B2374454-2747-EE18-0B5C-FF0B40F39B04}"/>
                  </a:ext>
                </a:extLst>
              </p:cNvPr>
              <p:cNvSpPr/>
              <p:nvPr/>
            </p:nvSpPr>
            <p:spPr bwMode="auto">
              <a:xfrm>
                <a:off x="9531298" y="1587301"/>
                <a:ext cx="452528" cy="124924"/>
              </a:xfrm>
              <a:prstGeom prst="rect">
                <a:avLst/>
              </a:prstGeom>
              <a:solidFill>
                <a:schemeClr val="bg1">
                  <a:lumMod val="50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0" name="Textfeld 29">
                <a:extLst>
                  <a:ext uri="{FF2B5EF4-FFF2-40B4-BE49-F238E27FC236}">
                    <a16:creationId xmlns:a16="http://schemas.microsoft.com/office/drawing/2014/main" id="{CC1FBF3E-8EAF-7C1E-3BB7-E4D9B805055B}"/>
                  </a:ext>
                </a:extLst>
              </p:cNvPr>
              <p:cNvSpPr txBox="1"/>
              <p:nvPr/>
            </p:nvSpPr>
            <p:spPr>
              <a:xfrm>
                <a:off x="8982006" y="1511264"/>
                <a:ext cx="619080" cy="276999"/>
              </a:xfrm>
              <a:prstGeom prst="rect">
                <a:avLst/>
              </a:prstGeom>
              <a:noFill/>
            </p:spPr>
            <p:txBody>
              <a:bodyPr wrap="none" rtlCol="0">
                <a:spAutoFit/>
              </a:bodyPr>
              <a:lstStyle/>
              <a:p>
                <a:pPr algn="r"/>
                <a:r>
                  <a:rPr lang="de-DE" sz="1200" dirty="0">
                    <a:solidFill>
                      <a:srgbClr val="0000FF"/>
                    </a:solidFill>
                  </a:rPr>
                  <a:t>Bezug</a:t>
                </a:r>
              </a:p>
            </p:txBody>
          </p:sp>
        </p:grpSp>
        <p:grpSp>
          <p:nvGrpSpPr>
            <p:cNvPr id="31" name="Gruppieren 30">
              <a:extLst>
                <a:ext uri="{FF2B5EF4-FFF2-40B4-BE49-F238E27FC236}">
                  <a16:creationId xmlns:a16="http://schemas.microsoft.com/office/drawing/2014/main" id="{41EA97C1-2EB8-F2F9-4A99-EB6205203EDD}"/>
                </a:ext>
              </a:extLst>
            </p:cNvPr>
            <p:cNvGrpSpPr/>
            <p:nvPr/>
          </p:nvGrpSpPr>
          <p:grpSpPr>
            <a:xfrm>
              <a:off x="6762085" y="887522"/>
              <a:ext cx="958540" cy="276999"/>
              <a:chOff x="9025286" y="1511264"/>
              <a:chExt cx="958540" cy="276999"/>
            </a:xfrm>
          </p:grpSpPr>
          <p:sp>
            <p:nvSpPr>
              <p:cNvPr id="8192" name="Rechteck 8191">
                <a:extLst>
                  <a:ext uri="{FF2B5EF4-FFF2-40B4-BE49-F238E27FC236}">
                    <a16:creationId xmlns:a16="http://schemas.microsoft.com/office/drawing/2014/main" id="{691EB9BC-4CAB-305C-68A0-B2ACAAEF6D46}"/>
                  </a:ext>
                </a:extLst>
              </p:cNvPr>
              <p:cNvSpPr/>
              <p:nvPr/>
            </p:nvSpPr>
            <p:spPr bwMode="auto">
              <a:xfrm>
                <a:off x="9531298" y="1587301"/>
                <a:ext cx="452528" cy="124924"/>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3" name="Textfeld 8192">
                <a:extLst>
                  <a:ext uri="{FF2B5EF4-FFF2-40B4-BE49-F238E27FC236}">
                    <a16:creationId xmlns:a16="http://schemas.microsoft.com/office/drawing/2014/main" id="{9485F268-0AFA-60CD-2C47-2B6767C35B0A}"/>
                  </a:ext>
                </a:extLst>
              </p:cNvPr>
              <p:cNvSpPr txBox="1"/>
              <p:nvPr/>
            </p:nvSpPr>
            <p:spPr>
              <a:xfrm>
                <a:off x="9025286" y="1511264"/>
                <a:ext cx="575800" cy="276999"/>
              </a:xfrm>
              <a:prstGeom prst="rect">
                <a:avLst/>
              </a:prstGeom>
              <a:noFill/>
            </p:spPr>
            <p:txBody>
              <a:bodyPr wrap="none" rtlCol="0">
                <a:spAutoFit/>
              </a:bodyPr>
              <a:lstStyle/>
              <a:p>
                <a:pPr algn="r"/>
                <a:r>
                  <a:rPr lang="de-DE" sz="1200" dirty="0">
                    <a:solidFill>
                      <a:srgbClr val="0000FF"/>
                    </a:solidFill>
                  </a:rPr>
                  <a:t>Eigen</a:t>
                </a:r>
              </a:p>
            </p:txBody>
          </p:sp>
        </p:grpSp>
        <p:sp>
          <p:nvSpPr>
            <p:cNvPr id="8228" name="Rechteck 8227">
              <a:extLst>
                <a:ext uri="{FF2B5EF4-FFF2-40B4-BE49-F238E27FC236}">
                  <a16:creationId xmlns:a16="http://schemas.microsoft.com/office/drawing/2014/main" id="{F5B40617-4C58-E79C-2CB8-D50F94D88F6C}"/>
                </a:ext>
              </a:extLst>
            </p:cNvPr>
            <p:cNvSpPr/>
            <p:nvPr/>
          </p:nvSpPr>
          <p:spPr bwMode="auto">
            <a:xfrm>
              <a:off x="5689968" y="818244"/>
              <a:ext cx="2173369" cy="433419"/>
            </a:xfrm>
            <a:prstGeom prst="rect">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229" name="Rechteck 8228">
            <a:extLst>
              <a:ext uri="{FF2B5EF4-FFF2-40B4-BE49-F238E27FC236}">
                <a16:creationId xmlns:a16="http://schemas.microsoft.com/office/drawing/2014/main" id="{6BBBD8DE-BBD4-25FC-064E-38928BD68F78}"/>
              </a:ext>
            </a:extLst>
          </p:cNvPr>
          <p:cNvSpPr/>
          <p:nvPr/>
        </p:nvSpPr>
        <p:spPr bwMode="auto">
          <a:xfrm>
            <a:off x="7307742" y="1047142"/>
            <a:ext cx="2436098" cy="433419"/>
          </a:xfrm>
          <a:prstGeom prst="rect">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32" name="Gruppieren 8231">
            <a:extLst>
              <a:ext uri="{FF2B5EF4-FFF2-40B4-BE49-F238E27FC236}">
                <a16:creationId xmlns:a16="http://schemas.microsoft.com/office/drawing/2014/main" id="{F18E52BD-6C54-966E-A1C2-B8C418F3B2D6}"/>
              </a:ext>
            </a:extLst>
          </p:cNvPr>
          <p:cNvGrpSpPr/>
          <p:nvPr/>
        </p:nvGrpSpPr>
        <p:grpSpPr>
          <a:xfrm>
            <a:off x="7233914" y="1116420"/>
            <a:ext cx="1253874" cy="276999"/>
            <a:chOff x="7957416" y="894331"/>
            <a:chExt cx="1253874" cy="276999"/>
          </a:xfrm>
        </p:grpSpPr>
        <p:sp>
          <p:nvSpPr>
            <p:cNvPr id="8233" name="Textfeld 8232">
              <a:extLst>
                <a:ext uri="{FF2B5EF4-FFF2-40B4-BE49-F238E27FC236}">
                  <a16:creationId xmlns:a16="http://schemas.microsoft.com/office/drawing/2014/main" id="{126CF54A-51D1-85FF-F83E-5718F9C72FFB}"/>
                </a:ext>
              </a:extLst>
            </p:cNvPr>
            <p:cNvSpPr txBox="1"/>
            <p:nvPr/>
          </p:nvSpPr>
          <p:spPr>
            <a:xfrm>
              <a:off x="7957416" y="894331"/>
              <a:ext cx="822662" cy="276999"/>
            </a:xfrm>
            <a:prstGeom prst="rect">
              <a:avLst/>
            </a:prstGeom>
            <a:noFill/>
          </p:spPr>
          <p:txBody>
            <a:bodyPr wrap="none" rtlCol="0">
              <a:spAutoFit/>
            </a:bodyPr>
            <a:lstStyle/>
            <a:p>
              <a:pPr algn="r"/>
              <a:r>
                <a:rPr lang="de-DE" sz="1200" dirty="0">
                  <a:solidFill>
                    <a:srgbClr val="0000FF"/>
                  </a:solidFill>
                </a:rPr>
                <a:t>Lieferung</a:t>
              </a:r>
            </a:p>
          </p:txBody>
        </p:sp>
        <p:sp>
          <p:nvSpPr>
            <p:cNvPr id="8234" name="Rechteck 8233">
              <a:extLst>
                <a:ext uri="{FF2B5EF4-FFF2-40B4-BE49-F238E27FC236}">
                  <a16:creationId xmlns:a16="http://schemas.microsoft.com/office/drawing/2014/main" id="{02768390-7DF3-EDD6-98D1-366ACC00F985}"/>
                </a:ext>
              </a:extLst>
            </p:cNvPr>
            <p:cNvSpPr/>
            <p:nvPr/>
          </p:nvSpPr>
          <p:spPr bwMode="auto">
            <a:xfrm>
              <a:off x="8758762" y="982236"/>
              <a:ext cx="452528" cy="124924"/>
            </a:xfrm>
            <a:prstGeom prst="rect">
              <a:avLst/>
            </a:prstGeom>
            <a:solidFill>
              <a:srgbClr val="CC66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236" name="Textfeld 8235">
            <a:extLst>
              <a:ext uri="{FF2B5EF4-FFF2-40B4-BE49-F238E27FC236}">
                <a16:creationId xmlns:a16="http://schemas.microsoft.com/office/drawing/2014/main" id="{B4BD761D-846B-E416-5A49-249B6249F594}"/>
              </a:ext>
            </a:extLst>
          </p:cNvPr>
          <p:cNvSpPr txBox="1"/>
          <p:nvPr/>
        </p:nvSpPr>
        <p:spPr>
          <a:xfrm>
            <a:off x="866476" y="3519434"/>
            <a:ext cx="439544" cy="276999"/>
          </a:xfrm>
          <a:prstGeom prst="rect">
            <a:avLst/>
          </a:prstGeom>
          <a:noFill/>
        </p:spPr>
        <p:txBody>
          <a:bodyPr wrap="none" rtlCol="0">
            <a:spAutoFit/>
          </a:bodyPr>
          <a:lstStyle/>
          <a:p>
            <a:r>
              <a:rPr lang="de-DE" sz="1200" dirty="0">
                <a:solidFill>
                  <a:srgbClr val="FF9900"/>
                </a:solidFill>
              </a:rPr>
              <a:t>302</a:t>
            </a:r>
          </a:p>
        </p:txBody>
      </p:sp>
      <p:sp>
        <p:nvSpPr>
          <p:cNvPr id="8237" name="Textfeld 8236">
            <a:extLst>
              <a:ext uri="{FF2B5EF4-FFF2-40B4-BE49-F238E27FC236}">
                <a16:creationId xmlns:a16="http://schemas.microsoft.com/office/drawing/2014/main" id="{B627F02E-ED85-DA90-9D0C-7B8C5D673B1B}"/>
              </a:ext>
            </a:extLst>
          </p:cNvPr>
          <p:cNvSpPr txBox="1"/>
          <p:nvPr/>
        </p:nvSpPr>
        <p:spPr>
          <a:xfrm>
            <a:off x="1603570" y="3198555"/>
            <a:ext cx="439544" cy="276999"/>
          </a:xfrm>
          <a:prstGeom prst="rect">
            <a:avLst/>
          </a:prstGeom>
          <a:noFill/>
        </p:spPr>
        <p:txBody>
          <a:bodyPr wrap="none" rtlCol="0">
            <a:spAutoFit/>
          </a:bodyPr>
          <a:lstStyle/>
          <a:p>
            <a:r>
              <a:rPr lang="de-DE" sz="1200" dirty="0">
                <a:solidFill>
                  <a:srgbClr val="FF9900"/>
                </a:solidFill>
              </a:rPr>
              <a:t>605</a:t>
            </a:r>
          </a:p>
        </p:txBody>
      </p:sp>
      <p:sp>
        <p:nvSpPr>
          <p:cNvPr id="8238" name="Textfeld 8237">
            <a:extLst>
              <a:ext uri="{FF2B5EF4-FFF2-40B4-BE49-F238E27FC236}">
                <a16:creationId xmlns:a16="http://schemas.microsoft.com/office/drawing/2014/main" id="{32E1143C-3585-0CAE-A99A-4E40BD6043C4}"/>
              </a:ext>
            </a:extLst>
          </p:cNvPr>
          <p:cNvSpPr txBox="1"/>
          <p:nvPr/>
        </p:nvSpPr>
        <p:spPr>
          <a:xfrm>
            <a:off x="2379916" y="2374047"/>
            <a:ext cx="567784" cy="276999"/>
          </a:xfrm>
          <a:prstGeom prst="rect">
            <a:avLst/>
          </a:prstGeom>
          <a:noFill/>
        </p:spPr>
        <p:txBody>
          <a:bodyPr wrap="none" rtlCol="0">
            <a:spAutoFit/>
          </a:bodyPr>
          <a:lstStyle/>
          <a:p>
            <a:r>
              <a:rPr lang="de-DE" sz="1200" dirty="0">
                <a:solidFill>
                  <a:srgbClr val="FF9900"/>
                </a:solidFill>
              </a:rPr>
              <a:t>1.365</a:t>
            </a:r>
          </a:p>
        </p:txBody>
      </p:sp>
      <p:sp>
        <p:nvSpPr>
          <p:cNvPr id="8239" name="Textfeld 8238">
            <a:extLst>
              <a:ext uri="{FF2B5EF4-FFF2-40B4-BE49-F238E27FC236}">
                <a16:creationId xmlns:a16="http://schemas.microsoft.com/office/drawing/2014/main" id="{0F03A680-D76D-7525-3061-66E907B92A11}"/>
              </a:ext>
            </a:extLst>
          </p:cNvPr>
          <p:cNvSpPr txBox="1"/>
          <p:nvPr/>
        </p:nvSpPr>
        <p:spPr>
          <a:xfrm>
            <a:off x="2999588" y="2105537"/>
            <a:ext cx="567784" cy="276999"/>
          </a:xfrm>
          <a:prstGeom prst="rect">
            <a:avLst/>
          </a:prstGeom>
          <a:noFill/>
        </p:spPr>
        <p:txBody>
          <a:bodyPr wrap="none" rtlCol="0">
            <a:spAutoFit/>
          </a:bodyPr>
          <a:lstStyle/>
          <a:p>
            <a:r>
              <a:rPr lang="de-DE" sz="1200" dirty="0">
                <a:solidFill>
                  <a:srgbClr val="FF9900"/>
                </a:solidFill>
              </a:rPr>
              <a:t>1.631</a:t>
            </a:r>
          </a:p>
        </p:txBody>
      </p:sp>
      <p:sp>
        <p:nvSpPr>
          <p:cNvPr id="8240" name="Textfeld 8239">
            <a:extLst>
              <a:ext uri="{FF2B5EF4-FFF2-40B4-BE49-F238E27FC236}">
                <a16:creationId xmlns:a16="http://schemas.microsoft.com/office/drawing/2014/main" id="{45A7B50F-1AEB-CB02-873B-13481A33EB15}"/>
              </a:ext>
            </a:extLst>
          </p:cNvPr>
          <p:cNvSpPr txBox="1"/>
          <p:nvPr/>
        </p:nvSpPr>
        <p:spPr>
          <a:xfrm>
            <a:off x="3749507" y="1655520"/>
            <a:ext cx="567784" cy="276999"/>
          </a:xfrm>
          <a:prstGeom prst="rect">
            <a:avLst/>
          </a:prstGeom>
          <a:noFill/>
        </p:spPr>
        <p:txBody>
          <a:bodyPr wrap="none" rtlCol="0">
            <a:spAutoFit/>
          </a:bodyPr>
          <a:lstStyle/>
          <a:p>
            <a:r>
              <a:rPr lang="de-DE" sz="1200" dirty="0">
                <a:solidFill>
                  <a:srgbClr val="FF9900"/>
                </a:solidFill>
              </a:rPr>
              <a:t>2.271</a:t>
            </a:r>
          </a:p>
        </p:txBody>
      </p:sp>
      <p:sp>
        <p:nvSpPr>
          <p:cNvPr id="8241" name="Textfeld 8240">
            <a:extLst>
              <a:ext uri="{FF2B5EF4-FFF2-40B4-BE49-F238E27FC236}">
                <a16:creationId xmlns:a16="http://schemas.microsoft.com/office/drawing/2014/main" id="{A7E2A31C-E3A4-EDD9-F715-FFA7DFF421BD}"/>
              </a:ext>
            </a:extLst>
          </p:cNvPr>
          <p:cNvSpPr txBox="1"/>
          <p:nvPr/>
        </p:nvSpPr>
        <p:spPr>
          <a:xfrm>
            <a:off x="4481641" y="1610655"/>
            <a:ext cx="567784" cy="276999"/>
          </a:xfrm>
          <a:prstGeom prst="rect">
            <a:avLst/>
          </a:prstGeom>
          <a:noFill/>
        </p:spPr>
        <p:txBody>
          <a:bodyPr wrap="none" rtlCol="0">
            <a:spAutoFit/>
          </a:bodyPr>
          <a:lstStyle/>
          <a:p>
            <a:r>
              <a:rPr lang="de-DE" sz="1200" dirty="0">
                <a:solidFill>
                  <a:srgbClr val="FF9900"/>
                </a:solidFill>
              </a:rPr>
              <a:t>2.272</a:t>
            </a:r>
          </a:p>
        </p:txBody>
      </p:sp>
      <p:sp>
        <p:nvSpPr>
          <p:cNvPr id="8242" name="Textfeld 8241">
            <a:extLst>
              <a:ext uri="{FF2B5EF4-FFF2-40B4-BE49-F238E27FC236}">
                <a16:creationId xmlns:a16="http://schemas.microsoft.com/office/drawing/2014/main" id="{4E3B0C8B-C86F-59C1-8968-D0F494AA743B}"/>
              </a:ext>
            </a:extLst>
          </p:cNvPr>
          <p:cNvSpPr txBox="1"/>
          <p:nvPr/>
        </p:nvSpPr>
        <p:spPr>
          <a:xfrm>
            <a:off x="5227820" y="1595848"/>
            <a:ext cx="567784" cy="276999"/>
          </a:xfrm>
          <a:prstGeom prst="rect">
            <a:avLst/>
          </a:prstGeom>
          <a:noFill/>
        </p:spPr>
        <p:txBody>
          <a:bodyPr wrap="none" rtlCol="0">
            <a:spAutoFit/>
          </a:bodyPr>
          <a:lstStyle/>
          <a:p>
            <a:r>
              <a:rPr lang="de-DE" sz="1200" dirty="0">
                <a:solidFill>
                  <a:srgbClr val="FF9900"/>
                </a:solidFill>
              </a:rPr>
              <a:t>2.391</a:t>
            </a:r>
          </a:p>
        </p:txBody>
      </p:sp>
      <p:sp>
        <p:nvSpPr>
          <p:cNvPr id="8243" name="Textfeld 8242">
            <a:extLst>
              <a:ext uri="{FF2B5EF4-FFF2-40B4-BE49-F238E27FC236}">
                <a16:creationId xmlns:a16="http://schemas.microsoft.com/office/drawing/2014/main" id="{8F1F517E-676C-95AF-59A8-403A3440F2E7}"/>
              </a:ext>
            </a:extLst>
          </p:cNvPr>
          <p:cNvSpPr txBox="1"/>
          <p:nvPr/>
        </p:nvSpPr>
        <p:spPr>
          <a:xfrm>
            <a:off x="5955830" y="1672424"/>
            <a:ext cx="567784" cy="276999"/>
          </a:xfrm>
          <a:prstGeom prst="rect">
            <a:avLst/>
          </a:prstGeom>
          <a:noFill/>
        </p:spPr>
        <p:txBody>
          <a:bodyPr wrap="none" rtlCol="0">
            <a:spAutoFit/>
          </a:bodyPr>
          <a:lstStyle/>
          <a:p>
            <a:r>
              <a:rPr lang="de-DE" sz="1200" dirty="0">
                <a:solidFill>
                  <a:srgbClr val="FF9900"/>
                </a:solidFill>
              </a:rPr>
              <a:t>2.026</a:t>
            </a:r>
          </a:p>
        </p:txBody>
      </p:sp>
      <p:sp>
        <p:nvSpPr>
          <p:cNvPr id="8244" name="Textfeld 8243">
            <a:extLst>
              <a:ext uri="{FF2B5EF4-FFF2-40B4-BE49-F238E27FC236}">
                <a16:creationId xmlns:a16="http://schemas.microsoft.com/office/drawing/2014/main" id="{5F271A3F-6E89-FB87-FABD-DAE53A6EF9A8}"/>
              </a:ext>
            </a:extLst>
          </p:cNvPr>
          <p:cNvSpPr txBox="1"/>
          <p:nvPr/>
        </p:nvSpPr>
        <p:spPr>
          <a:xfrm>
            <a:off x="6656195" y="2497783"/>
            <a:ext cx="567784" cy="276999"/>
          </a:xfrm>
          <a:prstGeom prst="rect">
            <a:avLst/>
          </a:prstGeom>
          <a:noFill/>
        </p:spPr>
        <p:txBody>
          <a:bodyPr wrap="none" rtlCol="0">
            <a:spAutoFit/>
          </a:bodyPr>
          <a:lstStyle/>
          <a:p>
            <a:r>
              <a:rPr lang="de-DE" sz="1200" dirty="0">
                <a:solidFill>
                  <a:srgbClr val="FF9900"/>
                </a:solidFill>
              </a:rPr>
              <a:t>1.225</a:t>
            </a:r>
          </a:p>
        </p:txBody>
      </p:sp>
      <p:sp>
        <p:nvSpPr>
          <p:cNvPr id="8245" name="Textfeld 8244">
            <a:extLst>
              <a:ext uri="{FF2B5EF4-FFF2-40B4-BE49-F238E27FC236}">
                <a16:creationId xmlns:a16="http://schemas.microsoft.com/office/drawing/2014/main" id="{66E26913-1C60-3DAA-563B-AF83E5642050}"/>
              </a:ext>
            </a:extLst>
          </p:cNvPr>
          <p:cNvSpPr txBox="1"/>
          <p:nvPr/>
        </p:nvSpPr>
        <p:spPr>
          <a:xfrm>
            <a:off x="7535620" y="2948204"/>
            <a:ext cx="439544" cy="276999"/>
          </a:xfrm>
          <a:prstGeom prst="rect">
            <a:avLst/>
          </a:prstGeom>
          <a:noFill/>
        </p:spPr>
        <p:txBody>
          <a:bodyPr wrap="none" rtlCol="0">
            <a:spAutoFit/>
          </a:bodyPr>
          <a:lstStyle/>
          <a:p>
            <a:r>
              <a:rPr lang="de-DE" sz="1200" dirty="0">
                <a:solidFill>
                  <a:srgbClr val="FF9900"/>
                </a:solidFill>
              </a:rPr>
              <a:t>812</a:t>
            </a:r>
          </a:p>
        </p:txBody>
      </p:sp>
      <p:sp>
        <p:nvSpPr>
          <p:cNvPr id="8246" name="Textfeld 8245">
            <a:extLst>
              <a:ext uri="{FF2B5EF4-FFF2-40B4-BE49-F238E27FC236}">
                <a16:creationId xmlns:a16="http://schemas.microsoft.com/office/drawing/2014/main" id="{BFFB530A-8199-402E-026E-F8D85D81F075}"/>
              </a:ext>
            </a:extLst>
          </p:cNvPr>
          <p:cNvSpPr txBox="1"/>
          <p:nvPr/>
        </p:nvSpPr>
        <p:spPr>
          <a:xfrm>
            <a:off x="8227022" y="3431130"/>
            <a:ext cx="439544" cy="276999"/>
          </a:xfrm>
          <a:prstGeom prst="rect">
            <a:avLst/>
          </a:prstGeom>
          <a:noFill/>
        </p:spPr>
        <p:txBody>
          <a:bodyPr wrap="none" rtlCol="0">
            <a:spAutoFit/>
          </a:bodyPr>
          <a:lstStyle/>
          <a:p>
            <a:r>
              <a:rPr lang="de-DE" sz="1200" dirty="0">
                <a:solidFill>
                  <a:srgbClr val="FF9900"/>
                </a:solidFill>
              </a:rPr>
              <a:t>366</a:t>
            </a:r>
          </a:p>
        </p:txBody>
      </p:sp>
      <p:sp>
        <p:nvSpPr>
          <p:cNvPr id="8247" name="Textfeld 8246">
            <a:extLst>
              <a:ext uri="{FF2B5EF4-FFF2-40B4-BE49-F238E27FC236}">
                <a16:creationId xmlns:a16="http://schemas.microsoft.com/office/drawing/2014/main" id="{ABD2615B-B7CD-BEE6-0F9F-340421BE467C}"/>
              </a:ext>
            </a:extLst>
          </p:cNvPr>
          <p:cNvSpPr txBox="1"/>
          <p:nvPr/>
        </p:nvSpPr>
        <p:spPr>
          <a:xfrm>
            <a:off x="8978904" y="3705624"/>
            <a:ext cx="439544" cy="276999"/>
          </a:xfrm>
          <a:prstGeom prst="rect">
            <a:avLst/>
          </a:prstGeom>
          <a:noFill/>
        </p:spPr>
        <p:txBody>
          <a:bodyPr wrap="none" rtlCol="0">
            <a:spAutoFit/>
          </a:bodyPr>
          <a:lstStyle/>
          <a:p>
            <a:r>
              <a:rPr lang="de-DE" sz="1200" dirty="0">
                <a:solidFill>
                  <a:srgbClr val="FF9900"/>
                </a:solidFill>
              </a:rPr>
              <a:t>177</a:t>
            </a:r>
          </a:p>
        </p:txBody>
      </p:sp>
      <p:grpSp>
        <p:nvGrpSpPr>
          <p:cNvPr id="8251" name="Gruppieren 8250">
            <a:extLst>
              <a:ext uri="{FF2B5EF4-FFF2-40B4-BE49-F238E27FC236}">
                <a16:creationId xmlns:a16="http://schemas.microsoft.com/office/drawing/2014/main" id="{A5EF58BD-0B51-3284-F9C7-23883DE0A709}"/>
              </a:ext>
            </a:extLst>
          </p:cNvPr>
          <p:cNvGrpSpPr/>
          <p:nvPr/>
        </p:nvGrpSpPr>
        <p:grpSpPr>
          <a:xfrm>
            <a:off x="57760" y="4558680"/>
            <a:ext cx="9765079" cy="1486301"/>
            <a:chOff x="57760" y="4739441"/>
            <a:chExt cx="9765079" cy="1486301"/>
          </a:xfrm>
        </p:grpSpPr>
        <p:sp>
          <p:nvSpPr>
            <p:cNvPr id="8208" name="Rechteck 8207">
              <a:extLst>
                <a:ext uri="{FF2B5EF4-FFF2-40B4-BE49-F238E27FC236}">
                  <a16:creationId xmlns:a16="http://schemas.microsoft.com/office/drawing/2014/main" id="{AE52B16F-37F2-2B5B-E1FA-BDDD774E1165}"/>
                </a:ext>
              </a:extLst>
            </p:cNvPr>
            <p:cNvSpPr/>
            <p:nvPr/>
          </p:nvSpPr>
          <p:spPr bwMode="auto">
            <a:xfrm>
              <a:off x="101599" y="4827056"/>
              <a:ext cx="9721240" cy="137792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aphicFrame>
          <p:nvGraphicFramePr>
            <p:cNvPr id="8248" name="Diagramm 8247">
              <a:extLst>
                <a:ext uri="{FF2B5EF4-FFF2-40B4-BE49-F238E27FC236}">
                  <a16:creationId xmlns:a16="http://schemas.microsoft.com/office/drawing/2014/main" id="{7843FB9F-F77A-FEA0-A31C-7ACDE38D427E}"/>
                </a:ext>
              </a:extLst>
            </p:cNvPr>
            <p:cNvGraphicFramePr>
              <a:graphicFrameLocks/>
            </p:cNvGraphicFramePr>
            <p:nvPr/>
          </p:nvGraphicFramePr>
          <p:xfrm>
            <a:off x="1173705" y="4739441"/>
            <a:ext cx="8257727" cy="133206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feld 5">
              <a:extLst>
                <a:ext uri="{FF2B5EF4-FFF2-40B4-BE49-F238E27FC236}">
                  <a16:creationId xmlns:a16="http://schemas.microsoft.com/office/drawing/2014/main" id="{5E9319E3-65D4-510E-D604-E19853F8FF01}"/>
                </a:ext>
              </a:extLst>
            </p:cNvPr>
            <p:cNvSpPr txBox="1"/>
            <p:nvPr/>
          </p:nvSpPr>
          <p:spPr>
            <a:xfrm>
              <a:off x="8847747" y="4837610"/>
              <a:ext cx="543739" cy="307777"/>
            </a:xfrm>
            <a:prstGeom prst="rect">
              <a:avLst/>
            </a:prstGeom>
            <a:noFill/>
          </p:spPr>
          <p:txBody>
            <a:bodyPr wrap="none" rtlCol="0">
              <a:spAutoFit/>
            </a:bodyPr>
            <a:lstStyle/>
            <a:p>
              <a:r>
                <a:rPr lang="de-DE" sz="1400" dirty="0"/>
                <a:t>kWh</a:t>
              </a:r>
            </a:p>
          </p:txBody>
        </p:sp>
        <p:sp>
          <p:nvSpPr>
            <p:cNvPr id="7" name="Textfeld 6">
              <a:extLst>
                <a:ext uri="{FF2B5EF4-FFF2-40B4-BE49-F238E27FC236}">
                  <a16:creationId xmlns:a16="http://schemas.microsoft.com/office/drawing/2014/main" id="{77FCCF23-02C5-3D71-3150-4FA17A380C18}"/>
                </a:ext>
              </a:extLst>
            </p:cNvPr>
            <p:cNvSpPr txBox="1"/>
            <p:nvPr/>
          </p:nvSpPr>
          <p:spPr>
            <a:xfrm>
              <a:off x="57760" y="5605240"/>
              <a:ext cx="1276311" cy="276999"/>
            </a:xfrm>
            <a:prstGeom prst="rect">
              <a:avLst/>
            </a:prstGeom>
            <a:noFill/>
          </p:spPr>
          <p:txBody>
            <a:bodyPr wrap="none" rtlCol="0">
              <a:spAutoFit/>
            </a:bodyPr>
            <a:lstStyle/>
            <a:p>
              <a:pPr algn="r"/>
              <a:r>
                <a:rPr lang="de-DE" sz="1200" dirty="0"/>
                <a:t>Erzeugung</a:t>
              </a:r>
              <a:r>
                <a:rPr lang="de-DE" sz="1200" dirty="0">
                  <a:solidFill>
                    <a:srgbClr val="0000FF"/>
                  </a:solidFill>
                </a:rPr>
                <a:t> </a:t>
              </a:r>
              <a:r>
                <a:rPr lang="de-DE" sz="1200" dirty="0"/>
                <a:t>(PV)</a:t>
              </a:r>
            </a:p>
          </p:txBody>
        </p:sp>
        <p:sp>
          <p:nvSpPr>
            <p:cNvPr id="8" name="Textfeld 7">
              <a:extLst>
                <a:ext uri="{FF2B5EF4-FFF2-40B4-BE49-F238E27FC236}">
                  <a16:creationId xmlns:a16="http://schemas.microsoft.com/office/drawing/2014/main" id="{02197A41-262A-B352-18B5-4021654FFE7B}"/>
                </a:ext>
              </a:extLst>
            </p:cNvPr>
            <p:cNvSpPr txBox="1"/>
            <p:nvPr/>
          </p:nvSpPr>
          <p:spPr>
            <a:xfrm>
              <a:off x="450944" y="5080690"/>
              <a:ext cx="883127" cy="276999"/>
            </a:xfrm>
            <a:prstGeom prst="rect">
              <a:avLst/>
            </a:prstGeom>
            <a:noFill/>
          </p:spPr>
          <p:txBody>
            <a:bodyPr wrap="none" rtlCol="0">
              <a:spAutoFit/>
            </a:bodyPr>
            <a:lstStyle/>
            <a:p>
              <a:pPr algn="r"/>
              <a:r>
                <a:rPr lang="de-DE" sz="1200" dirty="0"/>
                <a:t>Verbrauch</a:t>
              </a:r>
            </a:p>
          </p:txBody>
        </p:sp>
        <p:sp>
          <p:nvSpPr>
            <p:cNvPr id="14" name="Textfeld 13">
              <a:extLst>
                <a:ext uri="{FF2B5EF4-FFF2-40B4-BE49-F238E27FC236}">
                  <a16:creationId xmlns:a16="http://schemas.microsoft.com/office/drawing/2014/main" id="{1B8D1045-030C-30A8-AD27-A657B7C33600}"/>
                </a:ext>
              </a:extLst>
            </p:cNvPr>
            <p:cNvSpPr txBox="1"/>
            <p:nvPr/>
          </p:nvSpPr>
          <p:spPr>
            <a:xfrm>
              <a:off x="8786795" y="5124506"/>
              <a:ext cx="731290" cy="307777"/>
            </a:xfrm>
            <a:prstGeom prst="rect">
              <a:avLst/>
            </a:prstGeom>
            <a:noFill/>
          </p:spPr>
          <p:txBody>
            <a:bodyPr wrap="none" rtlCol="0">
              <a:spAutoFit/>
            </a:bodyPr>
            <a:lstStyle/>
            <a:p>
              <a:pPr algn="r"/>
              <a:r>
                <a:rPr lang="de-DE" sz="1400" b="1" dirty="0"/>
                <a:t>12.201</a:t>
              </a:r>
            </a:p>
          </p:txBody>
        </p:sp>
        <p:sp>
          <p:nvSpPr>
            <p:cNvPr id="15" name="Textfeld 14">
              <a:extLst>
                <a:ext uri="{FF2B5EF4-FFF2-40B4-BE49-F238E27FC236}">
                  <a16:creationId xmlns:a16="http://schemas.microsoft.com/office/drawing/2014/main" id="{B31530D6-6DFC-95A4-3A2A-902718FEBD56}"/>
                </a:ext>
              </a:extLst>
            </p:cNvPr>
            <p:cNvSpPr txBox="1"/>
            <p:nvPr/>
          </p:nvSpPr>
          <p:spPr>
            <a:xfrm>
              <a:off x="8788210" y="5897207"/>
              <a:ext cx="736099" cy="307777"/>
            </a:xfrm>
            <a:prstGeom prst="rect">
              <a:avLst/>
            </a:prstGeom>
            <a:noFill/>
          </p:spPr>
          <p:txBody>
            <a:bodyPr wrap="none" rtlCol="0">
              <a:spAutoFit/>
            </a:bodyPr>
            <a:lstStyle/>
            <a:p>
              <a:pPr algn="r"/>
              <a:r>
                <a:rPr lang="de-DE" sz="1400" b="1" dirty="0"/>
                <a:t>+3.242</a:t>
              </a:r>
            </a:p>
          </p:txBody>
        </p:sp>
        <p:sp>
          <p:nvSpPr>
            <p:cNvPr id="8203" name="Textfeld 8202">
              <a:extLst>
                <a:ext uri="{FF2B5EF4-FFF2-40B4-BE49-F238E27FC236}">
                  <a16:creationId xmlns:a16="http://schemas.microsoft.com/office/drawing/2014/main" id="{C803C703-299C-49A3-35ED-0537E80664BB}"/>
                </a:ext>
              </a:extLst>
            </p:cNvPr>
            <p:cNvSpPr txBox="1"/>
            <p:nvPr/>
          </p:nvSpPr>
          <p:spPr>
            <a:xfrm>
              <a:off x="8286664" y="5915609"/>
              <a:ext cx="575800" cy="276999"/>
            </a:xfrm>
            <a:prstGeom prst="rect">
              <a:avLst/>
            </a:prstGeom>
            <a:noFill/>
          </p:spPr>
          <p:txBody>
            <a:bodyPr wrap="none" rtlCol="0">
              <a:spAutoFit/>
            </a:bodyPr>
            <a:lstStyle/>
            <a:p>
              <a:pPr algn="r"/>
              <a:r>
                <a:rPr lang="de-DE" sz="1200" dirty="0"/>
                <a:t>Saldo</a:t>
              </a:r>
            </a:p>
          </p:txBody>
        </p:sp>
        <p:sp>
          <p:nvSpPr>
            <p:cNvPr id="8230" name="Textfeld 8229">
              <a:extLst>
                <a:ext uri="{FF2B5EF4-FFF2-40B4-BE49-F238E27FC236}">
                  <a16:creationId xmlns:a16="http://schemas.microsoft.com/office/drawing/2014/main" id="{7F349912-8FD6-C449-6835-5BD052A1BA6F}"/>
                </a:ext>
              </a:extLst>
            </p:cNvPr>
            <p:cNvSpPr txBox="1"/>
            <p:nvPr/>
          </p:nvSpPr>
          <p:spPr>
            <a:xfrm>
              <a:off x="62618" y="5917965"/>
              <a:ext cx="1268297" cy="307777"/>
            </a:xfrm>
            <a:prstGeom prst="rect">
              <a:avLst/>
            </a:prstGeom>
            <a:noFill/>
          </p:spPr>
          <p:txBody>
            <a:bodyPr wrap="none" rtlCol="0">
              <a:spAutoFit/>
            </a:bodyPr>
            <a:lstStyle/>
            <a:p>
              <a:pPr algn="r"/>
              <a:r>
                <a:rPr lang="de-DE" sz="1400" b="1" dirty="0"/>
                <a:t>Jahresbilanz</a:t>
              </a:r>
            </a:p>
          </p:txBody>
        </p:sp>
        <p:sp>
          <p:nvSpPr>
            <p:cNvPr id="8249" name="Textfeld 8248">
              <a:extLst>
                <a:ext uri="{FF2B5EF4-FFF2-40B4-BE49-F238E27FC236}">
                  <a16:creationId xmlns:a16="http://schemas.microsoft.com/office/drawing/2014/main" id="{F2BF21F6-9AD8-AD05-0FFC-7E5C183F79C4}"/>
                </a:ext>
              </a:extLst>
            </p:cNvPr>
            <p:cNvSpPr txBox="1"/>
            <p:nvPr/>
          </p:nvSpPr>
          <p:spPr>
            <a:xfrm>
              <a:off x="8786795" y="5587519"/>
              <a:ext cx="731290" cy="307777"/>
            </a:xfrm>
            <a:prstGeom prst="rect">
              <a:avLst/>
            </a:prstGeom>
            <a:noFill/>
          </p:spPr>
          <p:txBody>
            <a:bodyPr wrap="none" rtlCol="0">
              <a:spAutoFit/>
            </a:bodyPr>
            <a:lstStyle/>
            <a:p>
              <a:pPr algn="r"/>
              <a:r>
                <a:rPr lang="de-DE" sz="1400" b="1" dirty="0"/>
                <a:t>15.443</a:t>
              </a:r>
            </a:p>
          </p:txBody>
        </p:sp>
      </p:grpSp>
      <p:grpSp>
        <p:nvGrpSpPr>
          <p:cNvPr id="8255" name="Gruppieren 8254">
            <a:extLst>
              <a:ext uri="{FF2B5EF4-FFF2-40B4-BE49-F238E27FC236}">
                <a16:creationId xmlns:a16="http://schemas.microsoft.com/office/drawing/2014/main" id="{85387EEF-7A59-114C-3E6F-6568C9E570A5}"/>
              </a:ext>
            </a:extLst>
          </p:cNvPr>
          <p:cNvGrpSpPr/>
          <p:nvPr/>
        </p:nvGrpSpPr>
        <p:grpSpPr>
          <a:xfrm>
            <a:off x="2081930" y="4337401"/>
            <a:ext cx="5765472" cy="265814"/>
            <a:chOff x="2081930" y="4475630"/>
            <a:chExt cx="5765472" cy="265814"/>
          </a:xfrm>
        </p:grpSpPr>
        <p:sp>
          <p:nvSpPr>
            <p:cNvPr id="8211" name="Rechteck 8210">
              <a:extLst>
                <a:ext uri="{FF2B5EF4-FFF2-40B4-BE49-F238E27FC236}">
                  <a16:creationId xmlns:a16="http://schemas.microsoft.com/office/drawing/2014/main" id="{FB7E061D-ADC3-475A-EC6E-8F29C1CCE082}"/>
                </a:ext>
              </a:extLst>
            </p:cNvPr>
            <p:cNvSpPr/>
            <p:nvPr/>
          </p:nvSpPr>
          <p:spPr bwMode="auto">
            <a:xfrm>
              <a:off x="2081930" y="4475630"/>
              <a:ext cx="1308142" cy="265814"/>
            </a:xfrm>
            <a:prstGeom prst="rect">
              <a:avLst/>
            </a:prstGeom>
            <a:solidFill>
              <a:srgbClr val="92D050">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52" name="Rechteck 8251">
              <a:extLst>
                <a:ext uri="{FF2B5EF4-FFF2-40B4-BE49-F238E27FC236}">
                  <a16:creationId xmlns:a16="http://schemas.microsoft.com/office/drawing/2014/main" id="{07CE4BB8-6E76-431A-AD06-CCD2630B444A}"/>
                </a:ext>
              </a:extLst>
            </p:cNvPr>
            <p:cNvSpPr/>
            <p:nvPr/>
          </p:nvSpPr>
          <p:spPr bwMode="auto">
            <a:xfrm>
              <a:off x="6539260" y="4475630"/>
              <a:ext cx="1308142" cy="265814"/>
            </a:xfrm>
            <a:prstGeom prst="rect">
              <a:avLst/>
            </a:prstGeom>
            <a:solidFill>
              <a:srgbClr val="92D050">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54" name="Gruppieren 8253">
            <a:extLst>
              <a:ext uri="{FF2B5EF4-FFF2-40B4-BE49-F238E27FC236}">
                <a16:creationId xmlns:a16="http://schemas.microsoft.com/office/drawing/2014/main" id="{3A89A8D7-8711-69DA-852D-A67222A44BA9}"/>
              </a:ext>
            </a:extLst>
          </p:cNvPr>
          <p:cNvGrpSpPr/>
          <p:nvPr/>
        </p:nvGrpSpPr>
        <p:grpSpPr>
          <a:xfrm>
            <a:off x="561896" y="4337401"/>
            <a:ext cx="8788337" cy="265814"/>
            <a:chOff x="561896" y="4475630"/>
            <a:chExt cx="8788337" cy="265814"/>
          </a:xfrm>
        </p:grpSpPr>
        <p:sp>
          <p:nvSpPr>
            <p:cNvPr id="8213" name="Rechteck 8212">
              <a:extLst>
                <a:ext uri="{FF2B5EF4-FFF2-40B4-BE49-F238E27FC236}">
                  <a16:creationId xmlns:a16="http://schemas.microsoft.com/office/drawing/2014/main" id="{732B6735-5082-D15F-DD47-CA72113C019B}"/>
                </a:ext>
              </a:extLst>
            </p:cNvPr>
            <p:cNvSpPr/>
            <p:nvPr/>
          </p:nvSpPr>
          <p:spPr bwMode="auto">
            <a:xfrm>
              <a:off x="8002833" y="4475630"/>
              <a:ext cx="1347400" cy="265814"/>
            </a:xfrm>
            <a:prstGeom prst="rect">
              <a:avLst/>
            </a:prstGeom>
            <a:solidFill>
              <a:srgbClr val="D9D9D9">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53" name="Rechteck 8252">
              <a:extLst>
                <a:ext uri="{FF2B5EF4-FFF2-40B4-BE49-F238E27FC236}">
                  <a16:creationId xmlns:a16="http://schemas.microsoft.com/office/drawing/2014/main" id="{15C80A22-3A30-0F01-146E-569E0B2DAB57}"/>
                </a:ext>
              </a:extLst>
            </p:cNvPr>
            <p:cNvSpPr/>
            <p:nvPr/>
          </p:nvSpPr>
          <p:spPr bwMode="auto">
            <a:xfrm>
              <a:off x="561896" y="4475630"/>
              <a:ext cx="1347400" cy="265814"/>
            </a:xfrm>
            <a:prstGeom prst="rect">
              <a:avLst/>
            </a:prstGeom>
            <a:solidFill>
              <a:srgbClr val="D9D9D9">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976079"/>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Bilanziell ist dieser </a:t>
            </a:r>
            <a:r>
              <a:rPr lang="de-DE" altLang="de-DE" sz="1800" dirty="0" err="1">
                <a:solidFill>
                  <a:srgbClr val="00B050"/>
                </a:solidFill>
              </a:rPr>
              <a:t>ProSumer</a:t>
            </a:r>
            <a:r>
              <a:rPr lang="de-DE" altLang="de-DE" sz="1800" dirty="0">
                <a:solidFill>
                  <a:srgbClr val="00B050"/>
                </a:solidFill>
              </a:rPr>
              <a:t> mehr als ausgeglichen!</a:t>
            </a:r>
          </a:p>
        </p:txBody>
      </p:sp>
      <p:sp>
        <p:nvSpPr>
          <p:cNvPr id="2" name="Textfeld 1">
            <a:extLst>
              <a:ext uri="{FF2B5EF4-FFF2-40B4-BE49-F238E27FC236}">
                <a16:creationId xmlns:a16="http://schemas.microsoft.com/office/drawing/2014/main" id="{BCD47EF1-70F5-3D8A-E52E-DF687A894590}"/>
              </a:ext>
            </a:extLst>
          </p:cNvPr>
          <p:cNvSpPr txBox="1"/>
          <p:nvPr/>
        </p:nvSpPr>
        <p:spPr>
          <a:xfrm>
            <a:off x="570429" y="739475"/>
            <a:ext cx="1119088" cy="338554"/>
          </a:xfrm>
          <a:prstGeom prst="rect">
            <a:avLst/>
          </a:prstGeom>
          <a:noFill/>
        </p:spPr>
        <p:txBody>
          <a:bodyPr wrap="none" rtlCol="0">
            <a:spAutoFit/>
          </a:bodyPr>
          <a:lstStyle/>
          <a:p>
            <a:r>
              <a:rPr lang="de-DE" sz="1600" dirty="0">
                <a:solidFill>
                  <a:srgbClr val="0000FF"/>
                </a:solidFill>
              </a:rPr>
              <a:t>Verbrauch</a:t>
            </a:r>
          </a:p>
        </p:txBody>
      </p:sp>
      <p:sp>
        <p:nvSpPr>
          <p:cNvPr id="4" name="Textfeld 3">
            <a:extLst>
              <a:ext uri="{FF2B5EF4-FFF2-40B4-BE49-F238E27FC236}">
                <a16:creationId xmlns:a16="http://schemas.microsoft.com/office/drawing/2014/main" id="{22E2143E-097D-089C-3207-1D8A1CD539EE}"/>
              </a:ext>
            </a:extLst>
          </p:cNvPr>
          <p:cNvSpPr txBox="1"/>
          <p:nvPr/>
        </p:nvSpPr>
        <p:spPr>
          <a:xfrm>
            <a:off x="7177398" y="728842"/>
            <a:ext cx="1643399" cy="338554"/>
          </a:xfrm>
          <a:prstGeom prst="rect">
            <a:avLst/>
          </a:prstGeom>
          <a:noFill/>
        </p:spPr>
        <p:txBody>
          <a:bodyPr wrap="none" rtlCol="0">
            <a:spAutoFit/>
          </a:bodyPr>
          <a:lstStyle/>
          <a:p>
            <a:r>
              <a:rPr lang="de-DE" sz="1600" dirty="0">
                <a:solidFill>
                  <a:srgbClr val="0000FF"/>
                </a:solidFill>
              </a:rPr>
              <a:t>Erzeugung (PV)</a:t>
            </a:r>
          </a:p>
        </p:txBody>
      </p:sp>
      <p:sp>
        <p:nvSpPr>
          <p:cNvPr id="5" name="Textfeld 4">
            <a:extLst>
              <a:ext uri="{FF2B5EF4-FFF2-40B4-BE49-F238E27FC236}">
                <a16:creationId xmlns:a16="http://schemas.microsoft.com/office/drawing/2014/main" id="{80D4D509-23B0-E4D7-C4B9-BA8899888331}"/>
              </a:ext>
            </a:extLst>
          </p:cNvPr>
          <p:cNvSpPr txBox="1"/>
          <p:nvPr/>
        </p:nvSpPr>
        <p:spPr>
          <a:xfrm>
            <a:off x="5260093" y="5230730"/>
            <a:ext cx="1523174" cy="276999"/>
          </a:xfrm>
          <a:prstGeom prst="rect">
            <a:avLst/>
          </a:prstGeom>
          <a:noFill/>
        </p:spPr>
        <p:txBody>
          <a:bodyPr wrap="none" rtlCol="0">
            <a:spAutoFit/>
          </a:bodyPr>
          <a:lstStyle/>
          <a:p>
            <a:pPr algn="r"/>
            <a:r>
              <a:rPr lang="de-DE" sz="1200" dirty="0">
                <a:solidFill>
                  <a:srgbClr val="FF0000"/>
                </a:solidFill>
              </a:rPr>
              <a:t>Autarkiequote: 37%</a:t>
            </a:r>
          </a:p>
        </p:txBody>
      </p:sp>
      <p:sp>
        <p:nvSpPr>
          <p:cNvPr id="16" name="Textfeld 15">
            <a:extLst>
              <a:ext uri="{FF2B5EF4-FFF2-40B4-BE49-F238E27FC236}">
                <a16:creationId xmlns:a16="http://schemas.microsoft.com/office/drawing/2014/main" id="{099775B1-EBF6-8091-80E1-92B0483CCBFA}"/>
              </a:ext>
            </a:extLst>
          </p:cNvPr>
          <p:cNvSpPr txBox="1"/>
          <p:nvPr/>
        </p:nvSpPr>
        <p:spPr>
          <a:xfrm>
            <a:off x="6164814" y="5618846"/>
            <a:ext cx="2109873" cy="276999"/>
          </a:xfrm>
          <a:prstGeom prst="rect">
            <a:avLst/>
          </a:prstGeom>
          <a:noFill/>
        </p:spPr>
        <p:txBody>
          <a:bodyPr wrap="none" rtlCol="0">
            <a:spAutoFit/>
          </a:bodyPr>
          <a:lstStyle/>
          <a:p>
            <a:pPr algn="r"/>
            <a:r>
              <a:rPr lang="de-DE" sz="1200" dirty="0">
                <a:solidFill>
                  <a:srgbClr val="FF0000"/>
                </a:solidFill>
              </a:rPr>
              <a:t>Eigenverbrauchsquote: 29%</a:t>
            </a:r>
          </a:p>
        </p:txBody>
      </p:sp>
      <p:sp>
        <p:nvSpPr>
          <p:cNvPr id="8212" name="Textfeld 8211">
            <a:extLst>
              <a:ext uri="{FF2B5EF4-FFF2-40B4-BE49-F238E27FC236}">
                <a16:creationId xmlns:a16="http://schemas.microsoft.com/office/drawing/2014/main" id="{A1003512-86C1-D0D4-2D2D-7CC79A15E45D}"/>
              </a:ext>
            </a:extLst>
          </p:cNvPr>
          <p:cNvSpPr txBox="1"/>
          <p:nvPr/>
        </p:nvSpPr>
        <p:spPr>
          <a:xfrm>
            <a:off x="2062209" y="1523641"/>
            <a:ext cx="5694188" cy="1077218"/>
          </a:xfrm>
          <a:prstGeom prst="rect">
            <a:avLst/>
          </a:prstGeom>
          <a:solidFill>
            <a:schemeClr val="bg1">
              <a:lumMod val="75000"/>
            </a:schemeClr>
          </a:solidFill>
        </p:spPr>
        <p:txBody>
          <a:bodyPr wrap="none" rtlCol="0">
            <a:spAutoFit/>
          </a:bodyPr>
          <a:lstStyle/>
          <a:p>
            <a:r>
              <a:rPr lang="de-DE" sz="1600" b="1" dirty="0">
                <a:solidFill>
                  <a:srgbClr val="FF0000"/>
                </a:solidFill>
              </a:rPr>
              <a:t>Einsparung WPPE 2022</a:t>
            </a:r>
            <a:br>
              <a:rPr lang="de-DE" sz="1600" dirty="0">
                <a:solidFill>
                  <a:srgbClr val="FF0000"/>
                </a:solidFill>
              </a:rPr>
            </a:br>
            <a:r>
              <a:rPr lang="de-DE" sz="1600" dirty="0">
                <a:solidFill>
                  <a:srgbClr val="FF0000"/>
                </a:solidFill>
              </a:rPr>
              <a:t>- Heizkosten mit Öl: 3.000 l x 1,50 €/l                   = 4.500 €</a:t>
            </a:r>
            <a:br>
              <a:rPr lang="de-DE" sz="1600" dirty="0">
                <a:solidFill>
                  <a:srgbClr val="FF0000"/>
                </a:solidFill>
              </a:rPr>
            </a:br>
            <a:r>
              <a:rPr lang="de-DE" sz="1600" dirty="0">
                <a:solidFill>
                  <a:srgbClr val="FF0000"/>
                </a:solidFill>
              </a:rPr>
              <a:t>- Heizkosten mit Strom: 7.077 kWh x 29 €ct/kWh = 2.054 €</a:t>
            </a:r>
            <a:br>
              <a:rPr lang="de-DE" sz="1600" dirty="0">
                <a:solidFill>
                  <a:srgbClr val="FF0000"/>
                </a:solidFill>
              </a:rPr>
            </a:br>
            <a:r>
              <a:rPr lang="de-DE" sz="1600" dirty="0">
                <a:solidFill>
                  <a:srgbClr val="FF0000"/>
                </a:solidFill>
              </a:rPr>
              <a:t>                                                      </a:t>
            </a:r>
            <a:r>
              <a:rPr lang="de-DE" sz="1600" b="1" dirty="0">
                <a:solidFill>
                  <a:srgbClr val="FF0000"/>
                </a:solidFill>
              </a:rPr>
              <a:t>Einsparung    = 2.446 €   </a:t>
            </a:r>
          </a:p>
        </p:txBody>
      </p:sp>
      <p:sp>
        <p:nvSpPr>
          <p:cNvPr id="8214" name="Textfeld 8213">
            <a:extLst>
              <a:ext uri="{FF2B5EF4-FFF2-40B4-BE49-F238E27FC236}">
                <a16:creationId xmlns:a16="http://schemas.microsoft.com/office/drawing/2014/main" id="{6717DC36-ABC2-CF02-EB60-21170DA4B7D1}"/>
              </a:ext>
            </a:extLst>
          </p:cNvPr>
          <p:cNvSpPr txBox="1"/>
          <p:nvPr/>
        </p:nvSpPr>
        <p:spPr>
          <a:xfrm>
            <a:off x="2062209" y="2608962"/>
            <a:ext cx="5681363" cy="1323439"/>
          </a:xfrm>
          <a:prstGeom prst="rect">
            <a:avLst/>
          </a:prstGeom>
          <a:solidFill>
            <a:schemeClr val="bg1">
              <a:lumMod val="75000"/>
            </a:schemeClr>
          </a:solidFill>
        </p:spPr>
        <p:txBody>
          <a:bodyPr wrap="none" rtlCol="0">
            <a:spAutoFit/>
          </a:bodyPr>
          <a:lstStyle/>
          <a:p>
            <a:r>
              <a:rPr lang="de-DE" sz="1600" b="1" dirty="0">
                <a:solidFill>
                  <a:srgbClr val="FF0000"/>
                </a:solidFill>
              </a:rPr>
              <a:t>Ertrag PV 2022</a:t>
            </a:r>
            <a:br>
              <a:rPr lang="de-DE" sz="1600" b="1" dirty="0">
                <a:solidFill>
                  <a:srgbClr val="FF0000"/>
                </a:solidFill>
              </a:rPr>
            </a:br>
            <a:r>
              <a:rPr lang="de-DE" sz="1600" dirty="0">
                <a:solidFill>
                  <a:srgbClr val="FF0000"/>
                </a:solidFill>
              </a:rPr>
              <a:t>- Lieferung: 10.991 kWh x 18,2 €ct/kWh                 = 2.000 €</a:t>
            </a:r>
            <a:br>
              <a:rPr lang="de-DE" sz="1600" dirty="0">
                <a:solidFill>
                  <a:srgbClr val="FF0000"/>
                </a:solidFill>
              </a:rPr>
            </a:br>
            <a:r>
              <a:rPr lang="de-DE" sz="1600" dirty="0">
                <a:solidFill>
                  <a:srgbClr val="FF0000"/>
                </a:solidFill>
              </a:rPr>
              <a:t>- Eigenverbrauch: 4.452 kWh x (29-18,2) €ct/kWh  =    481 €</a:t>
            </a:r>
            <a:br>
              <a:rPr lang="de-DE" sz="1600" dirty="0">
                <a:solidFill>
                  <a:srgbClr val="FF0000"/>
                </a:solidFill>
              </a:rPr>
            </a:br>
            <a:r>
              <a:rPr lang="de-DE" sz="1600" dirty="0">
                <a:solidFill>
                  <a:srgbClr val="FF0000"/>
                </a:solidFill>
              </a:rPr>
              <a:t>                                                       </a:t>
            </a:r>
            <a:r>
              <a:rPr lang="de-DE" sz="1600" b="1" dirty="0">
                <a:solidFill>
                  <a:srgbClr val="FF0000"/>
                </a:solidFill>
              </a:rPr>
              <a:t>Summe Ertrag = 2.481 €</a:t>
            </a:r>
            <a:endParaRPr lang="de-DE" sz="1600" dirty="0">
              <a:solidFill>
                <a:srgbClr val="FF0000"/>
              </a:solidFill>
            </a:endParaRPr>
          </a:p>
          <a:p>
            <a:pPr algn="ctr"/>
            <a:r>
              <a:rPr lang="de-DE" sz="1600" b="1" dirty="0">
                <a:solidFill>
                  <a:srgbClr val="FF0000"/>
                </a:solidFill>
              </a:rPr>
              <a:t>Energiewende lohnt sich!</a:t>
            </a:r>
            <a:endParaRPr lang="de-DE" sz="1800" dirty="0">
              <a:solidFill>
                <a:srgbClr val="FF0000"/>
              </a:solidFill>
            </a:endParaRPr>
          </a:p>
        </p:txBody>
      </p:sp>
      <p:grpSp>
        <p:nvGrpSpPr>
          <p:cNvPr id="8256" name="Gruppieren 8255">
            <a:extLst>
              <a:ext uri="{FF2B5EF4-FFF2-40B4-BE49-F238E27FC236}">
                <a16:creationId xmlns:a16="http://schemas.microsoft.com/office/drawing/2014/main" id="{B8EABE75-365F-797E-B891-8DBC634586CD}"/>
              </a:ext>
            </a:extLst>
          </p:cNvPr>
          <p:cNvGrpSpPr/>
          <p:nvPr/>
        </p:nvGrpSpPr>
        <p:grpSpPr>
          <a:xfrm>
            <a:off x="0" y="3938759"/>
            <a:ext cx="9906000" cy="2671839"/>
            <a:chOff x="0" y="3938759"/>
            <a:chExt cx="9906000" cy="2671839"/>
          </a:xfrm>
        </p:grpSpPr>
        <p:sp>
          <p:nvSpPr>
            <p:cNvPr id="27" name="Textfeld 40">
              <a:extLst>
                <a:ext uri="{FF2B5EF4-FFF2-40B4-BE49-F238E27FC236}">
                  <a16:creationId xmlns:a16="http://schemas.microsoft.com/office/drawing/2014/main" id="{4CCBA566-34CB-8C17-DAA6-85439EA49FB4}"/>
                </a:ext>
              </a:extLst>
            </p:cNvPr>
            <p:cNvSpPr txBox="1">
              <a:spLocks noChangeArrowheads="1"/>
            </p:cNvSpPr>
            <p:nvPr/>
          </p:nvSpPr>
          <p:spPr bwMode="auto">
            <a:xfrm>
              <a:off x="0" y="6241266"/>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Maximale Dachbelegung: volkswirtschaftlich notwendig aber privatwirtschaftlich unrentabel!</a:t>
              </a:r>
            </a:p>
          </p:txBody>
        </p:sp>
        <p:sp>
          <p:nvSpPr>
            <p:cNvPr id="8250" name="Textfeld 8249">
              <a:extLst>
                <a:ext uri="{FF2B5EF4-FFF2-40B4-BE49-F238E27FC236}">
                  <a16:creationId xmlns:a16="http://schemas.microsoft.com/office/drawing/2014/main" id="{FEF06A83-E4FD-0971-5590-3F74EF406361}"/>
                </a:ext>
              </a:extLst>
            </p:cNvPr>
            <p:cNvSpPr txBox="1"/>
            <p:nvPr/>
          </p:nvSpPr>
          <p:spPr>
            <a:xfrm>
              <a:off x="2071856" y="3938759"/>
              <a:ext cx="5674951" cy="830997"/>
            </a:xfrm>
            <a:prstGeom prst="rect">
              <a:avLst/>
            </a:prstGeom>
            <a:solidFill>
              <a:schemeClr val="bg1">
                <a:lumMod val="75000"/>
              </a:schemeClr>
            </a:solidFill>
          </p:spPr>
          <p:txBody>
            <a:bodyPr wrap="none" rtlCol="0">
              <a:spAutoFit/>
            </a:bodyPr>
            <a:lstStyle/>
            <a:p>
              <a:endParaRPr lang="de-DE" sz="1600" b="1" dirty="0">
                <a:solidFill>
                  <a:srgbClr val="FF0000"/>
                </a:solidFill>
              </a:endParaRPr>
            </a:p>
            <a:p>
              <a:r>
                <a:rPr lang="de-DE" sz="1600" dirty="0">
                  <a:solidFill>
                    <a:srgbClr val="FF0000"/>
                  </a:solidFill>
                </a:rPr>
                <a:t>Einspeisevergütung Juli 2022:  6,23 €ct/kWh                         </a:t>
              </a:r>
              <a:br>
                <a:rPr lang="de-DE" sz="1600" dirty="0">
                  <a:solidFill>
                    <a:srgbClr val="FF0000"/>
                  </a:solidFill>
                </a:rPr>
              </a:br>
              <a:r>
                <a:rPr lang="de-DE" sz="1600" dirty="0">
                  <a:solidFill>
                    <a:srgbClr val="FF0000"/>
                  </a:solidFill>
                </a:rPr>
                <a:t>Jahresmarktwert Solar 2022: 22,3 €ct/kWh</a:t>
              </a:r>
              <a:endParaRPr lang="de-DE" sz="1800" dirty="0">
                <a:solidFill>
                  <a:srgbClr val="FF0000"/>
                </a:solidFill>
              </a:endParaRPr>
            </a:p>
          </p:txBody>
        </p:sp>
      </p:grpSp>
      <p:sp>
        <p:nvSpPr>
          <p:cNvPr id="8210" name="Textfeld 8209">
            <a:extLst>
              <a:ext uri="{FF2B5EF4-FFF2-40B4-BE49-F238E27FC236}">
                <a16:creationId xmlns:a16="http://schemas.microsoft.com/office/drawing/2014/main" id="{9D8847C1-E81B-A501-9604-BBD1284A3439}"/>
              </a:ext>
            </a:extLst>
          </p:cNvPr>
          <p:cNvSpPr txBox="1"/>
          <p:nvPr/>
        </p:nvSpPr>
        <p:spPr>
          <a:xfrm>
            <a:off x="2941768" y="4899928"/>
            <a:ext cx="886782" cy="276999"/>
          </a:xfrm>
          <a:prstGeom prst="rect">
            <a:avLst/>
          </a:prstGeom>
          <a:noFill/>
        </p:spPr>
        <p:txBody>
          <a:bodyPr wrap="none" rtlCol="0">
            <a:spAutoFit/>
          </a:bodyPr>
          <a:lstStyle/>
          <a:p>
            <a:pPr algn="r"/>
            <a:r>
              <a:rPr lang="de-DE" sz="1200" dirty="0">
                <a:solidFill>
                  <a:srgbClr val="FF0000"/>
                </a:solidFill>
              </a:rPr>
              <a:t>JAZ: 4,16 </a:t>
            </a:r>
          </a:p>
        </p:txBody>
      </p:sp>
    </p:spTree>
    <p:extLst>
      <p:ext uri="{BB962C8B-B14F-4D97-AF65-F5344CB8AC3E}">
        <p14:creationId xmlns:p14="http://schemas.microsoft.com/office/powerpoint/2010/main" val="334229411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254"/>
                                        </p:tgtEl>
                                        <p:attrNameLst>
                                          <p:attrName>style.visibility</p:attrName>
                                        </p:attrNameLst>
                                      </p:cBhvr>
                                      <p:to>
                                        <p:strVal val="visible"/>
                                      </p:to>
                                    </p:set>
                                    <p:anim calcmode="lin" valueType="num">
                                      <p:cBhvr additive="base">
                                        <p:cTn id="7" dur="1000" fill="hold"/>
                                        <p:tgtEl>
                                          <p:spTgt spid="8254"/>
                                        </p:tgtEl>
                                        <p:attrNameLst>
                                          <p:attrName>ppt_x</p:attrName>
                                        </p:attrNameLst>
                                      </p:cBhvr>
                                      <p:tavLst>
                                        <p:tav tm="0">
                                          <p:val>
                                            <p:strVal val="#ppt_x"/>
                                          </p:val>
                                        </p:tav>
                                        <p:tav tm="100000">
                                          <p:val>
                                            <p:strVal val="#ppt_x"/>
                                          </p:val>
                                        </p:tav>
                                      </p:tavLst>
                                    </p:anim>
                                    <p:anim calcmode="lin" valueType="num">
                                      <p:cBhvr additive="base">
                                        <p:cTn id="8" dur="1000" fill="hold"/>
                                        <p:tgtEl>
                                          <p:spTgt spid="825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255"/>
                                        </p:tgtEl>
                                        <p:attrNameLst>
                                          <p:attrName>style.visibility</p:attrName>
                                        </p:attrNameLst>
                                      </p:cBhvr>
                                      <p:to>
                                        <p:strVal val="visible"/>
                                      </p:to>
                                    </p:set>
                                    <p:anim calcmode="lin" valueType="num">
                                      <p:cBhvr additive="base">
                                        <p:cTn id="13" dur="1000" fill="hold"/>
                                        <p:tgtEl>
                                          <p:spTgt spid="8255"/>
                                        </p:tgtEl>
                                        <p:attrNameLst>
                                          <p:attrName>ppt_x</p:attrName>
                                        </p:attrNameLst>
                                      </p:cBhvr>
                                      <p:tavLst>
                                        <p:tav tm="0">
                                          <p:val>
                                            <p:strVal val="#ppt_x"/>
                                          </p:val>
                                        </p:tav>
                                        <p:tav tm="100000">
                                          <p:val>
                                            <p:strVal val="#ppt_x"/>
                                          </p:val>
                                        </p:tav>
                                      </p:tavLst>
                                    </p:anim>
                                    <p:anim calcmode="lin" valueType="num">
                                      <p:cBhvr additive="base">
                                        <p:cTn id="14" dur="1000" fill="hold"/>
                                        <p:tgtEl>
                                          <p:spTgt spid="825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209"/>
                                        </p:tgtEl>
                                        <p:attrNameLst>
                                          <p:attrName>style.visibility</p:attrName>
                                        </p:attrNameLst>
                                      </p:cBhvr>
                                      <p:to>
                                        <p:strVal val="visible"/>
                                      </p:to>
                                    </p:set>
                                    <p:anim calcmode="lin" valueType="num">
                                      <p:cBhvr additive="base">
                                        <p:cTn id="19" dur="1000" fill="hold"/>
                                        <p:tgtEl>
                                          <p:spTgt spid="8209"/>
                                        </p:tgtEl>
                                        <p:attrNameLst>
                                          <p:attrName>ppt_x</p:attrName>
                                        </p:attrNameLst>
                                      </p:cBhvr>
                                      <p:tavLst>
                                        <p:tav tm="0">
                                          <p:val>
                                            <p:strVal val="#ppt_x"/>
                                          </p:val>
                                        </p:tav>
                                        <p:tav tm="100000">
                                          <p:val>
                                            <p:strVal val="#ppt_x"/>
                                          </p:val>
                                        </p:tav>
                                      </p:tavLst>
                                    </p:anim>
                                    <p:anim calcmode="lin" valueType="num">
                                      <p:cBhvr additive="base">
                                        <p:cTn id="20" dur="1000" fill="hold"/>
                                        <p:tgtEl>
                                          <p:spTgt spid="820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251"/>
                                        </p:tgtEl>
                                        <p:attrNameLst>
                                          <p:attrName>style.visibility</p:attrName>
                                        </p:attrNameLst>
                                      </p:cBhvr>
                                      <p:to>
                                        <p:strVal val="visible"/>
                                      </p:to>
                                    </p:set>
                                    <p:anim calcmode="lin" valueType="num">
                                      <p:cBhvr additive="base">
                                        <p:cTn id="25" dur="1000" fill="hold"/>
                                        <p:tgtEl>
                                          <p:spTgt spid="8251"/>
                                        </p:tgtEl>
                                        <p:attrNameLst>
                                          <p:attrName>ppt_x</p:attrName>
                                        </p:attrNameLst>
                                      </p:cBhvr>
                                      <p:tavLst>
                                        <p:tav tm="0">
                                          <p:val>
                                            <p:strVal val="1+#ppt_w/2"/>
                                          </p:val>
                                        </p:tav>
                                        <p:tav tm="100000">
                                          <p:val>
                                            <p:strVal val="#ppt_x"/>
                                          </p:val>
                                        </p:tav>
                                      </p:tavLst>
                                    </p:anim>
                                    <p:anim calcmode="lin" valueType="num">
                                      <p:cBhvr additive="base">
                                        <p:cTn id="26" dur="1000" fill="hold"/>
                                        <p:tgtEl>
                                          <p:spTgt spid="825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8210"/>
                                        </p:tgtEl>
                                        <p:attrNameLst>
                                          <p:attrName>style.visibility</p:attrName>
                                        </p:attrNameLst>
                                      </p:cBhvr>
                                      <p:to>
                                        <p:strVal val="visible"/>
                                      </p:to>
                                    </p:set>
                                    <p:anim calcmode="lin" valueType="num">
                                      <p:cBhvr additive="base">
                                        <p:cTn id="31" dur="1000" fill="hold"/>
                                        <p:tgtEl>
                                          <p:spTgt spid="8210"/>
                                        </p:tgtEl>
                                        <p:attrNameLst>
                                          <p:attrName>ppt_x</p:attrName>
                                        </p:attrNameLst>
                                      </p:cBhvr>
                                      <p:tavLst>
                                        <p:tav tm="0">
                                          <p:val>
                                            <p:strVal val="0-#ppt_w/2"/>
                                          </p:val>
                                        </p:tav>
                                        <p:tav tm="100000">
                                          <p:val>
                                            <p:strVal val="#ppt_x"/>
                                          </p:val>
                                        </p:tav>
                                      </p:tavLst>
                                    </p:anim>
                                    <p:anim calcmode="lin" valueType="num">
                                      <p:cBhvr additive="base">
                                        <p:cTn id="32" dur="1000" fill="hold"/>
                                        <p:tgtEl>
                                          <p:spTgt spid="821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1000" fill="hold"/>
                                        <p:tgtEl>
                                          <p:spTgt spid="5"/>
                                        </p:tgtEl>
                                        <p:attrNameLst>
                                          <p:attrName>ppt_x</p:attrName>
                                        </p:attrNameLst>
                                      </p:cBhvr>
                                      <p:tavLst>
                                        <p:tav tm="0">
                                          <p:val>
                                            <p:strVal val="0-#ppt_w/2"/>
                                          </p:val>
                                        </p:tav>
                                        <p:tav tm="100000">
                                          <p:val>
                                            <p:strVal val="#ppt_x"/>
                                          </p:val>
                                        </p:tav>
                                      </p:tavLst>
                                    </p:anim>
                                    <p:anim calcmode="lin" valueType="num">
                                      <p:cBhvr additive="base">
                                        <p:cTn id="3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1000" fill="hold"/>
                                        <p:tgtEl>
                                          <p:spTgt spid="16"/>
                                        </p:tgtEl>
                                        <p:attrNameLst>
                                          <p:attrName>ppt_x</p:attrName>
                                        </p:attrNameLst>
                                      </p:cBhvr>
                                      <p:tavLst>
                                        <p:tav tm="0">
                                          <p:val>
                                            <p:strVal val="0-#ppt_w/2"/>
                                          </p:val>
                                        </p:tav>
                                        <p:tav tm="100000">
                                          <p:val>
                                            <p:strVal val="#ppt_x"/>
                                          </p:val>
                                        </p:tav>
                                      </p:tavLst>
                                    </p:anim>
                                    <p:anim calcmode="lin" valueType="num">
                                      <p:cBhvr additive="base">
                                        <p:cTn id="44"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1000" fill="hold"/>
                                        <p:tgtEl>
                                          <p:spTgt spid="9"/>
                                        </p:tgtEl>
                                        <p:attrNameLst>
                                          <p:attrName>ppt_x</p:attrName>
                                        </p:attrNameLst>
                                      </p:cBhvr>
                                      <p:tavLst>
                                        <p:tav tm="0">
                                          <p:val>
                                            <p:strVal val="#ppt_x"/>
                                          </p:val>
                                        </p:tav>
                                        <p:tav tm="100000">
                                          <p:val>
                                            <p:strVal val="#ppt_x"/>
                                          </p:val>
                                        </p:tav>
                                      </p:tavLst>
                                    </p:anim>
                                    <p:anim calcmode="lin" valueType="num">
                                      <p:cBhvr additive="base">
                                        <p:cTn id="50"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8212"/>
                                        </p:tgtEl>
                                        <p:attrNameLst>
                                          <p:attrName>style.visibility</p:attrName>
                                        </p:attrNameLst>
                                      </p:cBhvr>
                                      <p:to>
                                        <p:strVal val="visible"/>
                                      </p:to>
                                    </p:set>
                                    <p:anim calcmode="lin" valueType="num">
                                      <p:cBhvr additive="base">
                                        <p:cTn id="55" dur="1000" fill="hold"/>
                                        <p:tgtEl>
                                          <p:spTgt spid="8212"/>
                                        </p:tgtEl>
                                        <p:attrNameLst>
                                          <p:attrName>ppt_x</p:attrName>
                                        </p:attrNameLst>
                                      </p:cBhvr>
                                      <p:tavLst>
                                        <p:tav tm="0">
                                          <p:val>
                                            <p:strVal val="0-#ppt_w/2"/>
                                          </p:val>
                                        </p:tav>
                                        <p:tav tm="100000">
                                          <p:val>
                                            <p:strVal val="#ppt_x"/>
                                          </p:val>
                                        </p:tav>
                                      </p:tavLst>
                                    </p:anim>
                                    <p:anim calcmode="lin" valueType="num">
                                      <p:cBhvr additive="base">
                                        <p:cTn id="56" dur="1000" fill="hold"/>
                                        <p:tgtEl>
                                          <p:spTgt spid="8212"/>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8214"/>
                                        </p:tgtEl>
                                        <p:attrNameLst>
                                          <p:attrName>style.visibility</p:attrName>
                                        </p:attrNameLst>
                                      </p:cBhvr>
                                      <p:to>
                                        <p:strVal val="visible"/>
                                      </p:to>
                                    </p:set>
                                    <p:anim calcmode="lin" valueType="num">
                                      <p:cBhvr additive="base">
                                        <p:cTn id="61" dur="1000" fill="hold"/>
                                        <p:tgtEl>
                                          <p:spTgt spid="8214"/>
                                        </p:tgtEl>
                                        <p:attrNameLst>
                                          <p:attrName>ppt_x</p:attrName>
                                        </p:attrNameLst>
                                      </p:cBhvr>
                                      <p:tavLst>
                                        <p:tav tm="0">
                                          <p:val>
                                            <p:strVal val="0-#ppt_w/2"/>
                                          </p:val>
                                        </p:tav>
                                        <p:tav tm="100000">
                                          <p:val>
                                            <p:strVal val="#ppt_x"/>
                                          </p:val>
                                        </p:tav>
                                      </p:tavLst>
                                    </p:anim>
                                    <p:anim calcmode="lin" valueType="num">
                                      <p:cBhvr additive="base">
                                        <p:cTn id="62" dur="1000" fill="hold"/>
                                        <p:tgtEl>
                                          <p:spTgt spid="8214"/>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nodeType="clickEffect">
                                  <p:stCondLst>
                                    <p:cond delay="0"/>
                                  </p:stCondLst>
                                  <p:childTnLst>
                                    <p:set>
                                      <p:cBhvr>
                                        <p:cTn id="66" dur="1" fill="hold">
                                          <p:stCondLst>
                                            <p:cond delay="0"/>
                                          </p:stCondLst>
                                        </p:cTn>
                                        <p:tgtEl>
                                          <p:spTgt spid="8256"/>
                                        </p:tgtEl>
                                        <p:attrNameLst>
                                          <p:attrName>style.visibility</p:attrName>
                                        </p:attrNameLst>
                                      </p:cBhvr>
                                      <p:to>
                                        <p:strVal val="visible"/>
                                      </p:to>
                                    </p:set>
                                    <p:anim calcmode="lin" valueType="num">
                                      <p:cBhvr additive="base">
                                        <p:cTn id="67" dur="1000" fill="hold"/>
                                        <p:tgtEl>
                                          <p:spTgt spid="8256"/>
                                        </p:tgtEl>
                                        <p:attrNameLst>
                                          <p:attrName>ppt_x</p:attrName>
                                        </p:attrNameLst>
                                      </p:cBhvr>
                                      <p:tavLst>
                                        <p:tav tm="0">
                                          <p:val>
                                            <p:strVal val="0-#ppt_w/2"/>
                                          </p:val>
                                        </p:tav>
                                        <p:tav tm="100000">
                                          <p:val>
                                            <p:strVal val="#ppt_x"/>
                                          </p:val>
                                        </p:tav>
                                      </p:tavLst>
                                    </p:anim>
                                    <p:anim calcmode="lin" valueType="num">
                                      <p:cBhvr additive="base">
                                        <p:cTn id="68" dur="1000" fill="hold"/>
                                        <p:tgtEl>
                                          <p:spTgt spid="82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9" grpId="0" animBg="1"/>
      <p:bldP spid="9" grpId="0"/>
      <p:bldP spid="5" grpId="0"/>
      <p:bldP spid="16" grpId="0"/>
      <p:bldP spid="8212" grpId="0" animBg="1"/>
      <p:bldP spid="8214" grpId="0" animBg="1"/>
      <p:bldP spid="82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feld 17">
            <a:extLst>
              <a:ext uri="{FF2B5EF4-FFF2-40B4-BE49-F238E27FC236}">
                <a16:creationId xmlns:a16="http://schemas.microsoft.com/office/drawing/2014/main" id="{BB5695DA-B23C-4A60-8E0E-D82BAE3E9216}"/>
              </a:ext>
            </a:extLst>
          </p:cNvPr>
          <p:cNvSpPr txBox="1"/>
          <p:nvPr/>
        </p:nvSpPr>
        <p:spPr>
          <a:xfrm>
            <a:off x="501631" y="795046"/>
            <a:ext cx="9119024" cy="785343"/>
          </a:xfrm>
          <a:prstGeom prst="rect">
            <a:avLst/>
          </a:prstGeom>
          <a:noFill/>
        </p:spPr>
        <p:txBody>
          <a:bodyPr wrap="square">
            <a:spAutoFit/>
          </a:bodyPr>
          <a:lstStyle/>
          <a:p>
            <a:pPr>
              <a:lnSpc>
                <a:spcPct val="150000"/>
              </a:lnSpc>
            </a:pPr>
            <a:r>
              <a:rPr lang="de-DE" sz="1600" b="1" dirty="0">
                <a:solidFill>
                  <a:srgbClr val="3333FF"/>
                </a:solidFill>
                <a:latin typeface="+mn-lt"/>
                <a:cs typeface="Times New Roman" panose="02020603050405020304" pitchFamily="18" charset="0"/>
              </a:rPr>
              <a:t>Tausch des Wärmeerzeugers im alten Bestand (09/2020)</a:t>
            </a:r>
          </a:p>
          <a:p>
            <a:pPr>
              <a:lnSpc>
                <a:spcPct val="150000"/>
              </a:lnSpc>
            </a:pPr>
            <a:r>
              <a:rPr lang="de-DE" sz="1600" i="1" u="sng" dirty="0">
                <a:solidFill>
                  <a:srgbClr val="3333FF"/>
                </a:solidFill>
                <a:latin typeface="+mn-lt"/>
                <a:cs typeface="Times New Roman" panose="02020603050405020304" pitchFamily="18" charset="0"/>
              </a:rPr>
              <a:t>Objekt: </a:t>
            </a:r>
            <a:r>
              <a:rPr lang="de-DE" sz="1600" dirty="0">
                <a:solidFill>
                  <a:srgbClr val="3333FF"/>
                </a:solidFill>
                <a:latin typeface="+mn-lt"/>
                <a:cs typeface="Times New Roman" panose="02020603050405020304" pitchFamily="18" charset="0"/>
              </a:rPr>
              <a:t>Energetisch teilsanierter Altbau mit Anbau, Baujahr 1883. Beheizte Fläche: ca. 210 m²</a:t>
            </a:r>
          </a:p>
        </p:txBody>
      </p:sp>
      <p:sp>
        <p:nvSpPr>
          <p:cNvPr id="8" name="Text Box 14">
            <a:extLst>
              <a:ext uri="{FF2B5EF4-FFF2-40B4-BE49-F238E27FC236}">
                <a16:creationId xmlns:a16="http://schemas.microsoft.com/office/drawing/2014/main" id="{51E0839A-D326-407A-972B-86D824662E3C}"/>
              </a:ext>
            </a:extLst>
          </p:cNvPr>
          <p:cNvSpPr txBox="1">
            <a:spLocks noChangeArrowheads="1"/>
          </p:cNvSpPr>
          <p:nvPr/>
        </p:nvSpPr>
        <p:spPr bwMode="auto">
          <a:xfrm>
            <a:off x="8052316" y="5687054"/>
            <a:ext cx="120385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a:t>
            </a:r>
            <a:r>
              <a:rPr lang="de-DE" sz="1200" dirty="0">
                <a:latin typeface="+mn-lt"/>
                <a:cs typeface="Times New Roman" panose="02020603050405020304" pitchFamily="18" charset="0"/>
              </a:rPr>
              <a:t>M. Müller</a:t>
            </a:r>
            <a:r>
              <a:rPr lang="de-DE" altLang="de-DE" sz="1200" dirty="0">
                <a:ea typeface="Microsoft YaHei" panose="020B0503020204020204" pitchFamily="34" charset="-122"/>
              </a:rPr>
              <a:t> </a:t>
            </a:r>
          </a:p>
        </p:txBody>
      </p:sp>
      <p:grpSp>
        <p:nvGrpSpPr>
          <p:cNvPr id="2" name="Gruppieren 1">
            <a:extLst>
              <a:ext uri="{FF2B5EF4-FFF2-40B4-BE49-F238E27FC236}">
                <a16:creationId xmlns:a16="http://schemas.microsoft.com/office/drawing/2014/main" id="{C9BDB0D0-3BAA-642F-9156-01C7EAC49C18}"/>
              </a:ext>
            </a:extLst>
          </p:cNvPr>
          <p:cNvGrpSpPr/>
          <p:nvPr/>
        </p:nvGrpSpPr>
        <p:grpSpPr>
          <a:xfrm>
            <a:off x="433537" y="3817637"/>
            <a:ext cx="2133865" cy="1770294"/>
            <a:chOff x="433537" y="3817637"/>
            <a:chExt cx="2133865" cy="1770294"/>
          </a:xfrm>
        </p:grpSpPr>
        <p:pic>
          <p:nvPicPr>
            <p:cNvPr id="10" name="Grafik 9">
              <a:extLst>
                <a:ext uri="{FF2B5EF4-FFF2-40B4-BE49-F238E27FC236}">
                  <a16:creationId xmlns:a16="http://schemas.microsoft.com/office/drawing/2014/main" id="{2C69DEDE-8E5E-4648-9A25-67AB4A3802B0}"/>
                </a:ext>
              </a:extLst>
            </p:cNvPr>
            <p:cNvPicPr>
              <a:picLocks noChangeAspect="1"/>
            </p:cNvPicPr>
            <p:nvPr/>
          </p:nvPicPr>
          <p:blipFill>
            <a:blip r:embed="rId3"/>
            <a:stretch>
              <a:fillRect/>
            </a:stretch>
          </p:blipFill>
          <p:spPr>
            <a:xfrm flipH="1">
              <a:off x="501631" y="3817637"/>
              <a:ext cx="2065771" cy="1370560"/>
            </a:xfrm>
            <a:prstGeom prst="rect">
              <a:avLst/>
            </a:prstGeom>
          </p:spPr>
        </p:pic>
        <p:sp>
          <p:nvSpPr>
            <p:cNvPr id="11" name="Textfeld 10">
              <a:extLst>
                <a:ext uri="{FF2B5EF4-FFF2-40B4-BE49-F238E27FC236}">
                  <a16:creationId xmlns:a16="http://schemas.microsoft.com/office/drawing/2014/main" id="{0A2BC1DB-30BA-4C01-90C3-03A204D873BD}"/>
                </a:ext>
              </a:extLst>
            </p:cNvPr>
            <p:cNvSpPr txBox="1"/>
            <p:nvPr/>
          </p:nvSpPr>
          <p:spPr>
            <a:xfrm>
              <a:off x="433537" y="5280154"/>
              <a:ext cx="1975221" cy="307777"/>
            </a:xfrm>
            <a:prstGeom prst="rect">
              <a:avLst/>
            </a:prstGeom>
            <a:noFill/>
          </p:spPr>
          <p:txBody>
            <a:bodyPr wrap="none" rtlCol="0">
              <a:spAutoFit/>
            </a:bodyPr>
            <a:lstStyle/>
            <a:p>
              <a:r>
                <a:rPr lang="de-DE" sz="1400" i="1" dirty="0">
                  <a:solidFill>
                    <a:srgbClr val="3333FF"/>
                  </a:solidFill>
                </a:rPr>
                <a:t>Dachgaube </a:t>
              </a:r>
              <a:r>
                <a:rPr lang="de-DE" sz="1400" i="1" dirty="0" err="1">
                  <a:solidFill>
                    <a:srgbClr val="3333FF"/>
                  </a:solidFill>
                </a:rPr>
                <a:t>Zuluftseite</a:t>
              </a:r>
              <a:endParaRPr lang="de-DE" sz="1400" i="1" dirty="0">
                <a:solidFill>
                  <a:srgbClr val="3333FF"/>
                </a:solidFill>
              </a:endParaRPr>
            </a:p>
          </p:txBody>
        </p:sp>
      </p:grpSp>
      <p:grpSp>
        <p:nvGrpSpPr>
          <p:cNvPr id="5" name="Gruppieren 4">
            <a:extLst>
              <a:ext uri="{FF2B5EF4-FFF2-40B4-BE49-F238E27FC236}">
                <a16:creationId xmlns:a16="http://schemas.microsoft.com/office/drawing/2014/main" id="{0600FA4A-255D-9AB1-4E56-8E91E1645F08}"/>
              </a:ext>
            </a:extLst>
          </p:cNvPr>
          <p:cNvGrpSpPr/>
          <p:nvPr/>
        </p:nvGrpSpPr>
        <p:grpSpPr>
          <a:xfrm>
            <a:off x="4713222" y="3817637"/>
            <a:ext cx="2019349" cy="1770294"/>
            <a:chOff x="4713222" y="3817637"/>
            <a:chExt cx="2019349" cy="1770294"/>
          </a:xfrm>
        </p:grpSpPr>
        <p:pic>
          <p:nvPicPr>
            <p:cNvPr id="6" name="Grafik 5">
              <a:extLst>
                <a:ext uri="{FF2B5EF4-FFF2-40B4-BE49-F238E27FC236}">
                  <a16:creationId xmlns:a16="http://schemas.microsoft.com/office/drawing/2014/main" id="{BD6722C9-57CE-482E-AC23-72AFF1F901E6}"/>
                </a:ext>
              </a:extLst>
            </p:cNvPr>
            <p:cNvPicPr>
              <a:picLocks noChangeAspect="1"/>
            </p:cNvPicPr>
            <p:nvPr/>
          </p:nvPicPr>
          <p:blipFill>
            <a:blip r:embed="rId4"/>
            <a:stretch>
              <a:fillRect/>
            </a:stretch>
          </p:blipFill>
          <p:spPr>
            <a:xfrm flipH="1">
              <a:off x="4713222" y="3817637"/>
              <a:ext cx="2019349" cy="1346233"/>
            </a:xfrm>
            <a:prstGeom prst="rect">
              <a:avLst/>
            </a:prstGeom>
          </p:spPr>
        </p:pic>
        <p:sp>
          <p:nvSpPr>
            <p:cNvPr id="14" name="Textfeld 13">
              <a:extLst>
                <a:ext uri="{FF2B5EF4-FFF2-40B4-BE49-F238E27FC236}">
                  <a16:creationId xmlns:a16="http://schemas.microsoft.com/office/drawing/2014/main" id="{00CCA76A-EFD3-4BA1-A89A-36B38D0DCE8D}"/>
                </a:ext>
              </a:extLst>
            </p:cNvPr>
            <p:cNvSpPr txBox="1"/>
            <p:nvPr/>
          </p:nvSpPr>
          <p:spPr>
            <a:xfrm>
              <a:off x="4713222" y="5280154"/>
              <a:ext cx="1976567" cy="307777"/>
            </a:xfrm>
            <a:prstGeom prst="rect">
              <a:avLst/>
            </a:prstGeom>
            <a:noFill/>
          </p:spPr>
          <p:txBody>
            <a:bodyPr wrap="none" rtlCol="0">
              <a:spAutoFit/>
            </a:bodyPr>
            <a:lstStyle/>
            <a:p>
              <a:r>
                <a:rPr lang="de-DE" sz="1400" i="1" dirty="0">
                  <a:solidFill>
                    <a:srgbClr val="3333FF"/>
                  </a:solidFill>
                </a:rPr>
                <a:t>Dachgaube Abluftseite</a:t>
              </a:r>
            </a:p>
          </p:txBody>
        </p:sp>
      </p:grpSp>
      <p:grpSp>
        <p:nvGrpSpPr>
          <p:cNvPr id="22" name="Gruppieren 21">
            <a:extLst>
              <a:ext uri="{FF2B5EF4-FFF2-40B4-BE49-F238E27FC236}">
                <a16:creationId xmlns:a16="http://schemas.microsoft.com/office/drawing/2014/main" id="{49D53ECE-033B-BD21-2195-F7913BD485BF}"/>
              </a:ext>
            </a:extLst>
          </p:cNvPr>
          <p:cNvGrpSpPr/>
          <p:nvPr/>
        </p:nvGrpSpPr>
        <p:grpSpPr>
          <a:xfrm>
            <a:off x="2630638" y="3817637"/>
            <a:ext cx="2035634" cy="1770294"/>
            <a:chOff x="2630638" y="3817637"/>
            <a:chExt cx="2035634" cy="1770294"/>
          </a:xfrm>
        </p:grpSpPr>
        <p:pic>
          <p:nvPicPr>
            <p:cNvPr id="3" name="Grafik 2">
              <a:extLst>
                <a:ext uri="{FF2B5EF4-FFF2-40B4-BE49-F238E27FC236}">
                  <a16:creationId xmlns:a16="http://schemas.microsoft.com/office/drawing/2014/main" id="{AD040A11-BE08-4DB4-ACF6-D077CCC7D855}"/>
                </a:ext>
              </a:extLst>
            </p:cNvPr>
            <p:cNvPicPr>
              <a:picLocks noChangeAspect="1"/>
            </p:cNvPicPr>
            <p:nvPr/>
          </p:nvPicPr>
          <p:blipFill>
            <a:blip r:embed="rId5"/>
            <a:stretch>
              <a:fillRect/>
            </a:stretch>
          </p:blipFill>
          <p:spPr>
            <a:xfrm>
              <a:off x="2630638" y="3817637"/>
              <a:ext cx="2019348" cy="1346232"/>
            </a:xfrm>
            <a:prstGeom prst="rect">
              <a:avLst/>
            </a:prstGeom>
          </p:spPr>
        </p:pic>
        <p:sp>
          <p:nvSpPr>
            <p:cNvPr id="15" name="Textfeld 14">
              <a:extLst>
                <a:ext uri="{FF2B5EF4-FFF2-40B4-BE49-F238E27FC236}">
                  <a16:creationId xmlns:a16="http://schemas.microsoft.com/office/drawing/2014/main" id="{5F777C42-014D-498D-9585-315261F37874}"/>
                </a:ext>
              </a:extLst>
            </p:cNvPr>
            <p:cNvSpPr txBox="1"/>
            <p:nvPr/>
          </p:nvSpPr>
          <p:spPr>
            <a:xfrm>
              <a:off x="2673419" y="5280154"/>
              <a:ext cx="1992853" cy="307777"/>
            </a:xfrm>
            <a:prstGeom prst="rect">
              <a:avLst/>
            </a:prstGeom>
            <a:noFill/>
          </p:spPr>
          <p:txBody>
            <a:bodyPr wrap="none" rtlCol="0">
              <a:spAutoFit/>
            </a:bodyPr>
            <a:lstStyle/>
            <a:p>
              <a:r>
                <a:rPr lang="de-DE" sz="1400" i="1" dirty="0">
                  <a:solidFill>
                    <a:srgbClr val="3333FF"/>
                  </a:solidFill>
                </a:rPr>
                <a:t>WPPE: „Außeneinheit“</a:t>
              </a:r>
            </a:p>
          </p:txBody>
        </p:sp>
      </p:grpSp>
      <p:grpSp>
        <p:nvGrpSpPr>
          <p:cNvPr id="9" name="Gruppieren 8">
            <a:extLst>
              <a:ext uri="{FF2B5EF4-FFF2-40B4-BE49-F238E27FC236}">
                <a16:creationId xmlns:a16="http://schemas.microsoft.com/office/drawing/2014/main" id="{26557948-E199-7667-C4B2-33A57A9C4ECC}"/>
              </a:ext>
            </a:extLst>
          </p:cNvPr>
          <p:cNvGrpSpPr/>
          <p:nvPr/>
        </p:nvGrpSpPr>
        <p:grpSpPr>
          <a:xfrm>
            <a:off x="7479610" y="3312553"/>
            <a:ext cx="1907895" cy="2275378"/>
            <a:chOff x="7479610" y="3312553"/>
            <a:chExt cx="1907895" cy="2275378"/>
          </a:xfrm>
        </p:grpSpPr>
        <p:pic>
          <p:nvPicPr>
            <p:cNvPr id="4" name="Grafik 3">
              <a:extLst>
                <a:ext uri="{FF2B5EF4-FFF2-40B4-BE49-F238E27FC236}">
                  <a16:creationId xmlns:a16="http://schemas.microsoft.com/office/drawing/2014/main" id="{5440DDE3-C84F-4724-8A67-4D704FC6A8B6}"/>
                </a:ext>
              </a:extLst>
            </p:cNvPr>
            <p:cNvPicPr>
              <a:picLocks noChangeAspect="1"/>
            </p:cNvPicPr>
            <p:nvPr/>
          </p:nvPicPr>
          <p:blipFill>
            <a:blip r:embed="rId6"/>
            <a:stretch>
              <a:fillRect/>
            </a:stretch>
          </p:blipFill>
          <p:spPr>
            <a:xfrm>
              <a:off x="7855998" y="3312553"/>
              <a:ext cx="1231360" cy="1851316"/>
            </a:xfrm>
            <a:prstGeom prst="rect">
              <a:avLst/>
            </a:prstGeom>
          </p:spPr>
        </p:pic>
        <p:sp>
          <p:nvSpPr>
            <p:cNvPr id="16" name="Textfeld 15">
              <a:extLst>
                <a:ext uri="{FF2B5EF4-FFF2-40B4-BE49-F238E27FC236}">
                  <a16:creationId xmlns:a16="http://schemas.microsoft.com/office/drawing/2014/main" id="{FC02D213-A260-44B4-8263-72D60E2AF279}"/>
                </a:ext>
              </a:extLst>
            </p:cNvPr>
            <p:cNvSpPr txBox="1"/>
            <p:nvPr/>
          </p:nvSpPr>
          <p:spPr>
            <a:xfrm>
              <a:off x="7479610" y="5280154"/>
              <a:ext cx="1907895" cy="307777"/>
            </a:xfrm>
            <a:prstGeom prst="rect">
              <a:avLst/>
            </a:prstGeom>
            <a:noFill/>
          </p:spPr>
          <p:txBody>
            <a:bodyPr wrap="none" rtlCol="0">
              <a:spAutoFit/>
            </a:bodyPr>
            <a:lstStyle/>
            <a:p>
              <a:r>
                <a:rPr lang="de-DE" sz="1400" i="1" dirty="0">
                  <a:solidFill>
                    <a:srgbClr val="3333FF"/>
                  </a:solidFill>
                </a:rPr>
                <a:t>WPPE: „Inneneinheit“</a:t>
              </a:r>
            </a:p>
          </p:txBody>
        </p:sp>
      </p:grpSp>
      <p:sp>
        <p:nvSpPr>
          <p:cNvPr id="20" name="Rectangle 4">
            <a:extLst>
              <a:ext uri="{FF2B5EF4-FFF2-40B4-BE49-F238E27FC236}">
                <a16:creationId xmlns:a16="http://schemas.microsoft.com/office/drawing/2014/main" id="{84625774-D094-4F3A-955E-2E26F77D414B}"/>
              </a:ext>
            </a:extLst>
          </p:cNvPr>
          <p:cNvSpPr>
            <a:spLocks noChangeArrowheads="1"/>
          </p:cNvSpPr>
          <p:nvPr/>
        </p:nvSpPr>
        <p:spPr bwMode="auto">
          <a:xfrm>
            <a:off x="1328738" y="14466"/>
            <a:ext cx="854773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err="1">
                <a:solidFill>
                  <a:schemeClr val="bg1"/>
                </a:solidFill>
              </a:rPr>
              <a:t>ProSumer</a:t>
            </a:r>
            <a:r>
              <a:rPr lang="de-DE" altLang="de-DE" sz="2000" dirty="0">
                <a:solidFill>
                  <a:schemeClr val="bg1"/>
                </a:solidFill>
              </a:rPr>
              <a:t> im Ein- und Mehrfamilienhaus (3) </a:t>
            </a:r>
            <a:br>
              <a:rPr lang="de-DE" altLang="de-DE" sz="2000" dirty="0">
                <a:solidFill>
                  <a:schemeClr val="bg1"/>
                </a:solidFill>
              </a:rPr>
            </a:br>
            <a:r>
              <a:rPr lang="de-DE" altLang="de-DE" sz="2000" dirty="0">
                <a:solidFill>
                  <a:schemeClr val="bg1"/>
                </a:solidFill>
              </a:rPr>
              <a:t>Beispiel: </a:t>
            </a:r>
            <a:r>
              <a:rPr lang="de-DE" altLang="de-DE" sz="2000" dirty="0" err="1">
                <a:solidFill>
                  <a:schemeClr val="bg1"/>
                </a:solidFill>
              </a:rPr>
              <a:t>ProSumer</a:t>
            </a:r>
            <a:r>
              <a:rPr lang="de-DE" altLang="de-DE" sz="2000" dirty="0">
                <a:solidFill>
                  <a:schemeClr val="bg1"/>
                </a:solidFill>
              </a:rPr>
              <a:t> </a:t>
            </a:r>
            <a:r>
              <a:rPr lang="de-DE" altLang="de-DE" sz="2000" dirty="0" err="1">
                <a:solidFill>
                  <a:schemeClr val="bg1"/>
                </a:solidFill>
              </a:rPr>
              <a:t>Walsheim</a:t>
            </a:r>
            <a:endParaRPr lang="de-DE" altLang="de-DE" sz="2000" dirty="0">
              <a:solidFill>
                <a:schemeClr val="bg1"/>
              </a:solidFill>
            </a:endParaRPr>
          </a:p>
        </p:txBody>
      </p:sp>
      <p:sp>
        <p:nvSpPr>
          <p:cNvPr id="7" name="Rectangle 4">
            <a:extLst>
              <a:ext uri="{FF2B5EF4-FFF2-40B4-BE49-F238E27FC236}">
                <a16:creationId xmlns:a16="http://schemas.microsoft.com/office/drawing/2014/main" id="{CF5BA5C1-F5BE-4A02-9A7A-76D275B2DF61}"/>
              </a:ext>
            </a:extLst>
          </p:cNvPr>
          <p:cNvSpPr>
            <a:spLocks noChangeArrowheads="1"/>
          </p:cNvSpPr>
          <p:nvPr/>
        </p:nvSpPr>
        <p:spPr bwMode="auto">
          <a:xfrm>
            <a:off x="-29528" y="601199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Mit einer Jahresarbeitszahl von 4,4 ist diese Anlage beispielgebend für den Bestand!</a:t>
            </a:r>
          </a:p>
        </p:txBody>
      </p:sp>
      <p:sp>
        <p:nvSpPr>
          <p:cNvPr id="12" name="Textfeld 11">
            <a:extLst>
              <a:ext uri="{FF2B5EF4-FFF2-40B4-BE49-F238E27FC236}">
                <a16:creationId xmlns:a16="http://schemas.microsoft.com/office/drawing/2014/main" id="{B941DD35-E412-68DF-0A90-4860C4E1E619}"/>
              </a:ext>
            </a:extLst>
          </p:cNvPr>
          <p:cNvSpPr txBox="1"/>
          <p:nvPr/>
        </p:nvSpPr>
        <p:spPr>
          <a:xfrm>
            <a:off x="501631" y="1580439"/>
            <a:ext cx="9119024" cy="416011"/>
          </a:xfrm>
          <a:prstGeom prst="rect">
            <a:avLst/>
          </a:prstGeom>
          <a:noFill/>
        </p:spPr>
        <p:txBody>
          <a:bodyPr wrap="square">
            <a:spAutoFit/>
          </a:bodyPr>
          <a:lstStyle/>
          <a:p>
            <a:pPr>
              <a:lnSpc>
                <a:spcPct val="150000"/>
              </a:lnSpc>
            </a:pPr>
            <a:r>
              <a:rPr lang="de-DE" sz="1600" i="1" u="sng" dirty="0">
                <a:solidFill>
                  <a:srgbClr val="3333FF"/>
                </a:solidFill>
                <a:latin typeface="+mn-lt"/>
                <a:cs typeface="Times New Roman" panose="02020603050405020304" pitchFamily="18" charset="0"/>
              </a:rPr>
              <a:t>Wärmeverteilung</a:t>
            </a:r>
            <a:r>
              <a:rPr lang="de-DE" sz="1600" u="sng" dirty="0">
                <a:solidFill>
                  <a:srgbClr val="3333FF"/>
                </a:solidFill>
                <a:latin typeface="+mn-lt"/>
                <a:cs typeface="Times New Roman" panose="02020603050405020304" pitchFamily="18" charset="0"/>
              </a:rPr>
              <a:t>: </a:t>
            </a:r>
            <a:r>
              <a:rPr lang="de-DE" sz="1600" dirty="0">
                <a:solidFill>
                  <a:srgbClr val="3333FF"/>
                </a:solidFill>
                <a:latin typeface="+mn-lt"/>
                <a:cs typeface="Times New Roman" panose="02020603050405020304" pitchFamily="18" charset="0"/>
              </a:rPr>
              <a:t>Zweirohrheizleitungssystem mit Röhrenheizkörper</a:t>
            </a:r>
          </a:p>
        </p:txBody>
      </p:sp>
      <p:sp>
        <p:nvSpPr>
          <p:cNvPr id="13" name="Textfeld 12">
            <a:extLst>
              <a:ext uri="{FF2B5EF4-FFF2-40B4-BE49-F238E27FC236}">
                <a16:creationId xmlns:a16="http://schemas.microsoft.com/office/drawing/2014/main" id="{7C589797-A4DC-EBD2-11B4-832F20FCB562}"/>
              </a:ext>
            </a:extLst>
          </p:cNvPr>
          <p:cNvSpPr txBox="1"/>
          <p:nvPr/>
        </p:nvSpPr>
        <p:spPr>
          <a:xfrm>
            <a:off x="501631" y="1962123"/>
            <a:ext cx="9119024" cy="416011"/>
          </a:xfrm>
          <a:prstGeom prst="rect">
            <a:avLst/>
          </a:prstGeom>
          <a:noFill/>
        </p:spPr>
        <p:txBody>
          <a:bodyPr wrap="square">
            <a:spAutoFit/>
          </a:bodyPr>
          <a:lstStyle/>
          <a:p>
            <a:pPr>
              <a:lnSpc>
                <a:spcPct val="150000"/>
              </a:lnSpc>
            </a:pPr>
            <a:r>
              <a:rPr lang="de-DE" sz="1600" i="1" u="sng" dirty="0">
                <a:solidFill>
                  <a:srgbClr val="3333FF"/>
                </a:solidFill>
                <a:latin typeface="+mn-lt"/>
                <a:cs typeface="Times New Roman" panose="02020603050405020304" pitchFamily="18" charset="0"/>
              </a:rPr>
              <a:t>Wärmeerzeugung alt</a:t>
            </a:r>
            <a:r>
              <a:rPr lang="de-DE" sz="1600" i="1" dirty="0">
                <a:solidFill>
                  <a:srgbClr val="3333FF"/>
                </a:solidFill>
                <a:latin typeface="+mn-lt"/>
                <a:cs typeface="Times New Roman" panose="02020603050405020304" pitchFamily="18" charset="0"/>
              </a:rPr>
              <a:t>: </a:t>
            </a:r>
            <a:r>
              <a:rPr lang="de-DE" sz="1600" dirty="0">
                <a:solidFill>
                  <a:srgbClr val="3333FF"/>
                </a:solidFill>
                <a:latin typeface="+mn-lt"/>
                <a:cs typeface="Times New Roman" panose="02020603050405020304" pitchFamily="18" charset="0"/>
              </a:rPr>
              <a:t>Gasbrennwertgerät, </a:t>
            </a:r>
            <a:r>
              <a:rPr lang="de-DE" sz="1600" dirty="0" err="1">
                <a:solidFill>
                  <a:srgbClr val="3333FF"/>
                </a:solidFill>
                <a:latin typeface="+mn-lt"/>
                <a:cs typeface="Times New Roman" panose="02020603050405020304" pitchFamily="18" charset="0"/>
              </a:rPr>
              <a:t>Bauj</a:t>
            </a:r>
            <a:r>
              <a:rPr lang="de-DE" sz="1600" dirty="0">
                <a:solidFill>
                  <a:srgbClr val="3333FF"/>
                </a:solidFill>
                <a:latin typeface="+mn-lt"/>
                <a:cs typeface="Times New Roman" panose="02020603050405020304" pitchFamily="18" charset="0"/>
              </a:rPr>
              <a:t>. 1996</a:t>
            </a:r>
          </a:p>
        </p:txBody>
      </p:sp>
      <p:sp>
        <p:nvSpPr>
          <p:cNvPr id="17" name="Textfeld 16">
            <a:extLst>
              <a:ext uri="{FF2B5EF4-FFF2-40B4-BE49-F238E27FC236}">
                <a16:creationId xmlns:a16="http://schemas.microsoft.com/office/drawing/2014/main" id="{4228FB8C-30BD-5D08-184D-8FB57B8B5D8A}"/>
              </a:ext>
            </a:extLst>
          </p:cNvPr>
          <p:cNvSpPr txBox="1"/>
          <p:nvPr/>
        </p:nvSpPr>
        <p:spPr>
          <a:xfrm>
            <a:off x="501631" y="2794687"/>
            <a:ext cx="9119024" cy="416011"/>
          </a:xfrm>
          <a:prstGeom prst="rect">
            <a:avLst/>
          </a:prstGeom>
          <a:noFill/>
        </p:spPr>
        <p:txBody>
          <a:bodyPr wrap="square">
            <a:spAutoFit/>
          </a:bodyPr>
          <a:lstStyle/>
          <a:p>
            <a:pPr>
              <a:lnSpc>
                <a:spcPct val="150000"/>
              </a:lnSpc>
            </a:pPr>
            <a:r>
              <a:rPr lang="de-DE" sz="1600" i="1" u="sng" dirty="0">
                <a:solidFill>
                  <a:srgbClr val="3333FF"/>
                </a:solidFill>
                <a:latin typeface="+mn-lt"/>
                <a:cs typeface="Times New Roman" panose="02020603050405020304" pitchFamily="18" charset="0"/>
              </a:rPr>
              <a:t>Jahresarbeitszahl</a:t>
            </a:r>
            <a:r>
              <a:rPr lang="de-DE" sz="1600" u="sng" dirty="0">
                <a:solidFill>
                  <a:srgbClr val="3333FF"/>
                </a:solidFill>
                <a:latin typeface="+mn-lt"/>
                <a:cs typeface="Times New Roman" panose="02020603050405020304" pitchFamily="18" charset="0"/>
              </a:rPr>
              <a:t> (JAZ) gemessen</a:t>
            </a:r>
            <a:r>
              <a:rPr lang="de-DE" sz="1600" dirty="0">
                <a:solidFill>
                  <a:srgbClr val="3333FF"/>
                </a:solidFill>
                <a:latin typeface="+mn-lt"/>
                <a:cs typeface="Times New Roman" panose="02020603050405020304" pitchFamily="18" charset="0"/>
              </a:rPr>
              <a:t>: 4,4 (in der Heizperiode 2020-2021)</a:t>
            </a:r>
          </a:p>
        </p:txBody>
      </p:sp>
      <p:sp>
        <p:nvSpPr>
          <p:cNvPr id="19" name="Textfeld 18">
            <a:extLst>
              <a:ext uri="{FF2B5EF4-FFF2-40B4-BE49-F238E27FC236}">
                <a16:creationId xmlns:a16="http://schemas.microsoft.com/office/drawing/2014/main" id="{D6B0F91B-5331-7187-634D-F9C3D75120D6}"/>
              </a:ext>
            </a:extLst>
          </p:cNvPr>
          <p:cNvSpPr txBox="1"/>
          <p:nvPr/>
        </p:nvSpPr>
        <p:spPr>
          <a:xfrm>
            <a:off x="501631" y="2377828"/>
            <a:ext cx="9119024" cy="417165"/>
          </a:xfrm>
          <a:prstGeom prst="rect">
            <a:avLst/>
          </a:prstGeom>
          <a:noFill/>
        </p:spPr>
        <p:txBody>
          <a:bodyPr wrap="square">
            <a:spAutoFit/>
          </a:bodyPr>
          <a:lstStyle/>
          <a:p>
            <a:pPr>
              <a:lnSpc>
                <a:spcPct val="150000"/>
              </a:lnSpc>
            </a:pPr>
            <a:r>
              <a:rPr lang="de-DE" sz="1600" i="1" u="sng" dirty="0">
                <a:solidFill>
                  <a:srgbClr val="3333FF"/>
                </a:solidFill>
                <a:latin typeface="+mn-lt"/>
                <a:cs typeface="Times New Roman" panose="02020603050405020304" pitchFamily="18" charset="0"/>
              </a:rPr>
              <a:t>Wärmeerzeugung neu</a:t>
            </a:r>
            <a:r>
              <a:rPr lang="de-DE" sz="1600" dirty="0">
                <a:solidFill>
                  <a:srgbClr val="3333FF"/>
                </a:solidFill>
                <a:latin typeface="+mn-lt"/>
                <a:cs typeface="Times New Roman" panose="02020603050405020304" pitchFamily="18" charset="0"/>
              </a:rPr>
              <a:t>: Luft-Wasser-Wärmepumpe (</a:t>
            </a:r>
            <a:r>
              <a:rPr lang="de-DE" sz="1600" dirty="0" err="1">
                <a:solidFill>
                  <a:srgbClr val="3333FF"/>
                </a:solidFill>
                <a:latin typeface="+mn-lt"/>
                <a:cs typeface="Times New Roman" panose="02020603050405020304" pitchFamily="18" charset="0"/>
              </a:rPr>
              <a:t>iDM</a:t>
            </a:r>
            <a:r>
              <a:rPr lang="de-DE" sz="1600" dirty="0">
                <a:solidFill>
                  <a:srgbClr val="3333FF"/>
                </a:solidFill>
                <a:latin typeface="+mn-lt"/>
                <a:cs typeface="Times New Roman" panose="02020603050405020304" pitchFamily="18" charset="0"/>
              </a:rPr>
              <a:t> AERO SLM 6 - 17 kW) VL/RL: 55°C /48°C </a:t>
            </a:r>
          </a:p>
        </p:txBody>
      </p:sp>
      <p:sp>
        <p:nvSpPr>
          <p:cNvPr id="21" name="Textfeld 20">
            <a:extLst>
              <a:ext uri="{FF2B5EF4-FFF2-40B4-BE49-F238E27FC236}">
                <a16:creationId xmlns:a16="http://schemas.microsoft.com/office/drawing/2014/main" id="{38274919-05A0-A772-156E-57E670EF808A}"/>
              </a:ext>
            </a:extLst>
          </p:cNvPr>
          <p:cNvSpPr txBox="1"/>
          <p:nvPr/>
        </p:nvSpPr>
        <p:spPr>
          <a:xfrm>
            <a:off x="501631" y="3210392"/>
            <a:ext cx="9119024" cy="416011"/>
          </a:xfrm>
          <a:prstGeom prst="rect">
            <a:avLst/>
          </a:prstGeom>
          <a:noFill/>
        </p:spPr>
        <p:txBody>
          <a:bodyPr wrap="square">
            <a:spAutoFit/>
          </a:bodyPr>
          <a:lstStyle/>
          <a:p>
            <a:pPr>
              <a:lnSpc>
                <a:spcPct val="150000"/>
              </a:lnSpc>
            </a:pPr>
            <a:r>
              <a:rPr lang="de-DE" sz="1600" i="1" u="sng" dirty="0" err="1">
                <a:solidFill>
                  <a:srgbClr val="3333FF"/>
                </a:solidFill>
                <a:latin typeface="+mn-lt"/>
                <a:cs typeface="Times New Roman" panose="02020603050405020304" pitchFamily="18" charset="0"/>
              </a:rPr>
              <a:t>BaFa</a:t>
            </a:r>
            <a:r>
              <a:rPr lang="de-DE" sz="1600" i="1" u="sng" dirty="0">
                <a:solidFill>
                  <a:srgbClr val="3333FF"/>
                </a:solidFill>
                <a:latin typeface="+mn-lt"/>
                <a:cs typeface="Times New Roman" panose="02020603050405020304" pitchFamily="18" charset="0"/>
              </a:rPr>
              <a:t>-Förderung</a:t>
            </a:r>
            <a:r>
              <a:rPr lang="de-DE" sz="1600" dirty="0">
                <a:solidFill>
                  <a:srgbClr val="3333FF"/>
                </a:solidFill>
                <a:latin typeface="+mn-lt"/>
                <a:cs typeface="Times New Roman" panose="02020603050405020304" pitchFamily="18" charset="0"/>
              </a:rPr>
              <a:t>: 35%</a:t>
            </a:r>
          </a:p>
        </p:txBody>
      </p:sp>
    </p:spTree>
    <p:extLst>
      <p:ext uri="{BB962C8B-B14F-4D97-AF65-F5344CB8AC3E}">
        <p14:creationId xmlns:p14="http://schemas.microsoft.com/office/powerpoint/2010/main" val="52765706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1+#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 calcmode="lin" valueType="num">
                                      <p:cBhvr additive="base">
                                        <p:cTn id="19" dur="10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10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1+#ppt_w/2"/>
                                          </p:val>
                                        </p:tav>
                                        <p:tav tm="100000">
                                          <p:val>
                                            <p:strVal val="#ppt_x"/>
                                          </p:val>
                                        </p:tav>
                                      </p:tavLst>
                                    </p:anim>
                                    <p:anim calcmode="lin" valueType="num">
                                      <p:cBhvr additive="base">
                                        <p:cTn id="32"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1000" fill="hold"/>
                                        <p:tgtEl>
                                          <p:spTgt spid="22"/>
                                        </p:tgtEl>
                                        <p:attrNameLst>
                                          <p:attrName>ppt_x</p:attrName>
                                        </p:attrNameLst>
                                      </p:cBhvr>
                                      <p:tavLst>
                                        <p:tav tm="0">
                                          <p:val>
                                            <p:strVal val="1+#ppt_w/2"/>
                                          </p:val>
                                        </p:tav>
                                        <p:tav tm="100000">
                                          <p:val>
                                            <p:strVal val="#ppt_x"/>
                                          </p:val>
                                        </p:tav>
                                      </p:tavLst>
                                    </p:anim>
                                    <p:anim calcmode="lin" valueType="num">
                                      <p:cBhvr additive="base">
                                        <p:cTn id="3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000" fill="hold"/>
                                        <p:tgtEl>
                                          <p:spTgt spid="2"/>
                                        </p:tgtEl>
                                        <p:attrNameLst>
                                          <p:attrName>ppt_x</p:attrName>
                                        </p:attrNameLst>
                                      </p:cBhvr>
                                      <p:tavLst>
                                        <p:tav tm="0">
                                          <p:val>
                                            <p:strVal val="0-#ppt_w/2"/>
                                          </p:val>
                                        </p:tav>
                                        <p:tav tm="100000">
                                          <p:val>
                                            <p:strVal val="#ppt_x"/>
                                          </p:val>
                                        </p:tav>
                                      </p:tavLst>
                                    </p:anim>
                                    <p:anim calcmode="lin" valueType="num">
                                      <p:cBhvr additive="base">
                                        <p:cTn id="4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1000" fill="hold"/>
                                        <p:tgtEl>
                                          <p:spTgt spid="5"/>
                                        </p:tgtEl>
                                        <p:attrNameLst>
                                          <p:attrName>ppt_x</p:attrName>
                                        </p:attrNameLst>
                                      </p:cBhvr>
                                      <p:tavLst>
                                        <p:tav tm="0">
                                          <p:val>
                                            <p:strVal val="1+#ppt_w/2"/>
                                          </p:val>
                                        </p:tav>
                                        <p:tav tm="100000">
                                          <p:val>
                                            <p:strVal val="#ppt_x"/>
                                          </p:val>
                                        </p:tav>
                                      </p:tavLst>
                                    </p:anim>
                                    <p:anim calcmode="lin" valueType="num">
                                      <p:cBhvr additive="base">
                                        <p:cTn id="5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1000" fill="hold"/>
                                        <p:tgtEl>
                                          <p:spTgt spid="9"/>
                                        </p:tgtEl>
                                        <p:attrNameLst>
                                          <p:attrName>ppt_x</p:attrName>
                                        </p:attrNameLst>
                                      </p:cBhvr>
                                      <p:tavLst>
                                        <p:tav tm="0">
                                          <p:val>
                                            <p:strVal val="1+#ppt_w/2"/>
                                          </p:val>
                                        </p:tav>
                                        <p:tav tm="100000">
                                          <p:val>
                                            <p:strVal val="#ppt_x"/>
                                          </p:val>
                                        </p:tav>
                                      </p:tavLst>
                                    </p:anim>
                                    <p:anim calcmode="lin" valueType="num">
                                      <p:cBhvr additive="base">
                                        <p:cTn id="5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1000" fill="hold"/>
                                        <p:tgtEl>
                                          <p:spTgt spid="7"/>
                                        </p:tgtEl>
                                        <p:attrNameLst>
                                          <p:attrName>ppt_x</p:attrName>
                                        </p:attrNameLst>
                                      </p:cBhvr>
                                      <p:tavLst>
                                        <p:tav tm="0">
                                          <p:val>
                                            <p:strVal val="#ppt_x"/>
                                          </p:val>
                                        </p:tav>
                                        <p:tav tm="100000">
                                          <p:val>
                                            <p:strVal val="#ppt_x"/>
                                          </p:val>
                                        </p:tav>
                                      </p:tavLst>
                                    </p:anim>
                                    <p:anim calcmode="lin" valueType="num">
                                      <p:cBhvr additive="base">
                                        <p:cTn id="6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bgerundete Ecken 13">
            <a:extLst>
              <a:ext uri="{FF2B5EF4-FFF2-40B4-BE49-F238E27FC236}">
                <a16:creationId xmlns:a16="http://schemas.microsoft.com/office/drawing/2014/main" id="{AE1376A5-D7CF-AB15-61B6-6689E5D8E41E}"/>
              </a:ext>
            </a:extLst>
          </p:cNvPr>
          <p:cNvSpPr/>
          <p:nvPr/>
        </p:nvSpPr>
        <p:spPr bwMode="auto">
          <a:xfrm>
            <a:off x="715612" y="826914"/>
            <a:ext cx="8495060" cy="5429530"/>
          </a:xfrm>
          <a:prstGeom prst="roundRect">
            <a:avLst>
              <a:gd name="adj" fmla="val 5876"/>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7" name="Gerader Verbinder 16">
            <a:extLst>
              <a:ext uri="{FF2B5EF4-FFF2-40B4-BE49-F238E27FC236}">
                <a16:creationId xmlns:a16="http://schemas.microsoft.com/office/drawing/2014/main" id="{123095A2-01B2-47C2-9D7B-E74106CF973D}"/>
              </a:ext>
            </a:extLst>
          </p:cNvPr>
          <p:cNvCxnSpPr/>
          <p:nvPr/>
        </p:nvCxnSpPr>
        <p:spPr bwMode="auto">
          <a:xfrm>
            <a:off x="370309" y="1414966"/>
            <a:ext cx="0" cy="4184534"/>
          </a:xfrm>
          <a:prstGeom prst="line">
            <a:avLst/>
          </a:pr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feld 17">
            <a:extLst>
              <a:ext uri="{FF2B5EF4-FFF2-40B4-BE49-F238E27FC236}">
                <a16:creationId xmlns:a16="http://schemas.microsoft.com/office/drawing/2014/main" id="{D064E636-D4CB-4A05-A3E3-1E4A3DF2C8F0}"/>
              </a:ext>
            </a:extLst>
          </p:cNvPr>
          <p:cNvSpPr txBox="1"/>
          <p:nvPr/>
        </p:nvSpPr>
        <p:spPr>
          <a:xfrm>
            <a:off x="-34008" y="5593762"/>
            <a:ext cx="801823" cy="584775"/>
          </a:xfrm>
          <a:prstGeom prst="rect">
            <a:avLst/>
          </a:prstGeom>
          <a:noFill/>
        </p:spPr>
        <p:txBody>
          <a:bodyPr wrap="none" rtlCol="0">
            <a:spAutoFit/>
          </a:bodyPr>
          <a:lstStyle/>
          <a:p>
            <a:pPr algn="ctr"/>
            <a:r>
              <a:rPr lang="de-DE" sz="1600" dirty="0"/>
              <a:t>Strom-</a:t>
            </a:r>
            <a:br>
              <a:rPr lang="de-DE" sz="1600" dirty="0"/>
            </a:br>
            <a:r>
              <a:rPr lang="de-DE" sz="1600" dirty="0"/>
              <a:t>netz</a:t>
            </a:r>
          </a:p>
        </p:txBody>
      </p:sp>
      <p:cxnSp>
        <p:nvCxnSpPr>
          <p:cNvPr id="96" name="Gerader Verbinder 95">
            <a:extLst>
              <a:ext uri="{FF2B5EF4-FFF2-40B4-BE49-F238E27FC236}">
                <a16:creationId xmlns:a16="http://schemas.microsoft.com/office/drawing/2014/main" id="{F2350257-4240-4F51-BDBB-9F9D0DF6643C}"/>
              </a:ext>
            </a:extLst>
          </p:cNvPr>
          <p:cNvCxnSpPr/>
          <p:nvPr/>
        </p:nvCxnSpPr>
        <p:spPr bwMode="auto">
          <a:xfrm>
            <a:off x="9577484" y="3293596"/>
            <a:ext cx="0" cy="1460934"/>
          </a:xfrm>
          <a:prstGeom prst="line">
            <a:avLst/>
          </a:prstGeom>
          <a:solidFill>
            <a:srgbClr val="FF0000"/>
          </a:solidFill>
          <a:ln w="38100"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Textfeld 98">
            <a:extLst>
              <a:ext uri="{FF2B5EF4-FFF2-40B4-BE49-F238E27FC236}">
                <a16:creationId xmlns:a16="http://schemas.microsoft.com/office/drawing/2014/main" id="{8E724D96-44C5-4143-90DD-8F159F6C242A}"/>
              </a:ext>
            </a:extLst>
          </p:cNvPr>
          <p:cNvSpPr txBox="1"/>
          <p:nvPr/>
        </p:nvSpPr>
        <p:spPr>
          <a:xfrm>
            <a:off x="9247181" y="4878197"/>
            <a:ext cx="662361" cy="1323439"/>
          </a:xfrm>
          <a:prstGeom prst="rect">
            <a:avLst/>
          </a:prstGeom>
          <a:noFill/>
        </p:spPr>
        <p:txBody>
          <a:bodyPr wrap="none" rtlCol="0">
            <a:spAutoFit/>
          </a:bodyPr>
          <a:lstStyle/>
          <a:p>
            <a:pPr algn="ctr"/>
            <a:r>
              <a:rPr lang="de-DE" sz="1600" dirty="0"/>
              <a:t>Gas-</a:t>
            </a:r>
            <a:br>
              <a:rPr lang="de-DE" sz="1600" dirty="0"/>
            </a:br>
            <a:r>
              <a:rPr lang="de-DE" sz="1600" dirty="0"/>
              <a:t>netz</a:t>
            </a:r>
            <a:br>
              <a:rPr lang="de-DE" sz="1600" dirty="0"/>
            </a:br>
            <a:r>
              <a:rPr lang="de-DE" sz="1600" dirty="0"/>
              <a:t>mit</a:t>
            </a:r>
            <a:br>
              <a:rPr lang="de-DE" sz="1600" dirty="0"/>
            </a:br>
            <a:r>
              <a:rPr lang="de-DE" sz="1600" dirty="0"/>
              <a:t>Spei-</a:t>
            </a:r>
            <a:br>
              <a:rPr lang="de-DE" sz="1600" dirty="0"/>
            </a:br>
            <a:r>
              <a:rPr lang="de-DE" sz="1600" dirty="0" err="1"/>
              <a:t>cher</a:t>
            </a:r>
            <a:endParaRPr lang="de-DE" sz="1600" dirty="0"/>
          </a:p>
        </p:txBody>
      </p:sp>
      <p:sp>
        <p:nvSpPr>
          <p:cNvPr id="70" name="Textfeld 69">
            <a:extLst>
              <a:ext uri="{FF2B5EF4-FFF2-40B4-BE49-F238E27FC236}">
                <a16:creationId xmlns:a16="http://schemas.microsoft.com/office/drawing/2014/main" id="{726E9A9E-231C-4DA9-BE9B-F0D6637598B9}"/>
              </a:ext>
            </a:extLst>
          </p:cNvPr>
          <p:cNvSpPr txBox="1"/>
          <p:nvPr/>
        </p:nvSpPr>
        <p:spPr>
          <a:xfrm>
            <a:off x="1073432" y="876160"/>
            <a:ext cx="1967205" cy="369332"/>
          </a:xfrm>
          <a:prstGeom prst="rect">
            <a:avLst/>
          </a:prstGeom>
          <a:noFill/>
        </p:spPr>
        <p:txBody>
          <a:bodyPr wrap="none" rtlCol="0">
            <a:spAutoFit/>
          </a:bodyPr>
          <a:lstStyle/>
          <a:p>
            <a:r>
              <a:rPr lang="de-DE" sz="1800" dirty="0">
                <a:solidFill>
                  <a:srgbClr val="3333FF"/>
                </a:solidFill>
              </a:rPr>
              <a:t>Dorf/Stadt/VG/LK</a:t>
            </a:r>
          </a:p>
        </p:txBody>
      </p:sp>
      <p:sp>
        <p:nvSpPr>
          <p:cNvPr id="76" name="Text Box 14">
            <a:extLst>
              <a:ext uri="{FF2B5EF4-FFF2-40B4-BE49-F238E27FC236}">
                <a16:creationId xmlns:a16="http://schemas.microsoft.com/office/drawing/2014/main" id="{2E1969AE-027F-48A7-872A-CB80DA63A356}"/>
              </a:ext>
            </a:extLst>
          </p:cNvPr>
          <p:cNvSpPr txBox="1">
            <a:spLocks noChangeArrowheads="1"/>
          </p:cNvSpPr>
          <p:nvPr/>
        </p:nvSpPr>
        <p:spPr bwMode="auto">
          <a:xfrm>
            <a:off x="3063663" y="957152"/>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grpSp>
        <p:nvGrpSpPr>
          <p:cNvPr id="179" name="Gruppieren 178">
            <a:extLst>
              <a:ext uri="{FF2B5EF4-FFF2-40B4-BE49-F238E27FC236}">
                <a16:creationId xmlns:a16="http://schemas.microsoft.com/office/drawing/2014/main" id="{A9FD0EB9-9686-2716-9604-845ED64910CC}"/>
              </a:ext>
            </a:extLst>
          </p:cNvPr>
          <p:cNvGrpSpPr/>
          <p:nvPr/>
        </p:nvGrpSpPr>
        <p:grpSpPr>
          <a:xfrm>
            <a:off x="3076387" y="1665255"/>
            <a:ext cx="1380506" cy="2304674"/>
            <a:chOff x="3076387" y="1722405"/>
            <a:chExt cx="1380506" cy="2304674"/>
          </a:xfrm>
        </p:grpSpPr>
        <p:grpSp>
          <p:nvGrpSpPr>
            <p:cNvPr id="10" name="Gruppieren 9">
              <a:extLst>
                <a:ext uri="{FF2B5EF4-FFF2-40B4-BE49-F238E27FC236}">
                  <a16:creationId xmlns:a16="http://schemas.microsoft.com/office/drawing/2014/main" id="{FB9C62D9-487E-468C-8E43-60145E1ECE8B}"/>
                </a:ext>
              </a:extLst>
            </p:cNvPr>
            <p:cNvGrpSpPr/>
            <p:nvPr/>
          </p:nvGrpSpPr>
          <p:grpSpPr>
            <a:xfrm>
              <a:off x="3076387" y="1722405"/>
              <a:ext cx="1380506" cy="819437"/>
              <a:chOff x="2724749" y="1322678"/>
              <a:chExt cx="1380506" cy="819437"/>
            </a:xfrm>
          </p:grpSpPr>
          <p:pic>
            <p:nvPicPr>
              <p:cNvPr id="7" name="Grafik 6" descr="Ein Bild, das Essen enthält.&#10;&#10;Automatisch generierte Beschreibung">
                <a:extLst>
                  <a:ext uri="{FF2B5EF4-FFF2-40B4-BE49-F238E27FC236}">
                    <a16:creationId xmlns:a16="http://schemas.microsoft.com/office/drawing/2014/main" id="{A816F608-0985-4147-BFBD-8D165CFBB7D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4668"/>
              <a:stretch/>
            </p:blipFill>
            <p:spPr>
              <a:xfrm>
                <a:off x="2883280" y="1621700"/>
                <a:ext cx="1048819" cy="520415"/>
              </a:xfrm>
              <a:prstGeom prst="rect">
                <a:avLst/>
              </a:prstGeom>
            </p:spPr>
          </p:pic>
          <p:sp>
            <p:nvSpPr>
              <p:cNvPr id="74" name="Textfeld 73">
                <a:extLst>
                  <a:ext uri="{FF2B5EF4-FFF2-40B4-BE49-F238E27FC236}">
                    <a16:creationId xmlns:a16="http://schemas.microsoft.com/office/drawing/2014/main" id="{3FAD0203-5281-44C8-9DC5-378B872B3AD6}"/>
                  </a:ext>
                </a:extLst>
              </p:cNvPr>
              <p:cNvSpPr txBox="1"/>
              <p:nvPr/>
            </p:nvSpPr>
            <p:spPr>
              <a:xfrm>
                <a:off x="2724749" y="1322678"/>
                <a:ext cx="1380506" cy="338554"/>
              </a:xfrm>
              <a:prstGeom prst="rect">
                <a:avLst/>
              </a:prstGeom>
              <a:noFill/>
            </p:spPr>
            <p:txBody>
              <a:bodyPr wrap="none" rtlCol="0">
                <a:spAutoFit/>
              </a:bodyPr>
              <a:lstStyle/>
              <a:p>
                <a:r>
                  <a:rPr lang="de-DE" sz="1600" dirty="0"/>
                  <a:t>Biotop-Inseln</a:t>
                </a:r>
              </a:p>
            </p:txBody>
          </p:sp>
        </p:grpSp>
        <p:pic>
          <p:nvPicPr>
            <p:cNvPr id="73" name="Grafik 72" descr="Ein Bild, das Essen enthält.&#10;&#10;Automatisch generierte Beschreibung">
              <a:extLst>
                <a:ext uri="{FF2B5EF4-FFF2-40B4-BE49-F238E27FC236}">
                  <a16:creationId xmlns:a16="http://schemas.microsoft.com/office/drawing/2014/main" id="{F2E0CFBC-51DE-47C2-98FA-6583A8E491B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4668"/>
            <a:stretch/>
          </p:blipFill>
          <p:spPr>
            <a:xfrm>
              <a:off x="3097192" y="3506664"/>
              <a:ext cx="1048819" cy="520415"/>
            </a:xfrm>
            <a:prstGeom prst="rect">
              <a:avLst/>
            </a:prstGeom>
          </p:spPr>
        </p:pic>
        <p:pic>
          <p:nvPicPr>
            <p:cNvPr id="79" name="Grafik 78" descr="Ein Bild, das Gras, draußen, Himmel, Feld enthält.&#10;&#10;Automatisch generierte Beschreibung">
              <a:extLst>
                <a:ext uri="{FF2B5EF4-FFF2-40B4-BE49-F238E27FC236}">
                  <a16:creationId xmlns:a16="http://schemas.microsoft.com/office/drawing/2014/main" id="{FBCC5CC0-55ED-454E-8349-930A55B89B02}"/>
                </a:ext>
              </a:extLst>
            </p:cNvPr>
            <p:cNvPicPr>
              <a:picLocks noChangeAspect="1"/>
            </p:cNvPicPr>
            <p:nvPr/>
          </p:nvPicPr>
          <p:blipFill rotWithShape="1">
            <a:blip r:embed="rId4">
              <a:extLst>
                <a:ext uri="{28A0092B-C50C-407E-A947-70E740481C1C}">
                  <a14:useLocalDpi xmlns:a14="http://schemas.microsoft.com/office/drawing/2010/main" val="0"/>
                </a:ext>
              </a:extLst>
            </a:blip>
            <a:srcRect l="40029" t="23013" r="56233"/>
            <a:stretch/>
          </p:blipFill>
          <p:spPr>
            <a:xfrm>
              <a:off x="3517210" y="2559582"/>
              <a:ext cx="245537" cy="982840"/>
            </a:xfrm>
            <a:prstGeom prst="rect">
              <a:avLst/>
            </a:prstGeom>
          </p:spPr>
        </p:pic>
      </p:grpSp>
      <p:cxnSp>
        <p:nvCxnSpPr>
          <p:cNvPr id="106" name="Gerade Verbindung mit Pfeil 105">
            <a:extLst>
              <a:ext uri="{FF2B5EF4-FFF2-40B4-BE49-F238E27FC236}">
                <a16:creationId xmlns:a16="http://schemas.microsoft.com/office/drawing/2014/main" id="{A489810B-A49C-4FE0-9088-9C804881A931}"/>
              </a:ext>
            </a:extLst>
          </p:cNvPr>
          <p:cNvCxnSpPr/>
          <p:nvPr/>
        </p:nvCxnSpPr>
        <p:spPr bwMode="auto">
          <a:xfrm>
            <a:off x="366903" y="3239405"/>
            <a:ext cx="1146954"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4" name="Grafik 33" descr="Ein Bild, das Gras, Baum, draußen, Feld enthält.&#10;&#10;Automatisch generierte Beschreibung">
            <a:extLst>
              <a:ext uri="{FF2B5EF4-FFF2-40B4-BE49-F238E27FC236}">
                <a16:creationId xmlns:a16="http://schemas.microsoft.com/office/drawing/2014/main" id="{B33C2787-C27C-9AFE-75A6-8A2E125F2D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p:spPr>
      </p:pic>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256444"/>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err="1">
                <a:solidFill>
                  <a:srgbClr val="00B050"/>
                </a:solidFill>
              </a:rPr>
              <a:t>Sektorkopplung</a:t>
            </a:r>
            <a:r>
              <a:rPr lang="de-DE" altLang="de-DE" sz="1800" dirty="0">
                <a:solidFill>
                  <a:srgbClr val="00B050"/>
                </a:solidFill>
              </a:rPr>
              <a:t> beim Erzeuger und Verbraucher (</a:t>
            </a:r>
            <a:r>
              <a:rPr lang="de-DE" altLang="de-DE" sz="1800" dirty="0" err="1">
                <a:solidFill>
                  <a:srgbClr val="00B050"/>
                </a:solidFill>
              </a:rPr>
              <a:t>ProSumer</a:t>
            </a:r>
            <a:r>
              <a:rPr lang="de-DE" altLang="de-DE" sz="1800" dirty="0">
                <a:solidFill>
                  <a:srgbClr val="00B050"/>
                </a:solidFill>
              </a:rPr>
              <a:t>) garantieren optimale Autarkie!</a:t>
            </a:r>
            <a:endParaRPr lang="de-DE" altLang="de-DE" sz="1800" i="1" dirty="0">
              <a:solidFill>
                <a:srgbClr val="00B050"/>
              </a:solidFill>
            </a:endParaRPr>
          </a:p>
        </p:txBody>
      </p:sp>
      <p:grpSp>
        <p:nvGrpSpPr>
          <p:cNvPr id="184" name="Gruppieren 183">
            <a:extLst>
              <a:ext uri="{FF2B5EF4-FFF2-40B4-BE49-F238E27FC236}">
                <a16:creationId xmlns:a16="http://schemas.microsoft.com/office/drawing/2014/main" id="{5A3F4C31-9126-EC6C-7C14-B1BE5D2D5406}"/>
              </a:ext>
            </a:extLst>
          </p:cNvPr>
          <p:cNvGrpSpPr/>
          <p:nvPr/>
        </p:nvGrpSpPr>
        <p:grpSpPr>
          <a:xfrm>
            <a:off x="5483558" y="2765420"/>
            <a:ext cx="2774653" cy="1050399"/>
            <a:chOff x="5483558" y="2822570"/>
            <a:chExt cx="2774653" cy="1050399"/>
          </a:xfrm>
        </p:grpSpPr>
        <p:sp>
          <p:nvSpPr>
            <p:cNvPr id="60" name="Textfeld 59">
              <a:extLst>
                <a:ext uri="{FF2B5EF4-FFF2-40B4-BE49-F238E27FC236}">
                  <a16:creationId xmlns:a16="http://schemas.microsoft.com/office/drawing/2014/main" id="{0C8C10FF-1511-480B-9C78-3AA78453385D}"/>
                </a:ext>
              </a:extLst>
            </p:cNvPr>
            <p:cNvSpPr txBox="1"/>
            <p:nvPr/>
          </p:nvSpPr>
          <p:spPr>
            <a:xfrm>
              <a:off x="6502838" y="2887678"/>
              <a:ext cx="511679" cy="307777"/>
            </a:xfrm>
            <a:prstGeom prst="rect">
              <a:avLst/>
            </a:prstGeom>
            <a:noFill/>
          </p:spPr>
          <p:txBody>
            <a:bodyPr wrap="none" rtlCol="0">
              <a:spAutoFit/>
            </a:bodyPr>
            <a:lstStyle/>
            <a:p>
              <a:r>
                <a:rPr lang="de-DE" sz="1400" dirty="0">
                  <a:solidFill>
                    <a:schemeClr val="accent2"/>
                  </a:solidFill>
                </a:rPr>
                <a:t>CH</a:t>
              </a:r>
              <a:r>
                <a:rPr lang="de-DE" sz="1400" baseline="-25000" dirty="0">
                  <a:solidFill>
                    <a:schemeClr val="accent2"/>
                  </a:solidFill>
                </a:rPr>
                <a:t>4</a:t>
              </a:r>
            </a:p>
          </p:txBody>
        </p:sp>
        <p:cxnSp>
          <p:nvCxnSpPr>
            <p:cNvPr id="123" name="Gerade Verbindung mit Pfeil 122">
              <a:extLst>
                <a:ext uri="{FF2B5EF4-FFF2-40B4-BE49-F238E27FC236}">
                  <a16:creationId xmlns:a16="http://schemas.microsoft.com/office/drawing/2014/main" id="{D2ECBE46-5652-4AB7-82A4-BED063E789D5}"/>
                </a:ext>
              </a:extLst>
            </p:cNvPr>
            <p:cNvCxnSpPr/>
            <p:nvPr/>
          </p:nvCxnSpPr>
          <p:spPr bwMode="auto">
            <a:xfrm>
              <a:off x="6469812" y="3198383"/>
              <a:ext cx="1788399" cy="31024"/>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Zylinder 19">
              <a:extLst>
                <a:ext uri="{FF2B5EF4-FFF2-40B4-BE49-F238E27FC236}">
                  <a16:creationId xmlns:a16="http://schemas.microsoft.com/office/drawing/2014/main" id="{042A74E8-02D9-483D-88DF-92E115E73F6A}"/>
                </a:ext>
              </a:extLst>
            </p:cNvPr>
            <p:cNvSpPr/>
            <p:nvPr/>
          </p:nvSpPr>
          <p:spPr bwMode="auto">
            <a:xfrm>
              <a:off x="5901367" y="2822570"/>
              <a:ext cx="539340" cy="737772"/>
            </a:xfrm>
            <a:prstGeom prst="can">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3" name="Textfeld 142">
              <a:extLst>
                <a:ext uri="{FF2B5EF4-FFF2-40B4-BE49-F238E27FC236}">
                  <a16:creationId xmlns:a16="http://schemas.microsoft.com/office/drawing/2014/main" id="{BA045AC4-2A38-4C45-A1D2-596F069C1AFD}"/>
                </a:ext>
              </a:extLst>
            </p:cNvPr>
            <p:cNvSpPr txBox="1"/>
            <p:nvPr/>
          </p:nvSpPr>
          <p:spPr>
            <a:xfrm>
              <a:off x="5483558" y="3565192"/>
              <a:ext cx="1407758" cy="307777"/>
            </a:xfrm>
            <a:prstGeom prst="rect">
              <a:avLst/>
            </a:prstGeom>
            <a:noFill/>
          </p:spPr>
          <p:txBody>
            <a:bodyPr wrap="none" rtlCol="0">
              <a:spAutoFit/>
            </a:bodyPr>
            <a:lstStyle/>
            <a:p>
              <a:r>
                <a:rPr lang="de-DE" sz="1400" dirty="0"/>
                <a:t>Methanisierung</a:t>
              </a:r>
            </a:p>
          </p:txBody>
        </p:sp>
      </p:grpSp>
      <p:grpSp>
        <p:nvGrpSpPr>
          <p:cNvPr id="183" name="Gruppieren 182">
            <a:extLst>
              <a:ext uri="{FF2B5EF4-FFF2-40B4-BE49-F238E27FC236}">
                <a16:creationId xmlns:a16="http://schemas.microsoft.com/office/drawing/2014/main" id="{4C6186A9-8BF1-4E3E-007B-E6A990D447AA}"/>
              </a:ext>
            </a:extLst>
          </p:cNvPr>
          <p:cNvGrpSpPr/>
          <p:nvPr/>
        </p:nvGrpSpPr>
        <p:grpSpPr>
          <a:xfrm>
            <a:off x="1524000" y="1093684"/>
            <a:ext cx="6718879" cy="1661342"/>
            <a:chOff x="1524000" y="1150834"/>
            <a:chExt cx="6718879" cy="1661342"/>
          </a:xfrm>
        </p:grpSpPr>
        <p:pic>
          <p:nvPicPr>
            <p:cNvPr id="13" name="Grafik 12" descr="Ein Bild, das Screenshot enthält.&#10;&#10;Automatisch generierte Beschreibung">
              <a:extLst>
                <a:ext uri="{FF2B5EF4-FFF2-40B4-BE49-F238E27FC236}">
                  <a16:creationId xmlns:a16="http://schemas.microsoft.com/office/drawing/2014/main" id="{24943BAA-FE82-4D0A-9177-A50CC32BAF6A}"/>
                </a:ext>
              </a:extLst>
            </p:cNvPr>
            <p:cNvPicPr>
              <a:picLocks noChangeAspect="1"/>
            </p:cNvPicPr>
            <p:nvPr/>
          </p:nvPicPr>
          <p:blipFill rotWithShape="1">
            <a:blip r:embed="rId6">
              <a:extLst>
                <a:ext uri="{28A0092B-C50C-407E-A947-70E740481C1C}">
                  <a14:useLocalDpi xmlns:a14="http://schemas.microsoft.com/office/drawing/2010/main" val="0"/>
                </a:ext>
              </a:extLst>
            </a:blip>
            <a:srcRect l="41538" t="78245" r="47277" b="6287"/>
            <a:stretch/>
          </p:blipFill>
          <p:spPr>
            <a:xfrm>
              <a:off x="5742118" y="1415855"/>
              <a:ext cx="794937" cy="618410"/>
            </a:xfrm>
            <a:prstGeom prst="rect">
              <a:avLst/>
            </a:prstGeom>
          </p:spPr>
        </p:pic>
        <p:cxnSp>
          <p:nvCxnSpPr>
            <p:cNvPr id="108" name="Gerade Verbindung mit Pfeil 107">
              <a:extLst>
                <a:ext uri="{FF2B5EF4-FFF2-40B4-BE49-F238E27FC236}">
                  <a16:creationId xmlns:a16="http://schemas.microsoft.com/office/drawing/2014/main" id="{D168971C-E753-4A90-9AEC-89D5715061CD}"/>
                </a:ext>
              </a:extLst>
            </p:cNvPr>
            <p:cNvCxnSpPr/>
            <p:nvPr/>
          </p:nvCxnSpPr>
          <p:spPr bwMode="auto">
            <a:xfrm>
              <a:off x="1524000" y="1712427"/>
              <a:ext cx="4354027" cy="0"/>
            </a:xfrm>
            <a:prstGeom prst="straightConnector1">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 name="Textfeld 150">
              <a:extLst>
                <a:ext uri="{FF2B5EF4-FFF2-40B4-BE49-F238E27FC236}">
                  <a16:creationId xmlns:a16="http://schemas.microsoft.com/office/drawing/2014/main" id="{937BB034-FC0A-44DC-BFD3-A0395A0D1A03}"/>
                </a:ext>
              </a:extLst>
            </p:cNvPr>
            <p:cNvSpPr txBox="1"/>
            <p:nvPr/>
          </p:nvSpPr>
          <p:spPr>
            <a:xfrm>
              <a:off x="6187437" y="1150834"/>
              <a:ext cx="1220206" cy="307777"/>
            </a:xfrm>
            <a:prstGeom prst="rect">
              <a:avLst/>
            </a:prstGeom>
            <a:noFill/>
          </p:spPr>
          <p:txBody>
            <a:bodyPr wrap="none" rtlCol="0">
              <a:spAutoFit/>
            </a:bodyPr>
            <a:lstStyle/>
            <a:p>
              <a:r>
                <a:rPr lang="de-DE" sz="1400" dirty="0"/>
                <a:t>Elektrolyseur</a:t>
              </a:r>
            </a:p>
          </p:txBody>
        </p:sp>
        <p:cxnSp>
          <p:nvCxnSpPr>
            <p:cNvPr id="58" name="Gerade Verbindung mit Pfeil 57">
              <a:extLst>
                <a:ext uri="{FF2B5EF4-FFF2-40B4-BE49-F238E27FC236}">
                  <a16:creationId xmlns:a16="http://schemas.microsoft.com/office/drawing/2014/main" id="{C528A357-3840-4FF6-9EF2-988C18E9F285}"/>
                </a:ext>
              </a:extLst>
            </p:cNvPr>
            <p:cNvCxnSpPr>
              <a:cxnSpLocks/>
              <a:stCxn id="13" idx="2"/>
            </p:cNvCxnSpPr>
            <p:nvPr/>
          </p:nvCxnSpPr>
          <p:spPr bwMode="auto">
            <a:xfrm>
              <a:off x="6139587" y="2034265"/>
              <a:ext cx="27964" cy="777911"/>
            </a:xfrm>
            <a:prstGeom prst="straightConnector1">
              <a:avLst/>
            </a:prstGeom>
            <a:solidFill>
              <a:srgbClr val="FF0000"/>
            </a:solidFill>
            <a:ln w="285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1" name="Textfeld 160">
              <a:extLst>
                <a:ext uri="{FF2B5EF4-FFF2-40B4-BE49-F238E27FC236}">
                  <a16:creationId xmlns:a16="http://schemas.microsoft.com/office/drawing/2014/main" id="{56193955-26C9-44B3-B064-82033A23E485}"/>
                </a:ext>
              </a:extLst>
            </p:cNvPr>
            <p:cNvSpPr txBox="1"/>
            <p:nvPr/>
          </p:nvSpPr>
          <p:spPr>
            <a:xfrm>
              <a:off x="6167902" y="1995399"/>
              <a:ext cx="381836" cy="307777"/>
            </a:xfrm>
            <a:prstGeom prst="rect">
              <a:avLst/>
            </a:prstGeom>
            <a:noFill/>
          </p:spPr>
          <p:txBody>
            <a:bodyPr wrap="none" rtlCol="0">
              <a:spAutoFit/>
            </a:bodyPr>
            <a:lstStyle/>
            <a:p>
              <a:r>
                <a:rPr lang="de-DE" sz="1400" dirty="0">
                  <a:solidFill>
                    <a:schemeClr val="accent2"/>
                  </a:solidFill>
                </a:rPr>
                <a:t>H</a:t>
              </a:r>
              <a:r>
                <a:rPr lang="de-DE" sz="1400" baseline="-25000" dirty="0">
                  <a:solidFill>
                    <a:schemeClr val="accent2"/>
                  </a:solidFill>
                </a:rPr>
                <a:t>2</a:t>
              </a:r>
            </a:p>
          </p:txBody>
        </p:sp>
        <p:cxnSp>
          <p:nvCxnSpPr>
            <p:cNvPr id="72" name="Gerade Verbindung mit Pfeil 71">
              <a:extLst>
                <a:ext uri="{FF2B5EF4-FFF2-40B4-BE49-F238E27FC236}">
                  <a16:creationId xmlns:a16="http://schemas.microsoft.com/office/drawing/2014/main" id="{A27C109A-89EE-4C8F-A42B-7D3E073300F3}"/>
                </a:ext>
              </a:extLst>
            </p:cNvPr>
            <p:cNvCxnSpPr/>
            <p:nvPr/>
          </p:nvCxnSpPr>
          <p:spPr bwMode="auto">
            <a:xfrm>
              <a:off x="6164895" y="2488780"/>
              <a:ext cx="2077984" cy="44044"/>
            </a:xfrm>
            <a:prstGeom prst="straightConnector1">
              <a:avLst/>
            </a:prstGeom>
            <a:solidFill>
              <a:srgbClr val="FF0000"/>
            </a:solidFill>
            <a:ln w="2857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a:extLst>
                <a:ext uri="{FF2B5EF4-FFF2-40B4-BE49-F238E27FC236}">
                  <a16:creationId xmlns:a16="http://schemas.microsoft.com/office/drawing/2014/main" id="{7A7358F3-1241-91CA-EF1D-86180EDA0FF9}"/>
                </a:ext>
              </a:extLst>
            </p:cNvPr>
            <p:cNvSpPr txBox="1"/>
            <p:nvPr/>
          </p:nvSpPr>
          <p:spPr>
            <a:xfrm>
              <a:off x="3263483" y="1428472"/>
              <a:ext cx="1577676" cy="307777"/>
            </a:xfrm>
            <a:prstGeom prst="rect">
              <a:avLst/>
            </a:prstGeom>
            <a:noFill/>
          </p:spPr>
          <p:txBody>
            <a:bodyPr wrap="none" rtlCol="0">
              <a:spAutoFit/>
            </a:bodyPr>
            <a:lstStyle/>
            <a:p>
              <a:r>
                <a:rPr lang="de-DE" sz="1400" dirty="0"/>
                <a:t>Überschussstrom</a:t>
              </a:r>
            </a:p>
          </p:txBody>
        </p:sp>
      </p:grpSp>
      <p:sp>
        <p:nvSpPr>
          <p:cNvPr id="29" name="Textfeld 28">
            <a:extLst>
              <a:ext uri="{FF2B5EF4-FFF2-40B4-BE49-F238E27FC236}">
                <a16:creationId xmlns:a16="http://schemas.microsoft.com/office/drawing/2014/main" id="{7F79812A-1A9C-AEA6-B307-F24E902C0CF0}"/>
              </a:ext>
            </a:extLst>
          </p:cNvPr>
          <p:cNvSpPr txBox="1"/>
          <p:nvPr/>
        </p:nvSpPr>
        <p:spPr>
          <a:xfrm>
            <a:off x="1962865" y="3940014"/>
            <a:ext cx="1309718" cy="307777"/>
          </a:xfrm>
          <a:prstGeom prst="rect">
            <a:avLst/>
          </a:prstGeom>
          <a:noFill/>
        </p:spPr>
        <p:txBody>
          <a:bodyPr wrap="none" rtlCol="0">
            <a:spAutoFit/>
          </a:bodyPr>
          <a:lstStyle/>
          <a:p>
            <a:r>
              <a:rPr lang="de-DE" sz="1400" dirty="0"/>
              <a:t>PV-FF-Anlage</a:t>
            </a:r>
          </a:p>
        </p:txBody>
      </p:sp>
      <p:cxnSp>
        <p:nvCxnSpPr>
          <p:cNvPr id="35" name="Gerader Verbinder 34">
            <a:extLst>
              <a:ext uri="{FF2B5EF4-FFF2-40B4-BE49-F238E27FC236}">
                <a16:creationId xmlns:a16="http://schemas.microsoft.com/office/drawing/2014/main" id="{AD644DF6-67C9-539C-A032-1821221D4EEC}"/>
              </a:ext>
            </a:extLst>
          </p:cNvPr>
          <p:cNvCxnSpPr/>
          <p:nvPr/>
        </p:nvCxnSpPr>
        <p:spPr bwMode="auto">
          <a:xfrm>
            <a:off x="1524000" y="1481880"/>
            <a:ext cx="0" cy="2973143"/>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5" name="Gruppieren 94">
            <a:extLst>
              <a:ext uri="{FF2B5EF4-FFF2-40B4-BE49-F238E27FC236}">
                <a16:creationId xmlns:a16="http://schemas.microsoft.com/office/drawing/2014/main" id="{F6E2BC9D-2B57-3C3F-FECD-3BA442682AB7}"/>
              </a:ext>
            </a:extLst>
          </p:cNvPr>
          <p:cNvGrpSpPr/>
          <p:nvPr/>
        </p:nvGrpSpPr>
        <p:grpSpPr>
          <a:xfrm>
            <a:off x="1513857" y="1775813"/>
            <a:ext cx="1551482" cy="820814"/>
            <a:chOff x="1513857" y="1832963"/>
            <a:chExt cx="1551482" cy="820814"/>
          </a:xfrm>
        </p:grpSpPr>
        <p:pic>
          <p:nvPicPr>
            <p:cNvPr id="33" name="Grafik 32" descr="Ein Bild, das Gras, Himmel, draußen, Windmühle enthält.&#10;&#10;Automatisch generierte Beschreibung">
              <a:extLst>
                <a:ext uri="{FF2B5EF4-FFF2-40B4-BE49-F238E27FC236}">
                  <a16:creationId xmlns:a16="http://schemas.microsoft.com/office/drawing/2014/main" id="{6BB4C49F-6D1C-C19F-970A-AB687F4254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p:spPr>
        </p:pic>
        <p:sp>
          <p:nvSpPr>
            <p:cNvPr id="27" name="Textfeld 26">
              <a:extLst>
                <a:ext uri="{FF2B5EF4-FFF2-40B4-BE49-F238E27FC236}">
                  <a16:creationId xmlns:a16="http://schemas.microsoft.com/office/drawing/2014/main" id="{84A344AC-1C0D-0BC3-7699-6B593F5BF50B}"/>
                </a:ext>
              </a:extLst>
            </p:cNvPr>
            <p:cNvSpPr txBox="1"/>
            <p:nvPr/>
          </p:nvSpPr>
          <p:spPr>
            <a:xfrm>
              <a:off x="2121707" y="2346000"/>
              <a:ext cx="941283" cy="307777"/>
            </a:xfrm>
            <a:prstGeom prst="rect">
              <a:avLst/>
            </a:prstGeom>
            <a:noFill/>
          </p:spPr>
          <p:txBody>
            <a:bodyPr wrap="none" rtlCol="0">
              <a:spAutoFit/>
            </a:bodyPr>
            <a:lstStyle/>
            <a:p>
              <a:r>
                <a:rPr lang="de-DE" sz="1400" dirty="0"/>
                <a:t>Windpark</a:t>
              </a:r>
            </a:p>
          </p:txBody>
        </p:sp>
        <p:cxnSp>
          <p:nvCxnSpPr>
            <p:cNvPr id="37" name="Gerade Verbindung mit Pfeil 36">
              <a:extLst>
                <a:ext uri="{FF2B5EF4-FFF2-40B4-BE49-F238E27FC236}">
                  <a16:creationId xmlns:a16="http://schemas.microsoft.com/office/drawing/2014/main" id="{355B2642-17FD-D6DB-9402-CB4F0D049DEA}"/>
                </a:ext>
              </a:extLst>
            </p:cNvPr>
            <p:cNvCxnSpPr/>
            <p:nvPr/>
          </p:nvCxnSpPr>
          <p:spPr bwMode="auto">
            <a:xfrm>
              <a:off x="1513857" y="1991858"/>
              <a:ext cx="580120"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0" name="Gruppieren 179">
            <a:extLst>
              <a:ext uri="{FF2B5EF4-FFF2-40B4-BE49-F238E27FC236}">
                <a16:creationId xmlns:a16="http://schemas.microsoft.com/office/drawing/2014/main" id="{67E41334-4B1E-7ACE-BEC4-BDC914034D7F}"/>
              </a:ext>
            </a:extLst>
          </p:cNvPr>
          <p:cNvGrpSpPr/>
          <p:nvPr/>
        </p:nvGrpSpPr>
        <p:grpSpPr>
          <a:xfrm>
            <a:off x="1513857" y="2590409"/>
            <a:ext cx="1567032" cy="825563"/>
            <a:chOff x="1513857" y="2647559"/>
            <a:chExt cx="1567032" cy="825563"/>
          </a:xfrm>
        </p:grpSpPr>
        <p:pic>
          <p:nvPicPr>
            <p:cNvPr id="23" name="Grafik 22" descr="Ein Bild, das Text, Himmel, draußen, LKW enthält.&#10;&#10;Automatisch generierte Beschreibung">
              <a:extLst>
                <a:ext uri="{FF2B5EF4-FFF2-40B4-BE49-F238E27FC236}">
                  <a16:creationId xmlns:a16="http://schemas.microsoft.com/office/drawing/2014/main" id="{E72BDC8C-9615-7200-2C11-7616F06173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p:spPr>
        </p:pic>
        <p:sp>
          <p:nvSpPr>
            <p:cNvPr id="42" name="Textfeld 41">
              <a:extLst>
                <a:ext uri="{FF2B5EF4-FFF2-40B4-BE49-F238E27FC236}">
                  <a16:creationId xmlns:a16="http://schemas.microsoft.com/office/drawing/2014/main" id="{FC1EBE0C-1253-EDF9-B3BA-90DB49E7AF25}"/>
                </a:ext>
              </a:extLst>
            </p:cNvPr>
            <p:cNvSpPr txBox="1"/>
            <p:nvPr/>
          </p:nvSpPr>
          <p:spPr>
            <a:xfrm>
              <a:off x="2030601" y="3165345"/>
              <a:ext cx="1050288" cy="307777"/>
            </a:xfrm>
            <a:prstGeom prst="rect">
              <a:avLst/>
            </a:prstGeom>
            <a:noFill/>
          </p:spPr>
          <p:txBody>
            <a:bodyPr wrap="none" rtlCol="0">
              <a:spAutoFit/>
            </a:bodyPr>
            <a:lstStyle/>
            <a:p>
              <a:r>
                <a:rPr lang="de-DE" sz="1400" dirty="0"/>
                <a:t>Groß-Akku</a:t>
              </a:r>
            </a:p>
          </p:txBody>
        </p:sp>
        <p:cxnSp>
          <p:nvCxnSpPr>
            <p:cNvPr id="39" name="Gerade Verbindung mit Pfeil 38">
              <a:extLst>
                <a:ext uri="{FF2B5EF4-FFF2-40B4-BE49-F238E27FC236}">
                  <a16:creationId xmlns:a16="http://schemas.microsoft.com/office/drawing/2014/main" id="{14913F3A-2C50-D104-5AAD-C4C743BC3FF1}"/>
                </a:ext>
              </a:extLst>
            </p:cNvPr>
            <p:cNvCxnSpPr/>
            <p:nvPr/>
          </p:nvCxnSpPr>
          <p:spPr bwMode="auto">
            <a:xfrm>
              <a:off x="1513857" y="2845664"/>
              <a:ext cx="580120"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 name="Gerade Verbindung mit Pfeil 39">
            <a:extLst>
              <a:ext uri="{FF2B5EF4-FFF2-40B4-BE49-F238E27FC236}">
                <a16:creationId xmlns:a16="http://schemas.microsoft.com/office/drawing/2014/main" id="{19C5A5BD-C654-4B56-E0AC-C19E0DC24CE1}"/>
              </a:ext>
            </a:extLst>
          </p:cNvPr>
          <p:cNvCxnSpPr/>
          <p:nvPr/>
        </p:nvCxnSpPr>
        <p:spPr bwMode="auto">
          <a:xfrm>
            <a:off x="1513857" y="3579410"/>
            <a:ext cx="580120"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2" name="Gruppieren 191">
            <a:extLst>
              <a:ext uri="{FF2B5EF4-FFF2-40B4-BE49-F238E27FC236}">
                <a16:creationId xmlns:a16="http://schemas.microsoft.com/office/drawing/2014/main" id="{4E3D15A7-B519-14F0-2D52-85EE4A185BC8}"/>
              </a:ext>
            </a:extLst>
          </p:cNvPr>
          <p:cNvGrpSpPr/>
          <p:nvPr/>
        </p:nvGrpSpPr>
        <p:grpSpPr>
          <a:xfrm>
            <a:off x="5918064" y="4382833"/>
            <a:ext cx="1405573" cy="1544252"/>
            <a:chOff x="7295890" y="4439983"/>
            <a:chExt cx="1405573" cy="1544252"/>
          </a:xfrm>
        </p:grpSpPr>
        <p:sp>
          <p:nvSpPr>
            <p:cNvPr id="41" name="Textfeld 40">
              <a:extLst>
                <a:ext uri="{FF2B5EF4-FFF2-40B4-BE49-F238E27FC236}">
                  <a16:creationId xmlns:a16="http://schemas.microsoft.com/office/drawing/2014/main" id="{0ED3E1EC-0AE4-990B-ABC8-2CAEF4840313}"/>
                </a:ext>
              </a:extLst>
            </p:cNvPr>
            <p:cNvSpPr txBox="1"/>
            <p:nvPr/>
          </p:nvSpPr>
          <p:spPr>
            <a:xfrm>
              <a:off x="7295890" y="4592458"/>
              <a:ext cx="1405573" cy="523220"/>
            </a:xfrm>
            <a:prstGeom prst="rect">
              <a:avLst/>
            </a:prstGeom>
            <a:noFill/>
          </p:spPr>
          <p:txBody>
            <a:bodyPr wrap="square" rtlCol="0">
              <a:spAutoFit/>
            </a:bodyPr>
            <a:lstStyle/>
            <a:p>
              <a:r>
                <a:rPr lang="de-DE" sz="1400" dirty="0"/>
                <a:t>Tiefe-</a:t>
              </a:r>
              <a:br>
                <a:rPr lang="de-DE" sz="1400" dirty="0"/>
              </a:br>
              <a:r>
                <a:rPr lang="de-DE" sz="1400" dirty="0"/>
                <a:t>Geo-    </a:t>
              </a:r>
              <a:r>
                <a:rPr lang="de-DE" sz="1400" dirty="0" err="1"/>
                <a:t>thermie</a:t>
              </a:r>
              <a:endParaRPr lang="de-DE" sz="1400" dirty="0"/>
            </a:p>
          </p:txBody>
        </p:sp>
        <p:grpSp>
          <p:nvGrpSpPr>
            <p:cNvPr id="191" name="Gruppieren 190">
              <a:extLst>
                <a:ext uri="{FF2B5EF4-FFF2-40B4-BE49-F238E27FC236}">
                  <a16:creationId xmlns:a16="http://schemas.microsoft.com/office/drawing/2014/main" id="{23E208E6-6665-9DBD-4788-B81EE8E6DA7B}"/>
                </a:ext>
              </a:extLst>
            </p:cNvPr>
            <p:cNvGrpSpPr/>
            <p:nvPr/>
          </p:nvGrpSpPr>
          <p:grpSpPr>
            <a:xfrm>
              <a:off x="7351936" y="4439983"/>
              <a:ext cx="959270" cy="1544252"/>
              <a:chOff x="7351936" y="4439983"/>
              <a:chExt cx="959270" cy="1544252"/>
            </a:xfrm>
          </p:grpSpPr>
          <p:pic>
            <p:nvPicPr>
              <p:cNvPr id="47" name="Grafik 46" descr="Ein Bild, das draußen, Gras, Straße enthält.&#10;&#10;Automatisch generierte Beschreibung">
                <a:extLst>
                  <a:ext uri="{FF2B5EF4-FFF2-40B4-BE49-F238E27FC236}">
                    <a16:creationId xmlns:a16="http://schemas.microsoft.com/office/drawing/2014/main" id="{A5BED60C-98A5-9D70-F30E-68051288CB2D}"/>
                  </a:ext>
                </a:extLst>
              </p:cNvPr>
              <p:cNvPicPr>
                <a:picLocks noChangeAspect="1"/>
              </p:cNvPicPr>
              <p:nvPr/>
            </p:nvPicPr>
            <p:blipFill rotWithShape="1">
              <a:blip r:embed="rId9">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p:spPr>
          </p:pic>
          <p:cxnSp>
            <p:nvCxnSpPr>
              <p:cNvPr id="146" name="Gerader Verbinder 145">
                <a:extLst>
                  <a:ext uri="{FF2B5EF4-FFF2-40B4-BE49-F238E27FC236}">
                    <a16:creationId xmlns:a16="http://schemas.microsoft.com/office/drawing/2014/main" id="{17862D84-5D8D-A05C-CF37-99DED7941FBE}"/>
                  </a:ext>
                </a:extLst>
              </p:cNvPr>
              <p:cNvCxnSpPr/>
              <p:nvPr/>
            </p:nvCxnSpPr>
            <p:spPr bwMode="auto">
              <a:xfrm>
                <a:off x="7856971" y="4439983"/>
                <a:ext cx="0" cy="668743"/>
              </a:xfrm>
              <a:prstGeom prst="line">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Gerader Verbinder 154">
                <a:extLst>
                  <a:ext uri="{FF2B5EF4-FFF2-40B4-BE49-F238E27FC236}">
                    <a16:creationId xmlns:a16="http://schemas.microsoft.com/office/drawing/2014/main" id="{9EFAF6EC-BEB6-421D-B4D2-0B6D9A7428BB}"/>
                  </a:ext>
                </a:extLst>
              </p:cNvPr>
              <p:cNvCxnSpPr/>
              <p:nvPr/>
            </p:nvCxnSpPr>
            <p:spPr bwMode="auto">
              <a:xfrm>
                <a:off x="7587703" y="5721466"/>
                <a:ext cx="0" cy="262769"/>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82" name="Gruppieren 181">
            <a:extLst>
              <a:ext uri="{FF2B5EF4-FFF2-40B4-BE49-F238E27FC236}">
                <a16:creationId xmlns:a16="http://schemas.microsoft.com/office/drawing/2014/main" id="{A9BA45D3-FA0A-E96E-B5AE-E80AF9AAD87D}"/>
              </a:ext>
            </a:extLst>
          </p:cNvPr>
          <p:cNvGrpSpPr/>
          <p:nvPr/>
        </p:nvGrpSpPr>
        <p:grpSpPr>
          <a:xfrm>
            <a:off x="4052321" y="2366070"/>
            <a:ext cx="5525163" cy="2357476"/>
            <a:chOff x="4052321" y="2423220"/>
            <a:chExt cx="5525163" cy="2357476"/>
          </a:xfrm>
        </p:grpSpPr>
        <p:grpSp>
          <p:nvGrpSpPr>
            <p:cNvPr id="181" name="Gruppieren 180">
              <a:extLst>
                <a:ext uri="{FF2B5EF4-FFF2-40B4-BE49-F238E27FC236}">
                  <a16:creationId xmlns:a16="http://schemas.microsoft.com/office/drawing/2014/main" id="{1DAC52C3-5ED6-D042-98F0-B65CBA912F15}"/>
                </a:ext>
              </a:extLst>
            </p:cNvPr>
            <p:cNvGrpSpPr/>
            <p:nvPr/>
          </p:nvGrpSpPr>
          <p:grpSpPr>
            <a:xfrm>
              <a:off x="4052321" y="2451259"/>
              <a:ext cx="4220785" cy="1308201"/>
              <a:chOff x="4052321" y="2451259"/>
              <a:chExt cx="4220785" cy="1308201"/>
            </a:xfrm>
          </p:grpSpPr>
          <p:cxnSp>
            <p:nvCxnSpPr>
              <p:cNvPr id="112" name="Gerade Verbindung mit Pfeil 111">
                <a:extLst>
                  <a:ext uri="{FF2B5EF4-FFF2-40B4-BE49-F238E27FC236}">
                    <a16:creationId xmlns:a16="http://schemas.microsoft.com/office/drawing/2014/main" id="{92892277-696B-43B2-A5E8-3499987E1C1E}"/>
                  </a:ext>
                </a:extLst>
              </p:cNvPr>
              <p:cNvCxnSpPr/>
              <p:nvPr/>
            </p:nvCxnSpPr>
            <p:spPr bwMode="auto">
              <a:xfrm>
                <a:off x="5279622" y="3132412"/>
                <a:ext cx="621745" cy="0"/>
              </a:xfrm>
              <a:prstGeom prst="straightConnector1">
                <a:avLst/>
              </a:prstGeom>
              <a:solidFill>
                <a:srgbClr val="FF0000"/>
              </a:solidFill>
              <a:ln w="2857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 name="Textfeld 157">
                <a:extLst>
                  <a:ext uri="{FF2B5EF4-FFF2-40B4-BE49-F238E27FC236}">
                    <a16:creationId xmlns:a16="http://schemas.microsoft.com/office/drawing/2014/main" id="{C3717A6C-DA1F-4151-80C7-E1928EA2907A}"/>
                  </a:ext>
                </a:extLst>
              </p:cNvPr>
              <p:cNvSpPr txBox="1"/>
              <p:nvPr/>
            </p:nvSpPr>
            <p:spPr>
              <a:xfrm>
                <a:off x="5271307" y="3109512"/>
                <a:ext cx="521297" cy="307777"/>
              </a:xfrm>
              <a:prstGeom prst="rect">
                <a:avLst/>
              </a:prstGeom>
              <a:noFill/>
              <a:ln>
                <a:noFill/>
              </a:ln>
            </p:spPr>
            <p:txBody>
              <a:bodyPr wrap="none" rtlCol="0">
                <a:spAutoFit/>
              </a:bodyPr>
              <a:lstStyle/>
              <a:p>
                <a:r>
                  <a:rPr lang="de-DE" sz="1400" dirty="0">
                    <a:solidFill>
                      <a:schemeClr val="accent2"/>
                    </a:solidFill>
                  </a:rPr>
                  <a:t>CO</a:t>
                </a:r>
                <a:r>
                  <a:rPr lang="de-DE" sz="1400" baseline="-25000" dirty="0">
                    <a:solidFill>
                      <a:schemeClr val="accent2"/>
                    </a:solidFill>
                  </a:rPr>
                  <a:t>2</a:t>
                </a:r>
              </a:p>
            </p:txBody>
          </p:sp>
          <p:pic>
            <p:nvPicPr>
              <p:cNvPr id="11" name="Grafik 10" descr="Ein Bild, das drinnen, Tisch, sitzend, klein enthält.&#10;&#10;Automatisch generierte Beschreibung">
                <a:extLst>
                  <a:ext uri="{FF2B5EF4-FFF2-40B4-BE49-F238E27FC236}">
                    <a16:creationId xmlns:a16="http://schemas.microsoft.com/office/drawing/2014/main" id="{024426AC-CCC9-4642-875E-8CABDA553B5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10499" y="2451259"/>
                <a:ext cx="1150569" cy="805399"/>
              </a:xfrm>
              <a:prstGeom prst="rect">
                <a:avLst/>
              </a:prstGeom>
            </p:spPr>
          </p:pic>
          <p:cxnSp>
            <p:nvCxnSpPr>
              <p:cNvPr id="110" name="Gerade Verbindung mit Pfeil 109">
                <a:extLst>
                  <a:ext uri="{FF2B5EF4-FFF2-40B4-BE49-F238E27FC236}">
                    <a16:creationId xmlns:a16="http://schemas.microsoft.com/office/drawing/2014/main" id="{5F79D8F5-DF01-4C12-8B76-BDCE737353DF}"/>
                  </a:ext>
                </a:extLst>
              </p:cNvPr>
              <p:cNvCxnSpPr/>
              <p:nvPr/>
            </p:nvCxnSpPr>
            <p:spPr bwMode="auto">
              <a:xfrm>
                <a:off x="5279622" y="2629992"/>
                <a:ext cx="2993484" cy="19371"/>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2" name="Textfeld 141">
                <a:extLst>
                  <a:ext uri="{FF2B5EF4-FFF2-40B4-BE49-F238E27FC236}">
                    <a16:creationId xmlns:a16="http://schemas.microsoft.com/office/drawing/2014/main" id="{996058C6-E14C-4238-B326-22AD3B1AAE6E}"/>
                  </a:ext>
                </a:extLst>
              </p:cNvPr>
              <p:cNvSpPr txBox="1"/>
              <p:nvPr/>
            </p:nvSpPr>
            <p:spPr>
              <a:xfrm>
                <a:off x="4052321" y="3236240"/>
                <a:ext cx="1269899" cy="523220"/>
              </a:xfrm>
              <a:prstGeom prst="rect">
                <a:avLst/>
              </a:prstGeom>
              <a:noFill/>
            </p:spPr>
            <p:txBody>
              <a:bodyPr wrap="none" rtlCol="0">
                <a:spAutoFit/>
              </a:bodyPr>
              <a:lstStyle/>
              <a:p>
                <a:pPr algn="ctr"/>
                <a:r>
                  <a:rPr lang="de-DE" sz="1400" dirty="0"/>
                  <a:t>Biogasanlage</a:t>
                </a:r>
                <a:br>
                  <a:rPr lang="de-DE" sz="1400" dirty="0"/>
                </a:br>
                <a:r>
                  <a:rPr lang="de-DE" sz="1400" dirty="0"/>
                  <a:t>(Bio-Abfälle)</a:t>
                </a:r>
              </a:p>
            </p:txBody>
          </p:sp>
          <p:sp>
            <p:nvSpPr>
              <p:cNvPr id="56" name="Textfeld 55">
                <a:extLst>
                  <a:ext uri="{FF2B5EF4-FFF2-40B4-BE49-F238E27FC236}">
                    <a16:creationId xmlns:a16="http://schemas.microsoft.com/office/drawing/2014/main" id="{08369F8B-124D-4F5D-8F65-DD7AF93F88B6}"/>
                  </a:ext>
                </a:extLst>
              </p:cNvPr>
              <p:cNvSpPr txBox="1"/>
              <p:nvPr/>
            </p:nvSpPr>
            <p:spPr>
              <a:xfrm>
                <a:off x="5271307" y="2603851"/>
                <a:ext cx="511679" cy="307777"/>
              </a:xfrm>
              <a:prstGeom prst="rect">
                <a:avLst/>
              </a:prstGeom>
              <a:noFill/>
            </p:spPr>
            <p:txBody>
              <a:bodyPr wrap="none" rtlCol="0">
                <a:spAutoFit/>
              </a:bodyPr>
              <a:lstStyle/>
              <a:p>
                <a:r>
                  <a:rPr lang="de-DE" sz="1400" dirty="0">
                    <a:solidFill>
                      <a:schemeClr val="accent2"/>
                    </a:solidFill>
                  </a:rPr>
                  <a:t>CH</a:t>
                </a:r>
                <a:r>
                  <a:rPr lang="de-DE" sz="1400" baseline="-25000" dirty="0">
                    <a:solidFill>
                      <a:schemeClr val="accent2"/>
                    </a:solidFill>
                  </a:rPr>
                  <a:t>4</a:t>
                </a:r>
              </a:p>
            </p:txBody>
          </p:sp>
          <p:sp>
            <p:nvSpPr>
              <p:cNvPr id="97" name="Textfeld 96">
                <a:extLst>
                  <a:ext uri="{FF2B5EF4-FFF2-40B4-BE49-F238E27FC236}">
                    <a16:creationId xmlns:a16="http://schemas.microsoft.com/office/drawing/2014/main" id="{1998728D-8AC4-F47F-B57E-C83BD6322CE3}"/>
                  </a:ext>
                </a:extLst>
              </p:cNvPr>
              <p:cNvSpPr txBox="1"/>
              <p:nvPr/>
            </p:nvSpPr>
            <p:spPr>
              <a:xfrm>
                <a:off x="7278928" y="2781379"/>
                <a:ext cx="780983" cy="307777"/>
              </a:xfrm>
              <a:prstGeom prst="rect">
                <a:avLst/>
              </a:prstGeom>
              <a:noFill/>
            </p:spPr>
            <p:txBody>
              <a:bodyPr wrap="none" rtlCol="0">
                <a:spAutoFit/>
              </a:bodyPr>
              <a:lstStyle/>
              <a:p>
                <a:r>
                  <a:rPr lang="de-DE" sz="1400" dirty="0">
                    <a:solidFill>
                      <a:schemeClr val="accent2"/>
                    </a:solidFill>
                  </a:rPr>
                  <a:t>Methan</a:t>
                </a:r>
              </a:p>
            </p:txBody>
          </p:sp>
        </p:grpSp>
        <p:cxnSp>
          <p:nvCxnSpPr>
            <p:cNvPr id="93" name="Gerader Verbinder 92">
              <a:extLst>
                <a:ext uri="{FF2B5EF4-FFF2-40B4-BE49-F238E27FC236}">
                  <a16:creationId xmlns:a16="http://schemas.microsoft.com/office/drawing/2014/main" id="{0ACD3EC4-4E21-E8C9-C1C7-D77341AE8952}"/>
                </a:ext>
              </a:extLst>
            </p:cNvPr>
            <p:cNvCxnSpPr/>
            <p:nvPr/>
          </p:nvCxnSpPr>
          <p:spPr bwMode="auto">
            <a:xfrm>
              <a:off x="8243230" y="2423220"/>
              <a:ext cx="0" cy="2357476"/>
            </a:xfrm>
            <a:prstGeom prst="line">
              <a:avLst/>
            </a:prstGeom>
            <a:solidFill>
              <a:srgbClr val="FF0000"/>
            </a:solidFill>
            <a:ln w="38100"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Gerade Verbindung mit Pfeil 155">
              <a:extLst>
                <a:ext uri="{FF2B5EF4-FFF2-40B4-BE49-F238E27FC236}">
                  <a16:creationId xmlns:a16="http://schemas.microsoft.com/office/drawing/2014/main" id="{BF1520CD-FE16-471A-CB66-FD4162240241}"/>
                </a:ext>
              </a:extLst>
            </p:cNvPr>
            <p:cNvCxnSpPr/>
            <p:nvPr/>
          </p:nvCxnSpPr>
          <p:spPr bwMode="auto">
            <a:xfrm>
              <a:off x="8258211" y="3773979"/>
              <a:ext cx="1319273" cy="0"/>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5" name="Gruppieren 184">
            <a:extLst>
              <a:ext uri="{FF2B5EF4-FFF2-40B4-BE49-F238E27FC236}">
                <a16:creationId xmlns:a16="http://schemas.microsoft.com/office/drawing/2014/main" id="{298D9833-AD62-9FEF-1D39-1A345FA620FA}"/>
              </a:ext>
            </a:extLst>
          </p:cNvPr>
          <p:cNvGrpSpPr/>
          <p:nvPr/>
        </p:nvGrpSpPr>
        <p:grpSpPr>
          <a:xfrm>
            <a:off x="5645675" y="875826"/>
            <a:ext cx="2870146" cy="816866"/>
            <a:chOff x="5645675" y="932976"/>
            <a:chExt cx="2870146" cy="816866"/>
          </a:xfrm>
        </p:grpSpPr>
        <p:pic>
          <p:nvPicPr>
            <p:cNvPr id="31" name="Grafik 30" descr="Ein Bild, das Spiel, Tisch, Raum enthält.&#10;&#10;Automatisch generierte Beschreibung">
              <a:extLst>
                <a:ext uri="{FF2B5EF4-FFF2-40B4-BE49-F238E27FC236}">
                  <a16:creationId xmlns:a16="http://schemas.microsoft.com/office/drawing/2014/main" id="{50FFADD5-D56E-4A6D-8F9B-957C46829CE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597181" y="932976"/>
              <a:ext cx="727707" cy="544285"/>
            </a:xfrm>
            <a:prstGeom prst="rect">
              <a:avLst/>
            </a:prstGeom>
          </p:spPr>
        </p:pic>
        <p:sp>
          <p:nvSpPr>
            <p:cNvPr id="50" name="Textfeld 49">
              <a:extLst>
                <a:ext uri="{FF2B5EF4-FFF2-40B4-BE49-F238E27FC236}">
                  <a16:creationId xmlns:a16="http://schemas.microsoft.com/office/drawing/2014/main" id="{37D22265-9D35-4A2B-A7AA-BDA1FB1F8FC4}"/>
                </a:ext>
              </a:extLst>
            </p:cNvPr>
            <p:cNvSpPr txBox="1"/>
            <p:nvPr/>
          </p:nvSpPr>
          <p:spPr>
            <a:xfrm>
              <a:off x="7266761" y="1442065"/>
              <a:ext cx="1249060" cy="307777"/>
            </a:xfrm>
            <a:prstGeom prst="rect">
              <a:avLst/>
            </a:prstGeom>
            <a:noFill/>
          </p:spPr>
          <p:txBody>
            <a:bodyPr wrap="none" rtlCol="0">
              <a:spAutoFit/>
            </a:bodyPr>
            <a:lstStyle/>
            <a:p>
              <a:r>
                <a:rPr lang="de-DE" sz="1400" dirty="0"/>
                <a:t>Klär-   </a:t>
              </a:r>
              <a:r>
                <a:rPr lang="de-DE" sz="1400" dirty="0" err="1"/>
                <a:t>anlage</a:t>
              </a:r>
              <a:endParaRPr lang="de-DE" sz="1400" dirty="0"/>
            </a:p>
          </p:txBody>
        </p:sp>
        <p:sp>
          <p:nvSpPr>
            <p:cNvPr id="55" name="Textfeld 54">
              <a:extLst>
                <a:ext uri="{FF2B5EF4-FFF2-40B4-BE49-F238E27FC236}">
                  <a16:creationId xmlns:a16="http://schemas.microsoft.com/office/drawing/2014/main" id="{5AB789DB-A45C-430A-90B5-C7FDFE212852}"/>
                </a:ext>
              </a:extLst>
            </p:cNvPr>
            <p:cNvSpPr txBox="1"/>
            <p:nvPr/>
          </p:nvSpPr>
          <p:spPr>
            <a:xfrm>
              <a:off x="5645675" y="1043367"/>
              <a:ext cx="420308" cy="338554"/>
            </a:xfrm>
            <a:prstGeom prst="rect">
              <a:avLst/>
            </a:prstGeom>
            <a:noFill/>
          </p:spPr>
          <p:txBody>
            <a:bodyPr wrap="none" rtlCol="0">
              <a:spAutoFit/>
            </a:bodyPr>
            <a:lstStyle/>
            <a:p>
              <a:r>
                <a:rPr lang="de-DE" sz="1600" dirty="0">
                  <a:solidFill>
                    <a:schemeClr val="accent2"/>
                  </a:solidFill>
                </a:rPr>
                <a:t>O</a:t>
              </a:r>
              <a:r>
                <a:rPr lang="de-DE" sz="1600" baseline="-25000" dirty="0">
                  <a:solidFill>
                    <a:schemeClr val="accent2"/>
                  </a:solidFill>
                </a:rPr>
                <a:t>2</a:t>
              </a:r>
            </a:p>
          </p:txBody>
        </p:sp>
        <p:cxnSp>
          <p:nvCxnSpPr>
            <p:cNvPr id="174" name="Gerade Verbindung mit Pfeil 173">
              <a:extLst>
                <a:ext uri="{FF2B5EF4-FFF2-40B4-BE49-F238E27FC236}">
                  <a16:creationId xmlns:a16="http://schemas.microsoft.com/office/drawing/2014/main" id="{461FED88-5AE3-BEE4-5410-C1E82C77A90E}"/>
                </a:ext>
              </a:extLst>
            </p:cNvPr>
            <p:cNvCxnSpPr/>
            <p:nvPr/>
          </p:nvCxnSpPr>
          <p:spPr bwMode="auto">
            <a:xfrm>
              <a:off x="6139586" y="1202565"/>
              <a:ext cx="1451839" cy="0"/>
            </a:xfrm>
            <a:prstGeom prst="straightConnector1">
              <a:avLst/>
            </a:prstGeom>
            <a:solidFill>
              <a:srgbClr val="FF0000"/>
            </a:solidFill>
            <a:ln w="2857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C62E2A93-6DA8-1F69-B5D4-4FCE2E7DC9FF}"/>
                </a:ext>
              </a:extLst>
            </p:cNvPr>
            <p:cNvCxnSpPr>
              <a:endCxn id="13" idx="0"/>
            </p:cNvCxnSpPr>
            <p:nvPr/>
          </p:nvCxnSpPr>
          <p:spPr bwMode="auto">
            <a:xfrm>
              <a:off x="6139587" y="1198968"/>
              <a:ext cx="0" cy="216887"/>
            </a:xfrm>
            <a:prstGeom prst="line">
              <a:avLst/>
            </a:prstGeom>
            <a:solidFill>
              <a:srgbClr val="FF0000"/>
            </a:solidFill>
            <a:ln w="285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 name="Gruppieren 102">
            <a:extLst>
              <a:ext uri="{FF2B5EF4-FFF2-40B4-BE49-F238E27FC236}">
                <a16:creationId xmlns:a16="http://schemas.microsoft.com/office/drawing/2014/main" id="{B38D38EF-CFF0-A80E-0361-0A6B1C25FBAC}"/>
              </a:ext>
            </a:extLst>
          </p:cNvPr>
          <p:cNvGrpSpPr/>
          <p:nvPr/>
        </p:nvGrpSpPr>
        <p:grpSpPr>
          <a:xfrm>
            <a:off x="1783737" y="1355067"/>
            <a:ext cx="5288295" cy="2675651"/>
            <a:chOff x="1872990" y="1415856"/>
            <a:chExt cx="5288295" cy="2675651"/>
          </a:xfrm>
          <a:solidFill>
            <a:srgbClr val="FF0000">
              <a:alpha val="10196"/>
            </a:srgbClr>
          </a:solidFill>
        </p:grpSpPr>
        <p:sp>
          <p:nvSpPr>
            <p:cNvPr id="101" name="Rechteck: abgerundete Ecken 100">
              <a:extLst>
                <a:ext uri="{FF2B5EF4-FFF2-40B4-BE49-F238E27FC236}">
                  <a16:creationId xmlns:a16="http://schemas.microsoft.com/office/drawing/2014/main" id="{C42F5E47-FEE3-59C5-0588-3649B3B4D993}"/>
                </a:ext>
              </a:extLst>
            </p:cNvPr>
            <p:cNvSpPr/>
            <p:nvPr/>
          </p:nvSpPr>
          <p:spPr bwMode="auto">
            <a:xfrm>
              <a:off x="1872990" y="1415856"/>
              <a:ext cx="5197178" cy="2639814"/>
            </a:xfrm>
            <a:prstGeom prst="roundRect">
              <a:avLst>
                <a:gd name="adj" fmla="val 6490"/>
              </a:avLst>
            </a:prstGeom>
            <a:grp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 name="Textfeld 101">
              <a:extLst>
                <a:ext uri="{FF2B5EF4-FFF2-40B4-BE49-F238E27FC236}">
                  <a16:creationId xmlns:a16="http://schemas.microsoft.com/office/drawing/2014/main" id="{41C369C4-9E81-4AE8-315F-136DC3044618}"/>
                </a:ext>
              </a:extLst>
            </p:cNvPr>
            <p:cNvSpPr txBox="1"/>
            <p:nvPr/>
          </p:nvSpPr>
          <p:spPr>
            <a:xfrm>
              <a:off x="4229072" y="3814508"/>
              <a:ext cx="2932213" cy="276999"/>
            </a:xfrm>
            <a:prstGeom prst="rect">
              <a:avLst/>
            </a:prstGeom>
            <a:noFill/>
          </p:spPr>
          <p:txBody>
            <a:bodyPr wrap="none" rtlCol="0">
              <a:spAutoFit/>
            </a:bodyPr>
            <a:lstStyle/>
            <a:p>
              <a:r>
                <a:rPr lang="de-DE" sz="1200" dirty="0">
                  <a:solidFill>
                    <a:srgbClr val="FF0000"/>
                  </a:solidFill>
                </a:rPr>
                <a:t>Flächen-/Infrastruktur-Synergien nutzen</a:t>
              </a:r>
            </a:p>
          </p:txBody>
        </p:sp>
      </p:grpSp>
      <p:cxnSp>
        <p:nvCxnSpPr>
          <p:cNvPr id="195" name="Gerader Verbinder 194">
            <a:extLst>
              <a:ext uri="{FF2B5EF4-FFF2-40B4-BE49-F238E27FC236}">
                <a16:creationId xmlns:a16="http://schemas.microsoft.com/office/drawing/2014/main" id="{8CC483A1-7DE2-8847-EF46-004E02B4076B}"/>
              </a:ext>
            </a:extLst>
          </p:cNvPr>
          <p:cNvCxnSpPr/>
          <p:nvPr/>
        </p:nvCxnSpPr>
        <p:spPr bwMode="auto">
          <a:xfrm>
            <a:off x="9581656" y="1699974"/>
            <a:ext cx="0" cy="100257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8" name="Textfeld 197">
            <a:extLst>
              <a:ext uri="{FF2B5EF4-FFF2-40B4-BE49-F238E27FC236}">
                <a16:creationId xmlns:a16="http://schemas.microsoft.com/office/drawing/2014/main" id="{588EF2EE-1F72-9A80-A207-7EDDA112D863}"/>
              </a:ext>
            </a:extLst>
          </p:cNvPr>
          <p:cNvSpPr txBox="1"/>
          <p:nvPr/>
        </p:nvSpPr>
        <p:spPr>
          <a:xfrm>
            <a:off x="9178252" y="1066163"/>
            <a:ext cx="800220" cy="584775"/>
          </a:xfrm>
          <a:prstGeom prst="rect">
            <a:avLst/>
          </a:prstGeom>
          <a:noFill/>
        </p:spPr>
        <p:txBody>
          <a:bodyPr wrap="none" rtlCol="0">
            <a:spAutoFit/>
          </a:bodyPr>
          <a:lstStyle/>
          <a:p>
            <a:pPr algn="ctr"/>
            <a:r>
              <a:rPr lang="de-DE" sz="1600" dirty="0"/>
              <a:t>Daten-</a:t>
            </a:r>
            <a:br>
              <a:rPr lang="de-DE" sz="1600" dirty="0"/>
            </a:br>
            <a:r>
              <a:rPr lang="de-DE" sz="1600" dirty="0"/>
              <a:t>netz</a:t>
            </a:r>
          </a:p>
        </p:txBody>
      </p:sp>
      <p:grpSp>
        <p:nvGrpSpPr>
          <p:cNvPr id="2" name="Gruppieren 1">
            <a:extLst>
              <a:ext uri="{FF2B5EF4-FFF2-40B4-BE49-F238E27FC236}">
                <a16:creationId xmlns:a16="http://schemas.microsoft.com/office/drawing/2014/main" id="{3194E6F6-620D-BA41-9253-0D91D587637E}"/>
              </a:ext>
            </a:extLst>
          </p:cNvPr>
          <p:cNvGrpSpPr/>
          <p:nvPr/>
        </p:nvGrpSpPr>
        <p:grpSpPr>
          <a:xfrm>
            <a:off x="916626" y="1414966"/>
            <a:ext cx="8668478" cy="4687544"/>
            <a:chOff x="916626" y="1414966"/>
            <a:chExt cx="8668478" cy="4687544"/>
          </a:xfrm>
        </p:grpSpPr>
        <p:grpSp>
          <p:nvGrpSpPr>
            <p:cNvPr id="201" name="Gruppieren 200">
              <a:extLst>
                <a:ext uri="{FF2B5EF4-FFF2-40B4-BE49-F238E27FC236}">
                  <a16:creationId xmlns:a16="http://schemas.microsoft.com/office/drawing/2014/main" id="{984475AC-E484-8232-93FD-74DF138426E9}"/>
                </a:ext>
              </a:extLst>
            </p:cNvPr>
            <p:cNvGrpSpPr/>
            <p:nvPr/>
          </p:nvGrpSpPr>
          <p:grpSpPr>
            <a:xfrm>
              <a:off x="916626" y="1414966"/>
              <a:ext cx="8668478" cy="4687544"/>
              <a:chOff x="916626" y="1414966"/>
              <a:chExt cx="8668478" cy="4687544"/>
            </a:xfrm>
          </p:grpSpPr>
          <p:cxnSp>
            <p:nvCxnSpPr>
              <p:cNvPr id="107" name="Gerader Verbinder 106">
                <a:extLst>
                  <a:ext uri="{FF2B5EF4-FFF2-40B4-BE49-F238E27FC236}">
                    <a16:creationId xmlns:a16="http://schemas.microsoft.com/office/drawing/2014/main" id="{7AC4085F-CDBB-AB25-B685-BC0625202747}"/>
                  </a:ext>
                </a:extLst>
              </p:cNvPr>
              <p:cNvCxnSpPr/>
              <p:nvPr/>
            </p:nvCxnSpPr>
            <p:spPr bwMode="auto">
              <a:xfrm>
                <a:off x="8835337" y="2112298"/>
                <a:ext cx="39440" cy="39902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3" name="Grafik 112">
                <a:extLst>
                  <a:ext uri="{FF2B5EF4-FFF2-40B4-BE49-F238E27FC236}">
                    <a16:creationId xmlns:a16="http://schemas.microsoft.com/office/drawing/2014/main" id="{82EF2141-40E7-889F-8FB5-75443A558694}"/>
                  </a:ext>
                </a:extLst>
              </p:cNvPr>
              <p:cNvPicPr>
                <a:picLocks noChangeAspect="1"/>
              </p:cNvPicPr>
              <p:nvPr/>
            </p:nvPicPr>
            <p:blipFill rotWithShape="1">
              <a:blip r:embed="rId12">
                <a:extLst>
                  <a:ext uri="{28A0092B-C50C-407E-A947-70E740481C1C}">
                    <a14:useLocalDpi xmlns:a14="http://schemas.microsoft.com/office/drawing/2010/main" val="0"/>
                  </a:ext>
                </a:extLst>
              </a:blip>
              <a:srcRect l="17809" t="17276" r="16816" b="18891"/>
              <a:stretch/>
            </p:blipFill>
            <p:spPr>
              <a:xfrm>
                <a:off x="8645961" y="1802018"/>
                <a:ext cx="476662" cy="310280"/>
              </a:xfrm>
              <a:prstGeom prst="rect">
                <a:avLst/>
              </a:prstGeom>
            </p:spPr>
          </p:pic>
          <p:cxnSp>
            <p:nvCxnSpPr>
              <p:cNvPr id="131" name="Gerade Verbindung mit Pfeil 130">
                <a:extLst>
                  <a:ext uri="{FF2B5EF4-FFF2-40B4-BE49-F238E27FC236}">
                    <a16:creationId xmlns:a16="http://schemas.microsoft.com/office/drawing/2014/main" id="{B33BE95C-CC5D-278E-66A6-EEBDD0B0D717}"/>
                  </a:ext>
                </a:extLst>
              </p:cNvPr>
              <p:cNvCxnSpPr/>
              <p:nvPr/>
            </p:nvCxnSpPr>
            <p:spPr bwMode="auto">
              <a:xfrm>
                <a:off x="916626" y="6102510"/>
                <a:ext cx="796766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Gerader Verbinder 131">
                <a:extLst>
                  <a:ext uri="{FF2B5EF4-FFF2-40B4-BE49-F238E27FC236}">
                    <a16:creationId xmlns:a16="http://schemas.microsoft.com/office/drawing/2014/main" id="{C6620A89-37F6-FAF0-4DAD-9EB57CFD869E}"/>
                  </a:ext>
                </a:extLst>
              </p:cNvPr>
              <p:cNvCxnSpPr/>
              <p:nvPr/>
            </p:nvCxnSpPr>
            <p:spPr bwMode="auto">
              <a:xfrm>
                <a:off x="920215" y="1510455"/>
                <a:ext cx="0" cy="459205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 Verbindung mit Pfeil 137">
                <a:extLst>
                  <a:ext uri="{FF2B5EF4-FFF2-40B4-BE49-F238E27FC236}">
                    <a16:creationId xmlns:a16="http://schemas.microsoft.com/office/drawing/2014/main" id="{33761A3C-EA11-A3D7-048B-BF1269A1B232}"/>
                  </a:ext>
                </a:extLst>
              </p:cNvPr>
              <p:cNvCxnSpPr/>
              <p:nvPr/>
            </p:nvCxnSpPr>
            <p:spPr bwMode="auto">
              <a:xfrm>
                <a:off x="4570962" y="2288850"/>
                <a:ext cx="4266213"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 Verbindung mit Pfeil 140">
                <a:extLst>
                  <a:ext uri="{FF2B5EF4-FFF2-40B4-BE49-F238E27FC236}">
                    <a16:creationId xmlns:a16="http://schemas.microsoft.com/office/drawing/2014/main" id="{B16069E7-CE45-4514-353D-0A567EF6BE22}"/>
                  </a:ext>
                </a:extLst>
              </p:cNvPr>
              <p:cNvCxnSpPr/>
              <p:nvPr/>
            </p:nvCxnSpPr>
            <p:spPr bwMode="auto">
              <a:xfrm>
                <a:off x="920215" y="2163308"/>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 Verbindung mit Pfeil 149">
                <a:extLst>
                  <a:ext uri="{FF2B5EF4-FFF2-40B4-BE49-F238E27FC236}">
                    <a16:creationId xmlns:a16="http://schemas.microsoft.com/office/drawing/2014/main" id="{43C88716-1296-AABB-138E-6A429E3360E8}"/>
                  </a:ext>
                </a:extLst>
              </p:cNvPr>
              <p:cNvCxnSpPr/>
              <p:nvPr/>
            </p:nvCxnSpPr>
            <p:spPr bwMode="auto">
              <a:xfrm>
                <a:off x="920215" y="3032006"/>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Gerade Verbindung mit Pfeil 151">
                <a:extLst>
                  <a:ext uri="{FF2B5EF4-FFF2-40B4-BE49-F238E27FC236}">
                    <a16:creationId xmlns:a16="http://schemas.microsoft.com/office/drawing/2014/main" id="{6FCD42E3-8F1E-2CC0-F0EC-D3BC76C4652E}"/>
                  </a:ext>
                </a:extLst>
              </p:cNvPr>
              <p:cNvCxnSpPr/>
              <p:nvPr/>
            </p:nvCxnSpPr>
            <p:spPr bwMode="auto">
              <a:xfrm>
                <a:off x="920215" y="3815819"/>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71554F36-2FF9-F1F1-13C1-673959EF5B6A}"/>
                  </a:ext>
                </a:extLst>
              </p:cNvPr>
              <p:cNvCxnSpPr/>
              <p:nvPr/>
            </p:nvCxnSpPr>
            <p:spPr bwMode="auto">
              <a:xfrm>
                <a:off x="2500619" y="5636722"/>
                <a:ext cx="0" cy="46578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090BC23C-7338-BC2C-BAD2-519D56E6A738}"/>
                  </a:ext>
                </a:extLst>
              </p:cNvPr>
              <p:cNvCxnSpPr/>
              <p:nvPr/>
            </p:nvCxnSpPr>
            <p:spPr bwMode="auto">
              <a:xfrm>
                <a:off x="6356340" y="5670978"/>
                <a:ext cx="0" cy="43153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Gerader Verbinder 165">
                <a:extLst>
                  <a:ext uri="{FF2B5EF4-FFF2-40B4-BE49-F238E27FC236}">
                    <a16:creationId xmlns:a16="http://schemas.microsoft.com/office/drawing/2014/main" id="{90F9841E-82DA-CD74-BBF6-648620F67752}"/>
                  </a:ext>
                </a:extLst>
              </p:cNvPr>
              <p:cNvCxnSpPr/>
              <p:nvPr/>
            </p:nvCxnSpPr>
            <p:spPr bwMode="auto">
              <a:xfrm>
                <a:off x="7968456" y="5670978"/>
                <a:ext cx="0" cy="43153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r Verbinder 167">
                <a:extLst>
                  <a:ext uri="{FF2B5EF4-FFF2-40B4-BE49-F238E27FC236}">
                    <a16:creationId xmlns:a16="http://schemas.microsoft.com/office/drawing/2014/main" id="{BE891CA7-6A40-B875-8991-8FFAA1DCD353}"/>
                  </a:ext>
                </a:extLst>
              </p:cNvPr>
              <p:cNvCxnSpPr/>
              <p:nvPr/>
            </p:nvCxnSpPr>
            <p:spPr bwMode="auto">
              <a:xfrm>
                <a:off x="6028923" y="2292697"/>
                <a:ext cx="0" cy="47272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r Verbinder 169">
                <a:extLst>
                  <a:ext uri="{FF2B5EF4-FFF2-40B4-BE49-F238E27FC236}">
                    <a16:creationId xmlns:a16="http://schemas.microsoft.com/office/drawing/2014/main" id="{4A4BED4C-CDE5-7212-A375-5719EE7494F6}"/>
                  </a:ext>
                </a:extLst>
              </p:cNvPr>
              <p:cNvCxnSpPr/>
              <p:nvPr/>
            </p:nvCxnSpPr>
            <p:spPr bwMode="auto">
              <a:xfrm>
                <a:off x="4805190" y="2292697"/>
                <a:ext cx="0" cy="1014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E6DF94EE-62F0-76C6-A6ED-E56C9AE71474}"/>
                  </a:ext>
                </a:extLst>
              </p:cNvPr>
              <p:cNvCxnSpPr/>
              <p:nvPr/>
            </p:nvCxnSpPr>
            <p:spPr bwMode="auto">
              <a:xfrm>
                <a:off x="5870481" y="1970015"/>
                <a:ext cx="0" cy="31883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Gerader Verbinder 176">
                <a:extLst>
                  <a:ext uri="{FF2B5EF4-FFF2-40B4-BE49-F238E27FC236}">
                    <a16:creationId xmlns:a16="http://schemas.microsoft.com/office/drawing/2014/main" id="{2743E962-47DE-A43D-3285-838DA49D1925}"/>
                  </a:ext>
                </a:extLst>
              </p:cNvPr>
              <p:cNvCxnSpPr/>
              <p:nvPr/>
            </p:nvCxnSpPr>
            <p:spPr bwMode="auto">
              <a:xfrm>
                <a:off x="7773441" y="1414966"/>
                <a:ext cx="0" cy="87388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 name="Textfeld 185">
                <a:extLst>
                  <a:ext uri="{FF2B5EF4-FFF2-40B4-BE49-F238E27FC236}">
                    <a16:creationId xmlns:a16="http://schemas.microsoft.com/office/drawing/2014/main" id="{4DD306CC-EC80-28AB-4DE0-3F7717EE1350}"/>
                  </a:ext>
                </a:extLst>
              </p:cNvPr>
              <p:cNvSpPr txBox="1"/>
              <p:nvPr/>
            </p:nvSpPr>
            <p:spPr>
              <a:xfrm>
                <a:off x="8116697" y="1772655"/>
                <a:ext cx="574196" cy="307777"/>
              </a:xfrm>
              <a:prstGeom prst="rect">
                <a:avLst/>
              </a:prstGeom>
              <a:noFill/>
            </p:spPr>
            <p:txBody>
              <a:bodyPr wrap="none" rtlCol="0">
                <a:spAutoFit/>
              </a:bodyPr>
              <a:lstStyle/>
              <a:p>
                <a:r>
                  <a:rPr lang="de-DE" sz="1400" dirty="0"/>
                  <a:t>EMS</a:t>
                </a:r>
              </a:p>
            </p:txBody>
          </p:sp>
          <p:cxnSp>
            <p:nvCxnSpPr>
              <p:cNvPr id="199" name="Gerade Verbindung mit Pfeil 198">
                <a:extLst>
                  <a:ext uri="{FF2B5EF4-FFF2-40B4-BE49-F238E27FC236}">
                    <a16:creationId xmlns:a16="http://schemas.microsoft.com/office/drawing/2014/main" id="{D97DCEF7-B203-D49A-E675-EBD43F334922}"/>
                  </a:ext>
                </a:extLst>
              </p:cNvPr>
              <p:cNvCxnSpPr/>
              <p:nvPr/>
            </p:nvCxnSpPr>
            <p:spPr bwMode="auto">
              <a:xfrm>
                <a:off x="9122623" y="1989987"/>
                <a:ext cx="462481"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7" name="Gerader Verbinder 126">
              <a:extLst>
                <a:ext uri="{FF2B5EF4-FFF2-40B4-BE49-F238E27FC236}">
                  <a16:creationId xmlns:a16="http://schemas.microsoft.com/office/drawing/2014/main" id="{BFB72193-BE0F-C121-B6F5-7FF6CE2440E6}"/>
                </a:ext>
              </a:extLst>
            </p:cNvPr>
            <p:cNvCxnSpPr/>
            <p:nvPr/>
          </p:nvCxnSpPr>
          <p:spPr bwMode="auto">
            <a:xfrm>
              <a:off x="5167269" y="5679273"/>
              <a:ext cx="0" cy="423237"/>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9" name="Gruppieren 158">
            <a:extLst>
              <a:ext uri="{FF2B5EF4-FFF2-40B4-BE49-F238E27FC236}">
                <a16:creationId xmlns:a16="http://schemas.microsoft.com/office/drawing/2014/main" id="{BA5D4123-F162-5479-1AD2-B139D5273A5E}"/>
              </a:ext>
            </a:extLst>
          </p:cNvPr>
          <p:cNvGrpSpPr/>
          <p:nvPr/>
        </p:nvGrpSpPr>
        <p:grpSpPr>
          <a:xfrm>
            <a:off x="7227353" y="4382833"/>
            <a:ext cx="1657105" cy="1525491"/>
            <a:chOff x="7227353" y="4382833"/>
            <a:chExt cx="1657105" cy="1525491"/>
          </a:xfrm>
        </p:grpSpPr>
        <p:sp>
          <p:nvSpPr>
            <p:cNvPr id="21" name="Textfeld 20">
              <a:extLst>
                <a:ext uri="{FF2B5EF4-FFF2-40B4-BE49-F238E27FC236}">
                  <a16:creationId xmlns:a16="http://schemas.microsoft.com/office/drawing/2014/main" id="{24E3E7EE-1F12-C3F3-53B0-AE6341009F39}"/>
                </a:ext>
              </a:extLst>
            </p:cNvPr>
            <p:cNvSpPr txBox="1"/>
            <p:nvPr/>
          </p:nvSpPr>
          <p:spPr>
            <a:xfrm>
              <a:off x="7945650" y="4728477"/>
              <a:ext cx="938808" cy="307777"/>
            </a:xfrm>
            <a:prstGeom prst="rect">
              <a:avLst/>
            </a:prstGeom>
            <a:noFill/>
          </p:spPr>
          <p:txBody>
            <a:bodyPr wrap="square" rtlCol="0">
              <a:spAutoFit/>
            </a:bodyPr>
            <a:lstStyle/>
            <a:p>
              <a:r>
                <a:rPr lang="de-DE" sz="1400" dirty="0" err="1"/>
                <a:t>GuD</a:t>
              </a:r>
              <a:r>
                <a:rPr lang="de-DE" sz="1400" dirty="0"/>
                <a:t>-KW</a:t>
              </a:r>
            </a:p>
          </p:txBody>
        </p:sp>
        <p:pic>
          <p:nvPicPr>
            <p:cNvPr id="45" name="Grafik 44" descr="Ein Bild, das draußen, Gebäude, Turm enthält.&#10;&#10;Automatisch generierte Beschreibung">
              <a:extLst>
                <a:ext uri="{FF2B5EF4-FFF2-40B4-BE49-F238E27FC236}">
                  <a16:creationId xmlns:a16="http://schemas.microsoft.com/office/drawing/2014/main" id="{42D93202-1F8D-91C3-5702-4A699FDE68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p:spPr>
        </p:pic>
        <p:cxnSp>
          <p:nvCxnSpPr>
            <p:cNvPr id="133" name="Gerader Verbinder 132">
              <a:extLst>
                <a:ext uri="{FF2B5EF4-FFF2-40B4-BE49-F238E27FC236}">
                  <a16:creationId xmlns:a16="http://schemas.microsoft.com/office/drawing/2014/main" id="{FC1AB5D8-AEA9-78AA-742C-9FECFDC32904}"/>
                </a:ext>
              </a:extLst>
            </p:cNvPr>
            <p:cNvCxnSpPr/>
            <p:nvPr/>
          </p:nvCxnSpPr>
          <p:spPr bwMode="auto">
            <a:xfrm>
              <a:off x="7970987" y="4382833"/>
              <a:ext cx="0" cy="668743"/>
            </a:xfrm>
            <a:prstGeom prst="line">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Gerader Verbinder 144">
              <a:extLst>
                <a:ext uri="{FF2B5EF4-FFF2-40B4-BE49-F238E27FC236}">
                  <a16:creationId xmlns:a16="http://schemas.microsoft.com/office/drawing/2014/main" id="{3F83B899-13CC-B0AB-CF53-863C3A495E4A}"/>
                </a:ext>
              </a:extLst>
            </p:cNvPr>
            <p:cNvCxnSpPr/>
            <p:nvPr/>
          </p:nvCxnSpPr>
          <p:spPr bwMode="auto">
            <a:xfrm>
              <a:off x="7393244" y="4529453"/>
              <a:ext cx="0" cy="501870"/>
            </a:xfrm>
            <a:prstGeom prst="line">
              <a:avLst/>
            </a:prstGeom>
            <a:solidFill>
              <a:srgbClr val="FF0000"/>
            </a:solidFill>
            <a:ln w="2857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r Verbinder 146">
              <a:extLst>
                <a:ext uri="{FF2B5EF4-FFF2-40B4-BE49-F238E27FC236}">
                  <a16:creationId xmlns:a16="http://schemas.microsoft.com/office/drawing/2014/main" id="{A2AD0720-4B62-34FD-384D-1AD0C97E00C2}"/>
                </a:ext>
              </a:extLst>
            </p:cNvPr>
            <p:cNvCxnSpPr/>
            <p:nvPr/>
          </p:nvCxnSpPr>
          <p:spPr bwMode="auto">
            <a:xfrm>
              <a:off x="7500252" y="5645555"/>
              <a:ext cx="0" cy="262769"/>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7">
            <a:extLst>
              <a:ext uri="{FF2B5EF4-FFF2-40B4-BE49-F238E27FC236}">
                <a16:creationId xmlns:a16="http://schemas.microsoft.com/office/drawing/2014/main" id="{1F95B7F9-E82F-7463-182B-20782A95BA3C}"/>
              </a:ext>
            </a:extLst>
          </p:cNvPr>
          <p:cNvGrpSpPr/>
          <p:nvPr/>
        </p:nvGrpSpPr>
        <p:grpSpPr>
          <a:xfrm>
            <a:off x="1994556" y="4401527"/>
            <a:ext cx="6461051" cy="1563186"/>
            <a:chOff x="1994556" y="4401527"/>
            <a:chExt cx="6461051" cy="1563186"/>
          </a:xfrm>
        </p:grpSpPr>
        <p:grpSp>
          <p:nvGrpSpPr>
            <p:cNvPr id="144" name="Gruppieren 143">
              <a:extLst>
                <a:ext uri="{FF2B5EF4-FFF2-40B4-BE49-F238E27FC236}">
                  <a16:creationId xmlns:a16="http://schemas.microsoft.com/office/drawing/2014/main" id="{96CC8412-CBF2-6AF0-19F9-8F54EE378788}"/>
                </a:ext>
              </a:extLst>
            </p:cNvPr>
            <p:cNvGrpSpPr/>
            <p:nvPr/>
          </p:nvGrpSpPr>
          <p:grpSpPr>
            <a:xfrm>
              <a:off x="1994556" y="4492267"/>
              <a:ext cx="6461051" cy="1472446"/>
              <a:chOff x="1994556" y="4492267"/>
              <a:chExt cx="6461051" cy="1472446"/>
            </a:xfrm>
          </p:grpSpPr>
          <p:cxnSp>
            <p:nvCxnSpPr>
              <p:cNvPr id="128" name="Gerade Verbindung mit Pfeil 127">
                <a:extLst>
                  <a:ext uri="{FF2B5EF4-FFF2-40B4-BE49-F238E27FC236}">
                    <a16:creationId xmlns:a16="http://schemas.microsoft.com/office/drawing/2014/main" id="{DDF3FB6A-02E0-CDE1-9E2F-AFD866729BD7}"/>
                  </a:ext>
                </a:extLst>
              </p:cNvPr>
              <p:cNvCxnSpPr/>
              <p:nvPr/>
            </p:nvCxnSpPr>
            <p:spPr bwMode="auto">
              <a:xfrm>
                <a:off x="6139586" y="4532287"/>
                <a:ext cx="2103644" cy="0"/>
              </a:xfrm>
              <a:prstGeom prst="straightConnector1">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Gerade Verbindung mit Pfeil 159">
                <a:extLst>
                  <a:ext uri="{FF2B5EF4-FFF2-40B4-BE49-F238E27FC236}">
                    <a16:creationId xmlns:a16="http://schemas.microsoft.com/office/drawing/2014/main" id="{7C3C54A1-F832-CE9E-807F-EF5CB4F4C7DF}"/>
                  </a:ext>
                </a:extLst>
              </p:cNvPr>
              <p:cNvCxnSpPr/>
              <p:nvPr/>
            </p:nvCxnSpPr>
            <p:spPr bwMode="auto">
              <a:xfrm>
                <a:off x="2500619" y="4532287"/>
                <a:ext cx="3704697" cy="0"/>
              </a:xfrm>
              <a:prstGeom prst="straightConnector1">
                <a:avLst/>
              </a:prstGeom>
              <a:solidFill>
                <a:srgbClr val="FF0000"/>
              </a:solidFill>
              <a:ln w="2857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0" name="Gruppieren 139">
                <a:extLst>
                  <a:ext uri="{FF2B5EF4-FFF2-40B4-BE49-F238E27FC236}">
                    <a16:creationId xmlns:a16="http://schemas.microsoft.com/office/drawing/2014/main" id="{017D1810-0269-617C-FA6D-A185BC33643F}"/>
                  </a:ext>
                </a:extLst>
              </p:cNvPr>
              <p:cNvGrpSpPr/>
              <p:nvPr/>
            </p:nvGrpSpPr>
            <p:grpSpPr>
              <a:xfrm>
                <a:off x="1994556" y="4492267"/>
                <a:ext cx="6461051" cy="1472446"/>
                <a:chOff x="1994556" y="4492267"/>
                <a:chExt cx="6461051" cy="1472446"/>
              </a:xfrm>
            </p:grpSpPr>
            <p:cxnSp>
              <p:nvCxnSpPr>
                <p:cNvPr id="139" name="Gerader Verbinder 138">
                  <a:extLst>
                    <a:ext uri="{FF2B5EF4-FFF2-40B4-BE49-F238E27FC236}">
                      <a16:creationId xmlns:a16="http://schemas.microsoft.com/office/drawing/2014/main" id="{74C1F268-4548-AC3E-C5E1-97C977E0D192}"/>
                    </a:ext>
                  </a:extLst>
                </p:cNvPr>
                <p:cNvCxnSpPr/>
                <p:nvPr/>
              </p:nvCxnSpPr>
              <p:spPr bwMode="auto">
                <a:xfrm>
                  <a:off x="2578293" y="4529453"/>
                  <a:ext cx="0" cy="501870"/>
                </a:xfrm>
                <a:prstGeom prst="line">
                  <a:avLst/>
                </a:prstGeom>
                <a:solidFill>
                  <a:srgbClr val="FF0000"/>
                </a:solidFill>
                <a:ln w="2857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4" name="Gruppieren 123">
                  <a:extLst>
                    <a:ext uri="{FF2B5EF4-FFF2-40B4-BE49-F238E27FC236}">
                      <a16:creationId xmlns:a16="http://schemas.microsoft.com/office/drawing/2014/main" id="{4444F102-51EB-040A-5592-458E573254E5}"/>
                    </a:ext>
                  </a:extLst>
                </p:cNvPr>
                <p:cNvGrpSpPr/>
                <p:nvPr/>
              </p:nvGrpSpPr>
              <p:grpSpPr>
                <a:xfrm>
                  <a:off x="1994556" y="4492267"/>
                  <a:ext cx="6461051" cy="1472446"/>
                  <a:chOff x="1994556" y="4492267"/>
                  <a:chExt cx="6461051" cy="1472446"/>
                </a:xfrm>
              </p:grpSpPr>
              <p:grpSp>
                <p:nvGrpSpPr>
                  <p:cNvPr id="190" name="Gruppieren 189">
                    <a:extLst>
                      <a:ext uri="{FF2B5EF4-FFF2-40B4-BE49-F238E27FC236}">
                        <a16:creationId xmlns:a16="http://schemas.microsoft.com/office/drawing/2014/main" id="{3CE2B852-7629-DFBC-850C-3EE71A84FD72}"/>
                      </a:ext>
                    </a:extLst>
                  </p:cNvPr>
                  <p:cNvGrpSpPr/>
                  <p:nvPr/>
                </p:nvGrpSpPr>
                <p:grpSpPr>
                  <a:xfrm>
                    <a:off x="1994556" y="5623681"/>
                    <a:ext cx="6461051" cy="341032"/>
                    <a:chOff x="1994556" y="5680831"/>
                    <a:chExt cx="6461051" cy="341032"/>
                  </a:xfrm>
                </p:grpSpPr>
                <p:sp>
                  <p:nvSpPr>
                    <p:cNvPr id="136" name="Textfeld 135">
                      <a:extLst>
                        <a:ext uri="{FF2B5EF4-FFF2-40B4-BE49-F238E27FC236}">
                          <a16:creationId xmlns:a16="http://schemas.microsoft.com/office/drawing/2014/main" id="{56FEA781-4070-45DF-9DF9-4FE225FFE945}"/>
                        </a:ext>
                      </a:extLst>
                    </p:cNvPr>
                    <p:cNvSpPr txBox="1"/>
                    <p:nvPr/>
                  </p:nvSpPr>
                  <p:spPr>
                    <a:xfrm>
                      <a:off x="2877758" y="5714086"/>
                      <a:ext cx="1121566" cy="307777"/>
                    </a:xfrm>
                    <a:prstGeom prst="rect">
                      <a:avLst/>
                    </a:prstGeom>
                    <a:noFill/>
                  </p:spPr>
                  <p:txBody>
                    <a:bodyPr wrap="square" rtlCol="0">
                      <a:spAutoFit/>
                    </a:bodyPr>
                    <a:lstStyle/>
                    <a:p>
                      <a:pPr algn="ctr"/>
                      <a:r>
                        <a:rPr lang="de-DE" sz="1400" dirty="0"/>
                        <a:t>Wärmenetz</a:t>
                      </a:r>
                    </a:p>
                  </p:txBody>
                </p:sp>
                <p:cxnSp>
                  <p:nvCxnSpPr>
                    <p:cNvPr id="122" name="Gerade Verbindung mit Pfeil 121">
                      <a:extLst>
                        <a:ext uri="{FF2B5EF4-FFF2-40B4-BE49-F238E27FC236}">
                          <a16:creationId xmlns:a16="http://schemas.microsoft.com/office/drawing/2014/main" id="{7E2B383D-FEE0-81DF-5BAC-59DCC1DA63B1}"/>
                        </a:ext>
                      </a:extLst>
                    </p:cNvPr>
                    <p:cNvCxnSpPr/>
                    <p:nvPr/>
                  </p:nvCxnSpPr>
                  <p:spPr bwMode="auto">
                    <a:xfrm>
                      <a:off x="1994556" y="5978685"/>
                      <a:ext cx="6461051" cy="0"/>
                    </a:xfrm>
                    <a:prstGeom prst="straightConnector1">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Gerader Verbinder 148">
                      <a:extLst>
                        <a:ext uri="{FF2B5EF4-FFF2-40B4-BE49-F238E27FC236}">
                          <a16:creationId xmlns:a16="http://schemas.microsoft.com/office/drawing/2014/main" id="{1CCC28AE-F5C6-842C-F46F-9FAF2DAF0386}"/>
                        </a:ext>
                      </a:extLst>
                    </p:cNvPr>
                    <p:cNvCxnSpPr/>
                    <p:nvPr/>
                  </p:nvCxnSpPr>
                  <p:spPr bwMode="auto">
                    <a:xfrm>
                      <a:off x="2264797" y="5680831"/>
                      <a:ext cx="0" cy="297854"/>
                    </a:xfrm>
                    <a:prstGeom prst="line">
                      <a:avLst/>
                    </a:prstGeom>
                    <a:solidFill>
                      <a:srgbClr val="FF0000"/>
                    </a:solidFill>
                    <a:ln w="2857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1" name="Gruppieren 120">
                    <a:extLst>
                      <a:ext uri="{FF2B5EF4-FFF2-40B4-BE49-F238E27FC236}">
                        <a16:creationId xmlns:a16="http://schemas.microsoft.com/office/drawing/2014/main" id="{21138745-6B1C-9E6D-EA19-F43182FA1C92}"/>
                      </a:ext>
                    </a:extLst>
                  </p:cNvPr>
                  <p:cNvGrpSpPr/>
                  <p:nvPr/>
                </p:nvGrpSpPr>
                <p:grpSpPr>
                  <a:xfrm>
                    <a:off x="4161124" y="4492267"/>
                    <a:ext cx="1054956" cy="1407535"/>
                    <a:chOff x="4161124" y="4492267"/>
                    <a:chExt cx="1054956" cy="1407535"/>
                  </a:xfrm>
                </p:grpSpPr>
                <p:sp>
                  <p:nvSpPr>
                    <p:cNvPr id="81" name="Textfeld 80">
                      <a:extLst>
                        <a:ext uri="{FF2B5EF4-FFF2-40B4-BE49-F238E27FC236}">
                          <a16:creationId xmlns:a16="http://schemas.microsoft.com/office/drawing/2014/main" id="{AC3B4CFF-F9C4-4AF2-ABAB-E0E8D8F5C3F2}"/>
                        </a:ext>
                      </a:extLst>
                    </p:cNvPr>
                    <p:cNvSpPr txBox="1"/>
                    <p:nvPr/>
                  </p:nvSpPr>
                  <p:spPr>
                    <a:xfrm>
                      <a:off x="4161124" y="4492267"/>
                      <a:ext cx="603050" cy="523220"/>
                    </a:xfrm>
                    <a:prstGeom prst="rect">
                      <a:avLst/>
                    </a:prstGeom>
                    <a:noFill/>
                  </p:spPr>
                  <p:txBody>
                    <a:bodyPr wrap="none" rtlCol="0">
                      <a:spAutoFit/>
                    </a:bodyPr>
                    <a:lstStyle/>
                    <a:p>
                      <a:r>
                        <a:rPr lang="de-DE" sz="1400" dirty="0"/>
                        <a:t>Heiz-</a:t>
                      </a:r>
                      <a:br>
                        <a:rPr lang="de-DE" sz="1400" dirty="0"/>
                      </a:br>
                      <a:r>
                        <a:rPr lang="de-DE" sz="1400" dirty="0"/>
                        <a:t>werk</a:t>
                      </a:r>
                    </a:p>
                  </p:txBody>
                </p:sp>
                <p:pic>
                  <p:nvPicPr>
                    <p:cNvPr id="105" name="Grafik 104" descr="Ein Bild, das Himmel, draußen, Gebäude, Wolke enthält.&#10;&#10;Automatisch generierte Beschreibung">
                      <a:extLst>
                        <a:ext uri="{FF2B5EF4-FFF2-40B4-BE49-F238E27FC236}">
                          <a16:creationId xmlns:a16="http://schemas.microsoft.com/office/drawing/2014/main" id="{7AA80BAA-0F77-3460-EF1C-398AA647EE6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67288" y="4918228"/>
                      <a:ext cx="548792" cy="768309"/>
                    </a:xfrm>
                    <a:prstGeom prst="rect">
                      <a:avLst/>
                    </a:prstGeom>
                  </p:spPr>
                </p:pic>
                <p:cxnSp>
                  <p:nvCxnSpPr>
                    <p:cNvPr id="116" name="Gerader Verbinder 115">
                      <a:extLst>
                        <a:ext uri="{FF2B5EF4-FFF2-40B4-BE49-F238E27FC236}">
                          <a16:creationId xmlns:a16="http://schemas.microsoft.com/office/drawing/2014/main" id="{F538F1F4-3E33-A206-1E77-4D819A5A7086}"/>
                        </a:ext>
                      </a:extLst>
                    </p:cNvPr>
                    <p:cNvCxnSpPr/>
                    <p:nvPr/>
                  </p:nvCxnSpPr>
                  <p:spPr bwMode="auto">
                    <a:xfrm>
                      <a:off x="4758088" y="4529453"/>
                      <a:ext cx="0" cy="372711"/>
                    </a:xfrm>
                    <a:prstGeom prst="line">
                      <a:avLst/>
                    </a:prstGeom>
                    <a:solidFill>
                      <a:srgbClr val="FF0000"/>
                    </a:solidFill>
                    <a:ln w="2857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Gerader Verbinder 119">
                      <a:extLst>
                        <a:ext uri="{FF2B5EF4-FFF2-40B4-BE49-F238E27FC236}">
                          <a16:creationId xmlns:a16="http://schemas.microsoft.com/office/drawing/2014/main" id="{E3D046EA-C6CC-1979-FA38-3F6DA7751F2D}"/>
                        </a:ext>
                      </a:extLst>
                    </p:cNvPr>
                    <p:cNvCxnSpPr/>
                    <p:nvPr/>
                  </p:nvCxnSpPr>
                  <p:spPr bwMode="auto">
                    <a:xfrm>
                      <a:off x="4804626" y="5684036"/>
                      <a:ext cx="0" cy="215766"/>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cxnSp>
          <p:nvCxnSpPr>
            <p:cNvPr id="3" name="Gerader Verbinder 2">
              <a:extLst>
                <a:ext uri="{FF2B5EF4-FFF2-40B4-BE49-F238E27FC236}">
                  <a16:creationId xmlns:a16="http://schemas.microsoft.com/office/drawing/2014/main" id="{73020350-6220-D121-1219-BA257745EC69}"/>
                </a:ext>
              </a:extLst>
            </p:cNvPr>
            <p:cNvCxnSpPr/>
            <p:nvPr/>
          </p:nvCxnSpPr>
          <p:spPr bwMode="auto">
            <a:xfrm>
              <a:off x="5105537" y="4401527"/>
              <a:ext cx="0" cy="500637"/>
            </a:xfrm>
            <a:prstGeom prst="line">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 name="Gruppieren 24">
            <a:extLst>
              <a:ext uri="{FF2B5EF4-FFF2-40B4-BE49-F238E27FC236}">
                <a16:creationId xmlns:a16="http://schemas.microsoft.com/office/drawing/2014/main" id="{BD8199A6-0226-93B8-A840-A083E1572E40}"/>
              </a:ext>
            </a:extLst>
          </p:cNvPr>
          <p:cNvGrpSpPr/>
          <p:nvPr/>
        </p:nvGrpSpPr>
        <p:grpSpPr>
          <a:xfrm>
            <a:off x="6440091" y="3316784"/>
            <a:ext cx="1250316" cy="1714539"/>
            <a:chOff x="6440091" y="3316784"/>
            <a:chExt cx="1250316" cy="1714539"/>
          </a:xfrm>
        </p:grpSpPr>
        <p:sp>
          <p:nvSpPr>
            <p:cNvPr id="4" name="Textfeld 3">
              <a:extLst>
                <a:ext uri="{FF2B5EF4-FFF2-40B4-BE49-F238E27FC236}">
                  <a16:creationId xmlns:a16="http://schemas.microsoft.com/office/drawing/2014/main" id="{04B47731-D15E-BE31-BBBB-29C3376B13CC}"/>
                </a:ext>
              </a:extLst>
            </p:cNvPr>
            <p:cNvSpPr txBox="1"/>
            <p:nvPr/>
          </p:nvSpPr>
          <p:spPr>
            <a:xfrm>
              <a:off x="7050208" y="3316784"/>
              <a:ext cx="521297" cy="307777"/>
            </a:xfrm>
            <a:prstGeom prst="rect">
              <a:avLst/>
            </a:prstGeom>
            <a:noFill/>
            <a:ln>
              <a:noFill/>
            </a:ln>
          </p:spPr>
          <p:txBody>
            <a:bodyPr wrap="none" rtlCol="0">
              <a:spAutoFit/>
            </a:bodyPr>
            <a:lstStyle/>
            <a:p>
              <a:r>
                <a:rPr lang="de-DE" sz="1400" dirty="0">
                  <a:solidFill>
                    <a:schemeClr val="accent2"/>
                  </a:solidFill>
                </a:rPr>
                <a:t>CO</a:t>
              </a:r>
              <a:r>
                <a:rPr lang="de-DE" sz="1400" baseline="-25000" dirty="0">
                  <a:solidFill>
                    <a:schemeClr val="accent2"/>
                  </a:solidFill>
                </a:rPr>
                <a:t>2</a:t>
              </a:r>
            </a:p>
          </p:txBody>
        </p:sp>
        <p:cxnSp>
          <p:nvCxnSpPr>
            <p:cNvPr id="6" name="Gerade Verbindung mit Pfeil 5">
              <a:extLst>
                <a:ext uri="{FF2B5EF4-FFF2-40B4-BE49-F238E27FC236}">
                  <a16:creationId xmlns:a16="http://schemas.microsoft.com/office/drawing/2014/main" id="{8714DC78-2721-B4D3-6C2E-C92DE49E5F51}"/>
                </a:ext>
              </a:extLst>
            </p:cNvPr>
            <p:cNvCxnSpPr/>
            <p:nvPr/>
          </p:nvCxnSpPr>
          <p:spPr bwMode="auto">
            <a:xfrm>
              <a:off x="6440091" y="3331504"/>
              <a:ext cx="1250316" cy="0"/>
            </a:xfrm>
            <a:prstGeom prst="straightConnector1">
              <a:avLst/>
            </a:prstGeom>
            <a:solidFill>
              <a:srgbClr val="FF0000"/>
            </a:solidFill>
            <a:ln w="28575" cap="flat" cmpd="sng" algn="ctr">
              <a:solidFill>
                <a:schemeClr val="bg1">
                  <a:lumMod val="50000"/>
                </a:schemeClr>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C758A6D4-8D08-C9AE-07A9-658CFA6A583F}"/>
                </a:ext>
              </a:extLst>
            </p:cNvPr>
            <p:cNvCxnSpPr/>
            <p:nvPr/>
          </p:nvCxnSpPr>
          <p:spPr bwMode="auto">
            <a:xfrm flipV="1">
              <a:off x="7690407" y="3331504"/>
              <a:ext cx="0" cy="1699819"/>
            </a:xfrm>
            <a:prstGeom prst="line">
              <a:avLst/>
            </a:prstGeom>
            <a:solidFill>
              <a:srgbClr val="FF0000"/>
            </a:solidFill>
            <a:ln w="285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 name="Gruppieren 31">
            <a:extLst>
              <a:ext uri="{FF2B5EF4-FFF2-40B4-BE49-F238E27FC236}">
                <a16:creationId xmlns:a16="http://schemas.microsoft.com/office/drawing/2014/main" id="{9D1304B0-8DE6-3F46-1FF5-21731CFDAF19}"/>
              </a:ext>
            </a:extLst>
          </p:cNvPr>
          <p:cNvGrpSpPr/>
          <p:nvPr/>
        </p:nvGrpSpPr>
        <p:grpSpPr>
          <a:xfrm>
            <a:off x="5160806" y="5120812"/>
            <a:ext cx="784332" cy="536687"/>
            <a:chOff x="4096313" y="5002828"/>
            <a:chExt cx="784332" cy="536687"/>
          </a:xfrm>
        </p:grpSpPr>
        <p:sp>
          <p:nvSpPr>
            <p:cNvPr id="26" name="Textfeld 25">
              <a:extLst>
                <a:ext uri="{FF2B5EF4-FFF2-40B4-BE49-F238E27FC236}">
                  <a16:creationId xmlns:a16="http://schemas.microsoft.com/office/drawing/2014/main" id="{1DACB011-E083-5EA9-5947-3090A6D81E65}"/>
                </a:ext>
              </a:extLst>
            </p:cNvPr>
            <p:cNvSpPr txBox="1"/>
            <p:nvPr/>
          </p:nvSpPr>
          <p:spPr>
            <a:xfrm>
              <a:off x="4096313" y="5002828"/>
              <a:ext cx="784332" cy="523220"/>
            </a:xfrm>
            <a:prstGeom prst="rect">
              <a:avLst/>
            </a:prstGeom>
            <a:noFill/>
          </p:spPr>
          <p:txBody>
            <a:bodyPr wrap="square" rtlCol="0">
              <a:spAutoFit/>
            </a:bodyPr>
            <a:lstStyle/>
            <a:p>
              <a:r>
                <a:rPr lang="de-DE" sz="1400" dirty="0"/>
                <a:t>Ab-</a:t>
              </a:r>
              <a:br>
                <a:rPr lang="de-DE" sz="1400" dirty="0"/>
              </a:br>
              <a:r>
                <a:rPr lang="de-DE" sz="1400" dirty="0"/>
                <a:t>Wärme</a:t>
              </a:r>
            </a:p>
          </p:txBody>
        </p:sp>
        <p:cxnSp>
          <p:nvCxnSpPr>
            <p:cNvPr id="30" name="Gerade Verbindung mit Pfeil 29">
              <a:extLst>
                <a:ext uri="{FF2B5EF4-FFF2-40B4-BE49-F238E27FC236}">
                  <a16:creationId xmlns:a16="http://schemas.microsoft.com/office/drawing/2014/main" id="{AC3B4447-CF70-C594-C43E-C00BBC812502}"/>
                </a:ext>
              </a:extLst>
            </p:cNvPr>
            <p:cNvCxnSpPr/>
            <p:nvPr/>
          </p:nvCxnSpPr>
          <p:spPr bwMode="auto">
            <a:xfrm>
              <a:off x="4165355" y="5539515"/>
              <a:ext cx="495830" cy="0"/>
            </a:xfrm>
            <a:prstGeom prst="straightConnector1">
              <a:avLst/>
            </a:prstGeom>
            <a:solidFill>
              <a:srgbClr val="FF0000"/>
            </a:solidFill>
            <a:ln w="28575" cap="flat" cmpd="sng" algn="ctr">
              <a:solidFill>
                <a:srgbClr val="FF66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8">
            <a:extLst>
              <a:ext uri="{FF2B5EF4-FFF2-40B4-BE49-F238E27FC236}">
                <a16:creationId xmlns:a16="http://schemas.microsoft.com/office/drawing/2014/main" id="{1D2D55A5-B7A2-DCDC-2DFC-7F6E8854E5ED}"/>
              </a:ext>
            </a:extLst>
          </p:cNvPr>
          <p:cNvGrpSpPr/>
          <p:nvPr/>
        </p:nvGrpSpPr>
        <p:grpSpPr>
          <a:xfrm>
            <a:off x="3993497" y="5009787"/>
            <a:ext cx="709345" cy="536687"/>
            <a:chOff x="4109932" y="5002828"/>
            <a:chExt cx="709345" cy="536687"/>
          </a:xfrm>
        </p:grpSpPr>
        <p:sp>
          <p:nvSpPr>
            <p:cNvPr id="16" name="Textfeld 15">
              <a:extLst>
                <a:ext uri="{FF2B5EF4-FFF2-40B4-BE49-F238E27FC236}">
                  <a16:creationId xmlns:a16="http://schemas.microsoft.com/office/drawing/2014/main" id="{3DE47BBD-C88E-DE75-A2E8-5555496560BF}"/>
                </a:ext>
              </a:extLst>
            </p:cNvPr>
            <p:cNvSpPr txBox="1"/>
            <p:nvPr/>
          </p:nvSpPr>
          <p:spPr>
            <a:xfrm>
              <a:off x="4109932" y="5002828"/>
              <a:ext cx="709345" cy="523220"/>
            </a:xfrm>
            <a:prstGeom prst="rect">
              <a:avLst/>
            </a:prstGeom>
            <a:noFill/>
          </p:spPr>
          <p:txBody>
            <a:bodyPr wrap="square" rtlCol="0">
              <a:spAutoFit/>
            </a:bodyPr>
            <a:lstStyle/>
            <a:p>
              <a:pPr algn="r"/>
              <a:r>
                <a:rPr lang="de-DE" sz="1400" dirty="0"/>
                <a:t>Bio-</a:t>
              </a:r>
              <a:br>
                <a:rPr lang="de-DE" sz="1400" dirty="0"/>
              </a:br>
              <a:r>
                <a:rPr lang="de-DE" sz="1400" dirty="0" err="1"/>
                <a:t>masse</a:t>
              </a:r>
              <a:endParaRPr lang="de-DE" sz="1400" dirty="0"/>
            </a:p>
          </p:txBody>
        </p:sp>
        <p:cxnSp>
          <p:nvCxnSpPr>
            <p:cNvPr id="19" name="Gerade Verbindung mit Pfeil 18">
              <a:extLst>
                <a:ext uri="{FF2B5EF4-FFF2-40B4-BE49-F238E27FC236}">
                  <a16:creationId xmlns:a16="http://schemas.microsoft.com/office/drawing/2014/main" id="{9D5073E7-EF57-0FEC-DD2D-47E021E75C51}"/>
                </a:ext>
              </a:extLst>
            </p:cNvPr>
            <p:cNvCxnSpPr/>
            <p:nvPr/>
          </p:nvCxnSpPr>
          <p:spPr bwMode="auto">
            <a:xfrm>
              <a:off x="4259032" y="5539515"/>
              <a:ext cx="495830" cy="0"/>
            </a:xfrm>
            <a:prstGeom prst="straightConnector1">
              <a:avLst/>
            </a:prstGeom>
            <a:solidFill>
              <a:srgbClr val="FF0000"/>
            </a:solidFill>
            <a:ln w="28575" cap="flat" cmpd="sng" algn="ctr">
              <a:solidFill>
                <a:srgbClr val="00B05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uppieren 35">
            <a:extLst>
              <a:ext uri="{FF2B5EF4-FFF2-40B4-BE49-F238E27FC236}">
                <a16:creationId xmlns:a16="http://schemas.microsoft.com/office/drawing/2014/main" id="{716DE213-875A-F40F-9996-9D87F2899F78}"/>
              </a:ext>
            </a:extLst>
          </p:cNvPr>
          <p:cNvGrpSpPr/>
          <p:nvPr/>
        </p:nvGrpSpPr>
        <p:grpSpPr>
          <a:xfrm>
            <a:off x="836849" y="4057413"/>
            <a:ext cx="7257997" cy="1655704"/>
            <a:chOff x="836849" y="4057413"/>
            <a:chExt cx="7257997" cy="1655704"/>
          </a:xfrm>
        </p:grpSpPr>
        <p:grpSp>
          <p:nvGrpSpPr>
            <p:cNvPr id="135" name="Gruppieren 134">
              <a:extLst>
                <a:ext uri="{FF2B5EF4-FFF2-40B4-BE49-F238E27FC236}">
                  <a16:creationId xmlns:a16="http://schemas.microsoft.com/office/drawing/2014/main" id="{BB524B14-B2B4-AC08-0C8B-8C283E3591B6}"/>
                </a:ext>
              </a:extLst>
            </p:cNvPr>
            <p:cNvGrpSpPr/>
            <p:nvPr/>
          </p:nvGrpSpPr>
          <p:grpSpPr>
            <a:xfrm>
              <a:off x="836849" y="4382833"/>
              <a:ext cx="7257997" cy="1330284"/>
              <a:chOff x="836849" y="4382833"/>
              <a:chExt cx="7257997" cy="1330284"/>
            </a:xfrm>
          </p:grpSpPr>
          <p:grpSp>
            <p:nvGrpSpPr>
              <p:cNvPr id="12" name="Gruppieren 11">
                <a:extLst>
                  <a:ext uri="{FF2B5EF4-FFF2-40B4-BE49-F238E27FC236}">
                    <a16:creationId xmlns:a16="http://schemas.microsoft.com/office/drawing/2014/main" id="{2E010A73-87FD-2B16-D43A-F269F8FB48D4}"/>
                  </a:ext>
                </a:extLst>
              </p:cNvPr>
              <p:cNvGrpSpPr/>
              <p:nvPr/>
            </p:nvGrpSpPr>
            <p:grpSpPr>
              <a:xfrm>
                <a:off x="1886551" y="4401527"/>
                <a:ext cx="2211363" cy="1311590"/>
                <a:chOff x="2848745" y="4439983"/>
                <a:chExt cx="2211363" cy="1311590"/>
              </a:xfrm>
            </p:grpSpPr>
            <p:grpSp>
              <p:nvGrpSpPr>
                <p:cNvPr id="51" name="Gruppieren 50">
                  <a:extLst>
                    <a:ext uri="{FF2B5EF4-FFF2-40B4-BE49-F238E27FC236}">
                      <a16:creationId xmlns:a16="http://schemas.microsoft.com/office/drawing/2014/main" id="{B3C9AC2B-7A18-D286-C54F-297088B0B8F8}"/>
                    </a:ext>
                  </a:extLst>
                </p:cNvPr>
                <p:cNvGrpSpPr/>
                <p:nvPr/>
              </p:nvGrpSpPr>
              <p:grpSpPr>
                <a:xfrm>
                  <a:off x="2848745" y="5076190"/>
                  <a:ext cx="2211363" cy="675383"/>
                  <a:chOff x="4132702" y="3170663"/>
                  <a:chExt cx="4967832" cy="1517250"/>
                </a:xfrm>
              </p:grpSpPr>
              <p:sp>
                <p:nvSpPr>
                  <p:cNvPr id="52" name="Freihandform: Form 51">
                    <a:extLst>
                      <a:ext uri="{FF2B5EF4-FFF2-40B4-BE49-F238E27FC236}">
                        <a16:creationId xmlns:a16="http://schemas.microsoft.com/office/drawing/2014/main" id="{F701B97A-BDA0-1B1D-00FF-83F4C3386DC8}"/>
                      </a:ext>
                    </a:extLst>
                  </p:cNvPr>
                  <p:cNvSpPr/>
                  <p:nvPr/>
                </p:nvSpPr>
                <p:spPr>
                  <a:xfrm rot="10800000" flipV="1">
                    <a:off x="6078762" y="4621159"/>
                    <a:ext cx="11760" cy="14086"/>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B2BA3DD6-A190-4164-BDC1-722D069E6E75}"/>
                      </a:ext>
                    </a:extLst>
                  </p:cNvPr>
                  <p:cNvSpPr/>
                  <p:nvPr/>
                </p:nvSpPr>
                <p:spPr>
                  <a:xfrm rot="10800000" flipV="1">
                    <a:off x="5563654" y="3977249"/>
                    <a:ext cx="24379" cy="1937"/>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54" name="Gerader Verbinder 53">
                    <a:extLst>
                      <a:ext uri="{FF2B5EF4-FFF2-40B4-BE49-F238E27FC236}">
                        <a16:creationId xmlns:a16="http://schemas.microsoft.com/office/drawing/2014/main" id="{900EF653-3CE2-C033-A376-AB25C0D8792D}"/>
                      </a:ext>
                    </a:extLst>
                  </p:cNvPr>
                  <p:cNvCxnSpPr>
                    <a:stCxn id="62" idx="42"/>
                  </p:cNvCxnSpPr>
                  <p:nvPr/>
                </p:nvCxnSpPr>
                <p:spPr bwMode="auto">
                  <a:xfrm flipH="1" flipV="1">
                    <a:off x="5216370" y="3577856"/>
                    <a:ext cx="2831" cy="997919"/>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7" name="Grafik 56" descr="Ein Bild, das Buchse, Elektronik, drinnen, Stecker enthält.&#10;&#10;Automatisch generierte Beschreibung">
                    <a:extLst>
                      <a:ext uri="{FF2B5EF4-FFF2-40B4-BE49-F238E27FC236}">
                        <a16:creationId xmlns:a16="http://schemas.microsoft.com/office/drawing/2014/main" id="{9F30BB7E-E8E4-ADD9-F0A4-EA6A791DAA7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80668" y="4274410"/>
                    <a:ext cx="125490" cy="163872"/>
                  </a:xfrm>
                  <a:prstGeom prst="rect">
                    <a:avLst/>
                  </a:prstGeom>
                </p:spPr>
              </p:pic>
              <p:pic>
                <p:nvPicPr>
                  <p:cNvPr id="59" name="Grafik 58">
                    <a:extLst>
                      <a:ext uri="{FF2B5EF4-FFF2-40B4-BE49-F238E27FC236}">
                        <a16:creationId xmlns:a16="http://schemas.microsoft.com/office/drawing/2014/main" id="{CE1D7546-79B5-46E8-5568-811B66992DFC}"/>
                      </a:ext>
                    </a:extLst>
                  </p:cNvPr>
                  <p:cNvPicPr>
                    <a:picLocks noChangeAspect="1"/>
                  </p:cNvPicPr>
                  <p:nvPr/>
                </p:nvPicPr>
                <p:blipFill rotWithShape="1">
                  <a:blip r:embed="rId16">
                    <a:extLst>
                      <a:ext uri="{28A0092B-C50C-407E-A947-70E740481C1C}">
                        <a14:useLocalDpi xmlns:a14="http://schemas.microsoft.com/office/drawing/2010/main" val="0"/>
                      </a:ext>
                    </a:extLst>
                  </a:blip>
                  <a:srcRect l="21087" t="56358" r="73126" b="14625"/>
                  <a:stretch/>
                </p:blipFill>
                <p:spPr>
                  <a:xfrm>
                    <a:off x="6498362" y="4158020"/>
                    <a:ext cx="128606" cy="288117"/>
                  </a:xfrm>
                  <a:prstGeom prst="rect">
                    <a:avLst/>
                  </a:prstGeom>
                </p:spPr>
              </p:pic>
              <p:sp>
                <p:nvSpPr>
                  <p:cNvPr id="61" name="Freihandform: Form 60">
                    <a:extLst>
                      <a:ext uri="{FF2B5EF4-FFF2-40B4-BE49-F238E27FC236}">
                        <a16:creationId xmlns:a16="http://schemas.microsoft.com/office/drawing/2014/main" id="{25F1D217-FCC1-81F1-DA6A-4CDA055DEBA1}"/>
                      </a:ext>
                    </a:extLst>
                  </p:cNvPr>
                  <p:cNvSpPr/>
                  <p:nvPr/>
                </p:nvSpPr>
                <p:spPr bwMode="auto">
                  <a:xfrm>
                    <a:off x="4650474" y="3201063"/>
                    <a:ext cx="2757497" cy="80634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2" name="Freihandform: Form 61">
                    <a:extLst>
                      <a:ext uri="{FF2B5EF4-FFF2-40B4-BE49-F238E27FC236}">
                        <a16:creationId xmlns:a16="http://schemas.microsoft.com/office/drawing/2014/main" id="{3D3351CD-42AA-B941-A738-3B6B69079C63}"/>
                      </a:ext>
                    </a:extLst>
                  </p:cNvPr>
                  <p:cNvSpPr/>
                  <p:nvPr/>
                </p:nvSpPr>
                <p:spPr>
                  <a:xfrm rot="10800000" flipH="1" flipV="1">
                    <a:off x="4132702" y="3170663"/>
                    <a:ext cx="3367359" cy="1433842"/>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B5B0064B-A1A4-BB67-7413-7B47C97F7560}"/>
                      </a:ext>
                    </a:extLst>
                  </p:cNvPr>
                  <p:cNvSpPr/>
                  <p:nvPr/>
                </p:nvSpPr>
                <p:spPr bwMode="auto">
                  <a:xfrm>
                    <a:off x="4412808" y="3315403"/>
                    <a:ext cx="769419" cy="122073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64" name="Gruppieren 63">
                    <a:extLst>
                      <a:ext uri="{FF2B5EF4-FFF2-40B4-BE49-F238E27FC236}">
                        <a16:creationId xmlns:a16="http://schemas.microsoft.com/office/drawing/2014/main" id="{1F394A1F-C067-F654-F30A-BE154D2AC174}"/>
                      </a:ext>
                    </a:extLst>
                  </p:cNvPr>
                  <p:cNvGrpSpPr/>
                  <p:nvPr/>
                </p:nvGrpSpPr>
                <p:grpSpPr>
                  <a:xfrm>
                    <a:off x="5049036" y="3322412"/>
                    <a:ext cx="1947051" cy="588201"/>
                    <a:chOff x="8364915" y="3815016"/>
                    <a:chExt cx="897300" cy="528571"/>
                  </a:xfrm>
                </p:grpSpPr>
                <p:sp>
                  <p:nvSpPr>
                    <p:cNvPr id="89" name="Freihandform: Form 88">
                      <a:extLst>
                        <a:ext uri="{FF2B5EF4-FFF2-40B4-BE49-F238E27FC236}">
                          <a16:creationId xmlns:a16="http://schemas.microsoft.com/office/drawing/2014/main" id="{9DB7E3AB-B62D-BC59-D0A9-6610AFAEBEB8}"/>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0" name="Freihandform: Form 89">
                      <a:extLst>
                        <a:ext uri="{FF2B5EF4-FFF2-40B4-BE49-F238E27FC236}">
                          <a16:creationId xmlns:a16="http://schemas.microsoft.com/office/drawing/2014/main" id="{FCD7A191-B4AE-6247-A244-5BB3E88A1C8F}"/>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1" name="Freihandform: Form 90">
                      <a:extLst>
                        <a:ext uri="{FF2B5EF4-FFF2-40B4-BE49-F238E27FC236}">
                          <a16:creationId xmlns:a16="http://schemas.microsoft.com/office/drawing/2014/main" id="{079980DD-277C-6EBC-66D2-F01C1DE35AAF}"/>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2" name="Freihandform: Form 91">
                      <a:extLst>
                        <a:ext uri="{FF2B5EF4-FFF2-40B4-BE49-F238E27FC236}">
                          <a16:creationId xmlns:a16="http://schemas.microsoft.com/office/drawing/2014/main" id="{F8D906E3-1A43-72F7-E1B1-3991651E2207}"/>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65" name="Grafik 64">
                    <a:extLst>
                      <a:ext uri="{FF2B5EF4-FFF2-40B4-BE49-F238E27FC236}">
                        <a16:creationId xmlns:a16="http://schemas.microsoft.com/office/drawing/2014/main" id="{CD7534BD-C143-9833-5CD1-99BCA50FAC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28018" y="4096371"/>
                    <a:ext cx="277293" cy="362103"/>
                  </a:xfrm>
                  <a:prstGeom prst="rect">
                    <a:avLst/>
                  </a:prstGeom>
                </p:spPr>
              </p:pic>
              <p:pic>
                <p:nvPicPr>
                  <p:cNvPr id="66" name="Grafik 65">
                    <a:extLst>
                      <a:ext uri="{FF2B5EF4-FFF2-40B4-BE49-F238E27FC236}">
                        <a16:creationId xmlns:a16="http://schemas.microsoft.com/office/drawing/2014/main" id="{EA06F566-03F4-5DE0-7205-7435929F271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36881" y="4144813"/>
                    <a:ext cx="335159" cy="291778"/>
                  </a:xfrm>
                  <a:prstGeom prst="rect">
                    <a:avLst/>
                  </a:prstGeom>
                </p:spPr>
              </p:pic>
              <p:cxnSp>
                <p:nvCxnSpPr>
                  <p:cNvPr id="67" name="Gerader Verbinder 66">
                    <a:extLst>
                      <a:ext uri="{FF2B5EF4-FFF2-40B4-BE49-F238E27FC236}">
                        <a16:creationId xmlns:a16="http://schemas.microsoft.com/office/drawing/2014/main" id="{CA64AE2D-B58E-AA4D-6C77-7869CC738F44}"/>
                      </a:ext>
                    </a:extLst>
                  </p:cNvPr>
                  <p:cNvCxnSpPr/>
                  <p:nvPr/>
                </p:nvCxnSpPr>
                <p:spPr bwMode="auto">
                  <a:xfrm flipH="1" flipV="1">
                    <a:off x="5701738" y="4277423"/>
                    <a:ext cx="292833" cy="526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 Verbindung mit Pfeil 67">
                    <a:extLst>
                      <a:ext uri="{FF2B5EF4-FFF2-40B4-BE49-F238E27FC236}">
                        <a16:creationId xmlns:a16="http://schemas.microsoft.com/office/drawing/2014/main" id="{F6DA5F0D-1C61-04D7-CA59-A09CCE207AB8}"/>
                      </a:ext>
                    </a:extLst>
                  </p:cNvPr>
                  <p:cNvCxnSpPr/>
                  <p:nvPr/>
                </p:nvCxnSpPr>
                <p:spPr bwMode="auto">
                  <a:xfrm>
                    <a:off x="5738081" y="4233615"/>
                    <a:ext cx="221832" cy="5278"/>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9" name="Gruppieren 68">
                    <a:extLst>
                      <a:ext uri="{FF2B5EF4-FFF2-40B4-BE49-F238E27FC236}">
                        <a16:creationId xmlns:a16="http://schemas.microsoft.com/office/drawing/2014/main" id="{16DD5E3D-B209-4C2F-3927-CF130B0DA79E}"/>
                      </a:ext>
                    </a:extLst>
                  </p:cNvPr>
                  <p:cNvGrpSpPr/>
                  <p:nvPr/>
                </p:nvGrpSpPr>
                <p:grpSpPr>
                  <a:xfrm>
                    <a:off x="7405955" y="3230128"/>
                    <a:ext cx="1694579" cy="1457785"/>
                    <a:chOff x="7922148" y="3230128"/>
                    <a:chExt cx="1694579" cy="1457785"/>
                  </a:xfrm>
                </p:grpSpPr>
                <p:pic>
                  <p:nvPicPr>
                    <p:cNvPr id="71" name="Grafik 70" descr="Ein Bild, das Handkarren, Projektor enthält.&#10;&#10;Automatisch generierte Beschreibung">
                      <a:extLst>
                        <a:ext uri="{FF2B5EF4-FFF2-40B4-BE49-F238E27FC236}">
                          <a16:creationId xmlns:a16="http://schemas.microsoft.com/office/drawing/2014/main" id="{68BE34F8-0DB2-45E3-10F9-A187AF6DF425}"/>
                        </a:ext>
                      </a:extLst>
                    </p:cNvPr>
                    <p:cNvPicPr>
                      <a:picLocks noChangeAspect="1"/>
                    </p:cNvPicPr>
                    <p:nvPr/>
                  </p:nvPicPr>
                  <p:blipFill rotWithShape="1">
                    <a:blip r:embed="rId19">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p:spPr>
                </p:pic>
                <p:pic>
                  <p:nvPicPr>
                    <p:cNvPr id="77" name="Grafik 76">
                      <a:extLst>
                        <a:ext uri="{FF2B5EF4-FFF2-40B4-BE49-F238E27FC236}">
                          <a16:creationId xmlns:a16="http://schemas.microsoft.com/office/drawing/2014/main" id="{6649F9E6-2501-5D0E-B6F3-4081B0F00361}"/>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p:spPr>
                </p:pic>
                <p:pic>
                  <p:nvPicPr>
                    <p:cNvPr id="78" name="Grafik 77">
                      <a:extLst>
                        <a:ext uri="{FF2B5EF4-FFF2-40B4-BE49-F238E27FC236}">
                          <a16:creationId xmlns:a16="http://schemas.microsoft.com/office/drawing/2014/main" id="{DF7B60C2-4BDA-A83D-04D6-80D332CF3664}"/>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p:spPr>
                </p:pic>
                <p:pic>
                  <p:nvPicPr>
                    <p:cNvPr id="80" name="Grafik 79">
                      <a:extLst>
                        <a:ext uri="{FF2B5EF4-FFF2-40B4-BE49-F238E27FC236}">
                          <a16:creationId xmlns:a16="http://schemas.microsoft.com/office/drawing/2014/main" id="{3E0C591C-88D8-4945-3947-414A74210F17}"/>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p:spPr>
                </p:pic>
                <p:pic>
                  <p:nvPicPr>
                    <p:cNvPr id="82" name="Grafik 81">
                      <a:extLst>
                        <a:ext uri="{FF2B5EF4-FFF2-40B4-BE49-F238E27FC236}">
                          <a16:creationId xmlns:a16="http://schemas.microsoft.com/office/drawing/2014/main" id="{5452A0FD-D566-17D2-DFF8-FB6894AC2455}"/>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p:spPr>
                </p:pic>
                <p:pic>
                  <p:nvPicPr>
                    <p:cNvPr id="83" name="Grafik 82">
                      <a:extLst>
                        <a:ext uri="{FF2B5EF4-FFF2-40B4-BE49-F238E27FC236}">
                          <a16:creationId xmlns:a16="http://schemas.microsoft.com/office/drawing/2014/main" id="{E9721EA4-5582-EDB8-A928-B7760BDB9700}"/>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p:spPr>
                </p:pic>
                <p:pic>
                  <p:nvPicPr>
                    <p:cNvPr id="84" name="Grafik 83">
                      <a:extLst>
                        <a:ext uri="{FF2B5EF4-FFF2-40B4-BE49-F238E27FC236}">
                          <a16:creationId xmlns:a16="http://schemas.microsoft.com/office/drawing/2014/main" id="{ECEA8C0C-8910-5793-036D-89704500EE77}"/>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p:spPr>
                </p:pic>
                <p:pic>
                  <p:nvPicPr>
                    <p:cNvPr id="85" name="Grafik 84" descr="Ein Bild, das Handkarren, Projektor enthält.&#10;&#10;Automatisch generierte Beschreibung">
                      <a:extLst>
                        <a:ext uri="{FF2B5EF4-FFF2-40B4-BE49-F238E27FC236}">
                          <a16:creationId xmlns:a16="http://schemas.microsoft.com/office/drawing/2014/main" id="{3A268024-DC3A-829B-3521-AF37DC365790}"/>
                        </a:ext>
                      </a:extLst>
                    </p:cNvPr>
                    <p:cNvPicPr>
                      <a:picLocks noChangeAspect="1"/>
                    </p:cNvPicPr>
                    <p:nvPr/>
                  </p:nvPicPr>
                  <p:blipFill rotWithShape="1">
                    <a:blip r:embed="rId19">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p:spPr>
                </p:pic>
                <p:grpSp>
                  <p:nvGrpSpPr>
                    <p:cNvPr id="86" name="Gruppieren 85">
                      <a:extLst>
                        <a:ext uri="{FF2B5EF4-FFF2-40B4-BE49-F238E27FC236}">
                          <a16:creationId xmlns:a16="http://schemas.microsoft.com/office/drawing/2014/main" id="{D5EA0BD1-EA82-7BEF-FB86-EB8A7ECD1681}"/>
                        </a:ext>
                      </a:extLst>
                    </p:cNvPr>
                    <p:cNvGrpSpPr/>
                    <p:nvPr/>
                  </p:nvGrpSpPr>
                  <p:grpSpPr>
                    <a:xfrm>
                      <a:off x="7922148" y="3230128"/>
                      <a:ext cx="1694579" cy="1457785"/>
                      <a:chOff x="9906000" y="1688388"/>
                      <a:chExt cx="3011703" cy="1984036"/>
                    </a:xfrm>
                  </p:grpSpPr>
                  <p:pic>
                    <p:nvPicPr>
                      <p:cNvPr id="87" name="Grafik 86">
                        <a:extLst>
                          <a:ext uri="{FF2B5EF4-FFF2-40B4-BE49-F238E27FC236}">
                            <a16:creationId xmlns:a16="http://schemas.microsoft.com/office/drawing/2014/main" id="{85572A2F-C7CE-C196-55BA-1A0D879E4CFD}"/>
                          </a:ext>
                        </a:extLst>
                      </p:cNvPr>
                      <p:cNvPicPr>
                        <a:picLocks noChangeAspect="1"/>
                      </p:cNvPicPr>
                      <p:nvPr/>
                    </p:nvPicPr>
                    <p:blipFill rotWithShape="1">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1" t="16508" r="49149" b="27515"/>
                      <a:stretch/>
                    </p:blipFill>
                    <p:spPr>
                      <a:xfrm>
                        <a:off x="9906000" y="1688388"/>
                        <a:ext cx="2828822" cy="1968695"/>
                      </a:xfrm>
                      <a:prstGeom prst="rect">
                        <a:avLst/>
                      </a:prstGeom>
                    </p:spPr>
                  </p:pic>
                  <p:sp>
                    <p:nvSpPr>
                      <p:cNvPr id="88" name="Rechteck 87">
                        <a:extLst>
                          <a:ext uri="{FF2B5EF4-FFF2-40B4-BE49-F238E27FC236}">
                            <a16:creationId xmlns:a16="http://schemas.microsoft.com/office/drawing/2014/main" id="{18EDBA42-2DBF-04F0-C576-90E355058FC6}"/>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19" name="Textfeld 118">
                  <a:extLst>
                    <a:ext uri="{FF2B5EF4-FFF2-40B4-BE49-F238E27FC236}">
                      <a16:creationId xmlns:a16="http://schemas.microsoft.com/office/drawing/2014/main" id="{55493DE1-E2C4-83C1-2478-B843CEE40149}"/>
                    </a:ext>
                  </a:extLst>
                </p:cNvPr>
                <p:cNvSpPr txBox="1"/>
                <p:nvPr/>
              </p:nvSpPr>
              <p:spPr>
                <a:xfrm>
                  <a:off x="3585368" y="4586603"/>
                  <a:ext cx="1457450" cy="523220"/>
                </a:xfrm>
                <a:prstGeom prst="rect">
                  <a:avLst/>
                </a:prstGeom>
                <a:noFill/>
              </p:spPr>
              <p:txBody>
                <a:bodyPr wrap="none" rtlCol="0">
                  <a:spAutoFit/>
                </a:bodyPr>
                <a:lstStyle/>
                <a:p>
                  <a:pPr algn="ctr"/>
                  <a:r>
                    <a:rPr lang="de-DE" sz="1400" dirty="0"/>
                    <a:t>Betriebe/Firmen</a:t>
                  </a:r>
                  <a:br>
                    <a:rPr lang="de-DE" sz="1400" dirty="0"/>
                  </a:br>
                  <a:r>
                    <a:rPr lang="de-DE" sz="1400" dirty="0"/>
                    <a:t>„</a:t>
                  </a:r>
                  <a:r>
                    <a:rPr lang="de-DE" sz="1400" dirty="0" err="1"/>
                    <a:t>ProSumer</a:t>
                  </a:r>
                  <a:r>
                    <a:rPr lang="de-DE" sz="1400" dirty="0"/>
                    <a:t>“</a:t>
                  </a:r>
                </a:p>
              </p:txBody>
            </p:sp>
            <p:cxnSp>
              <p:nvCxnSpPr>
                <p:cNvPr id="125" name="Gerader Verbinder 124">
                  <a:extLst>
                    <a:ext uri="{FF2B5EF4-FFF2-40B4-BE49-F238E27FC236}">
                      <a16:creationId xmlns:a16="http://schemas.microsoft.com/office/drawing/2014/main" id="{93F5B9E1-4C40-4EF1-8006-6533E6B212DC}"/>
                    </a:ext>
                  </a:extLst>
                </p:cNvPr>
                <p:cNvCxnSpPr/>
                <p:nvPr/>
              </p:nvCxnSpPr>
              <p:spPr bwMode="auto">
                <a:xfrm>
                  <a:off x="3201142" y="4439983"/>
                  <a:ext cx="0" cy="668743"/>
                </a:xfrm>
                <a:prstGeom prst="line">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 name="Gerade Verbindung mit Pfeil 108">
                <a:extLst>
                  <a:ext uri="{FF2B5EF4-FFF2-40B4-BE49-F238E27FC236}">
                    <a16:creationId xmlns:a16="http://schemas.microsoft.com/office/drawing/2014/main" id="{69A51F60-BE06-3D77-AF20-A6C64005735A}"/>
                  </a:ext>
                </a:extLst>
              </p:cNvPr>
              <p:cNvCxnSpPr/>
              <p:nvPr/>
            </p:nvCxnSpPr>
            <p:spPr bwMode="auto">
              <a:xfrm>
                <a:off x="1524000" y="4382833"/>
                <a:ext cx="6570846" cy="0"/>
              </a:xfrm>
              <a:prstGeom prst="straightConnector1">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 name="Textfeld 110">
                <a:extLst>
                  <a:ext uri="{FF2B5EF4-FFF2-40B4-BE49-F238E27FC236}">
                    <a16:creationId xmlns:a16="http://schemas.microsoft.com/office/drawing/2014/main" id="{35484428-CE77-0C01-AF82-31966832694C}"/>
                  </a:ext>
                </a:extLst>
              </p:cNvPr>
              <p:cNvSpPr txBox="1"/>
              <p:nvPr/>
            </p:nvSpPr>
            <p:spPr>
              <a:xfrm>
                <a:off x="836849" y="4532832"/>
                <a:ext cx="1391599" cy="738664"/>
              </a:xfrm>
              <a:prstGeom prst="rect">
                <a:avLst/>
              </a:prstGeom>
              <a:noFill/>
            </p:spPr>
            <p:txBody>
              <a:bodyPr wrap="none" rtlCol="0">
                <a:spAutoFit/>
              </a:bodyPr>
              <a:lstStyle/>
              <a:p>
                <a:r>
                  <a:rPr lang="de-DE" sz="1400" dirty="0"/>
                  <a:t>  Wohn-/</a:t>
                </a:r>
                <a:r>
                  <a:rPr lang="de-DE" sz="1400" dirty="0" err="1"/>
                  <a:t>öffentl</a:t>
                </a:r>
                <a:r>
                  <a:rPr lang="de-DE" sz="1400" dirty="0"/>
                  <a:t>.</a:t>
                </a:r>
                <a:br>
                  <a:rPr lang="de-DE" sz="1400" dirty="0"/>
                </a:br>
                <a:r>
                  <a:rPr lang="de-DE" sz="1400" dirty="0"/>
                  <a:t>     Gebäude</a:t>
                </a:r>
                <a:br>
                  <a:rPr lang="de-DE" sz="1400" dirty="0"/>
                </a:br>
                <a:r>
                  <a:rPr lang="de-DE" sz="1400" dirty="0"/>
                  <a:t> „</a:t>
                </a:r>
                <a:r>
                  <a:rPr lang="de-DE" sz="1400" dirty="0" err="1"/>
                  <a:t>ProSumer</a:t>
                </a:r>
                <a:r>
                  <a:rPr lang="de-DE" sz="1400" dirty="0"/>
                  <a:t>“</a:t>
                </a:r>
              </a:p>
            </p:txBody>
          </p:sp>
        </p:grpSp>
        <p:sp>
          <p:nvSpPr>
            <p:cNvPr id="28" name="Textfeld 27">
              <a:extLst>
                <a:ext uri="{FF2B5EF4-FFF2-40B4-BE49-F238E27FC236}">
                  <a16:creationId xmlns:a16="http://schemas.microsoft.com/office/drawing/2014/main" id="{02BFEA14-CADF-2864-FB43-A2B381196C3B}"/>
                </a:ext>
              </a:extLst>
            </p:cNvPr>
            <p:cNvSpPr txBox="1"/>
            <p:nvPr/>
          </p:nvSpPr>
          <p:spPr>
            <a:xfrm>
              <a:off x="5395691" y="4057413"/>
              <a:ext cx="2224456" cy="338554"/>
            </a:xfrm>
            <a:prstGeom prst="rect">
              <a:avLst/>
            </a:prstGeom>
            <a:noFill/>
          </p:spPr>
          <p:txBody>
            <a:bodyPr wrap="none" rtlCol="0">
              <a:spAutoFit/>
            </a:bodyPr>
            <a:lstStyle/>
            <a:p>
              <a:pPr algn="ctr"/>
              <a:r>
                <a:rPr lang="de-DE" sz="1600" dirty="0"/>
                <a:t>110 kV/20 kV/Ortsnetz</a:t>
              </a:r>
            </a:p>
          </p:txBody>
        </p:sp>
      </p:grpSp>
      <p:grpSp>
        <p:nvGrpSpPr>
          <p:cNvPr id="24" name="Gruppieren 23">
            <a:extLst>
              <a:ext uri="{FF2B5EF4-FFF2-40B4-BE49-F238E27FC236}">
                <a16:creationId xmlns:a16="http://schemas.microsoft.com/office/drawing/2014/main" id="{C5EAD59D-FE7E-3700-3C21-266C535CEF83}"/>
              </a:ext>
            </a:extLst>
          </p:cNvPr>
          <p:cNvGrpSpPr/>
          <p:nvPr/>
        </p:nvGrpSpPr>
        <p:grpSpPr>
          <a:xfrm>
            <a:off x="5151279" y="4560061"/>
            <a:ext cx="1009448" cy="536687"/>
            <a:chOff x="4096312" y="5002828"/>
            <a:chExt cx="1009448" cy="536687"/>
          </a:xfrm>
        </p:grpSpPr>
        <p:sp>
          <p:nvSpPr>
            <p:cNvPr id="43" name="Textfeld 42">
              <a:extLst>
                <a:ext uri="{FF2B5EF4-FFF2-40B4-BE49-F238E27FC236}">
                  <a16:creationId xmlns:a16="http://schemas.microsoft.com/office/drawing/2014/main" id="{6A8ED06D-065A-52D3-F17F-6D0713231AB7}"/>
                </a:ext>
              </a:extLst>
            </p:cNvPr>
            <p:cNvSpPr txBox="1"/>
            <p:nvPr/>
          </p:nvSpPr>
          <p:spPr>
            <a:xfrm>
              <a:off x="4096312" y="5002828"/>
              <a:ext cx="1009448" cy="523220"/>
            </a:xfrm>
            <a:prstGeom prst="rect">
              <a:avLst/>
            </a:prstGeom>
            <a:noFill/>
          </p:spPr>
          <p:txBody>
            <a:bodyPr wrap="square" rtlCol="0">
              <a:spAutoFit/>
            </a:bodyPr>
            <a:lstStyle/>
            <a:p>
              <a:r>
                <a:rPr lang="de-DE" sz="1400" dirty="0"/>
                <a:t>Solar-</a:t>
              </a:r>
              <a:br>
                <a:rPr lang="de-DE" sz="1400" dirty="0"/>
              </a:br>
              <a:r>
                <a:rPr lang="de-DE" sz="1400" dirty="0" err="1"/>
                <a:t>Thermie</a:t>
              </a:r>
              <a:endParaRPr lang="de-DE" sz="1400" dirty="0"/>
            </a:p>
          </p:txBody>
        </p:sp>
        <p:cxnSp>
          <p:nvCxnSpPr>
            <p:cNvPr id="44" name="Gerade Verbindung mit Pfeil 43">
              <a:extLst>
                <a:ext uri="{FF2B5EF4-FFF2-40B4-BE49-F238E27FC236}">
                  <a16:creationId xmlns:a16="http://schemas.microsoft.com/office/drawing/2014/main" id="{FD3D1672-F488-2482-E2D1-1C20B18DEFAA}"/>
                </a:ext>
              </a:extLst>
            </p:cNvPr>
            <p:cNvCxnSpPr/>
            <p:nvPr/>
          </p:nvCxnSpPr>
          <p:spPr bwMode="auto">
            <a:xfrm>
              <a:off x="4165355" y="5539515"/>
              <a:ext cx="495830" cy="0"/>
            </a:xfrm>
            <a:prstGeom prst="straightConnector1">
              <a:avLst/>
            </a:prstGeom>
            <a:solidFill>
              <a:srgbClr val="FF0000"/>
            </a:solidFill>
            <a:ln w="28575" cap="flat" cmpd="sng" algn="ctr">
              <a:solidFill>
                <a:srgbClr val="FF66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6" name="Textfeld 45">
            <a:extLst>
              <a:ext uri="{FF2B5EF4-FFF2-40B4-BE49-F238E27FC236}">
                <a16:creationId xmlns:a16="http://schemas.microsoft.com/office/drawing/2014/main" id="{3DA4FB52-B70A-4E18-A3AD-600F3BB73DC8}"/>
              </a:ext>
            </a:extLst>
          </p:cNvPr>
          <p:cNvSpPr txBox="1"/>
          <p:nvPr/>
        </p:nvSpPr>
        <p:spPr>
          <a:xfrm>
            <a:off x="8107729" y="5007537"/>
            <a:ext cx="938808" cy="307777"/>
          </a:xfrm>
          <a:prstGeom prst="rect">
            <a:avLst/>
          </a:prstGeom>
          <a:noFill/>
        </p:spPr>
        <p:txBody>
          <a:bodyPr wrap="square" rtlCol="0">
            <a:spAutoFit/>
          </a:bodyPr>
          <a:lstStyle/>
          <a:p>
            <a:r>
              <a:rPr lang="de-DE" sz="1400" dirty="0"/>
              <a:t>MHKW</a:t>
            </a:r>
          </a:p>
        </p:txBody>
      </p:sp>
      <p:sp>
        <p:nvSpPr>
          <p:cNvPr id="48" name="Textfeld 47">
            <a:extLst>
              <a:ext uri="{FF2B5EF4-FFF2-40B4-BE49-F238E27FC236}">
                <a16:creationId xmlns:a16="http://schemas.microsoft.com/office/drawing/2014/main" id="{CBE40AC5-EA14-3E31-912F-FE61162DF5BB}"/>
              </a:ext>
            </a:extLst>
          </p:cNvPr>
          <p:cNvSpPr txBox="1"/>
          <p:nvPr/>
        </p:nvSpPr>
        <p:spPr>
          <a:xfrm>
            <a:off x="782865" y="-28138"/>
            <a:ext cx="9195607" cy="707886"/>
          </a:xfrm>
          <a:prstGeom prst="rect">
            <a:avLst/>
          </a:prstGeom>
          <a:noFill/>
        </p:spPr>
        <p:txBody>
          <a:bodyPr wrap="square" rtlCol="0">
            <a:spAutoFit/>
          </a:bodyPr>
          <a:lstStyle/>
          <a:p>
            <a:r>
              <a:rPr lang="de-DE" altLang="de-DE" sz="2000" dirty="0" err="1">
                <a:solidFill>
                  <a:schemeClr val="bg1"/>
                </a:solidFill>
              </a:rPr>
              <a:t>ProSumer</a:t>
            </a:r>
            <a:r>
              <a:rPr lang="de-DE" altLang="de-DE" sz="2000" dirty="0">
                <a:solidFill>
                  <a:schemeClr val="bg1"/>
                </a:solidFill>
              </a:rPr>
              <a:t> in der Gebietskörperschaft, </a:t>
            </a:r>
            <a:r>
              <a:rPr lang="de-DE" altLang="de-DE" sz="2000" dirty="0">
                <a:solidFill>
                  <a:schemeClr val="bg1"/>
                </a:solidFill>
                <a:effectLst>
                  <a:outerShdw blurRad="38100" dist="38100" dir="2700000" algn="tl">
                    <a:srgbClr val="000000">
                      <a:alpha val="43137"/>
                    </a:srgbClr>
                  </a:outerShdw>
                </a:effectLst>
              </a:rPr>
              <a:t>energetische Dorf-/Stadtgemeinschaft</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a:t>
            </a:r>
            <a:endParaRPr lang="de-DE" sz="2000" dirty="0">
              <a:solidFill>
                <a:schemeClr val="bg1"/>
              </a:solidFill>
            </a:endParaRPr>
          </a:p>
        </p:txBody>
      </p:sp>
    </p:spTree>
    <p:extLst>
      <p:ext uri="{BB962C8B-B14F-4D97-AF65-F5344CB8AC3E}">
        <p14:creationId xmlns:p14="http://schemas.microsoft.com/office/powerpoint/2010/main" val="76268730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1000" fill="hold"/>
                                        <p:tgtEl>
                                          <p:spTgt spid="95"/>
                                        </p:tgtEl>
                                        <p:attrNameLst>
                                          <p:attrName>ppt_x</p:attrName>
                                        </p:attrNameLst>
                                      </p:cBhvr>
                                      <p:tavLst>
                                        <p:tav tm="0">
                                          <p:val>
                                            <p:strVal val="1+#ppt_w/2"/>
                                          </p:val>
                                        </p:tav>
                                        <p:tav tm="100000">
                                          <p:val>
                                            <p:strVal val="#ppt_x"/>
                                          </p:val>
                                        </p:tav>
                                      </p:tavLst>
                                    </p:anim>
                                    <p:anim calcmode="lin" valueType="num">
                                      <p:cBhvr additive="base">
                                        <p:cTn id="8" dur="10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0"/>
                                        </p:tgtEl>
                                        <p:attrNameLst>
                                          <p:attrName>style.visibility</p:attrName>
                                        </p:attrNameLst>
                                      </p:cBhvr>
                                      <p:to>
                                        <p:strVal val="visible"/>
                                      </p:to>
                                    </p:set>
                                    <p:anim calcmode="lin" valueType="num">
                                      <p:cBhvr additive="base">
                                        <p:cTn id="13" dur="1000" fill="hold"/>
                                        <p:tgtEl>
                                          <p:spTgt spid="180"/>
                                        </p:tgtEl>
                                        <p:attrNameLst>
                                          <p:attrName>ppt_x</p:attrName>
                                        </p:attrNameLst>
                                      </p:cBhvr>
                                      <p:tavLst>
                                        <p:tav tm="0">
                                          <p:val>
                                            <p:strVal val="1+#ppt_w/2"/>
                                          </p:val>
                                        </p:tav>
                                        <p:tav tm="100000">
                                          <p:val>
                                            <p:strVal val="#ppt_x"/>
                                          </p:val>
                                        </p:tav>
                                      </p:tavLst>
                                    </p:anim>
                                    <p:anim calcmode="lin" valueType="num">
                                      <p:cBhvr additive="base">
                                        <p:cTn id="14" dur="1000" fill="hold"/>
                                        <p:tgtEl>
                                          <p:spTgt spid="18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82"/>
                                        </p:tgtEl>
                                        <p:attrNameLst>
                                          <p:attrName>style.visibility</p:attrName>
                                        </p:attrNameLst>
                                      </p:cBhvr>
                                      <p:to>
                                        <p:strVal val="visible"/>
                                      </p:to>
                                    </p:set>
                                    <p:anim calcmode="lin" valueType="num">
                                      <p:cBhvr additive="base">
                                        <p:cTn id="19" dur="1000" fill="hold"/>
                                        <p:tgtEl>
                                          <p:spTgt spid="182"/>
                                        </p:tgtEl>
                                        <p:attrNameLst>
                                          <p:attrName>ppt_x</p:attrName>
                                        </p:attrNameLst>
                                      </p:cBhvr>
                                      <p:tavLst>
                                        <p:tav tm="0">
                                          <p:val>
                                            <p:strVal val="1+#ppt_w/2"/>
                                          </p:val>
                                        </p:tav>
                                        <p:tav tm="100000">
                                          <p:val>
                                            <p:strVal val="#ppt_x"/>
                                          </p:val>
                                        </p:tav>
                                      </p:tavLst>
                                    </p:anim>
                                    <p:anim calcmode="lin" valueType="num">
                                      <p:cBhvr additive="base">
                                        <p:cTn id="20" dur="1000" fill="hold"/>
                                        <p:tgtEl>
                                          <p:spTgt spid="18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3"/>
                                        </p:tgtEl>
                                        <p:attrNameLst>
                                          <p:attrName>style.visibility</p:attrName>
                                        </p:attrNameLst>
                                      </p:cBhvr>
                                      <p:to>
                                        <p:strVal val="visible"/>
                                      </p:to>
                                    </p:set>
                                    <p:anim calcmode="lin" valueType="num">
                                      <p:cBhvr additive="base">
                                        <p:cTn id="25" dur="1000" fill="hold"/>
                                        <p:tgtEl>
                                          <p:spTgt spid="183"/>
                                        </p:tgtEl>
                                        <p:attrNameLst>
                                          <p:attrName>ppt_x</p:attrName>
                                        </p:attrNameLst>
                                      </p:cBhvr>
                                      <p:tavLst>
                                        <p:tav tm="0">
                                          <p:val>
                                            <p:strVal val="1+#ppt_w/2"/>
                                          </p:val>
                                        </p:tav>
                                        <p:tav tm="100000">
                                          <p:val>
                                            <p:strVal val="#ppt_x"/>
                                          </p:val>
                                        </p:tav>
                                      </p:tavLst>
                                    </p:anim>
                                    <p:anim calcmode="lin" valueType="num">
                                      <p:cBhvr additive="base">
                                        <p:cTn id="26" dur="1000" fill="hold"/>
                                        <p:tgtEl>
                                          <p:spTgt spid="18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84"/>
                                        </p:tgtEl>
                                        <p:attrNameLst>
                                          <p:attrName>style.visibility</p:attrName>
                                        </p:attrNameLst>
                                      </p:cBhvr>
                                      <p:to>
                                        <p:strVal val="visible"/>
                                      </p:to>
                                    </p:set>
                                    <p:anim calcmode="lin" valueType="num">
                                      <p:cBhvr additive="base">
                                        <p:cTn id="31" dur="1000" fill="hold"/>
                                        <p:tgtEl>
                                          <p:spTgt spid="184"/>
                                        </p:tgtEl>
                                        <p:attrNameLst>
                                          <p:attrName>ppt_x</p:attrName>
                                        </p:attrNameLst>
                                      </p:cBhvr>
                                      <p:tavLst>
                                        <p:tav tm="0">
                                          <p:val>
                                            <p:strVal val="1+#ppt_w/2"/>
                                          </p:val>
                                        </p:tav>
                                        <p:tav tm="100000">
                                          <p:val>
                                            <p:strVal val="#ppt_x"/>
                                          </p:val>
                                        </p:tav>
                                      </p:tavLst>
                                    </p:anim>
                                    <p:anim calcmode="lin" valueType="num">
                                      <p:cBhvr additive="base">
                                        <p:cTn id="32" dur="1000" fill="hold"/>
                                        <p:tgtEl>
                                          <p:spTgt spid="18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85"/>
                                        </p:tgtEl>
                                        <p:attrNameLst>
                                          <p:attrName>style.visibility</p:attrName>
                                        </p:attrNameLst>
                                      </p:cBhvr>
                                      <p:to>
                                        <p:strVal val="visible"/>
                                      </p:to>
                                    </p:set>
                                    <p:anim calcmode="lin" valueType="num">
                                      <p:cBhvr additive="base">
                                        <p:cTn id="37" dur="1000" fill="hold"/>
                                        <p:tgtEl>
                                          <p:spTgt spid="185"/>
                                        </p:tgtEl>
                                        <p:attrNameLst>
                                          <p:attrName>ppt_x</p:attrName>
                                        </p:attrNameLst>
                                      </p:cBhvr>
                                      <p:tavLst>
                                        <p:tav tm="0">
                                          <p:val>
                                            <p:strVal val="1+#ppt_w/2"/>
                                          </p:val>
                                        </p:tav>
                                        <p:tav tm="100000">
                                          <p:val>
                                            <p:strVal val="#ppt_x"/>
                                          </p:val>
                                        </p:tav>
                                      </p:tavLst>
                                    </p:anim>
                                    <p:anim calcmode="lin" valueType="num">
                                      <p:cBhvr additive="base">
                                        <p:cTn id="38" dur="1000" fill="hold"/>
                                        <p:tgtEl>
                                          <p:spTgt spid="18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103"/>
                                        </p:tgtEl>
                                        <p:attrNameLst>
                                          <p:attrName>style.visibility</p:attrName>
                                        </p:attrNameLst>
                                      </p:cBhvr>
                                      <p:to>
                                        <p:strVal val="visible"/>
                                      </p:to>
                                    </p:set>
                                    <p:anim calcmode="lin" valueType="num">
                                      <p:cBhvr additive="base">
                                        <p:cTn id="43" dur="1000" fill="hold"/>
                                        <p:tgtEl>
                                          <p:spTgt spid="103"/>
                                        </p:tgtEl>
                                        <p:attrNameLst>
                                          <p:attrName>ppt_x</p:attrName>
                                        </p:attrNameLst>
                                      </p:cBhvr>
                                      <p:tavLst>
                                        <p:tav tm="0">
                                          <p:val>
                                            <p:strVal val="0-#ppt_w/2"/>
                                          </p:val>
                                        </p:tav>
                                        <p:tav tm="100000">
                                          <p:val>
                                            <p:strVal val="#ppt_x"/>
                                          </p:val>
                                        </p:tav>
                                      </p:tavLst>
                                    </p:anim>
                                    <p:anim calcmode="lin" valueType="num">
                                      <p:cBhvr additive="base">
                                        <p:cTn id="44" dur="1000" fill="hold"/>
                                        <p:tgtEl>
                                          <p:spTgt spid="10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1000" fill="hold"/>
                                        <p:tgtEl>
                                          <p:spTgt spid="36"/>
                                        </p:tgtEl>
                                        <p:attrNameLst>
                                          <p:attrName>ppt_x</p:attrName>
                                        </p:attrNameLst>
                                      </p:cBhvr>
                                      <p:tavLst>
                                        <p:tav tm="0">
                                          <p:val>
                                            <p:strVal val="1+#ppt_w/2"/>
                                          </p:val>
                                        </p:tav>
                                        <p:tav tm="100000">
                                          <p:val>
                                            <p:strVal val="#ppt_x"/>
                                          </p:val>
                                        </p:tav>
                                      </p:tavLst>
                                    </p:anim>
                                    <p:anim calcmode="lin" valueType="num">
                                      <p:cBhvr additive="base">
                                        <p:cTn id="5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1000" fill="hold"/>
                                        <p:tgtEl>
                                          <p:spTgt spid="8"/>
                                        </p:tgtEl>
                                        <p:attrNameLst>
                                          <p:attrName>ppt_x</p:attrName>
                                        </p:attrNameLst>
                                      </p:cBhvr>
                                      <p:tavLst>
                                        <p:tav tm="0">
                                          <p:val>
                                            <p:strVal val="1+#ppt_w/2"/>
                                          </p:val>
                                        </p:tav>
                                        <p:tav tm="100000">
                                          <p:val>
                                            <p:strVal val="#ppt_x"/>
                                          </p:val>
                                        </p:tav>
                                      </p:tavLst>
                                    </p:anim>
                                    <p:anim calcmode="lin" valueType="num">
                                      <p:cBhvr additive="base">
                                        <p:cTn id="56"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1000" fill="hold"/>
                                        <p:tgtEl>
                                          <p:spTgt spid="9"/>
                                        </p:tgtEl>
                                        <p:attrNameLst>
                                          <p:attrName>ppt_x</p:attrName>
                                        </p:attrNameLst>
                                      </p:cBhvr>
                                      <p:tavLst>
                                        <p:tav tm="0">
                                          <p:val>
                                            <p:strVal val="0-#ppt_w/2"/>
                                          </p:val>
                                        </p:tav>
                                        <p:tav tm="100000">
                                          <p:val>
                                            <p:strVal val="#ppt_x"/>
                                          </p:val>
                                        </p:tav>
                                      </p:tavLst>
                                    </p:anim>
                                    <p:anim calcmode="lin" valueType="num">
                                      <p:cBhvr additive="base">
                                        <p:cTn id="6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1000" fill="hold"/>
                                        <p:tgtEl>
                                          <p:spTgt spid="24"/>
                                        </p:tgtEl>
                                        <p:attrNameLst>
                                          <p:attrName>ppt_x</p:attrName>
                                        </p:attrNameLst>
                                      </p:cBhvr>
                                      <p:tavLst>
                                        <p:tav tm="0">
                                          <p:val>
                                            <p:strVal val="1+#ppt_w/2"/>
                                          </p:val>
                                        </p:tav>
                                        <p:tav tm="100000">
                                          <p:val>
                                            <p:strVal val="#ppt_x"/>
                                          </p:val>
                                        </p:tav>
                                      </p:tavLst>
                                    </p:anim>
                                    <p:anim calcmode="lin" valueType="num">
                                      <p:cBhvr additive="base">
                                        <p:cTn id="68"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1000" fill="hold"/>
                                        <p:tgtEl>
                                          <p:spTgt spid="32"/>
                                        </p:tgtEl>
                                        <p:attrNameLst>
                                          <p:attrName>ppt_x</p:attrName>
                                        </p:attrNameLst>
                                      </p:cBhvr>
                                      <p:tavLst>
                                        <p:tav tm="0">
                                          <p:val>
                                            <p:strVal val="1+#ppt_w/2"/>
                                          </p:val>
                                        </p:tav>
                                        <p:tav tm="100000">
                                          <p:val>
                                            <p:strVal val="#ppt_x"/>
                                          </p:val>
                                        </p:tav>
                                      </p:tavLst>
                                    </p:anim>
                                    <p:anim calcmode="lin" valueType="num">
                                      <p:cBhvr additive="base">
                                        <p:cTn id="74" dur="1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192"/>
                                        </p:tgtEl>
                                        <p:attrNameLst>
                                          <p:attrName>style.visibility</p:attrName>
                                        </p:attrNameLst>
                                      </p:cBhvr>
                                      <p:to>
                                        <p:strVal val="visible"/>
                                      </p:to>
                                    </p:set>
                                    <p:anim calcmode="lin" valueType="num">
                                      <p:cBhvr additive="base">
                                        <p:cTn id="79" dur="1000" fill="hold"/>
                                        <p:tgtEl>
                                          <p:spTgt spid="192"/>
                                        </p:tgtEl>
                                        <p:attrNameLst>
                                          <p:attrName>ppt_x</p:attrName>
                                        </p:attrNameLst>
                                      </p:cBhvr>
                                      <p:tavLst>
                                        <p:tav tm="0">
                                          <p:val>
                                            <p:strVal val="1+#ppt_w/2"/>
                                          </p:val>
                                        </p:tav>
                                        <p:tav tm="100000">
                                          <p:val>
                                            <p:strVal val="#ppt_x"/>
                                          </p:val>
                                        </p:tav>
                                      </p:tavLst>
                                    </p:anim>
                                    <p:anim calcmode="lin" valueType="num">
                                      <p:cBhvr additive="base">
                                        <p:cTn id="80" dur="1000" fill="hold"/>
                                        <p:tgtEl>
                                          <p:spTgt spid="192"/>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159"/>
                                        </p:tgtEl>
                                        <p:attrNameLst>
                                          <p:attrName>style.visibility</p:attrName>
                                        </p:attrNameLst>
                                      </p:cBhvr>
                                      <p:to>
                                        <p:strVal val="visible"/>
                                      </p:to>
                                    </p:set>
                                    <p:anim calcmode="lin" valueType="num">
                                      <p:cBhvr additive="base">
                                        <p:cTn id="85" dur="1000" fill="hold"/>
                                        <p:tgtEl>
                                          <p:spTgt spid="159"/>
                                        </p:tgtEl>
                                        <p:attrNameLst>
                                          <p:attrName>ppt_x</p:attrName>
                                        </p:attrNameLst>
                                      </p:cBhvr>
                                      <p:tavLst>
                                        <p:tav tm="0">
                                          <p:val>
                                            <p:strVal val="1+#ppt_w/2"/>
                                          </p:val>
                                        </p:tav>
                                        <p:tav tm="100000">
                                          <p:val>
                                            <p:strVal val="#ppt_x"/>
                                          </p:val>
                                        </p:tav>
                                      </p:tavLst>
                                    </p:anim>
                                    <p:anim calcmode="lin" valueType="num">
                                      <p:cBhvr additive="base">
                                        <p:cTn id="86" dur="1000" fill="hold"/>
                                        <p:tgtEl>
                                          <p:spTgt spid="159"/>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1000" fill="hold"/>
                                        <p:tgtEl>
                                          <p:spTgt spid="25"/>
                                        </p:tgtEl>
                                        <p:attrNameLst>
                                          <p:attrName>ppt_x</p:attrName>
                                        </p:attrNameLst>
                                      </p:cBhvr>
                                      <p:tavLst>
                                        <p:tav tm="0">
                                          <p:val>
                                            <p:strVal val="#ppt_x"/>
                                          </p:val>
                                        </p:tav>
                                        <p:tav tm="100000">
                                          <p:val>
                                            <p:strVal val="#ppt_x"/>
                                          </p:val>
                                        </p:tav>
                                      </p:tavLst>
                                    </p:anim>
                                    <p:anim calcmode="lin" valueType="num">
                                      <p:cBhvr additive="base">
                                        <p:cTn id="9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anim calcmode="lin" valueType="num">
                                      <p:cBhvr additive="base">
                                        <p:cTn id="97" dur="1000" fill="hold"/>
                                        <p:tgtEl>
                                          <p:spTgt spid="46"/>
                                        </p:tgtEl>
                                        <p:attrNameLst>
                                          <p:attrName>ppt_x</p:attrName>
                                        </p:attrNameLst>
                                      </p:cBhvr>
                                      <p:tavLst>
                                        <p:tav tm="0">
                                          <p:val>
                                            <p:strVal val="1+#ppt_w/2"/>
                                          </p:val>
                                        </p:tav>
                                        <p:tav tm="100000">
                                          <p:val>
                                            <p:strVal val="#ppt_x"/>
                                          </p:val>
                                        </p:tav>
                                      </p:tavLst>
                                    </p:anim>
                                    <p:anim calcmode="lin" valueType="num">
                                      <p:cBhvr additive="base">
                                        <p:cTn id="98" dur="10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nodeType="clickEffect">
                                  <p:stCondLst>
                                    <p:cond delay="0"/>
                                  </p:stCondLst>
                                  <p:childTnLst>
                                    <p:set>
                                      <p:cBhvr>
                                        <p:cTn id="102" dur="1" fill="hold">
                                          <p:stCondLst>
                                            <p:cond delay="0"/>
                                          </p:stCondLst>
                                        </p:cTn>
                                        <p:tgtEl>
                                          <p:spTgt spid="2"/>
                                        </p:tgtEl>
                                        <p:attrNameLst>
                                          <p:attrName>style.visibility</p:attrName>
                                        </p:attrNameLst>
                                      </p:cBhvr>
                                      <p:to>
                                        <p:strVal val="visible"/>
                                      </p:to>
                                    </p:set>
                                    <p:anim calcmode="lin" valueType="num">
                                      <p:cBhvr additive="base">
                                        <p:cTn id="103" dur="1000" fill="hold"/>
                                        <p:tgtEl>
                                          <p:spTgt spid="2"/>
                                        </p:tgtEl>
                                        <p:attrNameLst>
                                          <p:attrName>ppt_x</p:attrName>
                                        </p:attrNameLst>
                                      </p:cBhvr>
                                      <p:tavLst>
                                        <p:tav tm="0">
                                          <p:val>
                                            <p:strVal val="1+#ppt_w/2"/>
                                          </p:val>
                                        </p:tav>
                                        <p:tav tm="100000">
                                          <p:val>
                                            <p:strVal val="#ppt_x"/>
                                          </p:val>
                                        </p:tav>
                                      </p:tavLst>
                                    </p:anim>
                                    <p:anim calcmode="lin" valueType="num">
                                      <p:cBhvr additive="base">
                                        <p:cTn id="10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nodeType="clickEffect">
                                  <p:stCondLst>
                                    <p:cond delay="0"/>
                                  </p:stCondLst>
                                  <p:childTnLst>
                                    <p:set>
                                      <p:cBhvr>
                                        <p:cTn id="108" dur="1" fill="hold">
                                          <p:stCondLst>
                                            <p:cond delay="0"/>
                                          </p:stCondLst>
                                        </p:cTn>
                                        <p:tgtEl>
                                          <p:spTgt spid="179"/>
                                        </p:tgtEl>
                                        <p:attrNameLst>
                                          <p:attrName>style.visibility</p:attrName>
                                        </p:attrNameLst>
                                      </p:cBhvr>
                                      <p:to>
                                        <p:strVal val="visible"/>
                                      </p:to>
                                    </p:set>
                                    <p:anim calcmode="lin" valueType="num">
                                      <p:cBhvr additive="base">
                                        <p:cTn id="109" dur="1000" fill="hold"/>
                                        <p:tgtEl>
                                          <p:spTgt spid="179"/>
                                        </p:tgtEl>
                                        <p:attrNameLst>
                                          <p:attrName>ppt_x</p:attrName>
                                        </p:attrNameLst>
                                      </p:cBhvr>
                                      <p:tavLst>
                                        <p:tav tm="0">
                                          <p:val>
                                            <p:strVal val="1+#ppt_w/2"/>
                                          </p:val>
                                        </p:tav>
                                        <p:tav tm="100000">
                                          <p:val>
                                            <p:strVal val="#ppt_x"/>
                                          </p:val>
                                        </p:tav>
                                      </p:tavLst>
                                    </p:anim>
                                    <p:anim calcmode="lin" valueType="num">
                                      <p:cBhvr additive="base">
                                        <p:cTn id="110" dur="1000" fill="hold"/>
                                        <p:tgtEl>
                                          <p:spTgt spid="179"/>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1" fill="hold" grpId="0" nodeType="clickEffect">
                                  <p:stCondLst>
                                    <p:cond delay="0"/>
                                  </p:stCondLst>
                                  <p:childTnLst>
                                    <p:set>
                                      <p:cBhvr>
                                        <p:cTn id="114" dur="1" fill="hold">
                                          <p:stCondLst>
                                            <p:cond delay="0"/>
                                          </p:stCondLst>
                                        </p:cTn>
                                        <p:tgtEl>
                                          <p:spTgt spid="5"/>
                                        </p:tgtEl>
                                        <p:attrNameLst>
                                          <p:attrName>style.visibility</p:attrName>
                                        </p:attrNameLst>
                                      </p:cBhvr>
                                      <p:to>
                                        <p:strVal val="visible"/>
                                      </p:to>
                                    </p:set>
                                    <p:anim calcmode="lin" valueType="num">
                                      <p:cBhvr additive="base">
                                        <p:cTn id="115" dur="1000" fill="hold"/>
                                        <p:tgtEl>
                                          <p:spTgt spid="5"/>
                                        </p:tgtEl>
                                        <p:attrNameLst>
                                          <p:attrName>ppt_x</p:attrName>
                                        </p:attrNameLst>
                                      </p:cBhvr>
                                      <p:tavLst>
                                        <p:tav tm="0">
                                          <p:val>
                                            <p:strVal val="#ppt_x"/>
                                          </p:val>
                                        </p:tav>
                                        <p:tav tm="100000">
                                          <p:val>
                                            <p:strVal val="#ppt_x"/>
                                          </p:val>
                                        </p:tav>
                                      </p:tavLst>
                                    </p:anim>
                                    <p:anim calcmode="lin" valueType="num">
                                      <p:cBhvr additive="base">
                                        <p:cTn id="11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46681" y="176186"/>
            <a:ext cx="955390"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Agenda </a:t>
            </a:r>
          </a:p>
        </p:txBody>
      </p:sp>
      <p:sp>
        <p:nvSpPr>
          <p:cNvPr id="6" name="Textfeld 5">
            <a:extLst>
              <a:ext uri="{FF2B5EF4-FFF2-40B4-BE49-F238E27FC236}">
                <a16:creationId xmlns:a16="http://schemas.microsoft.com/office/drawing/2014/main" id="{F2F05B7A-9B82-4070-9485-4FD87A184B84}"/>
              </a:ext>
            </a:extLst>
          </p:cNvPr>
          <p:cNvSpPr txBox="1"/>
          <p:nvPr/>
        </p:nvSpPr>
        <p:spPr>
          <a:xfrm>
            <a:off x="873840" y="1486234"/>
            <a:ext cx="8751744" cy="369332"/>
          </a:xfrm>
          <a:prstGeom prst="rect">
            <a:avLst/>
          </a:prstGeom>
          <a:noFill/>
        </p:spPr>
        <p:txBody>
          <a:bodyPr wrap="square">
            <a:spAutoFit/>
          </a:bodyPr>
          <a:lstStyle/>
          <a:p>
            <a:pPr marL="342900" indent="-342900">
              <a:buFont typeface="Courier New" panose="02070309020205020404" pitchFamily="49" charset="0"/>
              <a:buChar char="o"/>
            </a:pPr>
            <a:r>
              <a:rPr lang="de-DE" sz="1800" dirty="0">
                <a:solidFill>
                  <a:srgbClr val="3333FF"/>
                </a:solidFill>
                <a:latin typeface="+mn-lt"/>
                <a:cs typeface="Calibri" panose="020F0502020204030204" pitchFamily="34" charset="0"/>
              </a:rPr>
              <a:t>Mediale und politische Empörung zum GEG</a:t>
            </a:r>
          </a:p>
        </p:txBody>
      </p:sp>
      <p:sp>
        <p:nvSpPr>
          <p:cNvPr id="2" name="Textfeld 1">
            <a:extLst>
              <a:ext uri="{FF2B5EF4-FFF2-40B4-BE49-F238E27FC236}">
                <a16:creationId xmlns:a16="http://schemas.microsoft.com/office/drawing/2014/main" id="{F9ADEA4C-AE70-D329-5D5E-B1D7F9DDB9CF}"/>
              </a:ext>
            </a:extLst>
          </p:cNvPr>
          <p:cNvSpPr txBox="1"/>
          <p:nvPr/>
        </p:nvSpPr>
        <p:spPr>
          <a:xfrm>
            <a:off x="873840" y="2484994"/>
            <a:ext cx="8751744" cy="369332"/>
          </a:xfrm>
          <a:prstGeom prst="rect">
            <a:avLst/>
          </a:prstGeom>
          <a:noFill/>
        </p:spPr>
        <p:txBody>
          <a:bodyPr wrap="square">
            <a:spAutoFit/>
          </a:bodyPr>
          <a:lstStyle/>
          <a:p>
            <a:pPr marL="342900" indent="-342900">
              <a:buFont typeface="Courier New" panose="02070309020205020404" pitchFamily="49" charset="0"/>
              <a:buChar char="o"/>
            </a:pPr>
            <a:r>
              <a:rPr lang="de-DE" sz="1800" dirty="0">
                <a:solidFill>
                  <a:srgbClr val="3333FF"/>
                </a:solidFill>
                <a:latin typeface="+mn-lt"/>
                <a:cs typeface="Calibri" panose="020F0502020204030204" pitchFamily="34" charset="0"/>
              </a:rPr>
              <a:t>Auszüge aus dem GEG 2024 mit Kommentaren</a:t>
            </a:r>
          </a:p>
        </p:txBody>
      </p:sp>
      <p:sp>
        <p:nvSpPr>
          <p:cNvPr id="3" name="Textfeld 2">
            <a:extLst>
              <a:ext uri="{FF2B5EF4-FFF2-40B4-BE49-F238E27FC236}">
                <a16:creationId xmlns:a16="http://schemas.microsoft.com/office/drawing/2014/main" id="{9DD5287C-6920-C86B-E1D4-2BAA016DE4A8}"/>
              </a:ext>
            </a:extLst>
          </p:cNvPr>
          <p:cNvSpPr txBox="1"/>
          <p:nvPr/>
        </p:nvSpPr>
        <p:spPr>
          <a:xfrm>
            <a:off x="873840" y="3504297"/>
            <a:ext cx="8751744" cy="369332"/>
          </a:xfrm>
          <a:prstGeom prst="rect">
            <a:avLst/>
          </a:prstGeom>
          <a:noFill/>
        </p:spPr>
        <p:txBody>
          <a:bodyPr wrap="square">
            <a:spAutoFit/>
          </a:bodyPr>
          <a:lstStyle/>
          <a:p>
            <a:pPr marL="342900" indent="-342900">
              <a:buFont typeface="Courier New" panose="02070309020205020404" pitchFamily="49" charset="0"/>
              <a:buChar char="o"/>
            </a:pPr>
            <a:r>
              <a:rPr lang="de-DE" sz="1800" dirty="0">
                <a:solidFill>
                  <a:srgbClr val="3333FF"/>
                </a:solidFill>
                <a:latin typeface="+mn-lt"/>
                <a:cs typeface="Calibri" panose="020F0502020204030204" pitchFamily="34" charset="0"/>
              </a:rPr>
              <a:t>Was soll ich als </a:t>
            </a:r>
            <a:r>
              <a:rPr lang="de-DE" sz="1800" dirty="0" err="1">
                <a:solidFill>
                  <a:srgbClr val="3333FF"/>
                </a:solidFill>
                <a:latin typeface="+mn-lt"/>
                <a:cs typeface="Calibri" panose="020F0502020204030204" pitchFamily="34" charset="0"/>
              </a:rPr>
              <a:t>Bürger:in</a:t>
            </a:r>
            <a:r>
              <a:rPr lang="de-DE" sz="1800" dirty="0">
                <a:solidFill>
                  <a:srgbClr val="3333FF"/>
                </a:solidFill>
                <a:latin typeface="+mn-lt"/>
                <a:cs typeface="Calibri" panose="020F0502020204030204" pitchFamily="34" charset="0"/>
              </a:rPr>
              <a:t> bei der Heizungsumstellung tun? </a:t>
            </a:r>
          </a:p>
        </p:txBody>
      </p:sp>
      <p:sp>
        <p:nvSpPr>
          <p:cNvPr id="7" name="Textfeld 6">
            <a:extLst>
              <a:ext uri="{FF2B5EF4-FFF2-40B4-BE49-F238E27FC236}">
                <a16:creationId xmlns:a16="http://schemas.microsoft.com/office/drawing/2014/main" id="{BE979BD6-5D2C-497E-21C1-431F35E655D8}"/>
              </a:ext>
            </a:extLst>
          </p:cNvPr>
          <p:cNvSpPr txBox="1"/>
          <p:nvPr/>
        </p:nvSpPr>
        <p:spPr>
          <a:xfrm>
            <a:off x="873840" y="5501814"/>
            <a:ext cx="8751744" cy="369332"/>
          </a:xfrm>
          <a:prstGeom prst="rect">
            <a:avLst/>
          </a:prstGeom>
          <a:noFill/>
        </p:spPr>
        <p:txBody>
          <a:bodyPr wrap="square">
            <a:spAutoFit/>
          </a:bodyPr>
          <a:lstStyle/>
          <a:p>
            <a:pPr marL="342900" indent="-342900">
              <a:buFont typeface="Courier New" panose="02070309020205020404" pitchFamily="49" charset="0"/>
              <a:buChar char="o"/>
            </a:pPr>
            <a:r>
              <a:rPr lang="de-DE" sz="1800" dirty="0">
                <a:solidFill>
                  <a:srgbClr val="3333FF"/>
                </a:solidFill>
                <a:latin typeface="+mn-lt"/>
                <a:cs typeface="Calibri" panose="020F0502020204030204" pitchFamily="34" charset="0"/>
              </a:rPr>
              <a:t>Fazit</a:t>
            </a:r>
          </a:p>
        </p:txBody>
      </p:sp>
      <p:sp>
        <p:nvSpPr>
          <p:cNvPr id="8" name="Textfeld 7">
            <a:extLst>
              <a:ext uri="{FF2B5EF4-FFF2-40B4-BE49-F238E27FC236}">
                <a16:creationId xmlns:a16="http://schemas.microsoft.com/office/drawing/2014/main" id="{ECC9A730-AF42-E557-F8CD-BDD57A90897F}"/>
              </a:ext>
            </a:extLst>
          </p:cNvPr>
          <p:cNvSpPr txBox="1"/>
          <p:nvPr/>
        </p:nvSpPr>
        <p:spPr>
          <a:xfrm>
            <a:off x="873840" y="986854"/>
            <a:ext cx="8751744" cy="369332"/>
          </a:xfrm>
          <a:prstGeom prst="rect">
            <a:avLst/>
          </a:prstGeom>
          <a:noFill/>
        </p:spPr>
        <p:txBody>
          <a:bodyPr wrap="square">
            <a:spAutoFit/>
          </a:bodyPr>
          <a:lstStyle/>
          <a:p>
            <a:pPr marL="342900" indent="-342900">
              <a:buFont typeface="Courier New" panose="02070309020205020404" pitchFamily="49" charset="0"/>
              <a:buChar char="o"/>
            </a:pPr>
            <a:r>
              <a:rPr lang="de-DE" sz="1800" dirty="0">
                <a:solidFill>
                  <a:srgbClr val="3333FF"/>
                </a:solidFill>
                <a:latin typeface="+mn-lt"/>
                <a:cs typeface="Calibri" panose="020F0502020204030204" pitchFamily="34" charset="0"/>
              </a:rPr>
              <a:t>Klimakrise</a:t>
            </a:r>
          </a:p>
        </p:txBody>
      </p:sp>
      <p:sp>
        <p:nvSpPr>
          <p:cNvPr id="9" name="Textfeld 8">
            <a:extLst>
              <a:ext uri="{FF2B5EF4-FFF2-40B4-BE49-F238E27FC236}">
                <a16:creationId xmlns:a16="http://schemas.microsoft.com/office/drawing/2014/main" id="{9DFA019D-364A-8155-0482-5FEE62128EC7}"/>
              </a:ext>
            </a:extLst>
          </p:cNvPr>
          <p:cNvSpPr txBox="1"/>
          <p:nvPr/>
        </p:nvSpPr>
        <p:spPr>
          <a:xfrm>
            <a:off x="873840" y="4003677"/>
            <a:ext cx="8919384" cy="369332"/>
          </a:xfrm>
          <a:prstGeom prst="rect">
            <a:avLst/>
          </a:prstGeom>
          <a:noFill/>
        </p:spPr>
        <p:txBody>
          <a:bodyPr wrap="square">
            <a:spAutoFit/>
          </a:bodyPr>
          <a:lstStyle/>
          <a:p>
            <a:pPr marL="342900" indent="-342900">
              <a:buFont typeface="Courier New" panose="02070309020205020404" pitchFamily="49" charset="0"/>
              <a:buChar char="o"/>
            </a:pPr>
            <a:r>
              <a:rPr lang="de-DE" altLang="de-DE" sz="1800" dirty="0" err="1">
                <a:solidFill>
                  <a:srgbClr val="0000FF"/>
                </a:solidFill>
                <a:latin typeface="+mn-lt"/>
              </a:rPr>
              <a:t>Sektorkopplung</a:t>
            </a:r>
            <a:r>
              <a:rPr lang="de-DE" altLang="de-DE" sz="1800" dirty="0">
                <a:solidFill>
                  <a:srgbClr val="0000FF"/>
                </a:solidFill>
                <a:latin typeface="+mn-lt"/>
              </a:rPr>
              <a:t> zwischen Energieerzeugung und –verbrauch („</a:t>
            </a:r>
            <a:r>
              <a:rPr lang="de-DE" altLang="de-DE" sz="1800" dirty="0" err="1">
                <a:solidFill>
                  <a:srgbClr val="0000FF"/>
                </a:solidFill>
                <a:latin typeface="+mn-lt"/>
              </a:rPr>
              <a:t>ProSumer</a:t>
            </a:r>
            <a:r>
              <a:rPr lang="de-DE" altLang="de-DE" sz="1800" dirty="0">
                <a:solidFill>
                  <a:srgbClr val="0000FF"/>
                </a:solidFill>
                <a:latin typeface="+mn-lt"/>
              </a:rPr>
              <a:t>“)</a:t>
            </a:r>
            <a:endParaRPr lang="de-DE" sz="1800" dirty="0">
              <a:solidFill>
                <a:srgbClr val="0000FF"/>
              </a:solidFill>
              <a:latin typeface="+mn-lt"/>
              <a:cs typeface="Calibri" panose="020F0502020204030204" pitchFamily="34" charset="0"/>
            </a:endParaRPr>
          </a:p>
        </p:txBody>
      </p:sp>
      <p:sp>
        <p:nvSpPr>
          <p:cNvPr id="10" name="Textfeld 9">
            <a:extLst>
              <a:ext uri="{FF2B5EF4-FFF2-40B4-BE49-F238E27FC236}">
                <a16:creationId xmlns:a16="http://schemas.microsoft.com/office/drawing/2014/main" id="{98B87A88-838D-F63F-A82F-8841E4329617}"/>
              </a:ext>
            </a:extLst>
          </p:cNvPr>
          <p:cNvSpPr txBox="1"/>
          <p:nvPr/>
        </p:nvSpPr>
        <p:spPr>
          <a:xfrm>
            <a:off x="1296729" y="4503057"/>
            <a:ext cx="8328855" cy="369332"/>
          </a:xfrm>
          <a:prstGeom prst="rect">
            <a:avLst/>
          </a:prstGeom>
          <a:noFill/>
        </p:spPr>
        <p:txBody>
          <a:bodyPr wrap="square">
            <a:spAutoFit/>
          </a:bodyPr>
          <a:lstStyle/>
          <a:p>
            <a:r>
              <a:rPr lang="de-DE" altLang="de-DE" sz="1800" dirty="0">
                <a:solidFill>
                  <a:srgbClr val="0000FF"/>
                </a:solidFill>
                <a:latin typeface="+mn-lt"/>
              </a:rPr>
              <a:t>- im Ein-/ Mehrfamilienhaus und öffentlichen Gebäuden mit Beispielen</a:t>
            </a:r>
            <a:endParaRPr lang="de-DE" sz="1800" dirty="0">
              <a:solidFill>
                <a:srgbClr val="0000FF"/>
              </a:solidFill>
              <a:latin typeface="+mn-lt"/>
              <a:cs typeface="Calibri" panose="020F0502020204030204" pitchFamily="34" charset="0"/>
            </a:endParaRPr>
          </a:p>
        </p:txBody>
      </p:sp>
      <p:sp>
        <p:nvSpPr>
          <p:cNvPr id="11" name="Textfeld 10">
            <a:extLst>
              <a:ext uri="{FF2B5EF4-FFF2-40B4-BE49-F238E27FC236}">
                <a16:creationId xmlns:a16="http://schemas.microsoft.com/office/drawing/2014/main" id="{21767CC7-9C9E-8167-3267-4A8492D5E7BF}"/>
              </a:ext>
            </a:extLst>
          </p:cNvPr>
          <p:cNvSpPr txBox="1"/>
          <p:nvPr/>
        </p:nvSpPr>
        <p:spPr>
          <a:xfrm>
            <a:off x="1296729" y="5002437"/>
            <a:ext cx="8919384" cy="369332"/>
          </a:xfrm>
          <a:prstGeom prst="rect">
            <a:avLst/>
          </a:prstGeom>
          <a:noFill/>
        </p:spPr>
        <p:txBody>
          <a:bodyPr wrap="square">
            <a:spAutoFit/>
          </a:bodyPr>
          <a:lstStyle/>
          <a:p>
            <a:r>
              <a:rPr lang="de-DE" altLang="de-DE" sz="1800" dirty="0">
                <a:solidFill>
                  <a:srgbClr val="0000FF"/>
                </a:solidFill>
                <a:latin typeface="+mn-lt"/>
              </a:rPr>
              <a:t>- in der Gebietskörperschaft</a:t>
            </a:r>
            <a:endParaRPr lang="de-DE" sz="1800" dirty="0">
              <a:solidFill>
                <a:srgbClr val="0000FF"/>
              </a:solidFill>
              <a:latin typeface="+mn-lt"/>
              <a:cs typeface="Calibri" panose="020F0502020204030204" pitchFamily="34" charset="0"/>
            </a:endParaRPr>
          </a:p>
        </p:txBody>
      </p:sp>
      <p:sp>
        <p:nvSpPr>
          <p:cNvPr id="4" name="Textfeld 3">
            <a:extLst>
              <a:ext uri="{FF2B5EF4-FFF2-40B4-BE49-F238E27FC236}">
                <a16:creationId xmlns:a16="http://schemas.microsoft.com/office/drawing/2014/main" id="{E99B3AEC-0749-4354-93CA-D06ED16A7566}"/>
              </a:ext>
            </a:extLst>
          </p:cNvPr>
          <p:cNvSpPr txBox="1"/>
          <p:nvPr/>
        </p:nvSpPr>
        <p:spPr>
          <a:xfrm>
            <a:off x="873840" y="1985614"/>
            <a:ext cx="8751744" cy="369332"/>
          </a:xfrm>
          <a:prstGeom prst="rect">
            <a:avLst/>
          </a:prstGeom>
          <a:noFill/>
        </p:spPr>
        <p:txBody>
          <a:bodyPr wrap="square">
            <a:spAutoFit/>
          </a:bodyPr>
          <a:lstStyle/>
          <a:p>
            <a:pPr marL="342900" indent="-342900">
              <a:buFont typeface="Courier New" panose="02070309020205020404" pitchFamily="49" charset="0"/>
              <a:buChar char="o"/>
            </a:pPr>
            <a:r>
              <a:rPr lang="de-DE" sz="1800" dirty="0">
                <a:solidFill>
                  <a:srgbClr val="3333FF"/>
                </a:solidFill>
                <a:latin typeface="+mn-lt"/>
                <a:cs typeface="Calibri" panose="020F0502020204030204" pitchFamily="34" charset="0"/>
              </a:rPr>
              <a:t>„Technologieoffenheit“</a:t>
            </a:r>
          </a:p>
        </p:txBody>
      </p:sp>
      <p:sp>
        <p:nvSpPr>
          <p:cNvPr id="5" name="Textfeld 4">
            <a:extLst>
              <a:ext uri="{FF2B5EF4-FFF2-40B4-BE49-F238E27FC236}">
                <a16:creationId xmlns:a16="http://schemas.microsoft.com/office/drawing/2014/main" id="{CD63CB17-6E62-D818-AA96-2D11FEA5595C}"/>
              </a:ext>
            </a:extLst>
          </p:cNvPr>
          <p:cNvSpPr txBox="1"/>
          <p:nvPr/>
        </p:nvSpPr>
        <p:spPr>
          <a:xfrm>
            <a:off x="873840" y="2994645"/>
            <a:ext cx="8751744" cy="369332"/>
          </a:xfrm>
          <a:prstGeom prst="rect">
            <a:avLst/>
          </a:prstGeom>
          <a:noFill/>
        </p:spPr>
        <p:txBody>
          <a:bodyPr wrap="square">
            <a:spAutoFit/>
          </a:bodyPr>
          <a:lstStyle/>
          <a:p>
            <a:pPr marL="285750" indent="-285750">
              <a:buFont typeface="Courier New" panose="02070309020205020404" pitchFamily="49" charset="0"/>
              <a:buChar char="o"/>
            </a:pPr>
            <a:r>
              <a:rPr lang="de-DE" sz="1800" dirty="0">
                <a:solidFill>
                  <a:srgbClr val="3333FF"/>
                </a:solidFill>
                <a:latin typeface="+mn-lt"/>
                <a:cs typeface="Calibri" panose="020F0502020204030204" pitchFamily="34" charset="0"/>
              </a:rPr>
              <a:t> Die Novellierung des GEG 2024 ist beschlossen (08.09.2023)</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1+#ppt_w/2"/>
                                          </p:val>
                                        </p:tav>
                                        <p:tav tm="100000">
                                          <p:val>
                                            <p:strVal val="#ppt_x"/>
                                          </p:val>
                                        </p:tav>
                                      </p:tavLst>
                                    </p:anim>
                                    <p:anim calcmode="lin" valueType="num">
                                      <p:cBhvr additive="base">
                                        <p:cTn id="20"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1+#ppt_w/2"/>
                                          </p:val>
                                        </p:tav>
                                        <p:tav tm="100000">
                                          <p:val>
                                            <p:strVal val="#ppt_x"/>
                                          </p:val>
                                        </p:tav>
                                      </p:tavLst>
                                    </p:anim>
                                    <p:anim calcmode="lin" valueType="num">
                                      <p:cBhvr additive="base">
                                        <p:cTn id="26"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1000" fill="hold"/>
                                        <p:tgtEl>
                                          <p:spTgt spid="3"/>
                                        </p:tgtEl>
                                        <p:attrNameLst>
                                          <p:attrName>ppt_x</p:attrName>
                                        </p:attrNameLst>
                                      </p:cBhvr>
                                      <p:tavLst>
                                        <p:tav tm="0">
                                          <p:val>
                                            <p:strVal val="1+#ppt_w/2"/>
                                          </p:val>
                                        </p:tav>
                                        <p:tav tm="100000">
                                          <p:val>
                                            <p:strVal val="#ppt_x"/>
                                          </p:val>
                                        </p:tav>
                                      </p:tavLst>
                                    </p:anim>
                                    <p:anim calcmode="lin" valueType="num">
                                      <p:cBhvr additive="base">
                                        <p:cTn id="32"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1+#ppt_w/2"/>
                                          </p:val>
                                        </p:tav>
                                        <p:tav tm="100000">
                                          <p:val>
                                            <p:strVal val="#ppt_x"/>
                                          </p:val>
                                        </p:tav>
                                      </p:tavLst>
                                    </p:anim>
                                    <p:anim calcmode="lin" valueType="num">
                                      <p:cBhvr additive="base">
                                        <p:cTn id="3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000" fill="hold"/>
                                        <p:tgtEl>
                                          <p:spTgt spid="10"/>
                                        </p:tgtEl>
                                        <p:attrNameLst>
                                          <p:attrName>ppt_x</p:attrName>
                                        </p:attrNameLst>
                                      </p:cBhvr>
                                      <p:tavLst>
                                        <p:tav tm="0">
                                          <p:val>
                                            <p:strVal val="1+#ppt_w/2"/>
                                          </p:val>
                                        </p:tav>
                                        <p:tav tm="100000">
                                          <p:val>
                                            <p:strVal val="#ppt_x"/>
                                          </p:val>
                                        </p:tav>
                                      </p:tavLst>
                                    </p:anim>
                                    <p:anim calcmode="lin" valueType="num">
                                      <p:cBhvr additive="base">
                                        <p:cTn id="4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1000" fill="hold"/>
                                        <p:tgtEl>
                                          <p:spTgt spid="11"/>
                                        </p:tgtEl>
                                        <p:attrNameLst>
                                          <p:attrName>ppt_x</p:attrName>
                                        </p:attrNameLst>
                                      </p:cBhvr>
                                      <p:tavLst>
                                        <p:tav tm="0">
                                          <p:val>
                                            <p:strVal val="1+#ppt_w/2"/>
                                          </p:val>
                                        </p:tav>
                                        <p:tav tm="100000">
                                          <p:val>
                                            <p:strVal val="#ppt_x"/>
                                          </p:val>
                                        </p:tav>
                                      </p:tavLst>
                                    </p:anim>
                                    <p:anim calcmode="lin" valueType="num">
                                      <p:cBhvr additive="base">
                                        <p:cTn id="5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1000" fill="hold"/>
                                        <p:tgtEl>
                                          <p:spTgt spid="7"/>
                                        </p:tgtEl>
                                        <p:attrNameLst>
                                          <p:attrName>ppt_x</p:attrName>
                                        </p:attrNameLst>
                                      </p:cBhvr>
                                      <p:tavLst>
                                        <p:tav tm="0">
                                          <p:val>
                                            <p:strVal val="1+#ppt_w/2"/>
                                          </p:val>
                                        </p:tav>
                                        <p:tav tm="100000">
                                          <p:val>
                                            <p:strVal val="#ppt_x"/>
                                          </p:val>
                                        </p:tav>
                                      </p:tavLst>
                                    </p:anim>
                                    <p:anim calcmode="lin" valueType="num">
                                      <p:cBhvr additive="base">
                                        <p:cTn id="56"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7" grpId="0"/>
      <p:bldP spid="9" grpId="0"/>
      <p:bldP spid="10" grpId="0"/>
      <p:bldP spid="11"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33288" y="145706"/>
            <a:ext cx="556243"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Fazit</a:t>
            </a:r>
          </a:p>
        </p:txBody>
      </p:sp>
      <p:sp>
        <p:nvSpPr>
          <p:cNvPr id="4" name="Textfeld 3">
            <a:extLst>
              <a:ext uri="{FF2B5EF4-FFF2-40B4-BE49-F238E27FC236}">
                <a16:creationId xmlns:a16="http://schemas.microsoft.com/office/drawing/2014/main" id="{177569CD-B8D1-74D6-FDA5-66B601223E8F}"/>
              </a:ext>
            </a:extLst>
          </p:cNvPr>
          <p:cNvSpPr txBox="1"/>
          <p:nvPr/>
        </p:nvSpPr>
        <p:spPr>
          <a:xfrm>
            <a:off x="404917" y="987926"/>
            <a:ext cx="8751744" cy="584775"/>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Durch die aufgeregte und z.T. lobbygetriebene GEG-Gesetz-Diskussion ist die Klimakrise vollständig in den Hintergrund gerückt!</a:t>
            </a:r>
          </a:p>
        </p:txBody>
      </p:sp>
      <p:sp>
        <p:nvSpPr>
          <p:cNvPr id="2" name="Textfeld 1">
            <a:extLst>
              <a:ext uri="{FF2B5EF4-FFF2-40B4-BE49-F238E27FC236}">
                <a16:creationId xmlns:a16="http://schemas.microsoft.com/office/drawing/2014/main" id="{2914AA58-0452-48DB-C3BD-FC006D4A20D5}"/>
              </a:ext>
            </a:extLst>
          </p:cNvPr>
          <p:cNvSpPr txBox="1"/>
          <p:nvPr/>
        </p:nvSpPr>
        <p:spPr>
          <a:xfrm>
            <a:off x="404917" y="1686072"/>
            <a:ext cx="8969992" cy="584775"/>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„Qualitätsmedien“ und konservative Politiker haben Fake-News zur Energiewende verbreitet und damit die Bevölkerung verunsichert!</a:t>
            </a:r>
          </a:p>
        </p:txBody>
      </p:sp>
      <p:sp>
        <p:nvSpPr>
          <p:cNvPr id="3" name="Textfeld 2">
            <a:extLst>
              <a:ext uri="{FF2B5EF4-FFF2-40B4-BE49-F238E27FC236}">
                <a16:creationId xmlns:a16="http://schemas.microsoft.com/office/drawing/2014/main" id="{02867DB9-8F33-7B2E-8EAD-57732FB5BE19}"/>
              </a:ext>
            </a:extLst>
          </p:cNvPr>
          <p:cNvSpPr txBox="1"/>
          <p:nvPr/>
        </p:nvSpPr>
        <p:spPr>
          <a:xfrm>
            <a:off x="404917" y="2384218"/>
            <a:ext cx="8751744" cy="830997"/>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Mit dem Ampel-Kompromiss und seinen viel zu langen Übergangsfristen, durch die kommunale Wärmeplanung, ist die Klimaneutralität für RLP (2035-2040) bzw. D (2045) nicht gesichert!</a:t>
            </a:r>
          </a:p>
        </p:txBody>
      </p:sp>
      <p:sp>
        <p:nvSpPr>
          <p:cNvPr id="5" name="Textfeld 4">
            <a:extLst>
              <a:ext uri="{FF2B5EF4-FFF2-40B4-BE49-F238E27FC236}">
                <a16:creationId xmlns:a16="http://schemas.microsoft.com/office/drawing/2014/main" id="{CE3BB19B-244F-4718-5A08-194D79CAE5B1}"/>
              </a:ext>
            </a:extLst>
          </p:cNvPr>
          <p:cNvSpPr txBox="1"/>
          <p:nvPr/>
        </p:nvSpPr>
        <p:spPr>
          <a:xfrm>
            <a:off x="404917" y="3780511"/>
            <a:ext cx="8751744" cy="338554"/>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Die </a:t>
            </a:r>
            <a:r>
              <a:rPr lang="de-DE" sz="1600" dirty="0" err="1">
                <a:solidFill>
                  <a:srgbClr val="3333FF"/>
                </a:solidFill>
                <a:latin typeface="+mn-lt"/>
                <a:cs typeface="Calibri" panose="020F0502020204030204" pitchFamily="34" charset="0"/>
              </a:rPr>
              <a:t>Bürger:innen</a:t>
            </a:r>
            <a:r>
              <a:rPr lang="de-DE" sz="1600" dirty="0">
                <a:solidFill>
                  <a:srgbClr val="3333FF"/>
                </a:solidFill>
                <a:latin typeface="+mn-lt"/>
                <a:cs typeface="Calibri" panose="020F0502020204030204" pitchFamily="34" charset="0"/>
              </a:rPr>
              <a:t> bewahren Ruhe und bereiten sich gut auf den Heizungstausch vor.</a:t>
            </a:r>
          </a:p>
        </p:txBody>
      </p:sp>
      <p:sp>
        <p:nvSpPr>
          <p:cNvPr id="6" name="Textfeld 5">
            <a:extLst>
              <a:ext uri="{FF2B5EF4-FFF2-40B4-BE49-F238E27FC236}">
                <a16:creationId xmlns:a16="http://schemas.microsoft.com/office/drawing/2014/main" id="{2A239474-4F58-41EA-1B84-CA0A67B6ECC4}"/>
              </a:ext>
            </a:extLst>
          </p:cNvPr>
          <p:cNvSpPr txBox="1"/>
          <p:nvPr/>
        </p:nvSpPr>
        <p:spPr>
          <a:xfrm>
            <a:off x="404917" y="4232436"/>
            <a:ext cx="9096166" cy="830997"/>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Die EE-Maßnahmen sollten mit einem Energiemanager im Rahmen von notwendigen Instandhaltungsmaßnehmen (Reinvestitionen) geplant werden (Synergieeffekte).</a:t>
            </a:r>
            <a:br>
              <a:rPr lang="de-DE" sz="1600" dirty="0">
                <a:solidFill>
                  <a:srgbClr val="3333FF"/>
                </a:solidFill>
                <a:latin typeface="+mn-lt"/>
                <a:cs typeface="Calibri" panose="020F0502020204030204" pitchFamily="34" charset="0"/>
              </a:rPr>
            </a:br>
            <a:r>
              <a:rPr lang="de-DE" sz="1600" dirty="0">
                <a:solidFill>
                  <a:srgbClr val="3333FF"/>
                </a:solidFill>
                <a:latin typeface="+mn-lt"/>
                <a:cs typeface="Calibri" panose="020F0502020204030204" pitchFamily="34" charset="0"/>
              </a:rPr>
              <a:t>Dabei sollte die </a:t>
            </a:r>
            <a:r>
              <a:rPr lang="de-DE" sz="1600" dirty="0" err="1">
                <a:solidFill>
                  <a:srgbClr val="3333FF"/>
                </a:solidFill>
                <a:latin typeface="+mn-lt"/>
                <a:cs typeface="Calibri" panose="020F0502020204030204" pitchFamily="34" charset="0"/>
              </a:rPr>
              <a:t>Sektorkopplung</a:t>
            </a:r>
            <a:r>
              <a:rPr lang="de-DE" sz="1600" dirty="0">
                <a:solidFill>
                  <a:srgbClr val="3333FF"/>
                </a:solidFill>
                <a:latin typeface="+mn-lt"/>
                <a:cs typeface="Calibri" panose="020F0502020204030204" pitchFamily="34" charset="0"/>
              </a:rPr>
              <a:t> (</a:t>
            </a:r>
            <a:r>
              <a:rPr lang="de-DE" sz="1600" dirty="0" err="1">
                <a:solidFill>
                  <a:srgbClr val="3333FF"/>
                </a:solidFill>
                <a:latin typeface="+mn-lt"/>
                <a:cs typeface="Calibri" panose="020F0502020204030204" pitchFamily="34" charset="0"/>
              </a:rPr>
              <a:t>ProSumer</a:t>
            </a:r>
            <a:r>
              <a:rPr lang="de-DE" sz="1600" dirty="0">
                <a:solidFill>
                  <a:srgbClr val="3333FF"/>
                </a:solidFill>
                <a:latin typeface="+mn-lt"/>
                <a:cs typeface="Calibri" panose="020F0502020204030204" pitchFamily="34" charset="0"/>
              </a:rPr>
              <a:t>) im Fokus stehen!</a:t>
            </a:r>
          </a:p>
        </p:txBody>
      </p:sp>
      <p:sp>
        <p:nvSpPr>
          <p:cNvPr id="8" name="Textfeld 7">
            <a:extLst>
              <a:ext uri="{FF2B5EF4-FFF2-40B4-BE49-F238E27FC236}">
                <a16:creationId xmlns:a16="http://schemas.microsoft.com/office/drawing/2014/main" id="{57792846-13CC-8E90-4EB8-E3FD8A99AACC}"/>
              </a:ext>
            </a:extLst>
          </p:cNvPr>
          <p:cNvSpPr txBox="1"/>
          <p:nvPr/>
        </p:nvSpPr>
        <p:spPr>
          <a:xfrm>
            <a:off x="404916" y="5171928"/>
            <a:ext cx="9501083" cy="584775"/>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Auch in den Gemeinden gilt es über die </a:t>
            </a:r>
            <a:r>
              <a:rPr lang="de-DE" sz="1600" dirty="0" err="1">
                <a:solidFill>
                  <a:srgbClr val="3333FF"/>
                </a:solidFill>
                <a:latin typeface="+mn-lt"/>
                <a:cs typeface="Calibri" panose="020F0502020204030204" pitchFamily="34" charset="0"/>
              </a:rPr>
              <a:t>Sektorkopplung</a:t>
            </a:r>
            <a:r>
              <a:rPr lang="de-DE" sz="1600" dirty="0">
                <a:solidFill>
                  <a:srgbClr val="3333FF"/>
                </a:solidFill>
                <a:latin typeface="+mn-lt"/>
                <a:cs typeface="Calibri" panose="020F0502020204030204" pitchFamily="34" charset="0"/>
              </a:rPr>
              <a:t> (</a:t>
            </a:r>
            <a:r>
              <a:rPr lang="de-DE" sz="1600" dirty="0" err="1">
                <a:solidFill>
                  <a:srgbClr val="3333FF"/>
                </a:solidFill>
                <a:latin typeface="+mn-lt"/>
                <a:cs typeface="Calibri" panose="020F0502020204030204" pitchFamily="34" charset="0"/>
              </a:rPr>
              <a:t>ProSumer</a:t>
            </a:r>
            <a:r>
              <a:rPr lang="de-DE" sz="1600" dirty="0">
                <a:solidFill>
                  <a:srgbClr val="3333FF"/>
                </a:solidFill>
                <a:latin typeface="+mn-lt"/>
                <a:cs typeface="Calibri" panose="020F0502020204030204" pitchFamily="34" charset="0"/>
              </a:rPr>
              <a:t>) die Energieerzeugung und den Energieverbrauch mit optimaler Autarkie in Einklang zu bringen! </a:t>
            </a:r>
          </a:p>
        </p:txBody>
      </p:sp>
      <p:sp>
        <p:nvSpPr>
          <p:cNvPr id="7" name="Textfeld 6">
            <a:extLst>
              <a:ext uri="{FF2B5EF4-FFF2-40B4-BE49-F238E27FC236}">
                <a16:creationId xmlns:a16="http://schemas.microsoft.com/office/drawing/2014/main" id="{D08368AF-88F0-92BC-365D-2D25EDAFDF63}"/>
              </a:ext>
            </a:extLst>
          </p:cNvPr>
          <p:cNvSpPr txBox="1"/>
          <p:nvPr/>
        </p:nvSpPr>
        <p:spPr>
          <a:xfrm>
            <a:off x="404916" y="3328586"/>
            <a:ext cx="9348683" cy="338554"/>
          </a:xfrm>
          <a:prstGeom prst="rect">
            <a:avLst/>
          </a:prstGeom>
          <a:noFill/>
        </p:spPr>
        <p:txBody>
          <a:bodyPr wrap="square">
            <a:spAutoFit/>
          </a:bodyPr>
          <a:lstStyle/>
          <a:p>
            <a:pPr marL="342900" indent="-342900">
              <a:buFont typeface="Courier New" panose="02070309020205020404" pitchFamily="49" charset="0"/>
              <a:buChar char="o"/>
            </a:pPr>
            <a:r>
              <a:rPr lang="de-DE" sz="1600" dirty="0">
                <a:solidFill>
                  <a:srgbClr val="3333FF"/>
                </a:solidFill>
                <a:latin typeface="+mn-lt"/>
                <a:cs typeface="Calibri" panose="020F0502020204030204" pitchFamily="34" charset="0"/>
              </a:rPr>
              <a:t>„Technologieoffenheit“ ist zum Fetisch von Lobbyisten der fossilen Energiewirtschaft geworden!</a:t>
            </a:r>
          </a:p>
        </p:txBody>
      </p:sp>
      <p:sp>
        <p:nvSpPr>
          <p:cNvPr id="9" name="Textfeld 8">
            <a:extLst>
              <a:ext uri="{FF2B5EF4-FFF2-40B4-BE49-F238E27FC236}">
                <a16:creationId xmlns:a16="http://schemas.microsoft.com/office/drawing/2014/main" id="{15AA91AE-1445-38BA-FA68-249B4993D66F}"/>
              </a:ext>
            </a:extLst>
          </p:cNvPr>
          <p:cNvSpPr txBox="1"/>
          <p:nvPr/>
        </p:nvSpPr>
        <p:spPr>
          <a:xfrm>
            <a:off x="737425" y="5738231"/>
            <a:ext cx="9168575" cy="338554"/>
          </a:xfrm>
          <a:prstGeom prst="rect">
            <a:avLst/>
          </a:prstGeom>
          <a:noFill/>
        </p:spPr>
        <p:txBody>
          <a:bodyPr wrap="square">
            <a:spAutoFit/>
          </a:bodyPr>
          <a:lstStyle/>
          <a:p>
            <a:r>
              <a:rPr lang="de-DE" sz="1600" dirty="0">
                <a:solidFill>
                  <a:srgbClr val="3333FF"/>
                </a:solidFill>
                <a:latin typeface="+mn-lt"/>
                <a:cs typeface="Calibri" panose="020F0502020204030204" pitchFamily="34" charset="0"/>
                <a:sym typeface="Wingdings" panose="05000000000000000000" pitchFamily="2" charset="2"/>
              </a:rPr>
              <a:t> </a:t>
            </a:r>
            <a:r>
              <a:rPr lang="de-DE" sz="1600" dirty="0">
                <a:solidFill>
                  <a:srgbClr val="3333FF"/>
                </a:solidFill>
                <a:latin typeface="+mn-lt"/>
                <a:cs typeface="Calibri" panose="020F0502020204030204" pitchFamily="34" charset="0"/>
              </a:rPr>
              <a:t>Statt </a:t>
            </a:r>
            <a:r>
              <a:rPr lang="de-DE" sz="1600" u="sng" dirty="0">
                <a:solidFill>
                  <a:srgbClr val="3333FF"/>
                </a:solidFill>
                <a:latin typeface="+mn-lt"/>
                <a:cs typeface="Calibri" panose="020F0502020204030204" pitchFamily="34" charset="0"/>
              </a:rPr>
              <a:t>kommunale Wärmeplanung </a:t>
            </a:r>
            <a:r>
              <a:rPr lang="de-DE" sz="1600" dirty="0">
                <a:solidFill>
                  <a:srgbClr val="3333FF"/>
                </a:solidFill>
                <a:latin typeface="+mn-lt"/>
                <a:cs typeface="Calibri" panose="020F0502020204030204" pitchFamily="34" charset="0"/>
              </a:rPr>
              <a:t>sollte eine </a:t>
            </a:r>
            <a:r>
              <a:rPr lang="de-DE" sz="1600" u="sng" dirty="0">
                <a:solidFill>
                  <a:srgbClr val="3333FF"/>
                </a:solidFill>
                <a:latin typeface="+mn-lt"/>
                <a:cs typeface="Calibri" panose="020F0502020204030204" pitchFamily="34" charset="0"/>
              </a:rPr>
              <a:t>kommunale Energieplanung </a:t>
            </a:r>
            <a:r>
              <a:rPr lang="de-DE" sz="1600" dirty="0">
                <a:solidFill>
                  <a:srgbClr val="3333FF"/>
                </a:solidFill>
                <a:latin typeface="+mn-lt"/>
                <a:cs typeface="Calibri" panose="020F0502020204030204" pitchFamily="34" charset="0"/>
              </a:rPr>
              <a:t>vorangetrieben werden!</a:t>
            </a:r>
          </a:p>
        </p:txBody>
      </p:sp>
    </p:spTree>
    <p:extLst>
      <p:ext uri="{BB962C8B-B14F-4D97-AF65-F5344CB8AC3E}">
        <p14:creationId xmlns:p14="http://schemas.microsoft.com/office/powerpoint/2010/main" val="411236666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1+#ppt_w/2"/>
                                          </p:val>
                                        </p:tav>
                                        <p:tav tm="100000">
                                          <p:val>
                                            <p:strVal val="#ppt_x"/>
                                          </p:val>
                                        </p:tav>
                                      </p:tavLst>
                                    </p:anim>
                                    <p:anim calcmode="lin" valueType="num">
                                      <p:cBhvr additive="base">
                                        <p:cTn id="26"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000" fill="hold"/>
                                        <p:tgtEl>
                                          <p:spTgt spid="6"/>
                                        </p:tgtEl>
                                        <p:attrNameLst>
                                          <p:attrName>ppt_x</p:attrName>
                                        </p:attrNameLst>
                                      </p:cBhvr>
                                      <p:tavLst>
                                        <p:tav tm="0">
                                          <p:val>
                                            <p:strVal val="1+#ppt_w/2"/>
                                          </p:val>
                                        </p:tav>
                                        <p:tav tm="100000">
                                          <p:val>
                                            <p:strVal val="#ppt_x"/>
                                          </p:val>
                                        </p:tav>
                                      </p:tavLst>
                                    </p:anim>
                                    <p:anim calcmode="lin" valueType="num">
                                      <p:cBhvr additive="base">
                                        <p:cTn id="3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000" fill="hold"/>
                                        <p:tgtEl>
                                          <p:spTgt spid="8"/>
                                        </p:tgtEl>
                                        <p:attrNameLst>
                                          <p:attrName>ppt_x</p:attrName>
                                        </p:attrNameLst>
                                      </p:cBhvr>
                                      <p:tavLst>
                                        <p:tav tm="0">
                                          <p:val>
                                            <p:strVal val="1+#ppt_w/2"/>
                                          </p:val>
                                        </p:tav>
                                        <p:tav tm="100000">
                                          <p:val>
                                            <p:strVal val="#ppt_x"/>
                                          </p:val>
                                        </p:tav>
                                      </p:tavLst>
                                    </p:anim>
                                    <p:anim calcmode="lin" valueType="num">
                                      <p:cBhvr additive="base">
                                        <p:cTn id="3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1+#ppt_w/2"/>
                                          </p:val>
                                        </p:tav>
                                        <p:tav tm="100000">
                                          <p:val>
                                            <p:strVal val="#ppt_x"/>
                                          </p:val>
                                        </p:tav>
                                      </p:tavLst>
                                    </p:anim>
                                    <p:anim calcmode="lin" valueType="num">
                                      <p:cBhvr additive="base">
                                        <p:cTn id="4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8" grpId="0"/>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33288" y="145706"/>
            <a:ext cx="1925207"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Buchempfehlung</a:t>
            </a:r>
          </a:p>
        </p:txBody>
      </p:sp>
      <p:pic>
        <p:nvPicPr>
          <p:cNvPr id="13" name="Grafik 12" descr="Ein Bild, das Text, Papier, Papierprodukt, Zubehör enthält.&#10;&#10;Automatisch generierte Beschreibung">
            <a:extLst>
              <a:ext uri="{FF2B5EF4-FFF2-40B4-BE49-F238E27FC236}">
                <a16:creationId xmlns:a16="http://schemas.microsoft.com/office/drawing/2014/main" id="{EA5DF7C5-CF76-E2F0-1C30-48A97C2F50C9}"/>
              </a:ext>
            </a:extLst>
          </p:cNvPr>
          <p:cNvPicPr>
            <a:picLocks noChangeAspect="1"/>
          </p:cNvPicPr>
          <p:nvPr/>
        </p:nvPicPr>
        <p:blipFill rotWithShape="1">
          <a:blip r:embed="rId3">
            <a:extLst>
              <a:ext uri="{28A0092B-C50C-407E-A947-70E740481C1C}">
                <a14:useLocalDpi xmlns:a14="http://schemas.microsoft.com/office/drawing/2010/main" val="0"/>
              </a:ext>
            </a:extLst>
          </a:blip>
          <a:srcRect l="2125" t="9282" r="4646" b="9551"/>
          <a:stretch/>
        </p:blipFill>
        <p:spPr>
          <a:xfrm rot="5400000">
            <a:off x="-11968" y="1829435"/>
            <a:ext cx="5658091" cy="3694546"/>
          </a:xfrm>
          <a:prstGeom prst="rect">
            <a:avLst/>
          </a:prstGeom>
        </p:spPr>
      </p:pic>
      <p:pic>
        <p:nvPicPr>
          <p:cNvPr id="15" name="Grafik 14" descr="Ein Bild, das Text, Veröffentlichung, Papier, Zeitung enthält.&#10;&#10;Automatisch generierte Beschreibung">
            <a:extLst>
              <a:ext uri="{FF2B5EF4-FFF2-40B4-BE49-F238E27FC236}">
                <a16:creationId xmlns:a16="http://schemas.microsoft.com/office/drawing/2014/main" id="{AC6E6D60-C2F4-16AA-38BF-E3086D7E9AED}"/>
              </a:ext>
            </a:extLst>
          </p:cNvPr>
          <p:cNvPicPr>
            <a:picLocks noChangeAspect="1"/>
          </p:cNvPicPr>
          <p:nvPr/>
        </p:nvPicPr>
        <p:blipFill rotWithShape="1">
          <a:blip r:embed="rId4">
            <a:extLst>
              <a:ext uri="{28A0092B-C50C-407E-A947-70E740481C1C}">
                <a14:useLocalDpi xmlns:a14="http://schemas.microsoft.com/office/drawing/2010/main" val="0"/>
              </a:ext>
            </a:extLst>
          </a:blip>
          <a:srcRect t="5118" b="2124"/>
          <a:stretch/>
        </p:blipFill>
        <p:spPr>
          <a:xfrm rot="5400000">
            <a:off x="5007357" y="1674101"/>
            <a:ext cx="4674117" cy="3251697"/>
          </a:xfrm>
          <a:prstGeom prst="rect">
            <a:avLst/>
          </a:prstGeom>
        </p:spPr>
      </p:pic>
      <p:sp>
        <p:nvSpPr>
          <p:cNvPr id="16" name="Textfeld 15">
            <a:extLst>
              <a:ext uri="{FF2B5EF4-FFF2-40B4-BE49-F238E27FC236}">
                <a16:creationId xmlns:a16="http://schemas.microsoft.com/office/drawing/2014/main" id="{484734EB-A33A-8799-0A02-C50A8FDFA8DD}"/>
              </a:ext>
            </a:extLst>
          </p:cNvPr>
          <p:cNvSpPr txBox="1"/>
          <p:nvPr/>
        </p:nvSpPr>
        <p:spPr>
          <a:xfrm>
            <a:off x="5718567" y="5725832"/>
            <a:ext cx="3273397" cy="338554"/>
          </a:xfrm>
          <a:prstGeom prst="rect">
            <a:avLst/>
          </a:prstGeom>
          <a:noFill/>
        </p:spPr>
        <p:txBody>
          <a:bodyPr wrap="none" rtlCol="0">
            <a:spAutoFit/>
          </a:bodyPr>
          <a:lstStyle/>
          <a:p>
            <a:r>
              <a:rPr lang="de-DE" sz="1600" dirty="0"/>
              <a:t>Mit QR-Code zum YouTube-Video</a:t>
            </a:r>
          </a:p>
        </p:txBody>
      </p:sp>
    </p:spTree>
    <p:extLst>
      <p:ext uri="{BB962C8B-B14F-4D97-AF65-F5344CB8AC3E}">
        <p14:creationId xmlns:p14="http://schemas.microsoft.com/office/powerpoint/2010/main" val="2464918111"/>
      </p:ext>
    </p:extLst>
  </p:cSld>
  <p:clrMapOvr>
    <a:masterClrMapping/>
  </p:clrMapOvr>
  <p:transition>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grpSp>
        <p:nvGrpSpPr>
          <p:cNvPr id="76804" name="Gruppieren 2">
            <a:extLst>
              <a:ext uri="{FF2B5EF4-FFF2-40B4-BE49-F238E27FC236}">
                <a16:creationId xmlns:a16="http://schemas.microsoft.com/office/drawing/2014/main" id="{A36E783A-CC43-4E52-A92A-8CB1D1312BE2}"/>
              </a:ext>
            </a:extLst>
          </p:cNvPr>
          <p:cNvGrpSpPr>
            <a:grpSpLocks/>
          </p:cNvGrpSpPr>
          <p:nvPr/>
        </p:nvGrpSpPr>
        <p:grpSpPr bwMode="auto">
          <a:xfrm>
            <a:off x="830263" y="704850"/>
            <a:ext cx="8154987" cy="5046663"/>
            <a:chOff x="1960546" y="2930858"/>
            <a:chExt cx="5987996" cy="2821360"/>
          </a:xfrm>
        </p:grpSpPr>
        <p:sp>
          <p:nvSpPr>
            <p:cNvPr id="76810" name="Freihandform: Form 10">
              <a:extLst>
                <a:ext uri="{FF2B5EF4-FFF2-40B4-BE49-F238E27FC236}">
                  <a16:creationId xmlns:a16="http://schemas.microsoft.com/office/drawing/2014/main" id="{42264575-E63E-475A-8149-D927FC922643}"/>
                </a:ext>
              </a:extLst>
            </p:cNvPr>
            <p:cNvSpPr>
              <a:spLocks/>
            </p:cNvSpPr>
            <p:nvPr/>
          </p:nvSpPr>
          <p:spPr bwMode="auto">
            <a:xfrm rot="286618">
              <a:off x="1960546" y="2930858"/>
              <a:ext cx="5987996" cy="2788920"/>
            </a:xfrm>
            <a:custGeom>
              <a:avLst/>
              <a:gdLst>
                <a:gd name="T0" fmla="*/ 1 w 8519160"/>
                <a:gd name="T1" fmla="*/ 2766060 h 2788920"/>
                <a:gd name="T2" fmla="*/ 1 w 8519160"/>
                <a:gd name="T3" fmla="*/ 2727960 h 2788920"/>
                <a:gd name="T4" fmla="*/ 1 w 8519160"/>
                <a:gd name="T5" fmla="*/ 2636520 h 2788920"/>
                <a:gd name="T6" fmla="*/ 1 w 8519160"/>
                <a:gd name="T7" fmla="*/ 2560320 h 2788920"/>
                <a:gd name="T8" fmla="*/ 1 w 8519160"/>
                <a:gd name="T9" fmla="*/ 2514600 h 2788920"/>
                <a:gd name="T10" fmla="*/ 1 w 8519160"/>
                <a:gd name="T11" fmla="*/ 2461260 h 2788920"/>
                <a:gd name="T12" fmla="*/ 1 w 8519160"/>
                <a:gd name="T13" fmla="*/ 2362200 h 2788920"/>
                <a:gd name="T14" fmla="*/ 1 w 8519160"/>
                <a:gd name="T15" fmla="*/ 2247900 h 2788920"/>
                <a:gd name="T16" fmla="*/ 1 w 8519160"/>
                <a:gd name="T17" fmla="*/ 2186940 h 2788920"/>
                <a:gd name="T18" fmla="*/ 1 w 8519160"/>
                <a:gd name="T19" fmla="*/ 2148840 h 2788920"/>
                <a:gd name="T20" fmla="*/ 1 w 8519160"/>
                <a:gd name="T21" fmla="*/ 2095500 h 2788920"/>
                <a:gd name="T22" fmla="*/ 1 w 8519160"/>
                <a:gd name="T23" fmla="*/ 2057400 h 2788920"/>
                <a:gd name="T24" fmla="*/ 1 w 8519160"/>
                <a:gd name="T25" fmla="*/ 2034540 h 2788920"/>
                <a:gd name="T26" fmla="*/ 1 w 8519160"/>
                <a:gd name="T27" fmla="*/ 2004060 h 2788920"/>
                <a:gd name="T28" fmla="*/ 1 w 8519160"/>
                <a:gd name="T29" fmla="*/ 1973580 h 2788920"/>
                <a:gd name="T30" fmla="*/ 1 w 8519160"/>
                <a:gd name="T31" fmla="*/ 1920240 h 2788920"/>
                <a:gd name="T32" fmla="*/ 1 w 8519160"/>
                <a:gd name="T33" fmla="*/ 1866900 h 2788920"/>
                <a:gd name="T34" fmla="*/ 1 w 8519160"/>
                <a:gd name="T35" fmla="*/ 1790700 h 2788920"/>
                <a:gd name="T36" fmla="*/ 1 w 8519160"/>
                <a:gd name="T37" fmla="*/ 1691640 h 2788920"/>
                <a:gd name="T38" fmla="*/ 1 w 8519160"/>
                <a:gd name="T39" fmla="*/ 1630680 h 2788920"/>
                <a:gd name="T40" fmla="*/ 1 w 8519160"/>
                <a:gd name="T41" fmla="*/ 1584960 h 2788920"/>
                <a:gd name="T42" fmla="*/ 1 w 8519160"/>
                <a:gd name="T43" fmla="*/ 1554480 h 2788920"/>
                <a:gd name="T44" fmla="*/ 1 w 8519160"/>
                <a:gd name="T45" fmla="*/ 1516380 h 2788920"/>
                <a:gd name="T46" fmla="*/ 1 w 8519160"/>
                <a:gd name="T47" fmla="*/ 1424940 h 2788920"/>
                <a:gd name="T48" fmla="*/ 1 w 8519160"/>
                <a:gd name="T49" fmla="*/ 1386840 h 2788920"/>
                <a:gd name="T50" fmla="*/ 1 w 8519160"/>
                <a:gd name="T51" fmla="*/ 1341120 h 2788920"/>
                <a:gd name="T52" fmla="*/ 1 w 8519160"/>
                <a:gd name="T53" fmla="*/ 1318260 h 2788920"/>
                <a:gd name="T54" fmla="*/ 1 w 8519160"/>
                <a:gd name="T55" fmla="*/ 1287780 h 2788920"/>
                <a:gd name="T56" fmla="*/ 1 w 8519160"/>
                <a:gd name="T57" fmla="*/ 1234440 h 2788920"/>
                <a:gd name="T58" fmla="*/ 1 w 8519160"/>
                <a:gd name="T59" fmla="*/ 1158240 h 2788920"/>
                <a:gd name="T60" fmla="*/ 1 w 8519160"/>
                <a:gd name="T61" fmla="*/ 1097280 h 2788920"/>
                <a:gd name="T62" fmla="*/ 1 w 8519160"/>
                <a:gd name="T63" fmla="*/ 1059180 h 2788920"/>
                <a:gd name="T64" fmla="*/ 1 w 8519160"/>
                <a:gd name="T65" fmla="*/ 1005840 h 2788920"/>
                <a:gd name="T66" fmla="*/ 1 w 8519160"/>
                <a:gd name="T67" fmla="*/ 967740 h 2788920"/>
                <a:gd name="T68" fmla="*/ 1 w 8519160"/>
                <a:gd name="T69" fmla="*/ 899160 h 2788920"/>
                <a:gd name="T70" fmla="*/ 1 w 8519160"/>
                <a:gd name="T71" fmla="*/ 861060 h 2788920"/>
                <a:gd name="T72" fmla="*/ 1 w 8519160"/>
                <a:gd name="T73" fmla="*/ 830580 h 2788920"/>
                <a:gd name="T74" fmla="*/ 1 w 8519160"/>
                <a:gd name="T75" fmla="*/ 800100 h 2788920"/>
                <a:gd name="T76" fmla="*/ 1 w 8519160"/>
                <a:gd name="T77" fmla="*/ 723900 h 2788920"/>
                <a:gd name="T78" fmla="*/ 1 w 8519160"/>
                <a:gd name="T79" fmla="*/ 655320 h 2788920"/>
                <a:gd name="T80" fmla="*/ 1 w 8519160"/>
                <a:gd name="T81" fmla="*/ 617220 h 2788920"/>
                <a:gd name="T82" fmla="*/ 1 w 8519160"/>
                <a:gd name="T83" fmla="*/ 541020 h 2788920"/>
                <a:gd name="T84" fmla="*/ 1 w 8519160"/>
                <a:gd name="T85" fmla="*/ 502920 h 2788920"/>
                <a:gd name="T86" fmla="*/ 1 w 8519160"/>
                <a:gd name="T87" fmla="*/ 464820 h 2788920"/>
                <a:gd name="T88" fmla="*/ 1 w 8519160"/>
                <a:gd name="T89" fmla="*/ 434340 h 2788920"/>
                <a:gd name="T90" fmla="*/ 1 w 8519160"/>
                <a:gd name="T91" fmla="*/ 411480 h 2788920"/>
                <a:gd name="T92" fmla="*/ 1 w 8519160"/>
                <a:gd name="T93" fmla="*/ 381000 h 2788920"/>
                <a:gd name="T94" fmla="*/ 1 w 8519160"/>
                <a:gd name="T95" fmla="*/ 304800 h 2788920"/>
                <a:gd name="T96" fmla="*/ 1 w 8519160"/>
                <a:gd name="T97" fmla="*/ 274320 h 2788920"/>
                <a:gd name="T98" fmla="*/ 1 w 8519160"/>
                <a:gd name="T99" fmla="*/ 243840 h 2788920"/>
                <a:gd name="T100" fmla="*/ 1 w 8519160"/>
                <a:gd name="T101" fmla="*/ 220980 h 2788920"/>
                <a:gd name="T102" fmla="*/ 1 w 8519160"/>
                <a:gd name="T103" fmla="*/ 190500 h 2788920"/>
                <a:gd name="T104" fmla="*/ 1 w 8519160"/>
                <a:gd name="T105" fmla="*/ 129540 h 2788920"/>
                <a:gd name="T106" fmla="*/ 1 w 8519160"/>
                <a:gd name="T107" fmla="*/ 22860 h 2788920"/>
                <a:gd name="T108" fmla="*/ 1 w 8519160"/>
                <a:gd name="T109" fmla="*/ 30480 h 2788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19160" h="2788920">
                  <a:moveTo>
                    <a:pt x="0" y="2788920"/>
                  </a:moveTo>
                  <a:cubicBezTo>
                    <a:pt x="12700" y="2783840"/>
                    <a:pt x="25124" y="2778005"/>
                    <a:pt x="38100" y="2773680"/>
                  </a:cubicBezTo>
                  <a:cubicBezTo>
                    <a:pt x="48035" y="2770368"/>
                    <a:pt x="58549" y="2769069"/>
                    <a:pt x="68580" y="2766060"/>
                  </a:cubicBezTo>
                  <a:cubicBezTo>
                    <a:pt x="83967" y="2761444"/>
                    <a:pt x="99060" y="2755900"/>
                    <a:pt x="114300" y="2750820"/>
                  </a:cubicBezTo>
                  <a:cubicBezTo>
                    <a:pt x="121920" y="2748280"/>
                    <a:pt x="130477" y="2747655"/>
                    <a:pt x="137160" y="2743200"/>
                  </a:cubicBezTo>
                  <a:cubicBezTo>
                    <a:pt x="144780" y="2738120"/>
                    <a:pt x="151602" y="2731568"/>
                    <a:pt x="160020" y="2727960"/>
                  </a:cubicBezTo>
                  <a:cubicBezTo>
                    <a:pt x="194200" y="2713311"/>
                    <a:pt x="183703" y="2727548"/>
                    <a:pt x="213360" y="2712720"/>
                  </a:cubicBezTo>
                  <a:cubicBezTo>
                    <a:pt x="265983" y="2686408"/>
                    <a:pt x="203265" y="2705719"/>
                    <a:pt x="266700" y="2689860"/>
                  </a:cubicBezTo>
                  <a:cubicBezTo>
                    <a:pt x="321578" y="2634982"/>
                    <a:pt x="291286" y="2648367"/>
                    <a:pt x="350520" y="2636520"/>
                  </a:cubicBezTo>
                  <a:cubicBezTo>
                    <a:pt x="360680" y="2628900"/>
                    <a:pt x="369395" y="2618818"/>
                    <a:pt x="381000" y="2613660"/>
                  </a:cubicBezTo>
                  <a:cubicBezTo>
                    <a:pt x="439306" y="2587746"/>
                    <a:pt x="401289" y="2628919"/>
                    <a:pt x="464820" y="2590800"/>
                  </a:cubicBezTo>
                  <a:cubicBezTo>
                    <a:pt x="547136" y="2541410"/>
                    <a:pt x="463636" y="2586482"/>
                    <a:pt x="533400" y="2560320"/>
                  </a:cubicBezTo>
                  <a:cubicBezTo>
                    <a:pt x="544036" y="2556332"/>
                    <a:pt x="553500" y="2549693"/>
                    <a:pt x="563880" y="2545080"/>
                  </a:cubicBezTo>
                  <a:cubicBezTo>
                    <a:pt x="576379" y="2539525"/>
                    <a:pt x="589481" y="2535395"/>
                    <a:pt x="601980" y="2529840"/>
                  </a:cubicBezTo>
                  <a:cubicBezTo>
                    <a:pt x="612360" y="2525227"/>
                    <a:pt x="621824" y="2518588"/>
                    <a:pt x="632460" y="2514600"/>
                  </a:cubicBezTo>
                  <a:cubicBezTo>
                    <a:pt x="642266" y="2510923"/>
                    <a:pt x="653273" y="2511008"/>
                    <a:pt x="662940" y="2506980"/>
                  </a:cubicBezTo>
                  <a:cubicBezTo>
                    <a:pt x="683911" y="2498242"/>
                    <a:pt x="702347" y="2483684"/>
                    <a:pt x="723900" y="2476500"/>
                  </a:cubicBezTo>
                  <a:cubicBezTo>
                    <a:pt x="739140" y="2471420"/>
                    <a:pt x="755252" y="2468444"/>
                    <a:pt x="769620" y="2461260"/>
                  </a:cubicBezTo>
                  <a:cubicBezTo>
                    <a:pt x="839947" y="2426096"/>
                    <a:pt x="808540" y="2436290"/>
                    <a:pt x="861060" y="2423160"/>
                  </a:cubicBezTo>
                  <a:cubicBezTo>
                    <a:pt x="876300" y="2413000"/>
                    <a:pt x="893828" y="2405632"/>
                    <a:pt x="906780" y="2392680"/>
                  </a:cubicBezTo>
                  <a:cubicBezTo>
                    <a:pt x="935320" y="2364140"/>
                    <a:pt x="919417" y="2373228"/>
                    <a:pt x="952500" y="2362200"/>
                  </a:cubicBezTo>
                  <a:cubicBezTo>
                    <a:pt x="960120" y="2354580"/>
                    <a:pt x="967020" y="2346164"/>
                    <a:pt x="975360" y="2339340"/>
                  </a:cubicBezTo>
                  <a:lnTo>
                    <a:pt x="1066800" y="2270760"/>
                  </a:lnTo>
                  <a:cubicBezTo>
                    <a:pt x="1076960" y="2263140"/>
                    <a:pt x="1086713" y="2254945"/>
                    <a:pt x="1097280" y="2247900"/>
                  </a:cubicBezTo>
                  <a:cubicBezTo>
                    <a:pt x="1112520" y="2237740"/>
                    <a:pt x="1128347" y="2228410"/>
                    <a:pt x="1143000" y="2217420"/>
                  </a:cubicBezTo>
                  <a:cubicBezTo>
                    <a:pt x="1153160" y="2209800"/>
                    <a:pt x="1162453" y="2200861"/>
                    <a:pt x="1173480" y="2194560"/>
                  </a:cubicBezTo>
                  <a:cubicBezTo>
                    <a:pt x="1180454" y="2190575"/>
                    <a:pt x="1188617" y="2189147"/>
                    <a:pt x="1196340" y="2186940"/>
                  </a:cubicBezTo>
                  <a:cubicBezTo>
                    <a:pt x="1215674" y="2181416"/>
                    <a:pt x="1231410" y="2179530"/>
                    <a:pt x="1249680" y="2171700"/>
                  </a:cubicBezTo>
                  <a:cubicBezTo>
                    <a:pt x="1260121" y="2167225"/>
                    <a:pt x="1269719" y="2160935"/>
                    <a:pt x="1280160" y="2156460"/>
                  </a:cubicBezTo>
                  <a:cubicBezTo>
                    <a:pt x="1287543" y="2153296"/>
                    <a:pt x="1295523" y="2151723"/>
                    <a:pt x="1303020" y="2148840"/>
                  </a:cubicBezTo>
                  <a:cubicBezTo>
                    <a:pt x="1328553" y="2139020"/>
                    <a:pt x="1352031" y="2121381"/>
                    <a:pt x="1379220" y="2118360"/>
                  </a:cubicBezTo>
                  <a:lnTo>
                    <a:pt x="1447800" y="2110740"/>
                  </a:lnTo>
                  <a:cubicBezTo>
                    <a:pt x="1478670" y="2100450"/>
                    <a:pt x="1469680" y="2102396"/>
                    <a:pt x="1508760" y="2095500"/>
                  </a:cubicBezTo>
                  <a:cubicBezTo>
                    <a:pt x="1539190" y="2090130"/>
                    <a:pt x="1570885" y="2090032"/>
                    <a:pt x="1600200" y="2080260"/>
                  </a:cubicBezTo>
                  <a:cubicBezTo>
                    <a:pt x="1617270" y="2074570"/>
                    <a:pt x="1635771" y="2067754"/>
                    <a:pt x="1653540" y="2065020"/>
                  </a:cubicBezTo>
                  <a:cubicBezTo>
                    <a:pt x="1676273" y="2061523"/>
                    <a:pt x="1699321" y="2060440"/>
                    <a:pt x="1722120" y="2057400"/>
                  </a:cubicBezTo>
                  <a:cubicBezTo>
                    <a:pt x="1737435" y="2055358"/>
                    <a:pt x="1752758" y="2053132"/>
                    <a:pt x="1767840" y="2049780"/>
                  </a:cubicBezTo>
                  <a:cubicBezTo>
                    <a:pt x="1775681" y="2048038"/>
                    <a:pt x="1782738" y="2043222"/>
                    <a:pt x="1790700" y="2042160"/>
                  </a:cubicBezTo>
                  <a:cubicBezTo>
                    <a:pt x="1821017" y="2038118"/>
                    <a:pt x="1851660" y="2037080"/>
                    <a:pt x="1882140" y="2034540"/>
                  </a:cubicBezTo>
                  <a:cubicBezTo>
                    <a:pt x="1889760" y="2032000"/>
                    <a:pt x="1897208" y="2028868"/>
                    <a:pt x="1905000" y="2026920"/>
                  </a:cubicBezTo>
                  <a:cubicBezTo>
                    <a:pt x="1949990" y="2015673"/>
                    <a:pt x="1974869" y="2016412"/>
                    <a:pt x="2026920" y="2011680"/>
                  </a:cubicBezTo>
                  <a:cubicBezTo>
                    <a:pt x="2039620" y="2009140"/>
                    <a:pt x="2052455" y="2007201"/>
                    <a:pt x="2065020" y="2004060"/>
                  </a:cubicBezTo>
                  <a:cubicBezTo>
                    <a:pt x="2072812" y="2002112"/>
                    <a:pt x="2080004" y="1998015"/>
                    <a:pt x="2087880" y="1996440"/>
                  </a:cubicBezTo>
                  <a:cubicBezTo>
                    <a:pt x="2105492" y="1992918"/>
                    <a:pt x="2123549" y="1992033"/>
                    <a:pt x="2141220" y="1988820"/>
                  </a:cubicBezTo>
                  <a:cubicBezTo>
                    <a:pt x="2224652" y="1973651"/>
                    <a:pt x="2111484" y="1988706"/>
                    <a:pt x="2209800" y="1973580"/>
                  </a:cubicBezTo>
                  <a:cubicBezTo>
                    <a:pt x="2350627" y="1951914"/>
                    <a:pt x="2182166" y="1983679"/>
                    <a:pt x="2346960" y="1950720"/>
                  </a:cubicBezTo>
                  <a:cubicBezTo>
                    <a:pt x="2359660" y="1948180"/>
                    <a:pt x="2372773" y="1947196"/>
                    <a:pt x="2385060" y="1943100"/>
                  </a:cubicBezTo>
                  <a:cubicBezTo>
                    <a:pt x="2432013" y="1927449"/>
                    <a:pt x="2381904" y="1945349"/>
                    <a:pt x="2438400" y="1920240"/>
                  </a:cubicBezTo>
                  <a:cubicBezTo>
                    <a:pt x="2450899" y="1914685"/>
                    <a:pt x="2463693" y="1909803"/>
                    <a:pt x="2476500" y="1905000"/>
                  </a:cubicBezTo>
                  <a:cubicBezTo>
                    <a:pt x="2484021" y="1902180"/>
                    <a:pt x="2492339" y="1901281"/>
                    <a:pt x="2499360" y="1897380"/>
                  </a:cubicBezTo>
                  <a:cubicBezTo>
                    <a:pt x="2515371" y="1888485"/>
                    <a:pt x="2529840" y="1877060"/>
                    <a:pt x="2545080" y="1866900"/>
                  </a:cubicBezTo>
                  <a:cubicBezTo>
                    <a:pt x="2552700" y="1861820"/>
                    <a:pt x="2561464" y="1858136"/>
                    <a:pt x="2567940" y="1851660"/>
                  </a:cubicBezTo>
                  <a:cubicBezTo>
                    <a:pt x="2588721" y="1830879"/>
                    <a:pt x="2595213" y="1822232"/>
                    <a:pt x="2621280" y="1805940"/>
                  </a:cubicBezTo>
                  <a:cubicBezTo>
                    <a:pt x="2630913" y="1799920"/>
                    <a:pt x="2642517" y="1797302"/>
                    <a:pt x="2651760" y="1790700"/>
                  </a:cubicBezTo>
                  <a:cubicBezTo>
                    <a:pt x="2660529" y="1784436"/>
                    <a:pt x="2666114" y="1774456"/>
                    <a:pt x="2674620" y="1767840"/>
                  </a:cubicBezTo>
                  <a:cubicBezTo>
                    <a:pt x="2689078" y="1756595"/>
                    <a:pt x="2705435" y="1748006"/>
                    <a:pt x="2720340" y="1737360"/>
                  </a:cubicBezTo>
                  <a:cubicBezTo>
                    <a:pt x="2741009" y="1722597"/>
                    <a:pt x="2760980" y="1706880"/>
                    <a:pt x="2781300" y="1691640"/>
                  </a:cubicBezTo>
                  <a:lnTo>
                    <a:pt x="2811780" y="1668780"/>
                  </a:lnTo>
                  <a:cubicBezTo>
                    <a:pt x="2821940" y="1661160"/>
                    <a:pt x="2831693" y="1652965"/>
                    <a:pt x="2842260" y="1645920"/>
                  </a:cubicBezTo>
                  <a:cubicBezTo>
                    <a:pt x="2849880" y="1640840"/>
                    <a:pt x="2856702" y="1634288"/>
                    <a:pt x="2865120" y="1630680"/>
                  </a:cubicBezTo>
                  <a:cubicBezTo>
                    <a:pt x="2874746" y="1626555"/>
                    <a:pt x="2885794" y="1626737"/>
                    <a:pt x="2895600" y="1623060"/>
                  </a:cubicBezTo>
                  <a:cubicBezTo>
                    <a:pt x="2932080" y="1609380"/>
                    <a:pt x="2916141" y="1607769"/>
                    <a:pt x="2948940" y="1600200"/>
                  </a:cubicBezTo>
                  <a:cubicBezTo>
                    <a:pt x="2974180" y="1594375"/>
                    <a:pt x="2999343" y="1587305"/>
                    <a:pt x="3025140" y="1584960"/>
                  </a:cubicBezTo>
                  <a:cubicBezTo>
                    <a:pt x="3157088" y="1572965"/>
                    <a:pt x="3080944" y="1578815"/>
                    <a:pt x="3253740" y="1569720"/>
                  </a:cubicBezTo>
                  <a:cubicBezTo>
                    <a:pt x="3266440" y="1567180"/>
                    <a:pt x="3279065" y="1564229"/>
                    <a:pt x="3291840" y="1562100"/>
                  </a:cubicBezTo>
                  <a:cubicBezTo>
                    <a:pt x="3309556" y="1559147"/>
                    <a:pt x="3327509" y="1557693"/>
                    <a:pt x="3345180" y="1554480"/>
                  </a:cubicBezTo>
                  <a:cubicBezTo>
                    <a:pt x="3355484" y="1552607"/>
                    <a:pt x="3365309" y="1548452"/>
                    <a:pt x="3375660" y="1546860"/>
                  </a:cubicBezTo>
                  <a:cubicBezTo>
                    <a:pt x="3398393" y="1543363"/>
                    <a:pt x="3421380" y="1541780"/>
                    <a:pt x="3444240" y="1539240"/>
                  </a:cubicBezTo>
                  <a:cubicBezTo>
                    <a:pt x="3496128" y="1521944"/>
                    <a:pt x="3432308" y="1543715"/>
                    <a:pt x="3505200" y="1516380"/>
                  </a:cubicBezTo>
                  <a:cubicBezTo>
                    <a:pt x="3558099" y="1496543"/>
                    <a:pt x="3536085" y="1516178"/>
                    <a:pt x="3627120" y="1470660"/>
                  </a:cubicBezTo>
                  <a:cubicBezTo>
                    <a:pt x="3728209" y="1420115"/>
                    <a:pt x="3601975" y="1481436"/>
                    <a:pt x="3680460" y="1447800"/>
                  </a:cubicBezTo>
                  <a:cubicBezTo>
                    <a:pt x="3736246" y="1423892"/>
                    <a:pt x="3685225" y="1438989"/>
                    <a:pt x="3741420" y="1424940"/>
                  </a:cubicBezTo>
                  <a:cubicBezTo>
                    <a:pt x="3749040" y="1419860"/>
                    <a:pt x="3755862" y="1413308"/>
                    <a:pt x="3764280" y="1409700"/>
                  </a:cubicBezTo>
                  <a:cubicBezTo>
                    <a:pt x="3773906" y="1405575"/>
                    <a:pt x="3784467" y="1404010"/>
                    <a:pt x="3794760" y="1402080"/>
                  </a:cubicBezTo>
                  <a:cubicBezTo>
                    <a:pt x="3825131" y="1396385"/>
                    <a:pt x="3855720" y="1391920"/>
                    <a:pt x="3886200" y="1386840"/>
                  </a:cubicBezTo>
                  <a:cubicBezTo>
                    <a:pt x="4050851" y="1359398"/>
                    <a:pt x="3798965" y="1401015"/>
                    <a:pt x="3985260" y="1371600"/>
                  </a:cubicBezTo>
                  <a:cubicBezTo>
                    <a:pt x="4175290" y="1341595"/>
                    <a:pt x="4010432" y="1367716"/>
                    <a:pt x="4114800" y="1348740"/>
                  </a:cubicBezTo>
                  <a:cubicBezTo>
                    <a:pt x="4130001" y="1345976"/>
                    <a:pt x="4145319" y="1343884"/>
                    <a:pt x="4160520" y="1341120"/>
                  </a:cubicBezTo>
                  <a:cubicBezTo>
                    <a:pt x="4173263" y="1338803"/>
                    <a:pt x="4185845" y="1335629"/>
                    <a:pt x="4198620" y="1333500"/>
                  </a:cubicBezTo>
                  <a:cubicBezTo>
                    <a:pt x="4216336" y="1330547"/>
                    <a:pt x="4234244" y="1328833"/>
                    <a:pt x="4251960" y="1325880"/>
                  </a:cubicBezTo>
                  <a:cubicBezTo>
                    <a:pt x="4264735" y="1323751"/>
                    <a:pt x="4277655" y="1321982"/>
                    <a:pt x="4290060" y="1318260"/>
                  </a:cubicBezTo>
                  <a:cubicBezTo>
                    <a:pt x="4303161" y="1314330"/>
                    <a:pt x="4314607" y="1304868"/>
                    <a:pt x="4328160" y="1303020"/>
                  </a:cubicBezTo>
                  <a:cubicBezTo>
                    <a:pt x="4371018" y="1297176"/>
                    <a:pt x="4414520" y="1297940"/>
                    <a:pt x="4457700" y="1295400"/>
                  </a:cubicBezTo>
                  <a:cubicBezTo>
                    <a:pt x="4472940" y="1292860"/>
                    <a:pt x="4488270" y="1290810"/>
                    <a:pt x="4503420" y="1287780"/>
                  </a:cubicBezTo>
                  <a:cubicBezTo>
                    <a:pt x="4551013" y="1278261"/>
                    <a:pt x="4516816" y="1283434"/>
                    <a:pt x="4556760" y="1272540"/>
                  </a:cubicBezTo>
                  <a:cubicBezTo>
                    <a:pt x="4607308" y="1258754"/>
                    <a:pt x="4611389" y="1258566"/>
                    <a:pt x="4655820" y="1249680"/>
                  </a:cubicBezTo>
                  <a:cubicBezTo>
                    <a:pt x="4663440" y="1244600"/>
                    <a:pt x="4670489" y="1238536"/>
                    <a:pt x="4678680" y="1234440"/>
                  </a:cubicBezTo>
                  <a:cubicBezTo>
                    <a:pt x="4702869" y="1222345"/>
                    <a:pt x="4767723" y="1202219"/>
                    <a:pt x="4785360" y="1196340"/>
                  </a:cubicBezTo>
                  <a:cubicBezTo>
                    <a:pt x="4792980" y="1193800"/>
                    <a:pt x="4801036" y="1192312"/>
                    <a:pt x="4808220" y="1188720"/>
                  </a:cubicBezTo>
                  <a:cubicBezTo>
                    <a:pt x="4842728" y="1171466"/>
                    <a:pt x="4846448" y="1166912"/>
                    <a:pt x="4876800" y="1158240"/>
                  </a:cubicBezTo>
                  <a:cubicBezTo>
                    <a:pt x="4888193" y="1154985"/>
                    <a:pt x="4917960" y="1149090"/>
                    <a:pt x="4930140" y="1143000"/>
                  </a:cubicBezTo>
                  <a:cubicBezTo>
                    <a:pt x="4943387" y="1136376"/>
                    <a:pt x="4954757" y="1126269"/>
                    <a:pt x="4968240" y="1120140"/>
                  </a:cubicBezTo>
                  <a:cubicBezTo>
                    <a:pt x="4990914" y="1109833"/>
                    <a:pt x="5019876" y="1103421"/>
                    <a:pt x="5044440" y="1097280"/>
                  </a:cubicBezTo>
                  <a:cubicBezTo>
                    <a:pt x="5052060" y="1092200"/>
                    <a:pt x="5058931" y="1085759"/>
                    <a:pt x="5067300" y="1082040"/>
                  </a:cubicBezTo>
                  <a:cubicBezTo>
                    <a:pt x="5081980" y="1075516"/>
                    <a:pt x="5097780" y="1071880"/>
                    <a:pt x="5113020" y="1066800"/>
                  </a:cubicBezTo>
                  <a:cubicBezTo>
                    <a:pt x="5120640" y="1064260"/>
                    <a:pt x="5128696" y="1062772"/>
                    <a:pt x="5135880" y="1059180"/>
                  </a:cubicBezTo>
                  <a:cubicBezTo>
                    <a:pt x="5156200" y="1049020"/>
                    <a:pt x="5175746" y="1037137"/>
                    <a:pt x="5196840" y="1028700"/>
                  </a:cubicBezTo>
                  <a:cubicBezTo>
                    <a:pt x="5209540" y="1023620"/>
                    <a:pt x="5222133" y="1018263"/>
                    <a:pt x="5234940" y="1013460"/>
                  </a:cubicBezTo>
                  <a:cubicBezTo>
                    <a:pt x="5242461" y="1010640"/>
                    <a:pt x="5250417" y="1009004"/>
                    <a:pt x="5257800" y="1005840"/>
                  </a:cubicBezTo>
                  <a:cubicBezTo>
                    <a:pt x="5268241" y="1001365"/>
                    <a:pt x="5277839" y="995075"/>
                    <a:pt x="5288280" y="990600"/>
                  </a:cubicBezTo>
                  <a:cubicBezTo>
                    <a:pt x="5295663" y="987436"/>
                    <a:pt x="5303956" y="986572"/>
                    <a:pt x="5311140" y="982980"/>
                  </a:cubicBezTo>
                  <a:cubicBezTo>
                    <a:pt x="5319331" y="978884"/>
                    <a:pt x="5325960" y="972125"/>
                    <a:pt x="5334000" y="967740"/>
                  </a:cubicBezTo>
                  <a:cubicBezTo>
                    <a:pt x="5353944" y="956861"/>
                    <a:pt x="5376057" y="949862"/>
                    <a:pt x="5394960" y="937260"/>
                  </a:cubicBezTo>
                  <a:cubicBezTo>
                    <a:pt x="5410200" y="927100"/>
                    <a:pt x="5422719" y="910372"/>
                    <a:pt x="5440680" y="906780"/>
                  </a:cubicBezTo>
                  <a:lnTo>
                    <a:pt x="5478780" y="899160"/>
                  </a:lnTo>
                  <a:cubicBezTo>
                    <a:pt x="5486400" y="894080"/>
                    <a:pt x="5493222" y="887528"/>
                    <a:pt x="5501640" y="883920"/>
                  </a:cubicBezTo>
                  <a:cubicBezTo>
                    <a:pt x="5511266" y="879795"/>
                    <a:pt x="5521880" y="878494"/>
                    <a:pt x="5532120" y="876300"/>
                  </a:cubicBezTo>
                  <a:cubicBezTo>
                    <a:pt x="5557448" y="870873"/>
                    <a:pt x="5583746" y="869251"/>
                    <a:pt x="5608320" y="861060"/>
                  </a:cubicBezTo>
                  <a:cubicBezTo>
                    <a:pt x="5615940" y="858520"/>
                    <a:pt x="5623304" y="855015"/>
                    <a:pt x="5631180" y="853440"/>
                  </a:cubicBezTo>
                  <a:cubicBezTo>
                    <a:pt x="5658362" y="848004"/>
                    <a:pt x="5729327" y="840841"/>
                    <a:pt x="5753100" y="838200"/>
                  </a:cubicBezTo>
                  <a:cubicBezTo>
                    <a:pt x="5763260" y="835660"/>
                    <a:pt x="5773276" y="832453"/>
                    <a:pt x="5783580" y="830580"/>
                  </a:cubicBezTo>
                  <a:cubicBezTo>
                    <a:pt x="5801251" y="827367"/>
                    <a:pt x="5819592" y="827686"/>
                    <a:pt x="5836920" y="822960"/>
                  </a:cubicBezTo>
                  <a:cubicBezTo>
                    <a:pt x="5847879" y="819971"/>
                    <a:pt x="5856764" y="811708"/>
                    <a:pt x="5867400" y="807720"/>
                  </a:cubicBezTo>
                  <a:cubicBezTo>
                    <a:pt x="5877206" y="804043"/>
                    <a:pt x="5888213" y="804128"/>
                    <a:pt x="5897880" y="800100"/>
                  </a:cubicBezTo>
                  <a:cubicBezTo>
                    <a:pt x="5918851" y="791362"/>
                    <a:pt x="5936297" y="772438"/>
                    <a:pt x="5958840" y="769620"/>
                  </a:cubicBezTo>
                  <a:lnTo>
                    <a:pt x="6019800" y="762000"/>
                  </a:lnTo>
                  <a:cubicBezTo>
                    <a:pt x="6088984" y="727408"/>
                    <a:pt x="6003393" y="769458"/>
                    <a:pt x="6103620" y="723900"/>
                  </a:cubicBezTo>
                  <a:cubicBezTo>
                    <a:pt x="6113961" y="719200"/>
                    <a:pt x="6123425" y="712542"/>
                    <a:pt x="6134100" y="708660"/>
                  </a:cubicBezTo>
                  <a:cubicBezTo>
                    <a:pt x="6183795" y="690589"/>
                    <a:pt x="6182696" y="699602"/>
                    <a:pt x="6225540" y="678180"/>
                  </a:cubicBezTo>
                  <a:cubicBezTo>
                    <a:pt x="6238787" y="671556"/>
                    <a:pt x="6250393" y="661944"/>
                    <a:pt x="6263640" y="655320"/>
                  </a:cubicBezTo>
                  <a:cubicBezTo>
                    <a:pt x="6270824" y="651728"/>
                    <a:pt x="6278979" y="650520"/>
                    <a:pt x="6286500" y="647700"/>
                  </a:cubicBezTo>
                  <a:cubicBezTo>
                    <a:pt x="6299307" y="642897"/>
                    <a:pt x="6312101" y="638015"/>
                    <a:pt x="6324600" y="632460"/>
                  </a:cubicBezTo>
                  <a:cubicBezTo>
                    <a:pt x="6334980" y="627847"/>
                    <a:pt x="6344639" y="621695"/>
                    <a:pt x="6355080" y="617220"/>
                  </a:cubicBezTo>
                  <a:cubicBezTo>
                    <a:pt x="6378955" y="606988"/>
                    <a:pt x="6396259" y="606547"/>
                    <a:pt x="6423660" y="601980"/>
                  </a:cubicBezTo>
                  <a:cubicBezTo>
                    <a:pt x="6449663" y="588979"/>
                    <a:pt x="6491939" y="565731"/>
                    <a:pt x="6522720" y="556260"/>
                  </a:cubicBezTo>
                  <a:cubicBezTo>
                    <a:pt x="6542739" y="550100"/>
                    <a:pt x="6563809" y="547644"/>
                    <a:pt x="6583680" y="541020"/>
                  </a:cubicBezTo>
                  <a:cubicBezTo>
                    <a:pt x="6594456" y="537428"/>
                    <a:pt x="6603780" y="530393"/>
                    <a:pt x="6614160" y="525780"/>
                  </a:cubicBezTo>
                  <a:cubicBezTo>
                    <a:pt x="6626659" y="520225"/>
                    <a:pt x="6639453" y="515343"/>
                    <a:pt x="6652260" y="510540"/>
                  </a:cubicBezTo>
                  <a:cubicBezTo>
                    <a:pt x="6659781" y="507720"/>
                    <a:pt x="6667737" y="506084"/>
                    <a:pt x="6675120" y="502920"/>
                  </a:cubicBezTo>
                  <a:cubicBezTo>
                    <a:pt x="6685561" y="498445"/>
                    <a:pt x="6695159" y="492155"/>
                    <a:pt x="6705600" y="487680"/>
                  </a:cubicBezTo>
                  <a:cubicBezTo>
                    <a:pt x="6712983" y="484516"/>
                    <a:pt x="6721276" y="483652"/>
                    <a:pt x="6728460" y="480060"/>
                  </a:cubicBezTo>
                  <a:cubicBezTo>
                    <a:pt x="6736651" y="475964"/>
                    <a:pt x="6742632" y="467716"/>
                    <a:pt x="6751320" y="464820"/>
                  </a:cubicBezTo>
                  <a:cubicBezTo>
                    <a:pt x="6765977" y="459934"/>
                    <a:pt x="6781890" y="460230"/>
                    <a:pt x="6797040" y="457200"/>
                  </a:cubicBezTo>
                  <a:cubicBezTo>
                    <a:pt x="6807309" y="455146"/>
                    <a:pt x="6817280" y="451774"/>
                    <a:pt x="6827520" y="449580"/>
                  </a:cubicBezTo>
                  <a:cubicBezTo>
                    <a:pt x="6852848" y="444153"/>
                    <a:pt x="6879146" y="442531"/>
                    <a:pt x="6903720" y="434340"/>
                  </a:cubicBezTo>
                  <a:cubicBezTo>
                    <a:pt x="6911340" y="431800"/>
                    <a:pt x="6918704" y="428295"/>
                    <a:pt x="6926580" y="426720"/>
                  </a:cubicBezTo>
                  <a:cubicBezTo>
                    <a:pt x="6944192" y="423198"/>
                    <a:pt x="6962204" y="422053"/>
                    <a:pt x="6979920" y="419100"/>
                  </a:cubicBezTo>
                  <a:cubicBezTo>
                    <a:pt x="6992695" y="416971"/>
                    <a:pt x="7005122" y="412653"/>
                    <a:pt x="7018020" y="411480"/>
                  </a:cubicBezTo>
                  <a:cubicBezTo>
                    <a:pt x="7061097" y="407564"/>
                    <a:pt x="7104380" y="406400"/>
                    <a:pt x="7147560" y="403860"/>
                  </a:cubicBezTo>
                  <a:lnTo>
                    <a:pt x="7193280" y="388620"/>
                  </a:lnTo>
                  <a:lnTo>
                    <a:pt x="7216140" y="381000"/>
                  </a:lnTo>
                  <a:cubicBezTo>
                    <a:pt x="7234077" y="363063"/>
                    <a:pt x="7260415" y="333736"/>
                    <a:pt x="7284720" y="327660"/>
                  </a:cubicBezTo>
                  <a:cubicBezTo>
                    <a:pt x="7294880" y="325120"/>
                    <a:pt x="7305169" y="323049"/>
                    <a:pt x="7315200" y="320040"/>
                  </a:cubicBezTo>
                  <a:cubicBezTo>
                    <a:pt x="7330587" y="315424"/>
                    <a:pt x="7345680" y="309880"/>
                    <a:pt x="7360920" y="304800"/>
                  </a:cubicBezTo>
                  <a:cubicBezTo>
                    <a:pt x="7368540" y="302260"/>
                    <a:pt x="7375763" y="297681"/>
                    <a:pt x="7383780" y="297180"/>
                  </a:cubicBezTo>
                  <a:lnTo>
                    <a:pt x="7505700" y="289560"/>
                  </a:lnTo>
                  <a:cubicBezTo>
                    <a:pt x="7568205" y="268725"/>
                    <a:pt x="7469535" y="299841"/>
                    <a:pt x="7597140" y="274320"/>
                  </a:cubicBezTo>
                  <a:cubicBezTo>
                    <a:pt x="7612892" y="271170"/>
                    <a:pt x="7626894" y="260854"/>
                    <a:pt x="7642860" y="259080"/>
                  </a:cubicBezTo>
                  <a:cubicBezTo>
                    <a:pt x="7665720" y="256540"/>
                    <a:pt x="7688670" y="254713"/>
                    <a:pt x="7711440" y="251460"/>
                  </a:cubicBezTo>
                  <a:cubicBezTo>
                    <a:pt x="7724261" y="249628"/>
                    <a:pt x="7736797" y="246157"/>
                    <a:pt x="7749540" y="243840"/>
                  </a:cubicBezTo>
                  <a:cubicBezTo>
                    <a:pt x="7764741" y="241076"/>
                    <a:pt x="7780059" y="238984"/>
                    <a:pt x="7795260" y="236220"/>
                  </a:cubicBezTo>
                  <a:cubicBezTo>
                    <a:pt x="7808003" y="233903"/>
                    <a:pt x="7820522" y="230312"/>
                    <a:pt x="7833360" y="228600"/>
                  </a:cubicBezTo>
                  <a:cubicBezTo>
                    <a:pt x="7858663" y="225226"/>
                    <a:pt x="7884189" y="223799"/>
                    <a:pt x="7909560" y="220980"/>
                  </a:cubicBezTo>
                  <a:cubicBezTo>
                    <a:pt x="7929913" y="218719"/>
                    <a:pt x="7950200" y="215900"/>
                    <a:pt x="7970520" y="213360"/>
                  </a:cubicBezTo>
                  <a:lnTo>
                    <a:pt x="8016240" y="198120"/>
                  </a:lnTo>
                  <a:cubicBezTo>
                    <a:pt x="8023860" y="195580"/>
                    <a:pt x="8032417" y="194955"/>
                    <a:pt x="8039100" y="190500"/>
                  </a:cubicBezTo>
                  <a:cubicBezTo>
                    <a:pt x="8046720" y="185420"/>
                    <a:pt x="8053645" y="179098"/>
                    <a:pt x="8061960" y="175260"/>
                  </a:cubicBezTo>
                  <a:cubicBezTo>
                    <a:pt x="8086799" y="163796"/>
                    <a:pt x="8112207" y="153431"/>
                    <a:pt x="8138160" y="144780"/>
                  </a:cubicBezTo>
                  <a:cubicBezTo>
                    <a:pt x="8153400" y="139700"/>
                    <a:pt x="8170514" y="138451"/>
                    <a:pt x="8183880" y="129540"/>
                  </a:cubicBezTo>
                  <a:cubicBezTo>
                    <a:pt x="8215706" y="108322"/>
                    <a:pt x="8200264" y="120776"/>
                    <a:pt x="8229600" y="91440"/>
                  </a:cubicBezTo>
                  <a:cubicBezTo>
                    <a:pt x="8242991" y="51266"/>
                    <a:pt x="8228369" y="83773"/>
                    <a:pt x="8260080" y="45720"/>
                  </a:cubicBezTo>
                  <a:cubicBezTo>
                    <a:pt x="8265943" y="38685"/>
                    <a:pt x="8268844" y="29336"/>
                    <a:pt x="8275320" y="22860"/>
                  </a:cubicBezTo>
                  <a:cubicBezTo>
                    <a:pt x="8290092" y="8088"/>
                    <a:pt x="8302447" y="6198"/>
                    <a:pt x="8321040" y="0"/>
                  </a:cubicBezTo>
                  <a:cubicBezTo>
                    <a:pt x="8374892" y="10770"/>
                    <a:pt x="8346853" y="3524"/>
                    <a:pt x="8404860" y="22860"/>
                  </a:cubicBezTo>
                  <a:lnTo>
                    <a:pt x="8427720" y="30480"/>
                  </a:lnTo>
                  <a:cubicBezTo>
                    <a:pt x="8450580" y="27940"/>
                    <a:pt x="8473612" y="26641"/>
                    <a:pt x="8496300" y="22860"/>
                  </a:cubicBezTo>
                  <a:cubicBezTo>
                    <a:pt x="8504223" y="21540"/>
                    <a:pt x="8519160" y="15240"/>
                    <a:pt x="8519160" y="15240"/>
                  </a:cubicBezTo>
                </a:path>
              </a:pathLst>
            </a:custGeom>
            <a:noFill/>
            <a:ln w="10160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nvGrpSpPr>
            <p:cNvPr id="76811" name="Gruppieren 11">
              <a:extLst>
                <a:ext uri="{FF2B5EF4-FFF2-40B4-BE49-F238E27FC236}">
                  <a16:creationId xmlns:a16="http://schemas.microsoft.com/office/drawing/2014/main" id="{F126ADBB-12CE-4809-8B8E-95AD0EF1E696}"/>
                </a:ext>
              </a:extLst>
            </p:cNvPr>
            <p:cNvGrpSpPr>
              <a:grpSpLocks/>
            </p:cNvGrpSpPr>
            <p:nvPr/>
          </p:nvGrpSpPr>
          <p:grpSpPr bwMode="auto">
            <a:xfrm rot="286618">
              <a:off x="2018625" y="2954951"/>
              <a:ext cx="5757650" cy="2797267"/>
              <a:chOff x="814131" y="2773552"/>
              <a:chExt cx="8209754" cy="2797267"/>
            </a:xfrm>
          </p:grpSpPr>
          <p:pic>
            <p:nvPicPr>
              <p:cNvPr id="76812" name="Grafik 12">
                <a:extLst>
                  <a:ext uri="{FF2B5EF4-FFF2-40B4-BE49-F238E27FC236}">
                    <a16:creationId xmlns:a16="http://schemas.microsoft.com/office/drawing/2014/main" id="{A81D5F72-CFAF-48EB-9B55-499E1368D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52986" y="529176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Grafik 13">
                <a:extLst>
                  <a:ext uri="{FF2B5EF4-FFF2-40B4-BE49-F238E27FC236}">
                    <a16:creationId xmlns:a16="http://schemas.microsoft.com/office/drawing/2014/main" id="{113FE199-3833-405A-8F51-AD816509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1163407" y="515604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rafik 14">
                <a:extLst>
                  <a:ext uri="{FF2B5EF4-FFF2-40B4-BE49-F238E27FC236}">
                    <a16:creationId xmlns:a16="http://schemas.microsoft.com/office/drawing/2014/main" id="{4D39E20C-199A-45A3-BC4C-10EFC758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1477219" y="50479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Grafik 15">
                <a:extLst>
                  <a:ext uri="{FF2B5EF4-FFF2-40B4-BE49-F238E27FC236}">
                    <a16:creationId xmlns:a16="http://schemas.microsoft.com/office/drawing/2014/main" id="{F162784C-E927-468F-A829-DC6F63CC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1786346" y="496029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6" name="Gruppieren 16">
                <a:extLst>
                  <a:ext uri="{FF2B5EF4-FFF2-40B4-BE49-F238E27FC236}">
                    <a16:creationId xmlns:a16="http://schemas.microsoft.com/office/drawing/2014/main" id="{BD8AC127-CF86-4B0F-8899-DAB5806CCFA5}"/>
                  </a:ext>
                </a:extLst>
              </p:cNvPr>
              <p:cNvGrpSpPr>
                <a:grpSpLocks/>
              </p:cNvGrpSpPr>
              <p:nvPr/>
            </p:nvGrpSpPr>
            <p:grpSpPr bwMode="auto">
              <a:xfrm rot="-320531">
                <a:off x="2074080" y="4525204"/>
                <a:ext cx="1333392" cy="512874"/>
                <a:chOff x="2092741" y="4611956"/>
                <a:chExt cx="1333392" cy="512874"/>
              </a:xfrm>
            </p:grpSpPr>
            <p:pic>
              <p:nvPicPr>
                <p:cNvPr id="76837" name="Grafik 37">
                  <a:extLst>
                    <a:ext uri="{FF2B5EF4-FFF2-40B4-BE49-F238E27FC236}">
                      <a16:creationId xmlns:a16="http://schemas.microsoft.com/office/drawing/2014/main" id="{051F210A-DC83-4581-A7F8-D5B80146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131596" y="4845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Grafik 38">
                  <a:extLst>
                    <a:ext uri="{FF2B5EF4-FFF2-40B4-BE49-F238E27FC236}">
                      <a16:creationId xmlns:a16="http://schemas.microsoft.com/office/drawing/2014/main" id="{4F00012B-A6DD-4A59-91F2-9A90D3B7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416558" y="4771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Grafik 39">
                  <a:extLst>
                    <a:ext uri="{FF2B5EF4-FFF2-40B4-BE49-F238E27FC236}">
                      <a16:creationId xmlns:a16="http://schemas.microsoft.com/office/drawing/2014/main" id="{12242401-54D8-4ABA-B4FB-B1CB8D549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764650" y="4684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Grafik 40">
                  <a:extLst>
                    <a:ext uri="{FF2B5EF4-FFF2-40B4-BE49-F238E27FC236}">
                      <a16:creationId xmlns:a16="http://schemas.microsoft.com/office/drawing/2014/main" id="{517F6E30-CBB7-474A-8F89-88E22ED26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3147078" y="457310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7" name="Gruppieren 17">
                <a:extLst>
                  <a:ext uri="{FF2B5EF4-FFF2-40B4-BE49-F238E27FC236}">
                    <a16:creationId xmlns:a16="http://schemas.microsoft.com/office/drawing/2014/main" id="{450F1073-1A95-476A-9D1A-A4660FEE5339}"/>
                  </a:ext>
                </a:extLst>
              </p:cNvPr>
              <p:cNvGrpSpPr>
                <a:grpSpLocks/>
              </p:cNvGrpSpPr>
              <p:nvPr/>
            </p:nvGrpSpPr>
            <p:grpSpPr bwMode="auto">
              <a:xfrm rot="165854">
                <a:off x="3426592" y="3777148"/>
                <a:ext cx="2333399" cy="839147"/>
                <a:chOff x="3418644" y="3877288"/>
                <a:chExt cx="2333399" cy="839147"/>
              </a:xfrm>
            </p:grpSpPr>
            <p:pic>
              <p:nvPicPr>
                <p:cNvPr id="76830" name="Grafik 30">
                  <a:extLst>
                    <a:ext uri="{FF2B5EF4-FFF2-40B4-BE49-F238E27FC236}">
                      <a16:creationId xmlns:a16="http://schemas.microsoft.com/office/drawing/2014/main" id="{537B7692-E2C2-4F8B-898A-532513CB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3457499" y="443738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Grafik 31">
                  <a:extLst>
                    <a:ext uri="{FF2B5EF4-FFF2-40B4-BE49-F238E27FC236}">
                      <a16:creationId xmlns:a16="http://schemas.microsoft.com/office/drawing/2014/main" id="{77AAF6E0-5F65-465C-8FE4-E430C20A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3771311" y="43293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Grafik 32">
                  <a:extLst>
                    <a:ext uri="{FF2B5EF4-FFF2-40B4-BE49-F238E27FC236}">
                      <a16:creationId xmlns:a16="http://schemas.microsoft.com/office/drawing/2014/main" id="{E14A1771-7DF4-4D22-B47A-9B0427A7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080438" y="424162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Grafik 33">
                  <a:extLst>
                    <a:ext uri="{FF2B5EF4-FFF2-40B4-BE49-F238E27FC236}">
                      <a16:creationId xmlns:a16="http://schemas.microsoft.com/office/drawing/2014/main" id="{DAF25138-E82F-4F66-8630-E9C0E67B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425688" y="41271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Grafik 34">
                  <a:extLst>
                    <a:ext uri="{FF2B5EF4-FFF2-40B4-BE49-F238E27FC236}">
                      <a16:creationId xmlns:a16="http://schemas.microsoft.com/office/drawing/2014/main" id="{9C6684AE-D824-4B8F-BF47-333C4252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710650" y="405310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Grafik 35">
                  <a:extLst>
                    <a:ext uri="{FF2B5EF4-FFF2-40B4-BE49-F238E27FC236}">
                      <a16:creationId xmlns:a16="http://schemas.microsoft.com/office/drawing/2014/main" id="{23BD8AEA-3304-4EE0-B3CF-DB13D1C6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5058742" y="396622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Grafik 36">
                  <a:extLst>
                    <a:ext uri="{FF2B5EF4-FFF2-40B4-BE49-F238E27FC236}">
                      <a16:creationId xmlns:a16="http://schemas.microsoft.com/office/drawing/2014/main" id="{0A762B1A-0706-4FC5-8B65-E101586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5472988" y="3838433"/>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8" name="Gruppieren 18">
                <a:extLst>
                  <a:ext uri="{FF2B5EF4-FFF2-40B4-BE49-F238E27FC236}">
                    <a16:creationId xmlns:a16="http://schemas.microsoft.com/office/drawing/2014/main" id="{831F0398-D4C5-4A8B-8289-64B7466A23C6}"/>
                  </a:ext>
                </a:extLst>
              </p:cNvPr>
              <p:cNvGrpSpPr>
                <a:grpSpLocks/>
              </p:cNvGrpSpPr>
              <p:nvPr/>
            </p:nvGrpSpPr>
            <p:grpSpPr bwMode="auto">
              <a:xfrm rot="-220020">
                <a:off x="5785888" y="3322688"/>
                <a:ext cx="1605340" cy="603286"/>
                <a:chOff x="5747946" y="3406132"/>
                <a:chExt cx="1605340" cy="603286"/>
              </a:xfrm>
            </p:grpSpPr>
            <p:pic>
              <p:nvPicPr>
                <p:cNvPr id="76825" name="Grafik 25">
                  <a:extLst>
                    <a:ext uri="{FF2B5EF4-FFF2-40B4-BE49-F238E27FC236}">
                      <a16:creationId xmlns:a16="http://schemas.microsoft.com/office/drawing/2014/main" id="{E1066D86-C250-4BD0-886A-B8DE2B6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5786801" y="37303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Grafik 26">
                  <a:extLst>
                    <a:ext uri="{FF2B5EF4-FFF2-40B4-BE49-F238E27FC236}">
                      <a16:creationId xmlns:a16="http://schemas.microsoft.com/office/drawing/2014/main" id="{0F4F6BD5-8729-4AE1-804D-493FDF0DD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095928" y="364268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Grafik 27">
                  <a:extLst>
                    <a:ext uri="{FF2B5EF4-FFF2-40B4-BE49-F238E27FC236}">
                      <a16:creationId xmlns:a16="http://schemas.microsoft.com/office/drawing/2014/main" id="{DD723995-5639-4EED-B5B5-50FB22F2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441178" y="35281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Grafik 28">
                  <a:extLst>
                    <a:ext uri="{FF2B5EF4-FFF2-40B4-BE49-F238E27FC236}">
                      <a16:creationId xmlns:a16="http://schemas.microsoft.com/office/drawing/2014/main" id="{95C6F2A9-4E56-4465-9811-0F55E38A4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726139" y="3454158"/>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Grafik 29">
                  <a:extLst>
                    <a:ext uri="{FF2B5EF4-FFF2-40B4-BE49-F238E27FC236}">
                      <a16:creationId xmlns:a16="http://schemas.microsoft.com/office/drawing/2014/main" id="{B0151603-5CCD-4C3C-A326-ADFDF8E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074231" y="33672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9" name="Gruppieren 19">
                <a:extLst>
                  <a:ext uri="{FF2B5EF4-FFF2-40B4-BE49-F238E27FC236}">
                    <a16:creationId xmlns:a16="http://schemas.microsoft.com/office/drawing/2014/main" id="{806D6A9B-F126-4C72-A513-BE97B9452128}"/>
                  </a:ext>
                </a:extLst>
              </p:cNvPr>
              <p:cNvGrpSpPr>
                <a:grpSpLocks/>
              </p:cNvGrpSpPr>
              <p:nvPr/>
            </p:nvGrpSpPr>
            <p:grpSpPr bwMode="auto">
              <a:xfrm>
                <a:off x="7418545" y="2773552"/>
                <a:ext cx="1605340" cy="603287"/>
                <a:chOff x="7372905" y="2866744"/>
                <a:chExt cx="1605340" cy="603287"/>
              </a:xfrm>
            </p:grpSpPr>
            <p:pic>
              <p:nvPicPr>
                <p:cNvPr id="76820" name="Grafik 20">
                  <a:extLst>
                    <a:ext uri="{FF2B5EF4-FFF2-40B4-BE49-F238E27FC236}">
                      <a16:creationId xmlns:a16="http://schemas.microsoft.com/office/drawing/2014/main" id="{24DE8321-4ECF-40F7-8404-01553CB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7411760" y="31909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Grafik 21">
                  <a:extLst>
                    <a:ext uri="{FF2B5EF4-FFF2-40B4-BE49-F238E27FC236}">
                      <a16:creationId xmlns:a16="http://schemas.microsoft.com/office/drawing/2014/main" id="{CF1574E7-43EB-4EC0-B8E8-62B094EC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720887" y="310329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Grafik 22">
                  <a:extLst>
                    <a:ext uri="{FF2B5EF4-FFF2-40B4-BE49-F238E27FC236}">
                      <a16:creationId xmlns:a16="http://schemas.microsoft.com/office/drawing/2014/main" id="{68B113FD-0270-4178-8A51-0F2B11500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066137" y="2988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Grafik 23">
                  <a:extLst>
                    <a:ext uri="{FF2B5EF4-FFF2-40B4-BE49-F238E27FC236}">
                      <a16:creationId xmlns:a16="http://schemas.microsoft.com/office/drawing/2014/main" id="{08A175A6-B1D5-4349-9EBA-C3E1BCA8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351098" y="2914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Grafik 24">
                  <a:extLst>
                    <a:ext uri="{FF2B5EF4-FFF2-40B4-BE49-F238E27FC236}">
                      <a16:creationId xmlns:a16="http://schemas.microsoft.com/office/drawing/2014/main" id="{681EAA42-5F43-428F-958A-438D8E09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699190" y="2827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76806" name="Textfeld 56">
            <a:extLst>
              <a:ext uri="{FF2B5EF4-FFF2-40B4-BE49-F238E27FC236}">
                <a16:creationId xmlns:a16="http://schemas.microsoft.com/office/drawing/2014/main" id="{E7BC9CE0-08EF-4288-9856-C13CD2F3221B}"/>
              </a:ext>
            </a:extLst>
          </p:cNvPr>
          <p:cNvSpPr txBox="1">
            <a:spLocks noChangeArrowheads="1"/>
          </p:cNvSpPr>
          <p:nvPr/>
        </p:nvSpPr>
        <p:spPr bwMode="auto">
          <a:xfrm>
            <a:off x="8797925" y="144463"/>
            <a:ext cx="105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rgbClr val="00B050"/>
                </a:solidFill>
              </a:rPr>
              <a:t>!100% !</a:t>
            </a: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5346912" y="4657276"/>
            <a:ext cx="44270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00FF"/>
                </a:solidFill>
              </a:rPr>
              <a:t>Wolfgang Thiel, Vorsitzender</a:t>
            </a:r>
          </a:p>
          <a:p>
            <a:pPr algn="ctr"/>
            <a:r>
              <a:rPr lang="de-DE" altLang="de-DE" sz="1800" b="1" dirty="0">
                <a:solidFill>
                  <a:srgbClr val="0000FF"/>
                </a:solidFill>
              </a:rPr>
              <a:t>Initiative Südpfalz-Energie (ISE e.V.)</a:t>
            </a:r>
          </a:p>
          <a:p>
            <a:pPr algn="ctr"/>
            <a:r>
              <a:rPr lang="de-DE" altLang="de-DE" sz="1800" dirty="0">
                <a:solidFill>
                  <a:srgbClr val="0000FF"/>
                </a:solidFill>
              </a:rPr>
              <a:t>www.i-suedpfalz-energie.de/</a:t>
            </a:r>
          </a:p>
          <a:p>
            <a:pPr algn="ctr"/>
            <a:r>
              <a:rPr lang="de-DE" altLang="de-DE" sz="1800" dirty="0">
                <a:solidFill>
                  <a:srgbClr val="0000FF"/>
                </a:solidFill>
              </a:rPr>
              <a:t>Tel.: +49 172 7419812</a:t>
            </a:r>
          </a:p>
          <a:p>
            <a:pPr algn="ctr"/>
            <a:r>
              <a:rPr lang="de-DE" altLang="de-DE" sz="1800" dirty="0" err="1">
                <a:solidFill>
                  <a:srgbClr val="0000FF"/>
                </a:solidFill>
              </a:rPr>
              <a:t>eMail</a:t>
            </a:r>
            <a:r>
              <a:rPr lang="de-DE" altLang="de-DE" sz="1800" dirty="0">
                <a:solidFill>
                  <a:srgbClr val="0000FF"/>
                </a:solidFill>
              </a:rPr>
              <a:t>: wolfgang@thiel-wt.de</a:t>
            </a:r>
          </a:p>
        </p:txBody>
      </p:sp>
      <p:sp>
        <p:nvSpPr>
          <p:cNvPr id="2" name="Text Box 5">
            <a:extLst>
              <a:ext uri="{FF2B5EF4-FFF2-40B4-BE49-F238E27FC236}">
                <a16:creationId xmlns:a16="http://schemas.microsoft.com/office/drawing/2014/main" id="{946A1577-52E2-61EE-760C-FD670A91CDB3}"/>
              </a:ext>
            </a:extLst>
          </p:cNvPr>
          <p:cNvSpPr txBox="1">
            <a:spLocks noChangeArrowheads="1"/>
          </p:cNvSpPr>
          <p:nvPr/>
        </p:nvSpPr>
        <p:spPr bwMode="auto">
          <a:xfrm>
            <a:off x="409069" y="224981"/>
            <a:ext cx="5586310" cy="2585323"/>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marL="0" indent="0"/>
            <a:r>
              <a:rPr lang="de-DE" sz="1800" b="1" dirty="0">
                <a:solidFill>
                  <a:srgbClr val="3333FF"/>
                </a:solidFill>
              </a:rPr>
              <a:t>Projekt-Team</a:t>
            </a:r>
            <a:br>
              <a:rPr lang="de-DE" sz="1800" dirty="0">
                <a:solidFill>
                  <a:srgbClr val="3333FF"/>
                </a:solidFill>
              </a:rPr>
            </a:br>
            <a:r>
              <a:rPr lang="de-DE" sz="1800" dirty="0">
                <a:solidFill>
                  <a:srgbClr val="3333FF"/>
                </a:solidFill>
              </a:rPr>
              <a:t>Wolfgang Thiel (Projektleiter und PPT-Ersteller)</a:t>
            </a:r>
            <a:br>
              <a:rPr lang="de-DE" sz="1800" dirty="0">
                <a:solidFill>
                  <a:srgbClr val="3333FF"/>
                </a:solidFill>
              </a:rPr>
            </a:br>
            <a:r>
              <a:rPr lang="de-DE" sz="1800" dirty="0">
                <a:solidFill>
                  <a:srgbClr val="3333FF"/>
                </a:solidFill>
              </a:rPr>
              <a:t>Frieder </a:t>
            </a:r>
            <a:r>
              <a:rPr lang="de-DE" sz="1800" dirty="0" err="1">
                <a:solidFill>
                  <a:srgbClr val="3333FF"/>
                </a:solidFill>
              </a:rPr>
              <a:t>Wambsganß</a:t>
            </a:r>
            <a:r>
              <a:rPr lang="de-DE" sz="1800" dirty="0">
                <a:solidFill>
                  <a:srgbClr val="3333FF"/>
                </a:solidFill>
              </a:rPr>
              <a:t> (Lektor)</a:t>
            </a:r>
          </a:p>
          <a:p>
            <a:pPr marL="0" indent="0"/>
            <a:r>
              <a:rPr lang="de-DE" altLang="de-DE" sz="1800" dirty="0">
                <a:solidFill>
                  <a:srgbClr val="3333FF"/>
                </a:solidFill>
              </a:rPr>
              <a:t>Wolfgang </a:t>
            </a:r>
            <a:r>
              <a:rPr lang="de-DE" altLang="de-DE" sz="1800" dirty="0" err="1">
                <a:solidFill>
                  <a:srgbClr val="3333FF"/>
                </a:solidFill>
              </a:rPr>
              <a:t>Fedderken</a:t>
            </a:r>
            <a:endParaRPr lang="de-DE" altLang="de-DE" sz="1800" dirty="0">
              <a:solidFill>
                <a:srgbClr val="3333FF"/>
              </a:solidFill>
            </a:endParaRPr>
          </a:p>
          <a:p>
            <a:pPr marL="0" indent="0"/>
            <a:r>
              <a:rPr lang="de-DE" sz="1800" dirty="0">
                <a:solidFill>
                  <a:srgbClr val="3333FF"/>
                </a:solidFill>
              </a:rPr>
              <a:t>Prof. Dr. Karl Keilen</a:t>
            </a:r>
          </a:p>
          <a:p>
            <a:pPr marL="0" indent="0"/>
            <a:r>
              <a:rPr lang="de-DE" altLang="de-DE" sz="1800" dirty="0">
                <a:solidFill>
                  <a:srgbClr val="3333FF"/>
                </a:solidFill>
              </a:rPr>
              <a:t>Dr. Gerhard Lausterer</a:t>
            </a:r>
            <a:br>
              <a:rPr lang="de-DE" altLang="de-DE" sz="1800" dirty="0">
                <a:solidFill>
                  <a:srgbClr val="3333FF"/>
                </a:solidFill>
              </a:rPr>
            </a:br>
            <a:r>
              <a:rPr lang="de-DE" sz="1800" dirty="0">
                <a:solidFill>
                  <a:srgbClr val="3333FF"/>
                </a:solidFill>
              </a:rPr>
              <a:t>Michael Linder</a:t>
            </a:r>
            <a:br>
              <a:rPr lang="de-DE" sz="1800" dirty="0">
                <a:solidFill>
                  <a:srgbClr val="3333FF"/>
                </a:solidFill>
              </a:rPr>
            </a:br>
            <a:r>
              <a:rPr lang="de-DE" sz="1800" dirty="0">
                <a:solidFill>
                  <a:srgbClr val="3333FF"/>
                </a:solidFill>
              </a:rPr>
              <a:t>Michael Müller</a:t>
            </a:r>
            <a:br>
              <a:rPr lang="de-DE" sz="1800" dirty="0">
                <a:solidFill>
                  <a:srgbClr val="3333FF"/>
                </a:solidFill>
              </a:rPr>
            </a:br>
            <a:r>
              <a:rPr lang="de-DE" sz="1800" dirty="0">
                <a:solidFill>
                  <a:srgbClr val="3333FF"/>
                </a:solidFill>
              </a:rPr>
              <a:t>Volker Wander</a:t>
            </a:r>
            <a:endParaRPr lang="de-DE" altLang="de-DE" sz="1800" dirty="0">
              <a:solidFill>
                <a:srgbClr val="3333FF"/>
              </a:solidFill>
            </a:endParaRPr>
          </a:p>
        </p:txBody>
      </p:sp>
      <p:grpSp>
        <p:nvGrpSpPr>
          <p:cNvPr id="3" name="Gruppieren 1">
            <a:extLst>
              <a:ext uri="{FF2B5EF4-FFF2-40B4-BE49-F238E27FC236}">
                <a16:creationId xmlns:a16="http://schemas.microsoft.com/office/drawing/2014/main" id="{93C7CD12-A036-4692-DB0C-96D0516AF628}"/>
              </a:ext>
            </a:extLst>
          </p:cNvPr>
          <p:cNvGrpSpPr>
            <a:grpSpLocks/>
          </p:cNvGrpSpPr>
          <p:nvPr/>
        </p:nvGrpSpPr>
        <p:grpSpPr bwMode="auto">
          <a:xfrm>
            <a:off x="418228" y="3020017"/>
            <a:ext cx="8880475" cy="614283"/>
            <a:chOff x="666532" y="881792"/>
            <a:chExt cx="8880140" cy="614005"/>
          </a:xfrm>
        </p:grpSpPr>
        <p:sp>
          <p:nvSpPr>
            <p:cNvPr id="4" name="AutoShape 4">
              <a:extLst>
                <a:ext uri="{FF2B5EF4-FFF2-40B4-BE49-F238E27FC236}">
                  <a16:creationId xmlns:a16="http://schemas.microsoft.com/office/drawing/2014/main" id="{AF2FEB10-9A43-3518-403B-E90CA8023E3F}"/>
                </a:ext>
              </a:extLst>
            </p:cNvPr>
            <p:cNvSpPr>
              <a:spLocks noChangeArrowheads="1"/>
            </p:cNvSpPr>
            <p:nvPr/>
          </p:nvSpPr>
          <p:spPr bwMode="auto">
            <a:xfrm>
              <a:off x="666532" y="881792"/>
              <a:ext cx="8880140" cy="612656"/>
            </a:xfrm>
            <a:prstGeom prst="bevel">
              <a:avLst>
                <a:gd name="adj" fmla="val 5111"/>
              </a:avLst>
            </a:prstGeom>
            <a:solidFill>
              <a:srgbClr val="F6601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sz="3600"/>
            </a:p>
          </p:txBody>
        </p:sp>
        <p:sp>
          <p:nvSpPr>
            <p:cNvPr id="5" name="Text Box 5">
              <a:extLst>
                <a:ext uri="{FF2B5EF4-FFF2-40B4-BE49-F238E27FC236}">
                  <a16:creationId xmlns:a16="http://schemas.microsoft.com/office/drawing/2014/main" id="{8DD8AC5B-C577-910B-2D41-D58B4A7B7B28}"/>
                </a:ext>
              </a:extLst>
            </p:cNvPr>
            <p:cNvSpPr txBox="1">
              <a:spLocks noChangeArrowheads="1"/>
            </p:cNvSpPr>
            <p:nvPr/>
          </p:nvSpPr>
          <p:spPr bwMode="auto">
            <a:xfrm flipH="1">
              <a:off x="952037" y="997425"/>
              <a:ext cx="8398561" cy="498372"/>
            </a:xfrm>
            <a:prstGeom prst="rect">
              <a:avLst/>
            </a:prstGeom>
            <a:noFill/>
            <a:ln>
              <a:noFill/>
            </a:ln>
            <a:effectLst/>
            <a:extLst>
              <a:ext uri="{909E8E84-426E-40DD-AFC4-6F175D3DCCD1}">
                <a14:hiddenFill xmlns:a14="http://schemas.microsoft.com/office/drawing/2010/main">
                  <a:solidFill>
                    <a:srgbClr val="BBD2E9">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7E8C"/>
                    </a:outerShdw>
                  </a:effectLst>
                </a14:hiddenEffects>
              </a:ext>
            </a:extLst>
          </p:spPr>
          <p:txBody>
            <a:bodyPr lIns="0" tIns="0" rIns="0" bIns="0" anchor="ctr">
              <a:spAutoFit/>
            </a:bodyPr>
            <a:lstStyle>
              <a:lvl1pPr marL="290513" indent="-290513">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lnSpc>
                  <a:spcPct val="90000"/>
                </a:lnSpc>
                <a:spcBef>
                  <a:spcPct val="10000"/>
                </a:spcBef>
                <a:buClr>
                  <a:srgbClr val="FC0128"/>
                </a:buClr>
                <a:buSzPct val="120000"/>
              </a:pPr>
              <a:r>
                <a:rPr lang="de-DE" altLang="de-DE" sz="3600" b="1" dirty="0">
                  <a:solidFill>
                    <a:schemeClr val="bg1"/>
                  </a:solidFill>
                </a:rPr>
                <a:t>Vielen Dank für Ihre Aufmerksamkeit</a:t>
              </a:r>
            </a:p>
          </p:txBody>
        </p:sp>
      </p:gr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A895C40-3703-1A09-54C1-2292ABBC2B88}"/>
              </a:ext>
            </a:extLst>
          </p:cNvPr>
          <p:cNvSpPr>
            <a:spLocks noGrp="1"/>
          </p:cNvSpPr>
          <p:nvPr>
            <p:ph idx="1"/>
          </p:nvPr>
        </p:nvSpPr>
        <p:spPr>
          <a:xfrm>
            <a:off x="340518" y="2838130"/>
            <a:ext cx="9224963" cy="554634"/>
          </a:xfrm>
        </p:spPr>
        <p:txBody>
          <a:bodyPr>
            <a:noAutofit/>
          </a:bodyPr>
          <a:lstStyle/>
          <a:p>
            <a:pPr>
              <a:buFont typeface="Courier New" panose="02070309020205020404" pitchFamily="49" charset="0"/>
              <a:buChar char="o"/>
            </a:pPr>
            <a:r>
              <a:rPr lang="de-DE" sz="1600" dirty="0"/>
              <a:t>Durch </a:t>
            </a:r>
            <a:r>
              <a:rPr lang="de-DE" sz="1600" dirty="0" err="1"/>
              <a:t>Lobbyierung</a:t>
            </a:r>
            <a:r>
              <a:rPr lang="de-DE" sz="1600" dirty="0"/>
              <a:t> v.a. der Gaswirtschaft ist das GEG zum Versuch eines „Gaserhaltungssicherungsgesetzes im Gebäudesektor“ geworden.</a:t>
            </a:r>
          </a:p>
        </p:txBody>
      </p:sp>
      <p:sp>
        <p:nvSpPr>
          <p:cNvPr id="5" name="Rectangle 4">
            <a:extLst>
              <a:ext uri="{FF2B5EF4-FFF2-40B4-BE49-F238E27FC236}">
                <a16:creationId xmlns:a16="http://schemas.microsoft.com/office/drawing/2014/main" id="{5667902B-8D45-7D24-C787-606EB751761C}"/>
              </a:ext>
            </a:extLst>
          </p:cNvPr>
          <p:cNvSpPr>
            <a:spLocks noChangeArrowheads="1"/>
          </p:cNvSpPr>
          <p:nvPr/>
        </p:nvSpPr>
        <p:spPr bwMode="auto">
          <a:xfrm>
            <a:off x="1286628" y="84746"/>
            <a:ext cx="8176686"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rPr>
              <a:t>Fazit zum Gebäudeenergiegesetz GEG 2024</a:t>
            </a:r>
            <a:endParaRPr lang="de-DE" altLang="de-DE" sz="2000" dirty="0">
              <a:solidFill>
                <a:schemeClr val="bg1"/>
              </a:solidFill>
              <a:latin typeface="+mn-lt"/>
            </a:endParaRPr>
          </a:p>
        </p:txBody>
      </p:sp>
      <p:sp>
        <p:nvSpPr>
          <p:cNvPr id="6" name="Inhaltsplatzhalter 2">
            <a:extLst>
              <a:ext uri="{FF2B5EF4-FFF2-40B4-BE49-F238E27FC236}">
                <a16:creationId xmlns:a16="http://schemas.microsoft.com/office/drawing/2014/main" id="{7A64E8BC-2B40-1812-9A9E-71CF3E0A0D56}"/>
              </a:ext>
            </a:extLst>
          </p:cNvPr>
          <p:cNvSpPr txBox="1">
            <a:spLocks/>
          </p:cNvSpPr>
          <p:nvPr/>
        </p:nvSpPr>
        <p:spPr>
          <a:xfrm>
            <a:off x="340518" y="1103065"/>
            <a:ext cx="9224963" cy="593862"/>
          </a:xfrm>
          <a:prstGeom prst="rect">
            <a:avLst/>
          </a:prstGeom>
        </p:spPr>
        <p:txBody>
          <a:bodyPr>
            <a:noAutofit/>
          </a:bodyPr>
          <a:lst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a:lstStyle>
          <a:p>
            <a:pPr>
              <a:buFont typeface="Courier New" panose="02070309020205020404" pitchFamily="49" charset="0"/>
              <a:buChar char="o"/>
            </a:pPr>
            <a:r>
              <a:rPr lang="de-DE" sz="1600" kern="0" dirty="0"/>
              <a:t>Mit dem Entwurf des GEG wurde das deutsche Klimaschutzgesetz, inkl. der Korrektur durch das BVG, konsequent umgesetzt! </a:t>
            </a:r>
          </a:p>
        </p:txBody>
      </p:sp>
      <p:sp>
        <p:nvSpPr>
          <p:cNvPr id="7" name="Inhaltsplatzhalter 2">
            <a:extLst>
              <a:ext uri="{FF2B5EF4-FFF2-40B4-BE49-F238E27FC236}">
                <a16:creationId xmlns:a16="http://schemas.microsoft.com/office/drawing/2014/main" id="{E19CFF5D-A589-EFAD-B089-8E3FC8901D4C}"/>
              </a:ext>
            </a:extLst>
          </p:cNvPr>
          <p:cNvSpPr txBox="1">
            <a:spLocks/>
          </p:cNvSpPr>
          <p:nvPr/>
        </p:nvSpPr>
        <p:spPr>
          <a:xfrm>
            <a:off x="340518" y="4242509"/>
            <a:ext cx="9224963" cy="581317"/>
          </a:xfrm>
          <a:prstGeom prst="rect">
            <a:avLst/>
          </a:prstGeom>
        </p:spPr>
        <p:txBody>
          <a:bodyPr>
            <a:noAutofit/>
          </a:bodyPr>
          <a:lst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a:lstStyle>
          <a:p>
            <a:pPr>
              <a:buFont typeface="Courier New" panose="02070309020205020404" pitchFamily="49" charset="0"/>
              <a:buChar char="o"/>
            </a:pPr>
            <a:r>
              <a:rPr lang="de-DE" sz="1600" kern="0" dirty="0"/>
              <a:t>Im Rahmen der Instandhaltung (Reinvestitionszyklen) nutzt er alle wirtschaftlichen Einspar-, Effizienz- und EE-Potenziale für sich.</a:t>
            </a:r>
          </a:p>
        </p:txBody>
      </p:sp>
      <p:sp>
        <p:nvSpPr>
          <p:cNvPr id="10" name="Textfeld 9">
            <a:extLst>
              <a:ext uri="{FF2B5EF4-FFF2-40B4-BE49-F238E27FC236}">
                <a16:creationId xmlns:a16="http://schemas.microsoft.com/office/drawing/2014/main" id="{A5C08234-3FDD-6384-D45D-B6907D3E24BD}"/>
              </a:ext>
            </a:extLst>
          </p:cNvPr>
          <p:cNvSpPr txBox="1"/>
          <p:nvPr/>
        </p:nvSpPr>
        <p:spPr>
          <a:xfrm>
            <a:off x="340518" y="791869"/>
            <a:ext cx="1782860" cy="338554"/>
          </a:xfrm>
          <a:prstGeom prst="rect">
            <a:avLst/>
          </a:prstGeom>
          <a:noFill/>
        </p:spPr>
        <p:txBody>
          <a:bodyPr wrap="none" rtlCol="0">
            <a:spAutoFit/>
          </a:bodyPr>
          <a:lstStyle/>
          <a:p>
            <a:r>
              <a:rPr lang="de-DE" sz="1600" u="sng" dirty="0">
                <a:latin typeface="+mn-lt"/>
              </a:rPr>
              <a:t>Entwurf des GEG</a:t>
            </a:r>
          </a:p>
        </p:txBody>
      </p:sp>
      <p:sp>
        <p:nvSpPr>
          <p:cNvPr id="11" name="Textfeld 10">
            <a:extLst>
              <a:ext uri="{FF2B5EF4-FFF2-40B4-BE49-F238E27FC236}">
                <a16:creationId xmlns:a16="http://schemas.microsoft.com/office/drawing/2014/main" id="{455A4CFB-2512-1A32-6BB0-9C844B59C30C}"/>
              </a:ext>
            </a:extLst>
          </p:cNvPr>
          <p:cNvSpPr txBox="1"/>
          <p:nvPr/>
        </p:nvSpPr>
        <p:spPr>
          <a:xfrm>
            <a:off x="340518" y="2526934"/>
            <a:ext cx="2440092" cy="338554"/>
          </a:xfrm>
          <a:prstGeom prst="rect">
            <a:avLst/>
          </a:prstGeom>
          <a:noFill/>
        </p:spPr>
        <p:txBody>
          <a:bodyPr wrap="none" rtlCol="0">
            <a:spAutoFit/>
          </a:bodyPr>
          <a:lstStyle/>
          <a:p>
            <a:r>
              <a:rPr lang="de-DE" sz="1600" u="sng" dirty="0">
                <a:latin typeface="+mn-lt"/>
              </a:rPr>
              <a:t>Leitplanken-Kompromiss</a:t>
            </a:r>
          </a:p>
        </p:txBody>
      </p:sp>
      <p:sp>
        <p:nvSpPr>
          <p:cNvPr id="12" name="Rectangle 4">
            <a:extLst>
              <a:ext uri="{FF2B5EF4-FFF2-40B4-BE49-F238E27FC236}">
                <a16:creationId xmlns:a16="http://schemas.microsoft.com/office/drawing/2014/main" id="{C036086D-6B4D-F428-9352-60DA5F08C2D7}"/>
              </a:ext>
            </a:extLst>
          </p:cNvPr>
          <p:cNvSpPr>
            <a:spLocks noChangeArrowheads="1"/>
          </p:cNvSpPr>
          <p:nvPr/>
        </p:nvSpPr>
        <p:spPr bwMode="auto">
          <a:xfrm>
            <a:off x="-29528" y="5884214"/>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Der Leitplanken-Kompromiss ist vor allem eine „Verschlimmbesserung“,</a:t>
            </a:r>
            <a:br>
              <a:rPr lang="de-DE" sz="1800" dirty="0">
                <a:solidFill>
                  <a:srgbClr val="00B050"/>
                </a:solidFill>
              </a:rPr>
            </a:br>
            <a:r>
              <a:rPr lang="de-DE" sz="1800" dirty="0">
                <a:solidFill>
                  <a:srgbClr val="00B050"/>
                </a:solidFill>
              </a:rPr>
              <a:t>er hat den ursprünglichen Gesetzesentwurf von den Füssen auf den Kopf gestellt!</a:t>
            </a:r>
          </a:p>
        </p:txBody>
      </p:sp>
      <p:sp>
        <p:nvSpPr>
          <p:cNvPr id="13" name="Inhaltsplatzhalter 2">
            <a:extLst>
              <a:ext uri="{FF2B5EF4-FFF2-40B4-BE49-F238E27FC236}">
                <a16:creationId xmlns:a16="http://schemas.microsoft.com/office/drawing/2014/main" id="{7CE78977-7EB2-2650-BC4B-B05396041276}"/>
              </a:ext>
            </a:extLst>
          </p:cNvPr>
          <p:cNvSpPr txBox="1">
            <a:spLocks/>
          </p:cNvSpPr>
          <p:nvPr/>
        </p:nvSpPr>
        <p:spPr>
          <a:xfrm>
            <a:off x="340518" y="1669569"/>
            <a:ext cx="9224963" cy="884723"/>
          </a:xfrm>
          <a:prstGeom prst="rect">
            <a:avLst/>
          </a:prstGeom>
        </p:spPr>
        <p:txBody>
          <a:bodyPr>
            <a:noAutofit/>
          </a:bodyPr>
          <a:lst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a:lstStyle>
          <a:p>
            <a:pPr>
              <a:buFont typeface="Courier New" panose="02070309020205020404" pitchFamily="49" charset="0"/>
              <a:buChar char="o"/>
            </a:pPr>
            <a:r>
              <a:rPr lang="de-DE" sz="1600" kern="0" dirty="0"/>
              <a:t>Bezüglich der Anforderungen und der Umstellfristen war er überambitioniert und deshalb punktuell überfordernd. Soziale Belange waren nicht ausreichend berücksichtigt. Außerdem war die Kommunikation des GEG-Entwurfs mangelhaft.</a:t>
            </a:r>
          </a:p>
        </p:txBody>
      </p:sp>
      <p:sp>
        <p:nvSpPr>
          <p:cNvPr id="14" name="Inhaltsplatzhalter 2">
            <a:extLst>
              <a:ext uri="{FF2B5EF4-FFF2-40B4-BE49-F238E27FC236}">
                <a16:creationId xmlns:a16="http://schemas.microsoft.com/office/drawing/2014/main" id="{B4B4300A-5E0C-A401-C532-782785017771}"/>
              </a:ext>
            </a:extLst>
          </p:cNvPr>
          <p:cNvSpPr txBox="1">
            <a:spLocks/>
          </p:cNvSpPr>
          <p:nvPr/>
        </p:nvSpPr>
        <p:spPr>
          <a:xfrm>
            <a:off x="340518" y="3365406"/>
            <a:ext cx="9224963" cy="593265"/>
          </a:xfrm>
          <a:prstGeom prst="rect">
            <a:avLst/>
          </a:prstGeom>
        </p:spPr>
        <p:txBody>
          <a:bodyPr>
            <a:noAutofit/>
          </a:bodyPr>
          <a:lst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a:lstStyle>
          <a:p>
            <a:pPr>
              <a:buFont typeface="Courier New" panose="02070309020205020404" pitchFamily="49" charset="0"/>
              <a:buChar char="o"/>
            </a:pPr>
            <a:r>
              <a:rPr lang="de-DE" sz="1600" kern="0" dirty="0"/>
              <a:t>Der Bürger soll mit dem Zauberwort „Technologieoffenheit“ auf Erdgas mit H</a:t>
            </a:r>
            <a:r>
              <a:rPr lang="de-DE" sz="1600" kern="0" baseline="-25000" dirty="0"/>
              <a:t>2</a:t>
            </a:r>
            <a:r>
              <a:rPr lang="de-DE" sz="1600" kern="0" dirty="0"/>
              <a:t>-ready gelenkt werden, um Umsatzvolumina in der bisherigen fossilen Energiekette zu sichern.</a:t>
            </a:r>
          </a:p>
        </p:txBody>
      </p:sp>
      <p:sp>
        <p:nvSpPr>
          <p:cNvPr id="15" name="Textfeld 14">
            <a:extLst>
              <a:ext uri="{FF2B5EF4-FFF2-40B4-BE49-F238E27FC236}">
                <a16:creationId xmlns:a16="http://schemas.microsoft.com/office/drawing/2014/main" id="{DD04CF8F-7C0A-2452-7BC4-B97E2F9A4E35}"/>
              </a:ext>
            </a:extLst>
          </p:cNvPr>
          <p:cNvSpPr txBox="1"/>
          <p:nvPr/>
        </p:nvSpPr>
        <p:spPr>
          <a:xfrm>
            <a:off x="340518" y="3931313"/>
            <a:ext cx="3002745" cy="338554"/>
          </a:xfrm>
          <a:prstGeom prst="rect">
            <a:avLst/>
          </a:prstGeom>
          <a:noFill/>
        </p:spPr>
        <p:txBody>
          <a:bodyPr wrap="none" rtlCol="0">
            <a:spAutoFit/>
          </a:bodyPr>
          <a:lstStyle/>
          <a:p>
            <a:r>
              <a:rPr lang="de-DE" sz="1600" u="sng" dirty="0">
                <a:latin typeface="+mn-lt"/>
              </a:rPr>
              <a:t>Was macht der kluge Bürger?</a:t>
            </a:r>
          </a:p>
        </p:txBody>
      </p:sp>
      <p:sp>
        <p:nvSpPr>
          <p:cNvPr id="16" name="Inhaltsplatzhalter 2">
            <a:extLst>
              <a:ext uri="{FF2B5EF4-FFF2-40B4-BE49-F238E27FC236}">
                <a16:creationId xmlns:a16="http://schemas.microsoft.com/office/drawing/2014/main" id="{1F237F70-D9A8-1D7E-36DC-75A39CF4C400}"/>
              </a:ext>
            </a:extLst>
          </p:cNvPr>
          <p:cNvSpPr txBox="1">
            <a:spLocks/>
          </p:cNvSpPr>
          <p:nvPr/>
        </p:nvSpPr>
        <p:spPr>
          <a:xfrm>
            <a:off x="340518" y="4796468"/>
            <a:ext cx="9224963" cy="632883"/>
          </a:xfrm>
          <a:prstGeom prst="rect">
            <a:avLst/>
          </a:prstGeom>
        </p:spPr>
        <p:txBody>
          <a:bodyPr>
            <a:noAutofit/>
          </a:bodyPr>
          <a:lst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a:lstStyle>
          <a:p>
            <a:pPr>
              <a:buFont typeface="Courier New" panose="02070309020205020404" pitchFamily="49" charset="0"/>
              <a:buChar char="o"/>
            </a:pPr>
            <a:r>
              <a:rPr lang="de-DE" sz="1600" kern="0" dirty="0"/>
              <a:t>Er macht sich zum </a:t>
            </a:r>
            <a:r>
              <a:rPr lang="de-DE" sz="1600" kern="0" dirty="0" err="1"/>
              <a:t>ProSumer</a:t>
            </a:r>
            <a:r>
              <a:rPr lang="de-DE" sz="1600" kern="0" dirty="0"/>
              <a:t>. D.h. er erzeugt und verbraucht möglichst viel seiner Energie selber und verkauft Energieüberschüsse an seine Nachbarn. </a:t>
            </a:r>
            <a:br>
              <a:rPr lang="de-DE" sz="1600" kern="0" dirty="0"/>
            </a:br>
            <a:endParaRPr lang="de-DE" sz="1600" kern="0" dirty="0"/>
          </a:p>
        </p:txBody>
      </p:sp>
      <p:sp>
        <p:nvSpPr>
          <p:cNvPr id="17" name="Inhaltsplatzhalter 2">
            <a:extLst>
              <a:ext uri="{FF2B5EF4-FFF2-40B4-BE49-F238E27FC236}">
                <a16:creationId xmlns:a16="http://schemas.microsoft.com/office/drawing/2014/main" id="{27C238E7-68E5-0C25-A190-438A01B53E11}"/>
              </a:ext>
            </a:extLst>
          </p:cNvPr>
          <p:cNvSpPr txBox="1">
            <a:spLocks/>
          </p:cNvSpPr>
          <p:nvPr/>
        </p:nvSpPr>
        <p:spPr>
          <a:xfrm>
            <a:off x="340518" y="5356676"/>
            <a:ext cx="9224963" cy="599276"/>
          </a:xfrm>
          <a:prstGeom prst="rect">
            <a:avLst/>
          </a:prstGeom>
        </p:spPr>
        <p:txBody>
          <a:bodyPr>
            <a:noAutofit/>
          </a:bodyPr>
          <a:lst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a:lstStyle>
          <a:p>
            <a:pPr>
              <a:buFont typeface="Courier New" panose="02070309020205020404" pitchFamily="49" charset="0"/>
              <a:buChar char="o"/>
            </a:pPr>
            <a:r>
              <a:rPr lang="de-DE" sz="1600" kern="0" dirty="0"/>
              <a:t>Damit schafft er sich eine gesunde Umwelt und leistet seinen Beitrag zum Klima- und Umweltschutz.</a:t>
            </a:r>
          </a:p>
        </p:txBody>
      </p:sp>
      <p:sp>
        <p:nvSpPr>
          <p:cNvPr id="2" name="Text Box 14">
            <a:extLst>
              <a:ext uri="{FF2B5EF4-FFF2-40B4-BE49-F238E27FC236}">
                <a16:creationId xmlns:a16="http://schemas.microsoft.com/office/drawing/2014/main" id="{C6F17E7A-6D15-2C26-24D8-CD791A368E58}"/>
              </a:ext>
            </a:extLst>
          </p:cNvPr>
          <p:cNvSpPr txBox="1">
            <a:spLocks noChangeArrowheads="1"/>
          </p:cNvSpPr>
          <p:nvPr/>
        </p:nvSpPr>
        <p:spPr bwMode="auto">
          <a:xfrm>
            <a:off x="7665598" y="5801117"/>
            <a:ext cx="200407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Prof. Keilen </a:t>
            </a:r>
          </a:p>
        </p:txBody>
      </p:sp>
    </p:spTree>
    <p:extLst>
      <p:ext uri="{BB962C8B-B14F-4D97-AF65-F5344CB8AC3E}">
        <p14:creationId xmlns:p14="http://schemas.microsoft.com/office/powerpoint/2010/main" val="91519962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1+#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1+#ppt_w/2"/>
                                          </p:val>
                                        </p:tav>
                                        <p:tav tm="100000">
                                          <p:val>
                                            <p:strVal val="#ppt_x"/>
                                          </p:val>
                                        </p:tav>
                                      </p:tavLst>
                                    </p:anim>
                                    <p:anim calcmode="lin" valueType="num">
                                      <p:cBhvr additive="base">
                                        <p:cTn id="2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1+#ppt_w/2"/>
                                          </p:val>
                                        </p:tav>
                                        <p:tav tm="100000">
                                          <p:val>
                                            <p:strVal val="#ppt_x"/>
                                          </p:val>
                                        </p:tav>
                                      </p:tavLst>
                                    </p:anim>
                                    <p:anim calcmode="lin" valueType="num">
                                      <p:cBhvr additive="base">
                                        <p:cTn id="3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1000" fill="hold"/>
                                        <p:tgtEl>
                                          <p:spTgt spid="7"/>
                                        </p:tgtEl>
                                        <p:attrNameLst>
                                          <p:attrName>ppt_x</p:attrName>
                                        </p:attrNameLst>
                                      </p:cBhvr>
                                      <p:tavLst>
                                        <p:tav tm="0">
                                          <p:val>
                                            <p:strVal val="1+#ppt_w/2"/>
                                          </p:val>
                                        </p:tav>
                                        <p:tav tm="100000">
                                          <p:val>
                                            <p:strVal val="#ppt_x"/>
                                          </p:val>
                                        </p:tav>
                                      </p:tavLst>
                                    </p:anim>
                                    <p:anim calcmode="lin" valueType="num">
                                      <p:cBhvr additive="base">
                                        <p:cTn id="3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1000" fill="hold"/>
                                        <p:tgtEl>
                                          <p:spTgt spid="16"/>
                                        </p:tgtEl>
                                        <p:attrNameLst>
                                          <p:attrName>ppt_x</p:attrName>
                                        </p:attrNameLst>
                                      </p:cBhvr>
                                      <p:tavLst>
                                        <p:tav tm="0">
                                          <p:val>
                                            <p:strVal val="1+#ppt_w/2"/>
                                          </p:val>
                                        </p:tav>
                                        <p:tav tm="100000">
                                          <p:val>
                                            <p:strVal val="#ppt_x"/>
                                          </p:val>
                                        </p:tav>
                                      </p:tavLst>
                                    </p:anim>
                                    <p:anim calcmode="lin" valueType="num">
                                      <p:cBhvr additive="base">
                                        <p:cTn id="4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1000" fill="hold"/>
                                        <p:tgtEl>
                                          <p:spTgt spid="17"/>
                                        </p:tgtEl>
                                        <p:attrNameLst>
                                          <p:attrName>ppt_x</p:attrName>
                                        </p:attrNameLst>
                                      </p:cBhvr>
                                      <p:tavLst>
                                        <p:tav tm="0">
                                          <p:val>
                                            <p:strVal val="1+#ppt_w/2"/>
                                          </p:val>
                                        </p:tav>
                                        <p:tav tm="100000">
                                          <p:val>
                                            <p:strVal val="#ppt_x"/>
                                          </p:val>
                                        </p:tav>
                                      </p:tavLst>
                                    </p:anim>
                                    <p:anim calcmode="lin" valueType="num">
                                      <p:cBhvr additive="base">
                                        <p:cTn id="50"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000" fill="hold"/>
                                        <p:tgtEl>
                                          <p:spTgt spid="12"/>
                                        </p:tgtEl>
                                        <p:attrNameLst>
                                          <p:attrName>ppt_x</p:attrName>
                                        </p:attrNameLst>
                                      </p:cBhvr>
                                      <p:tavLst>
                                        <p:tav tm="0">
                                          <p:val>
                                            <p:strVal val="#ppt_x"/>
                                          </p:val>
                                        </p:tav>
                                        <p:tav tm="100000">
                                          <p:val>
                                            <p:strVal val="#ppt_x"/>
                                          </p:val>
                                        </p:tav>
                                      </p:tavLst>
                                    </p:anim>
                                    <p:anim calcmode="lin" valueType="num">
                                      <p:cBhvr additive="base">
                                        <p:cTn id="5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1" grpId="0"/>
      <p:bldP spid="12" grpId="0"/>
      <p:bldP spid="13" grpId="0"/>
      <p:bldP spid="14"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14466"/>
            <a:ext cx="522437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Wärmewende im Bestand (6)</a:t>
            </a:r>
          </a:p>
          <a:p>
            <a:r>
              <a:rPr lang="de-DE" altLang="de-DE" sz="2000" dirty="0">
                <a:solidFill>
                  <a:schemeClr val="bg1"/>
                </a:solidFill>
              </a:rPr>
              <a:t>Beheizungsstruktur des Wohnungsbestandes </a:t>
            </a:r>
          </a:p>
        </p:txBody>
      </p:sp>
      <p:sp>
        <p:nvSpPr>
          <p:cNvPr id="14" name="Textfeld 13">
            <a:extLst>
              <a:ext uri="{FF2B5EF4-FFF2-40B4-BE49-F238E27FC236}">
                <a16:creationId xmlns:a16="http://schemas.microsoft.com/office/drawing/2014/main" id="{7F49BBBB-9A6A-45CE-8F7E-448490AF8E86}"/>
              </a:ext>
            </a:extLst>
          </p:cNvPr>
          <p:cNvSpPr txBox="1"/>
          <p:nvPr/>
        </p:nvSpPr>
        <p:spPr>
          <a:xfrm>
            <a:off x="296091" y="5469203"/>
            <a:ext cx="9170126" cy="338554"/>
          </a:xfrm>
          <a:prstGeom prst="rect">
            <a:avLst/>
          </a:prstGeom>
          <a:noFill/>
        </p:spPr>
        <p:txBody>
          <a:bodyPr wrap="square">
            <a:spAutoFit/>
          </a:bodyPr>
          <a:lstStyle/>
          <a:p>
            <a:r>
              <a:rPr lang="de-DE" sz="1600" dirty="0">
                <a:solidFill>
                  <a:srgbClr val="3333FF"/>
                </a:solidFill>
                <a:effectLst/>
                <a:latin typeface="Calibri" panose="020F0502020204030204" pitchFamily="34" charset="0"/>
                <a:ea typeface="Calibri" panose="020F0502020204030204" pitchFamily="34" charset="0"/>
              </a:rPr>
              <a:t>Die Zahlen zeigen, wie groß das mögliche CO</a:t>
            </a:r>
            <a:r>
              <a:rPr lang="de-DE" sz="1600" baseline="-25000" dirty="0">
                <a:solidFill>
                  <a:srgbClr val="3333FF"/>
                </a:solidFill>
                <a:effectLst/>
                <a:latin typeface="Calibri" panose="020F0502020204030204" pitchFamily="34" charset="0"/>
                <a:ea typeface="Calibri" panose="020F0502020204030204" pitchFamily="34" charset="0"/>
              </a:rPr>
              <a:t>2</a:t>
            </a:r>
            <a:r>
              <a:rPr lang="de-DE" sz="1600" dirty="0">
                <a:solidFill>
                  <a:srgbClr val="3333FF"/>
                </a:solidFill>
                <a:effectLst/>
                <a:latin typeface="Calibri" panose="020F0502020204030204" pitchFamily="34" charset="0"/>
                <a:ea typeface="Calibri" panose="020F0502020204030204" pitchFamily="34" charset="0"/>
              </a:rPr>
              <a:t>-Einsparpotenzial und der Sanierungsbedarf ist. </a:t>
            </a:r>
          </a:p>
        </p:txBody>
      </p:sp>
      <p:pic>
        <p:nvPicPr>
          <p:cNvPr id="4" name="Grafik 3">
            <a:extLst>
              <a:ext uri="{FF2B5EF4-FFF2-40B4-BE49-F238E27FC236}">
                <a16:creationId xmlns:a16="http://schemas.microsoft.com/office/drawing/2014/main" id="{625E972E-93E0-4116-A9A2-21D7F3B1CC2A}"/>
              </a:ext>
            </a:extLst>
          </p:cNvPr>
          <p:cNvPicPr>
            <a:picLocks noChangeAspect="1"/>
          </p:cNvPicPr>
          <p:nvPr/>
        </p:nvPicPr>
        <p:blipFill rotWithShape="1">
          <a:blip r:embed="rId3"/>
          <a:srcRect l="13531" t="49051" r="63530" b="11863"/>
          <a:stretch/>
        </p:blipFill>
        <p:spPr>
          <a:xfrm>
            <a:off x="950495" y="911412"/>
            <a:ext cx="8107661" cy="4194938"/>
          </a:xfrm>
          <a:prstGeom prst="rect">
            <a:avLst/>
          </a:prstGeom>
        </p:spPr>
      </p:pic>
      <p:sp>
        <p:nvSpPr>
          <p:cNvPr id="6" name="Textfeld 5">
            <a:extLst>
              <a:ext uri="{FF2B5EF4-FFF2-40B4-BE49-F238E27FC236}">
                <a16:creationId xmlns:a16="http://schemas.microsoft.com/office/drawing/2014/main" id="{C11C9CEE-C167-4C94-AE37-6E2058F8A044}"/>
              </a:ext>
            </a:extLst>
          </p:cNvPr>
          <p:cNvSpPr txBox="1"/>
          <p:nvPr/>
        </p:nvSpPr>
        <p:spPr>
          <a:xfrm>
            <a:off x="7835539" y="5149277"/>
            <a:ext cx="1537062" cy="276999"/>
          </a:xfrm>
          <a:prstGeom prst="rect">
            <a:avLst/>
          </a:prstGeom>
          <a:noFill/>
        </p:spPr>
        <p:txBody>
          <a:bodyPr wrap="square">
            <a:spAutoFit/>
          </a:bodyPr>
          <a:lstStyle/>
          <a:p>
            <a:r>
              <a:rPr lang="de-DE" sz="1200" dirty="0">
                <a:effectLst/>
                <a:latin typeface="+mj-lt"/>
                <a:ea typeface="Calibri" panose="020F0502020204030204" pitchFamily="34" charset="0"/>
              </a:rPr>
              <a:t>Quelle: 6) AGEB </a:t>
            </a:r>
          </a:p>
        </p:txBody>
      </p:sp>
      <p:sp>
        <p:nvSpPr>
          <p:cNvPr id="7" name="Rechteck 6">
            <a:extLst>
              <a:ext uri="{FF2B5EF4-FFF2-40B4-BE49-F238E27FC236}">
                <a16:creationId xmlns:a16="http://schemas.microsoft.com/office/drawing/2014/main" id="{77F96D90-16F5-4F5A-9EF0-9A204413AE52}"/>
              </a:ext>
            </a:extLst>
          </p:cNvPr>
          <p:cNvSpPr/>
          <p:nvPr/>
        </p:nvSpPr>
        <p:spPr>
          <a:xfrm>
            <a:off x="1" y="6127321"/>
            <a:ext cx="9906000" cy="369332"/>
          </a:xfrm>
          <a:prstGeom prst="rect">
            <a:avLst/>
          </a:prstGeom>
        </p:spPr>
        <p:txBody>
          <a:bodyPr wrap="square">
            <a:spAutoFit/>
          </a:bodyPr>
          <a:lstStyle/>
          <a:p>
            <a:pPr algn="ctr"/>
            <a:r>
              <a:rPr lang="de-DE" sz="1800" dirty="0">
                <a:solidFill>
                  <a:srgbClr val="00B050"/>
                </a:solidFill>
                <a:latin typeface="Calibri" panose="020F0502020204030204" pitchFamily="34" charset="0"/>
                <a:ea typeface="Calibri" panose="020F0502020204030204" pitchFamily="34" charset="0"/>
              </a:rPr>
              <a:t>Die fossilen Brennstoffe haben nur leicht abgenommen</a:t>
            </a:r>
            <a:r>
              <a:rPr lang="de-DE" sz="1800" b="1" dirty="0">
                <a:solidFill>
                  <a:srgbClr val="00B050"/>
                </a:solidFill>
                <a:latin typeface="Calibri" panose="020F0502020204030204" pitchFamily="34" charset="0"/>
                <a:ea typeface="Calibri" panose="020F0502020204030204" pitchFamily="34" charset="0"/>
              </a:rPr>
              <a:t>!</a:t>
            </a:r>
          </a:p>
        </p:txBody>
      </p:sp>
    </p:spTree>
    <p:extLst>
      <p:ext uri="{BB962C8B-B14F-4D97-AF65-F5344CB8AC3E}">
        <p14:creationId xmlns:p14="http://schemas.microsoft.com/office/powerpoint/2010/main" val="2860706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E4EDCC0-6EC3-22E5-19A0-317F944D03F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29325-7597-CB44-AEC8-18554F08165C}" type="slidenum">
              <a:rPr lang="de-DE" smtClean="0"/>
              <a:pPr/>
              <a:t>3</a:t>
            </a:fld>
            <a:endParaRPr lang="de-DE"/>
          </a:p>
        </p:txBody>
      </p:sp>
      <p:sp>
        <p:nvSpPr>
          <p:cNvPr id="6" name="Rectangle 4">
            <a:extLst>
              <a:ext uri="{FF2B5EF4-FFF2-40B4-BE49-F238E27FC236}">
                <a16:creationId xmlns:a16="http://schemas.microsoft.com/office/drawing/2014/main" id="{4AD0168B-AD3D-D10A-B6E9-ED9F27EB2F5A}"/>
              </a:ext>
            </a:extLst>
          </p:cNvPr>
          <p:cNvSpPr>
            <a:spLocks noChangeArrowheads="1"/>
          </p:cNvSpPr>
          <p:nvPr/>
        </p:nvSpPr>
        <p:spPr bwMode="auto">
          <a:xfrm flipH="1">
            <a:off x="1108362" y="110263"/>
            <a:ext cx="8632403"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Klimakrise</a:t>
            </a:r>
            <a:br>
              <a:rPr lang="de-DE" altLang="de-DE" sz="2000" dirty="0">
                <a:solidFill>
                  <a:schemeClr val="bg1"/>
                </a:solidFill>
              </a:rPr>
            </a:br>
            <a:r>
              <a:rPr lang="de-DE" altLang="de-DE" sz="2000" dirty="0">
                <a:solidFill>
                  <a:schemeClr val="bg1"/>
                </a:solidFill>
              </a:rPr>
              <a:t>aktuelle Lage</a:t>
            </a:r>
          </a:p>
        </p:txBody>
      </p:sp>
      <p:grpSp>
        <p:nvGrpSpPr>
          <p:cNvPr id="11" name="Gruppieren 10">
            <a:extLst>
              <a:ext uri="{FF2B5EF4-FFF2-40B4-BE49-F238E27FC236}">
                <a16:creationId xmlns:a16="http://schemas.microsoft.com/office/drawing/2014/main" id="{182BE8FE-49FD-4E87-9F92-57590ECCB0AE}"/>
              </a:ext>
            </a:extLst>
          </p:cNvPr>
          <p:cNvGrpSpPr/>
          <p:nvPr/>
        </p:nvGrpSpPr>
        <p:grpSpPr>
          <a:xfrm>
            <a:off x="705612" y="4321081"/>
            <a:ext cx="3831336" cy="1569660"/>
            <a:chOff x="340734" y="1949406"/>
            <a:chExt cx="3831336" cy="1569660"/>
          </a:xfrm>
        </p:grpSpPr>
        <p:sp>
          <p:nvSpPr>
            <p:cNvPr id="2" name="Rectangle 2">
              <a:extLst>
                <a:ext uri="{FF2B5EF4-FFF2-40B4-BE49-F238E27FC236}">
                  <a16:creationId xmlns:a16="http://schemas.microsoft.com/office/drawing/2014/main" id="{97C3954B-F70C-9052-6BC3-ECAE6F3A4908}"/>
                </a:ext>
              </a:extLst>
            </p:cNvPr>
            <p:cNvSpPr>
              <a:spLocks noChangeArrowheads="1"/>
            </p:cNvSpPr>
            <p:nvPr/>
          </p:nvSpPr>
          <p:spPr bwMode="auto">
            <a:xfrm>
              <a:off x="340734" y="1949406"/>
              <a:ext cx="383133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SPIOEGEL, Wissenschaft</a:t>
              </a:r>
              <a:endParaRPr kumimoji="0" lang="de-DE" altLang="de-DE"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29.06.2023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endParaRPr>
            </a:p>
            <a:p>
              <a:r>
                <a:rPr kumimoji="0" lang="de-DE" altLang="de-DE" sz="12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Ein Beitrag von</a:t>
              </a:r>
              <a:br>
                <a:rPr kumimoji="0" lang="de-DE" altLang="de-DE" sz="12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br>
              <a:r>
                <a:rPr kumimoji="0" lang="de-DE" altLang="de-DE" sz="12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Prof. Dr.  </a:t>
              </a:r>
              <a:r>
                <a:rPr kumimoji="0" lang="de-DE" altLang="de-DE" sz="1200" b="0" i="0" u="none" strike="noStrike" cap="none" normalizeH="0" baseline="0" dirty="0">
                  <a:ln>
                    <a:noFill/>
                  </a:ln>
                  <a:solidFill>
                    <a:srgbClr val="0000FF"/>
                  </a:solidFill>
                  <a:effectLst/>
                  <a:latin typeface="+mn-lt"/>
                  <a:ea typeface="Times New Roman" panose="02020603050405020304" pitchFamily="18" charset="0"/>
                  <a:cs typeface="Times New Roman" panose="02020603050405020304" pitchFamily="18" charset="0"/>
                  <a:hlinkClick r:id="rId2" tooltip="Stefan Rahmstorf"/>
                </a:rPr>
                <a:t>Stefan Rahmstorf</a:t>
              </a:r>
              <a:br>
                <a:rPr kumimoji="0" lang="de-DE" altLang="de-DE" sz="1200" b="0" i="0" u="none" strike="noStrike" cap="none" normalizeH="0" baseline="0" dirty="0">
                  <a:ln>
                    <a:noFill/>
                  </a:ln>
                  <a:solidFill>
                    <a:srgbClr val="0000FF"/>
                  </a:solidFill>
                  <a:effectLst/>
                  <a:latin typeface="+mn-lt"/>
                  <a:ea typeface="Times New Roman" panose="02020603050405020304" pitchFamily="18" charset="0"/>
                  <a:cs typeface="Times New Roman" panose="02020603050405020304" pitchFamily="18" charset="0"/>
                </a:rPr>
              </a:br>
              <a:r>
                <a:rPr lang="de-DE" sz="1200" dirty="0"/>
                <a:t>Potsdam-Institut für </a:t>
              </a:r>
              <a:br>
                <a:rPr lang="de-DE" sz="1200" dirty="0"/>
              </a:br>
              <a:r>
                <a:rPr lang="de-DE" sz="1200" dirty="0"/>
                <a:t>Klimafolgenforschung (PIK)</a:t>
              </a:r>
              <a:endParaRPr kumimoji="0" lang="de-DE" altLang="de-DE"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baseline="0" dirty="0">
                <a:ln>
                  <a:noFill/>
                </a:ln>
                <a:solidFill>
                  <a:schemeClr val="tx1"/>
                </a:solidFill>
                <a:effectLst/>
                <a:latin typeface="+mn-lt"/>
              </a:endParaRPr>
            </a:p>
          </p:txBody>
        </p:sp>
        <p:pic>
          <p:nvPicPr>
            <p:cNvPr id="1025" name="Grafik 17" descr="Stefan Rahmstorf">
              <a:extLst>
                <a:ext uri="{FF2B5EF4-FFF2-40B4-BE49-F238E27FC236}">
                  <a16:creationId xmlns:a16="http://schemas.microsoft.com/office/drawing/2014/main" id="{AD1B4B79-8486-D127-3725-2C9287755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5758" y="2067728"/>
              <a:ext cx="1287575" cy="128757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3">
            <a:extLst>
              <a:ext uri="{FF2B5EF4-FFF2-40B4-BE49-F238E27FC236}">
                <a16:creationId xmlns:a16="http://schemas.microsoft.com/office/drawing/2014/main" id="{D3B51646-2DE5-326B-2B10-EFF4956734E2}"/>
              </a:ext>
            </a:extLst>
          </p:cNvPr>
          <p:cNvSpPr>
            <a:spLocks noChangeArrowheads="1"/>
          </p:cNvSpPr>
          <p:nvPr/>
        </p:nvSpPr>
        <p:spPr bwMode="auto">
          <a:xfrm>
            <a:off x="614253" y="842820"/>
            <a:ext cx="885989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1"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Klimakrise: Weniger Tempo bedeutet mehr Katastrophen </a:t>
            </a:r>
            <a:r>
              <a:rPr kumimoji="0" lang="de-DE" altLang="de-DE" sz="1200" b="1"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(Auszug) </a:t>
            </a:r>
            <a:endParaRPr kumimoji="0" lang="de-DE" altLang="de-DE" sz="1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latin typeface="+mn-lt"/>
                <a:ea typeface="Times New Roman" panose="02020603050405020304" pitchFamily="18" charset="0"/>
              </a:rPr>
              <a:t>Viele deutsche Politiker bremsen immer noch beim Klimaschutz: bloß nicht zu schnell, nicht mit der »Brechstange«. Dass das Tempo noch verhandelbar ist, dürfte auf einem weit verbreiteten Missverständnis beruhen.   …</a:t>
            </a:r>
            <a:endParaRPr kumimoji="0" lang="de-DE" altLang="de-DE" sz="1600" b="0" i="0" u="none" strike="noStrike" cap="none" normalizeH="0" baseline="0" dirty="0">
              <a:ln>
                <a:noFill/>
              </a:ln>
              <a:solidFill>
                <a:schemeClr val="tx1"/>
              </a:solidFill>
              <a:effectLst/>
              <a:latin typeface="+mn-lt"/>
            </a:endParaRPr>
          </a:p>
        </p:txBody>
      </p:sp>
      <p:sp>
        <p:nvSpPr>
          <p:cNvPr id="8" name="Textfeld 7">
            <a:extLst>
              <a:ext uri="{FF2B5EF4-FFF2-40B4-BE49-F238E27FC236}">
                <a16:creationId xmlns:a16="http://schemas.microsoft.com/office/drawing/2014/main" id="{F9BBE2E4-D361-FD67-D5BC-51E0C92B4A22}"/>
              </a:ext>
            </a:extLst>
          </p:cNvPr>
          <p:cNvSpPr txBox="1"/>
          <p:nvPr/>
        </p:nvSpPr>
        <p:spPr>
          <a:xfrm>
            <a:off x="614253" y="2227815"/>
            <a:ext cx="8460486" cy="1493101"/>
          </a:xfrm>
          <a:prstGeom prst="rect">
            <a:avLst/>
          </a:prstGeom>
          <a:noFill/>
        </p:spPr>
        <p:txBody>
          <a:bodyPr wrap="square">
            <a:spAutoFit/>
          </a:bodyPr>
          <a:lstStyle/>
          <a:p>
            <a:pPr>
              <a:lnSpc>
                <a:spcPct val="107000"/>
              </a:lnSpc>
              <a:spcAft>
                <a:spcPts val="800"/>
              </a:spcAft>
            </a:pPr>
            <a:r>
              <a:rPr lang="de-DE" sz="1600" b="1" kern="0" dirty="0">
                <a:effectLst/>
                <a:latin typeface="+mn-lt"/>
                <a:ea typeface="Times New Roman" panose="02020603050405020304" pitchFamily="18" charset="0"/>
                <a:cs typeface="Times New Roman" panose="02020603050405020304" pitchFamily="18" charset="0"/>
              </a:rPr>
              <a:t>Das Budget reicht keine zehn Jahre mehr</a:t>
            </a:r>
            <a:endParaRPr lang="de-DE" sz="1600" kern="1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de-DE" sz="1600" kern="0" dirty="0">
                <a:effectLst/>
                <a:latin typeface="+mn-lt"/>
                <a:ea typeface="Times New Roman" panose="02020603050405020304" pitchFamily="18" charset="0"/>
                <a:cs typeface="Times New Roman" panose="02020603050405020304" pitchFamily="18" charset="0"/>
              </a:rPr>
              <a:t>. . . Daher bedeutet die Begrenzung der Erwärmung auf 1,5 Grad eine Restmenge an CO₂, die noch in die Luft gepustet werden kann. Der IPCC-Bericht nennt dieses Restbudget: für 1,5 Grad sind es weltweit ab jetzt nur noch rund 350 Milliarden Tonnen. Bei inzwischen über 40 Milliarden Tonnen Ausstoß pro Jahr reicht das Budget also keine zehn Jahre mehr.</a:t>
            </a:r>
            <a:endParaRPr lang="de-DE" sz="1600" kern="100" dirty="0">
              <a:effectLst/>
              <a:latin typeface="+mn-lt"/>
              <a:ea typeface="Calibri" panose="020F0502020204030204" pitchFamily="34" charset="0"/>
              <a:cs typeface="Times New Roman" panose="02020603050405020304" pitchFamily="18" charset="0"/>
            </a:endParaRPr>
          </a:p>
        </p:txBody>
      </p:sp>
      <p:pic>
        <p:nvPicPr>
          <p:cNvPr id="7" name="Grafik 6">
            <a:extLst>
              <a:ext uri="{FF2B5EF4-FFF2-40B4-BE49-F238E27FC236}">
                <a16:creationId xmlns:a16="http://schemas.microsoft.com/office/drawing/2014/main" id="{044758F5-8F22-3B5E-4B5E-B94B470C22F2}"/>
              </a:ext>
            </a:extLst>
          </p:cNvPr>
          <p:cNvPicPr>
            <a:picLocks noChangeAspect="1"/>
          </p:cNvPicPr>
          <p:nvPr/>
        </p:nvPicPr>
        <p:blipFill>
          <a:blip r:embed="rId4"/>
          <a:stretch>
            <a:fillRect/>
          </a:stretch>
        </p:blipFill>
        <p:spPr>
          <a:xfrm>
            <a:off x="4952999" y="3873391"/>
            <a:ext cx="4356117" cy="2280719"/>
          </a:xfrm>
          <a:prstGeom prst="rect">
            <a:avLst/>
          </a:prstGeom>
        </p:spPr>
      </p:pic>
      <p:sp>
        <p:nvSpPr>
          <p:cNvPr id="9" name="Rectangle 4">
            <a:extLst>
              <a:ext uri="{FF2B5EF4-FFF2-40B4-BE49-F238E27FC236}">
                <a16:creationId xmlns:a16="http://schemas.microsoft.com/office/drawing/2014/main" id="{3724F929-D6E3-0695-1D36-DD761B2A02AA}"/>
              </a:ext>
            </a:extLst>
          </p:cNvPr>
          <p:cNvSpPr>
            <a:spLocks noChangeArrowheads="1"/>
          </p:cNvSpPr>
          <p:nvPr/>
        </p:nvSpPr>
        <p:spPr bwMode="auto">
          <a:xfrm>
            <a:off x="0" y="615411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Krise ist lange bekannt! Wir haben keine Zeit mehr für Meinungsstreit!</a:t>
            </a:r>
          </a:p>
        </p:txBody>
      </p:sp>
    </p:spTree>
    <p:extLst>
      <p:ext uri="{BB962C8B-B14F-4D97-AF65-F5344CB8AC3E}">
        <p14:creationId xmlns:p14="http://schemas.microsoft.com/office/powerpoint/2010/main" val="233107391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028C354C-77D6-F86E-7D97-27BF84E6AAD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29325-7597-CB44-AEC8-18554F08165C}" type="slidenum">
              <a:rPr lang="de-DE" smtClean="0"/>
              <a:pPr/>
              <a:t>4</a:t>
            </a:fld>
            <a:endParaRPr lang="de-DE"/>
          </a:p>
        </p:txBody>
      </p:sp>
      <p:sp>
        <p:nvSpPr>
          <p:cNvPr id="6" name="Textfeld 5">
            <a:extLst>
              <a:ext uri="{FF2B5EF4-FFF2-40B4-BE49-F238E27FC236}">
                <a16:creationId xmlns:a16="http://schemas.microsoft.com/office/drawing/2014/main" id="{57005148-EED2-C7F0-E0A5-EBBC8AC338D1}"/>
              </a:ext>
            </a:extLst>
          </p:cNvPr>
          <p:cNvSpPr txBox="1"/>
          <p:nvPr/>
        </p:nvSpPr>
        <p:spPr>
          <a:xfrm>
            <a:off x="945287" y="-44351"/>
            <a:ext cx="8823553" cy="707886"/>
          </a:xfrm>
          <a:prstGeom prst="rect">
            <a:avLst/>
          </a:prstGeom>
          <a:noFill/>
        </p:spPr>
        <p:txBody>
          <a:bodyPr wrap="square">
            <a:spAutoFit/>
          </a:bodyPr>
          <a:lstStyle/>
          <a:p>
            <a:r>
              <a:rPr lang="de-DE" sz="2000" dirty="0">
                <a:solidFill>
                  <a:schemeClr val="bg1"/>
                </a:solidFill>
                <a:latin typeface="+mn-lt"/>
                <a:cs typeface="Calibri" panose="020F0502020204030204" pitchFamily="34" charset="0"/>
              </a:rPr>
              <a:t>Mediale und politische Empörung zum GEG (1) Fake-News (1)</a:t>
            </a:r>
            <a:br>
              <a:rPr lang="de-DE" sz="2000" dirty="0">
                <a:solidFill>
                  <a:schemeClr val="bg1"/>
                </a:solidFill>
                <a:latin typeface="+mn-lt"/>
                <a:cs typeface="Calibri" panose="020F0502020204030204" pitchFamily="34" charset="0"/>
              </a:rPr>
            </a:br>
            <a:r>
              <a:rPr lang="de-DE" sz="2000" dirty="0">
                <a:solidFill>
                  <a:schemeClr val="bg1"/>
                </a:solidFill>
                <a:latin typeface="+mn-lt"/>
                <a:cs typeface="Calibri" panose="020F0502020204030204" pitchFamily="34" charset="0"/>
              </a:rPr>
              <a:t>„Der Heiz-Hammer“</a:t>
            </a:r>
          </a:p>
        </p:txBody>
      </p:sp>
      <p:grpSp>
        <p:nvGrpSpPr>
          <p:cNvPr id="13" name="Gruppieren 12">
            <a:extLst>
              <a:ext uri="{FF2B5EF4-FFF2-40B4-BE49-F238E27FC236}">
                <a16:creationId xmlns:a16="http://schemas.microsoft.com/office/drawing/2014/main" id="{B8294BDE-86F7-5276-3267-C4380D8F81A3}"/>
              </a:ext>
            </a:extLst>
          </p:cNvPr>
          <p:cNvGrpSpPr/>
          <p:nvPr/>
        </p:nvGrpSpPr>
        <p:grpSpPr>
          <a:xfrm>
            <a:off x="5497629" y="840531"/>
            <a:ext cx="3767491" cy="2291379"/>
            <a:chOff x="137160" y="920879"/>
            <a:chExt cx="4617720" cy="2808486"/>
          </a:xfrm>
        </p:grpSpPr>
        <p:pic>
          <p:nvPicPr>
            <p:cNvPr id="3" name="Grafik 2">
              <a:extLst>
                <a:ext uri="{FF2B5EF4-FFF2-40B4-BE49-F238E27FC236}">
                  <a16:creationId xmlns:a16="http://schemas.microsoft.com/office/drawing/2014/main" id="{90EC0703-3F01-401B-C10D-9D9B73B1D7B6}"/>
                </a:ext>
              </a:extLst>
            </p:cNvPr>
            <p:cNvPicPr>
              <a:picLocks noChangeAspect="1"/>
            </p:cNvPicPr>
            <p:nvPr/>
          </p:nvPicPr>
          <p:blipFill rotWithShape="1">
            <a:blip r:embed="rId2"/>
            <a:srcRect l="39151" t="11600" r="37834" b="13748"/>
            <a:stretch/>
          </p:blipFill>
          <p:spPr>
            <a:xfrm>
              <a:off x="137160" y="920879"/>
              <a:ext cx="4617720" cy="2808486"/>
            </a:xfrm>
            <a:prstGeom prst="rect">
              <a:avLst/>
            </a:prstGeom>
          </p:spPr>
        </p:pic>
        <p:sp>
          <p:nvSpPr>
            <p:cNvPr id="2" name="Textfeld 1">
              <a:extLst>
                <a:ext uri="{FF2B5EF4-FFF2-40B4-BE49-F238E27FC236}">
                  <a16:creationId xmlns:a16="http://schemas.microsoft.com/office/drawing/2014/main" id="{34E0F0F6-B052-FA72-A0CA-60DE694795CB}"/>
                </a:ext>
              </a:extLst>
            </p:cNvPr>
            <p:cNvSpPr txBox="1"/>
            <p:nvPr/>
          </p:nvSpPr>
          <p:spPr>
            <a:xfrm rot="21207212">
              <a:off x="3150121" y="1007303"/>
              <a:ext cx="950901" cy="276999"/>
            </a:xfrm>
            <a:prstGeom prst="rect">
              <a:avLst/>
            </a:prstGeom>
            <a:noFill/>
          </p:spPr>
          <p:txBody>
            <a:bodyPr wrap="none" rtlCol="0">
              <a:spAutoFit/>
            </a:bodyPr>
            <a:lstStyle/>
            <a:p>
              <a:r>
                <a:rPr lang="de-DE" sz="1200" dirty="0"/>
                <a:t>20.03.2023</a:t>
              </a:r>
            </a:p>
          </p:txBody>
        </p:sp>
      </p:grpSp>
      <p:grpSp>
        <p:nvGrpSpPr>
          <p:cNvPr id="12" name="Gruppieren 11">
            <a:extLst>
              <a:ext uri="{FF2B5EF4-FFF2-40B4-BE49-F238E27FC236}">
                <a16:creationId xmlns:a16="http://schemas.microsoft.com/office/drawing/2014/main" id="{6C1F4F53-D88F-A504-513B-8997BBF9735E}"/>
              </a:ext>
            </a:extLst>
          </p:cNvPr>
          <p:cNvGrpSpPr/>
          <p:nvPr/>
        </p:nvGrpSpPr>
        <p:grpSpPr>
          <a:xfrm>
            <a:off x="315315" y="1030615"/>
            <a:ext cx="3986208" cy="2698750"/>
            <a:chOff x="315315" y="3614178"/>
            <a:chExt cx="3986208" cy="2698750"/>
          </a:xfrm>
        </p:grpSpPr>
        <p:pic>
          <p:nvPicPr>
            <p:cNvPr id="10" name="Grafik 9">
              <a:extLst>
                <a:ext uri="{FF2B5EF4-FFF2-40B4-BE49-F238E27FC236}">
                  <a16:creationId xmlns:a16="http://schemas.microsoft.com/office/drawing/2014/main" id="{5A591018-7D2B-951E-726D-E8723E84B394}"/>
                </a:ext>
              </a:extLst>
            </p:cNvPr>
            <p:cNvPicPr>
              <a:picLocks noChangeAspect="1"/>
            </p:cNvPicPr>
            <p:nvPr/>
          </p:nvPicPr>
          <p:blipFill rotWithShape="1">
            <a:blip r:embed="rId3"/>
            <a:srcRect l="38215" t="10008" r="36862"/>
            <a:stretch/>
          </p:blipFill>
          <p:spPr>
            <a:xfrm>
              <a:off x="315315" y="3614178"/>
              <a:ext cx="3986208" cy="2698750"/>
            </a:xfrm>
            <a:prstGeom prst="rect">
              <a:avLst/>
            </a:prstGeom>
          </p:spPr>
        </p:pic>
        <p:sp>
          <p:nvSpPr>
            <p:cNvPr id="5" name="Textfeld 4">
              <a:extLst>
                <a:ext uri="{FF2B5EF4-FFF2-40B4-BE49-F238E27FC236}">
                  <a16:creationId xmlns:a16="http://schemas.microsoft.com/office/drawing/2014/main" id="{283D62A5-0987-DBFE-1280-6C14997E81E6}"/>
                </a:ext>
              </a:extLst>
            </p:cNvPr>
            <p:cNvSpPr txBox="1"/>
            <p:nvPr/>
          </p:nvSpPr>
          <p:spPr>
            <a:xfrm rot="21207212">
              <a:off x="2770209" y="3637357"/>
              <a:ext cx="950901" cy="276999"/>
            </a:xfrm>
            <a:prstGeom prst="rect">
              <a:avLst/>
            </a:prstGeom>
            <a:noFill/>
          </p:spPr>
          <p:txBody>
            <a:bodyPr wrap="none" rtlCol="0">
              <a:spAutoFit/>
            </a:bodyPr>
            <a:lstStyle/>
            <a:p>
              <a:r>
                <a:rPr lang="de-DE" sz="1200" dirty="0"/>
                <a:t>02.03.2023</a:t>
              </a:r>
            </a:p>
          </p:txBody>
        </p:sp>
      </p:grpSp>
      <p:grpSp>
        <p:nvGrpSpPr>
          <p:cNvPr id="15" name="Gruppieren 14">
            <a:extLst>
              <a:ext uri="{FF2B5EF4-FFF2-40B4-BE49-F238E27FC236}">
                <a16:creationId xmlns:a16="http://schemas.microsoft.com/office/drawing/2014/main" id="{F50FA29E-47AE-131C-CC63-E275AC000A58}"/>
              </a:ext>
            </a:extLst>
          </p:cNvPr>
          <p:cNvGrpSpPr/>
          <p:nvPr/>
        </p:nvGrpSpPr>
        <p:grpSpPr>
          <a:xfrm>
            <a:off x="746246" y="3516247"/>
            <a:ext cx="3767491" cy="2649485"/>
            <a:chOff x="958830" y="3429000"/>
            <a:chExt cx="3767491" cy="2649485"/>
          </a:xfrm>
        </p:grpSpPr>
        <p:pic>
          <p:nvPicPr>
            <p:cNvPr id="7" name="Grafik 6">
              <a:extLst>
                <a:ext uri="{FF2B5EF4-FFF2-40B4-BE49-F238E27FC236}">
                  <a16:creationId xmlns:a16="http://schemas.microsoft.com/office/drawing/2014/main" id="{3EF28BB9-7EBC-4AE4-484F-B7E66EE84B4B}"/>
                </a:ext>
              </a:extLst>
            </p:cNvPr>
            <p:cNvPicPr>
              <a:picLocks noChangeAspect="1"/>
            </p:cNvPicPr>
            <p:nvPr/>
          </p:nvPicPr>
          <p:blipFill rotWithShape="1">
            <a:blip r:embed="rId4"/>
            <a:srcRect l="38031" t="3402" r="37046" b="9931"/>
            <a:stretch/>
          </p:blipFill>
          <p:spPr>
            <a:xfrm>
              <a:off x="958830" y="3429000"/>
              <a:ext cx="3767491" cy="2649485"/>
            </a:xfrm>
            <a:prstGeom prst="rect">
              <a:avLst/>
            </a:prstGeom>
          </p:spPr>
        </p:pic>
        <p:sp>
          <p:nvSpPr>
            <p:cNvPr id="9" name="Textfeld 8">
              <a:extLst>
                <a:ext uri="{FF2B5EF4-FFF2-40B4-BE49-F238E27FC236}">
                  <a16:creationId xmlns:a16="http://schemas.microsoft.com/office/drawing/2014/main" id="{F5180C5C-BEAA-7405-4E93-CDB548D3A873}"/>
                </a:ext>
              </a:extLst>
            </p:cNvPr>
            <p:cNvSpPr txBox="1"/>
            <p:nvPr/>
          </p:nvSpPr>
          <p:spPr>
            <a:xfrm rot="326718">
              <a:off x="1124994" y="5642246"/>
              <a:ext cx="768625" cy="241498"/>
            </a:xfrm>
            <a:prstGeom prst="rect">
              <a:avLst/>
            </a:prstGeom>
            <a:noFill/>
          </p:spPr>
          <p:txBody>
            <a:bodyPr wrap="none" rtlCol="0">
              <a:spAutoFit/>
            </a:bodyPr>
            <a:lstStyle/>
            <a:p>
              <a:r>
                <a:rPr lang="de-DE" sz="1200" dirty="0"/>
                <a:t>15.04.2023</a:t>
              </a:r>
            </a:p>
          </p:txBody>
        </p:sp>
      </p:grpSp>
      <p:sp>
        <p:nvSpPr>
          <p:cNvPr id="8" name="Rectangle 4">
            <a:extLst>
              <a:ext uri="{FF2B5EF4-FFF2-40B4-BE49-F238E27FC236}">
                <a16:creationId xmlns:a16="http://schemas.microsoft.com/office/drawing/2014/main" id="{5B8BF386-D596-996C-C4BA-3561B4F14E54}"/>
              </a:ext>
            </a:extLst>
          </p:cNvPr>
          <p:cNvSpPr>
            <a:spLocks noChangeArrowheads="1"/>
          </p:cNvSpPr>
          <p:nvPr/>
        </p:nvSpPr>
        <p:spPr bwMode="auto">
          <a:xfrm>
            <a:off x="0" y="619774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Bürger:innen</a:t>
            </a:r>
            <a:r>
              <a:rPr lang="de-DE" altLang="de-DE" sz="1800" dirty="0">
                <a:solidFill>
                  <a:srgbClr val="00B050"/>
                </a:solidFill>
              </a:rPr>
              <a:t> werden von „Qualitätsmedien“ bewusst falsch informiert und damit verunsichert!</a:t>
            </a:r>
          </a:p>
        </p:txBody>
      </p:sp>
      <p:grpSp>
        <p:nvGrpSpPr>
          <p:cNvPr id="21" name="Gruppieren 20">
            <a:extLst>
              <a:ext uri="{FF2B5EF4-FFF2-40B4-BE49-F238E27FC236}">
                <a16:creationId xmlns:a16="http://schemas.microsoft.com/office/drawing/2014/main" id="{A08142F2-4D0C-4DF6-0DF6-F5CE822B9B3F}"/>
              </a:ext>
            </a:extLst>
          </p:cNvPr>
          <p:cNvGrpSpPr/>
          <p:nvPr/>
        </p:nvGrpSpPr>
        <p:grpSpPr>
          <a:xfrm>
            <a:off x="5141465" y="4423484"/>
            <a:ext cx="4617720" cy="1774256"/>
            <a:chOff x="5141465" y="4423484"/>
            <a:chExt cx="4617720" cy="1774256"/>
          </a:xfrm>
        </p:grpSpPr>
        <p:sp>
          <p:nvSpPr>
            <p:cNvPr id="16" name="Rechteck 15">
              <a:extLst>
                <a:ext uri="{FF2B5EF4-FFF2-40B4-BE49-F238E27FC236}">
                  <a16:creationId xmlns:a16="http://schemas.microsoft.com/office/drawing/2014/main" id="{DFD50807-9263-9738-9B72-0050595122A4}"/>
                </a:ext>
              </a:extLst>
            </p:cNvPr>
            <p:cNvSpPr/>
            <p:nvPr/>
          </p:nvSpPr>
          <p:spPr bwMode="auto">
            <a:xfrm>
              <a:off x="5141465" y="4423484"/>
              <a:ext cx="4617720" cy="177425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2ADEC0A5-8C9B-B10B-E5F8-98338554D25E}"/>
                </a:ext>
              </a:extLst>
            </p:cNvPr>
            <p:cNvSpPr txBox="1"/>
            <p:nvPr/>
          </p:nvSpPr>
          <p:spPr>
            <a:xfrm>
              <a:off x="7093393" y="4572034"/>
              <a:ext cx="2546474" cy="1569660"/>
            </a:xfrm>
            <a:prstGeom prst="rect">
              <a:avLst/>
            </a:prstGeom>
            <a:noFill/>
          </p:spPr>
          <p:txBody>
            <a:bodyPr wrap="square">
              <a:spAutoFit/>
            </a:bodyPr>
            <a:lstStyle/>
            <a:p>
              <a:r>
                <a:rPr lang="de-DE" sz="1200" b="1" kern="0" dirty="0">
                  <a:solidFill>
                    <a:srgbClr val="000000"/>
                  </a:solidFill>
                  <a:effectLst/>
                  <a:latin typeface="+mn-lt"/>
                  <a:ea typeface="Times New Roman" panose="02020603050405020304" pitchFamily="18" charset="0"/>
                </a:rPr>
                <a:t>Öl-/Gas Heizungsverbot | Energiesparkommissar</a:t>
              </a:r>
              <a:br>
                <a:rPr lang="de-DE" sz="1200" b="1" kern="0" dirty="0">
                  <a:solidFill>
                    <a:srgbClr val="000000"/>
                  </a:solidFill>
                  <a:effectLst/>
                  <a:latin typeface="+mn-lt"/>
                  <a:ea typeface="Times New Roman" panose="02020603050405020304" pitchFamily="18" charset="0"/>
                </a:rPr>
              </a:br>
              <a:r>
                <a:rPr lang="de-DE" sz="1200" u="sng" kern="0" dirty="0">
                  <a:solidFill>
                    <a:srgbClr val="0000FF"/>
                  </a:solidFill>
                  <a:effectLst/>
                  <a:latin typeface="+mn-lt"/>
                  <a:ea typeface="Times New Roman" panose="02020603050405020304" pitchFamily="18" charset="0"/>
                  <a:cs typeface="Calibri" panose="020F0502020204030204" pitchFamily="34" charset="0"/>
                  <a:hlinkClick r:id="rId5"/>
                </a:rPr>
                <a:t>Kostengünstige Lösung das GEG einzuhalten (65% EE) - Heiz-Hammer Lösung</a:t>
              </a:r>
              <a:br>
                <a:rPr lang="de-DE" sz="1200" u="sng" kern="0" dirty="0">
                  <a:solidFill>
                    <a:srgbClr val="0000FF"/>
                  </a:solidFill>
                  <a:effectLst/>
                  <a:latin typeface="+mn-lt"/>
                  <a:ea typeface="Times New Roman" panose="02020603050405020304" pitchFamily="18" charset="0"/>
                  <a:cs typeface="Calibri" panose="020F0502020204030204" pitchFamily="34" charset="0"/>
                </a:rPr>
              </a:br>
              <a:br>
                <a:rPr lang="de-DE" sz="1200" u="sng" kern="0" dirty="0">
                  <a:solidFill>
                    <a:srgbClr val="0000FF"/>
                  </a:solidFill>
                  <a:latin typeface="+mn-lt"/>
                  <a:ea typeface="Times New Roman" panose="02020603050405020304" pitchFamily="18" charset="0"/>
                  <a:cs typeface="Calibri" panose="020F0502020204030204" pitchFamily="34" charset="0"/>
                </a:rPr>
              </a:br>
              <a:r>
                <a:rPr lang="de-DE" sz="1200" kern="0" dirty="0">
                  <a:latin typeface="+mn-lt"/>
                  <a:ea typeface="Times New Roman" panose="02020603050405020304" pitchFamily="18" charset="0"/>
                  <a:cs typeface="Calibri" panose="020F0502020204030204" pitchFamily="34" charset="0"/>
                  <a:sym typeface="Wingdings" panose="05000000000000000000" pitchFamily="2" charset="2"/>
                </a:rPr>
                <a:t> 65% EE bei der Heizung</a:t>
              </a:r>
              <a:br>
                <a:rPr lang="de-DE" sz="1200" kern="0" dirty="0">
                  <a:latin typeface="+mn-lt"/>
                  <a:ea typeface="Times New Roman" panose="02020603050405020304" pitchFamily="18" charset="0"/>
                  <a:cs typeface="Calibri" panose="020F0502020204030204" pitchFamily="34" charset="0"/>
                  <a:sym typeface="Wingdings" panose="05000000000000000000" pitchFamily="2" charset="2"/>
                </a:rPr>
              </a:br>
              <a:r>
                <a:rPr lang="de-DE" sz="1200" kern="0" dirty="0">
                  <a:latin typeface="+mn-lt"/>
                  <a:ea typeface="Times New Roman" panose="02020603050405020304" pitchFamily="18" charset="0"/>
                  <a:cs typeface="Calibri" panose="020F0502020204030204" pitchFamily="34" charset="0"/>
                  <a:sym typeface="Wingdings" panose="05000000000000000000" pitchFamily="2" charset="2"/>
                </a:rPr>
                <a:t>    schon für 5.000 €</a:t>
              </a:r>
              <a:endParaRPr lang="de-DE" sz="1200" kern="0" dirty="0">
                <a:effectLst/>
                <a:latin typeface="+mn-lt"/>
                <a:ea typeface="Times New Roman" panose="02020603050405020304" pitchFamily="18" charset="0"/>
                <a:cs typeface="Calibri" panose="020F0502020204030204" pitchFamily="34" charset="0"/>
              </a:endParaRPr>
            </a:p>
          </p:txBody>
        </p:sp>
        <p:pic>
          <p:nvPicPr>
            <p:cNvPr id="20" name="Grafik 19" descr="Ein Bild, das Text, Entwurf, Darstellung, Zeichnung enthält.&#10;&#10;Automatisch generierte Beschreibung">
              <a:extLst>
                <a:ext uri="{FF2B5EF4-FFF2-40B4-BE49-F238E27FC236}">
                  <a16:creationId xmlns:a16="http://schemas.microsoft.com/office/drawing/2014/main" id="{20B74708-46F9-4E0D-6403-445782008F23}"/>
                </a:ext>
              </a:extLst>
            </p:cNvPr>
            <p:cNvPicPr>
              <a:picLocks noChangeAspect="1"/>
            </p:cNvPicPr>
            <p:nvPr/>
          </p:nvPicPr>
          <p:blipFill rotWithShape="1">
            <a:blip r:embed="rId6">
              <a:extLst>
                <a:ext uri="{28A0092B-C50C-407E-A947-70E740481C1C}">
                  <a14:useLocalDpi xmlns:a14="http://schemas.microsoft.com/office/drawing/2010/main" val="0"/>
                </a:ext>
              </a:extLst>
            </a:blip>
            <a:srcRect l="38486" r="16641"/>
            <a:stretch/>
          </p:blipFill>
          <p:spPr>
            <a:xfrm>
              <a:off x="5265406" y="4621583"/>
              <a:ext cx="1786290" cy="995179"/>
            </a:xfrm>
            <a:prstGeom prst="rect">
              <a:avLst/>
            </a:prstGeom>
          </p:spPr>
        </p:pic>
      </p:grpSp>
      <p:sp>
        <p:nvSpPr>
          <p:cNvPr id="11" name="Textfeld 10">
            <a:extLst>
              <a:ext uri="{FF2B5EF4-FFF2-40B4-BE49-F238E27FC236}">
                <a16:creationId xmlns:a16="http://schemas.microsoft.com/office/drawing/2014/main" id="{666E1223-CA19-7BA5-F8C9-EABF6EF7098F}"/>
              </a:ext>
            </a:extLst>
          </p:cNvPr>
          <p:cNvSpPr txBox="1"/>
          <p:nvPr/>
        </p:nvSpPr>
        <p:spPr>
          <a:xfrm>
            <a:off x="5151297" y="3211804"/>
            <a:ext cx="4695554" cy="1169551"/>
          </a:xfrm>
          <a:prstGeom prst="rect">
            <a:avLst/>
          </a:prstGeom>
          <a:noFill/>
        </p:spPr>
        <p:txBody>
          <a:bodyPr wrap="square" rtlCol="0">
            <a:spAutoFit/>
          </a:bodyPr>
          <a:lstStyle/>
          <a:p>
            <a:r>
              <a:rPr lang="de-DE" sz="1400" u="sng" dirty="0">
                <a:solidFill>
                  <a:srgbClr val="FF0000"/>
                </a:solidFill>
              </a:rPr>
              <a:t>Was man wissen sollte</a:t>
            </a:r>
            <a:r>
              <a:rPr lang="de-DE" sz="1400" dirty="0">
                <a:solidFill>
                  <a:srgbClr val="FF0000"/>
                </a:solidFill>
              </a:rPr>
              <a:t>: der größte Anteilseigner von Axel Springer SE ist </a:t>
            </a:r>
            <a:r>
              <a:rPr lang="de-DE" sz="1400" dirty="0">
                <a:solidFill>
                  <a:srgbClr val="FF0000"/>
                </a:solidFill>
                <a:hlinkClick r:id="rId7" tooltip="Kohlberg Kravis Roberts &amp; Co.">
                  <a:extLst>
                    <a:ext uri="{A12FA001-AC4F-418D-AE19-62706E023703}">
                      <ahyp:hlinkClr xmlns:ahyp="http://schemas.microsoft.com/office/drawing/2018/hyperlinkcolor" val="tx"/>
                    </a:ext>
                  </a:extLst>
                </a:hlinkClick>
              </a:rPr>
              <a:t>KKR</a:t>
            </a:r>
            <a:r>
              <a:rPr lang="de-DE" sz="1400" dirty="0">
                <a:solidFill>
                  <a:srgbClr val="FF0000"/>
                </a:solidFill>
              </a:rPr>
              <a:t> (Kohlberg </a:t>
            </a:r>
            <a:r>
              <a:rPr lang="de-DE" sz="1400" dirty="0" err="1">
                <a:solidFill>
                  <a:srgbClr val="FF0000"/>
                </a:solidFill>
              </a:rPr>
              <a:t>Kravis</a:t>
            </a:r>
            <a:r>
              <a:rPr lang="de-DE" sz="1400" dirty="0">
                <a:solidFill>
                  <a:srgbClr val="FF0000"/>
                </a:solidFill>
              </a:rPr>
              <a:t> Roberts &amp; Co.) mit 35,6 %! KKR gehört mit 78% seines Investments zu den größten Investoren im fossilen Bereich!</a:t>
            </a:r>
            <a:br>
              <a:rPr lang="de-DE" sz="1400" dirty="0">
                <a:solidFill>
                  <a:srgbClr val="FF0000"/>
                </a:solidFill>
              </a:rPr>
            </a:br>
            <a:r>
              <a:rPr lang="de-DE" sz="1400" i="1" dirty="0">
                <a:solidFill>
                  <a:srgbClr val="FF0000"/>
                </a:solidFill>
              </a:rPr>
              <a:t>The Guardian, </a:t>
            </a:r>
            <a:r>
              <a:rPr lang="de-DE" sz="1400" dirty="0">
                <a:solidFill>
                  <a:srgbClr val="FF0000"/>
                </a:solidFill>
              </a:rPr>
              <a:t>2022</a:t>
            </a:r>
          </a:p>
        </p:txBody>
      </p:sp>
    </p:spTree>
    <p:extLst>
      <p:ext uri="{BB962C8B-B14F-4D97-AF65-F5344CB8AC3E}">
        <p14:creationId xmlns:p14="http://schemas.microsoft.com/office/powerpoint/2010/main" val="202340409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1+#ppt_w/2"/>
                                          </p:val>
                                        </p:tav>
                                        <p:tav tm="100000">
                                          <p:val>
                                            <p:strVal val="#ppt_x"/>
                                          </p:val>
                                        </p:tav>
                                      </p:tavLst>
                                    </p:anim>
                                    <p:anim calcmode="lin" valueType="num">
                                      <p:cBhvr additive="base">
                                        <p:cTn id="1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1+#ppt_w/2"/>
                                          </p:val>
                                        </p:tav>
                                        <p:tav tm="100000">
                                          <p:val>
                                            <p:strVal val="#ppt_x"/>
                                          </p:val>
                                        </p:tav>
                                      </p:tavLst>
                                    </p:anim>
                                    <p:anim calcmode="lin" valueType="num">
                                      <p:cBhvr additive="base">
                                        <p:cTn id="20"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ppt_x"/>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0-#ppt_w/2"/>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CB5BE54-FDCB-EA7B-6CA5-354BEB73E196}"/>
              </a:ext>
            </a:extLst>
          </p:cNvPr>
          <p:cNvPicPr>
            <a:picLocks noChangeAspect="1"/>
          </p:cNvPicPr>
          <p:nvPr/>
        </p:nvPicPr>
        <p:blipFill>
          <a:blip r:embed="rId2"/>
          <a:stretch>
            <a:fillRect/>
          </a:stretch>
        </p:blipFill>
        <p:spPr>
          <a:xfrm>
            <a:off x="221854" y="816352"/>
            <a:ext cx="3106561" cy="5292150"/>
          </a:xfrm>
          <a:prstGeom prst="rect">
            <a:avLst/>
          </a:prstGeom>
        </p:spPr>
      </p:pic>
      <p:sp>
        <p:nvSpPr>
          <p:cNvPr id="6" name="Textfeld 5">
            <a:extLst>
              <a:ext uri="{FF2B5EF4-FFF2-40B4-BE49-F238E27FC236}">
                <a16:creationId xmlns:a16="http://schemas.microsoft.com/office/drawing/2014/main" id="{57005148-EED2-C7F0-E0A5-EBBC8AC338D1}"/>
              </a:ext>
            </a:extLst>
          </p:cNvPr>
          <p:cNvSpPr txBox="1"/>
          <p:nvPr/>
        </p:nvSpPr>
        <p:spPr>
          <a:xfrm>
            <a:off x="885737" y="0"/>
            <a:ext cx="8871295" cy="707886"/>
          </a:xfrm>
          <a:prstGeom prst="rect">
            <a:avLst/>
          </a:prstGeom>
          <a:noFill/>
        </p:spPr>
        <p:txBody>
          <a:bodyPr wrap="square">
            <a:spAutoFit/>
          </a:bodyPr>
          <a:lstStyle/>
          <a:p>
            <a:r>
              <a:rPr lang="de-DE" sz="2000" dirty="0">
                <a:solidFill>
                  <a:schemeClr val="bg1"/>
                </a:solidFill>
                <a:latin typeface="+mn-lt"/>
                <a:cs typeface="Calibri" panose="020F0502020204030204" pitchFamily="34" charset="0"/>
              </a:rPr>
              <a:t>Mediale und politische Empörung zum GEG (1) Fake-News (2)</a:t>
            </a:r>
            <a:br>
              <a:rPr lang="de-DE" sz="2000" dirty="0">
                <a:solidFill>
                  <a:schemeClr val="bg1"/>
                </a:solidFill>
                <a:latin typeface="+mn-lt"/>
                <a:cs typeface="Calibri" panose="020F0502020204030204" pitchFamily="34" charset="0"/>
              </a:rPr>
            </a:br>
            <a:r>
              <a:rPr lang="de-DE" sz="2000" dirty="0">
                <a:solidFill>
                  <a:schemeClr val="bg1"/>
                </a:solidFill>
                <a:latin typeface="+mn-lt"/>
                <a:cs typeface="Calibri" panose="020F0502020204030204" pitchFamily="34" charset="0"/>
              </a:rPr>
              <a:t>„Das politische Geschäft“ </a:t>
            </a:r>
          </a:p>
        </p:txBody>
      </p:sp>
      <p:sp>
        <p:nvSpPr>
          <p:cNvPr id="8" name="Rectangle 4">
            <a:extLst>
              <a:ext uri="{FF2B5EF4-FFF2-40B4-BE49-F238E27FC236}">
                <a16:creationId xmlns:a16="http://schemas.microsoft.com/office/drawing/2014/main" id="{5B8BF386-D596-996C-C4BA-3561B4F14E54}"/>
              </a:ext>
            </a:extLst>
          </p:cNvPr>
          <p:cNvSpPr>
            <a:spLocks noChangeArrowheads="1"/>
          </p:cNvSpPr>
          <p:nvPr/>
        </p:nvSpPr>
        <p:spPr bwMode="auto">
          <a:xfrm>
            <a:off x="0" y="613373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Leider geht es in der Politik viel zu wenig um die Sache, sondern mehr um Partei-Interessen!</a:t>
            </a:r>
          </a:p>
        </p:txBody>
      </p:sp>
      <p:grpSp>
        <p:nvGrpSpPr>
          <p:cNvPr id="13" name="Gruppieren 12">
            <a:extLst>
              <a:ext uri="{FF2B5EF4-FFF2-40B4-BE49-F238E27FC236}">
                <a16:creationId xmlns:a16="http://schemas.microsoft.com/office/drawing/2014/main" id="{20FB0E1B-7711-656C-29F7-5131116416C8}"/>
              </a:ext>
            </a:extLst>
          </p:cNvPr>
          <p:cNvGrpSpPr/>
          <p:nvPr/>
        </p:nvGrpSpPr>
        <p:grpSpPr>
          <a:xfrm>
            <a:off x="3847522" y="3187189"/>
            <a:ext cx="5682996" cy="2696506"/>
            <a:chOff x="3774186" y="836406"/>
            <a:chExt cx="5682996" cy="2696506"/>
          </a:xfrm>
        </p:grpSpPr>
        <p:sp>
          <p:nvSpPr>
            <p:cNvPr id="7" name="Textfeld 6">
              <a:extLst>
                <a:ext uri="{FF2B5EF4-FFF2-40B4-BE49-F238E27FC236}">
                  <a16:creationId xmlns:a16="http://schemas.microsoft.com/office/drawing/2014/main" id="{473C6453-6FF1-7D96-A3D4-B39017D46730}"/>
                </a:ext>
              </a:extLst>
            </p:cNvPr>
            <p:cNvSpPr txBox="1"/>
            <p:nvPr/>
          </p:nvSpPr>
          <p:spPr>
            <a:xfrm>
              <a:off x="3774186" y="1470809"/>
              <a:ext cx="5682996" cy="2062103"/>
            </a:xfrm>
            <a:prstGeom prst="rect">
              <a:avLst/>
            </a:prstGeom>
            <a:noFill/>
          </p:spPr>
          <p:txBody>
            <a:bodyPr wrap="square">
              <a:spAutoFit/>
            </a:bodyPr>
            <a:lstStyle/>
            <a:p>
              <a:r>
                <a:rPr lang="de-DE" sz="1600" b="1" dirty="0"/>
                <a:t>Dürr nach Gerichtsbeschluss: GEG 'vom Kopf auf die Füße gestellt' </a:t>
              </a:r>
            </a:p>
            <a:p>
              <a:r>
                <a:rPr lang="de-DE" sz="1600" dirty="0"/>
                <a:t>BERLIN (dpa-AFX) -FDP-Fraktionschef Christian Dürr wertet den vorläufigen Stopp des Heizungsgesetzes durch das Bundesverfassungsgericht als Beleg für umfangreiche Änderungen an der Novelle. "Die Entscheidung unterstreicht daher, dass das Gebäudeenergiegesetz vom Kopf auf die Füße gestellt wurde."</a:t>
              </a:r>
            </a:p>
          </p:txBody>
        </p:sp>
        <p:pic>
          <p:nvPicPr>
            <p:cNvPr id="10" name="Grafik 9" descr="Ein Bild, das Schrift, Grafiken, Logo, Typografie enthält.&#10;&#10;Automatisch generierte Beschreibung">
              <a:extLst>
                <a:ext uri="{FF2B5EF4-FFF2-40B4-BE49-F238E27FC236}">
                  <a16:creationId xmlns:a16="http://schemas.microsoft.com/office/drawing/2014/main" id="{F63173A3-3E5D-E015-736E-FACCE45F2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3957" y="836406"/>
              <a:ext cx="1864467" cy="634403"/>
            </a:xfrm>
            <a:prstGeom prst="rect">
              <a:avLst/>
            </a:prstGeom>
          </p:spPr>
        </p:pic>
        <p:sp>
          <p:nvSpPr>
            <p:cNvPr id="12" name="Textfeld 11">
              <a:extLst>
                <a:ext uri="{FF2B5EF4-FFF2-40B4-BE49-F238E27FC236}">
                  <a16:creationId xmlns:a16="http://schemas.microsoft.com/office/drawing/2014/main" id="{8A80F319-C2E2-9FCF-ACE0-07EAEC6A78FE}"/>
                </a:ext>
              </a:extLst>
            </p:cNvPr>
            <p:cNvSpPr txBox="1"/>
            <p:nvPr/>
          </p:nvSpPr>
          <p:spPr>
            <a:xfrm>
              <a:off x="5790388" y="1015108"/>
              <a:ext cx="1024128" cy="276999"/>
            </a:xfrm>
            <a:prstGeom prst="rect">
              <a:avLst/>
            </a:prstGeom>
            <a:noFill/>
          </p:spPr>
          <p:txBody>
            <a:bodyPr wrap="square" rtlCol="0">
              <a:spAutoFit/>
            </a:bodyPr>
            <a:lstStyle/>
            <a:p>
              <a:r>
                <a:rPr lang="de-DE" sz="1200" dirty="0"/>
                <a:t>06.07.2023</a:t>
              </a:r>
            </a:p>
          </p:txBody>
        </p:sp>
      </p:grpSp>
      <p:sp>
        <p:nvSpPr>
          <p:cNvPr id="4" name="Textfeld 3">
            <a:extLst>
              <a:ext uri="{FF2B5EF4-FFF2-40B4-BE49-F238E27FC236}">
                <a16:creationId xmlns:a16="http://schemas.microsoft.com/office/drawing/2014/main" id="{057258C7-78CE-3BCB-4E7A-E49E21A6D6A9}"/>
              </a:ext>
            </a:extLst>
          </p:cNvPr>
          <p:cNvSpPr txBox="1"/>
          <p:nvPr/>
        </p:nvSpPr>
        <p:spPr>
          <a:xfrm>
            <a:off x="3847522" y="1121271"/>
            <a:ext cx="5857793" cy="1815882"/>
          </a:xfrm>
          <a:prstGeom prst="rect">
            <a:avLst/>
          </a:prstGeom>
          <a:noFill/>
        </p:spPr>
        <p:txBody>
          <a:bodyPr wrap="square">
            <a:spAutoFit/>
          </a:bodyPr>
          <a:lstStyle/>
          <a:p>
            <a:r>
              <a:rPr lang="de-DE" sz="1600" dirty="0"/>
              <a:t>FDP 15.06.2023 Gebäudeenergiegesetz</a:t>
            </a:r>
          </a:p>
          <a:p>
            <a:r>
              <a:rPr lang="de-DE" sz="1600" b="1" dirty="0"/>
              <a:t>Technologieoffenheit und Praxistauglichkeit sichergestellt </a:t>
            </a:r>
          </a:p>
          <a:p>
            <a:r>
              <a:rPr lang="de-DE" sz="1600" dirty="0"/>
              <a:t>Die Koalitionsspitzen haben fundamentale Änderungen beim Gebäudeenergiegesetz beschlossen. Die FDP hat sich erfolgreich für Technologieoffenheit und gegen Eingriffe ins Eigentumsrecht eingesetzt. Der Gesetzentwurf wurde am Donnerstag erstmals im Bundestag beraten. </a:t>
            </a:r>
          </a:p>
        </p:txBody>
      </p:sp>
    </p:spTree>
    <p:extLst>
      <p:ext uri="{BB962C8B-B14F-4D97-AF65-F5344CB8AC3E}">
        <p14:creationId xmlns:p14="http://schemas.microsoft.com/office/powerpoint/2010/main" val="171444432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1+#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75A4CD31-9802-AC47-2BB0-A379CF4339B0}"/>
              </a:ext>
            </a:extLst>
          </p:cNvPr>
          <p:cNvGrpSpPr/>
          <p:nvPr/>
        </p:nvGrpSpPr>
        <p:grpSpPr>
          <a:xfrm>
            <a:off x="1875453" y="3754281"/>
            <a:ext cx="3862408" cy="1962127"/>
            <a:chOff x="4320073" y="4058816"/>
            <a:chExt cx="3862408" cy="1962127"/>
          </a:xfrm>
        </p:grpSpPr>
        <p:pic>
          <p:nvPicPr>
            <p:cNvPr id="5" name="Grafik 4" descr="Ein Bild, das Text, Diagramm, Screenshot, Schrift enthält.&#10;&#10;Automatisch generierte Beschreibung">
              <a:extLst>
                <a:ext uri="{FF2B5EF4-FFF2-40B4-BE49-F238E27FC236}">
                  <a16:creationId xmlns:a16="http://schemas.microsoft.com/office/drawing/2014/main" id="{EC9D8ECB-57CE-883F-DE24-CFEEDF982A55}"/>
                </a:ext>
              </a:extLst>
            </p:cNvPr>
            <p:cNvPicPr>
              <a:picLocks noChangeAspect="1"/>
            </p:cNvPicPr>
            <p:nvPr/>
          </p:nvPicPr>
          <p:blipFill rotWithShape="1">
            <a:blip r:embed="rId3">
              <a:extLst>
                <a:ext uri="{28A0092B-C50C-407E-A947-70E740481C1C}">
                  <a14:useLocalDpi xmlns:a14="http://schemas.microsoft.com/office/drawing/2010/main" val="0"/>
                </a:ext>
              </a:extLst>
            </a:blip>
            <a:srcRect l="14385" t="52577" r="41368" b="11619"/>
            <a:stretch/>
          </p:blipFill>
          <p:spPr>
            <a:xfrm>
              <a:off x="4413380" y="4152122"/>
              <a:ext cx="3769101" cy="1868821"/>
            </a:xfrm>
            <a:prstGeom prst="rect">
              <a:avLst/>
            </a:prstGeom>
          </p:spPr>
        </p:pic>
        <p:sp>
          <p:nvSpPr>
            <p:cNvPr id="6" name="Rechteck 5">
              <a:extLst>
                <a:ext uri="{FF2B5EF4-FFF2-40B4-BE49-F238E27FC236}">
                  <a16:creationId xmlns:a16="http://schemas.microsoft.com/office/drawing/2014/main" id="{166417A3-59C9-D946-1517-5CAA1A78683A}"/>
                </a:ext>
              </a:extLst>
            </p:cNvPr>
            <p:cNvSpPr/>
            <p:nvPr/>
          </p:nvSpPr>
          <p:spPr bwMode="auto">
            <a:xfrm>
              <a:off x="4320073" y="4058816"/>
              <a:ext cx="709127" cy="802328"/>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3" name="Grafik 2" descr="Ein Bild, das Text, Diagramm, Screenshot, Schrift enthält.&#10;&#10;Automatisch generierte Beschreibung">
            <a:extLst>
              <a:ext uri="{FF2B5EF4-FFF2-40B4-BE49-F238E27FC236}">
                <a16:creationId xmlns:a16="http://schemas.microsoft.com/office/drawing/2014/main" id="{963DD17C-B665-FAF3-3D16-5FE302C510A5}"/>
              </a:ext>
            </a:extLst>
          </p:cNvPr>
          <p:cNvPicPr>
            <a:picLocks noChangeAspect="1"/>
          </p:cNvPicPr>
          <p:nvPr/>
        </p:nvPicPr>
        <p:blipFill rotWithShape="1">
          <a:blip r:embed="rId3">
            <a:extLst>
              <a:ext uri="{28A0092B-C50C-407E-A947-70E740481C1C}">
                <a14:useLocalDpi xmlns:a14="http://schemas.microsoft.com/office/drawing/2010/main" val="0"/>
              </a:ext>
            </a:extLst>
          </a:blip>
          <a:srcRect l="84817" b="77275"/>
          <a:stretch/>
        </p:blipFill>
        <p:spPr>
          <a:xfrm>
            <a:off x="8397551" y="1117110"/>
            <a:ext cx="1293364" cy="1186184"/>
          </a:xfrm>
          <a:prstGeom prst="rect">
            <a:avLst/>
          </a:prstGeom>
        </p:spPr>
      </p:pic>
      <p:sp>
        <p:nvSpPr>
          <p:cNvPr id="8207" name="Textfeld 8206">
            <a:extLst>
              <a:ext uri="{FF2B5EF4-FFF2-40B4-BE49-F238E27FC236}">
                <a16:creationId xmlns:a16="http://schemas.microsoft.com/office/drawing/2014/main" id="{35B7C35A-FC94-483C-7F04-2F861215333C}"/>
              </a:ext>
            </a:extLst>
          </p:cNvPr>
          <p:cNvSpPr txBox="1"/>
          <p:nvPr/>
        </p:nvSpPr>
        <p:spPr>
          <a:xfrm>
            <a:off x="8316273" y="2284435"/>
            <a:ext cx="1551121" cy="281231"/>
          </a:xfrm>
          <a:prstGeom prst="rect">
            <a:avLst/>
          </a:prstGeom>
          <a:noFill/>
        </p:spPr>
        <p:txBody>
          <a:bodyPr wrap="square">
            <a:spAutoFit/>
          </a:bodyPr>
          <a:lstStyle/>
          <a:p>
            <a:pPr>
              <a:lnSpc>
                <a:spcPct val="107000"/>
              </a:lnSpc>
              <a:spcAft>
                <a:spcPts val="800"/>
              </a:spcAft>
            </a:pPr>
            <a:r>
              <a:rPr lang="de-DE" sz="1200" u="sng" kern="100" dirty="0">
                <a:effectLst/>
                <a:latin typeface="Calibri" panose="020F0502020204030204" pitchFamily="34" charset="0"/>
                <a:ea typeface="Calibri" panose="020F0502020204030204" pitchFamily="34" charset="0"/>
                <a:cs typeface="Times New Roman" panose="02020603050405020304" pitchFamily="18" charset="0"/>
              </a:rPr>
              <a:t>Quelle</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kern="100" dirty="0" err="1">
                <a:effectLst/>
                <a:latin typeface="Calibri" panose="020F0502020204030204" pitchFamily="34" charset="0"/>
                <a:ea typeface="Calibri" panose="020F0502020204030204" pitchFamily="34" charset="0"/>
                <a:cs typeface="Times New Roman" panose="02020603050405020304" pitchFamily="18" charset="0"/>
              </a:rPr>
              <a:t>bwp</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ISE e.V.</a:t>
            </a:r>
          </a:p>
        </p:txBody>
      </p:sp>
      <p:sp>
        <p:nvSpPr>
          <p:cNvPr id="16" name="Textfeld 15">
            <a:extLst>
              <a:ext uri="{FF2B5EF4-FFF2-40B4-BE49-F238E27FC236}">
                <a16:creationId xmlns:a16="http://schemas.microsoft.com/office/drawing/2014/main" id="{46130F6E-9282-95BA-B9AF-9DB2C836BA4C}"/>
              </a:ext>
            </a:extLst>
          </p:cNvPr>
          <p:cNvSpPr txBox="1"/>
          <p:nvPr/>
        </p:nvSpPr>
        <p:spPr>
          <a:xfrm>
            <a:off x="2776271" y="745399"/>
            <a:ext cx="6042039" cy="954107"/>
          </a:xfrm>
          <a:prstGeom prst="rect">
            <a:avLst/>
          </a:prstGeom>
          <a:noFill/>
        </p:spPr>
        <p:txBody>
          <a:bodyPr wrap="none" rtlCol="0">
            <a:spAutoFit/>
          </a:bodyPr>
          <a:lstStyle/>
          <a:p>
            <a:r>
              <a:rPr lang="de-DE" sz="1400" dirty="0" err="1">
                <a:solidFill>
                  <a:srgbClr val="FF0000"/>
                </a:solidFill>
              </a:rPr>
              <a:t>Erdgasnetrz</a:t>
            </a:r>
            <a:r>
              <a:rPr lang="de-DE" sz="1400" dirty="0">
                <a:solidFill>
                  <a:srgbClr val="FF0000"/>
                </a:solidFill>
              </a:rPr>
              <a:t>-/</a:t>
            </a:r>
            <a:r>
              <a:rPr lang="de-DE" sz="1400" dirty="0" err="1">
                <a:solidFill>
                  <a:srgbClr val="FF0000"/>
                </a:solidFill>
              </a:rPr>
              <a:t>branche</a:t>
            </a:r>
            <a:r>
              <a:rPr lang="de-DE" sz="1400" dirty="0">
                <a:solidFill>
                  <a:srgbClr val="FF0000"/>
                </a:solidFill>
              </a:rPr>
              <a:t> in D (2022), </a:t>
            </a:r>
            <a:r>
              <a:rPr lang="de-DE" sz="1200" dirty="0"/>
              <a:t>Quelle: BMWK, Prof. Quaschning, </a:t>
            </a:r>
            <a:r>
              <a:rPr lang="de-DE" sz="1200" dirty="0" err="1"/>
              <a:t>IBIS</a:t>
            </a:r>
            <a:r>
              <a:rPr lang="de-DE" sz="1200" i="1" dirty="0" err="1"/>
              <a:t>World</a:t>
            </a:r>
            <a:r>
              <a:rPr lang="de-DE" sz="1200" dirty="0">
                <a:solidFill>
                  <a:srgbClr val="FF0000"/>
                </a:solidFill>
              </a:rPr>
              <a:t> </a:t>
            </a:r>
            <a:br>
              <a:rPr lang="de-DE" sz="1400" dirty="0">
                <a:solidFill>
                  <a:srgbClr val="FF0000"/>
                </a:solidFill>
              </a:rPr>
            </a:br>
            <a:r>
              <a:rPr lang="de-DE" sz="1400" dirty="0">
                <a:solidFill>
                  <a:srgbClr val="FF0000"/>
                </a:solidFill>
              </a:rPr>
              <a:t>- Netz-Gesamtlänge:  511.000 km</a:t>
            </a:r>
            <a:br>
              <a:rPr lang="de-DE" sz="1400" dirty="0">
                <a:solidFill>
                  <a:srgbClr val="FF0000"/>
                </a:solidFill>
              </a:rPr>
            </a:br>
            <a:r>
              <a:rPr lang="de-DE" sz="1400" dirty="0">
                <a:solidFill>
                  <a:srgbClr val="FF0000"/>
                </a:solidFill>
              </a:rPr>
              <a:t>- Summe </a:t>
            </a:r>
            <a:r>
              <a:rPr lang="de-DE" sz="1400" dirty="0" err="1">
                <a:solidFill>
                  <a:srgbClr val="FF0000"/>
                </a:solidFill>
              </a:rPr>
              <a:t>Invest</a:t>
            </a:r>
            <a:r>
              <a:rPr lang="de-DE" sz="1400" dirty="0">
                <a:solidFill>
                  <a:srgbClr val="FF0000"/>
                </a:solidFill>
              </a:rPr>
              <a:t>: 300 Mrd. €</a:t>
            </a:r>
            <a:br>
              <a:rPr lang="de-DE" sz="1400" dirty="0">
                <a:solidFill>
                  <a:srgbClr val="FF0000"/>
                </a:solidFill>
              </a:rPr>
            </a:br>
            <a:r>
              <a:rPr lang="de-DE" sz="1400" dirty="0">
                <a:solidFill>
                  <a:srgbClr val="FF0000"/>
                </a:solidFill>
              </a:rPr>
              <a:t>- Umsatz:  87,8 Mrd. €</a:t>
            </a:r>
          </a:p>
        </p:txBody>
      </p:sp>
      <p:sp>
        <p:nvSpPr>
          <p:cNvPr id="12" name="Textfeld 11">
            <a:extLst>
              <a:ext uri="{FF2B5EF4-FFF2-40B4-BE49-F238E27FC236}">
                <a16:creationId xmlns:a16="http://schemas.microsoft.com/office/drawing/2014/main" id="{29A698D1-4CDA-7FB1-118C-7E4451C09D49}"/>
              </a:ext>
            </a:extLst>
          </p:cNvPr>
          <p:cNvSpPr txBox="1"/>
          <p:nvPr/>
        </p:nvSpPr>
        <p:spPr>
          <a:xfrm>
            <a:off x="325319" y="742872"/>
            <a:ext cx="2408032" cy="954107"/>
          </a:xfrm>
          <a:prstGeom prst="rect">
            <a:avLst/>
          </a:prstGeom>
          <a:noFill/>
        </p:spPr>
        <p:txBody>
          <a:bodyPr wrap="none" rtlCol="0">
            <a:spAutoFit/>
          </a:bodyPr>
          <a:lstStyle/>
          <a:p>
            <a:r>
              <a:rPr lang="de-DE" sz="1400" dirty="0" err="1"/>
              <a:t>LobbyControl</a:t>
            </a:r>
            <a:r>
              <a:rPr lang="de-DE" sz="1400" dirty="0"/>
              <a:t> 2023</a:t>
            </a:r>
            <a:r>
              <a:rPr lang="de-DE" sz="1400" dirty="0">
                <a:solidFill>
                  <a:srgbClr val="FF0000"/>
                </a:solidFill>
              </a:rPr>
              <a:t>:</a:t>
            </a:r>
          </a:p>
          <a:p>
            <a:r>
              <a:rPr lang="de-DE" sz="1400" dirty="0">
                <a:solidFill>
                  <a:srgbClr val="FF0000"/>
                </a:solidFill>
              </a:rPr>
              <a:t>„</a:t>
            </a:r>
            <a:r>
              <a:rPr lang="de-DE" sz="1400" dirty="0" err="1">
                <a:solidFill>
                  <a:srgbClr val="FF0000"/>
                </a:solidFill>
              </a:rPr>
              <a:t>Gaslobby</a:t>
            </a:r>
            <a:r>
              <a:rPr lang="de-DE" sz="1400" dirty="0">
                <a:solidFill>
                  <a:srgbClr val="FF0000"/>
                </a:solidFill>
              </a:rPr>
              <a:t> hat in 2022</a:t>
            </a:r>
          </a:p>
          <a:p>
            <a:r>
              <a:rPr lang="de-DE" sz="1400" dirty="0">
                <a:solidFill>
                  <a:srgbClr val="FF0000"/>
                </a:solidFill>
              </a:rPr>
              <a:t>40 Mio. € für Kontaktpflege</a:t>
            </a:r>
            <a:br>
              <a:rPr lang="de-DE" sz="1400" dirty="0">
                <a:solidFill>
                  <a:srgbClr val="FF0000"/>
                </a:solidFill>
              </a:rPr>
            </a:br>
            <a:r>
              <a:rPr lang="de-DE" sz="1400" dirty="0">
                <a:solidFill>
                  <a:srgbClr val="FF0000"/>
                </a:solidFill>
              </a:rPr>
              <a:t>mit der Politik ausgegeben!“</a:t>
            </a:r>
          </a:p>
        </p:txBody>
      </p:sp>
      <p:grpSp>
        <p:nvGrpSpPr>
          <p:cNvPr id="8222" name="Gruppieren 8221">
            <a:extLst>
              <a:ext uri="{FF2B5EF4-FFF2-40B4-BE49-F238E27FC236}">
                <a16:creationId xmlns:a16="http://schemas.microsoft.com/office/drawing/2014/main" id="{4FD9281C-A80D-0317-22D3-AFFC2470CEAF}"/>
              </a:ext>
            </a:extLst>
          </p:cNvPr>
          <p:cNvGrpSpPr/>
          <p:nvPr/>
        </p:nvGrpSpPr>
        <p:grpSpPr>
          <a:xfrm>
            <a:off x="3829522" y="2079924"/>
            <a:ext cx="1765610" cy="1186184"/>
            <a:chOff x="3829522" y="2079924"/>
            <a:chExt cx="1765610" cy="1186184"/>
          </a:xfrm>
        </p:grpSpPr>
        <p:sp>
          <p:nvSpPr>
            <p:cNvPr id="17" name="Rechteck: abgerundete Ecken 16">
              <a:extLst>
                <a:ext uri="{FF2B5EF4-FFF2-40B4-BE49-F238E27FC236}">
                  <a16:creationId xmlns:a16="http://schemas.microsoft.com/office/drawing/2014/main" id="{6E0451D4-A835-0369-7E20-79A545F3B28E}"/>
                </a:ext>
              </a:extLst>
            </p:cNvPr>
            <p:cNvSpPr/>
            <p:nvPr/>
          </p:nvSpPr>
          <p:spPr bwMode="auto">
            <a:xfrm>
              <a:off x="3829522" y="2079924"/>
              <a:ext cx="1765610" cy="1186184"/>
            </a:xfrm>
            <a:prstGeom prst="roundRect">
              <a:avLst>
                <a:gd name="adj" fmla="val 8156"/>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Textfeld 24">
              <a:extLst>
                <a:ext uri="{FF2B5EF4-FFF2-40B4-BE49-F238E27FC236}">
                  <a16:creationId xmlns:a16="http://schemas.microsoft.com/office/drawing/2014/main" id="{12FA336E-4DF6-9281-EEA7-CA7444CD2849}"/>
                </a:ext>
              </a:extLst>
            </p:cNvPr>
            <p:cNvSpPr txBox="1"/>
            <p:nvPr/>
          </p:nvSpPr>
          <p:spPr>
            <a:xfrm>
              <a:off x="3830172" y="2114973"/>
              <a:ext cx="1215397" cy="246221"/>
            </a:xfrm>
            <a:prstGeom prst="rect">
              <a:avLst/>
            </a:prstGeom>
            <a:noFill/>
          </p:spPr>
          <p:txBody>
            <a:bodyPr wrap="none" rtlCol="0">
              <a:spAutoFit/>
            </a:bodyPr>
            <a:lstStyle/>
            <a:p>
              <a:r>
                <a:rPr lang="de-DE" sz="1000" dirty="0">
                  <a:solidFill>
                    <a:srgbClr val="008000"/>
                  </a:solidFill>
                  <a:latin typeface="Arial Rounded MT Bold" panose="020F0704030504030204" pitchFamily="34" charset="0"/>
                </a:rPr>
                <a:t>POWER-TO-GAS</a:t>
              </a:r>
            </a:p>
          </p:txBody>
        </p:sp>
      </p:grpSp>
      <p:grpSp>
        <p:nvGrpSpPr>
          <p:cNvPr id="8196" name="Gruppieren 8195">
            <a:extLst>
              <a:ext uri="{FF2B5EF4-FFF2-40B4-BE49-F238E27FC236}">
                <a16:creationId xmlns:a16="http://schemas.microsoft.com/office/drawing/2014/main" id="{199D4C28-B3C4-FB8D-4A06-CAB150E3832D}"/>
              </a:ext>
            </a:extLst>
          </p:cNvPr>
          <p:cNvGrpSpPr/>
          <p:nvPr/>
        </p:nvGrpSpPr>
        <p:grpSpPr>
          <a:xfrm>
            <a:off x="4496327" y="1750953"/>
            <a:ext cx="1153786" cy="1362236"/>
            <a:chOff x="4496327" y="1646393"/>
            <a:chExt cx="1153786" cy="1362236"/>
          </a:xfrm>
        </p:grpSpPr>
        <p:grpSp>
          <p:nvGrpSpPr>
            <p:cNvPr id="28" name="Gruppieren 27">
              <a:extLst>
                <a:ext uri="{FF2B5EF4-FFF2-40B4-BE49-F238E27FC236}">
                  <a16:creationId xmlns:a16="http://schemas.microsoft.com/office/drawing/2014/main" id="{CAC28B2B-FB20-9BC3-A1DF-E77C38431390}"/>
                </a:ext>
              </a:extLst>
            </p:cNvPr>
            <p:cNvGrpSpPr/>
            <p:nvPr/>
          </p:nvGrpSpPr>
          <p:grpSpPr>
            <a:xfrm>
              <a:off x="4760126" y="1646393"/>
              <a:ext cx="889987" cy="1362236"/>
              <a:chOff x="4760126" y="1646393"/>
              <a:chExt cx="889987" cy="1362236"/>
            </a:xfrm>
          </p:grpSpPr>
          <p:grpSp>
            <p:nvGrpSpPr>
              <p:cNvPr id="24" name="Gruppieren 23">
                <a:extLst>
                  <a:ext uri="{FF2B5EF4-FFF2-40B4-BE49-F238E27FC236}">
                    <a16:creationId xmlns:a16="http://schemas.microsoft.com/office/drawing/2014/main" id="{2521DDB2-8BE7-4563-469A-6E6A537B8B0E}"/>
                  </a:ext>
                </a:extLst>
              </p:cNvPr>
              <p:cNvGrpSpPr/>
              <p:nvPr/>
            </p:nvGrpSpPr>
            <p:grpSpPr>
              <a:xfrm>
                <a:off x="4888837" y="1646393"/>
                <a:ext cx="609600" cy="1239682"/>
                <a:chOff x="4888837" y="1646393"/>
                <a:chExt cx="609600" cy="1239682"/>
              </a:xfrm>
            </p:grpSpPr>
            <p:sp>
              <p:nvSpPr>
                <p:cNvPr id="19" name="Textfeld 18">
                  <a:extLst>
                    <a:ext uri="{FF2B5EF4-FFF2-40B4-BE49-F238E27FC236}">
                      <a16:creationId xmlns:a16="http://schemas.microsoft.com/office/drawing/2014/main" id="{CB6E96D8-D3F2-CF3A-BA62-375F3AC3D017}"/>
                    </a:ext>
                  </a:extLst>
                </p:cNvPr>
                <p:cNvSpPr txBox="1"/>
                <p:nvPr/>
              </p:nvSpPr>
              <p:spPr>
                <a:xfrm>
                  <a:off x="4957034" y="1646393"/>
                  <a:ext cx="473206" cy="276999"/>
                </a:xfrm>
                <a:prstGeom prst="rect">
                  <a:avLst/>
                </a:prstGeom>
                <a:noFill/>
              </p:spPr>
              <p:txBody>
                <a:bodyPr wrap="none" rtlCol="0">
                  <a:spAutoFit/>
                </a:bodyPr>
                <a:lstStyle/>
                <a:p>
                  <a:r>
                    <a:rPr lang="de-DE" sz="1200" dirty="0"/>
                    <a:t>CO</a:t>
                  </a:r>
                  <a:r>
                    <a:rPr lang="de-DE" sz="1200" baseline="-25000" dirty="0"/>
                    <a:t>2</a:t>
                  </a:r>
                </a:p>
              </p:txBody>
            </p:sp>
            <p:pic>
              <p:nvPicPr>
                <p:cNvPr id="23" name="Grafik 22" descr="Ein Bild, das Text, Diagramm, Screenshot, Schrift enthält.&#10;&#10;Automatisch generierte Beschreibung">
                  <a:extLst>
                    <a:ext uri="{FF2B5EF4-FFF2-40B4-BE49-F238E27FC236}">
                      <a16:creationId xmlns:a16="http://schemas.microsoft.com/office/drawing/2014/main" id="{07AEB24A-03B7-DF9C-5491-2F2AE4209607}"/>
                    </a:ext>
                  </a:extLst>
                </p:cNvPr>
                <p:cNvPicPr>
                  <a:picLocks noChangeAspect="1"/>
                </p:cNvPicPr>
                <p:nvPr/>
              </p:nvPicPr>
              <p:blipFill rotWithShape="1">
                <a:blip r:embed="rId3">
                  <a:extLst>
                    <a:ext uri="{28A0092B-C50C-407E-A947-70E740481C1C}">
                      <a14:useLocalDpi xmlns:a14="http://schemas.microsoft.com/office/drawing/2010/main" val="0"/>
                    </a:ext>
                  </a:extLst>
                </a:blip>
                <a:srcRect l="49303" t="27855" r="43541" b="59180"/>
                <a:stretch/>
              </p:blipFill>
              <p:spPr>
                <a:xfrm>
                  <a:off x="4888837" y="2209319"/>
                  <a:ext cx="609600" cy="676756"/>
                </a:xfrm>
                <a:prstGeom prst="rect">
                  <a:avLst/>
                </a:prstGeom>
              </p:spPr>
            </p:pic>
            <p:sp>
              <p:nvSpPr>
                <p:cNvPr id="20" name="Pfeil: nach unten 19">
                  <a:extLst>
                    <a:ext uri="{FF2B5EF4-FFF2-40B4-BE49-F238E27FC236}">
                      <a16:creationId xmlns:a16="http://schemas.microsoft.com/office/drawing/2014/main" id="{724E85B4-6503-C3CB-A273-C4B0FDC0DEDC}"/>
                    </a:ext>
                  </a:extLst>
                </p:cNvPr>
                <p:cNvSpPr/>
                <p:nvPr/>
              </p:nvSpPr>
              <p:spPr bwMode="auto">
                <a:xfrm>
                  <a:off x="5097460" y="1882641"/>
                  <a:ext cx="163777" cy="409709"/>
                </a:xfrm>
                <a:prstGeom prst="downArrow">
                  <a:avLst/>
                </a:prstGeom>
                <a:solidFill>
                  <a:schemeClr val="bg1">
                    <a:lumMod val="6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7" name="Textfeld 26">
                <a:extLst>
                  <a:ext uri="{FF2B5EF4-FFF2-40B4-BE49-F238E27FC236}">
                    <a16:creationId xmlns:a16="http://schemas.microsoft.com/office/drawing/2014/main" id="{376B968A-A7B9-2789-B8A4-036C8D8BDC6F}"/>
                  </a:ext>
                </a:extLst>
              </p:cNvPr>
              <p:cNvSpPr txBox="1"/>
              <p:nvPr/>
            </p:nvSpPr>
            <p:spPr>
              <a:xfrm>
                <a:off x="4760126" y="2793185"/>
                <a:ext cx="889987" cy="215444"/>
              </a:xfrm>
              <a:prstGeom prst="rect">
                <a:avLst/>
              </a:prstGeom>
              <a:noFill/>
            </p:spPr>
            <p:txBody>
              <a:bodyPr wrap="none" rtlCol="0">
                <a:spAutoFit/>
              </a:bodyPr>
              <a:lstStyle/>
              <a:p>
                <a:r>
                  <a:rPr lang="de-DE" sz="1200" baseline="-25000" dirty="0"/>
                  <a:t>Methanisierung</a:t>
                </a:r>
              </a:p>
            </p:txBody>
          </p:sp>
        </p:grpSp>
        <p:sp>
          <p:nvSpPr>
            <p:cNvPr id="29" name="Pfeil: Fünfeck 28">
              <a:extLst>
                <a:ext uri="{FF2B5EF4-FFF2-40B4-BE49-F238E27FC236}">
                  <a16:creationId xmlns:a16="http://schemas.microsoft.com/office/drawing/2014/main" id="{D8173E87-E5FA-A809-4826-982C9F78D86F}"/>
                </a:ext>
              </a:extLst>
            </p:cNvPr>
            <p:cNvSpPr/>
            <p:nvPr/>
          </p:nvSpPr>
          <p:spPr bwMode="auto">
            <a:xfrm>
              <a:off x="4496327" y="2477145"/>
              <a:ext cx="358330" cy="172413"/>
            </a:xfrm>
            <a:prstGeom prst="homePlate">
              <a:avLst>
                <a:gd name="adj" fmla="val 41713"/>
              </a:avLst>
            </a:prstGeom>
            <a:solidFill>
              <a:srgbClr val="7030A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199" name="Gruppieren 8198">
            <a:extLst>
              <a:ext uri="{FF2B5EF4-FFF2-40B4-BE49-F238E27FC236}">
                <a16:creationId xmlns:a16="http://schemas.microsoft.com/office/drawing/2014/main" id="{4E567461-A19B-8344-5CEF-A0E9BB69DBEA}"/>
              </a:ext>
            </a:extLst>
          </p:cNvPr>
          <p:cNvGrpSpPr/>
          <p:nvPr/>
        </p:nvGrpSpPr>
        <p:grpSpPr>
          <a:xfrm>
            <a:off x="5751742" y="2079924"/>
            <a:ext cx="1239608" cy="1205540"/>
            <a:chOff x="5751742" y="1975364"/>
            <a:chExt cx="1239608" cy="1205540"/>
          </a:xfrm>
        </p:grpSpPr>
        <p:sp>
          <p:nvSpPr>
            <p:cNvPr id="30" name="Rechteck: abgerundete Ecken 29">
              <a:extLst>
                <a:ext uri="{FF2B5EF4-FFF2-40B4-BE49-F238E27FC236}">
                  <a16:creationId xmlns:a16="http://schemas.microsoft.com/office/drawing/2014/main" id="{CEAE65AE-FDCB-EA91-45A3-5FE8168CA9AA}"/>
                </a:ext>
              </a:extLst>
            </p:cNvPr>
            <p:cNvSpPr/>
            <p:nvPr/>
          </p:nvSpPr>
          <p:spPr bwMode="auto">
            <a:xfrm>
              <a:off x="5751742" y="1975364"/>
              <a:ext cx="1239608" cy="1186184"/>
            </a:xfrm>
            <a:prstGeom prst="roundRect">
              <a:avLst>
                <a:gd name="adj" fmla="val 8156"/>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2" name="Grafik 21" descr="Ein Bild, das Text, Diagramm, Screenshot, Schrift enthält.&#10;&#10;Automatisch generierte Beschreibung">
              <a:extLst>
                <a:ext uri="{FF2B5EF4-FFF2-40B4-BE49-F238E27FC236}">
                  <a16:creationId xmlns:a16="http://schemas.microsoft.com/office/drawing/2014/main" id="{88C17A36-D5E9-86F5-4D6E-714E59EBE231}"/>
                </a:ext>
              </a:extLst>
            </p:cNvPr>
            <p:cNvPicPr>
              <a:picLocks noChangeAspect="1"/>
            </p:cNvPicPr>
            <p:nvPr/>
          </p:nvPicPr>
          <p:blipFill rotWithShape="1">
            <a:blip r:embed="rId3">
              <a:extLst>
                <a:ext uri="{28A0092B-C50C-407E-A947-70E740481C1C}">
                  <a14:useLocalDpi xmlns:a14="http://schemas.microsoft.com/office/drawing/2010/main" val="0"/>
                </a:ext>
              </a:extLst>
            </a:blip>
            <a:srcRect l="61229" t="26610" r="28932" b="57538"/>
            <a:stretch/>
          </p:blipFill>
          <p:spPr>
            <a:xfrm>
              <a:off x="5952959" y="2144351"/>
              <a:ext cx="838200" cy="827449"/>
            </a:xfrm>
            <a:prstGeom prst="rect">
              <a:avLst/>
            </a:prstGeom>
          </p:spPr>
        </p:pic>
        <p:sp>
          <p:nvSpPr>
            <p:cNvPr id="8198" name="Textfeld 8197">
              <a:extLst>
                <a:ext uri="{FF2B5EF4-FFF2-40B4-BE49-F238E27FC236}">
                  <a16:creationId xmlns:a16="http://schemas.microsoft.com/office/drawing/2014/main" id="{42FC3B41-08CB-AD5C-D57C-9CF64ACFD3C9}"/>
                </a:ext>
              </a:extLst>
            </p:cNvPr>
            <p:cNvSpPr txBox="1"/>
            <p:nvPr/>
          </p:nvSpPr>
          <p:spPr>
            <a:xfrm>
              <a:off x="6027541" y="2934683"/>
              <a:ext cx="688009" cy="246221"/>
            </a:xfrm>
            <a:prstGeom prst="rect">
              <a:avLst/>
            </a:prstGeom>
            <a:noFill/>
          </p:spPr>
          <p:txBody>
            <a:bodyPr wrap="none" rtlCol="0">
              <a:spAutoFit/>
            </a:bodyPr>
            <a:lstStyle/>
            <a:p>
              <a:r>
                <a:rPr lang="de-DE" sz="1000" dirty="0">
                  <a:latin typeface="Arial Rounded MT Bold" panose="020F0704030504030204" pitchFamily="34" charset="0"/>
                </a:rPr>
                <a:t>Gas-BW</a:t>
              </a:r>
            </a:p>
          </p:txBody>
        </p:sp>
      </p:grpSp>
      <p:grpSp>
        <p:nvGrpSpPr>
          <p:cNvPr id="8204" name="Gruppieren 8203">
            <a:extLst>
              <a:ext uri="{FF2B5EF4-FFF2-40B4-BE49-F238E27FC236}">
                <a16:creationId xmlns:a16="http://schemas.microsoft.com/office/drawing/2014/main" id="{C10A99DB-73AF-94AF-B361-007BD5177A1D}"/>
              </a:ext>
            </a:extLst>
          </p:cNvPr>
          <p:cNvGrpSpPr/>
          <p:nvPr/>
        </p:nvGrpSpPr>
        <p:grpSpPr>
          <a:xfrm>
            <a:off x="5196279" y="1414958"/>
            <a:ext cx="1255472" cy="2118602"/>
            <a:chOff x="5196279" y="1310398"/>
            <a:chExt cx="1255472" cy="2118602"/>
          </a:xfrm>
        </p:grpSpPr>
        <p:sp>
          <p:nvSpPr>
            <p:cNvPr id="8195" name="Pfeil: Fünfeck 8194">
              <a:extLst>
                <a:ext uri="{FF2B5EF4-FFF2-40B4-BE49-F238E27FC236}">
                  <a16:creationId xmlns:a16="http://schemas.microsoft.com/office/drawing/2014/main" id="{AC58F19D-D01B-6B40-042F-24F0E9D90346}"/>
                </a:ext>
              </a:extLst>
            </p:cNvPr>
            <p:cNvSpPr/>
            <p:nvPr/>
          </p:nvSpPr>
          <p:spPr bwMode="auto">
            <a:xfrm>
              <a:off x="5527572" y="2477145"/>
              <a:ext cx="358330" cy="172413"/>
            </a:xfrm>
            <a:prstGeom prst="homePlate">
              <a:avLst>
                <a:gd name="adj" fmla="val 41713"/>
              </a:avLst>
            </a:prstGeom>
            <a:solidFill>
              <a:srgbClr val="7030A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01" name="Gruppieren 8200">
              <a:extLst>
                <a:ext uri="{FF2B5EF4-FFF2-40B4-BE49-F238E27FC236}">
                  <a16:creationId xmlns:a16="http://schemas.microsoft.com/office/drawing/2014/main" id="{120BD672-4697-D142-8E73-B7B780664B31}"/>
                </a:ext>
              </a:extLst>
            </p:cNvPr>
            <p:cNvGrpSpPr/>
            <p:nvPr/>
          </p:nvGrpSpPr>
          <p:grpSpPr>
            <a:xfrm>
              <a:off x="5196279" y="1310398"/>
              <a:ext cx="1255472" cy="2118602"/>
              <a:chOff x="5214567" y="1310398"/>
              <a:chExt cx="1255472" cy="2118602"/>
            </a:xfrm>
          </p:grpSpPr>
          <p:cxnSp>
            <p:nvCxnSpPr>
              <p:cNvPr id="8202" name="Gerader Verbinder 8201">
                <a:extLst>
                  <a:ext uri="{FF2B5EF4-FFF2-40B4-BE49-F238E27FC236}">
                    <a16:creationId xmlns:a16="http://schemas.microsoft.com/office/drawing/2014/main" id="{B4D6AED2-C75A-4514-9AA8-E6FC869472A8}"/>
                  </a:ext>
                </a:extLst>
              </p:cNvPr>
              <p:cNvCxnSpPr/>
              <p:nvPr/>
            </p:nvCxnSpPr>
            <p:spPr bwMode="auto">
              <a:xfrm flipH="1">
                <a:off x="5682309" y="1804300"/>
                <a:ext cx="29043" cy="1624700"/>
              </a:xfrm>
              <a:prstGeom prst="line">
                <a:avLst/>
              </a:prstGeom>
              <a:solidFill>
                <a:srgbClr val="FF0000"/>
              </a:solidFill>
              <a:ln w="38100" cap="flat" cmpd="sng" algn="ctr">
                <a:solidFill>
                  <a:srgbClr val="7030A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03" name="Textfeld 8202">
                <a:extLst>
                  <a:ext uri="{FF2B5EF4-FFF2-40B4-BE49-F238E27FC236}">
                    <a16:creationId xmlns:a16="http://schemas.microsoft.com/office/drawing/2014/main" id="{82E47E57-FA98-A4B3-4413-E1B65B35A047}"/>
                  </a:ext>
                </a:extLst>
              </p:cNvPr>
              <p:cNvSpPr txBox="1"/>
              <p:nvPr/>
            </p:nvSpPr>
            <p:spPr>
              <a:xfrm>
                <a:off x="5214567" y="1310398"/>
                <a:ext cx="1255472" cy="461665"/>
              </a:xfrm>
              <a:prstGeom prst="rect">
                <a:avLst/>
              </a:prstGeom>
              <a:noFill/>
            </p:spPr>
            <p:txBody>
              <a:bodyPr wrap="none" rtlCol="0">
                <a:spAutoFit/>
              </a:bodyPr>
              <a:lstStyle/>
              <a:p>
                <a:r>
                  <a:rPr lang="de-DE" sz="1200" dirty="0"/>
                  <a:t>(Erd-)Gasnetz</a:t>
                </a:r>
                <a:br>
                  <a:rPr lang="de-DE" sz="1200" dirty="0"/>
                </a:br>
                <a:r>
                  <a:rPr lang="de-DE" sz="1200" dirty="0"/>
                  <a:t>+ Gas-Speicher</a:t>
                </a:r>
              </a:p>
            </p:txBody>
          </p:sp>
        </p:grpSp>
      </p:grpSp>
      <p:sp>
        <p:nvSpPr>
          <p:cNvPr id="11" name="Textfeld 10">
            <a:extLst>
              <a:ext uri="{FF2B5EF4-FFF2-40B4-BE49-F238E27FC236}">
                <a16:creationId xmlns:a16="http://schemas.microsoft.com/office/drawing/2014/main" id="{61E7B0DA-B3A4-2237-352E-B5C8CBA62796}"/>
              </a:ext>
            </a:extLst>
          </p:cNvPr>
          <p:cNvSpPr txBox="1"/>
          <p:nvPr/>
        </p:nvSpPr>
        <p:spPr>
          <a:xfrm>
            <a:off x="3648604" y="4627253"/>
            <a:ext cx="1863011" cy="256480"/>
          </a:xfrm>
          <a:prstGeom prst="rect">
            <a:avLst/>
          </a:prstGeom>
          <a:noFill/>
        </p:spPr>
        <p:txBody>
          <a:bodyPr wrap="none" rtlCol="0">
            <a:spAutoFit/>
          </a:bodyPr>
          <a:lstStyle/>
          <a:p>
            <a:r>
              <a:rPr lang="de-DE" sz="1600" baseline="-25000" dirty="0">
                <a:solidFill>
                  <a:srgbClr val="FF0000"/>
                </a:solidFill>
              </a:rPr>
              <a:t>2,5-3,5  kWh Umweltwärme</a:t>
            </a:r>
          </a:p>
        </p:txBody>
      </p:sp>
      <p:sp>
        <p:nvSpPr>
          <p:cNvPr id="18" name="Textfeld 17">
            <a:extLst>
              <a:ext uri="{FF2B5EF4-FFF2-40B4-BE49-F238E27FC236}">
                <a16:creationId xmlns:a16="http://schemas.microsoft.com/office/drawing/2014/main" id="{8D6C3FC8-DA63-BD69-EBFB-DABE8FF65E3A}"/>
              </a:ext>
            </a:extLst>
          </p:cNvPr>
          <p:cNvSpPr txBox="1"/>
          <p:nvPr/>
        </p:nvSpPr>
        <p:spPr>
          <a:xfrm>
            <a:off x="3477573" y="4291953"/>
            <a:ext cx="2055371" cy="256480"/>
          </a:xfrm>
          <a:prstGeom prst="rect">
            <a:avLst/>
          </a:prstGeom>
          <a:noFill/>
        </p:spPr>
        <p:txBody>
          <a:bodyPr wrap="none" rtlCol="0">
            <a:spAutoFit/>
          </a:bodyPr>
          <a:lstStyle/>
          <a:p>
            <a:r>
              <a:rPr lang="de-DE" sz="1600" baseline="-25000" dirty="0">
                <a:solidFill>
                  <a:srgbClr val="FF0000"/>
                </a:solidFill>
              </a:rPr>
              <a:t>1 kWh Strom (Antriebsenergie)</a:t>
            </a:r>
          </a:p>
        </p:txBody>
      </p:sp>
      <p:sp>
        <p:nvSpPr>
          <p:cNvPr id="31" name="Textfeld 30">
            <a:extLst>
              <a:ext uri="{FF2B5EF4-FFF2-40B4-BE49-F238E27FC236}">
                <a16:creationId xmlns:a16="http://schemas.microsoft.com/office/drawing/2014/main" id="{98D68C11-6DCE-8073-C0C5-737D5EE42E6D}"/>
              </a:ext>
            </a:extLst>
          </p:cNvPr>
          <p:cNvSpPr txBox="1"/>
          <p:nvPr/>
        </p:nvSpPr>
        <p:spPr>
          <a:xfrm>
            <a:off x="7090981" y="5399596"/>
            <a:ext cx="1965603" cy="338554"/>
          </a:xfrm>
          <a:prstGeom prst="rect">
            <a:avLst/>
          </a:prstGeom>
          <a:noFill/>
        </p:spPr>
        <p:txBody>
          <a:bodyPr wrap="none" rtlCol="0">
            <a:spAutoFit/>
          </a:bodyPr>
          <a:lstStyle/>
          <a:p>
            <a:pPr algn="ctr"/>
            <a:r>
              <a:rPr lang="de-DE" sz="1600" baseline="-25000" dirty="0">
                <a:solidFill>
                  <a:srgbClr val="FF0000"/>
                </a:solidFill>
              </a:rPr>
              <a:t>3,5 - 4,5</a:t>
            </a:r>
            <a:r>
              <a:rPr lang="de-DE" sz="1600" dirty="0">
                <a:solidFill>
                  <a:srgbClr val="FF0000"/>
                </a:solidFill>
              </a:rPr>
              <a:t> </a:t>
            </a:r>
            <a:r>
              <a:rPr lang="de-DE" sz="1600" baseline="-25000" dirty="0">
                <a:solidFill>
                  <a:srgbClr val="FF0000"/>
                </a:solidFill>
              </a:rPr>
              <a:t>kWh</a:t>
            </a:r>
            <a:r>
              <a:rPr lang="de-DE" sz="1600" dirty="0">
                <a:solidFill>
                  <a:srgbClr val="FF0000"/>
                </a:solidFill>
              </a:rPr>
              <a:t> </a:t>
            </a:r>
            <a:r>
              <a:rPr lang="de-DE" sz="1600" baseline="-25000" dirty="0">
                <a:solidFill>
                  <a:srgbClr val="FF0000"/>
                </a:solidFill>
              </a:rPr>
              <a:t>Wärmeenergie</a:t>
            </a:r>
          </a:p>
        </p:txBody>
      </p:sp>
      <p:grpSp>
        <p:nvGrpSpPr>
          <p:cNvPr id="8200" name="Gruppieren 8199">
            <a:extLst>
              <a:ext uri="{FF2B5EF4-FFF2-40B4-BE49-F238E27FC236}">
                <a16:creationId xmlns:a16="http://schemas.microsoft.com/office/drawing/2014/main" id="{DAA867A3-C853-D70B-9FFA-8F8BA67151A2}"/>
              </a:ext>
            </a:extLst>
          </p:cNvPr>
          <p:cNvGrpSpPr/>
          <p:nvPr/>
        </p:nvGrpSpPr>
        <p:grpSpPr>
          <a:xfrm>
            <a:off x="5772973" y="4096610"/>
            <a:ext cx="1239608" cy="1243633"/>
            <a:chOff x="5772973" y="3992050"/>
            <a:chExt cx="1239608" cy="1243633"/>
          </a:xfrm>
        </p:grpSpPr>
        <p:sp>
          <p:nvSpPr>
            <p:cNvPr id="8192" name="Rechteck: abgerundete Ecken 8191">
              <a:extLst>
                <a:ext uri="{FF2B5EF4-FFF2-40B4-BE49-F238E27FC236}">
                  <a16:creationId xmlns:a16="http://schemas.microsoft.com/office/drawing/2014/main" id="{0100D233-B4C2-DDC1-EB6A-353582981A12}"/>
                </a:ext>
              </a:extLst>
            </p:cNvPr>
            <p:cNvSpPr/>
            <p:nvPr/>
          </p:nvSpPr>
          <p:spPr bwMode="auto">
            <a:xfrm>
              <a:off x="5772973" y="4011406"/>
              <a:ext cx="1239608" cy="1186184"/>
            </a:xfrm>
            <a:prstGeom prst="roundRect">
              <a:avLst>
                <a:gd name="adj" fmla="val 8156"/>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3" name="Grafik 12" descr="Ein Bild, das Text, Diagramm, Screenshot, Schrift enthält.&#10;&#10;Automatisch generierte Beschreibung">
              <a:extLst>
                <a:ext uri="{FF2B5EF4-FFF2-40B4-BE49-F238E27FC236}">
                  <a16:creationId xmlns:a16="http://schemas.microsoft.com/office/drawing/2014/main" id="{2EF4F5E6-032C-2A37-877F-CDF65470A55D}"/>
                </a:ext>
              </a:extLst>
            </p:cNvPr>
            <p:cNvPicPr>
              <a:picLocks noChangeAspect="1"/>
            </p:cNvPicPr>
            <p:nvPr/>
          </p:nvPicPr>
          <p:blipFill rotWithShape="1">
            <a:blip r:embed="rId3">
              <a:extLst>
                <a:ext uri="{28A0092B-C50C-407E-A947-70E740481C1C}">
                  <a14:useLocalDpi xmlns:a14="http://schemas.microsoft.com/office/drawing/2010/main" val="0"/>
                </a:ext>
              </a:extLst>
            </a:blip>
            <a:srcRect l="61226" t="61090" r="28612" b="22160"/>
            <a:stretch/>
          </p:blipFill>
          <p:spPr>
            <a:xfrm>
              <a:off x="5976077" y="4187394"/>
              <a:ext cx="865633" cy="874284"/>
            </a:xfrm>
            <a:prstGeom prst="rect">
              <a:avLst/>
            </a:prstGeom>
          </p:spPr>
        </p:pic>
        <p:sp>
          <p:nvSpPr>
            <p:cNvPr id="8193" name="Textfeld 8192">
              <a:extLst>
                <a:ext uri="{FF2B5EF4-FFF2-40B4-BE49-F238E27FC236}">
                  <a16:creationId xmlns:a16="http://schemas.microsoft.com/office/drawing/2014/main" id="{6A408348-89A8-19CB-9850-11C39317EEBB}"/>
                </a:ext>
              </a:extLst>
            </p:cNvPr>
            <p:cNvSpPr txBox="1"/>
            <p:nvPr/>
          </p:nvSpPr>
          <p:spPr>
            <a:xfrm>
              <a:off x="6118537" y="3992050"/>
              <a:ext cx="559769" cy="246221"/>
            </a:xfrm>
            <a:prstGeom prst="rect">
              <a:avLst/>
            </a:prstGeom>
            <a:noFill/>
          </p:spPr>
          <p:txBody>
            <a:bodyPr wrap="none" rtlCol="0">
              <a:spAutoFit/>
            </a:bodyPr>
            <a:lstStyle/>
            <a:p>
              <a:r>
                <a:rPr lang="de-DE" sz="1000" b="1" dirty="0">
                  <a:solidFill>
                    <a:srgbClr val="008000"/>
                  </a:solidFill>
                  <a:latin typeface="Arial Rounded MT Bold" panose="020F0704030504030204" pitchFamily="34" charset="0"/>
                </a:rPr>
                <a:t>WPPE</a:t>
              </a:r>
            </a:p>
          </p:txBody>
        </p:sp>
        <p:sp>
          <p:nvSpPr>
            <p:cNvPr id="8197" name="Textfeld 8196">
              <a:extLst>
                <a:ext uri="{FF2B5EF4-FFF2-40B4-BE49-F238E27FC236}">
                  <a16:creationId xmlns:a16="http://schemas.microsoft.com/office/drawing/2014/main" id="{C6AA3E0B-6FE8-A866-C304-BCB292192EA7}"/>
                </a:ext>
              </a:extLst>
            </p:cNvPr>
            <p:cNvSpPr txBox="1"/>
            <p:nvPr/>
          </p:nvSpPr>
          <p:spPr>
            <a:xfrm>
              <a:off x="5883587" y="4989462"/>
              <a:ext cx="1002197" cy="246221"/>
            </a:xfrm>
            <a:prstGeom prst="rect">
              <a:avLst/>
            </a:prstGeom>
            <a:noFill/>
          </p:spPr>
          <p:txBody>
            <a:bodyPr wrap="none" rtlCol="0">
              <a:spAutoFit/>
            </a:bodyPr>
            <a:lstStyle/>
            <a:p>
              <a:r>
                <a:rPr lang="de-DE" sz="1000" dirty="0">
                  <a:latin typeface="Arial Rounded MT Bold" panose="020F0704030504030204" pitchFamily="34" charset="0"/>
                </a:rPr>
                <a:t>JAZ: 3,5 - 4,5</a:t>
              </a:r>
            </a:p>
          </p:txBody>
        </p:sp>
      </p:grpSp>
      <p:grpSp>
        <p:nvGrpSpPr>
          <p:cNvPr id="8208" name="Gruppieren 8207">
            <a:extLst>
              <a:ext uri="{FF2B5EF4-FFF2-40B4-BE49-F238E27FC236}">
                <a16:creationId xmlns:a16="http://schemas.microsoft.com/office/drawing/2014/main" id="{65B3E027-5A99-7F42-549A-AF2D5B0034C9}"/>
              </a:ext>
            </a:extLst>
          </p:cNvPr>
          <p:cNvGrpSpPr/>
          <p:nvPr/>
        </p:nvGrpSpPr>
        <p:grpSpPr>
          <a:xfrm>
            <a:off x="7232752" y="3918922"/>
            <a:ext cx="1629055" cy="1629055"/>
            <a:chOff x="7232752" y="3814362"/>
            <a:chExt cx="1629055" cy="1629055"/>
          </a:xfrm>
        </p:grpSpPr>
        <p:sp>
          <p:nvSpPr>
            <p:cNvPr id="8205" name="Ellipse 8204">
              <a:extLst>
                <a:ext uri="{FF2B5EF4-FFF2-40B4-BE49-F238E27FC236}">
                  <a16:creationId xmlns:a16="http://schemas.microsoft.com/office/drawing/2014/main" id="{0DDE14A8-BAAE-CE23-E069-D8FE1FBAEB35}"/>
                </a:ext>
              </a:extLst>
            </p:cNvPr>
            <p:cNvSpPr/>
            <p:nvPr/>
          </p:nvSpPr>
          <p:spPr bwMode="auto">
            <a:xfrm>
              <a:off x="7232752" y="3814362"/>
              <a:ext cx="1629055" cy="1629055"/>
            </a:xfrm>
            <a:prstGeom prst="ellipse">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06" name="Textfeld 8205">
              <a:extLst>
                <a:ext uri="{FF2B5EF4-FFF2-40B4-BE49-F238E27FC236}">
                  <a16:creationId xmlns:a16="http://schemas.microsoft.com/office/drawing/2014/main" id="{AA6B51A0-BFFD-26C6-5560-D9F67433CE49}"/>
                </a:ext>
              </a:extLst>
            </p:cNvPr>
            <p:cNvSpPr txBox="1"/>
            <p:nvPr/>
          </p:nvSpPr>
          <p:spPr>
            <a:xfrm>
              <a:off x="7508072" y="4497044"/>
              <a:ext cx="1189749" cy="307777"/>
            </a:xfrm>
            <a:prstGeom prst="rect">
              <a:avLst/>
            </a:prstGeom>
            <a:noFill/>
          </p:spPr>
          <p:txBody>
            <a:bodyPr wrap="none" rtlCol="0">
              <a:spAutoFit/>
            </a:bodyPr>
            <a:lstStyle/>
            <a:p>
              <a:pPr algn="ctr"/>
              <a:r>
                <a:rPr lang="de-DE" sz="1400" dirty="0">
                  <a:solidFill>
                    <a:schemeClr val="bg1"/>
                  </a:solidFill>
                </a:rPr>
                <a:t>350 – 450 %</a:t>
              </a:r>
            </a:p>
          </p:txBody>
        </p:sp>
      </p:grpSp>
      <p:grpSp>
        <p:nvGrpSpPr>
          <p:cNvPr id="8213" name="Gruppieren 8212">
            <a:extLst>
              <a:ext uri="{FF2B5EF4-FFF2-40B4-BE49-F238E27FC236}">
                <a16:creationId xmlns:a16="http://schemas.microsoft.com/office/drawing/2014/main" id="{F8464B5D-8512-1C56-0B2D-1333C09443E9}"/>
              </a:ext>
            </a:extLst>
          </p:cNvPr>
          <p:cNvGrpSpPr/>
          <p:nvPr/>
        </p:nvGrpSpPr>
        <p:grpSpPr>
          <a:xfrm>
            <a:off x="7294216" y="1680345"/>
            <a:ext cx="646332" cy="1275999"/>
            <a:chOff x="7294216" y="1575785"/>
            <a:chExt cx="646332" cy="1275999"/>
          </a:xfrm>
        </p:grpSpPr>
        <p:grpSp>
          <p:nvGrpSpPr>
            <p:cNvPr id="8211" name="Gruppieren 8210">
              <a:extLst>
                <a:ext uri="{FF2B5EF4-FFF2-40B4-BE49-F238E27FC236}">
                  <a16:creationId xmlns:a16="http://schemas.microsoft.com/office/drawing/2014/main" id="{FAA320DF-5B28-4400-D084-1A4BDE4919A5}"/>
                </a:ext>
              </a:extLst>
            </p:cNvPr>
            <p:cNvGrpSpPr/>
            <p:nvPr/>
          </p:nvGrpSpPr>
          <p:grpSpPr>
            <a:xfrm>
              <a:off x="7344161" y="2275838"/>
              <a:ext cx="575946" cy="575946"/>
              <a:chOff x="7344161" y="2275838"/>
              <a:chExt cx="575946" cy="575946"/>
            </a:xfrm>
          </p:grpSpPr>
          <p:sp>
            <p:nvSpPr>
              <p:cNvPr id="8209" name="Ellipse 8208">
                <a:extLst>
                  <a:ext uri="{FF2B5EF4-FFF2-40B4-BE49-F238E27FC236}">
                    <a16:creationId xmlns:a16="http://schemas.microsoft.com/office/drawing/2014/main" id="{E7AAA78C-A4C5-E5D0-F237-6AA05BE97048}"/>
                  </a:ext>
                </a:extLst>
              </p:cNvPr>
              <p:cNvSpPr/>
              <p:nvPr/>
            </p:nvSpPr>
            <p:spPr bwMode="auto">
              <a:xfrm>
                <a:off x="7344161" y="2275838"/>
                <a:ext cx="575946" cy="575946"/>
              </a:xfrm>
              <a:prstGeom prst="ellipse">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0" name="Textfeld 8209">
                <a:extLst>
                  <a:ext uri="{FF2B5EF4-FFF2-40B4-BE49-F238E27FC236}">
                    <a16:creationId xmlns:a16="http://schemas.microsoft.com/office/drawing/2014/main" id="{5544BF0C-A740-9A3B-0637-92B410F36DC0}"/>
                  </a:ext>
                </a:extLst>
              </p:cNvPr>
              <p:cNvSpPr txBox="1"/>
              <p:nvPr/>
            </p:nvSpPr>
            <p:spPr>
              <a:xfrm>
                <a:off x="7383643" y="2418351"/>
                <a:ext cx="534122" cy="276999"/>
              </a:xfrm>
              <a:prstGeom prst="rect">
                <a:avLst/>
              </a:prstGeom>
              <a:noFill/>
            </p:spPr>
            <p:txBody>
              <a:bodyPr wrap="none" rtlCol="0">
                <a:spAutoFit/>
              </a:bodyPr>
              <a:lstStyle/>
              <a:p>
                <a:pPr algn="ctr"/>
                <a:r>
                  <a:rPr lang="de-DE" sz="1200" dirty="0">
                    <a:solidFill>
                      <a:schemeClr val="bg1"/>
                    </a:solidFill>
                  </a:rPr>
                  <a:t>50 %</a:t>
                </a:r>
              </a:p>
            </p:txBody>
          </p:sp>
        </p:grpSp>
        <p:sp>
          <p:nvSpPr>
            <p:cNvPr id="8212" name="Textfeld 8211">
              <a:extLst>
                <a:ext uri="{FF2B5EF4-FFF2-40B4-BE49-F238E27FC236}">
                  <a16:creationId xmlns:a16="http://schemas.microsoft.com/office/drawing/2014/main" id="{80E09BE2-4D95-151D-16D5-666CD7B9B6CD}"/>
                </a:ext>
              </a:extLst>
            </p:cNvPr>
            <p:cNvSpPr txBox="1"/>
            <p:nvPr/>
          </p:nvSpPr>
          <p:spPr>
            <a:xfrm>
              <a:off x="7294216" y="1575785"/>
              <a:ext cx="646332" cy="276999"/>
            </a:xfrm>
            <a:prstGeom prst="rect">
              <a:avLst/>
            </a:prstGeom>
            <a:noFill/>
          </p:spPr>
          <p:txBody>
            <a:bodyPr wrap="none" rtlCol="0">
              <a:spAutoFit/>
            </a:bodyPr>
            <a:lstStyle/>
            <a:p>
              <a:pPr algn="ctr"/>
              <a:r>
                <a:rPr lang="de-DE" sz="1800" baseline="-25000" dirty="0"/>
                <a:t>Output</a:t>
              </a:r>
            </a:p>
          </p:txBody>
        </p:sp>
      </p:grpSp>
      <p:sp>
        <p:nvSpPr>
          <p:cNvPr id="9" name="Textfeld 8">
            <a:extLst>
              <a:ext uri="{FF2B5EF4-FFF2-40B4-BE49-F238E27FC236}">
                <a16:creationId xmlns:a16="http://schemas.microsoft.com/office/drawing/2014/main" id="{56AC3994-86A6-7263-C8D3-451B78189E41}"/>
              </a:ext>
            </a:extLst>
          </p:cNvPr>
          <p:cNvSpPr txBox="1"/>
          <p:nvPr/>
        </p:nvSpPr>
        <p:spPr>
          <a:xfrm>
            <a:off x="7065932" y="2861350"/>
            <a:ext cx="1654620" cy="338554"/>
          </a:xfrm>
          <a:prstGeom prst="rect">
            <a:avLst/>
          </a:prstGeom>
          <a:noFill/>
        </p:spPr>
        <p:txBody>
          <a:bodyPr wrap="none" rtlCol="0">
            <a:spAutoFit/>
          </a:bodyPr>
          <a:lstStyle/>
          <a:p>
            <a:pPr algn="ctr"/>
            <a:r>
              <a:rPr lang="de-DE" sz="1600" baseline="-25000" dirty="0">
                <a:solidFill>
                  <a:srgbClr val="FF0000"/>
                </a:solidFill>
              </a:rPr>
              <a:t>0,5</a:t>
            </a:r>
            <a:r>
              <a:rPr lang="de-DE" sz="1600" dirty="0">
                <a:solidFill>
                  <a:srgbClr val="FF0000"/>
                </a:solidFill>
              </a:rPr>
              <a:t> </a:t>
            </a:r>
            <a:r>
              <a:rPr lang="de-DE" sz="1600" baseline="-25000" dirty="0">
                <a:solidFill>
                  <a:srgbClr val="FF0000"/>
                </a:solidFill>
              </a:rPr>
              <a:t>kWh</a:t>
            </a:r>
            <a:r>
              <a:rPr lang="de-DE" sz="1600" dirty="0">
                <a:solidFill>
                  <a:srgbClr val="FF0000"/>
                </a:solidFill>
              </a:rPr>
              <a:t> </a:t>
            </a:r>
            <a:r>
              <a:rPr lang="de-DE" sz="1600" baseline="-25000" dirty="0">
                <a:solidFill>
                  <a:srgbClr val="FF0000"/>
                </a:solidFill>
              </a:rPr>
              <a:t>Wärmeenergie</a:t>
            </a:r>
          </a:p>
        </p:txBody>
      </p:sp>
      <p:grpSp>
        <p:nvGrpSpPr>
          <p:cNvPr id="8232" name="Gruppieren 8231">
            <a:extLst>
              <a:ext uri="{FF2B5EF4-FFF2-40B4-BE49-F238E27FC236}">
                <a16:creationId xmlns:a16="http://schemas.microsoft.com/office/drawing/2014/main" id="{0FBAAF2B-BBB4-9838-46B5-B9E9737966BB}"/>
              </a:ext>
            </a:extLst>
          </p:cNvPr>
          <p:cNvGrpSpPr/>
          <p:nvPr/>
        </p:nvGrpSpPr>
        <p:grpSpPr>
          <a:xfrm>
            <a:off x="3928846" y="1659259"/>
            <a:ext cx="473206" cy="487766"/>
            <a:chOff x="3928846" y="1659259"/>
            <a:chExt cx="473206" cy="487766"/>
          </a:xfrm>
        </p:grpSpPr>
        <p:sp>
          <p:nvSpPr>
            <p:cNvPr id="8214" name="Textfeld 8213">
              <a:extLst>
                <a:ext uri="{FF2B5EF4-FFF2-40B4-BE49-F238E27FC236}">
                  <a16:creationId xmlns:a16="http://schemas.microsoft.com/office/drawing/2014/main" id="{F72B0E19-8347-6481-6D7E-CABC87DF863B}"/>
                </a:ext>
              </a:extLst>
            </p:cNvPr>
            <p:cNvSpPr txBox="1"/>
            <p:nvPr/>
          </p:nvSpPr>
          <p:spPr>
            <a:xfrm>
              <a:off x="3928846" y="1659259"/>
              <a:ext cx="473206" cy="276999"/>
            </a:xfrm>
            <a:prstGeom prst="rect">
              <a:avLst/>
            </a:prstGeom>
            <a:noFill/>
          </p:spPr>
          <p:txBody>
            <a:bodyPr wrap="none" rtlCol="0">
              <a:spAutoFit/>
            </a:bodyPr>
            <a:lstStyle/>
            <a:p>
              <a:r>
                <a:rPr lang="de-DE" sz="1200" dirty="0"/>
                <a:t>H</a:t>
              </a:r>
              <a:r>
                <a:rPr lang="de-DE" sz="1200" baseline="-25000" dirty="0"/>
                <a:t>2</a:t>
              </a:r>
              <a:r>
                <a:rPr lang="de-DE" sz="1200" dirty="0"/>
                <a:t>O</a:t>
              </a:r>
            </a:p>
          </p:txBody>
        </p:sp>
        <p:sp>
          <p:nvSpPr>
            <p:cNvPr id="8215" name="Pfeil: nach unten 8214">
              <a:extLst>
                <a:ext uri="{FF2B5EF4-FFF2-40B4-BE49-F238E27FC236}">
                  <a16:creationId xmlns:a16="http://schemas.microsoft.com/office/drawing/2014/main" id="{A4467CDC-CB8C-B7EF-A6C3-4AB7C02AC193}"/>
                </a:ext>
              </a:extLst>
            </p:cNvPr>
            <p:cNvSpPr/>
            <p:nvPr/>
          </p:nvSpPr>
          <p:spPr bwMode="auto">
            <a:xfrm>
              <a:off x="4078797" y="1908860"/>
              <a:ext cx="163777" cy="238165"/>
            </a:xfrm>
            <a:prstGeom prst="downArrow">
              <a:avLst/>
            </a:prstGeom>
            <a:solidFill>
              <a:srgbClr val="00B05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33" name="Gruppieren 8232">
            <a:extLst>
              <a:ext uri="{FF2B5EF4-FFF2-40B4-BE49-F238E27FC236}">
                <a16:creationId xmlns:a16="http://schemas.microsoft.com/office/drawing/2014/main" id="{A8E0B320-7924-F28A-7CE4-365C97D7CD0C}"/>
              </a:ext>
            </a:extLst>
          </p:cNvPr>
          <p:cNvGrpSpPr/>
          <p:nvPr/>
        </p:nvGrpSpPr>
        <p:grpSpPr>
          <a:xfrm>
            <a:off x="3829522" y="2476285"/>
            <a:ext cx="688009" cy="1201888"/>
            <a:chOff x="3829522" y="2476285"/>
            <a:chExt cx="688009" cy="1201888"/>
          </a:xfrm>
        </p:grpSpPr>
        <p:grpSp>
          <p:nvGrpSpPr>
            <p:cNvPr id="8230" name="Gruppieren 8229">
              <a:extLst>
                <a:ext uri="{FF2B5EF4-FFF2-40B4-BE49-F238E27FC236}">
                  <a16:creationId xmlns:a16="http://schemas.microsoft.com/office/drawing/2014/main" id="{86D68F69-0680-E640-6B58-E2D7E1738198}"/>
                </a:ext>
              </a:extLst>
            </p:cNvPr>
            <p:cNvGrpSpPr/>
            <p:nvPr/>
          </p:nvGrpSpPr>
          <p:grpSpPr>
            <a:xfrm>
              <a:off x="3829522" y="2476285"/>
              <a:ext cx="688009" cy="493277"/>
              <a:chOff x="3829522" y="2476285"/>
              <a:chExt cx="688009" cy="493277"/>
            </a:xfrm>
          </p:grpSpPr>
          <p:pic>
            <p:nvPicPr>
              <p:cNvPr id="21" name="Grafik 20" descr="Ein Bild, das Text, Diagramm, Screenshot, Schrift enthält.&#10;&#10;Automatisch generierte Beschreibung">
                <a:extLst>
                  <a:ext uri="{FF2B5EF4-FFF2-40B4-BE49-F238E27FC236}">
                    <a16:creationId xmlns:a16="http://schemas.microsoft.com/office/drawing/2014/main" id="{A9FEB943-276C-45E4-030B-35A339551891}"/>
                  </a:ext>
                </a:extLst>
              </p:cNvPr>
              <p:cNvPicPr>
                <a:picLocks noChangeAspect="1"/>
              </p:cNvPicPr>
              <p:nvPr/>
            </p:nvPicPr>
            <p:blipFill rotWithShape="1">
              <a:blip r:embed="rId3">
                <a:extLst>
                  <a:ext uri="{28A0092B-C50C-407E-A947-70E740481C1C}">
                    <a14:useLocalDpi xmlns:a14="http://schemas.microsoft.com/office/drawing/2010/main" val="0"/>
                  </a:ext>
                </a:extLst>
              </a:blip>
              <a:srcRect l="37825" t="30966" r="55298" b="62191"/>
              <a:stretch/>
            </p:blipFill>
            <p:spPr>
              <a:xfrm>
                <a:off x="3853890" y="2476285"/>
                <a:ext cx="585789" cy="357188"/>
              </a:xfrm>
              <a:prstGeom prst="rect">
                <a:avLst/>
              </a:prstGeom>
            </p:spPr>
          </p:pic>
          <p:sp>
            <p:nvSpPr>
              <p:cNvPr id="26" name="Textfeld 25">
                <a:extLst>
                  <a:ext uri="{FF2B5EF4-FFF2-40B4-BE49-F238E27FC236}">
                    <a16:creationId xmlns:a16="http://schemas.microsoft.com/office/drawing/2014/main" id="{93B1DD59-FA69-3402-54B2-E7A6143F81C2}"/>
                  </a:ext>
                </a:extLst>
              </p:cNvPr>
              <p:cNvSpPr txBox="1"/>
              <p:nvPr/>
            </p:nvSpPr>
            <p:spPr>
              <a:xfrm>
                <a:off x="3829522" y="2754118"/>
                <a:ext cx="688009" cy="215444"/>
              </a:xfrm>
              <a:prstGeom prst="rect">
                <a:avLst/>
              </a:prstGeom>
              <a:noFill/>
            </p:spPr>
            <p:txBody>
              <a:bodyPr wrap="none" rtlCol="0">
                <a:spAutoFit/>
              </a:bodyPr>
              <a:lstStyle/>
              <a:p>
                <a:r>
                  <a:rPr lang="de-DE" sz="1200" baseline="-25000" dirty="0"/>
                  <a:t>Elektrolyse</a:t>
                </a:r>
              </a:p>
            </p:txBody>
          </p:sp>
        </p:grpSp>
        <p:grpSp>
          <p:nvGrpSpPr>
            <p:cNvPr id="8231" name="Gruppieren 8230">
              <a:extLst>
                <a:ext uri="{FF2B5EF4-FFF2-40B4-BE49-F238E27FC236}">
                  <a16:creationId xmlns:a16="http://schemas.microsoft.com/office/drawing/2014/main" id="{AE13761F-3766-93F5-E01E-5F8F24040390}"/>
                </a:ext>
              </a:extLst>
            </p:cNvPr>
            <p:cNvGrpSpPr/>
            <p:nvPr/>
          </p:nvGrpSpPr>
          <p:grpSpPr>
            <a:xfrm>
              <a:off x="4004077" y="3164766"/>
              <a:ext cx="362600" cy="513407"/>
              <a:chOff x="4004077" y="3164766"/>
              <a:chExt cx="362600" cy="513407"/>
            </a:xfrm>
          </p:grpSpPr>
          <p:sp>
            <p:nvSpPr>
              <p:cNvPr id="2" name="Pfeil: nach unten 1">
                <a:extLst>
                  <a:ext uri="{FF2B5EF4-FFF2-40B4-BE49-F238E27FC236}">
                    <a16:creationId xmlns:a16="http://schemas.microsoft.com/office/drawing/2014/main" id="{BB63ED0D-7B06-CDC6-F1D1-DCDA03E1F653}"/>
                  </a:ext>
                </a:extLst>
              </p:cNvPr>
              <p:cNvSpPr/>
              <p:nvPr/>
            </p:nvSpPr>
            <p:spPr bwMode="auto">
              <a:xfrm>
                <a:off x="4078797" y="3164766"/>
                <a:ext cx="163777" cy="238165"/>
              </a:xfrm>
              <a:prstGeom prst="downArrow">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6" name="Textfeld 8215">
                <a:extLst>
                  <a:ext uri="{FF2B5EF4-FFF2-40B4-BE49-F238E27FC236}">
                    <a16:creationId xmlns:a16="http://schemas.microsoft.com/office/drawing/2014/main" id="{8ACCB6CD-BEB9-3070-345B-B88E3E861E98}"/>
                  </a:ext>
                </a:extLst>
              </p:cNvPr>
              <p:cNvSpPr txBox="1"/>
              <p:nvPr/>
            </p:nvSpPr>
            <p:spPr>
              <a:xfrm>
                <a:off x="4004077" y="3401174"/>
                <a:ext cx="362600" cy="276999"/>
              </a:xfrm>
              <a:prstGeom prst="rect">
                <a:avLst/>
              </a:prstGeom>
              <a:noFill/>
            </p:spPr>
            <p:txBody>
              <a:bodyPr wrap="none" rtlCol="0">
                <a:spAutoFit/>
              </a:bodyPr>
              <a:lstStyle/>
              <a:p>
                <a:r>
                  <a:rPr lang="de-DE" sz="1200" dirty="0"/>
                  <a:t>O</a:t>
                </a:r>
                <a:r>
                  <a:rPr lang="de-DE" sz="1200" baseline="-25000" dirty="0"/>
                  <a:t>2</a:t>
                </a:r>
              </a:p>
            </p:txBody>
          </p:sp>
        </p:grpSp>
      </p:grpSp>
      <p:grpSp>
        <p:nvGrpSpPr>
          <p:cNvPr id="8228" name="Gruppieren 8227">
            <a:extLst>
              <a:ext uri="{FF2B5EF4-FFF2-40B4-BE49-F238E27FC236}">
                <a16:creationId xmlns:a16="http://schemas.microsoft.com/office/drawing/2014/main" id="{ADC84367-5BBB-548B-65B5-D0F79212268F}"/>
              </a:ext>
            </a:extLst>
          </p:cNvPr>
          <p:cNvGrpSpPr/>
          <p:nvPr/>
        </p:nvGrpSpPr>
        <p:grpSpPr>
          <a:xfrm>
            <a:off x="466604" y="2313879"/>
            <a:ext cx="3309816" cy="2100751"/>
            <a:chOff x="265644" y="2191202"/>
            <a:chExt cx="3309816" cy="2100751"/>
          </a:xfrm>
        </p:grpSpPr>
        <p:grpSp>
          <p:nvGrpSpPr>
            <p:cNvPr id="8226" name="Gruppieren 8225">
              <a:extLst>
                <a:ext uri="{FF2B5EF4-FFF2-40B4-BE49-F238E27FC236}">
                  <a16:creationId xmlns:a16="http://schemas.microsoft.com/office/drawing/2014/main" id="{DD22156C-AEAD-3F0E-96DE-1CB392F213F9}"/>
                </a:ext>
              </a:extLst>
            </p:cNvPr>
            <p:cNvGrpSpPr/>
            <p:nvPr/>
          </p:nvGrpSpPr>
          <p:grpSpPr>
            <a:xfrm>
              <a:off x="265644" y="2191202"/>
              <a:ext cx="1975684" cy="2100751"/>
              <a:chOff x="569853" y="2195394"/>
              <a:chExt cx="1975684" cy="2100751"/>
            </a:xfrm>
          </p:grpSpPr>
          <p:pic>
            <p:nvPicPr>
              <p:cNvPr id="7" name="Grafik 6" descr="Ein Bild, das Text, Diagramm, Screenshot, Schrift enthält.&#10;&#10;Automatisch generierte Beschreibung">
                <a:extLst>
                  <a:ext uri="{FF2B5EF4-FFF2-40B4-BE49-F238E27FC236}">
                    <a16:creationId xmlns:a16="http://schemas.microsoft.com/office/drawing/2014/main" id="{0FF88D82-E7AE-DD40-A6BE-D84459584389}"/>
                  </a:ext>
                </a:extLst>
              </p:cNvPr>
              <p:cNvPicPr>
                <a:picLocks noChangeAspect="1"/>
              </p:cNvPicPr>
              <p:nvPr/>
            </p:nvPicPr>
            <p:blipFill rotWithShape="1">
              <a:blip r:embed="rId3">
                <a:extLst>
                  <a:ext uri="{28A0092B-C50C-407E-A947-70E740481C1C}">
                    <a14:useLocalDpi xmlns:a14="http://schemas.microsoft.com/office/drawing/2010/main" val="0"/>
                  </a:ext>
                </a:extLst>
              </a:blip>
              <a:srcRect l="-1" t="25585" r="77344" b="34195"/>
              <a:stretch/>
            </p:blipFill>
            <p:spPr>
              <a:xfrm>
                <a:off x="569853" y="2195394"/>
                <a:ext cx="1929964" cy="2099387"/>
              </a:xfrm>
              <a:prstGeom prst="rect">
                <a:avLst/>
              </a:prstGeom>
            </p:spPr>
          </p:pic>
          <p:sp>
            <p:nvSpPr>
              <p:cNvPr id="8224" name="Rechteck 8223">
                <a:extLst>
                  <a:ext uri="{FF2B5EF4-FFF2-40B4-BE49-F238E27FC236}">
                    <a16:creationId xmlns:a16="http://schemas.microsoft.com/office/drawing/2014/main" id="{B1C2F100-2CC4-7D54-0F00-D348526A0C7C}"/>
                  </a:ext>
                </a:extLst>
              </p:cNvPr>
              <p:cNvSpPr/>
              <p:nvPr/>
            </p:nvSpPr>
            <p:spPr bwMode="auto">
              <a:xfrm>
                <a:off x="2374900" y="2476285"/>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25" name="Rechteck 8224">
                <a:extLst>
                  <a:ext uri="{FF2B5EF4-FFF2-40B4-BE49-F238E27FC236}">
                    <a16:creationId xmlns:a16="http://schemas.microsoft.com/office/drawing/2014/main" id="{CE54EB88-11A9-A399-16AF-E8B0EFF58E1D}"/>
                  </a:ext>
                </a:extLst>
              </p:cNvPr>
              <p:cNvSpPr/>
              <p:nvPr/>
            </p:nvSpPr>
            <p:spPr bwMode="auto">
              <a:xfrm>
                <a:off x="2374900" y="3845651"/>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220" name="Textfeld 8219">
              <a:extLst>
                <a:ext uri="{FF2B5EF4-FFF2-40B4-BE49-F238E27FC236}">
                  <a16:creationId xmlns:a16="http://schemas.microsoft.com/office/drawing/2014/main" id="{23E28103-CE30-D94E-F34A-328E2B429F74}"/>
                </a:ext>
              </a:extLst>
            </p:cNvPr>
            <p:cNvSpPr txBox="1"/>
            <p:nvPr/>
          </p:nvSpPr>
          <p:spPr>
            <a:xfrm>
              <a:off x="2036854" y="3274688"/>
              <a:ext cx="1538606" cy="478849"/>
            </a:xfrm>
            <a:prstGeom prst="rect">
              <a:avLst/>
            </a:prstGeom>
            <a:noFill/>
          </p:spPr>
          <p:txBody>
            <a:bodyPr wrap="square">
              <a:spAutoFit/>
            </a:bodyPr>
            <a:lstStyle/>
            <a:p>
              <a:pPr>
                <a:lnSpc>
                  <a:spcPct val="107000"/>
                </a:lnSpc>
                <a:spcAft>
                  <a:spcPts val="800"/>
                </a:spcAft>
              </a:pPr>
              <a: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Ausgangsbasis:</a:t>
              </a:r>
              <a:b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br>
              <a: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erneuerbarer Strom</a:t>
              </a:r>
              <a:endParaRPr lang="de-DE" sz="12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234" name="Gruppieren 8233">
            <a:extLst>
              <a:ext uri="{FF2B5EF4-FFF2-40B4-BE49-F238E27FC236}">
                <a16:creationId xmlns:a16="http://schemas.microsoft.com/office/drawing/2014/main" id="{6A50BF09-2304-F16D-BBAB-3E3BEAE9703A}"/>
              </a:ext>
            </a:extLst>
          </p:cNvPr>
          <p:cNvGrpSpPr/>
          <p:nvPr/>
        </p:nvGrpSpPr>
        <p:grpSpPr>
          <a:xfrm>
            <a:off x="2458585" y="1674532"/>
            <a:ext cx="1340770" cy="1584437"/>
            <a:chOff x="2458585" y="1674532"/>
            <a:chExt cx="1340770" cy="1584437"/>
          </a:xfrm>
        </p:grpSpPr>
        <p:sp>
          <p:nvSpPr>
            <p:cNvPr id="8221" name="Textfeld 8220">
              <a:extLst>
                <a:ext uri="{FF2B5EF4-FFF2-40B4-BE49-F238E27FC236}">
                  <a16:creationId xmlns:a16="http://schemas.microsoft.com/office/drawing/2014/main" id="{6576C110-1155-A96D-829A-549851D2B7D0}"/>
                </a:ext>
              </a:extLst>
            </p:cNvPr>
            <p:cNvSpPr txBox="1"/>
            <p:nvPr/>
          </p:nvSpPr>
          <p:spPr>
            <a:xfrm>
              <a:off x="2737236" y="1674532"/>
              <a:ext cx="526106" cy="276999"/>
            </a:xfrm>
            <a:prstGeom prst="rect">
              <a:avLst/>
            </a:prstGeom>
            <a:noFill/>
          </p:spPr>
          <p:txBody>
            <a:bodyPr wrap="none" rtlCol="0">
              <a:spAutoFit/>
            </a:bodyPr>
            <a:lstStyle/>
            <a:p>
              <a:pPr algn="ctr"/>
              <a:r>
                <a:rPr lang="de-DE" sz="1800" baseline="-25000" dirty="0"/>
                <a:t>Input</a:t>
              </a:r>
            </a:p>
          </p:txBody>
        </p:sp>
        <p:grpSp>
          <p:nvGrpSpPr>
            <p:cNvPr id="8229" name="Gruppieren 8228">
              <a:extLst>
                <a:ext uri="{FF2B5EF4-FFF2-40B4-BE49-F238E27FC236}">
                  <a16:creationId xmlns:a16="http://schemas.microsoft.com/office/drawing/2014/main" id="{32327FF7-674E-7A4B-EE9A-93985B737037}"/>
                </a:ext>
              </a:extLst>
            </p:cNvPr>
            <p:cNvGrpSpPr/>
            <p:nvPr/>
          </p:nvGrpSpPr>
          <p:grpSpPr>
            <a:xfrm>
              <a:off x="2458585" y="2208612"/>
              <a:ext cx="1340770" cy="1050357"/>
              <a:chOff x="2458585" y="2208612"/>
              <a:chExt cx="1340770" cy="1050357"/>
            </a:xfrm>
          </p:grpSpPr>
          <p:pic>
            <p:nvPicPr>
              <p:cNvPr id="4" name="Grafik 3" descr="Ein Bild, das Text, Diagramm, Screenshot, Schrift enthält.&#10;&#10;Automatisch generierte Beschreibung">
                <a:extLst>
                  <a:ext uri="{FF2B5EF4-FFF2-40B4-BE49-F238E27FC236}">
                    <a16:creationId xmlns:a16="http://schemas.microsoft.com/office/drawing/2014/main" id="{E4162C69-A80A-BE41-1E58-5A6F819824B8}"/>
                  </a:ext>
                </a:extLst>
              </p:cNvPr>
              <p:cNvPicPr>
                <a:picLocks noChangeAspect="1"/>
              </p:cNvPicPr>
              <p:nvPr/>
            </p:nvPicPr>
            <p:blipFill rotWithShape="1">
              <a:blip r:embed="rId3">
                <a:extLst>
                  <a:ext uri="{28A0092B-C50C-407E-A947-70E740481C1C}">
                    <a14:useLocalDpi xmlns:a14="http://schemas.microsoft.com/office/drawing/2010/main" val="0"/>
                  </a:ext>
                </a:extLst>
              </a:blip>
              <a:srcRect l="22196" t="25763" r="63357" b="55919"/>
              <a:stretch/>
            </p:blipFill>
            <p:spPr>
              <a:xfrm>
                <a:off x="2568694" y="2208612"/>
                <a:ext cx="1230661" cy="956154"/>
              </a:xfrm>
              <a:prstGeom prst="rect">
                <a:avLst/>
              </a:prstGeom>
            </p:spPr>
          </p:pic>
          <p:sp>
            <p:nvSpPr>
              <p:cNvPr id="8227" name="Rechteck 8226">
                <a:extLst>
                  <a:ext uri="{FF2B5EF4-FFF2-40B4-BE49-F238E27FC236}">
                    <a16:creationId xmlns:a16="http://schemas.microsoft.com/office/drawing/2014/main" id="{1E4BB1E1-6EDE-7851-E0B5-5EC2D7543C12}"/>
                  </a:ext>
                </a:extLst>
              </p:cNvPr>
              <p:cNvSpPr/>
              <p:nvPr/>
            </p:nvSpPr>
            <p:spPr bwMode="auto">
              <a:xfrm>
                <a:off x="2458585" y="3020192"/>
                <a:ext cx="183015" cy="238777"/>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14" name="Textfeld 13">
            <a:extLst>
              <a:ext uri="{FF2B5EF4-FFF2-40B4-BE49-F238E27FC236}">
                <a16:creationId xmlns:a16="http://schemas.microsoft.com/office/drawing/2014/main" id="{D506DE04-CE02-4AA8-DC36-5EB3CA4204FD}"/>
              </a:ext>
            </a:extLst>
          </p:cNvPr>
          <p:cNvSpPr txBox="1"/>
          <p:nvPr/>
        </p:nvSpPr>
        <p:spPr>
          <a:xfrm>
            <a:off x="3275496" y="2231262"/>
            <a:ext cx="936475" cy="256480"/>
          </a:xfrm>
          <a:prstGeom prst="rect">
            <a:avLst/>
          </a:prstGeom>
          <a:noFill/>
        </p:spPr>
        <p:txBody>
          <a:bodyPr wrap="none" rtlCol="0">
            <a:spAutoFit/>
          </a:bodyPr>
          <a:lstStyle/>
          <a:p>
            <a:pPr algn="ctr"/>
            <a:r>
              <a:rPr lang="de-DE" sz="1600" baseline="-25000" dirty="0">
                <a:solidFill>
                  <a:srgbClr val="FF0000"/>
                </a:solidFill>
              </a:rPr>
              <a:t>1kWh Strom</a:t>
            </a:r>
          </a:p>
        </p:txBody>
      </p:sp>
      <p:sp>
        <p:nvSpPr>
          <p:cNvPr id="8217" name="Textfeld 8216">
            <a:extLst>
              <a:ext uri="{FF2B5EF4-FFF2-40B4-BE49-F238E27FC236}">
                <a16:creationId xmlns:a16="http://schemas.microsoft.com/office/drawing/2014/main" id="{DFE5FD50-3305-D039-838E-345FBE040111}"/>
              </a:ext>
            </a:extLst>
          </p:cNvPr>
          <p:cNvSpPr txBox="1"/>
          <p:nvPr/>
        </p:nvSpPr>
        <p:spPr>
          <a:xfrm>
            <a:off x="0" y="5998696"/>
            <a:ext cx="9867393" cy="369332"/>
          </a:xfrm>
          <a:prstGeom prst="rect">
            <a:avLst/>
          </a:prstGeom>
          <a:noFill/>
        </p:spPr>
        <p:txBody>
          <a:bodyPr wrap="square">
            <a:spAutoFit/>
          </a:bodyPr>
          <a:lstStyle/>
          <a:p>
            <a:pPr algn="ctr"/>
            <a:r>
              <a:rPr lang="de-DE" altLang="de-DE" sz="1800" dirty="0">
                <a:solidFill>
                  <a:srgbClr val="00B050"/>
                </a:solidFill>
              </a:rPr>
              <a:t>Bei P2G muss das ca. 7 bis 9-fache an EE-Strom </a:t>
            </a:r>
            <a:r>
              <a:rPr lang="de-DE" altLang="de-DE" sz="1800" dirty="0" err="1">
                <a:solidFill>
                  <a:srgbClr val="00B050"/>
                </a:solidFill>
              </a:rPr>
              <a:t>ggü</a:t>
            </a:r>
            <a:r>
              <a:rPr lang="de-DE" altLang="de-DE" sz="1800" dirty="0">
                <a:solidFill>
                  <a:srgbClr val="00B050"/>
                </a:solidFill>
              </a:rPr>
              <a:t>. der WPPE aufgewendet werden!</a:t>
            </a:r>
          </a:p>
        </p:txBody>
      </p:sp>
      <p:sp>
        <p:nvSpPr>
          <p:cNvPr id="15" name="Textfeld 14">
            <a:extLst>
              <a:ext uri="{FF2B5EF4-FFF2-40B4-BE49-F238E27FC236}">
                <a16:creationId xmlns:a16="http://schemas.microsoft.com/office/drawing/2014/main" id="{EFECA074-0933-5520-E449-B75F54865953}"/>
              </a:ext>
            </a:extLst>
          </p:cNvPr>
          <p:cNvSpPr txBox="1"/>
          <p:nvPr/>
        </p:nvSpPr>
        <p:spPr>
          <a:xfrm>
            <a:off x="283922" y="4484522"/>
            <a:ext cx="1848513" cy="874085"/>
          </a:xfrm>
          <a:prstGeom prst="rect">
            <a:avLst/>
          </a:prstGeom>
          <a:noFill/>
        </p:spPr>
        <p:txBody>
          <a:bodyPr wrap="square">
            <a:spAutoFit/>
          </a:bodyPr>
          <a:lstStyle/>
          <a:p>
            <a:pPr>
              <a:lnSpc>
                <a:spcPct val="107000"/>
              </a:lnSpc>
              <a:spcBef>
                <a:spcPts val="1200"/>
              </a:spcBef>
            </a:pPr>
            <a:r>
              <a:rPr lang="de-DE" sz="1200" b="1" kern="1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Terra X | Harald Lesch</a:t>
            </a:r>
            <a:br>
              <a:rPr lang="de-DE" sz="1200" b="1" kern="1800" dirty="0">
                <a:solidFill>
                  <a:srgbClr val="FF0000"/>
                </a:solidFill>
                <a:effectLst/>
                <a:latin typeface="Calibri Light" panose="020F0302020204030204" pitchFamily="34" charset="0"/>
                <a:ea typeface="Times New Roman" panose="02020603050405020304" pitchFamily="18" charset="0"/>
                <a:cs typeface="Calibri" panose="020F0502020204030204" pitchFamily="34" charset="0"/>
              </a:rPr>
            </a:br>
            <a:r>
              <a:rPr lang="de-DE" sz="1200" u="sng" kern="1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Heizungsverbot, und jetzt? Wärmepumpen und Wasserstoff im Check!</a:t>
            </a:r>
            <a:endParaRPr lang="de-DE" sz="1200" kern="10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8218" name="Rectangle 4">
            <a:extLst>
              <a:ext uri="{FF2B5EF4-FFF2-40B4-BE49-F238E27FC236}">
                <a16:creationId xmlns:a16="http://schemas.microsoft.com/office/drawing/2014/main" id="{D4EE787B-58B5-183A-B934-A2E7F7F14653}"/>
              </a:ext>
            </a:extLst>
          </p:cNvPr>
          <p:cNvSpPr>
            <a:spLocks noChangeArrowheads="1"/>
          </p:cNvSpPr>
          <p:nvPr/>
        </p:nvSpPr>
        <p:spPr bwMode="auto">
          <a:xfrm>
            <a:off x="1042460" y="36041"/>
            <a:ext cx="8488219" cy="584775"/>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a:t>
            </a:r>
            <a:r>
              <a:rPr lang="de-DE" sz="2000" dirty="0">
                <a:solidFill>
                  <a:schemeClr val="bg1"/>
                </a:solidFill>
                <a:latin typeface="+mn-lt"/>
                <a:cs typeface="Calibri" panose="020F0502020204030204" pitchFamily="34" charset="0"/>
                <a:sym typeface="Wingdings" panose="05000000000000000000" pitchFamily="2" charset="2"/>
              </a:rPr>
              <a:t>T</a:t>
            </a:r>
            <a:r>
              <a:rPr lang="de-DE" altLang="de-DE" sz="2000" dirty="0">
                <a:solidFill>
                  <a:schemeClr val="bg1"/>
                </a:solidFill>
              </a:rPr>
              <a:t>echnologieoffenheit“ (1)</a:t>
            </a:r>
          </a:p>
          <a:p>
            <a:r>
              <a:rPr lang="de-DE" altLang="de-DE" sz="1800" dirty="0">
                <a:solidFill>
                  <a:schemeClr val="bg1"/>
                </a:solidFill>
              </a:rPr>
              <a:t>Wärmewende: Effizienzvergleich Power </a:t>
            </a:r>
            <a:r>
              <a:rPr lang="de-DE" altLang="de-DE" sz="1800" dirty="0" err="1">
                <a:solidFill>
                  <a:schemeClr val="bg1"/>
                </a:solidFill>
              </a:rPr>
              <a:t>to</a:t>
            </a:r>
            <a:r>
              <a:rPr lang="de-DE" altLang="de-DE" sz="1800" dirty="0">
                <a:solidFill>
                  <a:schemeClr val="bg1"/>
                </a:solidFill>
              </a:rPr>
              <a:t> Gas (P2G) vs. Wärmepumpe (WPPE)</a:t>
            </a:r>
          </a:p>
        </p:txBody>
      </p:sp>
    </p:spTree>
    <p:extLst>
      <p:ext uri="{BB962C8B-B14F-4D97-AF65-F5344CB8AC3E}">
        <p14:creationId xmlns:p14="http://schemas.microsoft.com/office/powerpoint/2010/main" val="161920926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222"/>
                                        </p:tgtEl>
                                        <p:attrNameLst>
                                          <p:attrName>style.visibility</p:attrName>
                                        </p:attrNameLst>
                                      </p:cBhvr>
                                      <p:to>
                                        <p:strVal val="visible"/>
                                      </p:to>
                                    </p:set>
                                    <p:anim calcmode="lin" valueType="num">
                                      <p:cBhvr additive="base">
                                        <p:cTn id="7" dur="1000" fill="hold"/>
                                        <p:tgtEl>
                                          <p:spTgt spid="8222"/>
                                        </p:tgtEl>
                                        <p:attrNameLst>
                                          <p:attrName>ppt_x</p:attrName>
                                        </p:attrNameLst>
                                      </p:cBhvr>
                                      <p:tavLst>
                                        <p:tav tm="0">
                                          <p:val>
                                            <p:strVal val="1+#ppt_w/2"/>
                                          </p:val>
                                        </p:tav>
                                        <p:tav tm="100000">
                                          <p:val>
                                            <p:strVal val="#ppt_x"/>
                                          </p:val>
                                        </p:tav>
                                      </p:tavLst>
                                    </p:anim>
                                    <p:anim calcmode="lin" valueType="num">
                                      <p:cBhvr additive="base">
                                        <p:cTn id="8" dur="10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232"/>
                                        </p:tgtEl>
                                        <p:attrNameLst>
                                          <p:attrName>style.visibility</p:attrName>
                                        </p:attrNameLst>
                                      </p:cBhvr>
                                      <p:to>
                                        <p:strVal val="visible"/>
                                      </p:to>
                                    </p:set>
                                    <p:anim calcmode="lin" valueType="num">
                                      <p:cBhvr additive="base">
                                        <p:cTn id="13" dur="1000" fill="hold"/>
                                        <p:tgtEl>
                                          <p:spTgt spid="8232"/>
                                        </p:tgtEl>
                                        <p:attrNameLst>
                                          <p:attrName>ppt_x</p:attrName>
                                        </p:attrNameLst>
                                      </p:cBhvr>
                                      <p:tavLst>
                                        <p:tav tm="0">
                                          <p:val>
                                            <p:strVal val="#ppt_x"/>
                                          </p:val>
                                        </p:tav>
                                        <p:tav tm="100000">
                                          <p:val>
                                            <p:strVal val="#ppt_x"/>
                                          </p:val>
                                        </p:tav>
                                      </p:tavLst>
                                    </p:anim>
                                    <p:anim calcmode="lin" valueType="num">
                                      <p:cBhvr additive="base">
                                        <p:cTn id="14" dur="1000" fill="hold"/>
                                        <p:tgtEl>
                                          <p:spTgt spid="823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234"/>
                                        </p:tgtEl>
                                        <p:attrNameLst>
                                          <p:attrName>style.visibility</p:attrName>
                                        </p:attrNameLst>
                                      </p:cBhvr>
                                      <p:to>
                                        <p:strVal val="visible"/>
                                      </p:to>
                                    </p:set>
                                    <p:anim calcmode="lin" valueType="num">
                                      <p:cBhvr additive="base">
                                        <p:cTn id="19" dur="1000" fill="hold"/>
                                        <p:tgtEl>
                                          <p:spTgt spid="8234"/>
                                        </p:tgtEl>
                                        <p:attrNameLst>
                                          <p:attrName>ppt_x</p:attrName>
                                        </p:attrNameLst>
                                      </p:cBhvr>
                                      <p:tavLst>
                                        <p:tav tm="0">
                                          <p:val>
                                            <p:strVal val="0-#ppt_w/2"/>
                                          </p:val>
                                        </p:tav>
                                        <p:tav tm="100000">
                                          <p:val>
                                            <p:strVal val="#ppt_x"/>
                                          </p:val>
                                        </p:tav>
                                      </p:tavLst>
                                    </p:anim>
                                    <p:anim calcmode="lin" valueType="num">
                                      <p:cBhvr additive="base">
                                        <p:cTn id="20" dur="1000" fill="hold"/>
                                        <p:tgtEl>
                                          <p:spTgt spid="823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8233"/>
                                        </p:tgtEl>
                                        <p:attrNameLst>
                                          <p:attrName>style.visibility</p:attrName>
                                        </p:attrNameLst>
                                      </p:cBhvr>
                                      <p:to>
                                        <p:strVal val="visible"/>
                                      </p:to>
                                    </p:set>
                                    <p:anim calcmode="lin" valueType="num">
                                      <p:cBhvr additive="base">
                                        <p:cTn id="25" dur="1000" fill="hold"/>
                                        <p:tgtEl>
                                          <p:spTgt spid="8233"/>
                                        </p:tgtEl>
                                        <p:attrNameLst>
                                          <p:attrName>ppt_x</p:attrName>
                                        </p:attrNameLst>
                                      </p:cBhvr>
                                      <p:tavLst>
                                        <p:tav tm="0">
                                          <p:val>
                                            <p:strVal val="#ppt_x"/>
                                          </p:val>
                                        </p:tav>
                                        <p:tav tm="100000">
                                          <p:val>
                                            <p:strVal val="#ppt_x"/>
                                          </p:val>
                                        </p:tav>
                                      </p:tavLst>
                                    </p:anim>
                                    <p:anim calcmode="lin" valueType="num">
                                      <p:cBhvr additive="base">
                                        <p:cTn id="26" dur="1000" fill="hold"/>
                                        <p:tgtEl>
                                          <p:spTgt spid="823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204"/>
                                        </p:tgtEl>
                                        <p:attrNameLst>
                                          <p:attrName>style.visibility</p:attrName>
                                        </p:attrNameLst>
                                      </p:cBhvr>
                                      <p:to>
                                        <p:strVal val="visible"/>
                                      </p:to>
                                    </p:set>
                                    <p:anim calcmode="lin" valueType="num">
                                      <p:cBhvr additive="base">
                                        <p:cTn id="31" dur="1000" fill="hold"/>
                                        <p:tgtEl>
                                          <p:spTgt spid="8204"/>
                                        </p:tgtEl>
                                        <p:attrNameLst>
                                          <p:attrName>ppt_x</p:attrName>
                                        </p:attrNameLst>
                                      </p:cBhvr>
                                      <p:tavLst>
                                        <p:tav tm="0">
                                          <p:val>
                                            <p:strVal val="1+#ppt_w/2"/>
                                          </p:val>
                                        </p:tav>
                                        <p:tav tm="100000">
                                          <p:val>
                                            <p:strVal val="#ppt_x"/>
                                          </p:val>
                                        </p:tav>
                                      </p:tavLst>
                                    </p:anim>
                                    <p:anim calcmode="lin" valueType="num">
                                      <p:cBhvr additive="base">
                                        <p:cTn id="32" dur="10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8196"/>
                                        </p:tgtEl>
                                        <p:attrNameLst>
                                          <p:attrName>style.visibility</p:attrName>
                                        </p:attrNameLst>
                                      </p:cBhvr>
                                      <p:to>
                                        <p:strVal val="visible"/>
                                      </p:to>
                                    </p:set>
                                    <p:anim calcmode="lin" valueType="num">
                                      <p:cBhvr additive="base">
                                        <p:cTn id="37" dur="1000" fill="hold"/>
                                        <p:tgtEl>
                                          <p:spTgt spid="8196"/>
                                        </p:tgtEl>
                                        <p:attrNameLst>
                                          <p:attrName>ppt_x</p:attrName>
                                        </p:attrNameLst>
                                      </p:cBhvr>
                                      <p:tavLst>
                                        <p:tav tm="0">
                                          <p:val>
                                            <p:strVal val="#ppt_x"/>
                                          </p:val>
                                        </p:tav>
                                        <p:tav tm="100000">
                                          <p:val>
                                            <p:strVal val="#ppt_x"/>
                                          </p:val>
                                        </p:tav>
                                      </p:tavLst>
                                    </p:anim>
                                    <p:anim calcmode="lin" valueType="num">
                                      <p:cBhvr additive="base">
                                        <p:cTn id="38" dur="1000" fill="hold"/>
                                        <p:tgtEl>
                                          <p:spTgt spid="819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199"/>
                                        </p:tgtEl>
                                        <p:attrNameLst>
                                          <p:attrName>style.visibility</p:attrName>
                                        </p:attrNameLst>
                                      </p:cBhvr>
                                      <p:to>
                                        <p:strVal val="visible"/>
                                      </p:to>
                                    </p:set>
                                    <p:anim calcmode="lin" valueType="num">
                                      <p:cBhvr additive="base">
                                        <p:cTn id="43" dur="1000" fill="hold"/>
                                        <p:tgtEl>
                                          <p:spTgt spid="8199"/>
                                        </p:tgtEl>
                                        <p:attrNameLst>
                                          <p:attrName>ppt_x</p:attrName>
                                        </p:attrNameLst>
                                      </p:cBhvr>
                                      <p:tavLst>
                                        <p:tav tm="0">
                                          <p:val>
                                            <p:strVal val="1+#ppt_w/2"/>
                                          </p:val>
                                        </p:tav>
                                        <p:tav tm="100000">
                                          <p:val>
                                            <p:strVal val="#ppt_x"/>
                                          </p:val>
                                        </p:tav>
                                      </p:tavLst>
                                    </p:anim>
                                    <p:anim calcmode="lin" valueType="num">
                                      <p:cBhvr additive="base">
                                        <p:cTn id="44" dur="1000" fill="hold"/>
                                        <p:tgtEl>
                                          <p:spTgt spid="819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8213"/>
                                        </p:tgtEl>
                                        <p:attrNameLst>
                                          <p:attrName>style.visibility</p:attrName>
                                        </p:attrNameLst>
                                      </p:cBhvr>
                                      <p:to>
                                        <p:strVal val="visible"/>
                                      </p:to>
                                    </p:set>
                                    <p:anim calcmode="lin" valueType="num">
                                      <p:cBhvr additive="base">
                                        <p:cTn id="49" dur="1000" fill="hold"/>
                                        <p:tgtEl>
                                          <p:spTgt spid="8213"/>
                                        </p:tgtEl>
                                        <p:attrNameLst>
                                          <p:attrName>ppt_x</p:attrName>
                                        </p:attrNameLst>
                                      </p:cBhvr>
                                      <p:tavLst>
                                        <p:tav tm="0">
                                          <p:val>
                                            <p:strVal val="1+#ppt_w/2"/>
                                          </p:val>
                                        </p:tav>
                                        <p:tav tm="100000">
                                          <p:val>
                                            <p:strVal val="#ppt_x"/>
                                          </p:val>
                                        </p:tav>
                                      </p:tavLst>
                                    </p:anim>
                                    <p:anim calcmode="lin" valueType="num">
                                      <p:cBhvr additive="base">
                                        <p:cTn id="50" dur="10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1000" fill="hold"/>
                                        <p:tgtEl>
                                          <p:spTgt spid="14"/>
                                        </p:tgtEl>
                                        <p:attrNameLst>
                                          <p:attrName>ppt_x</p:attrName>
                                        </p:attrNameLst>
                                      </p:cBhvr>
                                      <p:tavLst>
                                        <p:tav tm="0">
                                          <p:val>
                                            <p:strVal val="0-#ppt_w/2"/>
                                          </p:val>
                                        </p:tav>
                                        <p:tav tm="100000">
                                          <p:val>
                                            <p:strVal val="#ppt_x"/>
                                          </p:val>
                                        </p:tav>
                                      </p:tavLst>
                                    </p:anim>
                                    <p:anim calcmode="lin" valueType="num">
                                      <p:cBhvr additive="base">
                                        <p:cTn id="5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1000" fill="hold"/>
                                        <p:tgtEl>
                                          <p:spTgt spid="9"/>
                                        </p:tgtEl>
                                        <p:attrNameLst>
                                          <p:attrName>ppt_x</p:attrName>
                                        </p:attrNameLst>
                                      </p:cBhvr>
                                      <p:tavLst>
                                        <p:tav tm="0">
                                          <p:val>
                                            <p:strVal val="1+#ppt_w/2"/>
                                          </p:val>
                                        </p:tav>
                                        <p:tav tm="100000">
                                          <p:val>
                                            <p:strVal val="#ppt_x"/>
                                          </p:val>
                                        </p:tav>
                                      </p:tavLst>
                                    </p:anim>
                                    <p:anim calcmode="lin" valueType="num">
                                      <p:cBhvr additive="base">
                                        <p:cTn id="6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8200"/>
                                        </p:tgtEl>
                                        <p:attrNameLst>
                                          <p:attrName>style.visibility</p:attrName>
                                        </p:attrNameLst>
                                      </p:cBhvr>
                                      <p:to>
                                        <p:strVal val="visible"/>
                                      </p:to>
                                    </p:set>
                                    <p:anim calcmode="lin" valueType="num">
                                      <p:cBhvr additive="base">
                                        <p:cTn id="67" dur="1000" fill="hold"/>
                                        <p:tgtEl>
                                          <p:spTgt spid="8200"/>
                                        </p:tgtEl>
                                        <p:attrNameLst>
                                          <p:attrName>ppt_x</p:attrName>
                                        </p:attrNameLst>
                                      </p:cBhvr>
                                      <p:tavLst>
                                        <p:tav tm="0">
                                          <p:val>
                                            <p:strVal val="1+#ppt_w/2"/>
                                          </p:val>
                                        </p:tav>
                                        <p:tav tm="100000">
                                          <p:val>
                                            <p:strVal val="#ppt_x"/>
                                          </p:val>
                                        </p:tav>
                                      </p:tavLst>
                                    </p:anim>
                                    <p:anim calcmode="lin" valueType="num">
                                      <p:cBhvr additive="base">
                                        <p:cTn id="68" dur="1000" fill="hold"/>
                                        <p:tgtEl>
                                          <p:spTgt spid="820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1000" fill="hold"/>
                                        <p:tgtEl>
                                          <p:spTgt spid="8"/>
                                        </p:tgtEl>
                                        <p:attrNameLst>
                                          <p:attrName>ppt_x</p:attrName>
                                        </p:attrNameLst>
                                      </p:cBhvr>
                                      <p:tavLst>
                                        <p:tav tm="0">
                                          <p:val>
                                            <p:strVal val="0-#ppt_w/2"/>
                                          </p:val>
                                        </p:tav>
                                        <p:tav tm="100000">
                                          <p:val>
                                            <p:strVal val="#ppt_x"/>
                                          </p:val>
                                        </p:tav>
                                      </p:tavLst>
                                    </p:anim>
                                    <p:anim calcmode="lin" valueType="num">
                                      <p:cBhvr additive="base">
                                        <p:cTn id="7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8208"/>
                                        </p:tgtEl>
                                        <p:attrNameLst>
                                          <p:attrName>style.visibility</p:attrName>
                                        </p:attrNameLst>
                                      </p:cBhvr>
                                      <p:to>
                                        <p:strVal val="visible"/>
                                      </p:to>
                                    </p:set>
                                    <p:anim calcmode="lin" valueType="num">
                                      <p:cBhvr additive="base">
                                        <p:cTn id="79" dur="1000" fill="hold"/>
                                        <p:tgtEl>
                                          <p:spTgt spid="8208"/>
                                        </p:tgtEl>
                                        <p:attrNameLst>
                                          <p:attrName>ppt_x</p:attrName>
                                        </p:attrNameLst>
                                      </p:cBhvr>
                                      <p:tavLst>
                                        <p:tav tm="0">
                                          <p:val>
                                            <p:strVal val="1+#ppt_w/2"/>
                                          </p:val>
                                        </p:tav>
                                        <p:tav tm="100000">
                                          <p:val>
                                            <p:strVal val="#ppt_x"/>
                                          </p:val>
                                        </p:tav>
                                      </p:tavLst>
                                    </p:anim>
                                    <p:anim calcmode="lin" valueType="num">
                                      <p:cBhvr additive="base">
                                        <p:cTn id="80" dur="10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1000" fill="hold"/>
                                        <p:tgtEl>
                                          <p:spTgt spid="18"/>
                                        </p:tgtEl>
                                        <p:attrNameLst>
                                          <p:attrName>ppt_x</p:attrName>
                                        </p:attrNameLst>
                                      </p:cBhvr>
                                      <p:tavLst>
                                        <p:tav tm="0">
                                          <p:val>
                                            <p:strVal val="0-#ppt_w/2"/>
                                          </p:val>
                                        </p:tav>
                                        <p:tav tm="100000">
                                          <p:val>
                                            <p:strVal val="#ppt_x"/>
                                          </p:val>
                                        </p:tav>
                                      </p:tavLst>
                                    </p:anim>
                                    <p:anim calcmode="lin" valueType="num">
                                      <p:cBhvr additive="base">
                                        <p:cTn id="86"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additive="base">
                                        <p:cTn id="91" dur="1000" fill="hold"/>
                                        <p:tgtEl>
                                          <p:spTgt spid="11"/>
                                        </p:tgtEl>
                                        <p:attrNameLst>
                                          <p:attrName>ppt_x</p:attrName>
                                        </p:attrNameLst>
                                      </p:cBhvr>
                                      <p:tavLst>
                                        <p:tav tm="0">
                                          <p:val>
                                            <p:strVal val="0-#ppt_w/2"/>
                                          </p:val>
                                        </p:tav>
                                        <p:tav tm="100000">
                                          <p:val>
                                            <p:strVal val="#ppt_x"/>
                                          </p:val>
                                        </p:tav>
                                      </p:tavLst>
                                    </p:anim>
                                    <p:anim calcmode="lin" valueType="num">
                                      <p:cBhvr additive="base">
                                        <p:cTn id="9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additive="base">
                                        <p:cTn id="97" dur="1000" fill="hold"/>
                                        <p:tgtEl>
                                          <p:spTgt spid="31"/>
                                        </p:tgtEl>
                                        <p:attrNameLst>
                                          <p:attrName>ppt_x</p:attrName>
                                        </p:attrNameLst>
                                      </p:cBhvr>
                                      <p:tavLst>
                                        <p:tav tm="0">
                                          <p:val>
                                            <p:strVal val="1+#ppt_w/2"/>
                                          </p:val>
                                        </p:tav>
                                        <p:tav tm="100000">
                                          <p:val>
                                            <p:strVal val="#ppt_x"/>
                                          </p:val>
                                        </p:tav>
                                      </p:tavLst>
                                    </p:anim>
                                    <p:anim calcmode="lin" valueType="num">
                                      <p:cBhvr additive="base">
                                        <p:cTn id="98"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1" fill="hold" grpId="0" nodeType="clickEffect">
                                  <p:stCondLst>
                                    <p:cond delay="0"/>
                                  </p:stCondLst>
                                  <p:childTnLst>
                                    <p:set>
                                      <p:cBhvr>
                                        <p:cTn id="102" dur="1" fill="hold">
                                          <p:stCondLst>
                                            <p:cond delay="0"/>
                                          </p:stCondLst>
                                        </p:cTn>
                                        <p:tgtEl>
                                          <p:spTgt spid="8217"/>
                                        </p:tgtEl>
                                        <p:attrNameLst>
                                          <p:attrName>style.visibility</p:attrName>
                                        </p:attrNameLst>
                                      </p:cBhvr>
                                      <p:to>
                                        <p:strVal val="visible"/>
                                      </p:to>
                                    </p:set>
                                    <p:anim calcmode="lin" valueType="num">
                                      <p:cBhvr additive="base">
                                        <p:cTn id="103" dur="1000" fill="hold"/>
                                        <p:tgtEl>
                                          <p:spTgt spid="8217"/>
                                        </p:tgtEl>
                                        <p:attrNameLst>
                                          <p:attrName>ppt_x</p:attrName>
                                        </p:attrNameLst>
                                      </p:cBhvr>
                                      <p:tavLst>
                                        <p:tav tm="0">
                                          <p:val>
                                            <p:strVal val="#ppt_x"/>
                                          </p:val>
                                        </p:tav>
                                        <p:tav tm="100000">
                                          <p:val>
                                            <p:strVal val="#ppt_x"/>
                                          </p:val>
                                        </p:tav>
                                      </p:tavLst>
                                    </p:anim>
                                    <p:anim calcmode="lin" valueType="num">
                                      <p:cBhvr additive="base">
                                        <p:cTn id="104" dur="1000" fill="hold"/>
                                        <p:tgtEl>
                                          <p:spTgt spid="8217"/>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9" fill="hold" grpId="0" nodeType="clickEffect">
                                  <p:stCondLst>
                                    <p:cond delay="0"/>
                                  </p:stCondLst>
                                  <p:childTnLst>
                                    <p:set>
                                      <p:cBhvr>
                                        <p:cTn id="108" dur="1" fill="hold">
                                          <p:stCondLst>
                                            <p:cond delay="0"/>
                                          </p:stCondLst>
                                        </p:cTn>
                                        <p:tgtEl>
                                          <p:spTgt spid="15"/>
                                        </p:tgtEl>
                                        <p:attrNameLst>
                                          <p:attrName>style.visibility</p:attrName>
                                        </p:attrNameLst>
                                      </p:cBhvr>
                                      <p:to>
                                        <p:strVal val="visible"/>
                                      </p:to>
                                    </p:set>
                                    <p:anim calcmode="lin" valueType="num">
                                      <p:cBhvr additive="base">
                                        <p:cTn id="109" dur="1000" fill="hold"/>
                                        <p:tgtEl>
                                          <p:spTgt spid="15"/>
                                        </p:tgtEl>
                                        <p:attrNameLst>
                                          <p:attrName>ppt_x</p:attrName>
                                        </p:attrNameLst>
                                      </p:cBhvr>
                                      <p:tavLst>
                                        <p:tav tm="0">
                                          <p:val>
                                            <p:strVal val="0-#ppt_w/2"/>
                                          </p:val>
                                        </p:tav>
                                        <p:tav tm="100000">
                                          <p:val>
                                            <p:strVal val="#ppt_x"/>
                                          </p:val>
                                        </p:tav>
                                      </p:tavLst>
                                    </p:anim>
                                    <p:anim calcmode="lin" valueType="num">
                                      <p:cBhvr additive="base">
                                        <p:cTn id="110"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9" fill="hold" grpId="0" nodeType="clickEffect">
                                  <p:stCondLst>
                                    <p:cond delay="0"/>
                                  </p:stCondLst>
                                  <p:childTnLst>
                                    <p:set>
                                      <p:cBhvr>
                                        <p:cTn id="114" dur="1" fill="hold">
                                          <p:stCondLst>
                                            <p:cond delay="0"/>
                                          </p:stCondLst>
                                        </p:cTn>
                                        <p:tgtEl>
                                          <p:spTgt spid="16"/>
                                        </p:tgtEl>
                                        <p:attrNameLst>
                                          <p:attrName>style.visibility</p:attrName>
                                        </p:attrNameLst>
                                      </p:cBhvr>
                                      <p:to>
                                        <p:strVal val="visible"/>
                                      </p:to>
                                    </p:set>
                                    <p:anim calcmode="lin" valueType="num">
                                      <p:cBhvr additive="base">
                                        <p:cTn id="115" dur="1000" fill="hold"/>
                                        <p:tgtEl>
                                          <p:spTgt spid="16"/>
                                        </p:tgtEl>
                                        <p:attrNameLst>
                                          <p:attrName>ppt_x</p:attrName>
                                        </p:attrNameLst>
                                      </p:cBhvr>
                                      <p:tavLst>
                                        <p:tav tm="0">
                                          <p:val>
                                            <p:strVal val="0-#ppt_w/2"/>
                                          </p:val>
                                        </p:tav>
                                        <p:tav tm="100000">
                                          <p:val>
                                            <p:strVal val="#ppt_x"/>
                                          </p:val>
                                        </p:tav>
                                      </p:tavLst>
                                    </p:anim>
                                    <p:anim calcmode="lin" valueType="num">
                                      <p:cBhvr additive="base">
                                        <p:cTn id="116"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9" fill="hold" grpId="0" nodeType="clickEffect">
                                  <p:stCondLst>
                                    <p:cond delay="0"/>
                                  </p:stCondLst>
                                  <p:childTnLst>
                                    <p:set>
                                      <p:cBhvr>
                                        <p:cTn id="120" dur="1" fill="hold">
                                          <p:stCondLst>
                                            <p:cond delay="0"/>
                                          </p:stCondLst>
                                        </p:cTn>
                                        <p:tgtEl>
                                          <p:spTgt spid="12"/>
                                        </p:tgtEl>
                                        <p:attrNameLst>
                                          <p:attrName>style.visibility</p:attrName>
                                        </p:attrNameLst>
                                      </p:cBhvr>
                                      <p:to>
                                        <p:strVal val="visible"/>
                                      </p:to>
                                    </p:set>
                                    <p:anim calcmode="lin" valueType="num">
                                      <p:cBhvr additive="base">
                                        <p:cTn id="121" dur="1000" fill="hold"/>
                                        <p:tgtEl>
                                          <p:spTgt spid="12"/>
                                        </p:tgtEl>
                                        <p:attrNameLst>
                                          <p:attrName>ppt_x</p:attrName>
                                        </p:attrNameLst>
                                      </p:cBhvr>
                                      <p:tavLst>
                                        <p:tav tm="0">
                                          <p:val>
                                            <p:strVal val="0-#ppt_w/2"/>
                                          </p:val>
                                        </p:tav>
                                        <p:tav tm="100000">
                                          <p:val>
                                            <p:strVal val="#ppt_x"/>
                                          </p:val>
                                        </p:tav>
                                      </p:tavLst>
                                    </p:anim>
                                    <p:anim calcmode="lin" valueType="num">
                                      <p:cBhvr additive="base">
                                        <p:cTn id="122"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11" grpId="0"/>
      <p:bldP spid="18" grpId="0"/>
      <p:bldP spid="31" grpId="0"/>
      <p:bldP spid="9" grpId="0"/>
      <p:bldP spid="14" grpId="0"/>
      <p:bldP spid="8217"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6702" y="19034"/>
            <a:ext cx="859737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a:t>
            </a:r>
            <a:r>
              <a:rPr lang="de-DE" sz="2000" dirty="0">
                <a:solidFill>
                  <a:schemeClr val="bg1"/>
                </a:solidFill>
                <a:latin typeface="+mn-lt"/>
                <a:cs typeface="Calibri" panose="020F0502020204030204" pitchFamily="34" charset="0"/>
                <a:sym typeface="Wingdings" panose="05000000000000000000" pitchFamily="2" charset="2"/>
              </a:rPr>
              <a:t>T</a:t>
            </a:r>
            <a:r>
              <a:rPr lang="de-DE" altLang="de-DE" sz="2000" dirty="0">
                <a:solidFill>
                  <a:schemeClr val="bg1"/>
                </a:solidFill>
              </a:rPr>
              <a:t>echnologieoffenheit“ (2)</a:t>
            </a:r>
          </a:p>
          <a:p>
            <a:r>
              <a:rPr lang="de-DE" altLang="de-DE" sz="2000" dirty="0">
                <a:solidFill>
                  <a:schemeClr val="bg1"/>
                </a:solidFill>
              </a:rPr>
              <a:t>Mobilitätswende: Wirkungsgrad-Vergleich</a:t>
            </a:r>
          </a:p>
        </p:txBody>
      </p:sp>
      <p:pic>
        <p:nvPicPr>
          <p:cNvPr id="3" name="Grafik 2" descr="Ein Bild, das Text, Screenshot, Schrift, Zahl enthält.&#10;&#10;Automatisch generierte Beschreibung">
            <a:extLst>
              <a:ext uri="{FF2B5EF4-FFF2-40B4-BE49-F238E27FC236}">
                <a16:creationId xmlns:a16="http://schemas.microsoft.com/office/drawing/2014/main" id="{9C287FE0-CDD5-DE55-CA84-796B00150848}"/>
              </a:ext>
            </a:extLst>
          </p:cNvPr>
          <p:cNvPicPr>
            <a:picLocks noChangeAspect="1"/>
          </p:cNvPicPr>
          <p:nvPr/>
        </p:nvPicPr>
        <p:blipFill rotWithShape="1">
          <a:blip r:embed="rId3">
            <a:extLst>
              <a:ext uri="{28A0092B-C50C-407E-A947-70E740481C1C}">
                <a14:useLocalDpi xmlns:a14="http://schemas.microsoft.com/office/drawing/2010/main" val="0"/>
              </a:ext>
            </a:extLst>
          </a:blip>
          <a:srcRect t="10441" r="17282" b="51153"/>
          <a:stretch/>
        </p:blipFill>
        <p:spPr>
          <a:xfrm>
            <a:off x="186958" y="859536"/>
            <a:ext cx="7562981" cy="2144921"/>
          </a:xfrm>
          <a:prstGeom prst="rect">
            <a:avLst/>
          </a:prstGeom>
        </p:spPr>
      </p:pic>
      <p:sp>
        <p:nvSpPr>
          <p:cNvPr id="5" name="Textfeld 4">
            <a:extLst>
              <a:ext uri="{FF2B5EF4-FFF2-40B4-BE49-F238E27FC236}">
                <a16:creationId xmlns:a16="http://schemas.microsoft.com/office/drawing/2014/main" id="{4AE7142F-C6EE-B816-E581-0C375A4F1FD1}"/>
              </a:ext>
            </a:extLst>
          </p:cNvPr>
          <p:cNvSpPr txBox="1"/>
          <p:nvPr/>
        </p:nvSpPr>
        <p:spPr>
          <a:xfrm>
            <a:off x="4953000" y="5891470"/>
            <a:ext cx="2962656" cy="281231"/>
          </a:xfrm>
          <a:prstGeom prst="rect">
            <a:avLst/>
          </a:prstGeom>
          <a:noFill/>
        </p:spPr>
        <p:txBody>
          <a:bodyPr wrap="square">
            <a:spAutoFit/>
          </a:bodyPr>
          <a:lstStyle/>
          <a:p>
            <a:pPr>
              <a:lnSpc>
                <a:spcPct val="107000"/>
              </a:lnSpc>
              <a:spcAft>
                <a:spcPts val="800"/>
              </a:spcAft>
            </a:pPr>
            <a:r>
              <a:rPr lang="de-DE" sz="1200" u="sng" kern="100" dirty="0">
                <a:effectLst/>
                <a:latin typeface="Calibri" panose="020F0502020204030204" pitchFamily="34" charset="0"/>
                <a:ea typeface="Calibri" panose="020F0502020204030204" pitchFamily="34" charset="0"/>
                <a:cs typeface="Times New Roman" panose="02020603050405020304" pitchFamily="18" charset="0"/>
              </a:rPr>
              <a:t>Quelle</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Agora u.a. 2018, Grafik: VCÖ 2019</a:t>
            </a:r>
          </a:p>
        </p:txBody>
      </p:sp>
      <p:pic>
        <p:nvPicPr>
          <p:cNvPr id="7" name="Grafik 6" descr="Ein Bild, das Text, Screenshot, Schrift, Zahl enthält.&#10;&#10;Automatisch generierte Beschreibung">
            <a:extLst>
              <a:ext uri="{FF2B5EF4-FFF2-40B4-BE49-F238E27FC236}">
                <a16:creationId xmlns:a16="http://schemas.microsoft.com/office/drawing/2014/main" id="{DB65323C-196B-5AE3-2D80-90A6BC2B54FB}"/>
              </a:ext>
            </a:extLst>
          </p:cNvPr>
          <p:cNvPicPr>
            <a:picLocks noChangeAspect="1"/>
          </p:cNvPicPr>
          <p:nvPr/>
        </p:nvPicPr>
        <p:blipFill rotWithShape="1">
          <a:blip r:embed="rId3">
            <a:extLst>
              <a:ext uri="{28A0092B-C50C-407E-A947-70E740481C1C}">
                <a14:useLocalDpi xmlns:a14="http://schemas.microsoft.com/office/drawing/2010/main" val="0"/>
              </a:ext>
            </a:extLst>
          </a:blip>
          <a:srcRect t="48847" r="17282" b="31105"/>
          <a:stretch/>
        </p:blipFill>
        <p:spPr>
          <a:xfrm>
            <a:off x="186957" y="3004456"/>
            <a:ext cx="7562981" cy="1119675"/>
          </a:xfrm>
          <a:prstGeom prst="rect">
            <a:avLst/>
          </a:prstGeom>
        </p:spPr>
      </p:pic>
      <p:grpSp>
        <p:nvGrpSpPr>
          <p:cNvPr id="9" name="Gruppieren 8">
            <a:extLst>
              <a:ext uri="{FF2B5EF4-FFF2-40B4-BE49-F238E27FC236}">
                <a16:creationId xmlns:a16="http://schemas.microsoft.com/office/drawing/2014/main" id="{D9401D32-9356-DCF1-2896-7F68329F6D1D}"/>
              </a:ext>
            </a:extLst>
          </p:cNvPr>
          <p:cNvGrpSpPr/>
          <p:nvPr/>
        </p:nvGrpSpPr>
        <p:grpSpPr>
          <a:xfrm>
            <a:off x="186956" y="4124131"/>
            <a:ext cx="7562981" cy="1737172"/>
            <a:chOff x="1165364" y="4124131"/>
            <a:chExt cx="7562981" cy="1737172"/>
          </a:xfrm>
        </p:grpSpPr>
        <p:pic>
          <p:nvPicPr>
            <p:cNvPr id="4" name="Grafik 3" descr="Ein Bild, das Text, Screenshot, Schrift, Zahl enthält.&#10;&#10;Automatisch generierte Beschreibung">
              <a:extLst>
                <a:ext uri="{FF2B5EF4-FFF2-40B4-BE49-F238E27FC236}">
                  <a16:creationId xmlns:a16="http://schemas.microsoft.com/office/drawing/2014/main" id="{033771AE-B4C0-D83B-647B-328FC5EFC073}"/>
                </a:ext>
              </a:extLst>
            </p:cNvPr>
            <p:cNvPicPr>
              <a:picLocks noChangeAspect="1"/>
            </p:cNvPicPr>
            <p:nvPr/>
          </p:nvPicPr>
          <p:blipFill rotWithShape="1">
            <a:blip r:embed="rId3">
              <a:extLst>
                <a:ext uri="{28A0092B-C50C-407E-A947-70E740481C1C}">
                  <a14:useLocalDpi xmlns:a14="http://schemas.microsoft.com/office/drawing/2010/main" val="0"/>
                </a:ext>
              </a:extLst>
            </a:blip>
            <a:srcRect t="68895" r="17282"/>
            <a:stretch/>
          </p:blipFill>
          <p:spPr>
            <a:xfrm>
              <a:off x="1165364" y="4124131"/>
              <a:ext cx="7562981" cy="1737172"/>
            </a:xfrm>
            <a:prstGeom prst="rect">
              <a:avLst/>
            </a:prstGeom>
          </p:spPr>
        </p:pic>
        <p:sp>
          <p:nvSpPr>
            <p:cNvPr id="8" name="Textfeld 7">
              <a:extLst>
                <a:ext uri="{FF2B5EF4-FFF2-40B4-BE49-F238E27FC236}">
                  <a16:creationId xmlns:a16="http://schemas.microsoft.com/office/drawing/2014/main" id="{474A3FA9-1C2B-E0E3-163E-250551700AAC}"/>
                </a:ext>
              </a:extLst>
            </p:cNvPr>
            <p:cNvSpPr txBox="1"/>
            <p:nvPr/>
          </p:nvSpPr>
          <p:spPr>
            <a:xfrm>
              <a:off x="2404491" y="4322123"/>
              <a:ext cx="864339" cy="369332"/>
            </a:xfrm>
            <a:prstGeom prst="rect">
              <a:avLst/>
            </a:prstGeom>
            <a:noFill/>
          </p:spPr>
          <p:txBody>
            <a:bodyPr wrap="none" rtlCol="0">
              <a:spAutoFit/>
            </a:bodyPr>
            <a:lstStyle/>
            <a:p>
              <a:r>
                <a:rPr lang="de-DE" sz="1800" dirty="0">
                  <a:solidFill>
                    <a:schemeClr val="bg1"/>
                  </a:solidFill>
                  <a:latin typeface="Bahnschrift Light Condensed" panose="020B0502040204020203" pitchFamily="34" charset="0"/>
                </a:rPr>
                <a:t>(E-</a:t>
              </a:r>
              <a:r>
                <a:rPr lang="de-DE" sz="1800" dirty="0" err="1">
                  <a:solidFill>
                    <a:schemeClr val="bg1"/>
                  </a:solidFill>
                  <a:latin typeface="Bahnschrift Light Condensed" panose="020B0502040204020203" pitchFamily="34" charset="0"/>
                </a:rPr>
                <a:t>Fuels</a:t>
              </a:r>
              <a:r>
                <a:rPr lang="de-DE" sz="1800" dirty="0">
                  <a:solidFill>
                    <a:schemeClr val="bg1"/>
                  </a:solidFill>
                  <a:latin typeface="Bahnschrift Light Condensed" panose="020B0502040204020203" pitchFamily="34" charset="0"/>
                </a:rPr>
                <a:t>)</a:t>
              </a:r>
            </a:p>
          </p:txBody>
        </p:sp>
      </p:grpSp>
      <p:sp>
        <p:nvSpPr>
          <p:cNvPr id="6" name="Rectangle 4">
            <a:extLst>
              <a:ext uri="{FF2B5EF4-FFF2-40B4-BE49-F238E27FC236}">
                <a16:creationId xmlns:a16="http://schemas.microsoft.com/office/drawing/2014/main" id="{161F329C-B333-1B8D-1CD2-92CD17CDE57F}"/>
              </a:ext>
            </a:extLst>
          </p:cNvPr>
          <p:cNvSpPr>
            <a:spLocks noChangeArrowheads="1"/>
          </p:cNvSpPr>
          <p:nvPr/>
        </p:nvSpPr>
        <p:spPr bwMode="auto">
          <a:xfrm>
            <a:off x="0" y="614800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Bei E-</a:t>
            </a:r>
            <a:r>
              <a:rPr lang="de-DE" altLang="de-DE" sz="1800" dirty="0" err="1">
                <a:solidFill>
                  <a:srgbClr val="00B050"/>
                </a:solidFill>
              </a:rPr>
              <a:t>Fuels</a:t>
            </a:r>
            <a:r>
              <a:rPr lang="de-DE" altLang="de-DE" sz="1800" dirty="0">
                <a:solidFill>
                  <a:srgbClr val="00B050"/>
                </a:solidFill>
              </a:rPr>
              <a:t> muss mehr als das 5-fache an EE-Strom </a:t>
            </a:r>
            <a:r>
              <a:rPr lang="de-DE" altLang="de-DE" sz="1800" dirty="0" err="1">
                <a:solidFill>
                  <a:srgbClr val="00B050"/>
                </a:solidFill>
              </a:rPr>
              <a:t>ggü</a:t>
            </a:r>
            <a:r>
              <a:rPr lang="de-DE" altLang="de-DE" sz="1800" dirty="0">
                <a:solidFill>
                  <a:srgbClr val="00B050"/>
                </a:solidFill>
              </a:rPr>
              <a:t>. E-Autos aufgewendet werden!</a:t>
            </a:r>
          </a:p>
        </p:txBody>
      </p:sp>
      <p:sp>
        <p:nvSpPr>
          <p:cNvPr id="11" name="Textfeld 10">
            <a:extLst>
              <a:ext uri="{FF2B5EF4-FFF2-40B4-BE49-F238E27FC236}">
                <a16:creationId xmlns:a16="http://schemas.microsoft.com/office/drawing/2014/main" id="{BCC3365C-70E5-D5CA-2462-175C76DC09AC}"/>
              </a:ext>
            </a:extLst>
          </p:cNvPr>
          <p:cNvSpPr txBox="1"/>
          <p:nvPr/>
        </p:nvSpPr>
        <p:spPr>
          <a:xfrm>
            <a:off x="7749937" y="5079693"/>
            <a:ext cx="2156063" cy="830997"/>
          </a:xfrm>
          <a:prstGeom prst="rect">
            <a:avLst/>
          </a:prstGeom>
          <a:noFill/>
        </p:spPr>
        <p:txBody>
          <a:bodyPr wrap="square">
            <a:spAutoFit/>
          </a:bodyPr>
          <a:lstStyle/>
          <a:p>
            <a:r>
              <a:rPr lang="de-DE" sz="1200" b="1" dirty="0">
                <a:solidFill>
                  <a:srgbClr val="FF0000"/>
                </a:solidFill>
                <a:effectLst/>
                <a:latin typeface="Calibri" panose="020F0502020204030204" pitchFamily="34" charset="0"/>
                <a:ea typeface="Times New Roman" panose="02020603050405020304" pitchFamily="18" charset="0"/>
              </a:rPr>
              <a:t>Terra X</a:t>
            </a:r>
            <a:br>
              <a:rPr lang="de-DE" sz="1200" dirty="0">
                <a:solidFill>
                  <a:srgbClr val="FF0000"/>
                </a:solidFill>
                <a:effectLst/>
                <a:latin typeface="Calibri" panose="020F0502020204030204" pitchFamily="34" charset="0"/>
                <a:ea typeface="Times New Roman" panose="02020603050405020304" pitchFamily="18" charset="0"/>
              </a:rPr>
            </a:br>
            <a:r>
              <a:rPr lang="de-DE" sz="1200" u="sng" dirty="0">
                <a:solidFill>
                  <a:srgbClr val="FF0000"/>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Harald Lesch ZERLEGT E-FUELS!</a:t>
            </a:r>
            <a:br>
              <a:rPr lang="de-DE" sz="1200" u="sng" dirty="0">
                <a:solidFill>
                  <a:srgbClr val="FF0000"/>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br>
            <a:r>
              <a:rPr lang="de-DE" sz="1200" u="sng" dirty="0">
                <a:solidFill>
                  <a:srgbClr val="FF0000"/>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Synthetische Kraftstoffe wissenschaftlich analysiert</a:t>
            </a:r>
            <a:endParaRPr lang="de-DE" sz="1200" dirty="0">
              <a:solidFill>
                <a:srgbClr val="FF0000"/>
              </a:solidFill>
              <a:effectLst/>
              <a:latin typeface="Times New Roman" panose="02020603050405020304" pitchFamily="18" charset="0"/>
              <a:ea typeface="Times New Roman" panose="02020603050405020304" pitchFamily="18" charset="0"/>
            </a:endParaRPr>
          </a:p>
        </p:txBody>
      </p:sp>
      <p:sp>
        <p:nvSpPr>
          <p:cNvPr id="2" name="Textfeld 1">
            <a:extLst>
              <a:ext uri="{FF2B5EF4-FFF2-40B4-BE49-F238E27FC236}">
                <a16:creationId xmlns:a16="http://schemas.microsoft.com/office/drawing/2014/main" id="{82959E1C-065A-4442-B713-FFFA93509A67}"/>
              </a:ext>
            </a:extLst>
          </p:cNvPr>
          <p:cNvSpPr txBox="1"/>
          <p:nvPr/>
        </p:nvSpPr>
        <p:spPr>
          <a:xfrm>
            <a:off x="7818120" y="891122"/>
            <a:ext cx="2087880" cy="1600438"/>
          </a:xfrm>
          <a:prstGeom prst="rect">
            <a:avLst/>
          </a:prstGeom>
          <a:noFill/>
        </p:spPr>
        <p:txBody>
          <a:bodyPr wrap="square" rtlCol="0">
            <a:spAutoFit/>
          </a:bodyPr>
          <a:lstStyle/>
          <a:p>
            <a:r>
              <a:rPr lang="de-DE" sz="1400" dirty="0">
                <a:solidFill>
                  <a:srgbClr val="FF0000"/>
                </a:solidFill>
              </a:rPr>
              <a:t>Tankstellennetz-/</a:t>
            </a:r>
            <a:br>
              <a:rPr lang="de-DE" sz="1400" dirty="0">
                <a:solidFill>
                  <a:srgbClr val="FF0000"/>
                </a:solidFill>
              </a:rPr>
            </a:br>
            <a:r>
              <a:rPr lang="de-DE" sz="1400" dirty="0">
                <a:solidFill>
                  <a:srgbClr val="FF0000"/>
                </a:solidFill>
              </a:rPr>
              <a:t>Mineralölbranche in D</a:t>
            </a:r>
            <a:br>
              <a:rPr lang="de-DE" sz="1400" dirty="0">
                <a:solidFill>
                  <a:srgbClr val="FF0000"/>
                </a:solidFill>
              </a:rPr>
            </a:br>
            <a:r>
              <a:rPr lang="de-DE" sz="1400" dirty="0">
                <a:solidFill>
                  <a:srgbClr val="FF0000"/>
                </a:solidFill>
              </a:rPr>
              <a:t>(2022), </a:t>
            </a:r>
            <a:br>
              <a:rPr lang="de-DE" sz="1400" dirty="0">
                <a:solidFill>
                  <a:srgbClr val="FF0000"/>
                </a:solidFill>
              </a:rPr>
            </a:br>
            <a:r>
              <a:rPr lang="de-DE" sz="1400" dirty="0">
                <a:solidFill>
                  <a:srgbClr val="FF0000"/>
                </a:solidFill>
              </a:rPr>
              <a:t>- Tankstellen:  14.453</a:t>
            </a:r>
            <a:br>
              <a:rPr lang="de-DE" sz="1400" dirty="0">
                <a:solidFill>
                  <a:srgbClr val="FF0000"/>
                </a:solidFill>
              </a:rPr>
            </a:br>
            <a:r>
              <a:rPr lang="de-DE" sz="1400" dirty="0">
                <a:solidFill>
                  <a:srgbClr val="FF0000"/>
                </a:solidFill>
              </a:rPr>
              <a:t>- Umsatz:  121 Mrd. €</a:t>
            </a:r>
          </a:p>
          <a:p>
            <a:r>
              <a:rPr lang="de-DE" sz="1400" dirty="0"/>
              <a:t>Quelle: Statista, </a:t>
            </a:r>
            <a:r>
              <a:rPr lang="de-DE" sz="1400" dirty="0" err="1"/>
              <a:t>IBIS</a:t>
            </a:r>
            <a:r>
              <a:rPr lang="de-DE" sz="1400" i="1" dirty="0" err="1"/>
              <a:t>World</a:t>
            </a:r>
            <a:endParaRPr lang="de-DE" sz="1400" dirty="0">
              <a:solidFill>
                <a:srgbClr val="FF0000"/>
              </a:solidFill>
            </a:endParaRPr>
          </a:p>
        </p:txBody>
      </p:sp>
      <p:sp>
        <p:nvSpPr>
          <p:cNvPr id="10" name="Textfeld 9">
            <a:extLst>
              <a:ext uri="{FF2B5EF4-FFF2-40B4-BE49-F238E27FC236}">
                <a16:creationId xmlns:a16="http://schemas.microsoft.com/office/drawing/2014/main" id="{41BECFD8-A758-CADF-E09B-DE8C18C4E114}"/>
              </a:ext>
            </a:extLst>
          </p:cNvPr>
          <p:cNvSpPr txBox="1"/>
          <p:nvPr/>
        </p:nvSpPr>
        <p:spPr>
          <a:xfrm>
            <a:off x="7749937" y="2604073"/>
            <a:ext cx="2156063" cy="1815882"/>
          </a:xfrm>
          <a:prstGeom prst="rect">
            <a:avLst/>
          </a:prstGeom>
          <a:noFill/>
        </p:spPr>
        <p:txBody>
          <a:bodyPr wrap="square" rtlCol="0">
            <a:spAutoFit/>
          </a:bodyPr>
          <a:lstStyle/>
          <a:p>
            <a:r>
              <a:rPr lang="de-DE" sz="1400" dirty="0"/>
              <a:t>abgeordnetenwatch.de</a:t>
            </a:r>
            <a:endParaRPr lang="de-DE" sz="1400" dirty="0">
              <a:solidFill>
                <a:srgbClr val="FF0000"/>
              </a:solidFill>
            </a:endParaRPr>
          </a:p>
          <a:p>
            <a:r>
              <a:rPr lang="de-DE" sz="1400" dirty="0"/>
              <a:t>2022:</a:t>
            </a:r>
            <a:br>
              <a:rPr lang="de-DE" sz="1400" dirty="0">
                <a:solidFill>
                  <a:srgbClr val="FF0000"/>
                </a:solidFill>
              </a:rPr>
            </a:br>
            <a:r>
              <a:rPr lang="de-DE" sz="1400" dirty="0">
                <a:solidFill>
                  <a:srgbClr val="FF0000"/>
                </a:solidFill>
              </a:rPr>
              <a:t>„Mineralölwirtschaft gibt 8 Mio. € für Lobby-Arbeit aus!“</a:t>
            </a:r>
          </a:p>
          <a:p>
            <a:r>
              <a:rPr lang="de-DE" sz="1400" dirty="0">
                <a:solidFill>
                  <a:srgbClr val="FF0000"/>
                </a:solidFill>
              </a:rPr>
              <a:t>Kampagne: </a:t>
            </a:r>
            <a:br>
              <a:rPr lang="de-DE" sz="1400" dirty="0">
                <a:solidFill>
                  <a:srgbClr val="FF0000"/>
                </a:solidFill>
              </a:rPr>
            </a:br>
            <a:r>
              <a:rPr lang="de-DE" sz="1400" dirty="0">
                <a:solidFill>
                  <a:srgbClr val="FF0000"/>
                </a:solidFill>
              </a:rPr>
              <a:t>„E-</a:t>
            </a:r>
            <a:r>
              <a:rPr lang="de-DE" sz="1400" dirty="0" err="1">
                <a:solidFill>
                  <a:srgbClr val="FF0000"/>
                </a:solidFill>
              </a:rPr>
              <a:t>Fuels</a:t>
            </a:r>
            <a:r>
              <a:rPr lang="de-DE" sz="1400" dirty="0">
                <a:solidFill>
                  <a:srgbClr val="FF0000"/>
                </a:solidFill>
              </a:rPr>
              <a:t> </a:t>
            </a:r>
            <a:r>
              <a:rPr lang="de-DE" sz="1400" dirty="0" err="1">
                <a:solidFill>
                  <a:srgbClr val="FF0000"/>
                </a:solidFill>
              </a:rPr>
              <a:t>for</a:t>
            </a:r>
            <a:r>
              <a:rPr lang="de-DE" sz="1400" dirty="0">
                <a:solidFill>
                  <a:srgbClr val="FF0000"/>
                </a:solidFill>
              </a:rPr>
              <a:t> Future“</a:t>
            </a:r>
            <a:br>
              <a:rPr lang="de-DE" sz="1400" dirty="0">
                <a:solidFill>
                  <a:srgbClr val="FF0000"/>
                </a:solidFill>
              </a:rPr>
            </a:br>
            <a:endParaRPr lang="de-DE" sz="1400" dirty="0">
              <a:solidFill>
                <a:srgbClr val="FF0000"/>
              </a:solidFill>
            </a:endParaRPr>
          </a:p>
        </p:txBody>
      </p:sp>
      <p:sp>
        <p:nvSpPr>
          <p:cNvPr id="12" name="Textfeld 11">
            <a:extLst>
              <a:ext uri="{FF2B5EF4-FFF2-40B4-BE49-F238E27FC236}">
                <a16:creationId xmlns:a16="http://schemas.microsoft.com/office/drawing/2014/main" id="{8B32595F-A5DE-FA3A-3C69-01373F36CD8E}"/>
              </a:ext>
            </a:extLst>
          </p:cNvPr>
          <p:cNvSpPr txBox="1"/>
          <p:nvPr/>
        </p:nvSpPr>
        <p:spPr>
          <a:xfrm>
            <a:off x="7749937" y="4384166"/>
            <a:ext cx="2156063" cy="646331"/>
          </a:xfrm>
          <a:prstGeom prst="rect">
            <a:avLst/>
          </a:prstGeom>
          <a:noFill/>
        </p:spPr>
        <p:txBody>
          <a:bodyPr wrap="square">
            <a:spAutoFit/>
          </a:bodyPr>
          <a:lstStyle/>
          <a:p>
            <a:r>
              <a:rPr lang="de-DE" sz="1200" b="1" dirty="0">
                <a:solidFill>
                  <a:srgbClr val="FF0000"/>
                </a:solidFill>
                <a:latin typeface="Calibri" panose="020F0502020204030204" pitchFamily="34" charset="0"/>
                <a:ea typeface="Times New Roman" panose="02020603050405020304" pitchFamily="18" charset="0"/>
              </a:rPr>
              <a:t>ZDF | Die Anstalt</a:t>
            </a:r>
            <a:br>
              <a:rPr lang="de-DE" sz="1200" dirty="0">
                <a:solidFill>
                  <a:srgbClr val="FF0000"/>
                </a:solidFill>
                <a:effectLst/>
                <a:latin typeface="Calibri" panose="020F0502020204030204" pitchFamily="34" charset="0"/>
                <a:ea typeface="Times New Roman" panose="02020603050405020304" pitchFamily="18" charset="0"/>
              </a:rPr>
            </a:br>
            <a:r>
              <a:rPr lang="de-DE" sz="1200" u="sng" dirty="0">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E-</a:t>
            </a:r>
            <a:r>
              <a:rPr lang="de-DE" sz="1200" u="sng" dirty="0" err="1">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Fuels</a:t>
            </a:r>
            <a:r>
              <a:rPr lang="de-DE" sz="1200" u="sng" dirty="0">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 oder doch eher „Ö-</a:t>
            </a:r>
            <a:r>
              <a:rPr lang="de-DE" sz="1200" u="sng" dirty="0" err="1">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Fuels</a:t>
            </a:r>
            <a:r>
              <a:rPr lang="de-DE" sz="1200" u="sng" dirty="0">
                <a:solidFill>
                  <a:srgbClr val="FF0000"/>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a:t>
            </a:r>
            <a:endParaRPr lang="de-DE" sz="12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863328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0-#ppt_w/2"/>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0-#ppt_w/2"/>
                                          </p:val>
                                        </p:tav>
                                        <p:tav tm="100000">
                                          <p:val>
                                            <p:strVal val="#ppt_x"/>
                                          </p:val>
                                        </p:tav>
                                      </p:tavLst>
                                    </p:anim>
                                    <p:anim calcmode="lin" valueType="num">
                                      <p:cBhvr additive="base">
                                        <p:cTn id="2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000" fill="hold"/>
                                        <p:tgtEl>
                                          <p:spTgt spid="6"/>
                                        </p:tgtEl>
                                        <p:attrNameLst>
                                          <p:attrName>ppt_x</p:attrName>
                                        </p:attrNameLst>
                                      </p:cBhvr>
                                      <p:tavLst>
                                        <p:tav tm="0">
                                          <p:val>
                                            <p:strVal val="#ppt_x"/>
                                          </p:val>
                                        </p:tav>
                                        <p:tav tm="100000">
                                          <p:val>
                                            <p:strVal val="#ppt_x"/>
                                          </p:val>
                                        </p:tav>
                                      </p:tavLst>
                                    </p:anim>
                                    <p:anim calcmode="lin" valueType="num">
                                      <p:cBhvr additive="base">
                                        <p:cTn id="3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000" fill="hold"/>
                                        <p:tgtEl>
                                          <p:spTgt spid="2"/>
                                        </p:tgtEl>
                                        <p:attrNameLst>
                                          <p:attrName>ppt_x</p:attrName>
                                        </p:attrNameLst>
                                      </p:cBhvr>
                                      <p:tavLst>
                                        <p:tav tm="0">
                                          <p:val>
                                            <p:strVal val="0-#ppt_w/2"/>
                                          </p:val>
                                        </p:tav>
                                        <p:tav tm="100000">
                                          <p:val>
                                            <p:strVal val="#ppt_x"/>
                                          </p:val>
                                        </p:tav>
                                      </p:tavLst>
                                    </p:anim>
                                    <p:anim calcmode="lin" valueType="num">
                                      <p:cBhvr additive="base">
                                        <p:cTn id="3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000" fill="hold"/>
                                        <p:tgtEl>
                                          <p:spTgt spid="10"/>
                                        </p:tgtEl>
                                        <p:attrNameLst>
                                          <p:attrName>ppt_x</p:attrName>
                                        </p:attrNameLst>
                                      </p:cBhvr>
                                      <p:tavLst>
                                        <p:tav tm="0">
                                          <p:val>
                                            <p:strVal val="0-#ppt_w/2"/>
                                          </p:val>
                                        </p:tav>
                                        <p:tav tm="100000">
                                          <p:val>
                                            <p:strVal val="#ppt_x"/>
                                          </p:val>
                                        </p:tav>
                                      </p:tavLst>
                                    </p:anim>
                                    <p:anim calcmode="lin" valueType="num">
                                      <p:cBhvr additive="base">
                                        <p:cTn id="44"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2"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6702" y="19034"/>
            <a:ext cx="859737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sym typeface="Wingdings" panose="05000000000000000000" pitchFamily="2" charset="2"/>
              </a:rPr>
              <a:t>„T</a:t>
            </a:r>
            <a:r>
              <a:rPr lang="de-DE" altLang="de-DE" sz="2000" dirty="0">
                <a:solidFill>
                  <a:schemeClr val="bg1"/>
                </a:solidFill>
              </a:rPr>
              <a:t>echnologieoffenheit“ (3)</a:t>
            </a:r>
          </a:p>
          <a:p>
            <a:r>
              <a:rPr lang="de-DE" altLang="de-DE" sz="2000" dirty="0">
                <a:solidFill>
                  <a:schemeClr val="bg1"/>
                </a:solidFill>
              </a:rPr>
              <a:t>Mobilitätswende: Wirkungsgrad-Vergleich</a:t>
            </a:r>
          </a:p>
        </p:txBody>
      </p:sp>
      <p:pic>
        <p:nvPicPr>
          <p:cNvPr id="7" name="Grafik 6">
            <a:extLst>
              <a:ext uri="{FF2B5EF4-FFF2-40B4-BE49-F238E27FC236}">
                <a16:creationId xmlns:a16="http://schemas.microsoft.com/office/drawing/2014/main" id="{E642B2C1-2073-A115-0B0D-C36179B19095}"/>
              </a:ext>
            </a:extLst>
          </p:cNvPr>
          <p:cNvPicPr>
            <a:picLocks noChangeAspect="1"/>
          </p:cNvPicPr>
          <p:nvPr/>
        </p:nvPicPr>
        <p:blipFill rotWithShape="1">
          <a:blip r:embed="rId3">
            <a:extLst>
              <a:ext uri="{28A0092B-C50C-407E-A947-70E740481C1C}">
                <a14:useLocalDpi xmlns:a14="http://schemas.microsoft.com/office/drawing/2010/main" val="0"/>
              </a:ext>
            </a:extLst>
          </a:blip>
          <a:srcRect r="86300" b="12123"/>
          <a:stretch/>
        </p:blipFill>
        <p:spPr>
          <a:xfrm>
            <a:off x="0" y="871222"/>
            <a:ext cx="1357162" cy="4896614"/>
          </a:xfrm>
          <a:prstGeom prst="rect">
            <a:avLst/>
          </a:prstGeom>
        </p:spPr>
      </p:pic>
      <p:pic>
        <p:nvPicPr>
          <p:cNvPr id="2" name="Grafik 1">
            <a:extLst>
              <a:ext uri="{FF2B5EF4-FFF2-40B4-BE49-F238E27FC236}">
                <a16:creationId xmlns:a16="http://schemas.microsoft.com/office/drawing/2014/main" id="{C80F5BC7-5B00-B6EE-EE51-7F5360B91169}"/>
              </a:ext>
            </a:extLst>
          </p:cNvPr>
          <p:cNvPicPr>
            <a:picLocks noChangeAspect="1"/>
          </p:cNvPicPr>
          <p:nvPr/>
        </p:nvPicPr>
        <p:blipFill rotWithShape="1">
          <a:blip r:embed="rId3">
            <a:extLst>
              <a:ext uri="{28A0092B-C50C-407E-A947-70E740481C1C}">
                <a14:useLocalDpi xmlns:a14="http://schemas.microsoft.com/office/drawing/2010/main" val="0"/>
              </a:ext>
            </a:extLst>
          </a:blip>
          <a:srcRect l="13894" b="62259"/>
          <a:stretch/>
        </p:blipFill>
        <p:spPr>
          <a:xfrm>
            <a:off x="1376415" y="871222"/>
            <a:ext cx="8529588" cy="2102984"/>
          </a:xfrm>
          <a:prstGeom prst="rect">
            <a:avLst/>
          </a:prstGeom>
        </p:spPr>
      </p:pic>
      <p:pic>
        <p:nvPicPr>
          <p:cNvPr id="3" name="Grafik 2">
            <a:extLst>
              <a:ext uri="{FF2B5EF4-FFF2-40B4-BE49-F238E27FC236}">
                <a16:creationId xmlns:a16="http://schemas.microsoft.com/office/drawing/2014/main" id="{3C3D1B2A-AF9C-E79E-3523-5B3A6703BEA9}"/>
              </a:ext>
            </a:extLst>
          </p:cNvPr>
          <p:cNvPicPr>
            <a:picLocks noChangeAspect="1"/>
          </p:cNvPicPr>
          <p:nvPr/>
        </p:nvPicPr>
        <p:blipFill rotWithShape="1">
          <a:blip r:embed="rId3">
            <a:extLst>
              <a:ext uri="{28A0092B-C50C-407E-A947-70E740481C1C}">
                <a14:useLocalDpi xmlns:a14="http://schemas.microsoft.com/office/drawing/2010/main" val="0"/>
              </a:ext>
            </a:extLst>
          </a:blip>
          <a:srcRect l="13894" t="38151" b="37147"/>
          <a:stretch/>
        </p:blipFill>
        <p:spPr>
          <a:xfrm>
            <a:off x="1376415" y="2974206"/>
            <a:ext cx="8529588" cy="1376413"/>
          </a:xfrm>
          <a:prstGeom prst="rect">
            <a:avLst/>
          </a:prstGeom>
        </p:spPr>
      </p:pic>
      <p:pic>
        <p:nvPicPr>
          <p:cNvPr id="4" name="Grafik 3">
            <a:extLst>
              <a:ext uri="{FF2B5EF4-FFF2-40B4-BE49-F238E27FC236}">
                <a16:creationId xmlns:a16="http://schemas.microsoft.com/office/drawing/2014/main" id="{6C1E2E41-F5C1-7E09-D933-EFC348F4D20B}"/>
              </a:ext>
            </a:extLst>
          </p:cNvPr>
          <p:cNvPicPr>
            <a:picLocks noChangeAspect="1"/>
          </p:cNvPicPr>
          <p:nvPr/>
        </p:nvPicPr>
        <p:blipFill rotWithShape="1">
          <a:blip r:embed="rId3">
            <a:extLst>
              <a:ext uri="{28A0092B-C50C-407E-A947-70E740481C1C}">
                <a14:useLocalDpi xmlns:a14="http://schemas.microsoft.com/office/drawing/2010/main" val="0"/>
              </a:ext>
            </a:extLst>
          </a:blip>
          <a:srcRect l="13894" t="64685" b="12123"/>
          <a:stretch/>
        </p:blipFill>
        <p:spPr>
          <a:xfrm>
            <a:off x="1376415" y="4346262"/>
            <a:ext cx="8529588" cy="1292274"/>
          </a:xfrm>
          <a:prstGeom prst="rect">
            <a:avLst/>
          </a:prstGeom>
        </p:spPr>
      </p:pic>
      <p:sp>
        <p:nvSpPr>
          <p:cNvPr id="5" name="Textfeld 4">
            <a:extLst>
              <a:ext uri="{FF2B5EF4-FFF2-40B4-BE49-F238E27FC236}">
                <a16:creationId xmlns:a16="http://schemas.microsoft.com/office/drawing/2014/main" id="{4AE7142F-C6EE-B816-E581-0C375A4F1FD1}"/>
              </a:ext>
            </a:extLst>
          </p:cNvPr>
          <p:cNvSpPr txBox="1"/>
          <p:nvPr/>
        </p:nvSpPr>
        <p:spPr>
          <a:xfrm>
            <a:off x="5275633" y="5438099"/>
            <a:ext cx="4630367" cy="473271"/>
          </a:xfrm>
          <a:prstGeom prst="rect">
            <a:avLst/>
          </a:prstGeom>
          <a:noFill/>
        </p:spPr>
        <p:txBody>
          <a:bodyPr wrap="square">
            <a:spAutoFit/>
          </a:bodyPr>
          <a:lstStyle/>
          <a:p>
            <a:pPr>
              <a:lnSpc>
                <a:spcPct val="107000"/>
              </a:lnSpc>
              <a:spcAft>
                <a:spcPts val="800"/>
              </a:spcAft>
            </a:pPr>
            <a:r>
              <a:rPr lang="de-DE" sz="1200" u="sng" kern="100" dirty="0">
                <a:effectLst/>
                <a:latin typeface="+mn-lt"/>
                <a:ea typeface="Calibri" panose="020F0502020204030204" pitchFamily="34" charset="0"/>
                <a:cs typeface="Times New Roman" panose="02020603050405020304" pitchFamily="18" charset="0"/>
              </a:rPr>
              <a:t>Quelle</a:t>
            </a:r>
            <a:r>
              <a:rPr lang="de-DE" sz="1200" kern="100" dirty="0">
                <a:effectLst/>
                <a:latin typeface="+mn-lt"/>
                <a:ea typeface="Calibri" panose="020F0502020204030204" pitchFamily="34" charset="0"/>
                <a:cs typeface="Times New Roman" panose="02020603050405020304" pitchFamily="18" charset="0"/>
              </a:rPr>
              <a:t>: </a:t>
            </a:r>
            <a:r>
              <a:rPr lang="de-DE" sz="1200" b="1" kern="100" dirty="0">
                <a:effectLst/>
                <a:latin typeface="+mn-lt"/>
                <a:ea typeface="Calibri" panose="020F0502020204030204" pitchFamily="34" charset="0"/>
                <a:cs typeface="Times New Roman" panose="02020603050405020304" pitchFamily="18" charset="0"/>
              </a:rPr>
              <a:t>ADAC,</a:t>
            </a:r>
            <a:r>
              <a:rPr lang="de-DE" sz="1200" b="1" kern="100" dirty="0">
                <a:latin typeface="+mn-lt"/>
                <a:ea typeface="Calibri" panose="020F0502020204030204" pitchFamily="34" charset="0"/>
                <a:cs typeface="Times New Roman" panose="02020603050405020304" pitchFamily="18" charset="0"/>
              </a:rPr>
              <a:t> 15.05.2023</a:t>
            </a:r>
            <a:r>
              <a:rPr lang="de-DE" sz="1200" kern="100" dirty="0">
                <a:latin typeface="+mn-lt"/>
                <a:ea typeface="Calibri" panose="020F0502020204030204" pitchFamily="34" charset="0"/>
                <a:cs typeface="Times New Roman" panose="02020603050405020304" pitchFamily="18" charset="0"/>
              </a:rPr>
              <a:t>,</a:t>
            </a:r>
            <a:br>
              <a:rPr lang="de-DE" sz="1200" kern="100" dirty="0">
                <a:latin typeface="+mn-lt"/>
                <a:ea typeface="Calibri" panose="020F0502020204030204" pitchFamily="34" charset="0"/>
                <a:cs typeface="Times New Roman" panose="02020603050405020304" pitchFamily="18" charset="0"/>
              </a:rPr>
            </a:br>
            <a:r>
              <a:rPr lang="de-DE" sz="1200" dirty="0">
                <a:latin typeface="+mn-lt"/>
              </a:rPr>
              <a:t>Synthetische Kraftstoffe: Sind E-</a:t>
            </a:r>
            <a:r>
              <a:rPr lang="de-DE" sz="1200" dirty="0" err="1">
                <a:latin typeface="+mn-lt"/>
              </a:rPr>
              <a:t>Fuels</a:t>
            </a:r>
            <a:r>
              <a:rPr lang="de-DE" sz="1200" dirty="0">
                <a:latin typeface="+mn-lt"/>
              </a:rPr>
              <a:t> die Zukunft der Mobilität?</a:t>
            </a:r>
          </a:p>
        </p:txBody>
      </p:sp>
      <p:sp>
        <p:nvSpPr>
          <p:cNvPr id="6" name="Rectangle 4">
            <a:extLst>
              <a:ext uri="{FF2B5EF4-FFF2-40B4-BE49-F238E27FC236}">
                <a16:creationId xmlns:a16="http://schemas.microsoft.com/office/drawing/2014/main" id="{161F329C-B333-1B8D-1CD2-92CD17CDE57F}"/>
              </a:ext>
            </a:extLst>
          </p:cNvPr>
          <p:cNvSpPr>
            <a:spLocks noChangeArrowheads="1"/>
          </p:cNvSpPr>
          <p:nvPr/>
        </p:nvSpPr>
        <p:spPr bwMode="auto">
          <a:xfrm>
            <a:off x="0" y="614800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Zahlen sprechen für sich!</a:t>
            </a:r>
          </a:p>
        </p:txBody>
      </p:sp>
    </p:spTree>
    <p:extLst>
      <p:ext uri="{BB962C8B-B14F-4D97-AF65-F5344CB8AC3E}">
        <p14:creationId xmlns:p14="http://schemas.microsoft.com/office/powerpoint/2010/main" val="272265962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ppt_x"/>
                                          </p:val>
                                        </p:tav>
                                        <p:tav tm="100000">
                                          <p:val>
                                            <p:strVal val="#ppt_x"/>
                                          </p:val>
                                        </p:tav>
                                      </p:tavLst>
                                    </p:anim>
                                    <p:anim calcmode="lin" valueType="num">
                                      <p:cBhvr additive="base">
                                        <p:cTn id="26"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4AD0168B-AD3D-D10A-B6E9-ED9F27EB2F5A}"/>
              </a:ext>
            </a:extLst>
          </p:cNvPr>
          <p:cNvSpPr>
            <a:spLocks noChangeArrowheads="1"/>
          </p:cNvSpPr>
          <p:nvPr/>
        </p:nvSpPr>
        <p:spPr bwMode="auto">
          <a:xfrm flipH="1">
            <a:off x="1108362" y="110263"/>
            <a:ext cx="8632403"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latin typeface="+mn-lt"/>
                <a:cs typeface="Calibri" panose="020F0502020204030204" pitchFamily="34" charset="0"/>
              </a:rPr>
              <a:t>„</a:t>
            </a:r>
            <a:r>
              <a:rPr lang="de-DE" sz="2000" dirty="0">
                <a:solidFill>
                  <a:schemeClr val="bg1"/>
                </a:solidFill>
                <a:cs typeface="Calibri" panose="020F0502020204030204" pitchFamily="34" charset="0"/>
                <a:sym typeface="Wingdings" panose="05000000000000000000" pitchFamily="2" charset="2"/>
              </a:rPr>
              <a:t>T</a:t>
            </a:r>
            <a:r>
              <a:rPr lang="de-DE" altLang="de-DE" sz="2000" dirty="0">
                <a:solidFill>
                  <a:schemeClr val="bg1"/>
                </a:solidFill>
              </a:rPr>
              <a:t>echnologieoffenheit“ (4)</a:t>
            </a:r>
            <a:br>
              <a:rPr lang="de-DE" altLang="de-DE" sz="2000" dirty="0">
                <a:solidFill>
                  <a:schemeClr val="bg1"/>
                </a:solidFill>
              </a:rPr>
            </a:br>
            <a:r>
              <a:rPr lang="de-DE" altLang="de-DE" sz="2000" dirty="0">
                <a:solidFill>
                  <a:schemeClr val="bg1"/>
                </a:solidFill>
              </a:rPr>
              <a:t>Resümee</a:t>
            </a:r>
          </a:p>
        </p:txBody>
      </p:sp>
      <p:grpSp>
        <p:nvGrpSpPr>
          <p:cNvPr id="17" name="Gruppieren 16">
            <a:extLst>
              <a:ext uri="{FF2B5EF4-FFF2-40B4-BE49-F238E27FC236}">
                <a16:creationId xmlns:a16="http://schemas.microsoft.com/office/drawing/2014/main" id="{B959AB3D-4534-4B3E-45CC-EAE0E79457B0}"/>
              </a:ext>
            </a:extLst>
          </p:cNvPr>
          <p:cNvGrpSpPr/>
          <p:nvPr/>
        </p:nvGrpSpPr>
        <p:grpSpPr>
          <a:xfrm>
            <a:off x="602673" y="4066826"/>
            <a:ext cx="9138092" cy="1777472"/>
            <a:chOff x="602673" y="4066826"/>
            <a:chExt cx="9138092" cy="1777472"/>
          </a:xfrm>
        </p:grpSpPr>
        <p:sp>
          <p:nvSpPr>
            <p:cNvPr id="5" name="Rechteck 4">
              <a:extLst>
                <a:ext uri="{FF2B5EF4-FFF2-40B4-BE49-F238E27FC236}">
                  <a16:creationId xmlns:a16="http://schemas.microsoft.com/office/drawing/2014/main" id="{DA52C12A-9A46-D217-731E-9AFF109ED709}"/>
                </a:ext>
              </a:extLst>
            </p:cNvPr>
            <p:cNvSpPr/>
            <p:nvPr/>
          </p:nvSpPr>
          <p:spPr bwMode="auto">
            <a:xfrm>
              <a:off x="602673" y="4066826"/>
              <a:ext cx="9138092" cy="1777472"/>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Titel 1">
              <a:extLst>
                <a:ext uri="{FF2B5EF4-FFF2-40B4-BE49-F238E27FC236}">
                  <a16:creationId xmlns:a16="http://schemas.microsoft.com/office/drawing/2014/main" id="{9B0ECD4F-271B-2785-EC62-576B121ECD36}"/>
                </a:ext>
              </a:extLst>
            </p:cNvPr>
            <p:cNvSpPr txBox="1">
              <a:spLocks/>
            </p:cNvSpPr>
            <p:nvPr/>
          </p:nvSpPr>
          <p:spPr>
            <a:xfrm>
              <a:off x="692583" y="4171838"/>
              <a:ext cx="8543925" cy="386831"/>
            </a:xfrm>
            <a:prstGeom prst="rect">
              <a:avLst/>
            </a:prstGeom>
          </p:spPr>
          <p:txBody>
            <a:bodyPr>
              <a:noAutofit/>
            </a:bodyPr>
            <a:lst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a:lstStyle>
            <a:p>
              <a:r>
                <a:rPr lang="de-DE" sz="2000" kern="0" dirty="0">
                  <a:solidFill>
                    <a:srgbClr val="0000FF"/>
                  </a:solidFill>
                  <a:latin typeface="+mn-lt"/>
                </a:rPr>
                <a:t>Prof. Harald Lesch bringt es auf den Punkt</a:t>
              </a:r>
              <a:r>
                <a:rPr lang="de-DE" sz="2000" i="1" kern="0" dirty="0">
                  <a:solidFill>
                    <a:srgbClr val="0000FF"/>
                  </a:solidFill>
                  <a:latin typeface="+mn-lt"/>
                </a:rPr>
                <a:t>:</a:t>
              </a:r>
            </a:p>
          </p:txBody>
        </p:sp>
      </p:grpSp>
      <p:sp>
        <p:nvSpPr>
          <p:cNvPr id="8" name="Textfeld 7">
            <a:extLst>
              <a:ext uri="{FF2B5EF4-FFF2-40B4-BE49-F238E27FC236}">
                <a16:creationId xmlns:a16="http://schemas.microsoft.com/office/drawing/2014/main" id="{D8BDA0B9-D878-D865-AE83-C9552A2B54B2}"/>
              </a:ext>
            </a:extLst>
          </p:cNvPr>
          <p:cNvSpPr txBox="1"/>
          <p:nvPr/>
        </p:nvSpPr>
        <p:spPr>
          <a:xfrm>
            <a:off x="482271" y="2544530"/>
            <a:ext cx="8700656" cy="646331"/>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0000FF"/>
                </a:solidFill>
                <a:latin typeface="+mn-lt"/>
              </a:rPr>
              <a:t>Bei vielen medialen und gesellschaftlichen Diskussionen werden physikalische Fakten auf den Markt der Meinungsfreiheit getragen: </a:t>
            </a:r>
            <a:r>
              <a:rPr lang="de-DE" sz="1800" dirty="0">
                <a:solidFill>
                  <a:srgbClr val="0000FF"/>
                </a:solidFill>
                <a:latin typeface="+mn-lt"/>
                <a:sym typeface="Wingdings" panose="05000000000000000000" pitchFamily="2" charset="2"/>
              </a:rPr>
              <a:t> „alternative Fakten“ </a:t>
            </a:r>
            <a:endParaRPr lang="de-DE" sz="1800" dirty="0">
              <a:solidFill>
                <a:srgbClr val="0000FF"/>
              </a:solidFill>
              <a:latin typeface="+mn-lt"/>
            </a:endParaRPr>
          </a:p>
        </p:txBody>
      </p:sp>
      <p:sp>
        <p:nvSpPr>
          <p:cNvPr id="11" name="Textfeld 10">
            <a:extLst>
              <a:ext uri="{FF2B5EF4-FFF2-40B4-BE49-F238E27FC236}">
                <a16:creationId xmlns:a16="http://schemas.microsoft.com/office/drawing/2014/main" id="{240E5AA5-A791-4C4B-96F5-3890BC42BBA8}"/>
              </a:ext>
            </a:extLst>
          </p:cNvPr>
          <p:cNvSpPr txBox="1"/>
          <p:nvPr/>
        </p:nvSpPr>
        <p:spPr>
          <a:xfrm>
            <a:off x="829797" y="3159512"/>
            <a:ext cx="8700656" cy="369332"/>
          </a:xfrm>
          <a:prstGeom prst="rect">
            <a:avLst/>
          </a:prstGeom>
          <a:noFill/>
        </p:spPr>
        <p:txBody>
          <a:bodyPr wrap="square" rtlCol="0">
            <a:spAutoFit/>
          </a:bodyPr>
          <a:lstStyle/>
          <a:p>
            <a:r>
              <a:rPr lang="de-DE" sz="1800" dirty="0">
                <a:solidFill>
                  <a:srgbClr val="0000FF"/>
                </a:solidFill>
                <a:latin typeface="+mn-lt"/>
                <a:sym typeface="Wingdings" panose="05000000000000000000" pitchFamily="2" charset="2"/>
              </a:rPr>
              <a:t> Die Meinungsfreiheit ersetzt nicht die Wahrhaftigkeit der Fakten!</a:t>
            </a:r>
            <a:endParaRPr lang="de-DE" sz="1800" dirty="0">
              <a:solidFill>
                <a:srgbClr val="0000FF"/>
              </a:solidFill>
              <a:latin typeface="+mn-lt"/>
            </a:endParaRPr>
          </a:p>
        </p:txBody>
      </p:sp>
      <p:sp>
        <p:nvSpPr>
          <p:cNvPr id="2" name="Textfeld 1">
            <a:extLst>
              <a:ext uri="{FF2B5EF4-FFF2-40B4-BE49-F238E27FC236}">
                <a16:creationId xmlns:a16="http://schemas.microsoft.com/office/drawing/2014/main" id="{4816BD64-AE60-95D5-9416-8FC17379FFCF}"/>
              </a:ext>
            </a:extLst>
          </p:cNvPr>
          <p:cNvSpPr txBox="1"/>
          <p:nvPr/>
        </p:nvSpPr>
        <p:spPr>
          <a:xfrm>
            <a:off x="482271" y="2073188"/>
            <a:ext cx="8700656" cy="369332"/>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0000FF"/>
                </a:solidFill>
                <a:latin typeface="+mn-lt"/>
              </a:rPr>
              <a:t>„Technologieoffenheit“ wird Wirtschaftlichkeit nicht aushebeln!</a:t>
            </a:r>
          </a:p>
        </p:txBody>
      </p:sp>
      <p:sp>
        <p:nvSpPr>
          <p:cNvPr id="10" name="Titel 1">
            <a:extLst>
              <a:ext uri="{FF2B5EF4-FFF2-40B4-BE49-F238E27FC236}">
                <a16:creationId xmlns:a16="http://schemas.microsoft.com/office/drawing/2014/main" id="{CB4E9A86-060E-D753-8C8C-B87117D714E6}"/>
              </a:ext>
            </a:extLst>
          </p:cNvPr>
          <p:cNvSpPr txBox="1">
            <a:spLocks/>
          </p:cNvSpPr>
          <p:nvPr/>
        </p:nvSpPr>
        <p:spPr>
          <a:xfrm>
            <a:off x="681037" y="4444214"/>
            <a:ext cx="8543925" cy="438934"/>
          </a:xfrm>
          <a:prstGeom prst="rect">
            <a:avLst/>
          </a:prstGeom>
        </p:spPr>
        <p:txBody>
          <a:bodyPr>
            <a:noAutofit/>
          </a:bodyPr>
          <a:lst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a:lstStyle>
          <a:p>
            <a:r>
              <a:rPr lang="de-DE" sz="2000" i="1" kern="0" dirty="0">
                <a:solidFill>
                  <a:srgbClr val="0000FF"/>
                </a:solidFill>
                <a:latin typeface="+mn-lt"/>
              </a:rPr>
              <a:t>„Wir haben zu viele Leute mit Meinung und zu wenig Leute mit Ahnung!“</a:t>
            </a:r>
          </a:p>
        </p:txBody>
      </p:sp>
      <p:sp>
        <p:nvSpPr>
          <p:cNvPr id="12" name="Textfeld 11">
            <a:extLst>
              <a:ext uri="{FF2B5EF4-FFF2-40B4-BE49-F238E27FC236}">
                <a16:creationId xmlns:a16="http://schemas.microsoft.com/office/drawing/2014/main" id="{D8BA8922-FA19-CC4D-445E-D0A1297286F9}"/>
              </a:ext>
            </a:extLst>
          </p:cNvPr>
          <p:cNvSpPr txBox="1"/>
          <p:nvPr/>
        </p:nvSpPr>
        <p:spPr>
          <a:xfrm>
            <a:off x="470724" y="858041"/>
            <a:ext cx="9435275" cy="1200329"/>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Grüner Wasserstoff wird immer teurer sein als Strom, weil er mit grünem Strom hergestellt wird! Deshalb wird er vorwiegend bei der Grundstoffindustrie eingesetzt und bei der Energiewende nur dort, wo Strom praktisch nicht anwendbar ist!</a:t>
            </a:r>
            <a:br>
              <a:rPr lang="de-DE" sz="1800" dirty="0">
                <a:solidFill>
                  <a:srgbClr val="3333FF"/>
                </a:solidFill>
              </a:rPr>
            </a:br>
            <a:r>
              <a:rPr lang="de-DE" sz="1800" u="sng" dirty="0">
                <a:solidFill>
                  <a:srgbClr val="3333FF"/>
                </a:solidFill>
              </a:rPr>
              <a:t>Beispiele</a:t>
            </a:r>
            <a:r>
              <a:rPr lang="de-DE" sz="1800" dirty="0">
                <a:solidFill>
                  <a:srgbClr val="3333FF"/>
                </a:solidFill>
              </a:rPr>
              <a:t>: Hochseeschifffahrt, Fernflüge und Energiespeicherung für die Dunkelflaute</a:t>
            </a:r>
          </a:p>
        </p:txBody>
      </p:sp>
      <p:sp>
        <p:nvSpPr>
          <p:cNvPr id="9" name="Textfeld 8">
            <a:extLst>
              <a:ext uri="{FF2B5EF4-FFF2-40B4-BE49-F238E27FC236}">
                <a16:creationId xmlns:a16="http://schemas.microsoft.com/office/drawing/2014/main" id="{9B3CF6B2-0016-D6CF-608D-D319168EBAA4}"/>
              </a:ext>
            </a:extLst>
          </p:cNvPr>
          <p:cNvSpPr txBox="1"/>
          <p:nvPr/>
        </p:nvSpPr>
        <p:spPr>
          <a:xfrm>
            <a:off x="398296" y="5882798"/>
            <a:ext cx="8700656" cy="646331"/>
          </a:xfrm>
          <a:prstGeom prst="rect">
            <a:avLst/>
          </a:prstGeom>
          <a:noFill/>
        </p:spPr>
        <p:txBody>
          <a:bodyPr wrap="square" rtlCol="0">
            <a:spAutoFit/>
          </a:bodyPr>
          <a:lstStyle/>
          <a:p>
            <a:pPr algn="ctr"/>
            <a:r>
              <a:rPr lang="de-DE" sz="1800" dirty="0">
                <a:solidFill>
                  <a:srgbClr val="00B050"/>
                </a:solidFill>
                <a:latin typeface="+mn-lt"/>
              </a:rPr>
              <a:t>Fazit: Der eigentlich positiv und wertfrei besetze Begriff „Technologieoffenheit“</a:t>
            </a:r>
            <a:br>
              <a:rPr lang="de-DE" sz="1800" dirty="0">
                <a:solidFill>
                  <a:srgbClr val="00B050"/>
                </a:solidFill>
                <a:latin typeface="+mn-lt"/>
              </a:rPr>
            </a:br>
            <a:r>
              <a:rPr lang="de-DE" sz="1800" dirty="0">
                <a:solidFill>
                  <a:srgbClr val="00B050"/>
                </a:solidFill>
                <a:latin typeface="+mn-lt"/>
              </a:rPr>
              <a:t>ist zum Fetisch von Lobbyisten der fossilen Energiewirtschaft verkommen!</a:t>
            </a:r>
          </a:p>
        </p:txBody>
      </p:sp>
      <p:sp>
        <p:nvSpPr>
          <p:cNvPr id="13" name="Textfeld 12">
            <a:extLst>
              <a:ext uri="{FF2B5EF4-FFF2-40B4-BE49-F238E27FC236}">
                <a16:creationId xmlns:a16="http://schemas.microsoft.com/office/drawing/2014/main" id="{FE584BF1-427A-0C35-9747-DA9BEE38D126}"/>
              </a:ext>
            </a:extLst>
          </p:cNvPr>
          <p:cNvSpPr txBox="1"/>
          <p:nvPr/>
        </p:nvSpPr>
        <p:spPr>
          <a:xfrm>
            <a:off x="4145952" y="3514862"/>
            <a:ext cx="5157376" cy="461665"/>
          </a:xfrm>
          <a:prstGeom prst="rect">
            <a:avLst/>
          </a:prstGeom>
          <a:noFill/>
        </p:spPr>
        <p:txBody>
          <a:bodyPr wrap="square">
            <a:spAutoFit/>
          </a:bodyPr>
          <a:lstStyle/>
          <a:p>
            <a:r>
              <a:rPr lang="de-DE" sz="1200" b="1" dirty="0">
                <a:solidFill>
                  <a:srgbClr val="FF0000"/>
                </a:solidFill>
              </a:rPr>
              <a:t>Cornelia und Volker Quaschning | Das ist eine gute Frage PODCAST</a:t>
            </a:r>
            <a:br>
              <a:rPr lang="de-DE" sz="1200" dirty="0">
                <a:solidFill>
                  <a:srgbClr val="FF0000"/>
                </a:solidFill>
              </a:rPr>
            </a:br>
            <a:r>
              <a:rPr lang="de-DE" sz="1200" dirty="0">
                <a:solidFill>
                  <a:srgbClr val="FF0000"/>
                </a:solidFill>
                <a:hlinkClick r:id="rId2">
                  <a:extLst>
                    <a:ext uri="{A12FA001-AC4F-418D-AE19-62706E023703}">
                      <ahyp:hlinkClr xmlns:ahyp="http://schemas.microsoft.com/office/drawing/2018/hyperlinkcolor" val="tx"/>
                    </a:ext>
                  </a:extLst>
                </a:hlinkClick>
              </a:rPr>
              <a:t>#34 Technologieoffen abgehängt </a:t>
            </a:r>
            <a:endParaRPr lang="de-DE" sz="1200" dirty="0">
              <a:solidFill>
                <a:srgbClr val="FF0000"/>
              </a:solidFill>
            </a:endParaRPr>
          </a:p>
        </p:txBody>
      </p:sp>
      <p:sp>
        <p:nvSpPr>
          <p:cNvPr id="3" name="Titel 1">
            <a:extLst>
              <a:ext uri="{FF2B5EF4-FFF2-40B4-BE49-F238E27FC236}">
                <a16:creationId xmlns:a16="http://schemas.microsoft.com/office/drawing/2014/main" id="{D639F1DA-4CA1-9271-226C-E0FFCB115CBF}"/>
              </a:ext>
            </a:extLst>
          </p:cNvPr>
          <p:cNvSpPr txBox="1">
            <a:spLocks/>
          </p:cNvSpPr>
          <p:nvPr/>
        </p:nvSpPr>
        <p:spPr>
          <a:xfrm>
            <a:off x="692583" y="4806195"/>
            <a:ext cx="8543925" cy="386831"/>
          </a:xfrm>
          <a:prstGeom prst="rect">
            <a:avLst/>
          </a:prstGeom>
        </p:spPr>
        <p:txBody>
          <a:bodyPr>
            <a:noAutofit/>
          </a:bodyPr>
          <a:lst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a:lstStyle>
          <a:p>
            <a:r>
              <a:rPr lang="de-DE" sz="2000" kern="0" dirty="0">
                <a:solidFill>
                  <a:srgbClr val="0000FF"/>
                </a:solidFill>
                <a:latin typeface="+mn-lt"/>
              </a:rPr>
              <a:t>Prof. Martin Doppelbauer sagt:</a:t>
            </a:r>
            <a:endParaRPr lang="de-DE" sz="2000" i="1" kern="0" dirty="0">
              <a:solidFill>
                <a:srgbClr val="0000FF"/>
              </a:solidFill>
              <a:latin typeface="+mn-lt"/>
            </a:endParaRPr>
          </a:p>
        </p:txBody>
      </p:sp>
      <p:sp>
        <p:nvSpPr>
          <p:cNvPr id="15" name="Titel 1">
            <a:extLst>
              <a:ext uri="{FF2B5EF4-FFF2-40B4-BE49-F238E27FC236}">
                <a16:creationId xmlns:a16="http://schemas.microsoft.com/office/drawing/2014/main" id="{4E97DFAA-817B-770D-234D-2413332A0D7B}"/>
              </a:ext>
            </a:extLst>
          </p:cNvPr>
          <p:cNvSpPr txBox="1">
            <a:spLocks/>
          </p:cNvSpPr>
          <p:nvPr/>
        </p:nvSpPr>
        <p:spPr>
          <a:xfrm>
            <a:off x="681037" y="5115440"/>
            <a:ext cx="9155982" cy="652012"/>
          </a:xfrm>
          <a:prstGeom prst="rect">
            <a:avLst/>
          </a:prstGeom>
        </p:spPr>
        <p:txBody>
          <a:bodyPr>
            <a:noAutofit/>
          </a:bodyPr>
          <a:lst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a:lstStyle>
          <a:p>
            <a:r>
              <a:rPr lang="de-DE" sz="2000" i="1" kern="0" dirty="0">
                <a:solidFill>
                  <a:srgbClr val="0000FF"/>
                </a:solidFill>
                <a:latin typeface="+mn-lt"/>
              </a:rPr>
              <a:t>„Technologieoffenheit ist in der Forschung und Vorentwicklung sehr wichtig,</a:t>
            </a:r>
            <a:br>
              <a:rPr lang="de-DE" sz="2000" i="1" kern="0" dirty="0">
                <a:solidFill>
                  <a:srgbClr val="0000FF"/>
                </a:solidFill>
                <a:latin typeface="+mn-lt"/>
              </a:rPr>
            </a:br>
            <a:r>
              <a:rPr lang="de-DE" sz="2000" i="1" kern="0" dirty="0">
                <a:solidFill>
                  <a:srgbClr val="0000FF"/>
                </a:solidFill>
                <a:latin typeface="+mn-lt"/>
              </a:rPr>
              <a:t> </a:t>
            </a:r>
            <a:r>
              <a:rPr lang="de-DE" sz="2000" i="1" kern="0" dirty="0">
                <a:solidFill>
                  <a:srgbClr val="0000FF"/>
                </a:solidFill>
              </a:rPr>
              <a:t>danach bedeutet sie </a:t>
            </a:r>
            <a:r>
              <a:rPr lang="de-DE" sz="2000" i="1" kern="0" dirty="0" err="1">
                <a:solidFill>
                  <a:srgbClr val="0000FF"/>
                </a:solidFill>
              </a:rPr>
              <a:t>unterbnehmerische</a:t>
            </a:r>
            <a:r>
              <a:rPr lang="de-DE" sz="2000" i="1" kern="0" dirty="0">
                <a:solidFill>
                  <a:srgbClr val="0000FF"/>
                </a:solidFill>
              </a:rPr>
              <a:t> Entscheidungsschwäche!“</a:t>
            </a:r>
            <a:endParaRPr lang="de-DE" sz="2000" i="1" kern="0" dirty="0">
              <a:solidFill>
                <a:srgbClr val="0000FF"/>
              </a:solidFill>
              <a:latin typeface="+mn-lt"/>
            </a:endParaRPr>
          </a:p>
        </p:txBody>
      </p:sp>
    </p:spTree>
    <p:extLst>
      <p:ext uri="{BB962C8B-B14F-4D97-AF65-F5344CB8AC3E}">
        <p14:creationId xmlns:p14="http://schemas.microsoft.com/office/powerpoint/2010/main" val="219423975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1+#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0-#ppt_w/2"/>
                                          </p:val>
                                        </p:tav>
                                        <p:tav tm="100000">
                                          <p:val>
                                            <p:strVal val="#ppt_x"/>
                                          </p:val>
                                        </p:tav>
                                      </p:tavLst>
                                    </p:anim>
                                    <p:anim calcmode="lin" valueType="num">
                                      <p:cBhvr additive="base">
                                        <p:cTn id="26"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1+#ppt_w/2"/>
                                          </p:val>
                                        </p:tav>
                                        <p:tav tm="100000">
                                          <p:val>
                                            <p:strVal val="#ppt_x"/>
                                          </p:val>
                                        </p:tav>
                                      </p:tavLst>
                                    </p:anim>
                                    <p:anim calcmode="lin" valueType="num">
                                      <p:cBhvr additive="base">
                                        <p:cTn id="32"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000" fill="hold"/>
                                        <p:tgtEl>
                                          <p:spTgt spid="10"/>
                                        </p:tgtEl>
                                        <p:attrNameLst>
                                          <p:attrName>ppt_x</p:attrName>
                                        </p:attrNameLst>
                                      </p:cBhvr>
                                      <p:tavLst>
                                        <p:tav tm="0">
                                          <p:val>
                                            <p:strVal val="1+#ppt_w/2"/>
                                          </p:val>
                                        </p:tav>
                                        <p:tav tm="100000">
                                          <p:val>
                                            <p:strVal val="#ppt_x"/>
                                          </p:val>
                                        </p:tav>
                                      </p:tavLst>
                                    </p:anim>
                                    <p:anim calcmode="lin" valueType="num">
                                      <p:cBhvr additive="base">
                                        <p:cTn id="3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1000" fill="hold"/>
                                        <p:tgtEl>
                                          <p:spTgt spid="3"/>
                                        </p:tgtEl>
                                        <p:attrNameLst>
                                          <p:attrName>ppt_x</p:attrName>
                                        </p:attrNameLst>
                                      </p:cBhvr>
                                      <p:tavLst>
                                        <p:tav tm="0">
                                          <p:val>
                                            <p:strVal val="1+#ppt_w/2"/>
                                          </p:val>
                                        </p:tav>
                                        <p:tav tm="100000">
                                          <p:val>
                                            <p:strVal val="#ppt_x"/>
                                          </p:val>
                                        </p:tav>
                                      </p:tavLst>
                                    </p:anim>
                                    <p:anim calcmode="lin" valueType="num">
                                      <p:cBhvr additive="base">
                                        <p:cTn id="4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1000" fill="hold"/>
                                        <p:tgtEl>
                                          <p:spTgt spid="15"/>
                                        </p:tgtEl>
                                        <p:attrNameLst>
                                          <p:attrName>ppt_x</p:attrName>
                                        </p:attrNameLst>
                                      </p:cBhvr>
                                      <p:tavLst>
                                        <p:tav tm="0">
                                          <p:val>
                                            <p:strVal val="1+#ppt_w/2"/>
                                          </p:val>
                                        </p:tav>
                                        <p:tav tm="100000">
                                          <p:val>
                                            <p:strVal val="#ppt_x"/>
                                          </p:val>
                                        </p:tav>
                                      </p:tavLst>
                                    </p:anim>
                                    <p:anim calcmode="lin" valueType="num">
                                      <p:cBhvr additive="base">
                                        <p:cTn id="50"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1000" fill="hold"/>
                                        <p:tgtEl>
                                          <p:spTgt spid="9"/>
                                        </p:tgtEl>
                                        <p:attrNameLst>
                                          <p:attrName>ppt_x</p:attrName>
                                        </p:attrNameLst>
                                      </p:cBhvr>
                                      <p:tavLst>
                                        <p:tav tm="0">
                                          <p:val>
                                            <p:strVal val="#ppt_x"/>
                                          </p:val>
                                        </p:tav>
                                        <p:tav tm="100000">
                                          <p:val>
                                            <p:strVal val="#ppt_x"/>
                                          </p:val>
                                        </p:tav>
                                      </p:tavLst>
                                    </p:anim>
                                    <p:anim calcmode="lin" valueType="num">
                                      <p:cBhvr additive="base">
                                        <p:cTn id="5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 grpId="0"/>
      <p:bldP spid="10" grpId="0"/>
      <p:bldP spid="9" grpId="0"/>
      <p:bldP spid="13" grpId="0"/>
      <p:bldP spid="3" grpId="0"/>
      <p:bldP spid="15" grpId="0"/>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Settings\janke00s\Application Data\Microsoft\Templates\PG Folienvorlagen\pg_blau_basisversion.pot</Template>
  <TotalTime>0</TotalTime>
  <Words>3031</Words>
  <Application>Microsoft Office PowerPoint</Application>
  <PresentationFormat>A4-Papier (210 x 297 mm)</PresentationFormat>
  <Paragraphs>334</Paragraphs>
  <Slides>24</Slides>
  <Notes>18</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24</vt:i4>
      </vt:variant>
    </vt:vector>
  </HeadingPairs>
  <TitlesOfParts>
    <vt:vector size="33" baseType="lpstr">
      <vt:lpstr>Arial</vt:lpstr>
      <vt:lpstr>Arial Rounded MT Bold</vt:lpstr>
      <vt:lpstr>Bahnschrift Light Condensed</vt:lpstr>
      <vt:lpstr>Calibri</vt:lpstr>
      <vt:lpstr>Calibri Light</vt:lpstr>
      <vt:lpstr>Courier New</vt:lpstr>
      <vt:lpstr>Times New Roman</vt:lpstr>
      <vt:lpstr>Wingdings</vt:lpstr>
      <vt:lpstr>pg_blau_basisversion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Wer heute noch Heizungen mit fossilen Brennstoffen einbaut, der wird das teuer bezahlen!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2817</cp:revision>
  <cp:lastPrinted>2019-03-23T07:11:31Z</cp:lastPrinted>
  <dcterms:created xsi:type="dcterms:W3CDTF">2003-01-24T08:17:53Z</dcterms:created>
  <dcterms:modified xsi:type="dcterms:W3CDTF">2023-11-19T09:28:54Z</dcterms:modified>
</cp:coreProperties>
</file>