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878" r:id="rId2"/>
    <p:sldId id="943" r:id="rId3"/>
    <p:sldId id="1259" r:id="rId4"/>
    <p:sldId id="1086" r:id="rId5"/>
    <p:sldId id="1261" r:id="rId6"/>
    <p:sldId id="1260" r:id="rId7"/>
    <p:sldId id="755" r:id="rId8"/>
  </p:sldIdLst>
  <p:sldSz cx="9906000" cy="6858000" type="A4"/>
  <p:notesSz cx="6865938" cy="999807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gang Thi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6A6A6"/>
    <a:srgbClr val="008000"/>
    <a:srgbClr val="3333FF"/>
    <a:srgbClr val="FF9900"/>
    <a:srgbClr val="FF66FF"/>
    <a:srgbClr val="BFBFBF"/>
    <a:srgbClr val="CC66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93" autoAdjust="0"/>
    <p:restoredTop sz="94680" autoAdjust="0"/>
  </p:normalViewPr>
  <p:slideViewPr>
    <p:cSldViewPr snapToGrid="0">
      <p:cViewPr varScale="1">
        <p:scale>
          <a:sx n="98" d="100"/>
          <a:sy n="98" d="100"/>
        </p:scale>
        <p:origin x="2244" y="84"/>
      </p:cViewPr>
      <p:guideLst>
        <p:guide orient="horz" pos="2160"/>
        <p:guide pos="312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626" y="7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6501" name="Rectangle 5">
            <a:extLst>
              <a:ext uri="{FF2B5EF4-FFF2-40B4-BE49-F238E27FC236}">
                <a16:creationId xmlns:a16="http://schemas.microsoft.com/office/drawing/2014/main" id="{A7C46796-AE6A-46F3-A5BF-1F01171DA475}"/>
              </a:ext>
            </a:extLst>
          </p:cNvPr>
          <p:cNvSpPr>
            <a:spLocks noGrp="1" noChangeArrowheads="1"/>
          </p:cNvSpPr>
          <p:nvPr>
            <p:ph type="sldNum" sz="quarter" idx="3"/>
          </p:nvPr>
        </p:nvSpPr>
        <p:spPr bwMode="auto">
          <a:xfrm>
            <a:off x="1946275" y="9721850"/>
            <a:ext cx="29733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spAutoFit/>
          </a:bodyPr>
          <a:lstStyle>
            <a:lvl1pPr algn="ctr">
              <a:buFontTx/>
              <a:buNone/>
              <a:defRPr sz="1200"/>
            </a:lvl1pPr>
          </a:lstStyle>
          <a:p>
            <a:pPr>
              <a:defRPr/>
            </a:pPr>
            <a:fld id="{756BF379-7855-4659-BBCC-EFA696053E22}"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43C84ED-B8EF-4DF7-A2DF-3474AC570533}"/>
              </a:ext>
            </a:extLst>
          </p:cNvPr>
          <p:cNvSpPr>
            <a:spLocks noGrp="1" noRot="1" noChangeAspect="1" noChangeArrowheads="1" noTextEdit="1"/>
          </p:cNvSpPr>
          <p:nvPr>
            <p:ph type="sldImg" idx="2"/>
          </p:nvPr>
        </p:nvSpPr>
        <p:spPr bwMode="auto">
          <a:xfrm>
            <a:off x="730250" y="749300"/>
            <a:ext cx="5413375"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E7E31A47-72D7-49CB-BD22-BD666A78F1AD}"/>
              </a:ext>
            </a:extLst>
          </p:cNvPr>
          <p:cNvSpPr>
            <a:spLocks noGrp="1" noChangeArrowheads="1"/>
          </p:cNvSpPr>
          <p:nvPr>
            <p:ph type="body" sz="quarter" idx="3"/>
          </p:nvPr>
        </p:nvSpPr>
        <p:spPr bwMode="auto">
          <a:xfrm>
            <a:off x="860425" y="4748213"/>
            <a:ext cx="5159375" cy="450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p:txBody>
      </p:sp>
      <p:sp>
        <p:nvSpPr>
          <p:cNvPr id="164872" name="Rectangle 8">
            <a:extLst>
              <a:ext uri="{FF2B5EF4-FFF2-40B4-BE49-F238E27FC236}">
                <a16:creationId xmlns:a16="http://schemas.microsoft.com/office/drawing/2014/main" id="{4781C312-BF01-4699-9695-A5F6FF06B579}"/>
              </a:ext>
            </a:extLst>
          </p:cNvPr>
          <p:cNvSpPr>
            <a:spLocks noGrp="1" noChangeArrowheads="1"/>
          </p:cNvSpPr>
          <p:nvPr>
            <p:ph type="sldNum" sz="quarter" idx="5"/>
          </p:nvPr>
        </p:nvSpPr>
        <p:spPr bwMode="auto">
          <a:xfrm>
            <a:off x="1920875" y="9529763"/>
            <a:ext cx="30241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algn="ctr">
              <a:buFontTx/>
              <a:buNone/>
              <a:defRPr sz="1200"/>
            </a:lvl1pPr>
          </a:lstStyle>
          <a:p>
            <a:pPr>
              <a:defRPr/>
            </a:pPr>
            <a:fld id="{A41CB4C0-2579-4E3E-81C4-43D022665DC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38113" indent="-136525"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263525" indent="-123825"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A0CEA5C0-39D4-456D-A2B3-F5CC178B0C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E59E85-3E4F-4610-BEEF-254664E8CB24}" type="slidenum">
              <a:rPr lang="de-DE" altLang="de-DE" smtClean="0"/>
              <a:pPr>
                <a:spcBef>
                  <a:spcPct val="0"/>
                </a:spcBef>
              </a:pPr>
              <a:t>1</a:t>
            </a:fld>
            <a:endParaRPr lang="de-DE" altLang="de-DE"/>
          </a:p>
        </p:txBody>
      </p:sp>
      <p:sp>
        <p:nvSpPr>
          <p:cNvPr id="7171" name="Rectangle 2">
            <a:extLst>
              <a:ext uri="{FF2B5EF4-FFF2-40B4-BE49-F238E27FC236}">
                <a16:creationId xmlns:a16="http://schemas.microsoft.com/office/drawing/2014/main" id="{EB9F6733-1F74-4206-83A0-AFB2AC7DA4E8}"/>
              </a:ext>
            </a:extLst>
          </p:cNvPr>
          <p:cNvSpPr>
            <a:spLocks noGrp="1" noRot="1" noChangeAspect="1" noChangeArrowheads="1" noTextEdit="1"/>
          </p:cNvSpPr>
          <p:nvPr>
            <p:ph type="sldImg"/>
          </p:nvPr>
        </p:nvSpPr>
        <p:spPr>
          <a:ln/>
        </p:spPr>
      </p:sp>
      <p:sp>
        <p:nvSpPr>
          <p:cNvPr id="7172" name="Notizenplatzhalter 2">
            <a:extLst>
              <a:ext uri="{FF2B5EF4-FFF2-40B4-BE49-F238E27FC236}">
                <a16:creationId xmlns:a16="http://schemas.microsoft.com/office/drawing/2014/main" id="{73BAEFAD-3093-40D6-A8BA-BA666C7647B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57290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26772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4</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38594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73923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id="{F7C1479A-67D7-4369-8C04-1EA516D4267F}"/>
              </a:ext>
            </a:extLst>
          </p:cNvPr>
          <p:cNvSpPr>
            <a:spLocks noGrp="1" noRot="1" noChangeAspect="1" noChangeArrowheads="1" noTextEdit="1"/>
          </p:cNvSpPr>
          <p:nvPr>
            <p:ph type="sldImg"/>
          </p:nvPr>
        </p:nvSpPr>
        <p:spPr>
          <a:ln/>
        </p:spPr>
      </p:sp>
      <p:sp>
        <p:nvSpPr>
          <p:cNvPr id="77827" name="Notizenplatzhalter 2">
            <a:extLst>
              <a:ext uri="{FF2B5EF4-FFF2-40B4-BE49-F238E27FC236}">
                <a16:creationId xmlns:a16="http://schemas.microsoft.com/office/drawing/2014/main" id="{907013C7-A1D2-4C96-942B-196A13106B68}"/>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7828" name="Foliennummernplatzhalter 3">
            <a:extLst>
              <a:ext uri="{FF2B5EF4-FFF2-40B4-BE49-F238E27FC236}">
                <a16:creationId xmlns:a16="http://schemas.microsoft.com/office/drawing/2014/main" id="{2057C458-B291-42C0-9F68-3F4C6CCF302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D3AB0-E2D8-4CFB-95C2-D2ED3D11D116}" type="slidenum">
              <a:rPr lang="de-DE" altLang="de-DE" smtClean="0"/>
              <a:pPr>
                <a:spcBef>
                  <a:spcPct val="0"/>
                </a:spcBef>
              </a:pPr>
              <a:t>7</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46603"/>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85800" y="1295400"/>
            <a:ext cx="8940800" cy="47974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29628257"/>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43775" y="274638"/>
            <a:ext cx="2282825" cy="581818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74638"/>
            <a:ext cx="6696075" cy="581818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114533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85800" y="1295400"/>
            <a:ext cx="8940800" cy="47974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53127278"/>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881451311"/>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858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324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0781077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7416347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80020568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855409"/>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85230727"/>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909056211"/>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1">
            <a:extLst>
              <a:ext uri="{FF2B5EF4-FFF2-40B4-BE49-F238E27FC236}">
                <a16:creationId xmlns:a16="http://schemas.microsoft.com/office/drawing/2014/main" id="{89BCC4A8-90E5-4CE1-94B9-4AF5D8AA7CE3}"/>
              </a:ext>
            </a:extLst>
          </p:cNvPr>
          <p:cNvSpPr>
            <a:spLocks noChangeArrowheads="1"/>
          </p:cNvSpPr>
          <p:nvPr/>
        </p:nvSpPr>
        <p:spPr bwMode="auto">
          <a:xfrm>
            <a:off x="-4763" y="0"/>
            <a:ext cx="9910763" cy="798513"/>
          </a:xfrm>
          <a:prstGeom prst="rect">
            <a:avLst/>
          </a:prstGeom>
          <a:solidFill>
            <a:srgbClr val="0000FF"/>
          </a:solidFill>
          <a:ln>
            <a:noFill/>
          </a:ln>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har char="•"/>
              <a:defRPr sz="2400">
                <a:solidFill>
                  <a:schemeClr val="tx1"/>
                </a:solidFill>
                <a:latin typeface="Arial" pitchFamily="34" charset="0"/>
              </a:defRPr>
            </a:lvl6pPr>
            <a:lvl7pPr marL="2971800" indent="-228600" eaLnBrk="0" fontAlgn="base" hangingPunct="0">
              <a:spcBef>
                <a:spcPct val="0"/>
              </a:spcBef>
              <a:spcAft>
                <a:spcPct val="0"/>
              </a:spcAft>
              <a:buChar char="•"/>
              <a:defRPr sz="2400">
                <a:solidFill>
                  <a:schemeClr val="tx1"/>
                </a:solidFill>
                <a:latin typeface="Arial" pitchFamily="34" charset="0"/>
              </a:defRPr>
            </a:lvl7pPr>
            <a:lvl8pPr marL="3429000" indent="-228600" eaLnBrk="0" fontAlgn="base" hangingPunct="0">
              <a:spcBef>
                <a:spcPct val="0"/>
              </a:spcBef>
              <a:spcAft>
                <a:spcPct val="0"/>
              </a:spcAft>
              <a:buChar char="•"/>
              <a:defRPr sz="2400">
                <a:solidFill>
                  <a:schemeClr val="tx1"/>
                </a:solidFill>
                <a:latin typeface="Arial" pitchFamily="34" charset="0"/>
              </a:defRPr>
            </a:lvl8pPr>
            <a:lvl9pPr marL="3886200" indent="-228600" eaLnBrk="0" fontAlgn="base" hangingPunct="0">
              <a:spcBef>
                <a:spcPct val="0"/>
              </a:spcBef>
              <a:spcAft>
                <a:spcPct val="0"/>
              </a:spcAft>
              <a:buChar char="•"/>
              <a:defRPr sz="2400">
                <a:solidFill>
                  <a:schemeClr val="tx1"/>
                </a:solidFill>
                <a:latin typeface="Arial" pitchFamily="34" charset="0"/>
              </a:defRPr>
            </a:lvl9pPr>
          </a:lstStyle>
          <a:p>
            <a:pPr>
              <a:buFontTx/>
              <a:buChar char="•"/>
              <a:defRPr/>
            </a:pPr>
            <a:endParaRPr lang="de-DE" altLang="de-DE"/>
          </a:p>
        </p:txBody>
      </p:sp>
      <p:sp>
        <p:nvSpPr>
          <p:cNvPr id="6" name="Rectangle 75">
            <a:extLst>
              <a:ext uri="{FF2B5EF4-FFF2-40B4-BE49-F238E27FC236}">
                <a16:creationId xmlns:a16="http://schemas.microsoft.com/office/drawing/2014/main" id="{CD694638-ED55-4FC5-B057-4363DC0F4699}"/>
              </a:ext>
            </a:extLst>
          </p:cNvPr>
          <p:cNvSpPr>
            <a:spLocks noChangeArrowheads="1"/>
          </p:cNvSpPr>
          <p:nvPr userDrawn="1"/>
        </p:nvSpPr>
        <p:spPr bwMode="auto">
          <a:xfrm>
            <a:off x="1" y="650240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r>
              <a:rPr lang="de-DE" altLang="de-DE" sz="1200" b="1" dirty="0">
                <a:solidFill>
                  <a:srgbClr val="FF9933"/>
                </a:solidFill>
              </a:rPr>
              <a:t>ISE e.V.-Stammtisch | Thema „Luft-Luft-Wärmepumpe“ | am 28.09.2023 in Schweigen 	 		              ISE </a:t>
            </a:r>
            <a:r>
              <a:rPr lang="de-DE" altLang="de-DE" sz="1200" b="1" dirty="0" err="1">
                <a:solidFill>
                  <a:srgbClr val="FF9933"/>
                </a:solidFill>
              </a:rPr>
              <a:t>e.V</a:t>
            </a:r>
            <a:r>
              <a:rPr lang="de-DE" altLang="de-DE" sz="1200" b="1" dirty="0">
                <a:solidFill>
                  <a:srgbClr val="FF9933"/>
                </a:solidFill>
              </a:rPr>
              <a:t> </a:t>
            </a:r>
            <a:fld id="{B441096D-49BA-4C7B-A571-124674B25D3F}" type="slidenum">
              <a:rPr lang="de-DE" altLang="de-DE" sz="1200" b="1" kern="1200" smtClean="0">
                <a:solidFill>
                  <a:srgbClr val="FF9933"/>
                </a:solidFill>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t>‹Nr.›</a:t>
            </a:fld>
            <a:endParaRPr lang="de-DE" altLang="de-DE" sz="1200" b="1" kern="1200" dirty="0">
              <a:solidFill>
                <a:srgbClr val="FF9933"/>
              </a:solidFill>
              <a:latin typeface="Arial" panose="020B0604020202020204" pitchFamily="34" charset="0"/>
              <a:ea typeface="+mn-ea"/>
              <a:cs typeface="+mn-cs"/>
            </a:endParaRPr>
          </a:p>
        </p:txBody>
      </p:sp>
      <p:pic>
        <p:nvPicPr>
          <p:cNvPr id="4" name="Grafik 3">
            <a:extLst>
              <a:ext uri="{FF2B5EF4-FFF2-40B4-BE49-F238E27FC236}">
                <a16:creationId xmlns:a16="http://schemas.microsoft.com/office/drawing/2014/main" id="{47466A96-1699-ECCA-87E8-7FB61AD3DC7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197" y="669"/>
            <a:ext cx="797398" cy="797844"/>
          </a:xfrm>
          <a:prstGeom prst="rect">
            <a:avLst/>
          </a:prstGeom>
        </p:spPr>
      </p:pic>
    </p:spTree>
  </p:cSld>
  <p:clrMap bg1="lt1" tx1="dk1" bg2="lt2" tx2="dk2" accent1="accent1" accent2="accent2" accent3="accent3" accent4="accent4" accent5="accent5" accent6="accent6" hlink="hlink" folHlink="folHlink"/>
  <p:sldLayoutIdLst>
    <p:sldLayoutId id="2147490102" r:id="rId1"/>
    <p:sldLayoutId id="2147490082" r:id="rId2"/>
    <p:sldLayoutId id="2147490083" r:id="rId3"/>
    <p:sldLayoutId id="2147490084" r:id="rId4"/>
    <p:sldLayoutId id="2147490085" r:id="rId5"/>
    <p:sldLayoutId id="2147490086" r:id="rId6"/>
    <p:sldLayoutId id="2147490087" r:id="rId7"/>
    <p:sldLayoutId id="2147490088" r:id="rId8"/>
    <p:sldLayoutId id="2147490089" r:id="rId9"/>
    <p:sldLayoutId id="2147490090" r:id="rId10"/>
    <p:sldLayoutId id="2147490091" r:id="rId11"/>
  </p:sldLayoutIdLst>
  <p:transition>
    <p:randomBar/>
  </p:transition>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p:titleStyle>
    <p:bodyStyle>
      <a:lvl1pPr marL="284163" indent="-284163" algn="l" rtl="0" eaLnBrk="0" fontAlgn="base" hangingPunct="0">
        <a:spcBef>
          <a:spcPct val="100000"/>
        </a:spcBef>
        <a:spcAft>
          <a:spcPct val="0"/>
        </a:spcAft>
        <a:buFont typeface="Wingdings" panose="05000000000000000000" pitchFamily="2" charset="2"/>
        <a:buChar char="l"/>
        <a:defRPr>
          <a:solidFill>
            <a:schemeClr val="tx1"/>
          </a:solidFill>
          <a:latin typeface="+mn-lt"/>
          <a:ea typeface="+mn-ea"/>
          <a:cs typeface="+mn-cs"/>
        </a:defRPr>
      </a:lvl1pPr>
      <a:lvl2pPr marL="766763" indent="-292100" algn="l" rtl="0" eaLnBrk="0" fontAlgn="base" hangingPunct="0">
        <a:spcBef>
          <a:spcPct val="20000"/>
        </a:spcBef>
        <a:spcAft>
          <a:spcPct val="0"/>
        </a:spcAft>
        <a:buFont typeface="Wingdings" panose="05000000000000000000" pitchFamily="2" charset="2"/>
        <a:buChar char="l"/>
        <a:defRPr>
          <a:solidFill>
            <a:schemeClr val="tx1"/>
          </a:solidFill>
          <a:latin typeface="+mn-lt"/>
        </a:defRPr>
      </a:lvl2pPr>
      <a:lvl3pPr marL="1138238" indent="-180975" algn="l" rtl="0" eaLnBrk="0" fontAlgn="base" hangingPunct="0">
        <a:spcBef>
          <a:spcPct val="20000"/>
        </a:spcBef>
        <a:spcAft>
          <a:spcPct val="0"/>
        </a:spcAft>
        <a:buFont typeface="Wingdings" panose="05000000000000000000" pitchFamily="2" charset="2"/>
        <a:buChar char="l"/>
        <a:defRPr sz="1600">
          <a:solidFill>
            <a:schemeClr val="tx1"/>
          </a:solidFill>
          <a:latin typeface="+mn-lt"/>
        </a:defRPr>
      </a:lvl3pPr>
      <a:lvl4pPr marL="1520825" indent="-184150" algn="l" rtl="0" eaLnBrk="0" fontAlgn="base" hangingPunct="0">
        <a:spcBef>
          <a:spcPct val="20000"/>
        </a:spcBef>
        <a:spcAft>
          <a:spcPct val="0"/>
        </a:spcAft>
        <a:buChar char="–"/>
        <a:defRPr sz="1600">
          <a:solidFill>
            <a:schemeClr val="tx1"/>
          </a:solidFill>
          <a:latin typeface="+mn-lt"/>
        </a:defRPr>
      </a:lvl4pPr>
      <a:lvl5pPr marL="1905000" indent="-185738" algn="l" rtl="0" eaLnBrk="0" fontAlgn="base" hangingPunct="0">
        <a:spcBef>
          <a:spcPct val="20000"/>
        </a:spcBef>
        <a:spcAft>
          <a:spcPct val="0"/>
        </a:spcAft>
        <a:buChar char="»"/>
        <a:defRPr sz="1600">
          <a:solidFill>
            <a:schemeClr val="tx1"/>
          </a:solidFill>
          <a:latin typeface="+mn-lt"/>
        </a:defRPr>
      </a:lvl5pPr>
      <a:lvl6pPr marL="2362200" indent="-185738" algn="l" rtl="0" eaLnBrk="0" fontAlgn="base" hangingPunct="0">
        <a:spcBef>
          <a:spcPct val="20000"/>
        </a:spcBef>
        <a:spcAft>
          <a:spcPct val="0"/>
        </a:spcAft>
        <a:buChar char="»"/>
        <a:defRPr sz="1600">
          <a:solidFill>
            <a:schemeClr val="tx1"/>
          </a:solidFill>
          <a:latin typeface="+mn-lt"/>
        </a:defRPr>
      </a:lvl6pPr>
      <a:lvl7pPr marL="2819400" indent="-185738" algn="l" rtl="0" eaLnBrk="0" fontAlgn="base" hangingPunct="0">
        <a:spcBef>
          <a:spcPct val="20000"/>
        </a:spcBef>
        <a:spcAft>
          <a:spcPct val="0"/>
        </a:spcAft>
        <a:buChar char="»"/>
        <a:defRPr sz="1600">
          <a:solidFill>
            <a:schemeClr val="tx1"/>
          </a:solidFill>
          <a:latin typeface="+mn-lt"/>
        </a:defRPr>
      </a:lvl7pPr>
      <a:lvl8pPr marL="3276600" indent="-185738" algn="l" rtl="0" eaLnBrk="0" fontAlgn="base" hangingPunct="0">
        <a:spcBef>
          <a:spcPct val="20000"/>
        </a:spcBef>
        <a:spcAft>
          <a:spcPct val="0"/>
        </a:spcAft>
        <a:buChar char="»"/>
        <a:defRPr sz="1600">
          <a:solidFill>
            <a:schemeClr val="tx1"/>
          </a:solidFill>
          <a:latin typeface="+mn-lt"/>
        </a:defRPr>
      </a:lvl8pPr>
      <a:lvl9pPr marL="3733800" indent="-185738"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youtu.be/pDl9mE73fb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zdf.de/comedy/die-anstalt/die-anstalt-vom-25-april-2023-100.html" TargetMode="External"/><Relationship Id="rId4" Type="http://schemas.openxmlformats.org/officeDocument/2006/relationships/hyperlink" Target="https://www.youtube.com/watch?v=MnrudYCzh2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HZ5LQo06EXY"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D888F16-A47D-52D2-7C6F-A80BB24B4A79}"/>
              </a:ext>
            </a:extLst>
          </p:cNvPr>
          <p:cNvSpPr/>
          <p:nvPr/>
        </p:nvSpPr>
        <p:spPr bwMode="auto">
          <a:xfrm>
            <a:off x="0" y="1349517"/>
            <a:ext cx="9900143" cy="5111493"/>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6147" name="Rechteck 2">
            <a:extLst>
              <a:ext uri="{FF2B5EF4-FFF2-40B4-BE49-F238E27FC236}">
                <a16:creationId xmlns:a16="http://schemas.microsoft.com/office/drawing/2014/main" id="{A4A8ABDA-F51F-4845-9A6D-8A9F58A39844}"/>
              </a:ext>
            </a:extLst>
          </p:cNvPr>
          <p:cNvSpPr>
            <a:spLocks noChangeArrowheads="1"/>
          </p:cNvSpPr>
          <p:nvPr/>
        </p:nvSpPr>
        <p:spPr bwMode="auto">
          <a:xfrm>
            <a:off x="0" y="-19050"/>
            <a:ext cx="9906000" cy="1370013"/>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6148" name="Textfeld 3">
            <a:extLst>
              <a:ext uri="{FF2B5EF4-FFF2-40B4-BE49-F238E27FC236}">
                <a16:creationId xmlns:a16="http://schemas.microsoft.com/office/drawing/2014/main" id="{28204734-5258-44F4-8BDC-43D64AE8A287}"/>
              </a:ext>
            </a:extLst>
          </p:cNvPr>
          <p:cNvSpPr txBox="1">
            <a:spLocks noChangeArrowheads="1"/>
          </p:cNvSpPr>
          <p:nvPr/>
        </p:nvSpPr>
        <p:spPr bwMode="auto">
          <a:xfrm>
            <a:off x="1616208" y="116030"/>
            <a:ext cx="82015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de-DE" sz="2800" dirty="0" err="1">
                <a:solidFill>
                  <a:schemeClr val="bg1"/>
                </a:solidFill>
              </a:rPr>
              <a:t>Herzlich</a:t>
            </a:r>
            <a:r>
              <a:rPr lang="en-US" altLang="de-DE" sz="2800" dirty="0">
                <a:solidFill>
                  <a:schemeClr val="bg1"/>
                </a:solidFill>
              </a:rPr>
              <a:t> </a:t>
            </a:r>
            <a:r>
              <a:rPr lang="en-US" altLang="de-DE" sz="2800" dirty="0" err="1">
                <a:solidFill>
                  <a:schemeClr val="bg1"/>
                </a:solidFill>
              </a:rPr>
              <a:t>Willkommen</a:t>
            </a:r>
            <a:r>
              <a:rPr lang="en-US" altLang="de-DE" sz="2800" dirty="0">
                <a:solidFill>
                  <a:schemeClr val="bg1"/>
                </a:solidFill>
              </a:rPr>
              <a:t> </a:t>
            </a:r>
            <a:r>
              <a:rPr lang="en-US" altLang="de-DE" sz="2800" dirty="0" err="1">
                <a:solidFill>
                  <a:schemeClr val="bg1"/>
                </a:solidFill>
              </a:rPr>
              <a:t>zum</a:t>
            </a:r>
            <a:r>
              <a:rPr lang="en-US" altLang="de-DE" sz="2800" dirty="0">
                <a:solidFill>
                  <a:schemeClr val="bg1"/>
                </a:solidFill>
              </a:rPr>
              <a:t> September-Stammtisch</a:t>
            </a:r>
            <a:br>
              <a:rPr lang="en-US" altLang="de-DE" sz="2800" dirty="0">
                <a:solidFill>
                  <a:schemeClr val="bg1"/>
                </a:solidFill>
              </a:rPr>
            </a:br>
            <a:r>
              <a:rPr lang="en-US" altLang="de-DE" sz="2800" dirty="0">
                <a:solidFill>
                  <a:schemeClr val="bg1"/>
                </a:solidFill>
              </a:rPr>
              <a:t>Thema: Luft-Luft-</a:t>
            </a:r>
            <a:r>
              <a:rPr lang="en-US" altLang="de-DE" sz="2800" dirty="0" err="1">
                <a:solidFill>
                  <a:schemeClr val="bg1"/>
                </a:solidFill>
              </a:rPr>
              <a:t>Wärmepumpe</a:t>
            </a:r>
            <a:endParaRPr lang="en-US" altLang="de-DE" sz="2800" dirty="0">
              <a:solidFill>
                <a:schemeClr val="bg1"/>
              </a:solidFill>
            </a:endParaRPr>
          </a:p>
        </p:txBody>
      </p:sp>
      <p:sp>
        <p:nvSpPr>
          <p:cNvPr id="8" name="Rectangle 2">
            <a:extLst>
              <a:ext uri="{FF2B5EF4-FFF2-40B4-BE49-F238E27FC236}">
                <a16:creationId xmlns:a16="http://schemas.microsoft.com/office/drawing/2014/main" id="{2A7DD05F-9189-42D8-AE52-576BEDC4ECEF}"/>
              </a:ext>
            </a:extLst>
          </p:cNvPr>
          <p:cNvSpPr txBox="1">
            <a:spLocks noChangeArrowheads="1"/>
          </p:cNvSpPr>
          <p:nvPr/>
        </p:nvSpPr>
        <p:spPr bwMode="auto">
          <a:xfrm>
            <a:off x="0" y="6462456"/>
            <a:ext cx="9920288" cy="3952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sz="1400" dirty="0">
              <a:solidFill>
                <a:schemeClr val="bg1"/>
              </a:solidFill>
            </a:endParaRPr>
          </a:p>
        </p:txBody>
      </p:sp>
      <p:sp>
        <p:nvSpPr>
          <p:cNvPr id="9" name="Rectangle 75">
            <a:extLst>
              <a:ext uri="{FF2B5EF4-FFF2-40B4-BE49-F238E27FC236}">
                <a16:creationId xmlns:a16="http://schemas.microsoft.com/office/drawing/2014/main" id="{3B87523B-9B83-4B16-B0D8-E3A1EA5C427B}"/>
              </a:ext>
            </a:extLst>
          </p:cNvPr>
          <p:cNvSpPr>
            <a:spLocks noChangeArrowheads="1"/>
          </p:cNvSpPr>
          <p:nvPr/>
        </p:nvSpPr>
        <p:spPr bwMode="auto">
          <a:xfrm>
            <a:off x="0" y="6521599"/>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a:defRPr/>
            </a:pPr>
            <a:r>
              <a:rPr lang="de-DE" altLang="de-DE" sz="1200" b="1" dirty="0">
                <a:solidFill>
                  <a:srgbClr val="FF9933"/>
                </a:solidFill>
              </a:rPr>
              <a:t>ISE e.V.-Stammtisch | Thema „Luft-Luft-Wärmepumpe“ | am 28.09.2023 in Schweigen      	 	         		ISE e.V.</a:t>
            </a:r>
          </a:p>
        </p:txBody>
      </p:sp>
      <p:pic>
        <p:nvPicPr>
          <p:cNvPr id="6" name="Grafik 5">
            <a:extLst>
              <a:ext uri="{FF2B5EF4-FFF2-40B4-BE49-F238E27FC236}">
                <a16:creationId xmlns:a16="http://schemas.microsoft.com/office/drawing/2014/main" id="{82696962-592A-D454-104B-020A03A3D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 y="-20496"/>
            <a:ext cx="1369247" cy="1370013"/>
          </a:xfrm>
          <a:prstGeom prst="rect">
            <a:avLst/>
          </a:prstGeom>
        </p:spPr>
      </p:pic>
      <p:pic>
        <p:nvPicPr>
          <p:cNvPr id="5" name="Grafik 4" descr="Ein Bild, das Gerät, Klimaanlage, Haushaltsgerät, Klimatisierung enthält.&#10;&#10;Automatisch generierte Beschreibung">
            <a:extLst>
              <a:ext uri="{FF2B5EF4-FFF2-40B4-BE49-F238E27FC236}">
                <a16:creationId xmlns:a16="http://schemas.microsoft.com/office/drawing/2014/main" id="{1A05DAFA-24E1-0C1C-C40B-E40CCF79F97C}"/>
              </a:ext>
            </a:extLst>
          </p:cNvPr>
          <p:cNvPicPr>
            <a:picLocks noChangeAspect="1"/>
          </p:cNvPicPr>
          <p:nvPr/>
        </p:nvPicPr>
        <p:blipFill rotWithShape="1">
          <a:blip r:embed="rId4">
            <a:extLst>
              <a:ext uri="{28A0092B-C50C-407E-A947-70E740481C1C}">
                <a14:useLocalDpi xmlns:a14="http://schemas.microsoft.com/office/drawing/2010/main" val="0"/>
              </a:ext>
            </a:extLst>
          </a:blip>
          <a:srcRect r="6216"/>
          <a:stretch/>
        </p:blipFill>
        <p:spPr>
          <a:xfrm>
            <a:off x="809036" y="2438704"/>
            <a:ext cx="8282070" cy="2335899"/>
          </a:xfrm>
          <a:prstGeom prst="rect">
            <a:avLst/>
          </a:prstGeom>
        </p:spPr>
      </p:pic>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955390" cy="307777"/>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Agenda </a:t>
            </a:r>
          </a:p>
        </p:txBody>
      </p:sp>
      <p:sp>
        <p:nvSpPr>
          <p:cNvPr id="27" name="Text Box 5">
            <a:extLst>
              <a:ext uri="{FF2B5EF4-FFF2-40B4-BE49-F238E27FC236}">
                <a16:creationId xmlns:a16="http://schemas.microsoft.com/office/drawing/2014/main" id="{D6E04AA8-3DEE-4B88-9612-FC5486425B4E}"/>
              </a:ext>
            </a:extLst>
          </p:cNvPr>
          <p:cNvSpPr txBox="1">
            <a:spLocks noChangeArrowheads="1"/>
          </p:cNvSpPr>
          <p:nvPr/>
        </p:nvSpPr>
        <p:spPr bwMode="auto">
          <a:xfrm>
            <a:off x="618171" y="3045336"/>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Referenzanlagen;  </a:t>
            </a:r>
            <a:r>
              <a:rPr lang="de-DE" sz="1800" b="1" dirty="0">
                <a:solidFill>
                  <a:srgbClr val="3333FF"/>
                </a:solidFill>
              </a:rPr>
              <a:t>Christian Kühl</a:t>
            </a:r>
            <a:r>
              <a:rPr lang="de-DE" sz="1800" dirty="0">
                <a:solidFill>
                  <a:srgbClr val="3333FF"/>
                </a:solidFill>
              </a:rPr>
              <a:t>, Fa. K&amp;W Kälte und Klimatechnik, Steinfeld</a:t>
            </a:r>
            <a:endParaRPr lang="de-DE" altLang="de-DE" sz="1800" dirty="0">
              <a:solidFill>
                <a:srgbClr val="3333FF"/>
              </a:solidFill>
            </a:endParaRPr>
          </a:p>
        </p:txBody>
      </p:sp>
      <p:sp>
        <p:nvSpPr>
          <p:cNvPr id="13" name="Text Box 5">
            <a:extLst>
              <a:ext uri="{FF2B5EF4-FFF2-40B4-BE49-F238E27FC236}">
                <a16:creationId xmlns:a16="http://schemas.microsoft.com/office/drawing/2014/main" id="{44E6129E-7B8C-49BB-8071-5FCE355977DE}"/>
              </a:ext>
            </a:extLst>
          </p:cNvPr>
          <p:cNvSpPr txBox="1">
            <a:spLocks noChangeArrowheads="1"/>
          </p:cNvSpPr>
          <p:nvPr/>
        </p:nvSpPr>
        <p:spPr bwMode="auto">
          <a:xfrm>
            <a:off x="618171" y="2267080"/>
            <a:ext cx="9116379"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Funktionsprinzip der „ Luft-Luft-Wärmepumpe“: </a:t>
            </a:r>
            <a:r>
              <a:rPr lang="de-DE" sz="1800" b="1" dirty="0">
                <a:solidFill>
                  <a:srgbClr val="563BFB"/>
                </a:solidFill>
              </a:rPr>
              <a:t>Tobias Erhardt</a:t>
            </a:r>
            <a:r>
              <a:rPr lang="de-DE" sz="1800" dirty="0">
                <a:solidFill>
                  <a:srgbClr val="563BFB"/>
                </a:solidFill>
              </a:rPr>
              <a:t>, Fa. Daikin, Stuttgart</a:t>
            </a:r>
            <a:endParaRPr lang="de-DE" altLang="de-DE" sz="1800" dirty="0">
              <a:solidFill>
                <a:srgbClr val="563BFB"/>
              </a:solidFill>
            </a:endParaRPr>
          </a:p>
        </p:txBody>
      </p:sp>
      <p:sp>
        <p:nvSpPr>
          <p:cNvPr id="17" name="Text Box 5">
            <a:extLst>
              <a:ext uri="{FF2B5EF4-FFF2-40B4-BE49-F238E27FC236}">
                <a16:creationId xmlns:a16="http://schemas.microsoft.com/office/drawing/2014/main" id="{35034F4C-76A1-42B2-89E6-3BBC24996AA6}"/>
              </a:ext>
            </a:extLst>
          </p:cNvPr>
          <p:cNvSpPr txBox="1">
            <a:spLocks noChangeArrowheads="1"/>
          </p:cNvSpPr>
          <p:nvPr/>
        </p:nvSpPr>
        <p:spPr bwMode="auto">
          <a:xfrm>
            <a:off x="618171" y="1487793"/>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Einführung, „Technologieoffenheit“</a:t>
            </a:r>
            <a:endParaRPr lang="de-DE" altLang="de-DE" sz="1600" dirty="0">
              <a:solidFill>
                <a:srgbClr val="563BFB"/>
              </a:solidFill>
            </a:endParaRPr>
          </a:p>
        </p:txBody>
      </p:sp>
    </p:spTree>
    <p:extLst>
      <p:ext uri="{BB962C8B-B14F-4D97-AF65-F5344CB8AC3E}">
        <p14:creationId xmlns:p14="http://schemas.microsoft.com/office/powerpoint/2010/main" val="1687644896"/>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75A4CD31-9802-AC47-2BB0-A379CF4339B0}"/>
              </a:ext>
            </a:extLst>
          </p:cNvPr>
          <p:cNvGrpSpPr/>
          <p:nvPr/>
        </p:nvGrpSpPr>
        <p:grpSpPr>
          <a:xfrm>
            <a:off x="1875453" y="3754281"/>
            <a:ext cx="3862408" cy="1962127"/>
            <a:chOff x="4320073" y="4058816"/>
            <a:chExt cx="3862408" cy="1962127"/>
          </a:xfrm>
        </p:grpSpPr>
        <p:pic>
          <p:nvPicPr>
            <p:cNvPr id="5" name="Grafik 4" descr="Ein Bild, das Text, Diagramm, Screenshot, Schrift enthält.&#10;&#10;Automatisch generierte Beschreibung">
              <a:extLst>
                <a:ext uri="{FF2B5EF4-FFF2-40B4-BE49-F238E27FC236}">
                  <a16:creationId xmlns:a16="http://schemas.microsoft.com/office/drawing/2014/main" id="{EC9D8ECB-57CE-883F-DE24-CFEEDF982A55}"/>
                </a:ext>
              </a:extLst>
            </p:cNvPr>
            <p:cNvPicPr>
              <a:picLocks noChangeAspect="1"/>
            </p:cNvPicPr>
            <p:nvPr/>
          </p:nvPicPr>
          <p:blipFill rotWithShape="1">
            <a:blip r:embed="rId3">
              <a:extLst>
                <a:ext uri="{28A0092B-C50C-407E-A947-70E740481C1C}">
                  <a14:useLocalDpi xmlns:a14="http://schemas.microsoft.com/office/drawing/2010/main" val="0"/>
                </a:ext>
              </a:extLst>
            </a:blip>
            <a:srcRect l="14385" t="52577" r="41368" b="11619"/>
            <a:stretch/>
          </p:blipFill>
          <p:spPr>
            <a:xfrm>
              <a:off x="4413380" y="4152122"/>
              <a:ext cx="3769101" cy="1868821"/>
            </a:xfrm>
            <a:prstGeom prst="rect">
              <a:avLst/>
            </a:prstGeom>
          </p:spPr>
        </p:pic>
        <p:sp>
          <p:nvSpPr>
            <p:cNvPr id="6" name="Rechteck 5">
              <a:extLst>
                <a:ext uri="{FF2B5EF4-FFF2-40B4-BE49-F238E27FC236}">
                  <a16:creationId xmlns:a16="http://schemas.microsoft.com/office/drawing/2014/main" id="{166417A3-59C9-D946-1517-5CAA1A78683A}"/>
                </a:ext>
              </a:extLst>
            </p:cNvPr>
            <p:cNvSpPr/>
            <p:nvPr/>
          </p:nvSpPr>
          <p:spPr bwMode="auto">
            <a:xfrm>
              <a:off x="4320073" y="4058816"/>
              <a:ext cx="709127" cy="802328"/>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pic>
        <p:nvPicPr>
          <p:cNvPr id="3" name="Grafik 2" descr="Ein Bild, das Text, Diagramm, Screenshot, Schrift enthält.&#10;&#10;Automatisch generierte Beschreibung">
            <a:extLst>
              <a:ext uri="{FF2B5EF4-FFF2-40B4-BE49-F238E27FC236}">
                <a16:creationId xmlns:a16="http://schemas.microsoft.com/office/drawing/2014/main" id="{963DD17C-B665-FAF3-3D16-5FE302C510A5}"/>
              </a:ext>
            </a:extLst>
          </p:cNvPr>
          <p:cNvPicPr>
            <a:picLocks noChangeAspect="1"/>
          </p:cNvPicPr>
          <p:nvPr/>
        </p:nvPicPr>
        <p:blipFill rotWithShape="1">
          <a:blip r:embed="rId3">
            <a:extLst>
              <a:ext uri="{28A0092B-C50C-407E-A947-70E740481C1C}">
                <a14:useLocalDpi xmlns:a14="http://schemas.microsoft.com/office/drawing/2010/main" val="0"/>
              </a:ext>
            </a:extLst>
          </a:blip>
          <a:srcRect l="84817" b="77275"/>
          <a:stretch/>
        </p:blipFill>
        <p:spPr>
          <a:xfrm>
            <a:off x="8397551" y="1117110"/>
            <a:ext cx="1293364" cy="1186184"/>
          </a:xfrm>
          <a:prstGeom prst="rect">
            <a:avLst/>
          </a:prstGeom>
        </p:spPr>
      </p:pic>
      <p:sp>
        <p:nvSpPr>
          <p:cNvPr id="8207" name="Textfeld 8206">
            <a:extLst>
              <a:ext uri="{FF2B5EF4-FFF2-40B4-BE49-F238E27FC236}">
                <a16:creationId xmlns:a16="http://schemas.microsoft.com/office/drawing/2014/main" id="{35B7C35A-FC94-483C-7F04-2F861215333C}"/>
              </a:ext>
            </a:extLst>
          </p:cNvPr>
          <p:cNvSpPr txBox="1"/>
          <p:nvPr/>
        </p:nvSpPr>
        <p:spPr>
          <a:xfrm>
            <a:off x="8316273" y="2284435"/>
            <a:ext cx="1551121" cy="281231"/>
          </a:xfrm>
          <a:prstGeom prst="rect">
            <a:avLst/>
          </a:prstGeom>
          <a:noFill/>
        </p:spPr>
        <p:txBody>
          <a:bodyPr wrap="square">
            <a:spAutoFit/>
          </a:bodyPr>
          <a:lstStyle/>
          <a:p>
            <a:pPr>
              <a:lnSpc>
                <a:spcPct val="107000"/>
              </a:lnSpc>
              <a:spcAft>
                <a:spcPts val="800"/>
              </a:spcAft>
            </a:pPr>
            <a:r>
              <a:rPr lang="de-DE" sz="1200" u="sng" kern="100" dirty="0">
                <a:effectLst/>
                <a:latin typeface="Calibri" panose="020F0502020204030204" pitchFamily="34" charset="0"/>
                <a:ea typeface="Calibri" panose="020F0502020204030204" pitchFamily="34" charset="0"/>
                <a:cs typeface="Times New Roman" panose="02020603050405020304" pitchFamily="18" charset="0"/>
              </a:rPr>
              <a:t>Quelle</a:t>
            </a: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200" kern="100" dirty="0" err="1">
                <a:effectLst/>
                <a:latin typeface="Calibri" panose="020F0502020204030204" pitchFamily="34" charset="0"/>
                <a:ea typeface="Calibri" panose="020F0502020204030204" pitchFamily="34" charset="0"/>
                <a:cs typeface="Times New Roman" panose="02020603050405020304" pitchFamily="18" charset="0"/>
              </a:rPr>
              <a:t>bwp</a:t>
            </a: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 ISE e.V.</a:t>
            </a:r>
          </a:p>
        </p:txBody>
      </p:sp>
      <p:sp>
        <p:nvSpPr>
          <p:cNvPr id="16" name="Textfeld 15">
            <a:extLst>
              <a:ext uri="{FF2B5EF4-FFF2-40B4-BE49-F238E27FC236}">
                <a16:creationId xmlns:a16="http://schemas.microsoft.com/office/drawing/2014/main" id="{46130F6E-9282-95BA-B9AF-9DB2C836BA4C}"/>
              </a:ext>
            </a:extLst>
          </p:cNvPr>
          <p:cNvSpPr txBox="1"/>
          <p:nvPr/>
        </p:nvSpPr>
        <p:spPr>
          <a:xfrm>
            <a:off x="2776271" y="745399"/>
            <a:ext cx="6042039" cy="954107"/>
          </a:xfrm>
          <a:prstGeom prst="rect">
            <a:avLst/>
          </a:prstGeom>
          <a:noFill/>
        </p:spPr>
        <p:txBody>
          <a:bodyPr wrap="none" rtlCol="0">
            <a:spAutoFit/>
          </a:bodyPr>
          <a:lstStyle/>
          <a:p>
            <a:r>
              <a:rPr lang="de-DE" sz="1400" dirty="0" err="1">
                <a:solidFill>
                  <a:srgbClr val="FF0000"/>
                </a:solidFill>
              </a:rPr>
              <a:t>Erdgasnetrz</a:t>
            </a:r>
            <a:r>
              <a:rPr lang="de-DE" sz="1400" dirty="0">
                <a:solidFill>
                  <a:srgbClr val="FF0000"/>
                </a:solidFill>
              </a:rPr>
              <a:t>-/</a:t>
            </a:r>
            <a:r>
              <a:rPr lang="de-DE" sz="1400" dirty="0" err="1">
                <a:solidFill>
                  <a:srgbClr val="FF0000"/>
                </a:solidFill>
              </a:rPr>
              <a:t>branche</a:t>
            </a:r>
            <a:r>
              <a:rPr lang="de-DE" sz="1400" dirty="0">
                <a:solidFill>
                  <a:srgbClr val="FF0000"/>
                </a:solidFill>
              </a:rPr>
              <a:t> in D (2022), </a:t>
            </a:r>
            <a:r>
              <a:rPr lang="de-DE" sz="1200" dirty="0"/>
              <a:t>Quelle: BMWK, Prof. Quaschning, </a:t>
            </a:r>
            <a:r>
              <a:rPr lang="de-DE" sz="1200" dirty="0" err="1"/>
              <a:t>IBIS</a:t>
            </a:r>
            <a:r>
              <a:rPr lang="de-DE" sz="1200" i="1" dirty="0" err="1"/>
              <a:t>World</a:t>
            </a:r>
            <a:r>
              <a:rPr lang="de-DE" sz="1200" dirty="0">
                <a:solidFill>
                  <a:srgbClr val="FF0000"/>
                </a:solidFill>
              </a:rPr>
              <a:t> </a:t>
            </a:r>
            <a:br>
              <a:rPr lang="de-DE" sz="1400" dirty="0">
                <a:solidFill>
                  <a:srgbClr val="FF0000"/>
                </a:solidFill>
              </a:rPr>
            </a:br>
            <a:r>
              <a:rPr lang="de-DE" sz="1400" dirty="0">
                <a:solidFill>
                  <a:srgbClr val="FF0000"/>
                </a:solidFill>
              </a:rPr>
              <a:t>- Netz-Gesamtlänge:  511.000 km</a:t>
            </a:r>
            <a:br>
              <a:rPr lang="de-DE" sz="1400" dirty="0">
                <a:solidFill>
                  <a:srgbClr val="FF0000"/>
                </a:solidFill>
              </a:rPr>
            </a:br>
            <a:r>
              <a:rPr lang="de-DE" sz="1400" dirty="0">
                <a:solidFill>
                  <a:srgbClr val="FF0000"/>
                </a:solidFill>
              </a:rPr>
              <a:t>- Summe </a:t>
            </a:r>
            <a:r>
              <a:rPr lang="de-DE" sz="1400" dirty="0" err="1">
                <a:solidFill>
                  <a:srgbClr val="FF0000"/>
                </a:solidFill>
              </a:rPr>
              <a:t>Invest</a:t>
            </a:r>
            <a:r>
              <a:rPr lang="de-DE" sz="1400" dirty="0">
                <a:solidFill>
                  <a:srgbClr val="FF0000"/>
                </a:solidFill>
              </a:rPr>
              <a:t>: 300 Mrd. €</a:t>
            </a:r>
            <a:br>
              <a:rPr lang="de-DE" sz="1400" dirty="0">
                <a:solidFill>
                  <a:srgbClr val="FF0000"/>
                </a:solidFill>
              </a:rPr>
            </a:br>
            <a:r>
              <a:rPr lang="de-DE" sz="1400" dirty="0">
                <a:solidFill>
                  <a:srgbClr val="FF0000"/>
                </a:solidFill>
              </a:rPr>
              <a:t>- Umsatz:  87,8 Mrd. €</a:t>
            </a:r>
          </a:p>
        </p:txBody>
      </p:sp>
      <p:sp>
        <p:nvSpPr>
          <p:cNvPr id="12" name="Textfeld 11">
            <a:extLst>
              <a:ext uri="{FF2B5EF4-FFF2-40B4-BE49-F238E27FC236}">
                <a16:creationId xmlns:a16="http://schemas.microsoft.com/office/drawing/2014/main" id="{29A698D1-4CDA-7FB1-118C-7E4451C09D49}"/>
              </a:ext>
            </a:extLst>
          </p:cNvPr>
          <p:cNvSpPr txBox="1"/>
          <p:nvPr/>
        </p:nvSpPr>
        <p:spPr>
          <a:xfrm>
            <a:off x="325319" y="742872"/>
            <a:ext cx="2408032" cy="954107"/>
          </a:xfrm>
          <a:prstGeom prst="rect">
            <a:avLst/>
          </a:prstGeom>
          <a:noFill/>
        </p:spPr>
        <p:txBody>
          <a:bodyPr wrap="none" rtlCol="0">
            <a:spAutoFit/>
          </a:bodyPr>
          <a:lstStyle/>
          <a:p>
            <a:r>
              <a:rPr lang="de-DE" sz="1400" dirty="0" err="1"/>
              <a:t>LobbyControl</a:t>
            </a:r>
            <a:r>
              <a:rPr lang="de-DE" sz="1400" dirty="0"/>
              <a:t> 2023</a:t>
            </a:r>
            <a:r>
              <a:rPr lang="de-DE" sz="1400" dirty="0">
                <a:solidFill>
                  <a:srgbClr val="FF0000"/>
                </a:solidFill>
              </a:rPr>
              <a:t>:</a:t>
            </a:r>
          </a:p>
          <a:p>
            <a:r>
              <a:rPr lang="de-DE" sz="1400" dirty="0">
                <a:solidFill>
                  <a:srgbClr val="FF0000"/>
                </a:solidFill>
              </a:rPr>
              <a:t>„</a:t>
            </a:r>
            <a:r>
              <a:rPr lang="de-DE" sz="1400" dirty="0" err="1">
                <a:solidFill>
                  <a:srgbClr val="FF0000"/>
                </a:solidFill>
              </a:rPr>
              <a:t>Gaslobby</a:t>
            </a:r>
            <a:r>
              <a:rPr lang="de-DE" sz="1400" dirty="0">
                <a:solidFill>
                  <a:srgbClr val="FF0000"/>
                </a:solidFill>
              </a:rPr>
              <a:t> hat in 2022</a:t>
            </a:r>
          </a:p>
          <a:p>
            <a:r>
              <a:rPr lang="de-DE" sz="1400" dirty="0">
                <a:solidFill>
                  <a:srgbClr val="FF0000"/>
                </a:solidFill>
              </a:rPr>
              <a:t>40 Mio. € für Kontaktpflege</a:t>
            </a:r>
            <a:br>
              <a:rPr lang="de-DE" sz="1400" dirty="0">
                <a:solidFill>
                  <a:srgbClr val="FF0000"/>
                </a:solidFill>
              </a:rPr>
            </a:br>
            <a:r>
              <a:rPr lang="de-DE" sz="1400" dirty="0">
                <a:solidFill>
                  <a:srgbClr val="FF0000"/>
                </a:solidFill>
              </a:rPr>
              <a:t>mit der Politik ausgegeben!“</a:t>
            </a:r>
          </a:p>
        </p:txBody>
      </p:sp>
      <p:grpSp>
        <p:nvGrpSpPr>
          <p:cNvPr id="8222" name="Gruppieren 8221">
            <a:extLst>
              <a:ext uri="{FF2B5EF4-FFF2-40B4-BE49-F238E27FC236}">
                <a16:creationId xmlns:a16="http://schemas.microsoft.com/office/drawing/2014/main" id="{4FD9281C-A80D-0317-22D3-AFFC2470CEAF}"/>
              </a:ext>
            </a:extLst>
          </p:cNvPr>
          <p:cNvGrpSpPr/>
          <p:nvPr/>
        </p:nvGrpSpPr>
        <p:grpSpPr>
          <a:xfrm>
            <a:off x="3829522" y="2079924"/>
            <a:ext cx="1765610" cy="1186184"/>
            <a:chOff x="3829522" y="2079924"/>
            <a:chExt cx="1765610" cy="1186184"/>
          </a:xfrm>
        </p:grpSpPr>
        <p:sp>
          <p:nvSpPr>
            <p:cNvPr id="17" name="Rechteck: abgerundete Ecken 16">
              <a:extLst>
                <a:ext uri="{FF2B5EF4-FFF2-40B4-BE49-F238E27FC236}">
                  <a16:creationId xmlns:a16="http://schemas.microsoft.com/office/drawing/2014/main" id="{6E0451D4-A835-0369-7E20-79A545F3B28E}"/>
                </a:ext>
              </a:extLst>
            </p:cNvPr>
            <p:cNvSpPr/>
            <p:nvPr/>
          </p:nvSpPr>
          <p:spPr bwMode="auto">
            <a:xfrm>
              <a:off x="3829522" y="2079924"/>
              <a:ext cx="1765610" cy="1186184"/>
            </a:xfrm>
            <a:prstGeom prst="roundRect">
              <a:avLst>
                <a:gd name="adj" fmla="val 8156"/>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5" name="Textfeld 24">
              <a:extLst>
                <a:ext uri="{FF2B5EF4-FFF2-40B4-BE49-F238E27FC236}">
                  <a16:creationId xmlns:a16="http://schemas.microsoft.com/office/drawing/2014/main" id="{12FA336E-4DF6-9281-EEA7-CA7444CD2849}"/>
                </a:ext>
              </a:extLst>
            </p:cNvPr>
            <p:cNvSpPr txBox="1"/>
            <p:nvPr/>
          </p:nvSpPr>
          <p:spPr>
            <a:xfrm>
              <a:off x="3830172" y="2114973"/>
              <a:ext cx="1215397" cy="246221"/>
            </a:xfrm>
            <a:prstGeom prst="rect">
              <a:avLst/>
            </a:prstGeom>
            <a:noFill/>
          </p:spPr>
          <p:txBody>
            <a:bodyPr wrap="none" rtlCol="0">
              <a:spAutoFit/>
            </a:bodyPr>
            <a:lstStyle/>
            <a:p>
              <a:r>
                <a:rPr lang="de-DE" sz="1000" dirty="0">
                  <a:solidFill>
                    <a:srgbClr val="008000"/>
                  </a:solidFill>
                  <a:latin typeface="Arial Rounded MT Bold" panose="020F0704030504030204" pitchFamily="34" charset="0"/>
                </a:rPr>
                <a:t>POWER-TO-GAS</a:t>
              </a:r>
            </a:p>
          </p:txBody>
        </p:sp>
      </p:grpSp>
      <p:grpSp>
        <p:nvGrpSpPr>
          <p:cNvPr id="8196" name="Gruppieren 8195">
            <a:extLst>
              <a:ext uri="{FF2B5EF4-FFF2-40B4-BE49-F238E27FC236}">
                <a16:creationId xmlns:a16="http://schemas.microsoft.com/office/drawing/2014/main" id="{199D4C28-B3C4-FB8D-4A06-CAB150E3832D}"/>
              </a:ext>
            </a:extLst>
          </p:cNvPr>
          <p:cNvGrpSpPr/>
          <p:nvPr/>
        </p:nvGrpSpPr>
        <p:grpSpPr>
          <a:xfrm>
            <a:off x="4496327" y="1750953"/>
            <a:ext cx="1153786" cy="1362236"/>
            <a:chOff x="4496327" y="1646393"/>
            <a:chExt cx="1153786" cy="1362236"/>
          </a:xfrm>
        </p:grpSpPr>
        <p:grpSp>
          <p:nvGrpSpPr>
            <p:cNvPr id="28" name="Gruppieren 27">
              <a:extLst>
                <a:ext uri="{FF2B5EF4-FFF2-40B4-BE49-F238E27FC236}">
                  <a16:creationId xmlns:a16="http://schemas.microsoft.com/office/drawing/2014/main" id="{CAC28B2B-FB20-9BC3-A1DF-E77C38431390}"/>
                </a:ext>
              </a:extLst>
            </p:cNvPr>
            <p:cNvGrpSpPr/>
            <p:nvPr/>
          </p:nvGrpSpPr>
          <p:grpSpPr>
            <a:xfrm>
              <a:off x="4760126" y="1646393"/>
              <a:ext cx="889987" cy="1362236"/>
              <a:chOff x="4760126" y="1646393"/>
              <a:chExt cx="889987" cy="1362236"/>
            </a:xfrm>
          </p:grpSpPr>
          <p:grpSp>
            <p:nvGrpSpPr>
              <p:cNvPr id="24" name="Gruppieren 23">
                <a:extLst>
                  <a:ext uri="{FF2B5EF4-FFF2-40B4-BE49-F238E27FC236}">
                    <a16:creationId xmlns:a16="http://schemas.microsoft.com/office/drawing/2014/main" id="{2521DDB2-8BE7-4563-469A-6E6A537B8B0E}"/>
                  </a:ext>
                </a:extLst>
              </p:cNvPr>
              <p:cNvGrpSpPr/>
              <p:nvPr/>
            </p:nvGrpSpPr>
            <p:grpSpPr>
              <a:xfrm>
                <a:off x="4888837" y="1646393"/>
                <a:ext cx="609600" cy="1239682"/>
                <a:chOff x="4888837" y="1646393"/>
                <a:chExt cx="609600" cy="1239682"/>
              </a:xfrm>
            </p:grpSpPr>
            <p:sp>
              <p:nvSpPr>
                <p:cNvPr id="19" name="Textfeld 18">
                  <a:extLst>
                    <a:ext uri="{FF2B5EF4-FFF2-40B4-BE49-F238E27FC236}">
                      <a16:creationId xmlns:a16="http://schemas.microsoft.com/office/drawing/2014/main" id="{CB6E96D8-D3F2-CF3A-BA62-375F3AC3D017}"/>
                    </a:ext>
                  </a:extLst>
                </p:cNvPr>
                <p:cNvSpPr txBox="1"/>
                <p:nvPr/>
              </p:nvSpPr>
              <p:spPr>
                <a:xfrm>
                  <a:off x="4957034" y="1646393"/>
                  <a:ext cx="473206" cy="276999"/>
                </a:xfrm>
                <a:prstGeom prst="rect">
                  <a:avLst/>
                </a:prstGeom>
                <a:noFill/>
              </p:spPr>
              <p:txBody>
                <a:bodyPr wrap="none" rtlCol="0">
                  <a:spAutoFit/>
                </a:bodyPr>
                <a:lstStyle/>
                <a:p>
                  <a:r>
                    <a:rPr lang="de-DE" sz="1200" dirty="0"/>
                    <a:t>CO</a:t>
                  </a:r>
                  <a:r>
                    <a:rPr lang="de-DE" sz="1200" baseline="-25000" dirty="0"/>
                    <a:t>2</a:t>
                  </a:r>
                </a:p>
              </p:txBody>
            </p:sp>
            <p:pic>
              <p:nvPicPr>
                <p:cNvPr id="23" name="Grafik 22" descr="Ein Bild, das Text, Diagramm, Screenshot, Schrift enthält.&#10;&#10;Automatisch generierte Beschreibung">
                  <a:extLst>
                    <a:ext uri="{FF2B5EF4-FFF2-40B4-BE49-F238E27FC236}">
                      <a16:creationId xmlns:a16="http://schemas.microsoft.com/office/drawing/2014/main" id="{07AEB24A-03B7-DF9C-5491-2F2AE4209607}"/>
                    </a:ext>
                  </a:extLst>
                </p:cNvPr>
                <p:cNvPicPr>
                  <a:picLocks noChangeAspect="1"/>
                </p:cNvPicPr>
                <p:nvPr/>
              </p:nvPicPr>
              <p:blipFill rotWithShape="1">
                <a:blip r:embed="rId3">
                  <a:extLst>
                    <a:ext uri="{28A0092B-C50C-407E-A947-70E740481C1C}">
                      <a14:useLocalDpi xmlns:a14="http://schemas.microsoft.com/office/drawing/2010/main" val="0"/>
                    </a:ext>
                  </a:extLst>
                </a:blip>
                <a:srcRect l="49303" t="27855" r="43541" b="59180"/>
                <a:stretch/>
              </p:blipFill>
              <p:spPr>
                <a:xfrm>
                  <a:off x="4888837" y="2209319"/>
                  <a:ext cx="609600" cy="676756"/>
                </a:xfrm>
                <a:prstGeom prst="rect">
                  <a:avLst/>
                </a:prstGeom>
              </p:spPr>
            </p:pic>
            <p:sp>
              <p:nvSpPr>
                <p:cNvPr id="20" name="Pfeil: nach unten 19">
                  <a:extLst>
                    <a:ext uri="{FF2B5EF4-FFF2-40B4-BE49-F238E27FC236}">
                      <a16:creationId xmlns:a16="http://schemas.microsoft.com/office/drawing/2014/main" id="{724E85B4-6503-C3CB-A273-C4B0FDC0DEDC}"/>
                    </a:ext>
                  </a:extLst>
                </p:cNvPr>
                <p:cNvSpPr/>
                <p:nvPr/>
              </p:nvSpPr>
              <p:spPr bwMode="auto">
                <a:xfrm>
                  <a:off x="5097460" y="1882641"/>
                  <a:ext cx="163777" cy="409709"/>
                </a:xfrm>
                <a:prstGeom prst="downArrow">
                  <a:avLst/>
                </a:prstGeom>
                <a:solidFill>
                  <a:schemeClr val="bg1">
                    <a:lumMod val="6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27" name="Textfeld 26">
                <a:extLst>
                  <a:ext uri="{FF2B5EF4-FFF2-40B4-BE49-F238E27FC236}">
                    <a16:creationId xmlns:a16="http://schemas.microsoft.com/office/drawing/2014/main" id="{376B968A-A7B9-2789-B8A4-036C8D8BDC6F}"/>
                  </a:ext>
                </a:extLst>
              </p:cNvPr>
              <p:cNvSpPr txBox="1"/>
              <p:nvPr/>
            </p:nvSpPr>
            <p:spPr>
              <a:xfrm>
                <a:off x="4760126" y="2793185"/>
                <a:ext cx="889987" cy="215444"/>
              </a:xfrm>
              <a:prstGeom prst="rect">
                <a:avLst/>
              </a:prstGeom>
              <a:noFill/>
            </p:spPr>
            <p:txBody>
              <a:bodyPr wrap="none" rtlCol="0">
                <a:spAutoFit/>
              </a:bodyPr>
              <a:lstStyle/>
              <a:p>
                <a:r>
                  <a:rPr lang="de-DE" sz="1200" baseline="-25000" dirty="0"/>
                  <a:t>Methanisierung</a:t>
                </a:r>
              </a:p>
            </p:txBody>
          </p:sp>
        </p:grpSp>
        <p:sp>
          <p:nvSpPr>
            <p:cNvPr id="29" name="Pfeil: Fünfeck 28">
              <a:extLst>
                <a:ext uri="{FF2B5EF4-FFF2-40B4-BE49-F238E27FC236}">
                  <a16:creationId xmlns:a16="http://schemas.microsoft.com/office/drawing/2014/main" id="{D8173E87-E5FA-A809-4826-982C9F78D86F}"/>
                </a:ext>
              </a:extLst>
            </p:cNvPr>
            <p:cNvSpPr/>
            <p:nvPr/>
          </p:nvSpPr>
          <p:spPr bwMode="auto">
            <a:xfrm>
              <a:off x="4496327" y="2477145"/>
              <a:ext cx="358330" cy="172413"/>
            </a:xfrm>
            <a:prstGeom prst="homePlate">
              <a:avLst>
                <a:gd name="adj" fmla="val 41713"/>
              </a:avLst>
            </a:prstGeom>
            <a:solidFill>
              <a:srgbClr val="7030A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8199" name="Gruppieren 8198">
            <a:extLst>
              <a:ext uri="{FF2B5EF4-FFF2-40B4-BE49-F238E27FC236}">
                <a16:creationId xmlns:a16="http://schemas.microsoft.com/office/drawing/2014/main" id="{4E567461-A19B-8344-5CEF-A0E9BB69DBEA}"/>
              </a:ext>
            </a:extLst>
          </p:cNvPr>
          <p:cNvGrpSpPr/>
          <p:nvPr/>
        </p:nvGrpSpPr>
        <p:grpSpPr>
          <a:xfrm>
            <a:off x="5751742" y="2079924"/>
            <a:ext cx="1239608" cy="1205540"/>
            <a:chOff x="5751742" y="1975364"/>
            <a:chExt cx="1239608" cy="1205540"/>
          </a:xfrm>
        </p:grpSpPr>
        <p:sp>
          <p:nvSpPr>
            <p:cNvPr id="30" name="Rechteck: abgerundete Ecken 29">
              <a:extLst>
                <a:ext uri="{FF2B5EF4-FFF2-40B4-BE49-F238E27FC236}">
                  <a16:creationId xmlns:a16="http://schemas.microsoft.com/office/drawing/2014/main" id="{CEAE65AE-FDCB-EA91-45A3-5FE8168CA9AA}"/>
                </a:ext>
              </a:extLst>
            </p:cNvPr>
            <p:cNvSpPr/>
            <p:nvPr/>
          </p:nvSpPr>
          <p:spPr bwMode="auto">
            <a:xfrm>
              <a:off x="5751742" y="1975364"/>
              <a:ext cx="1239608" cy="1186184"/>
            </a:xfrm>
            <a:prstGeom prst="roundRect">
              <a:avLst>
                <a:gd name="adj" fmla="val 8156"/>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22" name="Grafik 21" descr="Ein Bild, das Text, Diagramm, Screenshot, Schrift enthält.&#10;&#10;Automatisch generierte Beschreibung">
              <a:extLst>
                <a:ext uri="{FF2B5EF4-FFF2-40B4-BE49-F238E27FC236}">
                  <a16:creationId xmlns:a16="http://schemas.microsoft.com/office/drawing/2014/main" id="{88C17A36-D5E9-86F5-4D6E-714E59EBE231}"/>
                </a:ext>
              </a:extLst>
            </p:cNvPr>
            <p:cNvPicPr>
              <a:picLocks noChangeAspect="1"/>
            </p:cNvPicPr>
            <p:nvPr/>
          </p:nvPicPr>
          <p:blipFill rotWithShape="1">
            <a:blip r:embed="rId3">
              <a:extLst>
                <a:ext uri="{28A0092B-C50C-407E-A947-70E740481C1C}">
                  <a14:useLocalDpi xmlns:a14="http://schemas.microsoft.com/office/drawing/2010/main" val="0"/>
                </a:ext>
              </a:extLst>
            </a:blip>
            <a:srcRect l="61229" t="26610" r="28932" b="57538"/>
            <a:stretch/>
          </p:blipFill>
          <p:spPr>
            <a:xfrm>
              <a:off x="5952959" y="2144351"/>
              <a:ext cx="838200" cy="827449"/>
            </a:xfrm>
            <a:prstGeom prst="rect">
              <a:avLst/>
            </a:prstGeom>
          </p:spPr>
        </p:pic>
        <p:sp>
          <p:nvSpPr>
            <p:cNvPr id="8198" name="Textfeld 8197">
              <a:extLst>
                <a:ext uri="{FF2B5EF4-FFF2-40B4-BE49-F238E27FC236}">
                  <a16:creationId xmlns:a16="http://schemas.microsoft.com/office/drawing/2014/main" id="{42FC3B41-08CB-AD5C-D57C-9CF64ACFD3C9}"/>
                </a:ext>
              </a:extLst>
            </p:cNvPr>
            <p:cNvSpPr txBox="1"/>
            <p:nvPr/>
          </p:nvSpPr>
          <p:spPr>
            <a:xfrm>
              <a:off x="6027541" y="2934683"/>
              <a:ext cx="688009" cy="246221"/>
            </a:xfrm>
            <a:prstGeom prst="rect">
              <a:avLst/>
            </a:prstGeom>
            <a:noFill/>
          </p:spPr>
          <p:txBody>
            <a:bodyPr wrap="none" rtlCol="0">
              <a:spAutoFit/>
            </a:bodyPr>
            <a:lstStyle/>
            <a:p>
              <a:r>
                <a:rPr lang="de-DE" sz="1000" dirty="0">
                  <a:latin typeface="Arial Rounded MT Bold" panose="020F0704030504030204" pitchFamily="34" charset="0"/>
                </a:rPr>
                <a:t>Gas-BW</a:t>
              </a:r>
            </a:p>
          </p:txBody>
        </p:sp>
      </p:grpSp>
      <p:grpSp>
        <p:nvGrpSpPr>
          <p:cNvPr id="8204" name="Gruppieren 8203">
            <a:extLst>
              <a:ext uri="{FF2B5EF4-FFF2-40B4-BE49-F238E27FC236}">
                <a16:creationId xmlns:a16="http://schemas.microsoft.com/office/drawing/2014/main" id="{C10A99DB-73AF-94AF-B361-007BD5177A1D}"/>
              </a:ext>
            </a:extLst>
          </p:cNvPr>
          <p:cNvGrpSpPr/>
          <p:nvPr/>
        </p:nvGrpSpPr>
        <p:grpSpPr>
          <a:xfrm>
            <a:off x="5196279" y="1414958"/>
            <a:ext cx="1255472" cy="2118602"/>
            <a:chOff x="5196279" y="1310398"/>
            <a:chExt cx="1255472" cy="2118602"/>
          </a:xfrm>
        </p:grpSpPr>
        <p:sp>
          <p:nvSpPr>
            <p:cNvPr id="8195" name="Pfeil: Fünfeck 8194">
              <a:extLst>
                <a:ext uri="{FF2B5EF4-FFF2-40B4-BE49-F238E27FC236}">
                  <a16:creationId xmlns:a16="http://schemas.microsoft.com/office/drawing/2014/main" id="{AC58F19D-D01B-6B40-042F-24F0E9D90346}"/>
                </a:ext>
              </a:extLst>
            </p:cNvPr>
            <p:cNvSpPr/>
            <p:nvPr/>
          </p:nvSpPr>
          <p:spPr bwMode="auto">
            <a:xfrm>
              <a:off x="5527572" y="2477145"/>
              <a:ext cx="358330" cy="172413"/>
            </a:xfrm>
            <a:prstGeom prst="homePlate">
              <a:avLst>
                <a:gd name="adj" fmla="val 41713"/>
              </a:avLst>
            </a:prstGeom>
            <a:solidFill>
              <a:srgbClr val="7030A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8201" name="Gruppieren 8200">
              <a:extLst>
                <a:ext uri="{FF2B5EF4-FFF2-40B4-BE49-F238E27FC236}">
                  <a16:creationId xmlns:a16="http://schemas.microsoft.com/office/drawing/2014/main" id="{120BD672-4697-D142-8E73-B7B780664B31}"/>
                </a:ext>
              </a:extLst>
            </p:cNvPr>
            <p:cNvGrpSpPr/>
            <p:nvPr/>
          </p:nvGrpSpPr>
          <p:grpSpPr>
            <a:xfrm>
              <a:off x="5196279" y="1310398"/>
              <a:ext cx="1255472" cy="2118602"/>
              <a:chOff x="5214567" y="1310398"/>
              <a:chExt cx="1255472" cy="2118602"/>
            </a:xfrm>
          </p:grpSpPr>
          <p:cxnSp>
            <p:nvCxnSpPr>
              <p:cNvPr id="8202" name="Gerader Verbinder 8201">
                <a:extLst>
                  <a:ext uri="{FF2B5EF4-FFF2-40B4-BE49-F238E27FC236}">
                    <a16:creationId xmlns:a16="http://schemas.microsoft.com/office/drawing/2014/main" id="{B4D6AED2-C75A-4514-9AA8-E6FC869472A8}"/>
                  </a:ext>
                </a:extLst>
              </p:cNvPr>
              <p:cNvCxnSpPr/>
              <p:nvPr/>
            </p:nvCxnSpPr>
            <p:spPr bwMode="auto">
              <a:xfrm flipH="1">
                <a:off x="5682309" y="1804300"/>
                <a:ext cx="29043" cy="1624700"/>
              </a:xfrm>
              <a:prstGeom prst="line">
                <a:avLst/>
              </a:prstGeom>
              <a:solidFill>
                <a:srgbClr val="FF0000"/>
              </a:solidFill>
              <a:ln w="3810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3" name="Textfeld 8202">
                <a:extLst>
                  <a:ext uri="{FF2B5EF4-FFF2-40B4-BE49-F238E27FC236}">
                    <a16:creationId xmlns:a16="http://schemas.microsoft.com/office/drawing/2014/main" id="{82E47E57-FA98-A4B3-4413-E1B65B35A047}"/>
                  </a:ext>
                </a:extLst>
              </p:cNvPr>
              <p:cNvSpPr txBox="1"/>
              <p:nvPr/>
            </p:nvSpPr>
            <p:spPr>
              <a:xfrm>
                <a:off x="5214567" y="1310398"/>
                <a:ext cx="1255472" cy="461665"/>
              </a:xfrm>
              <a:prstGeom prst="rect">
                <a:avLst/>
              </a:prstGeom>
              <a:noFill/>
            </p:spPr>
            <p:txBody>
              <a:bodyPr wrap="none" rtlCol="0">
                <a:spAutoFit/>
              </a:bodyPr>
              <a:lstStyle/>
              <a:p>
                <a:r>
                  <a:rPr lang="de-DE" sz="1200" dirty="0"/>
                  <a:t>(Erd-)Gasnetz</a:t>
                </a:r>
                <a:br>
                  <a:rPr lang="de-DE" sz="1200" dirty="0"/>
                </a:br>
                <a:r>
                  <a:rPr lang="de-DE" sz="1200" dirty="0"/>
                  <a:t>+ Gas-Speicher</a:t>
                </a:r>
              </a:p>
            </p:txBody>
          </p:sp>
        </p:grpSp>
      </p:grpSp>
      <p:sp>
        <p:nvSpPr>
          <p:cNvPr id="11" name="Textfeld 10">
            <a:extLst>
              <a:ext uri="{FF2B5EF4-FFF2-40B4-BE49-F238E27FC236}">
                <a16:creationId xmlns:a16="http://schemas.microsoft.com/office/drawing/2014/main" id="{61E7B0DA-B3A4-2237-352E-B5C8CBA62796}"/>
              </a:ext>
            </a:extLst>
          </p:cNvPr>
          <p:cNvSpPr txBox="1"/>
          <p:nvPr/>
        </p:nvSpPr>
        <p:spPr>
          <a:xfrm>
            <a:off x="3648604" y="4627253"/>
            <a:ext cx="1863011" cy="256480"/>
          </a:xfrm>
          <a:prstGeom prst="rect">
            <a:avLst/>
          </a:prstGeom>
          <a:noFill/>
        </p:spPr>
        <p:txBody>
          <a:bodyPr wrap="none" rtlCol="0">
            <a:spAutoFit/>
          </a:bodyPr>
          <a:lstStyle/>
          <a:p>
            <a:r>
              <a:rPr lang="de-DE" sz="1600" baseline="-25000" dirty="0">
                <a:solidFill>
                  <a:srgbClr val="FF0000"/>
                </a:solidFill>
              </a:rPr>
              <a:t>2,5-3,5  kWh Umweltwärme</a:t>
            </a:r>
          </a:p>
        </p:txBody>
      </p:sp>
      <p:sp>
        <p:nvSpPr>
          <p:cNvPr id="18" name="Textfeld 17">
            <a:extLst>
              <a:ext uri="{FF2B5EF4-FFF2-40B4-BE49-F238E27FC236}">
                <a16:creationId xmlns:a16="http://schemas.microsoft.com/office/drawing/2014/main" id="{8D6C3FC8-DA63-BD69-EBFB-DABE8FF65E3A}"/>
              </a:ext>
            </a:extLst>
          </p:cNvPr>
          <p:cNvSpPr txBox="1"/>
          <p:nvPr/>
        </p:nvSpPr>
        <p:spPr>
          <a:xfrm>
            <a:off x="3477573" y="4291953"/>
            <a:ext cx="2055371" cy="256480"/>
          </a:xfrm>
          <a:prstGeom prst="rect">
            <a:avLst/>
          </a:prstGeom>
          <a:noFill/>
        </p:spPr>
        <p:txBody>
          <a:bodyPr wrap="none" rtlCol="0">
            <a:spAutoFit/>
          </a:bodyPr>
          <a:lstStyle/>
          <a:p>
            <a:r>
              <a:rPr lang="de-DE" sz="1600" baseline="-25000" dirty="0">
                <a:solidFill>
                  <a:srgbClr val="FF0000"/>
                </a:solidFill>
              </a:rPr>
              <a:t>1 kWh Strom (Antriebsenergie)</a:t>
            </a:r>
          </a:p>
        </p:txBody>
      </p:sp>
      <p:sp>
        <p:nvSpPr>
          <p:cNvPr id="31" name="Textfeld 30">
            <a:extLst>
              <a:ext uri="{FF2B5EF4-FFF2-40B4-BE49-F238E27FC236}">
                <a16:creationId xmlns:a16="http://schemas.microsoft.com/office/drawing/2014/main" id="{98D68C11-6DCE-8073-C0C5-737D5EE42E6D}"/>
              </a:ext>
            </a:extLst>
          </p:cNvPr>
          <p:cNvSpPr txBox="1"/>
          <p:nvPr/>
        </p:nvSpPr>
        <p:spPr>
          <a:xfrm>
            <a:off x="7090981" y="5399596"/>
            <a:ext cx="1965603" cy="338554"/>
          </a:xfrm>
          <a:prstGeom prst="rect">
            <a:avLst/>
          </a:prstGeom>
          <a:noFill/>
        </p:spPr>
        <p:txBody>
          <a:bodyPr wrap="none" rtlCol="0">
            <a:spAutoFit/>
          </a:bodyPr>
          <a:lstStyle/>
          <a:p>
            <a:pPr algn="ctr"/>
            <a:r>
              <a:rPr lang="de-DE" sz="1600" baseline="-25000" dirty="0">
                <a:solidFill>
                  <a:srgbClr val="FF0000"/>
                </a:solidFill>
              </a:rPr>
              <a:t>3,5 - 4,5</a:t>
            </a:r>
            <a:r>
              <a:rPr lang="de-DE" sz="1600" dirty="0">
                <a:solidFill>
                  <a:srgbClr val="FF0000"/>
                </a:solidFill>
              </a:rPr>
              <a:t> </a:t>
            </a:r>
            <a:r>
              <a:rPr lang="de-DE" sz="1600" baseline="-25000" dirty="0">
                <a:solidFill>
                  <a:srgbClr val="FF0000"/>
                </a:solidFill>
              </a:rPr>
              <a:t>kWh</a:t>
            </a:r>
            <a:r>
              <a:rPr lang="de-DE" sz="1600" dirty="0">
                <a:solidFill>
                  <a:srgbClr val="FF0000"/>
                </a:solidFill>
              </a:rPr>
              <a:t> </a:t>
            </a:r>
            <a:r>
              <a:rPr lang="de-DE" sz="1600" baseline="-25000" dirty="0">
                <a:solidFill>
                  <a:srgbClr val="FF0000"/>
                </a:solidFill>
              </a:rPr>
              <a:t>Wärmeenergie</a:t>
            </a:r>
          </a:p>
        </p:txBody>
      </p:sp>
      <p:grpSp>
        <p:nvGrpSpPr>
          <p:cNvPr id="8200" name="Gruppieren 8199">
            <a:extLst>
              <a:ext uri="{FF2B5EF4-FFF2-40B4-BE49-F238E27FC236}">
                <a16:creationId xmlns:a16="http://schemas.microsoft.com/office/drawing/2014/main" id="{DAA867A3-C853-D70B-9FFA-8F8BA67151A2}"/>
              </a:ext>
            </a:extLst>
          </p:cNvPr>
          <p:cNvGrpSpPr/>
          <p:nvPr/>
        </p:nvGrpSpPr>
        <p:grpSpPr>
          <a:xfrm>
            <a:off x="5772973" y="4096610"/>
            <a:ext cx="1239608" cy="1243633"/>
            <a:chOff x="5772973" y="3992050"/>
            <a:chExt cx="1239608" cy="1243633"/>
          </a:xfrm>
        </p:grpSpPr>
        <p:sp>
          <p:nvSpPr>
            <p:cNvPr id="8192" name="Rechteck: abgerundete Ecken 8191">
              <a:extLst>
                <a:ext uri="{FF2B5EF4-FFF2-40B4-BE49-F238E27FC236}">
                  <a16:creationId xmlns:a16="http://schemas.microsoft.com/office/drawing/2014/main" id="{0100D233-B4C2-DDC1-EB6A-353582981A12}"/>
                </a:ext>
              </a:extLst>
            </p:cNvPr>
            <p:cNvSpPr/>
            <p:nvPr/>
          </p:nvSpPr>
          <p:spPr bwMode="auto">
            <a:xfrm>
              <a:off x="5772973" y="4011406"/>
              <a:ext cx="1239608" cy="1186184"/>
            </a:xfrm>
            <a:prstGeom prst="roundRect">
              <a:avLst>
                <a:gd name="adj" fmla="val 8156"/>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13" name="Grafik 12" descr="Ein Bild, das Text, Diagramm, Screenshot, Schrift enthält.&#10;&#10;Automatisch generierte Beschreibung">
              <a:extLst>
                <a:ext uri="{FF2B5EF4-FFF2-40B4-BE49-F238E27FC236}">
                  <a16:creationId xmlns:a16="http://schemas.microsoft.com/office/drawing/2014/main" id="{2EF4F5E6-032C-2A37-877F-CDF65470A55D}"/>
                </a:ext>
              </a:extLst>
            </p:cNvPr>
            <p:cNvPicPr>
              <a:picLocks noChangeAspect="1"/>
            </p:cNvPicPr>
            <p:nvPr/>
          </p:nvPicPr>
          <p:blipFill rotWithShape="1">
            <a:blip r:embed="rId3">
              <a:extLst>
                <a:ext uri="{28A0092B-C50C-407E-A947-70E740481C1C}">
                  <a14:useLocalDpi xmlns:a14="http://schemas.microsoft.com/office/drawing/2010/main" val="0"/>
                </a:ext>
              </a:extLst>
            </a:blip>
            <a:srcRect l="61226" t="61090" r="28612" b="22160"/>
            <a:stretch/>
          </p:blipFill>
          <p:spPr>
            <a:xfrm>
              <a:off x="5976077" y="4187394"/>
              <a:ext cx="865633" cy="874284"/>
            </a:xfrm>
            <a:prstGeom prst="rect">
              <a:avLst/>
            </a:prstGeom>
          </p:spPr>
        </p:pic>
        <p:sp>
          <p:nvSpPr>
            <p:cNvPr id="8193" name="Textfeld 8192">
              <a:extLst>
                <a:ext uri="{FF2B5EF4-FFF2-40B4-BE49-F238E27FC236}">
                  <a16:creationId xmlns:a16="http://schemas.microsoft.com/office/drawing/2014/main" id="{6A408348-89A8-19CB-9850-11C39317EEBB}"/>
                </a:ext>
              </a:extLst>
            </p:cNvPr>
            <p:cNvSpPr txBox="1"/>
            <p:nvPr/>
          </p:nvSpPr>
          <p:spPr>
            <a:xfrm>
              <a:off x="6182037" y="3992050"/>
              <a:ext cx="389850" cy="246221"/>
            </a:xfrm>
            <a:prstGeom prst="rect">
              <a:avLst/>
            </a:prstGeom>
            <a:noFill/>
          </p:spPr>
          <p:txBody>
            <a:bodyPr wrap="none" rtlCol="0">
              <a:spAutoFit/>
            </a:bodyPr>
            <a:lstStyle/>
            <a:p>
              <a:r>
                <a:rPr lang="de-DE" sz="1000" b="1" dirty="0">
                  <a:solidFill>
                    <a:srgbClr val="008000"/>
                  </a:solidFill>
                  <a:latin typeface="Arial Rounded MT Bold" panose="020F0704030504030204" pitchFamily="34" charset="0"/>
                </a:rPr>
                <a:t>WP</a:t>
              </a:r>
            </a:p>
          </p:txBody>
        </p:sp>
        <p:sp>
          <p:nvSpPr>
            <p:cNvPr id="8197" name="Textfeld 8196">
              <a:extLst>
                <a:ext uri="{FF2B5EF4-FFF2-40B4-BE49-F238E27FC236}">
                  <a16:creationId xmlns:a16="http://schemas.microsoft.com/office/drawing/2014/main" id="{C6AA3E0B-6FE8-A866-C304-BCB292192EA7}"/>
                </a:ext>
              </a:extLst>
            </p:cNvPr>
            <p:cNvSpPr txBox="1"/>
            <p:nvPr/>
          </p:nvSpPr>
          <p:spPr>
            <a:xfrm>
              <a:off x="5883587" y="4989462"/>
              <a:ext cx="1002197" cy="246221"/>
            </a:xfrm>
            <a:prstGeom prst="rect">
              <a:avLst/>
            </a:prstGeom>
            <a:noFill/>
          </p:spPr>
          <p:txBody>
            <a:bodyPr wrap="none" rtlCol="0">
              <a:spAutoFit/>
            </a:bodyPr>
            <a:lstStyle/>
            <a:p>
              <a:r>
                <a:rPr lang="de-DE" sz="1000" dirty="0">
                  <a:latin typeface="Arial Rounded MT Bold" panose="020F0704030504030204" pitchFamily="34" charset="0"/>
                </a:rPr>
                <a:t>JAZ: 3,5 - 4,5</a:t>
              </a:r>
            </a:p>
          </p:txBody>
        </p:sp>
      </p:grpSp>
      <p:grpSp>
        <p:nvGrpSpPr>
          <p:cNvPr id="8208" name="Gruppieren 8207">
            <a:extLst>
              <a:ext uri="{FF2B5EF4-FFF2-40B4-BE49-F238E27FC236}">
                <a16:creationId xmlns:a16="http://schemas.microsoft.com/office/drawing/2014/main" id="{65B3E027-5A99-7F42-549A-AF2D5B0034C9}"/>
              </a:ext>
            </a:extLst>
          </p:cNvPr>
          <p:cNvGrpSpPr/>
          <p:nvPr/>
        </p:nvGrpSpPr>
        <p:grpSpPr>
          <a:xfrm>
            <a:off x="7232752" y="3918922"/>
            <a:ext cx="1629055" cy="1629055"/>
            <a:chOff x="7232752" y="3814362"/>
            <a:chExt cx="1629055" cy="1629055"/>
          </a:xfrm>
        </p:grpSpPr>
        <p:sp>
          <p:nvSpPr>
            <p:cNvPr id="8205" name="Ellipse 8204">
              <a:extLst>
                <a:ext uri="{FF2B5EF4-FFF2-40B4-BE49-F238E27FC236}">
                  <a16:creationId xmlns:a16="http://schemas.microsoft.com/office/drawing/2014/main" id="{0DDE14A8-BAAE-CE23-E069-D8FE1FBAEB35}"/>
                </a:ext>
              </a:extLst>
            </p:cNvPr>
            <p:cNvSpPr/>
            <p:nvPr/>
          </p:nvSpPr>
          <p:spPr bwMode="auto">
            <a:xfrm>
              <a:off x="7232752" y="3814362"/>
              <a:ext cx="1629055" cy="1629055"/>
            </a:xfrm>
            <a:prstGeom prst="ellips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06" name="Textfeld 8205">
              <a:extLst>
                <a:ext uri="{FF2B5EF4-FFF2-40B4-BE49-F238E27FC236}">
                  <a16:creationId xmlns:a16="http://schemas.microsoft.com/office/drawing/2014/main" id="{AA6B51A0-BFFD-26C6-5560-D9F67433CE49}"/>
                </a:ext>
              </a:extLst>
            </p:cNvPr>
            <p:cNvSpPr txBox="1"/>
            <p:nvPr/>
          </p:nvSpPr>
          <p:spPr>
            <a:xfrm>
              <a:off x="7508072" y="4497044"/>
              <a:ext cx="1189749" cy="307777"/>
            </a:xfrm>
            <a:prstGeom prst="rect">
              <a:avLst/>
            </a:prstGeom>
            <a:noFill/>
          </p:spPr>
          <p:txBody>
            <a:bodyPr wrap="none" rtlCol="0">
              <a:spAutoFit/>
            </a:bodyPr>
            <a:lstStyle/>
            <a:p>
              <a:pPr algn="ctr"/>
              <a:r>
                <a:rPr lang="de-DE" sz="1400" dirty="0">
                  <a:solidFill>
                    <a:schemeClr val="bg1"/>
                  </a:solidFill>
                </a:rPr>
                <a:t>350 – 450 %</a:t>
              </a:r>
            </a:p>
          </p:txBody>
        </p:sp>
      </p:grpSp>
      <p:grpSp>
        <p:nvGrpSpPr>
          <p:cNvPr id="8213" name="Gruppieren 8212">
            <a:extLst>
              <a:ext uri="{FF2B5EF4-FFF2-40B4-BE49-F238E27FC236}">
                <a16:creationId xmlns:a16="http://schemas.microsoft.com/office/drawing/2014/main" id="{F8464B5D-8512-1C56-0B2D-1333C09443E9}"/>
              </a:ext>
            </a:extLst>
          </p:cNvPr>
          <p:cNvGrpSpPr/>
          <p:nvPr/>
        </p:nvGrpSpPr>
        <p:grpSpPr>
          <a:xfrm>
            <a:off x="7294216" y="1680345"/>
            <a:ext cx="646332" cy="1275999"/>
            <a:chOff x="7294216" y="1575785"/>
            <a:chExt cx="646332" cy="1275999"/>
          </a:xfrm>
        </p:grpSpPr>
        <p:grpSp>
          <p:nvGrpSpPr>
            <p:cNvPr id="8211" name="Gruppieren 8210">
              <a:extLst>
                <a:ext uri="{FF2B5EF4-FFF2-40B4-BE49-F238E27FC236}">
                  <a16:creationId xmlns:a16="http://schemas.microsoft.com/office/drawing/2014/main" id="{FAA320DF-5B28-4400-D084-1A4BDE4919A5}"/>
                </a:ext>
              </a:extLst>
            </p:cNvPr>
            <p:cNvGrpSpPr/>
            <p:nvPr/>
          </p:nvGrpSpPr>
          <p:grpSpPr>
            <a:xfrm>
              <a:off x="7344161" y="2275838"/>
              <a:ext cx="575946" cy="575946"/>
              <a:chOff x="7344161" y="2275838"/>
              <a:chExt cx="575946" cy="575946"/>
            </a:xfrm>
          </p:grpSpPr>
          <p:sp>
            <p:nvSpPr>
              <p:cNvPr id="8209" name="Ellipse 8208">
                <a:extLst>
                  <a:ext uri="{FF2B5EF4-FFF2-40B4-BE49-F238E27FC236}">
                    <a16:creationId xmlns:a16="http://schemas.microsoft.com/office/drawing/2014/main" id="{E7AAA78C-A4C5-E5D0-F237-6AA05BE97048}"/>
                  </a:ext>
                </a:extLst>
              </p:cNvPr>
              <p:cNvSpPr/>
              <p:nvPr/>
            </p:nvSpPr>
            <p:spPr bwMode="auto">
              <a:xfrm>
                <a:off x="7344161" y="2275838"/>
                <a:ext cx="575946" cy="575946"/>
              </a:xfrm>
              <a:prstGeom prst="ellips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10" name="Textfeld 8209">
                <a:extLst>
                  <a:ext uri="{FF2B5EF4-FFF2-40B4-BE49-F238E27FC236}">
                    <a16:creationId xmlns:a16="http://schemas.microsoft.com/office/drawing/2014/main" id="{5544BF0C-A740-9A3B-0637-92B410F36DC0}"/>
                  </a:ext>
                </a:extLst>
              </p:cNvPr>
              <p:cNvSpPr txBox="1"/>
              <p:nvPr/>
            </p:nvSpPr>
            <p:spPr>
              <a:xfrm>
                <a:off x="7383643" y="2418351"/>
                <a:ext cx="534122" cy="276999"/>
              </a:xfrm>
              <a:prstGeom prst="rect">
                <a:avLst/>
              </a:prstGeom>
              <a:noFill/>
            </p:spPr>
            <p:txBody>
              <a:bodyPr wrap="none" rtlCol="0">
                <a:spAutoFit/>
              </a:bodyPr>
              <a:lstStyle/>
              <a:p>
                <a:pPr algn="ctr"/>
                <a:r>
                  <a:rPr lang="de-DE" sz="1200" dirty="0">
                    <a:solidFill>
                      <a:schemeClr val="bg1"/>
                    </a:solidFill>
                  </a:rPr>
                  <a:t>50 %</a:t>
                </a:r>
              </a:p>
            </p:txBody>
          </p:sp>
        </p:grpSp>
        <p:sp>
          <p:nvSpPr>
            <p:cNvPr id="8212" name="Textfeld 8211">
              <a:extLst>
                <a:ext uri="{FF2B5EF4-FFF2-40B4-BE49-F238E27FC236}">
                  <a16:creationId xmlns:a16="http://schemas.microsoft.com/office/drawing/2014/main" id="{80E09BE2-4D95-151D-16D5-666CD7B9B6CD}"/>
                </a:ext>
              </a:extLst>
            </p:cNvPr>
            <p:cNvSpPr txBox="1"/>
            <p:nvPr/>
          </p:nvSpPr>
          <p:spPr>
            <a:xfrm>
              <a:off x="7294216" y="1575785"/>
              <a:ext cx="646332" cy="276999"/>
            </a:xfrm>
            <a:prstGeom prst="rect">
              <a:avLst/>
            </a:prstGeom>
            <a:noFill/>
          </p:spPr>
          <p:txBody>
            <a:bodyPr wrap="none" rtlCol="0">
              <a:spAutoFit/>
            </a:bodyPr>
            <a:lstStyle/>
            <a:p>
              <a:pPr algn="ctr"/>
              <a:r>
                <a:rPr lang="de-DE" sz="1800" baseline="-25000" dirty="0"/>
                <a:t>Output</a:t>
              </a:r>
            </a:p>
          </p:txBody>
        </p:sp>
      </p:grpSp>
      <p:sp>
        <p:nvSpPr>
          <p:cNvPr id="9" name="Textfeld 8">
            <a:extLst>
              <a:ext uri="{FF2B5EF4-FFF2-40B4-BE49-F238E27FC236}">
                <a16:creationId xmlns:a16="http://schemas.microsoft.com/office/drawing/2014/main" id="{56AC3994-86A6-7263-C8D3-451B78189E41}"/>
              </a:ext>
            </a:extLst>
          </p:cNvPr>
          <p:cNvSpPr txBox="1"/>
          <p:nvPr/>
        </p:nvSpPr>
        <p:spPr>
          <a:xfrm>
            <a:off x="7065932" y="2861350"/>
            <a:ext cx="1654620" cy="338554"/>
          </a:xfrm>
          <a:prstGeom prst="rect">
            <a:avLst/>
          </a:prstGeom>
          <a:noFill/>
        </p:spPr>
        <p:txBody>
          <a:bodyPr wrap="none" rtlCol="0">
            <a:spAutoFit/>
          </a:bodyPr>
          <a:lstStyle/>
          <a:p>
            <a:pPr algn="ctr"/>
            <a:r>
              <a:rPr lang="de-DE" sz="1600" baseline="-25000" dirty="0">
                <a:solidFill>
                  <a:srgbClr val="FF0000"/>
                </a:solidFill>
              </a:rPr>
              <a:t>0,5</a:t>
            </a:r>
            <a:r>
              <a:rPr lang="de-DE" sz="1600" dirty="0">
                <a:solidFill>
                  <a:srgbClr val="FF0000"/>
                </a:solidFill>
              </a:rPr>
              <a:t> </a:t>
            </a:r>
            <a:r>
              <a:rPr lang="de-DE" sz="1600" baseline="-25000" dirty="0">
                <a:solidFill>
                  <a:srgbClr val="FF0000"/>
                </a:solidFill>
              </a:rPr>
              <a:t>kWh</a:t>
            </a:r>
            <a:r>
              <a:rPr lang="de-DE" sz="1600" dirty="0">
                <a:solidFill>
                  <a:srgbClr val="FF0000"/>
                </a:solidFill>
              </a:rPr>
              <a:t> </a:t>
            </a:r>
            <a:r>
              <a:rPr lang="de-DE" sz="1600" baseline="-25000" dirty="0">
                <a:solidFill>
                  <a:srgbClr val="FF0000"/>
                </a:solidFill>
              </a:rPr>
              <a:t>Wärmeenergie</a:t>
            </a:r>
          </a:p>
        </p:txBody>
      </p:sp>
      <p:grpSp>
        <p:nvGrpSpPr>
          <p:cNvPr id="8232" name="Gruppieren 8231">
            <a:extLst>
              <a:ext uri="{FF2B5EF4-FFF2-40B4-BE49-F238E27FC236}">
                <a16:creationId xmlns:a16="http://schemas.microsoft.com/office/drawing/2014/main" id="{0FBAAF2B-BBB4-9838-46B5-B9E9737966BB}"/>
              </a:ext>
            </a:extLst>
          </p:cNvPr>
          <p:cNvGrpSpPr/>
          <p:nvPr/>
        </p:nvGrpSpPr>
        <p:grpSpPr>
          <a:xfrm>
            <a:off x="3928846" y="1659259"/>
            <a:ext cx="473206" cy="487766"/>
            <a:chOff x="3928846" y="1659259"/>
            <a:chExt cx="473206" cy="487766"/>
          </a:xfrm>
        </p:grpSpPr>
        <p:sp>
          <p:nvSpPr>
            <p:cNvPr id="8214" name="Textfeld 8213">
              <a:extLst>
                <a:ext uri="{FF2B5EF4-FFF2-40B4-BE49-F238E27FC236}">
                  <a16:creationId xmlns:a16="http://schemas.microsoft.com/office/drawing/2014/main" id="{F72B0E19-8347-6481-6D7E-CABC87DF863B}"/>
                </a:ext>
              </a:extLst>
            </p:cNvPr>
            <p:cNvSpPr txBox="1"/>
            <p:nvPr/>
          </p:nvSpPr>
          <p:spPr>
            <a:xfrm>
              <a:off x="3928846" y="1659259"/>
              <a:ext cx="473206" cy="276999"/>
            </a:xfrm>
            <a:prstGeom prst="rect">
              <a:avLst/>
            </a:prstGeom>
            <a:noFill/>
          </p:spPr>
          <p:txBody>
            <a:bodyPr wrap="none" rtlCol="0">
              <a:spAutoFit/>
            </a:bodyPr>
            <a:lstStyle/>
            <a:p>
              <a:r>
                <a:rPr lang="de-DE" sz="1200" dirty="0"/>
                <a:t>H</a:t>
              </a:r>
              <a:r>
                <a:rPr lang="de-DE" sz="1200" baseline="-25000" dirty="0"/>
                <a:t>2</a:t>
              </a:r>
              <a:r>
                <a:rPr lang="de-DE" sz="1200" dirty="0"/>
                <a:t>O</a:t>
              </a:r>
            </a:p>
          </p:txBody>
        </p:sp>
        <p:sp>
          <p:nvSpPr>
            <p:cNvPr id="8215" name="Pfeil: nach unten 8214">
              <a:extLst>
                <a:ext uri="{FF2B5EF4-FFF2-40B4-BE49-F238E27FC236}">
                  <a16:creationId xmlns:a16="http://schemas.microsoft.com/office/drawing/2014/main" id="{A4467CDC-CB8C-B7EF-A6C3-4AB7C02AC193}"/>
                </a:ext>
              </a:extLst>
            </p:cNvPr>
            <p:cNvSpPr/>
            <p:nvPr/>
          </p:nvSpPr>
          <p:spPr bwMode="auto">
            <a:xfrm>
              <a:off x="4078797" y="1908860"/>
              <a:ext cx="163777" cy="238165"/>
            </a:xfrm>
            <a:prstGeom prst="downArrow">
              <a:avLst/>
            </a:prstGeom>
            <a:solidFill>
              <a:srgbClr val="00B05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8233" name="Gruppieren 8232">
            <a:extLst>
              <a:ext uri="{FF2B5EF4-FFF2-40B4-BE49-F238E27FC236}">
                <a16:creationId xmlns:a16="http://schemas.microsoft.com/office/drawing/2014/main" id="{A8E0B320-7924-F28A-7CE4-365C97D7CD0C}"/>
              </a:ext>
            </a:extLst>
          </p:cNvPr>
          <p:cNvGrpSpPr/>
          <p:nvPr/>
        </p:nvGrpSpPr>
        <p:grpSpPr>
          <a:xfrm>
            <a:off x="3829522" y="2476285"/>
            <a:ext cx="688009" cy="1201888"/>
            <a:chOff x="3829522" y="2476285"/>
            <a:chExt cx="688009" cy="1201888"/>
          </a:xfrm>
        </p:grpSpPr>
        <p:grpSp>
          <p:nvGrpSpPr>
            <p:cNvPr id="8230" name="Gruppieren 8229">
              <a:extLst>
                <a:ext uri="{FF2B5EF4-FFF2-40B4-BE49-F238E27FC236}">
                  <a16:creationId xmlns:a16="http://schemas.microsoft.com/office/drawing/2014/main" id="{86D68F69-0680-E640-6B58-E2D7E1738198}"/>
                </a:ext>
              </a:extLst>
            </p:cNvPr>
            <p:cNvGrpSpPr/>
            <p:nvPr/>
          </p:nvGrpSpPr>
          <p:grpSpPr>
            <a:xfrm>
              <a:off x="3829522" y="2476285"/>
              <a:ext cx="688009" cy="493277"/>
              <a:chOff x="3829522" y="2476285"/>
              <a:chExt cx="688009" cy="493277"/>
            </a:xfrm>
          </p:grpSpPr>
          <p:pic>
            <p:nvPicPr>
              <p:cNvPr id="21" name="Grafik 20" descr="Ein Bild, das Text, Diagramm, Screenshot, Schrift enthält.&#10;&#10;Automatisch generierte Beschreibung">
                <a:extLst>
                  <a:ext uri="{FF2B5EF4-FFF2-40B4-BE49-F238E27FC236}">
                    <a16:creationId xmlns:a16="http://schemas.microsoft.com/office/drawing/2014/main" id="{A9FEB943-276C-45E4-030B-35A339551891}"/>
                  </a:ext>
                </a:extLst>
              </p:cNvPr>
              <p:cNvPicPr>
                <a:picLocks noChangeAspect="1"/>
              </p:cNvPicPr>
              <p:nvPr/>
            </p:nvPicPr>
            <p:blipFill rotWithShape="1">
              <a:blip r:embed="rId3">
                <a:extLst>
                  <a:ext uri="{28A0092B-C50C-407E-A947-70E740481C1C}">
                    <a14:useLocalDpi xmlns:a14="http://schemas.microsoft.com/office/drawing/2010/main" val="0"/>
                  </a:ext>
                </a:extLst>
              </a:blip>
              <a:srcRect l="37825" t="30966" r="55298" b="62191"/>
              <a:stretch/>
            </p:blipFill>
            <p:spPr>
              <a:xfrm>
                <a:off x="3853890" y="2476285"/>
                <a:ext cx="585789" cy="357188"/>
              </a:xfrm>
              <a:prstGeom prst="rect">
                <a:avLst/>
              </a:prstGeom>
            </p:spPr>
          </p:pic>
          <p:sp>
            <p:nvSpPr>
              <p:cNvPr id="26" name="Textfeld 25">
                <a:extLst>
                  <a:ext uri="{FF2B5EF4-FFF2-40B4-BE49-F238E27FC236}">
                    <a16:creationId xmlns:a16="http://schemas.microsoft.com/office/drawing/2014/main" id="{93B1DD59-FA69-3402-54B2-E7A6143F81C2}"/>
                  </a:ext>
                </a:extLst>
              </p:cNvPr>
              <p:cNvSpPr txBox="1"/>
              <p:nvPr/>
            </p:nvSpPr>
            <p:spPr>
              <a:xfrm>
                <a:off x="3829522" y="2754118"/>
                <a:ext cx="688009" cy="215444"/>
              </a:xfrm>
              <a:prstGeom prst="rect">
                <a:avLst/>
              </a:prstGeom>
              <a:noFill/>
            </p:spPr>
            <p:txBody>
              <a:bodyPr wrap="none" rtlCol="0">
                <a:spAutoFit/>
              </a:bodyPr>
              <a:lstStyle/>
              <a:p>
                <a:r>
                  <a:rPr lang="de-DE" sz="1200" baseline="-25000" dirty="0"/>
                  <a:t>Elektrolyse</a:t>
                </a:r>
              </a:p>
            </p:txBody>
          </p:sp>
        </p:grpSp>
        <p:grpSp>
          <p:nvGrpSpPr>
            <p:cNvPr id="8231" name="Gruppieren 8230">
              <a:extLst>
                <a:ext uri="{FF2B5EF4-FFF2-40B4-BE49-F238E27FC236}">
                  <a16:creationId xmlns:a16="http://schemas.microsoft.com/office/drawing/2014/main" id="{AE13761F-3766-93F5-E01E-5F8F24040390}"/>
                </a:ext>
              </a:extLst>
            </p:cNvPr>
            <p:cNvGrpSpPr/>
            <p:nvPr/>
          </p:nvGrpSpPr>
          <p:grpSpPr>
            <a:xfrm>
              <a:off x="4004077" y="3164766"/>
              <a:ext cx="362600" cy="513407"/>
              <a:chOff x="4004077" y="3164766"/>
              <a:chExt cx="362600" cy="513407"/>
            </a:xfrm>
          </p:grpSpPr>
          <p:sp>
            <p:nvSpPr>
              <p:cNvPr id="2" name="Pfeil: nach unten 1">
                <a:extLst>
                  <a:ext uri="{FF2B5EF4-FFF2-40B4-BE49-F238E27FC236}">
                    <a16:creationId xmlns:a16="http://schemas.microsoft.com/office/drawing/2014/main" id="{BB63ED0D-7B06-CDC6-F1D1-DCDA03E1F653}"/>
                  </a:ext>
                </a:extLst>
              </p:cNvPr>
              <p:cNvSpPr/>
              <p:nvPr/>
            </p:nvSpPr>
            <p:spPr bwMode="auto">
              <a:xfrm>
                <a:off x="4078797" y="3164766"/>
                <a:ext cx="163777" cy="238165"/>
              </a:xfrm>
              <a:prstGeom prst="downArrow">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16" name="Textfeld 8215">
                <a:extLst>
                  <a:ext uri="{FF2B5EF4-FFF2-40B4-BE49-F238E27FC236}">
                    <a16:creationId xmlns:a16="http://schemas.microsoft.com/office/drawing/2014/main" id="{8ACCB6CD-BEB9-3070-345B-B88E3E861E98}"/>
                  </a:ext>
                </a:extLst>
              </p:cNvPr>
              <p:cNvSpPr txBox="1"/>
              <p:nvPr/>
            </p:nvSpPr>
            <p:spPr>
              <a:xfrm>
                <a:off x="4004077" y="3401174"/>
                <a:ext cx="362600" cy="276999"/>
              </a:xfrm>
              <a:prstGeom prst="rect">
                <a:avLst/>
              </a:prstGeom>
              <a:noFill/>
            </p:spPr>
            <p:txBody>
              <a:bodyPr wrap="none" rtlCol="0">
                <a:spAutoFit/>
              </a:bodyPr>
              <a:lstStyle/>
              <a:p>
                <a:r>
                  <a:rPr lang="de-DE" sz="1200" dirty="0"/>
                  <a:t>O</a:t>
                </a:r>
                <a:r>
                  <a:rPr lang="de-DE" sz="1200" baseline="-25000" dirty="0"/>
                  <a:t>2</a:t>
                </a:r>
              </a:p>
            </p:txBody>
          </p:sp>
        </p:grpSp>
      </p:grpSp>
      <p:grpSp>
        <p:nvGrpSpPr>
          <p:cNvPr id="8228" name="Gruppieren 8227">
            <a:extLst>
              <a:ext uri="{FF2B5EF4-FFF2-40B4-BE49-F238E27FC236}">
                <a16:creationId xmlns:a16="http://schemas.microsoft.com/office/drawing/2014/main" id="{ADC84367-5BBB-548B-65B5-D0F79212268F}"/>
              </a:ext>
            </a:extLst>
          </p:cNvPr>
          <p:cNvGrpSpPr/>
          <p:nvPr/>
        </p:nvGrpSpPr>
        <p:grpSpPr>
          <a:xfrm>
            <a:off x="466604" y="2313879"/>
            <a:ext cx="3309816" cy="2100751"/>
            <a:chOff x="265644" y="2191202"/>
            <a:chExt cx="3309816" cy="2100751"/>
          </a:xfrm>
        </p:grpSpPr>
        <p:grpSp>
          <p:nvGrpSpPr>
            <p:cNvPr id="8226" name="Gruppieren 8225">
              <a:extLst>
                <a:ext uri="{FF2B5EF4-FFF2-40B4-BE49-F238E27FC236}">
                  <a16:creationId xmlns:a16="http://schemas.microsoft.com/office/drawing/2014/main" id="{DD22156C-AEAD-3F0E-96DE-1CB392F213F9}"/>
                </a:ext>
              </a:extLst>
            </p:cNvPr>
            <p:cNvGrpSpPr/>
            <p:nvPr/>
          </p:nvGrpSpPr>
          <p:grpSpPr>
            <a:xfrm>
              <a:off x="265644" y="2191202"/>
              <a:ext cx="1975684" cy="2100751"/>
              <a:chOff x="569853" y="2195394"/>
              <a:chExt cx="1975684" cy="2100751"/>
            </a:xfrm>
          </p:grpSpPr>
          <p:pic>
            <p:nvPicPr>
              <p:cNvPr id="7" name="Grafik 6" descr="Ein Bild, das Text, Diagramm, Screenshot, Schrift enthält.&#10;&#10;Automatisch generierte Beschreibung">
                <a:extLst>
                  <a:ext uri="{FF2B5EF4-FFF2-40B4-BE49-F238E27FC236}">
                    <a16:creationId xmlns:a16="http://schemas.microsoft.com/office/drawing/2014/main" id="{0FF88D82-E7AE-DD40-A6BE-D84459584389}"/>
                  </a:ext>
                </a:extLst>
              </p:cNvPr>
              <p:cNvPicPr>
                <a:picLocks noChangeAspect="1"/>
              </p:cNvPicPr>
              <p:nvPr/>
            </p:nvPicPr>
            <p:blipFill rotWithShape="1">
              <a:blip r:embed="rId3">
                <a:extLst>
                  <a:ext uri="{28A0092B-C50C-407E-A947-70E740481C1C}">
                    <a14:useLocalDpi xmlns:a14="http://schemas.microsoft.com/office/drawing/2010/main" val="0"/>
                  </a:ext>
                </a:extLst>
              </a:blip>
              <a:srcRect l="-1" t="25585" r="77344" b="34195"/>
              <a:stretch/>
            </p:blipFill>
            <p:spPr>
              <a:xfrm>
                <a:off x="569853" y="2195394"/>
                <a:ext cx="1929964" cy="2099387"/>
              </a:xfrm>
              <a:prstGeom prst="rect">
                <a:avLst/>
              </a:prstGeom>
            </p:spPr>
          </p:pic>
          <p:sp>
            <p:nvSpPr>
              <p:cNvPr id="8224" name="Rechteck 8223">
                <a:extLst>
                  <a:ext uri="{FF2B5EF4-FFF2-40B4-BE49-F238E27FC236}">
                    <a16:creationId xmlns:a16="http://schemas.microsoft.com/office/drawing/2014/main" id="{B1C2F100-2CC4-7D54-0F00-D348526A0C7C}"/>
                  </a:ext>
                </a:extLst>
              </p:cNvPr>
              <p:cNvSpPr/>
              <p:nvPr/>
            </p:nvSpPr>
            <p:spPr bwMode="auto">
              <a:xfrm>
                <a:off x="2374900" y="2476285"/>
                <a:ext cx="170637" cy="450494"/>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25" name="Rechteck 8224">
                <a:extLst>
                  <a:ext uri="{FF2B5EF4-FFF2-40B4-BE49-F238E27FC236}">
                    <a16:creationId xmlns:a16="http://schemas.microsoft.com/office/drawing/2014/main" id="{CE54EB88-11A9-A399-16AF-E8B0EFF58E1D}"/>
                  </a:ext>
                </a:extLst>
              </p:cNvPr>
              <p:cNvSpPr/>
              <p:nvPr/>
            </p:nvSpPr>
            <p:spPr bwMode="auto">
              <a:xfrm>
                <a:off x="2374900" y="3845651"/>
                <a:ext cx="170637" cy="450494"/>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8220" name="Textfeld 8219">
              <a:extLst>
                <a:ext uri="{FF2B5EF4-FFF2-40B4-BE49-F238E27FC236}">
                  <a16:creationId xmlns:a16="http://schemas.microsoft.com/office/drawing/2014/main" id="{23E28103-CE30-D94E-F34A-328E2B429F74}"/>
                </a:ext>
              </a:extLst>
            </p:cNvPr>
            <p:cNvSpPr txBox="1"/>
            <p:nvPr/>
          </p:nvSpPr>
          <p:spPr>
            <a:xfrm>
              <a:off x="2036854" y="3274688"/>
              <a:ext cx="1538606" cy="478849"/>
            </a:xfrm>
            <a:prstGeom prst="rect">
              <a:avLst/>
            </a:prstGeom>
            <a:noFill/>
          </p:spPr>
          <p:txBody>
            <a:bodyPr wrap="square">
              <a:spAutoFit/>
            </a:bodyPr>
            <a:lstStyle/>
            <a:p>
              <a:pPr>
                <a:lnSpc>
                  <a:spcPct val="107000"/>
                </a:lnSpc>
                <a:spcAft>
                  <a:spcPts val="800"/>
                </a:spcAft>
              </a:pPr>
              <a:r>
                <a:rPr lang="de-DE" sz="1200"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Ausgangsbasis:</a:t>
              </a:r>
              <a:br>
                <a:rPr lang="de-DE" sz="1200"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de-DE" sz="1200"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erneuerbarer Strom</a:t>
              </a:r>
              <a:endParaRPr lang="de-DE" sz="12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234" name="Gruppieren 8233">
            <a:extLst>
              <a:ext uri="{FF2B5EF4-FFF2-40B4-BE49-F238E27FC236}">
                <a16:creationId xmlns:a16="http://schemas.microsoft.com/office/drawing/2014/main" id="{6A50BF09-2304-F16D-BBAB-3E3BEAE9703A}"/>
              </a:ext>
            </a:extLst>
          </p:cNvPr>
          <p:cNvGrpSpPr/>
          <p:nvPr/>
        </p:nvGrpSpPr>
        <p:grpSpPr>
          <a:xfrm>
            <a:off x="2458585" y="1674532"/>
            <a:ext cx="1340770" cy="1584437"/>
            <a:chOff x="2458585" y="1674532"/>
            <a:chExt cx="1340770" cy="1584437"/>
          </a:xfrm>
        </p:grpSpPr>
        <p:sp>
          <p:nvSpPr>
            <p:cNvPr id="8221" name="Textfeld 8220">
              <a:extLst>
                <a:ext uri="{FF2B5EF4-FFF2-40B4-BE49-F238E27FC236}">
                  <a16:creationId xmlns:a16="http://schemas.microsoft.com/office/drawing/2014/main" id="{6576C110-1155-A96D-829A-549851D2B7D0}"/>
                </a:ext>
              </a:extLst>
            </p:cNvPr>
            <p:cNvSpPr txBox="1"/>
            <p:nvPr/>
          </p:nvSpPr>
          <p:spPr>
            <a:xfrm>
              <a:off x="2737236" y="1674532"/>
              <a:ext cx="526106" cy="276999"/>
            </a:xfrm>
            <a:prstGeom prst="rect">
              <a:avLst/>
            </a:prstGeom>
            <a:noFill/>
          </p:spPr>
          <p:txBody>
            <a:bodyPr wrap="none" rtlCol="0">
              <a:spAutoFit/>
            </a:bodyPr>
            <a:lstStyle/>
            <a:p>
              <a:pPr algn="ctr"/>
              <a:r>
                <a:rPr lang="de-DE" sz="1800" baseline="-25000" dirty="0"/>
                <a:t>Input</a:t>
              </a:r>
            </a:p>
          </p:txBody>
        </p:sp>
        <p:grpSp>
          <p:nvGrpSpPr>
            <p:cNvPr id="8229" name="Gruppieren 8228">
              <a:extLst>
                <a:ext uri="{FF2B5EF4-FFF2-40B4-BE49-F238E27FC236}">
                  <a16:creationId xmlns:a16="http://schemas.microsoft.com/office/drawing/2014/main" id="{32327FF7-674E-7A4B-EE9A-93985B737037}"/>
                </a:ext>
              </a:extLst>
            </p:cNvPr>
            <p:cNvGrpSpPr/>
            <p:nvPr/>
          </p:nvGrpSpPr>
          <p:grpSpPr>
            <a:xfrm>
              <a:off x="2458585" y="2208612"/>
              <a:ext cx="1340770" cy="1050357"/>
              <a:chOff x="2458585" y="2208612"/>
              <a:chExt cx="1340770" cy="1050357"/>
            </a:xfrm>
          </p:grpSpPr>
          <p:pic>
            <p:nvPicPr>
              <p:cNvPr id="4" name="Grafik 3" descr="Ein Bild, das Text, Diagramm, Screenshot, Schrift enthält.&#10;&#10;Automatisch generierte Beschreibung">
                <a:extLst>
                  <a:ext uri="{FF2B5EF4-FFF2-40B4-BE49-F238E27FC236}">
                    <a16:creationId xmlns:a16="http://schemas.microsoft.com/office/drawing/2014/main" id="{E4162C69-A80A-BE41-1E58-5A6F819824B8}"/>
                  </a:ext>
                </a:extLst>
              </p:cNvPr>
              <p:cNvPicPr>
                <a:picLocks noChangeAspect="1"/>
              </p:cNvPicPr>
              <p:nvPr/>
            </p:nvPicPr>
            <p:blipFill rotWithShape="1">
              <a:blip r:embed="rId3">
                <a:extLst>
                  <a:ext uri="{28A0092B-C50C-407E-A947-70E740481C1C}">
                    <a14:useLocalDpi xmlns:a14="http://schemas.microsoft.com/office/drawing/2010/main" val="0"/>
                  </a:ext>
                </a:extLst>
              </a:blip>
              <a:srcRect l="22196" t="25763" r="63357" b="55919"/>
              <a:stretch/>
            </p:blipFill>
            <p:spPr>
              <a:xfrm>
                <a:off x="2568694" y="2208612"/>
                <a:ext cx="1230661" cy="956154"/>
              </a:xfrm>
              <a:prstGeom prst="rect">
                <a:avLst/>
              </a:prstGeom>
            </p:spPr>
          </p:pic>
          <p:sp>
            <p:nvSpPr>
              <p:cNvPr id="8227" name="Rechteck 8226">
                <a:extLst>
                  <a:ext uri="{FF2B5EF4-FFF2-40B4-BE49-F238E27FC236}">
                    <a16:creationId xmlns:a16="http://schemas.microsoft.com/office/drawing/2014/main" id="{1E4BB1E1-6EDE-7851-E0B5-5EC2D7543C12}"/>
                  </a:ext>
                </a:extLst>
              </p:cNvPr>
              <p:cNvSpPr/>
              <p:nvPr/>
            </p:nvSpPr>
            <p:spPr bwMode="auto">
              <a:xfrm>
                <a:off x="2458585" y="3020192"/>
                <a:ext cx="183015" cy="238777"/>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sp>
        <p:nvSpPr>
          <p:cNvPr id="14" name="Textfeld 13">
            <a:extLst>
              <a:ext uri="{FF2B5EF4-FFF2-40B4-BE49-F238E27FC236}">
                <a16:creationId xmlns:a16="http://schemas.microsoft.com/office/drawing/2014/main" id="{D506DE04-CE02-4AA8-DC36-5EB3CA4204FD}"/>
              </a:ext>
            </a:extLst>
          </p:cNvPr>
          <p:cNvSpPr txBox="1"/>
          <p:nvPr/>
        </p:nvSpPr>
        <p:spPr>
          <a:xfrm>
            <a:off x="3275496" y="2231262"/>
            <a:ext cx="936475" cy="256480"/>
          </a:xfrm>
          <a:prstGeom prst="rect">
            <a:avLst/>
          </a:prstGeom>
          <a:noFill/>
        </p:spPr>
        <p:txBody>
          <a:bodyPr wrap="none" rtlCol="0">
            <a:spAutoFit/>
          </a:bodyPr>
          <a:lstStyle/>
          <a:p>
            <a:pPr algn="ctr"/>
            <a:r>
              <a:rPr lang="de-DE" sz="1600" baseline="-25000" dirty="0">
                <a:solidFill>
                  <a:srgbClr val="FF0000"/>
                </a:solidFill>
              </a:rPr>
              <a:t>1kWh Strom</a:t>
            </a:r>
          </a:p>
        </p:txBody>
      </p:sp>
      <p:sp>
        <p:nvSpPr>
          <p:cNvPr id="8217" name="Textfeld 8216">
            <a:extLst>
              <a:ext uri="{FF2B5EF4-FFF2-40B4-BE49-F238E27FC236}">
                <a16:creationId xmlns:a16="http://schemas.microsoft.com/office/drawing/2014/main" id="{DFE5FD50-3305-D039-838E-345FBE040111}"/>
              </a:ext>
            </a:extLst>
          </p:cNvPr>
          <p:cNvSpPr txBox="1"/>
          <p:nvPr/>
        </p:nvSpPr>
        <p:spPr>
          <a:xfrm>
            <a:off x="0" y="5998696"/>
            <a:ext cx="9867393" cy="369332"/>
          </a:xfrm>
          <a:prstGeom prst="rect">
            <a:avLst/>
          </a:prstGeom>
          <a:noFill/>
        </p:spPr>
        <p:txBody>
          <a:bodyPr wrap="square">
            <a:spAutoFit/>
          </a:bodyPr>
          <a:lstStyle/>
          <a:p>
            <a:pPr algn="ctr"/>
            <a:r>
              <a:rPr lang="de-DE" altLang="de-DE" sz="1800" dirty="0">
                <a:solidFill>
                  <a:srgbClr val="00B050"/>
                </a:solidFill>
              </a:rPr>
              <a:t>Bei P2G muss das ca. 7 bis 9-fache an EE-Strom </a:t>
            </a:r>
            <a:r>
              <a:rPr lang="de-DE" altLang="de-DE" sz="1800" dirty="0" err="1">
                <a:solidFill>
                  <a:srgbClr val="00B050"/>
                </a:solidFill>
              </a:rPr>
              <a:t>ggü</a:t>
            </a:r>
            <a:r>
              <a:rPr lang="de-DE" altLang="de-DE" sz="1800" dirty="0">
                <a:solidFill>
                  <a:srgbClr val="00B050"/>
                </a:solidFill>
              </a:rPr>
              <a:t>. der WP aufgewendet werden!</a:t>
            </a:r>
          </a:p>
        </p:txBody>
      </p:sp>
      <p:sp>
        <p:nvSpPr>
          <p:cNvPr id="15" name="Textfeld 14">
            <a:extLst>
              <a:ext uri="{FF2B5EF4-FFF2-40B4-BE49-F238E27FC236}">
                <a16:creationId xmlns:a16="http://schemas.microsoft.com/office/drawing/2014/main" id="{EFECA074-0933-5520-E449-B75F54865953}"/>
              </a:ext>
            </a:extLst>
          </p:cNvPr>
          <p:cNvSpPr txBox="1"/>
          <p:nvPr/>
        </p:nvSpPr>
        <p:spPr>
          <a:xfrm>
            <a:off x="283922" y="4484522"/>
            <a:ext cx="1848513" cy="874085"/>
          </a:xfrm>
          <a:prstGeom prst="rect">
            <a:avLst/>
          </a:prstGeom>
          <a:noFill/>
        </p:spPr>
        <p:txBody>
          <a:bodyPr wrap="square">
            <a:spAutoFit/>
          </a:bodyPr>
          <a:lstStyle/>
          <a:p>
            <a:pPr>
              <a:lnSpc>
                <a:spcPct val="107000"/>
              </a:lnSpc>
              <a:spcBef>
                <a:spcPts val="1200"/>
              </a:spcBef>
            </a:pPr>
            <a:r>
              <a:rPr lang="de-DE" sz="1200" b="1" kern="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Terra X | Harald Lesch</a:t>
            </a:r>
            <a:br>
              <a:rPr lang="de-DE" sz="1200" b="1" kern="1800" dirty="0">
                <a:solidFill>
                  <a:srgbClr val="FF0000"/>
                </a:solidFill>
                <a:effectLst/>
                <a:latin typeface="Calibri Light" panose="020F0302020204030204" pitchFamily="34" charset="0"/>
                <a:ea typeface="Times New Roman" panose="02020603050405020304" pitchFamily="18" charset="0"/>
                <a:cs typeface="Calibri" panose="020F0502020204030204" pitchFamily="34" charset="0"/>
              </a:rPr>
            </a:br>
            <a:r>
              <a:rPr lang="de-DE" sz="1200" u="sng"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Heizungsverbot, und jetzt? Wärmepumpen und Wasserstoff im Check!</a:t>
            </a:r>
            <a:endParaRPr lang="de-DE" sz="1200" kern="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218" name="Rectangle 4">
            <a:extLst>
              <a:ext uri="{FF2B5EF4-FFF2-40B4-BE49-F238E27FC236}">
                <a16:creationId xmlns:a16="http://schemas.microsoft.com/office/drawing/2014/main" id="{D4EE787B-58B5-183A-B934-A2E7F7F14653}"/>
              </a:ext>
            </a:extLst>
          </p:cNvPr>
          <p:cNvSpPr>
            <a:spLocks noChangeArrowheads="1"/>
          </p:cNvSpPr>
          <p:nvPr/>
        </p:nvSpPr>
        <p:spPr bwMode="auto">
          <a:xfrm>
            <a:off x="1042460" y="36041"/>
            <a:ext cx="8488219" cy="584775"/>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sz="2000" dirty="0">
                <a:solidFill>
                  <a:schemeClr val="bg1"/>
                </a:solidFill>
                <a:latin typeface="+mn-lt"/>
                <a:cs typeface="Calibri" panose="020F0502020204030204" pitchFamily="34" charset="0"/>
              </a:rPr>
              <a:t>„</a:t>
            </a:r>
            <a:r>
              <a:rPr lang="de-DE" sz="2000" dirty="0">
                <a:solidFill>
                  <a:schemeClr val="bg1"/>
                </a:solidFill>
                <a:latin typeface="+mn-lt"/>
                <a:cs typeface="Calibri" panose="020F0502020204030204" pitchFamily="34" charset="0"/>
                <a:sym typeface="Wingdings" panose="05000000000000000000" pitchFamily="2" charset="2"/>
              </a:rPr>
              <a:t>T</a:t>
            </a:r>
            <a:r>
              <a:rPr lang="de-DE" altLang="de-DE" sz="2000" dirty="0">
                <a:solidFill>
                  <a:schemeClr val="bg1"/>
                </a:solidFill>
              </a:rPr>
              <a:t>echnologieoffenheit“ (1)</a:t>
            </a:r>
          </a:p>
          <a:p>
            <a:r>
              <a:rPr lang="de-DE" altLang="de-DE" sz="1800" dirty="0">
                <a:solidFill>
                  <a:schemeClr val="bg1"/>
                </a:solidFill>
              </a:rPr>
              <a:t>Wärmewende: Effizienzvergleich Power </a:t>
            </a:r>
            <a:r>
              <a:rPr lang="de-DE" altLang="de-DE" sz="1800" dirty="0" err="1">
                <a:solidFill>
                  <a:schemeClr val="bg1"/>
                </a:solidFill>
              </a:rPr>
              <a:t>to</a:t>
            </a:r>
            <a:r>
              <a:rPr lang="de-DE" altLang="de-DE" sz="1800" dirty="0">
                <a:solidFill>
                  <a:schemeClr val="bg1"/>
                </a:solidFill>
              </a:rPr>
              <a:t> Gas (P2G) vs. Wärmepumpe (WP)</a:t>
            </a:r>
          </a:p>
        </p:txBody>
      </p:sp>
    </p:spTree>
    <p:extLst>
      <p:ext uri="{BB962C8B-B14F-4D97-AF65-F5344CB8AC3E}">
        <p14:creationId xmlns:p14="http://schemas.microsoft.com/office/powerpoint/2010/main" val="16192092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222"/>
                                        </p:tgtEl>
                                        <p:attrNameLst>
                                          <p:attrName>style.visibility</p:attrName>
                                        </p:attrNameLst>
                                      </p:cBhvr>
                                      <p:to>
                                        <p:strVal val="visible"/>
                                      </p:to>
                                    </p:set>
                                    <p:anim calcmode="lin" valueType="num">
                                      <p:cBhvr additive="base">
                                        <p:cTn id="7" dur="1000" fill="hold"/>
                                        <p:tgtEl>
                                          <p:spTgt spid="8222"/>
                                        </p:tgtEl>
                                        <p:attrNameLst>
                                          <p:attrName>ppt_x</p:attrName>
                                        </p:attrNameLst>
                                      </p:cBhvr>
                                      <p:tavLst>
                                        <p:tav tm="0">
                                          <p:val>
                                            <p:strVal val="1+#ppt_w/2"/>
                                          </p:val>
                                        </p:tav>
                                        <p:tav tm="100000">
                                          <p:val>
                                            <p:strVal val="#ppt_x"/>
                                          </p:val>
                                        </p:tav>
                                      </p:tavLst>
                                    </p:anim>
                                    <p:anim calcmode="lin" valueType="num">
                                      <p:cBhvr additive="base">
                                        <p:cTn id="8" dur="1000" fill="hold"/>
                                        <p:tgtEl>
                                          <p:spTgt spid="82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232"/>
                                        </p:tgtEl>
                                        <p:attrNameLst>
                                          <p:attrName>style.visibility</p:attrName>
                                        </p:attrNameLst>
                                      </p:cBhvr>
                                      <p:to>
                                        <p:strVal val="visible"/>
                                      </p:to>
                                    </p:set>
                                    <p:anim calcmode="lin" valueType="num">
                                      <p:cBhvr additive="base">
                                        <p:cTn id="13" dur="1000" fill="hold"/>
                                        <p:tgtEl>
                                          <p:spTgt spid="8232"/>
                                        </p:tgtEl>
                                        <p:attrNameLst>
                                          <p:attrName>ppt_x</p:attrName>
                                        </p:attrNameLst>
                                      </p:cBhvr>
                                      <p:tavLst>
                                        <p:tav tm="0">
                                          <p:val>
                                            <p:strVal val="#ppt_x"/>
                                          </p:val>
                                        </p:tav>
                                        <p:tav tm="100000">
                                          <p:val>
                                            <p:strVal val="#ppt_x"/>
                                          </p:val>
                                        </p:tav>
                                      </p:tavLst>
                                    </p:anim>
                                    <p:anim calcmode="lin" valueType="num">
                                      <p:cBhvr additive="base">
                                        <p:cTn id="14" dur="1000" fill="hold"/>
                                        <p:tgtEl>
                                          <p:spTgt spid="823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234"/>
                                        </p:tgtEl>
                                        <p:attrNameLst>
                                          <p:attrName>style.visibility</p:attrName>
                                        </p:attrNameLst>
                                      </p:cBhvr>
                                      <p:to>
                                        <p:strVal val="visible"/>
                                      </p:to>
                                    </p:set>
                                    <p:anim calcmode="lin" valueType="num">
                                      <p:cBhvr additive="base">
                                        <p:cTn id="19" dur="1000" fill="hold"/>
                                        <p:tgtEl>
                                          <p:spTgt spid="8234"/>
                                        </p:tgtEl>
                                        <p:attrNameLst>
                                          <p:attrName>ppt_x</p:attrName>
                                        </p:attrNameLst>
                                      </p:cBhvr>
                                      <p:tavLst>
                                        <p:tav tm="0">
                                          <p:val>
                                            <p:strVal val="0-#ppt_w/2"/>
                                          </p:val>
                                        </p:tav>
                                        <p:tav tm="100000">
                                          <p:val>
                                            <p:strVal val="#ppt_x"/>
                                          </p:val>
                                        </p:tav>
                                      </p:tavLst>
                                    </p:anim>
                                    <p:anim calcmode="lin" valueType="num">
                                      <p:cBhvr additive="base">
                                        <p:cTn id="20" dur="1000" fill="hold"/>
                                        <p:tgtEl>
                                          <p:spTgt spid="82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233"/>
                                        </p:tgtEl>
                                        <p:attrNameLst>
                                          <p:attrName>style.visibility</p:attrName>
                                        </p:attrNameLst>
                                      </p:cBhvr>
                                      <p:to>
                                        <p:strVal val="visible"/>
                                      </p:to>
                                    </p:set>
                                    <p:anim calcmode="lin" valueType="num">
                                      <p:cBhvr additive="base">
                                        <p:cTn id="25" dur="1000" fill="hold"/>
                                        <p:tgtEl>
                                          <p:spTgt spid="8233"/>
                                        </p:tgtEl>
                                        <p:attrNameLst>
                                          <p:attrName>ppt_x</p:attrName>
                                        </p:attrNameLst>
                                      </p:cBhvr>
                                      <p:tavLst>
                                        <p:tav tm="0">
                                          <p:val>
                                            <p:strVal val="#ppt_x"/>
                                          </p:val>
                                        </p:tav>
                                        <p:tav tm="100000">
                                          <p:val>
                                            <p:strVal val="#ppt_x"/>
                                          </p:val>
                                        </p:tav>
                                      </p:tavLst>
                                    </p:anim>
                                    <p:anim calcmode="lin" valueType="num">
                                      <p:cBhvr additive="base">
                                        <p:cTn id="26" dur="1000" fill="hold"/>
                                        <p:tgtEl>
                                          <p:spTgt spid="823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204"/>
                                        </p:tgtEl>
                                        <p:attrNameLst>
                                          <p:attrName>style.visibility</p:attrName>
                                        </p:attrNameLst>
                                      </p:cBhvr>
                                      <p:to>
                                        <p:strVal val="visible"/>
                                      </p:to>
                                    </p:set>
                                    <p:anim calcmode="lin" valueType="num">
                                      <p:cBhvr additive="base">
                                        <p:cTn id="31" dur="1000" fill="hold"/>
                                        <p:tgtEl>
                                          <p:spTgt spid="8204"/>
                                        </p:tgtEl>
                                        <p:attrNameLst>
                                          <p:attrName>ppt_x</p:attrName>
                                        </p:attrNameLst>
                                      </p:cBhvr>
                                      <p:tavLst>
                                        <p:tav tm="0">
                                          <p:val>
                                            <p:strVal val="1+#ppt_w/2"/>
                                          </p:val>
                                        </p:tav>
                                        <p:tav tm="100000">
                                          <p:val>
                                            <p:strVal val="#ppt_x"/>
                                          </p:val>
                                        </p:tav>
                                      </p:tavLst>
                                    </p:anim>
                                    <p:anim calcmode="lin" valueType="num">
                                      <p:cBhvr additive="base">
                                        <p:cTn id="32" dur="10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8196"/>
                                        </p:tgtEl>
                                        <p:attrNameLst>
                                          <p:attrName>style.visibility</p:attrName>
                                        </p:attrNameLst>
                                      </p:cBhvr>
                                      <p:to>
                                        <p:strVal val="visible"/>
                                      </p:to>
                                    </p:set>
                                    <p:anim calcmode="lin" valueType="num">
                                      <p:cBhvr additive="base">
                                        <p:cTn id="37" dur="1000" fill="hold"/>
                                        <p:tgtEl>
                                          <p:spTgt spid="8196"/>
                                        </p:tgtEl>
                                        <p:attrNameLst>
                                          <p:attrName>ppt_x</p:attrName>
                                        </p:attrNameLst>
                                      </p:cBhvr>
                                      <p:tavLst>
                                        <p:tav tm="0">
                                          <p:val>
                                            <p:strVal val="#ppt_x"/>
                                          </p:val>
                                        </p:tav>
                                        <p:tav tm="100000">
                                          <p:val>
                                            <p:strVal val="#ppt_x"/>
                                          </p:val>
                                        </p:tav>
                                      </p:tavLst>
                                    </p:anim>
                                    <p:anim calcmode="lin" valueType="num">
                                      <p:cBhvr additive="base">
                                        <p:cTn id="38" dur="1000" fill="hold"/>
                                        <p:tgtEl>
                                          <p:spTgt spid="819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8199"/>
                                        </p:tgtEl>
                                        <p:attrNameLst>
                                          <p:attrName>style.visibility</p:attrName>
                                        </p:attrNameLst>
                                      </p:cBhvr>
                                      <p:to>
                                        <p:strVal val="visible"/>
                                      </p:to>
                                    </p:set>
                                    <p:anim calcmode="lin" valueType="num">
                                      <p:cBhvr additive="base">
                                        <p:cTn id="43" dur="1000" fill="hold"/>
                                        <p:tgtEl>
                                          <p:spTgt spid="8199"/>
                                        </p:tgtEl>
                                        <p:attrNameLst>
                                          <p:attrName>ppt_x</p:attrName>
                                        </p:attrNameLst>
                                      </p:cBhvr>
                                      <p:tavLst>
                                        <p:tav tm="0">
                                          <p:val>
                                            <p:strVal val="1+#ppt_w/2"/>
                                          </p:val>
                                        </p:tav>
                                        <p:tav tm="100000">
                                          <p:val>
                                            <p:strVal val="#ppt_x"/>
                                          </p:val>
                                        </p:tav>
                                      </p:tavLst>
                                    </p:anim>
                                    <p:anim calcmode="lin" valueType="num">
                                      <p:cBhvr additive="base">
                                        <p:cTn id="44" dur="1000" fill="hold"/>
                                        <p:tgtEl>
                                          <p:spTgt spid="819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8213"/>
                                        </p:tgtEl>
                                        <p:attrNameLst>
                                          <p:attrName>style.visibility</p:attrName>
                                        </p:attrNameLst>
                                      </p:cBhvr>
                                      <p:to>
                                        <p:strVal val="visible"/>
                                      </p:to>
                                    </p:set>
                                    <p:anim calcmode="lin" valueType="num">
                                      <p:cBhvr additive="base">
                                        <p:cTn id="49" dur="1000" fill="hold"/>
                                        <p:tgtEl>
                                          <p:spTgt spid="8213"/>
                                        </p:tgtEl>
                                        <p:attrNameLst>
                                          <p:attrName>ppt_x</p:attrName>
                                        </p:attrNameLst>
                                      </p:cBhvr>
                                      <p:tavLst>
                                        <p:tav tm="0">
                                          <p:val>
                                            <p:strVal val="1+#ppt_w/2"/>
                                          </p:val>
                                        </p:tav>
                                        <p:tav tm="100000">
                                          <p:val>
                                            <p:strVal val="#ppt_x"/>
                                          </p:val>
                                        </p:tav>
                                      </p:tavLst>
                                    </p:anim>
                                    <p:anim calcmode="lin" valueType="num">
                                      <p:cBhvr additive="base">
                                        <p:cTn id="50" dur="10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000" fill="hold"/>
                                        <p:tgtEl>
                                          <p:spTgt spid="14"/>
                                        </p:tgtEl>
                                        <p:attrNameLst>
                                          <p:attrName>ppt_x</p:attrName>
                                        </p:attrNameLst>
                                      </p:cBhvr>
                                      <p:tavLst>
                                        <p:tav tm="0">
                                          <p:val>
                                            <p:strVal val="0-#ppt_w/2"/>
                                          </p:val>
                                        </p:tav>
                                        <p:tav tm="100000">
                                          <p:val>
                                            <p:strVal val="#ppt_x"/>
                                          </p:val>
                                        </p:tav>
                                      </p:tavLst>
                                    </p:anim>
                                    <p:anim calcmode="lin" valueType="num">
                                      <p:cBhvr additive="base">
                                        <p:cTn id="5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1000" fill="hold"/>
                                        <p:tgtEl>
                                          <p:spTgt spid="9"/>
                                        </p:tgtEl>
                                        <p:attrNameLst>
                                          <p:attrName>ppt_x</p:attrName>
                                        </p:attrNameLst>
                                      </p:cBhvr>
                                      <p:tavLst>
                                        <p:tav tm="0">
                                          <p:val>
                                            <p:strVal val="1+#ppt_w/2"/>
                                          </p:val>
                                        </p:tav>
                                        <p:tav tm="100000">
                                          <p:val>
                                            <p:strVal val="#ppt_x"/>
                                          </p:val>
                                        </p:tav>
                                      </p:tavLst>
                                    </p:anim>
                                    <p:anim calcmode="lin" valueType="num">
                                      <p:cBhvr additive="base">
                                        <p:cTn id="6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8200"/>
                                        </p:tgtEl>
                                        <p:attrNameLst>
                                          <p:attrName>style.visibility</p:attrName>
                                        </p:attrNameLst>
                                      </p:cBhvr>
                                      <p:to>
                                        <p:strVal val="visible"/>
                                      </p:to>
                                    </p:set>
                                    <p:anim calcmode="lin" valueType="num">
                                      <p:cBhvr additive="base">
                                        <p:cTn id="67" dur="1000" fill="hold"/>
                                        <p:tgtEl>
                                          <p:spTgt spid="8200"/>
                                        </p:tgtEl>
                                        <p:attrNameLst>
                                          <p:attrName>ppt_x</p:attrName>
                                        </p:attrNameLst>
                                      </p:cBhvr>
                                      <p:tavLst>
                                        <p:tav tm="0">
                                          <p:val>
                                            <p:strVal val="1+#ppt_w/2"/>
                                          </p:val>
                                        </p:tav>
                                        <p:tav tm="100000">
                                          <p:val>
                                            <p:strVal val="#ppt_x"/>
                                          </p:val>
                                        </p:tav>
                                      </p:tavLst>
                                    </p:anim>
                                    <p:anim calcmode="lin" valueType="num">
                                      <p:cBhvr additive="base">
                                        <p:cTn id="68" dur="1000" fill="hold"/>
                                        <p:tgtEl>
                                          <p:spTgt spid="820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1000" fill="hold"/>
                                        <p:tgtEl>
                                          <p:spTgt spid="8"/>
                                        </p:tgtEl>
                                        <p:attrNameLst>
                                          <p:attrName>ppt_x</p:attrName>
                                        </p:attrNameLst>
                                      </p:cBhvr>
                                      <p:tavLst>
                                        <p:tav tm="0">
                                          <p:val>
                                            <p:strVal val="0-#ppt_w/2"/>
                                          </p:val>
                                        </p:tav>
                                        <p:tav tm="100000">
                                          <p:val>
                                            <p:strVal val="#ppt_x"/>
                                          </p:val>
                                        </p:tav>
                                      </p:tavLst>
                                    </p:anim>
                                    <p:anim calcmode="lin" valueType="num">
                                      <p:cBhvr additive="base">
                                        <p:cTn id="7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8208"/>
                                        </p:tgtEl>
                                        <p:attrNameLst>
                                          <p:attrName>style.visibility</p:attrName>
                                        </p:attrNameLst>
                                      </p:cBhvr>
                                      <p:to>
                                        <p:strVal val="visible"/>
                                      </p:to>
                                    </p:set>
                                    <p:anim calcmode="lin" valueType="num">
                                      <p:cBhvr additive="base">
                                        <p:cTn id="79" dur="1000" fill="hold"/>
                                        <p:tgtEl>
                                          <p:spTgt spid="8208"/>
                                        </p:tgtEl>
                                        <p:attrNameLst>
                                          <p:attrName>ppt_x</p:attrName>
                                        </p:attrNameLst>
                                      </p:cBhvr>
                                      <p:tavLst>
                                        <p:tav tm="0">
                                          <p:val>
                                            <p:strVal val="1+#ppt_w/2"/>
                                          </p:val>
                                        </p:tav>
                                        <p:tav tm="100000">
                                          <p:val>
                                            <p:strVal val="#ppt_x"/>
                                          </p:val>
                                        </p:tav>
                                      </p:tavLst>
                                    </p:anim>
                                    <p:anim calcmode="lin" valueType="num">
                                      <p:cBhvr additive="base">
                                        <p:cTn id="80" dur="10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1000" fill="hold"/>
                                        <p:tgtEl>
                                          <p:spTgt spid="18"/>
                                        </p:tgtEl>
                                        <p:attrNameLst>
                                          <p:attrName>ppt_x</p:attrName>
                                        </p:attrNameLst>
                                      </p:cBhvr>
                                      <p:tavLst>
                                        <p:tav tm="0">
                                          <p:val>
                                            <p:strVal val="0-#ppt_w/2"/>
                                          </p:val>
                                        </p:tav>
                                        <p:tav tm="100000">
                                          <p:val>
                                            <p:strVal val="#ppt_x"/>
                                          </p:val>
                                        </p:tav>
                                      </p:tavLst>
                                    </p:anim>
                                    <p:anim calcmode="lin" valueType="num">
                                      <p:cBhvr additive="base">
                                        <p:cTn id="8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1000" fill="hold"/>
                                        <p:tgtEl>
                                          <p:spTgt spid="11"/>
                                        </p:tgtEl>
                                        <p:attrNameLst>
                                          <p:attrName>ppt_x</p:attrName>
                                        </p:attrNameLst>
                                      </p:cBhvr>
                                      <p:tavLst>
                                        <p:tav tm="0">
                                          <p:val>
                                            <p:strVal val="0-#ppt_w/2"/>
                                          </p:val>
                                        </p:tav>
                                        <p:tav tm="100000">
                                          <p:val>
                                            <p:strVal val="#ppt_x"/>
                                          </p:val>
                                        </p:tav>
                                      </p:tavLst>
                                    </p:anim>
                                    <p:anim calcmode="lin" valueType="num">
                                      <p:cBhvr additive="base">
                                        <p:cTn id="9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1000" fill="hold"/>
                                        <p:tgtEl>
                                          <p:spTgt spid="31"/>
                                        </p:tgtEl>
                                        <p:attrNameLst>
                                          <p:attrName>ppt_x</p:attrName>
                                        </p:attrNameLst>
                                      </p:cBhvr>
                                      <p:tavLst>
                                        <p:tav tm="0">
                                          <p:val>
                                            <p:strVal val="1+#ppt_w/2"/>
                                          </p:val>
                                        </p:tav>
                                        <p:tav tm="100000">
                                          <p:val>
                                            <p:strVal val="#ppt_x"/>
                                          </p:val>
                                        </p:tav>
                                      </p:tavLst>
                                    </p:anim>
                                    <p:anim calcmode="lin" valueType="num">
                                      <p:cBhvr additive="base">
                                        <p:cTn id="98"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1" fill="hold" grpId="0" nodeType="clickEffect">
                                  <p:stCondLst>
                                    <p:cond delay="0"/>
                                  </p:stCondLst>
                                  <p:childTnLst>
                                    <p:set>
                                      <p:cBhvr>
                                        <p:cTn id="102" dur="1" fill="hold">
                                          <p:stCondLst>
                                            <p:cond delay="0"/>
                                          </p:stCondLst>
                                        </p:cTn>
                                        <p:tgtEl>
                                          <p:spTgt spid="8217"/>
                                        </p:tgtEl>
                                        <p:attrNameLst>
                                          <p:attrName>style.visibility</p:attrName>
                                        </p:attrNameLst>
                                      </p:cBhvr>
                                      <p:to>
                                        <p:strVal val="visible"/>
                                      </p:to>
                                    </p:set>
                                    <p:anim calcmode="lin" valueType="num">
                                      <p:cBhvr additive="base">
                                        <p:cTn id="103" dur="1000" fill="hold"/>
                                        <p:tgtEl>
                                          <p:spTgt spid="8217"/>
                                        </p:tgtEl>
                                        <p:attrNameLst>
                                          <p:attrName>ppt_x</p:attrName>
                                        </p:attrNameLst>
                                      </p:cBhvr>
                                      <p:tavLst>
                                        <p:tav tm="0">
                                          <p:val>
                                            <p:strVal val="#ppt_x"/>
                                          </p:val>
                                        </p:tav>
                                        <p:tav tm="100000">
                                          <p:val>
                                            <p:strVal val="#ppt_x"/>
                                          </p:val>
                                        </p:tav>
                                      </p:tavLst>
                                    </p:anim>
                                    <p:anim calcmode="lin" valueType="num">
                                      <p:cBhvr additive="base">
                                        <p:cTn id="104" dur="1000" fill="hold"/>
                                        <p:tgtEl>
                                          <p:spTgt spid="8217"/>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9" fill="hold" grpId="0" nodeType="click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additive="base">
                                        <p:cTn id="109" dur="1000" fill="hold"/>
                                        <p:tgtEl>
                                          <p:spTgt spid="15"/>
                                        </p:tgtEl>
                                        <p:attrNameLst>
                                          <p:attrName>ppt_x</p:attrName>
                                        </p:attrNameLst>
                                      </p:cBhvr>
                                      <p:tavLst>
                                        <p:tav tm="0">
                                          <p:val>
                                            <p:strVal val="0-#ppt_w/2"/>
                                          </p:val>
                                        </p:tav>
                                        <p:tav tm="100000">
                                          <p:val>
                                            <p:strVal val="#ppt_x"/>
                                          </p:val>
                                        </p:tav>
                                      </p:tavLst>
                                    </p:anim>
                                    <p:anim calcmode="lin" valueType="num">
                                      <p:cBhvr additive="base">
                                        <p:cTn id="110"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9"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additive="base">
                                        <p:cTn id="115" dur="1000" fill="hold"/>
                                        <p:tgtEl>
                                          <p:spTgt spid="16"/>
                                        </p:tgtEl>
                                        <p:attrNameLst>
                                          <p:attrName>ppt_x</p:attrName>
                                        </p:attrNameLst>
                                      </p:cBhvr>
                                      <p:tavLst>
                                        <p:tav tm="0">
                                          <p:val>
                                            <p:strVal val="0-#ppt_w/2"/>
                                          </p:val>
                                        </p:tav>
                                        <p:tav tm="100000">
                                          <p:val>
                                            <p:strVal val="#ppt_x"/>
                                          </p:val>
                                        </p:tav>
                                      </p:tavLst>
                                    </p:anim>
                                    <p:anim calcmode="lin" valueType="num">
                                      <p:cBhvr additive="base">
                                        <p:cTn id="116"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9" fill="hold" grpId="0" nodeType="click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additive="base">
                                        <p:cTn id="121" dur="1000" fill="hold"/>
                                        <p:tgtEl>
                                          <p:spTgt spid="12"/>
                                        </p:tgtEl>
                                        <p:attrNameLst>
                                          <p:attrName>ppt_x</p:attrName>
                                        </p:attrNameLst>
                                      </p:cBhvr>
                                      <p:tavLst>
                                        <p:tav tm="0">
                                          <p:val>
                                            <p:strVal val="0-#ppt_w/2"/>
                                          </p:val>
                                        </p:tav>
                                        <p:tav tm="100000">
                                          <p:val>
                                            <p:strVal val="#ppt_x"/>
                                          </p:val>
                                        </p:tav>
                                      </p:tavLst>
                                    </p:anim>
                                    <p:anim calcmode="lin" valueType="num">
                                      <p:cBhvr additive="base">
                                        <p:cTn id="122"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1" grpId="0"/>
      <p:bldP spid="18" grpId="0"/>
      <p:bldP spid="31" grpId="0"/>
      <p:bldP spid="9" grpId="0"/>
      <p:bldP spid="14" grpId="0"/>
      <p:bldP spid="8217"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6702" y="19034"/>
            <a:ext cx="8597378"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sz="2000" dirty="0">
                <a:solidFill>
                  <a:schemeClr val="bg1"/>
                </a:solidFill>
                <a:latin typeface="+mn-lt"/>
                <a:cs typeface="Calibri" panose="020F0502020204030204" pitchFamily="34" charset="0"/>
              </a:rPr>
              <a:t>„</a:t>
            </a:r>
            <a:r>
              <a:rPr lang="de-DE" sz="2000" dirty="0">
                <a:solidFill>
                  <a:schemeClr val="bg1"/>
                </a:solidFill>
                <a:latin typeface="+mn-lt"/>
                <a:cs typeface="Calibri" panose="020F0502020204030204" pitchFamily="34" charset="0"/>
                <a:sym typeface="Wingdings" panose="05000000000000000000" pitchFamily="2" charset="2"/>
              </a:rPr>
              <a:t>T</a:t>
            </a:r>
            <a:r>
              <a:rPr lang="de-DE" altLang="de-DE" sz="2000" dirty="0">
                <a:solidFill>
                  <a:schemeClr val="bg1"/>
                </a:solidFill>
              </a:rPr>
              <a:t>echnologieoffenheit“ (2)</a:t>
            </a:r>
          </a:p>
          <a:p>
            <a:r>
              <a:rPr lang="de-DE" altLang="de-DE" sz="2000" dirty="0">
                <a:solidFill>
                  <a:schemeClr val="bg1"/>
                </a:solidFill>
              </a:rPr>
              <a:t>Mobilitätswende: Wirkungsgrad-Vergleich</a:t>
            </a:r>
          </a:p>
        </p:txBody>
      </p:sp>
      <p:pic>
        <p:nvPicPr>
          <p:cNvPr id="3" name="Grafik 2" descr="Ein Bild, das Text, Screenshot, Schrift, Zahl enthält.&#10;&#10;Automatisch generierte Beschreibung">
            <a:extLst>
              <a:ext uri="{FF2B5EF4-FFF2-40B4-BE49-F238E27FC236}">
                <a16:creationId xmlns:a16="http://schemas.microsoft.com/office/drawing/2014/main" id="{9C287FE0-CDD5-DE55-CA84-796B00150848}"/>
              </a:ext>
            </a:extLst>
          </p:cNvPr>
          <p:cNvPicPr>
            <a:picLocks noChangeAspect="1"/>
          </p:cNvPicPr>
          <p:nvPr/>
        </p:nvPicPr>
        <p:blipFill rotWithShape="1">
          <a:blip r:embed="rId3">
            <a:extLst>
              <a:ext uri="{28A0092B-C50C-407E-A947-70E740481C1C}">
                <a14:useLocalDpi xmlns:a14="http://schemas.microsoft.com/office/drawing/2010/main" val="0"/>
              </a:ext>
            </a:extLst>
          </a:blip>
          <a:srcRect t="10441" r="17282" b="51153"/>
          <a:stretch/>
        </p:blipFill>
        <p:spPr>
          <a:xfrm>
            <a:off x="186958" y="859536"/>
            <a:ext cx="7562981" cy="2144921"/>
          </a:xfrm>
          <a:prstGeom prst="rect">
            <a:avLst/>
          </a:prstGeom>
        </p:spPr>
      </p:pic>
      <p:sp>
        <p:nvSpPr>
          <p:cNvPr id="5" name="Textfeld 4">
            <a:extLst>
              <a:ext uri="{FF2B5EF4-FFF2-40B4-BE49-F238E27FC236}">
                <a16:creationId xmlns:a16="http://schemas.microsoft.com/office/drawing/2014/main" id="{4AE7142F-C6EE-B816-E581-0C375A4F1FD1}"/>
              </a:ext>
            </a:extLst>
          </p:cNvPr>
          <p:cNvSpPr txBox="1"/>
          <p:nvPr/>
        </p:nvSpPr>
        <p:spPr>
          <a:xfrm>
            <a:off x="4953000" y="5891470"/>
            <a:ext cx="2962656" cy="281231"/>
          </a:xfrm>
          <a:prstGeom prst="rect">
            <a:avLst/>
          </a:prstGeom>
          <a:noFill/>
        </p:spPr>
        <p:txBody>
          <a:bodyPr wrap="square">
            <a:spAutoFit/>
          </a:bodyPr>
          <a:lstStyle/>
          <a:p>
            <a:pPr>
              <a:lnSpc>
                <a:spcPct val="107000"/>
              </a:lnSpc>
              <a:spcAft>
                <a:spcPts val="800"/>
              </a:spcAft>
            </a:pPr>
            <a:r>
              <a:rPr lang="de-DE" sz="1200" u="sng" kern="100" dirty="0">
                <a:effectLst/>
                <a:latin typeface="Calibri" panose="020F0502020204030204" pitchFamily="34" charset="0"/>
                <a:ea typeface="Calibri" panose="020F0502020204030204" pitchFamily="34" charset="0"/>
                <a:cs typeface="Times New Roman" panose="02020603050405020304" pitchFamily="18" charset="0"/>
              </a:rPr>
              <a:t>Quelle</a:t>
            </a: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 Agora u.a. 2018, Grafik: VCÖ 2019</a:t>
            </a:r>
          </a:p>
        </p:txBody>
      </p:sp>
      <p:pic>
        <p:nvPicPr>
          <p:cNvPr id="7" name="Grafik 6" descr="Ein Bild, das Text, Screenshot, Schrift, Zahl enthält.&#10;&#10;Automatisch generierte Beschreibung">
            <a:extLst>
              <a:ext uri="{FF2B5EF4-FFF2-40B4-BE49-F238E27FC236}">
                <a16:creationId xmlns:a16="http://schemas.microsoft.com/office/drawing/2014/main" id="{DB65323C-196B-5AE3-2D80-90A6BC2B54FB}"/>
              </a:ext>
            </a:extLst>
          </p:cNvPr>
          <p:cNvPicPr>
            <a:picLocks noChangeAspect="1"/>
          </p:cNvPicPr>
          <p:nvPr/>
        </p:nvPicPr>
        <p:blipFill rotWithShape="1">
          <a:blip r:embed="rId3">
            <a:extLst>
              <a:ext uri="{28A0092B-C50C-407E-A947-70E740481C1C}">
                <a14:useLocalDpi xmlns:a14="http://schemas.microsoft.com/office/drawing/2010/main" val="0"/>
              </a:ext>
            </a:extLst>
          </a:blip>
          <a:srcRect t="48847" r="17282" b="31105"/>
          <a:stretch/>
        </p:blipFill>
        <p:spPr>
          <a:xfrm>
            <a:off x="186957" y="3004456"/>
            <a:ext cx="7562981" cy="1119675"/>
          </a:xfrm>
          <a:prstGeom prst="rect">
            <a:avLst/>
          </a:prstGeom>
        </p:spPr>
      </p:pic>
      <p:grpSp>
        <p:nvGrpSpPr>
          <p:cNvPr id="9" name="Gruppieren 8">
            <a:extLst>
              <a:ext uri="{FF2B5EF4-FFF2-40B4-BE49-F238E27FC236}">
                <a16:creationId xmlns:a16="http://schemas.microsoft.com/office/drawing/2014/main" id="{D9401D32-9356-DCF1-2896-7F68329F6D1D}"/>
              </a:ext>
            </a:extLst>
          </p:cNvPr>
          <p:cNvGrpSpPr/>
          <p:nvPr/>
        </p:nvGrpSpPr>
        <p:grpSpPr>
          <a:xfrm>
            <a:off x="186956" y="4124131"/>
            <a:ext cx="7562981" cy="1737172"/>
            <a:chOff x="1165364" y="4124131"/>
            <a:chExt cx="7562981" cy="1737172"/>
          </a:xfrm>
        </p:grpSpPr>
        <p:pic>
          <p:nvPicPr>
            <p:cNvPr id="4" name="Grafik 3" descr="Ein Bild, das Text, Screenshot, Schrift, Zahl enthält.&#10;&#10;Automatisch generierte Beschreibung">
              <a:extLst>
                <a:ext uri="{FF2B5EF4-FFF2-40B4-BE49-F238E27FC236}">
                  <a16:creationId xmlns:a16="http://schemas.microsoft.com/office/drawing/2014/main" id="{033771AE-B4C0-D83B-647B-328FC5EFC073}"/>
                </a:ext>
              </a:extLst>
            </p:cNvPr>
            <p:cNvPicPr>
              <a:picLocks noChangeAspect="1"/>
            </p:cNvPicPr>
            <p:nvPr/>
          </p:nvPicPr>
          <p:blipFill rotWithShape="1">
            <a:blip r:embed="rId3">
              <a:extLst>
                <a:ext uri="{28A0092B-C50C-407E-A947-70E740481C1C}">
                  <a14:useLocalDpi xmlns:a14="http://schemas.microsoft.com/office/drawing/2010/main" val="0"/>
                </a:ext>
              </a:extLst>
            </a:blip>
            <a:srcRect t="68895" r="17282"/>
            <a:stretch/>
          </p:blipFill>
          <p:spPr>
            <a:xfrm>
              <a:off x="1165364" y="4124131"/>
              <a:ext cx="7562981" cy="1737172"/>
            </a:xfrm>
            <a:prstGeom prst="rect">
              <a:avLst/>
            </a:prstGeom>
          </p:spPr>
        </p:pic>
        <p:sp>
          <p:nvSpPr>
            <p:cNvPr id="8" name="Textfeld 7">
              <a:extLst>
                <a:ext uri="{FF2B5EF4-FFF2-40B4-BE49-F238E27FC236}">
                  <a16:creationId xmlns:a16="http://schemas.microsoft.com/office/drawing/2014/main" id="{474A3FA9-1C2B-E0E3-163E-250551700AAC}"/>
                </a:ext>
              </a:extLst>
            </p:cNvPr>
            <p:cNvSpPr txBox="1"/>
            <p:nvPr/>
          </p:nvSpPr>
          <p:spPr>
            <a:xfrm>
              <a:off x="2404491" y="4322123"/>
              <a:ext cx="864339" cy="369332"/>
            </a:xfrm>
            <a:prstGeom prst="rect">
              <a:avLst/>
            </a:prstGeom>
            <a:noFill/>
          </p:spPr>
          <p:txBody>
            <a:bodyPr wrap="none" rtlCol="0">
              <a:spAutoFit/>
            </a:bodyPr>
            <a:lstStyle/>
            <a:p>
              <a:r>
                <a:rPr lang="de-DE" sz="1800" dirty="0">
                  <a:solidFill>
                    <a:schemeClr val="bg1"/>
                  </a:solidFill>
                  <a:latin typeface="Bahnschrift Light Condensed" panose="020B0502040204020203" pitchFamily="34" charset="0"/>
                </a:rPr>
                <a:t>(E-</a:t>
              </a:r>
              <a:r>
                <a:rPr lang="de-DE" sz="1800" dirty="0" err="1">
                  <a:solidFill>
                    <a:schemeClr val="bg1"/>
                  </a:solidFill>
                  <a:latin typeface="Bahnschrift Light Condensed" panose="020B0502040204020203" pitchFamily="34" charset="0"/>
                </a:rPr>
                <a:t>Fuels</a:t>
              </a:r>
              <a:r>
                <a:rPr lang="de-DE" sz="1800" dirty="0">
                  <a:solidFill>
                    <a:schemeClr val="bg1"/>
                  </a:solidFill>
                  <a:latin typeface="Bahnschrift Light Condensed" panose="020B0502040204020203" pitchFamily="34" charset="0"/>
                </a:rPr>
                <a:t>)</a:t>
              </a:r>
            </a:p>
          </p:txBody>
        </p:sp>
      </p:grpSp>
      <p:sp>
        <p:nvSpPr>
          <p:cNvPr id="6" name="Rectangle 4">
            <a:extLst>
              <a:ext uri="{FF2B5EF4-FFF2-40B4-BE49-F238E27FC236}">
                <a16:creationId xmlns:a16="http://schemas.microsoft.com/office/drawing/2014/main" id="{161F329C-B333-1B8D-1CD2-92CD17CDE57F}"/>
              </a:ext>
            </a:extLst>
          </p:cNvPr>
          <p:cNvSpPr>
            <a:spLocks noChangeArrowheads="1"/>
          </p:cNvSpPr>
          <p:nvPr/>
        </p:nvSpPr>
        <p:spPr bwMode="auto">
          <a:xfrm>
            <a:off x="0" y="6148005"/>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Bei E-</a:t>
            </a:r>
            <a:r>
              <a:rPr lang="de-DE" altLang="de-DE" sz="1800" dirty="0" err="1">
                <a:solidFill>
                  <a:srgbClr val="00B050"/>
                </a:solidFill>
              </a:rPr>
              <a:t>Fuels</a:t>
            </a:r>
            <a:r>
              <a:rPr lang="de-DE" altLang="de-DE" sz="1800" dirty="0">
                <a:solidFill>
                  <a:srgbClr val="00B050"/>
                </a:solidFill>
              </a:rPr>
              <a:t> muss mehr als das 5-fache an EE-Strom </a:t>
            </a:r>
            <a:r>
              <a:rPr lang="de-DE" altLang="de-DE" sz="1800" dirty="0" err="1">
                <a:solidFill>
                  <a:srgbClr val="00B050"/>
                </a:solidFill>
              </a:rPr>
              <a:t>ggü</a:t>
            </a:r>
            <a:r>
              <a:rPr lang="de-DE" altLang="de-DE" sz="1800" dirty="0">
                <a:solidFill>
                  <a:srgbClr val="00B050"/>
                </a:solidFill>
              </a:rPr>
              <a:t>. E-Autos aufgewendet werden!</a:t>
            </a:r>
          </a:p>
        </p:txBody>
      </p:sp>
      <p:sp>
        <p:nvSpPr>
          <p:cNvPr id="11" name="Textfeld 10">
            <a:extLst>
              <a:ext uri="{FF2B5EF4-FFF2-40B4-BE49-F238E27FC236}">
                <a16:creationId xmlns:a16="http://schemas.microsoft.com/office/drawing/2014/main" id="{BCC3365C-70E5-D5CA-2462-175C76DC09AC}"/>
              </a:ext>
            </a:extLst>
          </p:cNvPr>
          <p:cNvSpPr txBox="1"/>
          <p:nvPr/>
        </p:nvSpPr>
        <p:spPr>
          <a:xfrm>
            <a:off x="7749937" y="5079693"/>
            <a:ext cx="2156063" cy="830997"/>
          </a:xfrm>
          <a:prstGeom prst="rect">
            <a:avLst/>
          </a:prstGeom>
          <a:noFill/>
        </p:spPr>
        <p:txBody>
          <a:bodyPr wrap="square">
            <a:spAutoFit/>
          </a:bodyPr>
          <a:lstStyle/>
          <a:p>
            <a:r>
              <a:rPr lang="de-DE" sz="1200" b="1" dirty="0">
                <a:solidFill>
                  <a:srgbClr val="FF0000"/>
                </a:solidFill>
                <a:effectLst/>
                <a:latin typeface="Calibri" panose="020F0502020204030204" pitchFamily="34" charset="0"/>
                <a:ea typeface="Times New Roman" panose="02020603050405020304" pitchFamily="18" charset="0"/>
              </a:rPr>
              <a:t>Terra X</a:t>
            </a:r>
            <a:br>
              <a:rPr lang="de-DE" sz="1200" dirty="0">
                <a:solidFill>
                  <a:srgbClr val="FF0000"/>
                </a:solidFill>
                <a:effectLst/>
                <a:latin typeface="Calibri" panose="020F0502020204030204" pitchFamily="34" charset="0"/>
                <a:ea typeface="Times New Roman" panose="02020603050405020304" pitchFamily="18" charset="0"/>
              </a:rPr>
            </a:br>
            <a:r>
              <a:rPr lang="de-DE" sz="1200" u="sng" dirty="0">
                <a:solidFill>
                  <a:srgbClr val="FF0000"/>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Harald Lesch ZERLEGT E-FUELS!</a:t>
            </a:r>
            <a:br>
              <a:rPr lang="de-DE" sz="1200" u="sng" dirty="0">
                <a:solidFill>
                  <a:srgbClr val="FF0000"/>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br>
            <a:r>
              <a:rPr lang="de-DE" sz="1200" u="sng" dirty="0">
                <a:solidFill>
                  <a:srgbClr val="FF0000"/>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Synthetische Kraftstoffe wissenschaftlich analysiert</a:t>
            </a:r>
            <a:endParaRPr lang="de-DE" sz="1200" dirty="0">
              <a:solidFill>
                <a:srgbClr val="FF0000"/>
              </a:solidFill>
              <a:effectLst/>
              <a:latin typeface="Times New Roman" panose="02020603050405020304" pitchFamily="18" charset="0"/>
              <a:ea typeface="Times New Roman" panose="02020603050405020304" pitchFamily="18" charset="0"/>
            </a:endParaRPr>
          </a:p>
        </p:txBody>
      </p:sp>
      <p:sp>
        <p:nvSpPr>
          <p:cNvPr id="2" name="Textfeld 1">
            <a:extLst>
              <a:ext uri="{FF2B5EF4-FFF2-40B4-BE49-F238E27FC236}">
                <a16:creationId xmlns:a16="http://schemas.microsoft.com/office/drawing/2014/main" id="{82959E1C-065A-4442-B713-FFFA93509A67}"/>
              </a:ext>
            </a:extLst>
          </p:cNvPr>
          <p:cNvSpPr txBox="1"/>
          <p:nvPr/>
        </p:nvSpPr>
        <p:spPr>
          <a:xfrm>
            <a:off x="7818120" y="891122"/>
            <a:ext cx="2087880" cy="1600438"/>
          </a:xfrm>
          <a:prstGeom prst="rect">
            <a:avLst/>
          </a:prstGeom>
          <a:noFill/>
        </p:spPr>
        <p:txBody>
          <a:bodyPr wrap="square" rtlCol="0">
            <a:spAutoFit/>
          </a:bodyPr>
          <a:lstStyle/>
          <a:p>
            <a:r>
              <a:rPr lang="de-DE" sz="1400" dirty="0">
                <a:solidFill>
                  <a:srgbClr val="FF0000"/>
                </a:solidFill>
              </a:rPr>
              <a:t>Tankstellennetz-/</a:t>
            </a:r>
            <a:br>
              <a:rPr lang="de-DE" sz="1400" dirty="0">
                <a:solidFill>
                  <a:srgbClr val="FF0000"/>
                </a:solidFill>
              </a:rPr>
            </a:br>
            <a:r>
              <a:rPr lang="de-DE" sz="1400" dirty="0">
                <a:solidFill>
                  <a:srgbClr val="FF0000"/>
                </a:solidFill>
              </a:rPr>
              <a:t>Mineralölbranche in D</a:t>
            </a:r>
            <a:br>
              <a:rPr lang="de-DE" sz="1400" dirty="0">
                <a:solidFill>
                  <a:srgbClr val="FF0000"/>
                </a:solidFill>
              </a:rPr>
            </a:br>
            <a:r>
              <a:rPr lang="de-DE" sz="1400" dirty="0">
                <a:solidFill>
                  <a:srgbClr val="FF0000"/>
                </a:solidFill>
              </a:rPr>
              <a:t>(2022), </a:t>
            </a:r>
            <a:br>
              <a:rPr lang="de-DE" sz="1400" dirty="0">
                <a:solidFill>
                  <a:srgbClr val="FF0000"/>
                </a:solidFill>
              </a:rPr>
            </a:br>
            <a:r>
              <a:rPr lang="de-DE" sz="1400" dirty="0">
                <a:solidFill>
                  <a:srgbClr val="FF0000"/>
                </a:solidFill>
              </a:rPr>
              <a:t>- Tankstellen:  14.453</a:t>
            </a:r>
            <a:br>
              <a:rPr lang="de-DE" sz="1400" dirty="0">
                <a:solidFill>
                  <a:srgbClr val="FF0000"/>
                </a:solidFill>
              </a:rPr>
            </a:br>
            <a:r>
              <a:rPr lang="de-DE" sz="1400" dirty="0">
                <a:solidFill>
                  <a:srgbClr val="FF0000"/>
                </a:solidFill>
              </a:rPr>
              <a:t>- Umsatz:  121 Mrd. €</a:t>
            </a:r>
          </a:p>
          <a:p>
            <a:r>
              <a:rPr lang="de-DE" sz="1400" dirty="0"/>
              <a:t>Quelle: Statista, </a:t>
            </a:r>
            <a:r>
              <a:rPr lang="de-DE" sz="1400" dirty="0" err="1"/>
              <a:t>IBIS</a:t>
            </a:r>
            <a:r>
              <a:rPr lang="de-DE" sz="1400" i="1" dirty="0" err="1"/>
              <a:t>World</a:t>
            </a:r>
            <a:endParaRPr lang="de-DE" sz="1400" dirty="0">
              <a:solidFill>
                <a:srgbClr val="FF0000"/>
              </a:solidFill>
            </a:endParaRPr>
          </a:p>
        </p:txBody>
      </p:sp>
      <p:sp>
        <p:nvSpPr>
          <p:cNvPr id="10" name="Textfeld 9">
            <a:extLst>
              <a:ext uri="{FF2B5EF4-FFF2-40B4-BE49-F238E27FC236}">
                <a16:creationId xmlns:a16="http://schemas.microsoft.com/office/drawing/2014/main" id="{41BECFD8-A758-CADF-E09B-DE8C18C4E114}"/>
              </a:ext>
            </a:extLst>
          </p:cNvPr>
          <p:cNvSpPr txBox="1"/>
          <p:nvPr/>
        </p:nvSpPr>
        <p:spPr>
          <a:xfrm>
            <a:off x="7749937" y="2604073"/>
            <a:ext cx="2156063" cy="1815882"/>
          </a:xfrm>
          <a:prstGeom prst="rect">
            <a:avLst/>
          </a:prstGeom>
          <a:noFill/>
        </p:spPr>
        <p:txBody>
          <a:bodyPr wrap="square" rtlCol="0">
            <a:spAutoFit/>
          </a:bodyPr>
          <a:lstStyle/>
          <a:p>
            <a:r>
              <a:rPr lang="de-DE" sz="1400" dirty="0"/>
              <a:t>abgeordnetenwatch.de</a:t>
            </a:r>
            <a:endParaRPr lang="de-DE" sz="1400" dirty="0">
              <a:solidFill>
                <a:srgbClr val="FF0000"/>
              </a:solidFill>
            </a:endParaRPr>
          </a:p>
          <a:p>
            <a:r>
              <a:rPr lang="de-DE" sz="1400" dirty="0"/>
              <a:t>2022:</a:t>
            </a:r>
            <a:br>
              <a:rPr lang="de-DE" sz="1400" dirty="0">
                <a:solidFill>
                  <a:srgbClr val="FF0000"/>
                </a:solidFill>
              </a:rPr>
            </a:br>
            <a:r>
              <a:rPr lang="de-DE" sz="1400" dirty="0">
                <a:solidFill>
                  <a:srgbClr val="FF0000"/>
                </a:solidFill>
              </a:rPr>
              <a:t>„Mineralölwirtschaft gibt 8 Mio. € für Lobby-Arbeit aus!“</a:t>
            </a:r>
          </a:p>
          <a:p>
            <a:r>
              <a:rPr lang="de-DE" sz="1400" dirty="0">
                <a:solidFill>
                  <a:srgbClr val="FF0000"/>
                </a:solidFill>
              </a:rPr>
              <a:t>Kampagne: </a:t>
            </a:r>
            <a:br>
              <a:rPr lang="de-DE" sz="1400" dirty="0">
                <a:solidFill>
                  <a:srgbClr val="FF0000"/>
                </a:solidFill>
              </a:rPr>
            </a:br>
            <a:r>
              <a:rPr lang="de-DE" sz="1400" dirty="0">
                <a:solidFill>
                  <a:srgbClr val="FF0000"/>
                </a:solidFill>
              </a:rPr>
              <a:t>„E-</a:t>
            </a:r>
            <a:r>
              <a:rPr lang="de-DE" sz="1400" dirty="0" err="1">
                <a:solidFill>
                  <a:srgbClr val="FF0000"/>
                </a:solidFill>
              </a:rPr>
              <a:t>Fuels</a:t>
            </a:r>
            <a:r>
              <a:rPr lang="de-DE" sz="1400" dirty="0">
                <a:solidFill>
                  <a:srgbClr val="FF0000"/>
                </a:solidFill>
              </a:rPr>
              <a:t> </a:t>
            </a:r>
            <a:r>
              <a:rPr lang="de-DE" sz="1400" dirty="0" err="1">
                <a:solidFill>
                  <a:srgbClr val="FF0000"/>
                </a:solidFill>
              </a:rPr>
              <a:t>for</a:t>
            </a:r>
            <a:r>
              <a:rPr lang="de-DE" sz="1400" dirty="0">
                <a:solidFill>
                  <a:srgbClr val="FF0000"/>
                </a:solidFill>
              </a:rPr>
              <a:t> Future“</a:t>
            </a:r>
            <a:br>
              <a:rPr lang="de-DE" sz="1400" dirty="0">
                <a:solidFill>
                  <a:srgbClr val="FF0000"/>
                </a:solidFill>
              </a:rPr>
            </a:br>
            <a:endParaRPr lang="de-DE" sz="1400" dirty="0">
              <a:solidFill>
                <a:srgbClr val="FF0000"/>
              </a:solidFill>
            </a:endParaRPr>
          </a:p>
        </p:txBody>
      </p:sp>
      <p:sp>
        <p:nvSpPr>
          <p:cNvPr id="12" name="Textfeld 11">
            <a:extLst>
              <a:ext uri="{FF2B5EF4-FFF2-40B4-BE49-F238E27FC236}">
                <a16:creationId xmlns:a16="http://schemas.microsoft.com/office/drawing/2014/main" id="{8B32595F-A5DE-FA3A-3C69-01373F36CD8E}"/>
              </a:ext>
            </a:extLst>
          </p:cNvPr>
          <p:cNvSpPr txBox="1"/>
          <p:nvPr/>
        </p:nvSpPr>
        <p:spPr>
          <a:xfrm>
            <a:off x="7749937" y="4384166"/>
            <a:ext cx="2156063" cy="646331"/>
          </a:xfrm>
          <a:prstGeom prst="rect">
            <a:avLst/>
          </a:prstGeom>
          <a:noFill/>
        </p:spPr>
        <p:txBody>
          <a:bodyPr wrap="square">
            <a:spAutoFit/>
          </a:bodyPr>
          <a:lstStyle/>
          <a:p>
            <a:r>
              <a:rPr lang="de-DE" sz="1200" b="1" dirty="0">
                <a:solidFill>
                  <a:srgbClr val="FF0000"/>
                </a:solidFill>
                <a:latin typeface="Calibri" panose="020F0502020204030204" pitchFamily="34" charset="0"/>
                <a:ea typeface="Times New Roman" panose="02020603050405020304" pitchFamily="18" charset="0"/>
              </a:rPr>
              <a:t>ZDF | Die Anstalt</a:t>
            </a:r>
            <a:br>
              <a:rPr lang="de-DE" sz="1200" dirty="0">
                <a:solidFill>
                  <a:srgbClr val="FF0000"/>
                </a:solidFill>
                <a:effectLst/>
                <a:latin typeface="Calibri" panose="020F0502020204030204" pitchFamily="34" charset="0"/>
                <a:ea typeface="Times New Roman" panose="02020603050405020304" pitchFamily="18" charset="0"/>
              </a:rPr>
            </a:br>
            <a:r>
              <a:rPr lang="de-DE" sz="1200" u="sng" dirty="0">
                <a:solidFill>
                  <a:srgbClr val="FF0000"/>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E-</a:t>
            </a:r>
            <a:r>
              <a:rPr lang="de-DE" sz="1200" u="sng" dirty="0" err="1">
                <a:solidFill>
                  <a:srgbClr val="FF0000"/>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Fuels</a:t>
            </a:r>
            <a:r>
              <a:rPr lang="de-DE" sz="1200" u="sng" dirty="0">
                <a:solidFill>
                  <a:srgbClr val="FF0000"/>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 oder doch eher „Ö-</a:t>
            </a:r>
            <a:r>
              <a:rPr lang="de-DE" sz="1200" u="sng" dirty="0" err="1">
                <a:solidFill>
                  <a:srgbClr val="FF0000"/>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Fuels</a:t>
            </a:r>
            <a:r>
              <a:rPr lang="de-DE" sz="1200" u="sng" dirty="0">
                <a:solidFill>
                  <a:srgbClr val="FF0000"/>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de-DE" sz="1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863328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0-#ppt_w/2"/>
                                          </p:val>
                                        </p:tav>
                                        <p:tav tm="100000">
                                          <p:val>
                                            <p:strVal val="#ppt_x"/>
                                          </p:val>
                                        </p:tav>
                                      </p:tavLst>
                                    </p:anim>
                                    <p:anim calcmode="lin" valueType="num">
                                      <p:cBhvr additive="base">
                                        <p:cTn id="26"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ppt_x"/>
                                          </p:val>
                                        </p:tav>
                                        <p:tav tm="100000">
                                          <p:val>
                                            <p:strVal val="#ppt_x"/>
                                          </p:val>
                                        </p:tav>
                                      </p:tavLst>
                                    </p:anim>
                                    <p:anim calcmode="lin" valueType="num">
                                      <p:cBhvr additive="base">
                                        <p:cTn id="32"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1000" fill="hold"/>
                                        <p:tgtEl>
                                          <p:spTgt spid="2"/>
                                        </p:tgtEl>
                                        <p:attrNameLst>
                                          <p:attrName>ppt_x</p:attrName>
                                        </p:attrNameLst>
                                      </p:cBhvr>
                                      <p:tavLst>
                                        <p:tav tm="0">
                                          <p:val>
                                            <p:strVal val="0-#ppt_w/2"/>
                                          </p:val>
                                        </p:tav>
                                        <p:tav tm="100000">
                                          <p:val>
                                            <p:strVal val="#ppt_x"/>
                                          </p:val>
                                        </p:tav>
                                      </p:tavLst>
                                    </p:anim>
                                    <p:anim calcmode="lin" valueType="num">
                                      <p:cBhvr additive="base">
                                        <p:cTn id="3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0-#ppt_w/2"/>
                                          </p:val>
                                        </p:tav>
                                        <p:tav tm="100000">
                                          <p:val>
                                            <p:strVal val="#ppt_x"/>
                                          </p:val>
                                        </p:tav>
                                      </p:tavLst>
                                    </p:anim>
                                    <p:anim calcmode="lin" valueType="num">
                                      <p:cBhvr additive="base">
                                        <p:cTn id="44"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6702" y="19034"/>
            <a:ext cx="8597378"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sz="2000" dirty="0">
                <a:solidFill>
                  <a:schemeClr val="bg1"/>
                </a:solidFill>
                <a:latin typeface="+mn-lt"/>
                <a:cs typeface="Calibri" panose="020F0502020204030204" pitchFamily="34" charset="0"/>
                <a:sym typeface="Wingdings" panose="05000000000000000000" pitchFamily="2" charset="2"/>
              </a:rPr>
              <a:t>„T</a:t>
            </a:r>
            <a:r>
              <a:rPr lang="de-DE" altLang="de-DE" sz="2000" dirty="0">
                <a:solidFill>
                  <a:schemeClr val="bg1"/>
                </a:solidFill>
              </a:rPr>
              <a:t>echnologieoffenheit“ (3)</a:t>
            </a:r>
          </a:p>
          <a:p>
            <a:r>
              <a:rPr lang="de-DE" altLang="de-DE" sz="2000" dirty="0">
                <a:solidFill>
                  <a:schemeClr val="bg1"/>
                </a:solidFill>
              </a:rPr>
              <a:t>Mobilitätswende: Wirkungsgrad-Vergleich</a:t>
            </a:r>
          </a:p>
        </p:txBody>
      </p:sp>
      <p:pic>
        <p:nvPicPr>
          <p:cNvPr id="7" name="Grafik 6">
            <a:extLst>
              <a:ext uri="{FF2B5EF4-FFF2-40B4-BE49-F238E27FC236}">
                <a16:creationId xmlns:a16="http://schemas.microsoft.com/office/drawing/2014/main" id="{E642B2C1-2073-A115-0B0D-C36179B19095}"/>
              </a:ext>
            </a:extLst>
          </p:cNvPr>
          <p:cNvPicPr>
            <a:picLocks noChangeAspect="1"/>
          </p:cNvPicPr>
          <p:nvPr/>
        </p:nvPicPr>
        <p:blipFill rotWithShape="1">
          <a:blip r:embed="rId3">
            <a:extLst>
              <a:ext uri="{28A0092B-C50C-407E-A947-70E740481C1C}">
                <a14:useLocalDpi xmlns:a14="http://schemas.microsoft.com/office/drawing/2010/main" val="0"/>
              </a:ext>
            </a:extLst>
          </a:blip>
          <a:srcRect r="86300" b="12123"/>
          <a:stretch/>
        </p:blipFill>
        <p:spPr>
          <a:xfrm>
            <a:off x="0" y="871222"/>
            <a:ext cx="1357162" cy="4896614"/>
          </a:xfrm>
          <a:prstGeom prst="rect">
            <a:avLst/>
          </a:prstGeom>
        </p:spPr>
      </p:pic>
      <p:pic>
        <p:nvPicPr>
          <p:cNvPr id="2" name="Grafik 1">
            <a:extLst>
              <a:ext uri="{FF2B5EF4-FFF2-40B4-BE49-F238E27FC236}">
                <a16:creationId xmlns:a16="http://schemas.microsoft.com/office/drawing/2014/main" id="{C80F5BC7-5B00-B6EE-EE51-7F5360B91169}"/>
              </a:ext>
            </a:extLst>
          </p:cNvPr>
          <p:cNvPicPr>
            <a:picLocks noChangeAspect="1"/>
          </p:cNvPicPr>
          <p:nvPr/>
        </p:nvPicPr>
        <p:blipFill rotWithShape="1">
          <a:blip r:embed="rId3">
            <a:extLst>
              <a:ext uri="{28A0092B-C50C-407E-A947-70E740481C1C}">
                <a14:useLocalDpi xmlns:a14="http://schemas.microsoft.com/office/drawing/2010/main" val="0"/>
              </a:ext>
            </a:extLst>
          </a:blip>
          <a:srcRect l="13894" b="62259"/>
          <a:stretch/>
        </p:blipFill>
        <p:spPr>
          <a:xfrm>
            <a:off x="1376415" y="871222"/>
            <a:ext cx="8529588" cy="2102984"/>
          </a:xfrm>
          <a:prstGeom prst="rect">
            <a:avLst/>
          </a:prstGeom>
        </p:spPr>
      </p:pic>
      <p:pic>
        <p:nvPicPr>
          <p:cNvPr id="3" name="Grafik 2">
            <a:extLst>
              <a:ext uri="{FF2B5EF4-FFF2-40B4-BE49-F238E27FC236}">
                <a16:creationId xmlns:a16="http://schemas.microsoft.com/office/drawing/2014/main" id="{3C3D1B2A-AF9C-E79E-3523-5B3A6703BEA9}"/>
              </a:ext>
            </a:extLst>
          </p:cNvPr>
          <p:cNvPicPr>
            <a:picLocks noChangeAspect="1"/>
          </p:cNvPicPr>
          <p:nvPr/>
        </p:nvPicPr>
        <p:blipFill rotWithShape="1">
          <a:blip r:embed="rId3">
            <a:extLst>
              <a:ext uri="{28A0092B-C50C-407E-A947-70E740481C1C}">
                <a14:useLocalDpi xmlns:a14="http://schemas.microsoft.com/office/drawing/2010/main" val="0"/>
              </a:ext>
            </a:extLst>
          </a:blip>
          <a:srcRect l="13894" t="38151" b="37147"/>
          <a:stretch/>
        </p:blipFill>
        <p:spPr>
          <a:xfrm>
            <a:off x="1376415" y="2974206"/>
            <a:ext cx="8529588" cy="1376413"/>
          </a:xfrm>
          <a:prstGeom prst="rect">
            <a:avLst/>
          </a:prstGeom>
        </p:spPr>
      </p:pic>
      <p:pic>
        <p:nvPicPr>
          <p:cNvPr id="4" name="Grafik 3">
            <a:extLst>
              <a:ext uri="{FF2B5EF4-FFF2-40B4-BE49-F238E27FC236}">
                <a16:creationId xmlns:a16="http://schemas.microsoft.com/office/drawing/2014/main" id="{6C1E2E41-F5C1-7E09-D933-EFC348F4D20B}"/>
              </a:ext>
            </a:extLst>
          </p:cNvPr>
          <p:cNvPicPr>
            <a:picLocks noChangeAspect="1"/>
          </p:cNvPicPr>
          <p:nvPr/>
        </p:nvPicPr>
        <p:blipFill rotWithShape="1">
          <a:blip r:embed="rId3">
            <a:extLst>
              <a:ext uri="{28A0092B-C50C-407E-A947-70E740481C1C}">
                <a14:useLocalDpi xmlns:a14="http://schemas.microsoft.com/office/drawing/2010/main" val="0"/>
              </a:ext>
            </a:extLst>
          </a:blip>
          <a:srcRect l="13894" t="64685" b="12123"/>
          <a:stretch/>
        </p:blipFill>
        <p:spPr>
          <a:xfrm>
            <a:off x="1376415" y="4346262"/>
            <a:ext cx="8529588" cy="1292274"/>
          </a:xfrm>
          <a:prstGeom prst="rect">
            <a:avLst/>
          </a:prstGeom>
        </p:spPr>
      </p:pic>
      <p:sp>
        <p:nvSpPr>
          <p:cNvPr id="5" name="Textfeld 4">
            <a:extLst>
              <a:ext uri="{FF2B5EF4-FFF2-40B4-BE49-F238E27FC236}">
                <a16:creationId xmlns:a16="http://schemas.microsoft.com/office/drawing/2014/main" id="{4AE7142F-C6EE-B816-E581-0C375A4F1FD1}"/>
              </a:ext>
            </a:extLst>
          </p:cNvPr>
          <p:cNvSpPr txBox="1"/>
          <p:nvPr/>
        </p:nvSpPr>
        <p:spPr>
          <a:xfrm>
            <a:off x="5275633" y="5438099"/>
            <a:ext cx="4630367" cy="473271"/>
          </a:xfrm>
          <a:prstGeom prst="rect">
            <a:avLst/>
          </a:prstGeom>
          <a:noFill/>
        </p:spPr>
        <p:txBody>
          <a:bodyPr wrap="square">
            <a:spAutoFit/>
          </a:bodyPr>
          <a:lstStyle/>
          <a:p>
            <a:pPr>
              <a:lnSpc>
                <a:spcPct val="107000"/>
              </a:lnSpc>
              <a:spcAft>
                <a:spcPts val="800"/>
              </a:spcAft>
            </a:pPr>
            <a:r>
              <a:rPr lang="de-DE" sz="1200" u="sng" kern="100" dirty="0">
                <a:effectLst/>
                <a:latin typeface="+mn-lt"/>
                <a:ea typeface="Calibri" panose="020F0502020204030204" pitchFamily="34" charset="0"/>
                <a:cs typeface="Times New Roman" panose="02020603050405020304" pitchFamily="18" charset="0"/>
              </a:rPr>
              <a:t>Quelle</a:t>
            </a:r>
            <a:r>
              <a:rPr lang="de-DE" sz="1200" kern="100" dirty="0">
                <a:effectLst/>
                <a:latin typeface="+mn-lt"/>
                <a:ea typeface="Calibri" panose="020F0502020204030204" pitchFamily="34" charset="0"/>
                <a:cs typeface="Times New Roman" panose="02020603050405020304" pitchFamily="18" charset="0"/>
              </a:rPr>
              <a:t>: </a:t>
            </a:r>
            <a:r>
              <a:rPr lang="de-DE" sz="1200" b="1" kern="100" dirty="0">
                <a:effectLst/>
                <a:latin typeface="+mn-lt"/>
                <a:ea typeface="Calibri" panose="020F0502020204030204" pitchFamily="34" charset="0"/>
                <a:cs typeface="Times New Roman" panose="02020603050405020304" pitchFamily="18" charset="0"/>
              </a:rPr>
              <a:t>ADAC,</a:t>
            </a:r>
            <a:r>
              <a:rPr lang="de-DE" sz="1200" b="1" kern="100" dirty="0">
                <a:latin typeface="+mn-lt"/>
                <a:ea typeface="Calibri" panose="020F0502020204030204" pitchFamily="34" charset="0"/>
                <a:cs typeface="Times New Roman" panose="02020603050405020304" pitchFamily="18" charset="0"/>
              </a:rPr>
              <a:t> 15.05.2023</a:t>
            </a:r>
            <a:r>
              <a:rPr lang="de-DE" sz="1200" kern="100" dirty="0">
                <a:latin typeface="+mn-lt"/>
                <a:ea typeface="Calibri" panose="020F0502020204030204" pitchFamily="34" charset="0"/>
                <a:cs typeface="Times New Roman" panose="02020603050405020304" pitchFamily="18" charset="0"/>
              </a:rPr>
              <a:t>,</a:t>
            </a:r>
            <a:br>
              <a:rPr lang="de-DE" sz="1200" kern="100" dirty="0">
                <a:latin typeface="+mn-lt"/>
                <a:ea typeface="Calibri" panose="020F0502020204030204" pitchFamily="34" charset="0"/>
                <a:cs typeface="Times New Roman" panose="02020603050405020304" pitchFamily="18" charset="0"/>
              </a:rPr>
            </a:br>
            <a:r>
              <a:rPr lang="de-DE" sz="1200" dirty="0">
                <a:latin typeface="+mn-lt"/>
              </a:rPr>
              <a:t>Synthetische Kraftstoffe: Sind E-</a:t>
            </a:r>
            <a:r>
              <a:rPr lang="de-DE" sz="1200" dirty="0" err="1">
                <a:latin typeface="+mn-lt"/>
              </a:rPr>
              <a:t>Fuels</a:t>
            </a:r>
            <a:r>
              <a:rPr lang="de-DE" sz="1200" dirty="0">
                <a:latin typeface="+mn-lt"/>
              </a:rPr>
              <a:t> die Zukunft der Mobilität?</a:t>
            </a:r>
          </a:p>
        </p:txBody>
      </p:sp>
      <p:sp>
        <p:nvSpPr>
          <p:cNvPr id="6" name="Rectangle 4">
            <a:extLst>
              <a:ext uri="{FF2B5EF4-FFF2-40B4-BE49-F238E27FC236}">
                <a16:creationId xmlns:a16="http://schemas.microsoft.com/office/drawing/2014/main" id="{161F329C-B333-1B8D-1CD2-92CD17CDE57F}"/>
              </a:ext>
            </a:extLst>
          </p:cNvPr>
          <p:cNvSpPr>
            <a:spLocks noChangeArrowheads="1"/>
          </p:cNvSpPr>
          <p:nvPr/>
        </p:nvSpPr>
        <p:spPr bwMode="auto">
          <a:xfrm>
            <a:off x="0" y="6148005"/>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Die Zahlen sprechen für sich!</a:t>
            </a:r>
          </a:p>
        </p:txBody>
      </p:sp>
    </p:spTree>
    <p:extLst>
      <p:ext uri="{BB962C8B-B14F-4D97-AF65-F5344CB8AC3E}">
        <p14:creationId xmlns:p14="http://schemas.microsoft.com/office/powerpoint/2010/main" val="272265962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E4EDCC0-6EC3-22E5-19A0-317F944D03F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D29325-7597-CB44-AEC8-18554F08165C}" type="slidenum">
              <a:rPr lang="de-DE" smtClean="0"/>
              <a:pPr/>
              <a:t>6</a:t>
            </a:fld>
            <a:endParaRPr lang="de-DE"/>
          </a:p>
        </p:txBody>
      </p:sp>
      <p:sp>
        <p:nvSpPr>
          <p:cNvPr id="6" name="Rectangle 4">
            <a:extLst>
              <a:ext uri="{FF2B5EF4-FFF2-40B4-BE49-F238E27FC236}">
                <a16:creationId xmlns:a16="http://schemas.microsoft.com/office/drawing/2014/main" id="{4AD0168B-AD3D-D10A-B6E9-ED9F27EB2F5A}"/>
              </a:ext>
            </a:extLst>
          </p:cNvPr>
          <p:cNvSpPr>
            <a:spLocks noChangeArrowheads="1"/>
          </p:cNvSpPr>
          <p:nvPr/>
        </p:nvSpPr>
        <p:spPr bwMode="auto">
          <a:xfrm flipH="1">
            <a:off x="1108362" y="110263"/>
            <a:ext cx="8632403"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sz="2000" dirty="0">
                <a:solidFill>
                  <a:schemeClr val="bg1"/>
                </a:solidFill>
                <a:latin typeface="+mn-lt"/>
                <a:cs typeface="Calibri" panose="020F0502020204030204" pitchFamily="34" charset="0"/>
              </a:rPr>
              <a:t>„</a:t>
            </a:r>
            <a:r>
              <a:rPr lang="de-DE" sz="2000" dirty="0">
                <a:solidFill>
                  <a:schemeClr val="bg1"/>
                </a:solidFill>
                <a:cs typeface="Calibri" panose="020F0502020204030204" pitchFamily="34" charset="0"/>
                <a:sym typeface="Wingdings" panose="05000000000000000000" pitchFamily="2" charset="2"/>
              </a:rPr>
              <a:t>T</a:t>
            </a:r>
            <a:r>
              <a:rPr lang="de-DE" altLang="de-DE" sz="2000" dirty="0">
                <a:solidFill>
                  <a:schemeClr val="bg1"/>
                </a:solidFill>
              </a:rPr>
              <a:t>echnologieoffenheit“ (4)</a:t>
            </a:r>
            <a:br>
              <a:rPr lang="de-DE" altLang="de-DE" sz="2000" dirty="0">
                <a:solidFill>
                  <a:schemeClr val="bg1"/>
                </a:solidFill>
              </a:rPr>
            </a:br>
            <a:r>
              <a:rPr lang="de-DE" altLang="de-DE" sz="2000" dirty="0">
                <a:solidFill>
                  <a:schemeClr val="bg1"/>
                </a:solidFill>
              </a:rPr>
              <a:t>Resümee</a:t>
            </a:r>
          </a:p>
        </p:txBody>
      </p:sp>
      <p:grpSp>
        <p:nvGrpSpPr>
          <p:cNvPr id="17" name="Gruppieren 16">
            <a:extLst>
              <a:ext uri="{FF2B5EF4-FFF2-40B4-BE49-F238E27FC236}">
                <a16:creationId xmlns:a16="http://schemas.microsoft.com/office/drawing/2014/main" id="{B959AB3D-4534-4B3E-45CC-EAE0E79457B0}"/>
              </a:ext>
            </a:extLst>
          </p:cNvPr>
          <p:cNvGrpSpPr/>
          <p:nvPr/>
        </p:nvGrpSpPr>
        <p:grpSpPr>
          <a:xfrm>
            <a:off x="602673" y="4066826"/>
            <a:ext cx="9138092" cy="1777472"/>
            <a:chOff x="602673" y="4066826"/>
            <a:chExt cx="9138092" cy="1777472"/>
          </a:xfrm>
        </p:grpSpPr>
        <p:sp>
          <p:nvSpPr>
            <p:cNvPr id="5" name="Rechteck 4">
              <a:extLst>
                <a:ext uri="{FF2B5EF4-FFF2-40B4-BE49-F238E27FC236}">
                  <a16:creationId xmlns:a16="http://schemas.microsoft.com/office/drawing/2014/main" id="{DA52C12A-9A46-D217-731E-9AFF109ED709}"/>
                </a:ext>
              </a:extLst>
            </p:cNvPr>
            <p:cNvSpPr/>
            <p:nvPr/>
          </p:nvSpPr>
          <p:spPr bwMode="auto">
            <a:xfrm>
              <a:off x="602673" y="4066826"/>
              <a:ext cx="9138092" cy="1777472"/>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7" name="Titel 1">
              <a:extLst>
                <a:ext uri="{FF2B5EF4-FFF2-40B4-BE49-F238E27FC236}">
                  <a16:creationId xmlns:a16="http://schemas.microsoft.com/office/drawing/2014/main" id="{9B0ECD4F-271B-2785-EC62-576B121ECD36}"/>
                </a:ext>
              </a:extLst>
            </p:cNvPr>
            <p:cNvSpPr txBox="1">
              <a:spLocks/>
            </p:cNvSpPr>
            <p:nvPr/>
          </p:nvSpPr>
          <p:spPr>
            <a:xfrm>
              <a:off x="692583" y="4171838"/>
              <a:ext cx="8543925" cy="386831"/>
            </a:xfrm>
            <a:prstGeom prst="rect">
              <a:avLst/>
            </a:prstGeom>
          </p:spPr>
          <p:txBody>
            <a:bodyPr>
              <a:noAutofit/>
            </a:bodyPr>
            <a:lst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a:lstStyle>
            <a:p>
              <a:r>
                <a:rPr lang="de-DE" sz="2000" kern="0" dirty="0">
                  <a:solidFill>
                    <a:srgbClr val="0000FF"/>
                  </a:solidFill>
                  <a:latin typeface="+mn-lt"/>
                </a:rPr>
                <a:t>Prof. Harald Lesch bringt es auf den Punkt</a:t>
              </a:r>
              <a:r>
                <a:rPr lang="de-DE" sz="2000" i="1" kern="0" dirty="0">
                  <a:solidFill>
                    <a:srgbClr val="0000FF"/>
                  </a:solidFill>
                  <a:latin typeface="+mn-lt"/>
                </a:rPr>
                <a:t>:</a:t>
              </a:r>
            </a:p>
          </p:txBody>
        </p:sp>
      </p:grpSp>
      <p:sp>
        <p:nvSpPr>
          <p:cNvPr id="8" name="Textfeld 7">
            <a:extLst>
              <a:ext uri="{FF2B5EF4-FFF2-40B4-BE49-F238E27FC236}">
                <a16:creationId xmlns:a16="http://schemas.microsoft.com/office/drawing/2014/main" id="{D8BDA0B9-D878-D865-AE83-C9552A2B54B2}"/>
              </a:ext>
            </a:extLst>
          </p:cNvPr>
          <p:cNvSpPr txBox="1"/>
          <p:nvPr/>
        </p:nvSpPr>
        <p:spPr>
          <a:xfrm>
            <a:off x="482271" y="2544530"/>
            <a:ext cx="8700656"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0000FF"/>
                </a:solidFill>
                <a:latin typeface="+mn-lt"/>
              </a:rPr>
              <a:t>Bei vielen medialen und gesellschaftlichen Diskussionen werden physikalische Fakten auf den Markt der Meinungsfreiheit getragen: </a:t>
            </a:r>
            <a:r>
              <a:rPr lang="de-DE" sz="1800" dirty="0">
                <a:solidFill>
                  <a:srgbClr val="0000FF"/>
                </a:solidFill>
                <a:latin typeface="+mn-lt"/>
                <a:sym typeface="Wingdings" panose="05000000000000000000" pitchFamily="2" charset="2"/>
              </a:rPr>
              <a:t> „alternative Fakten“ </a:t>
            </a:r>
            <a:endParaRPr lang="de-DE" sz="1800" dirty="0">
              <a:solidFill>
                <a:srgbClr val="0000FF"/>
              </a:solidFill>
              <a:latin typeface="+mn-lt"/>
            </a:endParaRPr>
          </a:p>
        </p:txBody>
      </p:sp>
      <p:sp>
        <p:nvSpPr>
          <p:cNvPr id="11" name="Textfeld 10">
            <a:extLst>
              <a:ext uri="{FF2B5EF4-FFF2-40B4-BE49-F238E27FC236}">
                <a16:creationId xmlns:a16="http://schemas.microsoft.com/office/drawing/2014/main" id="{240E5AA5-A791-4C4B-96F5-3890BC42BBA8}"/>
              </a:ext>
            </a:extLst>
          </p:cNvPr>
          <p:cNvSpPr txBox="1"/>
          <p:nvPr/>
        </p:nvSpPr>
        <p:spPr>
          <a:xfrm>
            <a:off x="829797" y="3159512"/>
            <a:ext cx="8700656" cy="369332"/>
          </a:xfrm>
          <a:prstGeom prst="rect">
            <a:avLst/>
          </a:prstGeom>
          <a:noFill/>
        </p:spPr>
        <p:txBody>
          <a:bodyPr wrap="square" rtlCol="0">
            <a:spAutoFit/>
          </a:bodyPr>
          <a:lstStyle/>
          <a:p>
            <a:r>
              <a:rPr lang="de-DE" sz="1800" dirty="0">
                <a:solidFill>
                  <a:srgbClr val="0000FF"/>
                </a:solidFill>
                <a:latin typeface="+mn-lt"/>
                <a:sym typeface="Wingdings" panose="05000000000000000000" pitchFamily="2" charset="2"/>
              </a:rPr>
              <a:t> Die Meinungsfreiheit ersetzt nicht die Wahrhaftigkeit der Fakten!</a:t>
            </a:r>
            <a:endParaRPr lang="de-DE" sz="1800" dirty="0">
              <a:solidFill>
                <a:srgbClr val="0000FF"/>
              </a:solidFill>
              <a:latin typeface="+mn-lt"/>
            </a:endParaRPr>
          </a:p>
        </p:txBody>
      </p:sp>
      <p:sp>
        <p:nvSpPr>
          <p:cNvPr id="2" name="Textfeld 1">
            <a:extLst>
              <a:ext uri="{FF2B5EF4-FFF2-40B4-BE49-F238E27FC236}">
                <a16:creationId xmlns:a16="http://schemas.microsoft.com/office/drawing/2014/main" id="{4816BD64-AE60-95D5-9416-8FC17379FFCF}"/>
              </a:ext>
            </a:extLst>
          </p:cNvPr>
          <p:cNvSpPr txBox="1"/>
          <p:nvPr/>
        </p:nvSpPr>
        <p:spPr>
          <a:xfrm>
            <a:off x="482271" y="2073188"/>
            <a:ext cx="8700656" cy="369332"/>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0000FF"/>
                </a:solidFill>
                <a:latin typeface="+mn-lt"/>
              </a:rPr>
              <a:t>„Technologieoffenheit“ wird Wirtschaftlichkeit nicht aushebeln!</a:t>
            </a:r>
          </a:p>
        </p:txBody>
      </p:sp>
      <p:sp>
        <p:nvSpPr>
          <p:cNvPr id="10" name="Titel 1">
            <a:extLst>
              <a:ext uri="{FF2B5EF4-FFF2-40B4-BE49-F238E27FC236}">
                <a16:creationId xmlns:a16="http://schemas.microsoft.com/office/drawing/2014/main" id="{CB4E9A86-060E-D753-8C8C-B87117D714E6}"/>
              </a:ext>
            </a:extLst>
          </p:cNvPr>
          <p:cNvSpPr txBox="1">
            <a:spLocks/>
          </p:cNvSpPr>
          <p:nvPr/>
        </p:nvSpPr>
        <p:spPr>
          <a:xfrm>
            <a:off x="681037" y="4444214"/>
            <a:ext cx="8543925" cy="438934"/>
          </a:xfrm>
          <a:prstGeom prst="rect">
            <a:avLst/>
          </a:prstGeom>
        </p:spPr>
        <p:txBody>
          <a:bodyPr>
            <a:noAutofit/>
          </a:bodyPr>
          <a:lst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a:lstStyle>
          <a:p>
            <a:r>
              <a:rPr lang="de-DE" sz="2000" i="1" kern="0" dirty="0">
                <a:solidFill>
                  <a:srgbClr val="0000FF"/>
                </a:solidFill>
                <a:latin typeface="+mn-lt"/>
              </a:rPr>
              <a:t>„Wir haben zu viele Leute mit Meinung und zu wenig Leute mit Ahnung!“</a:t>
            </a:r>
          </a:p>
        </p:txBody>
      </p:sp>
      <p:sp>
        <p:nvSpPr>
          <p:cNvPr id="12" name="Textfeld 11">
            <a:extLst>
              <a:ext uri="{FF2B5EF4-FFF2-40B4-BE49-F238E27FC236}">
                <a16:creationId xmlns:a16="http://schemas.microsoft.com/office/drawing/2014/main" id="{D8BA8922-FA19-CC4D-445E-D0A1297286F9}"/>
              </a:ext>
            </a:extLst>
          </p:cNvPr>
          <p:cNvSpPr txBox="1"/>
          <p:nvPr/>
        </p:nvSpPr>
        <p:spPr>
          <a:xfrm>
            <a:off x="470724" y="858041"/>
            <a:ext cx="9435275"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Grüner Wasserstoff wird immer teurer sein als Strom, weil er mit grünem Strom hergestellt wird! Deshalb wird er vorwiegend bei der Grundstoffindustrie eingesetzt und bei der Energiewende nur dort, wo Strom praktisch nicht anwendbar ist!</a:t>
            </a:r>
            <a:br>
              <a:rPr lang="de-DE" sz="1800" dirty="0">
                <a:solidFill>
                  <a:srgbClr val="3333FF"/>
                </a:solidFill>
              </a:rPr>
            </a:br>
            <a:r>
              <a:rPr lang="de-DE" sz="1800" u="sng" dirty="0">
                <a:solidFill>
                  <a:srgbClr val="3333FF"/>
                </a:solidFill>
              </a:rPr>
              <a:t>Beispiele</a:t>
            </a:r>
            <a:r>
              <a:rPr lang="de-DE" sz="1800" dirty="0">
                <a:solidFill>
                  <a:srgbClr val="3333FF"/>
                </a:solidFill>
              </a:rPr>
              <a:t>: Hochseeschifffahrt, Fernflüge und Energiespeicherung für die Dunkelflaute</a:t>
            </a:r>
          </a:p>
        </p:txBody>
      </p:sp>
      <p:sp>
        <p:nvSpPr>
          <p:cNvPr id="9" name="Textfeld 8">
            <a:extLst>
              <a:ext uri="{FF2B5EF4-FFF2-40B4-BE49-F238E27FC236}">
                <a16:creationId xmlns:a16="http://schemas.microsoft.com/office/drawing/2014/main" id="{9B3CF6B2-0016-D6CF-608D-D319168EBAA4}"/>
              </a:ext>
            </a:extLst>
          </p:cNvPr>
          <p:cNvSpPr txBox="1"/>
          <p:nvPr/>
        </p:nvSpPr>
        <p:spPr>
          <a:xfrm>
            <a:off x="398296" y="5882798"/>
            <a:ext cx="8700656" cy="646331"/>
          </a:xfrm>
          <a:prstGeom prst="rect">
            <a:avLst/>
          </a:prstGeom>
          <a:noFill/>
        </p:spPr>
        <p:txBody>
          <a:bodyPr wrap="square" rtlCol="0">
            <a:spAutoFit/>
          </a:bodyPr>
          <a:lstStyle/>
          <a:p>
            <a:pPr algn="ctr"/>
            <a:r>
              <a:rPr lang="de-DE" sz="1800" dirty="0">
                <a:solidFill>
                  <a:srgbClr val="00B050"/>
                </a:solidFill>
                <a:latin typeface="+mn-lt"/>
              </a:rPr>
              <a:t>Fazit: Der eigentlich positiv und wertfrei besetze Begriff „Technologieoffenheit“</a:t>
            </a:r>
            <a:br>
              <a:rPr lang="de-DE" sz="1800" dirty="0">
                <a:solidFill>
                  <a:srgbClr val="00B050"/>
                </a:solidFill>
                <a:latin typeface="+mn-lt"/>
              </a:rPr>
            </a:br>
            <a:r>
              <a:rPr lang="de-DE" sz="1800" dirty="0">
                <a:solidFill>
                  <a:srgbClr val="00B050"/>
                </a:solidFill>
                <a:latin typeface="+mn-lt"/>
              </a:rPr>
              <a:t>ist zum Fetisch von Lobbyisten der fossilen Energiewirtschaft verkommen!</a:t>
            </a:r>
          </a:p>
        </p:txBody>
      </p:sp>
      <p:sp>
        <p:nvSpPr>
          <p:cNvPr id="13" name="Textfeld 12">
            <a:extLst>
              <a:ext uri="{FF2B5EF4-FFF2-40B4-BE49-F238E27FC236}">
                <a16:creationId xmlns:a16="http://schemas.microsoft.com/office/drawing/2014/main" id="{FE584BF1-427A-0C35-9747-DA9BEE38D126}"/>
              </a:ext>
            </a:extLst>
          </p:cNvPr>
          <p:cNvSpPr txBox="1"/>
          <p:nvPr/>
        </p:nvSpPr>
        <p:spPr>
          <a:xfrm>
            <a:off x="4145952" y="3514862"/>
            <a:ext cx="5157376" cy="461665"/>
          </a:xfrm>
          <a:prstGeom prst="rect">
            <a:avLst/>
          </a:prstGeom>
          <a:noFill/>
        </p:spPr>
        <p:txBody>
          <a:bodyPr wrap="square">
            <a:spAutoFit/>
          </a:bodyPr>
          <a:lstStyle/>
          <a:p>
            <a:r>
              <a:rPr lang="de-DE" sz="1200" b="1" dirty="0">
                <a:solidFill>
                  <a:srgbClr val="FF0000"/>
                </a:solidFill>
              </a:rPr>
              <a:t>Cornelia und Volker Quaschning | Das ist eine gute Frage PODCAST</a:t>
            </a:r>
            <a:br>
              <a:rPr lang="de-DE" sz="1200" dirty="0">
                <a:solidFill>
                  <a:srgbClr val="FF0000"/>
                </a:solidFill>
              </a:rPr>
            </a:br>
            <a:r>
              <a:rPr lang="de-DE" sz="1200" dirty="0">
                <a:solidFill>
                  <a:srgbClr val="FF0000"/>
                </a:solidFill>
                <a:hlinkClick r:id="rId2">
                  <a:extLst>
                    <a:ext uri="{A12FA001-AC4F-418D-AE19-62706E023703}">
                      <ahyp:hlinkClr xmlns:ahyp="http://schemas.microsoft.com/office/drawing/2018/hyperlinkcolor" val="tx"/>
                    </a:ext>
                  </a:extLst>
                </a:hlinkClick>
              </a:rPr>
              <a:t>#34 Technologieoffen abgehängt </a:t>
            </a:r>
            <a:endParaRPr lang="de-DE" sz="1200" dirty="0">
              <a:solidFill>
                <a:srgbClr val="FF0000"/>
              </a:solidFill>
            </a:endParaRPr>
          </a:p>
        </p:txBody>
      </p:sp>
      <p:sp>
        <p:nvSpPr>
          <p:cNvPr id="3" name="Titel 1">
            <a:extLst>
              <a:ext uri="{FF2B5EF4-FFF2-40B4-BE49-F238E27FC236}">
                <a16:creationId xmlns:a16="http://schemas.microsoft.com/office/drawing/2014/main" id="{D639F1DA-4CA1-9271-226C-E0FFCB115CBF}"/>
              </a:ext>
            </a:extLst>
          </p:cNvPr>
          <p:cNvSpPr txBox="1">
            <a:spLocks/>
          </p:cNvSpPr>
          <p:nvPr/>
        </p:nvSpPr>
        <p:spPr>
          <a:xfrm>
            <a:off x="692583" y="4806195"/>
            <a:ext cx="8543925" cy="386831"/>
          </a:xfrm>
          <a:prstGeom prst="rect">
            <a:avLst/>
          </a:prstGeom>
        </p:spPr>
        <p:txBody>
          <a:bodyPr>
            <a:noAutofit/>
          </a:bodyPr>
          <a:lst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a:lstStyle>
          <a:p>
            <a:r>
              <a:rPr lang="de-DE" sz="2000" kern="0" dirty="0">
                <a:solidFill>
                  <a:srgbClr val="0000FF"/>
                </a:solidFill>
                <a:latin typeface="+mn-lt"/>
              </a:rPr>
              <a:t>Prof. Martin Doppelbauer sagt:</a:t>
            </a:r>
            <a:endParaRPr lang="de-DE" sz="2000" i="1" kern="0" dirty="0">
              <a:solidFill>
                <a:srgbClr val="0000FF"/>
              </a:solidFill>
              <a:latin typeface="+mn-lt"/>
            </a:endParaRPr>
          </a:p>
        </p:txBody>
      </p:sp>
      <p:sp>
        <p:nvSpPr>
          <p:cNvPr id="15" name="Titel 1">
            <a:extLst>
              <a:ext uri="{FF2B5EF4-FFF2-40B4-BE49-F238E27FC236}">
                <a16:creationId xmlns:a16="http://schemas.microsoft.com/office/drawing/2014/main" id="{4E97DFAA-817B-770D-234D-2413332A0D7B}"/>
              </a:ext>
            </a:extLst>
          </p:cNvPr>
          <p:cNvSpPr txBox="1">
            <a:spLocks/>
          </p:cNvSpPr>
          <p:nvPr/>
        </p:nvSpPr>
        <p:spPr>
          <a:xfrm>
            <a:off x="681037" y="5115440"/>
            <a:ext cx="9155982" cy="652012"/>
          </a:xfrm>
          <a:prstGeom prst="rect">
            <a:avLst/>
          </a:prstGeom>
        </p:spPr>
        <p:txBody>
          <a:bodyPr>
            <a:noAutofit/>
          </a:bodyPr>
          <a:lst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a:lstStyle>
          <a:p>
            <a:r>
              <a:rPr lang="de-DE" sz="2000" i="1" kern="0" dirty="0">
                <a:solidFill>
                  <a:srgbClr val="0000FF"/>
                </a:solidFill>
                <a:latin typeface="+mn-lt"/>
              </a:rPr>
              <a:t>„Technologieoffenheit ist in der Forschung und Vorentwicklung sehr wichtig,</a:t>
            </a:r>
            <a:br>
              <a:rPr lang="de-DE" sz="2000" i="1" kern="0" dirty="0">
                <a:solidFill>
                  <a:srgbClr val="0000FF"/>
                </a:solidFill>
                <a:latin typeface="+mn-lt"/>
              </a:rPr>
            </a:br>
            <a:r>
              <a:rPr lang="de-DE" sz="2000" i="1" kern="0" dirty="0">
                <a:solidFill>
                  <a:srgbClr val="0000FF"/>
                </a:solidFill>
                <a:latin typeface="+mn-lt"/>
              </a:rPr>
              <a:t> </a:t>
            </a:r>
            <a:r>
              <a:rPr lang="de-DE" sz="2000" i="1" kern="0" dirty="0">
                <a:solidFill>
                  <a:srgbClr val="0000FF"/>
                </a:solidFill>
              </a:rPr>
              <a:t>danach bedeutet sie </a:t>
            </a:r>
            <a:r>
              <a:rPr lang="de-DE" sz="2000" i="1" kern="0" dirty="0" err="1">
                <a:solidFill>
                  <a:srgbClr val="0000FF"/>
                </a:solidFill>
              </a:rPr>
              <a:t>unterbnehmerische</a:t>
            </a:r>
            <a:r>
              <a:rPr lang="de-DE" sz="2000" i="1" kern="0" dirty="0">
                <a:solidFill>
                  <a:srgbClr val="0000FF"/>
                </a:solidFill>
              </a:rPr>
              <a:t> Entscheidungsschwäche!“</a:t>
            </a:r>
            <a:endParaRPr lang="de-DE" sz="2000" i="1" kern="0" dirty="0">
              <a:solidFill>
                <a:srgbClr val="0000FF"/>
              </a:solidFill>
              <a:latin typeface="+mn-lt"/>
            </a:endParaRPr>
          </a:p>
        </p:txBody>
      </p:sp>
    </p:spTree>
    <p:extLst>
      <p:ext uri="{BB962C8B-B14F-4D97-AF65-F5344CB8AC3E}">
        <p14:creationId xmlns:p14="http://schemas.microsoft.com/office/powerpoint/2010/main" val="219423975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1+#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1+#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1000" fill="hold"/>
                                        <p:tgtEl>
                                          <p:spTgt spid="3"/>
                                        </p:tgtEl>
                                        <p:attrNameLst>
                                          <p:attrName>ppt_x</p:attrName>
                                        </p:attrNameLst>
                                      </p:cBhvr>
                                      <p:tavLst>
                                        <p:tav tm="0">
                                          <p:val>
                                            <p:strVal val="1+#ppt_w/2"/>
                                          </p:val>
                                        </p:tav>
                                        <p:tav tm="100000">
                                          <p:val>
                                            <p:strVal val="#ppt_x"/>
                                          </p:val>
                                        </p:tav>
                                      </p:tavLst>
                                    </p:anim>
                                    <p:anim calcmode="lin" valueType="num">
                                      <p:cBhvr additive="base">
                                        <p:cTn id="4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1000" fill="hold"/>
                                        <p:tgtEl>
                                          <p:spTgt spid="9"/>
                                        </p:tgtEl>
                                        <p:attrNameLst>
                                          <p:attrName>ppt_x</p:attrName>
                                        </p:attrNameLst>
                                      </p:cBhvr>
                                      <p:tavLst>
                                        <p:tav tm="0">
                                          <p:val>
                                            <p:strVal val="#ppt_x"/>
                                          </p:val>
                                        </p:tav>
                                        <p:tav tm="100000">
                                          <p:val>
                                            <p:strVal val="#ppt_x"/>
                                          </p:val>
                                        </p:tav>
                                      </p:tavLst>
                                    </p:anim>
                                    <p:anim calcmode="lin" valueType="num">
                                      <p:cBhvr additive="base">
                                        <p:cTn id="56"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p:bldP spid="10" grpId="0"/>
      <p:bldP spid="9" grpId="0"/>
      <p:bldP spid="13" grpId="0"/>
      <p:bldP spid="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feld 53">
            <a:extLst>
              <a:ext uri="{FF2B5EF4-FFF2-40B4-BE49-F238E27FC236}">
                <a16:creationId xmlns:a16="http://schemas.microsoft.com/office/drawing/2014/main" id="{C509B89D-5FB6-43D9-BE31-B22E18A7231E}"/>
              </a:ext>
            </a:extLst>
          </p:cNvPr>
          <p:cNvSpPr txBox="1">
            <a:spLocks noChangeArrowheads="1"/>
          </p:cNvSpPr>
          <p:nvPr/>
        </p:nvSpPr>
        <p:spPr bwMode="auto">
          <a:xfrm>
            <a:off x="8916988" y="1779588"/>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chemeClr val="accent2"/>
                </a:solidFill>
              </a:rPr>
              <a:t>2040</a:t>
            </a:r>
          </a:p>
        </p:txBody>
      </p:sp>
      <p:sp>
        <p:nvSpPr>
          <p:cNvPr id="9" name="Rechteck 8">
            <a:extLst>
              <a:ext uri="{FF2B5EF4-FFF2-40B4-BE49-F238E27FC236}">
                <a16:creationId xmlns:a16="http://schemas.microsoft.com/office/drawing/2014/main" id="{68D378A7-2158-4E9F-844C-91876B078FBA}"/>
              </a:ext>
            </a:extLst>
          </p:cNvPr>
          <p:cNvSpPr/>
          <p:nvPr/>
        </p:nvSpPr>
        <p:spPr bwMode="auto">
          <a:xfrm>
            <a:off x="0" y="0"/>
            <a:ext cx="9906000" cy="6243638"/>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grpSp>
        <p:nvGrpSpPr>
          <p:cNvPr id="76804" name="Gruppieren 2">
            <a:extLst>
              <a:ext uri="{FF2B5EF4-FFF2-40B4-BE49-F238E27FC236}">
                <a16:creationId xmlns:a16="http://schemas.microsoft.com/office/drawing/2014/main" id="{A36E783A-CC43-4E52-A92A-8CB1D1312BE2}"/>
              </a:ext>
            </a:extLst>
          </p:cNvPr>
          <p:cNvGrpSpPr>
            <a:grpSpLocks/>
          </p:cNvGrpSpPr>
          <p:nvPr/>
        </p:nvGrpSpPr>
        <p:grpSpPr bwMode="auto">
          <a:xfrm>
            <a:off x="830263" y="704850"/>
            <a:ext cx="8154987" cy="5046663"/>
            <a:chOff x="1960546" y="2930858"/>
            <a:chExt cx="5987996" cy="2821360"/>
          </a:xfrm>
        </p:grpSpPr>
        <p:sp>
          <p:nvSpPr>
            <p:cNvPr id="76810" name="Freihandform: Form 10">
              <a:extLst>
                <a:ext uri="{FF2B5EF4-FFF2-40B4-BE49-F238E27FC236}">
                  <a16:creationId xmlns:a16="http://schemas.microsoft.com/office/drawing/2014/main" id="{42264575-E63E-475A-8149-D927FC922643}"/>
                </a:ext>
              </a:extLst>
            </p:cNvPr>
            <p:cNvSpPr>
              <a:spLocks/>
            </p:cNvSpPr>
            <p:nvPr/>
          </p:nvSpPr>
          <p:spPr bwMode="auto">
            <a:xfrm rot="286618">
              <a:off x="1960546" y="2930858"/>
              <a:ext cx="5987996" cy="2788920"/>
            </a:xfrm>
            <a:custGeom>
              <a:avLst/>
              <a:gdLst>
                <a:gd name="T0" fmla="*/ 1 w 8519160"/>
                <a:gd name="T1" fmla="*/ 2766060 h 2788920"/>
                <a:gd name="T2" fmla="*/ 1 w 8519160"/>
                <a:gd name="T3" fmla="*/ 2727960 h 2788920"/>
                <a:gd name="T4" fmla="*/ 1 w 8519160"/>
                <a:gd name="T5" fmla="*/ 2636520 h 2788920"/>
                <a:gd name="T6" fmla="*/ 1 w 8519160"/>
                <a:gd name="T7" fmla="*/ 2560320 h 2788920"/>
                <a:gd name="T8" fmla="*/ 1 w 8519160"/>
                <a:gd name="T9" fmla="*/ 2514600 h 2788920"/>
                <a:gd name="T10" fmla="*/ 1 w 8519160"/>
                <a:gd name="T11" fmla="*/ 2461260 h 2788920"/>
                <a:gd name="T12" fmla="*/ 1 w 8519160"/>
                <a:gd name="T13" fmla="*/ 2362200 h 2788920"/>
                <a:gd name="T14" fmla="*/ 1 w 8519160"/>
                <a:gd name="T15" fmla="*/ 2247900 h 2788920"/>
                <a:gd name="T16" fmla="*/ 1 w 8519160"/>
                <a:gd name="T17" fmla="*/ 2186940 h 2788920"/>
                <a:gd name="T18" fmla="*/ 1 w 8519160"/>
                <a:gd name="T19" fmla="*/ 2148840 h 2788920"/>
                <a:gd name="T20" fmla="*/ 1 w 8519160"/>
                <a:gd name="T21" fmla="*/ 2095500 h 2788920"/>
                <a:gd name="T22" fmla="*/ 1 w 8519160"/>
                <a:gd name="T23" fmla="*/ 2057400 h 2788920"/>
                <a:gd name="T24" fmla="*/ 1 w 8519160"/>
                <a:gd name="T25" fmla="*/ 2034540 h 2788920"/>
                <a:gd name="T26" fmla="*/ 1 w 8519160"/>
                <a:gd name="T27" fmla="*/ 2004060 h 2788920"/>
                <a:gd name="T28" fmla="*/ 1 w 8519160"/>
                <a:gd name="T29" fmla="*/ 1973580 h 2788920"/>
                <a:gd name="T30" fmla="*/ 1 w 8519160"/>
                <a:gd name="T31" fmla="*/ 1920240 h 2788920"/>
                <a:gd name="T32" fmla="*/ 1 w 8519160"/>
                <a:gd name="T33" fmla="*/ 1866900 h 2788920"/>
                <a:gd name="T34" fmla="*/ 1 w 8519160"/>
                <a:gd name="T35" fmla="*/ 1790700 h 2788920"/>
                <a:gd name="T36" fmla="*/ 1 w 8519160"/>
                <a:gd name="T37" fmla="*/ 1691640 h 2788920"/>
                <a:gd name="T38" fmla="*/ 1 w 8519160"/>
                <a:gd name="T39" fmla="*/ 1630680 h 2788920"/>
                <a:gd name="T40" fmla="*/ 1 w 8519160"/>
                <a:gd name="T41" fmla="*/ 1584960 h 2788920"/>
                <a:gd name="T42" fmla="*/ 1 w 8519160"/>
                <a:gd name="T43" fmla="*/ 1554480 h 2788920"/>
                <a:gd name="T44" fmla="*/ 1 w 8519160"/>
                <a:gd name="T45" fmla="*/ 1516380 h 2788920"/>
                <a:gd name="T46" fmla="*/ 1 w 8519160"/>
                <a:gd name="T47" fmla="*/ 1424940 h 2788920"/>
                <a:gd name="T48" fmla="*/ 1 w 8519160"/>
                <a:gd name="T49" fmla="*/ 1386840 h 2788920"/>
                <a:gd name="T50" fmla="*/ 1 w 8519160"/>
                <a:gd name="T51" fmla="*/ 1341120 h 2788920"/>
                <a:gd name="T52" fmla="*/ 1 w 8519160"/>
                <a:gd name="T53" fmla="*/ 1318260 h 2788920"/>
                <a:gd name="T54" fmla="*/ 1 w 8519160"/>
                <a:gd name="T55" fmla="*/ 1287780 h 2788920"/>
                <a:gd name="T56" fmla="*/ 1 w 8519160"/>
                <a:gd name="T57" fmla="*/ 1234440 h 2788920"/>
                <a:gd name="T58" fmla="*/ 1 w 8519160"/>
                <a:gd name="T59" fmla="*/ 1158240 h 2788920"/>
                <a:gd name="T60" fmla="*/ 1 w 8519160"/>
                <a:gd name="T61" fmla="*/ 1097280 h 2788920"/>
                <a:gd name="T62" fmla="*/ 1 w 8519160"/>
                <a:gd name="T63" fmla="*/ 1059180 h 2788920"/>
                <a:gd name="T64" fmla="*/ 1 w 8519160"/>
                <a:gd name="T65" fmla="*/ 1005840 h 2788920"/>
                <a:gd name="T66" fmla="*/ 1 w 8519160"/>
                <a:gd name="T67" fmla="*/ 967740 h 2788920"/>
                <a:gd name="T68" fmla="*/ 1 w 8519160"/>
                <a:gd name="T69" fmla="*/ 899160 h 2788920"/>
                <a:gd name="T70" fmla="*/ 1 w 8519160"/>
                <a:gd name="T71" fmla="*/ 861060 h 2788920"/>
                <a:gd name="T72" fmla="*/ 1 w 8519160"/>
                <a:gd name="T73" fmla="*/ 830580 h 2788920"/>
                <a:gd name="T74" fmla="*/ 1 w 8519160"/>
                <a:gd name="T75" fmla="*/ 800100 h 2788920"/>
                <a:gd name="T76" fmla="*/ 1 w 8519160"/>
                <a:gd name="T77" fmla="*/ 723900 h 2788920"/>
                <a:gd name="T78" fmla="*/ 1 w 8519160"/>
                <a:gd name="T79" fmla="*/ 655320 h 2788920"/>
                <a:gd name="T80" fmla="*/ 1 w 8519160"/>
                <a:gd name="T81" fmla="*/ 617220 h 2788920"/>
                <a:gd name="T82" fmla="*/ 1 w 8519160"/>
                <a:gd name="T83" fmla="*/ 541020 h 2788920"/>
                <a:gd name="T84" fmla="*/ 1 w 8519160"/>
                <a:gd name="T85" fmla="*/ 502920 h 2788920"/>
                <a:gd name="T86" fmla="*/ 1 w 8519160"/>
                <a:gd name="T87" fmla="*/ 464820 h 2788920"/>
                <a:gd name="T88" fmla="*/ 1 w 8519160"/>
                <a:gd name="T89" fmla="*/ 434340 h 2788920"/>
                <a:gd name="T90" fmla="*/ 1 w 8519160"/>
                <a:gd name="T91" fmla="*/ 411480 h 2788920"/>
                <a:gd name="T92" fmla="*/ 1 w 8519160"/>
                <a:gd name="T93" fmla="*/ 381000 h 2788920"/>
                <a:gd name="T94" fmla="*/ 1 w 8519160"/>
                <a:gd name="T95" fmla="*/ 304800 h 2788920"/>
                <a:gd name="T96" fmla="*/ 1 w 8519160"/>
                <a:gd name="T97" fmla="*/ 274320 h 2788920"/>
                <a:gd name="T98" fmla="*/ 1 w 8519160"/>
                <a:gd name="T99" fmla="*/ 243840 h 2788920"/>
                <a:gd name="T100" fmla="*/ 1 w 8519160"/>
                <a:gd name="T101" fmla="*/ 220980 h 2788920"/>
                <a:gd name="T102" fmla="*/ 1 w 8519160"/>
                <a:gd name="T103" fmla="*/ 190500 h 2788920"/>
                <a:gd name="T104" fmla="*/ 1 w 8519160"/>
                <a:gd name="T105" fmla="*/ 129540 h 2788920"/>
                <a:gd name="T106" fmla="*/ 1 w 8519160"/>
                <a:gd name="T107" fmla="*/ 22860 h 2788920"/>
                <a:gd name="T108" fmla="*/ 1 w 8519160"/>
                <a:gd name="T109" fmla="*/ 30480 h 27889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19160" h="2788920">
                  <a:moveTo>
                    <a:pt x="0" y="2788920"/>
                  </a:moveTo>
                  <a:cubicBezTo>
                    <a:pt x="12700" y="2783840"/>
                    <a:pt x="25124" y="2778005"/>
                    <a:pt x="38100" y="2773680"/>
                  </a:cubicBezTo>
                  <a:cubicBezTo>
                    <a:pt x="48035" y="2770368"/>
                    <a:pt x="58549" y="2769069"/>
                    <a:pt x="68580" y="2766060"/>
                  </a:cubicBezTo>
                  <a:cubicBezTo>
                    <a:pt x="83967" y="2761444"/>
                    <a:pt x="99060" y="2755900"/>
                    <a:pt x="114300" y="2750820"/>
                  </a:cubicBezTo>
                  <a:cubicBezTo>
                    <a:pt x="121920" y="2748280"/>
                    <a:pt x="130477" y="2747655"/>
                    <a:pt x="137160" y="2743200"/>
                  </a:cubicBezTo>
                  <a:cubicBezTo>
                    <a:pt x="144780" y="2738120"/>
                    <a:pt x="151602" y="2731568"/>
                    <a:pt x="160020" y="2727960"/>
                  </a:cubicBezTo>
                  <a:cubicBezTo>
                    <a:pt x="194200" y="2713311"/>
                    <a:pt x="183703" y="2727548"/>
                    <a:pt x="213360" y="2712720"/>
                  </a:cubicBezTo>
                  <a:cubicBezTo>
                    <a:pt x="265983" y="2686408"/>
                    <a:pt x="203265" y="2705719"/>
                    <a:pt x="266700" y="2689860"/>
                  </a:cubicBezTo>
                  <a:cubicBezTo>
                    <a:pt x="321578" y="2634982"/>
                    <a:pt x="291286" y="2648367"/>
                    <a:pt x="350520" y="2636520"/>
                  </a:cubicBezTo>
                  <a:cubicBezTo>
                    <a:pt x="360680" y="2628900"/>
                    <a:pt x="369395" y="2618818"/>
                    <a:pt x="381000" y="2613660"/>
                  </a:cubicBezTo>
                  <a:cubicBezTo>
                    <a:pt x="439306" y="2587746"/>
                    <a:pt x="401289" y="2628919"/>
                    <a:pt x="464820" y="2590800"/>
                  </a:cubicBezTo>
                  <a:cubicBezTo>
                    <a:pt x="547136" y="2541410"/>
                    <a:pt x="463636" y="2586482"/>
                    <a:pt x="533400" y="2560320"/>
                  </a:cubicBezTo>
                  <a:cubicBezTo>
                    <a:pt x="544036" y="2556332"/>
                    <a:pt x="553500" y="2549693"/>
                    <a:pt x="563880" y="2545080"/>
                  </a:cubicBezTo>
                  <a:cubicBezTo>
                    <a:pt x="576379" y="2539525"/>
                    <a:pt x="589481" y="2535395"/>
                    <a:pt x="601980" y="2529840"/>
                  </a:cubicBezTo>
                  <a:cubicBezTo>
                    <a:pt x="612360" y="2525227"/>
                    <a:pt x="621824" y="2518588"/>
                    <a:pt x="632460" y="2514600"/>
                  </a:cubicBezTo>
                  <a:cubicBezTo>
                    <a:pt x="642266" y="2510923"/>
                    <a:pt x="653273" y="2511008"/>
                    <a:pt x="662940" y="2506980"/>
                  </a:cubicBezTo>
                  <a:cubicBezTo>
                    <a:pt x="683911" y="2498242"/>
                    <a:pt x="702347" y="2483684"/>
                    <a:pt x="723900" y="2476500"/>
                  </a:cubicBezTo>
                  <a:cubicBezTo>
                    <a:pt x="739140" y="2471420"/>
                    <a:pt x="755252" y="2468444"/>
                    <a:pt x="769620" y="2461260"/>
                  </a:cubicBezTo>
                  <a:cubicBezTo>
                    <a:pt x="839947" y="2426096"/>
                    <a:pt x="808540" y="2436290"/>
                    <a:pt x="861060" y="2423160"/>
                  </a:cubicBezTo>
                  <a:cubicBezTo>
                    <a:pt x="876300" y="2413000"/>
                    <a:pt x="893828" y="2405632"/>
                    <a:pt x="906780" y="2392680"/>
                  </a:cubicBezTo>
                  <a:cubicBezTo>
                    <a:pt x="935320" y="2364140"/>
                    <a:pt x="919417" y="2373228"/>
                    <a:pt x="952500" y="2362200"/>
                  </a:cubicBezTo>
                  <a:cubicBezTo>
                    <a:pt x="960120" y="2354580"/>
                    <a:pt x="967020" y="2346164"/>
                    <a:pt x="975360" y="2339340"/>
                  </a:cubicBezTo>
                  <a:lnTo>
                    <a:pt x="1066800" y="2270760"/>
                  </a:lnTo>
                  <a:cubicBezTo>
                    <a:pt x="1076960" y="2263140"/>
                    <a:pt x="1086713" y="2254945"/>
                    <a:pt x="1097280" y="2247900"/>
                  </a:cubicBezTo>
                  <a:cubicBezTo>
                    <a:pt x="1112520" y="2237740"/>
                    <a:pt x="1128347" y="2228410"/>
                    <a:pt x="1143000" y="2217420"/>
                  </a:cubicBezTo>
                  <a:cubicBezTo>
                    <a:pt x="1153160" y="2209800"/>
                    <a:pt x="1162453" y="2200861"/>
                    <a:pt x="1173480" y="2194560"/>
                  </a:cubicBezTo>
                  <a:cubicBezTo>
                    <a:pt x="1180454" y="2190575"/>
                    <a:pt x="1188617" y="2189147"/>
                    <a:pt x="1196340" y="2186940"/>
                  </a:cubicBezTo>
                  <a:cubicBezTo>
                    <a:pt x="1215674" y="2181416"/>
                    <a:pt x="1231410" y="2179530"/>
                    <a:pt x="1249680" y="2171700"/>
                  </a:cubicBezTo>
                  <a:cubicBezTo>
                    <a:pt x="1260121" y="2167225"/>
                    <a:pt x="1269719" y="2160935"/>
                    <a:pt x="1280160" y="2156460"/>
                  </a:cubicBezTo>
                  <a:cubicBezTo>
                    <a:pt x="1287543" y="2153296"/>
                    <a:pt x="1295523" y="2151723"/>
                    <a:pt x="1303020" y="2148840"/>
                  </a:cubicBezTo>
                  <a:cubicBezTo>
                    <a:pt x="1328553" y="2139020"/>
                    <a:pt x="1352031" y="2121381"/>
                    <a:pt x="1379220" y="2118360"/>
                  </a:cubicBezTo>
                  <a:lnTo>
                    <a:pt x="1447800" y="2110740"/>
                  </a:lnTo>
                  <a:cubicBezTo>
                    <a:pt x="1478670" y="2100450"/>
                    <a:pt x="1469680" y="2102396"/>
                    <a:pt x="1508760" y="2095500"/>
                  </a:cubicBezTo>
                  <a:cubicBezTo>
                    <a:pt x="1539190" y="2090130"/>
                    <a:pt x="1570885" y="2090032"/>
                    <a:pt x="1600200" y="2080260"/>
                  </a:cubicBezTo>
                  <a:cubicBezTo>
                    <a:pt x="1617270" y="2074570"/>
                    <a:pt x="1635771" y="2067754"/>
                    <a:pt x="1653540" y="2065020"/>
                  </a:cubicBezTo>
                  <a:cubicBezTo>
                    <a:pt x="1676273" y="2061523"/>
                    <a:pt x="1699321" y="2060440"/>
                    <a:pt x="1722120" y="2057400"/>
                  </a:cubicBezTo>
                  <a:cubicBezTo>
                    <a:pt x="1737435" y="2055358"/>
                    <a:pt x="1752758" y="2053132"/>
                    <a:pt x="1767840" y="2049780"/>
                  </a:cubicBezTo>
                  <a:cubicBezTo>
                    <a:pt x="1775681" y="2048038"/>
                    <a:pt x="1782738" y="2043222"/>
                    <a:pt x="1790700" y="2042160"/>
                  </a:cubicBezTo>
                  <a:cubicBezTo>
                    <a:pt x="1821017" y="2038118"/>
                    <a:pt x="1851660" y="2037080"/>
                    <a:pt x="1882140" y="2034540"/>
                  </a:cubicBezTo>
                  <a:cubicBezTo>
                    <a:pt x="1889760" y="2032000"/>
                    <a:pt x="1897208" y="2028868"/>
                    <a:pt x="1905000" y="2026920"/>
                  </a:cubicBezTo>
                  <a:cubicBezTo>
                    <a:pt x="1949990" y="2015673"/>
                    <a:pt x="1974869" y="2016412"/>
                    <a:pt x="2026920" y="2011680"/>
                  </a:cubicBezTo>
                  <a:cubicBezTo>
                    <a:pt x="2039620" y="2009140"/>
                    <a:pt x="2052455" y="2007201"/>
                    <a:pt x="2065020" y="2004060"/>
                  </a:cubicBezTo>
                  <a:cubicBezTo>
                    <a:pt x="2072812" y="2002112"/>
                    <a:pt x="2080004" y="1998015"/>
                    <a:pt x="2087880" y="1996440"/>
                  </a:cubicBezTo>
                  <a:cubicBezTo>
                    <a:pt x="2105492" y="1992918"/>
                    <a:pt x="2123549" y="1992033"/>
                    <a:pt x="2141220" y="1988820"/>
                  </a:cubicBezTo>
                  <a:cubicBezTo>
                    <a:pt x="2224652" y="1973651"/>
                    <a:pt x="2111484" y="1988706"/>
                    <a:pt x="2209800" y="1973580"/>
                  </a:cubicBezTo>
                  <a:cubicBezTo>
                    <a:pt x="2350627" y="1951914"/>
                    <a:pt x="2182166" y="1983679"/>
                    <a:pt x="2346960" y="1950720"/>
                  </a:cubicBezTo>
                  <a:cubicBezTo>
                    <a:pt x="2359660" y="1948180"/>
                    <a:pt x="2372773" y="1947196"/>
                    <a:pt x="2385060" y="1943100"/>
                  </a:cubicBezTo>
                  <a:cubicBezTo>
                    <a:pt x="2432013" y="1927449"/>
                    <a:pt x="2381904" y="1945349"/>
                    <a:pt x="2438400" y="1920240"/>
                  </a:cubicBezTo>
                  <a:cubicBezTo>
                    <a:pt x="2450899" y="1914685"/>
                    <a:pt x="2463693" y="1909803"/>
                    <a:pt x="2476500" y="1905000"/>
                  </a:cubicBezTo>
                  <a:cubicBezTo>
                    <a:pt x="2484021" y="1902180"/>
                    <a:pt x="2492339" y="1901281"/>
                    <a:pt x="2499360" y="1897380"/>
                  </a:cubicBezTo>
                  <a:cubicBezTo>
                    <a:pt x="2515371" y="1888485"/>
                    <a:pt x="2529840" y="1877060"/>
                    <a:pt x="2545080" y="1866900"/>
                  </a:cubicBezTo>
                  <a:cubicBezTo>
                    <a:pt x="2552700" y="1861820"/>
                    <a:pt x="2561464" y="1858136"/>
                    <a:pt x="2567940" y="1851660"/>
                  </a:cubicBezTo>
                  <a:cubicBezTo>
                    <a:pt x="2588721" y="1830879"/>
                    <a:pt x="2595213" y="1822232"/>
                    <a:pt x="2621280" y="1805940"/>
                  </a:cubicBezTo>
                  <a:cubicBezTo>
                    <a:pt x="2630913" y="1799920"/>
                    <a:pt x="2642517" y="1797302"/>
                    <a:pt x="2651760" y="1790700"/>
                  </a:cubicBezTo>
                  <a:cubicBezTo>
                    <a:pt x="2660529" y="1784436"/>
                    <a:pt x="2666114" y="1774456"/>
                    <a:pt x="2674620" y="1767840"/>
                  </a:cubicBezTo>
                  <a:cubicBezTo>
                    <a:pt x="2689078" y="1756595"/>
                    <a:pt x="2705435" y="1748006"/>
                    <a:pt x="2720340" y="1737360"/>
                  </a:cubicBezTo>
                  <a:cubicBezTo>
                    <a:pt x="2741009" y="1722597"/>
                    <a:pt x="2760980" y="1706880"/>
                    <a:pt x="2781300" y="1691640"/>
                  </a:cubicBezTo>
                  <a:lnTo>
                    <a:pt x="2811780" y="1668780"/>
                  </a:lnTo>
                  <a:cubicBezTo>
                    <a:pt x="2821940" y="1661160"/>
                    <a:pt x="2831693" y="1652965"/>
                    <a:pt x="2842260" y="1645920"/>
                  </a:cubicBezTo>
                  <a:cubicBezTo>
                    <a:pt x="2849880" y="1640840"/>
                    <a:pt x="2856702" y="1634288"/>
                    <a:pt x="2865120" y="1630680"/>
                  </a:cubicBezTo>
                  <a:cubicBezTo>
                    <a:pt x="2874746" y="1626555"/>
                    <a:pt x="2885794" y="1626737"/>
                    <a:pt x="2895600" y="1623060"/>
                  </a:cubicBezTo>
                  <a:cubicBezTo>
                    <a:pt x="2932080" y="1609380"/>
                    <a:pt x="2916141" y="1607769"/>
                    <a:pt x="2948940" y="1600200"/>
                  </a:cubicBezTo>
                  <a:cubicBezTo>
                    <a:pt x="2974180" y="1594375"/>
                    <a:pt x="2999343" y="1587305"/>
                    <a:pt x="3025140" y="1584960"/>
                  </a:cubicBezTo>
                  <a:cubicBezTo>
                    <a:pt x="3157088" y="1572965"/>
                    <a:pt x="3080944" y="1578815"/>
                    <a:pt x="3253740" y="1569720"/>
                  </a:cubicBezTo>
                  <a:cubicBezTo>
                    <a:pt x="3266440" y="1567180"/>
                    <a:pt x="3279065" y="1564229"/>
                    <a:pt x="3291840" y="1562100"/>
                  </a:cubicBezTo>
                  <a:cubicBezTo>
                    <a:pt x="3309556" y="1559147"/>
                    <a:pt x="3327509" y="1557693"/>
                    <a:pt x="3345180" y="1554480"/>
                  </a:cubicBezTo>
                  <a:cubicBezTo>
                    <a:pt x="3355484" y="1552607"/>
                    <a:pt x="3365309" y="1548452"/>
                    <a:pt x="3375660" y="1546860"/>
                  </a:cubicBezTo>
                  <a:cubicBezTo>
                    <a:pt x="3398393" y="1543363"/>
                    <a:pt x="3421380" y="1541780"/>
                    <a:pt x="3444240" y="1539240"/>
                  </a:cubicBezTo>
                  <a:cubicBezTo>
                    <a:pt x="3496128" y="1521944"/>
                    <a:pt x="3432308" y="1543715"/>
                    <a:pt x="3505200" y="1516380"/>
                  </a:cubicBezTo>
                  <a:cubicBezTo>
                    <a:pt x="3558099" y="1496543"/>
                    <a:pt x="3536085" y="1516178"/>
                    <a:pt x="3627120" y="1470660"/>
                  </a:cubicBezTo>
                  <a:cubicBezTo>
                    <a:pt x="3728209" y="1420115"/>
                    <a:pt x="3601975" y="1481436"/>
                    <a:pt x="3680460" y="1447800"/>
                  </a:cubicBezTo>
                  <a:cubicBezTo>
                    <a:pt x="3736246" y="1423892"/>
                    <a:pt x="3685225" y="1438989"/>
                    <a:pt x="3741420" y="1424940"/>
                  </a:cubicBezTo>
                  <a:cubicBezTo>
                    <a:pt x="3749040" y="1419860"/>
                    <a:pt x="3755862" y="1413308"/>
                    <a:pt x="3764280" y="1409700"/>
                  </a:cubicBezTo>
                  <a:cubicBezTo>
                    <a:pt x="3773906" y="1405575"/>
                    <a:pt x="3784467" y="1404010"/>
                    <a:pt x="3794760" y="1402080"/>
                  </a:cubicBezTo>
                  <a:cubicBezTo>
                    <a:pt x="3825131" y="1396385"/>
                    <a:pt x="3855720" y="1391920"/>
                    <a:pt x="3886200" y="1386840"/>
                  </a:cubicBezTo>
                  <a:cubicBezTo>
                    <a:pt x="4050851" y="1359398"/>
                    <a:pt x="3798965" y="1401015"/>
                    <a:pt x="3985260" y="1371600"/>
                  </a:cubicBezTo>
                  <a:cubicBezTo>
                    <a:pt x="4175290" y="1341595"/>
                    <a:pt x="4010432" y="1367716"/>
                    <a:pt x="4114800" y="1348740"/>
                  </a:cubicBezTo>
                  <a:cubicBezTo>
                    <a:pt x="4130001" y="1345976"/>
                    <a:pt x="4145319" y="1343884"/>
                    <a:pt x="4160520" y="1341120"/>
                  </a:cubicBezTo>
                  <a:cubicBezTo>
                    <a:pt x="4173263" y="1338803"/>
                    <a:pt x="4185845" y="1335629"/>
                    <a:pt x="4198620" y="1333500"/>
                  </a:cubicBezTo>
                  <a:cubicBezTo>
                    <a:pt x="4216336" y="1330547"/>
                    <a:pt x="4234244" y="1328833"/>
                    <a:pt x="4251960" y="1325880"/>
                  </a:cubicBezTo>
                  <a:cubicBezTo>
                    <a:pt x="4264735" y="1323751"/>
                    <a:pt x="4277655" y="1321982"/>
                    <a:pt x="4290060" y="1318260"/>
                  </a:cubicBezTo>
                  <a:cubicBezTo>
                    <a:pt x="4303161" y="1314330"/>
                    <a:pt x="4314607" y="1304868"/>
                    <a:pt x="4328160" y="1303020"/>
                  </a:cubicBezTo>
                  <a:cubicBezTo>
                    <a:pt x="4371018" y="1297176"/>
                    <a:pt x="4414520" y="1297940"/>
                    <a:pt x="4457700" y="1295400"/>
                  </a:cubicBezTo>
                  <a:cubicBezTo>
                    <a:pt x="4472940" y="1292860"/>
                    <a:pt x="4488270" y="1290810"/>
                    <a:pt x="4503420" y="1287780"/>
                  </a:cubicBezTo>
                  <a:cubicBezTo>
                    <a:pt x="4551013" y="1278261"/>
                    <a:pt x="4516816" y="1283434"/>
                    <a:pt x="4556760" y="1272540"/>
                  </a:cubicBezTo>
                  <a:cubicBezTo>
                    <a:pt x="4607308" y="1258754"/>
                    <a:pt x="4611389" y="1258566"/>
                    <a:pt x="4655820" y="1249680"/>
                  </a:cubicBezTo>
                  <a:cubicBezTo>
                    <a:pt x="4663440" y="1244600"/>
                    <a:pt x="4670489" y="1238536"/>
                    <a:pt x="4678680" y="1234440"/>
                  </a:cubicBezTo>
                  <a:cubicBezTo>
                    <a:pt x="4702869" y="1222345"/>
                    <a:pt x="4767723" y="1202219"/>
                    <a:pt x="4785360" y="1196340"/>
                  </a:cubicBezTo>
                  <a:cubicBezTo>
                    <a:pt x="4792980" y="1193800"/>
                    <a:pt x="4801036" y="1192312"/>
                    <a:pt x="4808220" y="1188720"/>
                  </a:cubicBezTo>
                  <a:cubicBezTo>
                    <a:pt x="4842728" y="1171466"/>
                    <a:pt x="4846448" y="1166912"/>
                    <a:pt x="4876800" y="1158240"/>
                  </a:cubicBezTo>
                  <a:cubicBezTo>
                    <a:pt x="4888193" y="1154985"/>
                    <a:pt x="4917960" y="1149090"/>
                    <a:pt x="4930140" y="1143000"/>
                  </a:cubicBezTo>
                  <a:cubicBezTo>
                    <a:pt x="4943387" y="1136376"/>
                    <a:pt x="4954757" y="1126269"/>
                    <a:pt x="4968240" y="1120140"/>
                  </a:cubicBezTo>
                  <a:cubicBezTo>
                    <a:pt x="4990914" y="1109833"/>
                    <a:pt x="5019876" y="1103421"/>
                    <a:pt x="5044440" y="1097280"/>
                  </a:cubicBezTo>
                  <a:cubicBezTo>
                    <a:pt x="5052060" y="1092200"/>
                    <a:pt x="5058931" y="1085759"/>
                    <a:pt x="5067300" y="1082040"/>
                  </a:cubicBezTo>
                  <a:cubicBezTo>
                    <a:pt x="5081980" y="1075516"/>
                    <a:pt x="5097780" y="1071880"/>
                    <a:pt x="5113020" y="1066800"/>
                  </a:cubicBezTo>
                  <a:cubicBezTo>
                    <a:pt x="5120640" y="1064260"/>
                    <a:pt x="5128696" y="1062772"/>
                    <a:pt x="5135880" y="1059180"/>
                  </a:cubicBezTo>
                  <a:cubicBezTo>
                    <a:pt x="5156200" y="1049020"/>
                    <a:pt x="5175746" y="1037137"/>
                    <a:pt x="5196840" y="1028700"/>
                  </a:cubicBezTo>
                  <a:cubicBezTo>
                    <a:pt x="5209540" y="1023620"/>
                    <a:pt x="5222133" y="1018263"/>
                    <a:pt x="5234940" y="1013460"/>
                  </a:cubicBezTo>
                  <a:cubicBezTo>
                    <a:pt x="5242461" y="1010640"/>
                    <a:pt x="5250417" y="1009004"/>
                    <a:pt x="5257800" y="1005840"/>
                  </a:cubicBezTo>
                  <a:cubicBezTo>
                    <a:pt x="5268241" y="1001365"/>
                    <a:pt x="5277839" y="995075"/>
                    <a:pt x="5288280" y="990600"/>
                  </a:cubicBezTo>
                  <a:cubicBezTo>
                    <a:pt x="5295663" y="987436"/>
                    <a:pt x="5303956" y="986572"/>
                    <a:pt x="5311140" y="982980"/>
                  </a:cubicBezTo>
                  <a:cubicBezTo>
                    <a:pt x="5319331" y="978884"/>
                    <a:pt x="5325960" y="972125"/>
                    <a:pt x="5334000" y="967740"/>
                  </a:cubicBezTo>
                  <a:cubicBezTo>
                    <a:pt x="5353944" y="956861"/>
                    <a:pt x="5376057" y="949862"/>
                    <a:pt x="5394960" y="937260"/>
                  </a:cubicBezTo>
                  <a:cubicBezTo>
                    <a:pt x="5410200" y="927100"/>
                    <a:pt x="5422719" y="910372"/>
                    <a:pt x="5440680" y="906780"/>
                  </a:cubicBezTo>
                  <a:lnTo>
                    <a:pt x="5478780" y="899160"/>
                  </a:lnTo>
                  <a:cubicBezTo>
                    <a:pt x="5486400" y="894080"/>
                    <a:pt x="5493222" y="887528"/>
                    <a:pt x="5501640" y="883920"/>
                  </a:cubicBezTo>
                  <a:cubicBezTo>
                    <a:pt x="5511266" y="879795"/>
                    <a:pt x="5521880" y="878494"/>
                    <a:pt x="5532120" y="876300"/>
                  </a:cubicBezTo>
                  <a:cubicBezTo>
                    <a:pt x="5557448" y="870873"/>
                    <a:pt x="5583746" y="869251"/>
                    <a:pt x="5608320" y="861060"/>
                  </a:cubicBezTo>
                  <a:cubicBezTo>
                    <a:pt x="5615940" y="858520"/>
                    <a:pt x="5623304" y="855015"/>
                    <a:pt x="5631180" y="853440"/>
                  </a:cubicBezTo>
                  <a:cubicBezTo>
                    <a:pt x="5658362" y="848004"/>
                    <a:pt x="5729327" y="840841"/>
                    <a:pt x="5753100" y="838200"/>
                  </a:cubicBezTo>
                  <a:cubicBezTo>
                    <a:pt x="5763260" y="835660"/>
                    <a:pt x="5773276" y="832453"/>
                    <a:pt x="5783580" y="830580"/>
                  </a:cubicBezTo>
                  <a:cubicBezTo>
                    <a:pt x="5801251" y="827367"/>
                    <a:pt x="5819592" y="827686"/>
                    <a:pt x="5836920" y="822960"/>
                  </a:cubicBezTo>
                  <a:cubicBezTo>
                    <a:pt x="5847879" y="819971"/>
                    <a:pt x="5856764" y="811708"/>
                    <a:pt x="5867400" y="807720"/>
                  </a:cubicBezTo>
                  <a:cubicBezTo>
                    <a:pt x="5877206" y="804043"/>
                    <a:pt x="5888213" y="804128"/>
                    <a:pt x="5897880" y="800100"/>
                  </a:cubicBezTo>
                  <a:cubicBezTo>
                    <a:pt x="5918851" y="791362"/>
                    <a:pt x="5936297" y="772438"/>
                    <a:pt x="5958840" y="769620"/>
                  </a:cubicBezTo>
                  <a:lnTo>
                    <a:pt x="6019800" y="762000"/>
                  </a:lnTo>
                  <a:cubicBezTo>
                    <a:pt x="6088984" y="727408"/>
                    <a:pt x="6003393" y="769458"/>
                    <a:pt x="6103620" y="723900"/>
                  </a:cubicBezTo>
                  <a:cubicBezTo>
                    <a:pt x="6113961" y="719200"/>
                    <a:pt x="6123425" y="712542"/>
                    <a:pt x="6134100" y="708660"/>
                  </a:cubicBezTo>
                  <a:cubicBezTo>
                    <a:pt x="6183795" y="690589"/>
                    <a:pt x="6182696" y="699602"/>
                    <a:pt x="6225540" y="678180"/>
                  </a:cubicBezTo>
                  <a:cubicBezTo>
                    <a:pt x="6238787" y="671556"/>
                    <a:pt x="6250393" y="661944"/>
                    <a:pt x="6263640" y="655320"/>
                  </a:cubicBezTo>
                  <a:cubicBezTo>
                    <a:pt x="6270824" y="651728"/>
                    <a:pt x="6278979" y="650520"/>
                    <a:pt x="6286500" y="647700"/>
                  </a:cubicBezTo>
                  <a:cubicBezTo>
                    <a:pt x="6299307" y="642897"/>
                    <a:pt x="6312101" y="638015"/>
                    <a:pt x="6324600" y="632460"/>
                  </a:cubicBezTo>
                  <a:cubicBezTo>
                    <a:pt x="6334980" y="627847"/>
                    <a:pt x="6344639" y="621695"/>
                    <a:pt x="6355080" y="617220"/>
                  </a:cubicBezTo>
                  <a:cubicBezTo>
                    <a:pt x="6378955" y="606988"/>
                    <a:pt x="6396259" y="606547"/>
                    <a:pt x="6423660" y="601980"/>
                  </a:cubicBezTo>
                  <a:cubicBezTo>
                    <a:pt x="6449663" y="588979"/>
                    <a:pt x="6491939" y="565731"/>
                    <a:pt x="6522720" y="556260"/>
                  </a:cubicBezTo>
                  <a:cubicBezTo>
                    <a:pt x="6542739" y="550100"/>
                    <a:pt x="6563809" y="547644"/>
                    <a:pt x="6583680" y="541020"/>
                  </a:cubicBezTo>
                  <a:cubicBezTo>
                    <a:pt x="6594456" y="537428"/>
                    <a:pt x="6603780" y="530393"/>
                    <a:pt x="6614160" y="525780"/>
                  </a:cubicBezTo>
                  <a:cubicBezTo>
                    <a:pt x="6626659" y="520225"/>
                    <a:pt x="6639453" y="515343"/>
                    <a:pt x="6652260" y="510540"/>
                  </a:cubicBezTo>
                  <a:cubicBezTo>
                    <a:pt x="6659781" y="507720"/>
                    <a:pt x="6667737" y="506084"/>
                    <a:pt x="6675120" y="502920"/>
                  </a:cubicBezTo>
                  <a:cubicBezTo>
                    <a:pt x="6685561" y="498445"/>
                    <a:pt x="6695159" y="492155"/>
                    <a:pt x="6705600" y="487680"/>
                  </a:cubicBezTo>
                  <a:cubicBezTo>
                    <a:pt x="6712983" y="484516"/>
                    <a:pt x="6721276" y="483652"/>
                    <a:pt x="6728460" y="480060"/>
                  </a:cubicBezTo>
                  <a:cubicBezTo>
                    <a:pt x="6736651" y="475964"/>
                    <a:pt x="6742632" y="467716"/>
                    <a:pt x="6751320" y="464820"/>
                  </a:cubicBezTo>
                  <a:cubicBezTo>
                    <a:pt x="6765977" y="459934"/>
                    <a:pt x="6781890" y="460230"/>
                    <a:pt x="6797040" y="457200"/>
                  </a:cubicBezTo>
                  <a:cubicBezTo>
                    <a:pt x="6807309" y="455146"/>
                    <a:pt x="6817280" y="451774"/>
                    <a:pt x="6827520" y="449580"/>
                  </a:cubicBezTo>
                  <a:cubicBezTo>
                    <a:pt x="6852848" y="444153"/>
                    <a:pt x="6879146" y="442531"/>
                    <a:pt x="6903720" y="434340"/>
                  </a:cubicBezTo>
                  <a:cubicBezTo>
                    <a:pt x="6911340" y="431800"/>
                    <a:pt x="6918704" y="428295"/>
                    <a:pt x="6926580" y="426720"/>
                  </a:cubicBezTo>
                  <a:cubicBezTo>
                    <a:pt x="6944192" y="423198"/>
                    <a:pt x="6962204" y="422053"/>
                    <a:pt x="6979920" y="419100"/>
                  </a:cubicBezTo>
                  <a:cubicBezTo>
                    <a:pt x="6992695" y="416971"/>
                    <a:pt x="7005122" y="412653"/>
                    <a:pt x="7018020" y="411480"/>
                  </a:cubicBezTo>
                  <a:cubicBezTo>
                    <a:pt x="7061097" y="407564"/>
                    <a:pt x="7104380" y="406400"/>
                    <a:pt x="7147560" y="403860"/>
                  </a:cubicBezTo>
                  <a:lnTo>
                    <a:pt x="7193280" y="388620"/>
                  </a:lnTo>
                  <a:lnTo>
                    <a:pt x="7216140" y="381000"/>
                  </a:lnTo>
                  <a:cubicBezTo>
                    <a:pt x="7234077" y="363063"/>
                    <a:pt x="7260415" y="333736"/>
                    <a:pt x="7284720" y="327660"/>
                  </a:cubicBezTo>
                  <a:cubicBezTo>
                    <a:pt x="7294880" y="325120"/>
                    <a:pt x="7305169" y="323049"/>
                    <a:pt x="7315200" y="320040"/>
                  </a:cubicBezTo>
                  <a:cubicBezTo>
                    <a:pt x="7330587" y="315424"/>
                    <a:pt x="7345680" y="309880"/>
                    <a:pt x="7360920" y="304800"/>
                  </a:cubicBezTo>
                  <a:cubicBezTo>
                    <a:pt x="7368540" y="302260"/>
                    <a:pt x="7375763" y="297681"/>
                    <a:pt x="7383780" y="297180"/>
                  </a:cubicBezTo>
                  <a:lnTo>
                    <a:pt x="7505700" y="289560"/>
                  </a:lnTo>
                  <a:cubicBezTo>
                    <a:pt x="7568205" y="268725"/>
                    <a:pt x="7469535" y="299841"/>
                    <a:pt x="7597140" y="274320"/>
                  </a:cubicBezTo>
                  <a:cubicBezTo>
                    <a:pt x="7612892" y="271170"/>
                    <a:pt x="7626894" y="260854"/>
                    <a:pt x="7642860" y="259080"/>
                  </a:cubicBezTo>
                  <a:cubicBezTo>
                    <a:pt x="7665720" y="256540"/>
                    <a:pt x="7688670" y="254713"/>
                    <a:pt x="7711440" y="251460"/>
                  </a:cubicBezTo>
                  <a:cubicBezTo>
                    <a:pt x="7724261" y="249628"/>
                    <a:pt x="7736797" y="246157"/>
                    <a:pt x="7749540" y="243840"/>
                  </a:cubicBezTo>
                  <a:cubicBezTo>
                    <a:pt x="7764741" y="241076"/>
                    <a:pt x="7780059" y="238984"/>
                    <a:pt x="7795260" y="236220"/>
                  </a:cubicBezTo>
                  <a:cubicBezTo>
                    <a:pt x="7808003" y="233903"/>
                    <a:pt x="7820522" y="230312"/>
                    <a:pt x="7833360" y="228600"/>
                  </a:cubicBezTo>
                  <a:cubicBezTo>
                    <a:pt x="7858663" y="225226"/>
                    <a:pt x="7884189" y="223799"/>
                    <a:pt x="7909560" y="220980"/>
                  </a:cubicBezTo>
                  <a:cubicBezTo>
                    <a:pt x="7929913" y="218719"/>
                    <a:pt x="7950200" y="215900"/>
                    <a:pt x="7970520" y="213360"/>
                  </a:cubicBezTo>
                  <a:lnTo>
                    <a:pt x="8016240" y="198120"/>
                  </a:lnTo>
                  <a:cubicBezTo>
                    <a:pt x="8023860" y="195580"/>
                    <a:pt x="8032417" y="194955"/>
                    <a:pt x="8039100" y="190500"/>
                  </a:cubicBezTo>
                  <a:cubicBezTo>
                    <a:pt x="8046720" y="185420"/>
                    <a:pt x="8053645" y="179098"/>
                    <a:pt x="8061960" y="175260"/>
                  </a:cubicBezTo>
                  <a:cubicBezTo>
                    <a:pt x="8086799" y="163796"/>
                    <a:pt x="8112207" y="153431"/>
                    <a:pt x="8138160" y="144780"/>
                  </a:cubicBezTo>
                  <a:cubicBezTo>
                    <a:pt x="8153400" y="139700"/>
                    <a:pt x="8170514" y="138451"/>
                    <a:pt x="8183880" y="129540"/>
                  </a:cubicBezTo>
                  <a:cubicBezTo>
                    <a:pt x="8215706" y="108322"/>
                    <a:pt x="8200264" y="120776"/>
                    <a:pt x="8229600" y="91440"/>
                  </a:cubicBezTo>
                  <a:cubicBezTo>
                    <a:pt x="8242991" y="51266"/>
                    <a:pt x="8228369" y="83773"/>
                    <a:pt x="8260080" y="45720"/>
                  </a:cubicBezTo>
                  <a:cubicBezTo>
                    <a:pt x="8265943" y="38685"/>
                    <a:pt x="8268844" y="29336"/>
                    <a:pt x="8275320" y="22860"/>
                  </a:cubicBezTo>
                  <a:cubicBezTo>
                    <a:pt x="8290092" y="8088"/>
                    <a:pt x="8302447" y="6198"/>
                    <a:pt x="8321040" y="0"/>
                  </a:cubicBezTo>
                  <a:cubicBezTo>
                    <a:pt x="8374892" y="10770"/>
                    <a:pt x="8346853" y="3524"/>
                    <a:pt x="8404860" y="22860"/>
                  </a:cubicBezTo>
                  <a:lnTo>
                    <a:pt x="8427720" y="30480"/>
                  </a:lnTo>
                  <a:cubicBezTo>
                    <a:pt x="8450580" y="27940"/>
                    <a:pt x="8473612" y="26641"/>
                    <a:pt x="8496300" y="22860"/>
                  </a:cubicBezTo>
                  <a:cubicBezTo>
                    <a:pt x="8504223" y="21540"/>
                    <a:pt x="8519160" y="15240"/>
                    <a:pt x="8519160" y="15240"/>
                  </a:cubicBezTo>
                </a:path>
              </a:pathLst>
            </a:custGeom>
            <a:noFill/>
            <a:ln w="10160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nvGrpSpPr>
            <p:cNvPr id="76811" name="Gruppieren 11">
              <a:extLst>
                <a:ext uri="{FF2B5EF4-FFF2-40B4-BE49-F238E27FC236}">
                  <a16:creationId xmlns:a16="http://schemas.microsoft.com/office/drawing/2014/main" id="{F126ADBB-12CE-4809-8B8E-95AD0EF1E696}"/>
                </a:ext>
              </a:extLst>
            </p:cNvPr>
            <p:cNvGrpSpPr>
              <a:grpSpLocks/>
            </p:cNvGrpSpPr>
            <p:nvPr/>
          </p:nvGrpSpPr>
          <p:grpSpPr bwMode="auto">
            <a:xfrm rot="286618">
              <a:off x="2018625" y="2954951"/>
              <a:ext cx="5757650" cy="2797267"/>
              <a:chOff x="814131" y="2773552"/>
              <a:chExt cx="8209754" cy="2797267"/>
            </a:xfrm>
          </p:grpSpPr>
          <p:pic>
            <p:nvPicPr>
              <p:cNvPr id="76812" name="Grafik 12">
                <a:extLst>
                  <a:ext uri="{FF2B5EF4-FFF2-40B4-BE49-F238E27FC236}">
                    <a16:creationId xmlns:a16="http://schemas.microsoft.com/office/drawing/2014/main" id="{A81D5F72-CFAF-48EB-9B55-499E1368D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52986" y="529176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Grafik 13">
                <a:extLst>
                  <a:ext uri="{FF2B5EF4-FFF2-40B4-BE49-F238E27FC236}">
                    <a16:creationId xmlns:a16="http://schemas.microsoft.com/office/drawing/2014/main" id="{113FE199-3833-405A-8F51-AD816509A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1163407" y="515604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Grafik 14">
                <a:extLst>
                  <a:ext uri="{FF2B5EF4-FFF2-40B4-BE49-F238E27FC236}">
                    <a16:creationId xmlns:a16="http://schemas.microsoft.com/office/drawing/2014/main" id="{4D39E20C-199A-45A3-BC4C-10EFC758C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1477219" y="50479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Grafik 15">
                <a:extLst>
                  <a:ext uri="{FF2B5EF4-FFF2-40B4-BE49-F238E27FC236}">
                    <a16:creationId xmlns:a16="http://schemas.microsoft.com/office/drawing/2014/main" id="{F162784C-E927-468F-A829-DC6F63CC7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1786346" y="496029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16" name="Gruppieren 16">
                <a:extLst>
                  <a:ext uri="{FF2B5EF4-FFF2-40B4-BE49-F238E27FC236}">
                    <a16:creationId xmlns:a16="http://schemas.microsoft.com/office/drawing/2014/main" id="{BD8AC127-CF86-4B0F-8899-DAB5806CCFA5}"/>
                  </a:ext>
                </a:extLst>
              </p:cNvPr>
              <p:cNvGrpSpPr>
                <a:grpSpLocks/>
              </p:cNvGrpSpPr>
              <p:nvPr/>
            </p:nvGrpSpPr>
            <p:grpSpPr bwMode="auto">
              <a:xfrm rot="-320531">
                <a:off x="2074080" y="4525204"/>
                <a:ext cx="1333392" cy="512874"/>
                <a:chOff x="2092741" y="4611956"/>
                <a:chExt cx="1333392" cy="512874"/>
              </a:xfrm>
            </p:grpSpPr>
            <p:pic>
              <p:nvPicPr>
                <p:cNvPr id="76837" name="Grafik 37">
                  <a:extLst>
                    <a:ext uri="{FF2B5EF4-FFF2-40B4-BE49-F238E27FC236}">
                      <a16:creationId xmlns:a16="http://schemas.microsoft.com/office/drawing/2014/main" id="{051F210A-DC83-4581-A7F8-D5B801468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131596" y="4845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8" name="Grafik 38">
                  <a:extLst>
                    <a:ext uri="{FF2B5EF4-FFF2-40B4-BE49-F238E27FC236}">
                      <a16:creationId xmlns:a16="http://schemas.microsoft.com/office/drawing/2014/main" id="{4F00012B-A6DD-4A59-91F2-9A90D3B7A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416558" y="4771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9" name="Grafik 39">
                  <a:extLst>
                    <a:ext uri="{FF2B5EF4-FFF2-40B4-BE49-F238E27FC236}">
                      <a16:creationId xmlns:a16="http://schemas.microsoft.com/office/drawing/2014/main" id="{12242401-54D8-4ABA-B4FB-B1CB8D549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764650" y="4684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0" name="Grafik 40">
                  <a:extLst>
                    <a:ext uri="{FF2B5EF4-FFF2-40B4-BE49-F238E27FC236}">
                      <a16:creationId xmlns:a16="http://schemas.microsoft.com/office/drawing/2014/main" id="{517F6E30-CBB7-474A-8F89-88E22ED26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3147078" y="457310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7" name="Gruppieren 17">
                <a:extLst>
                  <a:ext uri="{FF2B5EF4-FFF2-40B4-BE49-F238E27FC236}">
                    <a16:creationId xmlns:a16="http://schemas.microsoft.com/office/drawing/2014/main" id="{450F1073-1A95-476A-9D1A-A4660FEE5339}"/>
                  </a:ext>
                </a:extLst>
              </p:cNvPr>
              <p:cNvGrpSpPr>
                <a:grpSpLocks/>
              </p:cNvGrpSpPr>
              <p:nvPr/>
            </p:nvGrpSpPr>
            <p:grpSpPr bwMode="auto">
              <a:xfrm rot="165854">
                <a:off x="3426592" y="3777148"/>
                <a:ext cx="2333399" cy="839147"/>
                <a:chOff x="3418644" y="3877288"/>
                <a:chExt cx="2333399" cy="839147"/>
              </a:xfrm>
            </p:grpSpPr>
            <p:pic>
              <p:nvPicPr>
                <p:cNvPr id="76830" name="Grafik 30">
                  <a:extLst>
                    <a:ext uri="{FF2B5EF4-FFF2-40B4-BE49-F238E27FC236}">
                      <a16:creationId xmlns:a16="http://schemas.microsoft.com/office/drawing/2014/main" id="{537B7692-E2C2-4F8B-898A-532513CBA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3457499" y="443738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1" name="Grafik 31">
                  <a:extLst>
                    <a:ext uri="{FF2B5EF4-FFF2-40B4-BE49-F238E27FC236}">
                      <a16:creationId xmlns:a16="http://schemas.microsoft.com/office/drawing/2014/main" id="{77AAF6E0-5F65-465C-8FE4-E430C20A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3771311" y="43293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2" name="Grafik 32">
                  <a:extLst>
                    <a:ext uri="{FF2B5EF4-FFF2-40B4-BE49-F238E27FC236}">
                      <a16:creationId xmlns:a16="http://schemas.microsoft.com/office/drawing/2014/main" id="{E14A1771-7DF4-4D22-B47A-9B0427A7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080438" y="424162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3" name="Grafik 33">
                  <a:extLst>
                    <a:ext uri="{FF2B5EF4-FFF2-40B4-BE49-F238E27FC236}">
                      <a16:creationId xmlns:a16="http://schemas.microsoft.com/office/drawing/2014/main" id="{DAF25138-E82F-4F66-8630-E9C0E67BE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425688" y="41271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4" name="Grafik 34">
                  <a:extLst>
                    <a:ext uri="{FF2B5EF4-FFF2-40B4-BE49-F238E27FC236}">
                      <a16:creationId xmlns:a16="http://schemas.microsoft.com/office/drawing/2014/main" id="{9C6684AE-D824-4B8F-BF47-333C42522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710650" y="405310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5" name="Grafik 35">
                  <a:extLst>
                    <a:ext uri="{FF2B5EF4-FFF2-40B4-BE49-F238E27FC236}">
                      <a16:creationId xmlns:a16="http://schemas.microsoft.com/office/drawing/2014/main" id="{23BD8AEA-3304-4EE0-B3CF-DB13D1C6A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5058742" y="396622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6" name="Grafik 36">
                  <a:extLst>
                    <a:ext uri="{FF2B5EF4-FFF2-40B4-BE49-F238E27FC236}">
                      <a16:creationId xmlns:a16="http://schemas.microsoft.com/office/drawing/2014/main" id="{0A762B1A-0706-4FC5-8B65-E101586E9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5472988" y="3838433"/>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8" name="Gruppieren 18">
                <a:extLst>
                  <a:ext uri="{FF2B5EF4-FFF2-40B4-BE49-F238E27FC236}">
                    <a16:creationId xmlns:a16="http://schemas.microsoft.com/office/drawing/2014/main" id="{831F0398-D4C5-4A8B-8289-64B7466A23C6}"/>
                  </a:ext>
                </a:extLst>
              </p:cNvPr>
              <p:cNvGrpSpPr>
                <a:grpSpLocks/>
              </p:cNvGrpSpPr>
              <p:nvPr/>
            </p:nvGrpSpPr>
            <p:grpSpPr bwMode="auto">
              <a:xfrm rot="-220020">
                <a:off x="5785888" y="3322688"/>
                <a:ext cx="1605340" cy="603286"/>
                <a:chOff x="5747946" y="3406132"/>
                <a:chExt cx="1605340" cy="603286"/>
              </a:xfrm>
            </p:grpSpPr>
            <p:pic>
              <p:nvPicPr>
                <p:cNvPr id="76825" name="Grafik 25">
                  <a:extLst>
                    <a:ext uri="{FF2B5EF4-FFF2-40B4-BE49-F238E27FC236}">
                      <a16:creationId xmlns:a16="http://schemas.microsoft.com/office/drawing/2014/main" id="{E1066D86-C250-4BD0-886A-B8DE2B6B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5786801" y="37303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Grafik 26">
                  <a:extLst>
                    <a:ext uri="{FF2B5EF4-FFF2-40B4-BE49-F238E27FC236}">
                      <a16:creationId xmlns:a16="http://schemas.microsoft.com/office/drawing/2014/main" id="{0F4F6BD5-8729-4AE1-804D-493FDF0D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095928" y="364268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Grafik 27">
                  <a:extLst>
                    <a:ext uri="{FF2B5EF4-FFF2-40B4-BE49-F238E27FC236}">
                      <a16:creationId xmlns:a16="http://schemas.microsoft.com/office/drawing/2014/main" id="{DD723995-5639-4EED-B5B5-50FB22F2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441178" y="35281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8" name="Grafik 28">
                  <a:extLst>
                    <a:ext uri="{FF2B5EF4-FFF2-40B4-BE49-F238E27FC236}">
                      <a16:creationId xmlns:a16="http://schemas.microsoft.com/office/drawing/2014/main" id="{95C6F2A9-4E56-4465-9811-0F55E38A4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726139" y="3454158"/>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9" name="Grafik 29">
                  <a:extLst>
                    <a:ext uri="{FF2B5EF4-FFF2-40B4-BE49-F238E27FC236}">
                      <a16:creationId xmlns:a16="http://schemas.microsoft.com/office/drawing/2014/main" id="{B0151603-5CCD-4C3C-A326-ADFDF8E09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074231" y="33672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9" name="Gruppieren 19">
                <a:extLst>
                  <a:ext uri="{FF2B5EF4-FFF2-40B4-BE49-F238E27FC236}">
                    <a16:creationId xmlns:a16="http://schemas.microsoft.com/office/drawing/2014/main" id="{806D6A9B-F126-4C72-A513-BE97B9452128}"/>
                  </a:ext>
                </a:extLst>
              </p:cNvPr>
              <p:cNvGrpSpPr>
                <a:grpSpLocks/>
              </p:cNvGrpSpPr>
              <p:nvPr/>
            </p:nvGrpSpPr>
            <p:grpSpPr bwMode="auto">
              <a:xfrm>
                <a:off x="7418545" y="2773552"/>
                <a:ext cx="1605340" cy="603287"/>
                <a:chOff x="7372905" y="2866744"/>
                <a:chExt cx="1605340" cy="603287"/>
              </a:xfrm>
            </p:grpSpPr>
            <p:pic>
              <p:nvPicPr>
                <p:cNvPr id="76820" name="Grafik 20">
                  <a:extLst>
                    <a:ext uri="{FF2B5EF4-FFF2-40B4-BE49-F238E27FC236}">
                      <a16:creationId xmlns:a16="http://schemas.microsoft.com/office/drawing/2014/main" id="{24DE8321-4ECF-40F7-8404-01553CB5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7411760" y="31909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Grafik 21">
                  <a:extLst>
                    <a:ext uri="{FF2B5EF4-FFF2-40B4-BE49-F238E27FC236}">
                      <a16:creationId xmlns:a16="http://schemas.microsoft.com/office/drawing/2014/main" id="{CF1574E7-43EB-4EC0-B8E8-62B094EC7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720887" y="310329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Grafik 22">
                  <a:extLst>
                    <a:ext uri="{FF2B5EF4-FFF2-40B4-BE49-F238E27FC236}">
                      <a16:creationId xmlns:a16="http://schemas.microsoft.com/office/drawing/2014/main" id="{68B113FD-0270-4178-8A51-0F2B1150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066137" y="2988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Grafik 23">
                  <a:extLst>
                    <a:ext uri="{FF2B5EF4-FFF2-40B4-BE49-F238E27FC236}">
                      <a16:creationId xmlns:a16="http://schemas.microsoft.com/office/drawing/2014/main" id="{08A175A6-B1D5-4349-9EBA-C3E1BCA89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351098" y="2914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4" name="Grafik 24">
                  <a:extLst>
                    <a:ext uri="{FF2B5EF4-FFF2-40B4-BE49-F238E27FC236}">
                      <a16:creationId xmlns:a16="http://schemas.microsoft.com/office/drawing/2014/main" id="{681EAA42-5F43-428F-958A-438D8E092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699190" y="2827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76806" name="Textfeld 56">
            <a:extLst>
              <a:ext uri="{FF2B5EF4-FFF2-40B4-BE49-F238E27FC236}">
                <a16:creationId xmlns:a16="http://schemas.microsoft.com/office/drawing/2014/main" id="{E7BC9CE0-08EF-4288-9856-C13CD2F3221B}"/>
              </a:ext>
            </a:extLst>
          </p:cNvPr>
          <p:cNvSpPr txBox="1">
            <a:spLocks noChangeArrowheads="1"/>
          </p:cNvSpPr>
          <p:nvPr/>
        </p:nvSpPr>
        <p:spPr bwMode="auto">
          <a:xfrm>
            <a:off x="8797925" y="144463"/>
            <a:ext cx="105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rgbClr val="00B050"/>
                </a:solidFill>
              </a:rPr>
              <a:t>!100% !</a:t>
            </a:r>
          </a:p>
        </p:txBody>
      </p:sp>
      <p:sp>
        <p:nvSpPr>
          <p:cNvPr id="76807" name="Textfeld 1">
            <a:extLst>
              <a:ext uri="{FF2B5EF4-FFF2-40B4-BE49-F238E27FC236}">
                <a16:creationId xmlns:a16="http://schemas.microsoft.com/office/drawing/2014/main" id="{4DD3F373-2CC7-4B7C-98C2-D4B501435339}"/>
              </a:ext>
            </a:extLst>
          </p:cNvPr>
          <p:cNvSpPr txBox="1">
            <a:spLocks noChangeArrowheads="1"/>
          </p:cNvSpPr>
          <p:nvPr/>
        </p:nvSpPr>
        <p:spPr bwMode="auto">
          <a:xfrm>
            <a:off x="5346912" y="4657276"/>
            <a:ext cx="44270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00FF"/>
                </a:solidFill>
              </a:rPr>
              <a:t>Wolfgang Thiel, Vorsitzender</a:t>
            </a:r>
          </a:p>
          <a:p>
            <a:pPr algn="ctr"/>
            <a:r>
              <a:rPr lang="de-DE" altLang="de-DE" sz="1800" b="1" dirty="0">
                <a:solidFill>
                  <a:srgbClr val="0000FF"/>
                </a:solidFill>
              </a:rPr>
              <a:t>Initiative Südpfalz-Energie (ISE e.V.)</a:t>
            </a:r>
          </a:p>
          <a:p>
            <a:pPr algn="ctr"/>
            <a:r>
              <a:rPr lang="de-DE" altLang="de-DE" sz="1800" dirty="0">
                <a:solidFill>
                  <a:srgbClr val="0000FF"/>
                </a:solidFill>
              </a:rPr>
              <a:t>www.i-suedpfalz-energie.de/</a:t>
            </a:r>
          </a:p>
          <a:p>
            <a:pPr algn="ctr"/>
            <a:r>
              <a:rPr lang="de-DE" altLang="de-DE" sz="1800" dirty="0">
                <a:solidFill>
                  <a:srgbClr val="0000FF"/>
                </a:solidFill>
              </a:rPr>
              <a:t>Tel.: +49 172 7419812</a:t>
            </a:r>
          </a:p>
          <a:p>
            <a:pPr algn="ctr"/>
            <a:r>
              <a:rPr lang="de-DE" altLang="de-DE" sz="1800" dirty="0" err="1">
                <a:solidFill>
                  <a:srgbClr val="0000FF"/>
                </a:solidFill>
              </a:rPr>
              <a:t>eMail</a:t>
            </a:r>
            <a:r>
              <a:rPr lang="de-DE" altLang="de-DE" sz="1800" dirty="0">
                <a:solidFill>
                  <a:srgbClr val="0000FF"/>
                </a:solidFill>
              </a:rPr>
              <a:t>: wolfgang@thiel-wt.de</a:t>
            </a:r>
          </a:p>
        </p:txBody>
      </p:sp>
      <p:sp>
        <p:nvSpPr>
          <p:cNvPr id="2" name="Text Box 5">
            <a:extLst>
              <a:ext uri="{FF2B5EF4-FFF2-40B4-BE49-F238E27FC236}">
                <a16:creationId xmlns:a16="http://schemas.microsoft.com/office/drawing/2014/main" id="{946A1577-52E2-61EE-760C-FD670A91CDB3}"/>
              </a:ext>
            </a:extLst>
          </p:cNvPr>
          <p:cNvSpPr txBox="1">
            <a:spLocks noChangeArrowheads="1"/>
          </p:cNvSpPr>
          <p:nvPr/>
        </p:nvSpPr>
        <p:spPr bwMode="auto">
          <a:xfrm>
            <a:off x="409069" y="224981"/>
            <a:ext cx="5586310" cy="2585323"/>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indent="0"/>
            <a:r>
              <a:rPr lang="de-DE" sz="1800" b="1" dirty="0">
                <a:solidFill>
                  <a:srgbClr val="3333FF"/>
                </a:solidFill>
              </a:rPr>
              <a:t>Projekt-Team</a:t>
            </a:r>
            <a:br>
              <a:rPr lang="de-DE" sz="1800" dirty="0">
                <a:solidFill>
                  <a:srgbClr val="3333FF"/>
                </a:solidFill>
              </a:rPr>
            </a:br>
            <a:r>
              <a:rPr lang="de-DE" sz="1800" dirty="0">
                <a:solidFill>
                  <a:srgbClr val="3333FF"/>
                </a:solidFill>
              </a:rPr>
              <a:t>Wolfgang Thiel (Projektleiter und PPT-Ersteller)</a:t>
            </a:r>
            <a:br>
              <a:rPr lang="de-DE" sz="1800" dirty="0">
                <a:solidFill>
                  <a:srgbClr val="3333FF"/>
                </a:solidFill>
              </a:rPr>
            </a:br>
            <a:r>
              <a:rPr lang="de-DE" sz="1800" dirty="0">
                <a:solidFill>
                  <a:srgbClr val="3333FF"/>
                </a:solidFill>
              </a:rPr>
              <a:t>Frieder </a:t>
            </a:r>
            <a:r>
              <a:rPr lang="de-DE" sz="1800" dirty="0" err="1">
                <a:solidFill>
                  <a:srgbClr val="3333FF"/>
                </a:solidFill>
              </a:rPr>
              <a:t>Wambsganß</a:t>
            </a:r>
            <a:r>
              <a:rPr lang="de-DE" sz="1800" dirty="0">
                <a:solidFill>
                  <a:srgbClr val="3333FF"/>
                </a:solidFill>
              </a:rPr>
              <a:t> (Lektor)</a:t>
            </a:r>
          </a:p>
          <a:p>
            <a:pPr marL="0" indent="0"/>
            <a:r>
              <a:rPr lang="de-DE" altLang="de-DE" sz="1800" dirty="0">
                <a:solidFill>
                  <a:srgbClr val="3333FF"/>
                </a:solidFill>
              </a:rPr>
              <a:t>Wolfgang </a:t>
            </a:r>
            <a:r>
              <a:rPr lang="de-DE" altLang="de-DE" sz="1800" dirty="0" err="1">
                <a:solidFill>
                  <a:srgbClr val="3333FF"/>
                </a:solidFill>
              </a:rPr>
              <a:t>Fedderken</a:t>
            </a:r>
            <a:endParaRPr lang="de-DE" altLang="de-DE" sz="1800" dirty="0">
              <a:solidFill>
                <a:srgbClr val="3333FF"/>
              </a:solidFill>
            </a:endParaRPr>
          </a:p>
          <a:p>
            <a:pPr marL="0" indent="0"/>
            <a:r>
              <a:rPr lang="de-DE" sz="1800" dirty="0">
                <a:solidFill>
                  <a:srgbClr val="3333FF"/>
                </a:solidFill>
              </a:rPr>
              <a:t>Prof. Dr. Karl Keilen</a:t>
            </a:r>
          </a:p>
          <a:p>
            <a:pPr marL="0" indent="0"/>
            <a:r>
              <a:rPr lang="de-DE" altLang="de-DE" sz="1800" dirty="0">
                <a:solidFill>
                  <a:srgbClr val="3333FF"/>
                </a:solidFill>
              </a:rPr>
              <a:t>Dr. Gerhard Lausterer</a:t>
            </a:r>
            <a:br>
              <a:rPr lang="de-DE" altLang="de-DE" sz="1800" dirty="0">
                <a:solidFill>
                  <a:srgbClr val="3333FF"/>
                </a:solidFill>
              </a:rPr>
            </a:br>
            <a:r>
              <a:rPr lang="de-DE" sz="1800" dirty="0">
                <a:solidFill>
                  <a:srgbClr val="3333FF"/>
                </a:solidFill>
              </a:rPr>
              <a:t>Michael Linder</a:t>
            </a:r>
            <a:br>
              <a:rPr lang="de-DE" sz="1800" dirty="0">
                <a:solidFill>
                  <a:srgbClr val="3333FF"/>
                </a:solidFill>
              </a:rPr>
            </a:br>
            <a:r>
              <a:rPr lang="de-DE" sz="1800" dirty="0">
                <a:solidFill>
                  <a:srgbClr val="3333FF"/>
                </a:solidFill>
              </a:rPr>
              <a:t>Michael Müller</a:t>
            </a:r>
            <a:br>
              <a:rPr lang="de-DE" sz="1800" dirty="0">
                <a:solidFill>
                  <a:srgbClr val="3333FF"/>
                </a:solidFill>
              </a:rPr>
            </a:br>
            <a:r>
              <a:rPr lang="de-DE" sz="1800" dirty="0">
                <a:solidFill>
                  <a:srgbClr val="3333FF"/>
                </a:solidFill>
              </a:rPr>
              <a:t>Volker Wander</a:t>
            </a:r>
            <a:endParaRPr lang="de-DE" altLang="de-DE" sz="1800" dirty="0">
              <a:solidFill>
                <a:srgbClr val="3333FF"/>
              </a:solidFill>
            </a:endParaRPr>
          </a:p>
        </p:txBody>
      </p:sp>
      <p:grpSp>
        <p:nvGrpSpPr>
          <p:cNvPr id="3" name="Gruppieren 1">
            <a:extLst>
              <a:ext uri="{FF2B5EF4-FFF2-40B4-BE49-F238E27FC236}">
                <a16:creationId xmlns:a16="http://schemas.microsoft.com/office/drawing/2014/main" id="{93C7CD12-A036-4692-DB0C-96D0516AF628}"/>
              </a:ext>
            </a:extLst>
          </p:cNvPr>
          <p:cNvGrpSpPr>
            <a:grpSpLocks/>
          </p:cNvGrpSpPr>
          <p:nvPr/>
        </p:nvGrpSpPr>
        <p:grpSpPr bwMode="auto">
          <a:xfrm>
            <a:off x="418228" y="3020017"/>
            <a:ext cx="8880475" cy="614283"/>
            <a:chOff x="666532" y="881792"/>
            <a:chExt cx="8880140" cy="614005"/>
          </a:xfrm>
        </p:grpSpPr>
        <p:sp>
          <p:nvSpPr>
            <p:cNvPr id="4" name="AutoShape 4">
              <a:extLst>
                <a:ext uri="{FF2B5EF4-FFF2-40B4-BE49-F238E27FC236}">
                  <a16:creationId xmlns:a16="http://schemas.microsoft.com/office/drawing/2014/main" id="{AF2FEB10-9A43-3518-403B-E90CA8023E3F}"/>
                </a:ext>
              </a:extLst>
            </p:cNvPr>
            <p:cNvSpPr>
              <a:spLocks noChangeArrowheads="1"/>
            </p:cNvSpPr>
            <p:nvPr/>
          </p:nvSpPr>
          <p:spPr bwMode="auto">
            <a:xfrm>
              <a:off x="666532" y="881792"/>
              <a:ext cx="8880140" cy="612656"/>
            </a:xfrm>
            <a:prstGeom prst="bevel">
              <a:avLst>
                <a:gd name="adj" fmla="val 5111"/>
              </a:avLst>
            </a:prstGeom>
            <a:solidFill>
              <a:srgbClr val="F6601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sz="3600"/>
            </a:p>
          </p:txBody>
        </p:sp>
        <p:sp>
          <p:nvSpPr>
            <p:cNvPr id="5" name="Text Box 5">
              <a:extLst>
                <a:ext uri="{FF2B5EF4-FFF2-40B4-BE49-F238E27FC236}">
                  <a16:creationId xmlns:a16="http://schemas.microsoft.com/office/drawing/2014/main" id="{8DD8AC5B-C577-910B-2D41-D58B4A7B7B28}"/>
                </a:ext>
              </a:extLst>
            </p:cNvPr>
            <p:cNvSpPr txBox="1">
              <a:spLocks noChangeArrowheads="1"/>
            </p:cNvSpPr>
            <p:nvPr/>
          </p:nvSpPr>
          <p:spPr bwMode="auto">
            <a:xfrm flipH="1">
              <a:off x="952037" y="997425"/>
              <a:ext cx="8398561" cy="498372"/>
            </a:xfrm>
            <a:prstGeom prst="rect">
              <a:avLst/>
            </a:prstGeom>
            <a:noFill/>
            <a:ln>
              <a:noFill/>
            </a:ln>
            <a:effectLst/>
            <a:extLst>
              <a:ext uri="{909E8E84-426E-40DD-AFC4-6F175D3DCCD1}">
                <a14:hiddenFill xmlns:a14="http://schemas.microsoft.com/office/drawing/2010/main">
                  <a:solidFill>
                    <a:srgbClr val="BBD2E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7E8C"/>
                    </a:outerShdw>
                  </a:effectLst>
                </a14:hiddenEffects>
              </a:ext>
            </a:extLst>
          </p:spPr>
          <p:txBody>
            <a:bodyPr lIns="0" tIns="0" rIns="0" bIns="0" anchor="ctr">
              <a:spAutoFit/>
            </a:bodyPr>
            <a:lstStyle>
              <a:lvl1pPr marL="290513" indent="-290513">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90000"/>
                </a:lnSpc>
                <a:spcBef>
                  <a:spcPct val="10000"/>
                </a:spcBef>
                <a:buClr>
                  <a:srgbClr val="FC0128"/>
                </a:buClr>
                <a:buSzPct val="120000"/>
              </a:pPr>
              <a:r>
                <a:rPr lang="de-DE" altLang="de-DE" sz="3600" b="1" dirty="0">
                  <a:solidFill>
                    <a:schemeClr val="bg1"/>
                  </a:solidFill>
                </a:rPr>
                <a:t>Vielen Dank für Ihre Aufmerksamkeit</a:t>
              </a:r>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g_blau_basisversion">
  <a:themeElements>
    <a:clrScheme name="">
      <a:dk1>
        <a:srgbClr val="000000"/>
      </a:dk1>
      <a:lt1>
        <a:srgbClr val="FFFFFF"/>
      </a:lt1>
      <a:dk2>
        <a:srgbClr val="FFFFFF"/>
      </a:dk2>
      <a:lt2>
        <a:srgbClr val="808080"/>
      </a:lt2>
      <a:accent1>
        <a:srgbClr val="B2B2B2"/>
      </a:accent1>
      <a:accent2>
        <a:srgbClr val="3333CC"/>
      </a:accent2>
      <a:accent3>
        <a:srgbClr val="FFFFFF"/>
      </a:accent3>
      <a:accent4>
        <a:srgbClr val="000000"/>
      </a:accent4>
      <a:accent5>
        <a:srgbClr val="D5D5D5"/>
      </a:accent5>
      <a:accent6>
        <a:srgbClr val="2D2DB9"/>
      </a:accent6>
      <a:hlink>
        <a:srgbClr val="0000CC"/>
      </a:hlink>
      <a:folHlink>
        <a:srgbClr val="000099"/>
      </a:folHlink>
    </a:clrScheme>
    <a:fontScheme name="pg_blau_basisvers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pg_blau_basis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g_blau_basis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g_blau_basis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g_blau_basis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g_blau_basis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g_blau_basis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8">
        <a:dk1>
          <a:srgbClr val="000000"/>
        </a:dk1>
        <a:lt1>
          <a:srgbClr val="FFFFFF"/>
        </a:lt1>
        <a:dk2>
          <a:srgbClr val="000000"/>
        </a:dk2>
        <a:lt2>
          <a:srgbClr val="808080"/>
        </a:lt2>
        <a:accent1>
          <a:srgbClr val="99FF33"/>
        </a:accent1>
        <a:accent2>
          <a:srgbClr val="3333CC"/>
        </a:accent2>
        <a:accent3>
          <a:srgbClr val="FFFFFF"/>
        </a:accent3>
        <a:accent4>
          <a:srgbClr val="000000"/>
        </a:accent4>
        <a:accent5>
          <a:srgbClr val="CAFFAD"/>
        </a:accent5>
        <a:accent6>
          <a:srgbClr val="2D2DB9"/>
        </a:accent6>
        <a:hlink>
          <a:srgbClr val="0000CC"/>
        </a:hlink>
        <a:folHlink>
          <a:srgbClr val="99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Settings\janke00s\Application Data\Microsoft\Templates\PG Folienvorlagen\pg_blau_basisversion.pot</Template>
  <TotalTime>0</TotalTime>
  <Words>667</Words>
  <Application>Microsoft Office PowerPoint</Application>
  <PresentationFormat>A4-Papier (210 x 297 mm)</PresentationFormat>
  <Paragraphs>81</Paragraphs>
  <Slides>7</Slides>
  <Notes>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7</vt:i4>
      </vt:variant>
    </vt:vector>
  </HeadingPairs>
  <TitlesOfParts>
    <vt:vector size="16" baseType="lpstr">
      <vt:lpstr>Arial</vt:lpstr>
      <vt:lpstr>Arial Rounded MT Bold</vt:lpstr>
      <vt:lpstr>Bahnschrift Light Condensed</vt:lpstr>
      <vt:lpstr>Calibri</vt:lpstr>
      <vt:lpstr>Calibri Light</vt:lpstr>
      <vt:lpstr>Courier New</vt:lpstr>
      <vt:lpstr>Times New Roman</vt:lpstr>
      <vt:lpstr>Wingdings</vt:lpstr>
      <vt:lpstr>pg_blau_basisversion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janke00s</dc:creator>
  <cp:lastModifiedBy>Wolfgang Thiel</cp:lastModifiedBy>
  <cp:revision>2801</cp:revision>
  <cp:lastPrinted>2019-03-23T07:11:31Z</cp:lastPrinted>
  <dcterms:created xsi:type="dcterms:W3CDTF">2003-01-24T08:17:53Z</dcterms:created>
  <dcterms:modified xsi:type="dcterms:W3CDTF">2023-09-28T14:39:28Z</dcterms:modified>
</cp:coreProperties>
</file>