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handoutMasterIdLst>
    <p:handoutMasterId r:id="rId29"/>
  </p:handoutMasterIdLst>
  <p:sldIdLst>
    <p:sldId id="878" r:id="rId2"/>
    <p:sldId id="879" r:id="rId3"/>
    <p:sldId id="1029" r:id="rId4"/>
    <p:sldId id="1031" r:id="rId5"/>
    <p:sldId id="1090" r:id="rId6"/>
    <p:sldId id="1207" r:id="rId7"/>
    <p:sldId id="1199" r:id="rId8"/>
    <p:sldId id="1208" r:id="rId9"/>
    <p:sldId id="1259" r:id="rId10"/>
    <p:sldId id="1086" r:id="rId11"/>
    <p:sldId id="1258" r:id="rId12"/>
    <p:sldId id="1251" r:id="rId13"/>
    <p:sldId id="1075" r:id="rId14"/>
    <p:sldId id="1079" r:id="rId15"/>
    <p:sldId id="1253" r:id="rId16"/>
    <p:sldId id="1250" r:id="rId17"/>
    <p:sldId id="1213" r:id="rId18"/>
    <p:sldId id="1076" r:id="rId19"/>
    <p:sldId id="996" r:id="rId20"/>
    <p:sldId id="1083" r:id="rId21"/>
    <p:sldId id="1254" r:id="rId22"/>
    <p:sldId id="1100" r:id="rId23"/>
    <p:sldId id="1093" r:id="rId24"/>
    <p:sldId id="1209" r:id="rId25"/>
    <p:sldId id="1256" r:id="rId26"/>
    <p:sldId id="755" r:id="rId27"/>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6A6A6"/>
    <a:srgbClr val="008000"/>
    <a:srgbClr val="3333FF"/>
    <a:srgbClr val="FF9900"/>
    <a:srgbClr val="FF66FF"/>
    <a:srgbClr val="BFBFBF"/>
    <a:srgbClr val="CC6600"/>
    <a:srgbClr val="00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93" autoAdjust="0"/>
    <p:restoredTop sz="94680" autoAdjust="0"/>
  </p:normalViewPr>
  <p:slideViewPr>
    <p:cSldViewPr snapToGrid="0">
      <p:cViewPr varScale="1">
        <p:scale>
          <a:sx n="98" d="100"/>
          <a:sy n="98" d="100"/>
        </p:scale>
        <p:origin x="2244" y="84"/>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1326"/>
    </p:cViewPr>
  </p:sorterViewPr>
  <p:notesViewPr>
    <p:cSldViewPr snapToGrid="0">
      <p:cViewPr>
        <p:scale>
          <a:sx n="100" d="100"/>
          <a:sy n="100" d="100"/>
        </p:scale>
        <p:origin x="1626" y="7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01Daten%20allgemein\WT\Energie\01ISE%20e.V\10Stammtisch\2021-2030\2023\2023-01-26Schweigen-Rechtenbach\Zahlen\Ertr&#228;ge\Jahresertr&#228;ge%202022_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1Daten%20allgemein\WT\Energie\01ISE%20e.V\10Stammtisch\2021-2030\2023\2023-01-26Schweigen-Rechtenbach\Zahlen\Ertr&#228;ge\Jahresertr&#228;ge%202022_V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FF0000"/>
            </a:solidFill>
            <a:ln>
              <a:noFill/>
            </a:ln>
            <a:effectLst/>
          </c:spPr>
          <c:invertIfNegative val="0"/>
          <c:val>
            <c:numRef>
              <c:f>'PS_Erzeugung-Verbrauch'!$B$3:$B$49</c:f>
              <c:numCache>
                <c:formatCode>General</c:formatCode>
                <c:ptCount val="47"/>
                <c:pt idx="0" formatCode="#,##0">
                  <c:v>1386</c:v>
                </c:pt>
                <c:pt idx="4" formatCode="#,##0">
                  <c:v>956</c:v>
                </c:pt>
                <c:pt idx="8" formatCode="#,##0">
                  <c:v>889</c:v>
                </c:pt>
                <c:pt idx="12" formatCode="#,##0">
                  <c:v>680</c:v>
                </c:pt>
                <c:pt idx="16" formatCode="#,##0">
                  <c:v>255</c:v>
                </c:pt>
                <c:pt idx="20" formatCode="#,##0">
                  <c:v>151</c:v>
                </c:pt>
                <c:pt idx="24" formatCode="#,##0">
                  <c:v>150</c:v>
                </c:pt>
                <c:pt idx="28" formatCode="#,##0">
                  <c:v>150</c:v>
                </c:pt>
                <c:pt idx="32" formatCode="#,##0">
                  <c:v>281</c:v>
                </c:pt>
                <c:pt idx="36" formatCode="#,##0">
                  <c:v>348</c:v>
                </c:pt>
                <c:pt idx="40" formatCode="#,##0">
                  <c:v>650</c:v>
                </c:pt>
                <c:pt idx="44" formatCode="#,##0">
                  <c:v>1181</c:v>
                </c:pt>
              </c:numCache>
            </c:numRef>
          </c:val>
          <c:extLst>
            <c:ext xmlns:c16="http://schemas.microsoft.com/office/drawing/2014/chart" uri="{C3380CC4-5D6E-409C-BE32-E72D297353CC}">
              <c16:uniqueId val="{00000000-C68A-43EC-A62E-EEE8A7626730}"/>
            </c:ext>
          </c:extLst>
        </c:ser>
        <c:ser>
          <c:idx val="1"/>
          <c:order val="1"/>
          <c:spPr>
            <a:solidFill>
              <a:srgbClr val="66CCFF"/>
            </a:solidFill>
            <a:ln>
              <a:noFill/>
            </a:ln>
            <a:effectLst/>
          </c:spPr>
          <c:invertIfNegative val="0"/>
          <c:val>
            <c:numRef>
              <c:f>'PS_Erzeugung-Verbrauch'!$C$3:$C$49</c:f>
              <c:numCache>
                <c:formatCode>General</c:formatCode>
                <c:ptCount val="47"/>
                <c:pt idx="0" formatCode="#,##0">
                  <c:v>329.1</c:v>
                </c:pt>
                <c:pt idx="4" formatCode="#,##0">
                  <c:v>417.7</c:v>
                </c:pt>
                <c:pt idx="8" formatCode="#,##0">
                  <c:v>429.6</c:v>
                </c:pt>
                <c:pt idx="12" formatCode="#,##0">
                  <c:v>446.5</c:v>
                </c:pt>
                <c:pt idx="16" formatCode="#,##0">
                  <c:v>398.5</c:v>
                </c:pt>
                <c:pt idx="20" formatCode="#,##0">
                  <c:v>390.2</c:v>
                </c:pt>
                <c:pt idx="24" formatCode="#,##0">
                  <c:v>293.3</c:v>
                </c:pt>
                <c:pt idx="28" formatCode="#,##0">
                  <c:v>432.3</c:v>
                </c:pt>
                <c:pt idx="32" formatCode="#,##0">
                  <c:v>377.1</c:v>
                </c:pt>
                <c:pt idx="36" formatCode="#,##0">
                  <c:v>415.8</c:v>
                </c:pt>
                <c:pt idx="40" formatCode="#,##0">
                  <c:v>432.5</c:v>
                </c:pt>
                <c:pt idx="44" formatCode="#,##0">
                  <c:v>456.6</c:v>
                </c:pt>
              </c:numCache>
            </c:numRef>
          </c:val>
          <c:extLst>
            <c:ext xmlns:c16="http://schemas.microsoft.com/office/drawing/2014/chart" uri="{C3380CC4-5D6E-409C-BE32-E72D297353CC}">
              <c16:uniqueId val="{00000001-C68A-43EC-A62E-EEE8A7626730}"/>
            </c:ext>
          </c:extLst>
        </c:ser>
        <c:ser>
          <c:idx val="2"/>
          <c:order val="2"/>
          <c:spPr>
            <a:solidFill>
              <a:srgbClr val="3333FF"/>
            </a:solidFill>
            <a:ln>
              <a:noFill/>
            </a:ln>
            <a:effectLst/>
          </c:spPr>
          <c:invertIfNegative val="0"/>
          <c:val>
            <c:numRef>
              <c:f>'PS_Erzeugung-Verbrauch'!$D$3:$D$49</c:f>
              <c:numCache>
                <c:formatCode>General</c:formatCode>
                <c:ptCount val="47"/>
                <c:pt idx="0" formatCode="#,##0">
                  <c:v>33.8977</c:v>
                </c:pt>
                <c:pt idx="4" formatCode="#,##0">
                  <c:v>28.281600000000001</c:v>
                </c:pt>
                <c:pt idx="8" formatCode="#,##0">
                  <c:v>4.3771000000000004</c:v>
                </c:pt>
                <c:pt idx="12" formatCode="#,##0">
                  <c:v>24.519600000000001</c:v>
                </c:pt>
                <c:pt idx="16" formatCode="#,##0">
                  <c:v>17.543400000000002</c:v>
                </c:pt>
                <c:pt idx="20" formatCode="#,##0">
                  <c:v>9.8415999999999997</c:v>
                </c:pt>
                <c:pt idx="24" formatCode="#,##0">
                  <c:v>4.7124000000000006</c:v>
                </c:pt>
                <c:pt idx="28" formatCode="#,##0">
                  <c:v>0.70169999999999999</c:v>
                </c:pt>
                <c:pt idx="32" formatCode="#,##0">
                  <c:v>9.9144000000000005</c:v>
                </c:pt>
                <c:pt idx="36" formatCode="#,##0">
                  <c:v>21.232200000000002</c:v>
                </c:pt>
                <c:pt idx="40" formatCode="#,##0">
                  <c:v>23.504799999999999</c:v>
                </c:pt>
                <c:pt idx="44" formatCode="#,##0">
                  <c:v>126.35949999999998</c:v>
                </c:pt>
              </c:numCache>
            </c:numRef>
          </c:val>
          <c:extLst>
            <c:ext xmlns:c16="http://schemas.microsoft.com/office/drawing/2014/chart" uri="{C3380CC4-5D6E-409C-BE32-E72D297353CC}">
              <c16:uniqueId val="{00000002-C68A-43EC-A62E-EEE8A7626730}"/>
            </c:ext>
          </c:extLst>
        </c:ser>
        <c:ser>
          <c:idx val="3"/>
          <c:order val="3"/>
          <c:spPr>
            <a:solidFill>
              <a:schemeClr val="accent4"/>
            </a:solidFill>
            <a:ln>
              <a:noFill/>
            </a:ln>
            <a:effectLst/>
          </c:spPr>
          <c:invertIfNegative val="0"/>
          <c:val>
            <c:numRef>
              <c:f>'PS_Erzeugung-Verbrauch'!$E$3:$E$49</c:f>
            </c:numRef>
          </c:val>
          <c:extLst>
            <c:ext xmlns:c16="http://schemas.microsoft.com/office/drawing/2014/chart" uri="{C3380CC4-5D6E-409C-BE32-E72D297353CC}">
              <c16:uniqueId val="{00000003-C68A-43EC-A62E-EEE8A7626730}"/>
            </c:ext>
          </c:extLst>
        </c:ser>
        <c:ser>
          <c:idx val="4"/>
          <c:order val="4"/>
          <c:spPr>
            <a:solidFill>
              <a:schemeClr val="bg1">
                <a:lumMod val="50000"/>
              </a:schemeClr>
            </a:solidFill>
            <a:ln>
              <a:noFill/>
            </a:ln>
            <a:effectLst/>
          </c:spPr>
          <c:invertIfNegative val="0"/>
          <c:val>
            <c:numRef>
              <c:f>'PS_Erzeugung-Verbrauch'!$F$3:$F$49</c:f>
              <c:numCache>
                <c:formatCode>#,##0</c:formatCode>
                <c:ptCount val="47"/>
                <c:pt idx="1">
                  <c:v>1495</c:v>
                </c:pt>
                <c:pt idx="5">
                  <c:v>1001</c:v>
                </c:pt>
                <c:pt idx="9">
                  <c:v>790</c:v>
                </c:pt>
                <c:pt idx="13">
                  <c:v>623</c:v>
                </c:pt>
                <c:pt idx="17">
                  <c:v>219</c:v>
                </c:pt>
                <c:pt idx="21">
                  <c:v>112</c:v>
                </c:pt>
                <c:pt idx="25">
                  <c:v>94</c:v>
                </c:pt>
                <c:pt idx="29">
                  <c:v>119</c:v>
                </c:pt>
                <c:pt idx="33">
                  <c:v>316</c:v>
                </c:pt>
                <c:pt idx="37">
                  <c:v>490</c:v>
                </c:pt>
                <c:pt idx="41">
                  <c:v>873</c:v>
                </c:pt>
                <c:pt idx="45">
                  <c:v>1617</c:v>
                </c:pt>
              </c:numCache>
            </c:numRef>
          </c:val>
          <c:extLst>
            <c:ext xmlns:c16="http://schemas.microsoft.com/office/drawing/2014/chart" uri="{C3380CC4-5D6E-409C-BE32-E72D297353CC}">
              <c16:uniqueId val="{00000004-C68A-43EC-A62E-EEE8A7626730}"/>
            </c:ext>
          </c:extLst>
        </c:ser>
        <c:ser>
          <c:idx val="5"/>
          <c:order val="5"/>
          <c:spPr>
            <a:solidFill>
              <a:schemeClr val="bg1">
                <a:lumMod val="75000"/>
              </a:schemeClr>
            </a:solidFill>
            <a:ln>
              <a:noFill/>
            </a:ln>
            <a:effectLst/>
          </c:spPr>
          <c:invertIfNegative val="0"/>
          <c:val>
            <c:numRef>
              <c:f>'PS_Erzeugung-Verbrauch'!$G$3:$G$49</c:f>
              <c:numCache>
                <c:formatCode>#,##0</c:formatCode>
                <c:ptCount val="47"/>
                <c:pt idx="1">
                  <c:v>254</c:v>
                </c:pt>
                <c:pt idx="5">
                  <c:v>401</c:v>
                </c:pt>
                <c:pt idx="9">
                  <c:v>533</c:v>
                </c:pt>
                <c:pt idx="13">
                  <c:v>528</c:v>
                </c:pt>
                <c:pt idx="17">
                  <c:v>452</c:v>
                </c:pt>
                <c:pt idx="21">
                  <c:v>439</c:v>
                </c:pt>
                <c:pt idx="25">
                  <c:v>354</c:v>
                </c:pt>
                <c:pt idx="29">
                  <c:v>464</c:v>
                </c:pt>
                <c:pt idx="33">
                  <c:v>352</c:v>
                </c:pt>
                <c:pt idx="37">
                  <c:v>295</c:v>
                </c:pt>
                <c:pt idx="41">
                  <c:v>233</c:v>
                </c:pt>
                <c:pt idx="45">
                  <c:v>147</c:v>
                </c:pt>
              </c:numCache>
            </c:numRef>
          </c:val>
          <c:extLst>
            <c:ext xmlns:c16="http://schemas.microsoft.com/office/drawing/2014/chart" uri="{C3380CC4-5D6E-409C-BE32-E72D297353CC}">
              <c16:uniqueId val="{00000005-C68A-43EC-A62E-EEE8A7626730}"/>
            </c:ext>
          </c:extLst>
        </c:ser>
        <c:ser>
          <c:idx val="6"/>
          <c:order val="6"/>
          <c:spPr>
            <a:solidFill>
              <a:srgbClr val="CC6600"/>
            </a:solidFill>
            <a:ln>
              <a:noFill/>
            </a:ln>
            <a:effectLst/>
          </c:spPr>
          <c:invertIfNegative val="0"/>
          <c:val>
            <c:numRef>
              <c:f>'PS_Erzeugung-Verbrauch'!$H$3:$H$49</c:f>
              <c:numCache>
                <c:formatCode>General</c:formatCode>
                <c:ptCount val="47"/>
                <c:pt idx="2" formatCode="#,##0">
                  <c:v>48</c:v>
                </c:pt>
                <c:pt idx="6" formatCode="#,##0">
                  <c:v>204</c:v>
                </c:pt>
                <c:pt idx="10" formatCode="#,##0">
                  <c:v>832</c:v>
                </c:pt>
                <c:pt idx="14" formatCode="#,##0">
                  <c:v>1103</c:v>
                </c:pt>
                <c:pt idx="18" formatCode="#,##0">
                  <c:v>1819</c:v>
                </c:pt>
                <c:pt idx="22" formatCode="#,##0">
                  <c:v>1833</c:v>
                </c:pt>
                <c:pt idx="26" formatCode="#,##0">
                  <c:v>2037</c:v>
                </c:pt>
                <c:pt idx="30" formatCode="#,##0">
                  <c:v>1562</c:v>
                </c:pt>
                <c:pt idx="34" formatCode="#,##0">
                  <c:v>873</c:v>
                </c:pt>
                <c:pt idx="38" formatCode="#,##0">
                  <c:v>517</c:v>
                </c:pt>
                <c:pt idx="42" formatCode="#,##0">
                  <c:v>133</c:v>
                </c:pt>
                <c:pt idx="46" formatCode="#,##0">
                  <c:v>30</c:v>
                </c:pt>
              </c:numCache>
            </c:numRef>
          </c:val>
          <c:extLst>
            <c:ext xmlns:c16="http://schemas.microsoft.com/office/drawing/2014/chart" uri="{C3380CC4-5D6E-409C-BE32-E72D297353CC}">
              <c16:uniqueId val="{00000006-C68A-43EC-A62E-EEE8A7626730}"/>
            </c:ext>
          </c:extLst>
        </c:ser>
        <c:ser>
          <c:idx val="7"/>
          <c:order val="7"/>
          <c:spPr>
            <a:solidFill>
              <a:srgbClr val="FFC000"/>
            </a:solidFill>
            <a:ln>
              <a:noFill/>
            </a:ln>
            <a:effectLst/>
          </c:spPr>
          <c:invertIfNegative val="0"/>
          <c:val>
            <c:numRef>
              <c:f>'PS_Erzeugung-Verbrauch'!$I$3:$I$49</c:f>
              <c:numCache>
                <c:formatCode>General</c:formatCode>
                <c:ptCount val="47"/>
                <c:pt idx="2">
                  <c:v>254</c:v>
                </c:pt>
                <c:pt idx="6">
                  <c:v>401</c:v>
                </c:pt>
                <c:pt idx="10">
                  <c:v>533</c:v>
                </c:pt>
                <c:pt idx="14">
                  <c:v>528</c:v>
                </c:pt>
                <c:pt idx="18">
                  <c:v>452</c:v>
                </c:pt>
                <c:pt idx="22">
                  <c:v>439</c:v>
                </c:pt>
                <c:pt idx="26">
                  <c:v>354</c:v>
                </c:pt>
                <c:pt idx="30">
                  <c:v>464</c:v>
                </c:pt>
                <c:pt idx="34">
                  <c:v>352</c:v>
                </c:pt>
                <c:pt idx="38">
                  <c:v>295</c:v>
                </c:pt>
                <c:pt idx="42">
                  <c:v>233</c:v>
                </c:pt>
                <c:pt idx="46">
                  <c:v>147</c:v>
                </c:pt>
              </c:numCache>
            </c:numRef>
          </c:val>
          <c:extLst>
            <c:ext xmlns:c16="http://schemas.microsoft.com/office/drawing/2014/chart" uri="{C3380CC4-5D6E-409C-BE32-E72D297353CC}">
              <c16:uniqueId val="{00000007-C68A-43EC-A62E-EEE8A7626730}"/>
            </c:ext>
          </c:extLst>
        </c:ser>
        <c:dLbls>
          <c:showLegendKey val="0"/>
          <c:showVal val="0"/>
          <c:showCatName val="0"/>
          <c:showSerName val="0"/>
          <c:showPercent val="0"/>
          <c:showBubbleSize val="0"/>
        </c:dLbls>
        <c:gapWidth val="150"/>
        <c:overlap val="100"/>
        <c:axId val="703988112"/>
        <c:axId val="703977944"/>
      </c:barChart>
      <c:catAx>
        <c:axId val="703988112"/>
        <c:scaling>
          <c:orientation val="minMax"/>
        </c:scaling>
        <c:delete val="1"/>
        <c:axPos val="b"/>
        <c:majorTickMark val="none"/>
        <c:minorTickMark val="none"/>
        <c:tickLblPos val="nextTo"/>
        <c:crossAx val="703977944"/>
        <c:crosses val="autoZero"/>
        <c:auto val="1"/>
        <c:lblAlgn val="ctr"/>
        <c:lblOffset val="100"/>
        <c:noMultiLvlLbl val="0"/>
      </c:catAx>
      <c:valAx>
        <c:axId val="703977944"/>
        <c:scaling>
          <c:orientation val="minMax"/>
        </c:scaling>
        <c:delete val="1"/>
        <c:axPos val="l"/>
        <c:numFmt formatCode="#,##0" sourceLinked="1"/>
        <c:majorTickMark val="none"/>
        <c:minorTickMark val="none"/>
        <c:tickLblPos val="nextTo"/>
        <c:crossAx val="70398811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rgbClr val="CC6600"/>
              </a:solidFill>
              <a:ln>
                <a:noFill/>
              </a:ln>
              <a:effectLst/>
            </c:spPr>
            <c:extLst>
              <c:ext xmlns:c16="http://schemas.microsoft.com/office/drawing/2014/chart" uri="{C3380CC4-5D6E-409C-BE32-E72D297353CC}">
                <c16:uniqueId val="{00000007-831F-410A-B090-C508B7FEFEFF}"/>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5-831F-410A-B090-C508B7FEFEFF}"/>
              </c:ext>
            </c:extLst>
          </c:dPt>
          <c:dPt>
            <c:idx val="2"/>
            <c:invertIfNegative val="0"/>
            <c:bubble3D val="0"/>
            <c:spPr>
              <a:solidFill>
                <a:srgbClr val="FF0000"/>
              </a:solidFill>
              <a:ln>
                <a:noFill/>
              </a:ln>
              <a:effectLst/>
            </c:spPr>
            <c:extLst>
              <c:ext xmlns:c16="http://schemas.microsoft.com/office/drawing/2014/chart" uri="{C3380CC4-5D6E-409C-BE32-E72D297353CC}">
                <c16:uniqueId val="{00000003-831F-410A-B090-C508B7FEFEF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1F-410A-B090-C508B7FEFEF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1F-410A-B090-C508B7FEFEF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1F-410A-B090-C508B7FEFE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'PS_Erzeugung-Verbrauch'!$B$60:$B$62</c:f>
              <c:numCache>
                <c:formatCode>#,##0</c:formatCode>
                <c:ptCount val="3"/>
                <c:pt idx="0">
                  <c:v>10991</c:v>
                </c:pt>
                <c:pt idx="1">
                  <c:v>7749</c:v>
                </c:pt>
                <c:pt idx="2">
                  <c:v>7077</c:v>
                </c:pt>
              </c:numCache>
            </c:numRef>
          </c:val>
          <c:extLst>
            <c:ext xmlns:c16="http://schemas.microsoft.com/office/drawing/2014/chart" uri="{C3380CC4-5D6E-409C-BE32-E72D297353CC}">
              <c16:uniqueId val="{00000000-831F-410A-B090-C508B7FEFEFF}"/>
            </c:ext>
          </c:extLst>
        </c:ser>
        <c:ser>
          <c:idx val="1"/>
          <c:order val="1"/>
          <c:spPr>
            <a:solidFill>
              <a:schemeClr val="accent2"/>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8-831F-410A-B090-C508B7FEFEFF}"/>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6-831F-410A-B090-C508B7FEFEFF}"/>
              </c:ext>
            </c:extLst>
          </c:dPt>
          <c:dPt>
            <c:idx val="2"/>
            <c:invertIfNegative val="0"/>
            <c:bubble3D val="0"/>
            <c:spPr>
              <a:solidFill>
                <a:srgbClr val="66CCFF"/>
              </a:solidFill>
              <a:ln>
                <a:noFill/>
              </a:ln>
              <a:effectLst/>
            </c:spPr>
            <c:extLst>
              <c:ext xmlns:c16="http://schemas.microsoft.com/office/drawing/2014/chart" uri="{C3380CC4-5D6E-409C-BE32-E72D297353CC}">
                <c16:uniqueId val="{00000004-831F-410A-B090-C508B7FEFEF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1F-410A-B090-C508B7FEFEF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1F-410A-B090-C508B7FEFEF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1F-410A-B090-C508B7FEFE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'PS_Erzeugung-Verbrauch'!$C$60:$C$62</c:f>
              <c:numCache>
                <c:formatCode>#,##0</c:formatCode>
                <c:ptCount val="3"/>
                <c:pt idx="0">
                  <c:v>4452</c:v>
                </c:pt>
                <c:pt idx="1">
                  <c:v>4452</c:v>
                </c:pt>
                <c:pt idx="2">
                  <c:v>4819.2000000000007</c:v>
                </c:pt>
              </c:numCache>
            </c:numRef>
          </c:val>
          <c:extLst>
            <c:ext xmlns:c16="http://schemas.microsoft.com/office/drawing/2014/chart" uri="{C3380CC4-5D6E-409C-BE32-E72D297353CC}">
              <c16:uniqueId val="{00000001-831F-410A-B090-C508B7FEFEFF}"/>
            </c:ext>
          </c:extLst>
        </c:ser>
        <c:ser>
          <c:idx val="2"/>
          <c:order val="2"/>
          <c:spPr>
            <a:solidFill>
              <a:schemeClr val="accent2"/>
            </a:solidFill>
            <a:ln>
              <a:noFill/>
            </a:ln>
            <a:effectLst/>
          </c:spPr>
          <c:invertIfNegative val="0"/>
          <c:dLbls>
            <c:dLbl>
              <c:idx val="2"/>
              <c:layout>
                <c:manualLayout>
                  <c:x val="3.2297023139660472E-2"/>
                  <c:y val="8.5806945633079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1F-410A-B090-C508B7FEFE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'PS_Erzeugung-Verbrauch'!$D$60:$D$62</c:f>
              <c:numCache>
                <c:formatCode>General</c:formatCode>
                <c:ptCount val="3"/>
                <c:pt idx="2" formatCode="#,##0">
                  <c:v>304.88599999999997</c:v>
                </c:pt>
              </c:numCache>
            </c:numRef>
          </c:val>
          <c:extLst>
            <c:ext xmlns:c16="http://schemas.microsoft.com/office/drawing/2014/chart" uri="{C3380CC4-5D6E-409C-BE32-E72D297353CC}">
              <c16:uniqueId val="{00000002-831F-410A-B090-C508B7FEFEFF}"/>
            </c:ext>
          </c:extLst>
        </c:ser>
        <c:dLbls>
          <c:showLegendKey val="0"/>
          <c:showVal val="0"/>
          <c:showCatName val="0"/>
          <c:showSerName val="0"/>
          <c:showPercent val="0"/>
          <c:showBubbleSize val="0"/>
        </c:dLbls>
        <c:gapWidth val="150"/>
        <c:overlap val="100"/>
        <c:axId val="487403816"/>
        <c:axId val="487405128"/>
      </c:barChart>
      <c:catAx>
        <c:axId val="487403816"/>
        <c:scaling>
          <c:orientation val="minMax"/>
        </c:scaling>
        <c:delete val="1"/>
        <c:axPos val="l"/>
        <c:majorTickMark val="none"/>
        <c:minorTickMark val="none"/>
        <c:tickLblPos val="nextTo"/>
        <c:crossAx val="487405128"/>
        <c:crosses val="autoZero"/>
        <c:auto val="1"/>
        <c:lblAlgn val="ctr"/>
        <c:lblOffset val="100"/>
        <c:noMultiLvlLbl val="0"/>
      </c:catAx>
      <c:valAx>
        <c:axId val="487405128"/>
        <c:scaling>
          <c:orientation val="minMax"/>
        </c:scaling>
        <c:delete val="1"/>
        <c:axPos val="b"/>
        <c:numFmt formatCode="#,##0" sourceLinked="1"/>
        <c:majorTickMark val="none"/>
        <c:minorTickMark val="none"/>
        <c:tickLblPos val="nextTo"/>
        <c:crossAx val="487403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44463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6584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22</a:t>
            </a:fld>
            <a:endParaRPr lang="de-DE" altLang="de-DE"/>
          </a:p>
        </p:txBody>
      </p:sp>
    </p:spTree>
    <p:extLst>
      <p:ext uri="{BB962C8B-B14F-4D97-AF65-F5344CB8AC3E}">
        <p14:creationId xmlns:p14="http://schemas.microsoft.com/office/powerpoint/2010/main" val="1663908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23</a:t>
            </a:fld>
            <a:endParaRPr lang="de-DE" altLang="de-DE"/>
          </a:p>
        </p:txBody>
      </p:sp>
    </p:spTree>
    <p:extLst>
      <p:ext uri="{BB962C8B-B14F-4D97-AF65-F5344CB8AC3E}">
        <p14:creationId xmlns:p14="http://schemas.microsoft.com/office/powerpoint/2010/main" val="426787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5614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3386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26</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6772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38594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39239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722974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0491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9114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018745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0000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CD694638-ED55-4FC5-B057-4363DC0F4699}"/>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Vortragsveranstaltung | Das GEG und meine Heizung | V7					              ISE </a:t>
            </a:r>
            <a:r>
              <a:rPr lang="de-DE" altLang="de-DE" sz="1200" b="1" dirty="0" err="1">
                <a:solidFill>
                  <a:srgbClr val="FF9933"/>
                </a:solidFill>
              </a:rPr>
              <a:t>e.V</a:t>
            </a:r>
            <a:r>
              <a:rPr lang="de-DE" altLang="de-DE" sz="1200" b="1" dirty="0">
                <a:solidFill>
                  <a:srgbClr val="FF9933"/>
                </a:solidFill>
              </a:rPr>
              <a:t>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4" name="Grafik 3">
            <a:extLst>
              <a:ext uri="{FF2B5EF4-FFF2-40B4-BE49-F238E27FC236}">
                <a16:creationId xmlns:a16="http://schemas.microsoft.com/office/drawing/2014/main" id="{47466A96-1699-ECCA-87E8-7FB61AD3DC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197" y="669"/>
            <a:ext cx="797398" cy="797844"/>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zdf.de/comedy/die-anstalt/die-anstalt-vom-25-april-2023-100.html" TargetMode="External"/><Relationship Id="rId4" Type="http://schemas.openxmlformats.org/officeDocument/2006/relationships/hyperlink" Target="https://www.youtube.com/watch?v=MnrudYCzh2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youtu.be/HZ5LQo06EXY"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live/YXT1aYuFOHE?feature=share"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6.png"/><Relationship Id="rId18" Type="http://schemas.openxmlformats.org/officeDocument/2006/relationships/image" Target="../media/image45.png"/><Relationship Id="rId3" Type="http://schemas.openxmlformats.org/officeDocument/2006/relationships/image" Target="../media/image33.jpeg"/><Relationship Id="rId21" Type="http://schemas.openxmlformats.org/officeDocument/2006/relationships/image" Target="../media/image47.jpg"/><Relationship Id="rId7" Type="http://schemas.openxmlformats.org/officeDocument/2006/relationships/image" Target="../media/image37.jpg"/><Relationship Id="rId12" Type="http://schemas.openxmlformats.org/officeDocument/2006/relationships/image" Target="../media/image22.jpg"/><Relationship Id="rId17" Type="http://schemas.openxmlformats.org/officeDocument/2006/relationships/image" Target="../media/image44.jpg"/><Relationship Id="rId2" Type="http://schemas.openxmlformats.org/officeDocument/2006/relationships/notesSlide" Target="../notesSlides/notesSlide13.xml"/><Relationship Id="rId16" Type="http://schemas.openxmlformats.org/officeDocument/2006/relationships/image" Target="../media/image43.jpg"/><Relationship Id="rId20"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png"/><Relationship Id="rId15" Type="http://schemas.openxmlformats.org/officeDocument/2006/relationships/image" Target="../media/image42.png"/><Relationship Id="rId10" Type="http://schemas.openxmlformats.org/officeDocument/2006/relationships/image" Target="../media/image40.jpeg"/><Relationship Id="rId19" Type="http://schemas.openxmlformats.org/officeDocument/2006/relationships/image" Target="../media/image46.sv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25.png"/><Relationship Id="rId22" Type="http://schemas.openxmlformats.org/officeDocument/2006/relationships/image" Target="../media/image4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spiegel.de/impressum/autor-e7e38f3d-0001-0003-0000-000000027129"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hyperlink" Target="https://www.youtube.com/watch?v=LZmNvYpVv3c"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youtu.be/pDl9mE73fb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D888F16-A47D-52D2-7C6F-A80BB24B4A79}"/>
              </a:ext>
            </a:extLst>
          </p:cNvPr>
          <p:cNvSpPr/>
          <p:nvPr/>
        </p:nvSpPr>
        <p:spPr bwMode="auto">
          <a:xfrm>
            <a:off x="0" y="1349517"/>
            <a:ext cx="9900143" cy="5111493"/>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616209" y="116030"/>
            <a:ext cx="78999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dirty="0" err="1">
                <a:solidFill>
                  <a:schemeClr val="bg1"/>
                </a:solidFill>
              </a:rPr>
              <a:t>Herzlich</a:t>
            </a:r>
            <a:r>
              <a:rPr lang="en-US" altLang="de-DE" sz="2800" dirty="0">
                <a:solidFill>
                  <a:schemeClr val="bg1"/>
                </a:solidFill>
              </a:rPr>
              <a:t> </a:t>
            </a:r>
            <a:r>
              <a:rPr lang="en-US" altLang="de-DE" sz="2800" dirty="0" err="1">
                <a:solidFill>
                  <a:schemeClr val="bg1"/>
                </a:solidFill>
              </a:rPr>
              <a:t>Willkommen</a:t>
            </a:r>
            <a:r>
              <a:rPr lang="en-US" altLang="de-DE" sz="2800" dirty="0">
                <a:solidFill>
                  <a:schemeClr val="bg1"/>
                </a:solidFill>
              </a:rPr>
              <a:t> </a:t>
            </a:r>
            <a:r>
              <a:rPr lang="en-US" altLang="de-DE" sz="2800" dirty="0" err="1">
                <a:solidFill>
                  <a:schemeClr val="bg1"/>
                </a:solidFill>
              </a:rPr>
              <a:t>zum</a:t>
            </a:r>
            <a:r>
              <a:rPr lang="en-US" altLang="de-DE" sz="2800" dirty="0">
                <a:solidFill>
                  <a:schemeClr val="bg1"/>
                </a:solidFill>
              </a:rPr>
              <a:t> </a:t>
            </a:r>
            <a:r>
              <a:rPr lang="en-US" altLang="de-DE" sz="2800" dirty="0" err="1">
                <a:solidFill>
                  <a:schemeClr val="bg1"/>
                </a:solidFill>
              </a:rPr>
              <a:t>Vortrag</a:t>
            </a:r>
            <a:br>
              <a:rPr lang="en-US" altLang="de-DE" sz="2800" dirty="0">
                <a:solidFill>
                  <a:schemeClr val="bg1"/>
                </a:solidFill>
              </a:rPr>
            </a:br>
            <a:r>
              <a:rPr lang="en-US" altLang="de-DE" sz="2800" dirty="0">
                <a:solidFill>
                  <a:schemeClr val="bg1"/>
                </a:solidFill>
              </a:rPr>
              <a:t>Das GEG und </a:t>
            </a:r>
            <a:r>
              <a:rPr lang="en-US" altLang="de-DE" sz="2800" dirty="0" err="1">
                <a:solidFill>
                  <a:schemeClr val="bg1"/>
                </a:solidFill>
              </a:rPr>
              <a:t>meine</a:t>
            </a:r>
            <a:r>
              <a:rPr lang="en-US" altLang="de-DE" sz="2800" dirty="0">
                <a:solidFill>
                  <a:schemeClr val="bg1"/>
                </a:solidFill>
              </a:rPr>
              <a:t> Heizung</a:t>
            </a:r>
          </a:p>
        </p:txBody>
      </p:sp>
      <p:sp>
        <p:nvSpPr>
          <p:cNvPr id="8" name="Rectangle 2">
            <a:extLst>
              <a:ext uri="{FF2B5EF4-FFF2-40B4-BE49-F238E27FC236}">
                <a16:creationId xmlns:a16="http://schemas.microsoft.com/office/drawing/2014/main" id="{2A7DD05F-9189-42D8-AE52-576BEDC4ECEF}"/>
              </a:ext>
            </a:extLst>
          </p:cNvPr>
          <p:cNvSpPr txBox="1">
            <a:spLocks noChangeArrowheads="1"/>
          </p:cNvSpPr>
          <p:nvPr/>
        </p:nvSpPr>
        <p:spPr bwMode="auto">
          <a:xfrm>
            <a:off x="0" y="6462456"/>
            <a:ext cx="9920288" cy="395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9" name="Rectangle 75">
            <a:extLst>
              <a:ext uri="{FF2B5EF4-FFF2-40B4-BE49-F238E27FC236}">
                <a16:creationId xmlns:a16="http://schemas.microsoft.com/office/drawing/2014/main" id="{3B87523B-9B83-4B16-B0D8-E3A1EA5C427B}"/>
              </a:ext>
            </a:extLst>
          </p:cNvPr>
          <p:cNvSpPr>
            <a:spLocks noChangeArrowheads="1"/>
          </p:cNvSpPr>
          <p:nvPr/>
        </p:nvSpPr>
        <p:spPr bwMode="auto">
          <a:xfrm>
            <a:off x="0" y="6521599"/>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Vortragsveranstaltung | Das GEG und meine Heizung | V7				                   		ISE e.V.</a:t>
            </a:r>
          </a:p>
        </p:txBody>
      </p:sp>
      <p:pic>
        <p:nvPicPr>
          <p:cNvPr id="6" name="Grafik 5">
            <a:extLst>
              <a:ext uri="{FF2B5EF4-FFF2-40B4-BE49-F238E27FC236}">
                <a16:creationId xmlns:a16="http://schemas.microsoft.com/office/drawing/2014/main" id="{82696962-592A-D454-104B-020A03A3D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 y="-20496"/>
            <a:ext cx="1369247" cy="1370013"/>
          </a:xfrm>
          <a:prstGeom prst="rect">
            <a:avLst/>
          </a:prstGeom>
        </p:spPr>
      </p:pic>
      <p:pic>
        <p:nvPicPr>
          <p:cNvPr id="3" name="Grafik 2" descr="Ein Bild, das Schrift, Logo, Diagramm, weiß enthält.&#10;&#10;Automatisch generierte Beschreibung">
            <a:extLst>
              <a:ext uri="{FF2B5EF4-FFF2-40B4-BE49-F238E27FC236}">
                <a16:creationId xmlns:a16="http://schemas.microsoft.com/office/drawing/2014/main" id="{34FA4007-8071-7F1E-2E85-0F98A97DF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209" y="1349517"/>
            <a:ext cx="6829010" cy="4985437"/>
          </a:xfrm>
          <a:prstGeom prst="rect">
            <a:avLst/>
          </a:prstGeom>
        </p:spPr>
      </p:pic>
      <p:sp>
        <p:nvSpPr>
          <p:cNvPr id="12" name="Textfeld 11">
            <a:extLst>
              <a:ext uri="{FF2B5EF4-FFF2-40B4-BE49-F238E27FC236}">
                <a16:creationId xmlns:a16="http://schemas.microsoft.com/office/drawing/2014/main" id="{F64C91D5-77F8-4B42-9587-E2F19B18E7CF}"/>
              </a:ext>
            </a:extLst>
          </p:cNvPr>
          <p:cNvSpPr txBox="1"/>
          <p:nvPr/>
        </p:nvSpPr>
        <p:spPr>
          <a:xfrm>
            <a:off x="6673784" y="5614024"/>
            <a:ext cx="1715213" cy="646331"/>
          </a:xfrm>
          <a:prstGeom prst="rect">
            <a:avLst/>
          </a:prstGeom>
          <a:noFill/>
        </p:spPr>
        <p:txBody>
          <a:bodyPr wrap="none" rtlCol="0">
            <a:spAutoFit/>
          </a:bodyPr>
          <a:lstStyle/>
          <a:p>
            <a:r>
              <a:rPr lang="de-DE" sz="1800" u="sng" dirty="0"/>
              <a:t>Referent</a:t>
            </a:r>
            <a:r>
              <a:rPr lang="de-DE" sz="1800" dirty="0"/>
              <a:t>:</a:t>
            </a:r>
          </a:p>
          <a:p>
            <a:r>
              <a:rPr lang="de-DE" sz="1800" dirty="0"/>
              <a:t>Wolfgang Thiel</a:t>
            </a:r>
          </a:p>
        </p:txBody>
      </p:sp>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Mediale und politische Empörung zum GEG (2): „</a:t>
            </a:r>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rPr>
              <a:t>echnologieoffenheit“ (2)</a:t>
            </a:r>
          </a:p>
          <a:p>
            <a:r>
              <a:rPr lang="de-DE" altLang="de-DE" sz="2000" dirty="0">
                <a:solidFill>
                  <a:schemeClr val="bg1"/>
                </a:solidFill>
              </a:rPr>
              <a:t>Mobilitätswende: Wirkungsgrad-Vergleich</a:t>
            </a:r>
          </a:p>
        </p:txBody>
      </p:sp>
      <p:pic>
        <p:nvPicPr>
          <p:cNvPr id="3" name="Grafik 2" descr="Ein Bild, das Text, Screenshot, Schrift, Zahl enthält.&#10;&#10;Automatisch generierte Beschreibung">
            <a:extLst>
              <a:ext uri="{FF2B5EF4-FFF2-40B4-BE49-F238E27FC236}">
                <a16:creationId xmlns:a16="http://schemas.microsoft.com/office/drawing/2014/main" id="{9C287FE0-CDD5-DE55-CA84-796B00150848}"/>
              </a:ext>
            </a:extLst>
          </p:cNvPr>
          <p:cNvPicPr>
            <a:picLocks noChangeAspect="1"/>
          </p:cNvPicPr>
          <p:nvPr/>
        </p:nvPicPr>
        <p:blipFill rotWithShape="1">
          <a:blip r:embed="rId3">
            <a:extLst>
              <a:ext uri="{28A0092B-C50C-407E-A947-70E740481C1C}">
                <a14:useLocalDpi xmlns:a14="http://schemas.microsoft.com/office/drawing/2010/main" val="0"/>
              </a:ext>
            </a:extLst>
          </a:blip>
          <a:srcRect t="10441" r="17282" b="51153"/>
          <a:stretch/>
        </p:blipFill>
        <p:spPr>
          <a:xfrm>
            <a:off x="186958" y="859536"/>
            <a:ext cx="7562981" cy="2144921"/>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4953000" y="5891470"/>
            <a:ext cx="2962656"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Agora u.a. 2018, Grafik: VCÖ 2019</a:t>
            </a:r>
          </a:p>
        </p:txBody>
      </p:sp>
      <p:pic>
        <p:nvPicPr>
          <p:cNvPr id="7" name="Grafik 6" descr="Ein Bild, das Text, Screenshot, Schrift, Zahl enthält.&#10;&#10;Automatisch generierte Beschreibung">
            <a:extLst>
              <a:ext uri="{FF2B5EF4-FFF2-40B4-BE49-F238E27FC236}">
                <a16:creationId xmlns:a16="http://schemas.microsoft.com/office/drawing/2014/main" id="{DB65323C-196B-5AE3-2D80-90A6BC2B54FB}"/>
              </a:ext>
            </a:extLst>
          </p:cNvPr>
          <p:cNvPicPr>
            <a:picLocks noChangeAspect="1"/>
          </p:cNvPicPr>
          <p:nvPr/>
        </p:nvPicPr>
        <p:blipFill rotWithShape="1">
          <a:blip r:embed="rId3">
            <a:extLst>
              <a:ext uri="{28A0092B-C50C-407E-A947-70E740481C1C}">
                <a14:useLocalDpi xmlns:a14="http://schemas.microsoft.com/office/drawing/2010/main" val="0"/>
              </a:ext>
            </a:extLst>
          </a:blip>
          <a:srcRect t="48847" r="17282" b="31105"/>
          <a:stretch/>
        </p:blipFill>
        <p:spPr>
          <a:xfrm>
            <a:off x="186957" y="3004456"/>
            <a:ext cx="7562981" cy="1119675"/>
          </a:xfrm>
          <a:prstGeom prst="rect">
            <a:avLst/>
          </a:prstGeom>
        </p:spPr>
      </p:pic>
      <p:grpSp>
        <p:nvGrpSpPr>
          <p:cNvPr id="9" name="Gruppieren 8">
            <a:extLst>
              <a:ext uri="{FF2B5EF4-FFF2-40B4-BE49-F238E27FC236}">
                <a16:creationId xmlns:a16="http://schemas.microsoft.com/office/drawing/2014/main" id="{D9401D32-9356-DCF1-2896-7F68329F6D1D}"/>
              </a:ext>
            </a:extLst>
          </p:cNvPr>
          <p:cNvGrpSpPr/>
          <p:nvPr/>
        </p:nvGrpSpPr>
        <p:grpSpPr>
          <a:xfrm>
            <a:off x="186956" y="4124131"/>
            <a:ext cx="7562981" cy="1737172"/>
            <a:chOff x="1165364" y="4124131"/>
            <a:chExt cx="7562981" cy="1737172"/>
          </a:xfrm>
        </p:grpSpPr>
        <p:pic>
          <p:nvPicPr>
            <p:cNvPr id="4" name="Grafik 3" descr="Ein Bild, das Text, Screenshot, Schrift, Zahl enthält.&#10;&#10;Automatisch generierte Beschreibung">
              <a:extLst>
                <a:ext uri="{FF2B5EF4-FFF2-40B4-BE49-F238E27FC236}">
                  <a16:creationId xmlns:a16="http://schemas.microsoft.com/office/drawing/2014/main" id="{033771AE-B4C0-D83B-647B-328FC5EFC073}"/>
                </a:ext>
              </a:extLst>
            </p:cNvPr>
            <p:cNvPicPr>
              <a:picLocks noChangeAspect="1"/>
            </p:cNvPicPr>
            <p:nvPr/>
          </p:nvPicPr>
          <p:blipFill rotWithShape="1">
            <a:blip r:embed="rId3">
              <a:extLst>
                <a:ext uri="{28A0092B-C50C-407E-A947-70E740481C1C}">
                  <a14:useLocalDpi xmlns:a14="http://schemas.microsoft.com/office/drawing/2010/main" val="0"/>
                </a:ext>
              </a:extLst>
            </a:blip>
            <a:srcRect t="68895" r="17282"/>
            <a:stretch/>
          </p:blipFill>
          <p:spPr>
            <a:xfrm>
              <a:off x="1165364" y="4124131"/>
              <a:ext cx="7562981" cy="1737172"/>
            </a:xfrm>
            <a:prstGeom prst="rect">
              <a:avLst/>
            </a:prstGeom>
          </p:spPr>
        </p:pic>
        <p:sp>
          <p:nvSpPr>
            <p:cNvPr id="8" name="Textfeld 7">
              <a:extLst>
                <a:ext uri="{FF2B5EF4-FFF2-40B4-BE49-F238E27FC236}">
                  <a16:creationId xmlns:a16="http://schemas.microsoft.com/office/drawing/2014/main" id="{474A3FA9-1C2B-E0E3-163E-250551700AAC}"/>
                </a:ext>
              </a:extLst>
            </p:cNvPr>
            <p:cNvSpPr txBox="1"/>
            <p:nvPr/>
          </p:nvSpPr>
          <p:spPr>
            <a:xfrm>
              <a:off x="2404491" y="4322123"/>
              <a:ext cx="864339" cy="369332"/>
            </a:xfrm>
            <a:prstGeom prst="rect">
              <a:avLst/>
            </a:prstGeom>
            <a:noFill/>
          </p:spPr>
          <p:txBody>
            <a:bodyPr wrap="none" rtlCol="0">
              <a:spAutoFit/>
            </a:bodyPr>
            <a:lstStyle/>
            <a:p>
              <a:r>
                <a:rPr lang="de-DE" sz="1800" dirty="0">
                  <a:solidFill>
                    <a:schemeClr val="bg1"/>
                  </a:solidFill>
                  <a:latin typeface="Bahnschrift Light Condensed" panose="020B0502040204020203" pitchFamily="34" charset="0"/>
                </a:rPr>
                <a:t>(E-</a:t>
              </a:r>
              <a:r>
                <a:rPr lang="de-DE" sz="1800" dirty="0" err="1">
                  <a:solidFill>
                    <a:schemeClr val="bg1"/>
                  </a:solidFill>
                  <a:latin typeface="Bahnschrift Light Condensed" panose="020B0502040204020203" pitchFamily="34" charset="0"/>
                </a:rPr>
                <a:t>Fuels</a:t>
              </a:r>
              <a:r>
                <a:rPr lang="de-DE" sz="1800" dirty="0">
                  <a:solidFill>
                    <a:schemeClr val="bg1"/>
                  </a:solidFill>
                  <a:latin typeface="Bahnschrift Light Condensed" panose="020B0502040204020203" pitchFamily="34" charset="0"/>
                </a:rPr>
                <a:t>)</a:t>
              </a:r>
            </a:p>
          </p:txBody>
        </p:sp>
      </p:grpSp>
      <p:sp>
        <p:nvSpPr>
          <p:cNvPr id="6" name="Rectangle 4">
            <a:extLst>
              <a:ext uri="{FF2B5EF4-FFF2-40B4-BE49-F238E27FC236}">
                <a16:creationId xmlns:a16="http://schemas.microsoft.com/office/drawing/2014/main" id="{161F329C-B333-1B8D-1CD2-92CD17CDE57F}"/>
              </a:ext>
            </a:extLst>
          </p:cNvPr>
          <p:cNvSpPr>
            <a:spLocks noChangeArrowheads="1"/>
          </p:cNvSpPr>
          <p:nvPr/>
        </p:nvSpPr>
        <p:spPr bwMode="auto">
          <a:xfrm>
            <a:off x="0" y="61480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Bei E-</a:t>
            </a:r>
            <a:r>
              <a:rPr lang="de-DE" altLang="de-DE" sz="1800" dirty="0" err="1">
                <a:solidFill>
                  <a:srgbClr val="00B050"/>
                </a:solidFill>
              </a:rPr>
              <a:t>Fuels</a:t>
            </a:r>
            <a:r>
              <a:rPr lang="de-DE" altLang="de-DE" sz="1800" dirty="0">
                <a:solidFill>
                  <a:srgbClr val="00B050"/>
                </a:solidFill>
              </a:rPr>
              <a:t> muss mehr als das 5-fache an EE-Strom </a:t>
            </a:r>
            <a:r>
              <a:rPr lang="de-DE" altLang="de-DE" sz="1800" dirty="0" err="1">
                <a:solidFill>
                  <a:srgbClr val="00B050"/>
                </a:solidFill>
              </a:rPr>
              <a:t>ggü</a:t>
            </a:r>
            <a:r>
              <a:rPr lang="de-DE" altLang="de-DE" sz="1800" dirty="0">
                <a:solidFill>
                  <a:srgbClr val="00B050"/>
                </a:solidFill>
              </a:rPr>
              <a:t>. E-Autos aufgewendet werden!</a:t>
            </a:r>
          </a:p>
        </p:txBody>
      </p:sp>
      <p:sp>
        <p:nvSpPr>
          <p:cNvPr id="11" name="Textfeld 10">
            <a:extLst>
              <a:ext uri="{FF2B5EF4-FFF2-40B4-BE49-F238E27FC236}">
                <a16:creationId xmlns:a16="http://schemas.microsoft.com/office/drawing/2014/main" id="{BCC3365C-70E5-D5CA-2462-175C76DC09AC}"/>
              </a:ext>
            </a:extLst>
          </p:cNvPr>
          <p:cNvSpPr txBox="1"/>
          <p:nvPr/>
        </p:nvSpPr>
        <p:spPr>
          <a:xfrm>
            <a:off x="7749937" y="5079693"/>
            <a:ext cx="2156063" cy="830997"/>
          </a:xfrm>
          <a:prstGeom prst="rect">
            <a:avLst/>
          </a:prstGeom>
          <a:noFill/>
        </p:spPr>
        <p:txBody>
          <a:bodyPr wrap="square">
            <a:spAutoFit/>
          </a:bodyPr>
          <a:lstStyle/>
          <a:p>
            <a:r>
              <a:rPr lang="de-DE" sz="1200" b="1" dirty="0">
                <a:solidFill>
                  <a:srgbClr val="FF0000"/>
                </a:solidFill>
                <a:effectLst/>
                <a:latin typeface="Calibri" panose="020F0502020204030204" pitchFamily="34" charset="0"/>
                <a:ea typeface="Times New Roman" panose="02020603050405020304" pitchFamily="18" charset="0"/>
              </a:rPr>
              <a:t>Terra X</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Harald Lesch ZERLEGT E-FUELS!</a:t>
            </a:r>
            <a:b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Synthetische Kraftstoffe wissenschaftlich analysiert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
        <p:nvSpPr>
          <p:cNvPr id="2" name="Textfeld 1">
            <a:extLst>
              <a:ext uri="{FF2B5EF4-FFF2-40B4-BE49-F238E27FC236}">
                <a16:creationId xmlns:a16="http://schemas.microsoft.com/office/drawing/2014/main" id="{82959E1C-065A-4442-B713-FFFA93509A67}"/>
              </a:ext>
            </a:extLst>
          </p:cNvPr>
          <p:cNvSpPr txBox="1"/>
          <p:nvPr/>
        </p:nvSpPr>
        <p:spPr>
          <a:xfrm>
            <a:off x="7818120" y="891122"/>
            <a:ext cx="2087880" cy="1600438"/>
          </a:xfrm>
          <a:prstGeom prst="rect">
            <a:avLst/>
          </a:prstGeom>
          <a:noFill/>
        </p:spPr>
        <p:txBody>
          <a:bodyPr wrap="square" rtlCol="0">
            <a:spAutoFit/>
          </a:bodyPr>
          <a:lstStyle/>
          <a:p>
            <a:r>
              <a:rPr lang="de-DE" sz="1400" dirty="0">
                <a:solidFill>
                  <a:srgbClr val="FF0000"/>
                </a:solidFill>
              </a:rPr>
              <a:t>Tankstellennetz-/</a:t>
            </a:r>
            <a:br>
              <a:rPr lang="de-DE" sz="1400" dirty="0">
                <a:solidFill>
                  <a:srgbClr val="FF0000"/>
                </a:solidFill>
              </a:rPr>
            </a:br>
            <a:r>
              <a:rPr lang="de-DE" sz="1400" dirty="0">
                <a:solidFill>
                  <a:srgbClr val="FF0000"/>
                </a:solidFill>
              </a:rPr>
              <a:t>Mineralölbranche in D</a:t>
            </a:r>
            <a:br>
              <a:rPr lang="de-DE" sz="1400" dirty="0">
                <a:solidFill>
                  <a:srgbClr val="FF0000"/>
                </a:solidFill>
              </a:rPr>
            </a:br>
            <a:r>
              <a:rPr lang="de-DE" sz="1400" dirty="0">
                <a:solidFill>
                  <a:srgbClr val="FF0000"/>
                </a:solidFill>
              </a:rPr>
              <a:t>(2022), </a:t>
            </a:r>
            <a:br>
              <a:rPr lang="de-DE" sz="1400" dirty="0">
                <a:solidFill>
                  <a:srgbClr val="FF0000"/>
                </a:solidFill>
              </a:rPr>
            </a:br>
            <a:r>
              <a:rPr lang="de-DE" sz="1400" dirty="0">
                <a:solidFill>
                  <a:srgbClr val="FF0000"/>
                </a:solidFill>
              </a:rPr>
              <a:t>- Tankstellen:  14.453</a:t>
            </a:r>
            <a:br>
              <a:rPr lang="de-DE" sz="1400" dirty="0">
                <a:solidFill>
                  <a:srgbClr val="FF0000"/>
                </a:solidFill>
              </a:rPr>
            </a:br>
            <a:r>
              <a:rPr lang="de-DE" sz="1400" dirty="0">
                <a:solidFill>
                  <a:srgbClr val="FF0000"/>
                </a:solidFill>
              </a:rPr>
              <a:t>- Umsatz:  121 Mrd. €</a:t>
            </a:r>
          </a:p>
          <a:p>
            <a:r>
              <a:rPr lang="de-DE" sz="1400" dirty="0"/>
              <a:t>Quelle: Statista, </a:t>
            </a:r>
            <a:r>
              <a:rPr lang="de-DE" sz="1400" dirty="0" err="1"/>
              <a:t>IBIS</a:t>
            </a:r>
            <a:r>
              <a:rPr lang="de-DE" sz="1400" i="1" dirty="0" err="1"/>
              <a:t>World</a:t>
            </a:r>
            <a:endParaRPr lang="de-DE" sz="1400" dirty="0">
              <a:solidFill>
                <a:srgbClr val="FF0000"/>
              </a:solidFill>
            </a:endParaRPr>
          </a:p>
        </p:txBody>
      </p:sp>
      <p:sp>
        <p:nvSpPr>
          <p:cNvPr id="10" name="Textfeld 9">
            <a:extLst>
              <a:ext uri="{FF2B5EF4-FFF2-40B4-BE49-F238E27FC236}">
                <a16:creationId xmlns:a16="http://schemas.microsoft.com/office/drawing/2014/main" id="{41BECFD8-A758-CADF-E09B-DE8C18C4E114}"/>
              </a:ext>
            </a:extLst>
          </p:cNvPr>
          <p:cNvSpPr txBox="1"/>
          <p:nvPr/>
        </p:nvSpPr>
        <p:spPr>
          <a:xfrm>
            <a:off x="7749937" y="2604073"/>
            <a:ext cx="2156063" cy="1815882"/>
          </a:xfrm>
          <a:prstGeom prst="rect">
            <a:avLst/>
          </a:prstGeom>
          <a:noFill/>
        </p:spPr>
        <p:txBody>
          <a:bodyPr wrap="square" rtlCol="0">
            <a:spAutoFit/>
          </a:bodyPr>
          <a:lstStyle/>
          <a:p>
            <a:r>
              <a:rPr lang="de-DE" sz="1400" dirty="0"/>
              <a:t>abgeordnetenwatch.de</a:t>
            </a:r>
            <a:endParaRPr lang="de-DE" sz="1400" dirty="0">
              <a:solidFill>
                <a:srgbClr val="FF0000"/>
              </a:solidFill>
            </a:endParaRPr>
          </a:p>
          <a:p>
            <a:r>
              <a:rPr lang="de-DE" sz="1400" dirty="0"/>
              <a:t>2022:</a:t>
            </a:r>
            <a:br>
              <a:rPr lang="de-DE" sz="1400" dirty="0">
                <a:solidFill>
                  <a:srgbClr val="FF0000"/>
                </a:solidFill>
              </a:rPr>
            </a:br>
            <a:r>
              <a:rPr lang="de-DE" sz="1400" dirty="0">
                <a:solidFill>
                  <a:srgbClr val="FF0000"/>
                </a:solidFill>
              </a:rPr>
              <a:t>„Mineralölwirtschaft gibt 8 Mio. € für Lobby-Arbeit aus!“</a:t>
            </a:r>
          </a:p>
          <a:p>
            <a:r>
              <a:rPr lang="de-DE" sz="1400" dirty="0">
                <a:solidFill>
                  <a:srgbClr val="FF0000"/>
                </a:solidFill>
              </a:rPr>
              <a:t>Kampagne: </a:t>
            </a:r>
            <a:br>
              <a:rPr lang="de-DE" sz="1400" dirty="0">
                <a:solidFill>
                  <a:srgbClr val="FF0000"/>
                </a:solidFill>
              </a:rPr>
            </a:br>
            <a:r>
              <a:rPr lang="de-DE" sz="1400" dirty="0">
                <a:solidFill>
                  <a:srgbClr val="FF0000"/>
                </a:solidFill>
              </a:rPr>
              <a:t>„E-</a:t>
            </a:r>
            <a:r>
              <a:rPr lang="de-DE" sz="1400" dirty="0" err="1">
                <a:solidFill>
                  <a:srgbClr val="FF0000"/>
                </a:solidFill>
              </a:rPr>
              <a:t>Fuels</a:t>
            </a:r>
            <a:r>
              <a:rPr lang="de-DE" sz="1400" dirty="0">
                <a:solidFill>
                  <a:srgbClr val="FF0000"/>
                </a:solidFill>
              </a:rPr>
              <a:t> </a:t>
            </a:r>
            <a:r>
              <a:rPr lang="de-DE" sz="1400" dirty="0" err="1">
                <a:solidFill>
                  <a:srgbClr val="FF0000"/>
                </a:solidFill>
              </a:rPr>
              <a:t>for</a:t>
            </a:r>
            <a:r>
              <a:rPr lang="de-DE" sz="1400" dirty="0">
                <a:solidFill>
                  <a:srgbClr val="FF0000"/>
                </a:solidFill>
              </a:rPr>
              <a:t> Future“</a:t>
            </a:r>
            <a:br>
              <a:rPr lang="de-DE" sz="1400" dirty="0">
                <a:solidFill>
                  <a:srgbClr val="FF0000"/>
                </a:solidFill>
              </a:rPr>
            </a:br>
            <a:endParaRPr lang="de-DE" sz="1400" dirty="0">
              <a:solidFill>
                <a:srgbClr val="FF0000"/>
              </a:solidFill>
            </a:endParaRPr>
          </a:p>
        </p:txBody>
      </p:sp>
      <p:sp>
        <p:nvSpPr>
          <p:cNvPr id="12" name="Textfeld 11">
            <a:extLst>
              <a:ext uri="{FF2B5EF4-FFF2-40B4-BE49-F238E27FC236}">
                <a16:creationId xmlns:a16="http://schemas.microsoft.com/office/drawing/2014/main" id="{8B32595F-A5DE-FA3A-3C69-01373F36CD8E}"/>
              </a:ext>
            </a:extLst>
          </p:cNvPr>
          <p:cNvSpPr txBox="1"/>
          <p:nvPr/>
        </p:nvSpPr>
        <p:spPr>
          <a:xfrm>
            <a:off x="7749937" y="4384166"/>
            <a:ext cx="2156063" cy="646331"/>
          </a:xfrm>
          <a:prstGeom prst="rect">
            <a:avLst/>
          </a:prstGeom>
          <a:noFill/>
        </p:spPr>
        <p:txBody>
          <a:bodyPr wrap="square">
            <a:spAutoFit/>
          </a:bodyPr>
          <a:lstStyle/>
          <a:p>
            <a:r>
              <a:rPr lang="de-DE" sz="1200" b="1" dirty="0">
                <a:solidFill>
                  <a:srgbClr val="FF0000"/>
                </a:solidFill>
                <a:latin typeface="Calibri" panose="020F0502020204030204" pitchFamily="34" charset="0"/>
                <a:ea typeface="Times New Roman" panose="02020603050405020304" pitchFamily="18" charset="0"/>
              </a:rPr>
              <a:t>ZDF | Die Anstalt</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E-</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 oder doch eher „Ö-</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863328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ppt_x"/>
                                          </p:val>
                                        </p:tav>
                                        <p:tav tm="100000">
                                          <p:val>
                                            <p:strVal val="#ppt_x"/>
                                          </p:val>
                                        </p:tav>
                                      </p:tavLst>
                                    </p:anim>
                                    <p:anim calcmode="lin" valueType="num">
                                      <p:cBhvr additive="base">
                                        <p:cTn id="3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0-#ppt_w/2"/>
                                          </p:val>
                                        </p:tav>
                                        <p:tav tm="100000">
                                          <p:val>
                                            <p:strVal val="#ppt_x"/>
                                          </p:val>
                                        </p:tav>
                                      </p:tavLst>
                                    </p:anim>
                                    <p:anim calcmode="lin" valueType="num">
                                      <p:cBhvr additive="base">
                                        <p:cTn id="3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0-#ppt_w/2"/>
                                          </p:val>
                                        </p:tav>
                                        <p:tav tm="100000">
                                          <p:val>
                                            <p:strVal val="#ppt_x"/>
                                          </p:val>
                                        </p:tav>
                                      </p:tavLst>
                                    </p:anim>
                                    <p:anim calcmode="lin" valueType="num">
                                      <p:cBhvr additive="base">
                                        <p:cTn id="4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Mediale und politische Empörung zum GEG (2): „</a:t>
            </a:r>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rPr>
              <a:t>echnologieoffenheit“ (3)</a:t>
            </a:r>
          </a:p>
          <a:p>
            <a:r>
              <a:rPr lang="de-DE" altLang="de-DE" sz="2000" dirty="0">
                <a:solidFill>
                  <a:schemeClr val="bg1"/>
                </a:solidFill>
              </a:rPr>
              <a:t>Mobilitätswende: Wirkungsgrad-Vergleich</a:t>
            </a:r>
          </a:p>
        </p:txBody>
      </p:sp>
      <p:pic>
        <p:nvPicPr>
          <p:cNvPr id="7" name="Grafik 6">
            <a:extLst>
              <a:ext uri="{FF2B5EF4-FFF2-40B4-BE49-F238E27FC236}">
                <a16:creationId xmlns:a16="http://schemas.microsoft.com/office/drawing/2014/main" id="{E642B2C1-2073-A115-0B0D-C36179B19095}"/>
              </a:ext>
            </a:extLst>
          </p:cNvPr>
          <p:cNvPicPr>
            <a:picLocks noChangeAspect="1"/>
          </p:cNvPicPr>
          <p:nvPr/>
        </p:nvPicPr>
        <p:blipFill rotWithShape="1">
          <a:blip r:embed="rId3">
            <a:extLst>
              <a:ext uri="{28A0092B-C50C-407E-A947-70E740481C1C}">
                <a14:useLocalDpi xmlns:a14="http://schemas.microsoft.com/office/drawing/2010/main" val="0"/>
              </a:ext>
            </a:extLst>
          </a:blip>
          <a:srcRect r="86300" b="12123"/>
          <a:stretch/>
        </p:blipFill>
        <p:spPr>
          <a:xfrm>
            <a:off x="0" y="871222"/>
            <a:ext cx="1357162" cy="4896614"/>
          </a:xfrm>
          <a:prstGeom prst="rect">
            <a:avLst/>
          </a:prstGeom>
        </p:spPr>
      </p:pic>
      <p:pic>
        <p:nvPicPr>
          <p:cNvPr id="2" name="Grafik 1">
            <a:extLst>
              <a:ext uri="{FF2B5EF4-FFF2-40B4-BE49-F238E27FC236}">
                <a16:creationId xmlns:a16="http://schemas.microsoft.com/office/drawing/2014/main" id="{C80F5BC7-5B00-B6EE-EE51-7F5360B9116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b="62259"/>
          <a:stretch/>
        </p:blipFill>
        <p:spPr>
          <a:xfrm>
            <a:off x="1376415" y="871222"/>
            <a:ext cx="8529588" cy="2102984"/>
          </a:xfrm>
          <a:prstGeom prst="rect">
            <a:avLst/>
          </a:prstGeom>
        </p:spPr>
      </p:pic>
      <p:pic>
        <p:nvPicPr>
          <p:cNvPr id="3" name="Grafik 2">
            <a:extLst>
              <a:ext uri="{FF2B5EF4-FFF2-40B4-BE49-F238E27FC236}">
                <a16:creationId xmlns:a16="http://schemas.microsoft.com/office/drawing/2014/main" id="{3C3D1B2A-AF9C-E79E-3523-5B3A6703BEA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38151" b="37147"/>
          <a:stretch/>
        </p:blipFill>
        <p:spPr>
          <a:xfrm>
            <a:off x="1376415" y="2974206"/>
            <a:ext cx="8529588" cy="1376413"/>
          </a:xfrm>
          <a:prstGeom prst="rect">
            <a:avLst/>
          </a:prstGeom>
        </p:spPr>
      </p:pic>
      <p:pic>
        <p:nvPicPr>
          <p:cNvPr id="4" name="Grafik 3">
            <a:extLst>
              <a:ext uri="{FF2B5EF4-FFF2-40B4-BE49-F238E27FC236}">
                <a16:creationId xmlns:a16="http://schemas.microsoft.com/office/drawing/2014/main" id="{6C1E2E41-F5C1-7E09-D933-EFC348F4D20B}"/>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64685" b="12123"/>
          <a:stretch/>
        </p:blipFill>
        <p:spPr>
          <a:xfrm>
            <a:off x="1376415" y="4346262"/>
            <a:ext cx="8529588" cy="1292274"/>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5275633" y="5438099"/>
            <a:ext cx="4630367" cy="473271"/>
          </a:xfrm>
          <a:prstGeom prst="rect">
            <a:avLst/>
          </a:prstGeom>
          <a:noFill/>
        </p:spPr>
        <p:txBody>
          <a:bodyPr wrap="square">
            <a:spAutoFit/>
          </a:bodyPr>
          <a:lstStyle/>
          <a:p>
            <a:pPr>
              <a:lnSpc>
                <a:spcPct val="107000"/>
              </a:lnSpc>
              <a:spcAft>
                <a:spcPts val="800"/>
              </a:spcAft>
            </a:pPr>
            <a:r>
              <a:rPr lang="de-DE" sz="1200" u="sng" kern="100" dirty="0">
                <a:effectLst/>
                <a:latin typeface="+mn-lt"/>
                <a:ea typeface="Calibri" panose="020F0502020204030204" pitchFamily="34" charset="0"/>
                <a:cs typeface="Times New Roman" panose="02020603050405020304" pitchFamily="18" charset="0"/>
              </a:rPr>
              <a:t>Quelle</a:t>
            </a:r>
            <a:r>
              <a:rPr lang="de-DE" sz="1200" kern="100" dirty="0">
                <a:effectLst/>
                <a:latin typeface="+mn-lt"/>
                <a:ea typeface="Calibri" panose="020F0502020204030204" pitchFamily="34" charset="0"/>
                <a:cs typeface="Times New Roman" panose="02020603050405020304" pitchFamily="18" charset="0"/>
              </a:rPr>
              <a:t>: </a:t>
            </a:r>
            <a:r>
              <a:rPr lang="de-DE" sz="1200" b="1" kern="100" dirty="0">
                <a:effectLst/>
                <a:latin typeface="+mn-lt"/>
                <a:ea typeface="Calibri" panose="020F0502020204030204" pitchFamily="34" charset="0"/>
                <a:cs typeface="Times New Roman" panose="02020603050405020304" pitchFamily="18" charset="0"/>
              </a:rPr>
              <a:t>ADAC,</a:t>
            </a:r>
            <a:r>
              <a:rPr lang="de-DE" sz="1200" b="1" kern="100" dirty="0">
                <a:latin typeface="+mn-lt"/>
                <a:ea typeface="Calibri" panose="020F0502020204030204" pitchFamily="34" charset="0"/>
                <a:cs typeface="Times New Roman" panose="02020603050405020304" pitchFamily="18" charset="0"/>
              </a:rPr>
              <a:t> 15.05.2023</a:t>
            </a:r>
            <a:r>
              <a:rPr lang="de-DE" sz="1200" kern="100" dirty="0">
                <a:latin typeface="+mn-lt"/>
                <a:ea typeface="Calibri" panose="020F0502020204030204" pitchFamily="34" charset="0"/>
                <a:cs typeface="Times New Roman" panose="02020603050405020304" pitchFamily="18" charset="0"/>
              </a:rPr>
              <a:t>,</a:t>
            </a:r>
            <a:br>
              <a:rPr lang="de-DE" sz="1200" kern="100" dirty="0">
                <a:latin typeface="+mn-lt"/>
                <a:ea typeface="Calibri" panose="020F0502020204030204" pitchFamily="34" charset="0"/>
                <a:cs typeface="Times New Roman" panose="02020603050405020304" pitchFamily="18" charset="0"/>
              </a:rPr>
            </a:br>
            <a:r>
              <a:rPr lang="de-DE" sz="1200" dirty="0">
                <a:latin typeface="+mn-lt"/>
              </a:rPr>
              <a:t>Synthetische Kraftstoffe: Sind E-</a:t>
            </a:r>
            <a:r>
              <a:rPr lang="de-DE" sz="1200" dirty="0" err="1">
                <a:latin typeface="+mn-lt"/>
              </a:rPr>
              <a:t>Fuels</a:t>
            </a:r>
            <a:r>
              <a:rPr lang="de-DE" sz="1200" dirty="0">
                <a:latin typeface="+mn-lt"/>
              </a:rPr>
              <a:t> die Zukunft der Mobilität?</a:t>
            </a:r>
          </a:p>
        </p:txBody>
      </p:sp>
      <p:sp>
        <p:nvSpPr>
          <p:cNvPr id="6" name="Rectangle 4">
            <a:extLst>
              <a:ext uri="{FF2B5EF4-FFF2-40B4-BE49-F238E27FC236}">
                <a16:creationId xmlns:a16="http://schemas.microsoft.com/office/drawing/2014/main" id="{161F329C-B333-1B8D-1CD2-92CD17CDE57F}"/>
              </a:ext>
            </a:extLst>
          </p:cNvPr>
          <p:cNvSpPr>
            <a:spLocks noChangeArrowheads="1"/>
          </p:cNvSpPr>
          <p:nvPr/>
        </p:nvSpPr>
        <p:spPr bwMode="auto">
          <a:xfrm>
            <a:off x="0" y="61480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Zahlen sprechen für sich!</a:t>
            </a:r>
          </a:p>
        </p:txBody>
      </p:sp>
    </p:spTree>
    <p:extLst>
      <p:ext uri="{BB962C8B-B14F-4D97-AF65-F5344CB8AC3E}">
        <p14:creationId xmlns:p14="http://schemas.microsoft.com/office/powerpoint/2010/main" val="40512978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E4EDCC0-6EC3-22E5-19A0-317F944D03F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12</a:t>
            </a:fld>
            <a:endParaRPr lang="de-DE"/>
          </a:p>
        </p:txBody>
      </p:sp>
      <p:sp>
        <p:nvSpPr>
          <p:cNvPr id="6" name="Rectangle 4">
            <a:extLst>
              <a:ext uri="{FF2B5EF4-FFF2-40B4-BE49-F238E27FC236}">
                <a16:creationId xmlns:a16="http://schemas.microsoft.com/office/drawing/2014/main" id="{4AD0168B-AD3D-D10A-B6E9-ED9F27EB2F5A}"/>
              </a:ext>
            </a:extLst>
          </p:cNvPr>
          <p:cNvSpPr>
            <a:spLocks noChangeArrowheads="1"/>
          </p:cNvSpPr>
          <p:nvPr/>
        </p:nvSpPr>
        <p:spPr bwMode="auto">
          <a:xfrm flipH="1">
            <a:off x="1108362" y="110263"/>
            <a:ext cx="863240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Mediale und politische Empörung zum GEG (2) „</a:t>
            </a:r>
            <a:r>
              <a:rPr lang="de-DE" sz="2000" dirty="0">
                <a:solidFill>
                  <a:schemeClr val="bg1"/>
                </a:solidFill>
                <a:cs typeface="Calibri" panose="020F0502020204030204" pitchFamily="34" charset="0"/>
                <a:sym typeface="Wingdings" panose="05000000000000000000" pitchFamily="2" charset="2"/>
              </a:rPr>
              <a:t>T</a:t>
            </a:r>
            <a:r>
              <a:rPr lang="de-DE" altLang="de-DE" sz="2000" dirty="0">
                <a:solidFill>
                  <a:schemeClr val="bg1"/>
                </a:solidFill>
              </a:rPr>
              <a:t>echnologieoffenheit“ (4)</a:t>
            </a:r>
            <a:br>
              <a:rPr lang="de-DE" altLang="de-DE" sz="2000" dirty="0">
                <a:solidFill>
                  <a:schemeClr val="bg1"/>
                </a:solidFill>
              </a:rPr>
            </a:br>
            <a:r>
              <a:rPr lang="de-DE" altLang="de-DE" sz="2000" dirty="0">
                <a:solidFill>
                  <a:schemeClr val="bg1"/>
                </a:solidFill>
              </a:rPr>
              <a:t>Resümee</a:t>
            </a:r>
          </a:p>
        </p:txBody>
      </p:sp>
      <p:grpSp>
        <p:nvGrpSpPr>
          <p:cNvPr id="17" name="Gruppieren 16">
            <a:extLst>
              <a:ext uri="{FF2B5EF4-FFF2-40B4-BE49-F238E27FC236}">
                <a16:creationId xmlns:a16="http://schemas.microsoft.com/office/drawing/2014/main" id="{B959AB3D-4534-4B3E-45CC-EAE0E79457B0}"/>
              </a:ext>
            </a:extLst>
          </p:cNvPr>
          <p:cNvGrpSpPr/>
          <p:nvPr/>
        </p:nvGrpSpPr>
        <p:grpSpPr>
          <a:xfrm>
            <a:off x="602673" y="4066826"/>
            <a:ext cx="9138092" cy="1777472"/>
            <a:chOff x="602673" y="4066826"/>
            <a:chExt cx="9138092" cy="1777472"/>
          </a:xfrm>
        </p:grpSpPr>
        <p:sp>
          <p:nvSpPr>
            <p:cNvPr id="5" name="Rechteck 4">
              <a:extLst>
                <a:ext uri="{FF2B5EF4-FFF2-40B4-BE49-F238E27FC236}">
                  <a16:creationId xmlns:a16="http://schemas.microsoft.com/office/drawing/2014/main" id="{DA52C12A-9A46-D217-731E-9AFF109ED709}"/>
                </a:ext>
              </a:extLst>
            </p:cNvPr>
            <p:cNvSpPr/>
            <p:nvPr/>
          </p:nvSpPr>
          <p:spPr bwMode="auto">
            <a:xfrm>
              <a:off x="602673" y="4066826"/>
              <a:ext cx="9138092" cy="177747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itel 1">
              <a:extLst>
                <a:ext uri="{FF2B5EF4-FFF2-40B4-BE49-F238E27FC236}">
                  <a16:creationId xmlns:a16="http://schemas.microsoft.com/office/drawing/2014/main" id="{9B0ECD4F-271B-2785-EC62-576B121ECD36}"/>
                </a:ext>
              </a:extLst>
            </p:cNvPr>
            <p:cNvSpPr txBox="1">
              <a:spLocks/>
            </p:cNvSpPr>
            <p:nvPr/>
          </p:nvSpPr>
          <p:spPr>
            <a:xfrm>
              <a:off x="692583" y="4171838"/>
              <a:ext cx="8543925" cy="386831"/>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kern="0" dirty="0">
                  <a:solidFill>
                    <a:srgbClr val="0000FF"/>
                  </a:solidFill>
                  <a:latin typeface="+mn-lt"/>
                </a:rPr>
                <a:t>Prof. Harald Lesch bringt es auf den Punkt</a:t>
              </a:r>
              <a:r>
                <a:rPr lang="de-DE" sz="2000" i="1" kern="0" dirty="0">
                  <a:solidFill>
                    <a:srgbClr val="0000FF"/>
                  </a:solidFill>
                  <a:latin typeface="+mn-lt"/>
                </a:rPr>
                <a:t>:</a:t>
              </a:r>
            </a:p>
          </p:txBody>
        </p:sp>
      </p:grpSp>
      <p:sp>
        <p:nvSpPr>
          <p:cNvPr id="8" name="Textfeld 7">
            <a:extLst>
              <a:ext uri="{FF2B5EF4-FFF2-40B4-BE49-F238E27FC236}">
                <a16:creationId xmlns:a16="http://schemas.microsoft.com/office/drawing/2014/main" id="{D8BDA0B9-D878-D865-AE83-C9552A2B54B2}"/>
              </a:ext>
            </a:extLst>
          </p:cNvPr>
          <p:cNvSpPr txBox="1"/>
          <p:nvPr/>
        </p:nvSpPr>
        <p:spPr>
          <a:xfrm>
            <a:off x="482271" y="2544530"/>
            <a:ext cx="8700656"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0000FF"/>
                </a:solidFill>
                <a:latin typeface="+mn-lt"/>
              </a:rPr>
              <a:t>Bei vielen medialen und gesellschaftlichen Diskussionen werden physikalische Fakten auf den Markt der Meinungsfreiheit getragen: </a:t>
            </a:r>
            <a:r>
              <a:rPr lang="de-DE" sz="1800" dirty="0">
                <a:solidFill>
                  <a:srgbClr val="0000FF"/>
                </a:solidFill>
                <a:latin typeface="+mn-lt"/>
                <a:sym typeface="Wingdings" panose="05000000000000000000" pitchFamily="2" charset="2"/>
              </a:rPr>
              <a:t> „alternative Fakten“ </a:t>
            </a:r>
            <a:endParaRPr lang="de-DE" sz="1800" dirty="0">
              <a:solidFill>
                <a:srgbClr val="0000FF"/>
              </a:solidFill>
              <a:latin typeface="+mn-lt"/>
            </a:endParaRPr>
          </a:p>
        </p:txBody>
      </p:sp>
      <p:sp>
        <p:nvSpPr>
          <p:cNvPr id="11" name="Textfeld 10">
            <a:extLst>
              <a:ext uri="{FF2B5EF4-FFF2-40B4-BE49-F238E27FC236}">
                <a16:creationId xmlns:a16="http://schemas.microsoft.com/office/drawing/2014/main" id="{240E5AA5-A791-4C4B-96F5-3890BC42BBA8}"/>
              </a:ext>
            </a:extLst>
          </p:cNvPr>
          <p:cNvSpPr txBox="1"/>
          <p:nvPr/>
        </p:nvSpPr>
        <p:spPr>
          <a:xfrm>
            <a:off x="829797" y="3159512"/>
            <a:ext cx="8700656" cy="369332"/>
          </a:xfrm>
          <a:prstGeom prst="rect">
            <a:avLst/>
          </a:prstGeom>
          <a:noFill/>
        </p:spPr>
        <p:txBody>
          <a:bodyPr wrap="square" rtlCol="0">
            <a:spAutoFit/>
          </a:bodyPr>
          <a:lstStyle/>
          <a:p>
            <a:r>
              <a:rPr lang="de-DE" sz="1800" dirty="0">
                <a:solidFill>
                  <a:srgbClr val="0000FF"/>
                </a:solidFill>
                <a:latin typeface="+mn-lt"/>
                <a:sym typeface="Wingdings" panose="05000000000000000000" pitchFamily="2" charset="2"/>
              </a:rPr>
              <a:t> Die Meinungsfreiheit ersetzt nicht die Wahrhaftigkeit der Fakten!</a:t>
            </a:r>
            <a:endParaRPr lang="de-DE" sz="1800" dirty="0">
              <a:solidFill>
                <a:srgbClr val="0000FF"/>
              </a:solidFill>
              <a:latin typeface="+mn-lt"/>
            </a:endParaRPr>
          </a:p>
        </p:txBody>
      </p:sp>
      <p:sp>
        <p:nvSpPr>
          <p:cNvPr id="2" name="Textfeld 1">
            <a:extLst>
              <a:ext uri="{FF2B5EF4-FFF2-40B4-BE49-F238E27FC236}">
                <a16:creationId xmlns:a16="http://schemas.microsoft.com/office/drawing/2014/main" id="{4816BD64-AE60-95D5-9416-8FC17379FFCF}"/>
              </a:ext>
            </a:extLst>
          </p:cNvPr>
          <p:cNvSpPr txBox="1"/>
          <p:nvPr/>
        </p:nvSpPr>
        <p:spPr>
          <a:xfrm>
            <a:off x="482271" y="2073188"/>
            <a:ext cx="8700656" cy="369332"/>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0000FF"/>
                </a:solidFill>
                <a:latin typeface="+mn-lt"/>
              </a:rPr>
              <a:t>„Technologieoffenheit“ wird Wirtschaftlichkeit nicht aushebeln!</a:t>
            </a:r>
          </a:p>
        </p:txBody>
      </p:sp>
      <p:sp>
        <p:nvSpPr>
          <p:cNvPr id="10" name="Titel 1">
            <a:extLst>
              <a:ext uri="{FF2B5EF4-FFF2-40B4-BE49-F238E27FC236}">
                <a16:creationId xmlns:a16="http://schemas.microsoft.com/office/drawing/2014/main" id="{CB4E9A86-060E-D753-8C8C-B87117D714E6}"/>
              </a:ext>
            </a:extLst>
          </p:cNvPr>
          <p:cNvSpPr txBox="1">
            <a:spLocks/>
          </p:cNvSpPr>
          <p:nvPr/>
        </p:nvSpPr>
        <p:spPr>
          <a:xfrm>
            <a:off x="681037" y="4444214"/>
            <a:ext cx="8543925" cy="438934"/>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i="1" kern="0" dirty="0">
                <a:solidFill>
                  <a:srgbClr val="0000FF"/>
                </a:solidFill>
                <a:latin typeface="+mn-lt"/>
              </a:rPr>
              <a:t>„Wir haben zu viele Leute mit Meinung und zu wenig Leute mit Ahnung!“</a:t>
            </a:r>
          </a:p>
        </p:txBody>
      </p:sp>
      <p:sp>
        <p:nvSpPr>
          <p:cNvPr id="12" name="Textfeld 11">
            <a:extLst>
              <a:ext uri="{FF2B5EF4-FFF2-40B4-BE49-F238E27FC236}">
                <a16:creationId xmlns:a16="http://schemas.microsoft.com/office/drawing/2014/main" id="{D8BA8922-FA19-CC4D-445E-D0A1297286F9}"/>
              </a:ext>
            </a:extLst>
          </p:cNvPr>
          <p:cNvSpPr txBox="1"/>
          <p:nvPr/>
        </p:nvSpPr>
        <p:spPr>
          <a:xfrm>
            <a:off x="470724" y="858041"/>
            <a:ext cx="9435275" cy="1200329"/>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Grüner Wasserstoff wird immer teurer sein als Strom, weil er mit grünem Strom hergestellt wird! Deshalb wird er vorwiegend bei der Grundstoffindustrie benötigt und bei der Energiewende nur dort, wo Strom praktisch nicht anwendbar ist!</a:t>
            </a:r>
            <a:br>
              <a:rPr lang="de-DE" sz="1800" dirty="0">
                <a:solidFill>
                  <a:srgbClr val="3333FF"/>
                </a:solidFill>
              </a:rPr>
            </a:br>
            <a:r>
              <a:rPr lang="de-DE" sz="1800" u="sng" dirty="0">
                <a:solidFill>
                  <a:srgbClr val="3333FF"/>
                </a:solidFill>
              </a:rPr>
              <a:t>Beispiele</a:t>
            </a:r>
            <a:r>
              <a:rPr lang="de-DE" sz="1800" dirty="0">
                <a:solidFill>
                  <a:srgbClr val="3333FF"/>
                </a:solidFill>
              </a:rPr>
              <a:t>: Hochseeschifffahrt, Fernflüge und Energiespeicherung für die Dunkelflaute</a:t>
            </a:r>
          </a:p>
        </p:txBody>
      </p:sp>
      <p:sp>
        <p:nvSpPr>
          <p:cNvPr id="9" name="Textfeld 8">
            <a:extLst>
              <a:ext uri="{FF2B5EF4-FFF2-40B4-BE49-F238E27FC236}">
                <a16:creationId xmlns:a16="http://schemas.microsoft.com/office/drawing/2014/main" id="{9B3CF6B2-0016-D6CF-608D-D319168EBAA4}"/>
              </a:ext>
            </a:extLst>
          </p:cNvPr>
          <p:cNvSpPr txBox="1"/>
          <p:nvPr/>
        </p:nvSpPr>
        <p:spPr>
          <a:xfrm>
            <a:off x="398296" y="5882798"/>
            <a:ext cx="8700656" cy="646331"/>
          </a:xfrm>
          <a:prstGeom prst="rect">
            <a:avLst/>
          </a:prstGeom>
          <a:noFill/>
        </p:spPr>
        <p:txBody>
          <a:bodyPr wrap="square" rtlCol="0">
            <a:spAutoFit/>
          </a:bodyPr>
          <a:lstStyle/>
          <a:p>
            <a:pPr algn="ctr"/>
            <a:r>
              <a:rPr lang="de-DE" sz="1800" dirty="0">
                <a:solidFill>
                  <a:srgbClr val="00B050"/>
                </a:solidFill>
                <a:latin typeface="+mn-lt"/>
              </a:rPr>
              <a:t>Fazit: Der eigentlich positiv und wertfrei besetze Begriff „Technologieoffenheit“</a:t>
            </a:r>
            <a:br>
              <a:rPr lang="de-DE" sz="1800" dirty="0">
                <a:solidFill>
                  <a:srgbClr val="00B050"/>
                </a:solidFill>
                <a:latin typeface="+mn-lt"/>
              </a:rPr>
            </a:br>
            <a:r>
              <a:rPr lang="de-DE" sz="1800" dirty="0">
                <a:solidFill>
                  <a:srgbClr val="00B050"/>
                </a:solidFill>
                <a:latin typeface="+mn-lt"/>
              </a:rPr>
              <a:t>ist zum Fetisch von Lobbyisten der fossilen Energiewirtschaft verkommen!</a:t>
            </a:r>
          </a:p>
        </p:txBody>
      </p:sp>
      <p:sp>
        <p:nvSpPr>
          <p:cNvPr id="13" name="Textfeld 12">
            <a:extLst>
              <a:ext uri="{FF2B5EF4-FFF2-40B4-BE49-F238E27FC236}">
                <a16:creationId xmlns:a16="http://schemas.microsoft.com/office/drawing/2014/main" id="{FE584BF1-427A-0C35-9747-DA9BEE38D126}"/>
              </a:ext>
            </a:extLst>
          </p:cNvPr>
          <p:cNvSpPr txBox="1"/>
          <p:nvPr/>
        </p:nvSpPr>
        <p:spPr>
          <a:xfrm>
            <a:off x="4145952" y="3514862"/>
            <a:ext cx="5157376" cy="461665"/>
          </a:xfrm>
          <a:prstGeom prst="rect">
            <a:avLst/>
          </a:prstGeom>
          <a:noFill/>
        </p:spPr>
        <p:txBody>
          <a:bodyPr wrap="square">
            <a:spAutoFit/>
          </a:bodyPr>
          <a:lstStyle/>
          <a:p>
            <a:r>
              <a:rPr lang="de-DE" sz="1200" b="1" dirty="0">
                <a:solidFill>
                  <a:srgbClr val="FF0000"/>
                </a:solidFill>
              </a:rPr>
              <a:t>Cornelia und Volker Quaschning | Das ist eine gute Frage PODCAST</a:t>
            </a:r>
            <a:br>
              <a:rPr lang="de-DE" sz="1200" dirty="0">
                <a:solidFill>
                  <a:srgbClr val="FF0000"/>
                </a:solidFill>
              </a:rPr>
            </a:br>
            <a:r>
              <a:rPr lang="de-DE" sz="1200" dirty="0">
                <a:solidFill>
                  <a:srgbClr val="FF0000"/>
                </a:solidFill>
                <a:hlinkClick r:id="rId2">
                  <a:extLst>
                    <a:ext uri="{A12FA001-AC4F-418D-AE19-62706E023703}">
                      <ahyp:hlinkClr xmlns:ahyp="http://schemas.microsoft.com/office/drawing/2018/hyperlinkcolor" val="tx"/>
                    </a:ext>
                  </a:extLst>
                </a:hlinkClick>
              </a:rPr>
              <a:t>#34 Technologieoffen abgehängt </a:t>
            </a:r>
            <a:endParaRPr lang="de-DE" sz="1200" dirty="0">
              <a:solidFill>
                <a:srgbClr val="FF0000"/>
              </a:solidFill>
            </a:endParaRPr>
          </a:p>
        </p:txBody>
      </p:sp>
      <p:sp>
        <p:nvSpPr>
          <p:cNvPr id="3" name="Titel 1">
            <a:extLst>
              <a:ext uri="{FF2B5EF4-FFF2-40B4-BE49-F238E27FC236}">
                <a16:creationId xmlns:a16="http://schemas.microsoft.com/office/drawing/2014/main" id="{D639F1DA-4CA1-9271-226C-E0FFCB115CBF}"/>
              </a:ext>
            </a:extLst>
          </p:cNvPr>
          <p:cNvSpPr txBox="1">
            <a:spLocks/>
          </p:cNvSpPr>
          <p:nvPr/>
        </p:nvSpPr>
        <p:spPr>
          <a:xfrm>
            <a:off x="692583" y="4806195"/>
            <a:ext cx="8543925" cy="386831"/>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kern="0" dirty="0">
                <a:solidFill>
                  <a:srgbClr val="0000FF"/>
                </a:solidFill>
                <a:latin typeface="+mn-lt"/>
              </a:rPr>
              <a:t>Prof. Martin Doppelbauer sagt:</a:t>
            </a:r>
            <a:endParaRPr lang="de-DE" sz="2000" i="1" kern="0" dirty="0">
              <a:solidFill>
                <a:srgbClr val="0000FF"/>
              </a:solidFill>
              <a:latin typeface="+mn-lt"/>
            </a:endParaRPr>
          </a:p>
        </p:txBody>
      </p:sp>
      <p:sp>
        <p:nvSpPr>
          <p:cNvPr id="15" name="Titel 1">
            <a:extLst>
              <a:ext uri="{FF2B5EF4-FFF2-40B4-BE49-F238E27FC236}">
                <a16:creationId xmlns:a16="http://schemas.microsoft.com/office/drawing/2014/main" id="{4E97DFAA-817B-770D-234D-2413332A0D7B}"/>
              </a:ext>
            </a:extLst>
          </p:cNvPr>
          <p:cNvSpPr txBox="1">
            <a:spLocks/>
          </p:cNvSpPr>
          <p:nvPr/>
        </p:nvSpPr>
        <p:spPr>
          <a:xfrm>
            <a:off x="681037" y="5115440"/>
            <a:ext cx="9155982" cy="652012"/>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i="1" kern="0" dirty="0">
                <a:solidFill>
                  <a:srgbClr val="0000FF"/>
                </a:solidFill>
                <a:latin typeface="+mn-lt"/>
              </a:rPr>
              <a:t>„Technologieoffenheit ist in der Forschung und Vorentwicklung sehr wichtig,</a:t>
            </a:r>
            <a:br>
              <a:rPr lang="de-DE" sz="2000" i="1" kern="0" dirty="0">
                <a:solidFill>
                  <a:srgbClr val="0000FF"/>
                </a:solidFill>
                <a:latin typeface="+mn-lt"/>
              </a:rPr>
            </a:br>
            <a:r>
              <a:rPr lang="de-DE" sz="2000" i="1" kern="0" dirty="0">
                <a:solidFill>
                  <a:srgbClr val="0000FF"/>
                </a:solidFill>
                <a:latin typeface="+mn-lt"/>
              </a:rPr>
              <a:t> </a:t>
            </a:r>
            <a:r>
              <a:rPr lang="de-DE" sz="2000" i="1" kern="0" dirty="0">
                <a:solidFill>
                  <a:srgbClr val="0000FF"/>
                </a:solidFill>
              </a:rPr>
              <a:t>danach bedeutet sie unternehmerische Entscheidungsschwäche!“</a:t>
            </a:r>
            <a:endParaRPr lang="de-DE" sz="2000" i="1" kern="0" dirty="0">
              <a:solidFill>
                <a:srgbClr val="0000FF"/>
              </a:solidFill>
              <a:latin typeface="+mn-lt"/>
            </a:endParaRPr>
          </a:p>
        </p:txBody>
      </p:sp>
    </p:spTree>
    <p:extLst>
      <p:ext uri="{BB962C8B-B14F-4D97-AF65-F5344CB8AC3E}">
        <p14:creationId xmlns:p14="http://schemas.microsoft.com/office/powerpoint/2010/main" val="367668484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1+#ppt_w/2"/>
                                          </p:val>
                                        </p:tav>
                                        <p:tav tm="100000">
                                          <p:val>
                                            <p:strVal val="#ppt_x"/>
                                          </p:val>
                                        </p:tav>
                                      </p:tavLst>
                                    </p:anim>
                                    <p:anim calcmode="lin" valueType="num">
                                      <p:cBhvr additive="base">
                                        <p:cTn id="3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1+#ppt_w/2"/>
                                          </p:val>
                                        </p:tav>
                                        <p:tav tm="100000">
                                          <p:val>
                                            <p:strVal val="#ppt_x"/>
                                          </p:val>
                                        </p:tav>
                                      </p:tavLst>
                                    </p:anim>
                                    <p:anim calcmode="lin" valueType="num">
                                      <p:cBhvr additive="base">
                                        <p:cTn id="3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1+#ppt_w/2"/>
                                          </p:val>
                                        </p:tav>
                                        <p:tav tm="100000">
                                          <p:val>
                                            <p:strVal val="#ppt_x"/>
                                          </p:val>
                                        </p:tav>
                                      </p:tavLst>
                                    </p:anim>
                                    <p:anim calcmode="lin" valueType="num">
                                      <p:cBhvr additive="base">
                                        <p:cTn id="4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1000" fill="hold"/>
                                        <p:tgtEl>
                                          <p:spTgt spid="15"/>
                                        </p:tgtEl>
                                        <p:attrNameLst>
                                          <p:attrName>ppt_x</p:attrName>
                                        </p:attrNameLst>
                                      </p:cBhvr>
                                      <p:tavLst>
                                        <p:tav tm="0">
                                          <p:val>
                                            <p:strVal val="1+#ppt_w/2"/>
                                          </p:val>
                                        </p:tav>
                                        <p:tav tm="100000">
                                          <p:val>
                                            <p:strVal val="#ppt_x"/>
                                          </p:val>
                                        </p:tav>
                                      </p:tavLst>
                                    </p:anim>
                                    <p:anim calcmode="lin" valueType="num">
                                      <p:cBhvr additive="base">
                                        <p:cTn id="5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000" fill="hold"/>
                                        <p:tgtEl>
                                          <p:spTgt spid="9"/>
                                        </p:tgtEl>
                                        <p:attrNameLst>
                                          <p:attrName>ppt_x</p:attrName>
                                        </p:attrNameLst>
                                      </p:cBhvr>
                                      <p:tavLst>
                                        <p:tav tm="0">
                                          <p:val>
                                            <p:strVal val="#ppt_x"/>
                                          </p:val>
                                        </p:tav>
                                        <p:tav tm="100000">
                                          <p:val>
                                            <p:strVal val="#ppt_x"/>
                                          </p:val>
                                        </p:tav>
                                      </p:tavLst>
                                    </p:anim>
                                    <p:anim calcmode="lin" valueType="num">
                                      <p:cBhvr additive="base">
                                        <p:cTn id="5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p:bldP spid="10" grpId="0"/>
      <p:bldP spid="9" grpId="0"/>
      <p:bldP spid="13" grpId="0"/>
      <p:bldP spid="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86628" y="84746"/>
            <a:ext cx="81766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Auszüge aus dem GEG 2024 </a:t>
            </a:r>
            <a:r>
              <a:rPr lang="de-DE" altLang="de-DE" sz="1200" dirty="0">
                <a:solidFill>
                  <a:schemeClr val="bg1"/>
                </a:solidFill>
                <a:latin typeface="+mn-lt"/>
              </a:rPr>
              <a:t>(Quelle: Öko-Zentrum NRW)</a:t>
            </a:r>
            <a:br>
              <a:rPr lang="de-DE" altLang="de-DE" sz="1200" dirty="0">
                <a:solidFill>
                  <a:schemeClr val="bg1"/>
                </a:solidFill>
                <a:latin typeface="+mn-lt"/>
              </a:rPr>
            </a:br>
            <a:r>
              <a:rPr lang="de-DE" altLang="de-DE" sz="2000" dirty="0">
                <a:solidFill>
                  <a:schemeClr val="bg1"/>
                </a:solidFill>
                <a:latin typeface="+mn-lt"/>
              </a:rPr>
              <a:t>mit Kommentierungen von ISE e.V. (1)</a:t>
            </a:r>
          </a:p>
        </p:txBody>
      </p:sp>
      <p:sp>
        <p:nvSpPr>
          <p:cNvPr id="10" name="Textfeld 9">
            <a:extLst>
              <a:ext uri="{FF2B5EF4-FFF2-40B4-BE49-F238E27FC236}">
                <a16:creationId xmlns:a16="http://schemas.microsoft.com/office/drawing/2014/main" id="{5A693E17-1D7A-37FC-01CB-DE518DC50FCF}"/>
              </a:ext>
            </a:extLst>
          </p:cNvPr>
          <p:cNvSpPr txBox="1"/>
          <p:nvPr/>
        </p:nvSpPr>
        <p:spPr>
          <a:xfrm>
            <a:off x="493486" y="790568"/>
            <a:ext cx="8969828" cy="830997"/>
          </a:xfrm>
          <a:prstGeom prst="rect">
            <a:avLst/>
          </a:prstGeom>
          <a:noFill/>
        </p:spPr>
        <p:txBody>
          <a:bodyPr wrap="square">
            <a:spAutoFit/>
          </a:bodyPr>
          <a:lstStyle/>
          <a:p>
            <a:r>
              <a:rPr lang="de-DE" sz="1600" dirty="0">
                <a:solidFill>
                  <a:srgbClr val="0000FF"/>
                </a:solidFill>
                <a:latin typeface="+mn-lt"/>
              </a:rPr>
              <a:t>1. Die Regelungen zur 65%-EE-Pflicht sollen bei Bestandsgebäuden erst dann gelten, wenn eine </a:t>
            </a:r>
            <a:r>
              <a:rPr lang="de-DE" sz="1600" u="sng" dirty="0">
                <a:solidFill>
                  <a:srgbClr val="0000FF"/>
                </a:solidFill>
                <a:latin typeface="+mn-lt"/>
              </a:rPr>
              <a:t>kommunale Wärmeplanung </a:t>
            </a:r>
            <a:r>
              <a:rPr lang="de-DE" sz="1600" dirty="0">
                <a:solidFill>
                  <a:srgbClr val="0000FF"/>
                </a:solidFill>
                <a:latin typeface="+mn-lt"/>
              </a:rPr>
              <a:t>vorliegt. Dies soll nach derzeitigen Planungen in Großstädten bis 2026 und in Kleinstädten bis 2028 der Fall sein.</a:t>
            </a:r>
          </a:p>
        </p:txBody>
      </p:sp>
      <p:sp>
        <p:nvSpPr>
          <p:cNvPr id="13" name="Textfeld 12">
            <a:extLst>
              <a:ext uri="{FF2B5EF4-FFF2-40B4-BE49-F238E27FC236}">
                <a16:creationId xmlns:a16="http://schemas.microsoft.com/office/drawing/2014/main" id="{4012A2BD-1AF0-817A-456D-559B7059A0DA}"/>
              </a:ext>
            </a:extLst>
          </p:cNvPr>
          <p:cNvSpPr txBox="1"/>
          <p:nvPr/>
        </p:nvSpPr>
        <p:spPr>
          <a:xfrm>
            <a:off x="493486" y="3354699"/>
            <a:ext cx="8969828" cy="1077218"/>
          </a:xfrm>
          <a:prstGeom prst="rect">
            <a:avLst/>
          </a:prstGeom>
          <a:noFill/>
        </p:spPr>
        <p:txBody>
          <a:bodyPr wrap="square">
            <a:spAutoFit/>
          </a:bodyPr>
          <a:lstStyle/>
          <a:p>
            <a:r>
              <a:rPr lang="de-DE" sz="1600" dirty="0">
                <a:solidFill>
                  <a:srgbClr val="0000FF"/>
                </a:solidFill>
                <a:latin typeface="+mn-lt"/>
              </a:rPr>
              <a:t>2. Wo </a:t>
            </a:r>
            <a:r>
              <a:rPr lang="de-DE" sz="1600" u="sng" dirty="0">
                <a:solidFill>
                  <a:srgbClr val="0000FF"/>
                </a:solidFill>
                <a:latin typeface="+mn-lt"/>
              </a:rPr>
              <a:t>noch keine Wärmeplanung vorliegt</a:t>
            </a:r>
            <a:r>
              <a:rPr lang="de-DE" sz="1600" dirty="0">
                <a:solidFill>
                  <a:srgbClr val="0000FF"/>
                </a:solidFill>
                <a:latin typeface="+mn-lt"/>
              </a:rPr>
              <a:t>, sollen damit auch nach Inkrafttreten des Gesetzes zum 1.1.2024 zunächst </a:t>
            </a:r>
            <a:r>
              <a:rPr lang="de-DE" sz="1600" u="sng" dirty="0">
                <a:solidFill>
                  <a:srgbClr val="0000FF"/>
                </a:solidFill>
                <a:latin typeface="+mn-lt"/>
              </a:rPr>
              <a:t>weiterhin Gasheizungen </a:t>
            </a:r>
            <a:r>
              <a:rPr lang="de-DE" sz="1600" dirty="0">
                <a:solidFill>
                  <a:srgbClr val="0000FF"/>
                </a:solidFill>
                <a:latin typeface="+mn-lt"/>
              </a:rPr>
              <a:t>eingebaut werden dürfen, wenn diese </a:t>
            </a:r>
            <a:r>
              <a:rPr lang="de-DE" sz="1600" u="sng" dirty="0">
                <a:solidFill>
                  <a:srgbClr val="0000FF"/>
                </a:solidFill>
                <a:latin typeface="+mn-lt"/>
              </a:rPr>
              <a:t>auf Wasserstoff umrüstbar</a:t>
            </a:r>
            <a:r>
              <a:rPr lang="de-DE" sz="1600" dirty="0">
                <a:solidFill>
                  <a:srgbClr val="0000FF"/>
                </a:solidFill>
                <a:latin typeface="+mn-lt"/>
              </a:rPr>
              <a:t> sind (</a:t>
            </a:r>
            <a:r>
              <a:rPr lang="de-DE" sz="1600" u="sng" dirty="0">
                <a:solidFill>
                  <a:srgbClr val="0000FF"/>
                </a:solidFill>
                <a:latin typeface="+mn-lt"/>
              </a:rPr>
              <a:t>H</a:t>
            </a:r>
            <a:r>
              <a:rPr lang="de-DE" sz="1600" u="sng" baseline="-25000" dirty="0">
                <a:solidFill>
                  <a:srgbClr val="0000FF"/>
                </a:solidFill>
                <a:latin typeface="+mn-lt"/>
              </a:rPr>
              <a:t>2</a:t>
            </a:r>
            <a:r>
              <a:rPr lang="de-DE" sz="1600" u="sng" dirty="0">
                <a:solidFill>
                  <a:srgbClr val="0000FF"/>
                </a:solidFill>
                <a:latin typeface="+mn-lt"/>
              </a:rPr>
              <a:t>-ready</a:t>
            </a:r>
            <a:r>
              <a:rPr lang="de-DE" sz="1600" dirty="0">
                <a:solidFill>
                  <a:srgbClr val="0000FF"/>
                </a:solidFill>
                <a:latin typeface="+mn-lt"/>
              </a:rPr>
              <a:t>). Dies soll auch für Neubauten außerhalb von Neubaugebieten gelten. Die 65%-EE-Pflicht würde daher zunächst nur in Neubaugebieten gelten.</a:t>
            </a:r>
          </a:p>
        </p:txBody>
      </p:sp>
      <p:sp>
        <p:nvSpPr>
          <p:cNvPr id="16" name="Textfeld 15">
            <a:extLst>
              <a:ext uri="{FF2B5EF4-FFF2-40B4-BE49-F238E27FC236}">
                <a16:creationId xmlns:a16="http://schemas.microsoft.com/office/drawing/2014/main" id="{943AC37A-51EE-6F16-B54C-7A5652372737}"/>
              </a:ext>
            </a:extLst>
          </p:cNvPr>
          <p:cNvSpPr txBox="1"/>
          <p:nvPr/>
        </p:nvSpPr>
        <p:spPr>
          <a:xfrm>
            <a:off x="752566" y="1612376"/>
            <a:ext cx="8969828" cy="1077218"/>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Mit 14,1 % des Wohnungsbestandes (AGEB 2021)  hat die Wärmeversorgung mit kommunalen Wärmenetzen heute noch einen geringen Anteil bei der Beheizungsstruktur in D.</a:t>
            </a:r>
            <a:br>
              <a:rPr lang="de-DE" sz="1600" dirty="0">
                <a:solidFill>
                  <a:srgbClr val="FF0000"/>
                </a:solidFill>
                <a:latin typeface="+mn-lt"/>
              </a:rPr>
            </a:br>
            <a:r>
              <a:rPr lang="de-DE" sz="1600" dirty="0">
                <a:solidFill>
                  <a:srgbClr val="FF0000"/>
                </a:solidFill>
                <a:latin typeface="+mn-lt"/>
              </a:rPr>
              <a:t>Die Bunderegierung rechnet bis 2045 mit einer Verdopplung auf ca. 30 %.</a:t>
            </a:r>
            <a:br>
              <a:rPr lang="de-DE" sz="1600" dirty="0">
                <a:solidFill>
                  <a:srgbClr val="FF0000"/>
                </a:solidFill>
                <a:latin typeface="+mn-lt"/>
              </a:rPr>
            </a:br>
            <a:r>
              <a:rPr lang="de-DE" sz="1600" dirty="0">
                <a:solidFill>
                  <a:srgbClr val="FF0000"/>
                </a:solidFill>
                <a:latin typeface="+mn-lt"/>
              </a:rPr>
              <a:t>D.h. 70 % sind von dieser Regelung nicht betroffen. Für die darf es keine Zeitbremse geben!</a:t>
            </a:r>
          </a:p>
        </p:txBody>
      </p:sp>
      <p:sp>
        <p:nvSpPr>
          <p:cNvPr id="17" name="Textfeld 16">
            <a:extLst>
              <a:ext uri="{FF2B5EF4-FFF2-40B4-BE49-F238E27FC236}">
                <a16:creationId xmlns:a16="http://schemas.microsoft.com/office/drawing/2014/main" id="{D4F1384D-E921-9EA4-A407-E6271AD73FF6}"/>
              </a:ext>
            </a:extLst>
          </p:cNvPr>
          <p:cNvSpPr txBox="1"/>
          <p:nvPr/>
        </p:nvSpPr>
        <p:spPr>
          <a:xfrm>
            <a:off x="752566" y="4430243"/>
            <a:ext cx="896982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Auf dem flachen Land (in den meisten Dörfern) wird es keine Wärmenetze geben! Die kommunale Wärmeplanung wird daran nichts ändern! </a:t>
            </a:r>
          </a:p>
        </p:txBody>
      </p:sp>
      <p:sp>
        <p:nvSpPr>
          <p:cNvPr id="18" name="Textfeld 17">
            <a:extLst>
              <a:ext uri="{FF2B5EF4-FFF2-40B4-BE49-F238E27FC236}">
                <a16:creationId xmlns:a16="http://schemas.microsoft.com/office/drawing/2014/main" id="{7020AE91-1A18-F31C-8B1B-E5B7278785F7}"/>
              </a:ext>
            </a:extLst>
          </p:cNvPr>
          <p:cNvSpPr txBox="1"/>
          <p:nvPr/>
        </p:nvSpPr>
        <p:spPr>
          <a:xfrm>
            <a:off x="752566" y="5009213"/>
            <a:ext cx="8969828" cy="1323439"/>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Der Einsatz einer neuen Gasheizung mit Umrüstbarkeit auf Wasserstoff ist absolut unwirtschaftlich! Denn aus EE-Strom muss über einen Elektrolyseur mit hohem energetischen Aufwand Wasserstoff erzeugt werden.</a:t>
            </a:r>
            <a:br>
              <a:rPr lang="de-DE" sz="1600" dirty="0">
                <a:solidFill>
                  <a:srgbClr val="FF0000"/>
                </a:solidFill>
                <a:latin typeface="+mn-lt"/>
              </a:rPr>
            </a:br>
            <a:r>
              <a:rPr lang="de-DE" sz="1600" dirty="0">
                <a:solidFill>
                  <a:srgbClr val="FF0000"/>
                </a:solidFill>
                <a:latin typeface="+mn-lt"/>
              </a:rPr>
              <a:t>Besser ist es, den EE-Strom direkt mit einer Wärmepumpe (JAZ: 3,5 – 4,5) in Wärme umzuwandeln!</a:t>
            </a:r>
          </a:p>
        </p:txBody>
      </p:sp>
      <p:sp>
        <p:nvSpPr>
          <p:cNvPr id="2" name="Textfeld 1">
            <a:extLst>
              <a:ext uri="{FF2B5EF4-FFF2-40B4-BE49-F238E27FC236}">
                <a16:creationId xmlns:a16="http://schemas.microsoft.com/office/drawing/2014/main" id="{1B63B976-619B-079E-59EE-49415A31E7CD}"/>
              </a:ext>
            </a:extLst>
          </p:cNvPr>
          <p:cNvSpPr txBox="1"/>
          <p:nvPr/>
        </p:nvSpPr>
        <p:spPr>
          <a:xfrm>
            <a:off x="752566" y="2682115"/>
            <a:ext cx="896982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Heizungsanlagen haben eine Lebensdauer von ca. 20 bis 30  Jahren. Wer jetzt fossile Anlagen einbaut, kann die Klimaneutralität in RLP (2035-2040) nicht einhalten!</a:t>
            </a:r>
          </a:p>
        </p:txBody>
      </p:sp>
    </p:spTree>
    <p:extLst>
      <p:ext uri="{BB962C8B-B14F-4D97-AF65-F5344CB8AC3E}">
        <p14:creationId xmlns:p14="http://schemas.microsoft.com/office/powerpoint/2010/main" val="26244831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1+#ppt_w/2"/>
                                          </p:val>
                                        </p:tav>
                                        <p:tav tm="100000">
                                          <p:val>
                                            <p:strVal val="#ppt_x"/>
                                          </p:val>
                                        </p:tav>
                                      </p:tavLst>
                                    </p:anim>
                                    <p:anim calcmode="lin" valueType="num">
                                      <p:cBhvr additive="base">
                                        <p:cTn id="2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0ED2C42-3A02-E995-ADC7-29DD3E20F675}"/>
              </a:ext>
            </a:extLst>
          </p:cNvPr>
          <p:cNvSpPr txBox="1"/>
          <p:nvPr/>
        </p:nvSpPr>
        <p:spPr>
          <a:xfrm>
            <a:off x="493486" y="1100106"/>
            <a:ext cx="8969828" cy="830997"/>
          </a:xfrm>
          <a:prstGeom prst="rect">
            <a:avLst/>
          </a:prstGeom>
          <a:noFill/>
        </p:spPr>
        <p:txBody>
          <a:bodyPr wrap="square">
            <a:spAutoFit/>
          </a:bodyPr>
          <a:lstStyle/>
          <a:p>
            <a:r>
              <a:rPr lang="de-DE" sz="1600" dirty="0">
                <a:solidFill>
                  <a:srgbClr val="0000FF"/>
                </a:solidFill>
              </a:rPr>
              <a:t>3. Ab 1.1.2024 sollen Gasheizungen mit H</a:t>
            </a:r>
            <a:r>
              <a:rPr lang="de-DE" sz="1600" baseline="-25000" dirty="0">
                <a:solidFill>
                  <a:srgbClr val="0000FF"/>
                </a:solidFill>
              </a:rPr>
              <a:t>2</a:t>
            </a:r>
            <a:r>
              <a:rPr lang="de-DE" sz="1600" dirty="0">
                <a:solidFill>
                  <a:srgbClr val="0000FF"/>
                </a:solidFill>
              </a:rPr>
              <a:t>-ready nur verkauft werden dürfen, wenn eine </a:t>
            </a:r>
            <a:r>
              <a:rPr lang="de-DE" sz="1600" u="sng" dirty="0">
                <a:solidFill>
                  <a:srgbClr val="0000FF"/>
                </a:solidFill>
              </a:rPr>
              <a:t>Beratung</a:t>
            </a:r>
            <a:r>
              <a:rPr lang="de-DE" sz="1600" dirty="0">
                <a:solidFill>
                  <a:srgbClr val="0000FF"/>
                </a:solidFill>
              </a:rPr>
              <a:t> erfolgt, die auf "mögliche Auswirkungen der kommunalen Wärmeplanung und </a:t>
            </a:r>
            <a:r>
              <a:rPr lang="de-DE" sz="1600" u="sng" dirty="0">
                <a:solidFill>
                  <a:srgbClr val="0000FF"/>
                </a:solidFill>
              </a:rPr>
              <a:t>mögliche Unwirtschaftlichkeiten</a:t>
            </a:r>
            <a:r>
              <a:rPr lang="de-DE" sz="1600" dirty="0">
                <a:solidFill>
                  <a:srgbClr val="0000FF"/>
                </a:solidFill>
              </a:rPr>
              <a:t>" hinweist.</a:t>
            </a:r>
          </a:p>
        </p:txBody>
      </p:sp>
      <p:sp>
        <p:nvSpPr>
          <p:cNvPr id="2" name="Textfeld 1">
            <a:extLst>
              <a:ext uri="{FF2B5EF4-FFF2-40B4-BE49-F238E27FC236}">
                <a16:creationId xmlns:a16="http://schemas.microsoft.com/office/drawing/2014/main" id="{B5D484D5-03AD-EFAE-9F43-E26CD7AF3E29}"/>
              </a:ext>
            </a:extLst>
          </p:cNvPr>
          <p:cNvSpPr txBox="1"/>
          <p:nvPr/>
        </p:nvSpPr>
        <p:spPr>
          <a:xfrm>
            <a:off x="752566" y="1942541"/>
            <a:ext cx="896982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rPr>
              <a:t>D.h. es wird gesetzlich vorgeschrieben dass mit einer Beratung vor einem gesetzlichen Vorschlag gewarnt wird! ???</a:t>
            </a:r>
          </a:p>
        </p:txBody>
      </p:sp>
      <p:sp>
        <p:nvSpPr>
          <p:cNvPr id="3" name="Rectangle 4">
            <a:extLst>
              <a:ext uri="{FF2B5EF4-FFF2-40B4-BE49-F238E27FC236}">
                <a16:creationId xmlns:a16="http://schemas.microsoft.com/office/drawing/2014/main" id="{28B692EE-3B7B-5250-97B8-AD9ED91D06EB}"/>
              </a:ext>
            </a:extLst>
          </p:cNvPr>
          <p:cNvSpPr>
            <a:spLocks noChangeArrowheads="1"/>
          </p:cNvSpPr>
          <p:nvPr/>
        </p:nvSpPr>
        <p:spPr bwMode="auto">
          <a:xfrm>
            <a:off x="1286628" y="84746"/>
            <a:ext cx="81766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Auszüge aus dem GEG 2024 </a:t>
            </a:r>
            <a:r>
              <a:rPr lang="de-DE" altLang="de-DE" sz="1200" dirty="0">
                <a:solidFill>
                  <a:schemeClr val="bg1"/>
                </a:solidFill>
                <a:latin typeface="+mn-lt"/>
              </a:rPr>
              <a:t>(Quelle: Öko-Zentrum NRW)</a:t>
            </a:r>
            <a:br>
              <a:rPr lang="de-DE" altLang="de-DE" sz="1200" dirty="0">
                <a:solidFill>
                  <a:schemeClr val="bg1"/>
                </a:solidFill>
                <a:latin typeface="+mn-lt"/>
              </a:rPr>
            </a:br>
            <a:r>
              <a:rPr lang="de-DE" altLang="de-DE" sz="2000" dirty="0">
                <a:solidFill>
                  <a:schemeClr val="bg1"/>
                </a:solidFill>
                <a:latin typeface="+mn-lt"/>
              </a:rPr>
              <a:t>mit Kommentierungen von ISE e.V. (2)</a:t>
            </a:r>
          </a:p>
        </p:txBody>
      </p:sp>
      <p:sp>
        <p:nvSpPr>
          <p:cNvPr id="4" name="Textfeld 3">
            <a:extLst>
              <a:ext uri="{FF2B5EF4-FFF2-40B4-BE49-F238E27FC236}">
                <a16:creationId xmlns:a16="http://schemas.microsoft.com/office/drawing/2014/main" id="{F0EF6F25-453B-C280-7122-0CD886319D65}"/>
              </a:ext>
            </a:extLst>
          </p:cNvPr>
          <p:cNvSpPr txBox="1"/>
          <p:nvPr/>
        </p:nvSpPr>
        <p:spPr>
          <a:xfrm>
            <a:off x="493486" y="2807190"/>
            <a:ext cx="8969828" cy="830997"/>
          </a:xfrm>
          <a:prstGeom prst="rect">
            <a:avLst/>
          </a:prstGeom>
          <a:noFill/>
        </p:spPr>
        <p:txBody>
          <a:bodyPr wrap="square">
            <a:spAutoFit/>
          </a:bodyPr>
          <a:lstStyle/>
          <a:p>
            <a:r>
              <a:rPr lang="de-DE" sz="1600" dirty="0">
                <a:solidFill>
                  <a:srgbClr val="0000FF"/>
                </a:solidFill>
              </a:rPr>
              <a:t>4. Holz- und Pelletheizungen sollen die "65%-Vorgabe ausnahmslos" erfüllen. "</a:t>
            </a:r>
            <a:r>
              <a:rPr lang="de-DE" sz="1600" u="sng" dirty="0">
                <a:solidFill>
                  <a:srgbClr val="0000FF"/>
                </a:solidFill>
              </a:rPr>
              <a:t>Diskriminierende technische Anforderungen</a:t>
            </a:r>
            <a:r>
              <a:rPr lang="de-DE" sz="1600" dirty="0">
                <a:solidFill>
                  <a:srgbClr val="0000FF"/>
                </a:solidFill>
              </a:rPr>
              <a:t>" sollen gestrichen werden. Das Heizen mit Holz wäre damit umfassend weiterhin möglich.</a:t>
            </a:r>
          </a:p>
        </p:txBody>
      </p:sp>
      <p:sp>
        <p:nvSpPr>
          <p:cNvPr id="5" name="Textfeld 4">
            <a:extLst>
              <a:ext uri="{FF2B5EF4-FFF2-40B4-BE49-F238E27FC236}">
                <a16:creationId xmlns:a16="http://schemas.microsoft.com/office/drawing/2014/main" id="{36C5927A-2039-7352-6B28-1C78FE93BA5E}"/>
              </a:ext>
            </a:extLst>
          </p:cNvPr>
          <p:cNvSpPr txBox="1"/>
          <p:nvPr/>
        </p:nvSpPr>
        <p:spPr>
          <a:xfrm>
            <a:off x="752566" y="3683277"/>
            <a:ext cx="8969828" cy="1077218"/>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rPr>
              <a:t>Es macht nur Sinn Abfallholz zu verbrennen! Denn die benötigten Mengen übersteigen heute schon die Waldkapazität von D. Deshalb wird schon jetzt Holz für die Pellet-Herstellung importiert.</a:t>
            </a:r>
            <a:br>
              <a:rPr lang="de-DE" sz="1600" dirty="0">
                <a:solidFill>
                  <a:srgbClr val="FF0000"/>
                </a:solidFill>
              </a:rPr>
            </a:br>
            <a:r>
              <a:rPr lang="de-DE" sz="1600" dirty="0">
                <a:solidFill>
                  <a:srgbClr val="FF0000"/>
                </a:solidFill>
              </a:rPr>
              <a:t>Darüber hinaus entstehen Feinstäube bei der Verbrennung von Holz.</a:t>
            </a:r>
          </a:p>
        </p:txBody>
      </p:sp>
    </p:spTree>
    <p:extLst>
      <p:ext uri="{BB962C8B-B14F-4D97-AF65-F5344CB8AC3E}">
        <p14:creationId xmlns:p14="http://schemas.microsoft.com/office/powerpoint/2010/main" val="20112008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8B692EE-3B7B-5250-97B8-AD9ED91D06EB}"/>
              </a:ext>
            </a:extLst>
          </p:cNvPr>
          <p:cNvSpPr>
            <a:spLocks noChangeArrowheads="1"/>
          </p:cNvSpPr>
          <p:nvPr/>
        </p:nvSpPr>
        <p:spPr bwMode="auto">
          <a:xfrm>
            <a:off x="1286628" y="84746"/>
            <a:ext cx="81766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latin typeface="+mn-lt"/>
              </a:rPr>
              <a:t>Förderkulisse zum GEG</a:t>
            </a:r>
            <a:br>
              <a:rPr lang="de-DE" altLang="de-DE" sz="2000" dirty="0">
                <a:solidFill>
                  <a:schemeClr val="bg1"/>
                </a:solidFill>
                <a:latin typeface="+mn-lt"/>
              </a:rPr>
            </a:br>
            <a:r>
              <a:rPr lang="de-DE" altLang="de-DE" sz="2000" dirty="0">
                <a:solidFill>
                  <a:schemeClr val="bg1"/>
                </a:solidFill>
                <a:latin typeface="+mn-lt"/>
              </a:rPr>
              <a:t>Diskussionsstand 07.07.2023</a:t>
            </a:r>
          </a:p>
        </p:txBody>
      </p:sp>
      <p:pic>
        <p:nvPicPr>
          <p:cNvPr id="5" name="Grafik 4" descr="Ein Bild, das Text, Screenshot, Schrift, Webseite enthält.&#10;&#10;Automatisch generierte Beschreibung">
            <a:extLst>
              <a:ext uri="{FF2B5EF4-FFF2-40B4-BE49-F238E27FC236}">
                <a16:creationId xmlns:a16="http://schemas.microsoft.com/office/drawing/2014/main" id="{FAE69A7E-A4EB-3536-FEED-5F1821038ADC}"/>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10759" r="53069" b="75695"/>
          <a:stretch/>
        </p:blipFill>
        <p:spPr>
          <a:xfrm>
            <a:off x="423512" y="1150990"/>
            <a:ext cx="4225490" cy="754812"/>
          </a:xfrm>
          <a:prstGeom prst="rect">
            <a:avLst/>
          </a:prstGeom>
        </p:spPr>
      </p:pic>
      <p:pic>
        <p:nvPicPr>
          <p:cNvPr id="6" name="Grafik 5" descr="Ein Bild, das Text, Screenshot, Schrift, Webseite enthält.&#10;&#10;Automatisch generierte Beschreibung">
            <a:extLst>
              <a:ext uri="{FF2B5EF4-FFF2-40B4-BE49-F238E27FC236}">
                <a16:creationId xmlns:a16="http://schemas.microsoft.com/office/drawing/2014/main" id="{A694F7D5-2B2F-4331-A75F-796246E92F9F}"/>
              </a:ext>
            </a:extLst>
          </p:cNvPr>
          <p:cNvPicPr>
            <a:picLocks noChangeAspect="1"/>
          </p:cNvPicPr>
          <p:nvPr/>
        </p:nvPicPr>
        <p:blipFill rotWithShape="1">
          <a:blip r:embed="rId3">
            <a:extLst>
              <a:ext uri="{28A0092B-C50C-407E-A947-70E740481C1C}">
                <a14:useLocalDpi xmlns:a14="http://schemas.microsoft.com/office/drawing/2010/main" val="0"/>
              </a:ext>
            </a:extLst>
          </a:blip>
          <a:srcRect l="52567" t="10759" r="5862" b="75695"/>
          <a:stretch/>
        </p:blipFill>
        <p:spPr>
          <a:xfrm>
            <a:off x="5257000" y="1150990"/>
            <a:ext cx="4118006" cy="754812"/>
          </a:xfrm>
          <a:prstGeom prst="rect">
            <a:avLst/>
          </a:prstGeom>
        </p:spPr>
      </p:pic>
      <p:pic>
        <p:nvPicPr>
          <p:cNvPr id="12" name="Grafik 11" descr="Ein Bild, das Text, Screenshot, Schrift, Webseite enthält.&#10;&#10;Automatisch generierte Beschreibung">
            <a:extLst>
              <a:ext uri="{FF2B5EF4-FFF2-40B4-BE49-F238E27FC236}">
                <a16:creationId xmlns:a16="http://schemas.microsoft.com/office/drawing/2014/main" id="{BC318C3C-97E8-E328-DCA8-735E5EB6A2EF}"/>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46296" r="53069" b="31766"/>
          <a:stretch/>
        </p:blipFill>
        <p:spPr>
          <a:xfrm>
            <a:off x="423512" y="3131143"/>
            <a:ext cx="4225490" cy="1222409"/>
          </a:xfrm>
          <a:prstGeom prst="rect">
            <a:avLst/>
          </a:prstGeom>
        </p:spPr>
      </p:pic>
      <p:pic>
        <p:nvPicPr>
          <p:cNvPr id="13" name="Grafik 12" descr="Ein Bild, das Text, Screenshot, Schrift, Webseite enthält.&#10;&#10;Automatisch generierte Beschreibung">
            <a:extLst>
              <a:ext uri="{FF2B5EF4-FFF2-40B4-BE49-F238E27FC236}">
                <a16:creationId xmlns:a16="http://schemas.microsoft.com/office/drawing/2014/main" id="{F3539B9C-A924-7F6D-9914-9480467FE768}"/>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24405" r="53069" b="53656"/>
          <a:stretch/>
        </p:blipFill>
        <p:spPr>
          <a:xfrm>
            <a:off x="423512" y="1905802"/>
            <a:ext cx="4225490" cy="1222409"/>
          </a:xfrm>
          <a:prstGeom prst="rect">
            <a:avLst/>
          </a:prstGeom>
        </p:spPr>
      </p:pic>
      <p:pic>
        <p:nvPicPr>
          <p:cNvPr id="14" name="Grafik 13" descr="Ein Bild, das Text, Screenshot, Schrift, Webseite enthält.&#10;&#10;Automatisch generierte Beschreibung">
            <a:extLst>
              <a:ext uri="{FF2B5EF4-FFF2-40B4-BE49-F238E27FC236}">
                <a16:creationId xmlns:a16="http://schemas.microsoft.com/office/drawing/2014/main" id="{946676FB-B177-E2EB-A3CA-11D4C4000BCF}"/>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68527" r="53069" b="11608"/>
          <a:stretch/>
        </p:blipFill>
        <p:spPr>
          <a:xfrm>
            <a:off x="423512" y="4360512"/>
            <a:ext cx="4225490" cy="1106907"/>
          </a:xfrm>
          <a:prstGeom prst="rect">
            <a:avLst/>
          </a:prstGeom>
        </p:spPr>
      </p:pic>
      <p:pic>
        <p:nvPicPr>
          <p:cNvPr id="15" name="Grafik 14" descr="Ein Bild, das Text, Screenshot, Schrift, Webseite enthält.&#10;&#10;Automatisch generierte Beschreibung">
            <a:extLst>
              <a:ext uri="{FF2B5EF4-FFF2-40B4-BE49-F238E27FC236}">
                <a16:creationId xmlns:a16="http://schemas.microsoft.com/office/drawing/2014/main" id="{21E1B50B-A147-4E79-3586-5D2C00A475E2}"/>
              </a:ext>
            </a:extLst>
          </p:cNvPr>
          <p:cNvPicPr>
            <a:picLocks noChangeAspect="1"/>
          </p:cNvPicPr>
          <p:nvPr/>
        </p:nvPicPr>
        <p:blipFill rotWithShape="1">
          <a:blip r:embed="rId3">
            <a:extLst>
              <a:ext uri="{28A0092B-C50C-407E-A947-70E740481C1C}">
                <a14:useLocalDpi xmlns:a14="http://schemas.microsoft.com/office/drawing/2010/main" val="0"/>
              </a:ext>
            </a:extLst>
          </a:blip>
          <a:srcRect l="52567" t="28378" r="5862" b="11608"/>
          <a:stretch/>
        </p:blipFill>
        <p:spPr>
          <a:xfrm>
            <a:off x="5257000" y="2098577"/>
            <a:ext cx="4118006" cy="3344010"/>
          </a:xfrm>
          <a:prstGeom prst="rect">
            <a:avLst/>
          </a:prstGeom>
        </p:spPr>
      </p:pic>
      <p:sp>
        <p:nvSpPr>
          <p:cNvPr id="16" name="Textfeld 15">
            <a:extLst>
              <a:ext uri="{FF2B5EF4-FFF2-40B4-BE49-F238E27FC236}">
                <a16:creationId xmlns:a16="http://schemas.microsoft.com/office/drawing/2014/main" id="{31D9A1E8-4A8C-2CB5-DAA1-C9A8029F4BA1}"/>
              </a:ext>
            </a:extLst>
          </p:cNvPr>
          <p:cNvSpPr txBox="1"/>
          <p:nvPr/>
        </p:nvSpPr>
        <p:spPr>
          <a:xfrm>
            <a:off x="7883091" y="5494746"/>
            <a:ext cx="1580223"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kern="100" dirty="0" err="1">
                <a:latin typeface="Calibri" panose="020F0502020204030204" pitchFamily="34" charset="0"/>
                <a:ea typeface="Calibri" panose="020F0502020204030204" pitchFamily="34" charset="0"/>
                <a:cs typeface="Times New Roman" panose="02020603050405020304" pitchFamily="18" charset="0"/>
              </a:rPr>
              <a:t>bwp</a:t>
            </a:r>
            <a:r>
              <a:rPr lang="de-DE" sz="1200" kern="100" dirty="0">
                <a:latin typeface="Calibri" panose="020F0502020204030204" pitchFamily="34" charset="0"/>
                <a:ea typeface="Calibri" panose="020F0502020204030204" pitchFamily="34" charset="0"/>
                <a:cs typeface="Times New Roman" panose="02020603050405020304" pitchFamily="18" charset="0"/>
              </a:rPr>
              <a:t>, ISE e.V.</a:t>
            </a:r>
            <a:endParaRPr lang="de-DE"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82DE1CC0-5D3A-6803-9129-4E61F934328A}"/>
              </a:ext>
            </a:extLst>
          </p:cNvPr>
          <p:cNvSpPr>
            <a:spLocks noChangeArrowheads="1"/>
          </p:cNvSpPr>
          <p:nvPr/>
        </p:nvSpPr>
        <p:spPr bwMode="auto">
          <a:xfrm>
            <a:off x="-29528" y="584165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Für die </a:t>
            </a:r>
            <a:r>
              <a:rPr lang="de-DE" sz="1800" dirty="0" err="1">
                <a:solidFill>
                  <a:srgbClr val="00B050"/>
                </a:solidFill>
              </a:rPr>
              <a:t>Bürger:innen</a:t>
            </a:r>
            <a:r>
              <a:rPr lang="de-DE" sz="1800" dirty="0">
                <a:solidFill>
                  <a:srgbClr val="00B050"/>
                </a:solidFill>
              </a:rPr>
              <a:t> gut, für den Staatshaushalt teuer!</a:t>
            </a:r>
          </a:p>
        </p:txBody>
      </p:sp>
      <p:sp>
        <p:nvSpPr>
          <p:cNvPr id="2" name="Rectangle 4">
            <a:extLst>
              <a:ext uri="{FF2B5EF4-FFF2-40B4-BE49-F238E27FC236}">
                <a16:creationId xmlns:a16="http://schemas.microsoft.com/office/drawing/2014/main" id="{05BA950F-1249-3780-375B-E7EEE6987C31}"/>
              </a:ext>
            </a:extLst>
          </p:cNvPr>
          <p:cNvSpPr>
            <a:spLocks noChangeArrowheads="1"/>
          </p:cNvSpPr>
          <p:nvPr/>
        </p:nvSpPr>
        <p:spPr bwMode="auto">
          <a:xfrm>
            <a:off x="29528" y="614796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Bei den gestiegenen Preisen der Wärmepumpen ist die %-</a:t>
            </a:r>
            <a:r>
              <a:rPr lang="de-DE" sz="1800" dirty="0" err="1">
                <a:solidFill>
                  <a:srgbClr val="00B050"/>
                </a:solidFill>
              </a:rPr>
              <a:t>tuale</a:t>
            </a:r>
            <a:r>
              <a:rPr lang="de-DE" sz="1800" dirty="0">
                <a:solidFill>
                  <a:srgbClr val="00B050"/>
                </a:solidFill>
              </a:rPr>
              <a:t> Förderung nur ein Trostpflaster!</a:t>
            </a:r>
          </a:p>
        </p:txBody>
      </p:sp>
    </p:spTree>
    <p:extLst>
      <p:ext uri="{BB962C8B-B14F-4D97-AF65-F5344CB8AC3E}">
        <p14:creationId xmlns:p14="http://schemas.microsoft.com/office/powerpoint/2010/main" val="307020180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1+#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ppt_x"/>
                                          </p:val>
                                        </p:tav>
                                        <p:tav tm="100000">
                                          <p:val>
                                            <p:strVal val="#ppt_x"/>
                                          </p:val>
                                        </p:tav>
                                      </p:tavLst>
                                    </p:anim>
                                    <p:anim calcmode="lin" valueType="num">
                                      <p:cBhvr additive="base">
                                        <p:cTn id="44"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A895C40-3703-1A09-54C1-2292ABBC2B88}"/>
              </a:ext>
            </a:extLst>
          </p:cNvPr>
          <p:cNvSpPr>
            <a:spLocks noGrp="1"/>
          </p:cNvSpPr>
          <p:nvPr>
            <p:ph idx="1"/>
          </p:nvPr>
        </p:nvSpPr>
        <p:spPr>
          <a:xfrm>
            <a:off x="340518" y="2838130"/>
            <a:ext cx="9224963" cy="554634"/>
          </a:xfrm>
        </p:spPr>
        <p:txBody>
          <a:bodyPr>
            <a:noAutofit/>
          </a:bodyPr>
          <a:lstStyle/>
          <a:p>
            <a:pPr>
              <a:buFont typeface="Courier New" panose="02070309020205020404" pitchFamily="49" charset="0"/>
              <a:buChar char="o"/>
            </a:pPr>
            <a:r>
              <a:rPr lang="de-DE" sz="1600" dirty="0"/>
              <a:t>Durch </a:t>
            </a:r>
            <a:r>
              <a:rPr lang="de-DE" sz="1600" dirty="0" err="1"/>
              <a:t>Lobbyierung</a:t>
            </a:r>
            <a:r>
              <a:rPr lang="de-DE" sz="1600" dirty="0"/>
              <a:t> v.a. der Gaswirtschaft ist das GEG zum Versuch eines „Gaserhaltungssicherungsgesetzes im Gebäudesektor“ geworden.</a:t>
            </a:r>
          </a:p>
        </p:txBody>
      </p:sp>
      <p:sp>
        <p:nvSpPr>
          <p:cNvPr id="5" name="Rectangle 4">
            <a:extLst>
              <a:ext uri="{FF2B5EF4-FFF2-40B4-BE49-F238E27FC236}">
                <a16:creationId xmlns:a16="http://schemas.microsoft.com/office/drawing/2014/main" id="{5667902B-8D45-7D24-C787-606EB751761C}"/>
              </a:ext>
            </a:extLst>
          </p:cNvPr>
          <p:cNvSpPr>
            <a:spLocks noChangeArrowheads="1"/>
          </p:cNvSpPr>
          <p:nvPr/>
        </p:nvSpPr>
        <p:spPr bwMode="auto">
          <a:xfrm>
            <a:off x="1286628" y="84746"/>
            <a:ext cx="817668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Fazit zum Gebäudeenergiegesetz GEG 2024</a:t>
            </a:r>
            <a:endParaRPr lang="de-DE" altLang="de-DE" sz="2000" dirty="0">
              <a:solidFill>
                <a:schemeClr val="bg1"/>
              </a:solidFill>
              <a:latin typeface="+mn-lt"/>
            </a:endParaRPr>
          </a:p>
        </p:txBody>
      </p:sp>
      <p:sp>
        <p:nvSpPr>
          <p:cNvPr id="6" name="Inhaltsplatzhalter 2">
            <a:extLst>
              <a:ext uri="{FF2B5EF4-FFF2-40B4-BE49-F238E27FC236}">
                <a16:creationId xmlns:a16="http://schemas.microsoft.com/office/drawing/2014/main" id="{7A64E8BC-2B40-1812-9A9E-71CF3E0A0D56}"/>
              </a:ext>
            </a:extLst>
          </p:cNvPr>
          <p:cNvSpPr txBox="1">
            <a:spLocks/>
          </p:cNvSpPr>
          <p:nvPr/>
        </p:nvSpPr>
        <p:spPr>
          <a:xfrm>
            <a:off x="340518" y="1103065"/>
            <a:ext cx="9224963" cy="593862"/>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Mit dem Entwurf des GEG wurde das deutsche Klimaschutzgesetz, inkl. der Korrektur durch das BVG, konsequent umgesetzt! </a:t>
            </a:r>
          </a:p>
        </p:txBody>
      </p:sp>
      <p:sp>
        <p:nvSpPr>
          <p:cNvPr id="7" name="Inhaltsplatzhalter 2">
            <a:extLst>
              <a:ext uri="{FF2B5EF4-FFF2-40B4-BE49-F238E27FC236}">
                <a16:creationId xmlns:a16="http://schemas.microsoft.com/office/drawing/2014/main" id="{E19CFF5D-A589-EFAD-B089-8E3FC8901D4C}"/>
              </a:ext>
            </a:extLst>
          </p:cNvPr>
          <p:cNvSpPr txBox="1">
            <a:spLocks/>
          </p:cNvSpPr>
          <p:nvPr/>
        </p:nvSpPr>
        <p:spPr>
          <a:xfrm>
            <a:off x="340518" y="4242509"/>
            <a:ext cx="9224963" cy="581317"/>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Im Rahmen der Instandhaltung (Reinvestitionszyklen) nutzt er alle wirtschaftlichen Einspar-, Effizienz- und EE-Potenziale für sich.</a:t>
            </a:r>
          </a:p>
        </p:txBody>
      </p:sp>
      <p:sp>
        <p:nvSpPr>
          <p:cNvPr id="10" name="Textfeld 9">
            <a:extLst>
              <a:ext uri="{FF2B5EF4-FFF2-40B4-BE49-F238E27FC236}">
                <a16:creationId xmlns:a16="http://schemas.microsoft.com/office/drawing/2014/main" id="{A5C08234-3FDD-6384-D45D-B6907D3E24BD}"/>
              </a:ext>
            </a:extLst>
          </p:cNvPr>
          <p:cNvSpPr txBox="1"/>
          <p:nvPr/>
        </p:nvSpPr>
        <p:spPr>
          <a:xfrm>
            <a:off x="340518" y="791869"/>
            <a:ext cx="1782860" cy="338554"/>
          </a:xfrm>
          <a:prstGeom prst="rect">
            <a:avLst/>
          </a:prstGeom>
          <a:noFill/>
        </p:spPr>
        <p:txBody>
          <a:bodyPr wrap="none" rtlCol="0">
            <a:spAutoFit/>
          </a:bodyPr>
          <a:lstStyle/>
          <a:p>
            <a:r>
              <a:rPr lang="de-DE" sz="1600" u="sng" dirty="0">
                <a:latin typeface="+mn-lt"/>
              </a:rPr>
              <a:t>Entwurf des GEG</a:t>
            </a:r>
          </a:p>
        </p:txBody>
      </p:sp>
      <p:sp>
        <p:nvSpPr>
          <p:cNvPr id="11" name="Textfeld 10">
            <a:extLst>
              <a:ext uri="{FF2B5EF4-FFF2-40B4-BE49-F238E27FC236}">
                <a16:creationId xmlns:a16="http://schemas.microsoft.com/office/drawing/2014/main" id="{455A4CFB-2512-1A32-6BB0-9C844B59C30C}"/>
              </a:ext>
            </a:extLst>
          </p:cNvPr>
          <p:cNvSpPr txBox="1"/>
          <p:nvPr/>
        </p:nvSpPr>
        <p:spPr>
          <a:xfrm>
            <a:off x="340518" y="2526934"/>
            <a:ext cx="2440092" cy="338554"/>
          </a:xfrm>
          <a:prstGeom prst="rect">
            <a:avLst/>
          </a:prstGeom>
          <a:noFill/>
        </p:spPr>
        <p:txBody>
          <a:bodyPr wrap="none" rtlCol="0">
            <a:spAutoFit/>
          </a:bodyPr>
          <a:lstStyle/>
          <a:p>
            <a:r>
              <a:rPr lang="de-DE" sz="1600" u="sng" dirty="0">
                <a:latin typeface="+mn-lt"/>
              </a:rPr>
              <a:t>Leitplanken-Kompromiss</a:t>
            </a:r>
          </a:p>
        </p:txBody>
      </p:sp>
      <p:sp>
        <p:nvSpPr>
          <p:cNvPr id="12" name="Rectangle 4">
            <a:extLst>
              <a:ext uri="{FF2B5EF4-FFF2-40B4-BE49-F238E27FC236}">
                <a16:creationId xmlns:a16="http://schemas.microsoft.com/office/drawing/2014/main" id="{C036086D-6B4D-F428-9352-60DA5F08C2D7}"/>
              </a:ext>
            </a:extLst>
          </p:cNvPr>
          <p:cNvSpPr>
            <a:spLocks noChangeArrowheads="1"/>
          </p:cNvSpPr>
          <p:nvPr/>
        </p:nvSpPr>
        <p:spPr bwMode="auto">
          <a:xfrm>
            <a:off x="-29528" y="588421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Der Leitplanken-Kompromiss ist vor allem eine „Verschlimmbesserung“,</a:t>
            </a:r>
            <a:br>
              <a:rPr lang="de-DE" sz="1800" dirty="0">
                <a:solidFill>
                  <a:srgbClr val="00B050"/>
                </a:solidFill>
              </a:rPr>
            </a:br>
            <a:r>
              <a:rPr lang="de-DE" sz="1800" dirty="0">
                <a:solidFill>
                  <a:srgbClr val="00B050"/>
                </a:solidFill>
              </a:rPr>
              <a:t>er hat den ursprünglichen Gesetzesentwurf von den Füssen auf den Kopf gestellt!</a:t>
            </a:r>
          </a:p>
        </p:txBody>
      </p:sp>
      <p:sp>
        <p:nvSpPr>
          <p:cNvPr id="13" name="Inhaltsplatzhalter 2">
            <a:extLst>
              <a:ext uri="{FF2B5EF4-FFF2-40B4-BE49-F238E27FC236}">
                <a16:creationId xmlns:a16="http://schemas.microsoft.com/office/drawing/2014/main" id="{7CE78977-7EB2-2650-BC4B-B05396041276}"/>
              </a:ext>
            </a:extLst>
          </p:cNvPr>
          <p:cNvSpPr txBox="1">
            <a:spLocks/>
          </p:cNvSpPr>
          <p:nvPr/>
        </p:nvSpPr>
        <p:spPr>
          <a:xfrm>
            <a:off x="340518" y="1669569"/>
            <a:ext cx="9224963" cy="884723"/>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Bezüglich der Anforderungen und der Umstellfristen war er überambitioniert und deshalb punktuell überfordernd. Soziale Belange waren nicht ausreichend berücksichtigt. Außerdem war die Kommunikation des GEG-Entwurfs mangelhaft.</a:t>
            </a:r>
          </a:p>
        </p:txBody>
      </p:sp>
      <p:sp>
        <p:nvSpPr>
          <p:cNvPr id="14" name="Inhaltsplatzhalter 2">
            <a:extLst>
              <a:ext uri="{FF2B5EF4-FFF2-40B4-BE49-F238E27FC236}">
                <a16:creationId xmlns:a16="http://schemas.microsoft.com/office/drawing/2014/main" id="{B4B4300A-5E0C-A401-C532-782785017771}"/>
              </a:ext>
            </a:extLst>
          </p:cNvPr>
          <p:cNvSpPr txBox="1">
            <a:spLocks/>
          </p:cNvSpPr>
          <p:nvPr/>
        </p:nvSpPr>
        <p:spPr>
          <a:xfrm>
            <a:off x="340518" y="3365406"/>
            <a:ext cx="9224963" cy="593265"/>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Der Bürger soll mit dem Zauberwort „Technologieoffenheit“ auf Erdgas mit H</a:t>
            </a:r>
            <a:r>
              <a:rPr lang="de-DE" sz="1600" kern="0" baseline="-25000" dirty="0"/>
              <a:t>2</a:t>
            </a:r>
            <a:r>
              <a:rPr lang="de-DE" sz="1600" kern="0" dirty="0"/>
              <a:t>-ready gelenkt werden, um Umsatzvolumina in der bisherigen fossilen Energiekette zu sichern.</a:t>
            </a:r>
          </a:p>
        </p:txBody>
      </p:sp>
      <p:sp>
        <p:nvSpPr>
          <p:cNvPr id="15" name="Textfeld 14">
            <a:extLst>
              <a:ext uri="{FF2B5EF4-FFF2-40B4-BE49-F238E27FC236}">
                <a16:creationId xmlns:a16="http://schemas.microsoft.com/office/drawing/2014/main" id="{DD04CF8F-7C0A-2452-7BC4-B97E2F9A4E35}"/>
              </a:ext>
            </a:extLst>
          </p:cNvPr>
          <p:cNvSpPr txBox="1"/>
          <p:nvPr/>
        </p:nvSpPr>
        <p:spPr>
          <a:xfrm>
            <a:off x="340518" y="3931313"/>
            <a:ext cx="3002745" cy="338554"/>
          </a:xfrm>
          <a:prstGeom prst="rect">
            <a:avLst/>
          </a:prstGeom>
          <a:noFill/>
        </p:spPr>
        <p:txBody>
          <a:bodyPr wrap="none" rtlCol="0">
            <a:spAutoFit/>
          </a:bodyPr>
          <a:lstStyle/>
          <a:p>
            <a:r>
              <a:rPr lang="de-DE" sz="1600" u="sng" dirty="0">
                <a:latin typeface="+mn-lt"/>
              </a:rPr>
              <a:t>Was macht der kluge Bürger?</a:t>
            </a:r>
          </a:p>
        </p:txBody>
      </p:sp>
      <p:sp>
        <p:nvSpPr>
          <p:cNvPr id="16" name="Inhaltsplatzhalter 2">
            <a:extLst>
              <a:ext uri="{FF2B5EF4-FFF2-40B4-BE49-F238E27FC236}">
                <a16:creationId xmlns:a16="http://schemas.microsoft.com/office/drawing/2014/main" id="{1F237F70-D9A8-1D7E-36DC-75A39CF4C400}"/>
              </a:ext>
            </a:extLst>
          </p:cNvPr>
          <p:cNvSpPr txBox="1">
            <a:spLocks/>
          </p:cNvSpPr>
          <p:nvPr/>
        </p:nvSpPr>
        <p:spPr>
          <a:xfrm>
            <a:off x="340518" y="4796468"/>
            <a:ext cx="9224963" cy="632883"/>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Er macht sich zum </a:t>
            </a:r>
            <a:r>
              <a:rPr lang="de-DE" sz="1600" kern="0" dirty="0" err="1"/>
              <a:t>ProSumer</a:t>
            </a:r>
            <a:r>
              <a:rPr lang="de-DE" sz="1600" kern="0" dirty="0"/>
              <a:t>. D.h. er erzeugt und verbraucht möglichst viel seiner Energie selber und verkauft Energieüberschüsse an seine Nachbarn. </a:t>
            </a:r>
            <a:br>
              <a:rPr lang="de-DE" sz="1600" kern="0" dirty="0"/>
            </a:br>
            <a:endParaRPr lang="de-DE" sz="1600" kern="0" dirty="0"/>
          </a:p>
        </p:txBody>
      </p:sp>
      <p:sp>
        <p:nvSpPr>
          <p:cNvPr id="17" name="Inhaltsplatzhalter 2">
            <a:extLst>
              <a:ext uri="{FF2B5EF4-FFF2-40B4-BE49-F238E27FC236}">
                <a16:creationId xmlns:a16="http://schemas.microsoft.com/office/drawing/2014/main" id="{27C238E7-68E5-0C25-A190-438A01B53E11}"/>
              </a:ext>
            </a:extLst>
          </p:cNvPr>
          <p:cNvSpPr txBox="1">
            <a:spLocks/>
          </p:cNvSpPr>
          <p:nvPr/>
        </p:nvSpPr>
        <p:spPr>
          <a:xfrm>
            <a:off x="340518" y="5356676"/>
            <a:ext cx="9224963" cy="599276"/>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Damit schafft er sich eine gesunde Umwelt und leistet seinen Beitrag zum Klima- und Umweltschutz.</a:t>
            </a:r>
          </a:p>
        </p:txBody>
      </p:sp>
      <p:sp>
        <p:nvSpPr>
          <p:cNvPr id="2" name="Text Box 14">
            <a:extLst>
              <a:ext uri="{FF2B5EF4-FFF2-40B4-BE49-F238E27FC236}">
                <a16:creationId xmlns:a16="http://schemas.microsoft.com/office/drawing/2014/main" id="{C6F17E7A-6D15-2C26-24D8-CD791A368E58}"/>
              </a:ext>
            </a:extLst>
          </p:cNvPr>
          <p:cNvSpPr txBox="1">
            <a:spLocks noChangeArrowheads="1"/>
          </p:cNvSpPr>
          <p:nvPr/>
        </p:nvSpPr>
        <p:spPr bwMode="auto">
          <a:xfrm>
            <a:off x="7665598" y="5801117"/>
            <a:ext cx="200407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Prof. Keilen </a:t>
            </a:r>
          </a:p>
        </p:txBody>
      </p:sp>
    </p:spTree>
    <p:extLst>
      <p:ext uri="{BB962C8B-B14F-4D97-AF65-F5344CB8AC3E}">
        <p14:creationId xmlns:p14="http://schemas.microsoft.com/office/powerpoint/2010/main" val="91519962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1+#ppt_w/2"/>
                                          </p:val>
                                        </p:tav>
                                        <p:tav tm="100000">
                                          <p:val>
                                            <p:strVal val="#ppt_x"/>
                                          </p:val>
                                        </p:tav>
                                      </p:tavLst>
                                    </p:anim>
                                    <p:anim calcmode="lin" valueType="num">
                                      <p:cBhvr additive="base">
                                        <p:cTn id="3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1+#ppt_w/2"/>
                                          </p:val>
                                        </p:tav>
                                        <p:tav tm="100000">
                                          <p:val>
                                            <p:strVal val="#ppt_x"/>
                                          </p:val>
                                        </p:tav>
                                      </p:tavLst>
                                    </p:anim>
                                    <p:anim calcmode="lin" valueType="num">
                                      <p:cBhvr additive="base">
                                        <p:cTn id="4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000" fill="hold"/>
                                        <p:tgtEl>
                                          <p:spTgt spid="17"/>
                                        </p:tgtEl>
                                        <p:attrNameLst>
                                          <p:attrName>ppt_x</p:attrName>
                                        </p:attrNameLst>
                                      </p:cBhvr>
                                      <p:tavLst>
                                        <p:tav tm="0">
                                          <p:val>
                                            <p:strVal val="1+#ppt_w/2"/>
                                          </p:val>
                                        </p:tav>
                                        <p:tav tm="100000">
                                          <p:val>
                                            <p:strVal val="#ppt_x"/>
                                          </p:val>
                                        </p:tav>
                                      </p:tavLst>
                                    </p:anim>
                                    <p:anim calcmode="lin" valueType="num">
                                      <p:cBhvr additive="base">
                                        <p:cTn id="5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ppt_x"/>
                                          </p:val>
                                        </p:tav>
                                        <p:tav tm="100000">
                                          <p:val>
                                            <p:strVal val="#ppt_x"/>
                                          </p:val>
                                        </p:tav>
                                      </p:tavLst>
                                    </p:anim>
                                    <p:anim calcmode="lin" valueType="num">
                                      <p:cBhvr additive="base">
                                        <p:cTn id="5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2F0A808-2709-88CC-25A4-9FE3169E9B55}"/>
              </a:ext>
            </a:extLst>
          </p:cNvPr>
          <p:cNvPicPr>
            <a:picLocks noChangeAspect="1"/>
          </p:cNvPicPr>
          <p:nvPr/>
        </p:nvPicPr>
        <p:blipFill rotWithShape="1">
          <a:blip r:embed="rId2"/>
          <a:srcRect b="19744"/>
          <a:stretch/>
        </p:blipFill>
        <p:spPr>
          <a:xfrm>
            <a:off x="412140" y="869101"/>
            <a:ext cx="9071973" cy="4595271"/>
          </a:xfrm>
          <a:prstGeom prst="rect">
            <a:avLst/>
          </a:prstGeom>
        </p:spPr>
      </p:pic>
      <p:sp>
        <p:nvSpPr>
          <p:cNvPr id="4" name="Titel 3">
            <a:extLst>
              <a:ext uri="{FF2B5EF4-FFF2-40B4-BE49-F238E27FC236}">
                <a16:creationId xmlns:a16="http://schemas.microsoft.com/office/drawing/2014/main" id="{FBB7EFAA-99E5-8F29-194A-E425146904AE}"/>
              </a:ext>
            </a:extLst>
          </p:cNvPr>
          <p:cNvSpPr>
            <a:spLocks noGrp="1"/>
          </p:cNvSpPr>
          <p:nvPr>
            <p:ph type="title"/>
          </p:nvPr>
        </p:nvSpPr>
        <p:spPr>
          <a:xfrm>
            <a:off x="0" y="5852343"/>
            <a:ext cx="9906000" cy="475215"/>
          </a:xfrm>
        </p:spPr>
        <p:txBody>
          <a:bodyPr>
            <a:normAutofit fontScale="90000"/>
          </a:bodyPr>
          <a:lstStyle/>
          <a:p>
            <a:pPr algn="ctr"/>
            <a:r>
              <a:rPr lang="de-DE" sz="2000" dirty="0">
                <a:solidFill>
                  <a:srgbClr val="00B050"/>
                </a:solidFill>
                <a:latin typeface="+mn-lt"/>
              </a:rPr>
              <a:t>Wer heute noch Heizungen mit fossilen Brennstoffen einbaut, der wird das teuer bezahlen!</a:t>
            </a:r>
            <a:br>
              <a:rPr lang="de-DE" sz="2275" b="1" dirty="0">
                <a:solidFill>
                  <a:srgbClr val="00B050"/>
                </a:solidFill>
              </a:rPr>
            </a:br>
            <a:endParaRPr lang="de-DE" sz="2275" b="1" dirty="0">
              <a:solidFill>
                <a:srgbClr val="00B050"/>
              </a:solidFill>
            </a:endParaRPr>
          </a:p>
        </p:txBody>
      </p:sp>
      <p:sp>
        <p:nvSpPr>
          <p:cNvPr id="5" name="Foliennummernplatzhalter 4">
            <a:extLst>
              <a:ext uri="{FF2B5EF4-FFF2-40B4-BE49-F238E27FC236}">
                <a16:creationId xmlns:a16="http://schemas.microsoft.com/office/drawing/2014/main" id="{BB8CA21A-1BAE-1798-5339-1D5B3830390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17</a:t>
            </a:fld>
            <a:endParaRPr lang="de-DE"/>
          </a:p>
        </p:txBody>
      </p:sp>
      <p:sp>
        <p:nvSpPr>
          <p:cNvPr id="6" name="Rectangle 4">
            <a:extLst>
              <a:ext uri="{FF2B5EF4-FFF2-40B4-BE49-F238E27FC236}">
                <a16:creationId xmlns:a16="http://schemas.microsoft.com/office/drawing/2014/main" id="{F6444297-B09B-1E5A-DD5D-105C584B4DD1}"/>
              </a:ext>
            </a:extLst>
          </p:cNvPr>
          <p:cNvSpPr>
            <a:spLocks noChangeArrowheads="1"/>
          </p:cNvSpPr>
          <p:nvPr/>
        </p:nvSpPr>
        <p:spPr bwMode="auto">
          <a:xfrm>
            <a:off x="1286628" y="84746"/>
            <a:ext cx="817668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Preisentwicklung von fossilen Brennstoffen</a:t>
            </a:r>
            <a:endParaRPr lang="de-DE" altLang="de-DE" sz="2000" dirty="0">
              <a:solidFill>
                <a:schemeClr val="bg1"/>
              </a:solidFill>
              <a:latin typeface="+mn-lt"/>
            </a:endParaRPr>
          </a:p>
        </p:txBody>
      </p:sp>
      <p:sp>
        <p:nvSpPr>
          <p:cNvPr id="8" name="Text Box 14">
            <a:extLst>
              <a:ext uri="{FF2B5EF4-FFF2-40B4-BE49-F238E27FC236}">
                <a16:creationId xmlns:a16="http://schemas.microsoft.com/office/drawing/2014/main" id="{28609DB2-D607-A1F8-85F4-799957F6FD66}"/>
              </a:ext>
            </a:extLst>
          </p:cNvPr>
          <p:cNvSpPr txBox="1">
            <a:spLocks noChangeArrowheads="1"/>
          </p:cNvSpPr>
          <p:nvPr/>
        </p:nvSpPr>
        <p:spPr bwMode="auto">
          <a:xfrm>
            <a:off x="7797793" y="5560948"/>
            <a:ext cx="166552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Prof. Keilen u.a. </a:t>
            </a:r>
          </a:p>
        </p:txBody>
      </p:sp>
      <p:grpSp>
        <p:nvGrpSpPr>
          <p:cNvPr id="13" name="Gruppieren 12">
            <a:extLst>
              <a:ext uri="{FF2B5EF4-FFF2-40B4-BE49-F238E27FC236}">
                <a16:creationId xmlns:a16="http://schemas.microsoft.com/office/drawing/2014/main" id="{B6C11D4F-0D2F-63C0-1B3F-BBC4F43B3DEE}"/>
              </a:ext>
            </a:extLst>
          </p:cNvPr>
          <p:cNvGrpSpPr/>
          <p:nvPr/>
        </p:nvGrpSpPr>
        <p:grpSpPr>
          <a:xfrm>
            <a:off x="4758612" y="1390261"/>
            <a:ext cx="2799164" cy="1156996"/>
            <a:chOff x="4758612" y="1390261"/>
            <a:chExt cx="2799164" cy="1156996"/>
          </a:xfrm>
        </p:grpSpPr>
        <p:sp>
          <p:nvSpPr>
            <p:cNvPr id="7" name="Textfeld 6">
              <a:extLst>
                <a:ext uri="{FF2B5EF4-FFF2-40B4-BE49-F238E27FC236}">
                  <a16:creationId xmlns:a16="http://schemas.microsoft.com/office/drawing/2014/main" id="{6AEFFF02-BD45-3B7C-45EC-5B1124511C21}"/>
                </a:ext>
              </a:extLst>
            </p:cNvPr>
            <p:cNvSpPr txBox="1"/>
            <p:nvPr/>
          </p:nvSpPr>
          <p:spPr>
            <a:xfrm>
              <a:off x="4758612" y="1390261"/>
              <a:ext cx="2799164" cy="738664"/>
            </a:xfrm>
            <a:prstGeom prst="rect">
              <a:avLst/>
            </a:prstGeom>
            <a:noFill/>
          </p:spPr>
          <p:txBody>
            <a:bodyPr wrap="none" rtlCol="0">
              <a:spAutoFit/>
            </a:bodyPr>
            <a:lstStyle/>
            <a:p>
              <a:r>
                <a:rPr lang="de-DE" sz="1400" dirty="0">
                  <a:solidFill>
                    <a:srgbClr val="FF0000"/>
                  </a:solidFill>
                </a:rPr>
                <a:t>CO</a:t>
              </a:r>
              <a:r>
                <a:rPr lang="de-DE" sz="1400" baseline="-25000" dirty="0">
                  <a:solidFill>
                    <a:srgbClr val="FF0000"/>
                  </a:solidFill>
                </a:rPr>
                <a:t>2</a:t>
              </a:r>
              <a:r>
                <a:rPr lang="de-DE" sz="1400" dirty="0">
                  <a:solidFill>
                    <a:srgbClr val="FF0000"/>
                  </a:solidFill>
                </a:rPr>
                <a:t>-Bepreisung bei Fossilen für </a:t>
              </a:r>
              <a:br>
                <a:rPr lang="de-DE" sz="1400" dirty="0">
                  <a:solidFill>
                    <a:srgbClr val="FF0000"/>
                  </a:solidFill>
                </a:rPr>
              </a:br>
              <a:r>
                <a:rPr lang="de-DE" sz="1400" dirty="0">
                  <a:solidFill>
                    <a:srgbClr val="FF0000"/>
                  </a:solidFill>
                </a:rPr>
                <a:t>- Wärme</a:t>
              </a:r>
              <a:br>
                <a:rPr lang="de-DE" sz="1400" dirty="0">
                  <a:solidFill>
                    <a:srgbClr val="FF0000"/>
                  </a:solidFill>
                </a:rPr>
              </a:br>
              <a:r>
                <a:rPr lang="de-DE" sz="1400" dirty="0">
                  <a:solidFill>
                    <a:srgbClr val="FF0000"/>
                  </a:solidFill>
                </a:rPr>
                <a:t>- Mobilität</a:t>
              </a:r>
            </a:p>
          </p:txBody>
        </p:sp>
        <p:cxnSp>
          <p:nvCxnSpPr>
            <p:cNvPr id="12" name="Gerade Verbindung mit Pfeil 11">
              <a:extLst>
                <a:ext uri="{FF2B5EF4-FFF2-40B4-BE49-F238E27FC236}">
                  <a16:creationId xmlns:a16="http://schemas.microsoft.com/office/drawing/2014/main" id="{F894E406-6D3A-E0DE-2A78-52A9661340D9}"/>
                </a:ext>
              </a:extLst>
            </p:cNvPr>
            <p:cNvCxnSpPr/>
            <p:nvPr/>
          </p:nvCxnSpPr>
          <p:spPr bwMode="auto">
            <a:xfrm>
              <a:off x="5122507" y="2128925"/>
              <a:ext cx="0" cy="418332"/>
            </a:xfrm>
            <a:prstGeom prst="straightConnector1">
              <a:avLst/>
            </a:prstGeom>
            <a:solidFill>
              <a:srgbClr val="FF0000"/>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01000089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33288" y="145706"/>
            <a:ext cx="757149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Empfehlungen der ISE e.V. für einen notwendigen Heizungstausch</a:t>
            </a:r>
          </a:p>
        </p:txBody>
      </p:sp>
      <p:sp>
        <p:nvSpPr>
          <p:cNvPr id="6" name="Textfeld 5">
            <a:extLst>
              <a:ext uri="{FF2B5EF4-FFF2-40B4-BE49-F238E27FC236}">
                <a16:creationId xmlns:a16="http://schemas.microsoft.com/office/drawing/2014/main" id="{F2F05B7A-9B82-4070-9485-4FD87A184B84}"/>
              </a:ext>
            </a:extLst>
          </p:cNvPr>
          <p:cNvSpPr txBox="1"/>
          <p:nvPr/>
        </p:nvSpPr>
        <p:spPr>
          <a:xfrm>
            <a:off x="404916" y="2097532"/>
            <a:ext cx="9301791"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Wenn Ihre Gas- oder Ölheizung ohne Störungen läuft, lassen Sie diese weiterlaufen. Keine Panikkäufe! Warten Sie ab, bis die Preise von Wärmepumpen fallen. Experten: der Preis wird sich in den nächsten 5 Jahren halbieren. </a:t>
            </a:r>
            <a:r>
              <a:rPr lang="de-DE" sz="1600" u="sng" dirty="0">
                <a:solidFill>
                  <a:srgbClr val="3333FF"/>
                </a:solidFill>
                <a:latin typeface="+mn-lt"/>
                <a:cs typeface="Calibri" panose="020F0502020204030204" pitchFamily="34" charset="0"/>
              </a:rPr>
              <a:t>Grund</a:t>
            </a:r>
            <a:r>
              <a:rPr lang="de-DE" sz="1600" dirty="0">
                <a:solidFill>
                  <a:srgbClr val="3333FF"/>
                </a:solidFill>
                <a:latin typeface="+mn-lt"/>
                <a:cs typeface="Calibri" panose="020F0502020204030204" pitchFamily="34" charset="0"/>
              </a:rPr>
              <a:t>: Hoher Wettbewerb und automatisierte Fertigung</a:t>
            </a:r>
            <a:r>
              <a:rPr lang="de-DE" sz="1600" dirty="0">
                <a:solidFill>
                  <a:srgbClr val="3333FF"/>
                </a:solidFill>
                <a:latin typeface="+mn-lt"/>
                <a:cs typeface="Calibri" panose="020F0502020204030204" pitchFamily="34" charset="0"/>
                <a:sym typeface="Wingdings" panose="05000000000000000000" pitchFamily="2" charset="2"/>
              </a:rPr>
              <a:t>.</a:t>
            </a:r>
            <a:endParaRPr lang="de-DE" sz="1600" dirty="0">
              <a:solidFill>
                <a:srgbClr val="3333FF"/>
              </a:solidFill>
              <a:latin typeface="+mn-lt"/>
              <a:cs typeface="Calibri" panose="020F0502020204030204" pitchFamily="34" charset="0"/>
            </a:endParaRPr>
          </a:p>
        </p:txBody>
      </p:sp>
      <p:sp>
        <p:nvSpPr>
          <p:cNvPr id="3" name="Textfeld 2">
            <a:extLst>
              <a:ext uri="{FF2B5EF4-FFF2-40B4-BE49-F238E27FC236}">
                <a16:creationId xmlns:a16="http://schemas.microsoft.com/office/drawing/2014/main" id="{B2D47890-628A-BACC-3B54-977A3B06E8B9}"/>
              </a:ext>
            </a:extLst>
          </p:cNvPr>
          <p:cNvSpPr txBox="1"/>
          <p:nvPr/>
        </p:nvSpPr>
        <p:spPr>
          <a:xfrm>
            <a:off x="404917" y="2993189"/>
            <a:ext cx="9407298"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Bereiten Sie sich in dieser Zeit für einen Austausch vor:</a:t>
            </a:r>
          </a:p>
        </p:txBody>
      </p:sp>
      <p:sp>
        <p:nvSpPr>
          <p:cNvPr id="5" name="Textfeld 4">
            <a:extLst>
              <a:ext uri="{FF2B5EF4-FFF2-40B4-BE49-F238E27FC236}">
                <a16:creationId xmlns:a16="http://schemas.microsoft.com/office/drawing/2014/main" id="{0B024EE7-3209-41CF-DAC8-EDE3CA9FCAAE}"/>
              </a:ext>
            </a:extLst>
          </p:cNvPr>
          <p:cNvSpPr txBox="1"/>
          <p:nvPr/>
        </p:nvSpPr>
        <p:spPr>
          <a:xfrm>
            <a:off x="404917" y="1270470"/>
            <a:ext cx="9301790"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Von allen individuellen Wärmeerzeugern für das Ein- und Mehrfamilienhaus (auch im Bestand!) hat die Wärmepumpe den niedrigsten Energieverbrauch (JAZ 3,5 – 4,5)! Deshalb sollte sie die bevorzugte Lösung sein (siehe Fraunhofer-Video </a:t>
            </a:r>
            <a:r>
              <a:rPr lang="de-DE" sz="1600" dirty="0">
                <a:solidFill>
                  <a:srgbClr val="0000FF"/>
                </a:solidFill>
                <a:latin typeface="+mn-lt"/>
                <a:cs typeface="Calibri" panose="020F0502020204030204" pitchFamily="34" charset="0"/>
              </a:rPr>
              <a:t>„</a:t>
            </a:r>
            <a:r>
              <a:rPr lang="de-DE" sz="1600" u="sng" dirty="0">
                <a:solidFill>
                  <a:srgbClr val="0000FF"/>
                </a:solidFill>
                <a:latin typeface="+mn-lt"/>
                <a:cs typeface="Calibri" panose="020F0502020204030204" pitchFamily="34" charset="0"/>
              </a:rPr>
              <a:t>W</a:t>
            </a:r>
            <a:r>
              <a:rPr lang="de-DE" sz="1600" u="sng" dirty="0">
                <a:solidFill>
                  <a:srgbClr val="0000FF"/>
                </a:solidFill>
                <a:hlinkClick r:id="rId3">
                  <a:extLst>
                    <a:ext uri="{A12FA001-AC4F-418D-AE19-62706E023703}">
                      <ahyp:hlinkClr xmlns:ahyp="http://schemas.microsoft.com/office/drawing/2018/hyperlinkcolor" val="tx"/>
                    </a:ext>
                  </a:extLst>
                </a:hlinkClick>
              </a:rPr>
              <a:t>ärmepumpen</a:t>
            </a:r>
            <a:r>
              <a:rPr lang="de-DE" sz="1600" dirty="0">
                <a:solidFill>
                  <a:srgbClr val="0000FF"/>
                </a:solidFill>
              </a:rPr>
              <a:t> </a:t>
            </a:r>
            <a:r>
              <a:rPr lang="de-DE" sz="1600" u="sng" dirty="0">
                <a:solidFill>
                  <a:srgbClr val="0000FF"/>
                </a:solidFill>
                <a:hlinkClick r:id="rId3">
                  <a:extLst>
                    <a:ext uri="{A12FA001-AC4F-418D-AE19-62706E023703}">
                      <ahyp:hlinkClr xmlns:ahyp="http://schemas.microsoft.com/office/drawing/2018/hyperlinkcolor" val="tx"/>
                    </a:ext>
                  </a:extLst>
                </a:hlinkClick>
              </a:rPr>
              <a:t>im Bestand-es geht doch!</a:t>
            </a:r>
            <a:r>
              <a:rPr lang="de-DE" sz="1600" u="sng" dirty="0">
                <a:solidFill>
                  <a:srgbClr val="0000FF"/>
                </a:solidFill>
              </a:rPr>
              <a:t>“).</a:t>
            </a:r>
            <a:endParaRPr lang="de-DE" sz="1600" dirty="0">
              <a:solidFill>
                <a:srgbClr val="0000FF"/>
              </a:solidFill>
              <a:latin typeface="+mn-lt"/>
              <a:cs typeface="Calibri" panose="020F0502020204030204" pitchFamily="34" charset="0"/>
            </a:endParaRPr>
          </a:p>
        </p:txBody>
      </p:sp>
      <p:sp>
        <p:nvSpPr>
          <p:cNvPr id="4" name="Textfeld 3">
            <a:extLst>
              <a:ext uri="{FF2B5EF4-FFF2-40B4-BE49-F238E27FC236}">
                <a16:creationId xmlns:a16="http://schemas.microsoft.com/office/drawing/2014/main" id="{177569CD-B8D1-74D6-FDA5-66B601223E8F}"/>
              </a:ext>
            </a:extLst>
          </p:cNvPr>
          <p:cNvSpPr txBox="1"/>
          <p:nvPr/>
        </p:nvSpPr>
        <p:spPr>
          <a:xfrm>
            <a:off x="404917" y="859588"/>
            <a:ext cx="8751744"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Wenn in Ihrem Quartier/Dorf eine Fernwärmenetz gebaut wird, schließen Sie sich an!</a:t>
            </a:r>
          </a:p>
        </p:txBody>
      </p:sp>
      <p:sp>
        <p:nvSpPr>
          <p:cNvPr id="7" name="Textfeld 6">
            <a:extLst>
              <a:ext uri="{FF2B5EF4-FFF2-40B4-BE49-F238E27FC236}">
                <a16:creationId xmlns:a16="http://schemas.microsoft.com/office/drawing/2014/main" id="{B4D2C48F-EC11-CDB2-51E7-192B21216147}"/>
              </a:ext>
            </a:extLst>
          </p:cNvPr>
          <p:cNvSpPr txBox="1"/>
          <p:nvPr/>
        </p:nvSpPr>
        <p:spPr>
          <a:xfrm>
            <a:off x="744886" y="3293311"/>
            <a:ext cx="9407298" cy="338554"/>
          </a:xfrm>
          <a:prstGeom prst="rect">
            <a:avLst/>
          </a:prstGeom>
          <a:noFill/>
        </p:spPr>
        <p:txBody>
          <a:bodyPr wrap="square">
            <a:spAutoFit/>
          </a:bodyPr>
          <a:lstStyle/>
          <a:p>
            <a:r>
              <a:rPr lang="de-DE" sz="1600" dirty="0">
                <a:solidFill>
                  <a:srgbClr val="3333FF"/>
                </a:solidFill>
                <a:latin typeface="+mn-lt"/>
                <a:cs typeface="Calibri" panose="020F0502020204030204" pitchFamily="34" charset="0"/>
              </a:rPr>
              <a:t>- Lassen Sie sich von einem Energieberater eine Wärmebedarfsberechnung für Ihr Haus anfertigen.</a:t>
            </a:r>
          </a:p>
        </p:txBody>
      </p:sp>
      <p:sp>
        <p:nvSpPr>
          <p:cNvPr id="8" name="Textfeld 7">
            <a:extLst>
              <a:ext uri="{FF2B5EF4-FFF2-40B4-BE49-F238E27FC236}">
                <a16:creationId xmlns:a16="http://schemas.microsoft.com/office/drawing/2014/main" id="{B4C2B735-0AC1-4ECA-972F-E12DA789CA36}"/>
              </a:ext>
            </a:extLst>
          </p:cNvPr>
          <p:cNvSpPr txBox="1"/>
          <p:nvPr/>
        </p:nvSpPr>
        <p:spPr>
          <a:xfrm>
            <a:off x="744886" y="4001353"/>
            <a:ext cx="9161114" cy="830997"/>
          </a:xfrm>
          <a:prstGeom prst="rect">
            <a:avLst/>
          </a:prstGeom>
          <a:noFill/>
        </p:spPr>
        <p:txBody>
          <a:bodyPr wrap="square">
            <a:spAutoFit/>
          </a:bodyPr>
          <a:lstStyle/>
          <a:p>
            <a:r>
              <a:rPr lang="de-DE" sz="1600" dirty="0">
                <a:solidFill>
                  <a:srgbClr val="3333FF"/>
                </a:solidFill>
                <a:latin typeface="+mn-lt"/>
                <a:cs typeface="Calibri" panose="020F0502020204030204" pitchFamily="34" charset="0"/>
              </a:rPr>
              <a:t>- Senken Sie </a:t>
            </a:r>
            <a:r>
              <a:rPr lang="de-DE" sz="1600" dirty="0">
                <a:solidFill>
                  <a:srgbClr val="3333FF"/>
                </a:solidFill>
                <a:latin typeface="+mn-lt"/>
                <a:cs typeface="Times New Roman" panose="02020603050405020304" pitchFamily="18" charset="0"/>
              </a:rPr>
              <a:t>bei Ihrer bestehenden Heizung (Öl/Gas) an einem sehr kalten Tag</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(-10°C Außentemperatur) die Vorlauftemperatur auf 55°C ab und überprüfen Sie, ob alle Räume</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mit den vorhandenen Heizkörpern warm werden (Raumtemperatur z.B. 21°C):</a:t>
            </a:r>
            <a:endParaRPr lang="de-DE" sz="1600" dirty="0">
              <a:solidFill>
                <a:srgbClr val="3333FF"/>
              </a:solidFill>
              <a:latin typeface="+mn-lt"/>
              <a:cs typeface="Calibri" panose="020F0502020204030204" pitchFamily="34" charset="0"/>
            </a:endParaRPr>
          </a:p>
        </p:txBody>
      </p:sp>
      <p:sp>
        <p:nvSpPr>
          <p:cNvPr id="9" name="Textfeld 8">
            <a:extLst>
              <a:ext uri="{FF2B5EF4-FFF2-40B4-BE49-F238E27FC236}">
                <a16:creationId xmlns:a16="http://schemas.microsoft.com/office/drawing/2014/main" id="{4494DBA4-DAC0-AAE6-945E-6523AB7DC6A0}"/>
              </a:ext>
            </a:extLst>
          </p:cNvPr>
          <p:cNvSpPr txBox="1"/>
          <p:nvPr/>
        </p:nvSpPr>
        <p:spPr>
          <a:xfrm>
            <a:off x="744886" y="4786342"/>
            <a:ext cx="9407298" cy="338554"/>
          </a:xfrm>
          <a:prstGeom prst="rect">
            <a:avLst/>
          </a:prstGeom>
          <a:noFill/>
        </p:spPr>
        <p:txBody>
          <a:bodyPr wrap="square">
            <a:spAutoFit/>
          </a:bodyPr>
          <a:lstStyle/>
          <a:p>
            <a:r>
              <a:rPr lang="de-DE" sz="1600" dirty="0">
                <a:solidFill>
                  <a:srgbClr val="3333FF"/>
                </a:solidFill>
                <a:latin typeface="+mn-lt"/>
                <a:cs typeface="Times New Roman" panose="02020603050405020304" pitchFamily="18" charset="0"/>
              </a:rPr>
              <a:t>  </a:t>
            </a:r>
            <a:r>
              <a:rPr lang="de-DE" sz="1600" u="sng" dirty="0">
                <a:solidFill>
                  <a:srgbClr val="3333FF"/>
                </a:solidFill>
                <a:latin typeface="+mn-lt"/>
                <a:cs typeface="Times New Roman" panose="02020603050405020304" pitchFamily="18" charset="0"/>
              </a:rPr>
              <a:t>Falls ja</a:t>
            </a:r>
            <a:r>
              <a:rPr lang="de-DE" sz="1600" dirty="0">
                <a:solidFill>
                  <a:srgbClr val="3333FF"/>
                </a:solidFill>
                <a:latin typeface="+mn-lt"/>
                <a:cs typeface="Times New Roman" panose="02020603050405020304" pitchFamily="18" charset="0"/>
              </a:rPr>
              <a:t>: die Heizungsanlage ist gut für eine Wärmepumpe geeignet.</a:t>
            </a:r>
            <a:endParaRPr lang="de-DE" sz="1600" dirty="0">
              <a:solidFill>
                <a:srgbClr val="3333FF"/>
              </a:solidFill>
              <a:latin typeface="+mn-lt"/>
              <a:cs typeface="Calibri" panose="020F0502020204030204" pitchFamily="34" charset="0"/>
            </a:endParaRPr>
          </a:p>
        </p:txBody>
      </p:sp>
      <p:sp>
        <p:nvSpPr>
          <p:cNvPr id="10" name="Textfeld 9">
            <a:extLst>
              <a:ext uri="{FF2B5EF4-FFF2-40B4-BE49-F238E27FC236}">
                <a16:creationId xmlns:a16="http://schemas.microsoft.com/office/drawing/2014/main" id="{196489AA-5B23-B036-7C9F-807A28CD8652}"/>
              </a:ext>
            </a:extLst>
          </p:cNvPr>
          <p:cNvSpPr txBox="1"/>
          <p:nvPr/>
        </p:nvSpPr>
        <p:spPr>
          <a:xfrm>
            <a:off x="744886" y="5101775"/>
            <a:ext cx="9161114" cy="584775"/>
          </a:xfrm>
          <a:prstGeom prst="rect">
            <a:avLst/>
          </a:prstGeom>
          <a:noFill/>
        </p:spPr>
        <p:txBody>
          <a:bodyPr wrap="square">
            <a:spAutoFit/>
          </a:bodyPr>
          <a:lstStyle/>
          <a:p>
            <a:r>
              <a:rPr lang="de-DE" sz="1600" dirty="0">
                <a:solidFill>
                  <a:srgbClr val="3333FF"/>
                </a:solidFill>
                <a:latin typeface="+mn-lt"/>
                <a:cs typeface="Times New Roman" panose="02020603050405020304" pitchFamily="18" charset="0"/>
              </a:rPr>
              <a:t>  </a:t>
            </a:r>
            <a:r>
              <a:rPr lang="de-DE" sz="1600" u="sng" dirty="0">
                <a:solidFill>
                  <a:srgbClr val="3333FF"/>
                </a:solidFill>
                <a:latin typeface="+mn-lt"/>
                <a:cs typeface="Times New Roman" panose="02020603050405020304" pitchFamily="18" charset="0"/>
              </a:rPr>
              <a:t>Falls nein</a:t>
            </a:r>
            <a:r>
              <a:rPr lang="de-DE" sz="1600" dirty="0">
                <a:solidFill>
                  <a:srgbClr val="3333FF"/>
                </a:solidFill>
                <a:latin typeface="+mn-lt"/>
                <a:cs typeface="Times New Roman" panose="02020603050405020304" pitchFamily="18" charset="0"/>
              </a:rPr>
              <a:t>: die Heizkörper der betroffenen Räume sollten gegen Größere ausgetauscht werden.</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Diese Maßnahme bringt auch schon eine Verbesserung für die bestehende Heizung.</a:t>
            </a:r>
            <a:endParaRPr lang="de-DE" sz="1600" dirty="0">
              <a:solidFill>
                <a:srgbClr val="3333FF"/>
              </a:solidFill>
              <a:latin typeface="+mn-lt"/>
              <a:cs typeface="Calibri" panose="020F0502020204030204" pitchFamily="34" charset="0"/>
            </a:endParaRPr>
          </a:p>
        </p:txBody>
      </p:sp>
      <p:sp>
        <p:nvSpPr>
          <p:cNvPr id="11" name="Rectangle 4">
            <a:extLst>
              <a:ext uri="{FF2B5EF4-FFF2-40B4-BE49-F238E27FC236}">
                <a16:creationId xmlns:a16="http://schemas.microsoft.com/office/drawing/2014/main" id="{10B1C5D6-7E58-17C5-6708-902B383D1BA7}"/>
              </a:ext>
            </a:extLst>
          </p:cNvPr>
          <p:cNvSpPr>
            <a:spLocks noChangeArrowheads="1"/>
          </p:cNvSpPr>
          <p:nvPr/>
        </p:nvSpPr>
        <p:spPr bwMode="auto">
          <a:xfrm>
            <a:off x="-29528" y="610788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Bewahren Sie Ruhe und bereiten sich auf den Heizungstausch gut vor!</a:t>
            </a:r>
          </a:p>
        </p:txBody>
      </p:sp>
      <p:sp>
        <p:nvSpPr>
          <p:cNvPr id="12" name="Textfeld 11">
            <a:extLst>
              <a:ext uri="{FF2B5EF4-FFF2-40B4-BE49-F238E27FC236}">
                <a16:creationId xmlns:a16="http://schemas.microsoft.com/office/drawing/2014/main" id="{629A1409-E59E-AD09-6A23-E40F8EFF978E}"/>
              </a:ext>
            </a:extLst>
          </p:cNvPr>
          <p:cNvSpPr txBox="1"/>
          <p:nvPr/>
        </p:nvSpPr>
        <p:spPr>
          <a:xfrm>
            <a:off x="404917" y="5769330"/>
            <a:ext cx="9407298"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Planen Sie Ihre EE-Maßnahmen im Rahmen Ihrer Instandhaltungsmaßnahmen des Hauses!</a:t>
            </a:r>
          </a:p>
        </p:txBody>
      </p:sp>
      <p:sp>
        <p:nvSpPr>
          <p:cNvPr id="13" name="Textfeld 12">
            <a:extLst>
              <a:ext uri="{FF2B5EF4-FFF2-40B4-BE49-F238E27FC236}">
                <a16:creationId xmlns:a16="http://schemas.microsoft.com/office/drawing/2014/main" id="{2E56B756-5B3E-4DFB-0A57-8574D4FB454D}"/>
              </a:ext>
            </a:extLst>
          </p:cNvPr>
          <p:cNvSpPr txBox="1"/>
          <p:nvPr/>
        </p:nvSpPr>
        <p:spPr>
          <a:xfrm>
            <a:off x="744886" y="3647332"/>
            <a:ext cx="9407298" cy="338554"/>
          </a:xfrm>
          <a:prstGeom prst="rect">
            <a:avLst/>
          </a:prstGeom>
          <a:noFill/>
        </p:spPr>
        <p:txBody>
          <a:bodyPr wrap="square">
            <a:spAutoFit/>
          </a:bodyPr>
          <a:lstStyle/>
          <a:p>
            <a:r>
              <a:rPr lang="de-DE" sz="1600" dirty="0">
                <a:solidFill>
                  <a:srgbClr val="3333FF"/>
                </a:solidFill>
                <a:latin typeface="+mn-lt"/>
                <a:cs typeface="Calibri" panose="020F0502020204030204" pitchFamily="34" charset="0"/>
              </a:rPr>
              <a:t>- Informieren Sie sich über ausgeführte Wärmepumpenanlagen und Wärmepumpentypen.</a:t>
            </a:r>
          </a:p>
        </p:txBody>
      </p:sp>
    </p:spTree>
    <p:extLst>
      <p:ext uri="{BB962C8B-B14F-4D97-AF65-F5344CB8AC3E}">
        <p14:creationId xmlns:p14="http://schemas.microsoft.com/office/powerpoint/2010/main" val="14862050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1+#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1+#ppt_w/2"/>
                                          </p:val>
                                        </p:tav>
                                        <p:tav tm="100000">
                                          <p:val>
                                            <p:strVal val="#ppt_x"/>
                                          </p:val>
                                        </p:tav>
                                      </p:tavLst>
                                    </p:anim>
                                    <p:anim calcmode="lin" valueType="num">
                                      <p:cBhvr additive="base">
                                        <p:cTn id="3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1+#ppt_w/2"/>
                                          </p:val>
                                        </p:tav>
                                        <p:tav tm="100000">
                                          <p:val>
                                            <p:strVal val="#ppt_x"/>
                                          </p:val>
                                        </p:tav>
                                      </p:tavLst>
                                    </p:anim>
                                    <p:anim calcmode="lin" valueType="num">
                                      <p:cBhvr additive="base">
                                        <p:cTn id="4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1+#ppt_w/2"/>
                                          </p:val>
                                        </p:tav>
                                        <p:tav tm="100000">
                                          <p:val>
                                            <p:strVal val="#ppt_x"/>
                                          </p:val>
                                        </p:tav>
                                      </p:tavLst>
                                    </p:anim>
                                    <p:anim calcmode="lin" valueType="num">
                                      <p:cBhvr additive="base">
                                        <p:cTn id="5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1000" fill="hold"/>
                                        <p:tgtEl>
                                          <p:spTgt spid="11"/>
                                        </p:tgtEl>
                                        <p:attrNameLst>
                                          <p:attrName>ppt_x</p:attrName>
                                        </p:attrNameLst>
                                      </p:cBhvr>
                                      <p:tavLst>
                                        <p:tav tm="0">
                                          <p:val>
                                            <p:strVal val="#ppt_x"/>
                                          </p:val>
                                        </p:tav>
                                        <p:tav tm="100000">
                                          <p:val>
                                            <p:strVal val="#ppt_x"/>
                                          </p:val>
                                        </p:tav>
                                      </p:tavLst>
                                    </p:anim>
                                    <p:anim calcmode="lin" valueType="num">
                                      <p:cBhvr additive="base">
                                        <p:cTn id="6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58166" y="23175"/>
            <a:ext cx="88084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Sektorkopplung</a:t>
            </a:r>
            <a:r>
              <a:rPr lang="de-DE" altLang="de-DE" sz="2000" dirty="0">
                <a:solidFill>
                  <a:schemeClr val="bg1"/>
                </a:solidFill>
              </a:rPr>
              <a:t> („</a:t>
            </a:r>
            <a:r>
              <a:rPr lang="de-DE" altLang="de-DE" sz="2000" dirty="0" err="1">
                <a:solidFill>
                  <a:schemeClr val="bg1"/>
                </a:solidFill>
              </a:rPr>
              <a:t>ProSumer</a:t>
            </a:r>
            <a:r>
              <a:rPr lang="de-DE" altLang="de-DE" sz="2000" dirty="0">
                <a:solidFill>
                  <a:schemeClr val="bg1"/>
                </a:solidFill>
              </a:rPr>
              <a:t>“) im Ein- und Mehrfamilienhaus (1)</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32789"/>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841014" y="1429201"/>
            <a:ext cx="3131039" cy="2703771"/>
            <a:chOff x="1995115" y="1601287"/>
            <a:chExt cx="3131039" cy="270377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995115" y="1631581"/>
              <a:ext cx="2173993" cy="523220"/>
            </a:xfrm>
            <a:prstGeom prst="rect">
              <a:avLst/>
            </a:prstGeom>
            <a:noFill/>
          </p:spPr>
          <p:txBody>
            <a:bodyPr wrap="none" rtlCol="0">
              <a:spAutoFit/>
            </a:bodyPr>
            <a:lstStyle/>
            <a:p>
              <a:r>
                <a:rPr lang="de-DE" sz="1400" dirty="0">
                  <a:solidFill>
                    <a:srgbClr val="3333FF"/>
                  </a:solidFill>
                </a:rPr>
                <a:t>notwendige energetische</a:t>
              </a:r>
              <a:br>
                <a:rPr lang="de-DE" sz="1400" dirty="0">
                  <a:solidFill>
                    <a:srgbClr val="3333FF"/>
                  </a:solidFill>
                </a:rPr>
              </a:br>
              <a:r>
                <a:rPr lang="de-DE" sz="1400" dirty="0">
                  <a:solidFill>
                    <a:srgbClr val="3333FF"/>
                  </a:solidFill>
                </a:rPr>
                <a:t>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23765"/>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574924" y="4483831"/>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120" name="Gruppieren 119">
            <a:extLst>
              <a:ext uri="{FF2B5EF4-FFF2-40B4-BE49-F238E27FC236}">
                <a16:creationId xmlns:a16="http://schemas.microsoft.com/office/drawing/2014/main" id="{500BCF8E-25F8-578F-E175-92B4265891C0}"/>
              </a:ext>
            </a:extLst>
          </p:cNvPr>
          <p:cNvGrpSpPr/>
          <p:nvPr/>
        </p:nvGrpSpPr>
        <p:grpSpPr>
          <a:xfrm>
            <a:off x="301451" y="1082131"/>
            <a:ext cx="9604550" cy="4718616"/>
            <a:chOff x="301451" y="1082131"/>
            <a:chExt cx="9604550" cy="4718616"/>
          </a:xfrm>
        </p:grpSpPr>
        <p:sp>
          <p:nvSpPr>
            <p:cNvPr id="98" name="Textfeld 97">
              <a:extLst>
                <a:ext uri="{FF2B5EF4-FFF2-40B4-BE49-F238E27FC236}">
                  <a16:creationId xmlns:a16="http://schemas.microsoft.com/office/drawing/2014/main" id="{EB481B56-AC83-4558-A5D7-9174941A9892}"/>
                </a:ext>
              </a:extLst>
            </p:cNvPr>
            <p:cNvSpPr txBox="1"/>
            <p:nvPr/>
          </p:nvSpPr>
          <p:spPr>
            <a:xfrm>
              <a:off x="301451" y="5462193"/>
              <a:ext cx="960455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sorgt für das Zusammenspiel von Erzeuger/Speicher und Verbraucher</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082131"/>
              <a:ext cx="4032306" cy="2277897"/>
              <a:chOff x="5813734" y="1254217"/>
              <a:chExt cx="4032306" cy="2277897"/>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515441" y="1254217"/>
                <a:ext cx="0" cy="2174783"/>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295660" y="1450929"/>
                <a:ext cx="65338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6A5356F7-C04E-4741-9D86-EC81D479A308}"/>
                  </a:ext>
                </a:extLst>
              </p:cNvPr>
              <p:cNvSpPr/>
              <p:nvPr/>
            </p:nvSpPr>
            <p:spPr bwMode="auto">
              <a:xfrm>
                <a:off x="7480489" y="140573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253082"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6">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grpSp>
        <p:nvGrpSpPr>
          <p:cNvPr id="113" name="Gruppieren 112">
            <a:extLst>
              <a:ext uri="{FF2B5EF4-FFF2-40B4-BE49-F238E27FC236}">
                <a16:creationId xmlns:a16="http://schemas.microsoft.com/office/drawing/2014/main" id="{5CC8F906-1BA6-6675-9F01-435ED59D3A15}"/>
              </a:ext>
            </a:extLst>
          </p:cNvPr>
          <p:cNvGrpSpPr/>
          <p:nvPr/>
        </p:nvGrpSpPr>
        <p:grpSpPr>
          <a:xfrm>
            <a:off x="301451" y="1809199"/>
            <a:ext cx="9604549" cy="3214596"/>
            <a:chOff x="301451" y="1879347"/>
            <a:chExt cx="9604549" cy="3214596"/>
          </a:xfrm>
        </p:grpSpPr>
        <p:grpSp>
          <p:nvGrpSpPr>
            <p:cNvPr id="111" name="Gruppieren 110">
              <a:extLst>
                <a:ext uri="{FF2B5EF4-FFF2-40B4-BE49-F238E27FC236}">
                  <a16:creationId xmlns:a16="http://schemas.microsoft.com/office/drawing/2014/main" id="{B1C00091-4CF7-0A15-30CA-069E8F700A5E}"/>
                </a:ext>
              </a:extLst>
            </p:cNvPr>
            <p:cNvGrpSpPr/>
            <p:nvPr/>
          </p:nvGrpSpPr>
          <p:grpSpPr>
            <a:xfrm>
              <a:off x="4084068" y="1879347"/>
              <a:ext cx="5821932" cy="2930395"/>
              <a:chOff x="4084068" y="1879347"/>
              <a:chExt cx="5821932" cy="2930395"/>
            </a:xfrm>
          </p:grpSpPr>
          <p:grpSp>
            <p:nvGrpSpPr>
              <p:cNvPr id="71" name="Gruppieren 70">
                <a:extLst>
                  <a:ext uri="{FF2B5EF4-FFF2-40B4-BE49-F238E27FC236}">
                    <a16:creationId xmlns:a16="http://schemas.microsoft.com/office/drawing/2014/main" id="{84B6FA31-E101-4E26-817D-56EB1100FC67}"/>
                  </a:ext>
                </a:extLst>
              </p:cNvPr>
              <p:cNvGrpSpPr/>
              <p:nvPr/>
            </p:nvGrpSpPr>
            <p:grpSpPr>
              <a:xfrm>
                <a:off x="7528568" y="1879347"/>
                <a:ext cx="2377432" cy="1398064"/>
                <a:chOff x="7528568" y="1879347"/>
                <a:chExt cx="2377432" cy="1398064"/>
              </a:xfrm>
            </p:grpSpPr>
            <p:sp>
              <p:nvSpPr>
                <p:cNvPr id="107" name="Textfeld 106">
                  <a:extLst>
                    <a:ext uri="{FF2B5EF4-FFF2-40B4-BE49-F238E27FC236}">
                      <a16:creationId xmlns:a16="http://schemas.microsoft.com/office/drawing/2014/main" id="{E5AC6EDE-9DC9-4F8B-921D-B9DCC88C5535}"/>
                    </a:ext>
                  </a:extLst>
                </p:cNvPr>
                <p:cNvSpPr txBox="1"/>
                <p:nvPr/>
              </p:nvSpPr>
              <p:spPr>
                <a:xfrm>
                  <a:off x="7528568" y="1879347"/>
                  <a:ext cx="2377432" cy="1015663"/>
                </a:xfrm>
                <a:prstGeom prst="rect">
                  <a:avLst/>
                </a:prstGeom>
                <a:noFill/>
              </p:spPr>
              <p:txBody>
                <a:bodyPr wrap="square">
                  <a:spAutoFit/>
                </a:bodyPr>
                <a:lstStyle/>
                <a:p>
                  <a:r>
                    <a:rPr lang="de-DE" sz="1200" dirty="0">
                      <a:solidFill>
                        <a:srgbClr val="FF0000"/>
                      </a:solidFill>
                      <a:latin typeface="+mn-lt"/>
                      <a:ea typeface="Calibri" panose="020F0502020204030204" pitchFamily="34" charset="0"/>
                    </a:rPr>
                    <a:t>V</a:t>
                  </a:r>
                  <a:r>
                    <a:rPr lang="de-DE" sz="1200" dirty="0">
                      <a:solidFill>
                        <a:srgbClr val="FF0000"/>
                      </a:solidFill>
                      <a:effectLst/>
                      <a:latin typeface="+mn-lt"/>
                      <a:ea typeface="Calibri" panose="020F0502020204030204" pitchFamily="34" charset="0"/>
                    </a:rPr>
                    <a:t>on den 20,3 Mio. Heizungs-anlagen im Bestand sind ca. 70% der Öl- und 60% der Gasheizungen älter als 20 Jahre! </a:t>
                  </a:r>
                  <a:endParaRPr lang="de-DE" sz="1200" dirty="0">
                    <a:latin typeface="+mn-lt"/>
                  </a:endParaRPr>
                </a:p>
              </p:txBody>
            </p:sp>
            <p:sp>
              <p:nvSpPr>
                <p:cNvPr id="108" name="Textfeld 107">
                  <a:extLst>
                    <a:ext uri="{FF2B5EF4-FFF2-40B4-BE49-F238E27FC236}">
                      <a16:creationId xmlns:a16="http://schemas.microsoft.com/office/drawing/2014/main" id="{1650A0BE-9E8A-4888-8259-FBF012F73EDA}"/>
                    </a:ext>
                  </a:extLst>
                </p:cNvPr>
                <p:cNvSpPr txBox="1"/>
                <p:nvPr/>
              </p:nvSpPr>
              <p:spPr>
                <a:xfrm>
                  <a:off x="7528568" y="2815746"/>
                  <a:ext cx="2153391" cy="461665"/>
                </a:xfrm>
                <a:prstGeom prst="rect">
                  <a:avLst/>
                </a:prstGeom>
                <a:noFill/>
              </p:spPr>
              <p:txBody>
                <a:bodyPr wrap="square">
                  <a:spAutoFit/>
                </a:bodyPr>
                <a:lstStyle/>
                <a:p>
                  <a:r>
                    <a:rPr lang="de-DE" sz="1200" u="sng" dirty="0">
                      <a:effectLst/>
                      <a:latin typeface="+mj-lt"/>
                      <a:ea typeface="Calibri" panose="020F0502020204030204" pitchFamily="34" charset="0"/>
                    </a:rPr>
                    <a:t>Quelle</a:t>
                  </a:r>
                  <a:r>
                    <a:rPr lang="de-DE" sz="1200" dirty="0">
                      <a:effectLst/>
                      <a:latin typeface="+mj-lt"/>
                      <a:ea typeface="Calibri" panose="020F0502020204030204" pitchFamily="34" charset="0"/>
                    </a:rPr>
                    <a:t>: </a:t>
                  </a:r>
                  <a:r>
                    <a:rPr lang="de-DE" sz="1200" dirty="0">
                      <a:latin typeface="+mj-lt"/>
                      <a:ea typeface="Calibri" panose="020F0502020204030204" pitchFamily="34" charset="0"/>
                    </a:rPr>
                    <a:t>Sc</a:t>
                  </a:r>
                  <a:r>
                    <a:rPr lang="de-DE" sz="1200" dirty="0">
                      <a:effectLst/>
                      <a:latin typeface="+mj-lt"/>
                      <a:ea typeface="Calibri" panose="020F0502020204030204" pitchFamily="34" charset="0"/>
                    </a:rPr>
                    <a:t>hornsteinfeger-handwerk 2020</a:t>
                  </a:r>
                </a:p>
              </p:txBody>
            </p:sp>
          </p:grpSp>
          <p:grpSp>
            <p:nvGrpSpPr>
              <p:cNvPr id="116" name="Gruppieren 115">
                <a:extLst>
                  <a:ext uri="{FF2B5EF4-FFF2-40B4-BE49-F238E27FC236}">
                    <a16:creationId xmlns:a16="http://schemas.microsoft.com/office/drawing/2014/main" id="{5D1240E3-5A5D-8019-866A-991221377572}"/>
                  </a:ext>
                </a:extLst>
              </p:cNvPr>
              <p:cNvGrpSpPr/>
              <p:nvPr/>
            </p:nvGrpSpPr>
            <p:grpSpPr>
              <a:xfrm>
                <a:off x="4084068" y="3212994"/>
                <a:ext cx="5821932" cy="1596748"/>
                <a:chOff x="4084068" y="3212994"/>
                <a:chExt cx="5821932" cy="1596748"/>
              </a:xfrm>
            </p:grpSpPr>
            <p:sp>
              <p:nvSpPr>
                <p:cNvPr id="103" name="Textfeld 102">
                  <a:extLst>
                    <a:ext uri="{FF2B5EF4-FFF2-40B4-BE49-F238E27FC236}">
                      <a16:creationId xmlns:a16="http://schemas.microsoft.com/office/drawing/2014/main" id="{1543E5FF-81D2-4745-B8E5-C050B5C30188}"/>
                    </a:ext>
                  </a:extLst>
                </p:cNvPr>
                <p:cNvSpPr txBox="1"/>
                <p:nvPr/>
              </p:nvSpPr>
              <p:spPr>
                <a:xfrm>
                  <a:off x="7206556" y="3414750"/>
                  <a:ext cx="2699444" cy="646331"/>
                </a:xfrm>
                <a:prstGeom prst="rect">
                  <a:avLst/>
                </a:prstGeom>
                <a:noFill/>
              </p:spPr>
              <p:txBody>
                <a:bodyPr wrap="square" rtlCol="0">
                  <a:spAutoFit/>
                </a:bodyPr>
                <a:lstStyle/>
                <a:p>
                  <a:r>
                    <a:rPr lang="de-DE" sz="1200" u="sng" dirty="0">
                      <a:solidFill>
                        <a:srgbClr val="FF0000"/>
                      </a:solidFill>
                    </a:rPr>
                    <a:t>Achtung</a:t>
                  </a:r>
                  <a:r>
                    <a:rPr lang="de-DE" sz="1200" dirty="0">
                      <a:solidFill>
                        <a:srgbClr val="FF0000"/>
                      </a:solidFill>
                    </a:rPr>
                    <a:t>: </a:t>
                  </a:r>
                  <a:br>
                    <a:rPr lang="de-DE" sz="1200" dirty="0">
                      <a:solidFill>
                        <a:srgbClr val="FF0000"/>
                      </a:solidFill>
                    </a:rPr>
                  </a:br>
                  <a:r>
                    <a:rPr lang="de-DE" sz="1200" dirty="0">
                      <a:solidFill>
                        <a:srgbClr val="FF0000"/>
                      </a:solidFill>
                    </a:rPr>
                    <a:t>- keine Öl- oder Gasheizungen mehr!</a:t>
                  </a:r>
                  <a:br>
                    <a:rPr lang="de-DE" sz="1200" dirty="0">
                      <a:solidFill>
                        <a:srgbClr val="FF0000"/>
                      </a:solidFill>
                    </a:rPr>
                  </a:br>
                  <a:r>
                    <a:rPr lang="de-DE" sz="1200" dirty="0">
                      <a:solidFill>
                        <a:srgbClr val="FF0000"/>
                      </a:solidFill>
                    </a:rPr>
                    <a:t>- Wo möglich: Wärmenetze!</a:t>
                  </a:r>
                </a:p>
              </p:txBody>
            </p:sp>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2199699" cy="1596748"/>
                  <a:chOff x="4084068" y="3212994"/>
                  <a:chExt cx="2199699" cy="1596748"/>
                </a:xfrm>
              </p:grpSpPr>
              <p:cxnSp>
                <p:nvCxnSpPr>
                  <p:cNvPr id="40" name="Gerader Verbinder 39">
                    <a:extLst>
                      <a:ext uri="{FF2B5EF4-FFF2-40B4-BE49-F238E27FC236}">
                        <a16:creationId xmlns:a16="http://schemas.microsoft.com/office/drawing/2014/main" id="{38F9CED0-963F-4777-994E-CD96380A003C}"/>
                      </a:ext>
                    </a:extLst>
                  </p:cNvPr>
                  <p:cNvCxnSpPr>
                    <a:cxnSpLocks/>
                    <a:endCxn id="53" idx="6"/>
                  </p:cNvCxnSpPr>
                  <p:nvPr/>
                </p:nvCxnSpPr>
                <p:spPr bwMode="auto">
                  <a:xfrm>
                    <a:off x="4443643" y="4774908"/>
                    <a:ext cx="184012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sp>
                <p:nvSpPr>
                  <p:cNvPr id="53" name="Ellipse 52">
                    <a:extLst>
                      <a:ext uri="{FF2B5EF4-FFF2-40B4-BE49-F238E27FC236}">
                        <a16:creationId xmlns:a16="http://schemas.microsoft.com/office/drawing/2014/main" id="{1783D757-6DFE-435D-8051-CF666D886B7E}"/>
                      </a:ext>
                    </a:extLst>
                  </p:cNvPr>
                  <p:cNvSpPr/>
                  <p:nvPr/>
                </p:nvSpPr>
                <p:spPr bwMode="auto">
                  <a:xfrm>
                    <a:off x="6214098" y="474007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23" name="Textfeld 22">
              <a:extLst>
                <a:ext uri="{FF2B5EF4-FFF2-40B4-BE49-F238E27FC236}">
                  <a16:creationId xmlns:a16="http://schemas.microsoft.com/office/drawing/2014/main" id="{B331854A-963A-A1BC-B6F9-DC509AA1BE9A}"/>
                </a:ext>
              </a:extLst>
            </p:cNvPr>
            <p:cNvSpPr txBox="1"/>
            <p:nvPr/>
          </p:nvSpPr>
          <p:spPr>
            <a:xfrm>
              <a:off x="301451" y="475538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ersetzen (Luft/Sole/Wasser-Wasser bzw. Luft-Luft)</a:t>
              </a:r>
            </a:p>
          </p:txBody>
        </p:sp>
      </p:grpSp>
      <p:sp>
        <p:nvSpPr>
          <p:cNvPr id="110" name="Textfeld 109">
            <a:extLst>
              <a:ext uri="{FF2B5EF4-FFF2-40B4-BE49-F238E27FC236}">
                <a16:creationId xmlns:a16="http://schemas.microsoft.com/office/drawing/2014/main" id="{0F0B59B9-F2B9-3AE5-6EA7-CFCF863B1BAB}"/>
              </a:ext>
            </a:extLst>
          </p:cNvPr>
          <p:cNvSpPr txBox="1"/>
          <p:nvPr/>
        </p:nvSpPr>
        <p:spPr>
          <a:xfrm>
            <a:off x="301450" y="5755568"/>
            <a:ext cx="959003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15" name="Gruppieren 114">
            <a:extLst>
              <a:ext uri="{FF2B5EF4-FFF2-40B4-BE49-F238E27FC236}">
                <a16:creationId xmlns:a16="http://schemas.microsoft.com/office/drawing/2014/main" id="{D587411E-2867-4BEF-97EF-56AA9D38709A}"/>
              </a:ext>
            </a:extLst>
          </p:cNvPr>
          <p:cNvGrpSpPr/>
          <p:nvPr/>
        </p:nvGrpSpPr>
        <p:grpSpPr>
          <a:xfrm>
            <a:off x="301450" y="1376505"/>
            <a:ext cx="9604549" cy="3903983"/>
            <a:chOff x="301450" y="1440005"/>
            <a:chExt cx="9604549" cy="3903983"/>
          </a:xfrm>
        </p:grpSpPr>
        <p:sp>
          <p:nvSpPr>
            <p:cNvPr id="101" name="Textfeld 100">
              <a:extLst>
                <a:ext uri="{FF2B5EF4-FFF2-40B4-BE49-F238E27FC236}">
                  <a16:creationId xmlns:a16="http://schemas.microsoft.com/office/drawing/2014/main" id="{15DBD730-6C2E-4363-9083-F3AD10D0F8FC}"/>
                </a:ext>
              </a:extLst>
            </p:cNvPr>
            <p:cNvSpPr txBox="1"/>
            <p:nvPr/>
          </p:nvSpPr>
          <p:spPr>
            <a:xfrm>
              <a:off x="301450" y="500543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 aufs Dach oder/und Balkon mit Haus-Akku, Überschussstrom in P2Heat/Akku und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440005"/>
              <a:ext cx="3351398" cy="3368750"/>
              <a:chOff x="3811625" y="1440005"/>
              <a:chExt cx="3351398" cy="3368750"/>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418875" cy="1312756"/>
                <a:chOff x="5598798" y="3495999"/>
                <a:chExt cx="418875" cy="1312756"/>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8">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flipH="1">
                  <a:off x="5806615" y="4214621"/>
                  <a:ext cx="1621" cy="55831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5770065" y="473908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440005"/>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118" name="Gruppieren 117">
            <a:extLst>
              <a:ext uri="{FF2B5EF4-FFF2-40B4-BE49-F238E27FC236}">
                <a16:creationId xmlns:a16="http://schemas.microsoft.com/office/drawing/2014/main" id="{C51C1E70-9344-969F-0689-64156BE07A67}"/>
              </a:ext>
            </a:extLst>
          </p:cNvPr>
          <p:cNvGrpSpPr/>
          <p:nvPr/>
        </p:nvGrpSpPr>
        <p:grpSpPr>
          <a:xfrm>
            <a:off x="301451" y="2750541"/>
            <a:ext cx="9380508" cy="2786342"/>
            <a:chOff x="301451" y="2807691"/>
            <a:chExt cx="9380508"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301451" y="525547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104981" cy="2002051"/>
              <a:chOff x="372616" y="2807691"/>
              <a:chExt cx="4104981" cy="2002051"/>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104981" cy="2002051"/>
                <a:chOff x="372616" y="2915979"/>
                <a:chExt cx="4104981" cy="2002051"/>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104981" cy="2002051"/>
                  <a:chOff x="372616" y="2915979"/>
                  <a:chExt cx="4104981" cy="2002051"/>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9">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10">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Ellipse 46">
                    <a:extLst>
                      <a:ext uri="{FF2B5EF4-FFF2-40B4-BE49-F238E27FC236}">
                        <a16:creationId xmlns:a16="http://schemas.microsoft.com/office/drawing/2014/main" id="{12CFD925-0C7A-43EA-9B95-EEFB56040591}"/>
                      </a:ext>
                    </a:extLst>
                  </p:cNvPr>
                  <p:cNvSpPr/>
                  <p:nvPr/>
                </p:nvSpPr>
                <p:spPr bwMode="auto">
                  <a:xfrm>
                    <a:off x="440792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Dieses Konzept wird die Energiewende mit einer optimalen Eigenversorgung revolutionieren !</a:t>
            </a:r>
          </a:p>
        </p:txBody>
      </p:sp>
    </p:spTree>
    <p:extLst>
      <p:ext uri="{BB962C8B-B14F-4D97-AF65-F5344CB8AC3E}">
        <p14:creationId xmlns:p14="http://schemas.microsoft.com/office/powerpoint/2010/main" val="6249873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3"/>
                                        </p:tgtEl>
                                        <p:attrNameLst>
                                          <p:attrName>style.visibility</p:attrName>
                                        </p:attrNameLst>
                                      </p:cBhvr>
                                      <p:to>
                                        <p:strVal val="visible"/>
                                      </p:to>
                                    </p:set>
                                    <p:anim calcmode="lin" valueType="num">
                                      <p:cBhvr additive="base">
                                        <p:cTn id="13" dur="1000" fill="hold"/>
                                        <p:tgtEl>
                                          <p:spTgt spid="113"/>
                                        </p:tgtEl>
                                        <p:attrNameLst>
                                          <p:attrName>ppt_x</p:attrName>
                                        </p:attrNameLst>
                                      </p:cBhvr>
                                      <p:tavLst>
                                        <p:tav tm="0">
                                          <p:val>
                                            <p:strVal val="0-#ppt_w/2"/>
                                          </p:val>
                                        </p:tav>
                                        <p:tav tm="100000">
                                          <p:val>
                                            <p:strVal val="#ppt_x"/>
                                          </p:val>
                                        </p:tav>
                                      </p:tavLst>
                                    </p:anim>
                                    <p:anim calcmode="lin" valueType="num">
                                      <p:cBhvr additive="base">
                                        <p:cTn id="14"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1000" fill="hold"/>
                                        <p:tgtEl>
                                          <p:spTgt spid="115"/>
                                        </p:tgtEl>
                                        <p:attrNameLst>
                                          <p:attrName>ppt_x</p:attrName>
                                        </p:attrNameLst>
                                      </p:cBhvr>
                                      <p:tavLst>
                                        <p:tav tm="0">
                                          <p:val>
                                            <p:strVal val="#ppt_x"/>
                                          </p:val>
                                        </p:tav>
                                        <p:tav tm="100000">
                                          <p:val>
                                            <p:strVal val="#ppt_x"/>
                                          </p:val>
                                        </p:tav>
                                      </p:tavLst>
                                    </p:anim>
                                    <p:anim calcmode="lin" valueType="num">
                                      <p:cBhvr additive="base">
                                        <p:cTn id="20" dur="1000" fill="hold"/>
                                        <p:tgtEl>
                                          <p:spTgt spid="11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 calcmode="lin" valueType="num">
                                      <p:cBhvr additive="base">
                                        <p:cTn id="25" dur="1000" fill="hold"/>
                                        <p:tgtEl>
                                          <p:spTgt spid="118"/>
                                        </p:tgtEl>
                                        <p:attrNameLst>
                                          <p:attrName>ppt_x</p:attrName>
                                        </p:attrNameLst>
                                      </p:cBhvr>
                                      <p:tavLst>
                                        <p:tav tm="0">
                                          <p:val>
                                            <p:strVal val="0-#ppt_w/2"/>
                                          </p:val>
                                        </p:tav>
                                        <p:tav tm="100000">
                                          <p:val>
                                            <p:strVal val="#ppt_x"/>
                                          </p:val>
                                        </p:tav>
                                      </p:tavLst>
                                    </p:anim>
                                    <p:anim calcmode="lin" valueType="num">
                                      <p:cBhvr additive="base">
                                        <p:cTn id="26" dur="100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1000" fill="hold"/>
                                        <p:tgtEl>
                                          <p:spTgt spid="120"/>
                                        </p:tgtEl>
                                        <p:attrNameLst>
                                          <p:attrName>ppt_x</p:attrName>
                                        </p:attrNameLst>
                                      </p:cBhvr>
                                      <p:tavLst>
                                        <p:tav tm="0">
                                          <p:val>
                                            <p:strVal val="1+#ppt_w/2"/>
                                          </p:val>
                                        </p:tav>
                                        <p:tav tm="100000">
                                          <p:val>
                                            <p:strVal val="#ppt_x"/>
                                          </p:val>
                                        </p:tav>
                                      </p:tavLst>
                                    </p:anim>
                                    <p:anim calcmode="lin" valueType="num">
                                      <p:cBhvr additive="base">
                                        <p:cTn id="32"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1000" fill="hold"/>
                                        <p:tgtEl>
                                          <p:spTgt spid="110"/>
                                        </p:tgtEl>
                                        <p:attrNameLst>
                                          <p:attrName>ppt_x</p:attrName>
                                        </p:attrNameLst>
                                      </p:cBhvr>
                                      <p:tavLst>
                                        <p:tav tm="0">
                                          <p:val>
                                            <p:strVal val="1+#ppt_w/2"/>
                                          </p:val>
                                        </p:tav>
                                        <p:tav tm="100000">
                                          <p:val>
                                            <p:strVal val="#ppt_x"/>
                                          </p:val>
                                        </p:tav>
                                      </p:tavLst>
                                    </p:anim>
                                    <p:anim calcmode="lin" valueType="num">
                                      <p:cBhvr additive="base">
                                        <p:cTn id="3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1000" fill="hold"/>
                                        <p:tgtEl>
                                          <p:spTgt spid="104"/>
                                        </p:tgtEl>
                                        <p:attrNameLst>
                                          <p:attrName>ppt_x</p:attrName>
                                        </p:attrNameLst>
                                      </p:cBhvr>
                                      <p:tavLst>
                                        <p:tav tm="0">
                                          <p:val>
                                            <p:strVal val="#ppt_x"/>
                                          </p:val>
                                        </p:tav>
                                        <p:tav tm="100000">
                                          <p:val>
                                            <p:strVal val="#ppt_x"/>
                                          </p:val>
                                        </p:tav>
                                      </p:tavLst>
                                    </p:anim>
                                    <p:anim calcmode="lin" valueType="num">
                                      <p:cBhvr additive="base">
                                        <p:cTn id="4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46681" y="176186"/>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6" name="Textfeld 5">
            <a:extLst>
              <a:ext uri="{FF2B5EF4-FFF2-40B4-BE49-F238E27FC236}">
                <a16:creationId xmlns:a16="http://schemas.microsoft.com/office/drawing/2014/main" id="{F2F05B7A-9B82-4070-9485-4FD87A184B84}"/>
              </a:ext>
            </a:extLst>
          </p:cNvPr>
          <p:cNvSpPr txBox="1"/>
          <p:nvPr/>
        </p:nvSpPr>
        <p:spPr>
          <a:xfrm>
            <a:off x="873840" y="1432139"/>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Mediale und politische Empörung zum GEG, „Technologieoffenheit“</a:t>
            </a:r>
          </a:p>
        </p:txBody>
      </p:sp>
      <p:sp>
        <p:nvSpPr>
          <p:cNvPr id="2" name="Textfeld 1">
            <a:extLst>
              <a:ext uri="{FF2B5EF4-FFF2-40B4-BE49-F238E27FC236}">
                <a16:creationId xmlns:a16="http://schemas.microsoft.com/office/drawing/2014/main" id="{F9ADEA4C-AE70-D329-5D5E-B1D7F9DDB9CF}"/>
              </a:ext>
            </a:extLst>
          </p:cNvPr>
          <p:cNvSpPr txBox="1"/>
          <p:nvPr/>
        </p:nvSpPr>
        <p:spPr>
          <a:xfrm>
            <a:off x="873840" y="1986370"/>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Auszüge aus dem GEG 2024 mit Kommentaren</a:t>
            </a:r>
          </a:p>
        </p:txBody>
      </p:sp>
      <p:sp>
        <p:nvSpPr>
          <p:cNvPr id="3" name="Textfeld 2">
            <a:extLst>
              <a:ext uri="{FF2B5EF4-FFF2-40B4-BE49-F238E27FC236}">
                <a16:creationId xmlns:a16="http://schemas.microsoft.com/office/drawing/2014/main" id="{9DD5287C-6920-C86B-E1D4-2BAA016DE4A8}"/>
              </a:ext>
            </a:extLst>
          </p:cNvPr>
          <p:cNvSpPr txBox="1"/>
          <p:nvPr/>
        </p:nvSpPr>
        <p:spPr>
          <a:xfrm>
            <a:off x="873840" y="2540601"/>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Was soll ich als </a:t>
            </a:r>
            <a:r>
              <a:rPr lang="de-DE" sz="1800" dirty="0" err="1">
                <a:solidFill>
                  <a:srgbClr val="3333FF"/>
                </a:solidFill>
                <a:latin typeface="+mn-lt"/>
                <a:cs typeface="Calibri" panose="020F0502020204030204" pitchFamily="34" charset="0"/>
              </a:rPr>
              <a:t>Bürger:in</a:t>
            </a:r>
            <a:r>
              <a:rPr lang="de-DE" sz="1800" dirty="0">
                <a:solidFill>
                  <a:srgbClr val="3333FF"/>
                </a:solidFill>
                <a:latin typeface="+mn-lt"/>
                <a:cs typeface="Calibri" panose="020F0502020204030204" pitchFamily="34" charset="0"/>
              </a:rPr>
              <a:t> bei der Heizungsumstellung tun? </a:t>
            </a:r>
          </a:p>
        </p:txBody>
      </p:sp>
      <p:sp>
        <p:nvSpPr>
          <p:cNvPr id="7" name="Textfeld 6">
            <a:extLst>
              <a:ext uri="{FF2B5EF4-FFF2-40B4-BE49-F238E27FC236}">
                <a16:creationId xmlns:a16="http://schemas.microsoft.com/office/drawing/2014/main" id="{BE979BD6-5D2C-497E-21C1-431F35E655D8}"/>
              </a:ext>
            </a:extLst>
          </p:cNvPr>
          <p:cNvSpPr txBox="1"/>
          <p:nvPr/>
        </p:nvSpPr>
        <p:spPr>
          <a:xfrm>
            <a:off x="873840" y="4279247"/>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Fazit</a:t>
            </a:r>
          </a:p>
        </p:txBody>
      </p:sp>
      <p:sp>
        <p:nvSpPr>
          <p:cNvPr id="8" name="Textfeld 7">
            <a:extLst>
              <a:ext uri="{FF2B5EF4-FFF2-40B4-BE49-F238E27FC236}">
                <a16:creationId xmlns:a16="http://schemas.microsoft.com/office/drawing/2014/main" id="{ECC9A730-AF42-E557-F8CD-BDD57A90897F}"/>
              </a:ext>
            </a:extLst>
          </p:cNvPr>
          <p:cNvSpPr txBox="1"/>
          <p:nvPr/>
        </p:nvSpPr>
        <p:spPr>
          <a:xfrm>
            <a:off x="873840" y="986854"/>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Klimakrise</a:t>
            </a:r>
          </a:p>
        </p:txBody>
      </p:sp>
      <p:sp>
        <p:nvSpPr>
          <p:cNvPr id="9" name="Textfeld 8">
            <a:extLst>
              <a:ext uri="{FF2B5EF4-FFF2-40B4-BE49-F238E27FC236}">
                <a16:creationId xmlns:a16="http://schemas.microsoft.com/office/drawing/2014/main" id="{9DFA019D-364A-8155-0482-5FEE62128EC7}"/>
              </a:ext>
            </a:extLst>
          </p:cNvPr>
          <p:cNvSpPr txBox="1"/>
          <p:nvPr/>
        </p:nvSpPr>
        <p:spPr>
          <a:xfrm>
            <a:off x="873840" y="3094832"/>
            <a:ext cx="8919384" cy="369332"/>
          </a:xfrm>
          <a:prstGeom prst="rect">
            <a:avLst/>
          </a:prstGeom>
          <a:noFill/>
        </p:spPr>
        <p:txBody>
          <a:bodyPr wrap="square">
            <a:spAutoFit/>
          </a:bodyPr>
          <a:lstStyle/>
          <a:p>
            <a:pPr marL="342900" indent="-342900">
              <a:buFont typeface="Courier New" panose="02070309020205020404" pitchFamily="49" charset="0"/>
              <a:buChar char="o"/>
            </a:pPr>
            <a:r>
              <a:rPr lang="de-DE" altLang="de-DE" sz="1800" dirty="0" err="1">
                <a:solidFill>
                  <a:srgbClr val="0000FF"/>
                </a:solidFill>
                <a:latin typeface="+mn-lt"/>
              </a:rPr>
              <a:t>Sektorkopplung</a:t>
            </a:r>
            <a:r>
              <a:rPr lang="de-DE" altLang="de-DE" sz="1800" dirty="0">
                <a:solidFill>
                  <a:srgbClr val="0000FF"/>
                </a:solidFill>
                <a:latin typeface="+mn-lt"/>
              </a:rPr>
              <a:t> zwischen Energieerzeugung und –verbrauch („</a:t>
            </a:r>
            <a:r>
              <a:rPr lang="de-DE" altLang="de-DE" sz="1800" dirty="0" err="1">
                <a:solidFill>
                  <a:srgbClr val="0000FF"/>
                </a:solidFill>
                <a:latin typeface="+mn-lt"/>
              </a:rPr>
              <a:t>ProSumer</a:t>
            </a:r>
            <a:r>
              <a:rPr lang="de-DE" altLang="de-DE" sz="1800" dirty="0">
                <a:solidFill>
                  <a:srgbClr val="0000FF"/>
                </a:solidFill>
                <a:latin typeface="+mn-lt"/>
              </a:rPr>
              <a:t>“)</a:t>
            </a:r>
            <a:endParaRPr lang="de-DE" sz="1800" dirty="0">
              <a:solidFill>
                <a:srgbClr val="0000FF"/>
              </a:solidFill>
              <a:latin typeface="+mn-lt"/>
              <a:cs typeface="Calibri" panose="020F0502020204030204" pitchFamily="34" charset="0"/>
            </a:endParaRPr>
          </a:p>
        </p:txBody>
      </p:sp>
      <p:sp>
        <p:nvSpPr>
          <p:cNvPr id="10" name="Textfeld 9">
            <a:extLst>
              <a:ext uri="{FF2B5EF4-FFF2-40B4-BE49-F238E27FC236}">
                <a16:creationId xmlns:a16="http://schemas.microsoft.com/office/drawing/2014/main" id="{98B87A88-838D-F63F-A82F-8841E4329617}"/>
              </a:ext>
            </a:extLst>
          </p:cNvPr>
          <p:cNvSpPr txBox="1"/>
          <p:nvPr/>
        </p:nvSpPr>
        <p:spPr>
          <a:xfrm>
            <a:off x="1296729" y="3420050"/>
            <a:ext cx="8919384" cy="369332"/>
          </a:xfrm>
          <a:prstGeom prst="rect">
            <a:avLst/>
          </a:prstGeom>
          <a:noFill/>
        </p:spPr>
        <p:txBody>
          <a:bodyPr wrap="square">
            <a:spAutoFit/>
          </a:bodyPr>
          <a:lstStyle/>
          <a:p>
            <a:r>
              <a:rPr lang="de-DE" altLang="de-DE" sz="1800" dirty="0">
                <a:solidFill>
                  <a:srgbClr val="0000FF"/>
                </a:solidFill>
                <a:latin typeface="+mn-lt"/>
              </a:rPr>
              <a:t>- im Ein- und Mehrfamilienhaus mit Beispielen</a:t>
            </a:r>
            <a:endParaRPr lang="de-DE" sz="1800" dirty="0">
              <a:solidFill>
                <a:srgbClr val="0000FF"/>
              </a:solidFill>
              <a:latin typeface="+mn-lt"/>
              <a:cs typeface="Calibri" panose="020F0502020204030204" pitchFamily="34" charset="0"/>
            </a:endParaRPr>
          </a:p>
        </p:txBody>
      </p:sp>
      <p:sp>
        <p:nvSpPr>
          <p:cNvPr id="11" name="Textfeld 10">
            <a:extLst>
              <a:ext uri="{FF2B5EF4-FFF2-40B4-BE49-F238E27FC236}">
                <a16:creationId xmlns:a16="http://schemas.microsoft.com/office/drawing/2014/main" id="{21767CC7-9C9E-8167-3267-4A8492D5E7BF}"/>
              </a:ext>
            </a:extLst>
          </p:cNvPr>
          <p:cNvSpPr txBox="1"/>
          <p:nvPr/>
        </p:nvSpPr>
        <p:spPr>
          <a:xfrm>
            <a:off x="1296729" y="3735424"/>
            <a:ext cx="8919384" cy="369332"/>
          </a:xfrm>
          <a:prstGeom prst="rect">
            <a:avLst/>
          </a:prstGeom>
          <a:noFill/>
        </p:spPr>
        <p:txBody>
          <a:bodyPr wrap="square">
            <a:spAutoFit/>
          </a:bodyPr>
          <a:lstStyle/>
          <a:p>
            <a:r>
              <a:rPr lang="de-DE" altLang="de-DE" sz="1800" dirty="0">
                <a:solidFill>
                  <a:srgbClr val="0000FF"/>
                </a:solidFill>
                <a:latin typeface="+mn-lt"/>
              </a:rPr>
              <a:t>- in der Gebietskörperschaft</a:t>
            </a:r>
            <a:endParaRPr lang="de-DE" sz="1800" dirty="0">
              <a:solidFill>
                <a:srgbClr val="0000FF"/>
              </a:solidFill>
              <a:latin typeface="+mn-lt"/>
              <a:cs typeface="Calibri" panose="020F0502020204030204"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1+#ppt_w/2"/>
                                          </p:val>
                                        </p:tav>
                                        <p:tav tm="100000">
                                          <p:val>
                                            <p:strVal val="#ppt_x"/>
                                          </p:val>
                                        </p:tav>
                                      </p:tavLst>
                                    </p:anim>
                                    <p:anim calcmode="lin" valueType="num">
                                      <p:cBhvr additive="base">
                                        <p:cTn id="3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1+#ppt_w/2"/>
                                          </p:val>
                                        </p:tav>
                                        <p:tav tm="100000">
                                          <p:val>
                                            <p:strVal val="#ppt_x"/>
                                          </p:val>
                                        </p:tav>
                                      </p:tavLst>
                                    </p:anim>
                                    <p:anim calcmode="lin" valueType="num">
                                      <p:cBhvr additive="base">
                                        <p:cTn id="3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1+#ppt_w/2"/>
                                          </p:val>
                                        </p:tav>
                                        <p:tav tm="100000">
                                          <p:val>
                                            <p:strVal val="#ppt_x"/>
                                          </p:val>
                                        </p:tav>
                                      </p:tavLst>
                                    </p:anim>
                                    <p:anim calcmode="lin" valueType="num">
                                      <p:cBhvr additive="base">
                                        <p:cTn id="4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35" name="Diagramm 8234">
            <a:extLst>
              <a:ext uri="{FF2B5EF4-FFF2-40B4-BE49-F238E27FC236}">
                <a16:creationId xmlns:a16="http://schemas.microsoft.com/office/drawing/2014/main" id="{4F7CEBB2-7F43-E3AE-CCBC-C68ECE7A6B9E}"/>
              </a:ext>
            </a:extLst>
          </p:cNvPr>
          <p:cNvGraphicFramePr>
            <a:graphicFrameLocks/>
          </p:cNvGraphicFramePr>
          <p:nvPr/>
        </p:nvGraphicFramePr>
        <p:xfrm>
          <a:off x="474567" y="1086132"/>
          <a:ext cx="8956863" cy="3348982"/>
        </p:xfrm>
        <a:graphic>
          <a:graphicData uri="http://schemas.openxmlformats.org/drawingml/2006/chart">
            <c:chart xmlns:c="http://schemas.openxmlformats.org/drawingml/2006/chart" xmlns:r="http://schemas.openxmlformats.org/officeDocument/2006/relationships" r:id="rId3"/>
          </a:graphicData>
        </a:graphic>
      </p:graphicFrame>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85520" y="0"/>
            <a:ext cx="743979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ProSumer</a:t>
            </a:r>
            <a:r>
              <a:rPr lang="de-DE" altLang="de-DE" sz="2000" dirty="0">
                <a:solidFill>
                  <a:schemeClr val="bg1"/>
                </a:solidFill>
              </a:rPr>
              <a:t> im Ein- und Mehrfamilienhaus (2)</a:t>
            </a:r>
            <a:br>
              <a:rPr lang="de-DE" altLang="de-DE" sz="2000" dirty="0">
                <a:solidFill>
                  <a:schemeClr val="bg1"/>
                </a:solidFill>
              </a:rPr>
            </a:br>
            <a:r>
              <a:rPr lang="de-DE" altLang="de-DE" sz="2000" dirty="0">
                <a:solidFill>
                  <a:schemeClr val="bg1"/>
                </a:solidFill>
              </a:rPr>
              <a:t>Beispiel: </a:t>
            </a:r>
            <a:r>
              <a:rPr lang="de-DE" altLang="de-DE" sz="2000" dirty="0" err="1">
                <a:solidFill>
                  <a:schemeClr val="bg1"/>
                </a:solidFill>
              </a:rPr>
              <a:t>ProSumer</a:t>
            </a:r>
            <a:r>
              <a:rPr lang="de-DE" altLang="de-DE" sz="2000" dirty="0">
                <a:solidFill>
                  <a:schemeClr val="bg1"/>
                </a:solidFill>
              </a:rPr>
              <a:t> </a:t>
            </a:r>
            <a:r>
              <a:rPr lang="de-DE" altLang="de-DE" sz="2000" dirty="0" err="1">
                <a:solidFill>
                  <a:schemeClr val="bg1"/>
                </a:solidFill>
              </a:rPr>
              <a:t>Hergersweiler</a:t>
            </a:r>
            <a:r>
              <a:rPr lang="de-DE" altLang="de-DE" sz="2000" dirty="0">
                <a:solidFill>
                  <a:schemeClr val="bg1"/>
                </a:solidFill>
              </a:rPr>
              <a:t>: Verbrauch vs. Erzeugung 2022</a:t>
            </a:r>
          </a:p>
        </p:txBody>
      </p:sp>
      <p:sp>
        <p:nvSpPr>
          <p:cNvPr id="17" name="Textfeld 16">
            <a:extLst>
              <a:ext uri="{FF2B5EF4-FFF2-40B4-BE49-F238E27FC236}">
                <a16:creationId xmlns:a16="http://schemas.microsoft.com/office/drawing/2014/main" id="{47E2594F-CC7B-4475-9248-4025C544EFFD}"/>
              </a:ext>
            </a:extLst>
          </p:cNvPr>
          <p:cNvSpPr txBox="1"/>
          <p:nvPr/>
        </p:nvSpPr>
        <p:spPr>
          <a:xfrm>
            <a:off x="101599" y="5997134"/>
            <a:ext cx="1303154" cy="282620"/>
          </a:xfrm>
          <a:prstGeom prst="rect">
            <a:avLst/>
          </a:prstGeom>
          <a:noFill/>
        </p:spPr>
        <p:txBody>
          <a:bodyPr wrap="square">
            <a:spAutoFit/>
          </a:bodyPr>
          <a:lstStyle/>
          <a:p>
            <a:pPr algn="r"/>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W. Thiel</a:t>
            </a:r>
            <a:endParaRPr lang="de-DE" sz="1200" dirty="0">
              <a:latin typeface="+mj-lt"/>
            </a:endParaRPr>
          </a:p>
        </p:txBody>
      </p:sp>
      <p:sp>
        <p:nvSpPr>
          <p:cNvPr id="13" name="Textfeld 12">
            <a:extLst>
              <a:ext uri="{FF2B5EF4-FFF2-40B4-BE49-F238E27FC236}">
                <a16:creationId xmlns:a16="http://schemas.microsoft.com/office/drawing/2014/main" id="{40CCF53B-889F-2352-26AC-11F492E2B85B}"/>
              </a:ext>
            </a:extLst>
          </p:cNvPr>
          <p:cNvSpPr txBox="1"/>
          <p:nvPr/>
        </p:nvSpPr>
        <p:spPr>
          <a:xfrm>
            <a:off x="57760" y="1946128"/>
            <a:ext cx="543739" cy="307777"/>
          </a:xfrm>
          <a:prstGeom prst="rect">
            <a:avLst/>
          </a:prstGeom>
          <a:noFill/>
        </p:spPr>
        <p:txBody>
          <a:bodyPr wrap="none" rtlCol="0">
            <a:spAutoFit/>
          </a:bodyPr>
          <a:lstStyle/>
          <a:p>
            <a:r>
              <a:rPr lang="de-DE" sz="1400" dirty="0"/>
              <a:t>kWh</a:t>
            </a:r>
          </a:p>
        </p:txBody>
      </p:sp>
      <p:grpSp>
        <p:nvGrpSpPr>
          <p:cNvPr id="26" name="Gruppieren 25">
            <a:extLst>
              <a:ext uri="{FF2B5EF4-FFF2-40B4-BE49-F238E27FC236}">
                <a16:creationId xmlns:a16="http://schemas.microsoft.com/office/drawing/2014/main" id="{78DA4CBA-09DE-C8E8-05F7-CE1B6C9094D3}"/>
              </a:ext>
            </a:extLst>
          </p:cNvPr>
          <p:cNvGrpSpPr/>
          <p:nvPr/>
        </p:nvGrpSpPr>
        <p:grpSpPr>
          <a:xfrm>
            <a:off x="8424420" y="1116420"/>
            <a:ext cx="1007012" cy="276999"/>
            <a:chOff x="8204278" y="894331"/>
            <a:chExt cx="1007012" cy="276999"/>
          </a:xfrm>
        </p:grpSpPr>
        <p:sp>
          <p:nvSpPr>
            <p:cNvPr id="10" name="Textfeld 9">
              <a:extLst>
                <a:ext uri="{FF2B5EF4-FFF2-40B4-BE49-F238E27FC236}">
                  <a16:creationId xmlns:a16="http://schemas.microsoft.com/office/drawing/2014/main" id="{EB77128E-DB8B-58E2-DAA8-C9DFBBEC5978}"/>
                </a:ext>
              </a:extLst>
            </p:cNvPr>
            <p:cNvSpPr txBox="1"/>
            <p:nvPr/>
          </p:nvSpPr>
          <p:spPr>
            <a:xfrm>
              <a:off x="8204278" y="894331"/>
              <a:ext cx="575800" cy="276999"/>
            </a:xfrm>
            <a:prstGeom prst="rect">
              <a:avLst/>
            </a:prstGeom>
            <a:noFill/>
          </p:spPr>
          <p:txBody>
            <a:bodyPr wrap="none" rtlCol="0">
              <a:spAutoFit/>
            </a:bodyPr>
            <a:lstStyle/>
            <a:p>
              <a:pPr algn="r"/>
              <a:r>
                <a:rPr lang="de-DE" sz="1200" dirty="0">
                  <a:solidFill>
                    <a:srgbClr val="0000FF"/>
                  </a:solidFill>
                </a:rPr>
                <a:t>Eigen</a:t>
              </a:r>
            </a:p>
          </p:txBody>
        </p:sp>
        <p:sp>
          <p:nvSpPr>
            <p:cNvPr id="11" name="Rechteck 10">
              <a:extLst>
                <a:ext uri="{FF2B5EF4-FFF2-40B4-BE49-F238E27FC236}">
                  <a16:creationId xmlns:a16="http://schemas.microsoft.com/office/drawing/2014/main" id="{DF2B3DC7-A7E0-2167-987C-A4B3BA6AC3D1}"/>
                </a:ext>
              </a:extLst>
            </p:cNvPr>
            <p:cNvSpPr/>
            <p:nvPr/>
          </p:nvSpPr>
          <p:spPr bwMode="auto">
            <a:xfrm>
              <a:off x="8758762" y="982236"/>
              <a:ext cx="452528" cy="124924"/>
            </a:xfrm>
            <a:prstGeom prst="rect">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195" name="Textfeld 8194">
            <a:extLst>
              <a:ext uri="{FF2B5EF4-FFF2-40B4-BE49-F238E27FC236}">
                <a16:creationId xmlns:a16="http://schemas.microsoft.com/office/drawing/2014/main" id="{E6BF3417-C9BD-ECAE-6C3B-973CE3ECC695}"/>
              </a:ext>
            </a:extLst>
          </p:cNvPr>
          <p:cNvSpPr txBox="1"/>
          <p:nvPr/>
        </p:nvSpPr>
        <p:spPr>
          <a:xfrm>
            <a:off x="624662" y="4327885"/>
            <a:ext cx="473206" cy="307777"/>
          </a:xfrm>
          <a:prstGeom prst="rect">
            <a:avLst/>
          </a:prstGeom>
          <a:noFill/>
        </p:spPr>
        <p:txBody>
          <a:bodyPr wrap="none" rtlCol="0">
            <a:spAutoFit/>
          </a:bodyPr>
          <a:lstStyle/>
          <a:p>
            <a:pPr algn="ctr"/>
            <a:r>
              <a:rPr lang="de-DE" sz="1400" dirty="0"/>
              <a:t>Jan</a:t>
            </a:r>
          </a:p>
        </p:txBody>
      </p:sp>
      <p:sp>
        <p:nvSpPr>
          <p:cNvPr id="8196" name="Textfeld 8195">
            <a:extLst>
              <a:ext uri="{FF2B5EF4-FFF2-40B4-BE49-F238E27FC236}">
                <a16:creationId xmlns:a16="http://schemas.microsoft.com/office/drawing/2014/main" id="{DF285946-EF88-2490-98F9-9642741F9648}"/>
              </a:ext>
            </a:extLst>
          </p:cNvPr>
          <p:cNvSpPr txBox="1"/>
          <p:nvPr/>
        </p:nvSpPr>
        <p:spPr>
          <a:xfrm>
            <a:off x="1404166" y="4327885"/>
            <a:ext cx="492443" cy="307777"/>
          </a:xfrm>
          <a:prstGeom prst="rect">
            <a:avLst/>
          </a:prstGeom>
          <a:noFill/>
        </p:spPr>
        <p:txBody>
          <a:bodyPr wrap="none" rtlCol="0">
            <a:spAutoFit/>
          </a:bodyPr>
          <a:lstStyle/>
          <a:p>
            <a:pPr algn="ctr"/>
            <a:r>
              <a:rPr lang="de-DE" sz="1400" dirty="0"/>
              <a:t>Feb</a:t>
            </a:r>
          </a:p>
        </p:txBody>
      </p:sp>
      <p:sp>
        <p:nvSpPr>
          <p:cNvPr id="8197" name="Textfeld 8196">
            <a:extLst>
              <a:ext uri="{FF2B5EF4-FFF2-40B4-BE49-F238E27FC236}">
                <a16:creationId xmlns:a16="http://schemas.microsoft.com/office/drawing/2014/main" id="{43211207-5232-85A2-D572-9E0088C1C8E2}"/>
              </a:ext>
            </a:extLst>
          </p:cNvPr>
          <p:cNvSpPr txBox="1"/>
          <p:nvPr/>
        </p:nvSpPr>
        <p:spPr>
          <a:xfrm>
            <a:off x="2151625" y="4327885"/>
            <a:ext cx="482824" cy="307777"/>
          </a:xfrm>
          <a:prstGeom prst="rect">
            <a:avLst/>
          </a:prstGeom>
          <a:noFill/>
        </p:spPr>
        <p:txBody>
          <a:bodyPr wrap="none" rtlCol="0">
            <a:spAutoFit/>
          </a:bodyPr>
          <a:lstStyle/>
          <a:p>
            <a:pPr algn="ctr"/>
            <a:r>
              <a:rPr lang="de-DE" sz="1400" dirty="0" err="1"/>
              <a:t>Mrz</a:t>
            </a:r>
            <a:endParaRPr lang="de-DE" sz="1400" dirty="0"/>
          </a:p>
        </p:txBody>
      </p:sp>
      <p:sp>
        <p:nvSpPr>
          <p:cNvPr id="8198" name="Textfeld 8197">
            <a:extLst>
              <a:ext uri="{FF2B5EF4-FFF2-40B4-BE49-F238E27FC236}">
                <a16:creationId xmlns:a16="http://schemas.microsoft.com/office/drawing/2014/main" id="{E9BA1596-8137-8EBE-164B-C03AF01D068E}"/>
              </a:ext>
            </a:extLst>
          </p:cNvPr>
          <p:cNvSpPr txBox="1"/>
          <p:nvPr/>
        </p:nvSpPr>
        <p:spPr>
          <a:xfrm>
            <a:off x="2872091" y="4327885"/>
            <a:ext cx="463588" cy="307777"/>
          </a:xfrm>
          <a:prstGeom prst="rect">
            <a:avLst/>
          </a:prstGeom>
          <a:noFill/>
        </p:spPr>
        <p:txBody>
          <a:bodyPr wrap="none" rtlCol="0">
            <a:spAutoFit/>
          </a:bodyPr>
          <a:lstStyle/>
          <a:p>
            <a:pPr algn="ctr"/>
            <a:r>
              <a:rPr lang="de-DE" sz="1400" dirty="0"/>
              <a:t>Apr</a:t>
            </a:r>
          </a:p>
        </p:txBody>
      </p:sp>
      <p:sp>
        <p:nvSpPr>
          <p:cNvPr id="8199" name="Textfeld 8198">
            <a:extLst>
              <a:ext uri="{FF2B5EF4-FFF2-40B4-BE49-F238E27FC236}">
                <a16:creationId xmlns:a16="http://schemas.microsoft.com/office/drawing/2014/main" id="{B1D3FE0D-7EF2-129E-1391-29E8590050A8}"/>
              </a:ext>
            </a:extLst>
          </p:cNvPr>
          <p:cNvSpPr txBox="1"/>
          <p:nvPr/>
        </p:nvSpPr>
        <p:spPr>
          <a:xfrm>
            <a:off x="3602254" y="4327885"/>
            <a:ext cx="473206" cy="307777"/>
          </a:xfrm>
          <a:prstGeom prst="rect">
            <a:avLst/>
          </a:prstGeom>
          <a:noFill/>
        </p:spPr>
        <p:txBody>
          <a:bodyPr wrap="none" rtlCol="0">
            <a:spAutoFit/>
          </a:bodyPr>
          <a:lstStyle/>
          <a:p>
            <a:pPr algn="ctr"/>
            <a:r>
              <a:rPr lang="de-DE" sz="1400" dirty="0"/>
              <a:t>Mai</a:t>
            </a:r>
          </a:p>
        </p:txBody>
      </p:sp>
      <p:sp>
        <p:nvSpPr>
          <p:cNvPr id="8200" name="Textfeld 8199">
            <a:extLst>
              <a:ext uri="{FF2B5EF4-FFF2-40B4-BE49-F238E27FC236}">
                <a16:creationId xmlns:a16="http://schemas.microsoft.com/office/drawing/2014/main" id="{301232C2-DEC2-83AE-0AD1-51DB4486DE8F}"/>
              </a:ext>
            </a:extLst>
          </p:cNvPr>
          <p:cNvSpPr txBox="1"/>
          <p:nvPr/>
        </p:nvSpPr>
        <p:spPr>
          <a:xfrm>
            <a:off x="4345800" y="4327885"/>
            <a:ext cx="473206" cy="307777"/>
          </a:xfrm>
          <a:prstGeom prst="rect">
            <a:avLst/>
          </a:prstGeom>
          <a:noFill/>
        </p:spPr>
        <p:txBody>
          <a:bodyPr wrap="none" rtlCol="0">
            <a:spAutoFit/>
          </a:bodyPr>
          <a:lstStyle/>
          <a:p>
            <a:pPr algn="ctr"/>
            <a:r>
              <a:rPr lang="de-DE" sz="1400" dirty="0"/>
              <a:t>Jun</a:t>
            </a:r>
          </a:p>
        </p:txBody>
      </p:sp>
      <p:sp>
        <p:nvSpPr>
          <p:cNvPr id="8201" name="Textfeld 8200">
            <a:extLst>
              <a:ext uri="{FF2B5EF4-FFF2-40B4-BE49-F238E27FC236}">
                <a16:creationId xmlns:a16="http://schemas.microsoft.com/office/drawing/2014/main" id="{A3DB8908-C97B-E282-30A2-88139338CF5C}"/>
              </a:ext>
            </a:extLst>
          </p:cNvPr>
          <p:cNvSpPr txBox="1"/>
          <p:nvPr/>
        </p:nvSpPr>
        <p:spPr>
          <a:xfrm>
            <a:off x="5110527" y="4327885"/>
            <a:ext cx="413896" cy="307777"/>
          </a:xfrm>
          <a:prstGeom prst="rect">
            <a:avLst/>
          </a:prstGeom>
          <a:noFill/>
        </p:spPr>
        <p:txBody>
          <a:bodyPr wrap="none" rtlCol="0">
            <a:spAutoFit/>
          </a:bodyPr>
          <a:lstStyle/>
          <a:p>
            <a:pPr algn="ctr"/>
            <a:r>
              <a:rPr lang="de-DE" sz="1400" dirty="0"/>
              <a:t>Jul</a:t>
            </a:r>
          </a:p>
        </p:txBody>
      </p:sp>
      <p:sp>
        <p:nvSpPr>
          <p:cNvPr id="8202" name="Textfeld 8201">
            <a:extLst>
              <a:ext uri="{FF2B5EF4-FFF2-40B4-BE49-F238E27FC236}">
                <a16:creationId xmlns:a16="http://schemas.microsoft.com/office/drawing/2014/main" id="{D9C1B975-F544-035A-8511-CE0E71C1E283}"/>
              </a:ext>
            </a:extLst>
          </p:cNvPr>
          <p:cNvSpPr txBox="1"/>
          <p:nvPr/>
        </p:nvSpPr>
        <p:spPr>
          <a:xfrm>
            <a:off x="5736605" y="4327885"/>
            <a:ext cx="588288" cy="307777"/>
          </a:xfrm>
          <a:prstGeom prst="rect">
            <a:avLst/>
          </a:prstGeom>
          <a:noFill/>
        </p:spPr>
        <p:txBody>
          <a:bodyPr wrap="square" rtlCol="0">
            <a:spAutoFit/>
          </a:bodyPr>
          <a:lstStyle/>
          <a:p>
            <a:pPr algn="ctr"/>
            <a:r>
              <a:rPr lang="de-DE" sz="1400" dirty="0"/>
              <a:t>Aug</a:t>
            </a:r>
          </a:p>
        </p:txBody>
      </p:sp>
      <p:sp>
        <p:nvSpPr>
          <p:cNvPr id="8204" name="Textfeld 8203">
            <a:extLst>
              <a:ext uri="{FF2B5EF4-FFF2-40B4-BE49-F238E27FC236}">
                <a16:creationId xmlns:a16="http://schemas.microsoft.com/office/drawing/2014/main" id="{EC423385-AAE1-D441-C25E-C9194CB5BC36}"/>
              </a:ext>
            </a:extLst>
          </p:cNvPr>
          <p:cNvSpPr txBox="1"/>
          <p:nvPr/>
        </p:nvSpPr>
        <p:spPr>
          <a:xfrm>
            <a:off x="6500140" y="4327885"/>
            <a:ext cx="566255" cy="307777"/>
          </a:xfrm>
          <a:prstGeom prst="rect">
            <a:avLst/>
          </a:prstGeom>
          <a:noFill/>
        </p:spPr>
        <p:txBody>
          <a:bodyPr wrap="square" rtlCol="0">
            <a:spAutoFit/>
          </a:bodyPr>
          <a:lstStyle/>
          <a:p>
            <a:pPr algn="ctr"/>
            <a:r>
              <a:rPr lang="de-DE" sz="1400" dirty="0"/>
              <a:t>Sep</a:t>
            </a:r>
          </a:p>
        </p:txBody>
      </p:sp>
      <p:sp>
        <p:nvSpPr>
          <p:cNvPr id="8205" name="Textfeld 8204">
            <a:extLst>
              <a:ext uri="{FF2B5EF4-FFF2-40B4-BE49-F238E27FC236}">
                <a16:creationId xmlns:a16="http://schemas.microsoft.com/office/drawing/2014/main" id="{8DF9A320-B0C5-7BED-71BF-8C0A8580DA5B}"/>
              </a:ext>
            </a:extLst>
          </p:cNvPr>
          <p:cNvSpPr txBox="1"/>
          <p:nvPr/>
        </p:nvSpPr>
        <p:spPr>
          <a:xfrm>
            <a:off x="7267044" y="4327885"/>
            <a:ext cx="566255" cy="307777"/>
          </a:xfrm>
          <a:prstGeom prst="rect">
            <a:avLst/>
          </a:prstGeom>
          <a:noFill/>
        </p:spPr>
        <p:txBody>
          <a:bodyPr wrap="square" rtlCol="0">
            <a:spAutoFit/>
          </a:bodyPr>
          <a:lstStyle/>
          <a:p>
            <a:pPr algn="ctr"/>
            <a:r>
              <a:rPr lang="de-DE" sz="1400" dirty="0"/>
              <a:t>Okt</a:t>
            </a:r>
          </a:p>
        </p:txBody>
      </p:sp>
      <p:sp>
        <p:nvSpPr>
          <p:cNvPr id="8206" name="Textfeld 8205">
            <a:extLst>
              <a:ext uri="{FF2B5EF4-FFF2-40B4-BE49-F238E27FC236}">
                <a16:creationId xmlns:a16="http://schemas.microsoft.com/office/drawing/2014/main" id="{189FF827-3228-C42D-2D77-C942B20B5329}"/>
              </a:ext>
            </a:extLst>
          </p:cNvPr>
          <p:cNvSpPr txBox="1"/>
          <p:nvPr/>
        </p:nvSpPr>
        <p:spPr>
          <a:xfrm>
            <a:off x="8002835" y="4327885"/>
            <a:ext cx="566255" cy="307777"/>
          </a:xfrm>
          <a:prstGeom prst="rect">
            <a:avLst/>
          </a:prstGeom>
          <a:noFill/>
        </p:spPr>
        <p:txBody>
          <a:bodyPr wrap="square" rtlCol="0">
            <a:spAutoFit/>
          </a:bodyPr>
          <a:lstStyle/>
          <a:p>
            <a:pPr algn="ctr"/>
            <a:r>
              <a:rPr lang="de-DE" sz="1400" dirty="0"/>
              <a:t>Nov</a:t>
            </a:r>
          </a:p>
        </p:txBody>
      </p:sp>
      <p:sp>
        <p:nvSpPr>
          <p:cNvPr id="8207" name="Textfeld 8206">
            <a:extLst>
              <a:ext uri="{FF2B5EF4-FFF2-40B4-BE49-F238E27FC236}">
                <a16:creationId xmlns:a16="http://schemas.microsoft.com/office/drawing/2014/main" id="{3264ECD6-33EA-9C93-EBFF-2AA208F1271F}"/>
              </a:ext>
            </a:extLst>
          </p:cNvPr>
          <p:cNvSpPr txBox="1"/>
          <p:nvPr/>
        </p:nvSpPr>
        <p:spPr>
          <a:xfrm>
            <a:off x="8717092" y="4327885"/>
            <a:ext cx="566255" cy="307777"/>
          </a:xfrm>
          <a:prstGeom prst="rect">
            <a:avLst/>
          </a:prstGeom>
          <a:noFill/>
        </p:spPr>
        <p:txBody>
          <a:bodyPr wrap="square" rtlCol="0">
            <a:spAutoFit/>
          </a:bodyPr>
          <a:lstStyle/>
          <a:p>
            <a:pPr algn="ctr"/>
            <a:r>
              <a:rPr lang="de-DE" sz="1400" dirty="0"/>
              <a:t>Dez</a:t>
            </a:r>
          </a:p>
        </p:txBody>
      </p:sp>
      <p:sp>
        <p:nvSpPr>
          <p:cNvPr id="8209" name="Rechteck 8208">
            <a:extLst>
              <a:ext uri="{FF2B5EF4-FFF2-40B4-BE49-F238E27FC236}">
                <a16:creationId xmlns:a16="http://schemas.microsoft.com/office/drawing/2014/main" id="{7DCB5402-58E8-4907-D6FB-F39AE0697413}"/>
              </a:ext>
            </a:extLst>
          </p:cNvPr>
          <p:cNvSpPr/>
          <p:nvPr/>
        </p:nvSpPr>
        <p:spPr bwMode="auto">
          <a:xfrm>
            <a:off x="3567841" y="4337401"/>
            <a:ext cx="2793355" cy="265814"/>
          </a:xfrm>
          <a:prstGeom prst="rect">
            <a:avLst/>
          </a:prstGeom>
          <a:solidFill>
            <a:srgbClr val="FFC00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6" name="Textfeld 8215">
            <a:extLst>
              <a:ext uri="{FF2B5EF4-FFF2-40B4-BE49-F238E27FC236}">
                <a16:creationId xmlns:a16="http://schemas.microsoft.com/office/drawing/2014/main" id="{49C97AAE-F692-C8A9-E1E0-DB6C8F3A1949}"/>
              </a:ext>
            </a:extLst>
          </p:cNvPr>
          <p:cNvSpPr txBox="1"/>
          <p:nvPr/>
        </p:nvSpPr>
        <p:spPr>
          <a:xfrm>
            <a:off x="502120" y="1992826"/>
            <a:ext cx="567784" cy="276999"/>
          </a:xfrm>
          <a:prstGeom prst="rect">
            <a:avLst/>
          </a:prstGeom>
          <a:noFill/>
        </p:spPr>
        <p:txBody>
          <a:bodyPr wrap="none" rtlCol="0">
            <a:spAutoFit/>
          </a:bodyPr>
          <a:lstStyle/>
          <a:p>
            <a:r>
              <a:rPr lang="de-DE" sz="1200" dirty="0">
                <a:solidFill>
                  <a:srgbClr val="FF0000"/>
                </a:solidFill>
              </a:rPr>
              <a:t>1.749</a:t>
            </a:r>
          </a:p>
        </p:txBody>
      </p:sp>
      <p:sp>
        <p:nvSpPr>
          <p:cNvPr id="8217" name="Textfeld 8216">
            <a:extLst>
              <a:ext uri="{FF2B5EF4-FFF2-40B4-BE49-F238E27FC236}">
                <a16:creationId xmlns:a16="http://schemas.microsoft.com/office/drawing/2014/main" id="{3AAFDBB3-2E72-19F7-0E6F-C2EC9A92DF5F}"/>
              </a:ext>
            </a:extLst>
          </p:cNvPr>
          <p:cNvSpPr txBox="1"/>
          <p:nvPr/>
        </p:nvSpPr>
        <p:spPr>
          <a:xfrm>
            <a:off x="1253176" y="2318138"/>
            <a:ext cx="567784" cy="276999"/>
          </a:xfrm>
          <a:prstGeom prst="rect">
            <a:avLst/>
          </a:prstGeom>
          <a:noFill/>
        </p:spPr>
        <p:txBody>
          <a:bodyPr wrap="none" rtlCol="0">
            <a:spAutoFit/>
          </a:bodyPr>
          <a:lstStyle/>
          <a:p>
            <a:r>
              <a:rPr lang="de-DE" sz="1200" dirty="0">
                <a:solidFill>
                  <a:srgbClr val="FF0000"/>
                </a:solidFill>
              </a:rPr>
              <a:t>1.402</a:t>
            </a:r>
          </a:p>
        </p:txBody>
      </p:sp>
      <p:sp>
        <p:nvSpPr>
          <p:cNvPr id="8218" name="Textfeld 8217">
            <a:extLst>
              <a:ext uri="{FF2B5EF4-FFF2-40B4-BE49-F238E27FC236}">
                <a16:creationId xmlns:a16="http://schemas.microsoft.com/office/drawing/2014/main" id="{D521ABAE-52DD-0755-56AE-9859D16E937D}"/>
              </a:ext>
            </a:extLst>
          </p:cNvPr>
          <p:cNvSpPr txBox="1"/>
          <p:nvPr/>
        </p:nvSpPr>
        <p:spPr>
          <a:xfrm>
            <a:off x="1969612" y="2430172"/>
            <a:ext cx="567784" cy="276999"/>
          </a:xfrm>
          <a:prstGeom prst="rect">
            <a:avLst/>
          </a:prstGeom>
          <a:noFill/>
        </p:spPr>
        <p:txBody>
          <a:bodyPr wrap="none" rtlCol="0">
            <a:spAutoFit/>
          </a:bodyPr>
          <a:lstStyle/>
          <a:p>
            <a:r>
              <a:rPr lang="de-DE" sz="1200" dirty="0">
                <a:solidFill>
                  <a:srgbClr val="FF0000"/>
                </a:solidFill>
              </a:rPr>
              <a:t>1.323</a:t>
            </a:r>
          </a:p>
        </p:txBody>
      </p:sp>
      <p:sp>
        <p:nvSpPr>
          <p:cNvPr id="8219" name="Textfeld 8218">
            <a:extLst>
              <a:ext uri="{FF2B5EF4-FFF2-40B4-BE49-F238E27FC236}">
                <a16:creationId xmlns:a16="http://schemas.microsoft.com/office/drawing/2014/main" id="{9DAD7D34-87C8-1FE1-6E69-6A90C0C71BB4}"/>
              </a:ext>
            </a:extLst>
          </p:cNvPr>
          <p:cNvSpPr txBox="1"/>
          <p:nvPr/>
        </p:nvSpPr>
        <p:spPr>
          <a:xfrm>
            <a:off x="2730463" y="2588574"/>
            <a:ext cx="567784" cy="276999"/>
          </a:xfrm>
          <a:prstGeom prst="rect">
            <a:avLst/>
          </a:prstGeom>
          <a:noFill/>
        </p:spPr>
        <p:txBody>
          <a:bodyPr wrap="none" rtlCol="0">
            <a:spAutoFit/>
          </a:bodyPr>
          <a:lstStyle/>
          <a:p>
            <a:r>
              <a:rPr lang="de-DE" sz="1200" dirty="0">
                <a:solidFill>
                  <a:srgbClr val="FF0000"/>
                </a:solidFill>
              </a:rPr>
              <a:t>1.151</a:t>
            </a:r>
          </a:p>
        </p:txBody>
      </p:sp>
      <p:sp>
        <p:nvSpPr>
          <p:cNvPr id="8220" name="Textfeld 8219">
            <a:extLst>
              <a:ext uri="{FF2B5EF4-FFF2-40B4-BE49-F238E27FC236}">
                <a16:creationId xmlns:a16="http://schemas.microsoft.com/office/drawing/2014/main" id="{EC7ECC02-A6FB-26E9-0667-F01BC36293A3}"/>
              </a:ext>
            </a:extLst>
          </p:cNvPr>
          <p:cNvSpPr txBox="1"/>
          <p:nvPr/>
        </p:nvSpPr>
        <p:spPr>
          <a:xfrm>
            <a:off x="3526468" y="3107517"/>
            <a:ext cx="439544" cy="276999"/>
          </a:xfrm>
          <a:prstGeom prst="rect">
            <a:avLst/>
          </a:prstGeom>
          <a:noFill/>
        </p:spPr>
        <p:txBody>
          <a:bodyPr wrap="none" rtlCol="0">
            <a:spAutoFit/>
          </a:bodyPr>
          <a:lstStyle/>
          <a:p>
            <a:r>
              <a:rPr lang="de-DE" sz="1200" dirty="0">
                <a:solidFill>
                  <a:srgbClr val="FF0000"/>
                </a:solidFill>
              </a:rPr>
              <a:t>671</a:t>
            </a:r>
          </a:p>
        </p:txBody>
      </p:sp>
      <p:sp>
        <p:nvSpPr>
          <p:cNvPr id="8221" name="Textfeld 8220">
            <a:extLst>
              <a:ext uri="{FF2B5EF4-FFF2-40B4-BE49-F238E27FC236}">
                <a16:creationId xmlns:a16="http://schemas.microsoft.com/office/drawing/2014/main" id="{1DF88447-2623-E1CC-6276-A537FCBEC065}"/>
              </a:ext>
            </a:extLst>
          </p:cNvPr>
          <p:cNvSpPr txBox="1"/>
          <p:nvPr/>
        </p:nvSpPr>
        <p:spPr>
          <a:xfrm>
            <a:off x="4287168" y="3221394"/>
            <a:ext cx="439544" cy="276999"/>
          </a:xfrm>
          <a:prstGeom prst="rect">
            <a:avLst/>
          </a:prstGeom>
          <a:noFill/>
        </p:spPr>
        <p:txBody>
          <a:bodyPr wrap="none" rtlCol="0">
            <a:spAutoFit/>
          </a:bodyPr>
          <a:lstStyle/>
          <a:p>
            <a:r>
              <a:rPr lang="de-DE" sz="1200" dirty="0">
                <a:solidFill>
                  <a:srgbClr val="FF0000"/>
                </a:solidFill>
              </a:rPr>
              <a:t>551</a:t>
            </a:r>
          </a:p>
        </p:txBody>
      </p:sp>
      <p:sp>
        <p:nvSpPr>
          <p:cNvPr id="8222" name="Textfeld 8221">
            <a:extLst>
              <a:ext uri="{FF2B5EF4-FFF2-40B4-BE49-F238E27FC236}">
                <a16:creationId xmlns:a16="http://schemas.microsoft.com/office/drawing/2014/main" id="{0B444317-837C-8F5B-D7FC-D06A890E00E1}"/>
              </a:ext>
            </a:extLst>
          </p:cNvPr>
          <p:cNvSpPr txBox="1"/>
          <p:nvPr/>
        </p:nvSpPr>
        <p:spPr>
          <a:xfrm>
            <a:off x="5009822" y="3359893"/>
            <a:ext cx="439544" cy="276999"/>
          </a:xfrm>
          <a:prstGeom prst="rect">
            <a:avLst/>
          </a:prstGeom>
          <a:noFill/>
        </p:spPr>
        <p:txBody>
          <a:bodyPr wrap="none" rtlCol="0">
            <a:spAutoFit/>
          </a:bodyPr>
          <a:lstStyle/>
          <a:p>
            <a:r>
              <a:rPr lang="de-DE" sz="1200" dirty="0">
                <a:solidFill>
                  <a:srgbClr val="FF0000"/>
                </a:solidFill>
              </a:rPr>
              <a:t>448</a:t>
            </a:r>
          </a:p>
        </p:txBody>
      </p:sp>
      <p:sp>
        <p:nvSpPr>
          <p:cNvPr id="8223" name="Textfeld 8222">
            <a:extLst>
              <a:ext uri="{FF2B5EF4-FFF2-40B4-BE49-F238E27FC236}">
                <a16:creationId xmlns:a16="http://schemas.microsoft.com/office/drawing/2014/main" id="{BA769350-C1D3-1EE5-2983-9AEE6F5157DF}"/>
              </a:ext>
            </a:extLst>
          </p:cNvPr>
          <p:cNvSpPr txBox="1"/>
          <p:nvPr/>
        </p:nvSpPr>
        <p:spPr>
          <a:xfrm>
            <a:off x="5754953" y="3198555"/>
            <a:ext cx="439544" cy="276999"/>
          </a:xfrm>
          <a:prstGeom prst="rect">
            <a:avLst/>
          </a:prstGeom>
          <a:noFill/>
        </p:spPr>
        <p:txBody>
          <a:bodyPr wrap="none" rtlCol="0">
            <a:spAutoFit/>
          </a:bodyPr>
          <a:lstStyle/>
          <a:p>
            <a:r>
              <a:rPr lang="de-DE" sz="1200" dirty="0">
                <a:solidFill>
                  <a:srgbClr val="FF0000"/>
                </a:solidFill>
              </a:rPr>
              <a:t>583</a:t>
            </a:r>
          </a:p>
        </p:txBody>
      </p:sp>
      <p:sp>
        <p:nvSpPr>
          <p:cNvPr id="8224" name="Textfeld 8223">
            <a:extLst>
              <a:ext uri="{FF2B5EF4-FFF2-40B4-BE49-F238E27FC236}">
                <a16:creationId xmlns:a16="http://schemas.microsoft.com/office/drawing/2014/main" id="{7F743D88-4A66-69EB-FDA0-E11FDDB02784}"/>
              </a:ext>
            </a:extLst>
          </p:cNvPr>
          <p:cNvSpPr txBox="1"/>
          <p:nvPr/>
        </p:nvSpPr>
        <p:spPr>
          <a:xfrm>
            <a:off x="6477607" y="3107517"/>
            <a:ext cx="439544" cy="276999"/>
          </a:xfrm>
          <a:prstGeom prst="rect">
            <a:avLst/>
          </a:prstGeom>
          <a:noFill/>
        </p:spPr>
        <p:txBody>
          <a:bodyPr wrap="none" rtlCol="0">
            <a:spAutoFit/>
          </a:bodyPr>
          <a:lstStyle/>
          <a:p>
            <a:r>
              <a:rPr lang="de-DE" sz="1200" dirty="0">
                <a:solidFill>
                  <a:srgbClr val="FF0000"/>
                </a:solidFill>
              </a:rPr>
              <a:t>668</a:t>
            </a:r>
          </a:p>
        </p:txBody>
      </p:sp>
      <p:sp>
        <p:nvSpPr>
          <p:cNvPr id="8225" name="Textfeld 8224">
            <a:extLst>
              <a:ext uri="{FF2B5EF4-FFF2-40B4-BE49-F238E27FC236}">
                <a16:creationId xmlns:a16="http://schemas.microsoft.com/office/drawing/2014/main" id="{7308ED76-D28D-F24C-9234-57360626861C}"/>
              </a:ext>
            </a:extLst>
          </p:cNvPr>
          <p:cNvSpPr txBox="1"/>
          <p:nvPr/>
        </p:nvSpPr>
        <p:spPr>
          <a:xfrm>
            <a:off x="7214464" y="3006593"/>
            <a:ext cx="439544" cy="276999"/>
          </a:xfrm>
          <a:prstGeom prst="rect">
            <a:avLst/>
          </a:prstGeom>
          <a:noFill/>
        </p:spPr>
        <p:txBody>
          <a:bodyPr wrap="none" rtlCol="0">
            <a:spAutoFit/>
          </a:bodyPr>
          <a:lstStyle/>
          <a:p>
            <a:r>
              <a:rPr lang="de-DE" sz="1200" dirty="0">
                <a:solidFill>
                  <a:srgbClr val="FF0000"/>
                </a:solidFill>
              </a:rPr>
              <a:t>785</a:t>
            </a:r>
          </a:p>
        </p:txBody>
      </p:sp>
      <p:sp>
        <p:nvSpPr>
          <p:cNvPr id="8226" name="Textfeld 8225">
            <a:extLst>
              <a:ext uri="{FF2B5EF4-FFF2-40B4-BE49-F238E27FC236}">
                <a16:creationId xmlns:a16="http://schemas.microsoft.com/office/drawing/2014/main" id="{2C2DAB4D-17D4-D572-E401-B97EA69316F8}"/>
              </a:ext>
            </a:extLst>
          </p:cNvPr>
          <p:cNvSpPr txBox="1"/>
          <p:nvPr/>
        </p:nvSpPr>
        <p:spPr>
          <a:xfrm>
            <a:off x="8616937" y="1961518"/>
            <a:ext cx="567784" cy="276999"/>
          </a:xfrm>
          <a:prstGeom prst="rect">
            <a:avLst/>
          </a:prstGeom>
          <a:noFill/>
        </p:spPr>
        <p:txBody>
          <a:bodyPr wrap="none" rtlCol="0">
            <a:spAutoFit/>
          </a:bodyPr>
          <a:lstStyle/>
          <a:p>
            <a:r>
              <a:rPr lang="de-DE" sz="1200" dirty="0">
                <a:solidFill>
                  <a:srgbClr val="FF0000"/>
                </a:solidFill>
              </a:rPr>
              <a:t>1.764</a:t>
            </a:r>
          </a:p>
        </p:txBody>
      </p:sp>
      <p:sp>
        <p:nvSpPr>
          <p:cNvPr id="8227" name="Textfeld 8226">
            <a:extLst>
              <a:ext uri="{FF2B5EF4-FFF2-40B4-BE49-F238E27FC236}">
                <a16:creationId xmlns:a16="http://schemas.microsoft.com/office/drawing/2014/main" id="{F58B00EB-C34A-9F76-720D-D22DF6F40B33}"/>
              </a:ext>
            </a:extLst>
          </p:cNvPr>
          <p:cNvSpPr txBox="1"/>
          <p:nvPr/>
        </p:nvSpPr>
        <p:spPr>
          <a:xfrm>
            <a:off x="7856636" y="2657850"/>
            <a:ext cx="567784" cy="276999"/>
          </a:xfrm>
          <a:prstGeom prst="rect">
            <a:avLst/>
          </a:prstGeom>
          <a:noFill/>
        </p:spPr>
        <p:txBody>
          <a:bodyPr wrap="none" rtlCol="0">
            <a:spAutoFit/>
          </a:bodyPr>
          <a:lstStyle/>
          <a:p>
            <a:r>
              <a:rPr lang="de-DE" sz="1200" dirty="0">
                <a:solidFill>
                  <a:srgbClr val="FF0000"/>
                </a:solidFill>
              </a:rPr>
              <a:t>1.106</a:t>
            </a:r>
          </a:p>
        </p:txBody>
      </p:sp>
      <p:grpSp>
        <p:nvGrpSpPr>
          <p:cNvPr id="3" name="Gruppieren 2">
            <a:extLst>
              <a:ext uri="{FF2B5EF4-FFF2-40B4-BE49-F238E27FC236}">
                <a16:creationId xmlns:a16="http://schemas.microsoft.com/office/drawing/2014/main" id="{3205AECF-1E05-D196-50FF-BF2F00CE8B23}"/>
              </a:ext>
            </a:extLst>
          </p:cNvPr>
          <p:cNvGrpSpPr/>
          <p:nvPr/>
        </p:nvGrpSpPr>
        <p:grpSpPr>
          <a:xfrm>
            <a:off x="624662" y="1057762"/>
            <a:ext cx="3716445" cy="433419"/>
            <a:chOff x="1334071" y="818244"/>
            <a:chExt cx="3716445" cy="433419"/>
          </a:xfrm>
        </p:grpSpPr>
        <p:grpSp>
          <p:nvGrpSpPr>
            <p:cNvPr id="19" name="Gruppieren 18">
              <a:extLst>
                <a:ext uri="{FF2B5EF4-FFF2-40B4-BE49-F238E27FC236}">
                  <a16:creationId xmlns:a16="http://schemas.microsoft.com/office/drawing/2014/main" id="{E52DEAEC-1926-0690-81F7-393EB496C06B}"/>
                </a:ext>
              </a:extLst>
            </p:cNvPr>
            <p:cNvGrpSpPr/>
            <p:nvPr/>
          </p:nvGrpSpPr>
          <p:grpSpPr>
            <a:xfrm>
              <a:off x="1334300" y="887522"/>
              <a:ext cx="1021056" cy="276999"/>
              <a:chOff x="8962770" y="1511264"/>
              <a:chExt cx="1021056" cy="276999"/>
            </a:xfrm>
          </p:grpSpPr>
          <p:sp>
            <p:nvSpPr>
              <p:cNvPr id="12" name="Rechteck 11">
                <a:extLst>
                  <a:ext uri="{FF2B5EF4-FFF2-40B4-BE49-F238E27FC236}">
                    <a16:creationId xmlns:a16="http://schemas.microsoft.com/office/drawing/2014/main" id="{F0DA993A-D1AA-C7DB-BA64-E01AB15D49A1}"/>
                  </a:ext>
                </a:extLst>
              </p:cNvPr>
              <p:cNvSpPr/>
              <p:nvPr/>
            </p:nvSpPr>
            <p:spPr bwMode="auto">
              <a:xfrm>
                <a:off x="9531298" y="1587301"/>
                <a:ext cx="452528" cy="124924"/>
              </a:xfrm>
              <a:prstGeom prst="rect">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Textfeld 17">
                <a:extLst>
                  <a:ext uri="{FF2B5EF4-FFF2-40B4-BE49-F238E27FC236}">
                    <a16:creationId xmlns:a16="http://schemas.microsoft.com/office/drawing/2014/main" id="{787EA0A1-E23A-8D97-27B6-F6473874DA8B}"/>
                  </a:ext>
                </a:extLst>
              </p:cNvPr>
              <p:cNvSpPr txBox="1"/>
              <p:nvPr/>
            </p:nvSpPr>
            <p:spPr>
              <a:xfrm>
                <a:off x="8962770" y="1511264"/>
                <a:ext cx="638316" cy="276999"/>
              </a:xfrm>
              <a:prstGeom prst="rect">
                <a:avLst/>
              </a:prstGeom>
              <a:noFill/>
            </p:spPr>
            <p:txBody>
              <a:bodyPr wrap="none" rtlCol="0">
                <a:spAutoFit/>
              </a:bodyPr>
              <a:lstStyle/>
              <a:p>
                <a:pPr algn="r"/>
                <a:r>
                  <a:rPr lang="de-DE" sz="1200" dirty="0">
                    <a:solidFill>
                      <a:srgbClr val="0000FF"/>
                    </a:solidFill>
                  </a:rPr>
                  <a:t>WPPE</a:t>
                </a:r>
              </a:p>
            </p:txBody>
          </p:sp>
        </p:grpSp>
        <p:grpSp>
          <p:nvGrpSpPr>
            <p:cNvPr id="20" name="Gruppieren 19">
              <a:extLst>
                <a:ext uri="{FF2B5EF4-FFF2-40B4-BE49-F238E27FC236}">
                  <a16:creationId xmlns:a16="http://schemas.microsoft.com/office/drawing/2014/main" id="{0463219D-4EFB-40E8-4C10-1E08F4CB99AE}"/>
                </a:ext>
              </a:extLst>
            </p:cNvPr>
            <p:cNvGrpSpPr/>
            <p:nvPr/>
          </p:nvGrpSpPr>
          <p:grpSpPr>
            <a:xfrm>
              <a:off x="2611644" y="887522"/>
              <a:ext cx="1180206" cy="276999"/>
              <a:chOff x="8803620" y="1511264"/>
              <a:chExt cx="1180206" cy="276999"/>
            </a:xfrm>
          </p:grpSpPr>
          <p:sp>
            <p:nvSpPr>
              <p:cNvPr id="21" name="Rechteck 20">
                <a:extLst>
                  <a:ext uri="{FF2B5EF4-FFF2-40B4-BE49-F238E27FC236}">
                    <a16:creationId xmlns:a16="http://schemas.microsoft.com/office/drawing/2014/main" id="{535D1470-3E37-791D-4E32-37DA4E7C1C93}"/>
                  </a:ext>
                </a:extLst>
              </p:cNvPr>
              <p:cNvSpPr/>
              <p:nvPr/>
            </p:nvSpPr>
            <p:spPr bwMode="auto">
              <a:xfrm>
                <a:off x="9531298" y="1587301"/>
                <a:ext cx="452528" cy="124924"/>
              </a:xfrm>
              <a:prstGeom prst="rect">
                <a:avLst/>
              </a:prstGeom>
              <a:solidFill>
                <a:srgbClr val="66CC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 name="Textfeld 21">
                <a:extLst>
                  <a:ext uri="{FF2B5EF4-FFF2-40B4-BE49-F238E27FC236}">
                    <a16:creationId xmlns:a16="http://schemas.microsoft.com/office/drawing/2014/main" id="{72BF60F3-96CD-F4CC-3931-BC2C0F10CB33}"/>
                  </a:ext>
                </a:extLst>
              </p:cNvPr>
              <p:cNvSpPr txBox="1"/>
              <p:nvPr/>
            </p:nvSpPr>
            <p:spPr>
              <a:xfrm>
                <a:off x="8803620" y="1511264"/>
                <a:ext cx="788999" cy="276999"/>
              </a:xfrm>
              <a:prstGeom prst="rect">
                <a:avLst/>
              </a:prstGeom>
              <a:noFill/>
            </p:spPr>
            <p:txBody>
              <a:bodyPr wrap="none" rtlCol="0">
                <a:spAutoFit/>
              </a:bodyPr>
              <a:lstStyle/>
              <a:p>
                <a:pPr algn="r"/>
                <a:r>
                  <a:rPr lang="de-DE" sz="1200" dirty="0">
                    <a:solidFill>
                      <a:srgbClr val="0000FF"/>
                    </a:solidFill>
                  </a:rPr>
                  <a:t>Haushalt</a:t>
                </a:r>
              </a:p>
            </p:txBody>
          </p:sp>
        </p:grpSp>
        <p:grpSp>
          <p:nvGrpSpPr>
            <p:cNvPr id="23" name="Gruppieren 22">
              <a:extLst>
                <a:ext uri="{FF2B5EF4-FFF2-40B4-BE49-F238E27FC236}">
                  <a16:creationId xmlns:a16="http://schemas.microsoft.com/office/drawing/2014/main" id="{D52B7C46-78A7-E303-053B-1628FFFE62E7}"/>
                </a:ext>
              </a:extLst>
            </p:cNvPr>
            <p:cNvGrpSpPr/>
            <p:nvPr/>
          </p:nvGrpSpPr>
          <p:grpSpPr>
            <a:xfrm>
              <a:off x="4048138" y="887522"/>
              <a:ext cx="883198" cy="276999"/>
              <a:chOff x="9100628" y="1511264"/>
              <a:chExt cx="883198" cy="276999"/>
            </a:xfrm>
          </p:grpSpPr>
          <p:sp>
            <p:nvSpPr>
              <p:cNvPr id="24" name="Rechteck 23">
                <a:extLst>
                  <a:ext uri="{FF2B5EF4-FFF2-40B4-BE49-F238E27FC236}">
                    <a16:creationId xmlns:a16="http://schemas.microsoft.com/office/drawing/2014/main" id="{66DBC44D-13C7-C2C4-7E19-0C9D535ADD72}"/>
                  </a:ext>
                </a:extLst>
              </p:cNvPr>
              <p:cNvSpPr/>
              <p:nvPr/>
            </p:nvSpPr>
            <p:spPr bwMode="auto">
              <a:xfrm>
                <a:off x="9531298" y="1587301"/>
                <a:ext cx="452528" cy="124924"/>
              </a:xfrm>
              <a:prstGeom prst="rect">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335CC124-ADB5-E341-1980-B8059C3F7E83}"/>
                  </a:ext>
                </a:extLst>
              </p:cNvPr>
              <p:cNvSpPr txBox="1"/>
              <p:nvPr/>
            </p:nvSpPr>
            <p:spPr>
              <a:xfrm>
                <a:off x="9100628" y="1511264"/>
                <a:ext cx="500458" cy="276999"/>
              </a:xfrm>
              <a:prstGeom prst="rect">
                <a:avLst/>
              </a:prstGeom>
              <a:noFill/>
            </p:spPr>
            <p:txBody>
              <a:bodyPr wrap="none" rtlCol="0">
                <a:spAutoFit/>
              </a:bodyPr>
              <a:lstStyle/>
              <a:p>
                <a:pPr algn="r"/>
                <a:r>
                  <a:rPr lang="de-DE" sz="1200" dirty="0">
                    <a:solidFill>
                      <a:srgbClr val="0000FF"/>
                    </a:solidFill>
                  </a:rPr>
                  <a:t>Auto</a:t>
                </a:r>
              </a:p>
            </p:txBody>
          </p:sp>
        </p:grpSp>
        <p:sp>
          <p:nvSpPr>
            <p:cNvPr id="8215" name="Rechteck 8214">
              <a:extLst>
                <a:ext uri="{FF2B5EF4-FFF2-40B4-BE49-F238E27FC236}">
                  <a16:creationId xmlns:a16="http://schemas.microsoft.com/office/drawing/2014/main" id="{00777A65-50CC-82BD-095D-A70EB346E273}"/>
                </a:ext>
              </a:extLst>
            </p:cNvPr>
            <p:cNvSpPr/>
            <p:nvPr/>
          </p:nvSpPr>
          <p:spPr bwMode="auto">
            <a:xfrm>
              <a:off x="1334071" y="818244"/>
              <a:ext cx="3716445" cy="433419"/>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1" name="Gruppieren 8230">
            <a:extLst>
              <a:ext uri="{FF2B5EF4-FFF2-40B4-BE49-F238E27FC236}">
                <a16:creationId xmlns:a16="http://schemas.microsoft.com/office/drawing/2014/main" id="{F8102083-26BE-DB5F-0F33-D91D54217D53}"/>
              </a:ext>
            </a:extLst>
          </p:cNvPr>
          <p:cNvGrpSpPr/>
          <p:nvPr/>
        </p:nvGrpSpPr>
        <p:grpSpPr>
          <a:xfrm>
            <a:off x="4471611" y="1047142"/>
            <a:ext cx="2173369" cy="433419"/>
            <a:chOff x="5689968" y="818244"/>
            <a:chExt cx="2173369" cy="433419"/>
          </a:xfrm>
        </p:grpSpPr>
        <p:grpSp>
          <p:nvGrpSpPr>
            <p:cNvPr id="28" name="Gruppieren 27">
              <a:extLst>
                <a:ext uri="{FF2B5EF4-FFF2-40B4-BE49-F238E27FC236}">
                  <a16:creationId xmlns:a16="http://schemas.microsoft.com/office/drawing/2014/main" id="{17197059-5E87-A463-B08F-121E1066BF7D}"/>
                </a:ext>
              </a:extLst>
            </p:cNvPr>
            <p:cNvGrpSpPr/>
            <p:nvPr/>
          </p:nvGrpSpPr>
          <p:grpSpPr>
            <a:xfrm>
              <a:off x="5689969" y="887522"/>
              <a:ext cx="1001820" cy="276999"/>
              <a:chOff x="8982006" y="1511264"/>
              <a:chExt cx="1001820" cy="276999"/>
            </a:xfrm>
          </p:grpSpPr>
          <p:sp>
            <p:nvSpPr>
              <p:cNvPr id="29" name="Rechteck 28">
                <a:extLst>
                  <a:ext uri="{FF2B5EF4-FFF2-40B4-BE49-F238E27FC236}">
                    <a16:creationId xmlns:a16="http://schemas.microsoft.com/office/drawing/2014/main" id="{B2374454-2747-EE18-0B5C-FF0B40F39B04}"/>
                  </a:ext>
                </a:extLst>
              </p:cNvPr>
              <p:cNvSpPr/>
              <p:nvPr/>
            </p:nvSpPr>
            <p:spPr bwMode="auto">
              <a:xfrm>
                <a:off x="9531298" y="1587301"/>
                <a:ext cx="452528" cy="124924"/>
              </a:xfrm>
              <a:prstGeom prst="rect">
                <a:avLst/>
              </a:prstGeom>
              <a:solidFill>
                <a:schemeClr val="bg1">
                  <a:lumMod val="50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CC1FBF3E-8EAF-7C1E-3BB7-E4D9B805055B}"/>
                  </a:ext>
                </a:extLst>
              </p:cNvPr>
              <p:cNvSpPr txBox="1"/>
              <p:nvPr/>
            </p:nvSpPr>
            <p:spPr>
              <a:xfrm>
                <a:off x="8982006" y="1511264"/>
                <a:ext cx="619080" cy="276999"/>
              </a:xfrm>
              <a:prstGeom prst="rect">
                <a:avLst/>
              </a:prstGeom>
              <a:noFill/>
            </p:spPr>
            <p:txBody>
              <a:bodyPr wrap="none" rtlCol="0">
                <a:spAutoFit/>
              </a:bodyPr>
              <a:lstStyle/>
              <a:p>
                <a:pPr algn="r"/>
                <a:r>
                  <a:rPr lang="de-DE" sz="1200" dirty="0">
                    <a:solidFill>
                      <a:srgbClr val="0000FF"/>
                    </a:solidFill>
                  </a:rPr>
                  <a:t>Bezug</a:t>
                </a:r>
              </a:p>
            </p:txBody>
          </p:sp>
        </p:grpSp>
        <p:grpSp>
          <p:nvGrpSpPr>
            <p:cNvPr id="31" name="Gruppieren 30">
              <a:extLst>
                <a:ext uri="{FF2B5EF4-FFF2-40B4-BE49-F238E27FC236}">
                  <a16:creationId xmlns:a16="http://schemas.microsoft.com/office/drawing/2014/main" id="{41EA97C1-2EB8-F2F9-4A99-EB6205203EDD}"/>
                </a:ext>
              </a:extLst>
            </p:cNvPr>
            <p:cNvGrpSpPr/>
            <p:nvPr/>
          </p:nvGrpSpPr>
          <p:grpSpPr>
            <a:xfrm>
              <a:off x="6762085" y="887522"/>
              <a:ext cx="958540" cy="276999"/>
              <a:chOff x="9025286" y="1511264"/>
              <a:chExt cx="958540" cy="276999"/>
            </a:xfrm>
          </p:grpSpPr>
          <p:sp>
            <p:nvSpPr>
              <p:cNvPr id="8192" name="Rechteck 8191">
                <a:extLst>
                  <a:ext uri="{FF2B5EF4-FFF2-40B4-BE49-F238E27FC236}">
                    <a16:creationId xmlns:a16="http://schemas.microsoft.com/office/drawing/2014/main" id="{691EB9BC-4CAB-305C-68A0-B2ACAAEF6D46}"/>
                  </a:ext>
                </a:extLst>
              </p:cNvPr>
              <p:cNvSpPr/>
              <p:nvPr/>
            </p:nvSpPr>
            <p:spPr bwMode="auto">
              <a:xfrm>
                <a:off x="9531298" y="1587301"/>
                <a:ext cx="452528" cy="124924"/>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3" name="Textfeld 8192">
                <a:extLst>
                  <a:ext uri="{FF2B5EF4-FFF2-40B4-BE49-F238E27FC236}">
                    <a16:creationId xmlns:a16="http://schemas.microsoft.com/office/drawing/2014/main" id="{9485F268-0AFA-60CD-2C47-2B6767C35B0A}"/>
                  </a:ext>
                </a:extLst>
              </p:cNvPr>
              <p:cNvSpPr txBox="1"/>
              <p:nvPr/>
            </p:nvSpPr>
            <p:spPr>
              <a:xfrm>
                <a:off x="9025286" y="1511264"/>
                <a:ext cx="575800" cy="276999"/>
              </a:xfrm>
              <a:prstGeom prst="rect">
                <a:avLst/>
              </a:prstGeom>
              <a:noFill/>
            </p:spPr>
            <p:txBody>
              <a:bodyPr wrap="none" rtlCol="0">
                <a:spAutoFit/>
              </a:bodyPr>
              <a:lstStyle/>
              <a:p>
                <a:pPr algn="r"/>
                <a:r>
                  <a:rPr lang="de-DE" sz="1200" dirty="0">
                    <a:solidFill>
                      <a:srgbClr val="0000FF"/>
                    </a:solidFill>
                  </a:rPr>
                  <a:t>Eigen</a:t>
                </a:r>
              </a:p>
            </p:txBody>
          </p:sp>
        </p:grpSp>
        <p:sp>
          <p:nvSpPr>
            <p:cNvPr id="8228" name="Rechteck 8227">
              <a:extLst>
                <a:ext uri="{FF2B5EF4-FFF2-40B4-BE49-F238E27FC236}">
                  <a16:creationId xmlns:a16="http://schemas.microsoft.com/office/drawing/2014/main" id="{F5B40617-4C58-E79C-2CB8-D50F94D88F6C}"/>
                </a:ext>
              </a:extLst>
            </p:cNvPr>
            <p:cNvSpPr/>
            <p:nvPr/>
          </p:nvSpPr>
          <p:spPr bwMode="auto">
            <a:xfrm>
              <a:off x="5689968" y="818244"/>
              <a:ext cx="2173369" cy="433419"/>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9" name="Rechteck 8228">
            <a:extLst>
              <a:ext uri="{FF2B5EF4-FFF2-40B4-BE49-F238E27FC236}">
                <a16:creationId xmlns:a16="http://schemas.microsoft.com/office/drawing/2014/main" id="{6BBBD8DE-BBD4-25FC-064E-38928BD68F78}"/>
              </a:ext>
            </a:extLst>
          </p:cNvPr>
          <p:cNvSpPr/>
          <p:nvPr/>
        </p:nvSpPr>
        <p:spPr bwMode="auto">
          <a:xfrm>
            <a:off x="7307742" y="1047142"/>
            <a:ext cx="2436098" cy="433419"/>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32" name="Gruppieren 8231">
            <a:extLst>
              <a:ext uri="{FF2B5EF4-FFF2-40B4-BE49-F238E27FC236}">
                <a16:creationId xmlns:a16="http://schemas.microsoft.com/office/drawing/2014/main" id="{F18E52BD-6C54-966E-A1C2-B8C418F3B2D6}"/>
              </a:ext>
            </a:extLst>
          </p:cNvPr>
          <p:cNvGrpSpPr/>
          <p:nvPr/>
        </p:nvGrpSpPr>
        <p:grpSpPr>
          <a:xfrm>
            <a:off x="7233914" y="1116420"/>
            <a:ext cx="1253874" cy="276999"/>
            <a:chOff x="7957416" y="894331"/>
            <a:chExt cx="1253874" cy="276999"/>
          </a:xfrm>
        </p:grpSpPr>
        <p:sp>
          <p:nvSpPr>
            <p:cNvPr id="8233" name="Textfeld 8232">
              <a:extLst>
                <a:ext uri="{FF2B5EF4-FFF2-40B4-BE49-F238E27FC236}">
                  <a16:creationId xmlns:a16="http://schemas.microsoft.com/office/drawing/2014/main" id="{126CF54A-51D1-85FF-F83E-5718F9C72FFB}"/>
                </a:ext>
              </a:extLst>
            </p:cNvPr>
            <p:cNvSpPr txBox="1"/>
            <p:nvPr/>
          </p:nvSpPr>
          <p:spPr>
            <a:xfrm>
              <a:off x="7957416" y="894331"/>
              <a:ext cx="822662" cy="276999"/>
            </a:xfrm>
            <a:prstGeom prst="rect">
              <a:avLst/>
            </a:prstGeom>
            <a:noFill/>
          </p:spPr>
          <p:txBody>
            <a:bodyPr wrap="none" rtlCol="0">
              <a:spAutoFit/>
            </a:bodyPr>
            <a:lstStyle/>
            <a:p>
              <a:pPr algn="r"/>
              <a:r>
                <a:rPr lang="de-DE" sz="1200" dirty="0">
                  <a:solidFill>
                    <a:srgbClr val="0000FF"/>
                  </a:solidFill>
                </a:rPr>
                <a:t>Lieferung</a:t>
              </a:r>
            </a:p>
          </p:txBody>
        </p:sp>
        <p:sp>
          <p:nvSpPr>
            <p:cNvPr id="8234" name="Rechteck 8233">
              <a:extLst>
                <a:ext uri="{FF2B5EF4-FFF2-40B4-BE49-F238E27FC236}">
                  <a16:creationId xmlns:a16="http://schemas.microsoft.com/office/drawing/2014/main" id="{02768390-7DF3-EDD6-98D1-366ACC00F985}"/>
                </a:ext>
              </a:extLst>
            </p:cNvPr>
            <p:cNvSpPr/>
            <p:nvPr/>
          </p:nvSpPr>
          <p:spPr bwMode="auto">
            <a:xfrm>
              <a:off x="8758762" y="982236"/>
              <a:ext cx="452528" cy="124924"/>
            </a:xfrm>
            <a:prstGeom prst="rect">
              <a:avLst/>
            </a:prstGeom>
            <a:solidFill>
              <a:srgbClr val="CC66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36" name="Textfeld 8235">
            <a:extLst>
              <a:ext uri="{FF2B5EF4-FFF2-40B4-BE49-F238E27FC236}">
                <a16:creationId xmlns:a16="http://schemas.microsoft.com/office/drawing/2014/main" id="{B4BD761D-846B-E416-5A49-249B6249F594}"/>
              </a:ext>
            </a:extLst>
          </p:cNvPr>
          <p:cNvSpPr txBox="1"/>
          <p:nvPr/>
        </p:nvSpPr>
        <p:spPr>
          <a:xfrm>
            <a:off x="866476" y="3519434"/>
            <a:ext cx="439544" cy="276999"/>
          </a:xfrm>
          <a:prstGeom prst="rect">
            <a:avLst/>
          </a:prstGeom>
          <a:noFill/>
        </p:spPr>
        <p:txBody>
          <a:bodyPr wrap="none" rtlCol="0">
            <a:spAutoFit/>
          </a:bodyPr>
          <a:lstStyle/>
          <a:p>
            <a:r>
              <a:rPr lang="de-DE" sz="1200" dirty="0">
                <a:solidFill>
                  <a:srgbClr val="FF9900"/>
                </a:solidFill>
              </a:rPr>
              <a:t>302</a:t>
            </a:r>
          </a:p>
        </p:txBody>
      </p:sp>
      <p:sp>
        <p:nvSpPr>
          <p:cNvPr id="8237" name="Textfeld 8236">
            <a:extLst>
              <a:ext uri="{FF2B5EF4-FFF2-40B4-BE49-F238E27FC236}">
                <a16:creationId xmlns:a16="http://schemas.microsoft.com/office/drawing/2014/main" id="{B627F02E-ED85-DA90-9D0C-7B8C5D673B1B}"/>
              </a:ext>
            </a:extLst>
          </p:cNvPr>
          <p:cNvSpPr txBox="1"/>
          <p:nvPr/>
        </p:nvSpPr>
        <p:spPr>
          <a:xfrm>
            <a:off x="1603570" y="3198555"/>
            <a:ext cx="439544" cy="276999"/>
          </a:xfrm>
          <a:prstGeom prst="rect">
            <a:avLst/>
          </a:prstGeom>
          <a:noFill/>
        </p:spPr>
        <p:txBody>
          <a:bodyPr wrap="none" rtlCol="0">
            <a:spAutoFit/>
          </a:bodyPr>
          <a:lstStyle/>
          <a:p>
            <a:r>
              <a:rPr lang="de-DE" sz="1200" dirty="0">
                <a:solidFill>
                  <a:srgbClr val="FF9900"/>
                </a:solidFill>
              </a:rPr>
              <a:t>605</a:t>
            </a:r>
          </a:p>
        </p:txBody>
      </p:sp>
      <p:sp>
        <p:nvSpPr>
          <p:cNvPr id="8238" name="Textfeld 8237">
            <a:extLst>
              <a:ext uri="{FF2B5EF4-FFF2-40B4-BE49-F238E27FC236}">
                <a16:creationId xmlns:a16="http://schemas.microsoft.com/office/drawing/2014/main" id="{32E1143C-3585-0CAE-A99A-4E40BD6043C4}"/>
              </a:ext>
            </a:extLst>
          </p:cNvPr>
          <p:cNvSpPr txBox="1"/>
          <p:nvPr/>
        </p:nvSpPr>
        <p:spPr>
          <a:xfrm>
            <a:off x="2379916" y="2374047"/>
            <a:ext cx="567784" cy="276999"/>
          </a:xfrm>
          <a:prstGeom prst="rect">
            <a:avLst/>
          </a:prstGeom>
          <a:noFill/>
        </p:spPr>
        <p:txBody>
          <a:bodyPr wrap="none" rtlCol="0">
            <a:spAutoFit/>
          </a:bodyPr>
          <a:lstStyle/>
          <a:p>
            <a:r>
              <a:rPr lang="de-DE" sz="1200" dirty="0">
                <a:solidFill>
                  <a:srgbClr val="FF9900"/>
                </a:solidFill>
              </a:rPr>
              <a:t>1.365</a:t>
            </a:r>
          </a:p>
        </p:txBody>
      </p:sp>
      <p:sp>
        <p:nvSpPr>
          <p:cNvPr id="8239" name="Textfeld 8238">
            <a:extLst>
              <a:ext uri="{FF2B5EF4-FFF2-40B4-BE49-F238E27FC236}">
                <a16:creationId xmlns:a16="http://schemas.microsoft.com/office/drawing/2014/main" id="{0F03A680-D76D-7525-3061-66E907B92A11}"/>
              </a:ext>
            </a:extLst>
          </p:cNvPr>
          <p:cNvSpPr txBox="1"/>
          <p:nvPr/>
        </p:nvSpPr>
        <p:spPr>
          <a:xfrm>
            <a:off x="2999588" y="2105537"/>
            <a:ext cx="567784" cy="276999"/>
          </a:xfrm>
          <a:prstGeom prst="rect">
            <a:avLst/>
          </a:prstGeom>
          <a:noFill/>
        </p:spPr>
        <p:txBody>
          <a:bodyPr wrap="none" rtlCol="0">
            <a:spAutoFit/>
          </a:bodyPr>
          <a:lstStyle/>
          <a:p>
            <a:r>
              <a:rPr lang="de-DE" sz="1200" dirty="0">
                <a:solidFill>
                  <a:srgbClr val="FF9900"/>
                </a:solidFill>
              </a:rPr>
              <a:t>1.631</a:t>
            </a:r>
          </a:p>
        </p:txBody>
      </p:sp>
      <p:sp>
        <p:nvSpPr>
          <p:cNvPr id="8240" name="Textfeld 8239">
            <a:extLst>
              <a:ext uri="{FF2B5EF4-FFF2-40B4-BE49-F238E27FC236}">
                <a16:creationId xmlns:a16="http://schemas.microsoft.com/office/drawing/2014/main" id="{45A7B50F-1AEB-CB02-873B-13481A33EB15}"/>
              </a:ext>
            </a:extLst>
          </p:cNvPr>
          <p:cNvSpPr txBox="1"/>
          <p:nvPr/>
        </p:nvSpPr>
        <p:spPr>
          <a:xfrm>
            <a:off x="3749507" y="1655520"/>
            <a:ext cx="567784" cy="276999"/>
          </a:xfrm>
          <a:prstGeom prst="rect">
            <a:avLst/>
          </a:prstGeom>
          <a:noFill/>
        </p:spPr>
        <p:txBody>
          <a:bodyPr wrap="none" rtlCol="0">
            <a:spAutoFit/>
          </a:bodyPr>
          <a:lstStyle/>
          <a:p>
            <a:r>
              <a:rPr lang="de-DE" sz="1200" dirty="0">
                <a:solidFill>
                  <a:srgbClr val="FF9900"/>
                </a:solidFill>
              </a:rPr>
              <a:t>2.271</a:t>
            </a:r>
          </a:p>
        </p:txBody>
      </p:sp>
      <p:sp>
        <p:nvSpPr>
          <p:cNvPr id="8241" name="Textfeld 8240">
            <a:extLst>
              <a:ext uri="{FF2B5EF4-FFF2-40B4-BE49-F238E27FC236}">
                <a16:creationId xmlns:a16="http://schemas.microsoft.com/office/drawing/2014/main" id="{A7E2A31C-E3A4-EDD9-F715-FFA7DFF421BD}"/>
              </a:ext>
            </a:extLst>
          </p:cNvPr>
          <p:cNvSpPr txBox="1"/>
          <p:nvPr/>
        </p:nvSpPr>
        <p:spPr>
          <a:xfrm>
            <a:off x="4481641" y="1610655"/>
            <a:ext cx="567784" cy="276999"/>
          </a:xfrm>
          <a:prstGeom prst="rect">
            <a:avLst/>
          </a:prstGeom>
          <a:noFill/>
        </p:spPr>
        <p:txBody>
          <a:bodyPr wrap="none" rtlCol="0">
            <a:spAutoFit/>
          </a:bodyPr>
          <a:lstStyle/>
          <a:p>
            <a:r>
              <a:rPr lang="de-DE" sz="1200" dirty="0">
                <a:solidFill>
                  <a:srgbClr val="FF9900"/>
                </a:solidFill>
              </a:rPr>
              <a:t>2.272</a:t>
            </a:r>
          </a:p>
        </p:txBody>
      </p:sp>
      <p:sp>
        <p:nvSpPr>
          <p:cNvPr id="8242" name="Textfeld 8241">
            <a:extLst>
              <a:ext uri="{FF2B5EF4-FFF2-40B4-BE49-F238E27FC236}">
                <a16:creationId xmlns:a16="http://schemas.microsoft.com/office/drawing/2014/main" id="{4E3B0C8B-C86F-59C1-8968-D0F494AA743B}"/>
              </a:ext>
            </a:extLst>
          </p:cNvPr>
          <p:cNvSpPr txBox="1"/>
          <p:nvPr/>
        </p:nvSpPr>
        <p:spPr>
          <a:xfrm>
            <a:off x="5227820" y="1595848"/>
            <a:ext cx="567784" cy="276999"/>
          </a:xfrm>
          <a:prstGeom prst="rect">
            <a:avLst/>
          </a:prstGeom>
          <a:noFill/>
        </p:spPr>
        <p:txBody>
          <a:bodyPr wrap="none" rtlCol="0">
            <a:spAutoFit/>
          </a:bodyPr>
          <a:lstStyle/>
          <a:p>
            <a:r>
              <a:rPr lang="de-DE" sz="1200" dirty="0">
                <a:solidFill>
                  <a:srgbClr val="FF9900"/>
                </a:solidFill>
              </a:rPr>
              <a:t>2.391</a:t>
            </a:r>
          </a:p>
        </p:txBody>
      </p:sp>
      <p:sp>
        <p:nvSpPr>
          <p:cNvPr id="8243" name="Textfeld 8242">
            <a:extLst>
              <a:ext uri="{FF2B5EF4-FFF2-40B4-BE49-F238E27FC236}">
                <a16:creationId xmlns:a16="http://schemas.microsoft.com/office/drawing/2014/main" id="{8F1F517E-676C-95AF-59A8-403A3440F2E7}"/>
              </a:ext>
            </a:extLst>
          </p:cNvPr>
          <p:cNvSpPr txBox="1"/>
          <p:nvPr/>
        </p:nvSpPr>
        <p:spPr>
          <a:xfrm>
            <a:off x="5955830" y="1672424"/>
            <a:ext cx="567784" cy="276999"/>
          </a:xfrm>
          <a:prstGeom prst="rect">
            <a:avLst/>
          </a:prstGeom>
          <a:noFill/>
        </p:spPr>
        <p:txBody>
          <a:bodyPr wrap="none" rtlCol="0">
            <a:spAutoFit/>
          </a:bodyPr>
          <a:lstStyle/>
          <a:p>
            <a:r>
              <a:rPr lang="de-DE" sz="1200" dirty="0">
                <a:solidFill>
                  <a:srgbClr val="FF9900"/>
                </a:solidFill>
              </a:rPr>
              <a:t>2.026</a:t>
            </a:r>
          </a:p>
        </p:txBody>
      </p:sp>
      <p:sp>
        <p:nvSpPr>
          <p:cNvPr id="8244" name="Textfeld 8243">
            <a:extLst>
              <a:ext uri="{FF2B5EF4-FFF2-40B4-BE49-F238E27FC236}">
                <a16:creationId xmlns:a16="http://schemas.microsoft.com/office/drawing/2014/main" id="{5F271A3F-6E89-FB87-FABD-DAE53A6EF9A8}"/>
              </a:ext>
            </a:extLst>
          </p:cNvPr>
          <p:cNvSpPr txBox="1"/>
          <p:nvPr/>
        </p:nvSpPr>
        <p:spPr>
          <a:xfrm>
            <a:off x="6656195" y="2497783"/>
            <a:ext cx="567784" cy="276999"/>
          </a:xfrm>
          <a:prstGeom prst="rect">
            <a:avLst/>
          </a:prstGeom>
          <a:noFill/>
        </p:spPr>
        <p:txBody>
          <a:bodyPr wrap="none" rtlCol="0">
            <a:spAutoFit/>
          </a:bodyPr>
          <a:lstStyle/>
          <a:p>
            <a:r>
              <a:rPr lang="de-DE" sz="1200" dirty="0">
                <a:solidFill>
                  <a:srgbClr val="FF9900"/>
                </a:solidFill>
              </a:rPr>
              <a:t>1.225</a:t>
            </a:r>
          </a:p>
        </p:txBody>
      </p:sp>
      <p:sp>
        <p:nvSpPr>
          <p:cNvPr id="8245" name="Textfeld 8244">
            <a:extLst>
              <a:ext uri="{FF2B5EF4-FFF2-40B4-BE49-F238E27FC236}">
                <a16:creationId xmlns:a16="http://schemas.microsoft.com/office/drawing/2014/main" id="{66E26913-1C60-3DAA-563B-AF83E5642050}"/>
              </a:ext>
            </a:extLst>
          </p:cNvPr>
          <p:cNvSpPr txBox="1"/>
          <p:nvPr/>
        </p:nvSpPr>
        <p:spPr>
          <a:xfrm>
            <a:off x="7535620" y="2948204"/>
            <a:ext cx="439544" cy="276999"/>
          </a:xfrm>
          <a:prstGeom prst="rect">
            <a:avLst/>
          </a:prstGeom>
          <a:noFill/>
        </p:spPr>
        <p:txBody>
          <a:bodyPr wrap="none" rtlCol="0">
            <a:spAutoFit/>
          </a:bodyPr>
          <a:lstStyle/>
          <a:p>
            <a:r>
              <a:rPr lang="de-DE" sz="1200" dirty="0">
                <a:solidFill>
                  <a:srgbClr val="FF9900"/>
                </a:solidFill>
              </a:rPr>
              <a:t>812</a:t>
            </a:r>
          </a:p>
        </p:txBody>
      </p:sp>
      <p:sp>
        <p:nvSpPr>
          <p:cNvPr id="8246" name="Textfeld 8245">
            <a:extLst>
              <a:ext uri="{FF2B5EF4-FFF2-40B4-BE49-F238E27FC236}">
                <a16:creationId xmlns:a16="http://schemas.microsoft.com/office/drawing/2014/main" id="{BFFB530A-8199-402E-026E-F8D85D81F075}"/>
              </a:ext>
            </a:extLst>
          </p:cNvPr>
          <p:cNvSpPr txBox="1"/>
          <p:nvPr/>
        </p:nvSpPr>
        <p:spPr>
          <a:xfrm>
            <a:off x="8227022" y="3431130"/>
            <a:ext cx="439544" cy="276999"/>
          </a:xfrm>
          <a:prstGeom prst="rect">
            <a:avLst/>
          </a:prstGeom>
          <a:noFill/>
        </p:spPr>
        <p:txBody>
          <a:bodyPr wrap="none" rtlCol="0">
            <a:spAutoFit/>
          </a:bodyPr>
          <a:lstStyle/>
          <a:p>
            <a:r>
              <a:rPr lang="de-DE" sz="1200" dirty="0">
                <a:solidFill>
                  <a:srgbClr val="FF9900"/>
                </a:solidFill>
              </a:rPr>
              <a:t>366</a:t>
            </a:r>
          </a:p>
        </p:txBody>
      </p:sp>
      <p:sp>
        <p:nvSpPr>
          <p:cNvPr id="8247" name="Textfeld 8246">
            <a:extLst>
              <a:ext uri="{FF2B5EF4-FFF2-40B4-BE49-F238E27FC236}">
                <a16:creationId xmlns:a16="http://schemas.microsoft.com/office/drawing/2014/main" id="{ABD2615B-B7CD-BEE6-0F9F-340421BE467C}"/>
              </a:ext>
            </a:extLst>
          </p:cNvPr>
          <p:cNvSpPr txBox="1"/>
          <p:nvPr/>
        </p:nvSpPr>
        <p:spPr>
          <a:xfrm>
            <a:off x="8978904" y="3705624"/>
            <a:ext cx="439544" cy="276999"/>
          </a:xfrm>
          <a:prstGeom prst="rect">
            <a:avLst/>
          </a:prstGeom>
          <a:noFill/>
        </p:spPr>
        <p:txBody>
          <a:bodyPr wrap="none" rtlCol="0">
            <a:spAutoFit/>
          </a:bodyPr>
          <a:lstStyle/>
          <a:p>
            <a:r>
              <a:rPr lang="de-DE" sz="1200" dirty="0">
                <a:solidFill>
                  <a:srgbClr val="FF9900"/>
                </a:solidFill>
              </a:rPr>
              <a:t>177</a:t>
            </a:r>
          </a:p>
        </p:txBody>
      </p:sp>
      <p:grpSp>
        <p:nvGrpSpPr>
          <p:cNvPr id="8251" name="Gruppieren 8250">
            <a:extLst>
              <a:ext uri="{FF2B5EF4-FFF2-40B4-BE49-F238E27FC236}">
                <a16:creationId xmlns:a16="http://schemas.microsoft.com/office/drawing/2014/main" id="{A5EF58BD-0B51-3284-F9C7-23883DE0A709}"/>
              </a:ext>
            </a:extLst>
          </p:cNvPr>
          <p:cNvGrpSpPr/>
          <p:nvPr/>
        </p:nvGrpSpPr>
        <p:grpSpPr>
          <a:xfrm>
            <a:off x="57760" y="4558680"/>
            <a:ext cx="9765079" cy="1486301"/>
            <a:chOff x="57760" y="4739441"/>
            <a:chExt cx="9765079" cy="1486301"/>
          </a:xfrm>
        </p:grpSpPr>
        <p:sp>
          <p:nvSpPr>
            <p:cNvPr id="8208" name="Rechteck 8207">
              <a:extLst>
                <a:ext uri="{FF2B5EF4-FFF2-40B4-BE49-F238E27FC236}">
                  <a16:creationId xmlns:a16="http://schemas.microsoft.com/office/drawing/2014/main" id="{AE52B16F-37F2-2B5B-E1FA-BDDD774E1165}"/>
                </a:ext>
              </a:extLst>
            </p:cNvPr>
            <p:cNvSpPr/>
            <p:nvPr/>
          </p:nvSpPr>
          <p:spPr bwMode="auto">
            <a:xfrm>
              <a:off x="101599" y="4827056"/>
              <a:ext cx="9721240" cy="137792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8248" name="Diagramm 8247">
              <a:extLst>
                <a:ext uri="{FF2B5EF4-FFF2-40B4-BE49-F238E27FC236}">
                  <a16:creationId xmlns:a16="http://schemas.microsoft.com/office/drawing/2014/main" id="{7843FB9F-F77A-FEA0-A31C-7ACDE38D427E}"/>
                </a:ext>
              </a:extLst>
            </p:cNvPr>
            <p:cNvGraphicFramePr>
              <a:graphicFrameLocks/>
            </p:cNvGraphicFramePr>
            <p:nvPr/>
          </p:nvGraphicFramePr>
          <p:xfrm>
            <a:off x="1173705" y="4739441"/>
            <a:ext cx="8257727" cy="13320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feld 5">
              <a:extLst>
                <a:ext uri="{FF2B5EF4-FFF2-40B4-BE49-F238E27FC236}">
                  <a16:creationId xmlns:a16="http://schemas.microsoft.com/office/drawing/2014/main" id="{5E9319E3-65D4-510E-D604-E19853F8FF01}"/>
                </a:ext>
              </a:extLst>
            </p:cNvPr>
            <p:cNvSpPr txBox="1"/>
            <p:nvPr/>
          </p:nvSpPr>
          <p:spPr>
            <a:xfrm>
              <a:off x="8847747" y="4837610"/>
              <a:ext cx="543739" cy="307777"/>
            </a:xfrm>
            <a:prstGeom prst="rect">
              <a:avLst/>
            </a:prstGeom>
            <a:noFill/>
          </p:spPr>
          <p:txBody>
            <a:bodyPr wrap="none" rtlCol="0">
              <a:spAutoFit/>
            </a:bodyPr>
            <a:lstStyle/>
            <a:p>
              <a:r>
                <a:rPr lang="de-DE" sz="1400" dirty="0"/>
                <a:t>kWh</a:t>
              </a:r>
            </a:p>
          </p:txBody>
        </p:sp>
        <p:sp>
          <p:nvSpPr>
            <p:cNvPr id="7" name="Textfeld 6">
              <a:extLst>
                <a:ext uri="{FF2B5EF4-FFF2-40B4-BE49-F238E27FC236}">
                  <a16:creationId xmlns:a16="http://schemas.microsoft.com/office/drawing/2014/main" id="{77FCCF23-02C5-3D71-3150-4FA17A380C18}"/>
                </a:ext>
              </a:extLst>
            </p:cNvPr>
            <p:cNvSpPr txBox="1"/>
            <p:nvPr/>
          </p:nvSpPr>
          <p:spPr>
            <a:xfrm>
              <a:off x="57760" y="5605240"/>
              <a:ext cx="1276311" cy="276999"/>
            </a:xfrm>
            <a:prstGeom prst="rect">
              <a:avLst/>
            </a:prstGeom>
            <a:noFill/>
          </p:spPr>
          <p:txBody>
            <a:bodyPr wrap="none" rtlCol="0">
              <a:spAutoFit/>
            </a:bodyPr>
            <a:lstStyle/>
            <a:p>
              <a:pPr algn="r"/>
              <a:r>
                <a:rPr lang="de-DE" sz="1200" dirty="0"/>
                <a:t>Erzeugung</a:t>
              </a:r>
              <a:r>
                <a:rPr lang="de-DE" sz="1200" dirty="0">
                  <a:solidFill>
                    <a:srgbClr val="0000FF"/>
                  </a:solidFill>
                </a:rPr>
                <a:t> </a:t>
              </a:r>
              <a:r>
                <a:rPr lang="de-DE" sz="1200" dirty="0"/>
                <a:t>(PV)</a:t>
              </a:r>
            </a:p>
          </p:txBody>
        </p:sp>
        <p:sp>
          <p:nvSpPr>
            <p:cNvPr id="8" name="Textfeld 7">
              <a:extLst>
                <a:ext uri="{FF2B5EF4-FFF2-40B4-BE49-F238E27FC236}">
                  <a16:creationId xmlns:a16="http://schemas.microsoft.com/office/drawing/2014/main" id="{02197A41-262A-B352-18B5-4021654FFE7B}"/>
                </a:ext>
              </a:extLst>
            </p:cNvPr>
            <p:cNvSpPr txBox="1"/>
            <p:nvPr/>
          </p:nvSpPr>
          <p:spPr>
            <a:xfrm>
              <a:off x="450944" y="5080690"/>
              <a:ext cx="883127" cy="276999"/>
            </a:xfrm>
            <a:prstGeom prst="rect">
              <a:avLst/>
            </a:prstGeom>
            <a:noFill/>
          </p:spPr>
          <p:txBody>
            <a:bodyPr wrap="none" rtlCol="0">
              <a:spAutoFit/>
            </a:bodyPr>
            <a:lstStyle/>
            <a:p>
              <a:pPr algn="r"/>
              <a:r>
                <a:rPr lang="de-DE" sz="1200" dirty="0"/>
                <a:t>Verbrauch</a:t>
              </a:r>
            </a:p>
          </p:txBody>
        </p:sp>
        <p:sp>
          <p:nvSpPr>
            <p:cNvPr id="14" name="Textfeld 13">
              <a:extLst>
                <a:ext uri="{FF2B5EF4-FFF2-40B4-BE49-F238E27FC236}">
                  <a16:creationId xmlns:a16="http://schemas.microsoft.com/office/drawing/2014/main" id="{1B8D1045-030C-30A8-AD27-A657B7C33600}"/>
                </a:ext>
              </a:extLst>
            </p:cNvPr>
            <p:cNvSpPr txBox="1"/>
            <p:nvPr/>
          </p:nvSpPr>
          <p:spPr>
            <a:xfrm>
              <a:off x="8786795" y="5124506"/>
              <a:ext cx="731290" cy="307777"/>
            </a:xfrm>
            <a:prstGeom prst="rect">
              <a:avLst/>
            </a:prstGeom>
            <a:noFill/>
          </p:spPr>
          <p:txBody>
            <a:bodyPr wrap="none" rtlCol="0">
              <a:spAutoFit/>
            </a:bodyPr>
            <a:lstStyle/>
            <a:p>
              <a:pPr algn="r"/>
              <a:r>
                <a:rPr lang="de-DE" sz="1400" b="1" dirty="0"/>
                <a:t>12.201</a:t>
              </a:r>
            </a:p>
          </p:txBody>
        </p:sp>
        <p:sp>
          <p:nvSpPr>
            <p:cNvPr id="15" name="Textfeld 14">
              <a:extLst>
                <a:ext uri="{FF2B5EF4-FFF2-40B4-BE49-F238E27FC236}">
                  <a16:creationId xmlns:a16="http://schemas.microsoft.com/office/drawing/2014/main" id="{B31530D6-6DFC-95A4-3A2A-902718FEBD56}"/>
                </a:ext>
              </a:extLst>
            </p:cNvPr>
            <p:cNvSpPr txBox="1"/>
            <p:nvPr/>
          </p:nvSpPr>
          <p:spPr>
            <a:xfrm>
              <a:off x="8788210" y="5897207"/>
              <a:ext cx="736099" cy="307777"/>
            </a:xfrm>
            <a:prstGeom prst="rect">
              <a:avLst/>
            </a:prstGeom>
            <a:noFill/>
          </p:spPr>
          <p:txBody>
            <a:bodyPr wrap="none" rtlCol="0">
              <a:spAutoFit/>
            </a:bodyPr>
            <a:lstStyle/>
            <a:p>
              <a:pPr algn="r"/>
              <a:r>
                <a:rPr lang="de-DE" sz="1400" b="1" dirty="0"/>
                <a:t>+3.242</a:t>
              </a:r>
            </a:p>
          </p:txBody>
        </p:sp>
        <p:sp>
          <p:nvSpPr>
            <p:cNvPr id="8203" name="Textfeld 8202">
              <a:extLst>
                <a:ext uri="{FF2B5EF4-FFF2-40B4-BE49-F238E27FC236}">
                  <a16:creationId xmlns:a16="http://schemas.microsoft.com/office/drawing/2014/main" id="{C803C703-299C-49A3-35ED-0537E80664BB}"/>
                </a:ext>
              </a:extLst>
            </p:cNvPr>
            <p:cNvSpPr txBox="1"/>
            <p:nvPr/>
          </p:nvSpPr>
          <p:spPr>
            <a:xfrm>
              <a:off x="8286664" y="5915609"/>
              <a:ext cx="575800" cy="276999"/>
            </a:xfrm>
            <a:prstGeom prst="rect">
              <a:avLst/>
            </a:prstGeom>
            <a:noFill/>
          </p:spPr>
          <p:txBody>
            <a:bodyPr wrap="none" rtlCol="0">
              <a:spAutoFit/>
            </a:bodyPr>
            <a:lstStyle/>
            <a:p>
              <a:pPr algn="r"/>
              <a:r>
                <a:rPr lang="de-DE" sz="1200" dirty="0"/>
                <a:t>Saldo</a:t>
              </a:r>
            </a:p>
          </p:txBody>
        </p:sp>
        <p:sp>
          <p:nvSpPr>
            <p:cNvPr id="8230" name="Textfeld 8229">
              <a:extLst>
                <a:ext uri="{FF2B5EF4-FFF2-40B4-BE49-F238E27FC236}">
                  <a16:creationId xmlns:a16="http://schemas.microsoft.com/office/drawing/2014/main" id="{7F349912-8FD6-C449-6835-5BD052A1BA6F}"/>
                </a:ext>
              </a:extLst>
            </p:cNvPr>
            <p:cNvSpPr txBox="1"/>
            <p:nvPr/>
          </p:nvSpPr>
          <p:spPr>
            <a:xfrm>
              <a:off x="62618" y="5917965"/>
              <a:ext cx="1268297" cy="307777"/>
            </a:xfrm>
            <a:prstGeom prst="rect">
              <a:avLst/>
            </a:prstGeom>
            <a:noFill/>
          </p:spPr>
          <p:txBody>
            <a:bodyPr wrap="none" rtlCol="0">
              <a:spAutoFit/>
            </a:bodyPr>
            <a:lstStyle/>
            <a:p>
              <a:pPr algn="r"/>
              <a:r>
                <a:rPr lang="de-DE" sz="1400" b="1" dirty="0"/>
                <a:t>Jahresbilanz</a:t>
              </a:r>
            </a:p>
          </p:txBody>
        </p:sp>
        <p:sp>
          <p:nvSpPr>
            <p:cNvPr id="8249" name="Textfeld 8248">
              <a:extLst>
                <a:ext uri="{FF2B5EF4-FFF2-40B4-BE49-F238E27FC236}">
                  <a16:creationId xmlns:a16="http://schemas.microsoft.com/office/drawing/2014/main" id="{F2BF21F6-9AD8-AD05-0FFC-7E5C183F79C4}"/>
                </a:ext>
              </a:extLst>
            </p:cNvPr>
            <p:cNvSpPr txBox="1"/>
            <p:nvPr/>
          </p:nvSpPr>
          <p:spPr>
            <a:xfrm>
              <a:off x="8786795" y="5587519"/>
              <a:ext cx="731290" cy="307777"/>
            </a:xfrm>
            <a:prstGeom prst="rect">
              <a:avLst/>
            </a:prstGeom>
            <a:noFill/>
          </p:spPr>
          <p:txBody>
            <a:bodyPr wrap="none" rtlCol="0">
              <a:spAutoFit/>
            </a:bodyPr>
            <a:lstStyle/>
            <a:p>
              <a:pPr algn="r"/>
              <a:r>
                <a:rPr lang="de-DE" sz="1400" b="1" dirty="0"/>
                <a:t>15.443</a:t>
              </a:r>
            </a:p>
          </p:txBody>
        </p:sp>
      </p:grpSp>
      <p:grpSp>
        <p:nvGrpSpPr>
          <p:cNvPr id="8255" name="Gruppieren 8254">
            <a:extLst>
              <a:ext uri="{FF2B5EF4-FFF2-40B4-BE49-F238E27FC236}">
                <a16:creationId xmlns:a16="http://schemas.microsoft.com/office/drawing/2014/main" id="{85387EEF-7A59-114C-3E6F-6568C9E570A5}"/>
              </a:ext>
            </a:extLst>
          </p:cNvPr>
          <p:cNvGrpSpPr/>
          <p:nvPr/>
        </p:nvGrpSpPr>
        <p:grpSpPr>
          <a:xfrm>
            <a:off x="2081930" y="4337401"/>
            <a:ext cx="5765472" cy="265814"/>
            <a:chOff x="2081930" y="4475630"/>
            <a:chExt cx="5765472" cy="265814"/>
          </a:xfrm>
        </p:grpSpPr>
        <p:sp>
          <p:nvSpPr>
            <p:cNvPr id="8211" name="Rechteck 8210">
              <a:extLst>
                <a:ext uri="{FF2B5EF4-FFF2-40B4-BE49-F238E27FC236}">
                  <a16:creationId xmlns:a16="http://schemas.microsoft.com/office/drawing/2014/main" id="{FB7E061D-ADC3-475A-EC6E-8F29C1CCE082}"/>
                </a:ext>
              </a:extLst>
            </p:cNvPr>
            <p:cNvSpPr/>
            <p:nvPr/>
          </p:nvSpPr>
          <p:spPr bwMode="auto">
            <a:xfrm>
              <a:off x="2081930" y="4475630"/>
              <a:ext cx="1308142" cy="265814"/>
            </a:xfrm>
            <a:prstGeom prst="rect">
              <a:avLst/>
            </a:prstGeom>
            <a:solidFill>
              <a:srgbClr val="92D05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52" name="Rechteck 8251">
              <a:extLst>
                <a:ext uri="{FF2B5EF4-FFF2-40B4-BE49-F238E27FC236}">
                  <a16:creationId xmlns:a16="http://schemas.microsoft.com/office/drawing/2014/main" id="{07CE4BB8-6E76-431A-AD06-CCD2630B444A}"/>
                </a:ext>
              </a:extLst>
            </p:cNvPr>
            <p:cNvSpPr/>
            <p:nvPr/>
          </p:nvSpPr>
          <p:spPr bwMode="auto">
            <a:xfrm>
              <a:off x="6539260" y="4475630"/>
              <a:ext cx="1308142" cy="265814"/>
            </a:xfrm>
            <a:prstGeom prst="rect">
              <a:avLst/>
            </a:prstGeom>
            <a:solidFill>
              <a:srgbClr val="92D05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54" name="Gruppieren 8253">
            <a:extLst>
              <a:ext uri="{FF2B5EF4-FFF2-40B4-BE49-F238E27FC236}">
                <a16:creationId xmlns:a16="http://schemas.microsoft.com/office/drawing/2014/main" id="{3A89A8D7-8711-69DA-852D-A67222A44BA9}"/>
              </a:ext>
            </a:extLst>
          </p:cNvPr>
          <p:cNvGrpSpPr/>
          <p:nvPr/>
        </p:nvGrpSpPr>
        <p:grpSpPr>
          <a:xfrm>
            <a:off x="561896" y="4337401"/>
            <a:ext cx="8788337" cy="265814"/>
            <a:chOff x="561896" y="4475630"/>
            <a:chExt cx="8788337" cy="265814"/>
          </a:xfrm>
        </p:grpSpPr>
        <p:sp>
          <p:nvSpPr>
            <p:cNvPr id="8213" name="Rechteck 8212">
              <a:extLst>
                <a:ext uri="{FF2B5EF4-FFF2-40B4-BE49-F238E27FC236}">
                  <a16:creationId xmlns:a16="http://schemas.microsoft.com/office/drawing/2014/main" id="{732B6735-5082-D15F-DD47-CA72113C019B}"/>
                </a:ext>
              </a:extLst>
            </p:cNvPr>
            <p:cNvSpPr/>
            <p:nvPr/>
          </p:nvSpPr>
          <p:spPr bwMode="auto">
            <a:xfrm>
              <a:off x="8002833" y="4475630"/>
              <a:ext cx="1347400" cy="265814"/>
            </a:xfrm>
            <a:prstGeom prst="rect">
              <a:avLst/>
            </a:prstGeom>
            <a:solidFill>
              <a:srgbClr val="D9D9D9">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53" name="Rechteck 8252">
              <a:extLst>
                <a:ext uri="{FF2B5EF4-FFF2-40B4-BE49-F238E27FC236}">
                  <a16:creationId xmlns:a16="http://schemas.microsoft.com/office/drawing/2014/main" id="{15C80A22-3A30-0F01-146E-569E0B2DAB57}"/>
                </a:ext>
              </a:extLst>
            </p:cNvPr>
            <p:cNvSpPr/>
            <p:nvPr/>
          </p:nvSpPr>
          <p:spPr bwMode="auto">
            <a:xfrm>
              <a:off x="561896" y="4475630"/>
              <a:ext cx="1347400" cy="265814"/>
            </a:xfrm>
            <a:prstGeom prst="rect">
              <a:avLst/>
            </a:prstGeom>
            <a:solidFill>
              <a:srgbClr val="D9D9D9">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976079"/>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Bilanziell ist dieser </a:t>
            </a:r>
            <a:r>
              <a:rPr lang="de-DE" altLang="de-DE" sz="1800" dirty="0" err="1">
                <a:solidFill>
                  <a:srgbClr val="00B050"/>
                </a:solidFill>
              </a:rPr>
              <a:t>ProSumer</a:t>
            </a:r>
            <a:r>
              <a:rPr lang="de-DE" altLang="de-DE" sz="1800" dirty="0">
                <a:solidFill>
                  <a:srgbClr val="00B050"/>
                </a:solidFill>
              </a:rPr>
              <a:t> mehr als ausgeglichen!</a:t>
            </a:r>
          </a:p>
        </p:txBody>
      </p:sp>
      <p:sp>
        <p:nvSpPr>
          <p:cNvPr id="2" name="Textfeld 1">
            <a:extLst>
              <a:ext uri="{FF2B5EF4-FFF2-40B4-BE49-F238E27FC236}">
                <a16:creationId xmlns:a16="http://schemas.microsoft.com/office/drawing/2014/main" id="{BCD47EF1-70F5-3D8A-E52E-DF687A894590}"/>
              </a:ext>
            </a:extLst>
          </p:cNvPr>
          <p:cNvSpPr txBox="1"/>
          <p:nvPr/>
        </p:nvSpPr>
        <p:spPr>
          <a:xfrm>
            <a:off x="570429" y="739475"/>
            <a:ext cx="1119088" cy="338554"/>
          </a:xfrm>
          <a:prstGeom prst="rect">
            <a:avLst/>
          </a:prstGeom>
          <a:noFill/>
        </p:spPr>
        <p:txBody>
          <a:bodyPr wrap="none" rtlCol="0">
            <a:spAutoFit/>
          </a:bodyPr>
          <a:lstStyle/>
          <a:p>
            <a:r>
              <a:rPr lang="de-DE" sz="1600" dirty="0">
                <a:solidFill>
                  <a:srgbClr val="0000FF"/>
                </a:solidFill>
              </a:rPr>
              <a:t>Verbrauch</a:t>
            </a:r>
          </a:p>
        </p:txBody>
      </p:sp>
      <p:sp>
        <p:nvSpPr>
          <p:cNvPr id="4" name="Textfeld 3">
            <a:extLst>
              <a:ext uri="{FF2B5EF4-FFF2-40B4-BE49-F238E27FC236}">
                <a16:creationId xmlns:a16="http://schemas.microsoft.com/office/drawing/2014/main" id="{22E2143E-097D-089C-3207-1D8A1CD539EE}"/>
              </a:ext>
            </a:extLst>
          </p:cNvPr>
          <p:cNvSpPr txBox="1"/>
          <p:nvPr/>
        </p:nvSpPr>
        <p:spPr>
          <a:xfrm>
            <a:off x="7177398" y="728842"/>
            <a:ext cx="1643399" cy="338554"/>
          </a:xfrm>
          <a:prstGeom prst="rect">
            <a:avLst/>
          </a:prstGeom>
          <a:noFill/>
        </p:spPr>
        <p:txBody>
          <a:bodyPr wrap="none" rtlCol="0">
            <a:spAutoFit/>
          </a:bodyPr>
          <a:lstStyle/>
          <a:p>
            <a:r>
              <a:rPr lang="de-DE" sz="1600" dirty="0">
                <a:solidFill>
                  <a:srgbClr val="0000FF"/>
                </a:solidFill>
              </a:rPr>
              <a:t>Erzeugung (PV)</a:t>
            </a:r>
          </a:p>
        </p:txBody>
      </p:sp>
      <p:sp>
        <p:nvSpPr>
          <p:cNvPr id="5" name="Textfeld 4">
            <a:extLst>
              <a:ext uri="{FF2B5EF4-FFF2-40B4-BE49-F238E27FC236}">
                <a16:creationId xmlns:a16="http://schemas.microsoft.com/office/drawing/2014/main" id="{80D4D509-23B0-E4D7-C4B9-BA8899888331}"/>
              </a:ext>
            </a:extLst>
          </p:cNvPr>
          <p:cNvSpPr txBox="1"/>
          <p:nvPr/>
        </p:nvSpPr>
        <p:spPr>
          <a:xfrm>
            <a:off x="5260093" y="5230730"/>
            <a:ext cx="1523174" cy="276999"/>
          </a:xfrm>
          <a:prstGeom prst="rect">
            <a:avLst/>
          </a:prstGeom>
          <a:noFill/>
        </p:spPr>
        <p:txBody>
          <a:bodyPr wrap="none" rtlCol="0">
            <a:spAutoFit/>
          </a:bodyPr>
          <a:lstStyle/>
          <a:p>
            <a:pPr algn="r"/>
            <a:r>
              <a:rPr lang="de-DE" sz="1200" dirty="0">
                <a:solidFill>
                  <a:srgbClr val="FF0000"/>
                </a:solidFill>
              </a:rPr>
              <a:t>Autarkiequote: 37%</a:t>
            </a:r>
          </a:p>
        </p:txBody>
      </p:sp>
      <p:sp>
        <p:nvSpPr>
          <p:cNvPr id="16" name="Textfeld 15">
            <a:extLst>
              <a:ext uri="{FF2B5EF4-FFF2-40B4-BE49-F238E27FC236}">
                <a16:creationId xmlns:a16="http://schemas.microsoft.com/office/drawing/2014/main" id="{099775B1-EBF6-8091-80E1-92B0483CCBFA}"/>
              </a:ext>
            </a:extLst>
          </p:cNvPr>
          <p:cNvSpPr txBox="1"/>
          <p:nvPr/>
        </p:nvSpPr>
        <p:spPr>
          <a:xfrm>
            <a:off x="6164814" y="5618846"/>
            <a:ext cx="2109873" cy="276999"/>
          </a:xfrm>
          <a:prstGeom prst="rect">
            <a:avLst/>
          </a:prstGeom>
          <a:noFill/>
        </p:spPr>
        <p:txBody>
          <a:bodyPr wrap="none" rtlCol="0">
            <a:spAutoFit/>
          </a:bodyPr>
          <a:lstStyle/>
          <a:p>
            <a:pPr algn="r"/>
            <a:r>
              <a:rPr lang="de-DE" sz="1200" dirty="0">
                <a:solidFill>
                  <a:srgbClr val="FF0000"/>
                </a:solidFill>
              </a:rPr>
              <a:t>Eigenverbrauchsquote: 29%</a:t>
            </a:r>
          </a:p>
        </p:txBody>
      </p:sp>
      <p:sp>
        <p:nvSpPr>
          <p:cNvPr id="8212" name="Textfeld 8211">
            <a:extLst>
              <a:ext uri="{FF2B5EF4-FFF2-40B4-BE49-F238E27FC236}">
                <a16:creationId xmlns:a16="http://schemas.microsoft.com/office/drawing/2014/main" id="{A1003512-86C1-D0D4-2D2D-7CC79A15E45D}"/>
              </a:ext>
            </a:extLst>
          </p:cNvPr>
          <p:cNvSpPr txBox="1"/>
          <p:nvPr/>
        </p:nvSpPr>
        <p:spPr>
          <a:xfrm>
            <a:off x="2062209" y="1523641"/>
            <a:ext cx="5694188" cy="1077218"/>
          </a:xfrm>
          <a:prstGeom prst="rect">
            <a:avLst/>
          </a:prstGeom>
          <a:solidFill>
            <a:schemeClr val="bg1">
              <a:lumMod val="75000"/>
            </a:schemeClr>
          </a:solidFill>
        </p:spPr>
        <p:txBody>
          <a:bodyPr wrap="none" rtlCol="0">
            <a:spAutoFit/>
          </a:bodyPr>
          <a:lstStyle/>
          <a:p>
            <a:r>
              <a:rPr lang="de-DE" sz="1600" b="1" dirty="0">
                <a:solidFill>
                  <a:srgbClr val="FF0000"/>
                </a:solidFill>
              </a:rPr>
              <a:t>Einsparung WPPE 2022</a:t>
            </a:r>
            <a:br>
              <a:rPr lang="de-DE" sz="1600" dirty="0">
                <a:solidFill>
                  <a:srgbClr val="FF0000"/>
                </a:solidFill>
              </a:rPr>
            </a:br>
            <a:r>
              <a:rPr lang="de-DE" sz="1600" dirty="0">
                <a:solidFill>
                  <a:srgbClr val="FF0000"/>
                </a:solidFill>
              </a:rPr>
              <a:t>- Heizkosten mit Öl: 3.000 l x 1,50 €/l                   = 4.500 €</a:t>
            </a:r>
            <a:br>
              <a:rPr lang="de-DE" sz="1600" dirty="0">
                <a:solidFill>
                  <a:srgbClr val="FF0000"/>
                </a:solidFill>
              </a:rPr>
            </a:br>
            <a:r>
              <a:rPr lang="de-DE" sz="1600" dirty="0">
                <a:solidFill>
                  <a:srgbClr val="FF0000"/>
                </a:solidFill>
              </a:rPr>
              <a:t>- Heizkosten mit Strom: 7.077 kWh x 29 €ct/kWh = 2.054 €</a:t>
            </a:r>
            <a:br>
              <a:rPr lang="de-DE" sz="1600" dirty="0">
                <a:solidFill>
                  <a:srgbClr val="FF0000"/>
                </a:solidFill>
              </a:rPr>
            </a:br>
            <a:r>
              <a:rPr lang="de-DE" sz="1600" dirty="0">
                <a:solidFill>
                  <a:srgbClr val="FF0000"/>
                </a:solidFill>
              </a:rPr>
              <a:t>                                                      </a:t>
            </a:r>
            <a:r>
              <a:rPr lang="de-DE" sz="1600" b="1" dirty="0">
                <a:solidFill>
                  <a:srgbClr val="FF0000"/>
                </a:solidFill>
              </a:rPr>
              <a:t>Einsparung    = 2.446 €   </a:t>
            </a:r>
          </a:p>
        </p:txBody>
      </p:sp>
      <p:sp>
        <p:nvSpPr>
          <p:cNvPr id="8214" name="Textfeld 8213">
            <a:extLst>
              <a:ext uri="{FF2B5EF4-FFF2-40B4-BE49-F238E27FC236}">
                <a16:creationId xmlns:a16="http://schemas.microsoft.com/office/drawing/2014/main" id="{6717DC36-ABC2-CF02-EB60-21170DA4B7D1}"/>
              </a:ext>
            </a:extLst>
          </p:cNvPr>
          <p:cNvSpPr txBox="1"/>
          <p:nvPr/>
        </p:nvSpPr>
        <p:spPr>
          <a:xfrm>
            <a:off x="2062209" y="2608962"/>
            <a:ext cx="5681363" cy="1323439"/>
          </a:xfrm>
          <a:prstGeom prst="rect">
            <a:avLst/>
          </a:prstGeom>
          <a:solidFill>
            <a:schemeClr val="bg1">
              <a:lumMod val="75000"/>
            </a:schemeClr>
          </a:solidFill>
        </p:spPr>
        <p:txBody>
          <a:bodyPr wrap="none" rtlCol="0">
            <a:spAutoFit/>
          </a:bodyPr>
          <a:lstStyle/>
          <a:p>
            <a:r>
              <a:rPr lang="de-DE" sz="1600" b="1" dirty="0">
                <a:solidFill>
                  <a:srgbClr val="FF0000"/>
                </a:solidFill>
              </a:rPr>
              <a:t>Ertrag PV 2022</a:t>
            </a:r>
            <a:br>
              <a:rPr lang="de-DE" sz="1600" b="1" dirty="0">
                <a:solidFill>
                  <a:srgbClr val="FF0000"/>
                </a:solidFill>
              </a:rPr>
            </a:br>
            <a:r>
              <a:rPr lang="de-DE" sz="1600" dirty="0">
                <a:solidFill>
                  <a:srgbClr val="FF0000"/>
                </a:solidFill>
              </a:rPr>
              <a:t>- Lieferung: 10.991 kWh x 18,2 €ct/kWh                 = 2.000 €</a:t>
            </a:r>
            <a:br>
              <a:rPr lang="de-DE" sz="1600" dirty="0">
                <a:solidFill>
                  <a:srgbClr val="FF0000"/>
                </a:solidFill>
              </a:rPr>
            </a:br>
            <a:r>
              <a:rPr lang="de-DE" sz="1600" dirty="0">
                <a:solidFill>
                  <a:srgbClr val="FF0000"/>
                </a:solidFill>
              </a:rPr>
              <a:t>- Eigenverbrauch: 4.452 kWh x (29-18,2) €ct/kWh  =    481 €</a:t>
            </a:r>
            <a:br>
              <a:rPr lang="de-DE" sz="1600" dirty="0">
                <a:solidFill>
                  <a:srgbClr val="FF0000"/>
                </a:solidFill>
              </a:rPr>
            </a:br>
            <a:r>
              <a:rPr lang="de-DE" sz="1600" dirty="0">
                <a:solidFill>
                  <a:srgbClr val="FF0000"/>
                </a:solidFill>
              </a:rPr>
              <a:t>                                                       </a:t>
            </a:r>
            <a:r>
              <a:rPr lang="de-DE" sz="1600" b="1" dirty="0">
                <a:solidFill>
                  <a:srgbClr val="FF0000"/>
                </a:solidFill>
              </a:rPr>
              <a:t>Summe Ertrag = 2.481 €</a:t>
            </a:r>
            <a:endParaRPr lang="de-DE" sz="1600" dirty="0">
              <a:solidFill>
                <a:srgbClr val="FF0000"/>
              </a:solidFill>
            </a:endParaRPr>
          </a:p>
          <a:p>
            <a:pPr algn="ctr"/>
            <a:r>
              <a:rPr lang="de-DE" sz="1600" b="1" dirty="0">
                <a:solidFill>
                  <a:srgbClr val="FF0000"/>
                </a:solidFill>
              </a:rPr>
              <a:t>Energiewende lohnt sich!</a:t>
            </a:r>
            <a:endParaRPr lang="de-DE" sz="1800" dirty="0">
              <a:solidFill>
                <a:srgbClr val="FF0000"/>
              </a:solidFill>
            </a:endParaRPr>
          </a:p>
        </p:txBody>
      </p:sp>
      <p:grpSp>
        <p:nvGrpSpPr>
          <p:cNvPr id="8256" name="Gruppieren 8255">
            <a:extLst>
              <a:ext uri="{FF2B5EF4-FFF2-40B4-BE49-F238E27FC236}">
                <a16:creationId xmlns:a16="http://schemas.microsoft.com/office/drawing/2014/main" id="{B8EABE75-365F-797E-B891-8DBC634586CD}"/>
              </a:ext>
            </a:extLst>
          </p:cNvPr>
          <p:cNvGrpSpPr/>
          <p:nvPr/>
        </p:nvGrpSpPr>
        <p:grpSpPr>
          <a:xfrm>
            <a:off x="0" y="3938759"/>
            <a:ext cx="9906000" cy="2671839"/>
            <a:chOff x="0" y="3938759"/>
            <a:chExt cx="9906000" cy="2671839"/>
          </a:xfrm>
        </p:grpSpPr>
        <p:sp>
          <p:nvSpPr>
            <p:cNvPr id="27" name="Textfeld 40">
              <a:extLst>
                <a:ext uri="{FF2B5EF4-FFF2-40B4-BE49-F238E27FC236}">
                  <a16:creationId xmlns:a16="http://schemas.microsoft.com/office/drawing/2014/main" id="{4CCBA566-34CB-8C17-DAA6-85439EA49FB4}"/>
                </a:ext>
              </a:extLst>
            </p:cNvPr>
            <p:cNvSpPr txBox="1">
              <a:spLocks noChangeArrowheads="1"/>
            </p:cNvSpPr>
            <p:nvPr/>
          </p:nvSpPr>
          <p:spPr bwMode="auto">
            <a:xfrm>
              <a:off x="0" y="6241266"/>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Maximale Dachbelegung: volkswirtschaftlich notwendig aber privatwirtschaftlich unrentabel!</a:t>
              </a:r>
            </a:p>
          </p:txBody>
        </p:sp>
        <p:sp>
          <p:nvSpPr>
            <p:cNvPr id="8250" name="Textfeld 8249">
              <a:extLst>
                <a:ext uri="{FF2B5EF4-FFF2-40B4-BE49-F238E27FC236}">
                  <a16:creationId xmlns:a16="http://schemas.microsoft.com/office/drawing/2014/main" id="{FEF06A83-E4FD-0971-5590-3F74EF406361}"/>
                </a:ext>
              </a:extLst>
            </p:cNvPr>
            <p:cNvSpPr txBox="1"/>
            <p:nvPr/>
          </p:nvSpPr>
          <p:spPr>
            <a:xfrm>
              <a:off x="2071856" y="3938759"/>
              <a:ext cx="5674951" cy="830997"/>
            </a:xfrm>
            <a:prstGeom prst="rect">
              <a:avLst/>
            </a:prstGeom>
            <a:solidFill>
              <a:schemeClr val="bg1">
                <a:lumMod val="75000"/>
              </a:schemeClr>
            </a:solidFill>
          </p:spPr>
          <p:txBody>
            <a:bodyPr wrap="none" rtlCol="0">
              <a:spAutoFit/>
            </a:bodyPr>
            <a:lstStyle/>
            <a:p>
              <a:endParaRPr lang="de-DE" sz="1600" b="1" dirty="0">
                <a:solidFill>
                  <a:srgbClr val="FF0000"/>
                </a:solidFill>
              </a:endParaRPr>
            </a:p>
            <a:p>
              <a:r>
                <a:rPr lang="de-DE" sz="1600" dirty="0">
                  <a:solidFill>
                    <a:srgbClr val="FF0000"/>
                  </a:solidFill>
                </a:rPr>
                <a:t>Einspeisevergütung Juli 2022:  6,23 €ct/kWh                         </a:t>
              </a:r>
              <a:br>
                <a:rPr lang="de-DE" sz="1600" dirty="0">
                  <a:solidFill>
                    <a:srgbClr val="FF0000"/>
                  </a:solidFill>
                </a:rPr>
              </a:br>
              <a:r>
                <a:rPr lang="de-DE" sz="1600" dirty="0">
                  <a:solidFill>
                    <a:srgbClr val="FF0000"/>
                  </a:solidFill>
                </a:rPr>
                <a:t>Jahresmarktwert Solar 2022: 22,3 €ct/kWh</a:t>
              </a:r>
              <a:endParaRPr lang="de-DE" sz="1800" dirty="0">
                <a:solidFill>
                  <a:srgbClr val="FF0000"/>
                </a:solidFill>
              </a:endParaRPr>
            </a:p>
          </p:txBody>
        </p:sp>
      </p:grpSp>
      <p:sp>
        <p:nvSpPr>
          <p:cNvPr id="8210" name="Textfeld 8209">
            <a:extLst>
              <a:ext uri="{FF2B5EF4-FFF2-40B4-BE49-F238E27FC236}">
                <a16:creationId xmlns:a16="http://schemas.microsoft.com/office/drawing/2014/main" id="{9D8847C1-E81B-A501-9604-BBD1284A3439}"/>
              </a:ext>
            </a:extLst>
          </p:cNvPr>
          <p:cNvSpPr txBox="1"/>
          <p:nvPr/>
        </p:nvSpPr>
        <p:spPr>
          <a:xfrm>
            <a:off x="2941768" y="4899928"/>
            <a:ext cx="886782" cy="276999"/>
          </a:xfrm>
          <a:prstGeom prst="rect">
            <a:avLst/>
          </a:prstGeom>
          <a:noFill/>
        </p:spPr>
        <p:txBody>
          <a:bodyPr wrap="none" rtlCol="0">
            <a:spAutoFit/>
          </a:bodyPr>
          <a:lstStyle/>
          <a:p>
            <a:pPr algn="r"/>
            <a:r>
              <a:rPr lang="de-DE" sz="1200" dirty="0">
                <a:solidFill>
                  <a:srgbClr val="FF0000"/>
                </a:solidFill>
              </a:rPr>
              <a:t>JAZ: 4,16 </a:t>
            </a:r>
          </a:p>
        </p:txBody>
      </p:sp>
    </p:spTree>
    <p:extLst>
      <p:ext uri="{BB962C8B-B14F-4D97-AF65-F5344CB8AC3E}">
        <p14:creationId xmlns:p14="http://schemas.microsoft.com/office/powerpoint/2010/main" val="33422941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254"/>
                                        </p:tgtEl>
                                        <p:attrNameLst>
                                          <p:attrName>style.visibility</p:attrName>
                                        </p:attrNameLst>
                                      </p:cBhvr>
                                      <p:to>
                                        <p:strVal val="visible"/>
                                      </p:to>
                                    </p:set>
                                    <p:anim calcmode="lin" valueType="num">
                                      <p:cBhvr additive="base">
                                        <p:cTn id="7" dur="1000" fill="hold"/>
                                        <p:tgtEl>
                                          <p:spTgt spid="8254"/>
                                        </p:tgtEl>
                                        <p:attrNameLst>
                                          <p:attrName>ppt_x</p:attrName>
                                        </p:attrNameLst>
                                      </p:cBhvr>
                                      <p:tavLst>
                                        <p:tav tm="0">
                                          <p:val>
                                            <p:strVal val="#ppt_x"/>
                                          </p:val>
                                        </p:tav>
                                        <p:tav tm="100000">
                                          <p:val>
                                            <p:strVal val="#ppt_x"/>
                                          </p:val>
                                        </p:tav>
                                      </p:tavLst>
                                    </p:anim>
                                    <p:anim calcmode="lin" valueType="num">
                                      <p:cBhvr additive="base">
                                        <p:cTn id="8" dur="1000" fill="hold"/>
                                        <p:tgtEl>
                                          <p:spTgt spid="825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55"/>
                                        </p:tgtEl>
                                        <p:attrNameLst>
                                          <p:attrName>style.visibility</p:attrName>
                                        </p:attrNameLst>
                                      </p:cBhvr>
                                      <p:to>
                                        <p:strVal val="visible"/>
                                      </p:to>
                                    </p:set>
                                    <p:anim calcmode="lin" valueType="num">
                                      <p:cBhvr additive="base">
                                        <p:cTn id="13" dur="1000" fill="hold"/>
                                        <p:tgtEl>
                                          <p:spTgt spid="8255"/>
                                        </p:tgtEl>
                                        <p:attrNameLst>
                                          <p:attrName>ppt_x</p:attrName>
                                        </p:attrNameLst>
                                      </p:cBhvr>
                                      <p:tavLst>
                                        <p:tav tm="0">
                                          <p:val>
                                            <p:strVal val="#ppt_x"/>
                                          </p:val>
                                        </p:tav>
                                        <p:tav tm="100000">
                                          <p:val>
                                            <p:strVal val="#ppt_x"/>
                                          </p:val>
                                        </p:tav>
                                      </p:tavLst>
                                    </p:anim>
                                    <p:anim calcmode="lin" valueType="num">
                                      <p:cBhvr additive="base">
                                        <p:cTn id="14" dur="1000" fill="hold"/>
                                        <p:tgtEl>
                                          <p:spTgt spid="825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209"/>
                                        </p:tgtEl>
                                        <p:attrNameLst>
                                          <p:attrName>style.visibility</p:attrName>
                                        </p:attrNameLst>
                                      </p:cBhvr>
                                      <p:to>
                                        <p:strVal val="visible"/>
                                      </p:to>
                                    </p:set>
                                    <p:anim calcmode="lin" valueType="num">
                                      <p:cBhvr additive="base">
                                        <p:cTn id="19" dur="1000" fill="hold"/>
                                        <p:tgtEl>
                                          <p:spTgt spid="8209"/>
                                        </p:tgtEl>
                                        <p:attrNameLst>
                                          <p:attrName>ppt_x</p:attrName>
                                        </p:attrNameLst>
                                      </p:cBhvr>
                                      <p:tavLst>
                                        <p:tav tm="0">
                                          <p:val>
                                            <p:strVal val="#ppt_x"/>
                                          </p:val>
                                        </p:tav>
                                        <p:tav tm="100000">
                                          <p:val>
                                            <p:strVal val="#ppt_x"/>
                                          </p:val>
                                        </p:tav>
                                      </p:tavLst>
                                    </p:anim>
                                    <p:anim calcmode="lin" valueType="num">
                                      <p:cBhvr additive="base">
                                        <p:cTn id="20" dur="1000" fill="hold"/>
                                        <p:tgtEl>
                                          <p:spTgt spid="820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251"/>
                                        </p:tgtEl>
                                        <p:attrNameLst>
                                          <p:attrName>style.visibility</p:attrName>
                                        </p:attrNameLst>
                                      </p:cBhvr>
                                      <p:to>
                                        <p:strVal val="visible"/>
                                      </p:to>
                                    </p:set>
                                    <p:anim calcmode="lin" valueType="num">
                                      <p:cBhvr additive="base">
                                        <p:cTn id="25" dur="1000" fill="hold"/>
                                        <p:tgtEl>
                                          <p:spTgt spid="8251"/>
                                        </p:tgtEl>
                                        <p:attrNameLst>
                                          <p:attrName>ppt_x</p:attrName>
                                        </p:attrNameLst>
                                      </p:cBhvr>
                                      <p:tavLst>
                                        <p:tav tm="0">
                                          <p:val>
                                            <p:strVal val="1+#ppt_w/2"/>
                                          </p:val>
                                        </p:tav>
                                        <p:tav tm="100000">
                                          <p:val>
                                            <p:strVal val="#ppt_x"/>
                                          </p:val>
                                        </p:tav>
                                      </p:tavLst>
                                    </p:anim>
                                    <p:anim calcmode="lin" valueType="num">
                                      <p:cBhvr additive="base">
                                        <p:cTn id="26" dur="1000" fill="hold"/>
                                        <p:tgtEl>
                                          <p:spTgt spid="825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8210"/>
                                        </p:tgtEl>
                                        <p:attrNameLst>
                                          <p:attrName>style.visibility</p:attrName>
                                        </p:attrNameLst>
                                      </p:cBhvr>
                                      <p:to>
                                        <p:strVal val="visible"/>
                                      </p:to>
                                    </p:set>
                                    <p:anim calcmode="lin" valueType="num">
                                      <p:cBhvr additive="base">
                                        <p:cTn id="31" dur="1000" fill="hold"/>
                                        <p:tgtEl>
                                          <p:spTgt spid="8210"/>
                                        </p:tgtEl>
                                        <p:attrNameLst>
                                          <p:attrName>ppt_x</p:attrName>
                                        </p:attrNameLst>
                                      </p:cBhvr>
                                      <p:tavLst>
                                        <p:tav tm="0">
                                          <p:val>
                                            <p:strVal val="0-#ppt_w/2"/>
                                          </p:val>
                                        </p:tav>
                                        <p:tav tm="100000">
                                          <p:val>
                                            <p:strVal val="#ppt_x"/>
                                          </p:val>
                                        </p:tav>
                                      </p:tavLst>
                                    </p:anim>
                                    <p:anim calcmode="lin" valueType="num">
                                      <p:cBhvr additive="base">
                                        <p:cTn id="32" dur="1000" fill="hold"/>
                                        <p:tgtEl>
                                          <p:spTgt spid="82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0-#ppt_w/2"/>
                                          </p:val>
                                        </p:tav>
                                        <p:tav tm="100000">
                                          <p:val>
                                            <p:strVal val="#ppt_x"/>
                                          </p:val>
                                        </p:tav>
                                      </p:tavLst>
                                    </p:anim>
                                    <p:anim calcmode="lin" valueType="num">
                                      <p:cBhvr additive="base">
                                        <p:cTn id="3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0-#ppt_w/2"/>
                                          </p:val>
                                        </p:tav>
                                        <p:tav tm="100000">
                                          <p:val>
                                            <p:strVal val="#ppt_x"/>
                                          </p:val>
                                        </p:tav>
                                      </p:tavLst>
                                    </p:anim>
                                    <p:anim calcmode="lin" valueType="num">
                                      <p:cBhvr additive="base">
                                        <p:cTn id="44"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ppt_x"/>
                                          </p:val>
                                        </p:tav>
                                        <p:tav tm="100000">
                                          <p:val>
                                            <p:strVal val="#ppt_x"/>
                                          </p:val>
                                        </p:tav>
                                      </p:tavLst>
                                    </p:anim>
                                    <p:anim calcmode="lin" valueType="num">
                                      <p:cBhvr additive="base">
                                        <p:cTn id="50"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8212"/>
                                        </p:tgtEl>
                                        <p:attrNameLst>
                                          <p:attrName>style.visibility</p:attrName>
                                        </p:attrNameLst>
                                      </p:cBhvr>
                                      <p:to>
                                        <p:strVal val="visible"/>
                                      </p:to>
                                    </p:set>
                                    <p:anim calcmode="lin" valueType="num">
                                      <p:cBhvr additive="base">
                                        <p:cTn id="55" dur="1000" fill="hold"/>
                                        <p:tgtEl>
                                          <p:spTgt spid="8212"/>
                                        </p:tgtEl>
                                        <p:attrNameLst>
                                          <p:attrName>ppt_x</p:attrName>
                                        </p:attrNameLst>
                                      </p:cBhvr>
                                      <p:tavLst>
                                        <p:tav tm="0">
                                          <p:val>
                                            <p:strVal val="0-#ppt_w/2"/>
                                          </p:val>
                                        </p:tav>
                                        <p:tav tm="100000">
                                          <p:val>
                                            <p:strVal val="#ppt_x"/>
                                          </p:val>
                                        </p:tav>
                                      </p:tavLst>
                                    </p:anim>
                                    <p:anim calcmode="lin" valueType="num">
                                      <p:cBhvr additive="base">
                                        <p:cTn id="56" dur="1000" fill="hold"/>
                                        <p:tgtEl>
                                          <p:spTgt spid="821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8214"/>
                                        </p:tgtEl>
                                        <p:attrNameLst>
                                          <p:attrName>style.visibility</p:attrName>
                                        </p:attrNameLst>
                                      </p:cBhvr>
                                      <p:to>
                                        <p:strVal val="visible"/>
                                      </p:to>
                                    </p:set>
                                    <p:anim calcmode="lin" valueType="num">
                                      <p:cBhvr additive="base">
                                        <p:cTn id="61" dur="1000" fill="hold"/>
                                        <p:tgtEl>
                                          <p:spTgt spid="8214"/>
                                        </p:tgtEl>
                                        <p:attrNameLst>
                                          <p:attrName>ppt_x</p:attrName>
                                        </p:attrNameLst>
                                      </p:cBhvr>
                                      <p:tavLst>
                                        <p:tav tm="0">
                                          <p:val>
                                            <p:strVal val="0-#ppt_w/2"/>
                                          </p:val>
                                        </p:tav>
                                        <p:tav tm="100000">
                                          <p:val>
                                            <p:strVal val="#ppt_x"/>
                                          </p:val>
                                        </p:tav>
                                      </p:tavLst>
                                    </p:anim>
                                    <p:anim calcmode="lin" valueType="num">
                                      <p:cBhvr additive="base">
                                        <p:cTn id="62" dur="1000" fill="hold"/>
                                        <p:tgtEl>
                                          <p:spTgt spid="821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nodeType="clickEffect">
                                  <p:stCondLst>
                                    <p:cond delay="0"/>
                                  </p:stCondLst>
                                  <p:childTnLst>
                                    <p:set>
                                      <p:cBhvr>
                                        <p:cTn id="66" dur="1" fill="hold">
                                          <p:stCondLst>
                                            <p:cond delay="0"/>
                                          </p:stCondLst>
                                        </p:cTn>
                                        <p:tgtEl>
                                          <p:spTgt spid="8256"/>
                                        </p:tgtEl>
                                        <p:attrNameLst>
                                          <p:attrName>style.visibility</p:attrName>
                                        </p:attrNameLst>
                                      </p:cBhvr>
                                      <p:to>
                                        <p:strVal val="visible"/>
                                      </p:to>
                                    </p:set>
                                    <p:anim calcmode="lin" valueType="num">
                                      <p:cBhvr additive="base">
                                        <p:cTn id="67" dur="1000" fill="hold"/>
                                        <p:tgtEl>
                                          <p:spTgt spid="8256"/>
                                        </p:tgtEl>
                                        <p:attrNameLst>
                                          <p:attrName>ppt_x</p:attrName>
                                        </p:attrNameLst>
                                      </p:cBhvr>
                                      <p:tavLst>
                                        <p:tav tm="0">
                                          <p:val>
                                            <p:strVal val="0-#ppt_w/2"/>
                                          </p:val>
                                        </p:tav>
                                        <p:tav tm="100000">
                                          <p:val>
                                            <p:strVal val="#ppt_x"/>
                                          </p:val>
                                        </p:tav>
                                      </p:tavLst>
                                    </p:anim>
                                    <p:anim calcmode="lin" valueType="num">
                                      <p:cBhvr additive="base">
                                        <p:cTn id="68" dur="1000" fill="hold"/>
                                        <p:tgtEl>
                                          <p:spTgt spid="82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9" grpId="0"/>
      <p:bldP spid="5" grpId="0"/>
      <p:bldP spid="16" grpId="0"/>
      <p:bldP spid="8212" grpId="0" animBg="1"/>
      <p:bldP spid="8214" grpId="0" animBg="1"/>
      <p:bldP spid="82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BB5695DA-B23C-4A60-8E0E-D82BAE3E9216}"/>
              </a:ext>
            </a:extLst>
          </p:cNvPr>
          <p:cNvSpPr txBox="1"/>
          <p:nvPr/>
        </p:nvSpPr>
        <p:spPr>
          <a:xfrm>
            <a:off x="501631" y="795046"/>
            <a:ext cx="9119024" cy="785343"/>
          </a:xfrm>
          <a:prstGeom prst="rect">
            <a:avLst/>
          </a:prstGeom>
          <a:noFill/>
        </p:spPr>
        <p:txBody>
          <a:bodyPr wrap="square">
            <a:spAutoFit/>
          </a:bodyPr>
          <a:lstStyle/>
          <a:p>
            <a:pPr>
              <a:lnSpc>
                <a:spcPct val="150000"/>
              </a:lnSpc>
            </a:pPr>
            <a:r>
              <a:rPr lang="de-DE" sz="1600" b="1" dirty="0">
                <a:solidFill>
                  <a:srgbClr val="3333FF"/>
                </a:solidFill>
                <a:latin typeface="+mn-lt"/>
                <a:cs typeface="Times New Roman" panose="02020603050405020304" pitchFamily="18" charset="0"/>
              </a:rPr>
              <a:t>Tausch des Wärmeerzeugers im alten Bestand (09/2020)</a:t>
            </a:r>
          </a:p>
          <a:p>
            <a:pPr>
              <a:lnSpc>
                <a:spcPct val="150000"/>
              </a:lnSpc>
            </a:pPr>
            <a:r>
              <a:rPr lang="de-DE" sz="1600" i="1" u="sng" dirty="0">
                <a:solidFill>
                  <a:srgbClr val="3333FF"/>
                </a:solidFill>
                <a:latin typeface="+mn-lt"/>
                <a:cs typeface="Times New Roman" panose="02020603050405020304" pitchFamily="18" charset="0"/>
              </a:rPr>
              <a:t>Objekt: </a:t>
            </a:r>
            <a:r>
              <a:rPr lang="de-DE" sz="1600" dirty="0">
                <a:solidFill>
                  <a:srgbClr val="3333FF"/>
                </a:solidFill>
                <a:latin typeface="+mn-lt"/>
                <a:cs typeface="Times New Roman" panose="02020603050405020304" pitchFamily="18" charset="0"/>
              </a:rPr>
              <a:t>Energetisch teilsanierter Altbau mit Anbau, Baujahr 1883. Beheizte Fläche: ca. 210 m²</a:t>
            </a:r>
          </a:p>
        </p:txBody>
      </p:sp>
      <p:sp>
        <p:nvSpPr>
          <p:cNvPr id="8" name="Text Box 14">
            <a:extLst>
              <a:ext uri="{FF2B5EF4-FFF2-40B4-BE49-F238E27FC236}">
                <a16:creationId xmlns:a16="http://schemas.microsoft.com/office/drawing/2014/main" id="{51E0839A-D326-407A-972B-86D824662E3C}"/>
              </a:ext>
            </a:extLst>
          </p:cNvPr>
          <p:cNvSpPr txBox="1">
            <a:spLocks noChangeArrowheads="1"/>
          </p:cNvSpPr>
          <p:nvPr/>
        </p:nvSpPr>
        <p:spPr bwMode="auto">
          <a:xfrm>
            <a:off x="8052316" y="5687054"/>
            <a:ext cx="120385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sz="1200" dirty="0">
                <a:latin typeface="+mn-lt"/>
                <a:cs typeface="Times New Roman" panose="02020603050405020304" pitchFamily="18" charset="0"/>
              </a:rPr>
              <a:t>M. Müller</a:t>
            </a:r>
            <a:r>
              <a:rPr lang="de-DE" altLang="de-DE" sz="1200" dirty="0">
                <a:ea typeface="Microsoft YaHei" panose="020B0503020204020204" pitchFamily="34" charset="-122"/>
              </a:rPr>
              <a:t> </a:t>
            </a:r>
          </a:p>
        </p:txBody>
      </p:sp>
      <p:grpSp>
        <p:nvGrpSpPr>
          <p:cNvPr id="2" name="Gruppieren 1">
            <a:extLst>
              <a:ext uri="{FF2B5EF4-FFF2-40B4-BE49-F238E27FC236}">
                <a16:creationId xmlns:a16="http://schemas.microsoft.com/office/drawing/2014/main" id="{C9BDB0D0-3BAA-642F-9156-01C7EAC49C18}"/>
              </a:ext>
            </a:extLst>
          </p:cNvPr>
          <p:cNvGrpSpPr/>
          <p:nvPr/>
        </p:nvGrpSpPr>
        <p:grpSpPr>
          <a:xfrm>
            <a:off x="433537" y="3817637"/>
            <a:ext cx="2133865" cy="1770294"/>
            <a:chOff x="433537" y="3817637"/>
            <a:chExt cx="2133865" cy="1770294"/>
          </a:xfrm>
        </p:grpSpPr>
        <p:pic>
          <p:nvPicPr>
            <p:cNvPr id="10" name="Grafik 9">
              <a:extLst>
                <a:ext uri="{FF2B5EF4-FFF2-40B4-BE49-F238E27FC236}">
                  <a16:creationId xmlns:a16="http://schemas.microsoft.com/office/drawing/2014/main" id="{2C69DEDE-8E5E-4648-9A25-67AB4A3802B0}"/>
                </a:ext>
              </a:extLst>
            </p:cNvPr>
            <p:cNvPicPr>
              <a:picLocks noChangeAspect="1"/>
            </p:cNvPicPr>
            <p:nvPr/>
          </p:nvPicPr>
          <p:blipFill>
            <a:blip r:embed="rId3"/>
            <a:stretch>
              <a:fillRect/>
            </a:stretch>
          </p:blipFill>
          <p:spPr>
            <a:xfrm flipH="1">
              <a:off x="501631" y="3817637"/>
              <a:ext cx="2065771" cy="1370560"/>
            </a:xfrm>
            <a:prstGeom prst="rect">
              <a:avLst/>
            </a:prstGeom>
          </p:spPr>
        </p:pic>
        <p:sp>
          <p:nvSpPr>
            <p:cNvPr id="11" name="Textfeld 10">
              <a:extLst>
                <a:ext uri="{FF2B5EF4-FFF2-40B4-BE49-F238E27FC236}">
                  <a16:creationId xmlns:a16="http://schemas.microsoft.com/office/drawing/2014/main" id="{0A2BC1DB-30BA-4C01-90C3-03A204D873BD}"/>
                </a:ext>
              </a:extLst>
            </p:cNvPr>
            <p:cNvSpPr txBox="1"/>
            <p:nvPr/>
          </p:nvSpPr>
          <p:spPr>
            <a:xfrm>
              <a:off x="433537" y="5280154"/>
              <a:ext cx="1975221" cy="307777"/>
            </a:xfrm>
            <a:prstGeom prst="rect">
              <a:avLst/>
            </a:prstGeom>
            <a:noFill/>
          </p:spPr>
          <p:txBody>
            <a:bodyPr wrap="none" rtlCol="0">
              <a:spAutoFit/>
            </a:bodyPr>
            <a:lstStyle/>
            <a:p>
              <a:r>
                <a:rPr lang="de-DE" sz="1400" i="1" dirty="0">
                  <a:solidFill>
                    <a:srgbClr val="3333FF"/>
                  </a:solidFill>
                </a:rPr>
                <a:t>Dachgaube </a:t>
              </a:r>
              <a:r>
                <a:rPr lang="de-DE" sz="1400" i="1" dirty="0" err="1">
                  <a:solidFill>
                    <a:srgbClr val="3333FF"/>
                  </a:solidFill>
                </a:rPr>
                <a:t>Zuluftseite</a:t>
              </a:r>
              <a:endParaRPr lang="de-DE" sz="1400" i="1" dirty="0">
                <a:solidFill>
                  <a:srgbClr val="3333FF"/>
                </a:solidFill>
              </a:endParaRPr>
            </a:p>
          </p:txBody>
        </p:sp>
      </p:grpSp>
      <p:grpSp>
        <p:nvGrpSpPr>
          <p:cNvPr id="5" name="Gruppieren 4">
            <a:extLst>
              <a:ext uri="{FF2B5EF4-FFF2-40B4-BE49-F238E27FC236}">
                <a16:creationId xmlns:a16="http://schemas.microsoft.com/office/drawing/2014/main" id="{0600FA4A-255D-9AB1-4E56-8E91E1645F08}"/>
              </a:ext>
            </a:extLst>
          </p:cNvPr>
          <p:cNvGrpSpPr/>
          <p:nvPr/>
        </p:nvGrpSpPr>
        <p:grpSpPr>
          <a:xfrm>
            <a:off x="4713222" y="3817637"/>
            <a:ext cx="2019349" cy="1770294"/>
            <a:chOff x="4713222" y="3817637"/>
            <a:chExt cx="2019349" cy="1770294"/>
          </a:xfrm>
        </p:grpSpPr>
        <p:pic>
          <p:nvPicPr>
            <p:cNvPr id="6" name="Grafik 5">
              <a:extLst>
                <a:ext uri="{FF2B5EF4-FFF2-40B4-BE49-F238E27FC236}">
                  <a16:creationId xmlns:a16="http://schemas.microsoft.com/office/drawing/2014/main" id="{BD6722C9-57CE-482E-AC23-72AFF1F901E6}"/>
                </a:ext>
              </a:extLst>
            </p:cNvPr>
            <p:cNvPicPr>
              <a:picLocks noChangeAspect="1"/>
            </p:cNvPicPr>
            <p:nvPr/>
          </p:nvPicPr>
          <p:blipFill>
            <a:blip r:embed="rId4"/>
            <a:stretch>
              <a:fillRect/>
            </a:stretch>
          </p:blipFill>
          <p:spPr>
            <a:xfrm flipH="1">
              <a:off x="4713222" y="3817637"/>
              <a:ext cx="2019349" cy="1346233"/>
            </a:xfrm>
            <a:prstGeom prst="rect">
              <a:avLst/>
            </a:prstGeom>
          </p:spPr>
        </p:pic>
        <p:sp>
          <p:nvSpPr>
            <p:cNvPr id="14" name="Textfeld 13">
              <a:extLst>
                <a:ext uri="{FF2B5EF4-FFF2-40B4-BE49-F238E27FC236}">
                  <a16:creationId xmlns:a16="http://schemas.microsoft.com/office/drawing/2014/main" id="{00CCA76A-EFD3-4BA1-A89A-36B38D0DCE8D}"/>
                </a:ext>
              </a:extLst>
            </p:cNvPr>
            <p:cNvSpPr txBox="1"/>
            <p:nvPr/>
          </p:nvSpPr>
          <p:spPr>
            <a:xfrm>
              <a:off x="4713222" y="5280154"/>
              <a:ext cx="1976567" cy="307777"/>
            </a:xfrm>
            <a:prstGeom prst="rect">
              <a:avLst/>
            </a:prstGeom>
            <a:noFill/>
          </p:spPr>
          <p:txBody>
            <a:bodyPr wrap="none" rtlCol="0">
              <a:spAutoFit/>
            </a:bodyPr>
            <a:lstStyle/>
            <a:p>
              <a:r>
                <a:rPr lang="de-DE" sz="1400" i="1" dirty="0">
                  <a:solidFill>
                    <a:srgbClr val="3333FF"/>
                  </a:solidFill>
                </a:rPr>
                <a:t>Dachgaube Abluftseite</a:t>
              </a:r>
            </a:p>
          </p:txBody>
        </p:sp>
      </p:grpSp>
      <p:grpSp>
        <p:nvGrpSpPr>
          <p:cNvPr id="22" name="Gruppieren 21">
            <a:extLst>
              <a:ext uri="{FF2B5EF4-FFF2-40B4-BE49-F238E27FC236}">
                <a16:creationId xmlns:a16="http://schemas.microsoft.com/office/drawing/2014/main" id="{49D53ECE-033B-BD21-2195-F7913BD485BF}"/>
              </a:ext>
            </a:extLst>
          </p:cNvPr>
          <p:cNvGrpSpPr/>
          <p:nvPr/>
        </p:nvGrpSpPr>
        <p:grpSpPr>
          <a:xfrm>
            <a:off x="2630638" y="3817637"/>
            <a:ext cx="2035634" cy="1770294"/>
            <a:chOff x="2630638" y="3817637"/>
            <a:chExt cx="2035634" cy="1770294"/>
          </a:xfrm>
        </p:grpSpPr>
        <p:pic>
          <p:nvPicPr>
            <p:cNvPr id="3" name="Grafik 2">
              <a:extLst>
                <a:ext uri="{FF2B5EF4-FFF2-40B4-BE49-F238E27FC236}">
                  <a16:creationId xmlns:a16="http://schemas.microsoft.com/office/drawing/2014/main" id="{AD040A11-BE08-4DB4-ACF6-D077CCC7D855}"/>
                </a:ext>
              </a:extLst>
            </p:cNvPr>
            <p:cNvPicPr>
              <a:picLocks noChangeAspect="1"/>
            </p:cNvPicPr>
            <p:nvPr/>
          </p:nvPicPr>
          <p:blipFill>
            <a:blip r:embed="rId5"/>
            <a:stretch>
              <a:fillRect/>
            </a:stretch>
          </p:blipFill>
          <p:spPr>
            <a:xfrm>
              <a:off x="2630638" y="3817637"/>
              <a:ext cx="2019348" cy="1346232"/>
            </a:xfrm>
            <a:prstGeom prst="rect">
              <a:avLst/>
            </a:prstGeom>
          </p:spPr>
        </p:pic>
        <p:sp>
          <p:nvSpPr>
            <p:cNvPr id="15" name="Textfeld 14">
              <a:extLst>
                <a:ext uri="{FF2B5EF4-FFF2-40B4-BE49-F238E27FC236}">
                  <a16:creationId xmlns:a16="http://schemas.microsoft.com/office/drawing/2014/main" id="{5F777C42-014D-498D-9585-315261F37874}"/>
                </a:ext>
              </a:extLst>
            </p:cNvPr>
            <p:cNvSpPr txBox="1"/>
            <p:nvPr/>
          </p:nvSpPr>
          <p:spPr>
            <a:xfrm>
              <a:off x="2673419" y="5280154"/>
              <a:ext cx="1992853" cy="307777"/>
            </a:xfrm>
            <a:prstGeom prst="rect">
              <a:avLst/>
            </a:prstGeom>
            <a:noFill/>
          </p:spPr>
          <p:txBody>
            <a:bodyPr wrap="none" rtlCol="0">
              <a:spAutoFit/>
            </a:bodyPr>
            <a:lstStyle/>
            <a:p>
              <a:r>
                <a:rPr lang="de-DE" sz="1400" i="1" dirty="0">
                  <a:solidFill>
                    <a:srgbClr val="3333FF"/>
                  </a:solidFill>
                </a:rPr>
                <a:t>WPPE: „Außeneinheit“</a:t>
              </a:r>
            </a:p>
          </p:txBody>
        </p:sp>
      </p:grpSp>
      <p:grpSp>
        <p:nvGrpSpPr>
          <p:cNvPr id="9" name="Gruppieren 8">
            <a:extLst>
              <a:ext uri="{FF2B5EF4-FFF2-40B4-BE49-F238E27FC236}">
                <a16:creationId xmlns:a16="http://schemas.microsoft.com/office/drawing/2014/main" id="{26557948-E199-7667-C4B2-33A57A9C4ECC}"/>
              </a:ext>
            </a:extLst>
          </p:cNvPr>
          <p:cNvGrpSpPr/>
          <p:nvPr/>
        </p:nvGrpSpPr>
        <p:grpSpPr>
          <a:xfrm>
            <a:off x="7479610" y="3312553"/>
            <a:ext cx="1907895" cy="2275378"/>
            <a:chOff x="7479610" y="3312553"/>
            <a:chExt cx="1907895" cy="2275378"/>
          </a:xfrm>
        </p:grpSpPr>
        <p:pic>
          <p:nvPicPr>
            <p:cNvPr id="4" name="Grafik 3">
              <a:extLst>
                <a:ext uri="{FF2B5EF4-FFF2-40B4-BE49-F238E27FC236}">
                  <a16:creationId xmlns:a16="http://schemas.microsoft.com/office/drawing/2014/main" id="{5440DDE3-C84F-4724-8A67-4D704FC6A8B6}"/>
                </a:ext>
              </a:extLst>
            </p:cNvPr>
            <p:cNvPicPr>
              <a:picLocks noChangeAspect="1"/>
            </p:cNvPicPr>
            <p:nvPr/>
          </p:nvPicPr>
          <p:blipFill>
            <a:blip r:embed="rId6"/>
            <a:stretch>
              <a:fillRect/>
            </a:stretch>
          </p:blipFill>
          <p:spPr>
            <a:xfrm>
              <a:off x="7855998" y="3312553"/>
              <a:ext cx="1231360" cy="1851316"/>
            </a:xfrm>
            <a:prstGeom prst="rect">
              <a:avLst/>
            </a:prstGeom>
          </p:spPr>
        </p:pic>
        <p:sp>
          <p:nvSpPr>
            <p:cNvPr id="16" name="Textfeld 15">
              <a:extLst>
                <a:ext uri="{FF2B5EF4-FFF2-40B4-BE49-F238E27FC236}">
                  <a16:creationId xmlns:a16="http://schemas.microsoft.com/office/drawing/2014/main" id="{FC02D213-A260-44B4-8263-72D60E2AF279}"/>
                </a:ext>
              </a:extLst>
            </p:cNvPr>
            <p:cNvSpPr txBox="1"/>
            <p:nvPr/>
          </p:nvSpPr>
          <p:spPr>
            <a:xfrm>
              <a:off x="7479610" y="5280154"/>
              <a:ext cx="1907895" cy="307777"/>
            </a:xfrm>
            <a:prstGeom prst="rect">
              <a:avLst/>
            </a:prstGeom>
            <a:noFill/>
          </p:spPr>
          <p:txBody>
            <a:bodyPr wrap="none" rtlCol="0">
              <a:spAutoFit/>
            </a:bodyPr>
            <a:lstStyle/>
            <a:p>
              <a:r>
                <a:rPr lang="de-DE" sz="1400" i="1" dirty="0">
                  <a:solidFill>
                    <a:srgbClr val="3333FF"/>
                  </a:solidFill>
                </a:rPr>
                <a:t>WPPE: „Inneneinheit“</a:t>
              </a:r>
            </a:p>
          </p:txBody>
        </p:sp>
      </p:grpSp>
      <p:sp>
        <p:nvSpPr>
          <p:cNvPr id="20" name="Rectangle 4">
            <a:extLst>
              <a:ext uri="{FF2B5EF4-FFF2-40B4-BE49-F238E27FC236}">
                <a16:creationId xmlns:a16="http://schemas.microsoft.com/office/drawing/2014/main" id="{84625774-D094-4F3A-955E-2E26F77D414B}"/>
              </a:ext>
            </a:extLst>
          </p:cNvPr>
          <p:cNvSpPr>
            <a:spLocks noChangeArrowheads="1"/>
          </p:cNvSpPr>
          <p:nvPr/>
        </p:nvSpPr>
        <p:spPr bwMode="auto">
          <a:xfrm>
            <a:off x="1328738" y="14466"/>
            <a:ext cx="854773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ProSumer</a:t>
            </a:r>
            <a:r>
              <a:rPr lang="de-DE" altLang="de-DE" sz="2000" dirty="0">
                <a:solidFill>
                  <a:schemeClr val="bg1"/>
                </a:solidFill>
              </a:rPr>
              <a:t> im Ein- und Mehrfamilienhaus (3) </a:t>
            </a:r>
            <a:br>
              <a:rPr lang="de-DE" altLang="de-DE" sz="2000" dirty="0">
                <a:solidFill>
                  <a:schemeClr val="bg1"/>
                </a:solidFill>
              </a:rPr>
            </a:br>
            <a:r>
              <a:rPr lang="de-DE" altLang="de-DE" sz="2000" dirty="0">
                <a:solidFill>
                  <a:schemeClr val="bg1"/>
                </a:solidFill>
              </a:rPr>
              <a:t>Beispiel: </a:t>
            </a:r>
            <a:r>
              <a:rPr lang="de-DE" altLang="de-DE" sz="2000" dirty="0" err="1">
                <a:solidFill>
                  <a:schemeClr val="bg1"/>
                </a:solidFill>
              </a:rPr>
              <a:t>ProSumer</a:t>
            </a:r>
            <a:r>
              <a:rPr lang="de-DE" altLang="de-DE" sz="2000" dirty="0">
                <a:solidFill>
                  <a:schemeClr val="bg1"/>
                </a:solidFill>
              </a:rPr>
              <a:t> </a:t>
            </a:r>
            <a:r>
              <a:rPr lang="de-DE" altLang="de-DE" sz="2000" dirty="0" err="1">
                <a:solidFill>
                  <a:schemeClr val="bg1"/>
                </a:solidFill>
              </a:rPr>
              <a:t>Walsheim</a:t>
            </a:r>
            <a:endParaRPr lang="de-DE" altLang="de-DE" sz="2000" dirty="0">
              <a:solidFill>
                <a:schemeClr val="bg1"/>
              </a:solidFill>
            </a:endParaRPr>
          </a:p>
        </p:txBody>
      </p:sp>
      <p:sp>
        <p:nvSpPr>
          <p:cNvPr id="7" name="Rectangle 4">
            <a:extLst>
              <a:ext uri="{FF2B5EF4-FFF2-40B4-BE49-F238E27FC236}">
                <a16:creationId xmlns:a16="http://schemas.microsoft.com/office/drawing/2014/main" id="{CF5BA5C1-F5BE-4A02-9A7A-76D275B2DF61}"/>
              </a:ext>
            </a:extLst>
          </p:cNvPr>
          <p:cNvSpPr>
            <a:spLocks noChangeArrowheads="1"/>
          </p:cNvSpPr>
          <p:nvPr/>
        </p:nvSpPr>
        <p:spPr bwMode="auto">
          <a:xfrm>
            <a:off x="-29528" y="601199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 einer Jahresarbeitszahl von 4,4 ist diese Anlage beispielgebend für den Bestand!</a:t>
            </a:r>
          </a:p>
        </p:txBody>
      </p:sp>
      <p:sp>
        <p:nvSpPr>
          <p:cNvPr id="12" name="Textfeld 11">
            <a:extLst>
              <a:ext uri="{FF2B5EF4-FFF2-40B4-BE49-F238E27FC236}">
                <a16:creationId xmlns:a16="http://schemas.microsoft.com/office/drawing/2014/main" id="{B941DD35-E412-68DF-0A90-4860C4E1E619}"/>
              </a:ext>
            </a:extLst>
          </p:cNvPr>
          <p:cNvSpPr txBox="1"/>
          <p:nvPr/>
        </p:nvSpPr>
        <p:spPr>
          <a:xfrm>
            <a:off x="501631" y="1580439"/>
            <a:ext cx="9119024" cy="416011"/>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Wärmeverteilung</a:t>
            </a:r>
            <a:r>
              <a:rPr lang="de-DE" sz="1600" u="sng" dirty="0">
                <a:solidFill>
                  <a:srgbClr val="3333FF"/>
                </a:solidFill>
                <a:latin typeface="+mn-lt"/>
                <a:cs typeface="Times New Roman" panose="02020603050405020304" pitchFamily="18" charset="0"/>
              </a:rPr>
              <a:t>: </a:t>
            </a:r>
            <a:r>
              <a:rPr lang="de-DE" sz="1600" dirty="0">
                <a:solidFill>
                  <a:srgbClr val="3333FF"/>
                </a:solidFill>
                <a:latin typeface="+mn-lt"/>
                <a:cs typeface="Times New Roman" panose="02020603050405020304" pitchFamily="18" charset="0"/>
              </a:rPr>
              <a:t>Zweirohrheizleitungssystem mit Röhrenheizkörper</a:t>
            </a:r>
          </a:p>
        </p:txBody>
      </p:sp>
      <p:sp>
        <p:nvSpPr>
          <p:cNvPr id="13" name="Textfeld 12">
            <a:extLst>
              <a:ext uri="{FF2B5EF4-FFF2-40B4-BE49-F238E27FC236}">
                <a16:creationId xmlns:a16="http://schemas.microsoft.com/office/drawing/2014/main" id="{7C589797-A4DC-EBD2-11B4-832F20FCB562}"/>
              </a:ext>
            </a:extLst>
          </p:cNvPr>
          <p:cNvSpPr txBox="1"/>
          <p:nvPr/>
        </p:nvSpPr>
        <p:spPr>
          <a:xfrm>
            <a:off x="501631" y="1962123"/>
            <a:ext cx="9119024" cy="416011"/>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Wärmeerzeugung alt</a:t>
            </a:r>
            <a:r>
              <a:rPr lang="de-DE" sz="1600" i="1" dirty="0">
                <a:solidFill>
                  <a:srgbClr val="3333FF"/>
                </a:solidFill>
                <a:latin typeface="+mn-lt"/>
                <a:cs typeface="Times New Roman" panose="02020603050405020304" pitchFamily="18" charset="0"/>
              </a:rPr>
              <a:t>: </a:t>
            </a:r>
            <a:r>
              <a:rPr lang="de-DE" sz="1600" dirty="0">
                <a:solidFill>
                  <a:srgbClr val="3333FF"/>
                </a:solidFill>
                <a:latin typeface="+mn-lt"/>
                <a:cs typeface="Times New Roman" panose="02020603050405020304" pitchFamily="18" charset="0"/>
              </a:rPr>
              <a:t>Gasbrennwertgerät, </a:t>
            </a:r>
            <a:r>
              <a:rPr lang="de-DE" sz="1600" dirty="0" err="1">
                <a:solidFill>
                  <a:srgbClr val="3333FF"/>
                </a:solidFill>
                <a:latin typeface="+mn-lt"/>
                <a:cs typeface="Times New Roman" panose="02020603050405020304" pitchFamily="18" charset="0"/>
              </a:rPr>
              <a:t>Bauj</a:t>
            </a:r>
            <a:r>
              <a:rPr lang="de-DE" sz="1600" dirty="0">
                <a:solidFill>
                  <a:srgbClr val="3333FF"/>
                </a:solidFill>
                <a:latin typeface="+mn-lt"/>
                <a:cs typeface="Times New Roman" panose="02020603050405020304" pitchFamily="18" charset="0"/>
              </a:rPr>
              <a:t>. 1996</a:t>
            </a:r>
          </a:p>
        </p:txBody>
      </p:sp>
      <p:sp>
        <p:nvSpPr>
          <p:cNvPr id="17" name="Textfeld 16">
            <a:extLst>
              <a:ext uri="{FF2B5EF4-FFF2-40B4-BE49-F238E27FC236}">
                <a16:creationId xmlns:a16="http://schemas.microsoft.com/office/drawing/2014/main" id="{4228FB8C-30BD-5D08-184D-8FB57B8B5D8A}"/>
              </a:ext>
            </a:extLst>
          </p:cNvPr>
          <p:cNvSpPr txBox="1"/>
          <p:nvPr/>
        </p:nvSpPr>
        <p:spPr>
          <a:xfrm>
            <a:off x="501631" y="2794687"/>
            <a:ext cx="9119024" cy="416011"/>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Jahresarbeitszahl</a:t>
            </a:r>
            <a:r>
              <a:rPr lang="de-DE" sz="1600" u="sng" dirty="0">
                <a:solidFill>
                  <a:srgbClr val="3333FF"/>
                </a:solidFill>
                <a:latin typeface="+mn-lt"/>
                <a:cs typeface="Times New Roman" panose="02020603050405020304" pitchFamily="18" charset="0"/>
              </a:rPr>
              <a:t> (JAZ) gemessen</a:t>
            </a:r>
            <a:r>
              <a:rPr lang="de-DE" sz="1600" dirty="0">
                <a:solidFill>
                  <a:srgbClr val="3333FF"/>
                </a:solidFill>
                <a:latin typeface="+mn-lt"/>
                <a:cs typeface="Times New Roman" panose="02020603050405020304" pitchFamily="18" charset="0"/>
              </a:rPr>
              <a:t>: 4,4 (in der Heizperiode 2020-2021)</a:t>
            </a:r>
          </a:p>
        </p:txBody>
      </p:sp>
      <p:sp>
        <p:nvSpPr>
          <p:cNvPr id="19" name="Textfeld 18">
            <a:extLst>
              <a:ext uri="{FF2B5EF4-FFF2-40B4-BE49-F238E27FC236}">
                <a16:creationId xmlns:a16="http://schemas.microsoft.com/office/drawing/2014/main" id="{D6B0F91B-5331-7187-634D-F9C3D75120D6}"/>
              </a:ext>
            </a:extLst>
          </p:cNvPr>
          <p:cNvSpPr txBox="1"/>
          <p:nvPr/>
        </p:nvSpPr>
        <p:spPr>
          <a:xfrm>
            <a:off x="501631" y="2377828"/>
            <a:ext cx="9119024" cy="417165"/>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Wärmeerzeugung neu</a:t>
            </a:r>
            <a:r>
              <a:rPr lang="de-DE" sz="1600" dirty="0">
                <a:solidFill>
                  <a:srgbClr val="3333FF"/>
                </a:solidFill>
                <a:latin typeface="+mn-lt"/>
                <a:cs typeface="Times New Roman" panose="02020603050405020304" pitchFamily="18" charset="0"/>
              </a:rPr>
              <a:t>: Luft-Wasser-Wärmepumpe (</a:t>
            </a:r>
            <a:r>
              <a:rPr lang="de-DE" sz="1600" dirty="0" err="1">
                <a:solidFill>
                  <a:srgbClr val="3333FF"/>
                </a:solidFill>
                <a:latin typeface="+mn-lt"/>
                <a:cs typeface="Times New Roman" panose="02020603050405020304" pitchFamily="18" charset="0"/>
              </a:rPr>
              <a:t>iDM</a:t>
            </a:r>
            <a:r>
              <a:rPr lang="de-DE" sz="1600" dirty="0">
                <a:solidFill>
                  <a:srgbClr val="3333FF"/>
                </a:solidFill>
                <a:latin typeface="+mn-lt"/>
                <a:cs typeface="Times New Roman" panose="02020603050405020304" pitchFamily="18" charset="0"/>
              </a:rPr>
              <a:t> AERO SLM 6 - 17 kW) VL/RL: 55°C /48°C </a:t>
            </a:r>
          </a:p>
        </p:txBody>
      </p:sp>
      <p:sp>
        <p:nvSpPr>
          <p:cNvPr id="21" name="Textfeld 20">
            <a:extLst>
              <a:ext uri="{FF2B5EF4-FFF2-40B4-BE49-F238E27FC236}">
                <a16:creationId xmlns:a16="http://schemas.microsoft.com/office/drawing/2014/main" id="{38274919-05A0-A772-156E-57E670EF808A}"/>
              </a:ext>
            </a:extLst>
          </p:cNvPr>
          <p:cNvSpPr txBox="1"/>
          <p:nvPr/>
        </p:nvSpPr>
        <p:spPr>
          <a:xfrm>
            <a:off x="501631" y="3210392"/>
            <a:ext cx="9119024" cy="416011"/>
          </a:xfrm>
          <a:prstGeom prst="rect">
            <a:avLst/>
          </a:prstGeom>
          <a:noFill/>
        </p:spPr>
        <p:txBody>
          <a:bodyPr wrap="square">
            <a:spAutoFit/>
          </a:bodyPr>
          <a:lstStyle/>
          <a:p>
            <a:pPr>
              <a:lnSpc>
                <a:spcPct val="150000"/>
              </a:lnSpc>
            </a:pPr>
            <a:r>
              <a:rPr lang="de-DE" sz="1600" i="1" u="sng" dirty="0" err="1">
                <a:solidFill>
                  <a:srgbClr val="3333FF"/>
                </a:solidFill>
                <a:latin typeface="+mn-lt"/>
                <a:cs typeface="Times New Roman" panose="02020603050405020304" pitchFamily="18" charset="0"/>
              </a:rPr>
              <a:t>BaFa</a:t>
            </a:r>
            <a:r>
              <a:rPr lang="de-DE" sz="1600" i="1" u="sng" dirty="0">
                <a:solidFill>
                  <a:srgbClr val="3333FF"/>
                </a:solidFill>
                <a:latin typeface="+mn-lt"/>
                <a:cs typeface="Times New Roman" panose="02020603050405020304" pitchFamily="18" charset="0"/>
              </a:rPr>
              <a:t>-Förderung</a:t>
            </a:r>
            <a:r>
              <a:rPr lang="de-DE" sz="1600" dirty="0">
                <a:solidFill>
                  <a:srgbClr val="3333FF"/>
                </a:solidFill>
                <a:latin typeface="+mn-lt"/>
                <a:cs typeface="Times New Roman" panose="02020603050405020304" pitchFamily="18" charset="0"/>
              </a:rPr>
              <a:t>: 35%</a:t>
            </a:r>
          </a:p>
        </p:txBody>
      </p:sp>
    </p:spTree>
    <p:extLst>
      <p:ext uri="{BB962C8B-B14F-4D97-AF65-F5344CB8AC3E}">
        <p14:creationId xmlns:p14="http://schemas.microsoft.com/office/powerpoint/2010/main" val="5276570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10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1+#ppt_w/2"/>
                                          </p:val>
                                        </p:tav>
                                        <p:tav tm="100000">
                                          <p:val>
                                            <p:strVal val="#ppt_x"/>
                                          </p:val>
                                        </p:tav>
                                      </p:tavLst>
                                    </p:anim>
                                    <p:anim calcmode="lin" valueType="num">
                                      <p:cBhvr additive="base">
                                        <p:cTn id="3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0" fill="hold"/>
                                        <p:tgtEl>
                                          <p:spTgt spid="22"/>
                                        </p:tgtEl>
                                        <p:attrNameLst>
                                          <p:attrName>ppt_x</p:attrName>
                                        </p:attrNameLst>
                                      </p:cBhvr>
                                      <p:tavLst>
                                        <p:tav tm="0">
                                          <p:val>
                                            <p:strVal val="1+#ppt_w/2"/>
                                          </p:val>
                                        </p:tav>
                                        <p:tav tm="100000">
                                          <p:val>
                                            <p:strVal val="#ppt_x"/>
                                          </p:val>
                                        </p:tav>
                                      </p:tavLst>
                                    </p:anim>
                                    <p:anim calcmode="lin" valueType="num">
                                      <p:cBhvr additive="base">
                                        <p:cTn id="3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0-#ppt_w/2"/>
                                          </p:val>
                                        </p:tav>
                                        <p:tav tm="100000">
                                          <p:val>
                                            <p:strVal val="#ppt_x"/>
                                          </p:val>
                                        </p:tav>
                                      </p:tavLst>
                                    </p:anim>
                                    <p:anim calcmode="lin" valueType="num">
                                      <p:cBhvr additive="base">
                                        <p:cTn id="4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1+#ppt_w/2"/>
                                          </p:val>
                                        </p:tav>
                                        <p:tav tm="100000">
                                          <p:val>
                                            <p:strVal val="#ppt_x"/>
                                          </p:val>
                                        </p:tav>
                                      </p:tavLst>
                                    </p:anim>
                                    <p:anim calcmode="lin" valueType="num">
                                      <p:cBhvr additive="base">
                                        <p:cTn id="5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000" fill="hold"/>
                                        <p:tgtEl>
                                          <p:spTgt spid="9"/>
                                        </p:tgtEl>
                                        <p:attrNameLst>
                                          <p:attrName>ppt_x</p:attrName>
                                        </p:attrNameLst>
                                      </p:cBhvr>
                                      <p:tavLst>
                                        <p:tav tm="0">
                                          <p:val>
                                            <p:strVal val="1+#ppt_w/2"/>
                                          </p:val>
                                        </p:tav>
                                        <p:tav tm="100000">
                                          <p:val>
                                            <p:strVal val="#ppt_x"/>
                                          </p:val>
                                        </p:tav>
                                      </p:tavLst>
                                    </p:anim>
                                    <p:anim calcmode="lin" valueType="num">
                                      <p:cBhvr additive="base">
                                        <p:cTn id="5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1000" fill="hold"/>
                                        <p:tgtEl>
                                          <p:spTgt spid="7"/>
                                        </p:tgtEl>
                                        <p:attrNameLst>
                                          <p:attrName>ppt_x</p:attrName>
                                        </p:attrNameLst>
                                      </p:cBhvr>
                                      <p:tavLst>
                                        <p:tav tm="0">
                                          <p:val>
                                            <p:strVal val="#ppt_x"/>
                                          </p:val>
                                        </p:tav>
                                        <p:tav tm="100000">
                                          <p:val>
                                            <p:strVal val="#ppt_x"/>
                                          </p:val>
                                        </p:tav>
                                      </p:tavLst>
                                    </p:anim>
                                    <p:anim calcmode="lin" valueType="num">
                                      <p:cBhvr additive="base">
                                        <p:cTn id="6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AE1376A5-D7CF-AB15-61B6-6689E5D8E41E}"/>
              </a:ext>
            </a:extLst>
          </p:cNvPr>
          <p:cNvSpPr/>
          <p:nvPr/>
        </p:nvSpPr>
        <p:spPr bwMode="auto">
          <a:xfrm>
            <a:off x="715612" y="826914"/>
            <a:ext cx="8495060" cy="5429530"/>
          </a:xfrm>
          <a:prstGeom prst="roundRect">
            <a:avLst>
              <a:gd name="adj" fmla="val 5876"/>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 name="Gerader Verbinder 16">
            <a:extLst>
              <a:ext uri="{FF2B5EF4-FFF2-40B4-BE49-F238E27FC236}">
                <a16:creationId xmlns:a16="http://schemas.microsoft.com/office/drawing/2014/main" id="{123095A2-01B2-47C2-9D7B-E74106CF973D}"/>
              </a:ext>
            </a:extLst>
          </p:cNvPr>
          <p:cNvCxnSpPr/>
          <p:nvPr/>
        </p:nvCxnSpPr>
        <p:spPr bwMode="auto">
          <a:xfrm>
            <a:off x="370309" y="1414966"/>
            <a:ext cx="0" cy="4184534"/>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D064E636-D4CB-4A05-A3E3-1E4A3DF2C8F0}"/>
              </a:ext>
            </a:extLst>
          </p:cNvPr>
          <p:cNvSpPr txBox="1"/>
          <p:nvPr/>
        </p:nvSpPr>
        <p:spPr>
          <a:xfrm>
            <a:off x="-34008" y="5593762"/>
            <a:ext cx="801823" cy="584775"/>
          </a:xfrm>
          <a:prstGeom prst="rect">
            <a:avLst/>
          </a:prstGeom>
          <a:noFill/>
        </p:spPr>
        <p:txBody>
          <a:bodyPr wrap="none" rtlCol="0">
            <a:spAutoFit/>
          </a:bodyPr>
          <a:lstStyle/>
          <a:p>
            <a:pPr algn="ctr"/>
            <a:r>
              <a:rPr lang="de-DE" sz="1600" dirty="0"/>
              <a:t>Strom-</a:t>
            </a:r>
            <a:br>
              <a:rPr lang="de-DE" sz="1600" dirty="0"/>
            </a:br>
            <a:r>
              <a:rPr lang="de-DE" sz="1600" dirty="0"/>
              <a:t>netz</a:t>
            </a:r>
          </a:p>
        </p:txBody>
      </p:sp>
      <p:cxnSp>
        <p:nvCxnSpPr>
          <p:cNvPr id="96" name="Gerader Verbinder 95">
            <a:extLst>
              <a:ext uri="{FF2B5EF4-FFF2-40B4-BE49-F238E27FC236}">
                <a16:creationId xmlns:a16="http://schemas.microsoft.com/office/drawing/2014/main" id="{F2350257-4240-4F51-BDBB-9F9D0DF6643C}"/>
              </a:ext>
            </a:extLst>
          </p:cNvPr>
          <p:cNvCxnSpPr/>
          <p:nvPr/>
        </p:nvCxnSpPr>
        <p:spPr bwMode="auto">
          <a:xfrm>
            <a:off x="9577484" y="3293596"/>
            <a:ext cx="0" cy="1460934"/>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a:extLst>
              <a:ext uri="{FF2B5EF4-FFF2-40B4-BE49-F238E27FC236}">
                <a16:creationId xmlns:a16="http://schemas.microsoft.com/office/drawing/2014/main" id="{8E724D96-44C5-4143-90DD-8F159F6C242A}"/>
              </a:ext>
            </a:extLst>
          </p:cNvPr>
          <p:cNvSpPr txBox="1"/>
          <p:nvPr/>
        </p:nvSpPr>
        <p:spPr>
          <a:xfrm>
            <a:off x="9247181" y="4878197"/>
            <a:ext cx="662361" cy="1323439"/>
          </a:xfrm>
          <a:prstGeom prst="rect">
            <a:avLst/>
          </a:prstGeom>
          <a:noFill/>
        </p:spPr>
        <p:txBody>
          <a:bodyPr wrap="none" rtlCol="0">
            <a:spAutoFit/>
          </a:bodyPr>
          <a:lstStyle/>
          <a:p>
            <a:pPr algn="ctr"/>
            <a:r>
              <a:rPr lang="de-DE" sz="1600" dirty="0"/>
              <a:t>Gas-</a:t>
            </a:r>
            <a:br>
              <a:rPr lang="de-DE" sz="1600" dirty="0"/>
            </a:br>
            <a:r>
              <a:rPr lang="de-DE" sz="1600" dirty="0"/>
              <a:t>netz</a:t>
            </a:r>
            <a:br>
              <a:rPr lang="de-DE" sz="1600" dirty="0"/>
            </a:br>
            <a:r>
              <a:rPr lang="de-DE" sz="1600" dirty="0"/>
              <a:t>mit</a:t>
            </a:r>
            <a:br>
              <a:rPr lang="de-DE" sz="1600" dirty="0"/>
            </a:br>
            <a:r>
              <a:rPr lang="de-DE" sz="1600" dirty="0"/>
              <a:t>Spei-</a:t>
            </a:r>
            <a:br>
              <a:rPr lang="de-DE" sz="1600" dirty="0"/>
            </a:br>
            <a:r>
              <a:rPr lang="de-DE" sz="1600" dirty="0" err="1"/>
              <a:t>cher</a:t>
            </a:r>
            <a:endParaRPr lang="de-DE" sz="1600" dirty="0"/>
          </a:p>
        </p:txBody>
      </p:sp>
      <p:sp>
        <p:nvSpPr>
          <p:cNvPr id="70" name="Textfeld 69">
            <a:extLst>
              <a:ext uri="{FF2B5EF4-FFF2-40B4-BE49-F238E27FC236}">
                <a16:creationId xmlns:a16="http://schemas.microsoft.com/office/drawing/2014/main" id="{726E9A9E-231C-4DA9-BE9B-F0D6637598B9}"/>
              </a:ext>
            </a:extLst>
          </p:cNvPr>
          <p:cNvSpPr txBox="1"/>
          <p:nvPr/>
        </p:nvSpPr>
        <p:spPr>
          <a:xfrm>
            <a:off x="1073432" y="876160"/>
            <a:ext cx="1967205" cy="369332"/>
          </a:xfrm>
          <a:prstGeom prst="rect">
            <a:avLst/>
          </a:prstGeom>
          <a:noFill/>
        </p:spPr>
        <p:txBody>
          <a:bodyPr wrap="none" rtlCol="0">
            <a:spAutoFit/>
          </a:bodyPr>
          <a:lstStyle/>
          <a:p>
            <a:r>
              <a:rPr lang="de-DE" sz="1800" dirty="0">
                <a:solidFill>
                  <a:srgbClr val="3333FF"/>
                </a:solidFill>
              </a:rPr>
              <a:t>Dorf/Stadt/VG/LK</a:t>
            </a: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3063663" y="9571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179" name="Gruppieren 178">
            <a:extLst>
              <a:ext uri="{FF2B5EF4-FFF2-40B4-BE49-F238E27FC236}">
                <a16:creationId xmlns:a16="http://schemas.microsoft.com/office/drawing/2014/main" id="{A9FD0EB9-9686-2716-9604-845ED64910CC}"/>
              </a:ext>
            </a:extLst>
          </p:cNvPr>
          <p:cNvGrpSpPr/>
          <p:nvPr/>
        </p:nvGrpSpPr>
        <p:grpSpPr>
          <a:xfrm>
            <a:off x="3076387" y="1665255"/>
            <a:ext cx="1380506" cy="2304674"/>
            <a:chOff x="3076387" y="1722405"/>
            <a:chExt cx="1380506" cy="2304674"/>
          </a:xfrm>
        </p:grpSpPr>
        <p:grpSp>
          <p:nvGrpSpPr>
            <p:cNvPr id="10" name="Gruppieren 9">
              <a:extLst>
                <a:ext uri="{FF2B5EF4-FFF2-40B4-BE49-F238E27FC236}">
                  <a16:creationId xmlns:a16="http://schemas.microsoft.com/office/drawing/2014/main" id="{FB9C62D9-487E-468C-8E43-60145E1ECE8B}"/>
                </a:ext>
              </a:extLst>
            </p:cNvPr>
            <p:cNvGrpSpPr/>
            <p:nvPr/>
          </p:nvGrpSpPr>
          <p:grpSpPr>
            <a:xfrm>
              <a:off x="3076387" y="1722405"/>
              <a:ext cx="1380506" cy="819437"/>
              <a:chOff x="2724749" y="1322678"/>
              <a:chExt cx="1380506" cy="819437"/>
            </a:xfrm>
          </p:grpSpPr>
          <p:pic>
            <p:nvPicPr>
              <p:cNvPr id="7" name="Grafik 6" descr="Ein Bild, das Essen enthält.&#10;&#10;Automatisch generierte Beschreibung">
                <a:extLst>
                  <a:ext uri="{FF2B5EF4-FFF2-40B4-BE49-F238E27FC236}">
                    <a16:creationId xmlns:a16="http://schemas.microsoft.com/office/drawing/2014/main" id="{A816F608-0985-4147-BFBD-8D165CFBB7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2883280" y="1621700"/>
                <a:ext cx="1048819" cy="520415"/>
              </a:xfrm>
              <a:prstGeom prst="rect">
                <a:avLst/>
              </a:prstGeom>
            </p:spPr>
          </p:pic>
          <p:sp>
            <p:nvSpPr>
              <p:cNvPr id="74" name="Textfeld 73">
                <a:extLst>
                  <a:ext uri="{FF2B5EF4-FFF2-40B4-BE49-F238E27FC236}">
                    <a16:creationId xmlns:a16="http://schemas.microsoft.com/office/drawing/2014/main" id="{3FAD0203-5281-44C8-9DC5-378B872B3AD6}"/>
                  </a:ext>
                </a:extLst>
              </p:cNvPr>
              <p:cNvSpPr txBox="1"/>
              <p:nvPr/>
            </p:nvSpPr>
            <p:spPr>
              <a:xfrm>
                <a:off x="2724749" y="1322678"/>
                <a:ext cx="1380506" cy="338554"/>
              </a:xfrm>
              <a:prstGeom prst="rect">
                <a:avLst/>
              </a:prstGeom>
              <a:noFill/>
            </p:spPr>
            <p:txBody>
              <a:bodyPr wrap="none" rtlCol="0">
                <a:spAutoFit/>
              </a:bodyPr>
              <a:lstStyle/>
              <a:p>
                <a:r>
                  <a:rPr lang="de-DE" sz="1600" dirty="0"/>
                  <a:t>Biotop-Inseln</a:t>
                </a:r>
              </a:p>
            </p:txBody>
          </p:sp>
        </p:grpSp>
        <p:pic>
          <p:nvPicPr>
            <p:cNvPr id="73" name="Grafik 72" descr="Ein Bild, das Essen enthält.&#10;&#10;Automatisch generierte Beschreibung">
              <a:extLst>
                <a:ext uri="{FF2B5EF4-FFF2-40B4-BE49-F238E27FC236}">
                  <a16:creationId xmlns:a16="http://schemas.microsoft.com/office/drawing/2014/main" id="{F2E0CFBC-51DE-47C2-98FA-6583A8E491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p:spPr>
        </p:pic>
        <p:pic>
          <p:nvPicPr>
            <p:cNvPr id="79" name="Grafik 78" descr="Ein Bild, das Gras, draußen, Himmel, Feld enthält.&#10;&#10;Automatisch generierte Beschreibung">
              <a:extLst>
                <a:ext uri="{FF2B5EF4-FFF2-40B4-BE49-F238E27FC236}">
                  <a16:creationId xmlns:a16="http://schemas.microsoft.com/office/drawing/2014/main" id="{FBCC5CC0-55ED-454E-8349-930A55B89B02}"/>
                </a:ext>
              </a:extLst>
            </p:cNvPr>
            <p:cNvPicPr>
              <a:picLocks noChangeAspect="1"/>
            </p:cNvPicPr>
            <p:nvPr/>
          </p:nvPicPr>
          <p:blipFill rotWithShape="1">
            <a:blip r:embed="rId4">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p:spPr>
        </p:pic>
      </p:grpSp>
      <p:cxnSp>
        <p:nvCxnSpPr>
          <p:cNvPr id="106" name="Gerade Verbindung mit Pfeil 105">
            <a:extLst>
              <a:ext uri="{FF2B5EF4-FFF2-40B4-BE49-F238E27FC236}">
                <a16:creationId xmlns:a16="http://schemas.microsoft.com/office/drawing/2014/main" id="{A489810B-A49C-4FE0-9088-9C804881A931}"/>
              </a:ext>
            </a:extLst>
          </p:cNvPr>
          <p:cNvCxnSpPr/>
          <p:nvPr/>
        </p:nvCxnSpPr>
        <p:spPr bwMode="auto">
          <a:xfrm>
            <a:off x="366903" y="3239405"/>
            <a:ext cx="1146954"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4" name="Grafik 33" descr="Ein Bild, das Gras, Baum, draußen, Feld enthält.&#10;&#10;Automatisch generierte Beschreibung">
            <a:extLst>
              <a:ext uri="{FF2B5EF4-FFF2-40B4-BE49-F238E27FC236}">
                <a16:creationId xmlns:a16="http://schemas.microsoft.com/office/drawing/2014/main" id="{B33C2787-C27C-9AFE-75A6-8A2E125F2D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p:spPr>
      </p:pic>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256444"/>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err="1">
                <a:solidFill>
                  <a:srgbClr val="00B050"/>
                </a:solidFill>
              </a:rPr>
              <a:t>Sektorkopplung</a:t>
            </a:r>
            <a:r>
              <a:rPr lang="de-DE" altLang="de-DE" sz="1800" dirty="0">
                <a:solidFill>
                  <a:srgbClr val="00B050"/>
                </a:solidFill>
              </a:rPr>
              <a:t> beim Erzeuger und Verbraucher (</a:t>
            </a:r>
            <a:r>
              <a:rPr lang="de-DE" altLang="de-DE" sz="1800" dirty="0" err="1">
                <a:solidFill>
                  <a:srgbClr val="00B050"/>
                </a:solidFill>
              </a:rPr>
              <a:t>ProSumer</a:t>
            </a:r>
            <a:r>
              <a:rPr lang="de-DE" altLang="de-DE" sz="1800" dirty="0">
                <a:solidFill>
                  <a:srgbClr val="00B050"/>
                </a:solidFill>
              </a:rPr>
              <a:t>) garantieren optimale Autarkie!</a:t>
            </a:r>
            <a:endParaRPr lang="de-DE" altLang="de-DE" sz="1800" i="1" dirty="0">
              <a:solidFill>
                <a:srgbClr val="00B050"/>
              </a:solidFill>
            </a:endParaRPr>
          </a:p>
        </p:txBody>
      </p:sp>
      <p:grpSp>
        <p:nvGrpSpPr>
          <p:cNvPr id="184" name="Gruppieren 183">
            <a:extLst>
              <a:ext uri="{FF2B5EF4-FFF2-40B4-BE49-F238E27FC236}">
                <a16:creationId xmlns:a16="http://schemas.microsoft.com/office/drawing/2014/main" id="{5A3F4C31-9126-EC6C-7C14-B1BE5D2D5406}"/>
              </a:ext>
            </a:extLst>
          </p:cNvPr>
          <p:cNvGrpSpPr/>
          <p:nvPr/>
        </p:nvGrpSpPr>
        <p:grpSpPr>
          <a:xfrm>
            <a:off x="5483558" y="2765420"/>
            <a:ext cx="2774653" cy="1050399"/>
            <a:chOff x="5483558" y="2822570"/>
            <a:chExt cx="2774653" cy="1050399"/>
          </a:xfrm>
        </p:grpSpPr>
        <p:sp>
          <p:nvSpPr>
            <p:cNvPr id="60" name="Textfeld 59">
              <a:extLst>
                <a:ext uri="{FF2B5EF4-FFF2-40B4-BE49-F238E27FC236}">
                  <a16:creationId xmlns:a16="http://schemas.microsoft.com/office/drawing/2014/main" id="{0C8C10FF-1511-480B-9C78-3AA78453385D}"/>
                </a:ext>
              </a:extLst>
            </p:cNvPr>
            <p:cNvSpPr txBox="1"/>
            <p:nvPr/>
          </p:nvSpPr>
          <p:spPr>
            <a:xfrm>
              <a:off x="6502838" y="2887678"/>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cxnSp>
          <p:nvCxnSpPr>
            <p:cNvPr id="123" name="Gerade Verbindung mit Pfeil 122">
              <a:extLst>
                <a:ext uri="{FF2B5EF4-FFF2-40B4-BE49-F238E27FC236}">
                  <a16:creationId xmlns:a16="http://schemas.microsoft.com/office/drawing/2014/main" id="{D2ECBE46-5652-4AB7-82A4-BED063E789D5}"/>
                </a:ext>
              </a:extLst>
            </p:cNvPr>
            <p:cNvCxnSpPr/>
            <p:nvPr/>
          </p:nvCxnSpPr>
          <p:spPr bwMode="auto">
            <a:xfrm>
              <a:off x="6469812" y="3198383"/>
              <a:ext cx="1788399" cy="31024"/>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ylinder 19">
              <a:extLst>
                <a:ext uri="{FF2B5EF4-FFF2-40B4-BE49-F238E27FC236}">
                  <a16:creationId xmlns:a16="http://schemas.microsoft.com/office/drawing/2014/main" id="{042A74E8-02D9-483D-88DF-92E115E73F6A}"/>
                </a:ext>
              </a:extLst>
            </p:cNvPr>
            <p:cNvSpPr/>
            <p:nvPr/>
          </p:nvSpPr>
          <p:spPr bwMode="auto">
            <a:xfrm>
              <a:off x="5901367" y="2822570"/>
              <a:ext cx="539340" cy="737772"/>
            </a:xfrm>
            <a:prstGeom prst="can">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3" name="Textfeld 142">
              <a:extLst>
                <a:ext uri="{FF2B5EF4-FFF2-40B4-BE49-F238E27FC236}">
                  <a16:creationId xmlns:a16="http://schemas.microsoft.com/office/drawing/2014/main" id="{BA045AC4-2A38-4C45-A1D2-596F069C1AFD}"/>
                </a:ext>
              </a:extLst>
            </p:cNvPr>
            <p:cNvSpPr txBox="1"/>
            <p:nvPr/>
          </p:nvSpPr>
          <p:spPr>
            <a:xfrm>
              <a:off x="5483558" y="3565192"/>
              <a:ext cx="1407758" cy="307777"/>
            </a:xfrm>
            <a:prstGeom prst="rect">
              <a:avLst/>
            </a:prstGeom>
            <a:noFill/>
          </p:spPr>
          <p:txBody>
            <a:bodyPr wrap="none" rtlCol="0">
              <a:spAutoFit/>
            </a:bodyPr>
            <a:lstStyle/>
            <a:p>
              <a:r>
                <a:rPr lang="de-DE" sz="1400" dirty="0"/>
                <a:t>Methanisierung</a:t>
              </a:r>
            </a:p>
          </p:txBody>
        </p:sp>
      </p:grpSp>
      <p:grpSp>
        <p:nvGrpSpPr>
          <p:cNvPr id="183" name="Gruppieren 182">
            <a:extLst>
              <a:ext uri="{FF2B5EF4-FFF2-40B4-BE49-F238E27FC236}">
                <a16:creationId xmlns:a16="http://schemas.microsoft.com/office/drawing/2014/main" id="{4C6186A9-8BF1-4E3E-007B-E6A990D447AA}"/>
              </a:ext>
            </a:extLst>
          </p:cNvPr>
          <p:cNvGrpSpPr/>
          <p:nvPr/>
        </p:nvGrpSpPr>
        <p:grpSpPr>
          <a:xfrm>
            <a:off x="1524000" y="1093684"/>
            <a:ext cx="6718879" cy="1661342"/>
            <a:chOff x="1524000" y="1150834"/>
            <a:chExt cx="6718879" cy="1661342"/>
          </a:xfrm>
        </p:grpSpPr>
        <p:pic>
          <p:nvPicPr>
            <p:cNvPr id="13" name="Grafik 12" descr="Ein Bild, das Screenshot enthält.&#10;&#10;Automatisch generierte Beschreibung">
              <a:extLst>
                <a:ext uri="{FF2B5EF4-FFF2-40B4-BE49-F238E27FC236}">
                  <a16:creationId xmlns:a16="http://schemas.microsoft.com/office/drawing/2014/main" id="{24943BAA-FE82-4D0A-9177-A50CC32BAF6A}"/>
                </a:ext>
              </a:extLst>
            </p:cNvPr>
            <p:cNvPicPr>
              <a:picLocks noChangeAspect="1"/>
            </p:cNvPicPr>
            <p:nvPr/>
          </p:nvPicPr>
          <p:blipFill rotWithShape="1">
            <a:blip r:embed="rId6">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p:spPr>
        </p:pic>
        <p:cxnSp>
          <p:nvCxnSpPr>
            <p:cNvPr id="108" name="Gerade Verbindung mit Pfeil 107">
              <a:extLst>
                <a:ext uri="{FF2B5EF4-FFF2-40B4-BE49-F238E27FC236}">
                  <a16:creationId xmlns:a16="http://schemas.microsoft.com/office/drawing/2014/main" id="{D168971C-E753-4A90-9AEC-89D5715061CD}"/>
                </a:ext>
              </a:extLst>
            </p:cNvPr>
            <p:cNvCxnSpPr/>
            <p:nvPr/>
          </p:nvCxnSpPr>
          <p:spPr bwMode="auto">
            <a:xfrm>
              <a:off x="1524000" y="1712427"/>
              <a:ext cx="4354027" cy="0"/>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Textfeld 150">
              <a:extLst>
                <a:ext uri="{FF2B5EF4-FFF2-40B4-BE49-F238E27FC236}">
                  <a16:creationId xmlns:a16="http://schemas.microsoft.com/office/drawing/2014/main" id="{937BB034-FC0A-44DC-BFD3-A0395A0D1A03}"/>
                </a:ext>
              </a:extLst>
            </p:cNvPr>
            <p:cNvSpPr txBox="1"/>
            <p:nvPr/>
          </p:nvSpPr>
          <p:spPr>
            <a:xfrm>
              <a:off x="6187437" y="1150834"/>
              <a:ext cx="1220206" cy="307777"/>
            </a:xfrm>
            <a:prstGeom prst="rect">
              <a:avLst/>
            </a:prstGeom>
            <a:noFill/>
          </p:spPr>
          <p:txBody>
            <a:bodyPr wrap="none" rtlCol="0">
              <a:spAutoFit/>
            </a:bodyPr>
            <a:lstStyle/>
            <a:p>
              <a:r>
                <a:rPr lang="de-DE" sz="1400" dirty="0"/>
                <a:t>Elektrolyseur</a:t>
              </a:r>
            </a:p>
          </p:txBody>
        </p:sp>
        <p:cxnSp>
          <p:nvCxnSpPr>
            <p:cNvPr id="58" name="Gerade Verbindung mit Pfeil 57">
              <a:extLst>
                <a:ext uri="{FF2B5EF4-FFF2-40B4-BE49-F238E27FC236}">
                  <a16:creationId xmlns:a16="http://schemas.microsoft.com/office/drawing/2014/main" id="{C528A357-3840-4FF6-9EF2-988C18E9F285}"/>
                </a:ext>
              </a:extLst>
            </p:cNvPr>
            <p:cNvCxnSpPr>
              <a:cxnSpLocks/>
              <a:stCxn id="13" idx="2"/>
            </p:cNvCxnSpPr>
            <p:nvPr/>
          </p:nvCxnSpPr>
          <p:spPr bwMode="auto">
            <a:xfrm>
              <a:off x="6139587" y="2034265"/>
              <a:ext cx="27964" cy="777911"/>
            </a:xfrm>
            <a:prstGeom prst="straightConnector1">
              <a:avLst/>
            </a:prstGeom>
            <a:solidFill>
              <a:srgbClr val="FF0000"/>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feld 160">
              <a:extLst>
                <a:ext uri="{FF2B5EF4-FFF2-40B4-BE49-F238E27FC236}">
                  <a16:creationId xmlns:a16="http://schemas.microsoft.com/office/drawing/2014/main" id="{56193955-26C9-44B3-B064-82033A23E485}"/>
                </a:ext>
              </a:extLst>
            </p:cNvPr>
            <p:cNvSpPr txBox="1"/>
            <p:nvPr/>
          </p:nvSpPr>
          <p:spPr>
            <a:xfrm>
              <a:off x="6167902" y="1995399"/>
              <a:ext cx="381836" cy="307777"/>
            </a:xfrm>
            <a:prstGeom prst="rect">
              <a:avLst/>
            </a:prstGeom>
            <a:noFill/>
          </p:spPr>
          <p:txBody>
            <a:bodyPr wrap="none" rtlCol="0">
              <a:spAutoFit/>
            </a:bodyPr>
            <a:lstStyle/>
            <a:p>
              <a:r>
                <a:rPr lang="de-DE" sz="1400" dirty="0">
                  <a:solidFill>
                    <a:schemeClr val="accent2"/>
                  </a:solidFill>
                </a:rPr>
                <a:t>H</a:t>
              </a:r>
              <a:r>
                <a:rPr lang="de-DE" sz="1400" baseline="-25000" dirty="0">
                  <a:solidFill>
                    <a:schemeClr val="accent2"/>
                  </a:solidFill>
                </a:rPr>
                <a:t>2</a:t>
              </a:r>
            </a:p>
          </p:txBody>
        </p:sp>
        <p:cxnSp>
          <p:nvCxnSpPr>
            <p:cNvPr id="72" name="Gerade Verbindung mit Pfeil 71">
              <a:extLst>
                <a:ext uri="{FF2B5EF4-FFF2-40B4-BE49-F238E27FC236}">
                  <a16:creationId xmlns:a16="http://schemas.microsoft.com/office/drawing/2014/main" id="{A27C109A-89EE-4C8F-A42B-7D3E073300F3}"/>
                </a:ext>
              </a:extLst>
            </p:cNvPr>
            <p:cNvCxnSpPr/>
            <p:nvPr/>
          </p:nvCxnSpPr>
          <p:spPr bwMode="auto">
            <a:xfrm>
              <a:off x="6164895" y="2488780"/>
              <a:ext cx="2077984" cy="44044"/>
            </a:xfrm>
            <a:prstGeom prst="straightConnector1">
              <a:avLst/>
            </a:prstGeom>
            <a:solidFill>
              <a:srgbClr val="FF0000"/>
            </a:solidFill>
            <a:ln w="2857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7A7358F3-1241-91CA-EF1D-86180EDA0FF9}"/>
                </a:ext>
              </a:extLst>
            </p:cNvPr>
            <p:cNvSpPr txBox="1"/>
            <p:nvPr/>
          </p:nvSpPr>
          <p:spPr>
            <a:xfrm>
              <a:off x="3263483" y="1428472"/>
              <a:ext cx="1577676" cy="307777"/>
            </a:xfrm>
            <a:prstGeom prst="rect">
              <a:avLst/>
            </a:prstGeom>
            <a:noFill/>
          </p:spPr>
          <p:txBody>
            <a:bodyPr wrap="none" rtlCol="0">
              <a:spAutoFit/>
            </a:bodyPr>
            <a:lstStyle/>
            <a:p>
              <a:r>
                <a:rPr lang="de-DE" sz="1400" dirty="0"/>
                <a:t>Überschussstrom</a:t>
              </a:r>
            </a:p>
          </p:txBody>
        </p:sp>
      </p:grpSp>
      <p:sp>
        <p:nvSpPr>
          <p:cNvPr id="29" name="Textfeld 28">
            <a:extLst>
              <a:ext uri="{FF2B5EF4-FFF2-40B4-BE49-F238E27FC236}">
                <a16:creationId xmlns:a16="http://schemas.microsoft.com/office/drawing/2014/main" id="{7F79812A-1A9C-AEA6-B307-F24E902C0CF0}"/>
              </a:ext>
            </a:extLst>
          </p:cNvPr>
          <p:cNvSpPr txBox="1"/>
          <p:nvPr/>
        </p:nvSpPr>
        <p:spPr>
          <a:xfrm>
            <a:off x="1962865" y="3940014"/>
            <a:ext cx="1309718" cy="307777"/>
          </a:xfrm>
          <a:prstGeom prst="rect">
            <a:avLst/>
          </a:prstGeom>
          <a:noFill/>
        </p:spPr>
        <p:txBody>
          <a:bodyPr wrap="none" rtlCol="0">
            <a:spAutoFit/>
          </a:bodyPr>
          <a:lstStyle/>
          <a:p>
            <a:r>
              <a:rPr lang="de-DE" sz="1400" dirty="0"/>
              <a:t>PV-FF-Anlage</a:t>
            </a:r>
          </a:p>
        </p:txBody>
      </p:sp>
      <p:cxnSp>
        <p:nvCxnSpPr>
          <p:cNvPr id="35" name="Gerader Verbinder 34">
            <a:extLst>
              <a:ext uri="{FF2B5EF4-FFF2-40B4-BE49-F238E27FC236}">
                <a16:creationId xmlns:a16="http://schemas.microsoft.com/office/drawing/2014/main" id="{AD644DF6-67C9-539C-A032-1821221D4EEC}"/>
              </a:ext>
            </a:extLst>
          </p:cNvPr>
          <p:cNvCxnSpPr/>
          <p:nvPr/>
        </p:nvCxnSpPr>
        <p:spPr bwMode="auto">
          <a:xfrm>
            <a:off x="1524000" y="1481880"/>
            <a:ext cx="0" cy="297314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5" name="Gruppieren 94">
            <a:extLst>
              <a:ext uri="{FF2B5EF4-FFF2-40B4-BE49-F238E27FC236}">
                <a16:creationId xmlns:a16="http://schemas.microsoft.com/office/drawing/2014/main" id="{F6E2BC9D-2B57-3C3F-FECD-3BA442682AB7}"/>
              </a:ext>
            </a:extLst>
          </p:cNvPr>
          <p:cNvGrpSpPr/>
          <p:nvPr/>
        </p:nvGrpSpPr>
        <p:grpSpPr>
          <a:xfrm>
            <a:off x="1513857" y="1775813"/>
            <a:ext cx="1551482" cy="820814"/>
            <a:chOff x="1513857" y="1832963"/>
            <a:chExt cx="1551482" cy="820814"/>
          </a:xfrm>
        </p:grpSpPr>
        <p:pic>
          <p:nvPicPr>
            <p:cNvPr id="33" name="Grafik 32" descr="Ein Bild, das Gras, Himmel, draußen, Windmühle enthält.&#10;&#10;Automatisch generierte Beschreibung">
              <a:extLst>
                <a:ext uri="{FF2B5EF4-FFF2-40B4-BE49-F238E27FC236}">
                  <a16:creationId xmlns:a16="http://schemas.microsoft.com/office/drawing/2014/main" id="{6BB4C49F-6D1C-C19F-970A-AB687F4254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p:spPr>
        </p:pic>
        <p:sp>
          <p:nvSpPr>
            <p:cNvPr id="27" name="Textfeld 26">
              <a:extLst>
                <a:ext uri="{FF2B5EF4-FFF2-40B4-BE49-F238E27FC236}">
                  <a16:creationId xmlns:a16="http://schemas.microsoft.com/office/drawing/2014/main" id="{84A344AC-1C0D-0BC3-7699-6B593F5BF50B}"/>
                </a:ext>
              </a:extLst>
            </p:cNvPr>
            <p:cNvSpPr txBox="1"/>
            <p:nvPr/>
          </p:nvSpPr>
          <p:spPr>
            <a:xfrm>
              <a:off x="2121707" y="2346000"/>
              <a:ext cx="941283" cy="307777"/>
            </a:xfrm>
            <a:prstGeom prst="rect">
              <a:avLst/>
            </a:prstGeom>
            <a:noFill/>
          </p:spPr>
          <p:txBody>
            <a:bodyPr wrap="none" rtlCol="0">
              <a:spAutoFit/>
            </a:bodyPr>
            <a:lstStyle/>
            <a:p>
              <a:r>
                <a:rPr lang="de-DE" sz="1400" dirty="0"/>
                <a:t>Windpark</a:t>
              </a:r>
            </a:p>
          </p:txBody>
        </p:sp>
        <p:cxnSp>
          <p:nvCxnSpPr>
            <p:cNvPr id="37" name="Gerade Verbindung mit Pfeil 36">
              <a:extLst>
                <a:ext uri="{FF2B5EF4-FFF2-40B4-BE49-F238E27FC236}">
                  <a16:creationId xmlns:a16="http://schemas.microsoft.com/office/drawing/2014/main" id="{355B2642-17FD-D6DB-9402-CB4F0D049DEA}"/>
                </a:ext>
              </a:extLst>
            </p:cNvPr>
            <p:cNvCxnSpPr/>
            <p:nvPr/>
          </p:nvCxnSpPr>
          <p:spPr bwMode="auto">
            <a:xfrm>
              <a:off x="1513857" y="1991858"/>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0" name="Gruppieren 179">
            <a:extLst>
              <a:ext uri="{FF2B5EF4-FFF2-40B4-BE49-F238E27FC236}">
                <a16:creationId xmlns:a16="http://schemas.microsoft.com/office/drawing/2014/main" id="{67E41334-4B1E-7ACE-BEC4-BDC914034D7F}"/>
              </a:ext>
            </a:extLst>
          </p:cNvPr>
          <p:cNvGrpSpPr/>
          <p:nvPr/>
        </p:nvGrpSpPr>
        <p:grpSpPr>
          <a:xfrm>
            <a:off x="1513857" y="2590409"/>
            <a:ext cx="1567032" cy="825563"/>
            <a:chOff x="1513857" y="2647559"/>
            <a:chExt cx="1567032" cy="825563"/>
          </a:xfrm>
        </p:grpSpPr>
        <p:pic>
          <p:nvPicPr>
            <p:cNvPr id="23" name="Grafik 22" descr="Ein Bild, das Text, Himmel, draußen, LKW enthält.&#10;&#10;Automatisch generierte Beschreibung">
              <a:extLst>
                <a:ext uri="{FF2B5EF4-FFF2-40B4-BE49-F238E27FC236}">
                  <a16:creationId xmlns:a16="http://schemas.microsoft.com/office/drawing/2014/main" id="{E72BDC8C-9615-7200-2C11-7616F06173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p:spPr>
        </p:pic>
        <p:sp>
          <p:nvSpPr>
            <p:cNvPr id="42" name="Textfeld 41">
              <a:extLst>
                <a:ext uri="{FF2B5EF4-FFF2-40B4-BE49-F238E27FC236}">
                  <a16:creationId xmlns:a16="http://schemas.microsoft.com/office/drawing/2014/main" id="{FC1EBE0C-1253-EDF9-B3BA-90DB49E7AF25}"/>
                </a:ext>
              </a:extLst>
            </p:cNvPr>
            <p:cNvSpPr txBox="1"/>
            <p:nvPr/>
          </p:nvSpPr>
          <p:spPr>
            <a:xfrm>
              <a:off x="2030601" y="3165345"/>
              <a:ext cx="1050288" cy="307777"/>
            </a:xfrm>
            <a:prstGeom prst="rect">
              <a:avLst/>
            </a:prstGeom>
            <a:noFill/>
          </p:spPr>
          <p:txBody>
            <a:bodyPr wrap="none" rtlCol="0">
              <a:spAutoFit/>
            </a:bodyPr>
            <a:lstStyle/>
            <a:p>
              <a:r>
                <a:rPr lang="de-DE" sz="1400" dirty="0"/>
                <a:t>Groß-Akku</a:t>
              </a:r>
            </a:p>
          </p:txBody>
        </p:sp>
        <p:cxnSp>
          <p:nvCxnSpPr>
            <p:cNvPr id="39" name="Gerade Verbindung mit Pfeil 38">
              <a:extLst>
                <a:ext uri="{FF2B5EF4-FFF2-40B4-BE49-F238E27FC236}">
                  <a16:creationId xmlns:a16="http://schemas.microsoft.com/office/drawing/2014/main" id="{14913F3A-2C50-D104-5AAD-C4C743BC3FF1}"/>
                </a:ext>
              </a:extLst>
            </p:cNvPr>
            <p:cNvCxnSpPr/>
            <p:nvPr/>
          </p:nvCxnSpPr>
          <p:spPr bwMode="auto">
            <a:xfrm>
              <a:off x="1513857" y="2845664"/>
              <a:ext cx="580120"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 name="Gerade Verbindung mit Pfeil 39">
            <a:extLst>
              <a:ext uri="{FF2B5EF4-FFF2-40B4-BE49-F238E27FC236}">
                <a16:creationId xmlns:a16="http://schemas.microsoft.com/office/drawing/2014/main" id="{19C5A5BD-C654-4B56-E0AC-C19E0DC24CE1}"/>
              </a:ext>
            </a:extLst>
          </p:cNvPr>
          <p:cNvCxnSpPr/>
          <p:nvPr/>
        </p:nvCxnSpPr>
        <p:spPr bwMode="auto">
          <a:xfrm>
            <a:off x="1513857" y="3579410"/>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2" name="Gruppieren 191">
            <a:extLst>
              <a:ext uri="{FF2B5EF4-FFF2-40B4-BE49-F238E27FC236}">
                <a16:creationId xmlns:a16="http://schemas.microsoft.com/office/drawing/2014/main" id="{4E3D15A7-B519-14F0-2D52-85EE4A185BC8}"/>
              </a:ext>
            </a:extLst>
          </p:cNvPr>
          <p:cNvGrpSpPr/>
          <p:nvPr/>
        </p:nvGrpSpPr>
        <p:grpSpPr>
          <a:xfrm>
            <a:off x="5918064" y="4382833"/>
            <a:ext cx="1405573" cy="1544252"/>
            <a:chOff x="7295890" y="4439983"/>
            <a:chExt cx="1405573" cy="1544252"/>
          </a:xfrm>
        </p:grpSpPr>
        <p:sp>
          <p:nvSpPr>
            <p:cNvPr id="41" name="Textfeld 40">
              <a:extLst>
                <a:ext uri="{FF2B5EF4-FFF2-40B4-BE49-F238E27FC236}">
                  <a16:creationId xmlns:a16="http://schemas.microsoft.com/office/drawing/2014/main" id="{0ED3E1EC-0AE4-990B-ABC8-2CAEF4840313}"/>
                </a:ext>
              </a:extLst>
            </p:cNvPr>
            <p:cNvSpPr txBox="1"/>
            <p:nvPr/>
          </p:nvSpPr>
          <p:spPr>
            <a:xfrm>
              <a:off x="7295890" y="4592458"/>
              <a:ext cx="1405573" cy="523220"/>
            </a:xfrm>
            <a:prstGeom prst="rect">
              <a:avLst/>
            </a:prstGeom>
            <a:noFill/>
          </p:spPr>
          <p:txBody>
            <a:bodyPr wrap="square" rtlCol="0">
              <a:spAutoFit/>
            </a:bodyPr>
            <a:lstStyle/>
            <a:p>
              <a:r>
                <a:rPr lang="de-DE" sz="1400" dirty="0"/>
                <a:t>Tiefe-</a:t>
              </a:r>
              <a:br>
                <a:rPr lang="de-DE" sz="1400" dirty="0"/>
              </a:br>
              <a:r>
                <a:rPr lang="de-DE" sz="1400" dirty="0"/>
                <a:t>Geo-    </a:t>
              </a:r>
              <a:r>
                <a:rPr lang="de-DE" sz="1400" dirty="0" err="1"/>
                <a:t>thermie</a:t>
              </a:r>
              <a:endParaRPr lang="de-DE" sz="1400" dirty="0"/>
            </a:p>
          </p:txBody>
        </p:sp>
        <p:grpSp>
          <p:nvGrpSpPr>
            <p:cNvPr id="191" name="Gruppieren 190">
              <a:extLst>
                <a:ext uri="{FF2B5EF4-FFF2-40B4-BE49-F238E27FC236}">
                  <a16:creationId xmlns:a16="http://schemas.microsoft.com/office/drawing/2014/main" id="{23E208E6-6665-9DBD-4788-B81EE8E6DA7B}"/>
                </a:ext>
              </a:extLst>
            </p:cNvPr>
            <p:cNvGrpSpPr/>
            <p:nvPr/>
          </p:nvGrpSpPr>
          <p:grpSpPr>
            <a:xfrm>
              <a:off x="7351936" y="4439983"/>
              <a:ext cx="959270" cy="1544252"/>
              <a:chOff x="7351936" y="4439983"/>
              <a:chExt cx="959270" cy="1544252"/>
            </a:xfrm>
          </p:grpSpPr>
          <p:pic>
            <p:nvPicPr>
              <p:cNvPr id="47" name="Grafik 46" descr="Ein Bild, das draußen, Gras, Straße enthält.&#10;&#10;Automatisch generierte Beschreibung">
                <a:extLst>
                  <a:ext uri="{FF2B5EF4-FFF2-40B4-BE49-F238E27FC236}">
                    <a16:creationId xmlns:a16="http://schemas.microsoft.com/office/drawing/2014/main" id="{A5BED60C-98A5-9D70-F30E-68051288CB2D}"/>
                  </a:ext>
                </a:extLst>
              </p:cNvPr>
              <p:cNvPicPr>
                <a:picLocks noChangeAspect="1"/>
              </p:cNvPicPr>
              <p:nvPr/>
            </p:nvPicPr>
            <p:blipFill rotWithShape="1">
              <a:blip r:embed="rId9">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p:spPr>
          </p:pic>
          <p:cxnSp>
            <p:nvCxnSpPr>
              <p:cNvPr id="146" name="Gerader Verbinder 145">
                <a:extLst>
                  <a:ext uri="{FF2B5EF4-FFF2-40B4-BE49-F238E27FC236}">
                    <a16:creationId xmlns:a16="http://schemas.microsoft.com/office/drawing/2014/main" id="{17862D84-5D8D-A05C-CF37-99DED7941FBE}"/>
                  </a:ext>
                </a:extLst>
              </p:cNvPr>
              <p:cNvCxnSpPr/>
              <p:nvPr/>
            </p:nvCxnSpPr>
            <p:spPr bwMode="auto">
              <a:xfrm>
                <a:off x="7856971" y="4439983"/>
                <a:ext cx="0" cy="668743"/>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9EFAF6EC-BEB6-421D-B4D2-0B6D9A7428BB}"/>
                  </a:ext>
                </a:extLst>
              </p:cNvPr>
              <p:cNvCxnSpPr/>
              <p:nvPr/>
            </p:nvCxnSpPr>
            <p:spPr bwMode="auto">
              <a:xfrm>
                <a:off x="7587703" y="5721466"/>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2" name="Gruppieren 181">
            <a:extLst>
              <a:ext uri="{FF2B5EF4-FFF2-40B4-BE49-F238E27FC236}">
                <a16:creationId xmlns:a16="http://schemas.microsoft.com/office/drawing/2014/main" id="{A9BA45D3-FA0A-E96E-B5AE-E80AF9AAD87D}"/>
              </a:ext>
            </a:extLst>
          </p:cNvPr>
          <p:cNvGrpSpPr/>
          <p:nvPr/>
        </p:nvGrpSpPr>
        <p:grpSpPr>
          <a:xfrm>
            <a:off x="4052321" y="2366070"/>
            <a:ext cx="5525163" cy="2357476"/>
            <a:chOff x="4052321" y="2423220"/>
            <a:chExt cx="5525163" cy="2357476"/>
          </a:xfrm>
        </p:grpSpPr>
        <p:grpSp>
          <p:nvGrpSpPr>
            <p:cNvPr id="181" name="Gruppieren 180">
              <a:extLst>
                <a:ext uri="{FF2B5EF4-FFF2-40B4-BE49-F238E27FC236}">
                  <a16:creationId xmlns:a16="http://schemas.microsoft.com/office/drawing/2014/main" id="{1DAC52C3-5ED6-D042-98F0-B65CBA912F15}"/>
                </a:ext>
              </a:extLst>
            </p:cNvPr>
            <p:cNvGrpSpPr/>
            <p:nvPr/>
          </p:nvGrpSpPr>
          <p:grpSpPr>
            <a:xfrm>
              <a:off x="4052321" y="2451259"/>
              <a:ext cx="4220785" cy="1308201"/>
              <a:chOff x="4052321" y="2451259"/>
              <a:chExt cx="4220785" cy="1308201"/>
            </a:xfrm>
          </p:grpSpPr>
          <p:cxnSp>
            <p:nvCxnSpPr>
              <p:cNvPr id="112" name="Gerade Verbindung mit Pfeil 111">
                <a:extLst>
                  <a:ext uri="{FF2B5EF4-FFF2-40B4-BE49-F238E27FC236}">
                    <a16:creationId xmlns:a16="http://schemas.microsoft.com/office/drawing/2014/main" id="{92892277-696B-43B2-A5E8-3499987E1C1E}"/>
                  </a:ext>
                </a:extLst>
              </p:cNvPr>
              <p:cNvCxnSpPr/>
              <p:nvPr/>
            </p:nvCxnSpPr>
            <p:spPr bwMode="auto">
              <a:xfrm>
                <a:off x="5279622" y="3132412"/>
                <a:ext cx="621745" cy="0"/>
              </a:xfrm>
              <a:prstGeom prst="straightConnector1">
                <a:avLst/>
              </a:prstGeom>
              <a:solidFill>
                <a:srgbClr val="FF0000"/>
              </a:solidFill>
              <a:ln w="2857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feld 157">
                <a:extLst>
                  <a:ext uri="{FF2B5EF4-FFF2-40B4-BE49-F238E27FC236}">
                    <a16:creationId xmlns:a16="http://schemas.microsoft.com/office/drawing/2014/main" id="{C3717A6C-DA1F-4151-80C7-E1928EA2907A}"/>
                  </a:ext>
                </a:extLst>
              </p:cNvPr>
              <p:cNvSpPr txBox="1"/>
              <p:nvPr/>
            </p:nvSpPr>
            <p:spPr>
              <a:xfrm>
                <a:off x="5271307" y="3109512"/>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pic>
            <p:nvPicPr>
              <p:cNvPr id="11" name="Grafik 10" descr="Ein Bild, das drinnen, Tisch, sitzend, klein enthält.&#10;&#10;Automatisch generierte Beschreibung">
                <a:extLst>
                  <a:ext uri="{FF2B5EF4-FFF2-40B4-BE49-F238E27FC236}">
                    <a16:creationId xmlns:a16="http://schemas.microsoft.com/office/drawing/2014/main" id="{024426AC-CCC9-4642-875E-8CABDA553B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p:spPr>
          </p:pic>
          <p:cxnSp>
            <p:nvCxnSpPr>
              <p:cNvPr id="110" name="Gerade Verbindung mit Pfeil 109">
                <a:extLst>
                  <a:ext uri="{FF2B5EF4-FFF2-40B4-BE49-F238E27FC236}">
                    <a16:creationId xmlns:a16="http://schemas.microsoft.com/office/drawing/2014/main" id="{5F79D8F5-DF01-4C12-8B76-BDCE737353DF}"/>
                  </a:ext>
                </a:extLst>
              </p:cNvPr>
              <p:cNvCxnSpPr/>
              <p:nvPr/>
            </p:nvCxnSpPr>
            <p:spPr bwMode="auto">
              <a:xfrm>
                <a:off x="5279622" y="2629992"/>
                <a:ext cx="2993484" cy="19371"/>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Textfeld 141">
                <a:extLst>
                  <a:ext uri="{FF2B5EF4-FFF2-40B4-BE49-F238E27FC236}">
                    <a16:creationId xmlns:a16="http://schemas.microsoft.com/office/drawing/2014/main" id="{996058C6-E14C-4238-B326-22AD3B1AAE6E}"/>
                  </a:ext>
                </a:extLst>
              </p:cNvPr>
              <p:cNvSpPr txBox="1"/>
              <p:nvPr/>
            </p:nvSpPr>
            <p:spPr>
              <a:xfrm>
                <a:off x="4052321" y="3236240"/>
                <a:ext cx="1269899" cy="523220"/>
              </a:xfrm>
              <a:prstGeom prst="rect">
                <a:avLst/>
              </a:prstGeom>
              <a:noFill/>
            </p:spPr>
            <p:txBody>
              <a:bodyPr wrap="none" rtlCol="0">
                <a:spAutoFit/>
              </a:bodyPr>
              <a:lstStyle/>
              <a:p>
                <a:pPr algn="ctr"/>
                <a:r>
                  <a:rPr lang="de-DE" sz="1400" dirty="0"/>
                  <a:t>Biogasanlage</a:t>
                </a:r>
                <a:br>
                  <a:rPr lang="de-DE" sz="1400" dirty="0"/>
                </a:br>
                <a:r>
                  <a:rPr lang="de-DE" sz="1400" dirty="0"/>
                  <a:t>(Bio-Abfälle)</a:t>
                </a:r>
              </a:p>
            </p:txBody>
          </p:sp>
          <p:sp>
            <p:nvSpPr>
              <p:cNvPr id="56" name="Textfeld 55">
                <a:extLst>
                  <a:ext uri="{FF2B5EF4-FFF2-40B4-BE49-F238E27FC236}">
                    <a16:creationId xmlns:a16="http://schemas.microsoft.com/office/drawing/2014/main" id="{08369F8B-124D-4F5D-8F65-DD7AF93F88B6}"/>
                  </a:ext>
                </a:extLst>
              </p:cNvPr>
              <p:cNvSpPr txBox="1"/>
              <p:nvPr/>
            </p:nvSpPr>
            <p:spPr>
              <a:xfrm>
                <a:off x="5271307" y="2603851"/>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sp>
            <p:nvSpPr>
              <p:cNvPr id="97" name="Textfeld 96">
                <a:extLst>
                  <a:ext uri="{FF2B5EF4-FFF2-40B4-BE49-F238E27FC236}">
                    <a16:creationId xmlns:a16="http://schemas.microsoft.com/office/drawing/2014/main" id="{1998728D-8AC4-F47F-B57E-C83BD6322CE3}"/>
                  </a:ext>
                </a:extLst>
              </p:cNvPr>
              <p:cNvSpPr txBox="1"/>
              <p:nvPr/>
            </p:nvSpPr>
            <p:spPr>
              <a:xfrm>
                <a:off x="7278928" y="2781379"/>
                <a:ext cx="780983" cy="307777"/>
              </a:xfrm>
              <a:prstGeom prst="rect">
                <a:avLst/>
              </a:prstGeom>
              <a:noFill/>
            </p:spPr>
            <p:txBody>
              <a:bodyPr wrap="none" rtlCol="0">
                <a:spAutoFit/>
              </a:bodyPr>
              <a:lstStyle/>
              <a:p>
                <a:r>
                  <a:rPr lang="de-DE" sz="1400" dirty="0">
                    <a:solidFill>
                      <a:schemeClr val="accent2"/>
                    </a:solidFill>
                  </a:rPr>
                  <a:t>Methan</a:t>
                </a:r>
              </a:p>
            </p:txBody>
          </p:sp>
        </p:grpSp>
        <p:cxnSp>
          <p:nvCxnSpPr>
            <p:cNvPr id="93" name="Gerader Verbinder 92">
              <a:extLst>
                <a:ext uri="{FF2B5EF4-FFF2-40B4-BE49-F238E27FC236}">
                  <a16:creationId xmlns:a16="http://schemas.microsoft.com/office/drawing/2014/main" id="{0ACD3EC4-4E21-E8C9-C1C7-D77341AE8952}"/>
                </a:ext>
              </a:extLst>
            </p:cNvPr>
            <p:cNvCxnSpPr/>
            <p:nvPr/>
          </p:nvCxnSpPr>
          <p:spPr bwMode="auto">
            <a:xfrm>
              <a:off x="8243230" y="2423220"/>
              <a:ext cx="0" cy="2357476"/>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 Verbindung mit Pfeil 155">
              <a:extLst>
                <a:ext uri="{FF2B5EF4-FFF2-40B4-BE49-F238E27FC236}">
                  <a16:creationId xmlns:a16="http://schemas.microsoft.com/office/drawing/2014/main" id="{BF1520CD-FE16-471A-CB66-FD4162240241}"/>
                </a:ext>
              </a:extLst>
            </p:cNvPr>
            <p:cNvCxnSpPr/>
            <p:nvPr/>
          </p:nvCxnSpPr>
          <p:spPr bwMode="auto">
            <a:xfrm>
              <a:off x="8258211" y="3773979"/>
              <a:ext cx="1319273" cy="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5" name="Gruppieren 184">
            <a:extLst>
              <a:ext uri="{FF2B5EF4-FFF2-40B4-BE49-F238E27FC236}">
                <a16:creationId xmlns:a16="http://schemas.microsoft.com/office/drawing/2014/main" id="{298D9833-AD62-9FEF-1D39-1A345FA620FA}"/>
              </a:ext>
            </a:extLst>
          </p:cNvPr>
          <p:cNvGrpSpPr/>
          <p:nvPr/>
        </p:nvGrpSpPr>
        <p:grpSpPr>
          <a:xfrm>
            <a:off x="5645675" y="875826"/>
            <a:ext cx="2870146" cy="816866"/>
            <a:chOff x="5645675" y="932976"/>
            <a:chExt cx="2870146" cy="816866"/>
          </a:xfrm>
        </p:grpSpPr>
        <p:pic>
          <p:nvPicPr>
            <p:cNvPr id="31" name="Grafik 30" descr="Ein Bild, das Spiel, Tisch, Raum enthält.&#10;&#10;Automatisch generierte Beschreibung">
              <a:extLst>
                <a:ext uri="{FF2B5EF4-FFF2-40B4-BE49-F238E27FC236}">
                  <a16:creationId xmlns:a16="http://schemas.microsoft.com/office/drawing/2014/main" id="{50FFADD5-D56E-4A6D-8F9B-957C46829CE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97181" y="932976"/>
              <a:ext cx="727707" cy="544285"/>
            </a:xfrm>
            <a:prstGeom prst="rect">
              <a:avLst/>
            </a:prstGeom>
          </p:spPr>
        </p:pic>
        <p:sp>
          <p:nvSpPr>
            <p:cNvPr id="50" name="Textfeld 49">
              <a:extLst>
                <a:ext uri="{FF2B5EF4-FFF2-40B4-BE49-F238E27FC236}">
                  <a16:creationId xmlns:a16="http://schemas.microsoft.com/office/drawing/2014/main" id="{37D22265-9D35-4A2B-A7AA-BDA1FB1F8FC4}"/>
                </a:ext>
              </a:extLst>
            </p:cNvPr>
            <p:cNvSpPr txBox="1"/>
            <p:nvPr/>
          </p:nvSpPr>
          <p:spPr>
            <a:xfrm>
              <a:off x="7266761" y="1442065"/>
              <a:ext cx="1249060" cy="307777"/>
            </a:xfrm>
            <a:prstGeom prst="rect">
              <a:avLst/>
            </a:prstGeom>
            <a:noFill/>
          </p:spPr>
          <p:txBody>
            <a:bodyPr wrap="none" rtlCol="0">
              <a:spAutoFit/>
            </a:bodyPr>
            <a:lstStyle/>
            <a:p>
              <a:r>
                <a:rPr lang="de-DE" sz="1400" dirty="0"/>
                <a:t>Klär-   </a:t>
              </a:r>
              <a:r>
                <a:rPr lang="de-DE" sz="1400" dirty="0" err="1"/>
                <a:t>anlage</a:t>
              </a:r>
              <a:endParaRPr lang="de-DE" sz="1400" dirty="0"/>
            </a:p>
          </p:txBody>
        </p:sp>
        <p:sp>
          <p:nvSpPr>
            <p:cNvPr id="55" name="Textfeld 54">
              <a:extLst>
                <a:ext uri="{FF2B5EF4-FFF2-40B4-BE49-F238E27FC236}">
                  <a16:creationId xmlns:a16="http://schemas.microsoft.com/office/drawing/2014/main" id="{5AB789DB-A45C-430A-90B5-C7FDFE212852}"/>
                </a:ext>
              </a:extLst>
            </p:cNvPr>
            <p:cNvSpPr txBox="1"/>
            <p:nvPr/>
          </p:nvSpPr>
          <p:spPr>
            <a:xfrm>
              <a:off x="5645675" y="1043367"/>
              <a:ext cx="420308" cy="338554"/>
            </a:xfrm>
            <a:prstGeom prst="rect">
              <a:avLst/>
            </a:prstGeom>
            <a:noFill/>
          </p:spPr>
          <p:txBody>
            <a:bodyPr wrap="none" rtlCol="0">
              <a:spAutoFit/>
            </a:bodyPr>
            <a:lstStyle/>
            <a:p>
              <a:r>
                <a:rPr lang="de-DE" sz="1600" dirty="0">
                  <a:solidFill>
                    <a:schemeClr val="accent2"/>
                  </a:solidFill>
                </a:rPr>
                <a:t>O</a:t>
              </a:r>
              <a:r>
                <a:rPr lang="de-DE" sz="1600" baseline="-25000" dirty="0">
                  <a:solidFill>
                    <a:schemeClr val="accent2"/>
                  </a:solidFill>
                </a:rPr>
                <a:t>2</a:t>
              </a:r>
            </a:p>
          </p:txBody>
        </p:sp>
        <p:cxnSp>
          <p:nvCxnSpPr>
            <p:cNvPr id="174" name="Gerade Verbindung mit Pfeil 173">
              <a:extLst>
                <a:ext uri="{FF2B5EF4-FFF2-40B4-BE49-F238E27FC236}">
                  <a16:creationId xmlns:a16="http://schemas.microsoft.com/office/drawing/2014/main" id="{461FED88-5AE3-BEE4-5410-C1E82C77A90E}"/>
                </a:ext>
              </a:extLst>
            </p:cNvPr>
            <p:cNvCxnSpPr/>
            <p:nvPr/>
          </p:nvCxnSpPr>
          <p:spPr bwMode="auto">
            <a:xfrm>
              <a:off x="6139586" y="1202565"/>
              <a:ext cx="1451839" cy="0"/>
            </a:xfrm>
            <a:prstGeom prst="straightConnector1">
              <a:avLst/>
            </a:prstGeom>
            <a:solidFill>
              <a:srgbClr val="FF0000"/>
            </a:solidFill>
            <a:ln w="2857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C62E2A93-6DA8-1F69-B5D4-4FCE2E7DC9FF}"/>
                </a:ext>
              </a:extLst>
            </p:cNvPr>
            <p:cNvCxnSpPr>
              <a:endCxn id="13" idx="0"/>
            </p:cNvCxnSpPr>
            <p:nvPr/>
          </p:nvCxnSpPr>
          <p:spPr bwMode="auto">
            <a:xfrm>
              <a:off x="6139587" y="1198968"/>
              <a:ext cx="0" cy="216887"/>
            </a:xfrm>
            <a:prstGeom prst="line">
              <a:avLst/>
            </a:prstGeom>
            <a:solidFill>
              <a:srgbClr val="FF0000"/>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B38D38EF-CFF0-A80E-0361-0A6B1C25FBAC}"/>
              </a:ext>
            </a:extLst>
          </p:cNvPr>
          <p:cNvGrpSpPr/>
          <p:nvPr/>
        </p:nvGrpSpPr>
        <p:grpSpPr>
          <a:xfrm>
            <a:off x="1783737" y="1355067"/>
            <a:ext cx="5288295" cy="2675651"/>
            <a:chOff x="1872990" y="1415856"/>
            <a:chExt cx="5288295" cy="2675651"/>
          </a:xfrm>
          <a:solidFill>
            <a:srgbClr val="FF0000">
              <a:alpha val="10196"/>
            </a:srgbClr>
          </a:solidFill>
        </p:grpSpPr>
        <p:sp>
          <p:nvSpPr>
            <p:cNvPr id="101" name="Rechteck: abgerundete Ecken 100">
              <a:extLst>
                <a:ext uri="{FF2B5EF4-FFF2-40B4-BE49-F238E27FC236}">
                  <a16:creationId xmlns:a16="http://schemas.microsoft.com/office/drawing/2014/main" id="{C42F5E47-FEE3-59C5-0588-3649B3B4D993}"/>
                </a:ext>
              </a:extLst>
            </p:cNvPr>
            <p:cNvSpPr/>
            <p:nvPr/>
          </p:nvSpPr>
          <p:spPr bwMode="auto">
            <a:xfrm>
              <a:off x="1872990" y="1415856"/>
              <a:ext cx="5197178" cy="2639814"/>
            </a:xfrm>
            <a:prstGeom prst="roundRect">
              <a:avLst>
                <a:gd name="adj" fmla="val 6490"/>
              </a:avLst>
            </a:prstGeom>
            <a:grp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Textfeld 101">
              <a:extLst>
                <a:ext uri="{FF2B5EF4-FFF2-40B4-BE49-F238E27FC236}">
                  <a16:creationId xmlns:a16="http://schemas.microsoft.com/office/drawing/2014/main" id="{41C369C4-9E81-4AE8-315F-136DC3044618}"/>
                </a:ext>
              </a:extLst>
            </p:cNvPr>
            <p:cNvSpPr txBox="1"/>
            <p:nvPr/>
          </p:nvSpPr>
          <p:spPr>
            <a:xfrm>
              <a:off x="4229072" y="3814508"/>
              <a:ext cx="2932213" cy="276999"/>
            </a:xfrm>
            <a:prstGeom prst="rect">
              <a:avLst/>
            </a:prstGeom>
            <a:noFill/>
          </p:spPr>
          <p:txBody>
            <a:bodyPr wrap="none" rtlCol="0">
              <a:spAutoFit/>
            </a:bodyPr>
            <a:lstStyle/>
            <a:p>
              <a:r>
                <a:rPr lang="de-DE" sz="1200" dirty="0">
                  <a:solidFill>
                    <a:srgbClr val="FF0000"/>
                  </a:solidFill>
                </a:rPr>
                <a:t>Flächen-/Infrastruktur-Synergien nutzen</a:t>
              </a:r>
            </a:p>
          </p:txBody>
        </p:sp>
      </p:grpSp>
      <p:cxnSp>
        <p:nvCxnSpPr>
          <p:cNvPr id="195" name="Gerader Verbinder 194">
            <a:extLst>
              <a:ext uri="{FF2B5EF4-FFF2-40B4-BE49-F238E27FC236}">
                <a16:creationId xmlns:a16="http://schemas.microsoft.com/office/drawing/2014/main" id="{8CC483A1-7DE2-8847-EF46-004E02B4076B}"/>
              </a:ext>
            </a:extLst>
          </p:cNvPr>
          <p:cNvCxnSpPr/>
          <p:nvPr/>
        </p:nvCxnSpPr>
        <p:spPr bwMode="auto">
          <a:xfrm>
            <a:off x="9581656" y="1699974"/>
            <a:ext cx="0" cy="100257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8" name="Textfeld 197">
            <a:extLst>
              <a:ext uri="{FF2B5EF4-FFF2-40B4-BE49-F238E27FC236}">
                <a16:creationId xmlns:a16="http://schemas.microsoft.com/office/drawing/2014/main" id="{588EF2EE-1F72-9A80-A207-7EDDA112D863}"/>
              </a:ext>
            </a:extLst>
          </p:cNvPr>
          <p:cNvSpPr txBox="1"/>
          <p:nvPr/>
        </p:nvSpPr>
        <p:spPr>
          <a:xfrm>
            <a:off x="9178252" y="1066163"/>
            <a:ext cx="800220" cy="584775"/>
          </a:xfrm>
          <a:prstGeom prst="rect">
            <a:avLst/>
          </a:prstGeom>
          <a:noFill/>
        </p:spPr>
        <p:txBody>
          <a:bodyPr wrap="none" rtlCol="0">
            <a:spAutoFit/>
          </a:bodyPr>
          <a:lstStyle/>
          <a:p>
            <a:pPr algn="ctr"/>
            <a:r>
              <a:rPr lang="de-DE" sz="1600" dirty="0"/>
              <a:t>Daten-</a:t>
            </a:r>
            <a:br>
              <a:rPr lang="de-DE" sz="1600" dirty="0"/>
            </a:br>
            <a:r>
              <a:rPr lang="de-DE" sz="1600" dirty="0"/>
              <a:t>netz</a:t>
            </a:r>
          </a:p>
        </p:txBody>
      </p:sp>
      <p:grpSp>
        <p:nvGrpSpPr>
          <p:cNvPr id="135" name="Gruppieren 134">
            <a:extLst>
              <a:ext uri="{FF2B5EF4-FFF2-40B4-BE49-F238E27FC236}">
                <a16:creationId xmlns:a16="http://schemas.microsoft.com/office/drawing/2014/main" id="{BB524B14-B2B4-AC08-0C8B-8C283E3591B6}"/>
              </a:ext>
            </a:extLst>
          </p:cNvPr>
          <p:cNvGrpSpPr/>
          <p:nvPr/>
        </p:nvGrpSpPr>
        <p:grpSpPr>
          <a:xfrm>
            <a:off x="836849" y="4382833"/>
            <a:ext cx="7257997" cy="1330284"/>
            <a:chOff x="836849" y="4382833"/>
            <a:chExt cx="7257997" cy="1330284"/>
          </a:xfrm>
        </p:grpSpPr>
        <p:grpSp>
          <p:nvGrpSpPr>
            <p:cNvPr id="12" name="Gruppieren 11">
              <a:extLst>
                <a:ext uri="{FF2B5EF4-FFF2-40B4-BE49-F238E27FC236}">
                  <a16:creationId xmlns:a16="http://schemas.microsoft.com/office/drawing/2014/main" id="{2E010A73-87FD-2B16-D43A-F269F8FB48D4}"/>
                </a:ext>
              </a:extLst>
            </p:cNvPr>
            <p:cNvGrpSpPr/>
            <p:nvPr/>
          </p:nvGrpSpPr>
          <p:grpSpPr>
            <a:xfrm>
              <a:off x="1886551" y="4401527"/>
              <a:ext cx="2211363" cy="1311590"/>
              <a:chOff x="2848745" y="4439983"/>
              <a:chExt cx="2211363" cy="1311590"/>
            </a:xfrm>
          </p:grpSpPr>
          <p:grpSp>
            <p:nvGrpSpPr>
              <p:cNvPr id="51" name="Gruppieren 50">
                <a:extLst>
                  <a:ext uri="{FF2B5EF4-FFF2-40B4-BE49-F238E27FC236}">
                    <a16:creationId xmlns:a16="http://schemas.microsoft.com/office/drawing/2014/main" id="{B3C9AC2B-7A18-D286-C54F-297088B0B8F8}"/>
                  </a:ext>
                </a:extLst>
              </p:cNvPr>
              <p:cNvGrpSpPr/>
              <p:nvPr/>
            </p:nvGrpSpPr>
            <p:grpSpPr>
              <a:xfrm>
                <a:off x="2848745" y="5076190"/>
                <a:ext cx="2211363" cy="675383"/>
                <a:chOff x="4132702" y="3170663"/>
                <a:chExt cx="4967832" cy="1517250"/>
              </a:xfrm>
            </p:grpSpPr>
            <p:sp>
              <p:nvSpPr>
                <p:cNvPr id="52" name="Freihandform: Form 51">
                  <a:extLst>
                    <a:ext uri="{FF2B5EF4-FFF2-40B4-BE49-F238E27FC236}">
                      <a16:creationId xmlns:a16="http://schemas.microsoft.com/office/drawing/2014/main" id="{F701B97A-BDA0-1B1D-00FF-83F4C3386DC8}"/>
                    </a:ext>
                  </a:extLst>
                </p:cNvPr>
                <p:cNvSpPr/>
                <p:nvPr/>
              </p:nvSpPr>
              <p:spPr>
                <a:xfrm rot="10800000" flipV="1">
                  <a:off x="6078762" y="4621159"/>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B2BA3DD6-A190-4164-BDC1-722D069E6E75}"/>
                    </a:ext>
                  </a:extLst>
                </p:cNvPr>
                <p:cNvSpPr/>
                <p:nvPr/>
              </p:nvSpPr>
              <p:spPr>
                <a:xfrm rot="10800000" flipV="1">
                  <a:off x="5563654" y="3977249"/>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54" name="Gerader Verbinder 53">
                  <a:extLst>
                    <a:ext uri="{FF2B5EF4-FFF2-40B4-BE49-F238E27FC236}">
                      <a16:creationId xmlns:a16="http://schemas.microsoft.com/office/drawing/2014/main" id="{900EF653-3CE2-C033-A376-AB25C0D8792D}"/>
                    </a:ext>
                  </a:extLst>
                </p:cNvPr>
                <p:cNvCxnSpPr>
                  <a:stCxn id="62" idx="42"/>
                </p:cNvCxnSpPr>
                <p:nvPr/>
              </p:nvCxnSpPr>
              <p:spPr bwMode="auto">
                <a:xfrm flipH="1" flipV="1">
                  <a:off x="5216370" y="3577856"/>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Grafik 56" descr="Ein Bild, das Buchse, Elektronik, drinnen, Stecker enthält.&#10;&#10;Automatisch generierte Beschreibung">
                  <a:extLst>
                    <a:ext uri="{FF2B5EF4-FFF2-40B4-BE49-F238E27FC236}">
                      <a16:creationId xmlns:a16="http://schemas.microsoft.com/office/drawing/2014/main" id="{9F30BB7E-E8E4-ADD9-F0A4-EA6A791DAA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0668" y="4274410"/>
                  <a:ext cx="125490" cy="163872"/>
                </a:xfrm>
                <a:prstGeom prst="rect">
                  <a:avLst/>
                </a:prstGeom>
              </p:spPr>
            </p:pic>
            <p:pic>
              <p:nvPicPr>
                <p:cNvPr id="59" name="Grafik 58">
                  <a:extLst>
                    <a:ext uri="{FF2B5EF4-FFF2-40B4-BE49-F238E27FC236}">
                      <a16:creationId xmlns:a16="http://schemas.microsoft.com/office/drawing/2014/main" id="{CE1D7546-79B5-46E8-5568-811B66992DFC}"/>
                    </a:ext>
                  </a:extLst>
                </p:cNvPr>
                <p:cNvPicPr>
                  <a:picLocks noChangeAspect="1"/>
                </p:cNvPicPr>
                <p:nvPr/>
              </p:nvPicPr>
              <p:blipFill rotWithShape="1">
                <a:blip r:embed="rId13">
                  <a:extLst>
                    <a:ext uri="{28A0092B-C50C-407E-A947-70E740481C1C}">
                      <a14:useLocalDpi xmlns:a14="http://schemas.microsoft.com/office/drawing/2010/main" val="0"/>
                    </a:ext>
                  </a:extLst>
                </a:blip>
                <a:srcRect l="21087" t="56358" r="73126" b="14625"/>
                <a:stretch/>
              </p:blipFill>
              <p:spPr>
                <a:xfrm>
                  <a:off x="6498362" y="4158020"/>
                  <a:ext cx="128606" cy="288117"/>
                </a:xfrm>
                <a:prstGeom prst="rect">
                  <a:avLst/>
                </a:prstGeom>
              </p:spPr>
            </p:pic>
            <p:sp>
              <p:nvSpPr>
                <p:cNvPr id="61" name="Freihandform: Form 60">
                  <a:extLst>
                    <a:ext uri="{FF2B5EF4-FFF2-40B4-BE49-F238E27FC236}">
                      <a16:creationId xmlns:a16="http://schemas.microsoft.com/office/drawing/2014/main" id="{25F1D217-FCC1-81F1-DA6A-4CDA055DEBA1}"/>
                    </a:ext>
                  </a:extLst>
                </p:cNvPr>
                <p:cNvSpPr/>
                <p:nvPr/>
              </p:nvSpPr>
              <p:spPr bwMode="auto">
                <a:xfrm>
                  <a:off x="4650474" y="3201063"/>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Freihandform: Form 61">
                  <a:extLst>
                    <a:ext uri="{FF2B5EF4-FFF2-40B4-BE49-F238E27FC236}">
                      <a16:creationId xmlns:a16="http://schemas.microsoft.com/office/drawing/2014/main" id="{3D3351CD-42AA-B941-A738-3B6B69079C63}"/>
                    </a:ext>
                  </a:extLst>
                </p:cNvPr>
                <p:cNvSpPr/>
                <p:nvPr/>
              </p:nvSpPr>
              <p:spPr>
                <a:xfrm rot="10800000" flipH="1" flipV="1">
                  <a:off x="4132702" y="3170663"/>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B5B0064B-A1A4-BB67-7413-7B47C97F7560}"/>
                    </a:ext>
                  </a:extLst>
                </p:cNvPr>
                <p:cNvSpPr/>
                <p:nvPr/>
              </p:nvSpPr>
              <p:spPr bwMode="auto">
                <a:xfrm>
                  <a:off x="4412808" y="3315403"/>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64" name="Gruppieren 63">
                  <a:extLst>
                    <a:ext uri="{FF2B5EF4-FFF2-40B4-BE49-F238E27FC236}">
                      <a16:creationId xmlns:a16="http://schemas.microsoft.com/office/drawing/2014/main" id="{1F394A1F-C067-F654-F30A-BE154D2AC174}"/>
                    </a:ext>
                  </a:extLst>
                </p:cNvPr>
                <p:cNvGrpSpPr/>
                <p:nvPr/>
              </p:nvGrpSpPr>
              <p:grpSpPr>
                <a:xfrm>
                  <a:off x="5049036" y="3322412"/>
                  <a:ext cx="1947051" cy="588201"/>
                  <a:chOff x="8364915" y="3815016"/>
                  <a:chExt cx="897300" cy="528571"/>
                </a:xfrm>
              </p:grpSpPr>
              <p:sp>
                <p:nvSpPr>
                  <p:cNvPr id="89" name="Freihandform: Form 88">
                    <a:extLst>
                      <a:ext uri="{FF2B5EF4-FFF2-40B4-BE49-F238E27FC236}">
                        <a16:creationId xmlns:a16="http://schemas.microsoft.com/office/drawing/2014/main" id="{9DB7E3AB-B62D-BC59-D0A9-6610AFAEBEB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0" name="Freihandform: Form 89">
                    <a:extLst>
                      <a:ext uri="{FF2B5EF4-FFF2-40B4-BE49-F238E27FC236}">
                        <a16:creationId xmlns:a16="http://schemas.microsoft.com/office/drawing/2014/main" id="{FCD7A191-B4AE-6247-A244-5BB3E88A1C8F}"/>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1" name="Freihandform: Form 90">
                    <a:extLst>
                      <a:ext uri="{FF2B5EF4-FFF2-40B4-BE49-F238E27FC236}">
                        <a16:creationId xmlns:a16="http://schemas.microsoft.com/office/drawing/2014/main" id="{079980DD-277C-6EBC-66D2-F01C1DE35AAF}"/>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2" name="Freihandform: Form 91">
                    <a:extLst>
                      <a:ext uri="{FF2B5EF4-FFF2-40B4-BE49-F238E27FC236}">
                        <a16:creationId xmlns:a16="http://schemas.microsoft.com/office/drawing/2014/main" id="{F8D906E3-1A43-72F7-E1B1-3991651E220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65" name="Grafik 64">
                  <a:extLst>
                    <a:ext uri="{FF2B5EF4-FFF2-40B4-BE49-F238E27FC236}">
                      <a16:creationId xmlns:a16="http://schemas.microsoft.com/office/drawing/2014/main" id="{CD7534BD-C143-9833-5CD1-99BCA50FAC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28018" y="4096371"/>
                  <a:ext cx="277293" cy="362103"/>
                </a:xfrm>
                <a:prstGeom prst="rect">
                  <a:avLst/>
                </a:prstGeom>
              </p:spPr>
            </p:pic>
            <p:pic>
              <p:nvPicPr>
                <p:cNvPr id="66" name="Grafik 65">
                  <a:extLst>
                    <a:ext uri="{FF2B5EF4-FFF2-40B4-BE49-F238E27FC236}">
                      <a16:creationId xmlns:a16="http://schemas.microsoft.com/office/drawing/2014/main" id="{EA06F566-03F4-5DE0-7205-7435929F271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36881" y="4144813"/>
                  <a:ext cx="335159" cy="291778"/>
                </a:xfrm>
                <a:prstGeom prst="rect">
                  <a:avLst/>
                </a:prstGeom>
              </p:spPr>
            </p:pic>
            <p:cxnSp>
              <p:nvCxnSpPr>
                <p:cNvPr id="67" name="Gerader Verbinder 66">
                  <a:extLst>
                    <a:ext uri="{FF2B5EF4-FFF2-40B4-BE49-F238E27FC236}">
                      <a16:creationId xmlns:a16="http://schemas.microsoft.com/office/drawing/2014/main" id="{CA64AE2D-B58E-AA4D-6C77-7869CC738F44}"/>
                    </a:ext>
                  </a:extLst>
                </p:cNvPr>
                <p:cNvCxnSpPr/>
                <p:nvPr/>
              </p:nvCxnSpPr>
              <p:spPr bwMode="auto">
                <a:xfrm flipH="1" flipV="1">
                  <a:off x="5701738" y="4277423"/>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 Verbindung mit Pfeil 67">
                  <a:extLst>
                    <a:ext uri="{FF2B5EF4-FFF2-40B4-BE49-F238E27FC236}">
                      <a16:creationId xmlns:a16="http://schemas.microsoft.com/office/drawing/2014/main" id="{F6DA5F0D-1C61-04D7-CA59-A09CCE207AB8}"/>
                    </a:ext>
                  </a:extLst>
                </p:cNvPr>
                <p:cNvCxnSpPr/>
                <p:nvPr/>
              </p:nvCxnSpPr>
              <p:spPr bwMode="auto">
                <a:xfrm>
                  <a:off x="5738081" y="4233615"/>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uppieren 68">
                  <a:extLst>
                    <a:ext uri="{FF2B5EF4-FFF2-40B4-BE49-F238E27FC236}">
                      <a16:creationId xmlns:a16="http://schemas.microsoft.com/office/drawing/2014/main" id="{16DD5E3D-B209-4C2F-3927-CF130B0DA79E}"/>
                    </a:ext>
                  </a:extLst>
                </p:cNvPr>
                <p:cNvGrpSpPr/>
                <p:nvPr/>
              </p:nvGrpSpPr>
              <p:grpSpPr>
                <a:xfrm>
                  <a:off x="7405955" y="3230128"/>
                  <a:ext cx="1694579" cy="1457785"/>
                  <a:chOff x="7922148" y="3230128"/>
                  <a:chExt cx="1694579" cy="1457785"/>
                </a:xfrm>
              </p:grpSpPr>
              <p:pic>
                <p:nvPicPr>
                  <p:cNvPr id="71" name="Grafik 70" descr="Ein Bild, das Handkarren, Projektor enthält.&#10;&#10;Automatisch generierte Beschreibung">
                    <a:extLst>
                      <a:ext uri="{FF2B5EF4-FFF2-40B4-BE49-F238E27FC236}">
                        <a16:creationId xmlns:a16="http://schemas.microsoft.com/office/drawing/2014/main" id="{68BE34F8-0DB2-45E3-10F9-A187AF6DF425}"/>
                      </a:ext>
                    </a:extLst>
                  </p:cNvPr>
                  <p:cNvPicPr>
                    <a:picLocks noChangeAspect="1"/>
                  </p:cNvPicPr>
                  <p:nvPr/>
                </p:nvPicPr>
                <p:blipFill rotWithShape="1">
                  <a:blip r:embed="rId16">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p:spPr>
              </p:pic>
              <p:pic>
                <p:nvPicPr>
                  <p:cNvPr id="77" name="Grafik 76">
                    <a:extLst>
                      <a:ext uri="{FF2B5EF4-FFF2-40B4-BE49-F238E27FC236}">
                        <a16:creationId xmlns:a16="http://schemas.microsoft.com/office/drawing/2014/main" id="{6649F9E6-2501-5D0E-B6F3-4081B0F00361}"/>
                      </a:ext>
                    </a:extLst>
                  </p:cNvPr>
                  <p:cNvPicPr>
                    <a:picLocks noChangeAspect="1"/>
                  </p:cNvPicPr>
                  <p:nvPr/>
                </p:nvPicPr>
                <p:blipFill rotWithShape="1">
                  <a:blip r:embed="rId17">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p:spPr>
              </p:pic>
              <p:pic>
                <p:nvPicPr>
                  <p:cNvPr id="78" name="Grafik 77">
                    <a:extLst>
                      <a:ext uri="{FF2B5EF4-FFF2-40B4-BE49-F238E27FC236}">
                        <a16:creationId xmlns:a16="http://schemas.microsoft.com/office/drawing/2014/main" id="{DF7B60C2-4BDA-A83D-04D6-80D332CF3664}"/>
                      </a:ext>
                    </a:extLst>
                  </p:cNvPr>
                  <p:cNvPicPr>
                    <a:picLocks noChangeAspect="1"/>
                  </p:cNvPicPr>
                  <p:nvPr/>
                </p:nvPicPr>
                <p:blipFill rotWithShape="1">
                  <a:blip r:embed="rId17">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p:spPr>
              </p:pic>
              <p:pic>
                <p:nvPicPr>
                  <p:cNvPr id="80" name="Grafik 79">
                    <a:extLst>
                      <a:ext uri="{FF2B5EF4-FFF2-40B4-BE49-F238E27FC236}">
                        <a16:creationId xmlns:a16="http://schemas.microsoft.com/office/drawing/2014/main" id="{3E0C591C-88D8-4945-3947-414A74210F17}"/>
                      </a:ext>
                    </a:extLst>
                  </p:cNvPr>
                  <p:cNvPicPr>
                    <a:picLocks noChangeAspect="1"/>
                  </p:cNvPicPr>
                  <p:nvPr/>
                </p:nvPicPr>
                <p:blipFill rotWithShape="1">
                  <a:blip r:embed="rId17">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p:spPr>
              </p:pic>
              <p:pic>
                <p:nvPicPr>
                  <p:cNvPr id="82" name="Grafik 81">
                    <a:extLst>
                      <a:ext uri="{FF2B5EF4-FFF2-40B4-BE49-F238E27FC236}">
                        <a16:creationId xmlns:a16="http://schemas.microsoft.com/office/drawing/2014/main" id="{5452A0FD-D566-17D2-DFF8-FB6894AC2455}"/>
                      </a:ext>
                    </a:extLst>
                  </p:cNvPr>
                  <p:cNvPicPr>
                    <a:picLocks noChangeAspect="1"/>
                  </p:cNvPicPr>
                  <p:nvPr/>
                </p:nvPicPr>
                <p:blipFill rotWithShape="1">
                  <a:blip r:embed="rId17">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p:spPr>
              </p:pic>
              <p:pic>
                <p:nvPicPr>
                  <p:cNvPr id="83" name="Grafik 82">
                    <a:extLst>
                      <a:ext uri="{FF2B5EF4-FFF2-40B4-BE49-F238E27FC236}">
                        <a16:creationId xmlns:a16="http://schemas.microsoft.com/office/drawing/2014/main" id="{E9721EA4-5582-EDB8-A928-B7760BDB9700}"/>
                      </a:ext>
                    </a:extLst>
                  </p:cNvPr>
                  <p:cNvPicPr>
                    <a:picLocks noChangeAspect="1"/>
                  </p:cNvPicPr>
                  <p:nvPr/>
                </p:nvPicPr>
                <p:blipFill rotWithShape="1">
                  <a:blip r:embed="rId17">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p:spPr>
              </p:pic>
              <p:pic>
                <p:nvPicPr>
                  <p:cNvPr id="84" name="Grafik 83">
                    <a:extLst>
                      <a:ext uri="{FF2B5EF4-FFF2-40B4-BE49-F238E27FC236}">
                        <a16:creationId xmlns:a16="http://schemas.microsoft.com/office/drawing/2014/main" id="{ECEA8C0C-8910-5793-036D-89704500EE77}"/>
                      </a:ext>
                    </a:extLst>
                  </p:cNvPr>
                  <p:cNvPicPr>
                    <a:picLocks noChangeAspect="1"/>
                  </p:cNvPicPr>
                  <p:nvPr/>
                </p:nvPicPr>
                <p:blipFill rotWithShape="1">
                  <a:blip r:embed="rId17">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p:spPr>
              </p:pic>
              <p:pic>
                <p:nvPicPr>
                  <p:cNvPr id="85" name="Grafik 84" descr="Ein Bild, das Handkarren, Projektor enthält.&#10;&#10;Automatisch generierte Beschreibung">
                    <a:extLst>
                      <a:ext uri="{FF2B5EF4-FFF2-40B4-BE49-F238E27FC236}">
                        <a16:creationId xmlns:a16="http://schemas.microsoft.com/office/drawing/2014/main" id="{3A268024-DC3A-829B-3521-AF37DC365790}"/>
                      </a:ext>
                    </a:extLst>
                  </p:cNvPr>
                  <p:cNvPicPr>
                    <a:picLocks noChangeAspect="1"/>
                  </p:cNvPicPr>
                  <p:nvPr/>
                </p:nvPicPr>
                <p:blipFill rotWithShape="1">
                  <a:blip r:embed="rId16">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p:spPr>
              </p:pic>
              <p:grpSp>
                <p:nvGrpSpPr>
                  <p:cNvPr id="86" name="Gruppieren 85">
                    <a:extLst>
                      <a:ext uri="{FF2B5EF4-FFF2-40B4-BE49-F238E27FC236}">
                        <a16:creationId xmlns:a16="http://schemas.microsoft.com/office/drawing/2014/main" id="{D5EA0BD1-EA82-7BEF-FB86-EB8A7ECD1681}"/>
                      </a:ext>
                    </a:extLst>
                  </p:cNvPr>
                  <p:cNvGrpSpPr/>
                  <p:nvPr/>
                </p:nvGrpSpPr>
                <p:grpSpPr>
                  <a:xfrm>
                    <a:off x="7922148" y="3230128"/>
                    <a:ext cx="1694579" cy="1457785"/>
                    <a:chOff x="9906000" y="1688388"/>
                    <a:chExt cx="3011703" cy="1984036"/>
                  </a:xfrm>
                </p:grpSpPr>
                <p:pic>
                  <p:nvPicPr>
                    <p:cNvPr id="87" name="Grafik 86">
                      <a:extLst>
                        <a:ext uri="{FF2B5EF4-FFF2-40B4-BE49-F238E27FC236}">
                          <a16:creationId xmlns:a16="http://schemas.microsoft.com/office/drawing/2014/main" id="{85572A2F-C7CE-C196-55BA-1A0D879E4CFD}"/>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1" t="16508" r="49149" b="27515"/>
                    <a:stretch/>
                  </p:blipFill>
                  <p:spPr>
                    <a:xfrm>
                      <a:off x="9906000" y="1688388"/>
                      <a:ext cx="2828822" cy="1968695"/>
                    </a:xfrm>
                    <a:prstGeom prst="rect">
                      <a:avLst/>
                    </a:prstGeom>
                  </p:spPr>
                </p:pic>
                <p:sp>
                  <p:nvSpPr>
                    <p:cNvPr id="88" name="Rechteck 87">
                      <a:extLst>
                        <a:ext uri="{FF2B5EF4-FFF2-40B4-BE49-F238E27FC236}">
                          <a16:creationId xmlns:a16="http://schemas.microsoft.com/office/drawing/2014/main" id="{18EDBA42-2DBF-04F0-C576-90E355058FC6}"/>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19" name="Textfeld 118">
                <a:extLst>
                  <a:ext uri="{FF2B5EF4-FFF2-40B4-BE49-F238E27FC236}">
                    <a16:creationId xmlns:a16="http://schemas.microsoft.com/office/drawing/2014/main" id="{55493DE1-E2C4-83C1-2478-B843CEE40149}"/>
                  </a:ext>
                </a:extLst>
              </p:cNvPr>
              <p:cNvSpPr txBox="1"/>
              <p:nvPr/>
            </p:nvSpPr>
            <p:spPr>
              <a:xfrm>
                <a:off x="3585368" y="4586603"/>
                <a:ext cx="1457450" cy="523220"/>
              </a:xfrm>
              <a:prstGeom prst="rect">
                <a:avLst/>
              </a:prstGeom>
              <a:noFill/>
            </p:spPr>
            <p:txBody>
              <a:bodyPr wrap="none" rtlCol="0">
                <a:spAutoFit/>
              </a:bodyPr>
              <a:lstStyle/>
              <a:p>
                <a:pPr algn="ctr"/>
                <a:r>
                  <a:rPr lang="de-DE" sz="1400" dirty="0"/>
                  <a:t>Betriebe/Firmen</a:t>
                </a:r>
                <a:br>
                  <a:rPr lang="de-DE" sz="1400" dirty="0"/>
                </a:br>
                <a:r>
                  <a:rPr lang="de-DE" sz="1400" dirty="0"/>
                  <a:t>„</a:t>
                </a:r>
                <a:r>
                  <a:rPr lang="de-DE" sz="1400" dirty="0" err="1"/>
                  <a:t>ProSumer</a:t>
                </a:r>
                <a:r>
                  <a:rPr lang="de-DE" sz="1400" dirty="0"/>
                  <a:t>“</a:t>
                </a:r>
              </a:p>
            </p:txBody>
          </p:sp>
          <p:cxnSp>
            <p:nvCxnSpPr>
              <p:cNvPr id="125" name="Gerader Verbinder 124">
                <a:extLst>
                  <a:ext uri="{FF2B5EF4-FFF2-40B4-BE49-F238E27FC236}">
                    <a16:creationId xmlns:a16="http://schemas.microsoft.com/office/drawing/2014/main" id="{93F5B9E1-4C40-4EF1-8006-6533E6B212DC}"/>
                  </a:ext>
                </a:extLst>
              </p:cNvPr>
              <p:cNvCxnSpPr/>
              <p:nvPr/>
            </p:nvCxnSpPr>
            <p:spPr bwMode="auto">
              <a:xfrm>
                <a:off x="3201142" y="4439983"/>
                <a:ext cx="0" cy="668743"/>
              </a:xfrm>
              <a:prstGeom prst="line">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 name="Gerade Verbindung mit Pfeil 108">
              <a:extLst>
                <a:ext uri="{FF2B5EF4-FFF2-40B4-BE49-F238E27FC236}">
                  <a16:creationId xmlns:a16="http://schemas.microsoft.com/office/drawing/2014/main" id="{69A51F60-BE06-3D77-AF20-A6C64005735A}"/>
                </a:ext>
              </a:extLst>
            </p:cNvPr>
            <p:cNvCxnSpPr/>
            <p:nvPr/>
          </p:nvCxnSpPr>
          <p:spPr bwMode="auto">
            <a:xfrm>
              <a:off x="1524000" y="4382833"/>
              <a:ext cx="6570846" cy="0"/>
            </a:xfrm>
            <a:prstGeom prst="straightConnector1">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Textfeld 110">
              <a:extLst>
                <a:ext uri="{FF2B5EF4-FFF2-40B4-BE49-F238E27FC236}">
                  <a16:creationId xmlns:a16="http://schemas.microsoft.com/office/drawing/2014/main" id="{35484428-CE77-0C01-AF82-31966832694C}"/>
                </a:ext>
              </a:extLst>
            </p:cNvPr>
            <p:cNvSpPr txBox="1"/>
            <p:nvPr/>
          </p:nvSpPr>
          <p:spPr>
            <a:xfrm>
              <a:off x="836849" y="4532832"/>
              <a:ext cx="1391599" cy="738664"/>
            </a:xfrm>
            <a:prstGeom prst="rect">
              <a:avLst/>
            </a:prstGeom>
            <a:noFill/>
          </p:spPr>
          <p:txBody>
            <a:bodyPr wrap="none" rtlCol="0">
              <a:spAutoFit/>
            </a:bodyPr>
            <a:lstStyle/>
            <a:p>
              <a:r>
                <a:rPr lang="de-DE" sz="1400" dirty="0"/>
                <a:t>  Wohn-/</a:t>
              </a:r>
              <a:r>
                <a:rPr lang="de-DE" sz="1400" dirty="0" err="1"/>
                <a:t>öffentl</a:t>
              </a:r>
              <a:r>
                <a:rPr lang="de-DE" sz="1400" dirty="0"/>
                <a:t>.</a:t>
              </a:r>
              <a:br>
                <a:rPr lang="de-DE" sz="1400" dirty="0"/>
              </a:br>
              <a:r>
                <a:rPr lang="de-DE" sz="1400" dirty="0"/>
                <a:t>     Gebäude</a:t>
              </a:r>
              <a:br>
                <a:rPr lang="de-DE" sz="1400" dirty="0"/>
              </a:br>
              <a:r>
                <a:rPr lang="de-DE" sz="1400" dirty="0"/>
                <a:t> „</a:t>
              </a:r>
              <a:r>
                <a:rPr lang="de-DE" sz="1400" dirty="0" err="1"/>
                <a:t>ProSumer</a:t>
              </a:r>
              <a:r>
                <a:rPr lang="de-DE" sz="1400" dirty="0"/>
                <a:t>“</a:t>
              </a:r>
            </a:p>
          </p:txBody>
        </p:sp>
      </p:grpSp>
      <p:grpSp>
        <p:nvGrpSpPr>
          <p:cNvPr id="2" name="Gruppieren 1">
            <a:extLst>
              <a:ext uri="{FF2B5EF4-FFF2-40B4-BE49-F238E27FC236}">
                <a16:creationId xmlns:a16="http://schemas.microsoft.com/office/drawing/2014/main" id="{3194E6F6-620D-BA41-9253-0D91D587637E}"/>
              </a:ext>
            </a:extLst>
          </p:cNvPr>
          <p:cNvGrpSpPr/>
          <p:nvPr/>
        </p:nvGrpSpPr>
        <p:grpSpPr>
          <a:xfrm>
            <a:off x="916626" y="1414966"/>
            <a:ext cx="8668478" cy="4687544"/>
            <a:chOff x="916626" y="1414966"/>
            <a:chExt cx="8668478" cy="4687544"/>
          </a:xfrm>
        </p:grpSpPr>
        <p:grpSp>
          <p:nvGrpSpPr>
            <p:cNvPr id="201" name="Gruppieren 200">
              <a:extLst>
                <a:ext uri="{FF2B5EF4-FFF2-40B4-BE49-F238E27FC236}">
                  <a16:creationId xmlns:a16="http://schemas.microsoft.com/office/drawing/2014/main" id="{984475AC-E484-8232-93FD-74DF138426E9}"/>
                </a:ext>
              </a:extLst>
            </p:cNvPr>
            <p:cNvGrpSpPr/>
            <p:nvPr/>
          </p:nvGrpSpPr>
          <p:grpSpPr>
            <a:xfrm>
              <a:off x="916626" y="1414966"/>
              <a:ext cx="8668478" cy="4687544"/>
              <a:chOff x="916626" y="1414966"/>
              <a:chExt cx="8668478" cy="4687544"/>
            </a:xfrm>
          </p:grpSpPr>
          <p:cxnSp>
            <p:nvCxnSpPr>
              <p:cNvPr id="107" name="Gerader Verbinder 106">
                <a:extLst>
                  <a:ext uri="{FF2B5EF4-FFF2-40B4-BE49-F238E27FC236}">
                    <a16:creationId xmlns:a16="http://schemas.microsoft.com/office/drawing/2014/main" id="{7AC4085F-CDBB-AB25-B685-BC0625202747}"/>
                  </a:ext>
                </a:extLst>
              </p:cNvPr>
              <p:cNvCxnSpPr/>
              <p:nvPr/>
            </p:nvCxnSpPr>
            <p:spPr bwMode="auto">
              <a:xfrm>
                <a:off x="8835337" y="2112298"/>
                <a:ext cx="39440" cy="39902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82EF2141-40E7-889F-8FB5-75443A558694}"/>
                  </a:ext>
                </a:extLst>
              </p:cNvPr>
              <p:cNvPicPr>
                <a:picLocks noChangeAspect="1"/>
              </p:cNvPicPr>
              <p:nvPr/>
            </p:nvPicPr>
            <p:blipFill rotWithShape="1">
              <a:blip r:embed="rId20">
                <a:extLst>
                  <a:ext uri="{28A0092B-C50C-407E-A947-70E740481C1C}">
                    <a14:useLocalDpi xmlns:a14="http://schemas.microsoft.com/office/drawing/2010/main" val="0"/>
                  </a:ext>
                </a:extLst>
              </a:blip>
              <a:srcRect l="17809" t="17276" r="16816" b="18891"/>
              <a:stretch/>
            </p:blipFill>
            <p:spPr>
              <a:xfrm>
                <a:off x="8645961" y="1802018"/>
                <a:ext cx="476662" cy="310280"/>
              </a:xfrm>
              <a:prstGeom prst="rect">
                <a:avLst/>
              </a:prstGeom>
            </p:spPr>
          </p:pic>
          <p:cxnSp>
            <p:nvCxnSpPr>
              <p:cNvPr id="131" name="Gerade Verbindung mit Pfeil 130">
                <a:extLst>
                  <a:ext uri="{FF2B5EF4-FFF2-40B4-BE49-F238E27FC236}">
                    <a16:creationId xmlns:a16="http://schemas.microsoft.com/office/drawing/2014/main" id="{B33BE95C-CC5D-278E-66A6-EEBDD0B0D717}"/>
                  </a:ext>
                </a:extLst>
              </p:cNvPr>
              <p:cNvCxnSpPr/>
              <p:nvPr/>
            </p:nvCxnSpPr>
            <p:spPr bwMode="auto">
              <a:xfrm>
                <a:off x="916626" y="6102510"/>
                <a:ext cx="796766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Gerader Verbinder 131">
                <a:extLst>
                  <a:ext uri="{FF2B5EF4-FFF2-40B4-BE49-F238E27FC236}">
                    <a16:creationId xmlns:a16="http://schemas.microsoft.com/office/drawing/2014/main" id="{C6620A89-37F6-FAF0-4DAD-9EB57CFD869E}"/>
                  </a:ext>
                </a:extLst>
              </p:cNvPr>
              <p:cNvCxnSpPr/>
              <p:nvPr/>
            </p:nvCxnSpPr>
            <p:spPr bwMode="auto">
              <a:xfrm>
                <a:off x="920215" y="1510455"/>
                <a:ext cx="0" cy="459205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33761A3C-EA11-A3D7-048B-BF1269A1B232}"/>
                  </a:ext>
                </a:extLst>
              </p:cNvPr>
              <p:cNvCxnSpPr/>
              <p:nvPr/>
            </p:nvCxnSpPr>
            <p:spPr bwMode="auto">
              <a:xfrm>
                <a:off x="4570962" y="2288850"/>
                <a:ext cx="4266213"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mit Pfeil 140">
                <a:extLst>
                  <a:ext uri="{FF2B5EF4-FFF2-40B4-BE49-F238E27FC236}">
                    <a16:creationId xmlns:a16="http://schemas.microsoft.com/office/drawing/2014/main" id="{B16069E7-CE45-4514-353D-0A567EF6BE22}"/>
                  </a:ext>
                </a:extLst>
              </p:cNvPr>
              <p:cNvCxnSpPr/>
              <p:nvPr/>
            </p:nvCxnSpPr>
            <p:spPr bwMode="auto">
              <a:xfrm>
                <a:off x="920215" y="2163308"/>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mit Pfeil 149">
                <a:extLst>
                  <a:ext uri="{FF2B5EF4-FFF2-40B4-BE49-F238E27FC236}">
                    <a16:creationId xmlns:a16="http://schemas.microsoft.com/office/drawing/2014/main" id="{43C88716-1296-AABB-138E-6A429E3360E8}"/>
                  </a:ext>
                </a:extLst>
              </p:cNvPr>
              <p:cNvCxnSpPr/>
              <p:nvPr/>
            </p:nvCxnSpPr>
            <p:spPr bwMode="auto">
              <a:xfrm>
                <a:off x="920215" y="3032006"/>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 Verbindung mit Pfeil 151">
                <a:extLst>
                  <a:ext uri="{FF2B5EF4-FFF2-40B4-BE49-F238E27FC236}">
                    <a16:creationId xmlns:a16="http://schemas.microsoft.com/office/drawing/2014/main" id="{6FCD42E3-8F1E-2CC0-F0EC-D3BC76C4652E}"/>
                  </a:ext>
                </a:extLst>
              </p:cNvPr>
              <p:cNvCxnSpPr/>
              <p:nvPr/>
            </p:nvCxnSpPr>
            <p:spPr bwMode="auto">
              <a:xfrm>
                <a:off x="920215" y="3815819"/>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71554F36-2FF9-F1F1-13C1-673959EF5B6A}"/>
                  </a:ext>
                </a:extLst>
              </p:cNvPr>
              <p:cNvCxnSpPr/>
              <p:nvPr/>
            </p:nvCxnSpPr>
            <p:spPr bwMode="auto">
              <a:xfrm>
                <a:off x="2500619" y="5636722"/>
                <a:ext cx="0" cy="46578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090BC23C-7338-BC2C-BAD2-519D56E6A738}"/>
                  </a:ext>
                </a:extLst>
              </p:cNvPr>
              <p:cNvCxnSpPr/>
              <p:nvPr/>
            </p:nvCxnSpPr>
            <p:spPr bwMode="auto">
              <a:xfrm>
                <a:off x="6356340"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90F9841E-82DA-CD74-BBF6-648620F67752}"/>
                  </a:ext>
                </a:extLst>
              </p:cNvPr>
              <p:cNvCxnSpPr/>
              <p:nvPr/>
            </p:nvCxnSpPr>
            <p:spPr bwMode="auto">
              <a:xfrm>
                <a:off x="7968456"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BE891CA7-6A40-B875-8991-8FFAA1DCD353}"/>
                  </a:ext>
                </a:extLst>
              </p:cNvPr>
              <p:cNvCxnSpPr/>
              <p:nvPr/>
            </p:nvCxnSpPr>
            <p:spPr bwMode="auto">
              <a:xfrm>
                <a:off x="6028923" y="2292697"/>
                <a:ext cx="0" cy="47272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4A4BED4C-CDE5-7212-A375-5719EE7494F6}"/>
                  </a:ext>
                </a:extLst>
              </p:cNvPr>
              <p:cNvCxnSpPr/>
              <p:nvPr/>
            </p:nvCxnSpPr>
            <p:spPr bwMode="auto">
              <a:xfrm>
                <a:off x="4805190" y="2292697"/>
                <a:ext cx="0" cy="1014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E6DF94EE-62F0-76C6-A6ED-E56C9AE71474}"/>
                  </a:ext>
                </a:extLst>
              </p:cNvPr>
              <p:cNvCxnSpPr/>
              <p:nvPr/>
            </p:nvCxnSpPr>
            <p:spPr bwMode="auto">
              <a:xfrm>
                <a:off x="5870481" y="1970015"/>
                <a:ext cx="0" cy="31883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2743E962-47DE-A43D-3285-838DA49D1925}"/>
                  </a:ext>
                </a:extLst>
              </p:cNvPr>
              <p:cNvCxnSpPr/>
              <p:nvPr/>
            </p:nvCxnSpPr>
            <p:spPr bwMode="auto">
              <a:xfrm>
                <a:off x="7773441" y="1414966"/>
                <a:ext cx="0" cy="8738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Textfeld 185">
                <a:extLst>
                  <a:ext uri="{FF2B5EF4-FFF2-40B4-BE49-F238E27FC236}">
                    <a16:creationId xmlns:a16="http://schemas.microsoft.com/office/drawing/2014/main" id="{4DD306CC-EC80-28AB-4DE0-3F7717EE1350}"/>
                  </a:ext>
                </a:extLst>
              </p:cNvPr>
              <p:cNvSpPr txBox="1"/>
              <p:nvPr/>
            </p:nvSpPr>
            <p:spPr>
              <a:xfrm>
                <a:off x="8116697" y="1772655"/>
                <a:ext cx="574196" cy="307777"/>
              </a:xfrm>
              <a:prstGeom prst="rect">
                <a:avLst/>
              </a:prstGeom>
              <a:noFill/>
            </p:spPr>
            <p:txBody>
              <a:bodyPr wrap="none" rtlCol="0">
                <a:spAutoFit/>
              </a:bodyPr>
              <a:lstStyle/>
              <a:p>
                <a:r>
                  <a:rPr lang="de-DE" sz="1400" dirty="0"/>
                  <a:t>EMS</a:t>
                </a:r>
              </a:p>
            </p:txBody>
          </p:sp>
          <p:cxnSp>
            <p:nvCxnSpPr>
              <p:cNvPr id="199" name="Gerade Verbindung mit Pfeil 198">
                <a:extLst>
                  <a:ext uri="{FF2B5EF4-FFF2-40B4-BE49-F238E27FC236}">
                    <a16:creationId xmlns:a16="http://schemas.microsoft.com/office/drawing/2014/main" id="{D97DCEF7-B203-D49A-E675-EBD43F334922}"/>
                  </a:ext>
                </a:extLst>
              </p:cNvPr>
              <p:cNvCxnSpPr/>
              <p:nvPr/>
            </p:nvCxnSpPr>
            <p:spPr bwMode="auto">
              <a:xfrm>
                <a:off x="9122623" y="1989987"/>
                <a:ext cx="462481"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7" name="Gerader Verbinder 126">
              <a:extLst>
                <a:ext uri="{FF2B5EF4-FFF2-40B4-BE49-F238E27FC236}">
                  <a16:creationId xmlns:a16="http://schemas.microsoft.com/office/drawing/2014/main" id="{BFB72193-BE0F-C121-B6F5-7FF6CE2440E6}"/>
                </a:ext>
              </a:extLst>
            </p:cNvPr>
            <p:cNvCxnSpPr/>
            <p:nvPr/>
          </p:nvCxnSpPr>
          <p:spPr bwMode="auto">
            <a:xfrm>
              <a:off x="5167269" y="5679273"/>
              <a:ext cx="0" cy="42323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9" name="Gruppieren 158">
            <a:extLst>
              <a:ext uri="{FF2B5EF4-FFF2-40B4-BE49-F238E27FC236}">
                <a16:creationId xmlns:a16="http://schemas.microsoft.com/office/drawing/2014/main" id="{BA5D4123-F162-5479-1AD2-B139D5273A5E}"/>
              </a:ext>
            </a:extLst>
          </p:cNvPr>
          <p:cNvGrpSpPr/>
          <p:nvPr/>
        </p:nvGrpSpPr>
        <p:grpSpPr>
          <a:xfrm>
            <a:off x="7227353" y="4382833"/>
            <a:ext cx="1657105" cy="1525491"/>
            <a:chOff x="7227353" y="4382833"/>
            <a:chExt cx="1657105" cy="1525491"/>
          </a:xfrm>
        </p:grpSpPr>
        <p:sp>
          <p:nvSpPr>
            <p:cNvPr id="21" name="Textfeld 20">
              <a:extLst>
                <a:ext uri="{FF2B5EF4-FFF2-40B4-BE49-F238E27FC236}">
                  <a16:creationId xmlns:a16="http://schemas.microsoft.com/office/drawing/2014/main" id="{24E3E7EE-1F12-C3F3-53B0-AE6341009F39}"/>
                </a:ext>
              </a:extLst>
            </p:cNvPr>
            <p:cNvSpPr txBox="1"/>
            <p:nvPr/>
          </p:nvSpPr>
          <p:spPr>
            <a:xfrm>
              <a:off x="7945650" y="4728477"/>
              <a:ext cx="938808" cy="307777"/>
            </a:xfrm>
            <a:prstGeom prst="rect">
              <a:avLst/>
            </a:prstGeom>
            <a:noFill/>
          </p:spPr>
          <p:txBody>
            <a:bodyPr wrap="square" rtlCol="0">
              <a:spAutoFit/>
            </a:bodyPr>
            <a:lstStyle/>
            <a:p>
              <a:r>
                <a:rPr lang="de-DE" sz="1400" dirty="0" err="1"/>
                <a:t>GuD</a:t>
              </a:r>
              <a:r>
                <a:rPr lang="de-DE" sz="1400" dirty="0"/>
                <a:t>-KW</a:t>
              </a:r>
            </a:p>
          </p:txBody>
        </p:sp>
        <p:pic>
          <p:nvPicPr>
            <p:cNvPr id="45" name="Grafik 44" descr="Ein Bild, das draußen, Gebäude, Turm enthält.&#10;&#10;Automatisch generierte Beschreibung">
              <a:extLst>
                <a:ext uri="{FF2B5EF4-FFF2-40B4-BE49-F238E27FC236}">
                  <a16:creationId xmlns:a16="http://schemas.microsoft.com/office/drawing/2014/main" id="{42D93202-1F8D-91C3-5702-4A699FDE68C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p:spPr>
        </p:pic>
        <p:cxnSp>
          <p:nvCxnSpPr>
            <p:cNvPr id="133" name="Gerader Verbinder 132">
              <a:extLst>
                <a:ext uri="{FF2B5EF4-FFF2-40B4-BE49-F238E27FC236}">
                  <a16:creationId xmlns:a16="http://schemas.microsoft.com/office/drawing/2014/main" id="{FC1AB5D8-AEA9-78AA-742C-9FECFDC32904}"/>
                </a:ext>
              </a:extLst>
            </p:cNvPr>
            <p:cNvCxnSpPr/>
            <p:nvPr/>
          </p:nvCxnSpPr>
          <p:spPr bwMode="auto">
            <a:xfrm>
              <a:off x="7970987" y="4382833"/>
              <a:ext cx="0" cy="668743"/>
            </a:xfrm>
            <a:prstGeom prst="line">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3F83B899-13CC-B0AB-CF53-863C3A495E4A}"/>
                </a:ext>
              </a:extLst>
            </p:cNvPr>
            <p:cNvCxnSpPr/>
            <p:nvPr/>
          </p:nvCxnSpPr>
          <p:spPr bwMode="auto">
            <a:xfrm>
              <a:off x="7393244" y="4529453"/>
              <a:ext cx="0" cy="501870"/>
            </a:xfrm>
            <a:prstGeom prst="line">
              <a:avLst/>
            </a:prstGeom>
            <a:solidFill>
              <a:srgbClr val="FF0000"/>
            </a:solidFill>
            <a:ln w="2857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2AD0720-4B62-34FD-384D-1AD0C97E00C2}"/>
                </a:ext>
              </a:extLst>
            </p:cNvPr>
            <p:cNvCxnSpPr/>
            <p:nvPr/>
          </p:nvCxnSpPr>
          <p:spPr bwMode="auto">
            <a:xfrm>
              <a:off x="7500252" y="5645555"/>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1F95B7F9-E82F-7463-182B-20782A95BA3C}"/>
              </a:ext>
            </a:extLst>
          </p:cNvPr>
          <p:cNvGrpSpPr/>
          <p:nvPr/>
        </p:nvGrpSpPr>
        <p:grpSpPr>
          <a:xfrm>
            <a:off x="1994556" y="4401527"/>
            <a:ext cx="6461051" cy="1563186"/>
            <a:chOff x="1994556" y="4401527"/>
            <a:chExt cx="6461051" cy="1563186"/>
          </a:xfrm>
        </p:grpSpPr>
        <p:grpSp>
          <p:nvGrpSpPr>
            <p:cNvPr id="144" name="Gruppieren 143">
              <a:extLst>
                <a:ext uri="{FF2B5EF4-FFF2-40B4-BE49-F238E27FC236}">
                  <a16:creationId xmlns:a16="http://schemas.microsoft.com/office/drawing/2014/main" id="{96CC8412-CBF2-6AF0-19F9-8F54EE378788}"/>
                </a:ext>
              </a:extLst>
            </p:cNvPr>
            <p:cNvGrpSpPr/>
            <p:nvPr/>
          </p:nvGrpSpPr>
          <p:grpSpPr>
            <a:xfrm>
              <a:off x="1994556" y="4492267"/>
              <a:ext cx="6461051" cy="1472446"/>
              <a:chOff x="1994556" y="4492267"/>
              <a:chExt cx="6461051" cy="1472446"/>
            </a:xfrm>
          </p:grpSpPr>
          <p:cxnSp>
            <p:nvCxnSpPr>
              <p:cNvPr id="128" name="Gerade Verbindung mit Pfeil 127">
                <a:extLst>
                  <a:ext uri="{FF2B5EF4-FFF2-40B4-BE49-F238E27FC236}">
                    <a16:creationId xmlns:a16="http://schemas.microsoft.com/office/drawing/2014/main" id="{DDF3FB6A-02E0-CDE1-9E2F-AFD866729BD7}"/>
                  </a:ext>
                </a:extLst>
              </p:cNvPr>
              <p:cNvCxnSpPr/>
              <p:nvPr/>
            </p:nvCxnSpPr>
            <p:spPr bwMode="auto">
              <a:xfrm>
                <a:off x="6139586" y="4532287"/>
                <a:ext cx="2103644" cy="0"/>
              </a:xfrm>
              <a:prstGeom prst="straightConnector1">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Gerade Verbindung mit Pfeil 159">
                <a:extLst>
                  <a:ext uri="{FF2B5EF4-FFF2-40B4-BE49-F238E27FC236}">
                    <a16:creationId xmlns:a16="http://schemas.microsoft.com/office/drawing/2014/main" id="{7C3C54A1-F832-CE9E-807F-EF5CB4F4C7DF}"/>
                  </a:ext>
                </a:extLst>
              </p:cNvPr>
              <p:cNvCxnSpPr/>
              <p:nvPr/>
            </p:nvCxnSpPr>
            <p:spPr bwMode="auto">
              <a:xfrm>
                <a:off x="2500619" y="4532287"/>
                <a:ext cx="3704697" cy="0"/>
              </a:xfrm>
              <a:prstGeom prst="straightConnector1">
                <a:avLst/>
              </a:prstGeom>
              <a:solidFill>
                <a:srgbClr val="FF0000"/>
              </a:solidFill>
              <a:ln w="2857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0" name="Gruppieren 139">
                <a:extLst>
                  <a:ext uri="{FF2B5EF4-FFF2-40B4-BE49-F238E27FC236}">
                    <a16:creationId xmlns:a16="http://schemas.microsoft.com/office/drawing/2014/main" id="{017D1810-0269-617C-FA6D-A185BC33643F}"/>
                  </a:ext>
                </a:extLst>
              </p:cNvPr>
              <p:cNvGrpSpPr/>
              <p:nvPr/>
            </p:nvGrpSpPr>
            <p:grpSpPr>
              <a:xfrm>
                <a:off x="1994556" y="4492267"/>
                <a:ext cx="6461051" cy="1472446"/>
                <a:chOff x="1994556" y="4492267"/>
                <a:chExt cx="6461051" cy="1472446"/>
              </a:xfrm>
            </p:grpSpPr>
            <p:cxnSp>
              <p:nvCxnSpPr>
                <p:cNvPr id="139" name="Gerader Verbinder 138">
                  <a:extLst>
                    <a:ext uri="{FF2B5EF4-FFF2-40B4-BE49-F238E27FC236}">
                      <a16:creationId xmlns:a16="http://schemas.microsoft.com/office/drawing/2014/main" id="{74C1F268-4548-AC3E-C5E1-97C977E0D192}"/>
                    </a:ext>
                  </a:extLst>
                </p:cNvPr>
                <p:cNvCxnSpPr/>
                <p:nvPr/>
              </p:nvCxnSpPr>
              <p:spPr bwMode="auto">
                <a:xfrm>
                  <a:off x="2578293" y="4529453"/>
                  <a:ext cx="0" cy="501870"/>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4" name="Gruppieren 123">
                  <a:extLst>
                    <a:ext uri="{FF2B5EF4-FFF2-40B4-BE49-F238E27FC236}">
                      <a16:creationId xmlns:a16="http://schemas.microsoft.com/office/drawing/2014/main" id="{4444F102-51EB-040A-5592-458E573254E5}"/>
                    </a:ext>
                  </a:extLst>
                </p:cNvPr>
                <p:cNvGrpSpPr/>
                <p:nvPr/>
              </p:nvGrpSpPr>
              <p:grpSpPr>
                <a:xfrm>
                  <a:off x="1994556" y="4492267"/>
                  <a:ext cx="6461051" cy="1472446"/>
                  <a:chOff x="1994556" y="4492267"/>
                  <a:chExt cx="6461051" cy="1472446"/>
                </a:xfrm>
              </p:grpSpPr>
              <p:grpSp>
                <p:nvGrpSpPr>
                  <p:cNvPr id="190" name="Gruppieren 189">
                    <a:extLst>
                      <a:ext uri="{FF2B5EF4-FFF2-40B4-BE49-F238E27FC236}">
                        <a16:creationId xmlns:a16="http://schemas.microsoft.com/office/drawing/2014/main" id="{3CE2B852-7629-DFBC-850C-3EE71A84FD72}"/>
                      </a:ext>
                    </a:extLst>
                  </p:cNvPr>
                  <p:cNvGrpSpPr/>
                  <p:nvPr/>
                </p:nvGrpSpPr>
                <p:grpSpPr>
                  <a:xfrm>
                    <a:off x="1994556" y="5623681"/>
                    <a:ext cx="6461051" cy="341032"/>
                    <a:chOff x="1994556" y="5680831"/>
                    <a:chExt cx="6461051" cy="341032"/>
                  </a:xfrm>
                </p:grpSpPr>
                <p:sp>
                  <p:nvSpPr>
                    <p:cNvPr id="136" name="Textfeld 135">
                      <a:extLst>
                        <a:ext uri="{FF2B5EF4-FFF2-40B4-BE49-F238E27FC236}">
                          <a16:creationId xmlns:a16="http://schemas.microsoft.com/office/drawing/2014/main" id="{56FEA781-4070-45DF-9DF9-4FE225FFE945}"/>
                        </a:ext>
                      </a:extLst>
                    </p:cNvPr>
                    <p:cNvSpPr txBox="1"/>
                    <p:nvPr/>
                  </p:nvSpPr>
                  <p:spPr>
                    <a:xfrm>
                      <a:off x="2877758" y="5714086"/>
                      <a:ext cx="1121566" cy="307777"/>
                    </a:xfrm>
                    <a:prstGeom prst="rect">
                      <a:avLst/>
                    </a:prstGeom>
                    <a:noFill/>
                  </p:spPr>
                  <p:txBody>
                    <a:bodyPr wrap="square" rtlCol="0">
                      <a:spAutoFit/>
                    </a:bodyPr>
                    <a:lstStyle/>
                    <a:p>
                      <a:pPr algn="ctr"/>
                      <a:r>
                        <a:rPr lang="de-DE" sz="1400" dirty="0"/>
                        <a:t>Wärmenetz</a:t>
                      </a:r>
                    </a:p>
                  </p:txBody>
                </p:sp>
                <p:cxnSp>
                  <p:nvCxnSpPr>
                    <p:cNvPr id="122" name="Gerade Verbindung mit Pfeil 121">
                      <a:extLst>
                        <a:ext uri="{FF2B5EF4-FFF2-40B4-BE49-F238E27FC236}">
                          <a16:creationId xmlns:a16="http://schemas.microsoft.com/office/drawing/2014/main" id="{7E2B383D-FEE0-81DF-5BAC-59DCC1DA63B1}"/>
                        </a:ext>
                      </a:extLst>
                    </p:cNvPr>
                    <p:cNvCxnSpPr/>
                    <p:nvPr/>
                  </p:nvCxnSpPr>
                  <p:spPr bwMode="auto">
                    <a:xfrm>
                      <a:off x="1994556" y="5978685"/>
                      <a:ext cx="6461051" cy="0"/>
                    </a:xfrm>
                    <a:prstGeom prst="straightConnector1">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1CCC28AE-F5C6-842C-F46F-9FAF2DAF0386}"/>
                        </a:ext>
                      </a:extLst>
                    </p:cNvPr>
                    <p:cNvCxnSpPr/>
                    <p:nvPr/>
                  </p:nvCxnSpPr>
                  <p:spPr bwMode="auto">
                    <a:xfrm>
                      <a:off x="2264797" y="5680831"/>
                      <a:ext cx="0" cy="297854"/>
                    </a:xfrm>
                    <a:prstGeom prst="line">
                      <a:avLst/>
                    </a:prstGeom>
                    <a:solidFill>
                      <a:srgbClr val="FF0000"/>
                    </a:solidFill>
                    <a:ln w="2857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1" name="Gruppieren 120">
                    <a:extLst>
                      <a:ext uri="{FF2B5EF4-FFF2-40B4-BE49-F238E27FC236}">
                        <a16:creationId xmlns:a16="http://schemas.microsoft.com/office/drawing/2014/main" id="{21138745-6B1C-9E6D-EA19-F43182FA1C92}"/>
                      </a:ext>
                    </a:extLst>
                  </p:cNvPr>
                  <p:cNvGrpSpPr/>
                  <p:nvPr/>
                </p:nvGrpSpPr>
                <p:grpSpPr>
                  <a:xfrm>
                    <a:off x="4203991" y="4492267"/>
                    <a:ext cx="1083534" cy="1407535"/>
                    <a:chOff x="4203991" y="4492267"/>
                    <a:chExt cx="1083534" cy="1407535"/>
                  </a:xfrm>
                </p:grpSpPr>
                <p:sp>
                  <p:nvSpPr>
                    <p:cNvPr id="81" name="Textfeld 80">
                      <a:extLst>
                        <a:ext uri="{FF2B5EF4-FFF2-40B4-BE49-F238E27FC236}">
                          <a16:creationId xmlns:a16="http://schemas.microsoft.com/office/drawing/2014/main" id="{AC3B4CFF-F9C4-4AF2-ABAB-E0E8D8F5C3F2}"/>
                        </a:ext>
                      </a:extLst>
                    </p:cNvPr>
                    <p:cNvSpPr txBox="1"/>
                    <p:nvPr/>
                  </p:nvSpPr>
                  <p:spPr>
                    <a:xfrm>
                      <a:off x="4203991" y="4492267"/>
                      <a:ext cx="603050" cy="523220"/>
                    </a:xfrm>
                    <a:prstGeom prst="rect">
                      <a:avLst/>
                    </a:prstGeom>
                    <a:noFill/>
                  </p:spPr>
                  <p:txBody>
                    <a:bodyPr wrap="none" rtlCol="0">
                      <a:spAutoFit/>
                    </a:bodyPr>
                    <a:lstStyle/>
                    <a:p>
                      <a:r>
                        <a:rPr lang="de-DE" sz="1400" dirty="0"/>
                        <a:t>Heiz-</a:t>
                      </a:r>
                      <a:br>
                        <a:rPr lang="de-DE" sz="1400" dirty="0"/>
                      </a:br>
                      <a:r>
                        <a:rPr lang="de-DE" sz="1400" dirty="0"/>
                        <a:t>werk</a:t>
                      </a:r>
                    </a:p>
                  </p:txBody>
                </p:sp>
                <p:pic>
                  <p:nvPicPr>
                    <p:cNvPr id="105" name="Grafik 104" descr="Ein Bild, das Himmel, draußen, Gebäude, Wolke enthält.&#10;&#10;Automatisch generierte Beschreibung">
                      <a:extLst>
                        <a:ext uri="{FF2B5EF4-FFF2-40B4-BE49-F238E27FC236}">
                          <a16:creationId xmlns:a16="http://schemas.microsoft.com/office/drawing/2014/main" id="{7AA80BAA-0F77-3460-EF1C-398AA647EE6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38733" y="4918228"/>
                      <a:ext cx="548792" cy="768309"/>
                    </a:xfrm>
                    <a:prstGeom prst="rect">
                      <a:avLst/>
                    </a:prstGeom>
                  </p:spPr>
                </p:pic>
                <p:cxnSp>
                  <p:nvCxnSpPr>
                    <p:cNvPr id="116" name="Gerader Verbinder 115">
                      <a:extLst>
                        <a:ext uri="{FF2B5EF4-FFF2-40B4-BE49-F238E27FC236}">
                          <a16:creationId xmlns:a16="http://schemas.microsoft.com/office/drawing/2014/main" id="{F538F1F4-3E33-A206-1E77-4D819A5A7086}"/>
                        </a:ext>
                      </a:extLst>
                    </p:cNvPr>
                    <p:cNvCxnSpPr/>
                    <p:nvPr/>
                  </p:nvCxnSpPr>
                  <p:spPr bwMode="auto">
                    <a:xfrm>
                      <a:off x="4824770" y="4529453"/>
                      <a:ext cx="0" cy="372711"/>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E3D046EA-C6CC-1979-FA38-3F6DA7751F2D}"/>
                        </a:ext>
                      </a:extLst>
                    </p:cNvPr>
                    <p:cNvCxnSpPr/>
                    <p:nvPr/>
                  </p:nvCxnSpPr>
                  <p:spPr bwMode="auto">
                    <a:xfrm>
                      <a:off x="4866545" y="5684036"/>
                      <a:ext cx="0" cy="215766"/>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3" name="Gerader Verbinder 2">
              <a:extLst>
                <a:ext uri="{FF2B5EF4-FFF2-40B4-BE49-F238E27FC236}">
                  <a16:creationId xmlns:a16="http://schemas.microsoft.com/office/drawing/2014/main" id="{73020350-6220-D121-1219-BA257745EC69}"/>
                </a:ext>
              </a:extLst>
            </p:cNvPr>
            <p:cNvCxnSpPr/>
            <p:nvPr/>
          </p:nvCxnSpPr>
          <p:spPr bwMode="auto">
            <a:xfrm>
              <a:off x="5153167" y="4401527"/>
              <a:ext cx="0" cy="500637"/>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24">
            <a:extLst>
              <a:ext uri="{FF2B5EF4-FFF2-40B4-BE49-F238E27FC236}">
                <a16:creationId xmlns:a16="http://schemas.microsoft.com/office/drawing/2014/main" id="{BD8199A6-0226-93B8-A840-A083E1572E40}"/>
              </a:ext>
            </a:extLst>
          </p:cNvPr>
          <p:cNvGrpSpPr/>
          <p:nvPr/>
        </p:nvGrpSpPr>
        <p:grpSpPr>
          <a:xfrm>
            <a:off x="6440091" y="3316784"/>
            <a:ext cx="1250316" cy="1714539"/>
            <a:chOff x="6440091" y="3316784"/>
            <a:chExt cx="1250316" cy="1714539"/>
          </a:xfrm>
        </p:grpSpPr>
        <p:sp>
          <p:nvSpPr>
            <p:cNvPr id="4" name="Textfeld 3">
              <a:extLst>
                <a:ext uri="{FF2B5EF4-FFF2-40B4-BE49-F238E27FC236}">
                  <a16:creationId xmlns:a16="http://schemas.microsoft.com/office/drawing/2014/main" id="{04B47731-D15E-BE31-BBBB-29C3376B13CC}"/>
                </a:ext>
              </a:extLst>
            </p:cNvPr>
            <p:cNvSpPr txBox="1"/>
            <p:nvPr/>
          </p:nvSpPr>
          <p:spPr>
            <a:xfrm>
              <a:off x="7050208" y="3316784"/>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cxnSp>
          <p:nvCxnSpPr>
            <p:cNvPr id="6" name="Gerade Verbindung mit Pfeil 5">
              <a:extLst>
                <a:ext uri="{FF2B5EF4-FFF2-40B4-BE49-F238E27FC236}">
                  <a16:creationId xmlns:a16="http://schemas.microsoft.com/office/drawing/2014/main" id="{8714DC78-2721-B4D3-6C2E-C92DE49E5F51}"/>
                </a:ext>
              </a:extLst>
            </p:cNvPr>
            <p:cNvCxnSpPr/>
            <p:nvPr/>
          </p:nvCxnSpPr>
          <p:spPr bwMode="auto">
            <a:xfrm>
              <a:off x="6440091" y="3331504"/>
              <a:ext cx="1250316" cy="0"/>
            </a:xfrm>
            <a:prstGeom prst="straightConnector1">
              <a:avLst/>
            </a:prstGeom>
            <a:solidFill>
              <a:srgbClr val="FF0000"/>
            </a:solidFill>
            <a:ln w="28575" cap="flat" cmpd="sng" algn="ctr">
              <a:solidFill>
                <a:schemeClr val="bg1">
                  <a:lumMod val="50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C758A6D4-8D08-C9AE-07A9-658CFA6A583F}"/>
                </a:ext>
              </a:extLst>
            </p:cNvPr>
            <p:cNvCxnSpPr/>
            <p:nvPr/>
          </p:nvCxnSpPr>
          <p:spPr bwMode="auto">
            <a:xfrm flipV="1">
              <a:off x="7690407" y="3331504"/>
              <a:ext cx="0" cy="1699819"/>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Gruppieren 31">
            <a:extLst>
              <a:ext uri="{FF2B5EF4-FFF2-40B4-BE49-F238E27FC236}">
                <a16:creationId xmlns:a16="http://schemas.microsoft.com/office/drawing/2014/main" id="{9D1304B0-8DE6-3F46-1FF5-21731CFDAF19}"/>
              </a:ext>
            </a:extLst>
          </p:cNvPr>
          <p:cNvGrpSpPr/>
          <p:nvPr/>
        </p:nvGrpSpPr>
        <p:grpSpPr>
          <a:xfrm>
            <a:off x="5237014" y="5002828"/>
            <a:ext cx="784332" cy="536687"/>
            <a:chOff x="4096313" y="5002828"/>
            <a:chExt cx="784332" cy="536687"/>
          </a:xfrm>
        </p:grpSpPr>
        <p:sp>
          <p:nvSpPr>
            <p:cNvPr id="26" name="Textfeld 25">
              <a:extLst>
                <a:ext uri="{FF2B5EF4-FFF2-40B4-BE49-F238E27FC236}">
                  <a16:creationId xmlns:a16="http://schemas.microsoft.com/office/drawing/2014/main" id="{1DACB011-E083-5EA9-5947-3090A6D81E65}"/>
                </a:ext>
              </a:extLst>
            </p:cNvPr>
            <p:cNvSpPr txBox="1"/>
            <p:nvPr/>
          </p:nvSpPr>
          <p:spPr>
            <a:xfrm>
              <a:off x="4096313" y="5002828"/>
              <a:ext cx="784332" cy="523220"/>
            </a:xfrm>
            <a:prstGeom prst="rect">
              <a:avLst/>
            </a:prstGeom>
            <a:noFill/>
          </p:spPr>
          <p:txBody>
            <a:bodyPr wrap="square" rtlCol="0">
              <a:spAutoFit/>
            </a:bodyPr>
            <a:lstStyle/>
            <a:p>
              <a:r>
                <a:rPr lang="de-DE" sz="1400" dirty="0"/>
                <a:t>Ab-</a:t>
              </a:r>
              <a:br>
                <a:rPr lang="de-DE" sz="1400" dirty="0"/>
              </a:br>
              <a:r>
                <a:rPr lang="de-DE" sz="1400" dirty="0"/>
                <a:t>wärme</a:t>
              </a:r>
            </a:p>
          </p:txBody>
        </p:sp>
        <p:cxnSp>
          <p:nvCxnSpPr>
            <p:cNvPr id="30" name="Gerade Verbindung mit Pfeil 29">
              <a:extLst>
                <a:ext uri="{FF2B5EF4-FFF2-40B4-BE49-F238E27FC236}">
                  <a16:creationId xmlns:a16="http://schemas.microsoft.com/office/drawing/2014/main" id="{AC3B4447-CF70-C594-C43E-C00BBC812502}"/>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1D2D55A5-B7A2-DCDC-2DFC-7F6E8854E5ED}"/>
              </a:ext>
            </a:extLst>
          </p:cNvPr>
          <p:cNvGrpSpPr/>
          <p:nvPr/>
        </p:nvGrpSpPr>
        <p:grpSpPr>
          <a:xfrm>
            <a:off x="4069705" y="5009787"/>
            <a:ext cx="709345" cy="536687"/>
            <a:chOff x="4109932" y="5002828"/>
            <a:chExt cx="709345" cy="536687"/>
          </a:xfrm>
        </p:grpSpPr>
        <p:sp>
          <p:nvSpPr>
            <p:cNvPr id="16" name="Textfeld 15">
              <a:extLst>
                <a:ext uri="{FF2B5EF4-FFF2-40B4-BE49-F238E27FC236}">
                  <a16:creationId xmlns:a16="http://schemas.microsoft.com/office/drawing/2014/main" id="{3DE47BBD-C88E-DE75-A2E8-5555496560BF}"/>
                </a:ext>
              </a:extLst>
            </p:cNvPr>
            <p:cNvSpPr txBox="1"/>
            <p:nvPr/>
          </p:nvSpPr>
          <p:spPr>
            <a:xfrm>
              <a:off x="4109932" y="5002828"/>
              <a:ext cx="709345" cy="523220"/>
            </a:xfrm>
            <a:prstGeom prst="rect">
              <a:avLst/>
            </a:prstGeom>
            <a:noFill/>
          </p:spPr>
          <p:txBody>
            <a:bodyPr wrap="square" rtlCol="0">
              <a:spAutoFit/>
            </a:bodyPr>
            <a:lstStyle/>
            <a:p>
              <a:pPr algn="r"/>
              <a:r>
                <a:rPr lang="de-DE" sz="1400" dirty="0"/>
                <a:t>Bio-</a:t>
              </a:r>
              <a:br>
                <a:rPr lang="de-DE" sz="1400" dirty="0"/>
              </a:br>
              <a:r>
                <a:rPr lang="de-DE" sz="1400" dirty="0" err="1"/>
                <a:t>masse</a:t>
              </a:r>
              <a:endParaRPr lang="de-DE" sz="1400" dirty="0"/>
            </a:p>
          </p:txBody>
        </p:sp>
        <p:cxnSp>
          <p:nvCxnSpPr>
            <p:cNvPr id="19" name="Gerade Verbindung mit Pfeil 18">
              <a:extLst>
                <a:ext uri="{FF2B5EF4-FFF2-40B4-BE49-F238E27FC236}">
                  <a16:creationId xmlns:a16="http://schemas.microsoft.com/office/drawing/2014/main" id="{9D5073E7-EF57-0FEC-DD2D-47E021E75C51}"/>
                </a:ext>
              </a:extLst>
            </p:cNvPr>
            <p:cNvCxnSpPr/>
            <p:nvPr/>
          </p:nvCxnSpPr>
          <p:spPr bwMode="auto">
            <a:xfrm>
              <a:off x="4259032" y="5539515"/>
              <a:ext cx="495830" cy="0"/>
            </a:xfrm>
            <a:prstGeom prst="straightConnector1">
              <a:avLst/>
            </a:prstGeom>
            <a:solidFill>
              <a:srgbClr val="FF0000"/>
            </a:solidFill>
            <a:ln w="28575" cap="flat" cmpd="sng" algn="ctr">
              <a:solidFill>
                <a:srgbClr val="00B05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 name="Textfeld 27">
            <a:extLst>
              <a:ext uri="{FF2B5EF4-FFF2-40B4-BE49-F238E27FC236}">
                <a16:creationId xmlns:a16="http://schemas.microsoft.com/office/drawing/2014/main" id="{F0DBEAB8-F6A4-809F-BF3B-4ED6D35AFB9B}"/>
              </a:ext>
            </a:extLst>
          </p:cNvPr>
          <p:cNvSpPr txBox="1"/>
          <p:nvPr/>
        </p:nvSpPr>
        <p:spPr>
          <a:xfrm>
            <a:off x="840614" y="-28138"/>
            <a:ext cx="8883487" cy="707886"/>
          </a:xfrm>
          <a:prstGeom prst="rect">
            <a:avLst/>
          </a:prstGeom>
          <a:noFill/>
        </p:spPr>
        <p:txBody>
          <a:bodyPr wrap="square" rtlCol="0">
            <a:spAutoFit/>
          </a:bodyPr>
          <a:lstStyle/>
          <a:p>
            <a:r>
              <a:rPr lang="de-DE" altLang="de-DE" sz="2000" dirty="0" err="1">
                <a:solidFill>
                  <a:schemeClr val="bg1"/>
                </a:solidFill>
              </a:rPr>
              <a:t>ProSumer</a:t>
            </a:r>
            <a:r>
              <a:rPr lang="de-DE" altLang="de-DE" sz="2000" dirty="0">
                <a:solidFill>
                  <a:schemeClr val="bg1"/>
                </a:solidFill>
              </a:rPr>
              <a:t> in den Gebietskörperschaften (1)</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sz="2000" dirty="0">
                <a:solidFill>
                  <a:schemeClr val="bg1"/>
                </a:solidFill>
              </a:rPr>
              <a:t> </a:t>
            </a:r>
          </a:p>
        </p:txBody>
      </p:sp>
    </p:spTree>
    <p:extLst>
      <p:ext uri="{BB962C8B-B14F-4D97-AF65-F5344CB8AC3E}">
        <p14:creationId xmlns:p14="http://schemas.microsoft.com/office/powerpoint/2010/main" val="130755424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1000" fill="hold"/>
                                        <p:tgtEl>
                                          <p:spTgt spid="95"/>
                                        </p:tgtEl>
                                        <p:attrNameLst>
                                          <p:attrName>ppt_x</p:attrName>
                                        </p:attrNameLst>
                                      </p:cBhvr>
                                      <p:tavLst>
                                        <p:tav tm="0">
                                          <p:val>
                                            <p:strVal val="1+#ppt_w/2"/>
                                          </p:val>
                                        </p:tav>
                                        <p:tav tm="100000">
                                          <p:val>
                                            <p:strVal val="#ppt_x"/>
                                          </p:val>
                                        </p:tav>
                                      </p:tavLst>
                                    </p:anim>
                                    <p:anim calcmode="lin" valueType="num">
                                      <p:cBhvr additive="base">
                                        <p:cTn id="8"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0"/>
                                        </p:tgtEl>
                                        <p:attrNameLst>
                                          <p:attrName>style.visibility</p:attrName>
                                        </p:attrNameLst>
                                      </p:cBhvr>
                                      <p:to>
                                        <p:strVal val="visible"/>
                                      </p:to>
                                    </p:set>
                                    <p:anim calcmode="lin" valueType="num">
                                      <p:cBhvr additive="base">
                                        <p:cTn id="13" dur="1000" fill="hold"/>
                                        <p:tgtEl>
                                          <p:spTgt spid="180"/>
                                        </p:tgtEl>
                                        <p:attrNameLst>
                                          <p:attrName>ppt_x</p:attrName>
                                        </p:attrNameLst>
                                      </p:cBhvr>
                                      <p:tavLst>
                                        <p:tav tm="0">
                                          <p:val>
                                            <p:strVal val="1+#ppt_w/2"/>
                                          </p:val>
                                        </p:tav>
                                        <p:tav tm="100000">
                                          <p:val>
                                            <p:strVal val="#ppt_x"/>
                                          </p:val>
                                        </p:tav>
                                      </p:tavLst>
                                    </p:anim>
                                    <p:anim calcmode="lin" valueType="num">
                                      <p:cBhvr additive="base">
                                        <p:cTn id="14" dur="10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 calcmode="lin" valueType="num">
                                      <p:cBhvr additive="base">
                                        <p:cTn id="19" dur="1000" fill="hold"/>
                                        <p:tgtEl>
                                          <p:spTgt spid="182"/>
                                        </p:tgtEl>
                                        <p:attrNameLst>
                                          <p:attrName>ppt_x</p:attrName>
                                        </p:attrNameLst>
                                      </p:cBhvr>
                                      <p:tavLst>
                                        <p:tav tm="0">
                                          <p:val>
                                            <p:strVal val="1+#ppt_w/2"/>
                                          </p:val>
                                        </p:tav>
                                        <p:tav tm="100000">
                                          <p:val>
                                            <p:strVal val="#ppt_x"/>
                                          </p:val>
                                        </p:tav>
                                      </p:tavLst>
                                    </p:anim>
                                    <p:anim calcmode="lin" valueType="num">
                                      <p:cBhvr additive="base">
                                        <p:cTn id="20" dur="10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3"/>
                                        </p:tgtEl>
                                        <p:attrNameLst>
                                          <p:attrName>style.visibility</p:attrName>
                                        </p:attrNameLst>
                                      </p:cBhvr>
                                      <p:to>
                                        <p:strVal val="visible"/>
                                      </p:to>
                                    </p:set>
                                    <p:anim calcmode="lin" valueType="num">
                                      <p:cBhvr additive="base">
                                        <p:cTn id="25" dur="1000" fill="hold"/>
                                        <p:tgtEl>
                                          <p:spTgt spid="183"/>
                                        </p:tgtEl>
                                        <p:attrNameLst>
                                          <p:attrName>ppt_x</p:attrName>
                                        </p:attrNameLst>
                                      </p:cBhvr>
                                      <p:tavLst>
                                        <p:tav tm="0">
                                          <p:val>
                                            <p:strVal val="1+#ppt_w/2"/>
                                          </p:val>
                                        </p:tav>
                                        <p:tav tm="100000">
                                          <p:val>
                                            <p:strVal val="#ppt_x"/>
                                          </p:val>
                                        </p:tav>
                                      </p:tavLst>
                                    </p:anim>
                                    <p:anim calcmode="lin" valueType="num">
                                      <p:cBhvr additive="base">
                                        <p:cTn id="26" dur="10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84"/>
                                        </p:tgtEl>
                                        <p:attrNameLst>
                                          <p:attrName>style.visibility</p:attrName>
                                        </p:attrNameLst>
                                      </p:cBhvr>
                                      <p:to>
                                        <p:strVal val="visible"/>
                                      </p:to>
                                    </p:set>
                                    <p:anim calcmode="lin" valueType="num">
                                      <p:cBhvr additive="base">
                                        <p:cTn id="31" dur="1000" fill="hold"/>
                                        <p:tgtEl>
                                          <p:spTgt spid="184"/>
                                        </p:tgtEl>
                                        <p:attrNameLst>
                                          <p:attrName>ppt_x</p:attrName>
                                        </p:attrNameLst>
                                      </p:cBhvr>
                                      <p:tavLst>
                                        <p:tav tm="0">
                                          <p:val>
                                            <p:strVal val="1+#ppt_w/2"/>
                                          </p:val>
                                        </p:tav>
                                        <p:tav tm="100000">
                                          <p:val>
                                            <p:strVal val="#ppt_x"/>
                                          </p:val>
                                        </p:tav>
                                      </p:tavLst>
                                    </p:anim>
                                    <p:anim calcmode="lin" valueType="num">
                                      <p:cBhvr additive="base">
                                        <p:cTn id="32" dur="10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 calcmode="lin" valueType="num">
                                      <p:cBhvr additive="base">
                                        <p:cTn id="37" dur="1000" fill="hold"/>
                                        <p:tgtEl>
                                          <p:spTgt spid="185"/>
                                        </p:tgtEl>
                                        <p:attrNameLst>
                                          <p:attrName>ppt_x</p:attrName>
                                        </p:attrNameLst>
                                      </p:cBhvr>
                                      <p:tavLst>
                                        <p:tav tm="0">
                                          <p:val>
                                            <p:strVal val="1+#ppt_w/2"/>
                                          </p:val>
                                        </p:tav>
                                        <p:tav tm="100000">
                                          <p:val>
                                            <p:strVal val="#ppt_x"/>
                                          </p:val>
                                        </p:tav>
                                      </p:tavLst>
                                    </p:anim>
                                    <p:anim calcmode="lin" valueType="num">
                                      <p:cBhvr additive="base">
                                        <p:cTn id="38"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1000" fill="hold"/>
                                        <p:tgtEl>
                                          <p:spTgt spid="103"/>
                                        </p:tgtEl>
                                        <p:attrNameLst>
                                          <p:attrName>ppt_x</p:attrName>
                                        </p:attrNameLst>
                                      </p:cBhvr>
                                      <p:tavLst>
                                        <p:tav tm="0">
                                          <p:val>
                                            <p:strVal val="0-#ppt_w/2"/>
                                          </p:val>
                                        </p:tav>
                                        <p:tav tm="100000">
                                          <p:val>
                                            <p:strVal val="#ppt_x"/>
                                          </p:val>
                                        </p:tav>
                                      </p:tavLst>
                                    </p:anim>
                                    <p:anim calcmode="lin" valueType="num">
                                      <p:cBhvr additive="base">
                                        <p:cTn id="44"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cBhvr additive="base">
                                        <p:cTn id="49" dur="1000" fill="hold"/>
                                        <p:tgtEl>
                                          <p:spTgt spid="135"/>
                                        </p:tgtEl>
                                        <p:attrNameLst>
                                          <p:attrName>ppt_x</p:attrName>
                                        </p:attrNameLst>
                                      </p:cBhvr>
                                      <p:tavLst>
                                        <p:tav tm="0">
                                          <p:val>
                                            <p:strVal val="1+#ppt_w/2"/>
                                          </p:val>
                                        </p:tav>
                                        <p:tav tm="100000">
                                          <p:val>
                                            <p:strVal val="#ppt_x"/>
                                          </p:val>
                                        </p:tav>
                                      </p:tavLst>
                                    </p:anim>
                                    <p:anim calcmode="lin" valueType="num">
                                      <p:cBhvr additive="base">
                                        <p:cTn id="50"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1000" fill="hold"/>
                                        <p:tgtEl>
                                          <p:spTgt spid="8"/>
                                        </p:tgtEl>
                                        <p:attrNameLst>
                                          <p:attrName>ppt_x</p:attrName>
                                        </p:attrNameLst>
                                      </p:cBhvr>
                                      <p:tavLst>
                                        <p:tav tm="0">
                                          <p:val>
                                            <p:strVal val="1+#ppt_w/2"/>
                                          </p:val>
                                        </p:tav>
                                        <p:tav tm="100000">
                                          <p:val>
                                            <p:strVal val="#ppt_x"/>
                                          </p:val>
                                        </p:tav>
                                      </p:tavLst>
                                    </p:anim>
                                    <p:anim calcmode="lin" valueType="num">
                                      <p:cBhvr additive="base">
                                        <p:cTn id="5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0-#ppt_w/2"/>
                                          </p:val>
                                        </p:tav>
                                        <p:tav tm="100000">
                                          <p:val>
                                            <p:strVal val="#ppt_x"/>
                                          </p:val>
                                        </p:tav>
                                      </p:tavLst>
                                    </p:anim>
                                    <p:anim calcmode="lin" valueType="num">
                                      <p:cBhvr additive="base">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1000" fill="hold"/>
                                        <p:tgtEl>
                                          <p:spTgt spid="32"/>
                                        </p:tgtEl>
                                        <p:attrNameLst>
                                          <p:attrName>ppt_x</p:attrName>
                                        </p:attrNameLst>
                                      </p:cBhvr>
                                      <p:tavLst>
                                        <p:tav tm="0">
                                          <p:val>
                                            <p:strVal val="1+#ppt_w/2"/>
                                          </p:val>
                                        </p:tav>
                                        <p:tav tm="100000">
                                          <p:val>
                                            <p:strVal val="#ppt_x"/>
                                          </p:val>
                                        </p:tav>
                                      </p:tavLst>
                                    </p:anim>
                                    <p:anim calcmode="lin" valueType="num">
                                      <p:cBhvr additive="base">
                                        <p:cTn id="68"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92"/>
                                        </p:tgtEl>
                                        <p:attrNameLst>
                                          <p:attrName>style.visibility</p:attrName>
                                        </p:attrNameLst>
                                      </p:cBhvr>
                                      <p:to>
                                        <p:strVal val="visible"/>
                                      </p:to>
                                    </p:set>
                                    <p:anim calcmode="lin" valueType="num">
                                      <p:cBhvr additive="base">
                                        <p:cTn id="73" dur="1000" fill="hold"/>
                                        <p:tgtEl>
                                          <p:spTgt spid="192"/>
                                        </p:tgtEl>
                                        <p:attrNameLst>
                                          <p:attrName>ppt_x</p:attrName>
                                        </p:attrNameLst>
                                      </p:cBhvr>
                                      <p:tavLst>
                                        <p:tav tm="0">
                                          <p:val>
                                            <p:strVal val="1+#ppt_w/2"/>
                                          </p:val>
                                        </p:tav>
                                        <p:tav tm="100000">
                                          <p:val>
                                            <p:strVal val="#ppt_x"/>
                                          </p:val>
                                        </p:tav>
                                      </p:tavLst>
                                    </p:anim>
                                    <p:anim calcmode="lin" valueType="num">
                                      <p:cBhvr additive="base">
                                        <p:cTn id="74"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59"/>
                                        </p:tgtEl>
                                        <p:attrNameLst>
                                          <p:attrName>style.visibility</p:attrName>
                                        </p:attrNameLst>
                                      </p:cBhvr>
                                      <p:to>
                                        <p:strVal val="visible"/>
                                      </p:to>
                                    </p:set>
                                    <p:anim calcmode="lin" valueType="num">
                                      <p:cBhvr additive="base">
                                        <p:cTn id="79" dur="1000" fill="hold"/>
                                        <p:tgtEl>
                                          <p:spTgt spid="159"/>
                                        </p:tgtEl>
                                        <p:attrNameLst>
                                          <p:attrName>ppt_x</p:attrName>
                                        </p:attrNameLst>
                                      </p:cBhvr>
                                      <p:tavLst>
                                        <p:tav tm="0">
                                          <p:val>
                                            <p:strVal val="1+#ppt_w/2"/>
                                          </p:val>
                                        </p:tav>
                                        <p:tav tm="100000">
                                          <p:val>
                                            <p:strVal val="#ppt_x"/>
                                          </p:val>
                                        </p:tav>
                                      </p:tavLst>
                                    </p:anim>
                                    <p:anim calcmode="lin" valueType="num">
                                      <p:cBhvr additive="base">
                                        <p:cTn id="80"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1000" fill="hold"/>
                                        <p:tgtEl>
                                          <p:spTgt spid="25"/>
                                        </p:tgtEl>
                                        <p:attrNameLst>
                                          <p:attrName>ppt_x</p:attrName>
                                        </p:attrNameLst>
                                      </p:cBhvr>
                                      <p:tavLst>
                                        <p:tav tm="0">
                                          <p:val>
                                            <p:strVal val="#ppt_x"/>
                                          </p:val>
                                        </p:tav>
                                        <p:tav tm="100000">
                                          <p:val>
                                            <p:strVal val="#ppt_x"/>
                                          </p:val>
                                        </p:tav>
                                      </p:tavLst>
                                    </p:anim>
                                    <p:anim calcmode="lin" valueType="num">
                                      <p:cBhvr additive="base">
                                        <p:cTn id="86"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additive="base">
                                        <p:cTn id="91" dur="1000" fill="hold"/>
                                        <p:tgtEl>
                                          <p:spTgt spid="2"/>
                                        </p:tgtEl>
                                        <p:attrNameLst>
                                          <p:attrName>ppt_x</p:attrName>
                                        </p:attrNameLst>
                                      </p:cBhvr>
                                      <p:tavLst>
                                        <p:tav tm="0">
                                          <p:val>
                                            <p:strVal val="1+#ppt_w/2"/>
                                          </p:val>
                                        </p:tav>
                                        <p:tav tm="100000">
                                          <p:val>
                                            <p:strVal val="#ppt_x"/>
                                          </p:val>
                                        </p:tav>
                                      </p:tavLst>
                                    </p:anim>
                                    <p:anim calcmode="lin" valueType="num">
                                      <p:cBhvr additive="base">
                                        <p:cTn id="9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nodeType="clickEffect">
                                  <p:stCondLst>
                                    <p:cond delay="0"/>
                                  </p:stCondLst>
                                  <p:childTnLst>
                                    <p:set>
                                      <p:cBhvr>
                                        <p:cTn id="96" dur="1" fill="hold">
                                          <p:stCondLst>
                                            <p:cond delay="0"/>
                                          </p:stCondLst>
                                        </p:cTn>
                                        <p:tgtEl>
                                          <p:spTgt spid="179"/>
                                        </p:tgtEl>
                                        <p:attrNameLst>
                                          <p:attrName>style.visibility</p:attrName>
                                        </p:attrNameLst>
                                      </p:cBhvr>
                                      <p:to>
                                        <p:strVal val="visible"/>
                                      </p:to>
                                    </p:set>
                                    <p:anim calcmode="lin" valueType="num">
                                      <p:cBhvr additive="base">
                                        <p:cTn id="97" dur="1000" fill="hold"/>
                                        <p:tgtEl>
                                          <p:spTgt spid="179"/>
                                        </p:tgtEl>
                                        <p:attrNameLst>
                                          <p:attrName>ppt_x</p:attrName>
                                        </p:attrNameLst>
                                      </p:cBhvr>
                                      <p:tavLst>
                                        <p:tav tm="0">
                                          <p:val>
                                            <p:strVal val="1+#ppt_w/2"/>
                                          </p:val>
                                        </p:tav>
                                        <p:tav tm="100000">
                                          <p:val>
                                            <p:strVal val="#ppt_x"/>
                                          </p:val>
                                        </p:tav>
                                      </p:tavLst>
                                    </p:anim>
                                    <p:anim calcmode="lin" valueType="num">
                                      <p:cBhvr additive="base">
                                        <p:cTn id="98"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 calcmode="lin" valueType="num">
                                      <p:cBhvr additive="base">
                                        <p:cTn id="103" dur="1000" fill="hold"/>
                                        <p:tgtEl>
                                          <p:spTgt spid="5"/>
                                        </p:tgtEl>
                                        <p:attrNameLst>
                                          <p:attrName>ppt_x</p:attrName>
                                        </p:attrNameLst>
                                      </p:cBhvr>
                                      <p:tavLst>
                                        <p:tav tm="0">
                                          <p:val>
                                            <p:strVal val="#ppt_x"/>
                                          </p:val>
                                        </p:tav>
                                        <p:tav tm="100000">
                                          <p:val>
                                            <p:strVal val="#ppt_x"/>
                                          </p:val>
                                        </p:tav>
                                      </p:tavLst>
                                    </p:anim>
                                    <p:anim calcmode="lin" valueType="num">
                                      <p:cBhvr additive="base">
                                        <p:cTn id="10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feld 74"/>
          <p:cNvSpPr txBox="1"/>
          <p:nvPr/>
        </p:nvSpPr>
        <p:spPr>
          <a:xfrm>
            <a:off x="840614" y="-28138"/>
            <a:ext cx="8883487" cy="707886"/>
          </a:xfrm>
          <a:prstGeom prst="rect">
            <a:avLst/>
          </a:prstGeom>
          <a:noFill/>
        </p:spPr>
        <p:txBody>
          <a:bodyPr wrap="square" rtlCol="0">
            <a:spAutoFit/>
          </a:bodyPr>
          <a:lstStyle/>
          <a:p>
            <a:r>
              <a:rPr lang="de-DE" altLang="de-DE" sz="2000" dirty="0" err="1">
                <a:solidFill>
                  <a:schemeClr val="bg1"/>
                </a:solidFill>
              </a:rPr>
              <a:t>ProSumer</a:t>
            </a:r>
            <a:r>
              <a:rPr lang="de-DE" altLang="de-DE" sz="2000" dirty="0">
                <a:solidFill>
                  <a:schemeClr val="bg1"/>
                </a:solidFill>
              </a:rPr>
              <a:t> in der Gebietskörperschaften (2)</a:t>
            </a:r>
            <a:br>
              <a:rPr lang="de-DE" altLang="de-DE" sz="2000" dirty="0">
                <a:solidFill>
                  <a:schemeClr val="bg1"/>
                </a:solidFill>
              </a:rPr>
            </a:br>
            <a:r>
              <a:rPr lang="de-DE" altLang="de-DE" sz="2000" dirty="0">
                <a:solidFill>
                  <a:schemeClr val="bg1"/>
                </a:solidFill>
              </a:rPr>
              <a:t>Nutzen für </a:t>
            </a:r>
            <a:r>
              <a:rPr lang="de-DE" altLang="de-DE" sz="2000" dirty="0" err="1">
                <a:solidFill>
                  <a:schemeClr val="bg1"/>
                </a:solidFill>
              </a:rPr>
              <a:t>Bürger:innen</a:t>
            </a:r>
            <a:r>
              <a:rPr lang="de-DE" altLang="de-DE" sz="2000" dirty="0">
                <a:solidFill>
                  <a:schemeClr val="bg1"/>
                </a:solidFill>
              </a:rPr>
              <a:t> und Gemeinde: </a:t>
            </a:r>
            <a:r>
              <a:rPr lang="de-DE" altLang="de-DE" sz="2000" dirty="0">
                <a:solidFill>
                  <a:schemeClr val="bg1"/>
                </a:solidFill>
                <a:sym typeface="Wingdings" panose="05000000000000000000" pitchFamily="2" charset="2"/>
              </a:rPr>
              <a:t> </a:t>
            </a:r>
            <a:r>
              <a:rPr lang="de-DE" altLang="de-DE" sz="2000" dirty="0">
                <a:solidFill>
                  <a:schemeClr val="bg1"/>
                </a:solidFill>
                <a:effectLst>
                  <a:outerShdw blurRad="38100" dist="38100" dir="2700000" algn="tl">
                    <a:srgbClr val="000000">
                      <a:alpha val="43137"/>
                    </a:srgbClr>
                  </a:outerShdw>
                </a:effectLst>
              </a:rPr>
              <a:t>energetische Dorfgemeinschaft</a:t>
            </a:r>
            <a:r>
              <a:rPr lang="de-DE" altLang="de-DE" sz="2000" dirty="0">
                <a:solidFill>
                  <a:schemeClr val="bg1"/>
                </a:solidFill>
              </a:rPr>
              <a:t> </a:t>
            </a:r>
            <a:endParaRPr lang="de-DE" sz="2000" dirty="0">
              <a:solidFill>
                <a:schemeClr val="bg1"/>
              </a:solidFill>
            </a:endParaRPr>
          </a:p>
        </p:txBody>
      </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5815385"/>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ALLE profitieren davon!</a:t>
            </a:r>
            <a:endParaRPr lang="de-DE" altLang="de-DE" sz="1800" i="1" dirty="0">
              <a:solidFill>
                <a:srgbClr val="00B050"/>
              </a:solidFill>
            </a:endParaRPr>
          </a:p>
        </p:txBody>
      </p:sp>
      <p:sp>
        <p:nvSpPr>
          <p:cNvPr id="24" name="Textfeld 23">
            <a:extLst>
              <a:ext uri="{FF2B5EF4-FFF2-40B4-BE49-F238E27FC236}">
                <a16:creationId xmlns:a16="http://schemas.microsoft.com/office/drawing/2014/main" id="{6394C5E8-DD2D-23A0-65E3-3E5E5DF816B8}"/>
              </a:ext>
            </a:extLst>
          </p:cNvPr>
          <p:cNvSpPr txBox="1"/>
          <p:nvPr/>
        </p:nvSpPr>
        <p:spPr>
          <a:xfrm>
            <a:off x="2281085" y="1810161"/>
            <a:ext cx="7521676" cy="646331"/>
          </a:xfrm>
          <a:prstGeom prst="rect">
            <a:avLst/>
          </a:prstGeom>
          <a:noFill/>
        </p:spPr>
        <p:txBody>
          <a:bodyPr wrap="square" rtlCol="0">
            <a:spAutoFit/>
          </a:bodyPr>
          <a:lstStyle/>
          <a:p>
            <a:r>
              <a:rPr lang="de-DE" sz="1800" dirty="0">
                <a:solidFill>
                  <a:srgbClr val="3333FF"/>
                </a:solidFill>
                <a:sym typeface="Wingdings" panose="05000000000000000000" pitchFamily="2" charset="2"/>
              </a:rPr>
              <a:t> günstige/r Strom und Wärme  für </a:t>
            </a:r>
            <a:r>
              <a:rPr lang="de-DE" sz="1800" dirty="0" err="1">
                <a:solidFill>
                  <a:srgbClr val="3333FF"/>
                </a:solidFill>
                <a:sym typeface="Wingdings" panose="05000000000000000000" pitchFamily="2" charset="2"/>
              </a:rPr>
              <a:t>Bürger:innen</a:t>
            </a:r>
            <a:r>
              <a:rPr lang="de-DE" sz="1800" dirty="0">
                <a:solidFill>
                  <a:srgbClr val="3333FF"/>
                </a:solidFill>
                <a:sym typeface="Wingdings" panose="05000000000000000000" pitchFamily="2" charset="2"/>
              </a:rPr>
              <a:t> und Betriebe,</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     auch für einkommensschwächere Haushalte</a:t>
            </a:r>
            <a:endParaRPr lang="de-DE" sz="1800" dirty="0">
              <a:solidFill>
                <a:srgbClr val="3333FF"/>
              </a:solidFill>
            </a:endParaRPr>
          </a:p>
        </p:txBody>
      </p:sp>
      <p:sp>
        <p:nvSpPr>
          <p:cNvPr id="28" name="Textfeld 27">
            <a:extLst>
              <a:ext uri="{FF2B5EF4-FFF2-40B4-BE49-F238E27FC236}">
                <a16:creationId xmlns:a16="http://schemas.microsoft.com/office/drawing/2014/main" id="{9957EFC6-5FB1-85FF-264E-0B79506A5FA1}"/>
              </a:ext>
            </a:extLst>
          </p:cNvPr>
          <p:cNvSpPr txBox="1"/>
          <p:nvPr/>
        </p:nvSpPr>
        <p:spPr>
          <a:xfrm>
            <a:off x="1986117" y="3276226"/>
            <a:ext cx="6420463"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Landwirtschaftliche Mitnutzung:</a:t>
            </a:r>
            <a:br>
              <a:rPr lang="de-DE" sz="1800" dirty="0">
                <a:solidFill>
                  <a:srgbClr val="3333FF"/>
                </a:solidFill>
              </a:rPr>
            </a:br>
            <a:r>
              <a:rPr lang="de-DE" sz="1800" dirty="0">
                <a:solidFill>
                  <a:srgbClr val="3333FF"/>
                </a:solidFill>
                <a:sym typeface="Wingdings" panose="05000000000000000000" pitchFamily="2" charset="2"/>
              </a:rPr>
              <a:t> Einkommensbeitrag für die Landwirtschaft</a:t>
            </a:r>
            <a:endParaRPr lang="de-DE" sz="1800" dirty="0">
              <a:solidFill>
                <a:srgbClr val="3333FF"/>
              </a:solidFill>
            </a:endParaRPr>
          </a:p>
        </p:txBody>
      </p:sp>
      <p:sp>
        <p:nvSpPr>
          <p:cNvPr id="36" name="Textfeld 35">
            <a:extLst>
              <a:ext uri="{FF2B5EF4-FFF2-40B4-BE49-F238E27FC236}">
                <a16:creationId xmlns:a16="http://schemas.microsoft.com/office/drawing/2014/main" id="{0F231FE0-369E-F45F-38A2-021DF56599A8}"/>
              </a:ext>
            </a:extLst>
          </p:cNvPr>
          <p:cNvSpPr txBox="1"/>
          <p:nvPr/>
        </p:nvSpPr>
        <p:spPr>
          <a:xfrm>
            <a:off x="1986118" y="4310008"/>
            <a:ext cx="5009934"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Biodiversitätskonzept:</a:t>
            </a:r>
            <a:br>
              <a:rPr lang="de-DE" sz="1800" dirty="0">
                <a:solidFill>
                  <a:srgbClr val="3333FF"/>
                </a:solidFill>
              </a:rPr>
            </a:br>
            <a:r>
              <a:rPr lang="de-DE" sz="1800" dirty="0">
                <a:solidFill>
                  <a:srgbClr val="3333FF"/>
                </a:solidFill>
                <a:sym typeface="Wingdings" panose="05000000000000000000" pitchFamily="2" charset="2"/>
              </a:rPr>
              <a:t> Beitrag für den Naturschutz</a:t>
            </a:r>
            <a:endParaRPr lang="de-DE" sz="1800" dirty="0">
              <a:solidFill>
                <a:srgbClr val="3333FF"/>
              </a:solidFill>
            </a:endParaRPr>
          </a:p>
        </p:txBody>
      </p:sp>
      <p:sp>
        <p:nvSpPr>
          <p:cNvPr id="38" name="Textfeld 37">
            <a:extLst>
              <a:ext uri="{FF2B5EF4-FFF2-40B4-BE49-F238E27FC236}">
                <a16:creationId xmlns:a16="http://schemas.microsoft.com/office/drawing/2014/main" id="{DB92E7FF-77FB-B255-E5A7-FA6056BBF351}"/>
              </a:ext>
            </a:extLst>
          </p:cNvPr>
          <p:cNvSpPr txBox="1"/>
          <p:nvPr/>
        </p:nvSpPr>
        <p:spPr>
          <a:xfrm>
            <a:off x="1986118" y="1215628"/>
            <a:ext cx="7521676"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Beteiligung der </a:t>
            </a:r>
            <a:r>
              <a:rPr lang="de-DE" sz="1800" dirty="0" err="1">
                <a:solidFill>
                  <a:srgbClr val="3333FF"/>
                </a:solidFill>
              </a:rPr>
              <a:t>Bürger:innen</a:t>
            </a:r>
            <a:r>
              <a:rPr lang="de-DE" sz="1800" dirty="0">
                <a:solidFill>
                  <a:srgbClr val="3333FF"/>
                </a:solidFill>
              </a:rPr>
              <a:t> mit der Gemeinde:</a:t>
            </a:r>
            <a:br>
              <a:rPr lang="de-DE" sz="1800" dirty="0">
                <a:solidFill>
                  <a:srgbClr val="3333FF"/>
                </a:solidFill>
              </a:rPr>
            </a:br>
            <a:r>
              <a:rPr lang="de-DE" sz="1800" dirty="0">
                <a:solidFill>
                  <a:srgbClr val="3333FF"/>
                </a:solidFill>
                <a:sym typeface="Wingdings" panose="05000000000000000000" pitchFamily="2" charset="2"/>
              </a:rPr>
              <a:t> </a:t>
            </a:r>
            <a:r>
              <a:rPr lang="de-DE" sz="1800" dirty="0">
                <a:solidFill>
                  <a:srgbClr val="3333FF"/>
                </a:solidFill>
              </a:rPr>
              <a:t>Miteigentümer z.B. in einer Bürger-Energie-Genossenschaft</a:t>
            </a:r>
          </a:p>
        </p:txBody>
      </p:sp>
      <p:sp>
        <p:nvSpPr>
          <p:cNvPr id="43" name="Textfeld 42">
            <a:extLst>
              <a:ext uri="{FF2B5EF4-FFF2-40B4-BE49-F238E27FC236}">
                <a16:creationId xmlns:a16="http://schemas.microsoft.com/office/drawing/2014/main" id="{5B2DD1D5-F2C1-F92B-BC81-C8265D8D2CA8}"/>
              </a:ext>
            </a:extLst>
          </p:cNvPr>
          <p:cNvSpPr txBox="1"/>
          <p:nvPr/>
        </p:nvSpPr>
        <p:spPr>
          <a:xfrm>
            <a:off x="2281085" y="2399527"/>
            <a:ext cx="6420463" cy="369332"/>
          </a:xfrm>
          <a:prstGeom prst="rect">
            <a:avLst/>
          </a:prstGeom>
          <a:noFill/>
        </p:spPr>
        <p:txBody>
          <a:bodyPr wrap="square" rtlCol="0">
            <a:spAutoFit/>
          </a:bodyPr>
          <a:lstStyle/>
          <a:p>
            <a:r>
              <a:rPr lang="de-DE" sz="1800" dirty="0">
                <a:solidFill>
                  <a:srgbClr val="3333FF"/>
                </a:solidFill>
                <a:sym typeface="Wingdings" panose="05000000000000000000" pitchFamily="2" charset="2"/>
              </a:rPr>
              <a:t> Haushaltsbeitrag für die Gemeinde</a:t>
            </a:r>
            <a:r>
              <a:rPr lang="de-DE" sz="1800" dirty="0">
                <a:solidFill>
                  <a:srgbClr val="3333FF"/>
                </a:solidFill>
              </a:rPr>
              <a:t> </a:t>
            </a:r>
          </a:p>
        </p:txBody>
      </p:sp>
    </p:spTree>
    <p:extLst>
      <p:ext uri="{BB962C8B-B14F-4D97-AF65-F5344CB8AC3E}">
        <p14:creationId xmlns:p14="http://schemas.microsoft.com/office/powerpoint/2010/main" val="314883554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1+#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1000" fill="hold"/>
                                        <p:tgtEl>
                                          <p:spTgt spid="43"/>
                                        </p:tgtEl>
                                        <p:attrNameLst>
                                          <p:attrName>ppt_x</p:attrName>
                                        </p:attrNameLst>
                                      </p:cBhvr>
                                      <p:tavLst>
                                        <p:tav tm="0">
                                          <p:val>
                                            <p:strVal val="1+#ppt_w/2"/>
                                          </p:val>
                                        </p:tav>
                                        <p:tav tm="100000">
                                          <p:val>
                                            <p:strVal val="#ppt_x"/>
                                          </p:val>
                                        </p:tav>
                                      </p:tavLst>
                                    </p:anim>
                                    <p:anim calcmode="lin" valueType="num">
                                      <p:cBhvr additive="base">
                                        <p:cTn id="14"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000" fill="hold"/>
                                        <p:tgtEl>
                                          <p:spTgt spid="36"/>
                                        </p:tgtEl>
                                        <p:attrNameLst>
                                          <p:attrName>ppt_x</p:attrName>
                                        </p:attrNameLst>
                                      </p:cBhvr>
                                      <p:tavLst>
                                        <p:tav tm="0">
                                          <p:val>
                                            <p:strVal val="1+#ppt_w/2"/>
                                          </p:val>
                                        </p:tav>
                                        <p:tav tm="100000">
                                          <p:val>
                                            <p:strVal val="#ppt_x"/>
                                          </p:val>
                                        </p:tav>
                                      </p:tavLst>
                                    </p:anim>
                                    <p:anim calcmode="lin" valueType="num">
                                      <p:cBhvr additive="base">
                                        <p:cTn id="26"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8" grpId="0"/>
      <p:bldP spid="36"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33288" y="145706"/>
            <a:ext cx="556243"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p>
        </p:txBody>
      </p:sp>
      <p:sp>
        <p:nvSpPr>
          <p:cNvPr id="4" name="Textfeld 3">
            <a:extLst>
              <a:ext uri="{FF2B5EF4-FFF2-40B4-BE49-F238E27FC236}">
                <a16:creationId xmlns:a16="http://schemas.microsoft.com/office/drawing/2014/main" id="{177569CD-B8D1-74D6-FDA5-66B601223E8F}"/>
              </a:ext>
            </a:extLst>
          </p:cNvPr>
          <p:cNvSpPr txBox="1"/>
          <p:nvPr/>
        </p:nvSpPr>
        <p:spPr>
          <a:xfrm>
            <a:off x="404917" y="987926"/>
            <a:ext cx="8751744" cy="584775"/>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Durch die aufgeregte und z.T. lobbygetriebene GEG-Gesetz-Diskussion ist die Klimakrise vollständig in den Hintergrund gerückt!</a:t>
            </a:r>
          </a:p>
        </p:txBody>
      </p:sp>
      <p:sp>
        <p:nvSpPr>
          <p:cNvPr id="2" name="Textfeld 1">
            <a:extLst>
              <a:ext uri="{FF2B5EF4-FFF2-40B4-BE49-F238E27FC236}">
                <a16:creationId xmlns:a16="http://schemas.microsoft.com/office/drawing/2014/main" id="{2914AA58-0452-48DB-C3BD-FC006D4A20D5}"/>
              </a:ext>
            </a:extLst>
          </p:cNvPr>
          <p:cNvSpPr txBox="1"/>
          <p:nvPr/>
        </p:nvSpPr>
        <p:spPr>
          <a:xfrm>
            <a:off x="404917" y="1686072"/>
            <a:ext cx="8969992" cy="584775"/>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„Qualitätsmedien“ und konservative Politiker haben Fake-News zur Energiewende verbreitet und damit die Bevölkerung verunsichert!</a:t>
            </a:r>
          </a:p>
        </p:txBody>
      </p:sp>
      <p:sp>
        <p:nvSpPr>
          <p:cNvPr id="3" name="Textfeld 2">
            <a:extLst>
              <a:ext uri="{FF2B5EF4-FFF2-40B4-BE49-F238E27FC236}">
                <a16:creationId xmlns:a16="http://schemas.microsoft.com/office/drawing/2014/main" id="{02867DB9-8F33-7B2E-8EAD-57732FB5BE19}"/>
              </a:ext>
            </a:extLst>
          </p:cNvPr>
          <p:cNvSpPr txBox="1"/>
          <p:nvPr/>
        </p:nvSpPr>
        <p:spPr>
          <a:xfrm>
            <a:off x="404917" y="2384218"/>
            <a:ext cx="8751744"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Mit dem Ampel-Kompromiss und seinen viel zu langen Übergangsfristen, durch die kommunale Wärmeplanung, ist die Klimaneutralität für RLP (2035-2040) bzw. D (2045) nicht gesichert!</a:t>
            </a:r>
          </a:p>
        </p:txBody>
      </p:sp>
      <p:sp>
        <p:nvSpPr>
          <p:cNvPr id="5" name="Textfeld 4">
            <a:extLst>
              <a:ext uri="{FF2B5EF4-FFF2-40B4-BE49-F238E27FC236}">
                <a16:creationId xmlns:a16="http://schemas.microsoft.com/office/drawing/2014/main" id="{CE3BB19B-244F-4718-5A08-194D79CAE5B1}"/>
              </a:ext>
            </a:extLst>
          </p:cNvPr>
          <p:cNvSpPr txBox="1"/>
          <p:nvPr/>
        </p:nvSpPr>
        <p:spPr>
          <a:xfrm>
            <a:off x="404917" y="3780511"/>
            <a:ext cx="8751744"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Die </a:t>
            </a:r>
            <a:r>
              <a:rPr lang="de-DE" sz="1600" dirty="0" err="1">
                <a:solidFill>
                  <a:srgbClr val="3333FF"/>
                </a:solidFill>
                <a:latin typeface="+mn-lt"/>
                <a:cs typeface="Calibri" panose="020F0502020204030204" pitchFamily="34" charset="0"/>
              </a:rPr>
              <a:t>Bürger:innen</a:t>
            </a:r>
            <a:r>
              <a:rPr lang="de-DE" sz="1600" dirty="0">
                <a:solidFill>
                  <a:srgbClr val="3333FF"/>
                </a:solidFill>
                <a:latin typeface="+mn-lt"/>
                <a:cs typeface="Calibri" panose="020F0502020204030204" pitchFamily="34" charset="0"/>
              </a:rPr>
              <a:t> bewahren Ruhe und bereiten sich gut auf den Heizungstausch vor.</a:t>
            </a:r>
          </a:p>
        </p:txBody>
      </p:sp>
      <p:sp>
        <p:nvSpPr>
          <p:cNvPr id="6" name="Textfeld 5">
            <a:extLst>
              <a:ext uri="{FF2B5EF4-FFF2-40B4-BE49-F238E27FC236}">
                <a16:creationId xmlns:a16="http://schemas.microsoft.com/office/drawing/2014/main" id="{2A239474-4F58-41EA-1B84-CA0A67B6ECC4}"/>
              </a:ext>
            </a:extLst>
          </p:cNvPr>
          <p:cNvSpPr txBox="1"/>
          <p:nvPr/>
        </p:nvSpPr>
        <p:spPr>
          <a:xfrm>
            <a:off x="404917" y="4232436"/>
            <a:ext cx="9096166"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Die EE-Maßnahmen sollten mit einem Energiemanager im Rahmen von notwendigen Instandhaltungsmaßnehmen (Reinvestitionen) geplant werden (Synergieeffekte).</a:t>
            </a:r>
            <a:br>
              <a:rPr lang="de-DE" sz="1600" dirty="0">
                <a:solidFill>
                  <a:srgbClr val="3333FF"/>
                </a:solidFill>
                <a:latin typeface="+mn-lt"/>
                <a:cs typeface="Calibri" panose="020F0502020204030204" pitchFamily="34" charset="0"/>
              </a:rPr>
            </a:br>
            <a:r>
              <a:rPr lang="de-DE" sz="1600" dirty="0">
                <a:solidFill>
                  <a:srgbClr val="3333FF"/>
                </a:solidFill>
                <a:latin typeface="+mn-lt"/>
                <a:cs typeface="Calibri" panose="020F0502020204030204" pitchFamily="34" charset="0"/>
              </a:rPr>
              <a:t>Dabei sollte die </a:t>
            </a:r>
            <a:r>
              <a:rPr lang="de-DE" sz="1600" dirty="0" err="1">
                <a:solidFill>
                  <a:srgbClr val="3333FF"/>
                </a:solidFill>
                <a:latin typeface="+mn-lt"/>
                <a:cs typeface="Calibri" panose="020F0502020204030204" pitchFamily="34" charset="0"/>
              </a:rPr>
              <a:t>Sektorkopplung</a:t>
            </a:r>
            <a:r>
              <a:rPr lang="de-DE" sz="1600" dirty="0">
                <a:solidFill>
                  <a:srgbClr val="3333FF"/>
                </a:solidFill>
                <a:latin typeface="+mn-lt"/>
                <a:cs typeface="Calibri" panose="020F0502020204030204" pitchFamily="34" charset="0"/>
              </a:rPr>
              <a:t> (</a:t>
            </a:r>
            <a:r>
              <a:rPr lang="de-DE" sz="1600" dirty="0" err="1">
                <a:solidFill>
                  <a:srgbClr val="3333FF"/>
                </a:solidFill>
                <a:latin typeface="+mn-lt"/>
                <a:cs typeface="Calibri" panose="020F0502020204030204" pitchFamily="34" charset="0"/>
              </a:rPr>
              <a:t>ProSumer</a:t>
            </a:r>
            <a:r>
              <a:rPr lang="de-DE" sz="1600" dirty="0">
                <a:solidFill>
                  <a:srgbClr val="3333FF"/>
                </a:solidFill>
                <a:latin typeface="+mn-lt"/>
                <a:cs typeface="Calibri" panose="020F0502020204030204" pitchFamily="34" charset="0"/>
              </a:rPr>
              <a:t>) im Fokus stehen!</a:t>
            </a:r>
          </a:p>
        </p:txBody>
      </p:sp>
      <p:sp>
        <p:nvSpPr>
          <p:cNvPr id="8" name="Textfeld 7">
            <a:extLst>
              <a:ext uri="{FF2B5EF4-FFF2-40B4-BE49-F238E27FC236}">
                <a16:creationId xmlns:a16="http://schemas.microsoft.com/office/drawing/2014/main" id="{57792846-13CC-8E90-4EB8-E3FD8A99AACC}"/>
              </a:ext>
            </a:extLst>
          </p:cNvPr>
          <p:cNvSpPr txBox="1"/>
          <p:nvPr/>
        </p:nvSpPr>
        <p:spPr>
          <a:xfrm>
            <a:off x="404916" y="5171928"/>
            <a:ext cx="9501083" cy="584775"/>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Auch in den Gemeinden gilt es über die </a:t>
            </a:r>
            <a:r>
              <a:rPr lang="de-DE" sz="1600" dirty="0" err="1">
                <a:solidFill>
                  <a:srgbClr val="3333FF"/>
                </a:solidFill>
                <a:latin typeface="+mn-lt"/>
                <a:cs typeface="Calibri" panose="020F0502020204030204" pitchFamily="34" charset="0"/>
              </a:rPr>
              <a:t>Sektorkopplung</a:t>
            </a:r>
            <a:r>
              <a:rPr lang="de-DE" sz="1600" dirty="0">
                <a:solidFill>
                  <a:srgbClr val="3333FF"/>
                </a:solidFill>
                <a:latin typeface="+mn-lt"/>
                <a:cs typeface="Calibri" panose="020F0502020204030204" pitchFamily="34" charset="0"/>
              </a:rPr>
              <a:t> (</a:t>
            </a:r>
            <a:r>
              <a:rPr lang="de-DE" sz="1600" dirty="0" err="1">
                <a:solidFill>
                  <a:srgbClr val="3333FF"/>
                </a:solidFill>
                <a:latin typeface="+mn-lt"/>
                <a:cs typeface="Calibri" panose="020F0502020204030204" pitchFamily="34" charset="0"/>
              </a:rPr>
              <a:t>ProSumer</a:t>
            </a:r>
            <a:r>
              <a:rPr lang="de-DE" sz="1600" dirty="0">
                <a:solidFill>
                  <a:srgbClr val="3333FF"/>
                </a:solidFill>
                <a:latin typeface="+mn-lt"/>
                <a:cs typeface="Calibri" panose="020F0502020204030204" pitchFamily="34" charset="0"/>
              </a:rPr>
              <a:t>) die Energieerzeugung und den Energieverbrauch mit optimaler Autarkie in Einklang zu bringen! </a:t>
            </a:r>
          </a:p>
        </p:txBody>
      </p:sp>
      <p:sp>
        <p:nvSpPr>
          <p:cNvPr id="7" name="Textfeld 6">
            <a:extLst>
              <a:ext uri="{FF2B5EF4-FFF2-40B4-BE49-F238E27FC236}">
                <a16:creationId xmlns:a16="http://schemas.microsoft.com/office/drawing/2014/main" id="{D08368AF-88F0-92BC-365D-2D25EDAFDF63}"/>
              </a:ext>
            </a:extLst>
          </p:cNvPr>
          <p:cNvSpPr txBox="1"/>
          <p:nvPr/>
        </p:nvSpPr>
        <p:spPr>
          <a:xfrm>
            <a:off x="404916" y="3328586"/>
            <a:ext cx="9348683"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„Technologieoffenheit“ ist zum Fetisch von Lobbyisten der fossilen Energiewirtschaft geworden!</a:t>
            </a:r>
          </a:p>
        </p:txBody>
      </p:sp>
      <p:sp>
        <p:nvSpPr>
          <p:cNvPr id="9" name="Textfeld 8">
            <a:extLst>
              <a:ext uri="{FF2B5EF4-FFF2-40B4-BE49-F238E27FC236}">
                <a16:creationId xmlns:a16="http://schemas.microsoft.com/office/drawing/2014/main" id="{15AA91AE-1445-38BA-FA68-249B4993D66F}"/>
              </a:ext>
            </a:extLst>
          </p:cNvPr>
          <p:cNvSpPr txBox="1"/>
          <p:nvPr/>
        </p:nvSpPr>
        <p:spPr>
          <a:xfrm>
            <a:off x="737425" y="5738231"/>
            <a:ext cx="9168575" cy="338554"/>
          </a:xfrm>
          <a:prstGeom prst="rect">
            <a:avLst/>
          </a:prstGeom>
          <a:noFill/>
        </p:spPr>
        <p:txBody>
          <a:bodyPr wrap="square">
            <a:spAutoFit/>
          </a:bodyPr>
          <a:lstStyle/>
          <a:p>
            <a:r>
              <a:rPr lang="de-DE" sz="1600" dirty="0">
                <a:solidFill>
                  <a:srgbClr val="3333FF"/>
                </a:solidFill>
                <a:latin typeface="+mn-lt"/>
                <a:cs typeface="Calibri" panose="020F0502020204030204" pitchFamily="34" charset="0"/>
                <a:sym typeface="Wingdings" panose="05000000000000000000" pitchFamily="2" charset="2"/>
              </a:rPr>
              <a:t> </a:t>
            </a:r>
            <a:r>
              <a:rPr lang="de-DE" sz="1600" dirty="0">
                <a:solidFill>
                  <a:srgbClr val="3333FF"/>
                </a:solidFill>
                <a:latin typeface="+mn-lt"/>
                <a:cs typeface="Calibri" panose="020F0502020204030204" pitchFamily="34" charset="0"/>
              </a:rPr>
              <a:t>Statt </a:t>
            </a:r>
            <a:r>
              <a:rPr lang="de-DE" sz="1600" u="sng" dirty="0">
                <a:solidFill>
                  <a:srgbClr val="3333FF"/>
                </a:solidFill>
                <a:latin typeface="+mn-lt"/>
                <a:cs typeface="Calibri" panose="020F0502020204030204" pitchFamily="34" charset="0"/>
              </a:rPr>
              <a:t>kommunale Wärmeplanung </a:t>
            </a:r>
            <a:r>
              <a:rPr lang="de-DE" sz="1600" dirty="0">
                <a:solidFill>
                  <a:srgbClr val="3333FF"/>
                </a:solidFill>
                <a:latin typeface="+mn-lt"/>
                <a:cs typeface="Calibri" panose="020F0502020204030204" pitchFamily="34" charset="0"/>
              </a:rPr>
              <a:t>sollte eine </a:t>
            </a:r>
            <a:r>
              <a:rPr lang="de-DE" sz="1600" u="sng" dirty="0">
                <a:solidFill>
                  <a:srgbClr val="3333FF"/>
                </a:solidFill>
                <a:latin typeface="+mn-lt"/>
                <a:cs typeface="Calibri" panose="020F0502020204030204" pitchFamily="34" charset="0"/>
              </a:rPr>
              <a:t>kommunale Energieplanung </a:t>
            </a:r>
            <a:r>
              <a:rPr lang="de-DE" sz="1600" dirty="0">
                <a:solidFill>
                  <a:srgbClr val="3333FF"/>
                </a:solidFill>
                <a:latin typeface="+mn-lt"/>
                <a:cs typeface="Calibri" panose="020F0502020204030204" pitchFamily="34" charset="0"/>
              </a:rPr>
              <a:t>vorangetrieben werden!</a:t>
            </a:r>
          </a:p>
        </p:txBody>
      </p:sp>
    </p:spTree>
    <p:extLst>
      <p:ext uri="{BB962C8B-B14F-4D97-AF65-F5344CB8AC3E}">
        <p14:creationId xmlns:p14="http://schemas.microsoft.com/office/powerpoint/2010/main" val="41123666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1+#ppt_w/2"/>
                                          </p:val>
                                        </p:tav>
                                        <p:tav tm="100000">
                                          <p:val>
                                            <p:strVal val="#ppt_x"/>
                                          </p:val>
                                        </p:tav>
                                      </p:tavLst>
                                    </p:anim>
                                    <p:anim calcmode="lin" valueType="num">
                                      <p:cBhvr additive="base">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1+#ppt_w/2"/>
                                          </p:val>
                                        </p:tav>
                                        <p:tav tm="100000">
                                          <p:val>
                                            <p:strVal val="#ppt_x"/>
                                          </p:val>
                                        </p:tav>
                                      </p:tavLst>
                                    </p:anim>
                                    <p:anim calcmode="lin" valueType="num">
                                      <p:cBhvr additive="base">
                                        <p:cTn id="3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1+#ppt_w/2"/>
                                          </p:val>
                                        </p:tav>
                                        <p:tav tm="100000">
                                          <p:val>
                                            <p:strVal val="#ppt_x"/>
                                          </p:val>
                                        </p:tav>
                                      </p:tavLst>
                                    </p:anim>
                                    <p:anim calcmode="lin" valueType="num">
                                      <p:cBhvr additive="base">
                                        <p:cTn id="4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33288" y="145706"/>
            <a:ext cx="1925207"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Buchempfehlung</a:t>
            </a:r>
          </a:p>
        </p:txBody>
      </p:sp>
      <p:pic>
        <p:nvPicPr>
          <p:cNvPr id="13" name="Grafik 12" descr="Ein Bild, das Text, Papier, Papierprodukt, Zubehör enthält.&#10;&#10;Automatisch generierte Beschreibung">
            <a:extLst>
              <a:ext uri="{FF2B5EF4-FFF2-40B4-BE49-F238E27FC236}">
                <a16:creationId xmlns:a16="http://schemas.microsoft.com/office/drawing/2014/main" id="{EA5DF7C5-CF76-E2F0-1C30-48A97C2F50C9}"/>
              </a:ext>
            </a:extLst>
          </p:cNvPr>
          <p:cNvPicPr>
            <a:picLocks noChangeAspect="1"/>
          </p:cNvPicPr>
          <p:nvPr/>
        </p:nvPicPr>
        <p:blipFill rotWithShape="1">
          <a:blip r:embed="rId3">
            <a:extLst>
              <a:ext uri="{28A0092B-C50C-407E-A947-70E740481C1C}">
                <a14:useLocalDpi xmlns:a14="http://schemas.microsoft.com/office/drawing/2010/main" val="0"/>
              </a:ext>
            </a:extLst>
          </a:blip>
          <a:srcRect l="2125" t="9282" r="4646" b="9551"/>
          <a:stretch/>
        </p:blipFill>
        <p:spPr>
          <a:xfrm rot="5400000">
            <a:off x="-11968" y="1829435"/>
            <a:ext cx="5658091" cy="3694546"/>
          </a:xfrm>
          <a:prstGeom prst="rect">
            <a:avLst/>
          </a:prstGeom>
        </p:spPr>
      </p:pic>
      <p:pic>
        <p:nvPicPr>
          <p:cNvPr id="15" name="Grafik 14" descr="Ein Bild, das Text, Veröffentlichung, Papier, Zeitung enthält.&#10;&#10;Automatisch generierte Beschreibung">
            <a:extLst>
              <a:ext uri="{FF2B5EF4-FFF2-40B4-BE49-F238E27FC236}">
                <a16:creationId xmlns:a16="http://schemas.microsoft.com/office/drawing/2014/main" id="{AC6E6D60-C2F4-16AA-38BF-E3086D7E9AED}"/>
              </a:ext>
            </a:extLst>
          </p:cNvPr>
          <p:cNvPicPr>
            <a:picLocks noChangeAspect="1"/>
          </p:cNvPicPr>
          <p:nvPr/>
        </p:nvPicPr>
        <p:blipFill rotWithShape="1">
          <a:blip r:embed="rId4">
            <a:extLst>
              <a:ext uri="{28A0092B-C50C-407E-A947-70E740481C1C}">
                <a14:useLocalDpi xmlns:a14="http://schemas.microsoft.com/office/drawing/2010/main" val="0"/>
              </a:ext>
            </a:extLst>
          </a:blip>
          <a:srcRect t="5118" b="2124"/>
          <a:stretch/>
        </p:blipFill>
        <p:spPr>
          <a:xfrm rot="5400000">
            <a:off x="5007357" y="1674101"/>
            <a:ext cx="4674117" cy="3251697"/>
          </a:xfrm>
          <a:prstGeom prst="rect">
            <a:avLst/>
          </a:prstGeom>
        </p:spPr>
      </p:pic>
      <p:sp>
        <p:nvSpPr>
          <p:cNvPr id="16" name="Textfeld 15">
            <a:extLst>
              <a:ext uri="{FF2B5EF4-FFF2-40B4-BE49-F238E27FC236}">
                <a16:creationId xmlns:a16="http://schemas.microsoft.com/office/drawing/2014/main" id="{484734EB-A33A-8799-0A02-C50A8FDFA8DD}"/>
              </a:ext>
            </a:extLst>
          </p:cNvPr>
          <p:cNvSpPr txBox="1"/>
          <p:nvPr/>
        </p:nvSpPr>
        <p:spPr>
          <a:xfrm>
            <a:off x="5718567" y="5725832"/>
            <a:ext cx="3273397" cy="338554"/>
          </a:xfrm>
          <a:prstGeom prst="rect">
            <a:avLst/>
          </a:prstGeom>
          <a:noFill/>
        </p:spPr>
        <p:txBody>
          <a:bodyPr wrap="none" rtlCol="0">
            <a:spAutoFit/>
          </a:bodyPr>
          <a:lstStyle/>
          <a:p>
            <a:r>
              <a:rPr lang="de-DE" sz="1600" dirty="0"/>
              <a:t>Mit QR-Code zum YouTube-Video</a:t>
            </a:r>
          </a:p>
        </p:txBody>
      </p:sp>
    </p:spTree>
    <p:extLst>
      <p:ext uri="{BB962C8B-B14F-4D97-AF65-F5344CB8AC3E}">
        <p14:creationId xmlns:p14="http://schemas.microsoft.com/office/powerpoint/2010/main" val="2464918111"/>
      </p:ext>
    </p:extLst>
  </p:cSld>
  <p:clrMapOvr>
    <a:masterClrMapping/>
  </p:clrMapOvr>
  <p:transition>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469538"/>
            <a:ext cx="5586310" cy="230832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Projekt-Team</a:t>
            </a:r>
            <a:br>
              <a:rPr lang="de-DE" sz="1800" dirty="0">
                <a:solidFill>
                  <a:srgbClr val="3333FF"/>
                </a:solidFill>
              </a:rPr>
            </a:br>
            <a:r>
              <a:rPr lang="de-DE" sz="1800" dirty="0">
                <a:solidFill>
                  <a:srgbClr val="3333FF"/>
                </a:solidFill>
              </a:rPr>
              <a:t>Wolfgang Thiel (Projektleiter und PPT-Ersteller)</a:t>
            </a:r>
            <a:br>
              <a:rPr lang="de-DE" sz="1800" dirty="0">
                <a:solidFill>
                  <a:srgbClr val="3333FF"/>
                </a:solidFill>
              </a:rPr>
            </a:br>
            <a:r>
              <a:rPr lang="de-DE" sz="1800" dirty="0">
                <a:solidFill>
                  <a:srgbClr val="3333FF"/>
                </a:solidFill>
              </a:rPr>
              <a:t>Frieder </a:t>
            </a:r>
            <a:r>
              <a:rPr lang="de-DE" sz="1800" dirty="0" err="1">
                <a:solidFill>
                  <a:srgbClr val="3333FF"/>
                </a:solidFill>
              </a:rPr>
              <a:t>Wambsganß</a:t>
            </a:r>
            <a:r>
              <a:rPr lang="de-DE" sz="1800" dirty="0">
                <a:solidFill>
                  <a:srgbClr val="3333FF"/>
                </a:solidFill>
              </a:rPr>
              <a:t> (Lektor)</a:t>
            </a:r>
          </a:p>
          <a:p>
            <a:pPr marL="0" indent="0"/>
            <a:r>
              <a:rPr lang="de-DE" altLang="de-DE" sz="1800" dirty="0">
                <a:solidFill>
                  <a:srgbClr val="3333FF"/>
                </a:solidFill>
              </a:rPr>
              <a:t>Wolfgang </a:t>
            </a:r>
            <a:r>
              <a:rPr lang="de-DE" altLang="de-DE" sz="1800" dirty="0" err="1">
                <a:solidFill>
                  <a:srgbClr val="3333FF"/>
                </a:solidFill>
              </a:rPr>
              <a:t>Fedderken</a:t>
            </a:r>
            <a:endParaRPr lang="de-DE" altLang="de-DE" sz="1800" dirty="0">
              <a:solidFill>
                <a:srgbClr val="3333FF"/>
              </a:solidFill>
            </a:endParaRP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br>
              <a:rPr lang="de-DE" sz="1800" dirty="0">
                <a:solidFill>
                  <a:srgbClr val="3333FF"/>
                </a:solidFill>
              </a:rPr>
            </a:br>
            <a:r>
              <a:rPr lang="de-DE" sz="1800" dirty="0">
                <a:solidFill>
                  <a:srgbClr val="3333FF"/>
                </a:solidFill>
              </a:rPr>
              <a:t>Volker Wander</a:t>
            </a:r>
            <a:endParaRPr lang="de-DE" altLang="de-DE" sz="1800" dirty="0">
              <a:solidFill>
                <a:srgbClr val="3333FF"/>
              </a:solidFill>
            </a:endParaRPr>
          </a:p>
        </p:txBody>
      </p:sp>
      <p:grpSp>
        <p:nvGrpSpPr>
          <p:cNvPr id="3" name="Gruppieren 1">
            <a:extLst>
              <a:ext uri="{FF2B5EF4-FFF2-40B4-BE49-F238E27FC236}">
                <a16:creationId xmlns:a16="http://schemas.microsoft.com/office/drawing/2014/main" id="{93C7CD12-A036-4692-DB0C-96D0516AF628}"/>
              </a:ext>
            </a:extLst>
          </p:cNvPr>
          <p:cNvGrpSpPr>
            <a:grpSpLocks/>
          </p:cNvGrpSpPr>
          <p:nvPr/>
        </p:nvGrpSpPr>
        <p:grpSpPr bwMode="auto">
          <a:xfrm>
            <a:off x="418228" y="3020017"/>
            <a:ext cx="8880475" cy="614283"/>
            <a:chOff x="666532" y="881792"/>
            <a:chExt cx="8880140" cy="614005"/>
          </a:xfrm>
        </p:grpSpPr>
        <p:sp>
          <p:nvSpPr>
            <p:cNvPr id="4" name="AutoShape 4">
              <a:extLst>
                <a:ext uri="{FF2B5EF4-FFF2-40B4-BE49-F238E27FC236}">
                  <a16:creationId xmlns:a16="http://schemas.microsoft.com/office/drawing/2014/main" id="{AF2FEB10-9A43-3518-403B-E90CA8023E3F}"/>
                </a:ext>
              </a:extLst>
            </p:cNvPr>
            <p:cNvSpPr>
              <a:spLocks noChangeArrowheads="1"/>
            </p:cNvSpPr>
            <p:nvPr/>
          </p:nvSpPr>
          <p:spPr bwMode="auto">
            <a:xfrm>
              <a:off x="666532" y="881792"/>
              <a:ext cx="8880140" cy="612656"/>
            </a:xfrm>
            <a:prstGeom prst="bevel">
              <a:avLst>
                <a:gd name="adj" fmla="val 5111"/>
              </a:avLst>
            </a:prstGeom>
            <a:solidFill>
              <a:srgbClr val="F6601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sz="3600"/>
            </a:p>
          </p:txBody>
        </p:sp>
        <p:sp>
          <p:nvSpPr>
            <p:cNvPr id="5" name="Text Box 5">
              <a:extLst>
                <a:ext uri="{FF2B5EF4-FFF2-40B4-BE49-F238E27FC236}">
                  <a16:creationId xmlns:a16="http://schemas.microsoft.com/office/drawing/2014/main" id="{8DD8AC5B-C577-910B-2D41-D58B4A7B7B28}"/>
                </a:ext>
              </a:extLst>
            </p:cNvPr>
            <p:cNvSpPr txBox="1">
              <a:spLocks noChangeArrowheads="1"/>
            </p:cNvSpPr>
            <p:nvPr/>
          </p:nvSpPr>
          <p:spPr bwMode="auto">
            <a:xfrm flipH="1">
              <a:off x="952037" y="997425"/>
              <a:ext cx="8398561" cy="498372"/>
            </a:xfrm>
            <a:prstGeom prst="rect">
              <a:avLst/>
            </a:prstGeom>
            <a:noFill/>
            <a:ln>
              <a:noFill/>
            </a:ln>
            <a:effectLst/>
            <a:extLst>
              <a:ext uri="{909E8E84-426E-40DD-AFC4-6F175D3DCCD1}">
                <a14:hiddenFill xmlns:a14="http://schemas.microsoft.com/office/drawing/2010/main">
                  <a:solidFill>
                    <a:srgbClr val="BBD2E9">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7E8C"/>
                    </a:outerShdw>
                  </a:effectLst>
                </a14:hiddenEffects>
              </a:ext>
            </a:extLst>
          </p:spPr>
          <p:txBody>
            <a:bodyPr lIns="0" tIns="0" rIns="0" bIns="0" anchor="ctr">
              <a:spAutoFit/>
            </a:bodyPr>
            <a:lstStyle>
              <a:lvl1pPr marL="290513" indent="-290513">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spcBef>
                  <a:spcPct val="10000"/>
                </a:spcBef>
                <a:buClr>
                  <a:srgbClr val="FC0128"/>
                </a:buClr>
                <a:buSzPct val="120000"/>
              </a:pPr>
              <a:r>
                <a:rPr lang="de-DE" altLang="de-DE" sz="3600" b="1" dirty="0">
                  <a:solidFill>
                    <a:schemeClr val="bg1"/>
                  </a:solidFill>
                </a:rPr>
                <a:t>Vielen Dank für Ihre Aufmerksamkeit</a:t>
              </a:r>
            </a:p>
          </p:txBody>
        </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5BDB4-90CE-2BA2-5965-13050FECE48F}"/>
              </a:ext>
            </a:extLst>
          </p:cNvPr>
          <p:cNvSpPr>
            <a:spLocks noGrp="1"/>
          </p:cNvSpPr>
          <p:nvPr>
            <p:ph type="title"/>
          </p:nvPr>
        </p:nvSpPr>
        <p:spPr>
          <a:xfrm>
            <a:off x="681037" y="846238"/>
            <a:ext cx="9224963" cy="615553"/>
          </a:xfrm>
        </p:spPr>
        <p:txBody>
          <a:bodyPr>
            <a:noAutofit/>
          </a:bodyPr>
          <a:lstStyle/>
          <a:p>
            <a:r>
              <a:rPr lang="de-DE" sz="1600" dirty="0">
                <a:solidFill>
                  <a:srgbClr val="0000FF"/>
                </a:solidFill>
                <a:latin typeface="+mn-lt"/>
              </a:rPr>
              <a:t>Ein kleiner </a:t>
            </a:r>
            <a:r>
              <a:rPr lang="de-DE" sz="1600" b="1" u="sng" dirty="0">
                <a:solidFill>
                  <a:srgbClr val="0000FF"/>
                </a:solidFill>
                <a:latin typeface="+mn-lt"/>
              </a:rPr>
              <a:t>Exkurs zum Klimaschutz</a:t>
            </a:r>
            <a:r>
              <a:rPr lang="de-DE" sz="1600" dirty="0">
                <a:solidFill>
                  <a:srgbClr val="0000FF"/>
                </a:solidFill>
                <a:latin typeface="+mn-lt"/>
              </a:rPr>
              <a:t>: „Ein Plus von 3°C bei der globalen Durchschnittstemperatur kann doch keine Relevanz haben!“</a:t>
            </a:r>
            <a:br>
              <a:rPr lang="de-DE" sz="1600" dirty="0">
                <a:solidFill>
                  <a:srgbClr val="0000FF"/>
                </a:solidFill>
                <a:latin typeface="+mn-lt"/>
              </a:rPr>
            </a:br>
            <a:endParaRPr lang="de-DE" sz="1600" dirty="0">
              <a:solidFill>
                <a:srgbClr val="0000FF"/>
              </a:solidFill>
              <a:latin typeface="+mn-lt"/>
            </a:endParaRPr>
          </a:p>
        </p:txBody>
      </p:sp>
      <p:sp>
        <p:nvSpPr>
          <p:cNvPr id="4" name="Foliennummernplatzhalter 3">
            <a:extLst>
              <a:ext uri="{FF2B5EF4-FFF2-40B4-BE49-F238E27FC236}">
                <a16:creationId xmlns:a16="http://schemas.microsoft.com/office/drawing/2014/main" id="{587C2887-B9F6-089E-7678-93038B688D3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3</a:t>
            </a:fld>
            <a:endParaRPr lang="de-DE"/>
          </a:p>
        </p:txBody>
      </p:sp>
      <p:sp>
        <p:nvSpPr>
          <p:cNvPr id="5" name="Rectangle 4">
            <a:extLst>
              <a:ext uri="{FF2B5EF4-FFF2-40B4-BE49-F238E27FC236}">
                <a16:creationId xmlns:a16="http://schemas.microsoft.com/office/drawing/2014/main" id="{9A30BB7D-CD09-3406-AC35-548931AD070B}"/>
              </a:ext>
            </a:extLst>
          </p:cNvPr>
          <p:cNvSpPr>
            <a:spLocks noChangeArrowheads="1"/>
          </p:cNvSpPr>
          <p:nvPr/>
        </p:nvSpPr>
        <p:spPr bwMode="auto">
          <a:xfrm>
            <a:off x="1400928" y="110263"/>
            <a:ext cx="311829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Klimakrise</a:t>
            </a:r>
            <a:br>
              <a:rPr lang="de-DE" altLang="de-DE" sz="2000" dirty="0">
                <a:solidFill>
                  <a:schemeClr val="bg1"/>
                </a:solidFill>
              </a:rPr>
            </a:br>
            <a:r>
              <a:rPr lang="de-DE" altLang="de-DE" sz="2000" dirty="0">
                <a:solidFill>
                  <a:schemeClr val="bg1"/>
                </a:solidFill>
              </a:rPr>
              <a:t>Temperaturänderungen (1) </a:t>
            </a:r>
          </a:p>
        </p:txBody>
      </p:sp>
      <p:grpSp>
        <p:nvGrpSpPr>
          <p:cNvPr id="7" name="Gruppieren 6">
            <a:extLst>
              <a:ext uri="{FF2B5EF4-FFF2-40B4-BE49-F238E27FC236}">
                <a16:creationId xmlns:a16="http://schemas.microsoft.com/office/drawing/2014/main" id="{1CD7CEF9-6F39-BD77-E770-B42DB924F4D9}"/>
              </a:ext>
            </a:extLst>
          </p:cNvPr>
          <p:cNvGrpSpPr/>
          <p:nvPr/>
        </p:nvGrpSpPr>
        <p:grpSpPr>
          <a:xfrm>
            <a:off x="681037" y="1354809"/>
            <a:ext cx="8543925" cy="4872232"/>
            <a:chOff x="681037" y="1484118"/>
            <a:chExt cx="8543925" cy="4872232"/>
          </a:xfrm>
        </p:grpSpPr>
        <p:pic>
          <p:nvPicPr>
            <p:cNvPr id="3" name="Grafik 2">
              <a:extLst>
                <a:ext uri="{FF2B5EF4-FFF2-40B4-BE49-F238E27FC236}">
                  <a16:creationId xmlns:a16="http://schemas.microsoft.com/office/drawing/2014/main" id="{5F114F9D-7BD9-A2E1-7255-A07E3854DF90}"/>
                </a:ext>
              </a:extLst>
            </p:cNvPr>
            <p:cNvPicPr>
              <a:picLocks noChangeAspect="1"/>
            </p:cNvPicPr>
            <p:nvPr/>
          </p:nvPicPr>
          <p:blipFill>
            <a:blip r:embed="rId2"/>
            <a:stretch>
              <a:fillRect/>
            </a:stretch>
          </p:blipFill>
          <p:spPr>
            <a:xfrm>
              <a:off x="1400928" y="2610100"/>
              <a:ext cx="7339244" cy="3746250"/>
            </a:xfrm>
            <a:prstGeom prst="rect">
              <a:avLst/>
            </a:prstGeom>
          </p:spPr>
        </p:pic>
        <p:sp>
          <p:nvSpPr>
            <p:cNvPr id="6" name="Titel 1">
              <a:extLst>
                <a:ext uri="{FF2B5EF4-FFF2-40B4-BE49-F238E27FC236}">
                  <a16:creationId xmlns:a16="http://schemas.microsoft.com/office/drawing/2014/main" id="{D79B8304-B147-7489-CBA2-77BB6C05493B}"/>
                </a:ext>
              </a:extLst>
            </p:cNvPr>
            <p:cNvSpPr txBox="1">
              <a:spLocks/>
            </p:cNvSpPr>
            <p:nvPr/>
          </p:nvSpPr>
          <p:spPr>
            <a:xfrm>
              <a:off x="681037" y="1484118"/>
              <a:ext cx="8543925" cy="996395"/>
            </a:xfrm>
            <a:prstGeom prst="rect">
              <a:avLst/>
            </a:prstGeom>
          </p:spPr>
          <p:txBody>
            <a:bodyPr>
              <a:norm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1600" kern="0" dirty="0">
                  <a:solidFill>
                    <a:srgbClr val="0000FF"/>
                  </a:solidFill>
                  <a:latin typeface="+mn-lt"/>
                </a:rPr>
                <a:t>Vielleicht kann man über eine Zeitreise die Relevanz „geringer Temperaturänderungen“ bewusst machen?</a:t>
              </a:r>
              <a:br>
                <a:rPr lang="de-DE" sz="1600" kern="0" dirty="0">
                  <a:solidFill>
                    <a:srgbClr val="0000FF"/>
                  </a:solidFill>
                  <a:latin typeface="+mn-lt"/>
                </a:rPr>
              </a:br>
              <a:r>
                <a:rPr lang="de-DE" sz="1600" kern="0" dirty="0">
                  <a:solidFill>
                    <a:srgbClr val="0000FF"/>
                  </a:solidFill>
                  <a:latin typeface="+mn-lt"/>
                </a:rPr>
                <a:t>Eine Zeitreise zurück: Wie sieht Berlin heute, wie sah Berlin vor 20.000 Jahren aus </a:t>
              </a:r>
              <a:br>
                <a:rPr lang="de-DE" sz="1600" kern="0" dirty="0">
                  <a:solidFill>
                    <a:srgbClr val="0000FF"/>
                  </a:solidFill>
                  <a:latin typeface="+mn-lt"/>
                </a:rPr>
              </a:br>
              <a:r>
                <a:rPr lang="de-DE" sz="1600" kern="0" dirty="0">
                  <a:solidFill>
                    <a:srgbClr val="0000FF"/>
                  </a:solidFill>
                  <a:latin typeface="+mn-lt"/>
                </a:rPr>
                <a:t>(Quelle: Prof. Dr. Quaschning, HTW Berlin)?</a:t>
              </a:r>
            </a:p>
          </p:txBody>
        </p:sp>
      </p:grpSp>
    </p:spTree>
    <p:extLst>
      <p:ext uri="{BB962C8B-B14F-4D97-AF65-F5344CB8AC3E}">
        <p14:creationId xmlns:p14="http://schemas.microsoft.com/office/powerpoint/2010/main" val="241080672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AC952-CE14-743E-D631-B0EB41E329A1}"/>
              </a:ext>
            </a:extLst>
          </p:cNvPr>
          <p:cNvSpPr>
            <a:spLocks noGrp="1"/>
          </p:cNvSpPr>
          <p:nvPr>
            <p:ph type="title"/>
          </p:nvPr>
        </p:nvSpPr>
        <p:spPr>
          <a:xfrm>
            <a:off x="681038" y="1048645"/>
            <a:ext cx="8543925" cy="749935"/>
          </a:xfrm>
        </p:spPr>
        <p:txBody>
          <a:bodyPr>
            <a:normAutofit/>
          </a:bodyPr>
          <a:lstStyle/>
          <a:p>
            <a:r>
              <a:rPr lang="de-DE" sz="1600" dirty="0">
                <a:solidFill>
                  <a:srgbClr val="0000FF"/>
                </a:solidFill>
                <a:latin typeface="+mn-lt"/>
              </a:rPr>
              <a:t>So sah Berlin vor 20.000 Jahren aus!</a:t>
            </a:r>
            <a:br>
              <a:rPr lang="de-DE" sz="1600" dirty="0">
                <a:solidFill>
                  <a:srgbClr val="0000FF"/>
                </a:solidFill>
                <a:latin typeface="+mn-lt"/>
              </a:rPr>
            </a:br>
            <a:r>
              <a:rPr lang="de-DE" sz="1600" dirty="0">
                <a:solidFill>
                  <a:srgbClr val="0000FF"/>
                </a:solidFill>
                <a:latin typeface="+mn-lt"/>
              </a:rPr>
              <a:t>Die globale Durchschnittstemperatur war </a:t>
            </a:r>
            <a:r>
              <a:rPr lang="de-DE" sz="1600" b="1" u="sng" dirty="0">
                <a:solidFill>
                  <a:srgbClr val="0000FF"/>
                </a:solidFill>
                <a:latin typeface="+mn-lt"/>
              </a:rPr>
              <a:t>nur 3.4°C </a:t>
            </a:r>
            <a:r>
              <a:rPr lang="de-DE" sz="1600" dirty="0">
                <a:solidFill>
                  <a:srgbClr val="0000FF"/>
                </a:solidFill>
                <a:latin typeface="+mn-lt"/>
              </a:rPr>
              <a:t>niedriger als zu Beginn der Industrialisierung.</a:t>
            </a:r>
          </a:p>
        </p:txBody>
      </p:sp>
      <p:pic>
        <p:nvPicPr>
          <p:cNvPr id="4" name="Grafik 3">
            <a:extLst>
              <a:ext uri="{FF2B5EF4-FFF2-40B4-BE49-F238E27FC236}">
                <a16:creationId xmlns:a16="http://schemas.microsoft.com/office/drawing/2014/main" id="{4AC1E212-A08A-8273-AAD4-0E87CD11AC22}"/>
              </a:ext>
            </a:extLst>
          </p:cNvPr>
          <p:cNvPicPr>
            <a:picLocks noChangeAspect="1"/>
          </p:cNvPicPr>
          <p:nvPr/>
        </p:nvPicPr>
        <p:blipFill>
          <a:blip r:embed="rId2"/>
          <a:stretch>
            <a:fillRect/>
          </a:stretch>
        </p:blipFill>
        <p:spPr>
          <a:xfrm>
            <a:off x="47819" y="2011081"/>
            <a:ext cx="4246795" cy="2223154"/>
          </a:xfrm>
          <a:prstGeom prst="rect">
            <a:avLst/>
          </a:prstGeom>
        </p:spPr>
      </p:pic>
      <p:pic>
        <p:nvPicPr>
          <p:cNvPr id="5" name="Grafik 4">
            <a:extLst>
              <a:ext uri="{FF2B5EF4-FFF2-40B4-BE49-F238E27FC236}">
                <a16:creationId xmlns:a16="http://schemas.microsoft.com/office/drawing/2014/main" id="{FA5750D1-BCF3-8DE9-ABF3-F53FBCF3EE7D}"/>
              </a:ext>
            </a:extLst>
          </p:cNvPr>
          <p:cNvPicPr>
            <a:picLocks noChangeAspect="1"/>
          </p:cNvPicPr>
          <p:nvPr/>
        </p:nvPicPr>
        <p:blipFill>
          <a:blip r:embed="rId3"/>
          <a:stretch>
            <a:fillRect/>
          </a:stretch>
        </p:blipFill>
        <p:spPr>
          <a:xfrm>
            <a:off x="4572466" y="2030300"/>
            <a:ext cx="5255247" cy="2819221"/>
          </a:xfrm>
          <a:prstGeom prst="rect">
            <a:avLst/>
          </a:prstGeom>
        </p:spPr>
      </p:pic>
      <p:sp>
        <p:nvSpPr>
          <p:cNvPr id="3" name="Foliennummernplatzhalter 2">
            <a:extLst>
              <a:ext uri="{FF2B5EF4-FFF2-40B4-BE49-F238E27FC236}">
                <a16:creationId xmlns:a16="http://schemas.microsoft.com/office/drawing/2014/main" id="{3DB512FF-4D07-B647-9AD3-3B900579CFC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4</a:t>
            </a:fld>
            <a:endParaRPr lang="de-DE"/>
          </a:p>
        </p:txBody>
      </p:sp>
      <p:sp>
        <p:nvSpPr>
          <p:cNvPr id="6" name="Rectangle 4">
            <a:extLst>
              <a:ext uri="{FF2B5EF4-FFF2-40B4-BE49-F238E27FC236}">
                <a16:creationId xmlns:a16="http://schemas.microsoft.com/office/drawing/2014/main" id="{5EF8F960-0899-61CC-CFF5-D6AB8C0C2037}"/>
              </a:ext>
            </a:extLst>
          </p:cNvPr>
          <p:cNvSpPr>
            <a:spLocks noChangeArrowheads="1"/>
          </p:cNvSpPr>
          <p:nvPr/>
        </p:nvSpPr>
        <p:spPr bwMode="auto">
          <a:xfrm>
            <a:off x="1400928" y="110263"/>
            <a:ext cx="311829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Klimakrise</a:t>
            </a:r>
            <a:br>
              <a:rPr lang="de-DE" altLang="de-DE" sz="2000" dirty="0">
                <a:solidFill>
                  <a:schemeClr val="bg1"/>
                </a:solidFill>
              </a:rPr>
            </a:br>
            <a:r>
              <a:rPr lang="de-DE" altLang="de-DE" sz="2000" dirty="0">
                <a:solidFill>
                  <a:schemeClr val="bg1"/>
                </a:solidFill>
              </a:rPr>
              <a:t>Temperaturänderungen (2) </a:t>
            </a:r>
          </a:p>
        </p:txBody>
      </p:sp>
      <p:sp>
        <p:nvSpPr>
          <p:cNvPr id="7" name="Titel 1">
            <a:extLst>
              <a:ext uri="{FF2B5EF4-FFF2-40B4-BE49-F238E27FC236}">
                <a16:creationId xmlns:a16="http://schemas.microsoft.com/office/drawing/2014/main" id="{D40091AA-A06D-7041-AE47-2FFEAEC6D0E6}"/>
              </a:ext>
            </a:extLst>
          </p:cNvPr>
          <p:cNvSpPr txBox="1">
            <a:spLocks/>
          </p:cNvSpPr>
          <p:nvPr/>
        </p:nvSpPr>
        <p:spPr>
          <a:xfrm>
            <a:off x="681038" y="5172350"/>
            <a:ext cx="8543925" cy="557562"/>
          </a:xfrm>
          <a:prstGeom prst="rect">
            <a:avLst/>
          </a:prstGeom>
        </p:spPr>
        <p:txBody>
          <a:bodyPr>
            <a:normAutofit fontScale="97500"/>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1600" b="1" u="sng" kern="0" dirty="0">
                <a:solidFill>
                  <a:srgbClr val="0000FF"/>
                </a:solidFill>
                <a:latin typeface="+mn-lt"/>
              </a:rPr>
              <a:t>3.4°C weniger </a:t>
            </a:r>
            <a:r>
              <a:rPr lang="de-DE" sz="1600" kern="0" dirty="0">
                <a:solidFill>
                  <a:srgbClr val="0000FF"/>
                </a:solidFill>
                <a:latin typeface="+mn-lt"/>
              </a:rPr>
              <a:t>bedeutet: Es war eine völlig andere Zeit. Es war Eiszeit. Berlin war mit Eis bedeckt! In der Pfalz waren wir “im Mammutland“!</a:t>
            </a:r>
          </a:p>
        </p:txBody>
      </p:sp>
    </p:spTree>
    <p:extLst>
      <p:ext uri="{BB962C8B-B14F-4D97-AF65-F5344CB8AC3E}">
        <p14:creationId xmlns:p14="http://schemas.microsoft.com/office/powerpoint/2010/main" val="63725574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0265FEA-3B6D-0EB5-4C32-BC59FCC5225A}"/>
              </a:ext>
            </a:extLst>
          </p:cNvPr>
          <p:cNvPicPr>
            <a:picLocks noChangeAspect="1"/>
          </p:cNvPicPr>
          <p:nvPr/>
        </p:nvPicPr>
        <p:blipFill>
          <a:blip r:embed="rId2"/>
          <a:stretch>
            <a:fillRect/>
          </a:stretch>
        </p:blipFill>
        <p:spPr>
          <a:xfrm>
            <a:off x="110235" y="1035364"/>
            <a:ext cx="4628003" cy="2409574"/>
          </a:xfrm>
          <a:prstGeom prst="rect">
            <a:avLst/>
          </a:prstGeom>
        </p:spPr>
      </p:pic>
      <p:sp>
        <p:nvSpPr>
          <p:cNvPr id="6" name="Textfeld 5">
            <a:extLst>
              <a:ext uri="{FF2B5EF4-FFF2-40B4-BE49-F238E27FC236}">
                <a16:creationId xmlns:a16="http://schemas.microsoft.com/office/drawing/2014/main" id="{6C233857-C6A9-A5DF-D6D4-E336E5BBF629}"/>
              </a:ext>
            </a:extLst>
          </p:cNvPr>
          <p:cNvSpPr txBox="1"/>
          <p:nvPr/>
        </p:nvSpPr>
        <p:spPr>
          <a:xfrm>
            <a:off x="4870804" y="791227"/>
            <a:ext cx="5035195" cy="1323439"/>
          </a:xfrm>
          <a:prstGeom prst="rect">
            <a:avLst/>
          </a:prstGeom>
          <a:noFill/>
        </p:spPr>
        <p:txBody>
          <a:bodyPr wrap="square" rtlCol="0">
            <a:spAutoFit/>
          </a:bodyPr>
          <a:lstStyle/>
          <a:p>
            <a:r>
              <a:rPr lang="de-DE" sz="1600" b="1" dirty="0">
                <a:solidFill>
                  <a:srgbClr val="0000FF"/>
                </a:solidFill>
              </a:rPr>
              <a:t>Erkenntnis:</a:t>
            </a:r>
          </a:p>
          <a:p>
            <a:pPr marL="285750" indent="-285750">
              <a:buFont typeface="Wingdings" panose="05000000000000000000" pitchFamily="2" charset="2"/>
              <a:buChar char="Ø"/>
            </a:pPr>
            <a:r>
              <a:rPr lang="de-DE" sz="1600" dirty="0">
                <a:solidFill>
                  <a:srgbClr val="0000FF"/>
                </a:solidFill>
              </a:rPr>
              <a:t>Das Klima ändert sich in geologischen Zeiträumen langsam. Doch seit Beginn der Industrialisierung steigt die globale Durchschnittstemperatur dramatisch schnell an!</a:t>
            </a:r>
          </a:p>
        </p:txBody>
      </p:sp>
      <p:sp>
        <p:nvSpPr>
          <p:cNvPr id="2" name="Foliennummernplatzhalter 1">
            <a:extLst>
              <a:ext uri="{FF2B5EF4-FFF2-40B4-BE49-F238E27FC236}">
                <a16:creationId xmlns:a16="http://schemas.microsoft.com/office/drawing/2014/main" id="{30DEA75C-B4B2-F340-CB7E-E6E86F184CE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5</a:t>
            </a:fld>
            <a:endParaRPr lang="de-DE"/>
          </a:p>
        </p:txBody>
      </p:sp>
      <p:sp>
        <p:nvSpPr>
          <p:cNvPr id="7" name="Rectangle 4">
            <a:extLst>
              <a:ext uri="{FF2B5EF4-FFF2-40B4-BE49-F238E27FC236}">
                <a16:creationId xmlns:a16="http://schemas.microsoft.com/office/drawing/2014/main" id="{0B5B79B7-EB87-CDE0-95C1-A626BA1013F6}"/>
              </a:ext>
            </a:extLst>
          </p:cNvPr>
          <p:cNvSpPr>
            <a:spLocks noChangeArrowheads="1"/>
          </p:cNvSpPr>
          <p:nvPr/>
        </p:nvSpPr>
        <p:spPr bwMode="auto">
          <a:xfrm flipH="1">
            <a:off x="1108362" y="110263"/>
            <a:ext cx="863240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Klimakrise</a:t>
            </a:r>
            <a:br>
              <a:rPr lang="de-DE" altLang="de-DE" sz="2000" dirty="0">
                <a:solidFill>
                  <a:schemeClr val="bg1"/>
                </a:solidFill>
              </a:rPr>
            </a:br>
            <a:r>
              <a:rPr lang="de-DE" sz="2000" dirty="0">
                <a:solidFill>
                  <a:schemeClr val="bg1"/>
                </a:solidFill>
              </a:rPr>
              <a:t>Wie sieht die Zukunft unserer Enkelkinder aus?</a:t>
            </a:r>
            <a:endParaRPr lang="de-DE" altLang="de-DE" sz="2000" dirty="0">
              <a:solidFill>
                <a:schemeClr val="bg1"/>
              </a:solidFill>
            </a:endParaRPr>
          </a:p>
        </p:txBody>
      </p:sp>
      <p:grpSp>
        <p:nvGrpSpPr>
          <p:cNvPr id="13" name="Gruppieren 12">
            <a:extLst>
              <a:ext uri="{FF2B5EF4-FFF2-40B4-BE49-F238E27FC236}">
                <a16:creationId xmlns:a16="http://schemas.microsoft.com/office/drawing/2014/main" id="{90DC5E10-9D37-14BB-D453-749D41C26769}"/>
              </a:ext>
            </a:extLst>
          </p:cNvPr>
          <p:cNvGrpSpPr/>
          <p:nvPr/>
        </p:nvGrpSpPr>
        <p:grpSpPr>
          <a:xfrm>
            <a:off x="49530" y="2087030"/>
            <a:ext cx="9856469" cy="4377702"/>
            <a:chOff x="49530" y="2087030"/>
            <a:chExt cx="9856469" cy="4377702"/>
          </a:xfrm>
        </p:grpSpPr>
        <p:pic>
          <p:nvPicPr>
            <p:cNvPr id="4" name="Grafik 3">
              <a:extLst>
                <a:ext uri="{FF2B5EF4-FFF2-40B4-BE49-F238E27FC236}">
                  <a16:creationId xmlns:a16="http://schemas.microsoft.com/office/drawing/2014/main" id="{66880F18-B6C9-F565-EF25-C7874177AB14}"/>
                </a:ext>
              </a:extLst>
            </p:cNvPr>
            <p:cNvPicPr>
              <a:picLocks noChangeAspect="1"/>
            </p:cNvPicPr>
            <p:nvPr/>
          </p:nvPicPr>
          <p:blipFill>
            <a:blip r:embed="rId3"/>
            <a:stretch>
              <a:fillRect/>
            </a:stretch>
          </p:blipFill>
          <p:spPr>
            <a:xfrm>
              <a:off x="49530" y="3891272"/>
              <a:ext cx="4915246" cy="2573460"/>
            </a:xfrm>
            <a:prstGeom prst="rect">
              <a:avLst/>
            </a:prstGeom>
          </p:spPr>
        </p:pic>
        <p:sp>
          <p:nvSpPr>
            <p:cNvPr id="11" name="Textfeld 10">
              <a:extLst>
                <a:ext uri="{FF2B5EF4-FFF2-40B4-BE49-F238E27FC236}">
                  <a16:creationId xmlns:a16="http://schemas.microsoft.com/office/drawing/2014/main" id="{5DEB176F-700D-811E-CD84-513D518EB7CA}"/>
                </a:ext>
              </a:extLst>
            </p:cNvPr>
            <p:cNvSpPr txBox="1"/>
            <p:nvPr/>
          </p:nvSpPr>
          <p:spPr>
            <a:xfrm>
              <a:off x="4870804" y="2087030"/>
              <a:ext cx="5035195"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0000FF"/>
                  </a:solidFill>
                </a:rPr>
                <a:t>Ohne schnelle und drastische CO</a:t>
              </a:r>
              <a:r>
                <a:rPr lang="de-DE" sz="1600" baseline="-25000" dirty="0">
                  <a:solidFill>
                    <a:srgbClr val="0000FF"/>
                  </a:solidFill>
                </a:rPr>
                <a:t>2</a:t>
              </a:r>
              <a:r>
                <a:rPr lang="de-DE" sz="1600" dirty="0">
                  <a:solidFill>
                    <a:srgbClr val="0000FF"/>
                  </a:solidFill>
                </a:rPr>
                <a:t>-Minderung steigt die globale Durchschnittstemperatur bis 2100 um ca. 4°C über den vorindustriellen Level!</a:t>
              </a:r>
            </a:p>
          </p:txBody>
        </p:sp>
      </p:grpSp>
      <p:grpSp>
        <p:nvGrpSpPr>
          <p:cNvPr id="14" name="Gruppieren 13">
            <a:extLst>
              <a:ext uri="{FF2B5EF4-FFF2-40B4-BE49-F238E27FC236}">
                <a16:creationId xmlns:a16="http://schemas.microsoft.com/office/drawing/2014/main" id="{3984D1A9-FBE8-616D-798B-8FC79A62F8C0}"/>
              </a:ext>
            </a:extLst>
          </p:cNvPr>
          <p:cNvGrpSpPr/>
          <p:nvPr/>
        </p:nvGrpSpPr>
        <p:grpSpPr>
          <a:xfrm>
            <a:off x="4870804" y="2890391"/>
            <a:ext cx="5035195" cy="3574341"/>
            <a:chOff x="4870804" y="2890391"/>
            <a:chExt cx="5035195" cy="3574341"/>
          </a:xfrm>
        </p:grpSpPr>
        <p:pic>
          <p:nvPicPr>
            <p:cNvPr id="5" name="Grafik 4">
              <a:extLst>
                <a:ext uri="{FF2B5EF4-FFF2-40B4-BE49-F238E27FC236}">
                  <a16:creationId xmlns:a16="http://schemas.microsoft.com/office/drawing/2014/main" id="{443D5A71-15FC-1F08-6EF4-08BB07638D63}"/>
                </a:ext>
              </a:extLst>
            </p:cNvPr>
            <p:cNvPicPr>
              <a:picLocks noChangeAspect="1"/>
            </p:cNvPicPr>
            <p:nvPr/>
          </p:nvPicPr>
          <p:blipFill>
            <a:blip r:embed="rId4"/>
            <a:stretch>
              <a:fillRect/>
            </a:stretch>
          </p:blipFill>
          <p:spPr>
            <a:xfrm>
              <a:off x="5135980" y="4033856"/>
              <a:ext cx="4720490" cy="2430876"/>
            </a:xfrm>
            <a:prstGeom prst="rect">
              <a:avLst/>
            </a:prstGeom>
          </p:spPr>
        </p:pic>
        <p:sp>
          <p:nvSpPr>
            <p:cNvPr id="12" name="Textfeld 11">
              <a:extLst>
                <a:ext uri="{FF2B5EF4-FFF2-40B4-BE49-F238E27FC236}">
                  <a16:creationId xmlns:a16="http://schemas.microsoft.com/office/drawing/2014/main" id="{72501E83-E88F-BA69-3CC4-EF001713CCCD}"/>
                </a:ext>
              </a:extLst>
            </p:cNvPr>
            <p:cNvSpPr txBox="1"/>
            <p:nvPr/>
          </p:nvSpPr>
          <p:spPr>
            <a:xfrm>
              <a:off x="4870804" y="2890391"/>
              <a:ext cx="5035195"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0000FF"/>
                  </a:solidFill>
                </a:rPr>
                <a:t>In 2100 wird es Regionen mit heute ca. 2 Mrd. Menschen geben, die so viele tödliche Hitzetage haben, dass man dort nicht mehr leben kann und deswegen dort weg muss. </a:t>
              </a:r>
            </a:p>
          </p:txBody>
        </p:sp>
      </p:grpSp>
    </p:spTree>
    <p:extLst>
      <p:ext uri="{BB962C8B-B14F-4D97-AF65-F5344CB8AC3E}">
        <p14:creationId xmlns:p14="http://schemas.microsoft.com/office/powerpoint/2010/main" val="198040692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E4EDCC0-6EC3-22E5-19A0-317F944D03F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6</a:t>
            </a:fld>
            <a:endParaRPr lang="de-DE"/>
          </a:p>
        </p:txBody>
      </p:sp>
      <p:sp>
        <p:nvSpPr>
          <p:cNvPr id="6" name="Rectangle 4">
            <a:extLst>
              <a:ext uri="{FF2B5EF4-FFF2-40B4-BE49-F238E27FC236}">
                <a16:creationId xmlns:a16="http://schemas.microsoft.com/office/drawing/2014/main" id="{4AD0168B-AD3D-D10A-B6E9-ED9F27EB2F5A}"/>
              </a:ext>
            </a:extLst>
          </p:cNvPr>
          <p:cNvSpPr>
            <a:spLocks noChangeArrowheads="1"/>
          </p:cNvSpPr>
          <p:nvPr/>
        </p:nvSpPr>
        <p:spPr bwMode="auto">
          <a:xfrm flipH="1">
            <a:off x="1108362" y="110263"/>
            <a:ext cx="863240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Klimakrise</a:t>
            </a:r>
            <a:br>
              <a:rPr lang="de-DE" altLang="de-DE" sz="2000" dirty="0">
                <a:solidFill>
                  <a:schemeClr val="bg1"/>
                </a:solidFill>
              </a:rPr>
            </a:br>
            <a:r>
              <a:rPr lang="de-DE" altLang="de-DE" sz="2000" dirty="0">
                <a:solidFill>
                  <a:schemeClr val="bg1"/>
                </a:solidFill>
              </a:rPr>
              <a:t>aktuelle Lage</a:t>
            </a:r>
          </a:p>
        </p:txBody>
      </p:sp>
      <p:sp>
        <p:nvSpPr>
          <p:cNvPr id="2" name="Rectangle 2">
            <a:extLst>
              <a:ext uri="{FF2B5EF4-FFF2-40B4-BE49-F238E27FC236}">
                <a16:creationId xmlns:a16="http://schemas.microsoft.com/office/drawing/2014/main" id="{97C3954B-F70C-9052-6BC3-ECAE6F3A4908}"/>
              </a:ext>
            </a:extLst>
          </p:cNvPr>
          <p:cNvSpPr>
            <a:spLocks noChangeArrowheads="1"/>
          </p:cNvSpPr>
          <p:nvPr/>
        </p:nvSpPr>
        <p:spPr bwMode="auto">
          <a:xfrm>
            <a:off x="1755649" y="1018324"/>
            <a:ext cx="38313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SPIOEGEL, Wissenschaft</a:t>
            </a:r>
            <a:endParaRPr kumimoji="0" lang="de-DE" altLang="de-DE"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29.06.2023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endParaRPr>
          </a:p>
          <a:p>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Ein Beitrag von Prof. Dr.  </a:t>
            </a:r>
            <a:r>
              <a:rPr kumimoji="0" lang="de-DE" altLang="de-DE" sz="1200" b="0" i="0" u="none" strike="noStrike" cap="none" normalizeH="0" baseline="0" dirty="0">
                <a:ln>
                  <a:noFill/>
                </a:ln>
                <a:solidFill>
                  <a:srgbClr val="0000FF"/>
                </a:solidFill>
                <a:effectLst/>
                <a:latin typeface="+mn-lt"/>
                <a:ea typeface="Times New Roman" panose="02020603050405020304" pitchFamily="18" charset="0"/>
                <a:cs typeface="Times New Roman" panose="02020603050405020304" pitchFamily="18" charset="0"/>
                <a:hlinkClick r:id="rId2" tooltip="Stefan Rahmstorf"/>
              </a:rPr>
              <a:t>Stefan Rahmstorf</a:t>
            </a:r>
            <a:br>
              <a:rPr kumimoji="0" lang="de-DE" altLang="de-DE" sz="1200" b="0" i="0" u="none" strike="noStrike" cap="none" normalizeH="0" baseline="0" dirty="0">
                <a:ln>
                  <a:noFill/>
                </a:ln>
                <a:solidFill>
                  <a:srgbClr val="0000FF"/>
                </a:solidFill>
                <a:effectLst/>
                <a:latin typeface="+mn-lt"/>
                <a:ea typeface="Times New Roman" panose="02020603050405020304" pitchFamily="18" charset="0"/>
                <a:cs typeface="Times New Roman" panose="02020603050405020304" pitchFamily="18" charset="0"/>
              </a:rPr>
            </a:br>
            <a:r>
              <a:rPr lang="de-DE" sz="1200" dirty="0"/>
              <a:t>Potsdam-Institut für Klimafolgenforschung (PIK)</a:t>
            </a:r>
            <a:endParaRPr kumimoji="0" lang="de-DE" altLang="de-DE"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mn-lt"/>
            </a:endParaRPr>
          </a:p>
        </p:txBody>
      </p:sp>
      <p:pic>
        <p:nvPicPr>
          <p:cNvPr id="1025" name="Grafik 17" descr="Stefan Rahmstorf">
            <a:extLst>
              <a:ext uri="{FF2B5EF4-FFF2-40B4-BE49-F238E27FC236}">
                <a16:creationId xmlns:a16="http://schemas.microsoft.com/office/drawing/2014/main" id="{AD1B4B79-8486-D127-3725-2C9287755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931" y="116128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D3B51646-2DE5-326B-2B10-EFF4956734E2}"/>
              </a:ext>
            </a:extLst>
          </p:cNvPr>
          <p:cNvSpPr>
            <a:spLocks noChangeArrowheads="1"/>
          </p:cNvSpPr>
          <p:nvPr/>
        </p:nvSpPr>
        <p:spPr bwMode="auto">
          <a:xfrm>
            <a:off x="768739" y="2192462"/>
            <a:ext cx="885989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Klimakrise: Weniger Tempo bedeutet mehr Katastrophen </a:t>
            </a:r>
            <a:r>
              <a:rPr kumimoji="0" lang="de-DE" altLang="de-DE" sz="1200"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(Auszug)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mn-lt"/>
                <a:ea typeface="Times New Roman" panose="02020603050405020304" pitchFamily="18" charset="0"/>
              </a:rPr>
              <a:t>Viele deutsche Politiker bremsen immer noch beim Klimaschutz: bloß nicht zu schnell, nicht mit der »Brechstange«. Dass das Tempo noch verhandelbar ist, dürfte auf einem weit verbreiteten Missverständnis beruhen.   …</a:t>
            </a:r>
            <a:endParaRPr kumimoji="0" lang="de-DE" altLang="de-DE" sz="1600" b="0" i="0" u="none" strike="noStrike" cap="none" normalizeH="0" baseline="0" dirty="0">
              <a:ln>
                <a:noFill/>
              </a:ln>
              <a:solidFill>
                <a:schemeClr val="tx1"/>
              </a:solidFill>
              <a:effectLst/>
              <a:latin typeface="+mn-lt"/>
            </a:endParaRPr>
          </a:p>
        </p:txBody>
      </p:sp>
      <p:sp>
        <p:nvSpPr>
          <p:cNvPr id="8" name="Textfeld 7">
            <a:extLst>
              <a:ext uri="{FF2B5EF4-FFF2-40B4-BE49-F238E27FC236}">
                <a16:creationId xmlns:a16="http://schemas.microsoft.com/office/drawing/2014/main" id="{F9BBE2E4-D361-FD67-D5BC-51E0C92B4A22}"/>
              </a:ext>
            </a:extLst>
          </p:cNvPr>
          <p:cNvSpPr txBox="1"/>
          <p:nvPr/>
        </p:nvSpPr>
        <p:spPr>
          <a:xfrm>
            <a:off x="701802" y="3990772"/>
            <a:ext cx="8460486" cy="1493101"/>
          </a:xfrm>
          <a:prstGeom prst="rect">
            <a:avLst/>
          </a:prstGeom>
          <a:noFill/>
        </p:spPr>
        <p:txBody>
          <a:bodyPr wrap="square">
            <a:spAutoFit/>
          </a:bodyPr>
          <a:lstStyle/>
          <a:p>
            <a:pPr>
              <a:lnSpc>
                <a:spcPct val="107000"/>
              </a:lnSpc>
              <a:spcAft>
                <a:spcPts val="800"/>
              </a:spcAft>
            </a:pPr>
            <a:r>
              <a:rPr lang="de-DE" sz="1600" b="1" kern="0" dirty="0">
                <a:effectLst/>
                <a:latin typeface="+mn-lt"/>
                <a:ea typeface="Times New Roman" panose="02020603050405020304" pitchFamily="18" charset="0"/>
                <a:cs typeface="Times New Roman" panose="02020603050405020304" pitchFamily="18" charset="0"/>
              </a:rPr>
              <a:t>Das Budget reicht keine zehn Jahre mehr</a:t>
            </a:r>
            <a:endParaRPr lang="de-DE" sz="16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600" kern="0" dirty="0">
                <a:effectLst/>
                <a:latin typeface="+mn-lt"/>
                <a:ea typeface="Times New Roman" panose="02020603050405020304" pitchFamily="18" charset="0"/>
                <a:cs typeface="Times New Roman" panose="02020603050405020304" pitchFamily="18" charset="0"/>
              </a:rPr>
              <a:t>. . . Daher bedeutet die Begrenzung der Erwärmung auf 1,5 Grad eine Restmenge an CO₂, die noch in die Luft gepustet werden kann. Der IPCC-Bericht nennt dieses Restbudget: für 1,5 Grad sind es weltweit ab jetzt nur noch rund 350 Milliarden Tonnen. Bei inzwischen über 40 Milliarden Tonnen Ausstoß pro Jahr reicht das Budget also keine zehn Jahre mehr.</a:t>
            </a:r>
            <a:endParaRPr lang="de-DE" sz="1600" kern="100" dirty="0">
              <a:effectLst/>
              <a:latin typeface="+mn-lt"/>
              <a:ea typeface="Calibri" panose="020F0502020204030204" pitchFamily="34" charset="0"/>
              <a:cs typeface="Times New Roman" panose="02020603050405020304" pitchFamily="18" charset="0"/>
            </a:endParaRPr>
          </a:p>
        </p:txBody>
      </p:sp>
      <p:sp>
        <p:nvSpPr>
          <p:cNvPr id="9" name="Rectangle 4">
            <a:extLst>
              <a:ext uri="{FF2B5EF4-FFF2-40B4-BE49-F238E27FC236}">
                <a16:creationId xmlns:a16="http://schemas.microsoft.com/office/drawing/2014/main" id="{3724F929-D6E3-0695-1D36-DD761B2A02AA}"/>
              </a:ext>
            </a:extLst>
          </p:cNvPr>
          <p:cNvSpPr>
            <a:spLocks noChangeArrowheads="1"/>
          </p:cNvSpPr>
          <p:nvPr/>
        </p:nvSpPr>
        <p:spPr bwMode="auto">
          <a:xfrm>
            <a:off x="0" y="595187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Krise ist lange bekannt! Wir haben keine Zeit mehr für Meinungsstreit!</a:t>
            </a:r>
          </a:p>
        </p:txBody>
      </p:sp>
    </p:spTree>
    <p:extLst>
      <p:ext uri="{BB962C8B-B14F-4D97-AF65-F5344CB8AC3E}">
        <p14:creationId xmlns:p14="http://schemas.microsoft.com/office/powerpoint/2010/main" val="233107391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28C354C-77D6-F86E-7D97-27BF84E6AAD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7</a:t>
            </a:fld>
            <a:endParaRPr lang="de-DE"/>
          </a:p>
        </p:txBody>
      </p:sp>
      <p:sp>
        <p:nvSpPr>
          <p:cNvPr id="6" name="Textfeld 5">
            <a:extLst>
              <a:ext uri="{FF2B5EF4-FFF2-40B4-BE49-F238E27FC236}">
                <a16:creationId xmlns:a16="http://schemas.microsoft.com/office/drawing/2014/main" id="{57005148-EED2-C7F0-E0A5-EBBC8AC338D1}"/>
              </a:ext>
            </a:extLst>
          </p:cNvPr>
          <p:cNvSpPr txBox="1"/>
          <p:nvPr/>
        </p:nvSpPr>
        <p:spPr>
          <a:xfrm>
            <a:off x="945287" y="-44351"/>
            <a:ext cx="8823553" cy="707886"/>
          </a:xfrm>
          <a:prstGeom prst="rect">
            <a:avLst/>
          </a:prstGeom>
          <a:noFill/>
        </p:spPr>
        <p:txBody>
          <a:bodyPr wrap="square">
            <a:spAutoFit/>
          </a:bodyPr>
          <a:lstStyle/>
          <a:p>
            <a:r>
              <a:rPr lang="de-DE" sz="2000" dirty="0">
                <a:solidFill>
                  <a:schemeClr val="bg1"/>
                </a:solidFill>
                <a:latin typeface="+mn-lt"/>
                <a:cs typeface="Calibri" panose="020F0502020204030204" pitchFamily="34" charset="0"/>
              </a:rPr>
              <a:t>Mediale und politische Empörung zum GEG (1) Fake-News (1)</a:t>
            </a:r>
            <a:br>
              <a:rPr lang="de-DE" sz="2000" dirty="0">
                <a:solidFill>
                  <a:schemeClr val="bg1"/>
                </a:solidFill>
                <a:latin typeface="+mn-lt"/>
                <a:cs typeface="Calibri" panose="020F0502020204030204" pitchFamily="34" charset="0"/>
              </a:rPr>
            </a:br>
            <a:r>
              <a:rPr lang="de-DE" sz="2000" dirty="0">
                <a:solidFill>
                  <a:schemeClr val="bg1"/>
                </a:solidFill>
                <a:latin typeface="+mn-lt"/>
                <a:cs typeface="Calibri" panose="020F0502020204030204" pitchFamily="34" charset="0"/>
              </a:rPr>
              <a:t>„Der Heiz-Hammer“</a:t>
            </a:r>
          </a:p>
        </p:txBody>
      </p:sp>
      <p:grpSp>
        <p:nvGrpSpPr>
          <p:cNvPr id="13" name="Gruppieren 12">
            <a:extLst>
              <a:ext uri="{FF2B5EF4-FFF2-40B4-BE49-F238E27FC236}">
                <a16:creationId xmlns:a16="http://schemas.microsoft.com/office/drawing/2014/main" id="{B8294BDE-86F7-5276-3267-C4380D8F81A3}"/>
              </a:ext>
            </a:extLst>
          </p:cNvPr>
          <p:cNvGrpSpPr/>
          <p:nvPr/>
        </p:nvGrpSpPr>
        <p:grpSpPr>
          <a:xfrm>
            <a:off x="5151120" y="1161287"/>
            <a:ext cx="4617720" cy="2808486"/>
            <a:chOff x="137160" y="920879"/>
            <a:chExt cx="4617720" cy="2808486"/>
          </a:xfrm>
        </p:grpSpPr>
        <p:pic>
          <p:nvPicPr>
            <p:cNvPr id="3" name="Grafik 2">
              <a:extLst>
                <a:ext uri="{FF2B5EF4-FFF2-40B4-BE49-F238E27FC236}">
                  <a16:creationId xmlns:a16="http://schemas.microsoft.com/office/drawing/2014/main" id="{90EC0703-3F01-401B-C10D-9D9B73B1D7B6}"/>
                </a:ext>
              </a:extLst>
            </p:cNvPr>
            <p:cNvPicPr>
              <a:picLocks noChangeAspect="1"/>
            </p:cNvPicPr>
            <p:nvPr/>
          </p:nvPicPr>
          <p:blipFill rotWithShape="1">
            <a:blip r:embed="rId2"/>
            <a:srcRect l="39151" t="11600" r="37834" b="13748"/>
            <a:stretch/>
          </p:blipFill>
          <p:spPr>
            <a:xfrm>
              <a:off x="137160" y="920879"/>
              <a:ext cx="4617720" cy="2808486"/>
            </a:xfrm>
            <a:prstGeom prst="rect">
              <a:avLst/>
            </a:prstGeom>
          </p:spPr>
        </p:pic>
        <p:sp>
          <p:nvSpPr>
            <p:cNvPr id="2" name="Textfeld 1">
              <a:extLst>
                <a:ext uri="{FF2B5EF4-FFF2-40B4-BE49-F238E27FC236}">
                  <a16:creationId xmlns:a16="http://schemas.microsoft.com/office/drawing/2014/main" id="{34E0F0F6-B052-FA72-A0CA-60DE694795CB}"/>
                </a:ext>
              </a:extLst>
            </p:cNvPr>
            <p:cNvSpPr txBox="1"/>
            <p:nvPr/>
          </p:nvSpPr>
          <p:spPr>
            <a:xfrm rot="21207212">
              <a:off x="3150121" y="1007303"/>
              <a:ext cx="950901" cy="276999"/>
            </a:xfrm>
            <a:prstGeom prst="rect">
              <a:avLst/>
            </a:prstGeom>
            <a:noFill/>
          </p:spPr>
          <p:txBody>
            <a:bodyPr wrap="none" rtlCol="0">
              <a:spAutoFit/>
            </a:bodyPr>
            <a:lstStyle/>
            <a:p>
              <a:r>
                <a:rPr lang="de-DE" sz="1200" dirty="0"/>
                <a:t>20.03.2023</a:t>
              </a:r>
            </a:p>
          </p:txBody>
        </p:sp>
      </p:grpSp>
      <p:grpSp>
        <p:nvGrpSpPr>
          <p:cNvPr id="12" name="Gruppieren 11">
            <a:extLst>
              <a:ext uri="{FF2B5EF4-FFF2-40B4-BE49-F238E27FC236}">
                <a16:creationId xmlns:a16="http://schemas.microsoft.com/office/drawing/2014/main" id="{6C1F4F53-D88F-A504-513B-8997BBF9735E}"/>
              </a:ext>
            </a:extLst>
          </p:cNvPr>
          <p:cNvGrpSpPr/>
          <p:nvPr/>
        </p:nvGrpSpPr>
        <p:grpSpPr>
          <a:xfrm>
            <a:off x="315315" y="1030615"/>
            <a:ext cx="3986208" cy="2698750"/>
            <a:chOff x="315315" y="3614178"/>
            <a:chExt cx="3986208" cy="2698750"/>
          </a:xfrm>
        </p:grpSpPr>
        <p:pic>
          <p:nvPicPr>
            <p:cNvPr id="10" name="Grafik 9">
              <a:extLst>
                <a:ext uri="{FF2B5EF4-FFF2-40B4-BE49-F238E27FC236}">
                  <a16:creationId xmlns:a16="http://schemas.microsoft.com/office/drawing/2014/main" id="{5A591018-7D2B-951E-726D-E8723E84B394}"/>
                </a:ext>
              </a:extLst>
            </p:cNvPr>
            <p:cNvPicPr>
              <a:picLocks noChangeAspect="1"/>
            </p:cNvPicPr>
            <p:nvPr/>
          </p:nvPicPr>
          <p:blipFill rotWithShape="1">
            <a:blip r:embed="rId3"/>
            <a:srcRect l="38215" t="10008" r="36862"/>
            <a:stretch/>
          </p:blipFill>
          <p:spPr>
            <a:xfrm>
              <a:off x="315315" y="3614178"/>
              <a:ext cx="3986208" cy="2698750"/>
            </a:xfrm>
            <a:prstGeom prst="rect">
              <a:avLst/>
            </a:prstGeom>
          </p:spPr>
        </p:pic>
        <p:sp>
          <p:nvSpPr>
            <p:cNvPr id="5" name="Textfeld 4">
              <a:extLst>
                <a:ext uri="{FF2B5EF4-FFF2-40B4-BE49-F238E27FC236}">
                  <a16:creationId xmlns:a16="http://schemas.microsoft.com/office/drawing/2014/main" id="{283D62A5-0987-DBFE-1280-6C14997E81E6}"/>
                </a:ext>
              </a:extLst>
            </p:cNvPr>
            <p:cNvSpPr txBox="1"/>
            <p:nvPr/>
          </p:nvSpPr>
          <p:spPr>
            <a:xfrm rot="21207212">
              <a:off x="2770209" y="3637357"/>
              <a:ext cx="950901" cy="276999"/>
            </a:xfrm>
            <a:prstGeom prst="rect">
              <a:avLst/>
            </a:prstGeom>
            <a:noFill/>
          </p:spPr>
          <p:txBody>
            <a:bodyPr wrap="none" rtlCol="0">
              <a:spAutoFit/>
            </a:bodyPr>
            <a:lstStyle/>
            <a:p>
              <a:r>
                <a:rPr lang="de-DE" sz="1200" dirty="0"/>
                <a:t>02.03.2023</a:t>
              </a:r>
            </a:p>
          </p:txBody>
        </p:sp>
      </p:grpSp>
      <p:grpSp>
        <p:nvGrpSpPr>
          <p:cNvPr id="15" name="Gruppieren 14">
            <a:extLst>
              <a:ext uri="{FF2B5EF4-FFF2-40B4-BE49-F238E27FC236}">
                <a16:creationId xmlns:a16="http://schemas.microsoft.com/office/drawing/2014/main" id="{F50FA29E-47AE-131C-CC63-E275AC000A58}"/>
              </a:ext>
            </a:extLst>
          </p:cNvPr>
          <p:cNvGrpSpPr/>
          <p:nvPr/>
        </p:nvGrpSpPr>
        <p:grpSpPr>
          <a:xfrm>
            <a:off x="958830" y="3429000"/>
            <a:ext cx="3767491" cy="2649485"/>
            <a:chOff x="958830" y="3429000"/>
            <a:chExt cx="3767491" cy="2649485"/>
          </a:xfrm>
        </p:grpSpPr>
        <p:pic>
          <p:nvPicPr>
            <p:cNvPr id="7" name="Grafik 6">
              <a:extLst>
                <a:ext uri="{FF2B5EF4-FFF2-40B4-BE49-F238E27FC236}">
                  <a16:creationId xmlns:a16="http://schemas.microsoft.com/office/drawing/2014/main" id="{3EF28BB9-7EBC-4AE4-484F-B7E66EE84B4B}"/>
                </a:ext>
              </a:extLst>
            </p:cNvPr>
            <p:cNvPicPr>
              <a:picLocks noChangeAspect="1"/>
            </p:cNvPicPr>
            <p:nvPr/>
          </p:nvPicPr>
          <p:blipFill rotWithShape="1">
            <a:blip r:embed="rId4"/>
            <a:srcRect l="38031" t="3402" r="37046" b="9931"/>
            <a:stretch/>
          </p:blipFill>
          <p:spPr>
            <a:xfrm>
              <a:off x="958830" y="3429000"/>
              <a:ext cx="3767491" cy="2649485"/>
            </a:xfrm>
            <a:prstGeom prst="rect">
              <a:avLst/>
            </a:prstGeom>
          </p:spPr>
        </p:pic>
        <p:sp>
          <p:nvSpPr>
            <p:cNvPr id="9" name="Textfeld 8">
              <a:extLst>
                <a:ext uri="{FF2B5EF4-FFF2-40B4-BE49-F238E27FC236}">
                  <a16:creationId xmlns:a16="http://schemas.microsoft.com/office/drawing/2014/main" id="{F5180C5C-BEAA-7405-4E93-CDB548D3A873}"/>
                </a:ext>
              </a:extLst>
            </p:cNvPr>
            <p:cNvSpPr txBox="1"/>
            <p:nvPr/>
          </p:nvSpPr>
          <p:spPr>
            <a:xfrm rot="326718">
              <a:off x="1124994" y="5642246"/>
              <a:ext cx="768625" cy="241498"/>
            </a:xfrm>
            <a:prstGeom prst="rect">
              <a:avLst/>
            </a:prstGeom>
            <a:noFill/>
          </p:spPr>
          <p:txBody>
            <a:bodyPr wrap="none" rtlCol="0">
              <a:spAutoFit/>
            </a:bodyPr>
            <a:lstStyle/>
            <a:p>
              <a:r>
                <a:rPr lang="de-DE" sz="1200" dirty="0"/>
                <a:t>15.04.2023</a:t>
              </a:r>
            </a:p>
          </p:txBody>
        </p:sp>
      </p:grpSp>
      <p:sp>
        <p:nvSpPr>
          <p:cNvPr id="8" name="Rectangle 4">
            <a:extLst>
              <a:ext uri="{FF2B5EF4-FFF2-40B4-BE49-F238E27FC236}">
                <a16:creationId xmlns:a16="http://schemas.microsoft.com/office/drawing/2014/main" id="{5B8BF386-D596-996C-C4BA-3561B4F14E54}"/>
              </a:ext>
            </a:extLst>
          </p:cNvPr>
          <p:cNvSpPr>
            <a:spLocks noChangeArrowheads="1"/>
          </p:cNvSpPr>
          <p:nvPr/>
        </p:nvSpPr>
        <p:spPr bwMode="auto">
          <a:xfrm>
            <a:off x="0" y="619774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Bürger:innen</a:t>
            </a:r>
            <a:r>
              <a:rPr lang="de-DE" altLang="de-DE" sz="1800" dirty="0">
                <a:solidFill>
                  <a:srgbClr val="00B050"/>
                </a:solidFill>
              </a:rPr>
              <a:t> werden von „Qualitätsmedien“ bewusst falsch informiert und damit verunsichert!</a:t>
            </a:r>
          </a:p>
        </p:txBody>
      </p:sp>
      <p:grpSp>
        <p:nvGrpSpPr>
          <p:cNvPr id="21" name="Gruppieren 20">
            <a:extLst>
              <a:ext uri="{FF2B5EF4-FFF2-40B4-BE49-F238E27FC236}">
                <a16:creationId xmlns:a16="http://schemas.microsoft.com/office/drawing/2014/main" id="{A08142F2-4D0C-4DF6-0DF6-F5CE822B9B3F}"/>
              </a:ext>
            </a:extLst>
          </p:cNvPr>
          <p:cNvGrpSpPr/>
          <p:nvPr/>
        </p:nvGrpSpPr>
        <p:grpSpPr>
          <a:xfrm>
            <a:off x="5141465" y="4423484"/>
            <a:ext cx="4617720" cy="1774256"/>
            <a:chOff x="5141465" y="4423484"/>
            <a:chExt cx="4617720" cy="1774256"/>
          </a:xfrm>
        </p:grpSpPr>
        <p:sp>
          <p:nvSpPr>
            <p:cNvPr id="16" name="Rechteck 15">
              <a:extLst>
                <a:ext uri="{FF2B5EF4-FFF2-40B4-BE49-F238E27FC236}">
                  <a16:creationId xmlns:a16="http://schemas.microsoft.com/office/drawing/2014/main" id="{DFD50807-9263-9738-9B72-0050595122A4}"/>
                </a:ext>
              </a:extLst>
            </p:cNvPr>
            <p:cNvSpPr/>
            <p:nvPr/>
          </p:nvSpPr>
          <p:spPr bwMode="auto">
            <a:xfrm>
              <a:off x="5141465" y="4423484"/>
              <a:ext cx="4617720" cy="177425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2ADEC0A5-8C9B-B10B-E5F8-98338554D25E}"/>
                </a:ext>
              </a:extLst>
            </p:cNvPr>
            <p:cNvSpPr txBox="1"/>
            <p:nvPr/>
          </p:nvSpPr>
          <p:spPr>
            <a:xfrm>
              <a:off x="7093393" y="4572034"/>
              <a:ext cx="2546474" cy="1569660"/>
            </a:xfrm>
            <a:prstGeom prst="rect">
              <a:avLst/>
            </a:prstGeom>
            <a:noFill/>
          </p:spPr>
          <p:txBody>
            <a:bodyPr wrap="square">
              <a:spAutoFit/>
            </a:bodyPr>
            <a:lstStyle/>
            <a:p>
              <a:r>
                <a:rPr lang="de-DE" sz="1200" b="1" kern="0" dirty="0">
                  <a:solidFill>
                    <a:srgbClr val="000000"/>
                  </a:solidFill>
                  <a:effectLst/>
                  <a:latin typeface="+mn-lt"/>
                  <a:ea typeface="Times New Roman" panose="02020603050405020304" pitchFamily="18" charset="0"/>
                </a:rPr>
                <a:t>Öl-/Gas Heizungsverbot | Energiesparkommissar</a:t>
              </a:r>
              <a:br>
                <a:rPr lang="de-DE" sz="1200" b="1" kern="0" dirty="0">
                  <a:solidFill>
                    <a:srgbClr val="000000"/>
                  </a:solidFill>
                  <a:effectLst/>
                  <a:latin typeface="+mn-lt"/>
                  <a:ea typeface="Times New Roman" panose="02020603050405020304" pitchFamily="18" charset="0"/>
                </a:rPr>
              </a:br>
              <a:r>
                <a:rPr lang="de-DE" sz="1200" u="sng" kern="0" dirty="0">
                  <a:solidFill>
                    <a:srgbClr val="0000FF"/>
                  </a:solidFill>
                  <a:effectLst/>
                  <a:latin typeface="+mn-lt"/>
                  <a:ea typeface="Times New Roman" panose="02020603050405020304" pitchFamily="18" charset="0"/>
                  <a:cs typeface="Calibri" panose="020F0502020204030204" pitchFamily="34" charset="0"/>
                  <a:hlinkClick r:id="rId5"/>
                </a:rPr>
                <a:t>Kostengünstige Lösung das GEG einzuhalten (65% EE) - Heiz-Hammer Lösung</a:t>
              </a:r>
              <a:br>
                <a:rPr lang="de-DE" sz="1200" u="sng" kern="0" dirty="0">
                  <a:solidFill>
                    <a:srgbClr val="0000FF"/>
                  </a:solidFill>
                  <a:effectLst/>
                  <a:latin typeface="+mn-lt"/>
                  <a:ea typeface="Times New Roman" panose="02020603050405020304" pitchFamily="18" charset="0"/>
                  <a:cs typeface="Calibri" panose="020F0502020204030204" pitchFamily="34" charset="0"/>
                </a:rPr>
              </a:br>
              <a:br>
                <a:rPr lang="de-DE" sz="1200" u="sng" kern="0" dirty="0">
                  <a:solidFill>
                    <a:srgbClr val="0000FF"/>
                  </a:solidFill>
                  <a:latin typeface="+mn-lt"/>
                  <a:ea typeface="Times New Roman" panose="02020603050405020304" pitchFamily="18" charset="0"/>
                  <a:cs typeface="Calibri" panose="020F0502020204030204" pitchFamily="34" charset="0"/>
                </a:rPr>
              </a:br>
              <a:r>
                <a:rPr lang="de-DE" sz="1200" kern="0" dirty="0">
                  <a:latin typeface="+mn-lt"/>
                  <a:ea typeface="Times New Roman" panose="02020603050405020304" pitchFamily="18" charset="0"/>
                  <a:cs typeface="Calibri" panose="020F0502020204030204" pitchFamily="34" charset="0"/>
                  <a:sym typeface="Wingdings" panose="05000000000000000000" pitchFamily="2" charset="2"/>
                </a:rPr>
                <a:t> 65% EE bei der Heizung</a:t>
              </a:r>
              <a:br>
                <a:rPr lang="de-DE" sz="1200" kern="0" dirty="0">
                  <a:latin typeface="+mn-lt"/>
                  <a:ea typeface="Times New Roman" panose="02020603050405020304" pitchFamily="18" charset="0"/>
                  <a:cs typeface="Calibri" panose="020F0502020204030204" pitchFamily="34" charset="0"/>
                  <a:sym typeface="Wingdings" panose="05000000000000000000" pitchFamily="2" charset="2"/>
                </a:rPr>
              </a:br>
              <a:r>
                <a:rPr lang="de-DE" sz="1200" kern="0" dirty="0">
                  <a:latin typeface="+mn-lt"/>
                  <a:ea typeface="Times New Roman" panose="02020603050405020304" pitchFamily="18" charset="0"/>
                  <a:cs typeface="Calibri" panose="020F0502020204030204" pitchFamily="34" charset="0"/>
                  <a:sym typeface="Wingdings" panose="05000000000000000000" pitchFamily="2" charset="2"/>
                </a:rPr>
                <a:t>    schon für 5.000 €</a:t>
              </a:r>
              <a:endParaRPr lang="de-DE" sz="1200" kern="0" dirty="0">
                <a:effectLst/>
                <a:latin typeface="+mn-lt"/>
                <a:ea typeface="Times New Roman" panose="02020603050405020304" pitchFamily="18" charset="0"/>
                <a:cs typeface="Calibri" panose="020F0502020204030204" pitchFamily="34" charset="0"/>
              </a:endParaRPr>
            </a:p>
          </p:txBody>
        </p:sp>
        <p:pic>
          <p:nvPicPr>
            <p:cNvPr id="20" name="Grafik 19" descr="Ein Bild, das Text, Entwurf, Darstellung, Zeichnung enthält.&#10;&#10;Automatisch generierte Beschreibung">
              <a:extLst>
                <a:ext uri="{FF2B5EF4-FFF2-40B4-BE49-F238E27FC236}">
                  <a16:creationId xmlns:a16="http://schemas.microsoft.com/office/drawing/2014/main" id="{20B74708-46F9-4E0D-6403-445782008F23}"/>
                </a:ext>
              </a:extLst>
            </p:cNvPr>
            <p:cNvPicPr>
              <a:picLocks noChangeAspect="1"/>
            </p:cNvPicPr>
            <p:nvPr/>
          </p:nvPicPr>
          <p:blipFill rotWithShape="1">
            <a:blip r:embed="rId6">
              <a:extLst>
                <a:ext uri="{28A0092B-C50C-407E-A947-70E740481C1C}">
                  <a14:useLocalDpi xmlns:a14="http://schemas.microsoft.com/office/drawing/2010/main" val="0"/>
                </a:ext>
              </a:extLst>
            </a:blip>
            <a:srcRect l="38486" r="16641"/>
            <a:stretch/>
          </p:blipFill>
          <p:spPr>
            <a:xfrm>
              <a:off x="5265406" y="4621583"/>
              <a:ext cx="1786290" cy="995179"/>
            </a:xfrm>
            <a:prstGeom prst="rect">
              <a:avLst/>
            </a:prstGeom>
          </p:spPr>
        </p:pic>
      </p:grpSp>
    </p:spTree>
    <p:extLst>
      <p:ext uri="{BB962C8B-B14F-4D97-AF65-F5344CB8AC3E}">
        <p14:creationId xmlns:p14="http://schemas.microsoft.com/office/powerpoint/2010/main" val="202340409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1+#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1+#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B5BE54-FDCB-EA7B-6CA5-354BEB73E196}"/>
              </a:ext>
            </a:extLst>
          </p:cNvPr>
          <p:cNvPicPr>
            <a:picLocks noChangeAspect="1"/>
          </p:cNvPicPr>
          <p:nvPr/>
        </p:nvPicPr>
        <p:blipFill>
          <a:blip r:embed="rId2"/>
          <a:stretch>
            <a:fillRect/>
          </a:stretch>
        </p:blipFill>
        <p:spPr>
          <a:xfrm>
            <a:off x="221854" y="816352"/>
            <a:ext cx="3106561" cy="5292150"/>
          </a:xfrm>
          <a:prstGeom prst="rect">
            <a:avLst/>
          </a:prstGeom>
        </p:spPr>
      </p:pic>
      <p:sp>
        <p:nvSpPr>
          <p:cNvPr id="6" name="Textfeld 5">
            <a:extLst>
              <a:ext uri="{FF2B5EF4-FFF2-40B4-BE49-F238E27FC236}">
                <a16:creationId xmlns:a16="http://schemas.microsoft.com/office/drawing/2014/main" id="{57005148-EED2-C7F0-E0A5-EBBC8AC338D1}"/>
              </a:ext>
            </a:extLst>
          </p:cNvPr>
          <p:cNvSpPr txBox="1"/>
          <p:nvPr/>
        </p:nvSpPr>
        <p:spPr>
          <a:xfrm>
            <a:off x="885737" y="0"/>
            <a:ext cx="8871295" cy="707886"/>
          </a:xfrm>
          <a:prstGeom prst="rect">
            <a:avLst/>
          </a:prstGeom>
          <a:noFill/>
        </p:spPr>
        <p:txBody>
          <a:bodyPr wrap="square">
            <a:spAutoFit/>
          </a:bodyPr>
          <a:lstStyle/>
          <a:p>
            <a:r>
              <a:rPr lang="de-DE" sz="2000" dirty="0">
                <a:solidFill>
                  <a:schemeClr val="bg1"/>
                </a:solidFill>
                <a:latin typeface="+mn-lt"/>
                <a:cs typeface="Calibri" panose="020F0502020204030204" pitchFamily="34" charset="0"/>
              </a:rPr>
              <a:t>Mediale und politische Empörung zum GEG (1) Fake-News (2)</a:t>
            </a:r>
            <a:br>
              <a:rPr lang="de-DE" sz="2000" dirty="0">
                <a:solidFill>
                  <a:schemeClr val="bg1"/>
                </a:solidFill>
                <a:latin typeface="+mn-lt"/>
                <a:cs typeface="Calibri" panose="020F0502020204030204" pitchFamily="34" charset="0"/>
              </a:rPr>
            </a:br>
            <a:r>
              <a:rPr lang="de-DE" sz="2000" dirty="0">
                <a:solidFill>
                  <a:schemeClr val="bg1"/>
                </a:solidFill>
                <a:latin typeface="+mn-lt"/>
                <a:cs typeface="Calibri" panose="020F0502020204030204" pitchFamily="34" charset="0"/>
              </a:rPr>
              <a:t>„Das politische Geschäft“ </a:t>
            </a:r>
          </a:p>
        </p:txBody>
      </p:sp>
      <p:sp>
        <p:nvSpPr>
          <p:cNvPr id="8" name="Rectangle 4">
            <a:extLst>
              <a:ext uri="{FF2B5EF4-FFF2-40B4-BE49-F238E27FC236}">
                <a16:creationId xmlns:a16="http://schemas.microsoft.com/office/drawing/2014/main" id="{5B8BF386-D596-996C-C4BA-3561B4F14E54}"/>
              </a:ext>
            </a:extLst>
          </p:cNvPr>
          <p:cNvSpPr>
            <a:spLocks noChangeArrowheads="1"/>
          </p:cNvSpPr>
          <p:nvPr/>
        </p:nvSpPr>
        <p:spPr bwMode="auto">
          <a:xfrm>
            <a:off x="0" y="613373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Leider geht es in der Politik viel zu wenig um die Sache, sondern mehr um Partei-Interessen!</a:t>
            </a:r>
          </a:p>
        </p:txBody>
      </p:sp>
      <p:grpSp>
        <p:nvGrpSpPr>
          <p:cNvPr id="13" name="Gruppieren 12">
            <a:extLst>
              <a:ext uri="{FF2B5EF4-FFF2-40B4-BE49-F238E27FC236}">
                <a16:creationId xmlns:a16="http://schemas.microsoft.com/office/drawing/2014/main" id="{20FB0E1B-7711-656C-29F7-5131116416C8}"/>
              </a:ext>
            </a:extLst>
          </p:cNvPr>
          <p:cNvGrpSpPr/>
          <p:nvPr/>
        </p:nvGrpSpPr>
        <p:grpSpPr>
          <a:xfrm>
            <a:off x="3774186" y="2072556"/>
            <a:ext cx="5682996" cy="2696506"/>
            <a:chOff x="3774186" y="836406"/>
            <a:chExt cx="5682996" cy="2696506"/>
          </a:xfrm>
        </p:grpSpPr>
        <p:sp>
          <p:nvSpPr>
            <p:cNvPr id="7" name="Textfeld 6">
              <a:extLst>
                <a:ext uri="{FF2B5EF4-FFF2-40B4-BE49-F238E27FC236}">
                  <a16:creationId xmlns:a16="http://schemas.microsoft.com/office/drawing/2014/main" id="{473C6453-6FF1-7D96-A3D4-B39017D46730}"/>
                </a:ext>
              </a:extLst>
            </p:cNvPr>
            <p:cNvSpPr txBox="1"/>
            <p:nvPr/>
          </p:nvSpPr>
          <p:spPr>
            <a:xfrm>
              <a:off x="3774186" y="1470809"/>
              <a:ext cx="5682996" cy="2062103"/>
            </a:xfrm>
            <a:prstGeom prst="rect">
              <a:avLst/>
            </a:prstGeom>
            <a:noFill/>
          </p:spPr>
          <p:txBody>
            <a:bodyPr wrap="square">
              <a:spAutoFit/>
            </a:bodyPr>
            <a:lstStyle/>
            <a:p>
              <a:r>
                <a:rPr lang="de-DE" sz="1600" b="1" dirty="0"/>
                <a:t>Dürr nach Gerichtsbeschluss: GEG 'vom Kopf auf die Füße gestellt' </a:t>
              </a:r>
            </a:p>
            <a:p>
              <a:r>
                <a:rPr lang="de-DE" sz="1600" dirty="0"/>
                <a:t>BERLIN (dpa-AFX) -FDP-Fraktionschef Christian Dürr wertet den vorläufigen Stopp des Heizungsgesetzes durch das Bundesverfassungsgericht als Beleg für umfangreiche Änderungen an der Novelle. "Die Entscheidung unterstreicht daher, dass das Gebäudeenergiegesetz vom Kopf auf die Füße gestellt wurde."</a:t>
              </a:r>
            </a:p>
          </p:txBody>
        </p:sp>
        <p:pic>
          <p:nvPicPr>
            <p:cNvPr id="10" name="Grafik 9" descr="Ein Bild, das Schrift, Grafiken, Logo, Typografie enthält.&#10;&#10;Automatisch generierte Beschreibung">
              <a:extLst>
                <a:ext uri="{FF2B5EF4-FFF2-40B4-BE49-F238E27FC236}">
                  <a16:creationId xmlns:a16="http://schemas.microsoft.com/office/drawing/2014/main" id="{F63173A3-3E5D-E015-736E-FACCE45F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957" y="836406"/>
              <a:ext cx="1864467" cy="634403"/>
            </a:xfrm>
            <a:prstGeom prst="rect">
              <a:avLst/>
            </a:prstGeom>
          </p:spPr>
        </p:pic>
        <p:sp>
          <p:nvSpPr>
            <p:cNvPr id="12" name="Textfeld 11">
              <a:extLst>
                <a:ext uri="{FF2B5EF4-FFF2-40B4-BE49-F238E27FC236}">
                  <a16:creationId xmlns:a16="http://schemas.microsoft.com/office/drawing/2014/main" id="{8A80F319-C2E2-9FCF-ACE0-07EAEC6A78FE}"/>
                </a:ext>
              </a:extLst>
            </p:cNvPr>
            <p:cNvSpPr txBox="1"/>
            <p:nvPr/>
          </p:nvSpPr>
          <p:spPr>
            <a:xfrm>
              <a:off x="5790388" y="1015108"/>
              <a:ext cx="1024128" cy="276999"/>
            </a:xfrm>
            <a:prstGeom prst="rect">
              <a:avLst/>
            </a:prstGeom>
            <a:noFill/>
          </p:spPr>
          <p:txBody>
            <a:bodyPr wrap="square" rtlCol="0">
              <a:spAutoFit/>
            </a:bodyPr>
            <a:lstStyle/>
            <a:p>
              <a:r>
                <a:rPr lang="de-DE" sz="1200" dirty="0"/>
                <a:t>06.07.2023</a:t>
              </a:r>
            </a:p>
          </p:txBody>
        </p:sp>
      </p:grpSp>
    </p:spTree>
    <p:extLst>
      <p:ext uri="{BB962C8B-B14F-4D97-AF65-F5344CB8AC3E}">
        <p14:creationId xmlns:p14="http://schemas.microsoft.com/office/powerpoint/2010/main" val="17144443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75A4CD31-9802-AC47-2BB0-A379CF4339B0}"/>
              </a:ext>
            </a:extLst>
          </p:cNvPr>
          <p:cNvGrpSpPr/>
          <p:nvPr/>
        </p:nvGrpSpPr>
        <p:grpSpPr>
          <a:xfrm>
            <a:off x="1875453" y="3754281"/>
            <a:ext cx="3862408" cy="1962127"/>
            <a:chOff x="4320073" y="4058816"/>
            <a:chExt cx="3862408" cy="1962127"/>
          </a:xfrm>
        </p:grpSpPr>
        <p:pic>
          <p:nvPicPr>
            <p:cNvPr id="5" name="Grafik 4" descr="Ein Bild, das Text, Diagramm, Screenshot, Schrift enthält.&#10;&#10;Automatisch generierte Beschreibung">
              <a:extLst>
                <a:ext uri="{FF2B5EF4-FFF2-40B4-BE49-F238E27FC236}">
                  <a16:creationId xmlns:a16="http://schemas.microsoft.com/office/drawing/2014/main" id="{EC9D8ECB-57CE-883F-DE24-CFEEDF982A55}"/>
                </a:ext>
              </a:extLst>
            </p:cNvPr>
            <p:cNvPicPr>
              <a:picLocks noChangeAspect="1"/>
            </p:cNvPicPr>
            <p:nvPr/>
          </p:nvPicPr>
          <p:blipFill rotWithShape="1">
            <a:blip r:embed="rId3">
              <a:extLst>
                <a:ext uri="{28A0092B-C50C-407E-A947-70E740481C1C}">
                  <a14:useLocalDpi xmlns:a14="http://schemas.microsoft.com/office/drawing/2010/main" val="0"/>
                </a:ext>
              </a:extLst>
            </a:blip>
            <a:srcRect l="14385" t="52577" r="41368" b="11619"/>
            <a:stretch/>
          </p:blipFill>
          <p:spPr>
            <a:xfrm>
              <a:off x="4413380" y="4152122"/>
              <a:ext cx="3769101" cy="1868821"/>
            </a:xfrm>
            <a:prstGeom prst="rect">
              <a:avLst/>
            </a:prstGeom>
          </p:spPr>
        </p:pic>
        <p:sp>
          <p:nvSpPr>
            <p:cNvPr id="6" name="Rechteck 5">
              <a:extLst>
                <a:ext uri="{FF2B5EF4-FFF2-40B4-BE49-F238E27FC236}">
                  <a16:creationId xmlns:a16="http://schemas.microsoft.com/office/drawing/2014/main" id="{166417A3-59C9-D946-1517-5CAA1A78683A}"/>
                </a:ext>
              </a:extLst>
            </p:cNvPr>
            <p:cNvSpPr/>
            <p:nvPr/>
          </p:nvSpPr>
          <p:spPr bwMode="auto">
            <a:xfrm>
              <a:off x="4320073" y="4058816"/>
              <a:ext cx="709127" cy="802328"/>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3" name="Grafik 2" descr="Ein Bild, das Text, Diagramm, Screenshot, Schrift enthält.&#10;&#10;Automatisch generierte Beschreibung">
            <a:extLst>
              <a:ext uri="{FF2B5EF4-FFF2-40B4-BE49-F238E27FC236}">
                <a16:creationId xmlns:a16="http://schemas.microsoft.com/office/drawing/2014/main" id="{963DD17C-B665-FAF3-3D16-5FE302C510A5}"/>
              </a:ext>
            </a:extLst>
          </p:cNvPr>
          <p:cNvPicPr>
            <a:picLocks noChangeAspect="1"/>
          </p:cNvPicPr>
          <p:nvPr/>
        </p:nvPicPr>
        <p:blipFill rotWithShape="1">
          <a:blip r:embed="rId3">
            <a:extLst>
              <a:ext uri="{28A0092B-C50C-407E-A947-70E740481C1C}">
                <a14:useLocalDpi xmlns:a14="http://schemas.microsoft.com/office/drawing/2010/main" val="0"/>
              </a:ext>
            </a:extLst>
          </a:blip>
          <a:srcRect l="84817" b="77275"/>
          <a:stretch/>
        </p:blipFill>
        <p:spPr>
          <a:xfrm>
            <a:off x="8397551" y="1117110"/>
            <a:ext cx="1293364" cy="1186184"/>
          </a:xfrm>
          <a:prstGeom prst="rect">
            <a:avLst/>
          </a:prstGeom>
        </p:spPr>
      </p:pic>
      <p:sp>
        <p:nvSpPr>
          <p:cNvPr id="8207" name="Textfeld 8206">
            <a:extLst>
              <a:ext uri="{FF2B5EF4-FFF2-40B4-BE49-F238E27FC236}">
                <a16:creationId xmlns:a16="http://schemas.microsoft.com/office/drawing/2014/main" id="{35B7C35A-FC94-483C-7F04-2F861215333C}"/>
              </a:ext>
            </a:extLst>
          </p:cNvPr>
          <p:cNvSpPr txBox="1"/>
          <p:nvPr/>
        </p:nvSpPr>
        <p:spPr>
          <a:xfrm>
            <a:off x="8316273" y="2284435"/>
            <a:ext cx="1551121"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kern="100" dirty="0" err="1">
                <a:effectLst/>
                <a:latin typeface="Calibri" panose="020F0502020204030204" pitchFamily="34" charset="0"/>
                <a:ea typeface="Calibri" panose="020F0502020204030204" pitchFamily="34" charset="0"/>
                <a:cs typeface="Times New Roman" panose="02020603050405020304" pitchFamily="18" charset="0"/>
              </a:rPr>
              <a:t>bwp</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ISE e.V.</a:t>
            </a:r>
          </a:p>
        </p:txBody>
      </p:sp>
      <p:sp>
        <p:nvSpPr>
          <p:cNvPr id="16" name="Textfeld 15">
            <a:extLst>
              <a:ext uri="{FF2B5EF4-FFF2-40B4-BE49-F238E27FC236}">
                <a16:creationId xmlns:a16="http://schemas.microsoft.com/office/drawing/2014/main" id="{46130F6E-9282-95BA-B9AF-9DB2C836BA4C}"/>
              </a:ext>
            </a:extLst>
          </p:cNvPr>
          <p:cNvSpPr txBox="1"/>
          <p:nvPr/>
        </p:nvSpPr>
        <p:spPr>
          <a:xfrm>
            <a:off x="2776271" y="745399"/>
            <a:ext cx="6042039" cy="954107"/>
          </a:xfrm>
          <a:prstGeom prst="rect">
            <a:avLst/>
          </a:prstGeom>
          <a:noFill/>
        </p:spPr>
        <p:txBody>
          <a:bodyPr wrap="none" rtlCol="0">
            <a:spAutoFit/>
          </a:bodyPr>
          <a:lstStyle/>
          <a:p>
            <a:r>
              <a:rPr lang="de-DE" sz="1400" dirty="0" err="1">
                <a:solidFill>
                  <a:srgbClr val="FF0000"/>
                </a:solidFill>
              </a:rPr>
              <a:t>Erdgasnetrz</a:t>
            </a:r>
            <a:r>
              <a:rPr lang="de-DE" sz="1400" dirty="0">
                <a:solidFill>
                  <a:srgbClr val="FF0000"/>
                </a:solidFill>
              </a:rPr>
              <a:t>-/</a:t>
            </a:r>
            <a:r>
              <a:rPr lang="de-DE" sz="1400" dirty="0" err="1">
                <a:solidFill>
                  <a:srgbClr val="FF0000"/>
                </a:solidFill>
              </a:rPr>
              <a:t>branche</a:t>
            </a:r>
            <a:r>
              <a:rPr lang="de-DE" sz="1400" dirty="0">
                <a:solidFill>
                  <a:srgbClr val="FF0000"/>
                </a:solidFill>
              </a:rPr>
              <a:t> in D (2022), </a:t>
            </a:r>
            <a:r>
              <a:rPr lang="de-DE" sz="1200" dirty="0"/>
              <a:t>Quelle: BMWK, Prof. Quaschning, </a:t>
            </a:r>
            <a:r>
              <a:rPr lang="de-DE" sz="1200" dirty="0" err="1"/>
              <a:t>IBIS</a:t>
            </a:r>
            <a:r>
              <a:rPr lang="de-DE" sz="1200" i="1" dirty="0" err="1"/>
              <a:t>World</a:t>
            </a:r>
            <a:r>
              <a:rPr lang="de-DE" sz="1200" dirty="0">
                <a:solidFill>
                  <a:srgbClr val="FF0000"/>
                </a:solidFill>
              </a:rPr>
              <a:t> </a:t>
            </a:r>
            <a:br>
              <a:rPr lang="de-DE" sz="1400" dirty="0">
                <a:solidFill>
                  <a:srgbClr val="FF0000"/>
                </a:solidFill>
              </a:rPr>
            </a:br>
            <a:r>
              <a:rPr lang="de-DE" sz="1400" dirty="0">
                <a:solidFill>
                  <a:srgbClr val="FF0000"/>
                </a:solidFill>
              </a:rPr>
              <a:t>- Netz-Gesamtlänge:  511.000 km</a:t>
            </a:r>
            <a:br>
              <a:rPr lang="de-DE" sz="1400" dirty="0">
                <a:solidFill>
                  <a:srgbClr val="FF0000"/>
                </a:solidFill>
              </a:rPr>
            </a:br>
            <a:r>
              <a:rPr lang="de-DE" sz="1400" dirty="0">
                <a:solidFill>
                  <a:srgbClr val="FF0000"/>
                </a:solidFill>
              </a:rPr>
              <a:t>- Summe </a:t>
            </a:r>
            <a:r>
              <a:rPr lang="de-DE" sz="1400" dirty="0" err="1">
                <a:solidFill>
                  <a:srgbClr val="FF0000"/>
                </a:solidFill>
              </a:rPr>
              <a:t>Invest</a:t>
            </a:r>
            <a:r>
              <a:rPr lang="de-DE" sz="1400" dirty="0">
                <a:solidFill>
                  <a:srgbClr val="FF0000"/>
                </a:solidFill>
              </a:rPr>
              <a:t>: 300 Mrd. €</a:t>
            </a:r>
            <a:br>
              <a:rPr lang="de-DE" sz="1400" dirty="0">
                <a:solidFill>
                  <a:srgbClr val="FF0000"/>
                </a:solidFill>
              </a:rPr>
            </a:br>
            <a:r>
              <a:rPr lang="de-DE" sz="1400" dirty="0">
                <a:solidFill>
                  <a:srgbClr val="FF0000"/>
                </a:solidFill>
              </a:rPr>
              <a:t>- Umsatz:  87,8 Mrd. €</a:t>
            </a:r>
          </a:p>
        </p:txBody>
      </p:sp>
      <p:sp>
        <p:nvSpPr>
          <p:cNvPr id="12" name="Textfeld 11">
            <a:extLst>
              <a:ext uri="{FF2B5EF4-FFF2-40B4-BE49-F238E27FC236}">
                <a16:creationId xmlns:a16="http://schemas.microsoft.com/office/drawing/2014/main" id="{29A698D1-4CDA-7FB1-118C-7E4451C09D49}"/>
              </a:ext>
            </a:extLst>
          </p:cNvPr>
          <p:cNvSpPr txBox="1"/>
          <p:nvPr/>
        </p:nvSpPr>
        <p:spPr>
          <a:xfrm>
            <a:off x="325319" y="742872"/>
            <a:ext cx="2408032" cy="954107"/>
          </a:xfrm>
          <a:prstGeom prst="rect">
            <a:avLst/>
          </a:prstGeom>
          <a:noFill/>
        </p:spPr>
        <p:txBody>
          <a:bodyPr wrap="none" rtlCol="0">
            <a:spAutoFit/>
          </a:bodyPr>
          <a:lstStyle/>
          <a:p>
            <a:r>
              <a:rPr lang="de-DE" sz="1400" dirty="0" err="1"/>
              <a:t>LobbyControl</a:t>
            </a:r>
            <a:r>
              <a:rPr lang="de-DE" sz="1400" dirty="0"/>
              <a:t> 2023</a:t>
            </a:r>
            <a:r>
              <a:rPr lang="de-DE" sz="1400" dirty="0">
                <a:solidFill>
                  <a:srgbClr val="FF0000"/>
                </a:solidFill>
              </a:rPr>
              <a:t>:</a:t>
            </a:r>
          </a:p>
          <a:p>
            <a:r>
              <a:rPr lang="de-DE" sz="1400" dirty="0">
                <a:solidFill>
                  <a:srgbClr val="FF0000"/>
                </a:solidFill>
              </a:rPr>
              <a:t>„</a:t>
            </a:r>
            <a:r>
              <a:rPr lang="de-DE" sz="1400" dirty="0" err="1">
                <a:solidFill>
                  <a:srgbClr val="FF0000"/>
                </a:solidFill>
              </a:rPr>
              <a:t>Gaslobby</a:t>
            </a:r>
            <a:r>
              <a:rPr lang="de-DE" sz="1400" dirty="0">
                <a:solidFill>
                  <a:srgbClr val="FF0000"/>
                </a:solidFill>
              </a:rPr>
              <a:t> hat in 2022</a:t>
            </a:r>
          </a:p>
          <a:p>
            <a:r>
              <a:rPr lang="de-DE" sz="1400" dirty="0">
                <a:solidFill>
                  <a:srgbClr val="FF0000"/>
                </a:solidFill>
              </a:rPr>
              <a:t>40 Mio. € für Kontaktpflege</a:t>
            </a:r>
            <a:br>
              <a:rPr lang="de-DE" sz="1400" dirty="0">
                <a:solidFill>
                  <a:srgbClr val="FF0000"/>
                </a:solidFill>
              </a:rPr>
            </a:br>
            <a:r>
              <a:rPr lang="de-DE" sz="1400" dirty="0">
                <a:solidFill>
                  <a:srgbClr val="FF0000"/>
                </a:solidFill>
              </a:rPr>
              <a:t>mit der Politik ausgegeben!“</a:t>
            </a:r>
          </a:p>
        </p:txBody>
      </p:sp>
      <p:grpSp>
        <p:nvGrpSpPr>
          <p:cNvPr id="8222" name="Gruppieren 8221">
            <a:extLst>
              <a:ext uri="{FF2B5EF4-FFF2-40B4-BE49-F238E27FC236}">
                <a16:creationId xmlns:a16="http://schemas.microsoft.com/office/drawing/2014/main" id="{4FD9281C-A80D-0317-22D3-AFFC2470CEAF}"/>
              </a:ext>
            </a:extLst>
          </p:cNvPr>
          <p:cNvGrpSpPr/>
          <p:nvPr/>
        </p:nvGrpSpPr>
        <p:grpSpPr>
          <a:xfrm>
            <a:off x="3829522" y="2079924"/>
            <a:ext cx="1765610" cy="1186184"/>
            <a:chOff x="3829522" y="2079924"/>
            <a:chExt cx="1765610" cy="1186184"/>
          </a:xfrm>
        </p:grpSpPr>
        <p:sp>
          <p:nvSpPr>
            <p:cNvPr id="17" name="Rechteck: abgerundete Ecken 16">
              <a:extLst>
                <a:ext uri="{FF2B5EF4-FFF2-40B4-BE49-F238E27FC236}">
                  <a16:creationId xmlns:a16="http://schemas.microsoft.com/office/drawing/2014/main" id="{6E0451D4-A835-0369-7E20-79A545F3B28E}"/>
                </a:ext>
              </a:extLst>
            </p:cNvPr>
            <p:cNvSpPr/>
            <p:nvPr/>
          </p:nvSpPr>
          <p:spPr bwMode="auto">
            <a:xfrm>
              <a:off x="3829522" y="2079924"/>
              <a:ext cx="1765610"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12FA336E-4DF6-9281-EEA7-CA7444CD2849}"/>
                </a:ext>
              </a:extLst>
            </p:cNvPr>
            <p:cNvSpPr txBox="1"/>
            <p:nvPr/>
          </p:nvSpPr>
          <p:spPr>
            <a:xfrm>
              <a:off x="3830172" y="2114973"/>
              <a:ext cx="1215397" cy="246221"/>
            </a:xfrm>
            <a:prstGeom prst="rect">
              <a:avLst/>
            </a:prstGeom>
            <a:noFill/>
          </p:spPr>
          <p:txBody>
            <a:bodyPr wrap="none" rtlCol="0">
              <a:spAutoFit/>
            </a:bodyPr>
            <a:lstStyle/>
            <a:p>
              <a:r>
                <a:rPr lang="de-DE" sz="1000" dirty="0">
                  <a:solidFill>
                    <a:srgbClr val="008000"/>
                  </a:solidFill>
                  <a:latin typeface="Arial Rounded MT Bold" panose="020F0704030504030204" pitchFamily="34" charset="0"/>
                </a:rPr>
                <a:t>POWER-TO-GAS</a:t>
              </a:r>
            </a:p>
          </p:txBody>
        </p:sp>
      </p:grpSp>
      <p:grpSp>
        <p:nvGrpSpPr>
          <p:cNvPr id="8196" name="Gruppieren 8195">
            <a:extLst>
              <a:ext uri="{FF2B5EF4-FFF2-40B4-BE49-F238E27FC236}">
                <a16:creationId xmlns:a16="http://schemas.microsoft.com/office/drawing/2014/main" id="{199D4C28-B3C4-FB8D-4A06-CAB150E3832D}"/>
              </a:ext>
            </a:extLst>
          </p:cNvPr>
          <p:cNvGrpSpPr/>
          <p:nvPr/>
        </p:nvGrpSpPr>
        <p:grpSpPr>
          <a:xfrm>
            <a:off x="4496327" y="1750953"/>
            <a:ext cx="1153786" cy="1362236"/>
            <a:chOff x="4496327" y="1646393"/>
            <a:chExt cx="1153786" cy="1362236"/>
          </a:xfrm>
        </p:grpSpPr>
        <p:grpSp>
          <p:nvGrpSpPr>
            <p:cNvPr id="28" name="Gruppieren 27">
              <a:extLst>
                <a:ext uri="{FF2B5EF4-FFF2-40B4-BE49-F238E27FC236}">
                  <a16:creationId xmlns:a16="http://schemas.microsoft.com/office/drawing/2014/main" id="{CAC28B2B-FB20-9BC3-A1DF-E77C38431390}"/>
                </a:ext>
              </a:extLst>
            </p:cNvPr>
            <p:cNvGrpSpPr/>
            <p:nvPr/>
          </p:nvGrpSpPr>
          <p:grpSpPr>
            <a:xfrm>
              <a:off x="4760126" y="1646393"/>
              <a:ext cx="889987" cy="1362236"/>
              <a:chOff x="4760126" y="1646393"/>
              <a:chExt cx="889987" cy="1362236"/>
            </a:xfrm>
          </p:grpSpPr>
          <p:grpSp>
            <p:nvGrpSpPr>
              <p:cNvPr id="24" name="Gruppieren 23">
                <a:extLst>
                  <a:ext uri="{FF2B5EF4-FFF2-40B4-BE49-F238E27FC236}">
                    <a16:creationId xmlns:a16="http://schemas.microsoft.com/office/drawing/2014/main" id="{2521DDB2-8BE7-4563-469A-6E6A537B8B0E}"/>
                  </a:ext>
                </a:extLst>
              </p:cNvPr>
              <p:cNvGrpSpPr/>
              <p:nvPr/>
            </p:nvGrpSpPr>
            <p:grpSpPr>
              <a:xfrm>
                <a:off x="4888837" y="1646393"/>
                <a:ext cx="609600" cy="1239682"/>
                <a:chOff x="4888837" y="1646393"/>
                <a:chExt cx="609600" cy="1239682"/>
              </a:xfrm>
            </p:grpSpPr>
            <p:sp>
              <p:nvSpPr>
                <p:cNvPr id="19" name="Textfeld 18">
                  <a:extLst>
                    <a:ext uri="{FF2B5EF4-FFF2-40B4-BE49-F238E27FC236}">
                      <a16:creationId xmlns:a16="http://schemas.microsoft.com/office/drawing/2014/main" id="{CB6E96D8-D3F2-CF3A-BA62-375F3AC3D017}"/>
                    </a:ext>
                  </a:extLst>
                </p:cNvPr>
                <p:cNvSpPr txBox="1"/>
                <p:nvPr/>
              </p:nvSpPr>
              <p:spPr>
                <a:xfrm>
                  <a:off x="4957034" y="1646393"/>
                  <a:ext cx="473206" cy="276999"/>
                </a:xfrm>
                <a:prstGeom prst="rect">
                  <a:avLst/>
                </a:prstGeom>
                <a:noFill/>
              </p:spPr>
              <p:txBody>
                <a:bodyPr wrap="none" rtlCol="0">
                  <a:spAutoFit/>
                </a:bodyPr>
                <a:lstStyle/>
                <a:p>
                  <a:r>
                    <a:rPr lang="de-DE" sz="1200" dirty="0"/>
                    <a:t>CO</a:t>
                  </a:r>
                  <a:r>
                    <a:rPr lang="de-DE" sz="1200" baseline="-25000" dirty="0"/>
                    <a:t>2</a:t>
                  </a:r>
                </a:p>
              </p:txBody>
            </p:sp>
            <p:pic>
              <p:nvPicPr>
                <p:cNvPr id="23" name="Grafik 22" descr="Ein Bild, das Text, Diagramm, Screenshot, Schrift enthält.&#10;&#10;Automatisch generierte Beschreibung">
                  <a:extLst>
                    <a:ext uri="{FF2B5EF4-FFF2-40B4-BE49-F238E27FC236}">
                      <a16:creationId xmlns:a16="http://schemas.microsoft.com/office/drawing/2014/main" id="{07AEB24A-03B7-DF9C-5491-2F2AE4209607}"/>
                    </a:ext>
                  </a:extLst>
                </p:cNvPr>
                <p:cNvPicPr>
                  <a:picLocks noChangeAspect="1"/>
                </p:cNvPicPr>
                <p:nvPr/>
              </p:nvPicPr>
              <p:blipFill rotWithShape="1">
                <a:blip r:embed="rId3">
                  <a:extLst>
                    <a:ext uri="{28A0092B-C50C-407E-A947-70E740481C1C}">
                      <a14:useLocalDpi xmlns:a14="http://schemas.microsoft.com/office/drawing/2010/main" val="0"/>
                    </a:ext>
                  </a:extLst>
                </a:blip>
                <a:srcRect l="49303" t="27855" r="43541" b="59180"/>
                <a:stretch/>
              </p:blipFill>
              <p:spPr>
                <a:xfrm>
                  <a:off x="4888837" y="2209319"/>
                  <a:ext cx="609600" cy="676756"/>
                </a:xfrm>
                <a:prstGeom prst="rect">
                  <a:avLst/>
                </a:prstGeom>
              </p:spPr>
            </p:pic>
            <p:sp>
              <p:nvSpPr>
                <p:cNvPr id="20" name="Pfeil: nach unten 19">
                  <a:extLst>
                    <a:ext uri="{FF2B5EF4-FFF2-40B4-BE49-F238E27FC236}">
                      <a16:creationId xmlns:a16="http://schemas.microsoft.com/office/drawing/2014/main" id="{724E85B4-6503-C3CB-A273-C4B0FDC0DEDC}"/>
                    </a:ext>
                  </a:extLst>
                </p:cNvPr>
                <p:cNvSpPr/>
                <p:nvPr/>
              </p:nvSpPr>
              <p:spPr bwMode="auto">
                <a:xfrm>
                  <a:off x="5097460" y="1882641"/>
                  <a:ext cx="163777" cy="409709"/>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7" name="Textfeld 26">
                <a:extLst>
                  <a:ext uri="{FF2B5EF4-FFF2-40B4-BE49-F238E27FC236}">
                    <a16:creationId xmlns:a16="http://schemas.microsoft.com/office/drawing/2014/main" id="{376B968A-A7B9-2789-B8A4-036C8D8BDC6F}"/>
                  </a:ext>
                </a:extLst>
              </p:cNvPr>
              <p:cNvSpPr txBox="1"/>
              <p:nvPr/>
            </p:nvSpPr>
            <p:spPr>
              <a:xfrm>
                <a:off x="4760126" y="2793185"/>
                <a:ext cx="889987" cy="215444"/>
              </a:xfrm>
              <a:prstGeom prst="rect">
                <a:avLst/>
              </a:prstGeom>
              <a:noFill/>
            </p:spPr>
            <p:txBody>
              <a:bodyPr wrap="none" rtlCol="0">
                <a:spAutoFit/>
              </a:bodyPr>
              <a:lstStyle/>
              <a:p>
                <a:r>
                  <a:rPr lang="de-DE" sz="1200" baseline="-25000" dirty="0"/>
                  <a:t>Methanisierung</a:t>
                </a:r>
              </a:p>
            </p:txBody>
          </p:sp>
        </p:grpSp>
        <p:sp>
          <p:nvSpPr>
            <p:cNvPr id="29" name="Pfeil: Fünfeck 28">
              <a:extLst>
                <a:ext uri="{FF2B5EF4-FFF2-40B4-BE49-F238E27FC236}">
                  <a16:creationId xmlns:a16="http://schemas.microsoft.com/office/drawing/2014/main" id="{D8173E87-E5FA-A809-4826-982C9F78D86F}"/>
                </a:ext>
              </a:extLst>
            </p:cNvPr>
            <p:cNvSpPr/>
            <p:nvPr/>
          </p:nvSpPr>
          <p:spPr bwMode="auto">
            <a:xfrm>
              <a:off x="4496327" y="2477145"/>
              <a:ext cx="358330"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99" name="Gruppieren 8198">
            <a:extLst>
              <a:ext uri="{FF2B5EF4-FFF2-40B4-BE49-F238E27FC236}">
                <a16:creationId xmlns:a16="http://schemas.microsoft.com/office/drawing/2014/main" id="{4E567461-A19B-8344-5CEF-A0E9BB69DBEA}"/>
              </a:ext>
            </a:extLst>
          </p:cNvPr>
          <p:cNvGrpSpPr/>
          <p:nvPr/>
        </p:nvGrpSpPr>
        <p:grpSpPr>
          <a:xfrm>
            <a:off x="5751742" y="2079924"/>
            <a:ext cx="1239608" cy="1205540"/>
            <a:chOff x="5751742" y="1975364"/>
            <a:chExt cx="1239608" cy="1205540"/>
          </a:xfrm>
        </p:grpSpPr>
        <p:sp>
          <p:nvSpPr>
            <p:cNvPr id="30" name="Rechteck: abgerundete Ecken 29">
              <a:extLst>
                <a:ext uri="{FF2B5EF4-FFF2-40B4-BE49-F238E27FC236}">
                  <a16:creationId xmlns:a16="http://schemas.microsoft.com/office/drawing/2014/main" id="{CEAE65AE-FDCB-EA91-45A3-5FE8168CA9AA}"/>
                </a:ext>
              </a:extLst>
            </p:cNvPr>
            <p:cNvSpPr/>
            <p:nvPr/>
          </p:nvSpPr>
          <p:spPr bwMode="auto">
            <a:xfrm>
              <a:off x="5751742" y="1975364"/>
              <a:ext cx="1239608"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2" name="Grafik 21" descr="Ein Bild, das Text, Diagramm, Screenshot, Schrift enthält.&#10;&#10;Automatisch generierte Beschreibung">
              <a:extLst>
                <a:ext uri="{FF2B5EF4-FFF2-40B4-BE49-F238E27FC236}">
                  <a16:creationId xmlns:a16="http://schemas.microsoft.com/office/drawing/2014/main" id="{88C17A36-D5E9-86F5-4D6E-714E59EBE231}"/>
                </a:ext>
              </a:extLst>
            </p:cNvPr>
            <p:cNvPicPr>
              <a:picLocks noChangeAspect="1"/>
            </p:cNvPicPr>
            <p:nvPr/>
          </p:nvPicPr>
          <p:blipFill rotWithShape="1">
            <a:blip r:embed="rId3">
              <a:extLst>
                <a:ext uri="{28A0092B-C50C-407E-A947-70E740481C1C}">
                  <a14:useLocalDpi xmlns:a14="http://schemas.microsoft.com/office/drawing/2010/main" val="0"/>
                </a:ext>
              </a:extLst>
            </a:blip>
            <a:srcRect l="61229" t="26610" r="28932" b="57538"/>
            <a:stretch/>
          </p:blipFill>
          <p:spPr>
            <a:xfrm>
              <a:off x="5952959" y="2144351"/>
              <a:ext cx="838200" cy="827449"/>
            </a:xfrm>
            <a:prstGeom prst="rect">
              <a:avLst/>
            </a:prstGeom>
          </p:spPr>
        </p:pic>
        <p:sp>
          <p:nvSpPr>
            <p:cNvPr id="8198" name="Textfeld 8197">
              <a:extLst>
                <a:ext uri="{FF2B5EF4-FFF2-40B4-BE49-F238E27FC236}">
                  <a16:creationId xmlns:a16="http://schemas.microsoft.com/office/drawing/2014/main" id="{42FC3B41-08CB-AD5C-D57C-9CF64ACFD3C9}"/>
                </a:ext>
              </a:extLst>
            </p:cNvPr>
            <p:cNvSpPr txBox="1"/>
            <p:nvPr/>
          </p:nvSpPr>
          <p:spPr>
            <a:xfrm>
              <a:off x="6027541" y="2934683"/>
              <a:ext cx="688009" cy="246221"/>
            </a:xfrm>
            <a:prstGeom prst="rect">
              <a:avLst/>
            </a:prstGeom>
            <a:noFill/>
          </p:spPr>
          <p:txBody>
            <a:bodyPr wrap="none" rtlCol="0">
              <a:spAutoFit/>
            </a:bodyPr>
            <a:lstStyle/>
            <a:p>
              <a:r>
                <a:rPr lang="de-DE" sz="1000" dirty="0">
                  <a:latin typeface="Arial Rounded MT Bold" panose="020F0704030504030204" pitchFamily="34" charset="0"/>
                </a:rPr>
                <a:t>Gas-BW</a:t>
              </a:r>
            </a:p>
          </p:txBody>
        </p:sp>
      </p:grpSp>
      <p:grpSp>
        <p:nvGrpSpPr>
          <p:cNvPr id="8204" name="Gruppieren 8203">
            <a:extLst>
              <a:ext uri="{FF2B5EF4-FFF2-40B4-BE49-F238E27FC236}">
                <a16:creationId xmlns:a16="http://schemas.microsoft.com/office/drawing/2014/main" id="{C10A99DB-73AF-94AF-B361-007BD5177A1D}"/>
              </a:ext>
            </a:extLst>
          </p:cNvPr>
          <p:cNvGrpSpPr/>
          <p:nvPr/>
        </p:nvGrpSpPr>
        <p:grpSpPr>
          <a:xfrm>
            <a:off x="5196279" y="1414958"/>
            <a:ext cx="1255472" cy="2118602"/>
            <a:chOff x="5196279" y="1310398"/>
            <a:chExt cx="1255472" cy="2118602"/>
          </a:xfrm>
        </p:grpSpPr>
        <p:sp>
          <p:nvSpPr>
            <p:cNvPr id="8195" name="Pfeil: Fünfeck 8194">
              <a:extLst>
                <a:ext uri="{FF2B5EF4-FFF2-40B4-BE49-F238E27FC236}">
                  <a16:creationId xmlns:a16="http://schemas.microsoft.com/office/drawing/2014/main" id="{AC58F19D-D01B-6B40-042F-24F0E9D90346}"/>
                </a:ext>
              </a:extLst>
            </p:cNvPr>
            <p:cNvSpPr/>
            <p:nvPr/>
          </p:nvSpPr>
          <p:spPr bwMode="auto">
            <a:xfrm>
              <a:off x="5527572" y="2477145"/>
              <a:ext cx="358330"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01" name="Gruppieren 8200">
              <a:extLst>
                <a:ext uri="{FF2B5EF4-FFF2-40B4-BE49-F238E27FC236}">
                  <a16:creationId xmlns:a16="http://schemas.microsoft.com/office/drawing/2014/main" id="{120BD672-4697-D142-8E73-B7B780664B31}"/>
                </a:ext>
              </a:extLst>
            </p:cNvPr>
            <p:cNvGrpSpPr/>
            <p:nvPr/>
          </p:nvGrpSpPr>
          <p:grpSpPr>
            <a:xfrm>
              <a:off x="5196279" y="1310398"/>
              <a:ext cx="1255472" cy="2118602"/>
              <a:chOff x="5214567" y="1310398"/>
              <a:chExt cx="1255472" cy="2118602"/>
            </a:xfrm>
          </p:grpSpPr>
          <p:cxnSp>
            <p:nvCxnSpPr>
              <p:cNvPr id="8202" name="Gerader Verbinder 8201">
                <a:extLst>
                  <a:ext uri="{FF2B5EF4-FFF2-40B4-BE49-F238E27FC236}">
                    <a16:creationId xmlns:a16="http://schemas.microsoft.com/office/drawing/2014/main" id="{B4D6AED2-C75A-4514-9AA8-E6FC869472A8}"/>
                  </a:ext>
                </a:extLst>
              </p:cNvPr>
              <p:cNvCxnSpPr/>
              <p:nvPr/>
            </p:nvCxnSpPr>
            <p:spPr bwMode="auto">
              <a:xfrm flipH="1">
                <a:off x="5682309" y="1804300"/>
                <a:ext cx="29043" cy="1624700"/>
              </a:xfrm>
              <a:prstGeom prst="line">
                <a:avLst/>
              </a:prstGeom>
              <a:solidFill>
                <a:srgbClr val="FF0000"/>
              </a:solidFill>
              <a:ln w="381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3" name="Textfeld 8202">
                <a:extLst>
                  <a:ext uri="{FF2B5EF4-FFF2-40B4-BE49-F238E27FC236}">
                    <a16:creationId xmlns:a16="http://schemas.microsoft.com/office/drawing/2014/main" id="{82E47E57-FA98-A4B3-4413-E1B65B35A047}"/>
                  </a:ext>
                </a:extLst>
              </p:cNvPr>
              <p:cNvSpPr txBox="1"/>
              <p:nvPr/>
            </p:nvSpPr>
            <p:spPr>
              <a:xfrm>
                <a:off x="5214567" y="1310398"/>
                <a:ext cx="1255472" cy="461665"/>
              </a:xfrm>
              <a:prstGeom prst="rect">
                <a:avLst/>
              </a:prstGeom>
              <a:noFill/>
            </p:spPr>
            <p:txBody>
              <a:bodyPr wrap="none" rtlCol="0">
                <a:spAutoFit/>
              </a:bodyPr>
              <a:lstStyle/>
              <a:p>
                <a:r>
                  <a:rPr lang="de-DE" sz="1200" dirty="0"/>
                  <a:t>(Erd-)Gasnetz</a:t>
                </a:r>
                <a:br>
                  <a:rPr lang="de-DE" sz="1200" dirty="0"/>
                </a:br>
                <a:r>
                  <a:rPr lang="de-DE" sz="1200" dirty="0"/>
                  <a:t>+ Gas-Speicher</a:t>
                </a:r>
              </a:p>
            </p:txBody>
          </p:sp>
        </p:grpSp>
      </p:grpSp>
      <p:sp>
        <p:nvSpPr>
          <p:cNvPr id="11" name="Textfeld 10">
            <a:extLst>
              <a:ext uri="{FF2B5EF4-FFF2-40B4-BE49-F238E27FC236}">
                <a16:creationId xmlns:a16="http://schemas.microsoft.com/office/drawing/2014/main" id="{61E7B0DA-B3A4-2237-352E-B5C8CBA62796}"/>
              </a:ext>
            </a:extLst>
          </p:cNvPr>
          <p:cNvSpPr txBox="1"/>
          <p:nvPr/>
        </p:nvSpPr>
        <p:spPr>
          <a:xfrm>
            <a:off x="3648604" y="4627253"/>
            <a:ext cx="1863011" cy="256480"/>
          </a:xfrm>
          <a:prstGeom prst="rect">
            <a:avLst/>
          </a:prstGeom>
          <a:noFill/>
        </p:spPr>
        <p:txBody>
          <a:bodyPr wrap="none" rtlCol="0">
            <a:spAutoFit/>
          </a:bodyPr>
          <a:lstStyle/>
          <a:p>
            <a:r>
              <a:rPr lang="de-DE" sz="1600" baseline="-25000" dirty="0">
                <a:solidFill>
                  <a:srgbClr val="FF0000"/>
                </a:solidFill>
              </a:rPr>
              <a:t>2,5-3,5  kWh Umweltwärme</a:t>
            </a:r>
          </a:p>
        </p:txBody>
      </p:sp>
      <p:sp>
        <p:nvSpPr>
          <p:cNvPr id="18" name="Textfeld 17">
            <a:extLst>
              <a:ext uri="{FF2B5EF4-FFF2-40B4-BE49-F238E27FC236}">
                <a16:creationId xmlns:a16="http://schemas.microsoft.com/office/drawing/2014/main" id="{8D6C3FC8-DA63-BD69-EBFB-DABE8FF65E3A}"/>
              </a:ext>
            </a:extLst>
          </p:cNvPr>
          <p:cNvSpPr txBox="1"/>
          <p:nvPr/>
        </p:nvSpPr>
        <p:spPr>
          <a:xfrm>
            <a:off x="3477573" y="4291953"/>
            <a:ext cx="2055371" cy="256480"/>
          </a:xfrm>
          <a:prstGeom prst="rect">
            <a:avLst/>
          </a:prstGeom>
          <a:noFill/>
        </p:spPr>
        <p:txBody>
          <a:bodyPr wrap="none" rtlCol="0">
            <a:spAutoFit/>
          </a:bodyPr>
          <a:lstStyle/>
          <a:p>
            <a:r>
              <a:rPr lang="de-DE" sz="1600" baseline="-25000" dirty="0">
                <a:solidFill>
                  <a:srgbClr val="FF0000"/>
                </a:solidFill>
              </a:rPr>
              <a:t>1 kWh Strom (Antriebsenergie)</a:t>
            </a:r>
          </a:p>
        </p:txBody>
      </p:sp>
      <p:sp>
        <p:nvSpPr>
          <p:cNvPr id="31" name="Textfeld 30">
            <a:extLst>
              <a:ext uri="{FF2B5EF4-FFF2-40B4-BE49-F238E27FC236}">
                <a16:creationId xmlns:a16="http://schemas.microsoft.com/office/drawing/2014/main" id="{98D68C11-6DCE-8073-C0C5-737D5EE42E6D}"/>
              </a:ext>
            </a:extLst>
          </p:cNvPr>
          <p:cNvSpPr txBox="1"/>
          <p:nvPr/>
        </p:nvSpPr>
        <p:spPr>
          <a:xfrm>
            <a:off x="7090981" y="5399596"/>
            <a:ext cx="1965603" cy="338554"/>
          </a:xfrm>
          <a:prstGeom prst="rect">
            <a:avLst/>
          </a:prstGeom>
          <a:noFill/>
        </p:spPr>
        <p:txBody>
          <a:bodyPr wrap="none" rtlCol="0">
            <a:spAutoFit/>
          </a:bodyPr>
          <a:lstStyle/>
          <a:p>
            <a:pPr algn="ctr"/>
            <a:r>
              <a:rPr lang="de-DE" sz="1600" baseline="-25000" dirty="0">
                <a:solidFill>
                  <a:srgbClr val="FF0000"/>
                </a:solidFill>
              </a:rPr>
              <a:t>3,5 - 4,5</a:t>
            </a:r>
            <a:r>
              <a:rPr lang="de-DE" sz="1600" dirty="0">
                <a:solidFill>
                  <a:srgbClr val="FF0000"/>
                </a:solidFill>
              </a:rPr>
              <a:t> </a:t>
            </a:r>
            <a:r>
              <a:rPr lang="de-DE" sz="1600" baseline="-25000" dirty="0">
                <a:solidFill>
                  <a:srgbClr val="FF0000"/>
                </a:solidFill>
              </a:rPr>
              <a:t>kWh</a:t>
            </a:r>
            <a:r>
              <a:rPr lang="de-DE" sz="1600" dirty="0">
                <a:solidFill>
                  <a:srgbClr val="FF0000"/>
                </a:solidFill>
              </a:rPr>
              <a:t> </a:t>
            </a:r>
            <a:r>
              <a:rPr lang="de-DE" sz="1600" baseline="-25000" dirty="0">
                <a:solidFill>
                  <a:srgbClr val="FF0000"/>
                </a:solidFill>
              </a:rPr>
              <a:t>Wärmeenergie</a:t>
            </a:r>
          </a:p>
        </p:txBody>
      </p:sp>
      <p:grpSp>
        <p:nvGrpSpPr>
          <p:cNvPr id="8200" name="Gruppieren 8199">
            <a:extLst>
              <a:ext uri="{FF2B5EF4-FFF2-40B4-BE49-F238E27FC236}">
                <a16:creationId xmlns:a16="http://schemas.microsoft.com/office/drawing/2014/main" id="{DAA867A3-C853-D70B-9FFA-8F8BA67151A2}"/>
              </a:ext>
            </a:extLst>
          </p:cNvPr>
          <p:cNvGrpSpPr/>
          <p:nvPr/>
        </p:nvGrpSpPr>
        <p:grpSpPr>
          <a:xfrm>
            <a:off x="5772973" y="4096610"/>
            <a:ext cx="1239608" cy="1243633"/>
            <a:chOff x="5772973" y="3992050"/>
            <a:chExt cx="1239608" cy="1243633"/>
          </a:xfrm>
        </p:grpSpPr>
        <p:sp>
          <p:nvSpPr>
            <p:cNvPr id="8192" name="Rechteck: abgerundete Ecken 8191">
              <a:extLst>
                <a:ext uri="{FF2B5EF4-FFF2-40B4-BE49-F238E27FC236}">
                  <a16:creationId xmlns:a16="http://schemas.microsoft.com/office/drawing/2014/main" id="{0100D233-B4C2-DDC1-EB6A-353582981A12}"/>
                </a:ext>
              </a:extLst>
            </p:cNvPr>
            <p:cNvSpPr/>
            <p:nvPr/>
          </p:nvSpPr>
          <p:spPr bwMode="auto">
            <a:xfrm>
              <a:off x="5772973" y="4011406"/>
              <a:ext cx="1239608"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3" name="Grafik 12" descr="Ein Bild, das Text, Diagramm, Screenshot, Schrift enthält.&#10;&#10;Automatisch generierte Beschreibung">
              <a:extLst>
                <a:ext uri="{FF2B5EF4-FFF2-40B4-BE49-F238E27FC236}">
                  <a16:creationId xmlns:a16="http://schemas.microsoft.com/office/drawing/2014/main" id="{2EF4F5E6-032C-2A37-877F-CDF65470A55D}"/>
                </a:ext>
              </a:extLst>
            </p:cNvPr>
            <p:cNvPicPr>
              <a:picLocks noChangeAspect="1"/>
            </p:cNvPicPr>
            <p:nvPr/>
          </p:nvPicPr>
          <p:blipFill rotWithShape="1">
            <a:blip r:embed="rId3">
              <a:extLst>
                <a:ext uri="{28A0092B-C50C-407E-A947-70E740481C1C}">
                  <a14:useLocalDpi xmlns:a14="http://schemas.microsoft.com/office/drawing/2010/main" val="0"/>
                </a:ext>
              </a:extLst>
            </a:blip>
            <a:srcRect l="61226" t="61090" r="28612" b="22160"/>
            <a:stretch/>
          </p:blipFill>
          <p:spPr>
            <a:xfrm>
              <a:off x="5976077" y="4187394"/>
              <a:ext cx="865633" cy="874284"/>
            </a:xfrm>
            <a:prstGeom prst="rect">
              <a:avLst/>
            </a:prstGeom>
          </p:spPr>
        </p:pic>
        <p:sp>
          <p:nvSpPr>
            <p:cNvPr id="8193" name="Textfeld 8192">
              <a:extLst>
                <a:ext uri="{FF2B5EF4-FFF2-40B4-BE49-F238E27FC236}">
                  <a16:creationId xmlns:a16="http://schemas.microsoft.com/office/drawing/2014/main" id="{6A408348-89A8-19CB-9850-11C39317EEBB}"/>
                </a:ext>
              </a:extLst>
            </p:cNvPr>
            <p:cNvSpPr txBox="1"/>
            <p:nvPr/>
          </p:nvSpPr>
          <p:spPr>
            <a:xfrm>
              <a:off x="6118537" y="3992050"/>
              <a:ext cx="559769" cy="246221"/>
            </a:xfrm>
            <a:prstGeom prst="rect">
              <a:avLst/>
            </a:prstGeom>
            <a:noFill/>
          </p:spPr>
          <p:txBody>
            <a:bodyPr wrap="none" rtlCol="0">
              <a:spAutoFit/>
            </a:bodyPr>
            <a:lstStyle/>
            <a:p>
              <a:r>
                <a:rPr lang="de-DE" sz="1000" b="1" dirty="0">
                  <a:solidFill>
                    <a:srgbClr val="008000"/>
                  </a:solidFill>
                  <a:latin typeface="Arial Rounded MT Bold" panose="020F0704030504030204" pitchFamily="34" charset="0"/>
                </a:rPr>
                <a:t>WPPE</a:t>
              </a:r>
            </a:p>
          </p:txBody>
        </p:sp>
        <p:sp>
          <p:nvSpPr>
            <p:cNvPr id="8197" name="Textfeld 8196">
              <a:extLst>
                <a:ext uri="{FF2B5EF4-FFF2-40B4-BE49-F238E27FC236}">
                  <a16:creationId xmlns:a16="http://schemas.microsoft.com/office/drawing/2014/main" id="{C6AA3E0B-6FE8-A866-C304-BCB292192EA7}"/>
                </a:ext>
              </a:extLst>
            </p:cNvPr>
            <p:cNvSpPr txBox="1"/>
            <p:nvPr/>
          </p:nvSpPr>
          <p:spPr>
            <a:xfrm>
              <a:off x="5883587" y="4989462"/>
              <a:ext cx="1002197" cy="246221"/>
            </a:xfrm>
            <a:prstGeom prst="rect">
              <a:avLst/>
            </a:prstGeom>
            <a:noFill/>
          </p:spPr>
          <p:txBody>
            <a:bodyPr wrap="none" rtlCol="0">
              <a:spAutoFit/>
            </a:bodyPr>
            <a:lstStyle/>
            <a:p>
              <a:r>
                <a:rPr lang="de-DE" sz="1000" dirty="0">
                  <a:latin typeface="Arial Rounded MT Bold" panose="020F0704030504030204" pitchFamily="34" charset="0"/>
                </a:rPr>
                <a:t>JAZ: 3,5 - 4,5</a:t>
              </a:r>
            </a:p>
          </p:txBody>
        </p:sp>
      </p:grpSp>
      <p:grpSp>
        <p:nvGrpSpPr>
          <p:cNvPr id="8208" name="Gruppieren 8207">
            <a:extLst>
              <a:ext uri="{FF2B5EF4-FFF2-40B4-BE49-F238E27FC236}">
                <a16:creationId xmlns:a16="http://schemas.microsoft.com/office/drawing/2014/main" id="{65B3E027-5A99-7F42-549A-AF2D5B0034C9}"/>
              </a:ext>
            </a:extLst>
          </p:cNvPr>
          <p:cNvGrpSpPr/>
          <p:nvPr/>
        </p:nvGrpSpPr>
        <p:grpSpPr>
          <a:xfrm>
            <a:off x="7232752" y="3918922"/>
            <a:ext cx="1629055" cy="1629055"/>
            <a:chOff x="7232752" y="3814362"/>
            <a:chExt cx="1629055" cy="1629055"/>
          </a:xfrm>
        </p:grpSpPr>
        <p:sp>
          <p:nvSpPr>
            <p:cNvPr id="8205" name="Ellipse 8204">
              <a:extLst>
                <a:ext uri="{FF2B5EF4-FFF2-40B4-BE49-F238E27FC236}">
                  <a16:creationId xmlns:a16="http://schemas.microsoft.com/office/drawing/2014/main" id="{0DDE14A8-BAAE-CE23-E069-D8FE1FBAEB35}"/>
                </a:ext>
              </a:extLst>
            </p:cNvPr>
            <p:cNvSpPr/>
            <p:nvPr/>
          </p:nvSpPr>
          <p:spPr bwMode="auto">
            <a:xfrm>
              <a:off x="7232752" y="3814362"/>
              <a:ext cx="1629055" cy="1629055"/>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6" name="Textfeld 8205">
              <a:extLst>
                <a:ext uri="{FF2B5EF4-FFF2-40B4-BE49-F238E27FC236}">
                  <a16:creationId xmlns:a16="http://schemas.microsoft.com/office/drawing/2014/main" id="{AA6B51A0-BFFD-26C6-5560-D9F67433CE49}"/>
                </a:ext>
              </a:extLst>
            </p:cNvPr>
            <p:cNvSpPr txBox="1"/>
            <p:nvPr/>
          </p:nvSpPr>
          <p:spPr>
            <a:xfrm>
              <a:off x="7508072" y="4497044"/>
              <a:ext cx="1189749" cy="307777"/>
            </a:xfrm>
            <a:prstGeom prst="rect">
              <a:avLst/>
            </a:prstGeom>
            <a:noFill/>
          </p:spPr>
          <p:txBody>
            <a:bodyPr wrap="none" rtlCol="0">
              <a:spAutoFit/>
            </a:bodyPr>
            <a:lstStyle/>
            <a:p>
              <a:pPr algn="ctr"/>
              <a:r>
                <a:rPr lang="de-DE" sz="1400" dirty="0">
                  <a:solidFill>
                    <a:schemeClr val="bg1"/>
                  </a:solidFill>
                </a:rPr>
                <a:t>350 – 450 %</a:t>
              </a:r>
            </a:p>
          </p:txBody>
        </p:sp>
      </p:grpSp>
      <p:grpSp>
        <p:nvGrpSpPr>
          <p:cNvPr id="8213" name="Gruppieren 8212">
            <a:extLst>
              <a:ext uri="{FF2B5EF4-FFF2-40B4-BE49-F238E27FC236}">
                <a16:creationId xmlns:a16="http://schemas.microsoft.com/office/drawing/2014/main" id="{F8464B5D-8512-1C56-0B2D-1333C09443E9}"/>
              </a:ext>
            </a:extLst>
          </p:cNvPr>
          <p:cNvGrpSpPr/>
          <p:nvPr/>
        </p:nvGrpSpPr>
        <p:grpSpPr>
          <a:xfrm>
            <a:off x="7294216" y="1680345"/>
            <a:ext cx="646332" cy="1275999"/>
            <a:chOff x="7294216" y="1575785"/>
            <a:chExt cx="646332" cy="1275999"/>
          </a:xfrm>
        </p:grpSpPr>
        <p:grpSp>
          <p:nvGrpSpPr>
            <p:cNvPr id="8211" name="Gruppieren 8210">
              <a:extLst>
                <a:ext uri="{FF2B5EF4-FFF2-40B4-BE49-F238E27FC236}">
                  <a16:creationId xmlns:a16="http://schemas.microsoft.com/office/drawing/2014/main" id="{FAA320DF-5B28-4400-D084-1A4BDE4919A5}"/>
                </a:ext>
              </a:extLst>
            </p:cNvPr>
            <p:cNvGrpSpPr/>
            <p:nvPr/>
          </p:nvGrpSpPr>
          <p:grpSpPr>
            <a:xfrm>
              <a:off x="7344161" y="2275838"/>
              <a:ext cx="575946" cy="575946"/>
              <a:chOff x="7344161" y="2275838"/>
              <a:chExt cx="575946" cy="575946"/>
            </a:xfrm>
          </p:grpSpPr>
          <p:sp>
            <p:nvSpPr>
              <p:cNvPr id="8209" name="Ellipse 8208">
                <a:extLst>
                  <a:ext uri="{FF2B5EF4-FFF2-40B4-BE49-F238E27FC236}">
                    <a16:creationId xmlns:a16="http://schemas.microsoft.com/office/drawing/2014/main" id="{E7AAA78C-A4C5-E5D0-F237-6AA05BE97048}"/>
                  </a:ext>
                </a:extLst>
              </p:cNvPr>
              <p:cNvSpPr/>
              <p:nvPr/>
            </p:nvSpPr>
            <p:spPr bwMode="auto">
              <a:xfrm>
                <a:off x="7344161" y="2275838"/>
                <a:ext cx="575946" cy="575946"/>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0" name="Textfeld 8209">
                <a:extLst>
                  <a:ext uri="{FF2B5EF4-FFF2-40B4-BE49-F238E27FC236}">
                    <a16:creationId xmlns:a16="http://schemas.microsoft.com/office/drawing/2014/main" id="{5544BF0C-A740-9A3B-0637-92B410F36DC0}"/>
                  </a:ext>
                </a:extLst>
              </p:cNvPr>
              <p:cNvSpPr txBox="1"/>
              <p:nvPr/>
            </p:nvSpPr>
            <p:spPr>
              <a:xfrm>
                <a:off x="7383643" y="2418351"/>
                <a:ext cx="534122" cy="276999"/>
              </a:xfrm>
              <a:prstGeom prst="rect">
                <a:avLst/>
              </a:prstGeom>
              <a:noFill/>
            </p:spPr>
            <p:txBody>
              <a:bodyPr wrap="none" rtlCol="0">
                <a:spAutoFit/>
              </a:bodyPr>
              <a:lstStyle/>
              <a:p>
                <a:pPr algn="ctr"/>
                <a:r>
                  <a:rPr lang="de-DE" sz="1200" dirty="0">
                    <a:solidFill>
                      <a:schemeClr val="bg1"/>
                    </a:solidFill>
                  </a:rPr>
                  <a:t>50 %</a:t>
                </a:r>
              </a:p>
            </p:txBody>
          </p:sp>
        </p:grpSp>
        <p:sp>
          <p:nvSpPr>
            <p:cNvPr id="8212" name="Textfeld 8211">
              <a:extLst>
                <a:ext uri="{FF2B5EF4-FFF2-40B4-BE49-F238E27FC236}">
                  <a16:creationId xmlns:a16="http://schemas.microsoft.com/office/drawing/2014/main" id="{80E09BE2-4D95-151D-16D5-666CD7B9B6CD}"/>
                </a:ext>
              </a:extLst>
            </p:cNvPr>
            <p:cNvSpPr txBox="1"/>
            <p:nvPr/>
          </p:nvSpPr>
          <p:spPr>
            <a:xfrm>
              <a:off x="7294216" y="1575785"/>
              <a:ext cx="646332" cy="276999"/>
            </a:xfrm>
            <a:prstGeom prst="rect">
              <a:avLst/>
            </a:prstGeom>
            <a:noFill/>
          </p:spPr>
          <p:txBody>
            <a:bodyPr wrap="none" rtlCol="0">
              <a:spAutoFit/>
            </a:bodyPr>
            <a:lstStyle/>
            <a:p>
              <a:pPr algn="ctr"/>
              <a:r>
                <a:rPr lang="de-DE" sz="1800" baseline="-25000" dirty="0"/>
                <a:t>Output</a:t>
              </a:r>
            </a:p>
          </p:txBody>
        </p:sp>
      </p:grpSp>
      <p:sp>
        <p:nvSpPr>
          <p:cNvPr id="9" name="Textfeld 8">
            <a:extLst>
              <a:ext uri="{FF2B5EF4-FFF2-40B4-BE49-F238E27FC236}">
                <a16:creationId xmlns:a16="http://schemas.microsoft.com/office/drawing/2014/main" id="{56AC3994-86A6-7263-C8D3-451B78189E41}"/>
              </a:ext>
            </a:extLst>
          </p:cNvPr>
          <p:cNvSpPr txBox="1"/>
          <p:nvPr/>
        </p:nvSpPr>
        <p:spPr>
          <a:xfrm>
            <a:off x="7065932" y="2861350"/>
            <a:ext cx="1654620" cy="338554"/>
          </a:xfrm>
          <a:prstGeom prst="rect">
            <a:avLst/>
          </a:prstGeom>
          <a:noFill/>
        </p:spPr>
        <p:txBody>
          <a:bodyPr wrap="none" rtlCol="0">
            <a:spAutoFit/>
          </a:bodyPr>
          <a:lstStyle/>
          <a:p>
            <a:pPr algn="ctr"/>
            <a:r>
              <a:rPr lang="de-DE" sz="1600" baseline="-25000" dirty="0">
                <a:solidFill>
                  <a:srgbClr val="FF0000"/>
                </a:solidFill>
              </a:rPr>
              <a:t>0,5</a:t>
            </a:r>
            <a:r>
              <a:rPr lang="de-DE" sz="1600" dirty="0">
                <a:solidFill>
                  <a:srgbClr val="FF0000"/>
                </a:solidFill>
              </a:rPr>
              <a:t> </a:t>
            </a:r>
            <a:r>
              <a:rPr lang="de-DE" sz="1600" baseline="-25000" dirty="0">
                <a:solidFill>
                  <a:srgbClr val="FF0000"/>
                </a:solidFill>
              </a:rPr>
              <a:t>kWh</a:t>
            </a:r>
            <a:r>
              <a:rPr lang="de-DE" sz="1600" dirty="0">
                <a:solidFill>
                  <a:srgbClr val="FF0000"/>
                </a:solidFill>
              </a:rPr>
              <a:t> </a:t>
            </a:r>
            <a:r>
              <a:rPr lang="de-DE" sz="1600" baseline="-25000" dirty="0">
                <a:solidFill>
                  <a:srgbClr val="FF0000"/>
                </a:solidFill>
              </a:rPr>
              <a:t>Wärmeenergie</a:t>
            </a:r>
          </a:p>
        </p:txBody>
      </p:sp>
      <p:grpSp>
        <p:nvGrpSpPr>
          <p:cNvPr id="8232" name="Gruppieren 8231">
            <a:extLst>
              <a:ext uri="{FF2B5EF4-FFF2-40B4-BE49-F238E27FC236}">
                <a16:creationId xmlns:a16="http://schemas.microsoft.com/office/drawing/2014/main" id="{0FBAAF2B-BBB4-9838-46B5-B9E9737966BB}"/>
              </a:ext>
            </a:extLst>
          </p:cNvPr>
          <p:cNvGrpSpPr/>
          <p:nvPr/>
        </p:nvGrpSpPr>
        <p:grpSpPr>
          <a:xfrm>
            <a:off x="3928846" y="1659259"/>
            <a:ext cx="473206" cy="487766"/>
            <a:chOff x="3928846" y="1659259"/>
            <a:chExt cx="473206" cy="487766"/>
          </a:xfrm>
        </p:grpSpPr>
        <p:sp>
          <p:nvSpPr>
            <p:cNvPr id="8214" name="Textfeld 8213">
              <a:extLst>
                <a:ext uri="{FF2B5EF4-FFF2-40B4-BE49-F238E27FC236}">
                  <a16:creationId xmlns:a16="http://schemas.microsoft.com/office/drawing/2014/main" id="{F72B0E19-8347-6481-6D7E-CABC87DF863B}"/>
                </a:ext>
              </a:extLst>
            </p:cNvPr>
            <p:cNvSpPr txBox="1"/>
            <p:nvPr/>
          </p:nvSpPr>
          <p:spPr>
            <a:xfrm>
              <a:off x="3928846" y="1659259"/>
              <a:ext cx="473206" cy="276999"/>
            </a:xfrm>
            <a:prstGeom prst="rect">
              <a:avLst/>
            </a:prstGeom>
            <a:noFill/>
          </p:spPr>
          <p:txBody>
            <a:bodyPr wrap="none" rtlCol="0">
              <a:spAutoFit/>
            </a:bodyPr>
            <a:lstStyle/>
            <a:p>
              <a:r>
                <a:rPr lang="de-DE" sz="1200" dirty="0"/>
                <a:t>H</a:t>
              </a:r>
              <a:r>
                <a:rPr lang="de-DE" sz="1200" baseline="-25000" dirty="0"/>
                <a:t>2</a:t>
              </a:r>
              <a:r>
                <a:rPr lang="de-DE" sz="1200" dirty="0"/>
                <a:t>O</a:t>
              </a:r>
            </a:p>
          </p:txBody>
        </p:sp>
        <p:sp>
          <p:nvSpPr>
            <p:cNvPr id="8215" name="Pfeil: nach unten 8214">
              <a:extLst>
                <a:ext uri="{FF2B5EF4-FFF2-40B4-BE49-F238E27FC236}">
                  <a16:creationId xmlns:a16="http://schemas.microsoft.com/office/drawing/2014/main" id="{A4467CDC-CB8C-B7EF-A6C3-4AB7C02AC193}"/>
                </a:ext>
              </a:extLst>
            </p:cNvPr>
            <p:cNvSpPr/>
            <p:nvPr/>
          </p:nvSpPr>
          <p:spPr bwMode="auto">
            <a:xfrm>
              <a:off x="4078797" y="1908860"/>
              <a:ext cx="163777" cy="238165"/>
            </a:xfrm>
            <a:prstGeom prst="downArrow">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3" name="Gruppieren 8232">
            <a:extLst>
              <a:ext uri="{FF2B5EF4-FFF2-40B4-BE49-F238E27FC236}">
                <a16:creationId xmlns:a16="http://schemas.microsoft.com/office/drawing/2014/main" id="{A8E0B320-7924-F28A-7CE4-365C97D7CD0C}"/>
              </a:ext>
            </a:extLst>
          </p:cNvPr>
          <p:cNvGrpSpPr/>
          <p:nvPr/>
        </p:nvGrpSpPr>
        <p:grpSpPr>
          <a:xfrm>
            <a:off x="3829522" y="2476285"/>
            <a:ext cx="688009" cy="1201888"/>
            <a:chOff x="3829522" y="2476285"/>
            <a:chExt cx="688009" cy="1201888"/>
          </a:xfrm>
        </p:grpSpPr>
        <p:grpSp>
          <p:nvGrpSpPr>
            <p:cNvPr id="8230" name="Gruppieren 8229">
              <a:extLst>
                <a:ext uri="{FF2B5EF4-FFF2-40B4-BE49-F238E27FC236}">
                  <a16:creationId xmlns:a16="http://schemas.microsoft.com/office/drawing/2014/main" id="{86D68F69-0680-E640-6B58-E2D7E1738198}"/>
                </a:ext>
              </a:extLst>
            </p:cNvPr>
            <p:cNvGrpSpPr/>
            <p:nvPr/>
          </p:nvGrpSpPr>
          <p:grpSpPr>
            <a:xfrm>
              <a:off x="3829522" y="2476285"/>
              <a:ext cx="688009" cy="493277"/>
              <a:chOff x="3829522" y="2476285"/>
              <a:chExt cx="688009" cy="493277"/>
            </a:xfrm>
          </p:grpSpPr>
          <p:pic>
            <p:nvPicPr>
              <p:cNvPr id="21" name="Grafik 20" descr="Ein Bild, das Text, Diagramm, Screenshot, Schrift enthält.&#10;&#10;Automatisch generierte Beschreibung">
                <a:extLst>
                  <a:ext uri="{FF2B5EF4-FFF2-40B4-BE49-F238E27FC236}">
                    <a16:creationId xmlns:a16="http://schemas.microsoft.com/office/drawing/2014/main" id="{A9FEB943-276C-45E4-030B-35A339551891}"/>
                  </a:ext>
                </a:extLst>
              </p:cNvPr>
              <p:cNvPicPr>
                <a:picLocks noChangeAspect="1"/>
              </p:cNvPicPr>
              <p:nvPr/>
            </p:nvPicPr>
            <p:blipFill rotWithShape="1">
              <a:blip r:embed="rId3">
                <a:extLst>
                  <a:ext uri="{28A0092B-C50C-407E-A947-70E740481C1C}">
                    <a14:useLocalDpi xmlns:a14="http://schemas.microsoft.com/office/drawing/2010/main" val="0"/>
                  </a:ext>
                </a:extLst>
              </a:blip>
              <a:srcRect l="37825" t="30966" r="55298" b="62191"/>
              <a:stretch/>
            </p:blipFill>
            <p:spPr>
              <a:xfrm>
                <a:off x="3853890" y="2476285"/>
                <a:ext cx="585789" cy="357188"/>
              </a:xfrm>
              <a:prstGeom prst="rect">
                <a:avLst/>
              </a:prstGeom>
            </p:spPr>
          </p:pic>
          <p:sp>
            <p:nvSpPr>
              <p:cNvPr id="26" name="Textfeld 25">
                <a:extLst>
                  <a:ext uri="{FF2B5EF4-FFF2-40B4-BE49-F238E27FC236}">
                    <a16:creationId xmlns:a16="http://schemas.microsoft.com/office/drawing/2014/main" id="{93B1DD59-FA69-3402-54B2-E7A6143F81C2}"/>
                  </a:ext>
                </a:extLst>
              </p:cNvPr>
              <p:cNvSpPr txBox="1"/>
              <p:nvPr/>
            </p:nvSpPr>
            <p:spPr>
              <a:xfrm>
                <a:off x="3829522" y="2754118"/>
                <a:ext cx="688009" cy="215444"/>
              </a:xfrm>
              <a:prstGeom prst="rect">
                <a:avLst/>
              </a:prstGeom>
              <a:noFill/>
            </p:spPr>
            <p:txBody>
              <a:bodyPr wrap="none" rtlCol="0">
                <a:spAutoFit/>
              </a:bodyPr>
              <a:lstStyle/>
              <a:p>
                <a:r>
                  <a:rPr lang="de-DE" sz="1200" baseline="-25000" dirty="0"/>
                  <a:t>Elektrolyse</a:t>
                </a:r>
              </a:p>
            </p:txBody>
          </p:sp>
        </p:grpSp>
        <p:grpSp>
          <p:nvGrpSpPr>
            <p:cNvPr id="8231" name="Gruppieren 8230">
              <a:extLst>
                <a:ext uri="{FF2B5EF4-FFF2-40B4-BE49-F238E27FC236}">
                  <a16:creationId xmlns:a16="http://schemas.microsoft.com/office/drawing/2014/main" id="{AE13761F-3766-93F5-E01E-5F8F24040390}"/>
                </a:ext>
              </a:extLst>
            </p:cNvPr>
            <p:cNvGrpSpPr/>
            <p:nvPr/>
          </p:nvGrpSpPr>
          <p:grpSpPr>
            <a:xfrm>
              <a:off x="4004077" y="3164766"/>
              <a:ext cx="362600" cy="513407"/>
              <a:chOff x="4004077" y="3164766"/>
              <a:chExt cx="362600" cy="513407"/>
            </a:xfrm>
          </p:grpSpPr>
          <p:sp>
            <p:nvSpPr>
              <p:cNvPr id="2" name="Pfeil: nach unten 1">
                <a:extLst>
                  <a:ext uri="{FF2B5EF4-FFF2-40B4-BE49-F238E27FC236}">
                    <a16:creationId xmlns:a16="http://schemas.microsoft.com/office/drawing/2014/main" id="{BB63ED0D-7B06-CDC6-F1D1-DCDA03E1F653}"/>
                  </a:ext>
                </a:extLst>
              </p:cNvPr>
              <p:cNvSpPr/>
              <p:nvPr/>
            </p:nvSpPr>
            <p:spPr bwMode="auto">
              <a:xfrm>
                <a:off x="4078797" y="3164766"/>
                <a:ext cx="163777" cy="238165"/>
              </a:xfrm>
              <a:prstGeom prst="downArrow">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6" name="Textfeld 8215">
                <a:extLst>
                  <a:ext uri="{FF2B5EF4-FFF2-40B4-BE49-F238E27FC236}">
                    <a16:creationId xmlns:a16="http://schemas.microsoft.com/office/drawing/2014/main" id="{8ACCB6CD-BEB9-3070-345B-B88E3E861E98}"/>
                  </a:ext>
                </a:extLst>
              </p:cNvPr>
              <p:cNvSpPr txBox="1"/>
              <p:nvPr/>
            </p:nvSpPr>
            <p:spPr>
              <a:xfrm>
                <a:off x="4004077" y="3401174"/>
                <a:ext cx="362600" cy="276999"/>
              </a:xfrm>
              <a:prstGeom prst="rect">
                <a:avLst/>
              </a:prstGeom>
              <a:noFill/>
            </p:spPr>
            <p:txBody>
              <a:bodyPr wrap="none" rtlCol="0">
                <a:spAutoFit/>
              </a:bodyPr>
              <a:lstStyle/>
              <a:p>
                <a:r>
                  <a:rPr lang="de-DE" sz="1200" dirty="0"/>
                  <a:t>O</a:t>
                </a:r>
                <a:r>
                  <a:rPr lang="de-DE" sz="1200" baseline="-25000" dirty="0"/>
                  <a:t>2</a:t>
                </a:r>
              </a:p>
            </p:txBody>
          </p:sp>
        </p:grpSp>
      </p:grpSp>
      <p:grpSp>
        <p:nvGrpSpPr>
          <p:cNvPr id="8228" name="Gruppieren 8227">
            <a:extLst>
              <a:ext uri="{FF2B5EF4-FFF2-40B4-BE49-F238E27FC236}">
                <a16:creationId xmlns:a16="http://schemas.microsoft.com/office/drawing/2014/main" id="{ADC84367-5BBB-548B-65B5-D0F79212268F}"/>
              </a:ext>
            </a:extLst>
          </p:cNvPr>
          <p:cNvGrpSpPr/>
          <p:nvPr/>
        </p:nvGrpSpPr>
        <p:grpSpPr>
          <a:xfrm>
            <a:off x="466604" y="2313879"/>
            <a:ext cx="3309816" cy="2100751"/>
            <a:chOff x="265644" y="2191202"/>
            <a:chExt cx="3309816" cy="2100751"/>
          </a:xfrm>
        </p:grpSpPr>
        <p:grpSp>
          <p:nvGrpSpPr>
            <p:cNvPr id="8226" name="Gruppieren 8225">
              <a:extLst>
                <a:ext uri="{FF2B5EF4-FFF2-40B4-BE49-F238E27FC236}">
                  <a16:creationId xmlns:a16="http://schemas.microsoft.com/office/drawing/2014/main" id="{DD22156C-AEAD-3F0E-96DE-1CB392F213F9}"/>
                </a:ext>
              </a:extLst>
            </p:cNvPr>
            <p:cNvGrpSpPr/>
            <p:nvPr/>
          </p:nvGrpSpPr>
          <p:grpSpPr>
            <a:xfrm>
              <a:off x="265644" y="2191202"/>
              <a:ext cx="1975684" cy="2100751"/>
              <a:chOff x="569853" y="2195394"/>
              <a:chExt cx="1975684" cy="2100751"/>
            </a:xfrm>
          </p:grpSpPr>
          <p:pic>
            <p:nvPicPr>
              <p:cNvPr id="7" name="Grafik 6" descr="Ein Bild, das Text, Diagramm, Screenshot, Schrift enthält.&#10;&#10;Automatisch generierte Beschreibung">
                <a:extLst>
                  <a:ext uri="{FF2B5EF4-FFF2-40B4-BE49-F238E27FC236}">
                    <a16:creationId xmlns:a16="http://schemas.microsoft.com/office/drawing/2014/main" id="{0FF88D82-E7AE-DD40-A6BE-D84459584389}"/>
                  </a:ext>
                </a:extLst>
              </p:cNvPr>
              <p:cNvPicPr>
                <a:picLocks noChangeAspect="1"/>
              </p:cNvPicPr>
              <p:nvPr/>
            </p:nvPicPr>
            <p:blipFill rotWithShape="1">
              <a:blip r:embed="rId3">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8224" name="Rechteck 8223">
                <a:extLst>
                  <a:ext uri="{FF2B5EF4-FFF2-40B4-BE49-F238E27FC236}">
                    <a16:creationId xmlns:a16="http://schemas.microsoft.com/office/drawing/2014/main" id="{B1C2F100-2CC4-7D54-0F00-D348526A0C7C}"/>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5" name="Rechteck 8224">
                <a:extLst>
                  <a:ext uri="{FF2B5EF4-FFF2-40B4-BE49-F238E27FC236}">
                    <a16:creationId xmlns:a16="http://schemas.microsoft.com/office/drawing/2014/main" id="{CE54EB88-11A9-A399-16AF-E8B0EFF58E1D}"/>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0" name="Textfeld 8219">
              <a:extLst>
                <a:ext uri="{FF2B5EF4-FFF2-40B4-BE49-F238E27FC236}">
                  <a16:creationId xmlns:a16="http://schemas.microsoft.com/office/drawing/2014/main" id="{23E28103-CE30-D94E-F34A-328E2B429F74}"/>
                </a:ext>
              </a:extLst>
            </p:cNvPr>
            <p:cNvSpPr txBox="1"/>
            <p:nvPr/>
          </p:nvSpPr>
          <p:spPr>
            <a:xfrm>
              <a:off x="2036854" y="3274688"/>
              <a:ext cx="1538606" cy="478849"/>
            </a:xfrm>
            <a:prstGeom prst="rect">
              <a:avLst/>
            </a:prstGeom>
            <a:noFill/>
          </p:spPr>
          <p:txBody>
            <a:bodyPr wrap="square">
              <a:spAutoFit/>
            </a:bodyPr>
            <a:lstStyle/>
            <a:p>
              <a:pPr>
                <a:lnSpc>
                  <a:spcPct val="107000"/>
                </a:lnSpc>
                <a:spcAft>
                  <a:spcPts val="800"/>
                </a:spcAft>
              </a:pP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Ausgangsbasis:</a:t>
              </a:r>
              <a:b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erneuerbarer Strom</a:t>
              </a:r>
              <a:endParaRPr lang="de-DE" sz="12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234" name="Gruppieren 8233">
            <a:extLst>
              <a:ext uri="{FF2B5EF4-FFF2-40B4-BE49-F238E27FC236}">
                <a16:creationId xmlns:a16="http://schemas.microsoft.com/office/drawing/2014/main" id="{6A50BF09-2304-F16D-BBAB-3E3BEAE9703A}"/>
              </a:ext>
            </a:extLst>
          </p:cNvPr>
          <p:cNvGrpSpPr/>
          <p:nvPr/>
        </p:nvGrpSpPr>
        <p:grpSpPr>
          <a:xfrm>
            <a:off x="2458585" y="1674532"/>
            <a:ext cx="1340770" cy="1584437"/>
            <a:chOff x="2458585" y="1674532"/>
            <a:chExt cx="1340770" cy="1584437"/>
          </a:xfrm>
        </p:grpSpPr>
        <p:sp>
          <p:nvSpPr>
            <p:cNvPr id="8221" name="Textfeld 8220">
              <a:extLst>
                <a:ext uri="{FF2B5EF4-FFF2-40B4-BE49-F238E27FC236}">
                  <a16:creationId xmlns:a16="http://schemas.microsoft.com/office/drawing/2014/main" id="{6576C110-1155-A96D-829A-549851D2B7D0}"/>
                </a:ext>
              </a:extLst>
            </p:cNvPr>
            <p:cNvSpPr txBox="1"/>
            <p:nvPr/>
          </p:nvSpPr>
          <p:spPr>
            <a:xfrm>
              <a:off x="2737236" y="1674532"/>
              <a:ext cx="526106" cy="276999"/>
            </a:xfrm>
            <a:prstGeom prst="rect">
              <a:avLst/>
            </a:prstGeom>
            <a:noFill/>
          </p:spPr>
          <p:txBody>
            <a:bodyPr wrap="none" rtlCol="0">
              <a:spAutoFit/>
            </a:bodyPr>
            <a:lstStyle/>
            <a:p>
              <a:pPr algn="ctr"/>
              <a:r>
                <a:rPr lang="de-DE" sz="1800" baseline="-25000" dirty="0"/>
                <a:t>Input</a:t>
              </a:r>
            </a:p>
          </p:txBody>
        </p:sp>
        <p:grpSp>
          <p:nvGrpSpPr>
            <p:cNvPr id="8229" name="Gruppieren 8228">
              <a:extLst>
                <a:ext uri="{FF2B5EF4-FFF2-40B4-BE49-F238E27FC236}">
                  <a16:creationId xmlns:a16="http://schemas.microsoft.com/office/drawing/2014/main" id="{32327FF7-674E-7A4B-EE9A-93985B737037}"/>
                </a:ext>
              </a:extLst>
            </p:cNvPr>
            <p:cNvGrpSpPr/>
            <p:nvPr/>
          </p:nvGrpSpPr>
          <p:grpSpPr>
            <a:xfrm>
              <a:off x="2458585" y="2208612"/>
              <a:ext cx="1340770" cy="1050357"/>
              <a:chOff x="2458585" y="2208612"/>
              <a:chExt cx="1340770" cy="1050357"/>
            </a:xfrm>
          </p:grpSpPr>
          <p:pic>
            <p:nvPicPr>
              <p:cNvPr id="4" name="Grafik 3" descr="Ein Bild, das Text, Diagramm, Screenshot, Schrift enthält.&#10;&#10;Automatisch generierte Beschreibung">
                <a:extLst>
                  <a:ext uri="{FF2B5EF4-FFF2-40B4-BE49-F238E27FC236}">
                    <a16:creationId xmlns:a16="http://schemas.microsoft.com/office/drawing/2014/main" id="{E4162C69-A80A-BE41-1E58-5A6F819824B8}"/>
                  </a:ext>
                </a:extLst>
              </p:cNvPr>
              <p:cNvPicPr>
                <a:picLocks noChangeAspect="1"/>
              </p:cNvPicPr>
              <p:nvPr/>
            </p:nvPicPr>
            <p:blipFill rotWithShape="1">
              <a:blip r:embed="rId3">
                <a:extLst>
                  <a:ext uri="{28A0092B-C50C-407E-A947-70E740481C1C}">
                    <a14:useLocalDpi xmlns:a14="http://schemas.microsoft.com/office/drawing/2010/main" val="0"/>
                  </a:ext>
                </a:extLst>
              </a:blip>
              <a:srcRect l="22196" t="25763" r="63357" b="55919"/>
              <a:stretch/>
            </p:blipFill>
            <p:spPr>
              <a:xfrm>
                <a:off x="2568694" y="2208612"/>
                <a:ext cx="1230661" cy="956154"/>
              </a:xfrm>
              <a:prstGeom prst="rect">
                <a:avLst/>
              </a:prstGeom>
            </p:spPr>
          </p:pic>
          <p:sp>
            <p:nvSpPr>
              <p:cNvPr id="8227" name="Rechteck 8226">
                <a:extLst>
                  <a:ext uri="{FF2B5EF4-FFF2-40B4-BE49-F238E27FC236}">
                    <a16:creationId xmlns:a16="http://schemas.microsoft.com/office/drawing/2014/main" id="{1E4BB1E1-6EDE-7851-E0B5-5EC2D7543C12}"/>
                  </a:ext>
                </a:extLst>
              </p:cNvPr>
              <p:cNvSpPr/>
              <p:nvPr/>
            </p:nvSpPr>
            <p:spPr bwMode="auto">
              <a:xfrm>
                <a:off x="2458585" y="3020192"/>
                <a:ext cx="183015" cy="238777"/>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14" name="Textfeld 13">
            <a:extLst>
              <a:ext uri="{FF2B5EF4-FFF2-40B4-BE49-F238E27FC236}">
                <a16:creationId xmlns:a16="http://schemas.microsoft.com/office/drawing/2014/main" id="{D506DE04-CE02-4AA8-DC36-5EB3CA4204FD}"/>
              </a:ext>
            </a:extLst>
          </p:cNvPr>
          <p:cNvSpPr txBox="1"/>
          <p:nvPr/>
        </p:nvSpPr>
        <p:spPr>
          <a:xfrm>
            <a:off x="3275496" y="2231262"/>
            <a:ext cx="936475" cy="256480"/>
          </a:xfrm>
          <a:prstGeom prst="rect">
            <a:avLst/>
          </a:prstGeom>
          <a:noFill/>
        </p:spPr>
        <p:txBody>
          <a:bodyPr wrap="none" rtlCol="0">
            <a:spAutoFit/>
          </a:bodyPr>
          <a:lstStyle/>
          <a:p>
            <a:pPr algn="ctr"/>
            <a:r>
              <a:rPr lang="de-DE" sz="1600" baseline="-25000" dirty="0">
                <a:solidFill>
                  <a:srgbClr val="FF0000"/>
                </a:solidFill>
              </a:rPr>
              <a:t>1kWh Strom</a:t>
            </a:r>
          </a:p>
        </p:txBody>
      </p:sp>
      <p:sp>
        <p:nvSpPr>
          <p:cNvPr id="8217" name="Textfeld 8216">
            <a:extLst>
              <a:ext uri="{FF2B5EF4-FFF2-40B4-BE49-F238E27FC236}">
                <a16:creationId xmlns:a16="http://schemas.microsoft.com/office/drawing/2014/main" id="{DFE5FD50-3305-D039-838E-345FBE040111}"/>
              </a:ext>
            </a:extLst>
          </p:cNvPr>
          <p:cNvSpPr txBox="1"/>
          <p:nvPr/>
        </p:nvSpPr>
        <p:spPr>
          <a:xfrm>
            <a:off x="0" y="5998696"/>
            <a:ext cx="9867393" cy="369332"/>
          </a:xfrm>
          <a:prstGeom prst="rect">
            <a:avLst/>
          </a:prstGeom>
          <a:noFill/>
        </p:spPr>
        <p:txBody>
          <a:bodyPr wrap="square">
            <a:spAutoFit/>
          </a:bodyPr>
          <a:lstStyle/>
          <a:p>
            <a:pPr algn="ctr"/>
            <a:r>
              <a:rPr lang="de-DE" altLang="de-DE" sz="1800" dirty="0">
                <a:solidFill>
                  <a:srgbClr val="00B050"/>
                </a:solidFill>
              </a:rPr>
              <a:t>Bei P2G muss das ca. 7 bis 9-fache an EE-Strom </a:t>
            </a:r>
            <a:r>
              <a:rPr lang="de-DE" altLang="de-DE" sz="1800" dirty="0" err="1">
                <a:solidFill>
                  <a:srgbClr val="00B050"/>
                </a:solidFill>
              </a:rPr>
              <a:t>ggü</a:t>
            </a:r>
            <a:r>
              <a:rPr lang="de-DE" altLang="de-DE" sz="1800" dirty="0">
                <a:solidFill>
                  <a:srgbClr val="00B050"/>
                </a:solidFill>
              </a:rPr>
              <a:t>. der WPPE aufgewendet werden!</a:t>
            </a:r>
          </a:p>
        </p:txBody>
      </p:sp>
      <p:sp>
        <p:nvSpPr>
          <p:cNvPr id="15" name="Textfeld 14">
            <a:extLst>
              <a:ext uri="{FF2B5EF4-FFF2-40B4-BE49-F238E27FC236}">
                <a16:creationId xmlns:a16="http://schemas.microsoft.com/office/drawing/2014/main" id="{EFECA074-0933-5520-E449-B75F54865953}"/>
              </a:ext>
            </a:extLst>
          </p:cNvPr>
          <p:cNvSpPr txBox="1"/>
          <p:nvPr/>
        </p:nvSpPr>
        <p:spPr>
          <a:xfrm>
            <a:off x="283922" y="4484522"/>
            <a:ext cx="1848513" cy="874085"/>
          </a:xfrm>
          <a:prstGeom prst="rect">
            <a:avLst/>
          </a:prstGeom>
          <a:noFill/>
        </p:spPr>
        <p:txBody>
          <a:bodyPr wrap="square">
            <a:spAutoFit/>
          </a:bodyPr>
          <a:lstStyle/>
          <a:p>
            <a:pPr>
              <a:lnSpc>
                <a:spcPct val="107000"/>
              </a:lnSpc>
              <a:spcBef>
                <a:spcPts val="1200"/>
              </a:spcBef>
            </a:pPr>
            <a:r>
              <a:rPr lang="de-DE" sz="1200" b="1" kern="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Terra X | Harald Lesch</a:t>
            </a:r>
            <a:br>
              <a:rPr lang="de-DE" sz="1200" b="1" kern="1800" dirty="0">
                <a:solidFill>
                  <a:srgbClr val="FF0000"/>
                </a:solidFill>
                <a:effectLst/>
                <a:latin typeface="Calibri Light" panose="020F0302020204030204" pitchFamily="34" charset="0"/>
                <a:ea typeface="Times New Roman" panose="02020603050405020304" pitchFamily="18" charset="0"/>
                <a:cs typeface="Calibri" panose="020F0502020204030204" pitchFamily="34" charset="0"/>
              </a:rPr>
            </a:br>
            <a:r>
              <a:rPr lang="de-DE" sz="1200" u="sng"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Heizungsverbot, und jetzt? Wärmepumpen und Wasserstoff im Check!</a:t>
            </a:r>
            <a:endParaRPr lang="de-DE" sz="1200" kern="1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8218" name="Rectangle 4">
            <a:extLst>
              <a:ext uri="{FF2B5EF4-FFF2-40B4-BE49-F238E27FC236}">
                <a16:creationId xmlns:a16="http://schemas.microsoft.com/office/drawing/2014/main" id="{D4EE787B-58B5-183A-B934-A2E7F7F14653}"/>
              </a:ext>
            </a:extLst>
          </p:cNvPr>
          <p:cNvSpPr>
            <a:spLocks noChangeArrowheads="1"/>
          </p:cNvSpPr>
          <p:nvPr/>
        </p:nvSpPr>
        <p:spPr bwMode="auto">
          <a:xfrm>
            <a:off x="1042460" y="36041"/>
            <a:ext cx="8488219" cy="584775"/>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Mediale und politische Empörung zum GEG (2): „</a:t>
            </a:r>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rPr>
              <a:t>echnologieoffenheit“ (1)</a:t>
            </a:r>
          </a:p>
          <a:p>
            <a:r>
              <a:rPr lang="de-DE" altLang="de-DE" sz="1800" dirty="0">
                <a:solidFill>
                  <a:schemeClr val="bg1"/>
                </a:solidFill>
              </a:rPr>
              <a:t>Wärmewende: Effizienzvergleich Power </a:t>
            </a:r>
            <a:r>
              <a:rPr lang="de-DE" altLang="de-DE" sz="1800" dirty="0" err="1">
                <a:solidFill>
                  <a:schemeClr val="bg1"/>
                </a:solidFill>
              </a:rPr>
              <a:t>to</a:t>
            </a:r>
            <a:r>
              <a:rPr lang="de-DE" altLang="de-DE" sz="1800" dirty="0">
                <a:solidFill>
                  <a:schemeClr val="bg1"/>
                </a:solidFill>
              </a:rPr>
              <a:t> Gas (P2G) vs. Wärmepumpe (WPPE)</a:t>
            </a:r>
          </a:p>
        </p:txBody>
      </p:sp>
    </p:spTree>
    <p:extLst>
      <p:ext uri="{BB962C8B-B14F-4D97-AF65-F5344CB8AC3E}">
        <p14:creationId xmlns:p14="http://schemas.microsoft.com/office/powerpoint/2010/main" val="16192092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2"/>
                                        </p:tgtEl>
                                        <p:attrNameLst>
                                          <p:attrName>style.visibility</p:attrName>
                                        </p:attrNameLst>
                                      </p:cBhvr>
                                      <p:to>
                                        <p:strVal val="visible"/>
                                      </p:to>
                                    </p:set>
                                    <p:anim calcmode="lin" valueType="num">
                                      <p:cBhvr additive="base">
                                        <p:cTn id="7" dur="1000" fill="hold"/>
                                        <p:tgtEl>
                                          <p:spTgt spid="8222"/>
                                        </p:tgtEl>
                                        <p:attrNameLst>
                                          <p:attrName>ppt_x</p:attrName>
                                        </p:attrNameLst>
                                      </p:cBhvr>
                                      <p:tavLst>
                                        <p:tav tm="0">
                                          <p:val>
                                            <p:strVal val="1+#ppt_w/2"/>
                                          </p:val>
                                        </p:tav>
                                        <p:tav tm="100000">
                                          <p:val>
                                            <p:strVal val="#ppt_x"/>
                                          </p:val>
                                        </p:tav>
                                      </p:tavLst>
                                    </p:anim>
                                    <p:anim calcmode="lin" valueType="num">
                                      <p:cBhvr additive="base">
                                        <p:cTn id="8" dur="10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32"/>
                                        </p:tgtEl>
                                        <p:attrNameLst>
                                          <p:attrName>style.visibility</p:attrName>
                                        </p:attrNameLst>
                                      </p:cBhvr>
                                      <p:to>
                                        <p:strVal val="visible"/>
                                      </p:to>
                                    </p:set>
                                    <p:anim calcmode="lin" valueType="num">
                                      <p:cBhvr additive="base">
                                        <p:cTn id="13" dur="1000" fill="hold"/>
                                        <p:tgtEl>
                                          <p:spTgt spid="8232"/>
                                        </p:tgtEl>
                                        <p:attrNameLst>
                                          <p:attrName>ppt_x</p:attrName>
                                        </p:attrNameLst>
                                      </p:cBhvr>
                                      <p:tavLst>
                                        <p:tav tm="0">
                                          <p:val>
                                            <p:strVal val="#ppt_x"/>
                                          </p:val>
                                        </p:tav>
                                        <p:tav tm="100000">
                                          <p:val>
                                            <p:strVal val="#ppt_x"/>
                                          </p:val>
                                        </p:tav>
                                      </p:tavLst>
                                    </p:anim>
                                    <p:anim calcmode="lin" valueType="num">
                                      <p:cBhvr additive="base">
                                        <p:cTn id="14"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234"/>
                                        </p:tgtEl>
                                        <p:attrNameLst>
                                          <p:attrName>style.visibility</p:attrName>
                                        </p:attrNameLst>
                                      </p:cBhvr>
                                      <p:to>
                                        <p:strVal val="visible"/>
                                      </p:to>
                                    </p:set>
                                    <p:anim calcmode="lin" valueType="num">
                                      <p:cBhvr additive="base">
                                        <p:cTn id="19" dur="1000" fill="hold"/>
                                        <p:tgtEl>
                                          <p:spTgt spid="8234"/>
                                        </p:tgtEl>
                                        <p:attrNameLst>
                                          <p:attrName>ppt_x</p:attrName>
                                        </p:attrNameLst>
                                      </p:cBhvr>
                                      <p:tavLst>
                                        <p:tav tm="0">
                                          <p:val>
                                            <p:strVal val="0-#ppt_w/2"/>
                                          </p:val>
                                        </p:tav>
                                        <p:tav tm="100000">
                                          <p:val>
                                            <p:strVal val="#ppt_x"/>
                                          </p:val>
                                        </p:tav>
                                      </p:tavLst>
                                    </p:anim>
                                    <p:anim calcmode="lin" valueType="num">
                                      <p:cBhvr additive="base">
                                        <p:cTn id="20" dur="1000" fill="hold"/>
                                        <p:tgtEl>
                                          <p:spTgt spid="82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233"/>
                                        </p:tgtEl>
                                        <p:attrNameLst>
                                          <p:attrName>style.visibility</p:attrName>
                                        </p:attrNameLst>
                                      </p:cBhvr>
                                      <p:to>
                                        <p:strVal val="visible"/>
                                      </p:to>
                                    </p:set>
                                    <p:anim calcmode="lin" valueType="num">
                                      <p:cBhvr additive="base">
                                        <p:cTn id="25" dur="1000" fill="hold"/>
                                        <p:tgtEl>
                                          <p:spTgt spid="8233"/>
                                        </p:tgtEl>
                                        <p:attrNameLst>
                                          <p:attrName>ppt_x</p:attrName>
                                        </p:attrNameLst>
                                      </p:cBhvr>
                                      <p:tavLst>
                                        <p:tav tm="0">
                                          <p:val>
                                            <p:strVal val="#ppt_x"/>
                                          </p:val>
                                        </p:tav>
                                        <p:tav tm="100000">
                                          <p:val>
                                            <p:strVal val="#ppt_x"/>
                                          </p:val>
                                        </p:tav>
                                      </p:tavLst>
                                    </p:anim>
                                    <p:anim calcmode="lin" valueType="num">
                                      <p:cBhvr additive="base">
                                        <p:cTn id="26" dur="1000" fill="hold"/>
                                        <p:tgtEl>
                                          <p:spTgt spid="82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 calcmode="lin" valueType="num">
                                      <p:cBhvr additive="base">
                                        <p:cTn id="37" dur="1000" fill="hold"/>
                                        <p:tgtEl>
                                          <p:spTgt spid="8196"/>
                                        </p:tgtEl>
                                        <p:attrNameLst>
                                          <p:attrName>ppt_x</p:attrName>
                                        </p:attrNameLst>
                                      </p:cBhvr>
                                      <p:tavLst>
                                        <p:tav tm="0">
                                          <p:val>
                                            <p:strVal val="#ppt_x"/>
                                          </p:val>
                                        </p:tav>
                                        <p:tav tm="100000">
                                          <p:val>
                                            <p:strVal val="#ppt_x"/>
                                          </p:val>
                                        </p:tav>
                                      </p:tavLst>
                                    </p:anim>
                                    <p:anim calcmode="lin" valueType="num">
                                      <p:cBhvr additive="base">
                                        <p:cTn id="38" dur="1000" fill="hold"/>
                                        <p:tgtEl>
                                          <p:spTgt spid="819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199"/>
                                        </p:tgtEl>
                                        <p:attrNameLst>
                                          <p:attrName>style.visibility</p:attrName>
                                        </p:attrNameLst>
                                      </p:cBhvr>
                                      <p:to>
                                        <p:strVal val="visible"/>
                                      </p:to>
                                    </p:set>
                                    <p:anim calcmode="lin" valueType="num">
                                      <p:cBhvr additive="base">
                                        <p:cTn id="43" dur="1000" fill="hold"/>
                                        <p:tgtEl>
                                          <p:spTgt spid="8199"/>
                                        </p:tgtEl>
                                        <p:attrNameLst>
                                          <p:attrName>ppt_x</p:attrName>
                                        </p:attrNameLst>
                                      </p:cBhvr>
                                      <p:tavLst>
                                        <p:tav tm="0">
                                          <p:val>
                                            <p:strVal val="1+#ppt_w/2"/>
                                          </p:val>
                                        </p:tav>
                                        <p:tav tm="100000">
                                          <p:val>
                                            <p:strVal val="#ppt_x"/>
                                          </p:val>
                                        </p:tav>
                                      </p:tavLst>
                                    </p:anim>
                                    <p:anim calcmode="lin" valueType="num">
                                      <p:cBhvr additive="base">
                                        <p:cTn id="44" dur="1000" fill="hold"/>
                                        <p:tgtEl>
                                          <p:spTgt spid="819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213"/>
                                        </p:tgtEl>
                                        <p:attrNameLst>
                                          <p:attrName>style.visibility</p:attrName>
                                        </p:attrNameLst>
                                      </p:cBhvr>
                                      <p:to>
                                        <p:strVal val="visible"/>
                                      </p:to>
                                    </p:set>
                                    <p:anim calcmode="lin" valueType="num">
                                      <p:cBhvr additive="base">
                                        <p:cTn id="49" dur="1000" fill="hold"/>
                                        <p:tgtEl>
                                          <p:spTgt spid="8213"/>
                                        </p:tgtEl>
                                        <p:attrNameLst>
                                          <p:attrName>ppt_x</p:attrName>
                                        </p:attrNameLst>
                                      </p:cBhvr>
                                      <p:tavLst>
                                        <p:tav tm="0">
                                          <p:val>
                                            <p:strVal val="1+#ppt_w/2"/>
                                          </p:val>
                                        </p:tav>
                                        <p:tav tm="100000">
                                          <p:val>
                                            <p:strVal val="#ppt_x"/>
                                          </p:val>
                                        </p:tav>
                                      </p:tavLst>
                                    </p:anim>
                                    <p:anim calcmode="lin" valueType="num">
                                      <p:cBhvr additive="base">
                                        <p:cTn id="50" dur="10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0-#ppt_w/2"/>
                                          </p:val>
                                        </p:tav>
                                        <p:tav tm="100000">
                                          <p:val>
                                            <p:strVal val="#ppt_x"/>
                                          </p:val>
                                        </p:tav>
                                      </p:tavLst>
                                    </p:anim>
                                    <p:anim calcmode="lin" valueType="num">
                                      <p:cBhvr additive="base">
                                        <p:cTn id="5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1+#ppt_w/2"/>
                                          </p:val>
                                        </p:tav>
                                        <p:tav tm="100000">
                                          <p:val>
                                            <p:strVal val="#ppt_x"/>
                                          </p:val>
                                        </p:tav>
                                      </p:tavLst>
                                    </p:anim>
                                    <p:anim calcmode="lin" valueType="num">
                                      <p:cBhvr additive="base">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200"/>
                                        </p:tgtEl>
                                        <p:attrNameLst>
                                          <p:attrName>style.visibility</p:attrName>
                                        </p:attrNameLst>
                                      </p:cBhvr>
                                      <p:to>
                                        <p:strVal val="visible"/>
                                      </p:to>
                                    </p:set>
                                    <p:anim calcmode="lin" valueType="num">
                                      <p:cBhvr additive="base">
                                        <p:cTn id="67" dur="1000" fill="hold"/>
                                        <p:tgtEl>
                                          <p:spTgt spid="8200"/>
                                        </p:tgtEl>
                                        <p:attrNameLst>
                                          <p:attrName>ppt_x</p:attrName>
                                        </p:attrNameLst>
                                      </p:cBhvr>
                                      <p:tavLst>
                                        <p:tav tm="0">
                                          <p:val>
                                            <p:strVal val="1+#ppt_w/2"/>
                                          </p:val>
                                        </p:tav>
                                        <p:tav tm="100000">
                                          <p:val>
                                            <p:strVal val="#ppt_x"/>
                                          </p:val>
                                        </p:tav>
                                      </p:tavLst>
                                    </p:anim>
                                    <p:anim calcmode="lin" valueType="num">
                                      <p:cBhvr additive="base">
                                        <p:cTn id="68" dur="1000" fill="hold"/>
                                        <p:tgtEl>
                                          <p:spTgt spid="820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1000" fill="hold"/>
                                        <p:tgtEl>
                                          <p:spTgt spid="8"/>
                                        </p:tgtEl>
                                        <p:attrNameLst>
                                          <p:attrName>ppt_x</p:attrName>
                                        </p:attrNameLst>
                                      </p:cBhvr>
                                      <p:tavLst>
                                        <p:tav tm="0">
                                          <p:val>
                                            <p:strVal val="0-#ppt_w/2"/>
                                          </p:val>
                                        </p:tav>
                                        <p:tav tm="100000">
                                          <p:val>
                                            <p:strVal val="#ppt_x"/>
                                          </p:val>
                                        </p:tav>
                                      </p:tavLst>
                                    </p:anim>
                                    <p:anim calcmode="lin" valueType="num">
                                      <p:cBhvr additive="base">
                                        <p:cTn id="7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8208"/>
                                        </p:tgtEl>
                                        <p:attrNameLst>
                                          <p:attrName>style.visibility</p:attrName>
                                        </p:attrNameLst>
                                      </p:cBhvr>
                                      <p:to>
                                        <p:strVal val="visible"/>
                                      </p:to>
                                    </p:set>
                                    <p:anim calcmode="lin" valueType="num">
                                      <p:cBhvr additive="base">
                                        <p:cTn id="79" dur="1000" fill="hold"/>
                                        <p:tgtEl>
                                          <p:spTgt spid="8208"/>
                                        </p:tgtEl>
                                        <p:attrNameLst>
                                          <p:attrName>ppt_x</p:attrName>
                                        </p:attrNameLst>
                                      </p:cBhvr>
                                      <p:tavLst>
                                        <p:tav tm="0">
                                          <p:val>
                                            <p:strVal val="1+#ppt_w/2"/>
                                          </p:val>
                                        </p:tav>
                                        <p:tav tm="100000">
                                          <p:val>
                                            <p:strVal val="#ppt_x"/>
                                          </p:val>
                                        </p:tav>
                                      </p:tavLst>
                                    </p:anim>
                                    <p:anim calcmode="lin" valueType="num">
                                      <p:cBhvr additive="base">
                                        <p:cTn id="80" dur="10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1000" fill="hold"/>
                                        <p:tgtEl>
                                          <p:spTgt spid="18"/>
                                        </p:tgtEl>
                                        <p:attrNameLst>
                                          <p:attrName>ppt_x</p:attrName>
                                        </p:attrNameLst>
                                      </p:cBhvr>
                                      <p:tavLst>
                                        <p:tav tm="0">
                                          <p:val>
                                            <p:strVal val="0-#ppt_w/2"/>
                                          </p:val>
                                        </p:tav>
                                        <p:tav tm="100000">
                                          <p:val>
                                            <p:strVal val="#ppt_x"/>
                                          </p:val>
                                        </p:tav>
                                      </p:tavLst>
                                    </p:anim>
                                    <p:anim calcmode="lin" valueType="num">
                                      <p:cBhvr additive="base">
                                        <p:cTn id="8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1000" fill="hold"/>
                                        <p:tgtEl>
                                          <p:spTgt spid="11"/>
                                        </p:tgtEl>
                                        <p:attrNameLst>
                                          <p:attrName>ppt_x</p:attrName>
                                        </p:attrNameLst>
                                      </p:cBhvr>
                                      <p:tavLst>
                                        <p:tav tm="0">
                                          <p:val>
                                            <p:strVal val="0-#ppt_w/2"/>
                                          </p:val>
                                        </p:tav>
                                        <p:tav tm="100000">
                                          <p:val>
                                            <p:strVal val="#ppt_x"/>
                                          </p:val>
                                        </p:tav>
                                      </p:tavLst>
                                    </p:anim>
                                    <p:anim calcmode="lin" valueType="num">
                                      <p:cBhvr additive="base">
                                        <p:cTn id="9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1000" fill="hold"/>
                                        <p:tgtEl>
                                          <p:spTgt spid="31"/>
                                        </p:tgtEl>
                                        <p:attrNameLst>
                                          <p:attrName>ppt_x</p:attrName>
                                        </p:attrNameLst>
                                      </p:cBhvr>
                                      <p:tavLst>
                                        <p:tav tm="0">
                                          <p:val>
                                            <p:strVal val="1+#ppt_w/2"/>
                                          </p:val>
                                        </p:tav>
                                        <p:tav tm="100000">
                                          <p:val>
                                            <p:strVal val="#ppt_x"/>
                                          </p:val>
                                        </p:tav>
                                      </p:tavLst>
                                    </p:anim>
                                    <p:anim calcmode="lin" valueType="num">
                                      <p:cBhvr additive="base">
                                        <p:cTn id="9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8217"/>
                                        </p:tgtEl>
                                        <p:attrNameLst>
                                          <p:attrName>style.visibility</p:attrName>
                                        </p:attrNameLst>
                                      </p:cBhvr>
                                      <p:to>
                                        <p:strVal val="visible"/>
                                      </p:to>
                                    </p:set>
                                    <p:anim calcmode="lin" valueType="num">
                                      <p:cBhvr additive="base">
                                        <p:cTn id="103" dur="1000" fill="hold"/>
                                        <p:tgtEl>
                                          <p:spTgt spid="8217"/>
                                        </p:tgtEl>
                                        <p:attrNameLst>
                                          <p:attrName>ppt_x</p:attrName>
                                        </p:attrNameLst>
                                      </p:cBhvr>
                                      <p:tavLst>
                                        <p:tav tm="0">
                                          <p:val>
                                            <p:strVal val="#ppt_x"/>
                                          </p:val>
                                        </p:tav>
                                        <p:tav tm="100000">
                                          <p:val>
                                            <p:strVal val="#ppt_x"/>
                                          </p:val>
                                        </p:tav>
                                      </p:tavLst>
                                    </p:anim>
                                    <p:anim calcmode="lin" valueType="num">
                                      <p:cBhvr additive="base">
                                        <p:cTn id="104" dur="1000" fill="hold"/>
                                        <p:tgtEl>
                                          <p:spTgt spid="8217"/>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9" fill="hold" grpId="0" nodeType="click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additive="base">
                                        <p:cTn id="109" dur="1000" fill="hold"/>
                                        <p:tgtEl>
                                          <p:spTgt spid="15"/>
                                        </p:tgtEl>
                                        <p:attrNameLst>
                                          <p:attrName>ppt_x</p:attrName>
                                        </p:attrNameLst>
                                      </p:cBhvr>
                                      <p:tavLst>
                                        <p:tav tm="0">
                                          <p:val>
                                            <p:strVal val="0-#ppt_w/2"/>
                                          </p:val>
                                        </p:tav>
                                        <p:tav tm="100000">
                                          <p:val>
                                            <p:strVal val="#ppt_x"/>
                                          </p:val>
                                        </p:tav>
                                      </p:tavLst>
                                    </p:anim>
                                    <p:anim calcmode="lin" valueType="num">
                                      <p:cBhvr additive="base">
                                        <p:cTn id="11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9" fill="hold" grpId="0" nodeType="clickEffect">
                                  <p:stCondLst>
                                    <p:cond delay="0"/>
                                  </p:stCondLst>
                                  <p:childTnLst>
                                    <p:set>
                                      <p:cBhvr>
                                        <p:cTn id="114" dur="1" fill="hold">
                                          <p:stCondLst>
                                            <p:cond delay="0"/>
                                          </p:stCondLst>
                                        </p:cTn>
                                        <p:tgtEl>
                                          <p:spTgt spid="16"/>
                                        </p:tgtEl>
                                        <p:attrNameLst>
                                          <p:attrName>style.visibility</p:attrName>
                                        </p:attrNameLst>
                                      </p:cBhvr>
                                      <p:to>
                                        <p:strVal val="visible"/>
                                      </p:to>
                                    </p:set>
                                    <p:anim calcmode="lin" valueType="num">
                                      <p:cBhvr additive="base">
                                        <p:cTn id="115" dur="1000" fill="hold"/>
                                        <p:tgtEl>
                                          <p:spTgt spid="16"/>
                                        </p:tgtEl>
                                        <p:attrNameLst>
                                          <p:attrName>ppt_x</p:attrName>
                                        </p:attrNameLst>
                                      </p:cBhvr>
                                      <p:tavLst>
                                        <p:tav tm="0">
                                          <p:val>
                                            <p:strVal val="0-#ppt_w/2"/>
                                          </p:val>
                                        </p:tav>
                                        <p:tav tm="100000">
                                          <p:val>
                                            <p:strVal val="#ppt_x"/>
                                          </p:val>
                                        </p:tav>
                                      </p:tavLst>
                                    </p:anim>
                                    <p:anim calcmode="lin" valueType="num">
                                      <p:cBhvr additive="base">
                                        <p:cTn id="116"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9" fill="hold" grpId="0" nodeType="clickEffect">
                                  <p:stCondLst>
                                    <p:cond delay="0"/>
                                  </p:stCondLst>
                                  <p:childTnLst>
                                    <p:set>
                                      <p:cBhvr>
                                        <p:cTn id="120" dur="1" fill="hold">
                                          <p:stCondLst>
                                            <p:cond delay="0"/>
                                          </p:stCondLst>
                                        </p:cTn>
                                        <p:tgtEl>
                                          <p:spTgt spid="12"/>
                                        </p:tgtEl>
                                        <p:attrNameLst>
                                          <p:attrName>style.visibility</p:attrName>
                                        </p:attrNameLst>
                                      </p:cBhvr>
                                      <p:to>
                                        <p:strVal val="visible"/>
                                      </p:to>
                                    </p:set>
                                    <p:anim calcmode="lin" valueType="num">
                                      <p:cBhvr additive="base">
                                        <p:cTn id="121" dur="1000" fill="hold"/>
                                        <p:tgtEl>
                                          <p:spTgt spid="12"/>
                                        </p:tgtEl>
                                        <p:attrNameLst>
                                          <p:attrName>ppt_x</p:attrName>
                                        </p:attrNameLst>
                                      </p:cBhvr>
                                      <p:tavLst>
                                        <p:tav tm="0">
                                          <p:val>
                                            <p:strVal val="0-#ppt_w/2"/>
                                          </p:val>
                                        </p:tav>
                                        <p:tav tm="100000">
                                          <p:val>
                                            <p:strVal val="#ppt_x"/>
                                          </p:val>
                                        </p:tav>
                                      </p:tavLst>
                                    </p:anim>
                                    <p:anim calcmode="lin" valueType="num">
                                      <p:cBhvr additive="base">
                                        <p:cTn id="12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1" grpId="0"/>
      <p:bldP spid="18" grpId="0"/>
      <p:bldP spid="31" grpId="0"/>
      <p:bldP spid="9" grpId="0"/>
      <p:bldP spid="14" grpId="0"/>
      <p:bldP spid="8217" grpId="0"/>
      <p:bldP spid="15"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3175</Words>
  <Application>Microsoft Office PowerPoint</Application>
  <PresentationFormat>A4-Papier (210 x 297 mm)</PresentationFormat>
  <Paragraphs>338</Paragraphs>
  <Slides>26</Slides>
  <Notes>17</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26</vt:i4>
      </vt:variant>
    </vt:vector>
  </HeadingPairs>
  <TitlesOfParts>
    <vt:vector size="35" baseType="lpstr">
      <vt:lpstr>Arial</vt:lpstr>
      <vt:lpstr>Arial Rounded MT Bold</vt:lpstr>
      <vt:lpstr>Bahnschrift Light Condensed</vt:lpstr>
      <vt:lpstr>Calibri</vt:lpstr>
      <vt:lpstr>Calibri Light</vt:lpstr>
      <vt:lpstr>Courier New</vt:lpstr>
      <vt:lpstr>Times New Roman</vt:lpstr>
      <vt:lpstr>Wingdings</vt:lpstr>
      <vt:lpstr>pg_blau_basisversion</vt:lpstr>
      <vt:lpstr>PowerPoint-Präsentation</vt:lpstr>
      <vt:lpstr>PowerPoint-Präsentation</vt:lpstr>
      <vt:lpstr>Ein kleiner Exkurs zum Klimaschutz: „Ein Plus von 3°C bei der globalen Durchschnittstemperatur kann doch keine Relevanz haben!“ </vt:lpstr>
      <vt:lpstr>So sah Berlin vor 20.000 Jahren aus! Die globale Durchschnittstemperatur war nur 3.4°C niedriger als zu Beginn der Industrialisierung.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Wer heute noch Heizungen mit fossilen Brennstoffen einbaut, der wird das teuer bezahlen!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2794</cp:revision>
  <cp:lastPrinted>2019-03-23T07:11:31Z</cp:lastPrinted>
  <dcterms:created xsi:type="dcterms:W3CDTF">2003-01-24T08:17:53Z</dcterms:created>
  <dcterms:modified xsi:type="dcterms:W3CDTF">2023-08-20T11:58:50Z</dcterms:modified>
</cp:coreProperties>
</file>