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82" r:id="rId3"/>
    <p:sldId id="283" r:id="rId4"/>
    <p:sldId id="296" r:id="rId5"/>
    <p:sldId id="289" r:id="rId6"/>
    <p:sldId id="290" r:id="rId7"/>
    <p:sldId id="291" r:id="rId8"/>
    <p:sldId id="288" r:id="rId9"/>
    <p:sldId id="305" r:id="rId10"/>
    <p:sldId id="286" r:id="rId11"/>
    <p:sldId id="304" r:id="rId12"/>
    <p:sldId id="262" r:id="rId13"/>
    <p:sldId id="292" r:id="rId14"/>
    <p:sldId id="297" r:id="rId15"/>
    <p:sldId id="298" r:id="rId16"/>
    <p:sldId id="307" r:id="rId17"/>
    <p:sldId id="299" r:id="rId18"/>
    <p:sldId id="260" r:id="rId19"/>
    <p:sldId id="267" r:id="rId20"/>
    <p:sldId id="277" r:id="rId21"/>
    <p:sldId id="295" r:id="rId22"/>
    <p:sldId id="287" r:id="rId23"/>
    <p:sldId id="258" r:id="rId24"/>
    <p:sldId id="303" r:id="rId25"/>
    <p:sldId id="309" r:id="rId26"/>
    <p:sldId id="294" r:id="rId27"/>
    <p:sldId id="259" r:id="rId28"/>
    <p:sldId id="265" r:id="rId29"/>
    <p:sldId id="293" r:id="rId30"/>
    <p:sldId id="300" r:id="rId31"/>
    <p:sldId id="301" r:id="rId32"/>
    <p:sldId id="302" r:id="rId33"/>
    <p:sldId id="310" r:id="rId34"/>
    <p:sldId id="306" r:id="rId3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1985" autoAdjust="0"/>
  </p:normalViewPr>
  <p:slideViewPr>
    <p:cSldViewPr>
      <p:cViewPr varScale="1">
        <p:scale>
          <a:sx n="49" d="100"/>
          <a:sy n="49" d="100"/>
        </p:scale>
        <p:origin x="170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D:\01Daten%20allgemein\WT\Energie\01ISE%20e.V\10Stammtisch\2021-2030\2023\2023-01-26Schweigen-Rechtenbach\Zahlen\Ertr&#228;ge\Transformation2040_D%20Soll-Ist_2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28575" cap="rnd">
              <a:solidFill>
                <a:schemeClr val="bg1">
                  <a:lumMod val="65000"/>
                </a:schemeClr>
              </a:solidFill>
              <a:round/>
            </a:ln>
            <a:effectLst/>
          </c:spPr>
          <c:marker>
            <c:symbol val="circle"/>
            <c:size val="5"/>
            <c:spPr>
              <a:solidFill>
                <a:schemeClr val="tx1"/>
              </a:solidFill>
              <a:ln w="9525">
                <a:solidFill>
                  <a:schemeClr val="bg1">
                    <a:lumMod val="65000"/>
                  </a:schemeClr>
                </a:solidFill>
              </a:ln>
              <a:effectLst/>
            </c:spPr>
          </c:marker>
          <c:cat>
            <c:numRef>
              <c:f>Transformation!$B$1:$Y$1</c:f>
              <c:numCache>
                <c:formatCode>General</c:formatCode>
                <c:ptCount val="2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numCache>
            </c:numRef>
          </c:cat>
          <c:val>
            <c:numRef>
              <c:f>Transformation!$B$2:$Y$2</c:f>
              <c:numCache>
                <c:formatCode>#,##0</c:formatCode>
                <c:ptCount val="24"/>
                <c:pt idx="0">
                  <c:v>3485</c:v>
                </c:pt>
                <c:pt idx="1">
                  <c:v>3416.6956521739162</c:v>
                </c:pt>
                <c:pt idx="2">
                  <c:v>3348.3913043478351</c:v>
                </c:pt>
                <c:pt idx="3">
                  <c:v>3280.086956521739</c:v>
                </c:pt>
                <c:pt idx="4">
                  <c:v>3211.7826086956388</c:v>
                </c:pt>
                <c:pt idx="5">
                  <c:v>3143.478260869565</c:v>
                </c:pt>
                <c:pt idx="6">
                  <c:v>3075.173913043493</c:v>
                </c:pt>
                <c:pt idx="7">
                  <c:v>3006.869565217391</c:v>
                </c:pt>
                <c:pt idx="8">
                  <c:v>2938.5652173913072</c:v>
                </c:pt>
                <c:pt idx="9">
                  <c:v>2870.2608695652038</c:v>
                </c:pt>
                <c:pt idx="10">
                  <c:v>2801.95652173913</c:v>
                </c:pt>
                <c:pt idx="11">
                  <c:v>2733.6521739130462</c:v>
                </c:pt>
                <c:pt idx="12">
                  <c:v>2665.347826086956</c:v>
                </c:pt>
                <c:pt idx="13">
                  <c:v>2597.0434782608691</c:v>
                </c:pt>
                <c:pt idx="14">
                  <c:v>2528.7391304347821</c:v>
                </c:pt>
                <c:pt idx="15">
                  <c:v>2460.4347826086951</c:v>
                </c:pt>
                <c:pt idx="16">
                  <c:v>2392.1304347826081</c:v>
                </c:pt>
                <c:pt idx="17">
                  <c:v>2323.8260869565211</c:v>
                </c:pt>
                <c:pt idx="18">
                  <c:v>2255.5217391304423</c:v>
                </c:pt>
                <c:pt idx="19">
                  <c:v>2187.2173913043471</c:v>
                </c:pt>
                <c:pt idx="20">
                  <c:v>2118.9130434782692</c:v>
                </c:pt>
                <c:pt idx="21">
                  <c:v>2050.608695652164</c:v>
                </c:pt>
                <c:pt idx="22">
                  <c:v>1982.3043478260815</c:v>
                </c:pt>
                <c:pt idx="23">
                  <c:v>1914</c:v>
                </c:pt>
              </c:numCache>
            </c:numRef>
          </c:val>
          <c:smooth val="0"/>
          <c:extLst>
            <c:ext xmlns:c16="http://schemas.microsoft.com/office/drawing/2014/chart" uri="{C3380CC4-5D6E-409C-BE32-E72D297353CC}">
              <c16:uniqueId val="{00000000-84AC-4745-AAAB-45BB974A8C71}"/>
            </c:ext>
          </c:extLst>
        </c:ser>
        <c:ser>
          <c:idx val="2"/>
          <c:order val="1"/>
          <c:spPr>
            <a:ln w="28575" cap="rnd">
              <a:solidFill>
                <a:schemeClr val="bg1">
                  <a:lumMod val="65000"/>
                </a:schemeClr>
              </a:solidFill>
              <a:prstDash val="sysDash"/>
              <a:round/>
            </a:ln>
            <a:effectLst/>
          </c:spPr>
          <c:marker>
            <c:symbol val="circle"/>
            <c:size val="5"/>
            <c:spPr>
              <a:solidFill>
                <a:schemeClr val="accent3"/>
              </a:solidFill>
              <a:ln w="9525">
                <a:solidFill>
                  <a:schemeClr val="bg1">
                    <a:lumMod val="65000"/>
                  </a:schemeClr>
                </a:solidFill>
                <a:prstDash val="sysDash"/>
              </a:ln>
              <a:effectLst/>
            </c:spPr>
          </c:marker>
          <c:dLbls>
            <c:dLbl>
              <c:idx val="0"/>
              <c:layout>
                <c:manualLayout>
                  <c:x val="-2.1967410827122825E-2"/>
                  <c:y val="-3.6278809351890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4AC-4745-AAAB-45BB974A8C71}"/>
                </c:ext>
              </c:extLst>
            </c:dLbl>
            <c:dLbl>
              <c:idx val="4"/>
              <c:layout>
                <c:manualLayout>
                  <c:x val="-2.0594447650427592E-2"/>
                  <c:y val="5.58135528490623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4AC-4745-AAAB-45BB974A8C7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Transformation!$B$1:$Y$1</c:f>
              <c:numCache>
                <c:formatCode>General</c:formatCode>
                <c:ptCount val="2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numCache>
            </c:numRef>
          </c:cat>
          <c:val>
            <c:numRef>
              <c:f>Transformation!$B$3:$Y$3</c:f>
              <c:numCache>
                <c:formatCode>#,##0</c:formatCode>
                <c:ptCount val="24"/>
                <c:pt idx="0">
                  <c:v>3485</c:v>
                </c:pt>
                <c:pt idx="1">
                  <c:v>3364</c:v>
                </c:pt>
                <c:pt idx="2">
                  <c:v>3341</c:v>
                </c:pt>
                <c:pt idx="3">
                  <c:v>3006</c:v>
                </c:pt>
                <c:pt idx="4">
                  <c:v>3151</c:v>
                </c:pt>
              </c:numCache>
            </c:numRef>
          </c:val>
          <c:smooth val="0"/>
          <c:extLst>
            <c:ext xmlns:c16="http://schemas.microsoft.com/office/drawing/2014/chart" uri="{C3380CC4-5D6E-409C-BE32-E72D297353CC}">
              <c16:uniqueId val="{00000001-84AC-4745-AAAB-45BB974A8C71}"/>
            </c:ext>
          </c:extLst>
        </c:ser>
        <c:ser>
          <c:idx val="3"/>
          <c:order val="2"/>
          <c:spPr>
            <a:ln w="28575" cap="rnd">
              <a:solidFill>
                <a:srgbClr val="00B050"/>
              </a:solidFill>
              <a:round/>
            </a:ln>
            <a:effectLst/>
          </c:spPr>
          <c:marker>
            <c:symbol val="circle"/>
            <c:size val="5"/>
            <c:spPr>
              <a:solidFill>
                <a:srgbClr val="00B050"/>
              </a:solidFill>
              <a:ln w="9525">
                <a:solidFill>
                  <a:srgbClr val="00B050"/>
                </a:solidFill>
              </a:ln>
              <a:effectLst/>
            </c:spPr>
          </c:marker>
          <c:dLbls>
            <c:dLbl>
              <c:idx val="23"/>
              <c:layout>
                <c:manualLayout>
                  <c:x val="-5.4918527067807192E-3"/>
                  <c:y val="-3.9069486994343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4AC-4745-AAAB-45BB974A8C7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Transformation!$B$1:$Y$1</c:f>
              <c:numCache>
                <c:formatCode>General</c:formatCode>
                <c:ptCount val="2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numCache>
            </c:numRef>
          </c:cat>
          <c:val>
            <c:numRef>
              <c:f>Transformation!$B$4:$Y$4</c:f>
              <c:numCache>
                <c:formatCode>#,##0</c:formatCode>
                <c:ptCount val="24"/>
                <c:pt idx="0">
                  <c:v>496</c:v>
                </c:pt>
                <c:pt idx="1">
                  <c:v>500.96</c:v>
                </c:pt>
                <c:pt idx="2">
                  <c:v>505.96959999999899</c:v>
                </c:pt>
                <c:pt idx="3">
                  <c:v>511.02929599999999</c:v>
                </c:pt>
                <c:pt idx="4">
                  <c:v>581.17783120000263</c:v>
                </c:pt>
                <c:pt idx="5">
                  <c:v>651.32636639999748</c:v>
                </c:pt>
                <c:pt idx="6">
                  <c:v>721.47490159999995</c:v>
                </c:pt>
                <c:pt idx="7">
                  <c:v>791.62343679999992</c:v>
                </c:pt>
                <c:pt idx="8">
                  <c:v>861.77197200000239</c:v>
                </c:pt>
                <c:pt idx="9">
                  <c:v>931.92050719999747</c:v>
                </c:pt>
                <c:pt idx="10">
                  <c:v>1002.0690423999994</c:v>
                </c:pt>
                <c:pt idx="11">
                  <c:v>1072.2175776000065</c:v>
                </c:pt>
                <c:pt idx="12">
                  <c:v>1142.3661127999999</c:v>
                </c:pt>
                <c:pt idx="13">
                  <c:v>1212.5146479999999</c:v>
                </c:pt>
                <c:pt idx="14">
                  <c:v>1282.6631831999998</c:v>
                </c:pt>
                <c:pt idx="15">
                  <c:v>1352.8117183999998</c:v>
                </c:pt>
                <c:pt idx="16">
                  <c:v>1422.9602536000011</c:v>
                </c:pt>
                <c:pt idx="17">
                  <c:v>1493.1087887999997</c:v>
                </c:pt>
                <c:pt idx="18">
                  <c:v>1563.2573239999997</c:v>
                </c:pt>
                <c:pt idx="19">
                  <c:v>1633.4058592000058</c:v>
                </c:pt>
                <c:pt idx="20">
                  <c:v>1703.554394399994</c:v>
                </c:pt>
                <c:pt idx="21">
                  <c:v>1773.7029295999996</c:v>
                </c:pt>
                <c:pt idx="22">
                  <c:v>1843.8514647999996</c:v>
                </c:pt>
                <c:pt idx="23">
                  <c:v>1914</c:v>
                </c:pt>
              </c:numCache>
            </c:numRef>
          </c:val>
          <c:smooth val="0"/>
          <c:extLst>
            <c:ext xmlns:c16="http://schemas.microsoft.com/office/drawing/2014/chart" uri="{C3380CC4-5D6E-409C-BE32-E72D297353CC}">
              <c16:uniqueId val="{00000002-84AC-4745-AAAB-45BB974A8C71}"/>
            </c:ext>
          </c:extLst>
        </c:ser>
        <c:ser>
          <c:idx val="4"/>
          <c:order val="3"/>
          <c:spPr>
            <a:ln w="28575" cap="rnd">
              <a:solidFill>
                <a:srgbClr val="00B050"/>
              </a:solidFill>
              <a:prstDash val="sysDash"/>
              <a:round/>
            </a:ln>
            <a:effectLst/>
          </c:spPr>
          <c:marker>
            <c:symbol val="circle"/>
            <c:size val="5"/>
            <c:spPr>
              <a:solidFill>
                <a:schemeClr val="accent5"/>
              </a:solidFill>
              <a:ln w="9525">
                <a:solidFill>
                  <a:srgbClr val="00B050"/>
                </a:solidFill>
                <a:prstDash val="sysDash"/>
              </a:ln>
              <a:effectLst/>
            </c:spPr>
          </c:marker>
          <c:dLbls>
            <c:dLbl>
              <c:idx val="5"/>
              <c:layout>
                <c:manualLayout>
                  <c:x val="-2.0594447650427592E-2"/>
                  <c:y val="3.9069486994343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4AC-4745-AAAB-45BB974A8C7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Transformation!$B$1:$Y$1</c:f>
              <c:numCache>
                <c:formatCode>General</c:formatCode>
                <c:ptCount val="24"/>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numCache>
            </c:numRef>
          </c:cat>
          <c:val>
            <c:numRef>
              <c:f>Transformation!$B$5:$Y$5</c:f>
              <c:numCache>
                <c:formatCode>#,##0</c:formatCode>
                <c:ptCount val="24"/>
                <c:pt idx="0">
                  <c:v>496</c:v>
                </c:pt>
                <c:pt idx="1">
                  <c:v>501.38889289999997</c:v>
                </c:pt>
                <c:pt idx="2">
                  <c:v>523.88889308</c:v>
                </c:pt>
                <c:pt idx="3">
                  <c:v>544.76083769141997</c:v>
                </c:pt>
                <c:pt idx="4">
                  <c:v>545.29805991794262</c:v>
                </c:pt>
                <c:pt idx="5">
                  <c:v>565.16333785464053</c:v>
                </c:pt>
              </c:numCache>
            </c:numRef>
          </c:val>
          <c:smooth val="0"/>
          <c:extLst>
            <c:ext xmlns:c16="http://schemas.microsoft.com/office/drawing/2014/chart" uri="{C3380CC4-5D6E-409C-BE32-E72D297353CC}">
              <c16:uniqueId val="{00000003-84AC-4745-AAAB-45BB974A8C71}"/>
            </c:ext>
          </c:extLst>
        </c:ser>
        <c:dLbls>
          <c:showLegendKey val="0"/>
          <c:showVal val="0"/>
          <c:showCatName val="0"/>
          <c:showSerName val="0"/>
          <c:showPercent val="0"/>
          <c:showBubbleSize val="0"/>
        </c:dLbls>
        <c:marker val="1"/>
        <c:smooth val="0"/>
        <c:axId val="141216000"/>
        <c:axId val="143069184"/>
      </c:lineChart>
      <c:catAx>
        <c:axId val="14121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143069184"/>
        <c:crosses val="autoZero"/>
        <c:auto val="1"/>
        <c:lblAlgn val="ctr"/>
        <c:lblOffset val="100"/>
        <c:noMultiLvlLbl val="0"/>
      </c:catAx>
      <c:valAx>
        <c:axId val="1430691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141216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02AD5F-1945-4BB8-8492-6BB86C78D28B}" type="datetimeFigureOut">
              <a:rPr lang="de-DE" smtClean="0"/>
              <a:pPr/>
              <a:t>25.02.2023</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C3D587-F103-4B19-9B12-1255D5BE2A2E}" type="slidenum">
              <a:rPr lang="de-DE" smtClean="0"/>
              <a:pPr/>
              <a:t>‹Nr.›</a:t>
            </a:fld>
            <a:endParaRPr lang="de-DE"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Guten Abend und herzlich willkommen zu meinen Ausführungen zur Energiewende im Wilhelmshof. Kurz etwas zum Weingut: wir sind ein erweiterter Familienbetrieb,</a:t>
            </a:r>
            <a:r>
              <a:rPr lang="de-DE" baseline="0" dirty="0"/>
              <a:t> bewirtschaften rund 20 ha Weinberge. Vermarkten alles über die Flasche, etwa die Hälfte ist Sekt, den wir selbst im Weingut herstellen.</a:t>
            </a:r>
            <a:r>
              <a:rPr lang="de-DE" dirty="0"/>
              <a:t> Aber nun zur Energiewende.</a:t>
            </a:r>
            <a:r>
              <a:rPr lang="de-DE" baseline="0" dirty="0"/>
              <a:t> </a:t>
            </a:r>
            <a:r>
              <a:rPr lang="de-DE" dirty="0"/>
              <a:t>Ich komme ja noch aus einer Generation,</a:t>
            </a:r>
            <a:r>
              <a:rPr lang="de-DE" baseline="0" dirty="0"/>
              <a:t> die nicht im Wohlstand aufgewachsen ist. Für uns war und ist es selbstverständlich mit den Dingen des täglichen Lebens sorgsam und sparsam umzugehen und z.B. das Licht auszuknipsen, wenn wir aus dem Zimmer gehen. Die Jugend von heute sieht das oft anders – es kostet ja nicht viel. Ich will im ersten Teil meines Vortrages auf Energieeinsparmaßen eingehen, die wir hier gemacht haben. Nach den Vorgaben unseres großen Mentors Wolfgang Thiel ….</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1</a:t>
            </a:fld>
            <a:endParaRPr lang="de-D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Noch</a:t>
            </a:r>
            <a:r>
              <a:rPr lang="de-DE" baseline="0" dirty="0"/>
              <a:t> mal einen großen Sprung nach unten gab es 2012 bei der Heizölreduzierung auf 3500 bis 4000 </a:t>
            </a:r>
            <a:r>
              <a:rPr lang="de-DE" baseline="0" dirty="0" err="1"/>
              <a:t>ltr</a:t>
            </a:r>
            <a:r>
              <a:rPr lang="de-DE" baseline="0" dirty="0"/>
              <a:t>. Wir heizten von da an alles von der neuen Zentrale: 50 </a:t>
            </a:r>
            <a:r>
              <a:rPr lang="de-DE" baseline="0" dirty="0" err="1"/>
              <a:t>kW</a:t>
            </a:r>
            <a:r>
              <a:rPr lang="de-DE" baseline="0" dirty="0"/>
              <a:t> Holzvergaserkessel für Meter Scheitholz, 6000 </a:t>
            </a:r>
            <a:r>
              <a:rPr lang="de-DE" baseline="0" dirty="0" err="1"/>
              <a:t>ltr</a:t>
            </a:r>
            <a:r>
              <a:rPr lang="de-DE" baseline="0" dirty="0"/>
              <a:t>. Pufferspeicher. Oben drüber ein 30 </a:t>
            </a:r>
            <a:r>
              <a:rPr lang="de-DE" baseline="0" dirty="0" err="1"/>
              <a:t>kW</a:t>
            </a:r>
            <a:r>
              <a:rPr lang="de-DE" baseline="0" dirty="0"/>
              <a:t> Öl-Brennwertkessel, nebendran 8000 </a:t>
            </a:r>
            <a:r>
              <a:rPr lang="de-DE" baseline="0" dirty="0" err="1"/>
              <a:t>ltr</a:t>
            </a:r>
            <a:r>
              <a:rPr lang="de-DE" baseline="0" dirty="0"/>
              <a:t>. Öltank. Wir dürfen ebenerdig kein Öl mehr lagern, da wir Hochwasser gefährdet sind. Sie sehen unser Leitungsnetz, beide Seiten mit Vor- und Rücklauf ca. 280 Meter. Die Verteilung habe ich bewusst nicht in den Heizraum gesetzt, wie es üblich ist, sondern ins Kelterhaus. Einmal um die Rohrleitungen zu verkürzen, zu andern geben Verteilungen wegen nicht so guter Isoliermöglichkeit noch einiges an Wärme ab, die im Kelterhaus, unserem Hauptarbeitsraum, willkommen ist. Hier ist schon die Brauchwasser WP eingezeichnet, die 2019 mit dem Neubau installiert wurde. Aber darauf komme später noch zurück.</a:t>
            </a:r>
            <a:endParaRPr lang="de-DE" dirty="0"/>
          </a:p>
          <a:p>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10</a:t>
            </a:fld>
            <a:endParaRPr lang="de-D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6000 </a:t>
            </a:r>
            <a:r>
              <a:rPr lang="de-DE" dirty="0" err="1"/>
              <a:t>ltr</a:t>
            </a:r>
            <a:r>
              <a:rPr lang="de-DE" dirty="0"/>
              <a:t>. Puffertank, wurde erst aufgestellt und dann umbaut.</a:t>
            </a:r>
          </a:p>
        </p:txBody>
      </p:sp>
      <p:sp>
        <p:nvSpPr>
          <p:cNvPr id="4" name="Foliennummernplatzhalter 3"/>
          <p:cNvSpPr>
            <a:spLocks noGrp="1"/>
          </p:cNvSpPr>
          <p:nvPr>
            <p:ph type="sldNum" sz="quarter" idx="10"/>
          </p:nvPr>
        </p:nvSpPr>
        <p:spPr/>
        <p:txBody>
          <a:bodyPr/>
          <a:lstStyle/>
          <a:p>
            <a:fld id="{68C3D587-F103-4B19-9B12-1255D5BE2A2E}" type="slidenum">
              <a:rPr lang="de-DE" smtClean="0"/>
              <a:pPr/>
              <a:t>11</a:t>
            </a:fld>
            <a:endParaRPr lang="de-D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Hier ein Teil der Verteilung.</a:t>
            </a:r>
            <a:r>
              <a:rPr lang="de-DE" baseline="0" dirty="0"/>
              <a:t> </a:t>
            </a:r>
            <a:r>
              <a:rPr lang="de-DE" dirty="0"/>
              <a:t>Die beiden linken </a:t>
            </a:r>
            <a:r>
              <a:rPr lang="de-DE" baseline="0" dirty="0"/>
              <a:t>Rohr sind seit 2019 außer Betrieb, sie waren für die Boiler Ladung. Die nächsten zwei sind Vor- und Rücklauf zum Puffer dann….</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12</a:t>
            </a:fld>
            <a:endParaRPr lang="de-DE"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Das ist rechte Teil der Verteilung, die ersten zwei Rohr mit dem Mischer ist für die Heizung des Wohnhauses,</a:t>
            </a:r>
            <a:r>
              <a:rPr lang="de-DE" baseline="0" dirty="0"/>
              <a:t> dann kommt der Lufterhitzer für Verkaufslager, es sind noch zwei Reserveabgänge  vorhanden. Die rechten Rohre sind der offene Kreislauf für die Maischetanks. Das KG-Rohr dient Ausgleichbehälter in den die Rückläufe fließen.</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13</a:t>
            </a:fld>
            <a:endParaRPr lang="de-DE"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Weil wir gerade von den Reserveabgängen gesprochen haben – für</a:t>
            </a:r>
            <a:r>
              <a:rPr lang="de-DE" baseline="0" dirty="0"/>
              <a:t> diesen Raum suche ich noch eine Heizmöglichkeit. Er ist 9-10 Meter hoch. Für Tipps wäre ich dankbar. </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14</a:t>
            </a:fld>
            <a:endParaRPr lang="de-D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Wenn</a:t>
            </a:r>
            <a:r>
              <a:rPr lang="de-DE" baseline="0" dirty="0"/>
              <a:t> wir gerade von Heizkörpern sprechen. Es ist immer die Frage, ob man Altbauten mit einer WP heizen kann. Mit diesem </a:t>
            </a:r>
            <a:r>
              <a:rPr lang="de-DE" baseline="0" dirty="0" err="1"/>
              <a:t>Niedrigsttemperaturheizkörper</a:t>
            </a:r>
            <a:r>
              <a:rPr lang="de-DE" baseline="0" dirty="0"/>
              <a:t>, z.B. </a:t>
            </a:r>
            <a:r>
              <a:rPr lang="de-DE" baseline="0" dirty="0" err="1"/>
              <a:t>Cosmos</a:t>
            </a:r>
            <a:r>
              <a:rPr lang="de-DE" baseline="0" dirty="0"/>
              <a:t> E2, müsste es in den meisten Fällen möglich sein. Der Heizkörper hat in der Mitte kleine Ventilatoren. Übrigens die Heizkörper an dieser Seite haben auch Ventilatoren, es sind so genannte Klimatruhen. Sie haben einen 4-Rohranschluss also zwei Kreisläufe, einen für Heizung und den anderen für Kühlung</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15</a:t>
            </a:fld>
            <a:endParaRPr lang="de-D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aseline="0" dirty="0"/>
              <a:t> Wenn wir im Sommer mal Konzert hier haben und es sind 130 Menschen im Saal, wird schon ganz schön heiß. So habe ich mir gedacht, wenn hier unter drunter schon alles für eine Kühlung vorhanden ist, kann man es auch hier oben nutzen.</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16</a:t>
            </a:fld>
            <a:endParaRPr 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So in den neunziger Jahren begann man die Weine gekühlt zu vergären, so bei 18-20 Grad. Die Weine behalten dann mehr Aroma, das </a:t>
            </a:r>
            <a:r>
              <a:rPr lang="de-DE" baseline="0" dirty="0"/>
              <a:t>die ausströmende Kohlensäure </a:t>
            </a:r>
            <a:r>
              <a:rPr lang="de-DE" dirty="0"/>
              <a:t>bei stürmischer Gärung</a:t>
            </a:r>
            <a:r>
              <a:rPr lang="de-DE" baseline="0" dirty="0"/>
              <a:t> </a:t>
            </a:r>
            <a:r>
              <a:rPr lang="de-DE" dirty="0"/>
              <a:t>sonst</a:t>
            </a:r>
            <a:r>
              <a:rPr lang="de-DE" baseline="0" dirty="0"/>
              <a:t> mitreißt. Die Tanks haben dazu Kühltaschen, durch die kaltes Wasser gepumpt wird. Für die Steuerung der Umwälzpumpe habe ich eine eigene stromsparende Lösung entwickelt, aber das führt zu weit vom Thema ab. Das kalte Wasser wird mit einer Kältemaschine erzeugt. Ich musste also nur noch die Leitungen durch die Decke legen um die Klimatruhen anzuschließen. </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17</a:t>
            </a:fld>
            <a:endParaRPr lang="de-D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Kommen wir zurück zur Heizung. Holzheizungen haben wegen Feinstaub </a:t>
            </a:r>
            <a:r>
              <a:rPr lang="de-DE" dirty="0" err="1"/>
              <a:t>z.Tl</a:t>
            </a:r>
            <a:r>
              <a:rPr lang="de-DE" dirty="0"/>
              <a:t>. Einen schlechten Ruf. Dieser </a:t>
            </a:r>
            <a:r>
              <a:rPr lang="de-DE" dirty="0" err="1"/>
              <a:t>Lopper</a:t>
            </a:r>
            <a:r>
              <a:rPr lang="de-DE" dirty="0"/>
              <a:t>-Holzvergaser mit 50 </a:t>
            </a:r>
            <a:r>
              <a:rPr lang="de-DE" dirty="0" err="1"/>
              <a:t>kW</a:t>
            </a:r>
            <a:r>
              <a:rPr lang="de-DE" dirty="0"/>
              <a:t> produziert nur ein zehntel der heute</a:t>
            </a:r>
            <a:r>
              <a:rPr lang="de-DE" baseline="0" dirty="0"/>
              <a:t> </a:t>
            </a:r>
            <a:r>
              <a:rPr lang="de-DE" dirty="0"/>
              <a:t>zulässigen</a:t>
            </a:r>
            <a:r>
              <a:rPr lang="de-DE" baseline="0" dirty="0"/>
              <a:t> Feinstaubmenge. Selbst nach der Verschärfung</a:t>
            </a:r>
            <a:r>
              <a:rPr lang="de-DE" dirty="0"/>
              <a:t> der </a:t>
            </a:r>
            <a:r>
              <a:rPr lang="de-DE" dirty="0" err="1"/>
              <a:t>bimsch</a:t>
            </a:r>
            <a:r>
              <a:rPr lang="de-DE" dirty="0"/>
              <a:t> die 2016 in Kraft tritt, ist er dann immer noch 50 % unter dem dann neuen Grenzwert. Es passen Meterstücke rein und er hat wenig Ascheanfall.</a:t>
            </a:r>
          </a:p>
        </p:txBody>
      </p:sp>
      <p:sp>
        <p:nvSpPr>
          <p:cNvPr id="4" name="Foliennummernplatzhalter 3"/>
          <p:cNvSpPr>
            <a:spLocks noGrp="1"/>
          </p:cNvSpPr>
          <p:nvPr>
            <p:ph type="sldNum" sz="quarter" idx="10"/>
          </p:nvPr>
        </p:nvSpPr>
        <p:spPr/>
        <p:txBody>
          <a:bodyPr/>
          <a:lstStyle/>
          <a:p>
            <a:fld id="{68C3D587-F103-4B19-9B12-1255D5BE2A2E}" type="slidenum">
              <a:rPr lang="de-DE" smtClean="0"/>
              <a:pPr/>
              <a:t>18</a:t>
            </a:fld>
            <a:endParaRPr lang="de-D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Wir haben uns</a:t>
            </a:r>
            <a:r>
              <a:rPr lang="de-DE" baseline="0" dirty="0"/>
              <a:t> ein Bündelgerät gebaut, und können so die Holzbündel mit Stapler oder </a:t>
            </a:r>
            <a:r>
              <a:rPr lang="de-DE" baseline="0" dirty="0" err="1"/>
              <a:t>Pallettenhubwagen</a:t>
            </a:r>
            <a:r>
              <a:rPr lang="de-DE" baseline="0" dirty="0"/>
              <a:t> in den Heizraum bringen.</a:t>
            </a:r>
            <a:endParaRPr lang="de-DE" dirty="0"/>
          </a:p>
          <a:p>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19</a:t>
            </a:fld>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aseline="0" dirty="0"/>
              <a:t>der schon immer sagte, wenn die Energiewende gelingen soll, muss nicht nur die Erzeugung erneuerbarer Energien gewaltig gesteigert, sondern der Verbrauch muss auch stark reduziert werden. Wenn wir energiemäßig 2040 neutral sein wollen, muss der Verbrauch so stark und die Erzeugung erneuerbarer Energie so stark steigen wie es Wolfgang oben dargestellt hat. Dass wir etwas ändern müssen, ist mir schon 1972 bewusst geworden, als wir Studenten uns in einem Seminar an der Uni Heidelberg mit dem gerade erschienen Buch, des Club </a:t>
            </a:r>
            <a:r>
              <a:rPr lang="de-DE" baseline="0" dirty="0" err="1"/>
              <a:t>of</a:t>
            </a:r>
            <a:r>
              <a:rPr lang="de-DE" baseline="0" dirty="0"/>
              <a:t> Rom, Grenzen des Wachstum, beschäftigt haben. Leider haben die Politiker und die meisten Menschen daraus keine Lehren gezogen. Wohlstand durch Wachstum ist immer noch ihre Devise. Es gibt in der Natur aber kein ewiges Wachstum. Und die alten Männer in Rom sind immer noch gegen eine Geburtenkontrolle, obwohl nach den Aussagen der Experten von damals unser Planet nicht mehr als 10-11 Milliarden Menschen verkraften kann</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2</a:t>
            </a:fld>
            <a:endParaRPr 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Das Bündelgerät kann man auch an einen Schlepper</a:t>
            </a:r>
            <a:r>
              <a:rPr lang="de-DE" baseline="0" dirty="0"/>
              <a:t> anbauen und so das man Holz, wenn ein einzelner Baum gefällt wird, direkt damit nach Hause fahren.</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20</a:t>
            </a:fld>
            <a:endParaRPr lang="de-D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Die Rebstöcke kürzen</a:t>
            </a:r>
            <a:r>
              <a:rPr lang="de-DE" baseline="0" dirty="0"/>
              <a:t> wir nach dem Bündeln mit der Kettensäge auf einen Meter. Früher haben wir jeden einzelnen Rebstock mit der </a:t>
            </a:r>
            <a:r>
              <a:rPr lang="de-DE" baseline="0" dirty="0" err="1"/>
              <a:t>Wippsäge</a:t>
            </a:r>
            <a:r>
              <a:rPr lang="de-DE" baseline="0" dirty="0"/>
              <a:t> </a:t>
            </a:r>
            <a:r>
              <a:rPr lang="de-DE" baseline="0" dirty="0" err="1"/>
              <a:t>eingekürzt</a:t>
            </a:r>
            <a:r>
              <a:rPr lang="de-DE" baseline="0" dirty="0"/>
              <a:t>, dauert aber viel zu lange. Die abgeschnittenen Stücke fallen gleich in eine Gitterbox.</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21</a:t>
            </a:fld>
            <a:endParaRPr lang="de-D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Wir haben </a:t>
            </a:r>
            <a:r>
              <a:rPr lang="de-DE" baseline="0" dirty="0"/>
              <a:t> in den letzten zwanzig Jahren nur einmal 20 Ster Holz gekauft, in der Regel heizen wir nur Abfallholz, das wir sonst für viel Geld entsorgen müssten.</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22</a:t>
            </a:fld>
            <a:endParaRPr lang="de-D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Hier ein aktuelles Foto von der Heizzentrale, die Tür geht zum Holzkessel, oben</a:t>
            </a:r>
            <a:r>
              <a:rPr lang="de-DE" baseline="0" dirty="0"/>
              <a:t> drüber stand der </a:t>
            </a:r>
            <a:r>
              <a:rPr lang="de-DE" baseline="0" dirty="0" err="1"/>
              <a:t>Ölkessel</a:t>
            </a:r>
            <a:r>
              <a:rPr lang="de-DE" baseline="0" dirty="0"/>
              <a:t>, links davon der Öltank und der Pufferspeicher. In den oberen Raum kommen nun die Wechselrichter mit den Batterien für die neue PV-Anlage. Rechts unten steht die WP Alm 6-15. Die WP ist an den 6.000 </a:t>
            </a:r>
            <a:r>
              <a:rPr lang="de-DE" baseline="0" dirty="0" err="1"/>
              <a:t>Pfuffer</a:t>
            </a:r>
            <a:r>
              <a:rPr lang="de-DE" baseline="0" dirty="0"/>
              <a:t> angeschlossen, eigentlich zu groß dafür, aber ich möchte die Wassermenge als Energiespeicher nutzen. Z.Zt.  Ist es immer noch billiger eine Kilowattstunde Energie in warmen Wasser zu speichern als elektrisch in einer Batterie Die WP soll nur laufen, wenn die Tages-Durchschnittstemperaturen über ca. 5 Grad sind. Sie hat dann auch einen guten Wirkungsgrad. Bei tieferen Temperaturen heizen wir mit Holz. Die WP muss kein Brauchwasser erwärmen.</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23</a:t>
            </a:fld>
            <a:endParaRPr lang="de-D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DE" dirty="0"/>
              <a:t>Das bereiten wir mit einer</a:t>
            </a:r>
            <a:r>
              <a:rPr lang="de-DE" baseline="0" dirty="0"/>
              <a:t> separaten Brauchwasser WP. Sie hat zusätzlichen einen Wärmetauscher, so dass ich bei Holzheizung den mit Boiler mit Heizungswasser erwärmen kann. Hier konnte ich den Heizungsbauer überzeugen, dass er das Heizungswasser nicht wie üblich den Rücklauf aus dem Boiler zum Kessel zu führt, sondern wieder sofort in den Vorlauf der FB. Ich brauche deshalb auch keine Vorrang Schaltung. Bei Warmwasserbedarf wird über ein thermostatisch gesteuertes Umschaltventil der Vorlauf zur Heizung zuerst über den Boiler geführt. Gleichzeitig öffnet der Mischer unten in der Hauptverteilung auf volle Temperatur, die sonst auf ca. 50 Grad reduziert ist, um bei der langen Leitung durch ein kleineres </a:t>
            </a:r>
            <a:r>
              <a:rPr lang="de-DE" baseline="0" dirty="0" err="1"/>
              <a:t>delta</a:t>
            </a:r>
            <a:r>
              <a:rPr lang="de-DE" baseline="0" dirty="0"/>
              <a:t> T weniger Verlust zu haben. Allerdings haben Heizungsbauer und Architekt ohne meines Wissens doch einen Bock geschossen. Sie haben für Ober- und Untergeschoß getrennte Zirkulationsleitungen gelegt und auch das letzte Waschbecken angeschlossen. Ich hätte die entfernten Becken mit Untertisch-Durchlauferhitzer versorgt. So haben wir wieder, wie früher bei der langen Leitung 50 % Verlust. Noch eine Besonderheit habe ich hier gemacht. Da ich ein Gegner von Verbundrohren mit bin , gerade bei Trinkwasser, weil sich auf Kunststoff leicht ein </a:t>
            </a:r>
            <a:r>
              <a:rPr lang="de-DE" baseline="0" dirty="0" err="1"/>
              <a:t>Biofilm</a:t>
            </a:r>
            <a:r>
              <a:rPr lang="de-DE" baseline="0" dirty="0"/>
              <a:t> bildet, am denke nur an das zunehmende </a:t>
            </a:r>
            <a:r>
              <a:rPr lang="de-DE" baseline="0" dirty="0" err="1"/>
              <a:t>Legionellenproblem</a:t>
            </a:r>
            <a:r>
              <a:rPr lang="de-DE" baseline="0" dirty="0"/>
              <a:t>. Wir wollten deshalb die Zirkulationsleitung in VA ausführen. Im letzten Moment sind wir wieder auf das gute alte Kupferrohr umgeschwenkt. Einige werden vielleicht den Kopf schütteln. Ich sage Ihnen auch warum. Fortschrittliche Architekten bauen heute in Altenheimen und Krankenhäuser die Tür- und Fenstergriffe nicht mehr aus VA, sondern wieder aus Messing. Man hat festgestellt, dass durch den 50%igen  Kupferanteil im Messing Bakterien und andere Krankheitserreger nicht so lange darauf halten wie auf VA.</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24</a:t>
            </a:fld>
            <a:endParaRPr lang="de-D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Mit PV-Strom im Winter heizen klappt nicht ganz,</a:t>
            </a:r>
            <a:r>
              <a:rPr lang="de-DE" baseline="0" dirty="0"/>
              <a:t> z.B. die Anlage mit 30 kWp hat im Januar 650 </a:t>
            </a:r>
            <a:r>
              <a:rPr lang="de-DE" baseline="0" dirty="0" err="1"/>
              <a:t>kWh</a:t>
            </a:r>
            <a:r>
              <a:rPr lang="de-DE" baseline="0" dirty="0"/>
              <a:t> erzeugt, die WP aber 900 </a:t>
            </a:r>
            <a:r>
              <a:rPr lang="de-DE" baseline="0" dirty="0" err="1"/>
              <a:t>kWh</a:t>
            </a:r>
            <a:r>
              <a:rPr lang="de-DE" baseline="0" dirty="0"/>
              <a:t> verbraucht. Die neue PV-Anlage wird es im Januar also noch nicht einmal schaffen, jeden Tag die Batterien vollständig aufzuladen.</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25</a:t>
            </a:fld>
            <a:endParaRPr lang="de-D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Aber kommen wir endlich zu den PV-Anlagen. 2009 haben</a:t>
            </a:r>
            <a:r>
              <a:rPr lang="de-DE" baseline="0" dirty="0"/>
              <a:t> wir die erste Anlage mit 30 kWp installiert mit Volleinspeisung. Nach schwierigen Verhandlungen mit den Pfalzwerken konnten wir die 2. Anlage mit 26 kWp mit Überschusseinspeisung 2012 aufbauen. Bei dieser Anlage haben wir zwischen 40 und 50 % Eigenverbrauch. Ich wollte schon länger eine dritte Anlage aufbauen. Wie Sie sehen, hätten wir Dächer genug. Aber nix ging, wegen den bekannten Ausreden. Ich wollte schon eine Inselanlage machen, also ohne Netzanschluss. Aber die Netzmaffia hat durch gute Lobbyarbeit im EEG einen Riegel vorgeschoben: eine Inselanlage darf nur auf einem Grundstück errichtet werden, dass keinen Netzanschluss hat. Mit der Änderung des EEG 2021 sind hier Erleichterungen kommen. So habe ich dann einen Antrag für eine Anlage mit Netzanschluss, aber mit Nulleinspeisung gestellt. Diese Anlage ist jetzt im werden. Die Module liegen seit August nutzlos auf dem Dach. Da ich in Zukunft mit gelegentlichen </a:t>
            </a:r>
            <a:r>
              <a:rPr lang="de-DE" baseline="0" dirty="0" err="1"/>
              <a:t>blackouts</a:t>
            </a:r>
            <a:r>
              <a:rPr lang="de-DE" baseline="0" dirty="0"/>
              <a:t> rechne und zur Erhöhung des Eigenverbrauchs sollte sie mit Batterien und Notstromfunktion errichtet werden. Der Verkäufer empfahl mir für diese Anlage eine Batteriekapazität 20 max. 30 </a:t>
            </a:r>
            <a:r>
              <a:rPr lang="de-DE" baseline="0" dirty="0" err="1"/>
              <a:t>kWh</a:t>
            </a:r>
            <a:r>
              <a:rPr lang="de-DE" baseline="0" dirty="0"/>
              <a:t>. Ich wollte aber 40-50. Ich habe dazu auch einen guten Grund. Ich habe mal gemessen wie hoch unser Ruhestromverbrauch ist, d.h. wenn nachts alles aus ist, außer </a:t>
            </a:r>
            <a:r>
              <a:rPr lang="de-DE" baseline="0" dirty="0" err="1"/>
              <a:t>Kühschränke</a:t>
            </a:r>
            <a:r>
              <a:rPr lang="de-DE" baseline="0" dirty="0"/>
              <a:t> und Gefriertruhe. Was schätzen Sie?  ??   Ca. 3 Kilowatt pro Stunde! Also in einer Nacht 30-35 Kilowatt. Ergibt im Jahr rund 20.000 </a:t>
            </a:r>
            <a:r>
              <a:rPr lang="de-DE" baseline="0" dirty="0" err="1"/>
              <a:t>kWh</a:t>
            </a:r>
            <a:r>
              <a:rPr lang="de-DE" baseline="0" dirty="0"/>
              <a:t>. Man </a:t>
            </a:r>
            <a:r>
              <a:rPr lang="de-DE" baseline="0" dirty="0" err="1"/>
              <a:t>kanns</a:t>
            </a:r>
            <a:r>
              <a:rPr lang="de-DE" baseline="0" dirty="0"/>
              <a:t> nicht fassen. Dabei schalten wir schon alles ab was geht. </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26</a:t>
            </a:fld>
            <a:endParaRPr lang="de-D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Hier ist so ein Beispiel für stille Stromverbraucher.</a:t>
            </a:r>
            <a:r>
              <a:rPr lang="de-DE" baseline="0" dirty="0"/>
              <a:t> Wir haben zehn Ventilatoren dieser Art im Betrieb um mit Nachtluft die Keller zu kühlen. Da es keine dichten Jalousien auf dem Markt gibt, nur diese dünnen Flatterjalousien, habe ich alle Ventilatoren mit diesen isolierten Klappen mit luftdichtem Dreistufenfalz ausgerüstet. Denn es macht für mich keinen Sinn, die Wände mit 20 cm Styropor zu isolieren und dann die </a:t>
            </a:r>
            <a:r>
              <a:rPr lang="de-DE" baseline="0" dirty="0" err="1"/>
              <a:t>Ventilatoröffnungen</a:t>
            </a:r>
            <a:r>
              <a:rPr lang="de-DE" baseline="0" dirty="0"/>
              <a:t> quasi ungedämmt zu lassen. Wenn die Klappe zugefahren ist, schalten der Klappenmotor nicht ab, sondern drückt weiter im einem Watt zu. Ich habe es allerdings nicht gemessen, ob es stimmt. </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27</a:t>
            </a:fld>
            <a:endParaRPr lang="de-D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Dazu kommt die Steuerung. In</a:t>
            </a:r>
            <a:r>
              <a:rPr lang="de-DE" baseline="0" dirty="0"/>
              <a:t> dem runden Kasten ist das Differenzthermostat, in dem grauen die Umschaltung Sommer/Winter. Im Sommer läuft der Ventilator, wenn es draußen kühler ist wie innen, im Winter oder in der Übergangszeit umgekehrt. So </a:t>
            </a:r>
            <a:r>
              <a:rPr lang="de-DE" baseline="0" dirty="0" err="1"/>
              <a:t>leppern</a:t>
            </a:r>
            <a:r>
              <a:rPr lang="de-DE" baseline="0" dirty="0"/>
              <a:t> sich die drei Kilowattstunden zusammen, mit Funksteuerungen für Tore, USV, W-</a:t>
            </a:r>
            <a:r>
              <a:rPr lang="de-DE" baseline="0" dirty="0" err="1"/>
              <a:t>lan</a:t>
            </a:r>
            <a:r>
              <a:rPr lang="de-DE" baseline="0" dirty="0"/>
              <a:t>, Lampen mit Bewegungssensoren usw. Auch hat jedes Gerät, das mit Alexa oder Siri geschaltet wird, hat einen ständigen Stromverbrauch. Haben wir aber nicht. Die Empfänger im Rollladen oder in der Lampe müssen ja ständig betriebsbereit sein. Sollte man mal drüber nachdenken. Bekanntlich macht Kleinvieh auch Mist.</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28</a:t>
            </a:fld>
            <a:endParaRPr lang="de-DE"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Aber</a:t>
            </a:r>
            <a:r>
              <a:rPr lang="de-DE" baseline="0" dirty="0"/>
              <a:t> zurück zur PV-Anlage. Bei der geplanten Notstromanlage musste auch ich dazu lernen. Ich dachte bei Notstrom, wie wahrscheinlich die meisten von Ihnen, hat man, wenn das öffentliche mal Netz ausfällt, nach eine kurzen Umschaltzeit wieder Strom wie vorher vom Netz. Die PV-</a:t>
            </a:r>
            <a:r>
              <a:rPr lang="de-DE" baseline="0" dirty="0" err="1"/>
              <a:t>ler</a:t>
            </a:r>
            <a:r>
              <a:rPr lang="de-DE" baseline="0" dirty="0"/>
              <a:t> unterscheiden aber zwischen Notstrom und Ersatzstrom. Bei der PV-Anlage sieht die Notstromversorgung so aus, dass ein Hybrid-Wechselrichter aus dem Batteriestrom  230 Volt Wechselstrom macht und ihn dann aber nicht ins </a:t>
            </a:r>
            <a:r>
              <a:rPr lang="de-DE" baseline="0" dirty="0" err="1"/>
              <a:t>Hausnetz</a:t>
            </a:r>
            <a:r>
              <a:rPr lang="de-DE" baseline="0" dirty="0"/>
              <a:t> einspeist, sondern in eine separate Notstromleitung, die sie sich z.B. ins Büro legen lassen können. Sie haben dann an dieser Leitung Strom, aber sonst bleibt alles dunkel. Ist doch Spielzeug. Ja sagt der Verkäufer, wir können das aber erweitern, das sie auf jeder Phase ihres Hausnetzes Strom haben. Wird zwar teurer, aber geht. Erst als ich nachgebohrt habe, stellte sich heraus, dass dann auf allen drei Phasen Strom ist, aber die Phasen sind nicht versetzt, es ist also kein Drehstrom. Wenn ich also bei dieser Lösung mein mit Drehstrom angetriebenes </a:t>
            </a:r>
            <a:r>
              <a:rPr lang="de-DE" baseline="0" dirty="0" err="1"/>
              <a:t>Rolltor</a:t>
            </a:r>
            <a:r>
              <a:rPr lang="de-DE" baseline="0" dirty="0"/>
              <a:t> öffnen wollte, würde es ganz schön knallen, oder wie siehst Du das Wolfgang? Jetzt bekommen ich richtigen Ersatzstrom als Drehstrom. Wird zwar wieder </a:t>
            </a:r>
            <a:r>
              <a:rPr lang="de-DE" baseline="0" dirty="0" err="1"/>
              <a:t>teuerer</a:t>
            </a:r>
            <a:r>
              <a:rPr lang="de-DE" baseline="0" dirty="0"/>
              <a:t>, andere Wechselrichter sind notwendig und andere Batterien. Es geht nur mit nur mit Niedervoltbatterien kosten über 800 € pro Kilowattstunde, die </a:t>
            </a:r>
            <a:r>
              <a:rPr lang="de-DE" baseline="0" dirty="0" err="1"/>
              <a:t>Hochvolt</a:t>
            </a:r>
            <a:r>
              <a:rPr lang="de-DE" baseline="0" dirty="0"/>
              <a:t> hätten 530 € gekostet. Niedervolt 48 Volt – </a:t>
            </a:r>
            <a:r>
              <a:rPr lang="de-DE" baseline="0" dirty="0" err="1"/>
              <a:t>Hochvolt</a:t>
            </a:r>
            <a:r>
              <a:rPr lang="de-DE" baseline="0" dirty="0"/>
              <a:t> ca. 400 Volt.</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29</a:t>
            </a:fld>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Das</a:t>
            </a:r>
            <a:r>
              <a:rPr lang="de-DE" baseline="0" dirty="0"/>
              <a:t> Wohnhaus auf der ersten Folie war Baujahr 1722 und wurde 2017 abgerissen. Da ich ein Gegner von Styropor bin, wurden zur Isolierung des Neubaus nicht 20 cm Styropor </a:t>
            </a:r>
            <a:r>
              <a:rPr lang="de-DE" baseline="0" dirty="0" err="1"/>
              <a:t>draufgeklascht</a:t>
            </a:r>
            <a:r>
              <a:rPr lang="de-DE" baseline="0" dirty="0"/>
              <a:t>, sondern es wurden 42er </a:t>
            </a:r>
            <a:r>
              <a:rPr lang="de-DE" baseline="0" dirty="0" err="1"/>
              <a:t>Porotonsteine</a:t>
            </a:r>
            <a:r>
              <a:rPr lang="de-DE" baseline="0" dirty="0"/>
              <a:t> mit </a:t>
            </a:r>
            <a:r>
              <a:rPr lang="de-DE" baseline="0" dirty="0" err="1"/>
              <a:t>Steinwollefüllung</a:t>
            </a:r>
            <a:r>
              <a:rPr lang="de-DE" baseline="0" dirty="0"/>
              <a:t> verwendet, was sicher nachhaltiger ist. </a:t>
            </a:r>
            <a:r>
              <a:rPr lang="de-DE" dirty="0"/>
              <a:t>Ich habe schon 2015</a:t>
            </a:r>
            <a:r>
              <a:rPr lang="de-DE" baseline="0" dirty="0"/>
              <a:t> fürs Weingut ein </a:t>
            </a:r>
            <a:r>
              <a:rPr lang="de-DE" baseline="0" dirty="0" err="1"/>
              <a:t>Nachhaltigsbericht</a:t>
            </a:r>
            <a:r>
              <a:rPr lang="de-DE" baseline="0" dirty="0"/>
              <a:t>  nach den offiziellen GRI IV Richtlinien erstellt, als das Wort „Nachhaltig“ noch nicht inflationär gebraucht wurde. So sind wir auch 2019 in die Datenbank des Deutschen </a:t>
            </a:r>
            <a:r>
              <a:rPr lang="de-DE" baseline="0" dirty="0" err="1"/>
              <a:t>Nachhaltigkeits</a:t>
            </a:r>
            <a:r>
              <a:rPr lang="de-DE" baseline="0" dirty="0"/>
              <a:t> Kodes aufgenommen worden, da wir die dazu notwendigen 17 Kriterien erfüllt haben. Beides übrigens als erstes Weingut in Deutschland. Im ersten Teil meines Vortrages will deshalb vornehmlich auf Energieeinsparmaßnahmen eingehen. Vielleicht kann der eine oder andere ein paar Anregungen mitnehmen, wie man es machen kann oder besser nicht.</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3</a:t>
            </a:fld>
            <a:endParaRPr lang="de-DE"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Hier habe ich mal einen Stromlaufplan gebastelt, </a:t>
            </a:r>
            <a:r>
              <a:rPr lang="de-DE" baseline="0" dirty="0"/>
              <a:t> wie ich mir die Sache vorgestellt habe. Ich hätte gerne bei Stromausfall die ersten beiden PV-Anlagen mit in den Ersatzstrom eingebunden. Ich hätte dann bei Tag nicht nur 30 kWp, sondern 86 kWp zur Verfügung. Kann man aber vergessen. SMA kann so etwas  nicht. E3/DC kann eine solche Schaltung evtl. Ende 2024 liefern, würde aber so 70 bis 80 Tausend EURO kosten. Das war mir dann doch zu teuer, zumal wir noch einen </a:t>
            </a:r>
            <a:r>
              <a:rPr lang="de-DE" baseline="0" dirty="0" err="1"/>
              <a:t>schlepperbetriebenen</a:t>
            </a:r>
            <a:r>
              <a:rPr lang="de-DE" baseline="0" dirty="0"/>
              <a:t> Generator mit 25 </a:t>
            </a:r>
            <a:r>
              <a:rPr lang="de-DE" baseline="0" dirty="0" err="1"/>
              <a:t>kW</a:t>
            </a:r>
            <a:r>
              <a:rPr lang="de-DE" baseline="0" dirty="0"/>
              <a:t> Leistung besitzen.</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30</a:t>
            </a:fld>
            <a:endParaRPr lang="de-DE"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So sieht die erste Entwurfsskizze</a:t>
            </a:r>
            <a:r>
              <a:rPr lang="de-DE" baseline="0" dirty="0"/>
              <a:t> der Schaltung von einem Fachmann aus. Die meisten von uns, mich eingeschlossen, werden aus dieser Skizze auf die schnelle nicht schlau werden. So weit es mir erklärt wurde, ist der größte Teil der Schaltung vorhanden, bzw. kann installiert werden. Der kleine Teil mit den Batterien wird erst 2024 lieferbar sein.  Ab März dieses Jahres soll also die Anlage ohne Batterien ans Netz gehen. Wir versuchen jetzt mit den Pfalzwerken, ob wir nicht von der Nulleinspeisung wegkommen und dafür die maximale </a:t>
            </a:r>
            <a:r>
              <a:rPr lang="de-DE" baseline="0" dirty="0" err="1"/>
              <a:t>Einspeiseleistung</a:t>
            </a:r>
            <a:r>
              <a:rPr lang="de-DE" baseline="0" dirty="0"/>
              <a:t> zu begrenzen, was auch sinnvoller wäre. Wir hätten zwar mit allen drei Anlagen eine theoretische Nennleistung von 86 kWp, aber die ersten beiden Anlagen mit 56 kWp hatten noch nie mehr als 44 </a:t>
            </a:r>
            <a:r>
              <a:rPr lang="de-DE" baseline="0" dirty="0" err="1"/>
              <a:t>kW</a:t>
            </a:r>
            <a:r>
              <a:rPr lang="de-DE" baseline="0" dirty="0"/>
              <a:t> Erzeugungsleistung. Um die PV-Anlagen bei Überschreitung der max. zulässigen </a:t>
            </a:r>
            <a:r>
              <a:rPr lang="de-DE" baseline="0" dirty="0" err="1"/>
              <a:t>Einspeiseleistung</a:t>
            </a:r>
            <a:r>
              <a:rPr lang="de-DE" baseline="0" dirty="0"/>
              <a:t> nicht abregeln zu müssen, sollen in diesem Fall zusätzliche Verbraucher geschaltet werden. Die WP wird dann auf WW-Bereitung umgeschaltet, d.h. sie sieht dann den 6000er Pufferspeicher als Boiler an und kann ihn dann bis zu ca. 60 Grad aufheizen. Der Wirkungsgrad bei der hohen Temperatur wird zwar schlechter, aber immer noch besser wie </a:t>
            </a:r>
            <a:r>
              <a:rPr lang="de-DE" baseline="0" dirty="0" err="1"/>
              <a:t>abgeregelt</a:t>
            </a:r>
            <a:r>
              <a:rPr lang="de-DE" baseline="0" dirty="0"/>
              <a:t>. Bei wenig PV-Stromanfall kann dann die WP aus bleiben und wir heizen aus dem Puffer. Auch das Laden unserer zwei E-Auto kann so gesteuert werden. In den Monaten ohne Heizung kann ich bei Überstrom drei Kühlanlagen laufen lassen.</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31</a:t>
            </a:fld>
            <a:endParaRPr lang="de-DE"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aseline="0" dirty="0"/>
              <a:t>Die </a:t>
            </a:r>
            <a:r>
              <a:rPr lang="de-DE" baseline="0" dirty="0" err="1"/>
              <a:t>Grapfik</a:t>
            </a:r>
            <a:r>
              <a:rPr lang="de-DE" baseline="0" dirty="0"/>
              <a:t> ist schon für die Zukunft erstellt. Da 2023 die Batterien noch fehlen, wird der Eigenverbrauch nicht so stark steigen wie dargestellt, </a:t>
            </a:r>
            <a:endParaRPr lang="de-DE" dirty="0"/>
          </a:p>
          <a:p>
            <a:r>
              <a:rPr lang="de-DE" dirty="0"/>
              <a:t>Der blaue Block</a:t>
            </a:r>
            <a:r>
              <a:rPr lang="de-DE" baseline="0" dirty="0"/>
              <a:t> ist unser gesamter Stromverbrauch, die grauen Säulen sind die </a:t>
            </a:r>
            <a:r>
              <a:rPr lang="de-DE" baseline="0" dirty="0" err="1"/>
              <a:t>Einspeiseleistungen</a:t>
            </a:r>
            <a:r>
              <a:rPr lang="de-DE" baseline="0" dirty="0"/>
              <a:t>, orange ist der Eigenverbrauch, orange und grau zusammen ist die Erzeugungsleistung. Gesamtstromverbrauch wird wohl durch die E-Autos und die WP steigen. Wenn es schon E-Weinbergschlepper gäbe, könnten wir mit der </a:t>
            </a:r>
            <a:r>
              <a:rPr lang="de-DE" baseline="0" dirty="0" err="1"/>
              <a:t>Überschusseinspeisungleistung</a:t>
            </a:r>
            <a:r>
              <a:rPr lang="de-DE" baseline="0" dirty="0"/>
              <a:t> noch unsere Schlepper betreiben und könnten auf Diesel verzichten. Die Energiewende im Wilhelmshof von fossiler Energie zu erneuerbarer Energie wäre dann komplett.</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32</a:t>
            </a:fld>
            <a:endParaRPr lang="de-DE"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Nur mit erneuerbarer Energie angetrieben war 1985 schon das Siebeldinger Schoppenweinrad. Zukunftsweisend.</a:t>
            </a:r>
          </a:p>
          <a:p>
            <a:endParaRPr lang="de-DE" dirty="0"/>
          </a:p>
          <a:p>
            <a:r>
              <a:rPr lang="de-DE" dirty="0"/>
              <a:t>Damit bin ich am Ende meines Vortrages. </a:t>
            </a:r>
          </a:p>
        </p:txBody>
      </p:sp>
      <p:sp>
        <p:nvSpPr>
          <p:cNvPr id="4" name="Foliennummernplatzhalter 3"/>
          <p:cNvSpPr>
            <a:spLocks noGrp="1"/>
          </p:cNvSpPr>
          <p:nvPr>
            <p:ph type="sldNum" sz="quarter" idx="10"/>
          </p:nvPr>
        </p:nvSpPr>
        <p:spPr/>
        <p:txBody>
          <a:bodyPr/>
          <a:lstStyle/>
          <a:p>
            <a:fld id="{68C3D587-F103-4B19-9B12-1255D5BE2A2E}" type="slidenum">
              <a:rPr lang="de-DE" smtClean="0"/>
              <a:pPr/>
              <a:t>33</a:t>
            </a:fld>
            <a:endParaRPr lang="de-DE"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600" dirty="0">
                <a:latin typeface="Arial" pitchFamily="34" charset="0"/>
                <a:cs typeface="Arial" pitchFamily="34" charset="0"/>
              </a:rPr>
              <a:t>Bei diesem Vehikel-Wettbewer</a:t>
            </a:r>
            <a:r>
              <a:rPr lang="de-DE" sz="1600" baseline="0" dirty="0">
                <a:latin typeface="Arial" pitchFamily="34" charset="0"/>
                <a:cs typeface="Arial" pitchFamily="34" charset="0"/>
              </a:rPr>
              <a:t>b zum Anlass „50 Jahre Deutsche Weinstraße“ errang ich </a:t>
            </a:r>
            <a:r>
              <a:rPr lang="de-DE" sz="1600" baseline="0">
                <a:latin typeface="Arial" pitchFamily="34" charset="0"/>
                <a:cs typeface="Arial" pitchFamily="34" charset="0"/>
              </a:rPr>
              <a:t>den ersten Preis</a:t>
            </a:r>
            <a:endParaRPr lang="de-DE" sz="1600"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68C3D587-F103-4B19-9B12-1255D5BE2A2E}" type="slidenum">
              <a:rPr lang="de-DE" smtClean="0"/>
              <a:pPr/>
              <a:t>34</a:t>
            </a:fld>
            <a:endParaRPr lang="de-D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Von 1975 bis 2023 ist uns gelungen den Heizölverbrauch in mehreren Stufen von ca. 25.000 </a:t>
            </a:r>
            <a:r>
              <a:rPr lang="de-DE" dirty="0" err="1"/>
              <a:t>ltr</a:t>
            </a:r>
            <a:r>
              <a:rPr lang="de-DE" dirty="0"/>
              <a:t>. Im Jahr</a:t>
            </a:r>
            <a:r>
              <a:rPr lang="de-DE" baseline="0" dirty="0"/>
              <a:t> auf Null zu senken. Im Oktober letzten Jahres haben wir den letzten </a:t>
            </a:r>
            <a:r>
              <a:rPr lang="de-DE" baseline="0" dirty="0" err="1"/>
              <a:t>Ölkessel</a:t>
            </a:r>
            <a:r>
              <a:rPr lang="de-DE" baseline="0" dirty="0"/>
              <a:t> entsorgt und eine Luft-Wasser-Wärmepumpe eingebaut. War eigentlich schade um den Kessel, er war erst zehn Jahre alt und hatte schon Brennwerttechnik. </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4</a:t>
            </a:fld>
            <a:endParaRPr lang="de-D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1975</a:t>
            </a:r>
            <a:r>
              <a:rPr lang="de-DE" baseline="0" dirty="0"/>
              <a:t> haben meine Frau und ich das Weingut von den Schwiegereltern übernommen und so sah die Heizungssituation damals aus: im Wohnhaus war ein 20.000 </a:t>
            </a:r>
            <a:r>
              <a:rPr lang="de-DE" baseline="0" dirty="0" err="1"/>
              <a:t>ltr</a:t>
            </a:r>
            <a:r>
              <a:rPr lang="de-DE" baseline="0" dirty="0"/>
              <a:t>. Öltank ebenerdig, davor ein </a:t>
            </a:r>
            <a:r>
              <a:rPr lang="de-DE" baseline="0" dirty="0" err="1"/>
              <a:t>Ölkessel</a:t>
            </a:r>
            <a:r>
              <a:rPr lang="de-DE" baseline="0" dirty="0"/>
              <a:t> mit 90 </a:t>
            </a:r>
            <a:r>
              <a:rPr lang="de-DE" baseline="0" dirty="0" err="1"/>
              <a:t>kW</a:t>
            </a:r>
            <a:r>
              <a:rPr lang="de-DE" baseline="0" dirty="0"/>
              <a:t> Leistung und eingebautem Durchlauferhitzer fürs Brauchwasser, der jedes Jahr zugekalkt war. Hinten über dem Flaschenlager hatten sich meine Schwiegereltern sich eine Wohnung gebaut. 10.000 </a:t>
            </a:r>
            <a:r>
              <a:rPr lang="de-DE" baseline="0" dirty="0" err="1"/>
              <a:t>ltr</a:t>
            </a:r>
            <a:r>
              <a:rPr lang="de-DE" baseline="0" dirty="0"/>
              <a:t>. </a:t>
            </a:r>
            <a:r>
              <a:rPr lang="de-DE" baseline="0" dirty="0" err="1"/>
              <a:t>Erdtank</a:t>
            </a:r>
            <a:r>
              <a:rPr lang="de-DE" baseline="0" dirty="0"/>
              <a:t>, 35 </a:t>
            </a:r>
            <a:r>
              <a:rPr lang="de-DE" baseline="0" dirty="0" err="1"/>
              <a:t>kW</a:t>
            </a:r>
            <a:r>
              <a:rPr lang="de-DE" baseline="0" dirty="0"/>
              <a:t> </a:t>
            </a:r>
            <a:r>
              <a:rPr lang="de-DE" baseline="0" dirty="0" err="1"/>
              <a:t>Ölkessel</a:t>
            </a:r>
            <a:r>
              <a:rPr lang="de-DE" baseline="0" dirty="0"/>
              <a:t>. Außerdem gab es noch einen Dampfkessel zum Flaschen reinigen. Der Dampf wurde direkt ins Reinigungsbad geblasen, hat schön geknallt, aber auch das Wasser in Bewegung gehalten hat. Der Dampfkessel wurde mit Holz geheizt. </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5</a:t>
            </a:fld>
            <a:endParaRPr lang="de-D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Hier wo wir heute Abend</a:t>
            </a:r>
            <a:r>
              <a:rPr lang="de-DE" baseline="0" dirty="0"/>
              <a:t> sitzen, stand ein altes Haus von 1720, weil wir unseren Keller vergrößern mussten, haben wir es abgerissen.  Da wir zuerst nicht wussten was wir oben drauf machen sollten, der Architekt wollte ein Flachdach, was uns aber nicht gefiel. </a:t>
            </a:r>
            <a:r>
              <a:rPr lang="de-DE" baseline="0" dirty="0" err="1"/>
              <a:t>Schliesslich</a:t>
            </a:r>
            <a:r>
              <a:rPr lang="de-DE" baseline="0" dirty="0"/>
              <a:t> haben wir diesen Raum drauf gesetzt mit einem ortstypischen Satteldach. Es stellt sich dann die Frage wie heizen wir diesen Raum, in dem wir jetzt sitzen. Für den Heizungsbauer war es klar, da brauchen wir noch einen dritten Heizraum. Ich habe mich durchgesetzt und den Raum an den </a:t>
            </a:r>
            <a:r>
              <a:rPr lang="de-DE" baseline="0" dirty="0" err="1"/>
              <a:t>Ölkessel</a:t>
            </a:r>
            <a:r>
              <a:rPr lang="de-DE" baseline="0" dirty="0"/>
              <a:t> von den Schwiegereltern angeschlossen. Für die 10-15 mal im Jahr die der Raum geheizt werden </a:t>
            </a:r>
            <a:r>
              <a:rPr lang="de-DE" baseline="0" dirty="0" err="1"/>
              <a:t>müßte</a:t>
            </a:r>
            <a:r>
              <a:rPr lang="de-DE" baseline="0" dirty="0"/>
              <a:t> reicht es allemal. Notfalls hätte die Schwiegermutter mal kalt sitzen müssen. Aber das war nie der Fall. Damals habe ich auch schon angefangen, gegen den Widerstand des Heizungsbauers, die Umwälzpumpen über Zeitschaltuhren zu steuern und nicht mehr kontinuierlich laufen zu lassen.</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6</a:t>
            </a:fld>
            <a:endParaRPr lang="de-D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Mit dem Umbau der Heizung 1985 gab es die erste große</a:t>
            </a:r>
            <a:r>
              <a:rPr lang="de-DE" baseline="0" dirty="0"/>
              <a:t> Einsparung. Die b</a:t>
            </a:r>
            <a:r>
              <a:rPr lang="de-DE" dirty="0"/>
              <a:t>isherigen </a:t>
            </a:r>
            <a:r>
              <a:rPr lang="de-DE" dirty="0" err="1"/>
              <a:t>Optimierungs</a:t>
            </a:r>
            <a:r>
              <a:rPr lang="de-DE" baseline="0" dirty="0" err="1"/>
              <a:t>massnahmen</a:t>
            </a:r>
            <a:r>
              <a:rPr lang="de-DE" baseline="0" dirty="0"/>
              <a:t>, wie </a:t>
            </a:r>
            <a:r>
              <a:rPr lang="de-DE" baseline="0" dirty="0" err="1"/>
              <a:t>Thermostatventile</a:t>
            </a:r>
            <a:r>
              <a:rPr lang="de-DE" baseline="0" dirty="0"/>
              <a:t> zusätzliche Isolierungen usw.</a:t>
            </a:r>
            <a:r>
              <a:rPr lang="de-DE" dirty="0"/>
              <a:t> haben die </a:t>
            </a:r>
            <a:r>
              <a:rPr lang="de-DE" baseline="0" dirty="0"/>
              <a:t>nicht viel Einsparung gebracht. 1985 haben wir die zwei </a:t>
            </a:r>
            <a:r>
              <a:rPr lang="de-DE" baseline="0" dirty="0" err="1"/>
              <a:t>Ölkessel</a:t>
            </a:r>
            <a:r>
              <a:rPr lang="de-DE" baseline="0" dirty="0"/>
              <a:t> und den Dampfkessel rausgeschmissen und im Kelterhaus einen zweistöckigen Heizraum gebaut. Unten einen 40 </a:t>
            </a:r>
            <a:r>
              <a:rPr lang="de-DE" baseline="0" dirty="0" err="1"/>
              <a:t>kW</a:t>
            </a:r>
            <a:r>
              <a:rPr lang="de-DE" baseline="0" dirty="0"/>
              <a:t> Holzkessel und oben drauf einen 30 </a:t>
            </a:r>
            <a:r>
              <a:rPr lang="de-DE" baseline="0" dirty="0" err="1"/>
              <a:t>kW</a:t>
            </a:r>
            <a:r>
              <a:rPr lang="de-DE" baseline="0" dirty="0"/>
              <a:t> Niedertemperatur- </a:t>
            </a:r>
            <a:r>
              <a:rPr lang="de-DE" baseline="0" dirty="0" err="1"/>
              <a:t>Ölkessel</a:t>
            </a:r>
            <a:r>
              <a:rPr lang="de-DE" baseline="0" dirty="0"/>
              <a:t> und einen 400 </a:t>
            </a:r>
            <a:r>
              <a:rPr lang="de-DE" baseline="0" dirty="0" err="1"/>
              <a:t>ltr</a:t>
            </a:r>
            <a:r>
              <a:rPr lang="de-DE" baseline="0" dirty="0"/>
              <a:t>. Brauchwasserboiler. Der Holzkessel mit mit </a:t>
            </a:r>
            <a:r>
              <a:rPr lang="de-DE" baseline="0" dirty="0" err="1"/>
              <a:t>Naturzug</a:t>
            </a:r>
            <a:r>
              <a:rPr lang="de-DE" baseline="0" dirty="0"/>
              <a:t> konnte mit 50 cm langem Scheitholz bestückt werden. Das ganz war aber nicht optimal, die Regelung der Luftklappe über ein Thermostat funktioniert nicht gut, es war kein Pufferspeicher dabei, so dass öfters die thermische Ablaufsicherung beim Holzkessel  ansprang. Die grüne Linie ist die Warmwasserversorgung fürs Wohnhaus. Durch die Länge hatten wir 10 </a:t>
            </a:r>
            <a:r>
              <a:rPr lang="de-DE" baseline="0" dirty="0" err="1"/>
              <a:t>kWh</a:t>
            </a:r>
            <a:r>
              <a:rPr lang="de-DE" baseline="0" dirty="0"/>
              <a:t> Wärmeverlust ca. 50 %. Die Heizung für die hintere Wohnung wurde 1995 stillgelegt und alles an den Heizraum im Kelterhaus angeschlossen.</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7</a:t>
            </a:fld>
            <a:endParaRPr lang="de-D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Da ja der Dampfkessel weg war, brauchte</a:t>
            </a:r>
            <a:r>
              <a:rPr lang="de-DE" baseline="0" dirty="0"/>
              <a:t> ich eine andere Lösung um das Reinigungsbad für die Flaschen zu erwärmen. Ich habe  dann einen Wendelrohrwärmetauscher eingebaut, um damit das Reinigungswasser im Kreislauf zu erwärmen. Selbst Flaschen zu spülen haben wir inzwischen aufgegeben, aber der Wärmetauscher ist immer noch im Betrieb um damit im Herbst die Maischetanks erwärmen zu können.</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8</a:t>
            </a:fld>
            <a:endParaRPr lang="de-DE"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Diese Maischetanks</a:t>
            </a:r>
            <a:r>
              <a:rPr lang="de-DE" baseline="0" dirty="0"/>
              <a:t> sind zwischen 2 und 3000 </a:t>
            </a:r>
            <a:r>
              <a:rPr lang="de-DE" baseline="0" dirty="0" err="1"/>
              <a:t>ltr</a:t>
            </a:r>
            <a:r>
              <a:rPr lang="de-DE" baseline="0" dirty="0"/>
              <a:t>. groß. Und haben einen Doppelmantel durch die das warme Wasser fließt. Da die Tanks mobil sind und nach der Weinlese in eine andere Halle gebracht werden, kann man sie nicht festverrohren.</a:t>
            </a:r>
            <a:endParaRPr lang="de-DE" dirty="0"/>
          </a:p>
        </p:txBody>
      </p:sp>
      <p:sp>
        <p:nvSpPr>
          <p:cNvPr id="4" name="Foliennummernplatzhalter 3"/>
          <p:cNvSpPr>
            <a:spLocks noGrp="1"/>
          </p:cNvSpPr>
          <p:nvPr>
            <p:ph type="sldNum" sz="quarter" idx="10"/>
          </p:nvPr>
        </p:nvSpPr>
        <p:spPr/>
        <p:txBody>
          <a:bodyPr/>
          <a:lstStyle/>
          <a:p>
            <a:fld id="{68C3D587-F103-4B19-9B12-1255D5BE2A2E}" type="slidenum">
              <a:rPr lang="de-DE" smtClean="0"/>
              <a:pPr/>
              <a:t>9</a:t>
            </a:fld>
            <a:endParaRPr lang="de-DE"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81DEB5F4-05F5-4649-B37B-1B13916679DB}" type="datetimeFigureOut">
              <a:rPr lang="de-DE" smtClean="0"/>
              <a:pPr/>
              <a:t>25.02.2023</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CB67C53B-E84B-4477-8A75-8CD31491EF49}" type="slidenum">
              <a:rPr lang="de-DE" smtClean="0"/>
              <a:pPr/>
              <a:t>‹Nr.›</a:t>
            </a:fld>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1DEB5F4-05F5-4649-B37B-1B13916679DB}" type="datetimeFigureOut">
              <a:rPr lang="de-DE" smtClean="0"/>
              <a:pPr/>
              <a:t>25.02.2023</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CB67C53B-E84B-4477-8A75-8CD31491EF49}" type="slidenum">
              <a:rPr lang="de-DE" smtClean="0"/>
              <a:pPr/>
              <a:t>‹Nr.›</a:t>
            </a:fld>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9"/>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1DEB5F4-05F5-4649-B37B-1B13916679DB}" type="datetimeFigureOut">
              <a:rPr lang="de-DE" smtClean="0"/>
              <a:pPr/>
              <a:t>25.02.2023</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CB67C53B-E84B-4477-8A75-8CD31491EF49}" type="slidenum">
              <a:rPr lang="de-DE" smtClean="0"/>
              <a:pPr/>
              <a:t>‹Nr.›</a:t>
            </a:fld>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1DEB5F4-05F5-4649-B37B-1B13916679DB}" type="datetimeFigureOut">
              <a:rPr lang="de-DE" smtClean="0"/>
              <a:pPr/>
              <a:t>25.02.2023</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CB67C53B-E84B-4477-8A75-8CD31491EF49}" type="slidenum">
              <a:rPr lang="de-DE" smtClean="0"/>
              <a:pPr/>
              <a:t>‹Nr.›</a:t>
            </a:fld>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81DEB5F4-05F5-4649-B37B-1B13916679DB}" type="datetimeFigureOut">
              <a:rPr lang="de-DE" smtClean="0"/>
              <a:pPr/>
              <a:t>25.02.2023</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CB67C53B-E84B-4477-8A75-8CD31491EF49}" type="slidenum">
              <a:rPr lang="de-DE" smtClean="0"/>
              <a:pPr/>
              <a:t>‹Nr.›</a:t>
            </a:fld>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81DEB5F4-05F5-4649-B37B-1B13916679DB}" type="datetimeFigureOut">
              <a:rPr lang="de-DE" smtClean="0"/>
              <a:pPr/>
              <a:t>25.02.2023</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CB67C53B-E84B-4477-8A75-8CD31491EF49}" type="slidenum">
              <a:rPr lang="de-DE" smtClean="0"/>
              <a:pPr/>
              <a:t>‹Nr.›</a:t>
            </a:fld>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81DEB5F4-05F5-4649-B37B-1B13916679DB}" type="datetimeFigureOut">
              <a:rPr lang="de-DE" smtClean="0"/>
              <a:pPr/>
              <a:t>25.02.2023</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CB67C53B-E84B-4477-8A75-8CD31491EF49}" type="slidenum">
              <a:rPr lang="de-DE" smtClean="0"/>
              <a:pPr/>
              <a:t>‹Nr.›</a:t>
            </a:fld>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81DEB5F4-05F5-4649-B37B-1B13916679DB}" type="datetimeFigureOut">
              <a:rPr lang="de-DE" smtClean="0"/>
              <a:pPr/>
              <a:t>25.02.2023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CB67C53B-E84B-4477-8A75-8CD31491EF49}" type="slidenum">
              <a:rPr lang="de-DE" smtClean="0"/>
              <a:pPr/>
              <a:t>‹Nr.›</a:t>
            </a:fld>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1DEB5F4-05F5-4649-B37B-1B13916679DB}" type="datetimeFigureOut">
              <a:rPr lang="de-DE" smtClean="0"/>
              <a:pPr/>
              <a:t>25.02.2023</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CB67C53B-E84B-4477-8A75-8CD31491EF49}" type="slidenum">
              <a:rPr lang="de-DE" smtClean="0"/>
              <a:pPr/>
              <a:t>‹Nr.›</a:t>
            </a:fld>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81DEB5F4-05F5-4649-B37B-1B13916679DB}" type="datetimeFigureOut">
              <a:rPr lang="de-DE" smtClean="0"/>
              <a:pPr/>
              <a:t>25.02.2023</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CB67C53B-E84B-4477-8A75-8CD31491EF49}" type="slidenum">
              <a:rPr lang="de-DE" smtClean="0"/>
              <a:pPr/>
              <a:t>‹Nr.›</a:t>
            </a:fld>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81DEB5F4-05F5-4649-B37B-1B13916679DB}" type="datetimeFigureOut">
              <a:rPr lang="de-DE" smtClean="0"/>
              <a:pPr/>
              <a:t>25.02.2023</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CB67C53B-E84B-4477-8A75-8CD31491EF49}" type="slidenum">
              <a:rPr lang="de-DE" smtClean="0"/>
              <a:pPr/>
              <a:t>‹Nr.›</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EB5F4-05F5-4649-B37B-1B13916679DB}" type="datetimeFigureOut">
              <a:rPr lang="de-DE" smtClean="0"/>
              <a:pPr/>
              <a:t>25.02.2023</a:t>
            </a:fld>
            <a:endParaRPr lang="de-DE" dirty="0"/>
          </a:p>
        </p:txBody>
      </p:sp>
      <p:sp>
        <p:nvSpPr>
          <p:cNvPr id="5" name="Fußzeilenplatzhalt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67C53B-E84B-4477-8A75-8CD31491EF49}"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07504" y="188641"/>
            <a:ext cx="4968552" cy="1512167"/>
          </a:xfrm>
        </p:spPr>
        <p:txBody>
          <a:bodyPr/>
          <a:lstStyle/>
          <a:p>
            <a:r>
              <a:rPr lang="de-DE" dirty="0"/>
              <a:t> </a:t>
            </a:r>
            <a:endParaRPr lang="de-DE" sz="4000" dirty="0"/>
          </a:p>
        </p:txBody>
      </p:sp>
      <p:sp>
        <p:nvSpPr>
          <p:cNvPr id="4" name="Textfeld 3"/>
          <p:cNvSpPr txBox="1"/>
          <p:nvPr/>
        </p:nvSpPr>
        <p:spPr>
          <a:xfrm>
            <a:off x="467544" y="188640"/>
            <a:ext cx="4392488" cy="2308324"/>
          </a:xfrm>
          <a:prstGeom prst="rect">
            <a:avLst/>
          </a:prstGeom>
          <a:noFill/>
        </p:spPr>
        <p:txBody>
          <a:bodyPr wrap="square" rtlCol="0">
            <a:spAutoFit/>
          </a:bodyPr>
          <a:lstStyle/>
          <a:p>
            <a:r>
              <a:rPr lang="de-DE" sz="4800" dirty="0"/>
              <a:t>Energiewende im Wilhelmshof</a:t>
            </a:r>
          </a:p>
          <a:p>
            <a:r>
              <a:rPr lang="de-DE" sz="4800" dirty="0"/>
              <a:t>1975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Lageplan-Heizung_2019-10-31.jpg"/>
          <p:cNvPicPr>
            <a:picLocks noChangeAspect="1"/>
          </p:cNvPicPr>
          <p:nvPr/>
        </p:nvPicPr>
        <p:blipFill>
          <a:blip r:embed="rId3" cstate="print"/>
          <a:stretch>
            <a:fillRect/>
          </a:stretch>
        </p:blipFill>
        <p:spPr>
          <a:xfrm>
            <a:off x="0" y="0"/>
            <a:ext cx="9144000" cy="6858000"/>
          </a:xfrm>
          <a:prstGeom prst="rect">
            <a:avLst/>
          </a:prstGeom>
        </p:spPr>
      </p:pic>
      <p:sp>
        <p:nvSpPr>
          <p:cNvPr id="3" name="Textfeld 2"/>
          <p:cNvSpPr txBox="1"/>
          <p:nvPr/>
        </p:nvSpPr>
        <p:spPr>
          <a:xfrm>
            <a:off x="5796136" y="1124744"/>
            <a:ext cx="3347864" cy="707886"/>
          </a:xfrm>
          <a:prstGeom prst="rect">
            <a:avLst/>
          </a:prstGeom>
          <a:noFill/>
        </p:spPr>
        <p:txBody>
          <a:bodyPr wrap="square" rtlCol="0">
            <a:spAutoFit/>
          </a:bodyPr>
          <a:lstStyle/>
          <a:p>
            <a:r>
              <a:rPr lang="de-DE" sz="4000" dirty="0"/>
              <a:t>Heizung 2012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2409.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06.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2394.JPG"/>
          <p:cNvPicPr>
            <a:picLocks noChangeAspect="1"/>
          </p:cNvPicPr>
          <p:nvPr/>
        </p:nvPicPr>
        <p:blipFill>
          <a:blip r:embed="rId3" cstate="print"/>
          <a:stretch>
            <a:fillRect/>
          </a:stretch>
        </p:blipFill>
        <p:spPr>
          <a:xfrm>
            <a:off x="1861350" y="-27384"/>
            <a:ext cx="54213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Holzfasskel 2012 032.JPG"/>
          <p:cNvPicPr>
            <a:picLocks noChangeAspect="1"/>
          </p:cNvPicPr>
          <p:nvPr/>
        </p:nvPicPr>
        <p:blipFill>
          <a:blip r:embed="rId3" cstate="print"/>
          <a:stretch>
            <a:fillRect/>
          </a:stretch>
        </p:blipFill>
        <p:spPr>
          <a:xfrm>
            <a:off x="0" y="0"/>
            <a:ext cx="9144000" cy="685799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Bild (161).jpg"/>
          <p:cNvPicPr>
            <a:picLocks noChangeAspect="1"/>
          </p:cNvPicPr>
          <p:nvPr/>
        </p:nvPicPr>
        <p:blipFill>
          <a:blip r:embed="rId3" cstate="print"/>
          <a:srcRect t="2751" b="44750"/>
          <a:stretch>
            <a:fillRect/>
          </a:stretch>
        </p:blipFill>
        <p:spPr>
          <a:xfrm>
            <a:off x="2078715" y="188640"/>
            <a:ext cx="6682004" cy="482453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249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2400.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0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1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83568" y="548680"/>
            <a:ext cx="8136904" cy="707886"/>
          </a:xfrm>
          <a:prstGeom prst="rect">
            <a:avLst/>
          </a:prstGeom>
          <a:noFill/>
        </p:spPr>
        <p:txBody>
          <a:bodyPr wrap="square" rtlCol="0">
            <a:spAutoFit/>
          </a:bodyPr>
          <a:lstStyle/>
          <a:p>
            <a:pPr algn="ctr"/>
            <a:r>
              <a:rPr lang="de-DE" sz="3600" dirty="0"/>
              <a:t>Erzeugung</a:t>
            </a:r>
            <a:r>
              <a:rPr lang="de-DE" sz="2800" dirty="0"/>
              <a:t>      </a:t>
            </a:r>
            <a:r>
              <a:rPr lang="de-DE" sz="4000" dirty="0"/>
              <a:t>--     Verbrauch</a:t>
            </a:r>
          </a:p>
        </p:txBody>
      </p:sp>
      <p:graphicFrame>
        <p:nvGraphicFramePr>
          <p:cNvPr id="3" name="Diagramm 2">
            <a:extLst>
              <a:ext uri="{FF2B5EF4-FFF2-40B4-BE49-F238E27FC236}">
                <a16:creationId xmlns:a16="http://schemas.microsoft.com/office/drawing/2014/main" id="{19FE3D9A-920F-49FA-943E-BC779D145077}"/>
              </a:ext>
            </a:extLst>
          </p:cNvPr>
          <p:cNvGraphicFramePr>
            <a:graphicFrameLocks/>
          </p:cNvGraphicFramePr>
          <p:nvPr>
            <p:extLst>
              <p:ext uri="{D42A27DB-BD31-4B8C-83A1-F6EECF244321}">
                <p14:modId xmlns:p14="http://schemas.microsoft.com/office/powerpoint/2010/main" val="3891174295"/>
              </p:ext>
            </p:extLst>
          </p:nvPr>
        </p:nvGraphicFramePr>
        <p:xfrm>
          <a:off x="179513" y="1484784"/>
          <a:ext cx="8784975" cy="413145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feld 3"/>
          <p:cNvSpPr txBox="1"/>
          <p:nvPr/>
        </p:nvSpPr>
        <p:spPr>
          <a:xfrm>
            <a:off x="5652120" y="6165304"/>
            <a:ext cx="3024336" cy="523220"/>
          </a:xfrm>
          <a:prstGeom prst="rect">
            <a:avLst/>
          </a:prstGeom>
          <a:noFill/>
        </p:spPr>
        <p:txBody>
          <a:bodyPr wrap="square" rtlCol="0">
            <a:spAutoFit/>
          </a:bodyPr>
          <a:lstStyle/>
          <a:p>
            <a:r>
              <a:rPr lang="de-DE" sz="2800" dirty="0"/>
              <a:t>Wolfgang Thiel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zug_0116.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229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2368.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Lageplanheiz.jpg"/>
          <p:cNvPicPr>
            <a:picLocks noChangeAspect="1"/>
          </p:cNvPicPr>
          <p:nvPr/>
        </p:nvPicPr>
        <p:blipFill>
          <a:blip r:embed="rId3" cstate="print"/>
          <a:stretch>
            <a:fillRect/>
          </a:stretch>
        </p:blipFill>
        <p:spPr>
          <a:xfrm>
            <a:off x="1979712" y="0"/>
            <a:ext cx="4884883" cy="6858000"/>
          </a:xfrm>
          <a:prstGeom prst="rect">
            <a:avLst/>
          </a:prstGeom>
        </p:spPr>
      </p:pic>
      <p:sp>
        <p:nvSpPr>
          <p:cNvPr id="4" name="Textfeld 3"/>
          <p:cNvSpPr txBox="1"/>
          <p:nvPr/>
        </p:nvSpPr>
        <p:spPr>
          <a:xfrm>
            <a:off x="3635896" y="764704"/>
            <a:ext cx="400944" cy="369332"/>
          </a:xfrm>
          <a:prstGeom prst="rect">
            <a:avLst/>
          </a:prstGeom>
          <a:noFill/>
        </p:spPr>
        <p:txBody>
          <a:bodyPr wrap="square" rtlCol="0">
            <a:spAutoFit/>
          </a:bodyPr>
          <a:lstStyle/>
          <a:p>
            <a:r>
              <a:rPr lang="de-DE" dirty="0">
                <a:solidFill>
                  <a:srgbClr val="FF0000"/>
                </a:solidFill>
              </a:rPr>
              <a:t>H</a:t>
            </a:r>
          </a:p>
        </p:txBody>
      </p:sp>
      <p:sp>
        <p:nvSpPr>
          <p:cNvPr id="5" name="Textfeld 4"/>
          <p:cNvSpPr txBox="1"/>
          <p:nvPr/>
        </p:nvSpPr>
        <p:spPr>
          <a:xfrm>
            <a:off x="4932040" y="692696"/>
            <a:ext cx="328936" cy="369332"/>
          </a:xfrm>
          <a:prstGeom prst="rect">
            <a:avLst/>
          </a:prstGeom>
          <a:noFill/>
        </p:spPr>
        <p:txBody>
          <a:bodyPr wrap="square" rtlCol="0">
            <a:spAutoFit/>
          </a:bodyPr>
          <a:lstStyle/>
          <a:p>
            <a:r>
              <a:rPr lang="de-DE" dirty="0">
                <a:solidFill>
                  <a:srgbClr val="C00000"/>
                </a:solidFill>
              </a:rPr>
              <a:t>H</a:t>
            </a:r>
          </a:p>
        </p:txBody>
      </p:sp>
      <p:sp>
        <p:nvSpPr>
          <p:cNvPr id="6" name="Textfeld 5"/>
          <p:cNvSpPr txBox="1"/>
          <p:nvPr/>
        </p:nvSpPr>
        <p:spPr>
          <a:xfrm rot="191714">
            <a:off x="4797892" y="1499733"/>
            <a:ext cx="546635" cy="369332"/>
          </a:xfrm>
          <a:prstGeom prst="rect">
            <a:avLst/>
          </a:prstGeom>
          <a:noFill/>
        </p:spPr>
        <p:txBody>
          <a:bodyPr wrap="square" rtlCol="0">
            <a:spAutoFit/>
          </a:bodyPr>
          <a:lstStyle/>
          <a:p>
            <a:r>
              <a:rPr lang="de-DE" dirty="0">
                <a:solidFill>
                  <a:srgbClr val="FF0000"/>
                </a:solidFill>
              </a:rPr>
              <a:t>H</a:t>
            </a:r>
          </a:p>
        </p:txBody>
      </p:sp>
      <p:sp>
        <p:nvSpPr>
          <p:cNvPr id="9" name="Textfeld 8"/>
          <p:cNvSpPr txBox="1"/>
          <p:nvPr/>
        </p:nvSpPr>
        <p:spPr>
          <a:xfrm>
            <a:off x="3419872" y="2204864"/>
            <a:ext cx="472952" cy="369332"/>
          </a:xfrm>
          <a:prstGeom prst="rect">
            <a:avLst/>
          </a:prstGeom>
          <a:noFill/>
        </p:spPr>
        <p:txBody>
          <a:bodyPr wrap="square" rtlCol="0">
            <a:spAutoFit/>
          </a:bodyPr>
          <a:lstStyle/>
          <a:p>
            <a:r>
              <a:rPr lang="de-DE" dirty="0">
                <a:solidFill>
                  <a:srgbClr val="FF0000"/>
                </a:solidFill>
              </a:rPr>
              <a:t>H</a:t>
            </a:r>
          </a:p>
        </p:txBody>
      </p:sp>
      <p:sp>
        <p:nvSpPr>
          <p:cNvPr id="11" name="Textfeld 10"/>
          <p:cNvSpPr txBox="1"/>
          <p:nvPr/>
        </p:nvSpPr>
        <p:spPr>
          <a:xfrm>
            <a:off x="4788024" y="2780928"/>
            <a:ext cx="328936" cy="369332"/>
          </a:xfrm>
          <a:prstGeom prst="rect">
            <a:avLst/>
          </a:prstGeom>
          <a:noFill/>
        </p:spPr>
        <p:txBody>
          <a:bodyPr wrap="square" rtlCol="0">
            <a:spAutoFit/>
          </a:bodyPr>
          <a:lstStyle/>
          <a:p>
            <a:r>
              <a:rPr lang="de-DE" dirty="0">
                <a:solidFill>
                  <a:srgbClr val="FF0000"/>
                </a:solidFill>
              </a:rPr>
              <a:t>H</a:t>
            </a:r>
          </a:p>
        </p:txBody>
      </p:sp>
      <p:sp>
        <p:nvSpPr>
          <p:cNvPr id="13" name="Textfeld 12"/>
          <p:cNvSpPr txBox="1"/>
          <p:nvPr/>
        </p:nvSpPr>
        <p:spPr>
          <a:xfrm>
            <a:off x="4211960" y="3140968"/>
            <a:ext cx="400944" cy="369332"/>
          </a:xfrm>
          <a:prstGeom prst="rect">
            <a:avLst/>
          </a:prstGeom>
          <a:noFill/>
        </p:spPr>
        <p:txBody>
          <a:bodyPr wrap="square" rtlCol="0">
            <a:spAutoFit/>
          </a:bodyPr>
          <a:lstStyle/>
          <a:p>
            <a:r>
              <a:rPr lang="de-DE" dirty="0">
                <a:solidFill>
                  <a:srgbClr val="FF0000"/>
                </a:solidFill>
              </a:rPr>
              <a:t>H</a:t>
            </a:r>
          </a:p>
        </p:txBody>
      </p:sp>
      <p:sp>
        <p:nvSpPr>
          <p:cNvPr id="15" name="Textfeld 14"/>
          <p:cNvSpPr txBox="1"/>
          <p:nvPr/>
        </p:nvSpPr>
        <p:spPr>
          <a:xfrm>
            <a:off x="4572000" y="4293096"/>
            <a:ext cx="328936" cy="369332"/>
          </a:xfrm>
          <a:prstGeom prst="rect">
            <a:avLst/>
          </a:prstGeom>
          <a:noFill/>
        </p:spPr>
        <p:txBody>
          <a:bodyPr wrap="square" rtlCol="0">
            <a:spAutoFit/>
          </a:bodyPr>
          <a:lstStyle/>
          <a:p>
            <a:r>
              <a:rPr lang="de-DE" dirty="0">
                <a:solidFill>
                  <a:srgbClr val="FF0000"/>
                </a:solidFill>
              </a:rPr>
              <a:t>H</a:t>
            </a:r>
          </a:p>
        </p:txBody>
      </p:sp>
      <p:sp>
        <p:nvSpPr>
          <p:cNvPr id="16" name="Textfeld 15"/>
          <p:cNvSpPr txBox="1"/>
          <p:nvPr/>
        </p:nvSpPr>
        <p:spPr>
          <a:xfrm>
            <a:off x="5292080" y="4869160"/>
            <a:ext cx="3600400" cy="369332"/>
          </a:xfrm>
          <a:prstGeom prst="rect">
            <a:avLst/>
          </a:prstGeom>
          <a:noFill/>
        </p:spPr>
        <p:txBody>
          <a:bodyPr wrap="square" rtlCol="0">
            <a:spAutoFit/>
          </a:bodyPr>
          <a:lstStyle/>
          <a:p>
            <a:r>
              <a:rPr lang="de-DE" dirty="0">
                <a:sym typeface="Wingdings" pitchFamily="2" charset="2"/>
              </a:rPr>
              <a:t> </a:t>
            </a:r>
            <a:r>
              <a:rPr lang="de-DE" dirty="0"/>
              <a:t>Holz-Heizkessel 50kW &amp; 25 kW Öl </a:t>
            </a:r>
          </a:p>
        </p:txBody>
      </p:sp>
      <p:sp>
        <p:nvSpPr>
          <p:cNvPr id="17" name="Textfeld 16"/>
          <p:cNvSpPr txBox="1"/>
          <p:nvPr/>
        </p:nvSpPr>
        <p:spPr>
          <a:xfrm>
            <a:off x="5292080" y="5229201"/>
            <a:ext cx="2651243" cy="369332"/>
          </a:xfrm>
          <a:prstGeom prst="rect">
            <a:avLst/>
          </a:prstGeom>
          <a:noFill/>
        </p:spPr>
        <p:txBody>
          <a:bodyPr wrap="square" rtlCol="0">
            <a:spAutoFit/>
          </a:bodyPr>
          <a:lstStyle/>
          <a:p>
            <a:r>
              <a:rPr lang="de-DE" dirty="0">
                <a:sym typeface="Wingdings" pitchFamily="2" charset="2"/>
              </a:rPr>
              <a:t> </a:t>
            </a:r>
            <a:r>
              <a:rPr lang="de-DE" dirty="0"/>
              <a:t>Pufferspeicher 6000 ltr.</a:t>
            </a:r>
          </a:p>
        </p:txBody>
      </p:sp>
      <p:sp>
        <p:nvSpPr>
          <p:cNvPr id="19" name="Textfeld 18"/>
          <p:cNvSpPr txBox="1"/>
          <p:nvPr/>
        </p:nvSpPr>
        <p:spPr>
          <a:xfrm>
            <a:off x="1619672" y="1412777"/>
            <a:ext cx="2088232" cy="646331"/>
          </a:xfrm>
          <a:prstGeom prst="rect">
            <a:avLst/>
          </a:prstGeom>
          <a:noFill/>
        </p:spPr>
        <p:txBody>
          <a:bodyPr wrap="square" rtlCol="0">
            <a:spAutoFit/>
          </a:bodyPr>
          <a:lstStyle/>
          <a:p>
            <a:r>
              <a:rPr lang="de-DE" dirty="0"/>
              <a:t>Brauchwasser-</a:t>
            </a:r>
          </a:p>
          <a:p>
            <a:r>
              <a:rPr lang="de-DE" dirty="0"/>
              <a:t>Wärmepumpe   </a:t>
            </a:r>
            <a:r>
              <a:rPr lang="de-DE" dirty="0">
                <a:sym typeface="Wingdings" pitchFamily="2" charset="2"/>
              </a:rPr>
              <a:t></a:t>
            </a:r>
            <a:endParaRPr lang="de-DE" dirty="0"/>
          </a:p>
        </p:txBody>
      </p:sp>
      <p:sp>
        <p:nvSpPr>
          <p:cNvPr id="23" name="Textfeld 22"/>
          <p:cNvSpPr txBox="1"/>
          <p:nvPr/>
        </p:nvSpPr>
        <p:spPr>
          <a:xfrm>
            <a:off x="5511712" y="3356992"/>
            <a:ext cx="1724584" cy="369332"/>
          </a:xfrm>
          <a:prstGeom prst="rect">
            <a:avLst/>
          </a:prstGeom>
          <a:noFill/>
        </p:spPr>
        <p:txBody>
          <a:bodyPr wrap="square" rtlCol="0">
            <a:spAutoFit/>
          </a:bodyPr>
          <a:lstStyle/>
          <a:p>
            <a:r>
              <a:rPr lang="de-DE" dirty="0">
                <a:sym typeface="Wingdings" pitchFamily="2" charset="2"/>
              </a:rPr>
              <a:t>  </a:t>
            </a:r>
            <a:r>
              <a:rPr lang="de-DE" dirty="0"/>
              <a:t>Verteilung</a:t>
            </a:r>
          </a:p>
        </p:txBody>
      </p:sp>
      <p:sp>
        <p:nvSpPr>
          <p:cNvPr id="24" name="Textfeld 23"/>
          <p:cNvSpPr txBox="1"/>
          <p:nvPr/>
        </p:nvSpPr>
        <p:spPr>
          <a:xfrm>
            <a:off x="2134828" y="404665"/>
            <a:ext cx="461665" cy="6336704"/>
          </a:xfrm>
          <a:prstGeom prst="rect">
            <a:avLst/>
          </a:prstGeom>
          <a:noFill/>
        </p:spPr>
        <p:txBody>
          <a:bodyPr vert="vert" wrap="square" rtlCol="0">
            <a:spAutoFit/>
          </a:bodyPr>
          <a:lstStyle/>
          <a:p>
            <a:r>
              <a:rPr lang="de-DE" dirty="0"/>
              <a:t>____________________   82,50 m _______________</a:t>
            </a:r>
          </a:p>
        </p:txBody>
      </p:sp>
      <p:sp>
        <p:nvSpPr>
          <p:cNvPr id="25" name="Textfeld 24"/>
          <p:cNvSpPr txBox="1"/>
          <p:nvPr/>
        </p:nvSpPr>
        <p:spPr>
          <a:xfrm>
            <a:off x="2195736" y="188641"/>
            <a:ext cx="1368152" cy="369332"/>
          </a:xfrm>
          <a:prstGeom prst="rect">
            <a:avLst/>
          </a:prstGeom>
          <a:noFill/>
        </p:spPr>
        <p:txBody>
          <a:bodyPr wrap="square" rtlCol="0">
            <a:spAutoFit/>
          </a:bodyPr>
          <a:lstStyle/>
          <a:p>
            <a:r>
              <a:rPr lang="de-DE" dirty="0"/>
              <a:t>----------------</a:t>
            </a:r>
          </a:p>
        </p:txBody>
      </p:sp>
      <p:sp>
        <p:nvSpPr>
          <p:cNvPr id="26" name="Textfeld 25"/>
          <p:cNvSpPr txBox="1"/>
          <p:nvPr/>
        </p:nvSpPr>
        <p:spPr>
          <a:xfrm>
            <a:off x="2195736" y="5229201"/>
            <a:ext cx="2952328" cy="369332"/>
          </a:xfrm>
          <a:prstGeom prst="rect">
            <a:avLst/>
          </a:prstGeom>
          <a:noFill/>
        </p:spPr>
        <p:txBody>
          <a:bodyPr wrap="square" rtlCol="0">
            <a:spAutoFit/>
          </a:bodyPr>
          <a:lstStyle/>
          <a:p>
            <a:r>
              <a:rPr lang="de-DE" dirty="0"/>
              <a:t>--------------------------------------</a:t>
            </a:r>
          </a:p>
        </p:txBody>
      </p:sp>
      <p:pic>
        <p:nvPicPr>
          <p:cNvPr id="18" name="Grafik 17" descr="IMG_2338.JPG"/>
          <p:cNvPicPr>
            <a:picLocks noChangeAspect="1"/>
          </p:cNvPicPr>
          <p:nvPr/>
        </p:nvPicPr>
        <p:blipFill>
          <a:blip r:embed="rId4" cstate="print"/>
          <a:stretch>
            <a:fillRect/>
          </a:stretch>
        </p:blipFill>
        <p:spPr>
          <a:xfrm>
            <a:off x="0" y="0"/>
            <a:ext cx="9144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IMG_2368.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Statistik.jpeg"/>
          <p:cNvPicPr>
            <a:picLocks noChangeAspect="1"/>
          </p:cNvPicPr>
          <p:nvPr/>
        </p:nvPicPr>
        <p:blipFill>
          <a:blip r:embed="rId3" cstate="print"/>
          <a:stretch>
            <a:fillRect/>
          </a:stretch>
        </p:blipFill>
        <p:spPr>
          <a:xfrm>
            <a:off x="0" y="0"/>
            <a:ext cx="9144000" cy="767747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Luftbild-2_zuge_neuer-PV_2023-01-30.png"/>
          <p:cNvPicPr>
            <a:picLocks noChangeAspect="1"/>
          </p:cNvPicPr>
          <p:nvPr/>
        </p:nvPicPr>
        <p:blipFill>
          <a:blip r:embed="rId3" cstate="print"/>
          <a:stretch>
            <a:fillRect/>
          </a:stretch>
        </p:blipFill>
        <p:spPr>
          <a:xfrm>
            <a:off x="2051719" y="44624"/>
            <a:ext cx="5166999" cy="678652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1179.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0109.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Luftbild-2_zuge_neuer-PV_2023-01-30.png"/>
          <p:cNvPicPr>
            <a:picLocks noChangeAspect="1"/>
          </p:cNvPicPr>
          <p:nvPr/>
        </p:nvPicPr>
        <p:blipFill>
          <a:blip r:embed="rId3" cstate="print"/>
          <a:stretch>
            <a:fillRect/>
          </a:stretch>
        </p:blipFill>
        <p:spPr>
          <a:xfrm>
            <a:off x="2756754" y="0"/>
            <a:ext cx="3993686" cy="681337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2340.JPG"/>
          <p:cNvPicPr>
            <a:picLocks noChangeAspect="1"/>
          </p:cNvPicPr>
          <p:nvPr/>
        </p:nvPicPr>
        <p:blipFill>
          <a:blip r:embed="rId3" cstate="print"/>
          <a:stretch>
            <a:fillRect/>
          </a:stretch>
        </p:blipFill>
        <p:spPr>
          <a:xfrm>
            <a:off x="0" y="0"/>
            <a:ext cx="9144000" cy="6858000"/>
          </a:xfrm>
          <a:prstGeom prst="rect">
            <a:avLst/>
          </a:prstGeom>
        </p:spPr>
      </p:pic>
      <p:sp>
        <p:nvSpPr>
          <p:cNvPr id="3" name="Textfeld 2"/>
          <p:cNvSpPr txBox="1"/>
          <p:nvPr/>
        </p:nvSpPr>
        <p:spPr>
          <a:xfrm>
            <a:off x="1331640" y="548680"/>
            <a:ext cx="2952328" cy="830997"/>
          </a:xfrm>
          <a:prstGeom prst="rect">
            <a:avLst/>
          </a:prstGeom>
          <a:noFill/>
        </p:spPr>
        <p:txBody>
          <a:bodyPr wrap="square" rtlCol="0">
            <a:spAutoFit/>
          </a:bodyPr>
          <a:lstStyle/>
          <a:p>
            <a:r>
              <a:rPr lang="de-DE" sz="4800" dirty="0"/>
              <a:t>Bis 2023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IMG_2355.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Bild (162).jpg"/>
          <p:cNvPicPr>
            <a:picLocks noChangeAspect="1"/>
          </p:cNvPicPr>
          <p:nvPr/>
        </p:nvPicPr>
        <p:blipFill>
          <a:blip r:embed="rId3" cstate="print"/>
          <a:stretch>
            <a:fillRect/>
          </a:stretch>
        </p:blipFill>
        <p:spPr>
          <a:xfrm rot="5400000">
            <a:off x="1142999" y="-378297"/>
            <a:ext cx="6858000" cy="914400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Stromverbrauch_2023-02-18.png"/>
          <p:cNvPicPr>
            <a:picLocks noChangeAspect="1"/>
          </p:cNvPicPr>
          <p:nvPr/>
        </p:nvPicPr>
        <p:blipFill>
          <a:blip r:embed="rId3" cstate="print"/>
          <a:stretch>
            <a:fillRect/>
          </a:stretch>
        </p:blipFill>
        <p:spPr>
          <a:xfrm>
            <a:off x="-180528" y="-243408"/>
            <a:ext cx="9648055" cy="778172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Laubkreisel HErbert.jpg"/>
          <p:cNvPicPr>
            <a:picLocks noChangeAspect="1"/>
          </p:cNvPicPr>
          <p:nvPr/>
        </p:nvPicPr>
        <p:blipFill>
          <a:blip r:embed="rId3" cstate="print"/>
          <a:stretch>
            <a:fillRect/>
          </a:stretch>
        </p:blipFill>
        <p:spPr>
          <a:xfrm>
            <a:off x="1187624" y="0"/>
            <a:ext cx="5832648" cy="6858000"/>
          </a:xfrm>
          <a:prstGeom prst="rect">
            <a:avLst/>
          </a:prstGeom>
        </p:spPr>
      </p:pic>
      <p:sp>
        <p:nvSpPr>
          <p:cNvPr id="4" name="Rechteck 3"/>
          <p:cNvSpPr/>
          <p:nvPr/>
        </p:nvSpPr>
        <p:spPr>
          <a:xfrm>
            <a:off x="2286000" y="2274838"/>
            <a:ext cx="4572000" cy="2308324"/>
          </a:xfrm>
          <a:prstGeom prst="rect">
            <a:avLst/>
          </a:prstGeom>
        </p:spPr>
        <p:txBody>
          <a:bodyPr>
            <a:spAutoFit/>
          </a:bodyPr>
          <a:lstStyle/>
          <a:p>
            <a:r>
              <a:rPr lang="de-DE" dirty="0"/>
              <a:t>Nur mit erneuerbarer Energie angetrieben war 1985 schon das Siebeldinger Schoppenweinrad. Zukunftsweisend.</a:t>
            </a:r>
          </a:p>
          <a:p>
            <a:endParaRPr lang="de-DE" dirty="0"/>
          </a:p>
          <a:p>
            <a:r>
              <a:rPr lang="de-DE" dirty="0"/>
              <a:t>Damit bin ich am Ende meines Vortrages. Ich danke für Ihre Geduld. Wolfgang was machen wir jetzt? Essen wir etwas oder diskutieren erst?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Siebeldinger Schoppenrad.JPG"/>
          <p:cNvPicPr>
            <a:picLocks noChangeAspect="1"/>
          </p:cNvPicPr>
          <p:nvPr/>
        </p:nvPicPr>
        <p:blipFill>
          <a:blip r:embed="rId3" cstate="print"/>
          <a:stretch>
            <a:fillRect/>
          </a:stretch>
        </p:blipFill>
        <p:spPr>
          <a:xfrm>
            <a:off x="0" y="-171400"/>
            <a:ext cx="9144000" cy="7029400"/>
          </a:xfrm>
          <a:prstGeom prst="rect">
            <a:avLst/>
          </a:prstGeom>
        </p:spPr>
      </p:pic>
      <p:sp>
        <p:nvSpPr>
          <p:cNvPr id="5" name="Textfeld 4"/>
          <p:cNvSpPr txBox="1"/>
          <p:nvPr/>
        </p:nvSpPr>
        <p:spPr>
          <a:xfrm>
            <a:off x="683568" y="188640"/>
            <a:ext cx="5184576" cy="1200329"/>
          </a:xfrm>
          <a:prstGeom prst="rect">
            <a:avLst/>
          </a:prstGeom>
          <a:noFill/>
        </p:spPr>
        <p:txBody>
          <a:bodyPr wrap="square" rtlCol="0">
            <a:spAutoFit/>
          </a:bodyPr>
          <a:lstStyle/>
          <a:p>
            <a:r>
              <a:rPr lang="de-DE" sz="3600" dirty="0">
                <a:solidFill>
                  <a:srgbClr val="FF0000"/>
                </a:solidFill>
                <a:latin typeface="Arial" pitchFamily="34" charset="0"/>
                <a:cs typeface="Arial" pitchFamily="34" charset="0"/>
              </a:rPr>
              <a:t>Vehikelwetttbewerb1985</a:t>
            </a:r>
          </a:p>
          <a:p>
            <a:pPr algn="ctr"/>
            <a:r>
              <a:rPr lang="de-DE" sz="3600" dirty="0">
                <a:solidFill>
                  <a:srgbClr val="FF0000"/>
                </a:solidFill>
                <a:latin typeface="Arial" pitchFamily="34" charset="0"/>
                <a:cs typeface="Arial" pitchFamily="34" charset="0"/>
              </a:rPr>
              <a:t>Erster Platz</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nvGraphicFramePr>
        <p:xfrm>
          <a:off x="4267200" y="3337560"/>
          <a:ext cx="609600" cy="182880"/>
        </p:xfrm>
        <a:graphic>
          <a:graphicData uri="http://schemas.openxmlformats.org/drawingml/2006/table">
            <a:tbl>
              <a:tblPr/>
              <a:tblGrid>
                <a:gridCol w="609600">
                  <a:extLst>
                    <a:ext uri="{9D8B030D-6E8A-4147-A177-3AD203B41FA5}">
                      <a16:colId xmlns:a16="http://schemas.microsoft.com/office/drawing/2014/main" val="20000"/>
                    </a:ext>
                  </a:extLst>
                </a:gridCol>
              </a:tblGrid>
              <a:tr h="182880">
                <a:tc>
                  <a:txBody>
                    <a:bodyPr/>
                    <a:lstStyle/>
                    <a:p>
                      <a:pPr algn="l" fontAlgn="b"/>
                      <a:endParaRPr lang="de-DE" sz="11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3" name="Tabelle 2"/>
          <p:cNvGraphicFramePr>
            <a:graphicFrameLocks noGrp="1"/>
          </p:cNvGraphicFramePr>
          <p:nvPr/>
        </p:nvGraphicFramePr>
        <p:xfrm>
          <a:off x="4267200" y="3337560"/>
          <a:ext cx="609600" cy="182880"/>
        </p:xfrm>
        <a:graphic>
          <a:graphicData uri="http://schemas.openxmlformats.org/drawingml/2006/table">
            <a:tbl>
              <a:tblPr/>
              <a:tblGrid>
                <a:gridCol w="609600">
                  <a:extLst>
                    <a:ext uri="{9D8B030D-6E8A-4147-A177-3AD203B41FA5}">
                      <a16:colId xmlns:a16="http://schemas.microsoft.com/office/drawing/2014/main" val="20000"/>
                    </a:ext>
                  </a:extLst>
                </a:gridCol>
              </a:tblGrid>
              <a:tr h="182880">
                <a:tc>
                  <a:txBody>
                    <a:bodyPr/>
                    <a:lstStyle/>
                    <a:p>
                      <a:pPr algn="l" fontAlgn="b"/>
                      <a:endParaRPr lang="de-DE" sz="1100" b="0" i="0" u="none" strike="noStrike" dirty="0">
                        <a:solidFill>
                          <a:srgbClr val="000000"/>
                        </a:solidFill>
                        <a:latin typeface="Calibri"/>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51202" name="Picture 2"/>
          <p:cNvPicPr>
            <a:picLocks noChangeAspect="1" noChangeArrowheads="1"/>
          </p:cNvPicPr>
          <p:nvPr/>
        </p:nvPicPr>
        <p:blipFill>
          <a:blip r:embed="rId3" cstate="print"/>
          <a:srcRect/>
          <a:stretch>
            <a:fillRect/>
          </a:stretch>
        </p:blipFill>
        <p:spPr bwMode="auto">
          <a:xfrm>
            <a:off x="-991" y="476672"/>
            <a:ext cx="9109495" cy="5493416"/>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Flaschenspü.jpeg"/>
          <p:cNvPicPr>
            <a:picLocks noChangeAspect="1"/>
          </p:cNvPicPr>
          <p:nvPr/>
        </p:nvPicPr>
        <p:blipFill>
          <a:blip r:embed="rId3" cstate="print"/>
          <a:stretch>
            <a:fillRect/>
          </a:stretch>
        </p:blipFill>
        <p:spPr>
          <a:xfrm>
            <a:off x="0" y="44624"/>
            <a:ext cx="9144000" cy="6753380"/>
          </a:xfrm>
          <a:prstGeom prst="rect">
            <a:avLst/>
          </a:prstGeom>
        </p:spPr>
      </p:pic>
      <p:sp>
        <p:nvSpPr>
          <p:cNvPr id="3" name="Textfeld 2"/>
          <p:cNvSpPr txBox="1"/>
          <p:nvPr/>
        </p:nvSpPr>
        <p:spPr>
          <a:xfrm>
            <a:off x="4355976" y="3356992"/>
            <a:ext cx="1872208" cy="646331"/>
          </a:xfrm>
          <a:prstGeom prst="rect">
            <a:avLst/>
          </a:prstGeom>
          <a:noFill/>
        </p:spPr>
        <p:txBody>
          <a:bodyPr wrap="square" rtlCol="0">
            <a:spAutoFit/>
          </a:bodyPr>
          <a:lstStyle/>
          <a:p>
            <a:r>
              <a:rPr lang="de-DE" sz="3600" dirty="0"/>
              <a:t>1975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Heizung 1978.jpeg"/>
          <p:cNvPicPr>
            <a:picLocks noChangeAspect="1"/>
          </p:cNvPicPr>
          <p:nvPr/>
        </p:nvPicPr>
        <p:blipFill>
          <a:blip r:embed="rId3" cstate="print"/>
          <a:stretch>
            <a:fillRect/>
          </a:stretch>
        </p:blipFill>
        <p:spPr>
          <a:xfrm>
            <a:off x="0" y="569900"/>
            <a:ext cx="9144000" cy="595544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Heizung 1985.jpeg"/>
          <p:cNvPicPr>
            <a:picLocks noChangeAspect="1"/>
          </p:cNvPicPr>
          <p:nvPr/>
        </p:nvPicPr>
        <p:blipFill>
          <a:blip r:embed="rId3" cstate="print"/>
          <a:stretch>
            <a:fillRect/>
          </a:stretch>
        </p:blipFill>
        <p:spPr>
          <a:xfrm>
            <a:off x="-828600" y="-531440"/>
            <a:ext cx="10513168" cy="7389440"/>
          </a:xfrm>
          <a:prstGeom prst="rect">
            <a:avLst/>
          </a:prstGeom>
        </p:spPr>
      </p:pic>
      <p:sp>
        <p:nvSpPr>
          <p:cNvPr id="3" name="Textfeld 2"/>
          <p:cNvSpPr txBox="1"/>
          <p:nvPr/>
        </p:nvSpPr>
        <p:spPr>
          <a:xfrm>
            <a:off x="-612576" y="188640"/>
            <a:ext cx="5976664" cy="1138773"/>
          </a:xfrm>
          <a:prstGeom prst="rect">
            <a:avLst/>
          </a:prstGeom>
          <a:noFill/>
        </p:spPr>
        <p:txBody>
          <a:bodyPr wrap="square" rtlCol="0">
            <a:spAutoFit/>
          </a:bodyPr>
          <a:lstStyle/>
          <a:p>
            <a:r>
              <a:rPr lang="de-DE" sz="3600" dirty="0"/>
              <a:t>50 </a:t>
            </a:r>
            <a:r>
              <a:rPr lang="de-DE" sz="3600" dirty="0" err="1"/>
              <a:t>kW</a:t>
            </a:r>
            <a:r>
              <a:rPr lang="de-DE" sz="3600" dirty="0"/>
              <a:t>- </a:t>
            </a:r>
            <a:r>
              <a:rPr lang="de-DE" sz="3200" dirty="0"/>
              <a:t>Holzkessel &amp; 30 </a:t>
            </a:r>
            <a:r>
              <a:rPr lang="de-DE" sz="3200" dirty="0" err="1"/>
              <a:t>kW</a:t>
            </a:r>
            <a:r>
              <a:rPr lang="de-DE" sz="3200" dirty="0"/>
              <a:t> </a:t>
            </a:r>
            <a:r>
              <a:rPr lang="de-DE" sz="3200" dirty="0" err="1"/>
              <a:t>Ölkessel</a:t>
            </a:r>
            <a:endParaRPr lang="de-DE" sz="3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WärmetauscherMG_237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Troxler1295.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3622</Words>
  <Application>Microsoft Office PowerPoint</Application>
  <PresentationFormat>Bildschirmpräsentation (4:3)</PresentationFormat>
  <Paragraphs>100</Paragraphs>
  <Slides>34</Slides>
  <Notes>34</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34</vt:i4>
      </vt:variant>
    </vt:vector>
  </HeadingPairs>
  <TitlesOfParts>
    <vt:vector size="37" baseType="lpstr">
      <vt:lpstr>Arial</vt:lpstr>
      <vt:lpstr>Calibri</vt:lpstr>
      <vt:lpstr>Larissa-Design</vt:lpstr>
      <vt:lpst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Energieeinsparung im Wein- &amp; Sektgut Wilhelmshof</dc:title>
  <dc:creator>Herbert</dc:creator>
  <cp:lastModifiedBy>Wolfgang Thiel</cp:lastModifiedBy>
  <cp:revision>125</cp:revision>
  <dcterms:created xsi:type="dcterms:W3CDTF">2019-10-19T09:40:54Z</dcterms:created>
  <dcterms:modified xsi:type="dcterms:W3CDTF">2023-02-25T17:16:03Z</dcterms:modified>
</cp:coreProperties>
</file>