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handoutMasterIdLst>
    <p:handoutMasterId r:id="rId72"/>
  </p:handoutMasterIdLst>
  <p:sldIdLst>
    <p:sldId id="878" r:id="rId2"/>
    <p:sldId id="879" r:id="rId3"/>
    <p:sldId id="981" r:id="rId4"/>
    <p:sldId id="754" r:id="rId5"/>
    <p:sldId id="1006" r:id="rId6"/>
    <p:sldId id="1096" r:id="rId7"/>
    <p:sldId id="1093" r:id="rId8"/>
    <p:sldId id="1098" r:id="rId9"/>
    <p:sldId id="763" r:id="rId10"/>
    <p:sldId id="757" r:id="rId11"/>
    <p:sldId id="1094" r:id="rId12"/>
    <p:sldId id="1095" r:id="rId13"/>
    <p:sldId id="1097" r:id="rId14"/>
    <p:sldId id="1102" r:id="rId15"/>
    <p:sldId id="1110" r:id="rId16"/>
    <p:sldId id="1111" r:id="rId17"/>
    <p:sldId id="1112" r:id="rId18"/>
    <p:sldId id="1276" r:id="rId19"/>
    <p:sldId id="1277" r:id="rId20"/>
    <p:sldId id="1278" r:id="rId21"/>
    <p:sldId id="1279" r:id="rId22"/>
    <p:sldId id="1273" r:id="rId23"/>
    <p:sldId id="1280" r:id="rId24"/>
    <p:sldId id="1105" r:id="rId25"/>
    <p:sldId id="1109" r:id="rId26"/>
    <p:sldId id="1107" r:id="rId27"/>
    <p:sldId id="1108" r:id="rId28"/>
    <p:sldId id="957" r:id="rId29"/>
    <p:sldId id="934" r:id="rId30"/>
    <p:sldId id="951" r:id="rId31"/>
    <p:sldId id="827" r:id="rId32"/>
    <p:sldId id="950" r:id="rId33"/>
    <p:sldId id="862" r:id="rId34"/>
    <p:sldId id="829" r:id="rId35"/>
    <p:sldId id="977" r:id="rId36"/>
    <p:sldId id="971" r:id="rId37"/>
    <p:sldId id="978" r:id="rId38"/>
    <p:sldId id="974" r:id="rId39"/>
    <p:sldId id="953" r:id="rId40"/>
    <p:sldId id="954" r:id="rId41"/>
    <p:sldId id="975" r:id="rId42"/>
    <p:sldId id="1075" r:id="rId43"/>
    <p:sldId id="1076" r:id="rId44"/>
    <p:sldId id="1077" r:id="rId45"/>
    <p:sldId id="948" r:id="rId46"/>
    <p:sldId id="898" r:id="rId47"/>
    <p:sldId id="1002" r:id="rId48"/>
    <p:sldId id="1040" r:id="rId49"/>
    <p:sldId id="1068" r:id="rId50"/>
    <p:sldId id="999" r:id="rId51"/>
    <p:sldId id="1035" r:id="rId52"/>
    <p:sldId id="1070" r:id="rId53"/>
    <p:sldId id="1038" r:id="rId54"/>
    <p:sldId id="1034" r:id="rId55"/>
    <p:sldId id="1036" r:id="rId56"/>
    <p:sldId id="997" r:id="rId57"/>
    <p:sldId id="1286" r:id="rId58"/>
    <p:sldId id="1287" r:id="rId59"/>
    <p:sldId id="1281" r:id="rId60"/>
    <p:sldId id="1275" r:id="rId61"/>
    <p:sldId id="1266" r:id="rId62"/>
    <p:sldId id="1267" r:id="rId63"/>
    <p:sldId id="1288" r:id="rId64"/>
    <p:sldId id="1091" r:id="rId65"/>
    <p:sldId id="959" r:id="rId66"/>
    <p:sldId id="1082" r:id="rId67"/>
    <p:sldId id="1083" r:id="rId68"/>
    <p:sldId id="1084" r:id="rId69"/>
    <p:sldId id="755" r:id="rId70"/>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399"/>
    <a:srgbClr val="000066"/>
    <a:srgbClr val="99CC00"/>
    <a:srgbClr val="333399"/>
    <a:srgbClr val="0000FF"/>
    <a:srgbClr val="FF66FF"/>
    <a:srgbClr val="008000"/>
    <a:srgbClr val="A6A6A6"/>
    <a:srgbClr val="3333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657" autoAdjust="0"/>
    <p:restoredTop sz="94660" autoAdjust="0"/>
  </p:normalViewPr>
  <p:slideViewPr>
    <p:cSldViewPr snapToGrid="0">
      <p:cViewPr varScale="1">
        <p:scale>
          <a:sx n="104" d="100"/>
          <a:sy n="104" d="100"/>
        </p:scale>
        <p:origin x="2196" y="102"/>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12036"/>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2EE-Ausbaupfad\Berechnungen\EE-Ausbaupfad-D-RLP_V3.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1P-Energiebedarf_EE-Potenziale\Berechnungen\P-E-Bedarf%20mit%20EE-Potenzialen_V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Ausbaupfade%20Nullemission\3Ausbaupfad%20bis%202040_V2\02Ausbaupfad%202.0\Mengen%20und%20Kosten_V0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2EE-Ausbaupfad\EE-Ausbaupfad-D-RLP_V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Klimaschutz-Energiewende\Klimaschutz-Energiewende%202.0\02Energie-Erzeugung\02EE-Ausbaupfad\EE-Ausbaupfad-D-RLP_V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2EE-Ausbaupfad\EE-Ausbaupfad-D-RLP_V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2EE-Ausbaupfad\Berechnungen\EE-Ausbaupfad-D-RLP_V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Klimaschutz-Energiewende\Klimaschutz-Energiewende%202.0\02Klimaneutraler%20Staat\01Energie-Erzeugung\01P-Energiebedarf_EE-Potenziale\Berechnungen\P-E-Bedarf%20mit%20EE-Potenzialen_V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Klimaschutz-Energiewende\Klimaschutz-Energiewende%202.0\02Energie-Erzeugung\02EE-Ausbaupfad\EE-Ausbaupfad-D-RLP_V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
          <c:dPt>
            <c:idx val="0"/>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1768-4F4C-BE02-AF88BFA4FFB0}"/>
              </c:ext>
            </c:extLst>
          </c:dPt>
          <c:dPt>
            <c:idx val="1"/>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1768-4F4C-BE02-AF88BFA4FFB0}"/>
              </c:ext>
            </c:extLst>
          </c:dPt>
          <c:dPt>
            <c:idx val="2"/>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5-1768-4F4C-BE02-AF88BFA4FFB0}"/>
              </c:ext>
            </c:extLst>
          </c:dPt>
          <c:dPt>
            <c:idx val="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1768-4F4C-BE02-AF88BFA4FFB0}"/>
              </c:ext>
            </c:extLst>
          </c:dPt>
          <c:dPt>
            <c:idx val="4"/>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1768-4F4C-BE02-AF88BFA4FFB0}"/>
              </c:ext>
            </c:extLst>
          </c:dPt>
          <c:dPt>
            <c:idx val="5"/>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B-1768-4F4C-BE02-AF88BFA4FFB0}"/>
              </c:ext>
            </c:extLst>
          </c:dPt>
          <c:dPt>
            <c:idx val="6"/>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D-1768-4F4C-BE02-AF88BFA4FFB0}"/>
              </c:ext>
            </c:extLst>
          </c:dPt>
          <c:dPt>
            <c:idx val="7"/>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F-1768-4F4C-BE02-AF88BFA4FFB0}"/>
              </c:ext>
            </c:extLst>
          </c:dPt>
          <c:dPt>
            <c:idx val="8"/>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11-1768-4F4C-BE02-AF88BFA4FFB0}"/>
              </c:ext>
            </c:extLst>
          </c:dPt>
          <c:dPt>
            <c:idx val="9"/>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13-1768-4F4C-BE02-AF88BFA4FFB0}"/>
              </c:ext>
            </c:extLst>
          </c:dPt>
          <c:dPt>
            <c:idx val="10"/>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1768-4F4C-BE02-AF88BFA4FFB0}"/>
              </c:ext>
            </c:extLst>
          </c:dPt>
          <c:dPt>
            <c:idx val="11"/>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1768-4F4C-BE02-AF88BFA4FFB0}"/>
              </c:ext>
            </c:extLst>
          </c:dPt>
          <c:cat>
            <c:strRef>
              <c:f>Tabelle1!$A$2:$A$13</c:f>
              <c:strCache>
                <c:ptCount val="12"/>
                <c:pt idx="0">
                  <c:v>Januar</c:v>
                </c:pt>
                <c:pt idx="1">
                  <c:v>Februar</c:v>
                </c:pt>
                <c:pt idx="2">
                  <c:v>März</c:v>
                </c:pt>
                <c:pt idx="3">
                  <c:v>April</c:v>
                </c:pt>
                <c:pt idx="4">
                  <c:v>Mai</c:v>
                </c:pt>
                <c:pt idx="5">
                  <c:v>Juni</c:v>
                </c:pt>
                <c:pt idx="6">
                  <c:v>Juli</c:v>
                </c:pt>
                <c:pt idx="7">
                  <c:v>August</c:v>
                </c:pt>
                <c:pt idx="8">
                  <c:v>September</c:v>
                </c:pt>
                <c:pt idx="9">
                  <c:v>Oktober</c:v>
                </c:pt>
                <c:pt idx="10">
                  <c:v>November</c:v>
                </c:pt>
                <c:pt idx="11">
                  <c:v>Dezember</c:v>
                </c:pt>
              </c:strCache>
            </c:strRef>
          </c:cat>
          <c:val>
            <c:numRef>
              <c:f>Tabelle1!$B$2:$B$13</c:f>
              <c:numCache>
                <c:formatCode>General</c:formatCode>
                <c:ptCount val="12"/>
                <c:pt idx="0">
                  <c:v>8.3333333333333329E-2</c:v>
                </c:pt>
                <c:pt idx="1">
                  <c:v>8.3333333333333329E-2</c:v>
                </c:pt>
                <c:pt idx="2">
                  <c:v>8.3333333333333329E-2</c:v>
                </c:pt>
                <c:pt idx="3">
                  <c:v>8.3333333333333329E-2</c:v>
                </c:pt>
                <c:pt idx="4">
                  <c:v>8.3333333333333329E-2</c:v>
                </c:pt>
                <c:pt idx="5">
                  <c:v>8.3333333333333329E-2</c:v>
                </c:pt>
                <c:pt idx="6">
                  <c:v>8.3333333333333329E-2</c:v>
                </c:pt>
                <c:pt idx="7">
                  <c:v>8.3333333333333329E-2</c:v>
                </c:pt>
                <c:pt idx="8">
                  <c:v>8.3333333333333329E-2</c:v>
                </c:pt>
                <c:pt idx="9">
                  <c:v>8.3333333333333329E-2</c:v>
                </c:pt>
                <c:pt idx="10">
                  <c:v>8.3333333333333329E-2</c:v>
                </c:pt>
                <c:pt idx="11">
                  <c:v>8.3333333333333329E-2</c:v>
                </c:pt>
              </c:numCache>
            </c:numRef>
          </c:val>
          <c:extLst>
            <c:ext xmlns:c16="http://schemas.microsoft.com/office/drawing/2014/chart" uri="{C3380CC4-5D6E-409C-BE32-E72D297353CC}">
              <c16:uniqueId val="{00000018-1768-4F4C-BE02-AF88BFA4FFB0}"/>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bg1">
                <a:lumMod val="65000"/>
              </a:schemeClr>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5-EEB2-421B-9691-703CD787D197}"/>
              </c:ext>
            </c:extLst>
          </c:dPt>
          <c:dPt>
            <c:idx val="1"/>
            <c:invertIfNegative val="0"/>
            <c:bubble3D val="0"/>
            <c:spPr>
              <a:noFill/>
              <a:ln>
                <a:noFill/>
              </a:ln>
              <a:effectLst/>
            </c:spPr>
            <c:extLst>
              <c:ext xmlns:c16="http://schemas.microsoft.com/office/drawing/2014/chart" uri="{C3380CC4-5D6E-409C-BE32-E72D297353CC}">
                <c16:uniqueId val="{00000006-EEB2-421B-9691-703CD787D197}"/>
              </c:ext>
            </c:extLst>
          </c:dPt>
          <c:dPt>
            <c:idx val="2"/>
            <c:invertIfNegative val="0"/>
            <c:bubble3D val="0"/>
            <c:spPr>
              <a:noFill/>
              <a:ln>
                <a:noFill/>
              </a:ln>
              <a:effectLst/>
            </c:spPr>
            <c:extLst>
              <c:ext xmlns:c16="http://schemas.microsoft.com/office/drawing/2014/chart" uri="{C3380CC4-5D6E-409C-BE32-E72D297353CC}">
                <c16:uniqueId val="{00000007-EEB2-421B-9691-703CD787D19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B2-421B-9691-703CD787D197}"/>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EB2-421B-9691-703CD787D19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'F-Imp-Subv-Schäden-Invest'!$C$2:$H$2</c:f>
              <c:numCache>
                <c:formatCode>0</c:formatCode>
                <c:ptCount val="6"/>
                <c:pt idx="0">
                  <c:v>75</c:v>
                </c:pt>
                <c:pt idx="1">
                  <c:v>75</c:v>
                </c:pt>
                <c:pt idx="2">
                  <c:v>75</c:v>
                </c:pt>
                <c:pt idx="3">
                  <c:v>296</c:v>
                </c:pt>
              </c:numCache>
            </c:numRef>
          </c:val>
          <c:extLst>
            <c:ext xmlns:c16="http://schemas.microsoft.com/office/drawing/2014/chart" uri="{C3380CC4-5D6E-409C-BE32-E72D297353CC}">
              <c16:uniqueId val="{00000000-EEB2-421B-9691-703CD787D197}"/>
            </c:ext>
          </c:extLst>
        </c:ser>
        <c:ser>
          <c:idx val="1"/>
          <c:order val="1"/>
          <c:spPr>
            <a:solidFill>
              <a:schemeClr val="accent2"/>
            </a:solidFill>
            <a:ln>
              <a:noFill/>
            </a:ln>
            <a:effectLst/>
          </c:spPr>
          <c:invertIfNegative val="0"/>
          <c:dPt>
            <c:idx val="2"/>
            <c:invertIfNegative val="0"/>
            <c:bubble3D val="0"/>
            <c:spPr>
              <a:noFill/>
              <a:ln>
                <a:noFill/>
              </a:ln>
              <a:effectLst/>
            </c:spPr>
            <c:extLst>
              <c:ext xmlns:c16="http://schemas.microsoft.com/office/drawing/2014/chart" uri="{C3380CC4-5D6E-409C-BE32-E72D297353CC}">
                <c16:uniqueId val="{00000008-EEB2-421B-9691-703CD787D197}"/>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EB2-421B-9691-703CD787D19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'F-Imp-Subv-Schäden-Invest'!$C$3:$H$3</c:f>
              <c:numCache>
                <c:formatCode>0</c:formatCode>
                <c:ptCount val="6"/>
                <c:pt idx="1">
                  <c:v>57</c:v>
                </c:pt>
                <c:pt idx="2">
                  <c:v>57</c:v>
                </c:pt>
              </c:numCache>
            </c:numRef>
          </c:val>
          <c:extLst>
            <c:ext xmlns:c16="http://schemas.microsoft.com/office/drawing/2014/chart" uri="{C3380CC4-5D6E-409C-BE32-E72D297353CC}">
              <c16:uniqueId val="{00000001-EEB2-421B-9691-703CD787D197}"/>
            </c:ext>
          </c:extLst>
        </c:ser>
        <c:ser>
          <c:idx val="2"/>
          <c:order val="2"/>
          <c:spPr>
            <a:solidFill>
              <a:schemeClr val="accent3"/>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9-EEB2-421B-9691-703CD787D197}"/>
              </c:ext>
            </c:extLst>
          </c:dPt>
          <c:dPt>
            <c:idx val="5"/>
            <c:invertIfNegative val="0"/>
            <c:bubble3D val="0"/>
            <c:spPr>
              <a:solidFill>
                <a:srgbClr val="FF9900"/>
              </a:solidFill>
              <a:ln>
                <a:noFill/>
              </a:ln>
              <a:effectLst/>
            </c:spPr>
            <c:extLst>
              <c:ext xmlns:c16="http://schemas.microsoft.com/office/drawing/2014/chart" uri="{C3380CC4-5D6E-409C-BE32-E72D297353CC}">
                <c16:uniqueId val="{0000000B-EEB2-421B-9691-703CD787D197}"/>
              </c:ext>
            </c:extLst>
          </c:dPt>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EB2-421B-9691-703CD787D197}"/>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EB2-421B-9691-703CD787D19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'F-Imp-Subv-Schäden-Invest'!$C$4:$H$4</c:f>
              <c:numCache>
                <c:formatCode>General</c:formatCode>
                <c:ptCount val="6"/>
                <c:pt idx="2" formatCode="0">
                  <c:v>164</c:v>
                </c:pt>
                <c:pt idx="4" formatCode="0">
                  <c:v>223.84567989269539</c:v>
                </c:pt>
                <c:pt idx="5" formatCode="0">
                  <c:v>223.84567989269539</c:v>
                </c:pt>
              </c:numCache>
            </c:numRef>
          </c:val>
          <c:extLst>
            <c:ext xmlns:c16="http://schemas.microsoft.com/office/drawing/2014/chart" uri="{C3380CC4-5D6E-409C-BE32-E72D297353CC}">
              <c16:uniqueId val="{00000002-EEB2-421B-9691-703CD787D197}"/>
            </c:ext>
          </c:extLst>
        </c:ser>
        <c:ser>
          <c:idx val="3"/>
          <c:order val="3"/>
          <c:spPr>
            <a:solidFill>
              <a:schemeClr val="accent4"/>
            </a:solidFill>
            <a:ln>
              <a:noFill/>
            </a:ln>
            <a:effectLst/>
          </c:spPr>
          <c:invertIfNegative val="0"/>
          <c:dPt>
            <c:idx val="4"/>
            <c:invertIfNegative val="0"/>
            <c:bubble3D val="0"/>
            <c:spPr>
              <a:solidFill>
                <a:srgbClr val="008000"/>
              </a:solidFill>
              <a:ln>
                <a:noFill/>
              </a:ln>
              <a:effectLst/>
            </c:spPr>
            <c:extLst>
              <c:ext xmlns:c16="http://schemas.microsoft.com/office/drawing/2014/chart" uri="{C3380CC4-5D6E-409C-BE32-E72D297353CC}">
                <c16:uniqueId val="{0000000A-EEB2-421B-9691-703CD787D19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'F-Imp-Subv-Schäden-Invest'!$C$5:$H$5</c:f>
              <c:numCache>
                <c:formatCode>General</c:formatCode>
                <c:ptCount val="6"/>
                <c:pt idx="4" formatCode="0.0">
                  <c:v>72.154320107304599</c:v>
                </c:pt>
              </c:numCache>
            </c:numRef>
          </c:val>
          <c:extLst>
            <c:ext xmlns:c16="http://schemas.microsoft.com/office/drawing/2014/chart" uri="{C3380CC4-5D6E-409C-BE32-E72D297353CC}">
              <c16:uniqueId val="{00000003-EEB2-421B-9691-703CD787D197}"/>
            </c:ext>
          </c:extLst>
        </c:ser>
        <c:dLbls>
          <c:showLegendKey val="0"/>
          <c:showVal val="0"/>
          <c:showCatName val="0"/>
          <c:showSerName val="0"/>
          <c:showPercent val="0"/>
          <c:showBubbleSize val="0"/>
        </c:dLbls>
        <c:gapWidth val="150"/>
        <c:overlap val="100"/>
        <c:axId val="408646624"/>
        <c:axId val="408642688"/>
      </c:barChart>
      <c:catAx>
        <c:axId val="408646624"/>
        <c:scaling>
          <c:orientation val="minMax"/>
        </c:scaling>
        <c:delete val="1"/>
        <c:axPos val="b"/>
        <c:majorTickMark val="none"/>
        <c:minorTickMark val="none"/>
        <c:tickLblPos val="nextTo"/>
        <c:crossAx val="408642688"/>
        <c:crosses val="autoZero"/>
        <c:auto val="1"/>
        <c:lblAlgn val="ctr"/>
        <c:lblOffset val="100"/>
        <c:noMultiLvlLbl val="0"/>
      </c:catAx>
      <c:valAx>
        <c:axId val="408642688"/>
        <c:scaling>
          <c:orientation val="minMax"/>
        </c:scaling>
        <c:delete val="1"/>
        <c:axPos val="l"/>
        <c:numFmt formatCode="0" sourceLinked="1"/>
        <c:majorTickMark val="none"/>
        <c:minorTickMark val="none"/>
        <c:tickLblPos val="nextTo"/>
        <c:crossAx val="40864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222069329896158E-2"/>
          <c:y val="4.8536033482474414E-2"/>
          <c:w val="0.98377793067010388"/>
          <c:h val="0.91579647885727067"/>
        </c:manualLayout>
      </c:layout>
      <c:barChart>
        <c:barDir val="col"/>
        <c:grouping val="stack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8-A632-4942-8A7F-8F4CC110E3D4}"/>
              </c:ext>
            </c:extLst>
          </c:dPt>
          <c:dPt>
            <c:idx val="1"/>
            <c:invertIfNegative val="0"/>
            <c:bubble3D val="0"/>
            <c:spPr>
              <a:solidFill>
                <a:srgbClr val="0000FF"/>
              </a:solidFill>
              <a:ln>
                <a:noFill/>
              </a:ln>
              <a:effectLst/>
            </c:spPr>
            <c:extLst>
              <c:ext xmlns:c16="http://schemas.microsoft.com/office/drawing/2014/chart" uri="{C3380CC4-5D6E-409C-BE32-E72D297353CC}">
                <c16:uniqueId val="{00000009-A632-4942-8A7F-8F4CC110E3D4}"/>
              </c:ext>
            </c:extLst>
          </c:dPt>
          <c:dPt>
            <c:idx val="2"/>
            <c:invertIfNegative val="0"/>
            <c:bubble3D val="0"/>
            <c:spPr>
              <a:solidFill>
                <a:srgbClr val="0000FF"/>
              </a:solidFill>
              <a:ln>
                <a:noFill/>
              </a:ln>
              <a:effectLst/>
            </c:spPr>
            <c:extLst>
              <c:ext xmlns:c16="http://schemas.microsoft.com/office/drawing/2014/chart" uri="{C3380CC4-5D6E-409C-BE32-E72D297353CC}">
                <c16:uniqueId val="{00000010-A632-4942-8A7F-8F4CC110E3D4}"/>
              </c:ext>
            </c:extLst>
          </c:dPt>
          <c:dLbls>
            <c:dLbl>
              <c:idx val="1"/>
              <c:layout>
                <c:manualLayout>
                  <c:x val="-8.5979175208071842E-2"/>
                  <c:y val="-1.1833645500572527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32-4942-8A7F-8F4CC110E3D4}"/>
                </c:ext>
              </c:extLst>
            </c:dLbl>
            <c:dLbl>
              <c:idx val="2"/>
              <c:layout>
                <c:manualLayout>
                  <c:x val="8.897129906288298E-2"/>
                  <c:y val="8.4078168236170838E-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632-4942-8A7F-8F4CC110E3D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D_Tabelle'!$A$80:$C$80</c:f>
              <c:numCache>
                <c:formatCode>0</c:formatCode>
                <c:ptCount val="3"/>
                <c:pt idx="0" formatCode="General">
                  <c:v>2000</c:v>
                </c:pt>
                <c:pt idx="1">
                  <c:v>25</c:v>
                </c:pt>
                <c:pt idx="2" formatCode="0.0">
                  <c:v>20.0000000016</c:v>
                </c:pt>
              </c:numCache>
            </c:numRef>
          </c:val>
          <c:extLst>
            <c:ext xmlns:c16="http://schemas.microsoft.com/office/drawing/2014/chart" uri="{C3380CC4-5D6E-409C-BE32-E72D297353CC}">
              <c16:uniqueId val="{00000000-A632-4942-8A7F-8F4CC110E3D4}"/>
            </c:ext>
          </c:extLst>
        </c:ser>
        <c:ser>
          <c:idx val="1"/>
          <c:order val="1"/>
          <c:spPr>
            <a:solidFill>
              <a:srgbClr val="FF66FF"/>
            </a:solidFill>
            <a:ln>
              <a:noFill/>
            </a:ln>
            <a:effectLst/>
          </c:spPr>
          <c:invertIfNegative val="0"/>
          <c:dLbls>
            <c:dLbl>
              <c:idx val="2"/>
              <c:layout>
                <c:manualLayout>
                  <c:x val="-7.9477578036220353E-2"/>
                  <c:y val="-6.4630633141729713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632-4942-8A7F-8F4CC110E3D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D_Tabelle'!$A$81:$C$81</c:f>
              <c:numCache>
                <c:formatCode>0</c:formatCode>
                <c:ptCount val="3"/>
                <c:pt idx="1">
                  <c:v>100</c:v>
                </c:pt>
                <c:pt idx="2" formatCode="0.0">
                  <c:v>3.6111111399999998</c:v>
                </c:pt>
              </c:numCache>
            </c:numRef>
          </c:val>
          <c:extLst>
            <c:ext xmlns:c16="http://schemas.microsoft.com/office/drawing/2014/chart" uri="{C3380CC4-5D6E-409C-BE32-E72D297353CC}">
              <c16:uniqueId val="{00000001-A632-4942-8A7F-8F4CC110E3D4}"/>
            </c:ext>
          </c:extLst>
        </c:ser>
        <c:ser>
          <c:idx val="2"/>
          <c:order val="2"/>
          <c:spPr>
            <a:solidFill>
              <a:srgbClr val="008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D_Tabelle'!$A$82:$C$82</c:f>
              <c:numCache>
                <c:formatCode>0</c:formatCode>
                <c:ptCount val="3"/>
                <c:pt idx="1">
                  <c:v>300</c:v>
                </c:pt>
                <c:pt idx="2" formatCode="0.0">
                  <c:v>307.50000002460001</c:v>
                </c:pt>
              </c:numCache>
            </c:numRef>
          </c:val>
          <c:extLst>
            <c:ext xmlns:c16="http://schemas.microsoft.com/office/drawing/2014/chart" uri="{C3380CC4-5D6E-409C-BE32-E72D297353CC}">
              <c16:uniqueId val="{00000002-A632-4942-8A7F-8F4CC110E3D4}"/>
            </c:ext>
          </c:extLst>
        </c:ser>
        <c:ser>
          <c:idx val="3"/>
          <c:order val="3"/>
          <c:spPr>
            <a:solidFill>
              <a:srgbClr val="0070C0"/>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B-A632-4942-8A7F-8F4CC110E3D4}"/>
                </c:ext>
              </c:extLst>
            </c:dLbl>
            <c:dLbl>
              <c:idx val="2"/>
              <c:layout>
                <c:manualLayout>
                  <c:x val="8.7436449364140689E-2"/>
                  <c:y val="3.2273951465059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632-4942-8A7F-8F4CC110E3D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D_Tabelle'!$A$83:$C$83</c:f>
              <c:numCache>
                <c:formatCode>0</c:formatCode>
                <c:ptCount val="3"/>
                <c:pt idx="1">
                  <c:v>200</c:v>
                </c:pt>
                <c:pt idx="2" formatCode="0.0">
                  <c:v>24</c:v>
                </c:pt>
              </c:numCache>
            </c:numRef>
          </c:val>
          <c:extLst>
            <c:ext xmlns:c16="http://schemas.microsoft.com/office/drawing/2014/chart" uri="{C3380CC4-5D6E-409C-BE32-E72D297353CC}">
              <c16:uniqueId val="{00000003-A632-4942-8A7F-8F4CC110E3D4}"/>
            </c:ext>
          </c:extLst>
        </c:ser>
        <c:ser>
          <c:idx val="4"/>
          <c:order val="4"/>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D_Tabelle'!$A$84:$C$84</c:f>
              <c:numCache>
                <c:formatCode>0</c:formatCode>
                <c:ptCount val="3"/>
                <c:pt idx="1">
                  <c:v>500</c:v>
                </c:pt>
                <c:pt idx="2" formatCode="0.0">
                  <c:v>101.8333333434</c:v>
                </c:pt>
              </c:numCache>
            </c:numRef>
          </c:val>
          <c:extLst>
            <c:ext xmlns:c16="http://schemas.microsoft.com/office/drawing/2014/chart" uri="{C3380CC4-5D6E-409C-BE32-E72D297353CC}">
              <c16:uniqueId val="{00000004-A632-4942-8A7F-8F4CC110E3D4}"/>
            </c:ext>
          </c:extLst>
        </c:ser>
        <c:ser>
          <c:idx val="5"/>
          <c:order val="5"/>
          <c:spPr>
            <a:solidFill>
              <a:srgbClr val="FF0000"/>
            </a:solidFill>
            <a:ln>
              <a:noFill/>
            </a:ln>
            <a:effectLst/>
          </c:spPr>
          <c:invertIfNegative val="0"/>
          <c:dLbls>
            <c:dLbl>
              <c:idx val="1"/>
              <c:layout>
                <c:manualLayout>
                  <c:x val="-7.869280442772672E-2"/>
                  <c:y val="-5.916822750286263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32-4942-8A7F-8F4CC110E3D4}"/>
                </c:ext>
              </c:extLst>
            </c:dLbl>
            <c:dLbl>
              <c:idx val="2"/>
              <c:layout>
                <c:manualLayout>
                  <c:x val="-8.16073527398646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32-4942-8A7F-8F4CC110E3D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D_Tabelle'!$A$85:$C$85</c:f>
              <c:numCache>
                <c:formatCode>0</c:formatCode>
                <c:ptCount val="3"/>
                <c:pt idx="1">
                  <c:v>50</c:v>
                </c:pt>
                <c:pt idx="2" formatCode="0.0">
                  <c:v>8.6111111117999997</c:v>
                </c:pt>
              </c:numCache>
            </c:numRef>
          </c:val>
          <c:extLst>
            <c:ext xmlns:c16="http://schemas.microsoft.com/office/drawing/2014/chart" uri="{C3380CC4-5D6E-409C-BE32-E72D297353CC}">
              <c16:uniqueId val="{00000005-A632-4942-8A7F-8F4CC110E3D4}"/>
            </c:ext>
          </c:extLst>
        </c:ser>
        <c:ser>
          <c:idx val="6"/>
          <c:order val="6"/>
          <c:spPr>
            <a:solidFill>
              <a:srgbClr val="FFC000"/>
            </a:solidFill>
            <a:ln>
              <a:noFill/>
            </a:ln>
            <a:effectLst/>
          </c:spPr>
          <c:invertIfNegative val="0"/>
          <c:dLbls>
            <c:dLbl>
              <c:idx val="2"/>
              <c:layout>
                <c:manualLayout>
                  <c:x val="0"/>
                  <c:y val="-3.55013466115655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632-4942-8A7F-8F4CC110E3D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D_Tabelle'!$A$86:$C$86</c:f>
              <c:numCache>
                <c:formatCode>0</c:formatCode>
                <c:ptCount val="3"/>
                <c:pt idx="1">
                  <c:v>825</c:v>
                </c:pt>
                <c:pt idx="2" formatCode="0.0">
                  <c:v>46.388888892600001</c:v>
                </c:pt>
              </c:numCache>
            </c:numRef>
          </c:val>
          <c:extLst>
            <c:ext xmlns:c16="http://schemas.microsoft.com/office/drawing/2014/chart" uri="{C3380CC4-5D6E-409C-BE32-E72D297353CC}">
              <c16:uniqueId val="{00000006-A632-4942-8A7F-8F4CC110E3D4}"/>
            </c:ext>
          </c:extLst>
        </c:ser>
        <c:dLbls>
          <c:showLegendKey val="0"/>
          <c:showVal val="0"/>
          <c:showCatName val="0"/>
          <c:showSerName val="0"/>
          <c:showPercent val="0"/>
          <c:showBubbleSize val="0"/>
        </c:dLbls>
        <c:gapWidth val="150"/>
        <c:overlap val="100"/>
        <c:axId val="594118272"/>
        <c:axId val="594122536"/>
      </c:barChart>
      <c:catAx>
        <c:axId val="594118272"/>
        <c:scaling>
          <c:orientation val="minMax"/>
        </c:scaling>
        <c:delete val="1"/>
        <c:axPos val="b"/>
        <c:majorTickMark val="none"/>
        <c:minorTickMark val="none"/>
        <c:tickLblPos val="nextTo"/>
        <c:crossAx val="594122536"/>
        <c:crosses val="autoZero"/>
        <c:auto val="1"/>
        <c:lblAlgn val="ctr"/>
        <c:lblOffset val="100"/>
        <c:noMultiLvlLbl val="0"/>
      </c:catAx>
      <c:valAx>
        <c:axId val="594122536"/>
        <c:scaling>
          <c:orientation val="minMax"/>
        </c:scaling>
        <c:delete val="1"/>
        <c:axPos val="l"/>
        <c:numFmt formatCode="General" sourceLinked="1"/>
        <c:majorTickMark val="none"/>
        <c:minorTickMark val="none"/>
        <c:tickLblPos val="nextTo"/>
        <c:crossAx val="594118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94D0-426F-A9E4-76ECE5452EFC}"/>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94D0-426F-A9E4-76ECE5452EFC}"/>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94D0-426F-A9E4-76ECE5452EFC}"/>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94D0-426F-A9E4-76ECE5452EFC}"/>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94D0-426F-A9E4-76ECE5452EFC}"/>
              </c:ext>
            </c:extLst>
          </c:dPt>
          <c:dPt>
            <c:idx val="5"/>
            <c:bubble3D val="0"/>
            <c:spPr>
              <a:solidFill>
                <a:srgbClr val="FFC000"/>
              </a:solidFill>
              <a:ln w="19050">
                <a:solidFill>
                  <a:schemeClr val="lt1"/>
                </a:solidFill>
              </a:ln>
              <a:effectLst/>
            </c:spPr>
            <c:extLst>
              <c:ext xmlns:c16="http://schemas.microsoft.com/office/drawing/2014/chart" uri="{C3380CC4-5D6E-409C-BE32-E72D297353CC}">
                <c16:uniqueId val="{0000000B-94D0-426F-A9E4-76ECE5452EFC}"/>
              </c:ext>
            </c:extLst>
          </c:dPt>
          <c:dPt>
            <c:idx val="6"/>
            <c:bubble3D val="0"/>
            <c:spPr>
              <a:solidFill>
                <a:srgbClr val="FF0000"/>
              </a:solidFill>
              <a:ln w="19050">
                <a:solidFill>
                  <a:schemeClr val="lt1"/>
                </a:solidFill>
              </a:ln>
              <a:effectLst/>
            </c:spPr>
            <c:extLst>
              <c:ext xmlns:c16="http://schemas.microsoft.com/office/drawing/2014/chart" uri="{C3380CC4-5D6E-409C-BE32-E72D297353CC}">
                <c16:uniqueId val="{0000000D-94D0-426F-A9E4-76ECE5452EFC}"/>
              </c:ext>
            </c:extLst>
          </c:dPt>
          <c:dPt>
            <c:idx val="7"/>
            <c:bubble3D val="0"/>
            <c:spPr>
              <a:solidFill>
                <a:srgbClr val="00B0F0"/>
              </a:solidFill>
              <a:ln w="19050">
                <a:solidFill>
                  <a:schemeClr val="lt1"/>
                </a:solidFill>
              </a:ln>
              <a:effectLst/>
            </c:spPr>
            <c:extLst>
              <c:ext xmlns:c16="http://schemas.microsoft.com/office/drawing/2014/chart" uri="{C3380CC4-5D6E-409C-BE32-E72D297353CC}">
                <c16:uniqueId val="{0000000F-94D0-426F-A9E4-76ECE5452EFC}"/>
              </c:ext>
            </c:extLst>
          </c:dPt>
          <c:dPt>
            <c:idx val="8"/>
            <c:bubble3D val="0"/>
            <c:spPr>
              <a:solidFill>
                <a:srgbClr val="0070C0"/>
              </a:solidFill>
              <a:ln w="19050">
                <a:solidFill>
                  <a:schemeClr val="lt1"/>
                </a:solidFill>
              </a:ln>
              <a:effectLst/>
            </c:spPr>
            <c:extLst>
              <c:ext xmlns:c16="http://schemas.microsoft.com/office/drawing/2014/chart" uri="{C3380CC4-5D6E-409C-BE32-E72D297353CC}">
                <c16:uniqueId val="{00000011-94D0-426F-A9E4-76ECE5452EFC}"/>
              </c:ext>
            </c:extLst>
          </c:dPt>
          <c:dPt>
            <c:idx val="9"/>
            <c:bubble3D val="0"/>
            <c:spPr>
              <a:solidFill>
                <a:srgbClr val="008000"/>
              </a:solidFill>
              <a:ln w="19050">
                <a:solidFill>
                  <a:schemeClr val="lt1"/>
                </a:solidFill>
              </a:ln>
              <a:effectLst/>
            </c:spPr>
            <c:extLst>
              <c:ext xmlns:c16="http://schemas.microsoft.com/office/drawing/2014/chart" uri="{C3380CC4-5D6E-409C-BE32-E72D297353CC}">
                <c16:uniqueId val="{00000013-94D0-426F-A9E4-76ECE5452EFC}"/>
              </c:ext>
            </c:extLst>
          </c:dPt>
          <c:dPt>
            <c:idx val="10"/>
            <c:bubble3D val="0"/>
            <c:spPr>
              <a:solidFill>
                <a:srgbClr val="FF66FF"/>
              </a:solidFill>
              <a:ln w="19050">
                <a:solidFill>
                  <a:schemeClr val="lt1"/>
                </a:solidFill>
              </a:ln>
              <a:effectLst/>
            </c:spPr>
            <c:extLst>
              <c:ext xmlns:c16="http://schemas.microsoft.com/office/drawing/2014/chart" uri="{C3380CC4-5D6E-409C-BE32-E72D297353CC}">
                <c16:uniqueId val="{00000015-94D0-426F-A9E4-76ECE5452EFC}"/>
              </c:ext>
            </c:extLst>
          </c:dPt>
          <c:dPt>
            <c:idx val="11"/>
            <c:bubble3D val="0"/>
            <c:spPr>
              <a:solidFill>
                <a:srgbClr val="0000FF"/>
              </a:solidFill>
              <a:ln w="19050">
                <a:solidFill>
                  <a:schemeClr val="lt1"/>
                </a:solidFill>
              </a:ln>
              <a:effectLst/>
            </c:spPr>
            <c:extLst>
              <c:ext xmlns:c16="http://schemas.microsoft.com/office/drawing/2014/chart" uri="{C3380CC4-5D6E-409C-BE32-E72D297353CC}">
                <c16:uniqueId val="{00000017-94D0-426F-A9E4-76ECE5452EFC}"/>
              </c:ext>
            </c:extLst>
          </c:dPt>
          <c:dLbls>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5-94D0-426F-A9E4-76ECE5452EFC}"/>
                </c:ext>
              </c:extLst>
            </c:dLbl>
            <c:dLbl>
              <c:idx val="5"/>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B-94D0-426F-A9E4-76ECE5452EFC}"/>
                </c:ext>
              </c:extLst>
            </c:dLbl>
            <c:dLbl>
              <c:idx val="6"/>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D-94D0-426F-A9E4-76ECE5452EFC}"/>
                </c:ext>
              </c:extLst>
            </c:dLbl>
            <c:dLbl>
              <c:idx val="11"/>
              <c:layout>
                <c:manualLayout>
                  <c:x val="2.0498109688190658E-3"/>
                  <c:y val="4.3557163662953698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4D0-426F-A9E4-76ECE5452EF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'EE-Anteile D'!$A$5:$A$18</c:f>
              <c:strCache>
                <c:ptCount val="12"/>
                <c:pt idx="0">
                  <c:v>PV-Dächer: privat/Industrie/Gewerbe</c:v>
                </c:pt>
                <c:pt idx="1">
                  <c:v>PV-Fassaden: privat/Industrie/Gewerbe</c:v>
                </c:pt>
                <c:pt idx="2">
                  <c:v>PV-Parkplatzüberdachungen</c:v>
                </c:pt>
                <c:pt idx="3">
                  <c:v>PV-Freiflächen</c:v>
                </c:pt>
                <c:pt idx="4">
                  <c:v>AGRI-PV</c:v>
                </c:pt>
                <c:pt idx="5">
                  <c:v>PV-Autobahnüberdachung</c:v>
                </c:pt>
                <c:pt idx="6">
                  <c:v>Solarthermie</c:v>
                </c:pt>
                <c:pt idx="7">
                  <c:v>Wind-onshore</c:v>
                </c:pt>
                <c:pt idx="8">
                  <c:v>Wind-offshore</c:v>
                </c:pt>
                <c:pt idx="9">
                  <c:v>Biomass</c:v>
                </c:pt>
                <c:pt idx="10">
                  <c:v>Geothermie</c:v>
                </c:pt>
                <c:pt idx="11">
                  <c:v>Wasserkraft</c:v>
                </c:pt>
              </c:strCache>
            </c:strRef>
          </c:cat>
          <c:val>
            <c:numRef>
              <c:f>'EE-Anteile D'!$D$5:$D$18</c:f>
              <c:numCache>
                <c:formatCode>0.0</c:formatCode>
                <c:ptCount val="12"/>
                <c:pt idx="0">
                  <c:v>16.5</c:v>
                </c:pt>
                <c:pt idx="1">
                  <c:v>4.125</c:v>
                </c:pt>
                <c:pt idx="2">
                  <c:v>2.0625</c:v>
                </c:pt>
                <c:pt idx="3">
                  <c:v>12.375</c:v>
                </c:pt>
                <c:pt idx="4">
                  <c:v>4.125</c:v>
                </c:pt>
                <c:pt idx="5">
                  <c:v>2.0625</c:v>
                </c:pt>
                <c:pt idx="6">
                  <c:v>2.5</c:v>
                </c:pt>
                <c:pt idx="7">
                  <c:v>25</c:v>
                </c:pt>
                <c:pt idx="8">
                  <c:v>10</c:v>
                </c:pt>
                <c:pt idx="9">
                  <c:v>15</c:v>
                </c:pt>
                <c:pt idx="10">
                  <c:v>5</c:v>
                </c:pt>
                <c:pt idx="11">
                  <c:v>1.25</c:v>
                </c:pt>
              </c:numCache>
            </c:numRef>
          </c:val>
          <c:extLst>
            <c:ext xmlns:c16="http://schemas.microsoft.com/office/drawing/2014/chart" uri="{C3380CC4-5D6E-409C-BE32-E72D297353CC}">
              <c16:uniqueId val="{00000018-94D0-426F-A9E4-76ECE5452E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0758159658546076E-2"/>
          <c:w val="1"/>
          <c:h val="0.74224477730510763"/>
        </c:manualLayout>
      </c:layout>
      <c:barChart>
        <c:barDir val="col"/>
        <c:grouping val="clustered"/>
        <c:varyColors val="0"/>
        <c:dLbls>
          <c:showLegendKey val="0"/>
          <c:showVal val="0"/>
          <c:showCatName val="0"/>
          <c:showSerName val="0"/>
          <c:showPercent val="0"/>
          <c:showBubbleSize val="0"/>
        </c:dLbls>
        <c:gapWidth val="219"/>
        <c:overlap val="-27"/>
        <c:axId val="387834096"/>
        <c:axId val="386113312"/>
      </c:barChart>
      <c:catAx>
        <c:axId val="38783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86113312"/>
        <c:crosses val="autoZero"/>
        <c:auto val="1"/>
        <c:lblAlgn val="ctr"/>
        <c:lblOffset val="100"/>
        <c:noMultiLvlLbl val="0"/>
      </c:catAx>
      <c:valAx>
        <c:axId val="386113312"/>
        <c:scaling>
          <c:orientation val="minMax"/>
        </c:scaling>
        <c:delete val="1"/>
        <c:axPos val="l"/>
        <c:numFmt formatCode="#,##0" sourceLinked="1"/>
        <c:majorTickMark val="none"/>
        <c:minorTickMark val="none"/>
        <c:tickLblPos val="nextTo"/>
        <c:crossAx val="387834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442042491445648E-2"/>
          <c:y val="5.0079698409852623E-2"/>
          <c:w val="0.98555795750855435"/>
          <c:h val="0.78501390680919314"/>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008000"/>
              </a:solidFill>
              <a:ln>
                <a:noFill/>
              </a:ln>
              <a:effectLst/>
            </c:spPr>
            <c:extLst>
              <c:ext xmlns:c16="http://schemas.microsoft.com/office/drawing/2014/chart" uri="{C3380CC4-5D6E-409C-BE32-E72D297353CC}">
                <c16:uniqueId val="{00000002-328C-41FC-9241-44C64084F1E7}"/>
              </c:ext>
            </c:extLst>
          </c:dPt>
          <c:dPt>
            <c:idx val="2"/>
            <c:invertIfNegative val="0"/>
            <c:bubble3D val="0"/>
            <c:spPr>
              <a:solidFill>
                <a:srgbClr val="0000FF"/>
              </a:solidFill>
              <a:ln>
                <a:noFill/>
              </a:ln>
              <a:effectLst/>
            </c:spPr>
            <c:extLst>
              <c:ext xmlns:c16="http://schemas.microsoft.com/office/drawing/2014/chart" uri="{C3380CC4-5D6E-409C-BE32-E72D297353CC}">
                <c16:uniqueId val="{00000003-328C-41FC-9241-44C64084F1E7}"/>
              </c:ext>
            </c:extLst>
          </c:dPt>
          <c:dPt>
            <c:idx val="3"/>
            <c:invertIfNegative val="0"/>
            <c:bubble3D val="0"/>
            <c:spPr>
              <a:solidFill>
                <a:srgbClr val="FF66FF"/>
              </a:solidFill>
              <a:ln>
                <a:noFill/>
              </a:ln>
              <a:effectLst/>
            </c:spPr>
            <c:extLst>
              <c:ext xmlns:c16="http://schemas.microsoft.com/office/drawing/2014/chart" uri="{C3380CC4-5D6E-409C-BE32-E72D297353CC}">
                <c16:uniqueId val="{00000004-328C-41FC-9241-44C64084F1E7}"/>
              </c:ext>
            </c:extLst>
          </c:dPt>
          <c:dPt>
            <c:idx val="4"/>
            <c:invertIfNegative val="0"/>
            <c:bubble3D val="0"/>
            <c:spPr>
              <a:solidFill>
                <a:srgbClr val="0070C0"/>
              </a:solidFill>
              <a:ln>
                <a:solidFill>
                  <a:srgbClr val="0070C0"/>
                </a:solidFill>
              </a:ln>
              <a:effectLst/>
            </c:spPr>
            <c:extLst>
              <c:ext xmlns:c16="http://schemas.microsoft.com/office/drawing/2014/chart" uri="{C3380CC4-5D6E-409C-BE32-E72D297353CC}">
                <c16:uniqueId val="{00000005-328C-41FC-9241-44C64084F1E7}"/>
              </c:ext>
            </c:extLst>
          </c:dPt>
          <c:dPt>
            <c:idx val="5"/>
            <c:invertIfNegative val="0"/>
            <c:bubble3D val="0"/>
            <c:spPr>
              <a:solidFill>
                <a:srgbClr val="00B0F0"/>
              </a:solidFill>
              <a:ln>
                <a:noFill/>
              </a:ln>
              <a:effectLst/>
            </c:spPr>
            <c:extLst>
              <c:ext xmlns:c16="http://schemas.microsoft.com/office/drawing/2014/chart" uri="{C3380CC4-5D6E-409C-BE32-E72D297353CC}">
                <c16:uniqueId val="{00000006-328C-41FC-9241-44C64084F1E7}"/>
              </c:ext>
            </c:extLst>
          </c:dPt>
          <c:dPt>
            <c:idx val="6"/>
            <c:invertIfNegative val="0"/>
            <c:bubble3D val="0"/>
            <c:spPr>
              <a:solidFill>
                <a:srgbClr val="00B0F0"/>
              </a:solidFill>
              <a:ln>
                <a:noFill/>
              </a:ln>
              <a:effectLst/>
            </c:spPr>
            <c:extLst>
              <c:ext xmlns:c16="http://schemas.microsoft.com/office/drawing/2014/chart" uri="{C3380CC4-5D6E-409C-BE32-E72D297353CC}">
                <c16:uniqueId val="{00000007-328C-41FC-9241-44C64084F1E7}"/>
              </c:ext>
            </c:extLst>
          </c:dPt>
          <c:dPt>
            <c:idx val="7"/>
            <c:invertIfNegative val="0"/>
            <c:bubble3D val="0"/>
            <c:spPr>
              <a:solidFill>
                <a:srgbClr val="FFC000"/>
              </a:solidFill>
              <a:ln>
                <a:noFill/>
              </a:ln>
              <a:effectLst/>
            </c:spPr>
            <c:extLst>
              <c:ext xmlns:c16="http://schemas.microsoft.com/office/drawing/2014/chart" uri="{C3380CC4-5D6E-409C-BE32-E72D297353CC}">
                <c16:uniqueId val="{00000008-328C-41FC-9241-44C64084F1E7}"/>
              </c:ext>
            </c:extLst>
          </c:dPt>
          <c:dPt>
            <c:idx val="8"/>
            <c:invertIfNegative val="0"/>
            <c:bubble3D val="0"/>
            <c:spPr>
              <a:solidFill>
                <a:srgbClr val="FFC000"/>
              </a:solidFill>
              <a:ln>
                <a:noFill/>
              </a:ln>
              <a:effectLst/>
            </c:spPr>
            <c:extLst>
              <c:ext xmlns:c16="http://schemas.microsoft.com/office/drawing/2014/chart" uri="{C3380CC4-5D6E-409C-BE32-E72D297353CC}">
                <c16:uniqueId val="{00000009-328C-41FC-9241-44C64084F1E7}"/>
              </c:ext>
            </c:extLst>
          </c:dPt>
          <c:dPt>
            <c:idx val="9"/>
            <c:invertIfNegative val="0"/>
            <c:bubble3D val="0"/>
            <c:spPr>
              <a:solidFill>
                <a:srgbClr val="FF0000"/>
              </a:solidFill>
              <a:ln>
                <a:noFill/>
              </a:ln>
              <a:effectLst/>
            </c:spPr>
            <c:extLst>
              <c:ext xmlns:c16="http://schemas.microsoft.com/office/drawing/2014/chart" uri="{C3380CC4-5D6E-409C-BE32-E72D297353CC}">
                <c16:uniqueId val="{0000000A-328C-41FC-9241-44C64084F1E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'EE-Vollaststunden D'!$A$2:$A$11</c:f>
              <c:strCache>
                <c:ptCount val="10"/>
                <c:pt idx="0">
                  <c:v>Jahr</c:v>
                </c:pt>
                <c:pt idx="1">
                  <c:v>Biomasse</c:v>
                </c:pt>
                <c:pt idx="2">
                  <c:v>Wasserkraft</c:v>
                </c:pt>
                <c:pt idx="3">
                  <c:v>Geothermie th.</c:v>
                </c:pt>
                <c:pt idx="4">
                  <c:v>Wind-offshore</c:v>
                </c:pt>
                <c:pt idx="5">
                  <c:v>Wind-onshore, 
D-Norden</c:v>
                </c:pt>
                <c:pt idx="6">
                  <c:v>Wind-onshore, 
D-Süden</c:v>
                </c:pt>
                <c:pt idx="7">
                  <c:v>PV-Freiflächen, 
PV-Parkplätze,</c:v>
                </c:pt>
                <c:pt idx="8">
                  <c:v>PV- Dachflächen</c:v>
                </c:pt>
                <c:pt idx="9">
                  <c:v>Solarthermie</c:v>
                </c:pt>
              </c:strCache>
            </c:strRef>
          </c:cat>
          <c:val>
            <c:numRef>
              <c:f>'EE-Vollaststunden D'!$B$2:$B$11</c:f>
              <c:numCache>
                <c:formatCode>#,##0</c:formatCode>
                <c:ptCount val="10"/>
                <c:pt idx="0">
                  <c:v>8760</c:v>
                </c:pt>
                <c:pt idx="1">
                  <c:v>7800</c:v>
                </c:pt>
                <c:pt idx="2">
                  <c:v>4100</c:v>
                </c:pt>
                <c:pt idx="3">
                  <c:v>3000</c:v>
                </c:pt>
                <c:pt idx="4">
                  <c:v>4300</c:v>
                </c:pt>
                <c:pt idx="5">
                  <c:v>2805</c:v>
                </c:pt>
                <c:pt idx="6">
                  <c:v>2466</c:v>
                </c:pt>
                <c:pt idx="7">
                  <c:v>980</c:v>
                </c:pt>
                <c:pt idx="8">
                  <c:v>910</c:v>
                </c:pt>
                <c:pt idx="9">
                  <c:v>580</c:v>
                </c:pt>
              </c:numCache>
            </c:numRef>
          </c:val>
          <c:extLst>
            <c:ext xmlns:c16="http://schemas.microsoft.com/office/drawing/2014/chart" uri="{C3380CC4-5D6E-409C-BE32-E72D297353CC}">
              <c16:uniqueId val="{00000000-328C-41FC-9241-44C64084F1E7}"/>
            </c:ext>
          </c:extLst>
        </c:ser>
        <c:dLbls>
          <c:showLegendKey val="0"/>
          <c:showVal val="0"/>
          <c:showCatName val="0"/>
          <c:showSerName val="0"/>
          <c:showPercent val="0"/>
          <c:showBubbleSize val="0"/>
        </c:dLbls>
        <c:gapWidth val="219"/>
        <c:overlap val="-27"/>
        <c:axId val="387834096"/>
        <c:axId val="386113312"/>
      </c:barChart>
      <c:catAx>
        <c:axId val="38783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86113312"/>
        <c:crosses val="autoZero"/>
        <c:auto val="1"/>
        <c:lblAlgn val="ctr"/>
        <c:lblOffset val="100"/>
        <c:noMultiLvlLbl val="0"/>
      </c:catAx>
      <c:valAx>
        <c:axId val="386113312"/>
        <c:scaling>
          <c:orientation val="minMax"/>
        </c:scaling>
        <c:delete val="1"/>
        <c:axPos val="l"/>
        <c:numFmt formatCode="#,##0" sourceLinked="1"/>
        <c:majorTickMark val="none"/>
        <c:minorTickMark val="none"/>
        <c:tickLblPos val="nextTo"/>
        <c:crossAx val="387834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2-8F6F-4B23-910A-FD62E7F125AD}"/>
              </c:ext>
            </c:extLst>
          </c:dPt>
          <c:dPt>
            <c:idx val="1"/>
            <c:invertIfNegative val="0"/>
            <c:bubble3D val="0"/>
            <c:spPr>
              <a:solidFill>
                <a:srgbClr val="FFC000"/>
              </a:solidFill>
              <a:ln>
                <a:noFill/>
              </a:ln>
              <a:effectLst/>
            </c:spPr>
            <c:extLst>
              <c:ext xmlns:c16="http://schemas.microsoft.com/office/drawing/2014/chart" uri="{C3380CC4-5D6E-409C-BE32-E72D297353CC}">
                <c16:uniqueId val="{00000003-8F6F-4B23-910A-FD62E7F125AD}"/>
              </c:ext>
            </c:extLst>
          </c:dPt>
          <c:dPt>
            <c:idx val="2"/>
            <c:invertIfNegative val="0"/>
            <c:bubble3D val="0"/>
            <c:spPr>
              <a:solidFill>
                <a:srgbClr val="FFC000"/>
              </a:solidFill>
              <a:ln>
                <a:noFill/>
              </a:ln>
              <a:effectLst/>
            </c:spPr>
            <c:extLst>
              <c:ext xmlns:c16="http://schemas.microsoft.com/office/drawing/2014/chart" uri="{C3380CC4-5D6E-409C-BE32-E72D297353CC}">
                <c16:uniqueId val="{00000004-8F6F-4B23-910A-FD62E7F125AD}"/>
              </c:ext>
            </c:extLst>
          </c:dPt>
          <c:dPt>
            <c:idx val="3"/>
            <c:invertIfNegative val="0"/>
            <c:bubble3D val="0"/>
            <c:spPr>
              <a:solidFill>
                <a:srgbClr val="FFC000"/>
              </a:solidFill>
              <a:ln>
                <a:noFill/>
              </a:ln>
              <a:effectLst/>
            </c:spPr>
            <c:extLst>
              <c:ext xmlns:c16="http://schemas.microsoft.com/office/drawing/2014/chart" uri="{C3380CC4-5D6E-409C-BE32-E72D297353CC}">
                <c16:uniqueId val="{00000005-8F6F-4B23-910A-FD62E7F125AD}"/>
              </c:ext>
            </c:extLst>
          </c:dPt>
          <c:dPt>
            <c:idx val="4"/>
            <c:invertIfNegative val="0"/>
            <c:bubble3D val="0"/>
            <c:spPr>
              <a:solidFill>
                <a:srgbClr val="FFC000"/>
              </a:solidFill>
              <a:ln>
                <a:noFill/>
              </a:ln>
              <a:effectLst/>
            </c:spPr>
            <c:extLst>
              <c:ext xmlns:c16="http://schemas.microsoft.com/office/drawing/2014/chart" uri="{C3380CC4-5D6E-409C-BE32-E72D297353CC}">
                <c16:uniqueId val="{00000006-8F6F-4B23-910A-FD62E7F125AD}"/>
              </c:ext>
            </c:extLst>
          </c:dPt>
          <c:dPt>
            <c:idx val="5"/>
            <c:invertIfNegative val="0"/>
            <c:bubble3D val="0"/>
            <c:spPr>
              <a:solidFill>
                <a:srgbClr val="FFC000"/>
              </a:solidFill>
              <a:ln>
                <a:noFill/>
              </a:ln>
              <a:effectLst/>
            </c:spPr>
            <c:extLst>
              <c:ext xmlns:c16="http://schemas.microsoft.com/office/drawing/2014/chart" uri="{C3380CC4-5D6E-409C-BE32-E72D297353CC}">
                <c16:uniqueId val="{00000007-8F6F-4B23-910A-FD62E7F125AD}"/>
              </c:ext>
            </c:extLst>
          </c:dPt>
          <c:dPt>
            <c:idx val="6"/>
            <c:invertIfNegative val="0"/>
            <c:bubble3D val="0"/>
            <c:spPr>
              <a:solidFill>
                <a:srgbClr val="FF0000"/>
              </a:solidFill>
              <a:ln>
                <a:noFill/>
              </a:ln>
              <a:effectLst/>
            </c:spPr>
            <c:extLst>
              <c:ext xmlns:c16="http://schemas.microsoft.com/office/drawing/2014/chart" uri="{C3380CC4-5D6E-409C-BE32-E72D297353CC}">
                <c16:uniqueId val="{00000008-8F6F-4B23-910A-FD62E7F125AD}"/>
              </c:ext>
            </c:extLst>
          </c:dPt>
          <c:dPt>
            <c:idx val="7"/>
            <c:invertIfNegative val="0"/>
            <c:bubble3D val="0"/>
            <c:spPr>
              <a:solidFill>
                <a:srgbClr val="00B0F0"/>
              </a:solidFill>
              <a:ln>
                <a:noFill/>
              </a:ln>
              <a:effectLst/>
            </c:spPr>
            <c:extLst>
              <c:ext xmlns:c16="http://schemas.microsoft.com/office/drawing/2014/chart" uri="{C3380CC4-5D6E-409C-BE32-E72D297353CC}">
                <c16:uniqueId val="{00000009-8F6F-4B23-910A-FD62E7F125AD}"/>
              </c:ext>
            </c:extLst>
          </c:dPt>
          <c:dPt>
            <c:idx val="8"/>
            <c:invertIfNegative val="0"/>
            <c:bubble3D val="0"/>
            <c:spPr>
              <a:solidFill>
                <a:srgbClr val="0070C0"/>
              </a:solidFill>
              <a:ln>
                <a:noFill/>
              </a:ln>
              <a:effectLst/>
            </c:spPr>
            <c:extLst>
              <c:ext xmlns:c16="http://schemas.microsoft.com/office/drawing/2014/chart" uri="{C3380CC4-5D6E-409C-BE32-E72D297353CC}">
                <c16:uniqueId val="{0000000A-8F6F-4B23-910A-FD62E7F125AD}"/>
              </c:ext>
            </c:extLst>
          </c:dPt>
          <c:dPt>
            <c:idx val="9"/>
            <c:invertIfNegative val="0"/>
            <c:bubble3D val="0"/>
            <c:spPr>
              <a:solidFill>
                <a:srgbClr val="008000"/>
              </a:solidFill>
              <a:ln>
                <a:noFill/>
              </a:ln>
              <a:effectLst/>
            </c:spPr>
            <c:extLst>
              <c:ext xmlns:c16="http://schemas.microsoft.com/office/drawing/2014/chart" uri="{C3380CC4-5D6E-409C-BE32-E72D297353CC}">
                <c16:uniqueId val="{0000000B-8F6F-4B23-910A-FD62E7F125AD}"/>
              </c:ext>
            </c:extLst>
          </c:dPt>
          <c:dPt>
            <c:idx val="10"/>
            <c:invertIfNegative val="0"/>
            <c:bubble3D val="0"/>
            <c:spPr>
              <a:solidFill>
                <a:srgbClr val="FF66FF"/>
              </a:solidFill>
              <a:ln>
                <a:noFill/>
              </a:ln>
              <a:effectLst/>
            </c:spPr>
            <c:extLst>
              <c:ext xmlns:c16="http://schemas.microsoft.com/office/drawing/2014/chart" uri="{C3380CC4-5D6E-409C-BE32-E72D297353CC}">
                <c16:uniqueId val="{0000000C-8F6F-4B23-910A-FD62E7F125AD}"/>
              </c:ext>
            </c:extLst>
          </c:dPt>
          <c:dPt>
            <c:idx val="11"/>
            <c:invertIfNegative val="0"/>
            <c:bubble3D val="0"/>
            <c:spPr>
              <a:solidFill>
                <a:srgbClr val="0000FF"/>
              </a:solidFill>
              <a:ln>
                <a:noFill/>
              </a:ln>
              <a:effectLst/>
            </c:spPr>
            <c:extLst>
              <c:ext xmlns:c16="http://schemas.microsoft.com/office/drawing/2014/chart" uri="{C3380CC4-5D6E-409C-BE32-E72D297353CC}">
                <c16:uniqueId val="{0000000D-8F6F-4B23-910A-FD62E7F125A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FF"/>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'EE-Spez. Kosten D'!$A$4:$A$20</c:f>
              <c:strCache>
                <c:ptCount val="12"/>
                <c:pt idx="0">
                  <c:v>PV-Dächer</c:v>
                </c:pt>
                <c:pt idx="1">
                  <c:v>PV-Fassaden</c:v>
                </c:pt>
                <c:pt idx="2">
                  <c:v>PV-Parkplatzüberdachungen</c:v>
                </c:pt>
                <c:pt idx="3">
                  <c:v>PV-Freiflächen</c:v>
                </c:pt>
                <c:pt idx="4">
                  <c:v>AGRI-PV</c:v>
                </c:pt>
                <c:pt idx="5">
                  <c:v>PV-Autobahnüberdachung</c:v>
                </c:pt>
                <c:pt idx="6">
                  <c:v>Solarthermie</c:v>
                </c:pt>
                <c:pt idx="7">
                  <c:v>Wind-onshore</c:v>
                </c:pt>
                <c:pt idx="8">
                  <c:v>Wind-offshore</c:v>
                </c:pt>
                <c:pt idx="9">
                  <c:v>Biomasse</c:v>
                </c:pt>
                <c:pt idx="10">
                  <c:v>Tiefe-Geothermie th.</c:v>
                </c:pt>
                <c:pt idx="11">
                  <c:v>Wasserkraft</c:v>
                </c:pt>
              </c:strCache>
            </c:strRef>
          </c:cat>
          <c:val>
            <c:numRef>
              <c:f>'EE-Spez. Kosten D'!$I$4:$I$20</c:f>
              <c:numCache>
                <c:formatCode>#,##0.00</c:formatCode>
                <c:ptCount val="12"/>
                <c:pt idx="0">
                  <c:v>1.04</c:v>
                </c:pt>
                <c:pt idx="1">
                  <c:v>1.04</c:v>
                </c:pt>
                <c:pt idx="2">
                  <c:v>1.28</c:v>
                </c:pt>
                <c:pt idx="3">
                  <c:v>0.77</c:v>
                </c:pt>
                <c:pt idx="4">
                  <c:v>1.28</c:v>
                </c:pt>
                <c:pt idx="5">
                  <c:v>1.46</c:v>
                </c:pt>
                <c:pt idx="6">
                  <c:v>1.3270833333333334</c:v>
                </c:pt>
                <c:pt idx="7">
                  <c:v>0.91666666666666663</c:v>
                </c:pt>
                <c:pt idx="8">
                  <c:v>3.43</c:v>
                </c:pt>
                <c:pt idx="9" formatCode="0.00">
                  <c:v>6.1656049999999993</c:v>
                </c:pt>
                <c:pt idx="10" formatCode="0.00">
                  <c:v>1.27166</c:v>
                </c:pt>
                <c:pt idx="11" formatCode="0.00">
                  <c:v>6.9669999999999996</c:v>
                </c:pt>
              </c:numCache>
            </c:numRef>
          </c:val>
          <c:extLst>
            <c:ext xmlns:c16="http://schemas.microsoft.com/office/drawing/2014/chart" uri="{C3380CC4-5D6E-409C-BE32-E72D297353CC}">
              <c16:uniqueId val="{00000000-8F6F-4B23-910A-FD62E7F125AD}"/>
            </c:ext>
          </c:extLst>
        </c:ser>
        <c:dLbls>
          <c:showLegendKey val="0"/>
          <c:showVal val="0"/>
          <c:showCatName val="0"/>
          <c:showSerName val="0"/>
          <c:showPercent val="0"/>
          <c:showBubbleSize val="0"/>
        </c:dLbls>
        <c:gapWidth val="219"/>
        <c:overlap val="-27"/>
        <c:axId val="594119256"/>
        <c:axId val="594119584"/>
      </c:barChart>
      <c:catAx>
        <c:axId val="594119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FF"/>
                </a:solidFill>
                <a:latin typeface="+mn-lt"/>
                <a:ea typeface="+mn-ea"/>
                <a:cs typeface="+mn-cs"/>
              </a:defRPr>
            </a:pPr>
            <a:endParaRPr lang="de-DE"/>
          </a:p>
        </c:txPr>
        <c:crossAx val="594119584"/>
        <c:crosses val="autoZero"/>
        <c:auto val="1"/>
        <c:lblAlgn val="ctr"/>
        <c:lblOffset val="100"/>
        <c:noMultiLvlLbl val="0"/>
      </c:catAx>
      <c:valAx>
        <c:axId val="594119584"/>
        <c:scaling>
          <c:orientation val="minMax"/>
        </c:scaling>
        <c:delete val="1"/>
        <c:axPos val="l"/>
        <c:numFmt formatCode="#,##0.00" sourceLinked="1"/>
        <c:majorTickMark val="none"/>
        <c:minorTickMark val="none"/>
        <c:tickLblPos val="nextTo"/>
        <c:crossAx val="594119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00FF"/>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7-8C5A-4BBA-A7C5-437FB67714DB}"/>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7-8C5A-4BBA-A7C5-437FB67714DB}"/>
                </c:ext>
              </c:extLst>
            </c:dLbl>
            <c:dLbl>
              <c:idx val="1"/>
              <c:layout>
                <c:manualLayout>
                  <c:x val="-7.6595761790531472E-2"/>
                  <c:y val="-1.3186849641494008E-16"/>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C5A-4BBA-A7C5-437FB67714DB}"/>
                </c:ext>
              </c:extLst>
            </c:dLbl>
            <c:dLbl>
              <c:idx val="2"/>
              <c:layout>
                <c:manualLayout>
                  <c:x val="9.0780162122111374E-2"/>
                  <c:y val="-3.5964550846654987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5A-4BBA-A7C5-437FB67714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Tabelle'!$A$36:$C$36</c:f>
              <c:numCache>
                <c:formatCode>0</c:formatCode>
                <c:ptCount val="3"/>
                <c:pt idx="0" formatCode="General">
                  <c:v>100</c:v>
                </c:pt>
                <c:pt idx="1">
                  <c:v>1.25</c:v>
                </c:pt>
                <c:pt idx="2" formatCode="0.0">
                  <c:v>0.82111111117680002</c:v>
                </c:pt>
              </c:numCache>
            </c:numRef>
          </c:val>
          <c:extLst>
            <c:ext xmlns:c16="http://schemas.microsoft.com/office/drawing/2014/chart" uri="{C3380CC4-5D6E-409C-BE32-E72D297353CC}">
              <c16:uniqueId val="{00000000-8C5A-4BBA-A7C5-437FB67714DB}"/>
            </c:ext>
          </c:extLst>
        </c:ser>
        <c:ser>
          <c:idx val="1"/>
          <c:order val="1"/>
          <c:spPr>
            <a:solidFill>
              <a:srgbClr val="008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Tabelle'!$A$37:$C$37</c:f>
              <c:numCache>
                <c:formatCode>0</c:formatCode>
                <c:ptCount val="3"/>
                <c:pt idx="1">
                  <c:v>15</c:v>
                </c:pt>
                <c:pt idx="2" formatCode="0.0">
                  <c:v>13.121111112160801</c:v>
                </c:pt>
              </c:numCache>
            </c:numRef>
          </c:val>
          <c:extLst>
            <c:ext xmlns:c16="http://schemas.microsoft.com/office/drawing/2014/chart" uri="{C3380CC4-5D6E-409C-BE32-E72D297353CC}">
              <c16:uniqueId val="{00000001-8C5A-4BBA-A7C5-437FB67714DB}"/>
            </c:ext>
          </c:extLst>
        </c:ser>
        <c:ser>
          <c:idx val="2"/>
          <c:order val="2"/>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Tabelle'!$A$38:$C$38</c:f>
              <c:numCache>
                <c:formatCode>0</c:formatCode>
                <c:ptCount val="3"/>
                <c:pt idx="1">
                  <c:v>24</c:v>
                </c:pt>
                <c:pt idx="2" formatCode="0.0">
                  <c:v>6.191666667162</c:v>
                </c:pt>
              </c:numCache>
            </c:numRef>
          </c:val>
          <c:extLst>
            <c:ext xmlns:c16="http://schemas.microsoft.com/office/drawing/2014/chart" uri="{C3380CC4-5D6E-409C-BE32-E72D297353CC}">
              <c16:uniqueId val="{00000002-8C5A-4BBA-A7C5-437FB67714DB}"/>
            </c:ext>
          </c:extLst>
        </c:ser>
        <c:ser>
          <c:idx val="3"/>
          <c:order val="3"/>
          <c:spPr>
            <a:solidFill>
              <a:srgbClr val="FF0000"/>
            </a:solidFill>
            <a:ln>
              <a:noFill/>
            </a:ln>
            <a:effectLst/>
          </c:spPr>
          <c:invertIfNegative val="0"/>
          <c:dLbls>
            <c:dLbl>
              <c:idx val="1"/>
              <c:layout>
                <c:manualLayout>
                  <c:x val="-7.5177321757373544E-2"/>
                  <c:y val="0"/>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5A-4BBA-A7C5-437FB67714DB}"/>
                </c:ext>
              </c:extLst>
            </c:dLbl>
            <c:dLbl>
              <c:idx val="2"/>
              <c:delete val="1"/>
              <c:extLst>
                <c:ext xmlns:c15="http://schemas.microsoft.com/office/drawing/2012/chart" uri="{CE6537A1-D6FC-4f65-9D91-7224C49458BB}"/>
                <c:ext xmlns:c16="http://schemas.microsoft.com/office/drawing/2014/chart" uri="{C3380CC4-5D6E-409C-BE32-E72D297353CC}">
                  <c16:uniqueId val="{0000000C-8C5A-4BBA-A7C5-437FB67714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Tabelle'!$A$39:$C$39</c:f>
              <c:numCache>
                <c:formatCode>0</c:formatCode>
                <c:ptCount val="3"/>
                <c:pt idx="1">
                  <c:v>3</c:v>
                </c:pt>
                <c:pt idx="2" formatCode="0.0">
                  <c:v>0</c:v>
                </c:pt>
              </c:numCache>
            </c:numRef>
          </c:val>
          <c:extLst>
            <c:ext xmlns:c16="http://schemas.microsoft.com/office/drawing/2014/chart" uri="{C3380CC4-5D6E-409C-BE32-E72D297353CC}">
              <c16:uniqueId val="{00000003-8C5A-4BBA-A7C5-437FB67714DB}"/>
            </c:ext>
          </c:extLst>
        </c:ser>
        <c:ser>
          <c:idx val="4"/>
          <c:order val="4"/>
          <c:spPr>
            <a:solidFill>
              <a:srgbClr val="FFC000"/>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9-8C5A-4BBA-A7C5-437FB67714DB}"/>
                </c:ext>
              </c:extLst>
            </c:dLbl>
            <c:dLbl>
              <c:idx val="2"/>
              <c:layout>
                <c:manualLayout>
                  <c:x val="9.3617042188427355E-2"/>
                  <c:y val="0"/>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5A-4BBA-A7C5-437FB67714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Tabelle'!$A$40:$C$40</c:f>
              <c:numCache>
                <c:formatCode>0</c:formatCode>
                <c:ptCount val="3"/>
                <c:pt idx="1">
                  <c:v>56.75</c:v>
                </c:pt>
                <c:pt idx="2" formatCode="0.0">
                  <c:v>2.4680555557530002</c:v>
                </c:pt>
              </c:numCache>
            </c:numRef>
          </c:val>
          <c:extLst>
            <c:ext xmlns:c16="http://schemas.microsoft.com/office/drawing/2014/chart" uri="{C3380CC4-5D6E-409C-BE32-E72D297353CC}">
              <c16:uniqueId val="{00000004-8C5A-4BBA-A7C5-437FB67714DB}"/>
            </c:ext>
          </c:extLst>
        </c:ser>
        <c:ser>
          <c:idx val="5"/>
          <c:order val="5"/>
          <c:spPr>
            <a:solidFill>
              <a:schemeClr val="accent6"/>
            </a:solidFill>
            <a:ln>
              <a:noFill/>
            </a:ln>
            <a:effectLst/>
          </c:spPr>
          <c:invertIfNegative val="0"/>
          <c:val>
            <c:numRef>
              <c:f>'EE-Potenzial RLP Tabelle'!$A$41:$C$41</c:f>
              <c:numCache>
                <c:formatCode>General</c:formatCode>
                <c:ptCount val="3"/>
              </c:numCache>
            </c:numRef>
          </c:val>
          <c:extLst>
            <c:ext xmlns:c16="http://schemas.microsoft.com/office/drawing/2014/chart" uri="{C3380CC4-5D6E-409C-BE32-E72D297353CC}">
              <c16:uniqueId val="{00000005-8C5A-4BBA-A7C5-437FB67714DB}"/>
            </c:ext>
          </c:extLst>
        </c:ser>
        <c:dLbls>
          <c:showLegendKey val="0"/>
          <c:showVal val="0"/>
          <c:showCatName val="0"/>
          <c:showSerName val="0"/>
          <c:showPercent val="0"/>
          <c:showBubbleSize val="0"/>
        </c:dLbls>
        <c:gapWidth val="150"/>
        <c:overlap val="100"/>
        <c:axId val="575438080"/>
        <c:axId val="575442016"/>
      </c:barChart>
      <c:catAx>
        <c:axId val="575438080"/>
        <c:scaling>
          <c:orientation val="minMax"/>
        </c:scaling>
        <c:delete val="1"/>
        <c:axPos val="b"/>
        <c:majorTickMark val="none"/>
        <c:minorTickMark val="none"/>
        <c:tickLblPos val="nextTo"/>
        <c:crossAx val="575442016"/>
        <c:crosses val="autoZero"/>
        <c:auto val="1"/>
        <c:lblAlgn val="ctr"/>
        <c:lblOffset val="100"/>
        <c:noMultiLvlLbl val="0"/>
      </c:catAx>
      <c:valAx>
        <c:axId val="575442016"/>
        <c:scaling>
          <c:orientation val="minMax"/>
        </c:scaling>
        <c:delete val="1"/>
        <c:axPos val="l"/>
        <c:numFmt formatCode="General" sourceLinked="1"/>
        <c:majorTickMark val="none"/>
        <c:minorTickMark val="none"/>
        <c:tickLblPos val="nextTo"/>
        <c:crossAx val="57543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3E0E-4623-BF38-A735AD7AAFEB}"/>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3E0E-4623-BF38-A735AD7AAFEB}"/>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3E0E-4623-BF38-A735AD7AAFE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E0E-4623-BF38-A735AD7AAFEB}"/>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3E0E-4623-BF38-A735AD7AAFEB}"/>
              </c:ext>
            </c:extLst>
          </c:dPt>
          <c:dPt>
            <c:idx val="5"/>
            <c:bubble3D val="0"/>
            <c:spPr>
              <a:solidFill>
                <a:srgbClr val="FFC000"/>
              </a:solidFill>
              <a:ln w="19050">
                <a:solidFill>
                  <a:schemeClr val="lt1"/>
                </a:solidFill>
              </a:ln>
              <a:effectLst/>
            </c:spPr>
            <c:extLst>
              <c:ext xmlns:c16="http://schemas.microsoft.com/office/drawing/2014/chart" uri="{C3380CC4-5D6E-409C-BE32-E72D297353CC}">
                <c16:uniqueId val="{0000000B-3E0E-4623-BF38-A735AD7AAFEB}"/>
              </c:ext>
            </c:extLst>
          </c:dPt>
          <c:dPt>
            <c:idx val="6"/>
            <c:bubble3D val="0"/>
            <c:spPr>
              <a:solidFill>
                <a:srgbClr val="FF0000"/>
              </a:solidFill>
              <a:ln w="19050">
                <a:solidFill>
                  <a:schemeClr val="lt1"/>
                </a:solidFill>
              </a:ln>
              <a:effectLst/>
            </c:spPr>
            <c:extLst>
              <c:ext xmlns:c16="http://schemas.microsoft.com/office/drawing/2014/chart" uri="{C3380CC4-5D6E-409C-BE32-E72D297353CC}">
                <c16:uniqueId val="{0000000D-3E0E-4623-BF38-A735AD7AAFEB}"/>
              </c:ext>
            </c:extLst>
          </c:dPt>
          <c:dPt>
            <c:idx val="7"/>
            <c:bubble3D val="0"/>
            <c:spPr>
              <a:solidFill>
                <a:srgbClr val="00B0F0"/>
              </a:solidFill>
              <a:ln w="19050">
                <a:solidFill>
                  <a:schemeClr val="lt1"/>
                </a:solidFill>
              </a:ln>
              <a:effectLst/>
            </c:spPr>
            <c:extLst>
              <c:ext xmlns:c16="http://schemas.microsoft.com/office/drawing/2014/chart" uri="{C3380CC4-5D6E-409C-BE32-E72D297353CC}">
                <c16:uniqueId val="{0000000F-3E0E-4623-BF38-A735AD7AAFEB}"/>
              </c:ext>
            </c:extLst>
          </c:dPt>
          <c:dPt>
            <c:idx val="8"/>
            <c:bubble3D val="0"/>
            <c:spPr>
              <a:solidFill>
                <a:srgbClr val="008000"/>
              </a:solidFill>
              <a:ln w="19050">
                <a:solidFill>
                  <a:schemeClr val="lt1"/>
                </a:solidFill>
              </a:ln>
              <a:effectLst/>
            </c:spPr>
            <c:extLst>
              <c:ext xmlns:c16="http://schemas.microsoft.com/office/drawing/2014/chart" uri="{C3380CC4-5D6E-409C-BE32-E72D297353CC}">
                <c16:uniqueId val="{00000011-3E0E-4623-BF38-A735AD7AAFEB}"/>
              </c:ext>
            </c:extLst>
          </c:dPt>
          <c:dPt>
            <c:idx val="9"/>
            <c:bubble3D val="0"/>
            <c:spPr>
              <a:solidFill>
                <a:srgbClr val="3333FF"/>
              </a:solidFill>
              <a:ln w="19050">
                <a:solidFill>
                  <a:schemeClr val="lt1"/>
                </a:solidFill>
              </a:ln>
              <a:effectLst/>
            </c:spPr>
            <c:extLst>
              <c:ext xmlns:c16="http://schemas.microsoft.com/office/drawing/2014/chart" uri="{C3380CC4-5D6E-409C-BE32-E72D297353CC}">
                <c16:uniqueId val="{00000013-3E0E-4623-BF38-A735AD7AAFEB}"/>
              </c:ext>
            </c:extLst>
          </c:dPt>
          <c:dLbls>
            <c:dLbl>
              <c:idx val="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F-3E0E-4623-BF38-A735AD7AAFEB}"/>
                </c:ext>
              </c:extLst>
            </c:dLbl>
            <c:dLbl>
              <c:idx val="8"/>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11-3E0E-4623-BF38-A735AD7AAFE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'EE-Anteile RLP'!$D$5:$D$16</c:f>
              <c:numCache>
                <c:formatCode>0.0</c:formatCode>
                <c:ptCount val="10"/>
                <c:pt idx="0">
                  <c:v>22.8</c:v>
                </c:pt>
                <c:pt idx="1">
                  <c:v>5.7</c:v>
                </c:pt>
                <c:pt idx="2">
                  <c:v>2.85</c:v>
                </c:pt>
                <c:pt idx="3">
                  <c:v>17.100000000000001</c:v>
                </c:pt>
                <c:pt idx="4">
                  <c:v>5.7</c:v>
                </c:pt>
                <c:pt idx="5">
                  <c:v>2.85</c:v>
                </c:pt>
                <c:pt idx="6">
                  <c:v>3</c:v>
                </c:pt>
                <c:pt idx="7">
                  <c:v>24</c:v>
                </c:pt>
                <c:pt idx="8">
                  <c:v>15</c:v>
                </c:pt>
                <c:pt idx="9">
                  <c:v>1</c:v>
                </c:pt>
              </c:numCache>
            </c:numRef>
          </c:val>
          <c:extLst>
            <c:ext xmlns:c16="http://schemas.microsoft.com/office/drawing/2014/chart" uri="{C3380CC4-5D6E-409C-BE32-E72D297353CC}">
              <c16:uniqueId val="{00000014-3E0E-4623-BF38-A735AD7AAF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a:extLst>
              <a:ext uri="{FF2B5EF4-FFF2-40B4-BE49-F238E27FC236}">
                <a16:creationId xmlns:a16="http://schemas.microsoft.com/office/drawing/2014/main" id="{8F26D6BF-6049-656A-EAF6-C54F3548632E}"/>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3E935D46-CE80-BB98-7D6C-7A37B9ED4233}"/>
              </a:ext>
            </a:extLst>
          </p:cNvPr>
          <p:cNvSpPr>
            <a:spLocks noGrp="1"/>
          </p:cNvSpPr>
          <p:nvPr>
            <p:ph type="body" idx="1"/>
          </p:nvPr>
        </p:nvSpPr>
        <p:spPr>
          <a:noFill/>
        </p:spPr>
        <p:txBody>
          <a:bodyPr/>
          <a:lstStyle/>
          <a:p>
            <a:pPr marL="171450" indent="-171450">
              <a:buFontTx/>
              <a:buChar char="-"/>
            </a:pPr>
            <a:r>
              <a:rPr lang="en-US" altLang="de-DE" sz="1800">
                <a:latin typeface="Arial" panose="020B0604020202020204" pitchFamily="34" charset="0"/>
              </a:rPr>
              <a:t>Im heutigen 1. Vortrag zeige ich Ihnen Kraftwerke mit </a:t>
            </a:r>
            <a:r>
              <a:rPr lang="en-US" altLang="de-DE" sz="1800" b="1">
                <a:latin typeface="Arial" panose="020B0604020202020204" pitchFamily="34" charset="0"/>
              </a:rPr>
              <a:t>regenerativen Energien</a:t>
            </a:r>
          </a:p>
          <a:p>
            <a:pPr marL="171450" indent="-171450">
              <a:buFontTx/>
              <a:buChar char="-"/>
            </a:pPr>
            <a:r>
              <a:rPr lang="en-US" altLang="de-DE" sz="1800">
                <a:latin typeface="Arial" panose="020B0604020202020204" pitchFamily="34" charset="0"/>
              </a:rPr>
              <a:t>Beim letzten Vortrag haben wir schon bei den Dampfkraftwerken die beiden regenerativen Kraftwerkstypen </a:t>
            </a:r>
            <a:r>
              <a:rPr lang="en-US" altLang="de-DE" sz="1800" b="1">
                <a:latin typeface="Arial" panose="020B0604020202020204" pitchFamily="34" charset="0"/>
              </a:rPr>
              <a:t>Geothermie und Solarthermie</a:t>
            </a:r>
            <a:r>
              <a:rPr lang="en-US" altLang="de-DE" sz="1800">
                <a:latin typeface="Arial" panose="020B0604020202020204" pitchFamily="34" charset="0"/>
              </a:rPr>
              <a:t> besprochen</a:t>
            </a:r>
          </a:p>
        </p:txBody>
      </p:sp>
      <p:sp>
        <p:nvSpPr>
          <p:cNvPr id="32772" name="Foliennummernplatzhalter 3">
            <a:extLst>
              <a:ext uri="{FF2B5EF4-FFF2-40B4-BE49-F238E27FC236}">
                <a16:creationId xmlns:a16="http://schemas.microsoft.com/office/drawing/2014/main" id="{4CB2D037-2B42-050E-5005-3AF5E17E932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98A743-76EA-4420-97EB-78C517F0B727}" type="slidenum">
              <a:rPr lang="de-DE" altLang="de-DE"/>
              <a:pPr>
                <a:spcBef>
                  <a:spcPct val="0"/>
                </a:spcBef>
              </a:pPr>
              <a:t>10</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DB4AB3A6-0A25-ADA3-8A3B-DA95DE72FD45}"/>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19FFE0DD-406F-E10C-853C-CD58632CD90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9700" name="Foliennummernplatzhalter 3">
            <a:extLst>
              <a:ext uri="{FF2B5EF4-FFF2-40B4-BE49-F238E27FC236}">
                <a16:creationId xmlns:a16="http://schemas.microsoft.com/office/drawing/2014/main" id="{90B6A19C-6B3E-056C-523D-75C62D18A60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99F73C-1DD8-4748-B000-48EA44FAF3EE}" type="slidenum">
              <a:rPr lang="de-DE" altLang="de-DE"/>
              <a:pPr>
                <a:spcBef>
                  <a:spcPct val="0"/>
                </a:spcBef>
              </a:pPr>
              <a:t>11</a:t>
            </a:fld>
            <a:endParaRPr lang="de-DE" altLang="de-DE"/>
          </a:p>
        </p:txBody>
      </p:sp>
    </p:spTree>
    <p:extLst>
      <p:ext uri="{BB962C8B-B14F-4D97-AF65-F5344CB8AC3E}">
        <p14:creationId xmlns:p14="http://schemas.microsoft.com/office/powerpoint/2010/main" val="118696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DB4AB3A6-0A25-ADA3-8A3B-DA95DE72FD45}"/>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19FFE0DD-406F-E10C-853C-CD58632CD90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9700" name="Foliennummernplatzhalter 3">
            <a:extLst>
              <a:ext uri="{FF2B5EF4-FFF2-40B4-BE49-F238E27FC236}">
                <a16:creationId xmlns:a16="http://schemas.microsoft.com/office/drawing/2014/main" id="{90B6A19C-6B3E-056C-523D-75C62D18A60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99F73C-1DD8-4748-B000-48EA44FAF3EE}" type="slidenum">
              <a:rPr lang="de-DE" altLang="de-DE"/>
              <a:pPr>
                <a:spcBef>
                  <a:spcPct val="0"/>
                </a:spcBef>
              </a:pPr>
              <a:t>12</a:t>
            </a:fld>
            <a:endParaRPr lang="de-DE" altLang="de-DE"/>
          </a:p>
        </p:txBody>
      </p:sp>
    </p:spTree>
    <p:extLst>
      <p:ext uri="{BB962C8B-B14F-4D97-AF65-F5344CB8AC3E}">
        <p14:creationId xmlns:p14="http://schemas.microsoft.com/office/powerpoint/2010/main" val="1989527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DB4AB3A6-0A25-ADA3-8A3B-DA95DE72FD45}"/>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19FFE0DD-406F-E10C-853C-CD58632CD90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9700" name="Foliennummernplatzhalter 3">
            <a:extLst>
              <a:ext uri="{FF2B5EF4-FFF2-40B4-BE49-F238E27FC236}">
                <a16:creationId xmlns:a16="http://schemas.microsoft.com/office/drawing/2014/main" id="{90B6A19C-6B3E-056C-523D-75C62D18A60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99F73C-1DD8-4748-B000-48EA44FAF3EE}" type="slidenum">
              <a:rPr lang="de-DE" altLang="de-DE"/>
              <a:pPr>
                <a:spcBef>
                  <a:spcPct val="0"/>
                </a:spcBef>
              </a:pPr>
              <a:t>13</a:t>
            </a:fld>
            <a:endParaRPr lang="de-DE" altLang="de-DE"/>
          </a:p>
        </p:txBody>
      </p:sp>
    </p:spTree>
    <p:extLst>
      <p:ext uri="{BB962C8B-B14F-4D97-AF65-F5344CB8AC3E}">
        <p14:creationId xmlns:p14="http://schemas.microsoft.com/office/powerpoint/2010/main" val="2006234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DB4AB3A6-0A25-ADA3-8A3B-DA95DE72FD45}"/>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19FFE0DD-406F-E10C-853C-CD58632CD90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9700" name="Foliennummernplatzhalter 3">
            <a:extLst>
              <a:ext uri="{FF2B5EF4-FFF2-40B4-BE49-F238E27FC236}">
                <a16:creationId xmlns:a16="http://schemas.microsoft.com/office/drawing/2014/main" id="{90B6A19C-6B3E-056C-523D-75C62D18A60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99F73C-1DD8-4748-B000-48EA44FAF3EE}" type="slidenum">
              <a:rPr lang="de-DE" altLang="de-DE"/>
              <a:pPr>
                <a:spcBef>
                  <a:spcPct val="0"/>
                </a:spcBef>
              </a:pPr>
              <a:t>14</a:t>
            </a:fld>
            <a:endParaRPr lang="de-DE" altLang="de-DE"/>
          </a:p>
        </p:txBody>
      </p:sp>
    </p:spTree>
    <p:extLst>
      <p:ext uri="{BB962C8B-B14F-4D97-AF65-F5344CB8AC3E}">
        <p14:creationId xmlns:p14="http://schemas.microsoft.com/office/powerpoint/2010/main" val="2483083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3D9FC7CB-8CC8-E387-472A-55C2F321806E}"/>
              </a:ext>
            </a:extLst>
          </p:cNvPr>
          <p:cNvSpPr>
            <a:spLocks noGrp="1" noRot="1" noChangeAspect="1" noChangeArrowheads="1" noTextEdit="1"/>
          </p:cNvSpPr>
          <p:nvPr>
            <p:ph type="sldImg"/>
          </p:nvPr>
        </p:nvSpPr>
        <p:spPr>
          <a:ln/>
        </p:spPr>
      </p:sp>
      <p:sp>
        <p:nvSpPr>
          <p:cNvPr id="32771" name="Notizenplatzhalter 2">
            <a:extLst>
              <a:ext uri="{FF2B5EF4-FFF2-40B4-BE49-F238E27FC236}">
                <a16:creationId xmlns:a16="http://schemas.microsoft.com/office/drawing/2014/main" id="{1513603B-95B6-4C44-B89F-B46DF5202B62}"/>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11268" name="Foliennummernplatzhalter 3">
            <a:extLst>
              <a:ext uri="{FF2B5EF4-FFF2-40B4-BE49-F238E27FC236}">
                <a16:creationId xmlns:a16="http://schemas.microsoft.com/office/drawing/2014/main" id="{334544AE-A021-3470-7126-48F4A4FB330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325558-A0C5-460D-BDA9-A59AF6EA8D39}" type="slidenum">
              <a:rPr lang="de-DE" altLang="de-DE"/>
              <a:pPr>
                <a:spcBef>
                  <a:spcPct val="0"/>
                </a:spcBef>
              </a:pPr>
              <a:t>15</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921495B4-6E9A-1B56-511C-35C2616BEECF}"/>
              </a:ext>
            </a:extLst>
          </p:cNvPr>
          <p:cNvSpPr>
            <a:spLocks noGrp="1" noRot="1" noChangeAspect="1" noChangeArrowheads="1" noTextEdit="1"/>
          </p:cNvSpPr>
          <p:nvPr>
            <p:ph type="sldImg"/>
          </p:nvPr>
        </p:nvSpPr>
        <p:spPr>
          <a:ln/>
        </p:spPr>
      </p:sp>
      <p:sp>
        <p:nvSpPr>
          <p:cNvPr id="13315" name="Notizenplatzhalter 2">
            <a:extLst>
              <a:ext uri="{FF2B5EF4-FFF2-40B4-BE49-F238E27FC236}">
                <a16:creationId xmlns:a16="http://schemas.microsoft.com/office/drawing/2014/main" id="{BD300FD5-29E3-3177-997E-143B40B850C3}"/>
              </a:ext>
            </a:extLst>
          </p:cNvPr>
          <p:cNvSpPr>
            <a:spLocks noGrp="1" noChangeArrowheads="1"/>
          </p:cNvSpPr>
          <p:nvPr>
            <p:ph type="body" idx="1"/>
          </p:nvPr>
        </p:nvSpPr>
        <p:spPr>
          <a:noFill/>
        </p:spPr>
        <p:txBody>
          <a:bodyPr/>
          <a:lstStyle/>
          <a:p>
            <a:r>
              <a:rPr lang="de-DE" altLang="de-DE" sz="1800">
                <a:latin typeface="Arial" panose="020B0604020202020204" pitchFamily="34" charset="0"/>
              </a:rPr>
              <a:t>Das </a:t>
            </a:r>
            <a:r>
              <a:rPr lang="de-DE" altLang="de-DE" sz="1800" b="1">
                <a:latin typeface="Arial" panose="020B0604020202020204" pitchFamily="34" charset="0"/>
              </a:rPr>
              <a:t>Azimutsystem</a:t>
            </a:r>
            <a:r>
              <a:rPr lang="de-DE" altLang="de-DE" sz="1800">
                <a:latin typeface="Arial" panose="020B0604020202020204" pitchFamily="34" charset="0"/>
              </a:rPr>
              <a:t> dient zur horizontalen Nachführung der Gondel.</a:t>
            </a:r>
          </a:p>
        </p:txBody>
      </p:sp>
      <p:sp>
        <p:nvSpPr>
          <p:cNvPr id="13316" name="Foliennummernplatzhalter 3">
            <a:extLst>
              <a:ext uri="{FF2B5EF4-FFF2-40B4-BE49-F238E27FC236}">
                <a16:creationId xmlns:a16="http://schemas.microsoft.com/office/drawing/2014/main" id="{50452D73-50AC-2446-6831-4F7E7608B0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BE9EEA-C1F8-4E3C-B943-254F5868C0E3}" type="slidenum">
              <a:rPr lang="de-DE" altLang="de-DE"/>
              <a:pPr>
                <a:spcBef>
                  <a:spcPct val="0"/>
                </a:spcBef>
              </a:pPr>
              <a:t>16</a:t>
            </a:fld>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48706273-D7AD-73E8-F5EF-748A1F718126}"/>
              </a:ext>
            </a:extLst>
          </p:cNvPr>
          <p:cNvSpPr>
            <a:spLocks noGrp="1" noRot="1" noChangeAspect="1" noChangeArrowheads="1" noTextEdit="1"/>
          </p:cNvSpPr>
          <p:nvPr>
            <p:ph type="sldImg"/>
          </p:nvPr>
        </p:nvSpPr>
        <p:spPr>
          <a:ln/>
        </p:spPr>
      </p:sp>
      <p:sp>
        <p:nvSpPr>
          <p:cNvPr id="15363" name="Notizenplatzhalter 2">
            <a:extLst>
              <a:ext uri="{FF2B5EF4-FFF2-40B4-BE49-F238E27FC236}">
                <a16:creationId xmlns:a16="http://schemas.microsoft.com/office/drawing/2014/main" id="{5A78E475-688C-0F93-D276-8C4E78EA855E}"/>
              </a:ext>
            </a:extLst>
          </p:cNvPr>
          <p:cNvSpPr>
            <a:spLocks noGrp="1" noChangeArrowheads="1"/>
          </p:cNvSpPr>
          <p:nvPr>
            <p:ph type="body" idx="1"/>
          </p:nvPr>
        </p:nvSpPr>
        <p:spPr>
          <a:noFill/>
        </p:spPr>
        <p:txBody>
          <a:bodyPr/>
          <a:lstStyle/>
          <a:p>
            <a:r>
              <a:rPr lang="de-DE" altLang="de-DE" sz="1800">
                <a:latin typeface="Arial" panose="020B0604020202020204" pitchFamily="34" charset="0"/>
              </a:rPr>
              <a:t>Das </a:t>
            </a:r>
            <a:r>
              <a:rPr lang="de-DE" altLang="de-DE" sz="1800" b="1">
                <a:latin typeface="Arial" panose="020B0604020202020204" pitchFamily="34" charset="0"/>
              </a:rPr>
              <a:t>Azimutsystem</a:t>
            </a:r>
            <a:r>
              <a:rPr lang="de-DE" altLang="de-DE" sz="1800">
                <a:latin typeface="Arial" panose="020B0604020202020204" pitchFamily="34" charset="0"/>
              </a:rPr>
              <a:t> dient zur horizontalen Nachführung der Gondel.</a:t>
            </a:r>
          </a:p>
        </p:txBody>
      </p:sp>
      <p:sp>
        <p:nvSpPr>
          <p:cNvPr id="15364" name="Foliennummernplatzhalter 3">
            <a:extLst>
              <a:ext uri="{FF2B5EF4-FFF2-40B4-BE49-F238E27FC236}">
                <a16:creationId xmlns:a16="http://schemas.microsoft.com/office/drawing/2014/main" id="{82A8EF6E-EFEC-CC50-D986-09136D79FAA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14AF56-4F00-4725-87C6-B3D8C9C60311}" type="slidenum">
              <a:rPr lang="de-DE" altLang="de-DE"/>
              <a:pPr>
                <a:spcBef>
                  <a:spcPct val="0"/>
                </a:spcBef>
              </a:pPr>
              <a:t>17</a:t>
            </a:fld>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48706273-D7AD-73E8-F5EF-748A1F718126}"/>
              </a:ext>
            </a:extLst>
          </p:cNvPr>
          <p:cNvSpPr>
            <a:spLocks noGrp="1" noRot="1" noChangeAspect="1" noChangeArrowheads="1" noTextEdit="1"/>
          </p:cNvSpPr>
          <p:nvPr>
            <p:ph type="sldImg"/>
          </p:nvPr>
        </p:nvSpPr>
        <p:spPr>
          <a:ln/>
        </p:spPr>
      </p:sp>
      <p:sp>
        <p:nvSpPr>
          <p:cNvPr id="15363" name="Notizenplatzhalter 2">
            <a:extLst>
              <a:ext uri="{FF2B5EF4-FFF2-40B4-BE49-F238E27FC236}">
                <a16:creationId xmlns:a16="http://schemas.microsoft.com/office/drawing/2014/main" id="{5A78E475-688C-0F93-D276-8C4E78EA855E}"/>
              </a:ext>
            </a:extLst>
          </p:cNvPr>
          <p:cNvSpPr>
            <a:spLocks noGrp="1" noChangeArrowheads="1"/>
          </p:cNvSpPr>
          <p:nvPr>
            <p:ph type="body" idx="1"/>
          </p:nvPr>
        </p:nvSpPr>
        <p:spPr>
          <a:noFill/>
        </p:spPr>
        <p:txBody>
          <a:bodyPr/>
          <a:lstStyle/>
          <a:p>
            <a:r>
              <a:rPr lang="de-DE" altLang="de-DE" sz="1800">
                <a:latin typeface="Arial" panose="020B0604020202020204" pitchFamily="34" charset="0"/>
              </a:rPr>
              <a:t>Das </a:t>
            </a:r>
            <a:r>
              <a:rPr lang="de-DE" altLang="de-DE" sz="1800" b="1">
                <a:latin typeface="Arial" panose="020B0604020202020204" pitchFamily="34" charset="0"/>
              </a:rPr>
              <a:t>Azimutsystem</a:t>
            </a:r>
            <a:r>
              <a:rPr lang="de-DE" altLang="de-DE" sz="1800">
                <a:latin typeface="Arial" panose="020B0604020202020204" pitchFamily="34" charset="0"/>
              </a:rPr>
              <a:t> dient zur horizontalen Nachführung der Gondel.</a:t>
            </a:r>
          </a:p>
        </p:txBody>
      </p:sp>
      <p:sp>
        <p:nvSpPr>
          <p:cNvPr id="15364" name="Foliennummernplatzhalter 3">
            <a:extLst>
              <a:ext uri="{FF2B5EF4-FFF2-40B4-BE49-F238E27FC236}">
                <a16:creationId xmlns:a16="http://schemas.microsoft.com/office/drawing/2014/main" id="{82A8EF6E-EFEC-CC50-D986-09136D79FAA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14AF56-4F00-4725-87C6-B3D8C9C60311}" type="slidenum">
              <a:rPr lang="de-DE" altLang="de-DE"/>
              <a:pPr>
                <a:spcBef>
                  <a:spcPct val="0"/>
                </a:spcBef>
              </a:pPr>
              <a:t>18</a:t>
            </a:fld>
            <a:endParaRPr lang="de-DE" altLang="de-DE"/>
          </a:p>
        </p:txBody>
      </p:sp>
    </p:spTree>
    <p:extLst>
      <p:ext uri="{BB962C8B-B14F-4D97-AF65-F5344CB8AC3E}">
        <p14:creationId xmlns:p14="http://schemas.microsoft.com/office/powerpoint/2010/main" val="3942649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FAF5E959-5FA7-C01D-3817-449D92B6F780}"/>
              </a:ext>
            </a:extLst>
          </p:cNvPr>
          <p:cNvSpPr>
            <a:spLocks noGrp="1" noRot="1" noChangeAspect="1" noChangeArrowheads="1" noTextEdit="1"/>
          </p:cNvSpPr>
          <p:nvPr>
            <p:ph type="sldImg"/>
          </p:nvPr>
        </p:nvSpPr>
        <p:spPr>
          <a:ln/>
        </p:spPr>
      </p:sp>
      <p:sp>
        <p:nvSpPr>
          <p:cNvPr id="17411" name="Notizenplatzhalter 2">
            <a:extLst>
              <a:ext uri="{FF2B5EF4-FFF2-40B4-BE49-F238E27FC236}">
                <a16:creationId xmlns:a16="http://schemas.microsoft.com/office/drawing/2014/main" id="{88D8AB0E-E04C-AEA9-E356-90DFE296DE29}"/>
              </a:ext>
            </a:extLst>
          </p:cNvPr>
          <p:cNvSpPr>
            <a:spLocks noGrp="1" noChangeArrowheads="1"/>
          </p:cNvSpPr>
          <p:nvPr>
            <p:ph type="body" idx="1"/>
          </p:nvPr>
        </p:nvSpPr>
        <p:spPr>
          <a:noFill/>
        </p:spPr>
        <p:txBody>
          <a:bodyPr/>
          <a:lstStyle/>
          <a:p>
            <a:r>
              <a:rPr lang="de-DE" altLang="de-DE" sz="1800">
                <a:latin typeface="Arial" panose="020B0604020202020204" pitchFamily="34" charset="0"/>
              </a:rPr>
              <a:t>Das </a:t>
            </a:r>
            <a:r>
              <a:rPr lang="de-DE" altLang="de-DE" sz="1800" b="1">
                <a:latin typeface="Arial" panose="020B0604020202020204" pitchFamily="34" charset="0"/>
              </a:rPr>
              <a:t>Azimutsystem</a:t>
            </a:r>
            <a:r>
              <a:rPr lang="de-DE" altLang="de-DE" sz="1800">
                <a:latin typeface="Arial" panose="020B0604020202020204" pitchFamily="34" charset="0"/>
              </a:rPr>
              <a:t> dient zur horizontalen Nachführung der Gondel.</a:t>
            </a:r>
          </a:p>
        </p:txBody>
      </p:sp>
      <p:sp>
        <p:nvSpPr>
          <p:cNvPr id="17412" name="Foliennummernplatzhalter 3">
            <a:extLst>
              <a:ext uri="{FF2B5EF4-FFF2-40B4-BE49-F238E27FC236}">
                <a16:creationId xmlns:a16="http://schemas.microsoft.com/office/drawing/2014/main" id="{F4242BA6-BDB2-ED71-DCF6-632619E6993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EAE8AD-5563-4A09-AC71-2432996AC780}" type="slidenum">
              <a:rPr lang="de-DE" altLang="de-DE"/>
              <a:pPr>
                <a:spcBef>
                  <a:spcPct val="0"/>
                </a:spcBef>
              </a:pPr>
              <a:t>19</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07F036CF-C777-C984-4ED9-3F53C7578D54}"/>
              </a:ext>
            </a:extLst>
          </p:cNvPr>
          <p:cNvSpPr>
            <a:spLocks noGrp="1" noRot="1" noChangeAspect="1" noChangeArrowheads="1" noTextEdit="1"/>
          </p:cNvSpPr>
          <p:nvPr>
            <p:ph type="sldImg"/>
          </p:nvPr>
        </p:nvSpPr>
        <p:spPr>
          <a:ln/>
        </p:spPr>
      </p:sp>
      <p:sp>
        <p:nvSpPr>
          <p:cNvPr id="19459" name="Notizenplatzhalter 2">
            <a:extLst>
              <a:ext uri="{FF2B5EF4-FFF2-40B4-BE49-F238E27FC236}">
                <a16:creationId xmlns:a16="http://schemas.microsoft.com/office/drawing/2014/main" id="{676D18E5-9D7C-16DE-BC2F-6B801462210A}"/>
              </a:ext>
            </a:extLst>
          </p:cNvPr>
          <p:cNvSpPr>
            <a:spLocks noGrp="1" noChangeArrowheads="1"/>
          </p:cNvSpPr>
          <p:nvPr>
            <p:ph type="body" idx="1"/>
          </p:nvPr>
        </p:nvSpPr>
        <p:spPr>
          <a:noFill/>
        </p:spPr>
        <p:txBody>
          <a:bodyPr/>
          <a:lstStyle/>
          <a:p>
            <a:r>
              <a:rPr lang="de-DE" altLang="de-DE" sz="1800">
                <a:latin typeface="Arial" panose="020B0604020202020204" pitchFamily="34" charset="0"/>
              </a:rPr>
              <a:t>Das </a:t>
            </a:r>
            <a:r>
              <a:rPr lang="de-DE" altLang="de-DE" sz="1800" b="1">
                <a:latin typeface="Arial" panose="020B0604020202020204" pitchFamily="34" charset="0"/>
              </a:rPr>
              <a:t>Azimutsystem</a:t>
            </a:r>
            <a:r>
              <a:rPr lang="de-DE" altLang="de-DE" sz="1800">
                <a:latin typeface="Arial" panose="020B0604020202020204" pitchFamily="34" charset="0"/>
              </a:rPr>
              <a:t> dient zur horizontalen Nachführung der Gondel.</a:t>
            </a:r>
          </a:p>
        </p:txBody>
      </p:sp>
      <p:sp>
        <p:nvSpPr>
          <p:cNvPr id="19460" name="Foliennummernplatzhalter 3">
            <a:extLst>
              <a:ext uri="{FF2B5EF4-FFF2-40B4-BE49-F238E27FC236}">
                <a16:creationId xmlns:a16="http://schemas.microsoft.com/office/drawing/2014/main" id="{D436D2A2-2C82-BDDF-1B5A-D6351E641E3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77F64A-2736-4684-B008-DC65F409DCEF}" type="slidenum">
              <a:rPr lang="de-DE" altLang="de-DE"/>
              <a:pPr>
                <a:spcBef>
                  <a:spcPct val="0"/>
                </a:spcBef>
              </a:pPr>
              <a:t>20</a:t>
            </a:fld>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B1C87CB-2051-8BF8-D9BF-664EA5208891}"/>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id="{E311BB9B-A0C0-35B5-8876-74BD92D911FC}"/>
              </a:ext>
            </a:extLst>
          </p:cNvPr>
          <p:cNvSpPr>
            <a:spLocks noGrp="1" noChangeArrowheads="1"/>
          </p:cNvSpPr>
          <p:nvPr>
            <p:ph type="body" idx="1"/>
          </p:nvPr>
        </p:nvSpPr>
        <p:spPr>
          <a:noFill/>
        </p:spPr>
        <p:txBody>
          <a:bodyPr/>
          <a:lstStyle/>
          <a:p>
            <a:r>
              <a:rPr lang="de-DE" altLang="de-DE" sz="1800">
                <a:latin typeface="Arial" panose="020B0604020202020204" pitchFamily="34" charset="0"/>
              </a:rPr>
              <a:t>Variable Spannung und Frequenz sind ein Geheimnis der Hersteller</a:t>
            </a:r>
          </a:p>
        </p:txBody>
      </p:sp>
      <p:sp>
        <p:nvSpPr>
          <p:cNvPr id="21508" name="Foliennummernplatzhalter 3">
            <a:extLst>
              <a:ext uri="{FF2B5EF4-FFF2-40B4-BE49-F238E27FC236}">
                <a16:creationId xmlns:a16="http://schemas.microsoft.com/office/drawing/2014/main" id="{A13D1CEF-83D4-8004-CDB1-D31B8736159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24FE7D-6B6E-4F32-A294-28617654E28C}" type="slidenum">
              <a:rPr lang="de-DE" altLang="de-DE"/>
              <a:pPr>
                <a:spcBef>
                  <a:spcPct val="0"/>
                </a:spcBef>
              </a:pPr>
              <a:t>21</a:t>
            </a:fld>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B1C87CB-2051-8BF8-D9BF-664EA5208891}"/>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id="{E311BB9B-A0C0-35B5-8876-74BD92D911FC}"/>
              </a:ext>
            </a:extLst>
          </p:cNvPr>
          <p:cNvSpPr>
            <a:spLocks noGrp="1" noChangeArrowheads="1"/>
          </p:cNvSpPr>
          <p:nvPr>
            <p:ph type="body" idx="1"/>
          </p:nvPr>
        </p:nvSpPr>
        <p:spPr>
          <a:noFill/>
        </p:spPr>
        <p:txBody>
          <a:bodyPr/>
          <a:lstStyle/>
          <a:p>
            <a:r>
              <a:rPr lang="de-DE" altLang="de-DE" sz="1800">
                <a:latin typeface="Arial" panose="020B0604020202020204" pitchFamily="34" charset="0"/>
              </a:rPr>
              <a:t>Variable Spannung und Frequenz sind ein Geheimnis der Hersteller</a:t>
            </a:r>
          </a:p>
        </p:txBody>
      </p:sp>
      <p:sp>
        <p:nvSpPr>
          <p:cNvPr id="21508" name="Foliennummernplatzhalter 3">
            <a:extLst>
              <a:ext uri="{FF2B5EF4-FFF2-40B4-BE49-F238E27FC236}">
                <a16:creationId xmlns:a16="http://schemas.microsoft.com/office/drawing/2014/main" id="{A13D1CEF-83D4-8004-CDB1-D31B8736159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24FE7D-6B6E-4F32-A294-28617654E28C}" type="slidenum">
              <a:rPr lang="de-DE" altLang="de-DE"/>
              <a:pPr>
                <a:spcBef>
                  <a:spcPct val="0"/>
                </a:spcBef>
              </a:pPr>
              <a:t>22</a:t>
            </a:fld>
            <a:endParaRPr lang="de-DE" altLang="de-DE"/>
          </a:p>
        </p:txBody>
      </p:sp>
    </p:spTree>
    <p:extLst>
      <p:ext uri="{BB962C8B-B14F-4D97-AF65-F5344CB8AC3E}">
        <p14:creationId xmlns:p14="http://schemas.microsoft.com/office/powerpoint/2010/main" val="3204880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B1C87CB-2051-8BF8-D9BF-664EA5208891}"/>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id="{E311BB9B-A0C0-35B5-8876-74BD92D911FC}"/>
              </a:ext>
            </a:extLst>
          </p:cNvPr>
          <p:cNvSpPr>
            <a:spLocks noGrp="1" noChangeArrowheads="1"/>
          </p:cNvSpPr>
          <p:nvPr>
            <p:ph type="body" idx="1"/>
          </p:nvPr>
        </p:nvSpPr>
        <p:spPr>
          <a:noFill/>
        </p:spPr>
        <p:txBody>
          <a:bodyPr/>
          <a:lstStyle/>
          <a:p>
            <a:r>
              <a:rPr lang="de-DE" altLang="de-DE" sz="1800">
                <a:latin typeface="Arial" panose="020B0604020202020204" pitchFamily="34" charset="0"/>
              </a:rPr>
              <a:t>Variable Spannung und Frequenz sind ein Geheimnis der Hersteller</a:t>
            </a:r>
          </a:p>
        </p:txBody>
      </p:sp>
      <p:sp>
        <p:nvSpPr>
          <p:cNvPr id="21508" name="Foliennummernplatzhalter 3">
            <a:extLst>
              <a:ext uri="{FF2B5EF4-FFF2-40B4-BE49-F238E27FC236}">
                <a16:creationId xmlns:a16="http://schemas.microsoft.com/office/drawing/2014/main" id="{A13D1CEF-83D4-8004-CDB1-D31B8736159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24FE7D-6B6E-4F32-A294-28617654E28C}" type="slidenum">
              <a:rPr lang="de-DE" altLang="de-DE"/>
              <a:pPr>
                <a:spcBef>
                  <a:spcPct val="0"/>
                </a:spcBef>
              </a:pPr>
              <a:t>23</a:t>
            </a:fld>
            <a:endParaRPr lang="de-DE" altLang="de-DE"/>
          </a:p>
        </p:txBody>
      </p:sp>
    </p:spTree>
    <p:extLst>
      <p:ext uri="{BB962C8B-B14F-4D97-AF65-F5344CB8AC3E}">
        <p14:creationId xmlns:p14="http://schemas.microsoft.com/office/powerpoint/2010/main" val="1237946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B1C87CB-2051-8BF8-D9BF-664EA5208891}"/>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id="{E311BB9B-A0C0-35B5-8876-74BD92D911FC}"/>
              </a:ext>
            </a:extLst>
          </p:cNvPr>
          <p:cNvSpPr>
            <a:spLocks noGrp="1" noChangeArrowheads="1"/>
          </p:cNvSpPr>
          <p:nvPr>
            <p:ph type="body" idx="1"/>
          </p:nvPr>
        </p:nvSpPr>
        <p:spPr>
          <a:noFill/>
        </p:spPr>
        <p:txBody>
          <a:bodyPr/>
          <a:lstStyle/>
          <a:p>
            <a:r>
              <a:rPr lang="de-DE" altLang="de-DE" sz="1800">
                <a:latin typeface="Arial" panose="020B0604020202020204" pitchFamily="34" charset="0"/>
              </a:rPr>
              <a:t>Variable Spannung und Frequenz sind ein Geheimnis der Hersteller</a:t>
            </a:r>
          </a:p>
        </p:txBody>
      </p:sp>
      <p:sp>
        <p:nvSpPr>
          <p:cNvPr id="21508" name="Foliennummernplatzhalter 3">
            <a:extLst>
              <a:ext uri="{FF2B5EF4-FFF2-40B4-BE49-F238E27FC236}">
                <a16:creationId xmlns:a16="http://schemas.microsoft.com/office/drawing/2014/main" id="{A13D1CEF-83D4-8004-CDB1-D31B8736159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24FE7D-6B6E-4F32-A294-28617654E28C}" type="slidenum">
              <a:rPr lang="de-DE" altLang="de-DE"/>
              <a:pPr>
                <a:spcBef>
                  <a:spcPct val="0"/>
                </a:spcBef>
              </a:pPr>
              <a:t>24</a:t>
            </a:fld>
            <a:endParaRPr lang="de-DE" altLang="de-DE"/>
          </a:p>
        </p:txBody>
      </p:sp>
    </p:spTree>
    <p:extLst>
      <p:ext uri="{BB962C8B-B14F-4D97-AF65-F5344CB8AC3E}">
        <p14:creationId xmlns:p14="http://schemas.microsoft.com/office/powerpoint/2010/main" val="46176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B1C87CB-2051-8BF8-D9BF-664EA5208891}"/>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id="{E311BB9B-A0C0-35B5-8876-74BD92D911FC}"/>
              </a:ext>
            </a:extLst>
          </p:cNvPr>
          <p:cNvSpPr>
            <a:spLocks noGrp="1" noChangeArrowheads="1"/>
          </p:cNvSpPr>
          <p:nvPr>
            <p:ph type="body" idx="1"/>
          </p:nvPr>
        </p:nvSpPr>
        <p:spPr>
          <a:noFill/>
        </p:spPr>
        <p:txBody>
          <a:bodyPr/>
          <a:lstStyle/>
          <a:p>
            <a:r>
              <a:rPr lang="de-DE" altLang="de-DE" sz="1800">
                <a:latin typeface="Arial" panose="020B0604020202020204" pitchFamily="34" charset="0"/>
              </a:rPr>
              <a:t>Variable Spannung und Frequenz sind ein Geheimnis der Hersteller</a:t>
            </a:r>
          </a:p>
        </p:txBody>
      </p:sp>
      <p:sp>
        <p:nvSpPr>
          <p:cNvPr id="21508" name="Foliennummernplatzhalter 3">
            <a:extLst>
              <a:ext uri="{FF2B5EF4-FFF2-40B4-BE49-F238E27FC236}">
                <a16:creationId xmlns:a16="http://schemas.microsoft.com/office/drawing/2014/main" id="{A13D1CEF-83D4-8004-CDB1-D31B8736159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24FE7D-6B6E-4F32-A294-28617654E28C}" type="slidenum">
              <a:rPr lang="de-DE" altLang="de-DE"/>
              <a:pPr>
                <a:spcBef>
                  <a:spcPct val="0"/>
                </a:spcBef>
              </a:pPr>
              <a:t>25</a:t>
            </a:fld>
            <a:endParaRPr lang="de-DE" altLang="de-DE"/>
          </a:p>
        </p:txBody>
      </p:sp>
    </p:spTree>
    <p:extLst>
      <p:ext uri="{BB962C8B-B14F-4D97-AF65-F5344CB8AC3E}">
        <p14:creationId xmlns:p14="http://schemas.microsoft.com/office/powerpoint/2010/main" val="1517253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B1C87CB-2051-8BF8-D9BF-664EA5208891}"/>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id="{E311BB9B-A0C0-35B5-8876-74BD92D911FC}"/>
              </a:ext>
            </a:extLst>
          </p:cNvPr>
          <p:cNvSpPr>
            <a:spLocks noGrp="1" noChangeArrowheads="1"/>
          </p:cNvSpPr>
          <p:nvPr>
            <p:ph type="body" idx="1"/>
          </p:nvPr>
        </p:nvSpPr>
        <p:spPr>
          <a:noFill/>
        </p:spPr>
        <p:txBody>
          <a:bodyPr/>
          <a:lstStyle/>
          <a:p>
            <a:r>
              <a:rPr lang="de-DE" altLang="de-DE" sz="1800">
                <a:latin typeface="Arial" panose="020B0604020202020204" pitchFamily="34" charset="0"/>
              </a:rPr>
              <a:t>Variable Spannung und Frequenz sind ein Geheimnis der Hersteller</a:t>
            </a:r>
          </a:p>
        </p:txBody>
      </p:sp>
      <p:sp>
        <p:nvSpPr>
          <p:cNvPr id="21508" name="Foliennummernplatzhalter 3">
            <a:extLst>
              <a:ext uri="{FF2B5EF4-FFF2-40B4-BE49-F238E27FC236}">
                <a16:creationId xmlns:a16="http://schemas.microsoft.com/office/drawing/2014/main" id="{A13D1CEF-83D4-8004-CDB1-D31B8736159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24FE7D-6B6E-4F32-A294-28617654E28C}" type="slidenum">
              <a:rPr lang="de-DE" altLang="de-DE"/>
              <a:pPr>
                <a:spcBef>
                  <a:spcPct val="0"/>
                </a:spcBef>
              </a:pPr>
              <a:t>26</a:t>
            </a:fld>
            <a:endParaRPr lang="de-DE" altLang="de-DE"/>
          </a:p>
        </p:txBody>
      </p:sp>
    </p:spTree>
    <p:extLst>
      <p:ext uri="{BB962C8B-B14F-4D97-AF65-F5344CB8AC3E}">
        <p14:creationId xmlns:p14="http://schemas.microsoft.com/office/powerpoint/2010/main" val="2788749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B1C87CB-2051-8BF8-D9BF-664EA5208891}"/>
              </a:ext>
            </a:extLst>
          </p:cNvPr>
          <p:cNvSpPr>
            <a:spLocks noGrp="1" noRot="1" noChangeAspect="1" noChangeArrowheads="1" noTextEdit="1"/>
          </p:cNvSpPr>
          <p:nvPr>
            <p:ph type="sldImg"/>
          </p:nvPr>
        </p:nvSpPr>
        <p:spPr>
          <a:ln/>
        </p:spPr>
      </p:sp>
      <p:sp>
        <p:nvSpPr>
          <p:cNvPr id="21507" name="Notizenplatzhalter 2">
            <a:extLst>
              <a:ext uri="{FF2B5EF4-FFF2-40B4-BE49-F238E27FC236}">
                <a16:creationId xmlns:a16="http://schemas.microsoft.com/office/drawing/2014/main" id="{E311BB9B-A0C0-35B5-8876-74BD92D911FC}"/>
              </a:ext>
            </a:extLst>
          </p:cNvPr>
          <p:cNvSpPr>
            <a:spLocks noGrp="1" noChangeArrowheads="1"/>
          </p:cNvSpPr>
          <p:nvPr>
            <p:ph type="body" idx="1"/>
          </p:nvPr>
        </p:nvSpPr>
        <p:spPr>
          <a:noFill/>
        </p:spPr>
        <p:txBody>
          <a:bodyPr/>
          <a:lstStyle/>
          <a:p>
            <a:r>
              <a:rPr lang="de-DE" altLang="de-DE" sz="1800">
                <a:latin typeface="Arial" panose="020B0604020202020204" pitchFamily="34" charset="0"/>
              </a:rPr>
              <a:t>Variable Spannung und Frequenz sind ein Geheimnis der Hersteller</a:t>
            </a:r>
          </a:p>
        </p:txBody>
      </p:sp>
      <p:sp>
        <p:nvSpPr>
          <p:cNvPr id="21508" name="Foliennummernplatzhalter 3">
            <a:extLst>
              <a:ext uri="{FF2B5EF4-FFF2-40B4-BE49-F238E27FC236}">
                <a16:creationId xmlns:a16="http://schemas.microsoft.com/office/drawing/2014/main" id="{A13D1CEF-83D4-8004-CDB1-D31B8736159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24FE7D-6B6E-4F32-A294-28617654E28C}" type="slidenum">
              <a:rPr lang="de-DE" altLang="de-DE"/>
              <a:pPr>
                <a:spcBef>
                  <a:spcPct val="0"/>
                </a:spcBef>
              </a:pPr>
              <a:t>27</a:t>
            </a:fld>
            <a:endParaRPr lang="de-DE" altLang="de-DE"/>
          </a:p>
        </p:txBody>
      </p:sp>
    </p:spTree>
    <p:extLst>
      <p:ext uri="{BB962C8B-B14F-4D97-AF65-F5344CB8AC3E}">
        <p14:creationId xmlns:p14="http://schemas.microsoft.com/office/powerpoint/2010/main" val="341529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2D63D9DB-BB2A-4F72-A3C0-50A50A6D2211}"/>
              </a:ext>
            </a:extLst>
          </p:cNvPr>
          <p:cNvSpPr>
            <a:spLocks noGrp="1" noRot="1" noChangeAspect="1" noChangeArrowheads="1" noTextEdit="1"/>
          </p:cNvSpPr>
          <p:nvPr>
            <p:ph type="sldImg"/>
          </p:nvPr>
        </p:nvSpPr>
        <p:spPr>
          <a:ln/>
        </p:spPr>
      </p:sp>
      <p:sp>
        <p:nvSpPr>
          <p:cNvPr id="30723" name="Notizenplatzhalter 2">
            <a:extLst>
              <a:ext uri="{FF2B5EF4-FFF2-40B4-BE49-F238E27FC236}">
                <a16:creationId xmlns:a16="http://schemas.microsoft.com/office/drawing/2014/main" id="{52B22C4B-7C00-4FC6-A559-840C979D8A2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0724" name="Foliennummernplatzhalter 3">
            <a:extLst>
              <a:ext uri="{FF2B5EF4-FFF2-40B4-BE49-F238E27FC236}">
                <a16:creationId xmlns:a16="http://schemas.microsoft.com/office/drawing/2014/main" id="{095785E0-B6F9-4FE8-9D70-69528A05B9A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80B8C9-1F3A-4BA9-AB24-D00628B7CF1C}" type="slidenum">
              <a:rPr lang="de-DE" altLang="de-DE" smtClean="0"/>
              <a:pPr>
                <a:spcBef>
                  <a:spcPct val="0"/>
                </a:spcBef>
              </a:pPr>
              <a:t>28</a:t>
            </a:fld>
            <a:endParaRPr lang="de-DE" altLang="de-DE"/>
          </a:p>
        </p:txBody>
      </p:sp>
    </p:spTree>
    <p:extLst>
      <p:ext uri="{BB962C8B-B14F-4D97-AF65-F5344CB8AC3E}">
        <p14:creationId xmlns:p14="http://schemas.microsoft.com/office/powerpoint/2010/main" val="1030507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29</a:t>
            </a:fld>
            <a:endParaRPr lang="de-DE" altLang="de-DE"/>
          </a:p>
        </p:txBody>
      </p:sp>
    </p:spTree>
    <p:extLst>
      <p:ext uri="{BB962C8B-B14F-4D97-AF65-F5344CB8AC3E}">
        <p14:creationId xmlns:p14="http://schemas.microsoft.com/office/powerpoint/2010/main" val="96636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12324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2D63D9DB-BB2A-4F72-A3C0-50A50A6D2211}"/>
              </a:ext>
            </a:extLst>
          </p:cNvPr>
          <p:cNvSpPr>
            <a:spLocks noGrp="1" noRot="1" noChangeAspect="1" noChangeArrowheads="1" noTextEdit="1"/>
          </p:cNvSpPr>
          <p:nvPr>
            <p:ph type="sldImg"/>
          </p:nvPr>
        </p:nvSpPr>
        <p:spPr>
          <a:ln/>
        </p:spPr>
      </p:sp>
      <p:sp>
        <p:nvSpPr>
          <p:cNvPr id="30723" name="Notizenplatzhalter 2">
            <a:extLst>
              <a:ext uri="{FF2B5EF4-FFF2-40B4-BE49-F238E27FC236}">
                <a16:creationId xmlns:a16="http://schemas.microsoft.com/office/drawing/2014/main" id="{52B22C4B-7C00-4FC6-A559-840C979D8A2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0724" name="Foliennummernplatzhalter 3">
            <a:extLst>
              <a:ext uri="{FF2B5EF4-FFF2-40B4-BE49-F238E27FC236}">
                <a16:creationId xmlns:a16="http://schemas.microsoft.com/office/drawing/2014/main" id="{095785E0-B6F9-4FE8-9D70-69528A05B9A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80B8C9-1F3A-4BA9-AB24-D00628B7CF1C}" type="slidenum">
              <a:rPr lang="de-DE" altLang="de-DE" smtClean="0"/>
              <a:pPr>
                <a:spcBef>
                  <a:spcPct val="0"/>
                </a:spcBef>
              </a:pPr>
              <a:t>30</a:t>
            </a:fld>
            <a:endParaRPr lang="de-DE" altLang="de-DE"/>
          </a:p>
        </p:txBody>
      </p:sp>
    </p:spTree>
    <p:extLst>
      <p:ext uri="{BB962C8B-B14F-4D97-AF65-F5344CB8AC3E}">
        <p14:creationId xmlns:p14="http://schemas.microsoft.com/office/powerpoint/2010/main" val="3648705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47D1DD9D-8742-48BF-AFCC-9E94008B6525}"/>
              </a:ext>
            </a:extLst>
          </p:cNvPr>
          <p:cNvSpPr>
            <a:spLocks noGrp="1" noRot="1" noChangeAspect="1" noChangeArrowheads="1" noTextEdit="1"/>
          </p:cNvSpPr>
          <p:nvPr>
            <p:ph type="sldImg"/>
          </p:nvPr>
        </p:nvSpPr>
        <p:spPr>
          <a:ln/>
        </p:spPr>
      </p:sp>
      <p:sp>
        <p:nvSpPr>
          <p:cNvPr id="34819" name="Notizenplatzhalter 2">
            <a:extLst>
              <a:ext uri="{FF2B5EF4-FFF2-40B4-BE49-F238E27FC236}">
                <a16:creationId xmlns:a16="http://schemas.microsoft.com/office/drawing/2014/main" id="{04E73DEA-A7A4-4E40-A057-C5F0046BD1EE}"/>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4820" name="Foliennummernplatzhalter 3">
            <a:extLst>
              <a:ext uri="{FF2B5EF4-FFF2-40B4-BE49-F238E27FC236}">
                <a16:creationId xmlns:a16="http://schemas.microsoft.com/office/drawing/2014/main" id="{ADC4BB0F-64A1-47AF-9238-D6B8416DC1A4}"/>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8FFFE3-C79C-4CFE-80CF-A900184FBBDF}" type="slidenum">
              <a:rPr lang="de-DE" altLang="de-DE" smtClean="0"/>
              <a:pPr>
                <a:spcBef>
                  <a:spcPct val="0"/>
                </a:spcBef>
              </a:pPr>
              <a:t>31</a:t>
            </a:fld>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92F1DDCE-DA4D-416C-9E96-9FD64423D39F}"/>
              </a:ext>
            </a:extLst>
          </p:cNvPr>
          <p:cNvSpPr>
            <a:spLocks noGrp="1" noRot="1" noChangeAspect="1" noChangeArrowheads="1" noTextEdit="1"/>
          </p:cNvSpPr>
          <p:nvPr>
            <p:ph type="sldImg"/>
          </p:nvPr>
        </p:nvSpPr>
        <p:spPr>
          <a:ln/>
        </p:spPr>
      </p:sp>
      <p:sp>
        <p:nvSpPr>
          <p:cNvPr id="36867" name="Notizenplatzhalter 2">
            <a:extLst>
              <a:ext uri="{FF2B5EF4-FFF2-40B4-BE49-F238E27FC236}">
                <a16:creationId xmlns:a16="http://schemas.microsoft.com/office/drawing/2014/main" id="{50D9D653-BF49-4D5D-A431-861B7B032759}"/>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6868" name="Foliennummernplatzhalter 3">
            <a:extLst>
              <a:ext uri="{FF2B5EF4-FFF2-40B4-BE49-F238E27FC236}">
                <a16:creationId xmlns:a16="http://schemas.microsoft.com/office/drawing/2014/main" id="{BB1AEB72-AEFF-49B8-A2FF-FB7655D492F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B62B78-771F-410D-A1C9-D123B243DFCB}" type="slidenum">
              <a:rPr lang="de-DE" altLang="de-DE" smtClean="0"/>
              <a:pPr>
                <a:spcBef>
                  <a:spcPct val="0"/>
                </a:spcBef>
              </a:pPr>
              <a:t>32</a:t>
            </a:fld>
            <a:endParaRPr lang="de-DE" altLang="de-DE"/>
          </a:p>
        </p:txBody>
      </p:sp>
    </p:spTree>
    <p:extLst>
      <p:ext uri="{BB962C8B-B14F-4D97-AF65-F5344CB8AC3E}">
        <p14:creationId xmlns:p14="http://schemas.microsoft.com/office/powerpoint/2010/main" val="842490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92F1DDCE-DA4D-416C-9E96-9FD64423D39F}"/>
              </a:ext>
            </a:extLst>
          </p:cNvPr>
          <p:cNvSpPr>
            <a:spLocks noGrp="1" noRot="1" noChangeAspect="1" noChangeArrowheads="1" noTextEdit="1"/>
          </p:cNvSpPr>
          <p:nvPr>
            <p:ph type="sldImg"/>
          </p:nvPr>
        </p:nvSpPr>
        <p:spPr>
          <a:ln/>
        </p:spPr>
      </p:sp>
      <p:sp>
        <p:nvSpPr>
          <p:cNvPr id="36867" name="Notizenplatzhalter 2">
            <a:extLst>
              <a:ext uri="{FF2B5EF4-FFF2-40B4-BE49-F238E27FC236}">
                <a16:creationId xmlns:a16="http://schemas.microsoft.com/office/drawing/2014/main" id="{50D9D653-BF49-4D5D-A431-861B7B032759}"/>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6868" name="Foliennummernplatzhalter 3">
            <a:extLst>
              <a:ext uri="{FF2B5EF4-FFF2-40B4-BE49-F238E27FC236}">
                <a16:creationId xmlns:a16="http://schemas.microsoft.com/office/drawing/2014/main" id="{BB1AEB72-AEFF-49B8-A2FF-FB7655D492F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B62B78-771F-410D-A1C9-D123B243DFCB}" type="slidenum">
              <a:rPr lang="de-DE" altLang="de-DE" smtClean="0"/>
              <a:pPr>
                <a:spcBef>
                  <a:spcPct val="0"/>
                </a:spcBef>
              </a:pPr>
              <a:t>33</a:t>
            </a:fld>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A68C2735-AD34-4A6F-BEA8-EFF9545D6D52}"/>
              </a:ext>
            </a:extLst>
          </p:cNvPr>
          <p:cNvSpPr>
            <a:spLocks noGrp="1" noRot="1" noChangeAspect="1" noChangeArrowheads="1" noTextEdit="1"/>
          </p:cNvSpPr>
          <p:nvPr>
            <p:ph type="sldImg"/>
          </p:nvPr>
        </p:nvSpPr>
        <p:spPr>
          <a:ln/>
        </p:spPr>
      </p:sp>
      <p:sp>
        <p:nvSpPr>
          <p:cNvPr id="38915" name="Notizenplatzhalter 2">
            <a:extLst>
              <a:ext uri="{FF2B5EF4-FFF2-40B4-BE49-F238E27FC236}">
                <a16:creationId xmlns:a16="http://schemas.microsoft.com/office/drawing/2014/main" id="{DA42703A-CBCA-49C8-AFC0-1F6C2AC022BB}"/>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8916" name="Foliennummernplatzhalter 3">
            <a:extLst>
              <a:ext uri="{FF2B5EF4-FFF2-40B4-BE49-F238E27FC236}">
                <a16:creationId xmlns:a16="http://schemas.microsoft.com/office/drawing/2014/main" id="{532C55E5-0D04-4F1C-87CC-24F46B3BEDD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5E190D-9903-40BA-9F4C-9F49158EB8BA}" type="slidenum">
              <a:rPr lang="de-DE" altLang="de-DE" smtClean="0"/>
              <a:pPr>
                <a:spcBef>
                  <a:spcPct val="0"/>
                </a:spcBef>
              </a:pPr>
              <a:t>34</a:t>
            </a:fld>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87182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422657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13727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38</a:t>
            </a:fld>
            <a:endParaRPr lang="de-DE" altLang="de-DE"/>
          </a:p>
        </p:txBody>
      </p:sp>
    </p:spTree>
    <p:extLst>
      <p:ext uri="{BB962C8B-B14F-4D97-AF65-F5344CB8AC3E}">
        <p14:creationId xmlns:p14="http://schemas.microsoft.com/office/powerpoint/2010/main" val="1832030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2D63D9DB-BB2A-4F72-A3C0-50A50A6D2211}"/>
              </a:ext>
            </a:extLst>
          </p:cNvPr>
          <p:cNvSpPr>
            <a:spLocks noGrp="1" noRot="1" noChangeAspect="1" noChangeArrowheads="1" noTextEdit="1"/>
          </p:cNvSpPr>
          <p:nvPr>
            <p:ph type="sldImg"/>
          </p:nvPr>
        </p:nvSpPr>
        <p:spPr>
          <a:ln/>
        </p:spPr>
      </p:sp>
      <p:sp>
        <p:nvSpPr>
          <p:cNvPr id="30723" name="Notizenplatzhalter 2">
            <a:extLst>
              <a:ext uri="{FF2B5EF4-FFF2-40B4-BE49-F238E27FC236}">
                <a16:creationId xmlns:a16="http://schemas.microsoft.com/office/drawing/2014/main" id="{52B22C4B-7C00-4FC6-A559-840C979D8A2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0724" name="Foliennummernplatzhalter 3">
            <a:extLst>
              <a:ext uri="{FF2B5EF4-FFF2-40B4-BE49-F238E27FC236}">
                <a16:creationId xmlns:a16="http://schemas.microsoft.com/office/drawing/2014/main" id="{095785E0-B6F9-4FE8-9D70-69528A05B9A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80B8C9-1F3A-4BA9-AB24-D00628B7CF1C}" type="slidenum">
              <a:rPr lang="de-DE" altLang="de-DE" smtClean="0"/>
              <a:pPr>
                <a:spcBef>
                  <a:spcPct val="0"/>
                </a:spcBef>
              </a:pPr>
              <a:t>39</a:t>
            </a:fld>
            <a:endParaRPr lang="de-DE" altLang="de-DE"/>
          </a:p>
        </p:txBody>
      </p:sp>
    </p:spTree>
    <p:extLst>
      <p:ext uri="{BB962C8B-B14F-4D97-AF65-F5344CB8AC3E}">
        <p14:creationId xmlns:p14="http://schemas.microsoft.com/office/powerpoint/2010/main" val="863442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B26938CB-BDA8-3D77-6C5A-6027F378198A}"/>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67AD8EDF-821F-A3BE-F8D0-93B490DC5CA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7652" name="Foliennummernplatzhalter 3">
            <a:extLst>
              <a:ext uri="{FF2B5EF4-FFF2-40B4-BE49-F238E27FC236}">
                <a16:creationId xmlns:a16="http://schemas.microsoft.com/office/drawing/2014/main" id="{BC382D24-FB09-3EC6-47B1-AB4A1A1A5D1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8F08F6-5495-4C67-9AA8-8EA175729E51}" type="slidenum">
              <a:rPr lang="de-DE" altLang="de-DE"/>
              <a:pPr>
                <a:spcBef>
                  <a:spcPct val="0"/>
                </a:spcBef>
              </a:pPr>
              <a:t>4</a:t>
            </a:fld>
            <a:endParaRPr lang="de-DE"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92F1DDCE-DA4D-416C-9E96-9FD64423D39F}"/>
              </a:ext>
            </a:extLst>
          </p:cNvPr>
          <p:cNvSpPr>
            <a:spLocks noGrp="1" noRot="1" noChangeAspect="1" noChangeArrowheads="1" noTextEdit="1"/>
          </p:cNvSpPr>
          <p:nvPr>
            <p:ph type="sldImg"/>
          </p:nvPr>
        </p:nvSpPr>
        <p:spPr>
          <a:ln/>
        </p:spPr>
      </p:sp>
      <p:sp>
        <p:nvSpPr>
          <p:cNvPr id="36867" name="Notizenplatzhalter 2">
            <a:extLst>
              <a:ext uri="{FF2B5EF4-FFF2-40B4-BE49-F238E27FC236}">
                <a16:creationId xmlns:a16="http://schemas.microsoft.com/office/drawing/2014/main" id="{50D9D653-BF49-4D5D-A431-861B7B032759}"/>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6868" name="Foliennummernplatzhalter 3">
            <a:extLst>
              <a:ext uri="{FF2B5EF4-FFF2-40B4-BE49-F238E27FC236}">
                <a16:creationId xmlns:a16="http://schemas.microsoft.com/office/drawing/2014/main" id="{BB1AEB72-AEFF-49B8-A2FF-FB7655D492F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B62B78-771F-410D-A1C9-D123B243DFCB}" type="slidenum">
              <a:rPr lang="de-DE" altLang="de-DE" smtClean="0"/>
              <a:pPr>
                <a:spcBef>
                  <a:spcPct val="0"/>
                </a:spcBef>
              </a:pPr>
              <a:t>40</a:t>
            </a:fld>
            <a:endParaRPr lang="de-DE" altLang="de-DE"/>
          </a:p>
        </p:txBody>
      </p:sp>
    </p:spTree>
    <p:extLst>
      <p:ext uri="{BB962C8B-B14F-4D97-AF65-F5344CB8AC3E}">
        <p14:creationId xmlns:p14="http://schemas.microsoft.com/office/powerpoint/2010/main" val="2925061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A68C2735-AD34-4A6F-BEA8-EFF9545D6D52}"/>
              </a:ext>
            </a:extLst>
          </p:cNvPr>
          <p:cNvSpPr>
            <a:spLocks noGrp="1" noRot="1" noChangeAspect="1" noChangeArrowheads="1" noTextEdit="1"/>
          </p:cNvSpPr>
          <p:nvPr>
            <p:ph type="sldImg"/>
          </p:nvPr>
        </p:nvSpPr>
        <p:spPr>
          <a:ln/>
        </p:spPr>
      </p:sp>
      <p:sp>
        <p:nvSpPr>
          <p:cNvPr id="38915" name="Notizenplatzhalter 2">
            <a:extLst>
              <a:ext uri="{FF2B5EF4-FFF2-40B4-BE49-F238E27FC236}">
                <a16:creationId xmlns:a16="http://schemas.microsoft.com/office/drawing/2014/main" id="{DA42703A-CBCA-49C8-AFC0-1F6C2AC022BB}"/>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8916" name="Foliennummernplatzhalter 3">
            <a:extLst>
              <a:ext uri="{FF2B5EF4-FFF2-40B4-BE49-F238E27FC236}">
                <a16:creationId xmlns:a16="http://schemas.microsoft.com/office/drawing/2014/main" id="{532C55E5-0D04-4F1C-87CC-24F46B3BEDD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5E190D-9903-40BA-9F4C-9F49158EB8BA}" type="slidenum">
              <a:rPr lang="de-DE" altLang="de-DE" smtClean="0"/>
              <a:pPr>
                <a:spcBef>
                  <a:spcPct val="0"/>
                </a:spcBef>
              </a:pPr>
              <a:t>41</a:t>
            </a:fld>
            <a:endParaRPr lang="de-DE" altLang="de-DE"/>
          </a:p>
        </p:txBody>
      </p:sp>
    </p:spTree>
    <p:extLst>
      <p:ext uri="{BB962C8B-B14F-4D97-AF65-F5344CB8AC3E}">
        <p14:creationId xmlns:p14="http://schemas.microsoft.com/office/powerpoint/2010/main" val="4164770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87182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422657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13727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45</a:t>
            </a:fld>
            <a:endParaRPr lang="de-DE" altLang="de-DE"/>
          </a:p>
        </p:txBody>
      </p:sp>
    </p:spTree>
    <p:extLst>
      <p:ext uri="{BB962C8B-B14F-4D97-AF65-F5344CB8AC3E}">
        <p14:creationId xmlns:p14="http://schemas.microsoft.com/office/powerpoint/2010/main" val="67462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46</a:t>
            </a:fld>
            <a:endParaRPr lang="de-DE" altLang="de-DE"/>
          </a:p>
        </p:txBody>
      </p:sp>
    </p:spTree>
    <p:extLst>
      <p:ext uri="{BB962C8B-B14F-4D97-AF65-F5344CB8AC3E}">
        <p14:creationId xmlns:p14="http://schemas.microsoft.com/office/powerpoint/2010/main" val="3202191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282550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85209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7537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484384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47658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058353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1853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197438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19932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580707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654358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57</a:t>
            </a:fld>
            <a:endParaRPr lang="de-DE" altLang="de-DE"/>
          </a:p>
        </p:txBody>
      </p:sp>
    </p:spTree>
    <p:extLst>
      <p:ext uri="{BB962C8B-B14F-4D97-AF65-F5344CB8AC3E}">
        <p14:creationId xmlns:p14="http://schemas.microsoft.com/office/powerpoint/2010/main" val="1438195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58</a:t>
            </a:fld>
            <a:endParaRPr lang="de-DE" altLang="de-DE"/>
          </a:p>
        </p:txBody>
      </p:sp>
    </p:spTree>
    <p:extLst>
      <p:ext uri="{BB962C8B-B14F-4D97-AF65-F5344CB8AC3E}">
        <p14:creationId xmlns:p14="http://schemas.microsoft.com/office/powerpoint/2010/main" val="4062118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59</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393237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B26938CB-BDA8-3D77-6C5A-6027F378198A}"/>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67AD8EDF-821F-A3BE-F8D0-93B490DC5CA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7652" name="Foliennummernplatzhalter 3">
            <a:extLst>
              <a:ext uri="{FF2B5EF4-FFF2-40B4-BE49-F238E27FC236}">
                <a16:creationId xmlns:a16="http://schemas.microsoft.com/office/drawing/2014/main" id="{BC382D24-FB09-3EC6-47B1-AB4A1A1A5D1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8F08F6-5495-4C67-9AA8-8EA175729E51}" type="slidenum">
              <a:rPr lang="de-DE" altLang="de-DE"/>
              <a:pPr>
                <a:spcBef>
                  <a:spcPct val="0"/>
                </a:spcBef>
              </a:pPr>
              <a:t>6</a:t>
            </a:fld>
            <a:endParaRPr lang="de-DE" altLang="de-DE"/>
          </a:p>
        </p:txBody>
      </p:sp>
    </p:spTree>
    <p:extLst>
      <p:ext uri="{BB962C8B-B14F-4D97-AF65-F5344CB8AC3E}">
        <p14:creationId xmlns:p14="http://schemas.microsoft.com/office/powerpoint/2010/main" val="27843158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60</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0325362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63</a:t>
            </a:fld>
            <a:endParaRPr lang="de-DE" altLang="de-DE"/>
          </a:p>
        </p:txBody>
      </p:sp>
    </p:spTree>
    <p:extLst>
      <p:ext uri="{BB962C8B-B14F-4D97-AF65-F5344CB8AC3E}">
        <p14:creationId xmlns:p14="http://schemas.microsoft.com/office/powerpoint/2010/main" val="16639081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64</a:t>
            </a:fld>
            <a:endParaRPr lang="de-DE" altLang="de-DE"/>
          </a:p>
        </p:txBody>
      </p:sp>
    </p:spTree>
    <p:extLst>
      <p:ext uri="{BB962C8B-B14F-4D97-AF65-F5344CB8AC3E}">
        <p14:creationId xmlns:p14="http://schemas.microsoft.com/office/powerpoint/2010/main" val="2155322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80974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261332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171752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9387098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69</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F0CFFBB2-10C6-ABA9-5243-DF700FC09DFB}"/>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B41817C5-88A3-B1AA-D272-8F5520471182}"/>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8676" name="Foliennummernplatzhalter 3">
            <a:extLst>
              <a:ext uri="{FF2B5EF4-FFF2-40B4-BE49-F238E27FC236}">
                <a16:creationId xmlns:a16="http://schemas.microsoft.com/office/drawing/2014/main" id="{7029EBDA-0DE0-C15B-1C13-88F58B7E71B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9D3574-160B-4A02-8B2F-F202814118F4}" type="slidenum">
              <a:rPr lang="de-DE" altLang="de-DE"/>
              <a:pPr>
                <a:spcBef>
                  <a:spcPct val="0"/>
                </a:spcBef>
              </a:pPr>
              <a:t>7</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70103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DB4AB3A6-0A25-ADA3-8A3B-DA95DE72FD45}"/>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19FFE0DD-406F-E10C-853C-CD58632CD90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9700" name="Foliennummernplatzhalter 3">
            <a:extLst>
              <a:ext uri="{FF2B5EF4-FFF2-40B4-BE49-F238E27FC236}">
                <a16:creationId xmlns:a16="http://schemas.microsoft.com/office/drawing/2014/main" id="{90B6A19C-6B3E-056C-523D-75C62D18A60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99F73C-1DD8-4748-B000-48EA44FAF3EE}" type="slidenum">
              <a:rPr lang="de-DE" altLang="de-DE"/>
              <a:pPr>
                <a:spcBef>
                  <a:spcPct val="0"/>
                </a:spcBef>
              </a:pPr>
              <a:t>9</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0000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D694638-ED55-4FC5-B057-4363DC0F4699}"/>
              </a:ext>
            </a:extLst>
          </p:cNvPr>
          <p:cNvSpPr>
            <a:spLocks noChangeArrowheads="1"/>
          </p:cNvSpPr>
          <p:nvPr userDrawn="1"/>
        </p:nvSpPr>
        <p:spPr bwMode="auto">
          <a:xfrm>
            <a:off x="1" y="6502400"/>
            <a:ext cx="990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a:t>
            </a:r>
            <a:r>
              <a:rPr lang="de-DE" altLang="de-DE" sz="1200" b="1" dirty="0">
                <a:solidFill>
                  <a:srgbClr val="FF9933"/>
                </a:solidFill>
              </a:rPr>
              <a:t>EE-Ausbaupfad in D und RLP | FV05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a:p>
            <a:pPr>
              <a:defRPr/>
            </a:pPr>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CF8C400E-617E-B600-68DD-D3AAF81BAE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95" y="-1141"/>
            <a:ext cx="798066" cy="798513"/>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hyperlink" Target="https://gruenes.haus/polykristalline-solarmodule/" TargetMode="External"/><Relationship Id="rId3" Type="http://schemas.openxmlformats.org/officeDocument/2006/relationships/image" Target="../media/image8.png"/><Relationship Id="rId7" Type="http://schemas.openxmlformats.org/officeDocument/2006/relationships/hyperlink" Target="https://gruenes.haus/solarzell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gruenes.haus/monokristalline-solarmodule/" TargetMode="External"/><Relationship Id="rId5" Type="http://schemas.openxmlformats.org/officeDocument/2006/relationships/hyperlink" Target="https://gruenes.haus/solarmodule-arten-typen/" TargetMode="External"/><Relationship Id="rId4" Type="http://schemas.openxmlformats.org/officeDocument/2006/relationships/hyperlink" Target="https://www.aroundhome.de/solaranlage/solarmodule/" TargetMode="External"/><Relationship Id="rId9" Type="http://schemas.openxmlformats.org/officeDocument/2006/relationships/hyperlink" Target="https://gruenes.haus/duennschicht-solarmodule-solarzell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globalwindatlas.info/en/area/German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hyperlink" Target="https://www.google.com/search?client=firefox-b-d&amp;q=windr%C3%A4der+fundamentkeller#fpstate=ive&amp;vld=cid:89339f97,vid:Oyli9AIkjnA,st: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i-suedpfalz-energie.de/berichte-archiv/wea-freckenfeld/"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g"/><Relationship Id="rId11" Type="http://schemas.microsoft.com/office/2007/relationships/hdphoto" Target="../media/hdphoto4.wdp"/><Relationship Id="rId5" Type="http://schemas.openxmlformats.org/officeDocument/2006/relationships/image" Target="../media/image19.jpeg"/><Relationship Id="rId10"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nr.de/fileadmin/allgemein/pdf/broschueren/Leitfaden_Biogas_web_V01.pdf"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www.youtube.com/watch?v=G1LPY3EDjLU" TargetMode="Externa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ardmediathek.de/video/swr-aktuell-rheinland-pfalz/biogas-anlage-in-boppard-erzeugt-energie-aus-abfall/swr-rp/Y3JpZDovL3N3ci5kZS9hZXgvbzE2OTk0Njc?fbclid=IwAR2xcmuwtZdDER4Nwl_6I6yNTh48epi0jLSNvTkMSQa7_Gnk9hikvy7F9LM"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www.biogutenergie-bietigheim.de/info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eg"/><Relationship Id="rId7"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bin"/><Relationship Id="rId4" Type="http://schemas.openxmlformats.org/officeDocument/2006/relationships/image" Target="../media/image43.jp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eg"/><Relationship Id="rId7"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bin"/><Relationship Id="rId4" Type="http://schemas.openxmlformats.org/officeDocument/2006/relationships/image" Target="../media/image43.jpg"/><Relationship Id="rId9"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sonnenseite.com/de/energie/die-energie-helden-der-energiewende-im-hunsrueck/"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hyperlink" Target="https://www.ardmediathek.de/video/doku-und-reportage/so-geht-klimaschutz-die-energiewender-vom-hunsrueck/swr-rp/Y3JpZDovL3N3ci5kZS9hZXgvbzE4NDg1NTc" TargetMode="Externa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g"/><Relationship Id="rId9" Type="http://schemas.openxmlformats.org/officeDocument/2006/relationships/image" Target="../media/image70.png"/></Relationships>
</file>

<file path=ppt/slides/_rels/slide62.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65.jpg"/><Relationship Id="rId3" Type="http://schemas.openxmlformats.org/officeDocument/2006/relationships/image" Target="../media/image72.jpg"/><Relationship Id="rId7" Type="http://schemas.openxmlformats.org/officeDocument/2006/relationships/image" Target="../media/image75.png"/><Relationship Id="rId12"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4.jpg"/><Relationship Id="rId11" Type="http://schemas.openxmlformats.org/officeDocument/2006/relationships/image" Target="../media/image77.png"/><Relationship Id="rId5" Type="http://schemas.openxmlformats.org/officeDocument/2006/relationships/image" Target="../media/image73.jpg"/><Relationship Id="rId10" Type="http://schemas.openxmlformats.org/officeDocument/2006/relationships/image" Target="../media/image69.png"/><Relationship Id="rId4" Type="http://schemas.openxmlformats.org/officeDocument/2006/relationships/image" Target="../media/image66.jpeg"/><Relationship Id="rId9" Type="http://schemas.openxmlformats.org/officeDocument/2006/relationships/image" Target="../media/image68.png"/></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jpg"/><Relationship Id="rId18" Type="http://schemas.openxmlformats.org/officeDocument/2006/relationships/image" Target="../media/image77.png"/><Relationship Id="rId3" Type="http://schemas.openxmlformats.org/officeDocument/2006/relationships/image" Target="../media/image78.jpeg"/><Relationship Id="rId21" Type="http://schemas.openxmlformats.org/officeDocument/2006/relationships/image" Target="../media/image75.png"/><Relationship Id="rId7" Type="http://schemas.openxmlformats.org/officeDocument/2006/relationships/image" Target="../media/image81.jpg"/><Relationship Id="rId12" Type="http://schemas.openxmlformats.org/officeDocument/2006/relationships/image" Target="../media/image67.jpg"/><Relationship Id="rId17" Type="http://schemas.openxmlformats.org/officeDocument/2006/relationships/image" Target="../media/image69.png"/><Relationship Id="rId2" Type="http://schemas.openxmlformats.org/officeDocument/2006/relationships/notesSlide" Target="../notesSlides/notesSlide63.xml"/><Relationship Id="rId16" Type="http://schemas.openxmlformats.org/officeDocument/2006/relationships/image" Target="../media/image68.png"/><Relationship Id="rId20"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80.jpg"/><Relationship Id="rId11" Type="http://schemas.openxmlformats.org/officeDocument/2006/relationships/image" Target="../media/image85.jpg"/><Relationship Id="rId5" Type="http://schemas.openxmlformats.org/officeDocument/2006/relationships/image" Target="../media/image56.png"/><Relationship Id="rId15" Type="http://schemas.openxmlformats.org/officeDocument/2006/relationships/image" Target="../media/image65.jpg"/><Relationship Id="rId10" Type="http://schemas.openxmlformats.org/officeDocument/2006/relationships/image" Target="../media/image84.jpeg"/><Relationship Id="rId19" Type="http://schemas.openxmlformats.org/officeDocument/2006/relationships/image" Target="../media/image72.jpg"/><Relationship Id="rId4" Type="http://schemas.openxmlformats.org/officeDocument/2006/relationships/image" Target="../media/image79.JPG"/><Relationship Id="rId9" Type="http://schemas.openxmlformats.org/officeDocument/2006/relationships/image" Target="../media/image83.jpg"/><Relationship Id="rId14" Type="http://schemas.openxmlformats.org/officeDocument/2006/relationships/image" Target="../media/image87.jpg"/><Relationship Id="rId22" Type="http://schemas.openxmlformats.org/officeDocument/2006/relationships/image" Target="../media/image76.svg"/></Relationships>
</file>

<file path=ppt/slides/_rels/slide64.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jpg"/><Relationship Id="rId18" Type="http://schemas.openxmlformats.org/officeDocument/2006/relationships/image" Target="../media/image72.jpg"/><Relationship Id="rId3" Type="http://schemas.openxmlformats.org/officeDocument/2006/relationships/image" Target="../media/image88.jpg"/><Relationship Id="rId21" Type="http://schemas.openxmlformats.org/officeDocument/2006/relationships/image" Target="../media/image91.svg"/><Relationship Id="rId7" Type="http://schemas.openxmlformats.org/officeDocument/2006/relationships/image" Target="../media/image56.png"/><Relationship Id="rId12" Type="http://schemas.openxmlformats.org/officeDocument/2006/relationships/image" Target="../media/image84.jpeg"/><Relationship Id="rId17" Type="http://schemas.openxmlformats.org/officeDocument/2006/relationships/image" Target="../media/image77.png"/><Relationship Id="rId2" Type="http://schemas.openxmlformats.org/officeDocument/2006/relationships/notesSlide" Target="../notesSlides/notesSlide64.xml"/><Relationship Id="rId16" Type="http://schemas.openxmlformats.org/officeDocument/2006/relationships/image" Target="../media/image69.pn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9.JPG"/><Relationship Id="rId11" Type="http://schemas.openxmlformats.org/officeDocument/2006/relationships/image" Target="../media/image83.jpg"/><Relationship Id="rId24" Type="http://schemas.openxmlformats.org/officeDocument/2006/relationships/image" Target="../media/image87.jpg"/><Relationship Id="rId5" Type="http://schemas.openxmlformats.org/officeDocument/2006/relationships/image" Target="../media/image78.jpeg"/><Relationship Id="rId15" Type="http://schemas.openxmlformats.org/officeDocument/2006/relationships/image" Target="../media/image68.png"/><Relationship Id="rId23" Type="http://schemas.openxmlformats.org/officeDocument/2006/relationships/image" Target="../media/image86.jpg"/><Relationship Id="rId10" Type="http://schemas.openxmlformats.org/officeDocument/2006/relationships/image" Target="../media/image82.png"/><Relationship Id="rId19" Type="http://schemas.openxmlformats.org/officeDocument/2006/relationships/image" Target="../media/image73.jpg"/><Relationship Id="rId4" Type="http://schemas.openxmlformats.org/officeDocument/2006/relationships/image" Target="../media/image89.jpg"/><Relationship Id="rId9" Type="http://schemas.openxmlformats.org/officeDocument/2006/relationships/image" Target="../media/image81.jpg"/><Relationship Id="rId14" Type="http://schemas.openxmlformats.org/officeDocument/2006/relationships/image" Target="../media/image65.jpg"/><Relationship Id="rId22" Type="http://schemas.openxmlformats.org/officeDocument/2006/relationships/image" Target="../media/image67.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567608" y="23651"/>
            <a:ext cx="83383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a:solidFill>
                  <a:schemeClr val="bg1"/>
                </a:solidFill>
              </a:rPr>
              <a:t>EE-</a:t>
            </a:r>
            <a:r>
              <a:rPr lang="en-US" altLang="de-DE" sz="2800" dirty="0" err="1">
                <a:solidFill>
                  <a:schemeClr val="bg1"/>
                </a:solidFill>
              </a:rPr>
              <a:t>Ausbaupfad</a:t>
            </a:r>
            <a:r>
              <a:rPr lang="en-US" altLang="de-DE" sz="2800" dirty="0">
                <a:solidFill>
                  <a:schemeClr val="bg1"/>
                </a:solidFill>
              </a:rPr>
              <a:t> in D und RLP</a:t>
            </a:r>
          </a:p>
        </p:txBody>
      </p:sp>
      <p:sp>
        <p:nvSpPr>
          <p:cNvPr id="8" name="Rectangle 2">
            <a:extLst>
              <a:ext uri="{FF2B5EF4-FFF2-40B4-BE49-F238E27FC236}">
                <a16:creationId xmlns:a16="http://schemas.microsoft.com/office/drawing/2014/main" id="{2A7DD05F-9189-42D8-AE52-576BEDC4ECEF}"/>
              </a:ext>
            </a:extLst>
          </p:cNvPr>
          <p:cNvSpPr txBox="1">
            <a:spLocks noChangeArrowheads="1"/>
          </p:cNvSpPr>
          <p:nvPr/>
        </p:nvSpPr>
        <p:spPr bwMode="auto">
          <a:xfrm>
            <a:off x="0" y="6462456"/>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9" name="Rectangle 75">
            <a:extLst>
              <a:ext uri="{FF2B5EF4-FFF2-40B4-BE49-F238E27FC236}">
                <a16:creationId xmlns:a16="http://schemas.microsoft.com/office/drawing/2014/main" id="{3B87523B-9B83-4B16-B0D8-E3A1EA5C427B}"/>
              </a:ext>
            </a:extLst>
          </p:cNvPr>
          <p:cNvSpPr>
            <a:spLocks noChangeArrowheads="1"/>
          </p:cNvSpPr>
          <p:nvPr/>
        </p:nvSpPr>
        <p:spPr bwMode="auto">
          <a:xfrm>
            <a:off x="0" y="652159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EE-Ausbaupfad in D und RLP | FV05					ISE e.V.</a:t>
            </a:r>
          </a:p>
        </p:txBody>
      </p:sp>
      <p:sp>
        <p:nvSpPr>
          <p:cNvPr id="55" name="Rechteck 54">
            <a:extLst>
              <a:ext uri="{FF2B5EF4-FFF2-40B4-BE49-F238E27FC236}">
                <a16:creationId xmlns:a16="http://schemas.microsoft.com/office/drawing/2014/main" id="{BA588D29-16D1-44FA-8AF1-30D43A755A3F}"/>
              </a:ext>
            </a:extLst>
          </p:cNvPr>
          <p:cNvSpPr/>
          <p:nvPr/>
        </p:nvSpPr>
        <p:spPr bwMode="auto">
          <a:xfrm>
            <a:off x="0" y="1343025"/>
            <a:ext cx="9906000" cy="511810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chemeClr val="tx1"/>
              </a:solidFill>
              <a:effectLst/>
              <a:latin typeface="Arial" charset="0"/>
            </a:endParaRPr>
          </a:p>
        </p:txBody>
      </p:sp>
      <p:grpSp>
        <p:nvGrpSpPr>
          <p:cNvPr id="2" name="Gruppieren 1">
            <a:extLst>
              <a:ext uri="{FF2B5EF4-FFF2-40B4-BE49-F238E27FC236}">
                <a16:creationId xmlns:a16="http://schemas.microsoft.com/office/drawing/2014/main" id="{C8C7DB80-0148-4ABB-B02E-B023079FBFFE}"/>
              </a:ext>
            </a:extLst>
          </p:cNvPr>
          <p:cNvGrpSpPr/>
          <p:nvPr/>
        </p:nvGrpSpPr>
        <p:grpSpPr>
          <a:xfrm>
            <a:off x="2076120" y="2225729"/>
            <a:ext cx="5753760" cy="3360630"/>
            <a:chOff x="2867727" y="1993004"/>
            <a:chExt cx="1155292" cy="654451"/>
          </a:xfrm>
        </p:grpSpPr>
        <p:cxnSp>
          <p:nvCxnSpPr>
            <p:cNvPr id="54" name="Gerader Verbinder 53">
              <a:extLst>
                <a:ext uri="{FF2B5EF4-FFF2-40B4-BE49-F238E27FC236}">
                  <a16:creationId xmlns:a16="http://schemas.microsoft.com/office/drawing/2014/main" id="{0D42BD71-BEDB-462D-900D-F78B198429CB}"/>
                </a:ext>
              </a:extLst>
            </p:cNvPr>
            <p:cNvCxnSpPr>
              <a:cxnSpLocks/>
            </p:cNvCxnSpPr>
            <p:nvPr/>
          </p:nvCxnSpPr>
          <p:spPr bwMode="auto">
            <a:xfrm flipV="1">
              <a:off x="3015707" y="2339833"/>
              <a:ext cx="1007312" cy="307622"/>
            </a:xfrm>
            <a:prstGeom prst="line">
              <a:avLst/>
            </a:prstGeom>
            <a:solidFill>
              <a:srgbClr val="FF0000"/>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101">
              <a:extLst>
                <a:ext uri="{FF2B5EF4-FFF2-40B4-BE49-F238E27FC236}">
                  <a16:creationId xmlns:a16="http://schemas.microsoft.com/office/drawing/2014/main" id="{08231C9F-B7C4-4C98-B7E8-7F747AECDAA3}"/>
                </a:ext>
              </a:extLst>
            </p:cNvPr>
            <p:cNvCxnSpPr/>
            <p:nvPr/>
          </p:nvCxnSpPr>
          <p:spPr bwMode="auto">
            <a:xfrm>
              <a:off x="2867727" y="2647455"/>
              <a:ext cx="147980" cy="0"/>
            </a:xfrm>
            <a:prstGeom prst="line">
              <a:avLst/>
            </a:prstGeom>
            <a:solidFill>
              <a:srgbClr val="FF0000"/>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14FC58C0-A939-4370-83D0-56158BDC4EFF}"/>
                </a:ext>
              </a:extLst>
            </p:cNvPr>
            <p:cNvCxnSpPr>
              <a:cxnSpLocks/>
            </p:cNvCxnSpPr>
            <p:nvPr/>
          </p:nvCxnSpPr>
          <p:spPr bwMode="auto">
            <a:xfrm>
              <a:off x="2867727" y="1993004"/>
              <a:ext cx="1155292" cy="346829"/>
            </a:xfrm>
            <a:prstGeom prst="line">
              <a:avLst/>
            </a:prstGeom>
            <a:solidFill>
              <a:srgbClr val="FF0000"/>
            </a:solidFill>
            <a:ln w="381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feld 11">
            <a:extLst>
              <a:ext uri="{FF2B5EF4-FFF2-40B4-BE49-F238E27FC236}">
                <a16:creationId xmlns:a16="http://schemas.microsoft.com/office/drawing/2014/main" id="{F64C91D5-77F8-4B42-9587-E2F19B18E7CF}"/>
              </a:ext>
            </a:extLst>
          </p:cNvPr>
          <p:cNvSpPr txBox="1"/>
          <p:nvPr/>
        </p:nvSpPr>
        <p:spPr>
          <a:xfrm>
            <a:off x="7606164" y="5896589"/>
            <a:ext cx="2127314" cy="276999"/>
          </a:xfrm>
          <a:prstGeom prst="rect">
            <a:avLst/>
          </a:prstGeom>
          <a:noFill/>
        </p:spPr>
        <p:txBody>
          <a:bodyPr wrap="none" rtlCol="0">
            <a:spAutoFit/>
          </a:bodyPr>
          <a:lstStyle/>
          <a:p>
            <a:r>
              <a:rPr lang="de-DE" sz="1200" dirty="0"/>
              <a:t>Stand FV05 vom 19.11.2023</a:t>
            </a:r>
          </a:p>
        </p:txBody>
      </p:sp>
      <p:pic>
        <p:nvPicPr>
          <p:cNvPr id="3" name="Grafik 2">
            <a:extLst>
              <a:ext uri="{FF2B5EF4-FFF2-40B4-BE49-F238E27FC236}">
                <a16:creationId xmlns:a16="http://schemas.microsoft.com/office/drawing/2014/main" id="{C0C8B968-1694-5CE3-3AF7-3B4A0240A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 y="-20191"/>
            <a:ext cx="1361123" cy="1361885"/>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AE2ACDC5-B2B7-FDF7-E8E0-285636FB71F5}"/>
              </a:ext>
            </a:extLst>
          </p:cNvPr>
          <p:cNvSpPr>
            <a:spLocks noChangeArrowheads="1"/>
          </p:cNvSpPr>
          <p:nvPr/>
        </p:nvSpPr>
        <p:spPr bwMode="auto">
          <a:xfrm>
            <a:off x="1328738" y="29274"/>
            <a:ext cx="525855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buChar char="•"/>
              <a:defRPr sz="2400">
                <a:solidFill>
                  <a:schemeClr val="tx1"/>
                </a:solidFill>
                <a:latin typeface="Arial" panose="020B0604020202020204" pitchFamily="34" charset="0"/>
              </a:defRPr>
            </a:lvl9pPr>
          </a:lstStyle>
          <a:p>
            <a:r>
              <a:rPr lang="de-DE" altLang="de-DE" sz="2000" dirty="0">
                <a:solidFill>
                  <a:schemeClr val="bg1"/>
                </a:solidFill>
              </a:rPr>
              <a:t>Grundlagen EE (1) PV (7)</a:t>
            </a:r>
          </a:p>
          <a:p>
            <a:pPr>
              <a:buFontTx/>
              <a:buNone/>
            </a:pPr>
            <a:r>
              <a:rPr lang="de-DE" altLang="de-DE" sz="2000" dirty="0">
                <a:solidFill>
                  <a:schemeClr val="bg1"/>
                </a:solidFill>
              </a:rPr>
              <a:t>Vergleich Ausrichtung: Süd vs. Ost-West </a:t>
            </a:r>
            <a:r>
              <a:rPr lang="de-DE" altLang="de-DE" sz="1600" dirty="0">
                <a:solidFill>
                  <a:schemeClr val="bg1"/>
                </a:solidFill>
              </a:rPr>
              <a:t>(2014)</a:t>
            </a:r>
            <a:endParaRPr lang="de-DE" altLang="de-DE" sz="1600" b="1" dirty="0">
              <a:solidFill>
                <a:schemeClr val="bg1"/>
              </a:solidFill>
            </a:endParaRPr>
          </a:p>
        </p:txBody>
      </p:sp>
      <p:sp>
        <p:nvSpPr>
          <p:cNvPr id="14339" name="Textfeld 2">
            <a:extLst>
              <a:ext uri="{FF2B5EF4-FFF2-40B4-BE49-F238E27FC236}">
                <a16:creationId xmlns:a16="http://schemas.microsoft.com/office/drawing/2014/main" id="{594ABCE3-10E4-3A6E-F2A5-C1B788DC31C6}"/>
              </a:ext>
            </a:extLst>
          </p:cNvPr>
          <p:cNvSpPr txBox="1">
            <a:spLocks noChangeArrowheads="1"/>
          </p:cNvSpPr>
          <p:nvPr/>
        </p:nvSpPr>
        <p:spPr bwMode="auto">
          <a:xfrm>
            <a:off x="1329881" y="725805"/>
            <a:ext cx="1821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800" b="1" dirty="0">
                <a:solidFill>
                  <a:srgbClr val="3333FF"/>
                </a:solidFill>
              </a:rPr>
              <a:t>Anlage A (Süd)</a:t>
            </a:r>
          </a:p>
        </p:txBody>
      </p:sp>
      <p:sp>
        <p:nvSpPr>
          <p:cNvPr id="14340" name="Textfeld 6">
            <a:extLst>
              <a:ext uri="{FF2B5EF4-FFF2-40B4-BE49-F238E27FC236}">
                <a16:creationId xmlns:a16="http://schemas.microsoft.com/office/drawing/2014/main" id="{E0C5523D-E978-C05B-9419-5DCC30F5BB50}"/>
              </a:ext>
            </a:extLst>
          </p:cNvPr>
          <p:cNvSpPr txBox="1">
            <a:spLocks noChangeArrowheads="1"/>
          </p:cNvSpPr>
          <p:nvPr/>
        </p:nvSpPr>
        <p:spPr bwMode="auto">
          <a:xfrm>
            <a:off x="5828856" y="725805"/>
            <a:ext cx="2399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800" b="1" dirty="0">
                <a:solidFill>
                  <a:srgbClr val="3333FF"/>
                </a:solidFill>
              </a:rPr>
              <a:t>Anlage B (Ost-West)</a:t>
            </a:r>
          </a:p>
        </p:txBody>
      </p:sp>
      <p:graphicFrame>
        <p:nvGraphicFramePr>
          <p:cNvPr id="6" name="Tabelle 5">
            <a:extLst>
              <a:ext uri="{FF2B5EF4-FFF2-40B4-BE49-F238E27FC236}">
                <a16:creationId xmlns:a16="http://schemas.microsoft.com/office/drawing/2014/main" id="{6E909E94-DA42-72AD-B285-86BF04B17F02}"/>
              </a:ext>
            </a:extLst>
          </p:cNvPr>
          <p:cNvGraphicFramePr>
            <a:graphicFrameLocks noGrp="1"/>
          </p:cNvGraphicFramePr>
          <p:nvPr>
            <p:extLst>
              <p:ext uri="{D42A27DB-BD31-4B8C-83A1-F6EECF244321}">
                <p14:modId xmlns:p14="http://schemas.microsoft.com/office/powerpoint/2010/main" val="3270423379"/>
              </p:ext>
            </p:extLst>
          </p:nvPr>
        </p:nvGraphicFramePr>
        <p:xfrm>
          <a:off x="96393" y="4735259"/>
          <a:ext cx="1930400" cy="1150937"/>
        </p:xfrm>
        <a:graphic>
          <a:graphicData uri="http://schemas.openxmlformats.org/drawingml/2006/table">
            <a:tbl>
              <a:tblPr>
                <a:tableStyleId>{5C22544A-7EE6-4342-B048-85BDC9FD1C3A}</a:tableStyleId>
              </a:tblPr>
              <a:tblGrid>
                <a:gridCol w="1165885">
                  <a:extLst>
                    <a:ext uri="{9D8B030D-6E8A-4147-A177-3AD203B41FA5}">
                      <a16:colId xmlns:a16="http://schemas.microsoft.com/office/drawing/2014/main" val="20000"/>
                    </a:ext>
                  </a:extLst>
                </a:gridCol>
                <a:gridCol w="764515">
                  <a:extLst>
                    <a:ext uri="{9D8B030D-6E8A-4147-A177-3AD203B41FA5}">
                      <a16:colId xmlns:a16="http://schemas.microsoft.com/office/drawing/2014/main" val="20001"/>
                    </a:ext>
                  </a:extLst>
                </a:gridCol>
              </a:tblGrid>
              <a:tr h="381105">
                <a:tc gridSpan="2">
                  <a:txBody>
                    <a:bodyPr/>
                    <a:lstStyle/>
                    <a:p>
                      <a:pPr algn="ctr" fontAlgn="ctr"/>
                      <a:r>
                        <a:rPr lang="de-DE" sz="1400" b="1" u="none" strike="noStrike" dirty="0">
                          <a:solidFill>
                            <a:schemeClr val="bg1"/>
                          </a:solidFill>
                          <a:effectLst/>
                        </a:rPr>
                        <a:t>Ertrag, Vollaststunden</a:t>
                      </a:r>
                      <a:endParaRPr lang="de-DE" sz="1400" b="1" i="0" u="none" strike="noStrike" dirty="0">
                        <a:solidFill>
                          <a:schemeClr val="bg1"/>
                        </a:solidFill>
                        <a:effectLst/>
                        <a:latin typeface="Calibri"/>
                      </a:endParaRPr>
                    </a:p>
                  </a:txBody>
                  <a:tcPr marL="9525" marR="9525" marT="9528" marB="0" anchor="ctr">
                    <a:solidFill>
                      <a:schemeClr val="bg1">
                        <a:lumMod val="50000"/>
                      </a:schemeClr>
                    </a:solidFill>
                  </a:tcPr>
                </a:tc>
                <a:tc hMerge="1">
                  <a:txBody>
                    <a:bodyPr/>
                    <a:lstStyle/>
                    <a:p>
                      <a:endParaRPr lang="de-DE"/>
                    </a:p>
                  </a:txBody>
                  <a:tcPr/>
                </a:tc>
                <a:extLst>
                  <a:ext uri="{0D108BD9-81ED-4DB2-BD59-A6C34878D82A}">
                    <a16:rowId xmlns:a16="http://schemas.microsoft.com/office/drawing/2014/main" val="10000"/>
                  </a:ext>
                </a:extLst>
              </a:tr>
              <a:tr h="192458">
                <a:tc>
                  <a:txBody>
                    <a:bodyPr/>
                    <a:lstStyle/>
                    <a:p>
                      <a:pPr algn="l" fontAlgn="b"/>
                      <a:r>
                        <a:rPr lang="de-DE" sz="1200" u="none" strike="noStrike" dirty="0">
                          <a:effectLst/>
                        </a:rPr>
                        <a:t>Soll (kWh/kWp)</a:t>
                      </a:r>
                      <a:endParaRPr lang="de-DE" sz="1200" b="0" i="0" u="none" strike="noStrike" dirty="0">
                        <a:solidFill>
                          <a:srgbClr val="000000"/>
                        </a:solidFill>
                        <a:effectLst/>
                        <a:latin typeface="Calibri"/>
                      </a:endParaRPr>
                    </a:p>
                  </a:txBody>
                  <a:tcPr marL="9525" marR="9525" marT="9528" marB="0" anchor="b"/>
                </a:tc>
                <a:tc>
                  <a:txBody>
                    <a:bodyPr/>
                    <a:lstStyle/>
                    <a:p>
                      <a:pPr algn="r" fontAlgn="b"/>
                      <a:r>
                        <a:rPr lang="de-DE" sz="1200" u="none" strike="noStrike" dirty="0">
                          <a:effectLst/>
                        </a:rPr>
                        <a:t>950</a:t>
                      </a:r>
                      <a:endParaRPr lang="de-DE" sz="1200" b="0" i="0" u="none" strike="noStrike" dirty="0">
                        <a:solidFill>
                          <a:srgbClr val="000000"/>
                        </a:solidFill>
                        <a:effectLst/>
                        <a:latin typeface="Calibri"/>
                      </a:endParaRPr>
                    </a:p>
                  </a:txBody>
                  <a:tcPr marL="9525" marR="9525" marT="9528" marB="0" anchor="b"/>
                </a:tc>
                <a:extLst>
                  <a:ext uri="{0D108BD9-81ED-4DB2-BD59-A6C34878D82A}">
                    <a16:rowId xmlns:a16="http://schemas.microsoft.com/office/drawing/2014/main" val="10001"/>
                  </a:ext>
                </a:extLst>
              </a:tr>
              <a:tr h="192458">
                <a:tc>
                  <a:txBody>
                    <a:bodyPr/>
                    <a:lstStyle/>
                    <a:p>
                      <a:pPr algn="l" fontAlgn="b"/>
                      <a:r>
                        <a:rPr lang="de-DE" sz="1200" u="none" strike="noStrike" dirty="0">
                          <a:effectLst/>
                        </a:rPr>
                        <a:t>Ist (kWh/kWp)</a:t>
                      </a:r>
                      <a:endParaRPr lang="de-DE" sz="1200" b="0" i="0" u="none" strike="noStrike" dirty="0">
                        <a:solidFill>
                          <a:srgbClr val="000000"/>
                        </a:solidFill>
                        <a:effectLst/>
                        <a:latin typeface="Calibri"/>
                      </a:endParaRPr>
                    </a:p>
                  </a:txBody>
                  <a:tcPr marL="9525" marR="9525" marT="9528" marB="0" anchor="b"/>
                </a:tc>
                <a:tc>
                  <a:txBody>
                    <a:bodyPr/>
                    <a:lstStyle/>
                    <a:p>
                      <a:pPr algn="r" fontAlgn="b"/>
                      <a:r>
                        <a:rPr lang="de-DE" sz="1200" u="none" strike="noStrike" dirty="0">
                          <a:effectLst/>
                        </a:rPr>
                        <a:t>1.137,07</a:t>
                      </a:r>
                      <a:endParaRPr lang="de-DE" sz="1200" b="0" i="0" u="none" strike="noStrike" dirty="0">
                        <a:solidFill>
                          <a:srgbClr val="000000"/>
                        </a:solidFill>
                        <a:effectLst/>
                        <a:latin typeface="Calibri"/>
                      </a:endParaRPr>
                    </a:p>
                  </a:txBody>
                  <a:tcPr marL="9525" marR="9525" marT="9528" marB="0" anchor="b"/>
                </a:tc>
                <a:extLst>
                  <a:ext uri="{0D108BD9-81ED-4DB2-BD59-A6C34878D82A}">
                    <a16:rowId xmlns:a16="http://schemas.microsoft.com/office/drawing/2014/main" val="10002"/>
                  </a:ext>
                </a:extLst>
              </a:tr>
              <a:tr h="192458">
                <a:tc>
                  <a:txBody>
                    <a:bodyPr/>
                    <a:lstStyle/>
                    <a:p>
                      <a:pPr algn="l" fontAlgn="b"/>
                      <a:r>
                        <a:rPr lang="de-DE" sz="1200" u="none" strike="noStrike" dirty="0">
                          <a:effectLst/>
                          <a:sym typeface="Symbol"/>
                        </a:rPr>
                        <a:t></a:t>
                      </a:r>
                      <a:r>
                        <a:rPr lang="de-DE" sz="1200" u="none" strike="noStrike" dirty="0">
                          <a:effectLst/>
                        </a:rPr>
                        <a:t> (%)</a:t>
                      </a:r>
                      <a:endParaRPr lang="de-DE" sz="1200" b="0" i="0" u="none" strike="noStrike" dirty="0">
                        <a:solidFill>
                          <a:srgbClr val="000000"/>
                        </a:solidFill>
                        <a:effectLst/>
                        <a:latin typeface="Symbol"/>
                      </a:endParaRPr>
                    </a:p>
                  </a:txBody>
                  <a:tcPr marL="9525" marR="9525" marT="9528" marB="0" anchor="b"/>
                </a:tc>
                <a:tc>
                  <a:txBody>
                    <a:bodyPr/>
                    <a:lstStyle/>
                    <a:p>
                      <a:pPr algn="r" fontAlgn="b"/>
                      <a:r>
                        <a:rPr lang="de-DE" sz="1200" b="0" i="0" u="none" strike="noStrike" dirty="0">
                          <a:solidFill>
                            <a:srgbClr val="000000"/>
                          </a:solidFill>
                          <a:effectLst/>
                          <a:latin typeface="Calibri"/>
                        </a:rPr>
                        <a:t>19,7</a:t>
                      </a:r>
                    </a:p>
                  </a:txBody>
                  <a:tcPr marL="9525" marR="9525" marT="9528" marB="0" anchor="b"/>
                </a:tc>
                <a:extLst>
                  <a:ext uri="{0D108BD9-81ED-4DB2-BD59-A6C34878D82A}">
                    <a16:rowId xmlns:a16="http://schemas.microsoft.com/office/drawing/2014/main" val="10003"/>
                  </a:ext>
                </a:extLst>
              </a:tr>
              <a:tr h="192458">
                <a:tc>
                  <a:txBody>
                    <a:bodyPr/>
                    <a:lstStyle/>
                    <a:p>
                      <a:pPr algn="l" fontAlgn="b"/>
                      <a:r>
                        <a:rPr lang="de-DE" sz="1200" u="none" strike="noStrike">
                          <a:effectLst/>
                        </a:rPr>
                        <a:t>Ist (h/a in %)</a:t>
                      </a:r>
                      <a:endParaRPr lang="de-DE" sz="1200" b="0" i="0" u="none" strike="noStrike">
                        <a:solidFill>
                          <a:srgbClr val="000000"/>
                        </a:solidFill>
                        <a:effectLst/>
                        <a:latin typeface="Calibri"/>
                      </a:endParaRPr>
                    </a:p>
                  </a:txBody>
                  <a:tcPr marL="9525" marR="9525" marT="9528" marB="0" anchor="b"/>
                </a:tc>
                <a:tc>
                  <a:txBody>
                    <a:bodyPr/>
                    <a:lstStyle/>
                    <a:p>
                      <a:pPr algn="r" fontAlgn="b"/>
                      <a:r>
                        <a:rPr lang="de-DE" sz="1200" u="none" strike="noStrike" dirty="0">
                          <a:effectLst/>
                        </a:rPr>
                        <a:t>13,0</a:t>
                      </a:r>
                      <a:endParaRPr lang="de-DE" sz="1200" b="0" i="0" u="none" strike="noStrike" dirty="0">
                        <a:solidFill>
                          <a:srgbClr val="000000"/>
                        </a:solidFill>
                        <a:effectLst/>
                        <a:latin typeface="Calibri"/>
                      </a:endParaRPr>
                    </a:p>
                  </a:txBody>
                  <a:tcPr marL="9525" marR="9525" marT="9528" marB="0" anchor="b"/>
                </a:tc>
                <a:extLst>
                  <a:ext uri="{0D108BD9-81ED-4DB2-BD59-A6C34878D82A}">
                    <a16:rowId xmlns:a16="http://schemas.microsoft.com/office/drawing/2014/main" val="10004"/>
                  </a:ext>
                </a:extLst>
              </a:tr>
            </a:tbl>
          </a:graphicData>
        </a:graphic>
      </p:graphicFrame>
      <p:graphicFrame>
        <p:nvGraphicFramePr>
          <p:cNvPr id="7" name="Tabelle 6">
            <a:extLst>
              <a:ext uri="{FF2B5EF4-FFF2-40B4-BE49-F238E27FC236}">
                <a16:creationId xmlns:a16="http://schemas.microsoft.com/office/drawing/2014/main" id="{36250E82-7BB1-637F-7298-38E012CC51B0}"/>
              </a:ext>
            </a:extLst>
          </p:cNvPr>
          <p:cNvGraphicFramePr>
            <a:graphicFrameLocks noGrp="1"/>
          </p:cNvGraphicFramePr>
          <p:nvPr>
            <p:extLst>
              <p:ext uri="{D42A27DB-BD31-4B8C-83A1-F6EECF244321}">
                <p14:modId xmlns:p14="http://schemas.microsoft.com/office/powerpoint/2010/main" val="1929335183"/>
              </p:ext>
            </p:extLst>
          </p:nvPr>
        </p:nvGraphicFramePr>
        <p:xfrm>
          <a:off x="5004943" y="4735259"/>
          <a:ext cx="1930400" cy="1150937"/>
        </p:xfrm>
        <a:graphic>
          <a:graphicData uri="http://schemas.openxmlformats.org/drawingml/2006/table">
            <a:tbl>
              <a:tblPr>
                <a:tableStyleId>{5C22544A-7EE6-4342-B048-85BDC9FD1C3A}</a:tableStyleId>
              </a:tblPr>
              <a:tblGrid>
                <a:gridCol w="1169651">
                  <a:extLst>
                    <a:ext uri="{9D8B030D-6E8A-4147-A177-3AD203B41FA5}">
                      <a16:colId xmlns:a16="http://schemas.microsoft.com/office/drawing/2014/main" val="20000"/>
                    </a:ext>
                  </a:extLst>
                </a:gridCol>
                <a:gridCol w="760749">
                  <a:extLst>
                    <a:ext uri="{9D8B030D-6E8A-4147-A177-3AD203B41FA5}">
                      <a16:colId xmlns:a16="http://schemas.microsoft.com/office/drawing/2014/main" val="20001"/>
                    </a:ext>
                  </a:extLst>
                </a:gridCol>
              </a:tblGrid>
              <a:tr h="381105">
                <a:tc gridSpan="2">
                  <a:txBody>
                    <a:bodyPr/>
                    <a:lstStyle/>
                    <a:p>
                      <a:pPr algn="ctr" fontAlgn="ctr"/>
                      <a:r>
                        <a:rPr lang="de-DE" sz="1400" b="1" u="none" strike="noStrike" dirty="0">
                          <a:solidFill>
                            <a:schemeClr val="bg1"/>
                          </a:solidFill>
                          <a:effectLst/>
                        </a:rPr>
                        <a:t>Ertrag, Vollaststunden</a:t>
                      </a:r>
                      <a:endParaRPr lang="de-DE" sz="1400" b="1" i="0" u="none" strike="noStrike" dirty="0">
                        <a:solidFill>
                          <a:schemeClr val="bg1"/>
                        </a:solidFill>
                        <a:effectLst/>
                        <a:latin typeface="Calibri"/>
                      </a:endParaRPr>
                    </a:p>
                  </a:txBody>
                  <a:tcPr marL="9525" marR="9525" marT="9528" marB="0" anchor="ctr">
                    <a:solidFill>
                      <a:schemeClr val="bg1">
                        <a:lumMod val="50000"/>
                      </a:schemeClr>
                    </a:solidFill>
                  </a:tcPr>
                </a:tc>
                <a:tc hMerge="1">
                  <a:txBody>
                    <a:bodyPr/>
                    <a:lstStyle/>
                    <a:p>
                      <a:endParaRPr lang="de-DE"/>
                    </a:p>
                  </a:txBody>
                  <a:tcPr/>
                </a:tc>
                <a:extLst>
                  <a:ext uri="{0D108BD9-81ED-4DB2-BD59-A6C34878D82A}">
                    <a16:rowId xmlns:a16="http://schemas.microsoft.com/office/drawing/2014/main" val="10000"/>
                  </a:ext>
                </a:extLst>
              </a:tr>
              <a:tr h="192458">
                <a:tc>
                  <a:txBody>
                    <a:bodyPr/>
                    <a:lstStyle/>
                    <a:p>
                      <a:pPr algn="l" fontAlgn="b"/>
                      <a:r>
                        <a:rPr lang="de-DE" sz="1200" u="none" strike="noStrike">
                          <a:effectLst/>
                        </a:rPr>
                        <a:t>Soll (kWh/kWp)</a:t>
                      </a:r>
                      <a:endParaRPr lang="de-DE" sz="1200" b="0" i="0" u="none" strike="noStrike">
                        <a:solidFill>
                          <a:srgbClr val="000000"/>
                        </a:solidFill>
                        <a:effectLst/>
                        <a:latin typeface="Calibri"/>
                      </a:endParaRPr>
                    </a:p>
                  </a:txBody>
                  <a:tcPr marL="9525" marR="9525" marT="9528" marB="0" anchor="b"/>
                </a:tc>
                <a:tc>
                  <a:txBody>
                    <a:bodyPr/>
                    <a:lstStyle/>
                    <a:p>
                      <a:pPr algn="r" fontAlgn="b"/>
                      <a:r>
                        <a:rPr lang="de-DE" sz="1200" u="none" strike="noStrike">
                          <a:effectLst/>
                        </a:rPr>
                        <a:t>850</a:t>
                      </a:r>
                      <a:endParaRPr lang="de-DE" sz="1200" b="0" i="0" u="none" strike="noStrike">
                        <a:solidFill>
                          <a:srgbClr val="000000"/>
                        </a:solidFill>
                        <a:effectLst/>
                        <a:latin typeface="Calibri"/>
                      </a:endParaRPr>
                    </a:p>
                  </a:txBody>
                  <a:tcPr marL="9525" marR="9525" marT="9528" marB="0" anchor="b"/>
                </a:tc>
                <a:extLst>
                  <a:ext uri="{0D108BD9-81ED-4DB2-BD59-A6C34878D82A}">
                    <a16:rowId xmlns:a16="http://schemas.microsoft.com/office/drawing/2014/main" val="10001"/>
                  </a:ext>
                </a:extLst>
              </a:tr>
              <a:tr h="192458">
                <a:tc>
                  <a:txBody>
                    <a:bodyPr/>
                    <a:lstStyle/>
                    <a:p>
                      <a:pPr algn="l" fontAlgn="b"/>
                      <a:r>
                        <a:rPr lang="de-DE" sz="1200" u="none" strike="noStrike" dirty="0">
                          <a:effectLst/>
                        </a:rPr>
                        <a:t>Ist (kWh/kWp)</a:t>
                      </a:r>
                      <a:endParaRPr lang="de-DE" sz="1200" b="0" i="0" u="none" strike="noStrike" dirty="0">
                        <a:solidFill>
                          <a:srgbClr val="000000"/>
                        </a:solidFill>
                        <a:effectLst/>
                        <a:latin typeface="Calibri"/>
                      </a:endParaRPr>
                    </a:p>
                  </a:txBody>
                  <a:tcPr marL="9525" marR="9525" marT="9528" marB="0" anchor="b"/>
                </a:tc>
                <a:tc>
                  <a:txBody>
                    <a:bodyPr/>
                    <a:lstStyle/>
                    <a:p>
                      <a:pPr algn="r" fontAlgn="b"/>
                      <a:r>
                        <a:rPr lang="de-DE" sz="1200" b="0" i="0" u="none" strike="noStrike" dirty="0">
                          <a:solidFill>
                            <a:schemeClr val="dk1"/>
                          </a:solidFill>
                          <a:effectLst/>
                          <a:latin typeface="+mn-lt"/>
                        </a:rPr>
                        <a:t>928,5</a:t>
                      </a:r>
                      <a:endParaRPr lang="de-DE" sz="1200" b="0" i="0" u="none" strike="noStrike" dirty="0">
                        <a:solidFill>
                          <a:srgbClr val="000000"/>
                        </a:solidFill>
                        <a:effectLst/>
                        <a:latin typeface="Calibri"/>
                      </a:endParaRPr>
                    </a:p>
                  </a:txBody>
                  <a:tcPr marL="9525" marR="9525" marT="9528" marB="0" anchor="b"/>
                </a:tc>
                <a:extLst>
                  <a:ext uri="{0D108BD9-81ED-4DB2-BD59-A6C34878D82A}">
                    <a16:rowId xmlns:a16="http://schemas.microsoft.com/office/drawing/2014/main" val="10002"/>
                  </a:ext>
                </a:extLst>
              </a:tr>
              <a:tr h="192458">
                <a:tc>
                  <a:txBody>
                    <a:bodyPr/>
                    <a:lstStyle/>
                    <a:p>
                      <a:pPr algn="l" fontAlgn="b"/>
                      <a:r>
                        <a:rPr lang="de-DE" sz="1200" u="none" strike="noStrike" dirty="0">
                          <a:effectLst/>
                          <a:sym typeface="Symbol"/>
                        </a:rPr>
                        <a:t></a:t>
                      </a:r>
                      <a:r>
                        <a:rPr lang="de-DE" sz="1200" u="none" strike="noStrike" dirty="0">
                          <a:effectLst/>
                        </a:rPr>
                        <a:t> (%)</a:t>
                      </a:r>
                      <a:endParaRPr lang="de-DE" sz="1200" b="0" i="0" u="none" strike="noStrike" dirty="0">
                        <a:solidFill>
                          <a:srgbClr val="000000"/>
                        </a:solidFill>
                        <a:effectLst/>
                        <a:latin typeface="Symbol"/>
                      </a:endParaRPr>
                    </a:p>
                  </a:txBody>
                  <a:tcPr marL="9525" marR="9525" marT="9528" marB="0" anchor="b"/>
                </a:tc>
                <a:tc>
                  <a:txBody>
                    <a:bodyPr/>
                    <a:lstStyle/>
                    <a:p>
                      <a:pPr algn="r" fontAlgn="b"/>
                      <a:r>
                        <a:rPr lang="de-DE" sz="1200" b="0" i="0" u="none" strike="noStrike" dirty="0">
                          <a:solidFill>
                            <a:schemeClr val="dk1"/>
                          </a:solidFill>
                          <a:effectLst/>
                          <a:latin typeface="+mn-lt"/>
                        </a:rPr>
                        <a:t>9,2</a:t>
                      </a:r>
                      <a:endParaRPr lang="de-DE" sz="1200" b="0" i="0" u="none" strike="noStrike" dirty="0">
                        <a:solidFill>
                          <a:srgbClr val="000000"/>
                        </a:solidFill>
                        <a:effectLst/>
                        <a:latin typeface="Calibri"/>
                      </a:endParaRPr>
                    </a:p>
                  </a:txBody>
                  <a:tcPr marL="9525" marR="9525" marT="9528" marB="0" anchor="b"/>
                </a:tc>
                <a:extLst>
                  <a:ext uri="{0D108BD9-81ED-4DB2-BD59-A6C34878D82A}">
                    <a16:rowId xmlns:a16="http://schemas.microsoft.com/office/drawing/2014/main" val="10003"/>
                  </a:ext>
                </a:extLst>
              </a:tr>
              <a:tr h="192458">
                <a:tc>
                  <a:txBody>
                    <a:bodyPr/>
                    <a:lstStyle/>
                    <a:p>
                      <a:pPr algn="l" fontAlgn="b"/>
                      <a:r>
                        <a:rPr lang="de-DE" sz="1200" u="none" strike="noStrike">
                          <a:effectLst/>
                        </a:rPr>
                        <a:t>Ist (h/a in %)</a:t>
                      </a:r>
                      <a:endParaRPr lang="de-DE" sz="1200" b="0" i="0" u="none" strike="noStrike">
                        <a:solidFill>
                          <a:srgbClr val="000000"/>
                        </a:solidFill>
                        <a:effectLst/>
                        <a:latin typeface="Calibri"/>
                      </a:endParaRPr>
                    </a:p>
                  </a:txBody>
                  <a:tcPr marL="9525" marR="9525" marT="9528" marB="0" anchor="b"/>
                </a:tc>
                <a:tc>
                  <a:txBody>
                    <a:bodyPr/>
                    <a:lstStyle/>
                    <a:p>
                      <a:pPr algn="r" fontAlgn="b"/>
                      <a:r>
                        <a:rPr lang="de-DE" sz="1200" b="0" i="0" u="none" strike="noStrike" dirty="0">
                          <a:solidFill>
                            <a:schemeClr val="dk1"/>
                          </a:solidFill>
                          <a:effectLst/>
                          <a:latin typeface="+mn-lt"/>
                        </a:rPr>
                        <a:t>10,6</a:t>
                      </a:r>
                      <a:endParaRPr lang="de-DE" sz="1200" b="0" i="0" u="none" strike="noStrike" dirty="0">
                        <a:solidFill>
                          <a:srgbClr val="000000"/>
                        </a:solidFill>
                        <a:effectLst/>
                        <a:latin typeface="Calibri"/>
                      </a:endParaRPr>
                    </a:p>
                  </a:txBody>
                  <a:tcPr marL="9525" marR="9525" marT="9528" marB="0" anchor="b"/>
                </a:tc>
                <a:extLst>
                  <a:ext uri="{0D108BD9-81ED-4DB2-BD59-A6C34878D82A}">
                    <a16:rowId xmlns:a16="http://schemas.microsoft.com/office/drawing/2014/main" val="10004"/>
                  </a:ext>
                </a:extLst>
              </a:tr>
            </a:tbl>
          </a:graphicData>
        </a:graphic>
      </p:graphicFrame>
      <p:graphicFrame>
        <p:nvGraphicFramePr>
          <p:cNvPr id="13" name="Tabelle 12">
            <a:extLst>
              <a:ext uri="{FF2B5EF4-FFF2-40B4-BE49-F238E27FC236}">
                <a16:creationId xmlns:a16="http://schemas.microsoft.com/office/drawing/2014/main" id="{2B2E3E6D-E009-FB2C-0485-82F034AD9665}"/>
              </a:ext>
            </a:extLst>
          </p:cNvPr>
          <p:cNvGraphicFramePr>
            <a:graphicFrameLocks noGrp="1"/>
          </p:cNvGraphicFramePr>
          <p:nvPr>
            <p:extLst>
              <p:ext uri="{D42A27DB-BD31-4B8C-83A1-F6EECF244321}">
                <p14:modId xmlns:p14="http://schemas.microsoft.com/office/powerpoint/2010/main" val="431422794"/>
              </p:ext>
            </p:extLst>
          </p:nvPr>
        </p:nvGraphicFramePr>
        <p:xfrm>
          <a:off x="2610993" y="4735259"/>
          <a:ext cx="2247900" cy="1190625"/>
        </p:xfrm>
        <a:graphic>
          <a:graphicData uri="http://schemas.openxmlformats.org/drawingml/2006/table">
            <a:tbl>
              <a:tblPr>
                <a:tableStyleId>{5C22544A-7EE6-4342-B048-85BDC9FD1C3A}</a:tableStyleId>
              </a:tblPr>
              <a:tblGrid>
                <a:gridCol w="1315262">
                  <a:extLst>
                    <a:ext uri="{9D8B030D-6E8A-4147-A177-3AD203B41FA5}">
                      <a16:colId xmlns:a16="http://schemas.microsoft.com/office/drawing/2014/main" val="20000"/>
                    </a:ext>
                  </a:extLst>
                </a:gridCol>
                <a:gridCol w="550017">
                  <a:extLst>
                    <a:ext uri="{9D8B030D-6E8A-4147-A177-3AD203B41FA5}">
                      <a16:colId xmlns:a16="http://schemas.microsoft.com/office/drawing/2014/main" val="20001"/>
                    </a:ext>
                  </a:extLst>
                </a:gridCol>
                <a:gridCol w="382621">
                  <a:extLst>
                    <a:ext uri="{9D8B030D-6E8A-4147-A177-3AD203B41FA5}">
                      <a16:colId xmlns:a16="http://schemas.microsoft.com/office/drawing/2014/main" val="20002"/>
                    </a:ext>
                  </a:extLst>
                </a:gridCol>
              </a:tblGrid>
              <a:tr h="238125">
                <a:tc gridSpan="3">
                  <a:txBody>
                    <a:bodyPr/>
                    <a:lstStyle/>
                    <a:p>
                      <a:pPr algn="ctr" fontAlgn="b"/>
                      <a:r>
                        <a:rPr lang="de-DE" sz="1400" b="1" u="none" strike="noStrike" dirty="0">
                          <a:solidFill>
                            <a:schemeClr val="bg1"/>
                          </a:solidFill>
                          <a:effectLst/>
                        </a:rPr>
                        <a:t>Saisonale Vollaststunden</a:t>
                      </a:r>
                      <a:endParaRPr lang="de-DE" sz="1400" b="1" i="0" u="none" strike="noStrike" dirty="0">
                        <a:solidFill>
                          <a:schemeClr val="bg1"/>
                        </a:solidFill>
                        <a:effectLst/>
                        <a:latin typeface="Calibri"/>
                      </a:endParaRPr>
                    </a:p>
                  </a:txBody>
                  <a:tcPr marL="9525" marR="9525" marT="9525" marB="0" anchor="b">
                    <a:solidFill>
                      <a:schemeClr val="bg1">
                        <a:lumMod val="50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190500">
                <a:tc>
                  <a:txBody>
                    <a:bodyPr/>
                    <a:lstStyle/>
                    <a:p>
                      <a:pPr algn="ctr" fontAlgn="b"/>
                      <a:r>
                        <a:rPr lang="de-DE" sz="1100" u="none" strike="noStrike" dirty="0">
                          <a:effectLst/>
                        </a:rPr>
                        <a:t>Saison</a:t>
                      </a:r>
                      <a:endParaRPr lang="de-DE" sz="1100" b="0" i="0" u="none" strike="noStrike" dirty="0">
                        <a:solidFill>
                          <a:srgbClr val="000000"/>
                        </a:solidFill>
                        <a:effectLst/>
                        <a:latin typeface="Calibri"/>
                      </a:endParaRPr>
                    </a:p>
                  </a:txBody>
                  <a:tcPr marL="9525" marR="9525" marT="9525" marB="0" anchor="b">
                    <a:solidFill>
                      <a:schemeClr val="bg1">
                        <a:lumMod val="85000"/>
                      </a:schemeClr>
                    </a:solidFill>
                  </a:tcPr>
                </a:tc>
                <a:tc>
                  <a:txBody>
                    <a:bodyPr/>
                    <a:lstStyle/>
                    <a:p>
                      <a:pPr algn="ctr" fontAlgn="b"/>
                      <a:r>
                        <a:rPr lang="de-DE" sz="1100" u="none" strike="noStrike" dirty="0">
                          <a:effectLst/>
                        </a:rPr>
                        <a:t>(h)</a:t>
                      </a:r>
                      <a:endParaRPr lang="de-DE" sz="1100" b="0" i="0" u="none" strike="noStrike" dirty="0">
                        <a:solidFill>
                          <a:srgbClr val="000000"/>
                        </a:solidFill>
                        <a:effectLst/>
                        <a:latin typeface="Calibri"/>
                      </a:endParaRPr>
                    </a:p>
                  </a:txBody>
                  <a:tcPr marL="9525" marR="9525" marT="9525" marB="0" anchor="b">
                    <a:solidFill>
                      <a:schemeClr val="bg1">
                        <a:lumMod val="85000"/>
                      </a:schemeClr>
                    </a:solidFill>
                  </a:tcPr>
                </a:tc>
                <a:tc>
                  <a:txBody>
                    <a:bodyPr/>
                    <a:lstStyle/>
                    <a:p>
                      <a:pPr algn="ctr" fontAlgn="b"/>
                      <a:r>
                        <a:rPr lang="de-DE" sz="1100" u="none" strike="noStrike" dirty="0">
                          <a:effectLst/>
                        </a:rPr>
                        <a:t>(%)</a:t>
                      </a:r>
                      <a:endParaRPr lang="de-DE" sz="1100" b="0" i="0" u="none" strike="noStrike" dirty="0">
                        <a:solidFill>
                          <a:srgbClr val="000000"/>
                        </a:solidFill>
                        <a:effectLst/>
                        <a:latin typeface="Calibri"/>
                      </a:endParaRPr>
                    </a:p>
                  </a:txBody>
                  <a:tcPr marL="9525" marR="9525" marT="9525" marB="0" anchor="b">
                    <a:solidFill>
                      <a:schemeClr val="bg1">
                        <a:lumMod val="85000"/>
                      </a:schemeClr>
                    </a:solidFill>
                  </a:tcPr>
                </a:tc>
                <a:extLst>
                  <a:ext uri="{0D108BD9-81ED-4DB2-BD59-A6C34878D82A}">
                    <a16:rowId xmlns:a16="http://schemas.microsoft.com/office/drawing/2014/main" val="10001"/>
                  </a:ext>
                </a:extLst>
              </a:tr>
              <a:tr h="190500">
                <a:tc>
                  <a:txBody>
                    <a:bodyPr/>
                    <a:lstStyle/>
                    <a:p>
                      <a:pPr algn="l" fontAlgn="b"/>
                      <a:r>
                        <a:rPr lang="de-DE" sz="1100" u="none" strike="noStrike" dirty="0">
                          <a:effectLst/>
                        </a:rPr>
                        <a:t>Winter (JFD)</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u="none" strike="noStrike" dirty="0">
                          <a:effectLst/>
                        </a:rPr>
                        <a:t>106,0</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b="0" i="0" u="none" strike="noStrike" dirty="0">
                          <a:solidFill>
                            <a:schemeClr val="dk1"/>
                          </a:solidFill>
                          <a:effectLst/>
                          <a:latin typeface="+mn-lt"/>
                        </a:rPr>
                        <a:t>9,3</a:t>
                      </a:r>
                      <a:endParaRPr lang="de-DE"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de-DE" sz="1100" u="none" strike="noStrike" dirty="0">
                          <a:effectLst/>
                        </a:rPr>
                        <a:t>Frühjahr (MAM)</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b="0" i="0" u="none" strike="noStrike" dirty="0">
                          <a:solidFill>
                            <a:schemeClr val="dk1"/>
                          </a:solidFill>
                          <a:effectLst/>
                          <a:latin typeface="+mn-lt"/>
                        </a:rPr>
                        <a:t>408,3</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b="0" i="0" u="none" strike="noStrike" dirty="0">
                          <a:solidFill>
                            <a:schemeClr val="dk1"/>
                          </a:solidFill>
                          <a:effectLst/>
                          <a:latin typeface="+mn-lt"/>
                        </a:rPr>
                        <a:t>35,9</a:t>
                      </a:r>
                      <a:endParaRPr lang="de-DE"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de-DE" sz="1100" u="none" strike="noStrike" dirty="0">
                          <a:effectLst/>
                        </a:rPr>
                        <a:t>Sommer (JJA)</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b="0" i="0" u="none" strike="noStrike" dirty="0">
                          <a:solidFill>
                            <a:schemeClr val="dk1"/>
                          </a:solidFill>
                          <a:effectLst/>
                          <a:latin typeface="+mn-lt"/>
                        </a:rPr>
                        <a:t>420,6</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b="0" i="0" u="none" strike="noStrike" dirty="0">
                          <a:solidFill>
                            <a:schemeClr val="dk1"/>
                          </a:solidFill>
                          <a:effectLst/>
                          <a:latin typeface="+mn-lt"/>
                        </a:rPr>
                        <a:t>37,0</a:t>
                      </a:r>
                      <a:endParaRPr lang="de-DE"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de-DE" sz="1100" u="none" strike="noStrike" dirty="0">
                          <a:effectLst/>
                        </a:rPr>
                        <a:t>Herbst (SON)</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b="0" i="0" u="none" strike="noStrike" dirty="0">
                          <a:solidFill>
                            <a:schemeClr val="dk1"/>
                          </a:solidFill>
                          <a:effectLst/>
                          <a:latin typeface="+mn-lt"/>
                        </a:rPr>
                        <a:t>202,2</a:t>
                      </a:r>
                      <a:endParaRPr lang="de-DE" sz="1100" b="0" i="0" u="none" strike="noStrike" dirty="0">
                        <a:solidFill>
                          <a:srgbClr val="000000"/>
                        </a:solidFill>
                        <a:effectLst/>
                        <a:latin typeface="Calibri"/>
                      </a:endParaRPr>
                    </a:p>
                  </a:txBody>
                  <a:tcPr marL="9525" marR="9525" marT="9525" marB="0" anchor="b"/>
                </a:tc>
                <a:tc>
                  <a:txBody>
                    <a:bodyPr/>
                    <a:lstStyle/>
                    <a:p>
                      <a:pPr algn="r" fontAlgn="b"/>
                      <a:r>
                        <a:rPr lang="de-DE" sz="1100" b="0" i="0" u="none" strike="noStrike" dirty="0">
                          <a:solidFill>
                            <a:schemeClr val="dk1"/>
                          </a:solidFill>
                          <a:effectLst/>
                          <a:latin typeface="+mn-lt"/>
                        </a:rPr>
                        <a:t>17,8</a:t>
                      </a:r>
                      <a:endParaRPr lang="de-DE"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bl>
          </a:graphicData>
        </a:graphic>
      </p:graphicFrame>
      <p:graphicFrame>
        <p:nvGraphicFramePr>
          <p:cNvPr id="14" name="Tabelle 13">
            <a:extLst>
              <a:ext uri="{FF2B5EF4-FFF2-40B4-BE49-F238E27FC236}">
                <a16:creationId xmlns:a16="http://schemas.microsoft.com/office/drawing/2014/main" id="{EC62C29A-0DA2-EFBD-47A1-07D4A230B29A}"/>
              </a:ext>
            </a:extLst>
          </p:cNvPr>
          <p:cNvGraphicFramePr>
            <a:graphicFrameLocks noGrp="1"/>
          </p:cNvGraphicFramePr>
          <p:nvPr>
            <p:extLst>
              <p:ext uri="{D42A27DB-BD31-4B8C-83A1-F6EECF244321}">
                <p14:modId xmlns:p14="http://schemas.microsoft.com/office/powerpoint/2010/main" val="3725431305"/>
              </p:ext>
            </p:extLst>
          </p:nvPr>
        </p:nvGraphicFramePr>
        <p:xfrm>
          <a:off x="7211568" y="4735259"/>
          <a:ext cx="2605088" cy="1392239"/>
        </p:xfrm>
        <a:graphic>
          <a:graphicData uri="http://schemas.openxmlformats.org/drawingml/2006/table">
            <a:tbl>
              <a:tblPr>
                <a:tableStyleId>{5C22544A-7EE6-4342-B048-85BDC9FD1C3A}</a:tableStyleId>
              </a:tblPr>
              <a:tblGrid>
                <a:gridCol w="1182067">
                  <a:extLst>
                    <a:ext uri="{9D8B030D-6E8A-4147-A177-3AD203B41FA5}">
                      <a16:colId xmlns:a16="http://schemas.microsoft.com/office/drawing/2014/main" val="20000"/>
                    </a:ext>
                  </a:extLst>
                </a:gridCol>
                <a:gridCol w="419097">
                  <a:extLst>
                    <a:ext uri="{9D8B030D-6E8A-4147-A177-3AD203B41FA5}">
                      <a16:colId xmlns:a16="http://schemas.microsoft.com/office/drawing/2014/main" val="20001"/>
                    </a:ext>
                  </a:extLst>
                </a:gridCol>
                <a:gridCol w="419097">
                  <a:extLst>
                    <a:ext uri="{9D8B030D-6E8A-4147-A177-3AD203B41FA5}">
                      <a16:colId xmlns:a16="http://schemas.microsoft.com/office/drawing/2014/main" val="20002"/>
                    </a:ext>
                  </a:extLst>
                </a:gridCol>
                <a:gridCol w="584827">
                  <a:extLst>
                    <a:ext uri="{9D8B030D-6E8A-4147-A177-3AD203B41FA5}">
                      <a16:colId xmlns:a16="http://schemas.microsoft.com/office/drawing/2014/main" val="20003"/>
                    </a:ext>
                  </a:extLst>
                </a:gridCol>
              </a:tblGrid>
              <a:tr h="237863">
                <a:tc gridSpan="4">
                  <a:txBody>
                    <a:bodyPr/>
                    <a:lstStyle/>
                    <a:p>
                      <a:pPr algn="ctr" fontAlgn="b"/>
                      <a:r>
                        <a:rPr lang="de-DE" sz="1400" b="1" u="none" strike="noStrike" dirty="0">
                          <a:solidFill>
                            <a:schemeClr val="bg1"/>
                          </a:solidFill>
                          <a:effectLst/>
                        </a:rPr>
                        <a:t>Saisonale Vollaststunden</a:t>
                      </a:r>
                      <a:endParaRPr lang="de-DE" sz="1400" b="1" i="0" u="none" strike="noStrike" dirty="0">
                        <a:solidFill>
                          <a:schemeClr val="bg1"/>
                        </a:solidFill>
                        <a:effectLst/>
                        <a:latin typeface="Calibri"/>
                      </a:endParaRPr>
                    </a:p>
                  </a:txBody>
                  <a:tcPr marL="9527" marR="9527" marT="9516" marB="0" anchor="b">
                    <a:solidFill>
                      <a:schemeClr val="bg1">
                        <a:lumMod val="50000"/>
                      </a:schemeClr>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192396">
                <a:tc>
                  <a:txBody>
                    <a:bodyPr/>
                    <a:lstStyle/>
                    <a:p>
                      <a:pPr algn="ctr" fontAlgn="b"/>
                      <a:r>
                        <a:rPr lang="de-DE" sz="1200" u="none" strike="noStrike" dirty="0">
                          <a:effectLst/>
                        </a:rPr>
                        <a:t>Saison</a:t>
                      </a:r>
                      <a:endParaRPr lang="de-DE" sz="1200" b="0" i="0" u="none" strike="noStrike" dirty="0">
                        <a:solidFill>
                          <a:srgbClr val="000000"/>
                        </a:solidFill>
                        <a:effectLst/>
                        <a:latin typeface="Calibri"/>
                      </a:endParaRPr>
                    </a:p>
                  </a:txBody>
                  <a:tcPr marL="9527" marR="9527" marT="9516" marB="0" anchor="b">
                    <a:solidFill>
                      <a:schemeClr val="bg1">
                        <a:lumMod val="85000"/>
                      </a:schemeClr>
                    </a:solidFill>
                  </a:tcPr>
                </a:tc>
                <a:tc>
                  <a:txBody>
                    <a:bodyPr/>
                    <a:lstStyle/>
                    <a:p>
                      <a:pPr algn="ctr" fontAlgn="b"/>
                      <a:r>
                        <a:rPr lang="de-DE" sz="1200" u="none" strike="noStrike">
                          <a:effectLst/>
                        </a:rPr>
                        <a:t>(h)</a:t>
                      </a:r>
                      <a:endParaRPr lang="de-DE" sz="1200" b="0" i="0" u="none" strike="noStrike">
                        <a:solidFill>
                          <a:srgbClr val="000000"/>
                        </a:solidFill>
                        <a:effectLst/>
                        <a:latin typeface="Calibri"/>
                      </a:endParaRPr>
                    </a:p>
                  </a:txBody>
                  <a:tcPr marL="9527" marR="9527" marT="9516" marB="0" anchor="b">
                    <a:solidFill>
                      <a:schemeClr val="bg1">
                        <a:lumMod val="85000"/>
                      </a:schemeClr>
                    </a:solidFill>
                  </a:tcPr>
                </a:tc>
                <a:tc>
                  <a:txBody>
                    <a:bodyPr/>
                    <a:lstStyle/>
                    <a:p>
                      <a:pPr algn="ctr" fontAlgn="b"/>
                      <a:r>
                        <a:rPr lang="de-DE" sz="1200" u="none" strike="noStrike">
                          <a:effectLst/>
                        </a:rPr>
                        <a:t>(%)</a:t>
                      </a:r>
                      <a:endParaRPr lang="de-DE" sz="1200" b="0" i="0" u="none" strike="noStrike">
                        <a:solidFill>
                          <a:srgbClr val="000000"/>
                        </a:solidFill>
                        <a:effectLst/>
                        <a:latin typeface="Calibri"/>
                      </a:endParaRPr>
                    </a:p>
                  </a:txBody>
                  <a:tcPr marL="9527" marR="9527" marT="9516" marB="0" anchor="b">
                    <a:solidFill>
                      <a:schemeClr val="bg1">
                        <a:lumMod val="85000"/>
                      </a:schemeClr>
                    </a:solidFill>
                  </a:tcPr>
                </a:tc>
                <a:tc>
                  <a:txBody>
                    <a:bodyPr/>
                    <a:lstStyle/>
                    <a:p>
                      <a:pPr algn="ctr" fontAlgn="b"/>
                      <a:r>
                        <a:rPr lang="de-DE" sz="1200" u="none" strike="noStrike" dirty="0">
                          <a:effectLst/>
                        </a:rPr>
                        <a:t>(% v. S)</a:t>
                      </a:r>
                      <a:endParaRPr lang="de-DE" sz="1200" b="0" i="0" u="none" strike="noStrike" dirty="0">
                        <a:solidFill>
                          <a:srgbClr val="000000"/>
                        </a:solidFill>
                        <a:effectLst/>
                        <a:latin typeface="Calibri"/>
                      </a:endParaRPr>
                    </a:p>
                  </a:txBody>
                  <a:tcPr marL="9527" marR="9527" marT="9516" marB="0" anchor="b">
                    <a:solidFill>
                      <a:schemeClr val="bg1">
                        <a:lumMod val="85000"/>
                      </a:schemeClr>
                    </a:solidFill>
                  </a:tcPr>
                </a:tc>
                <a:extLst>
                  <a:ext uri="{0D108BD9-81ED-4DB2-BD59-A6C34878D82A}">
                    <a16:rowId xmlns:a16="http://schemas.microsoft.com/office/drawing/2014/main" val="10001"/>
                  </a:ext>
                </a:extLst>
              </a:tr>
              <a:tr h="192396">
                <a:tc>
                  <a:txBody>
                    <a:bodyPr/>
                    <a:lstStyle/>
                    <a:p>
                      <a:pPr algn="l" fontAlgn="b"/>
                      <a:r>
                        <a:rPr lang="de-DE" sz="1200" u="none" strike="noStrike" dirty="0">
                          <a:effectLst/>
                        </a:rPr>
                        <a:t>Winter (JFD)</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67,8</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7,3</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63,9</a:t>
                      </a:r>
                      <a:endParaRPr lang="de-DE" sz="1200" b="0" i="0" u="none" strike="noStrike" dirty="0">
                        <a:solidFill>
                          <a:srgbClr val="000000"/>
                        </a:solidFill>
                        <a:effectLst/>
                        <a:latin typeface="Calibri"/>
                      </a:endParaRPr>
                    </a:p>
                  </a:txBody>
                  <a:tcPr marL="9527" marR="9527" marT="9516" marB="0" anchor="b"/>
                </a:tc>
                <a:extLst>
                  <a:ext uri="{0D108BD9-81ED-4DB2-BD59-A6C34878D82A}">
                    <a16:rowId xmlns:a16="http://schemas.microsoft.com/office/drawing/2014/main" val="10002"/>
                  </a:ext>
                </a:extLst>
              </a:tr>
              <a:tr h="192396">
                <a:tc>
                  <a:txBody>
                    <a:bodyPr/>
                    <a:lstStyle/>
                    <a:p>
                      <a:pPr algn="l" fontAlgn="b"/>
                      <a:r>
                        <a:rPr lang="de-DE" sz="1200" u="none" strike="noStrike" dirty="0">
                          <a:effectLst/>
                        </a:rPr>
                        <a:t>Frühjahr (MAM)</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327,5</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35,3</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80,2</a:t>
                      </a:r>
                      <a:endParaRPr lang="de-DE" sz="1200" b="0" i="0" u="none" strike="noStrike" dirty="0">
                        <a:solidFill>
                          <a:srgbClr val="000000"/>
                        </a:solidFill>
                        <a:effectLst/>
                        <a:latin typeface="Calibri"/>
                      </a:endParaRPr>
                    </a:p>
                  </a:txBody>
                  <a:tcPr marL="9527" marR="9527" marT="9516" marB="0" anchor="b"/>
                </a:tc>
                <a:extLst>
                  <a:ext uri="{0D108BD9-81ED-4DB2-BD59-A6C34878D82A}">
                    <a16:rowId xmlns:a16="http://schemas.microsoft.com/office/drawing/2014/main" val="10003"/>
                  </a:ext>
                </a:extLst>
              </a:tr>
              <a:tr h="192396">
                <a:tc>
                  <a:txBody>
                    <a:bodyPr/>
                    <a:lstStyle/>
                    <a:p>
                      <a:pPr algn="l" fontAlgn="b"/>
                      <a:r>
                        <a:rPr lang="de-DE" sz="1200" u="none" strike="noStrike" dirty="0">
                          <a:effectLst/>
                        </a:rPr>
                        <a:t>Sommer (JJA)</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383,2</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41,3</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91,1</a:t>
                      </a:r>
                      <a:endParaRPr lang="de-DE" sz="1200" b="0" i="0" u="none" strike="noStrike" dirty="0">
                        <a:solidFill>
                          <a:srgbClr val="000000"/>
                        </a:solidFill>
                        <a:effectLst/>
                        <a:latin typeface="Calibri"/>
                      </a:endParaRPr>
                    </a:p>
                  </a:txBody>
                  <a:tcPr marL="9527" marR="9527" marT="9516" marB="0" anchor="b"/>
                </a:tc>
                <a:extLst>
                  <a:ext uri="{0D108BD9-81ED-4DB2-BD59-A6C34878D82A}">
                    <a16:rowId xmlns:a16="http://schemas.microsoft.com/office/drawing/2014/main" val="10004"/>
                  </a:ext>
                </a:extLst>
              </a:tr>
              <a:tr h="192396">
                <a:tc>
                  <a:txBody>
                    <a:bodyPr/>
                    <a:lstStyle/>
                    <a:p>
                      <a:pPr algn="l" fontAlgn="b"/>
                      <a:r>
                        <a:rPr lang="de-DE" sz="1200" u="none" strike="noStrike" dirty="0">
                          <a:effectLst/>
                        </a:rPr>
                        <a:t>Herbst (SON)</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149,9</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16,1</a:t>
                      </a:r>
                      <a:endParaRPr lang="de-DE" sz="1200" b="0" i="0" u="none" strike="noStrike" dirty="0">
                        <a:solidFill>
                          <a:srgbClr val="000000"/>
                        </a:solidFill>
                        <a:effectLst/>
                        <a:latin typeface="Calibri"/>
                      </a:endParaRPr>
                    </a:p>
                  </a:txBody>
                  <a:tcPr marL="9527" marR="9527" marT="9516" marB="0" anchor="b"/>
                </a:tc>
                <a:tc>
                  <a:txBody>
                    <a:bodyPr/>
                    <a:lstStyle/>
                    <a:p>
                      <a:pPr algn="r" fontAlgn="b"/>
                      <a:r>
                        <a:rPr lang="de-DE" sz="1200" b="0" i="0" u="none" strike="noStrike" dirty="0">
                          <a:solidFill>
                            <a:schemeClr val="dk1"/>
                          </a:solidFill>
                          <a:effectLst/>
                          <a:latin typeface="+mn-lt"/>
                        </a:rPr>
                        <a:t>74,2</a:t>
                      </a:r>
                      <a:endParaRPr lang="de-DE" sz="1200" b="0" i="0" u="none" strike="noStrike" dirty="0">
                        <a:solidFill>
                          <a:srgbClr val="000000"/>
                        </a:solidFill>
                        <a:effectLst/>
                        <a:latin typeface="Calibri"/>
                      </a:endParaRPr>
                    </a:p>
                  </a:txBody>
                  <a:tcPr marL="9527" marR="9527" marT="9516" marB="0" anchor="b"/>
                </a:tc>
                <a:extLst>
                  <a:ext uri="{0D108BD9-81ED-4DB2-BD59-A6C34878D82A}">
                    <a16:rowId xmlns:a16="http://schemas.microsoft.com/office/drawing/2014/main" val="10005"/>
                  </a:ext>
                </a:extLst>
              </a:tr>
              <a:tr h="192396">
                <a:tc>
                  <a:txBody>
                    <a:bodyPr/>
                    <a:lstStyle/>
                    <a:p>
                      <a:pPr algn="l" fontAlgn="b"/>
                      <a:endParaRPr lang="de-DE" sz="1200" b="0" i="0" u="none" strike="noStrike">
                        <a:solidFill>
                          <a:srgbClr val="000000"/>
                        </a:solidFill>
                        <a:effectLst/>
                        <a:latin typeface="Calibri"/>
                      </a:endParaRPr>
                    </a:p>
                  </a:txBody>
                  <a:tcPr marL="9527" marR="9527" marT="9516" marB="0" anchor="b"/>
                </a:tc>
                <a:tc>
                  <a:txBody>
                    <a:bodyPr/>
                    <a:lstStyle/>
                    <a:p>
                      <a:pPr algn="l" fontAlgn="b"/>
                      <a:endParaRPr lang="de-DE" sz="1200" b="0" i="0" u="none" strike="noStrike">
                        <a:solidFill>
                          <a:srgbClr val="000000"/>
                        </a:solidFill>
                        <a:effectLst/>
                        <a:latin typeface="Calibri"/>
                      </a:endParaRPr>
                    </a:p>
                  </a:txBody>
                  <a:tcPr marL="9527" marR="9527" marT="9516" marB="0" anchor="b"/>
                </a:tc>
                <a:tc>
                  <a:txBody>
                    <a:bodyPr/>
                    <a:lstStyle/>
                    <a:p>
                      <a:pPr algn="r" fontAlgn="b"/>
                      <a:r>
                        <a:rPr lang="de-DE" sz="1200" b="1" u="none" strike="noStrike" dirty="0">
                          <a:effectLst/>
                          <a:sym typeface="Symbol"/>
                        </a:rPr>
                        <a:t></a:t>
                      </a:r>
                      <a:endParaRPr lang="de-DE" sz="1200" b="1" i="0" u="none" strike="noStrike" dirty="0">
                        <a:solidFill>
                          <a:srgbClr val="000000"/>
                        </a:solidFill>
                        <a:effectLst/>
                        <a:latin typeface="Symbol"/>
                      </a:endParaRPr>
                    </a:p>
                  </a:txBody>
                  <a:tcPr marL="9527" marR="9527" marT="9516" marB="0" anchor="b">
                    <a:solidFill>
                      <a:schemeClr val="bg1">
                        <a:lumMod val="85000"/>
                      </a:schemeClr>
                    </a:solidFill>
                  </a:tcPr>
                </a:tc>
                <a:tc>
                  <a:txBody>
                    <a:bodyPr/>
                    <a:lstStyle/>
                    <a:p>
                      <a:pPr algn="r" fontAlgn="b"/>
                      <a:r>
                        <a:rPr lang="de-DE" sz="1200" b="1" i="0" u="none" strike="noStrike" dirty="0">
                          <a:solidFill>
                            <a:schemeClr val="dk1"/>
                          </a:solidFill>
                          <a:effectLst/>
                          <a:latin typeface="+mn-lt"/>
                        </a:rPr>
                        <a:t>81,7</a:t>
                      </a:r>
                      <a:endParaRPr lang="de-DE" sz="1200" b="1" i="0" u="none" strike="noStrike" dirty="0">
                        <a:solidFill>
                          <a:srgbClr val="000000"/>
                        </a:solidFill>
                        <a:effectLst/>
                        <a:latin typeface="Calibri"/>
                      </a:endParaRPr>
                    </a:p>
                  </a:txBody>
                  <a:tcPr marL="9527" marR="9527" marT="9516" marB="0" anchor="b">
                    <a:solidFill>
                      <a:schemeClr val="bg1">
                        <a:lumMod val="85000"/>
                      </a:schemeClr>
                    </a:solidFill>
                  </a:tcPr>
                </a:tc>
                <a:extLst>
                  <a:ext uri="{0D108BD9-81ED-4DB2-BD59-A6C34878D82A}">
                    <a16:rowId xmlns:a16="http://schemas.microsoft.com/office/drawing/2014/main" val="10006"/>
                  </a:ext>
                </a:extLst>
              </a:tr>
            </a:tbl>
          </a:graphicData>
        </a:graphic>
      </p:graphicFrame>
      <p:sp>
        <p:nvSpPr>
          <p:cNvPr id="2" name="Textfeld 1">
            <a:extLst>
              <a:ext uri="{FF2B5EF4-FFF2-40B4-BE49-F238E27FC236}">
                <a16:creationId xmlns:a16="http://schemas.microsoft.com/office/drawing/2014/main" id="{7D358F73-D6AB-3D26-41F3-40CB1BD102DB}"/>
              </a:ext>
            </a:extLst>
          </p:cNvPr>
          <p:cNvSpPr txBox="1"/>
          <p:nvPr/>
        </p:nvSpPr>
        <p:spPr>
          <a:xfrm>
            <a:off x="5082731" y="5890959"/>
            <a:ext cx="1906587" cy="246062"/>
          </a:xfrm>
          <a:prstGeom prst="rect">
            <a:avLst/>
          </a:prstGeom>
          <a:solidFill>
            <a:schemeClr val="bg1">
              <a:lumMod val="95000"/>
            </a:schemeClr>
          </a:solidFill>
        </p:spPr>
        <p:txBody>
          <a:bodyPr>
            <a:spAutoFit/>
          </a:bodyPr>
          <a:lstStyle/>
          <a:p>
            <a:pPr>
              <a:buFontTx/>
              <a:buNone/>
              <a:defRPr/>
            </a:pPr>
            <a:r>
              <a:rPr lang="de-DE" sz="1000" dirty="0"/>
              <a:t>Flächenertrag (kWh/m²)  133,6</a:t>
            </a:r>
          </a:p>
        </p:txBody>
      </p:sp>
      <p:sp>
        <p:nvSpPr>
          <p:cNvPr id="15" name="Textfeld 14">
            <a:extLst>
              <a:ext uri="{FF2B5EF4-FFF2-40B4-BE49-F238E27FC236}">
                <a16:creationId xmlns:a16="http://schemas.microsoft.com/office/drawing/2014/main" id="{86C21B24-204B-973D-9515-1A5FCBD902B3}"/>
              </a:ext>
            </a:extLst>
          </p:cNvPr>
          <p:cNvSpPr txBox="1"/>
          <p:nvPr/>
        </p:nvSpPr>
        <p:spPr>
          <a:xfrm>
            <a:off x="128143" y="5890959"/>
            <a:ext cx="1906588" cy="246062"/>
          </a:xfrm>
          <a:prstGeom prst="rect">
            <a:avLst/>
          </a:prstGeom>
          <a:solidFill>
            <a:schemeClr val="bg1">
              <a:lumMod val="95000"/>
            </a:schemeClr>
          </a:solidFill>
        </p:spPr>
        <p:txBody>
          <a:bodyPr>
            <a:spAutoFit/>
          </a:bodyPr>
          <a:lstStyle/>
          <a:p>
            <a:pPr>
              <a:buFontTx/>
              <a:buNone/>
              <a:defRPr/>
            </a:pPr>
            <a:r>
              <a:rPr lang="de-DE" sz="1000" dirty="0"/>
              <a:t>Flächenertrag (kWh/m²)  162,7</a:t>
            </a:r>
          </a:p>
        </p:txBody>
      </p:sp>
      <p:pic>
        <p:nvPicPr>
          <p:cNvPr id="14448" name="Picture 115">
            <a:extLst>
              <a:ext uri="{FF2B5EF4-FFF2-40B4-BE49-F238E27FC236}">
                <a16:creationId xmlns:a16="http://schemas.microsoft.com/office/drawing/2014/main" id="{854A0B26-94A4-84B5-71CF-3489E8EDC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00" t="15305" r="14200" b="6596"/>
          <a:stretch>
            <a:fillRect/>
          </a:stretch>
        </p:blipFill>
        <p:spPr bwMode="auto">
          <a:xfrm>
            <a:off x="96393" y="1063371"/>
            <a:ext cx="4762500" cy="35956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449" name="Picture 116">
            <a:extLst>
              <a:ext uri="{FF2B5EF4-FFF2-40B4-BE49-F238E27FC236}">
                <a16:creationId xmlns:a16="http://schemas.microsoft.com/office/drawing/2014/main" id="{86CAEB98-CA39-CA42-527D-58F8B6A84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570" t="15295" r="13939" b="6985"/>
          <a:stretch>
            <a:fillRect/>
          </a:stretch>
        </p:blipFill>
        <p:spPr bwMode="auto">
          <a:xfrm>
            <a:off x="5006531" y="1063371"/>
            <a:ext cx="4810125" cy="35956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Rectangle 4">
            <a:extLst>
              <a:ext uri="{FF2B5EF4-FFF2-40B4-BE49-F238E27FC236}">
                <a16:creationId xmlns:a16="http://schemas.microsoft.com/office/drawing/2014/main" id="{DB52E764-FE5A-A31E-4C2A-8D665ABDD097}"/>
              </a:ext>
            </a:extLst>
          </p:cNvPr>
          <p:cNvSpPr>
            <a:spLocks noChangeArrowheads="1"/>
          </p:cNvSpPr>
          <p:nvPr/>
        </p:nvSpPr>
        <p:spPr bwMode="auto">
          <a:xfrm>
            <a:off x="155575" y="6174804"/>
            <a:ext cx="9602788"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Ost-West-Anlagen können sich im Ergebnis mit fast 82% </a:t>
            </a:r>
            <a:r>
              <a:rPr lang="de-DE" altLang="de-DE" sz="1800" dirty="0" err="1">
                <a:solidFill>
                  <a:srgbClr val="00B050"/>
                </a:solidFill>
              </a:rPr>
              <a:t>ggü</a:t>
            </a:r>
            <a:r>
              <a:rPr lang="de-DE" altLang="de-DE" sz="1800" dirty="0">
                <a:solidFill>
                  <a:srgbClr val="00B050"/>
                </a:solidFill>
              </a:rPr>
              <a:t>. der Süd-Anlage sehen lassen!</a:t>
            </a:r>
          </a:p>
        </p:txBody>
      </p:sp>
      <p:sp>
        <p:nvSpPr>
          <p:cNvPr id="3" name="Text Box 5">
            <a:extLst>
              <a:ext uri="{FF2B5EF4-FFF2-40B4-BE49-F238E27FC236}">
                <a16:creationId xmlns:a16="http://schemas.microsoft.com/office/drawing/2014/main" id="{3B7399CF-2CC0-0C30-0C84-E29E9502184B}"/>
              </a:ext>
            </a:extLst>
          </p:cNvPr>
          <p:cNvSpPr txBox="1">
            <a:spLocks noChangeArrowheads="1"/>
          </p:cNvSpPr>
          <p:nvPr/>
        </p:nvSpPr>
        <p:spPr bwMode="auto">
          <a:xfrm>
            <a:off x="3181488" y="5998020"/>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fill="hold"/>
                                        <p:tgtEl>
                                          <p:spTgt spid="14"/>
                                        </p:tgtEl>
                                        <p:attrNameLst>
                                          <p:attrName>ppt_x</p:attrName>
                                        </p:attrNameLst>
                                      </p:cBhvr>
                                      <p:tavLst>
                                        <p:tav tm="0">
                                          <p:val>
                                            <p:strVal val="#ppt_x"/>
                                          </p:val>
                                        </p:tav>
                                        <p:tav tm="100000">
                                          <p:val>
                                            <p:strVal val="#ppt_x"/>
                                          </p:val>
                                        </p:tav>
                                      </p:tavLst>
                                    </p:anim>
                                    <p:anim calcmode="lin" valueType="num">
                                      <p:cBhvr additive="base">
                                        <p:cTn id="3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a:extLst>
              <a:ext uri="{FF2B5EF4-FFF2-40B4-BE49-F238E27FC236}">
                <a16:creationId xmlns:a16="http://schemas.microsoft.com/office/drawing/2014/main" id="{D37A26E1-4B4B-7AE0-067B-79B1CA67E275}"/>
              </a:ext>
            </a:extLst>
          </p:cNvPr>
          <p:cNvSpPr txBox="1">
            <a:spLocks noChangeArrowheads="1"/>
          </p:cNvSpPr>
          <p:nvPr/>
        </p:nvSpPr>
        <p:spPr bwMode="auto">
          <a:xfrm>
            <a:off x="969962" y="35179"/>
            <a:ext cx="52022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(1) PV (8)</a:t>
            </a:r>
            <a:br>
              <a:rPr lang="de-DE" altLang="de-DE" sz="2000" dirty="0">
                <a:solidFill>
                  <a:schemeClr val="bg1"/>
                </a:solidFill>
              </a:rPr>
            </a:br>
            <a:r>
              <a:rPr lang="de-DE" altLang="de-DE" sz="2000" dirty="0">
                <a:solidFill>
                  <a:schemeClr val="bg1"/>
                </a:solidFill>
              </a:rPr>
              <a:t>Solarmodule</a:t>
            </a:r>
            <a:endParaRPr lang="en-GB" altLang="de-DE" sz="2000" dirty="0">
              <a:solidFill>
                <a:schemeClr val="bg1"/>
              </a:solidFill>
            </a:endParaRPr>
          </a:p>
        </p:txBody>
      </p:sp>
      <p:pic>
        <p:nvPicPr>
          <p:cNvPr id="5" name="Grafik 4" descr="Ein Bild, das Screenshot, Text, Design, Rechteck enthält.&#10;&#10;Automatisch generierte Beschreibung">
            <a:extLst>
              <a:ext uri="{FF2B5EF4-FFF2-40B4-BE49-F238E27FC236}">
                <a16:creationId xmlns:a16="http://schemas.microsoft.com/office/drawing/2014/main" id="{1990D28A-B5D9-A9E1-4E6B-8B3F31A89D87}"/>
              </a:ext>
            </a:extLst>
          </p:cNvPr>
          <p:cNvPicPr>
            <a:picLocks noChangeAspect="1"/>
          </p:cNvPicPr>
          <p:nvPr/>
        </p:nvPicPr>
        <p:blipFill rotWithShape="1">
          <a:blip r:embed="rId3">
            <a:extLst>
              <a:ext uri="{28A0092B-C50C-407E-A947-70E740481C1C}">
                <a14:useLocalDpi xmlns:a14="http://schemas.microsoft.com/office/drawing/2010/main" val="0"/>
              </a:ext>
            </a:extLst>
          </a:blip>
          <a:srcRect l="6556" t="3618" r="11435"/>
          <a:stretch/>
        </p:blipFill>
        <p:spPr>
          <a:xfrm>
            <a:off x="666750" y="1701586"/>
            <a:ext cx="4914900" cy="3559108"/>
          </a:xfrm>
          <a:prstGeom prst="rect">
            <a:avLst/>
          </a:prstGeom>
        </p:spPr>
      </p:pic>
      <p:sp>
        <p:nvSpPr>
          <p:cNvPr id="11270" name="Text Box 5">
            <a:hlinkClick r:id="rId4"/>
            <a:extLst>
              <a:ext uri="{FF2B5EF4-FFF2-40B4-BE49-F238E27FC236}">
                <a16:creationId xmlns:a16="http://schemas.microsoft.com/office/drawing/2014/main" id="{DD53A951-CBF5-0F1C-016A-795FA1672ECA}"/>
              </a:ext>
            </a:extLst>
          </p:cNvPr>
          <p:cNvSpPr txBox="1">
            <a:spLocks noChangeArrowheads="1"/>
          </p:cNvSpPr>
          <p:nvPr/>
        </p:nvSpPr>
        <p:spPr bwMode="auto">
          <a:xfrm>
            <a:off x="752140" y="5416257"/>
            <a:ext cx="2368790"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u="sng" dirty="0" err="1">
                <a:solidFill>
                  <a:srgbClr val="00B050"/>
                </a:solidFill>
              </a:rPr>
              <a:t>AroundHome</a:t>
            </a:r>
            <a:r>
              <a:rPr lang="de-DE" altLang="de-DE" sz="1200" u="sng" dirty="0">
                <a:solidFill>
                  <a:srgbClr val="00B050"/>
                </a:solidFill>
              </a:rPr>
              <a:t>, Solaranlage </a:t>
            </a:r>
            <a:endParaRPr lang="en-US" altLang="de-DE" sz="1200" u="sng" dirty="0">
              <a:solidFill>
                <a:srgbClr val="00B050"/>
              </a:solidFill>
            </a:endParaRPr>
          </a:p>
        </p:txBody>
      </p:sp>
      <p:grpSp>
        <p:nvGrpSpPr>
          <p:cNvPr id="10" name="Gruppieren 9">
            <a:extLst>
              <a:ext uri="{FF2B5EF4-FFF2-40B4-BE49-F238E27FC236}">
                <a16:creationId xmlns:a16="http://schemas.microsoft.com/office/drawing/2014/main" id="{2DC56D56-F2C9-70E5-1F92-10CAFDC85737}"/>
              </a:ext>
            </a:extLst>
          </p:cNvPr>
          <p:cNvGrpSpPr/>
          <p:nvPr/>
        </p:nvGrpSpPr>
        <p:grpSpPr>
          <a:xfrm>
            <a:off x="5631826" y="1046890"/>
            <a:ext cx="4142412" cy="4306137"/>
            <a:chOff x="5631826" y="1046890"/>
            <a:chExt cx="4142412" cy="4306137"/>
          </a:xfrm>
        </p:grpSpPr>
        <p:sp>
          <p:nvSpPr>
            <p:cNvPr id="6" name="Text Box 5">
              <a:hlinkClick r:id="rId5"/>
              <a:extLst>
                <a:ext uri="{FF2B5EF4-FFF2-40B4-BE49-F238E27FC236}">
                  <a16:creationId xmlns:a16="http://schemas.microsoft.com/office/drawing/2014/main" id="{2210D6EB-C6D6-6CDF-0C22-9E6FCB49EE56}"/>
                </a:ext>
              </a:extLst>
            </p:cNvPr>
            <p:cNvSpPr txBox="1">
              <a:spLocks noChangeArrowheads="1"/>
            </p:cNvSpPr>
            <p:nvPr/>
          </p:nvSpPr>
          <p:spPr bwMode="auto">
            <a:xfrm>
              <a:off x="5631826" y="5168361"/>
              <a:ext cx="240290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u="sng" dirty="0" err="1">
                  <a:solidFill>
                    <a:srgbClr val="00B050"/>
                  </a:solidFill>
                </a:rPr>
                <a:t>gruenes</a:t>
              </a:r>
              <a:r>
                <a:rPr lang="de-DE" altLang="de-DE" sz="1200" u="sng" dirty="0">
                  <a:solidFill>
                    <a:srgbClr val="00B050"/>
                  </a:solidFill>
                </a:rPr>
                <a:t> haus, Solarmodule</a:t>
              </a:r>
              <a:endParaRPr lang="en-US" altLang="de-DE" sz="1200" u="sng" dirty="0">
                <a:solidFill>
                  <a:srgbClr val="00B050"/>
                </a:solidFill>
              </a:endParaRPr>
            </a:p>
          </p:txBody>
        </p:sp>
        <p:sp>
          <p:nvSpPr>
            <p:cNvPr id="8" name="Textfeld 7">
              <a:extLst>
                <a:ext uri="{FF2B5EF4-FFF2-40B4-BE49-F238E27FC236}">
                  <a16:creationId xmlns:a16="http://schemas.microsoft.com/office/drawing/2014/main" id="{0B4A5D2C-CB5D-5C36-3E88-756397984DC5}"/>
                </a:ext>
              </a:extLst>
            </p:cNvPr>
            <p:cNvSpPr txBox="1"/>
            <p:nvPr/>
          </p:nvSpPr>
          <p:spPr>
            <a:xfrm>
              <a:off x="5709438" y="1046890"/>
              <a:ext cx="4064800" cy="3323987"/>
            </a:xfrm>
            <a:prstGeom prst="rect">
              <a:avLst/>
            </a:prstGeom>
            <a:noFill/>
          </p:spPr>
          <p:txBody>
            <a:bodyPr wrap="square">
              <a:spAutoFit/>
            </a:bodyPr>
            <a:lstStyle/>
            <a:p>
              <a:pPr rtl="0"/>
              <a:r>
                <a:rPr lang="de-DE" sz="1600" b="1" dirty="0">
                  <a:effectLst/>
                </a:rPr>
                <a:t>Solarmodul-Arten</a:t>
              </a:r>
            </a:p>
            <a:p>
              <a:pPr rtl="0"/>
              <a:endParaRPr lang="de-DE" sz="1400" b="1" dirty="0">
                <a:effectLst/>
                <a:hlinkClick r:id="rId6"/>
              </a:endParaRPr>
            </a:p>
            <a:p>
              <a:pPr rtl="0"/>
              <a:r>
                <a:rPr lang="de-DE" sz="1400" dirty="0">
                  <a:effectLst/>
                  <a:hlinkClick r:id="rId6"/>
                </a:rPr>
                <a:t>Monokristalline Solarmodule</a:t>
              </a:r>
              <a:r>
                <a:rPr lang="de-DE" sz="1400" dirty="0"/>
                <a:t>: Beste Effizienz und Lebensdauer, dafür höhere Kosten. Erkennbar an den gleichmäßigen, dunklen </a:t>
              </a:r>
              <a:r>
                <a:rPr lang="de-DE" sz="1400" dirty="0">
                  <a:effectLst/>
                  <a:hlinkClick r:id="rId7"/>
                </a:rPr>
                <a:t>Solarzellen</a:t>
              </a:r>
              <a:r>
                <a:rPr lang="de-DE" sz="1400" dirty="0"/>
                <a:t>.</a:t>
              </a:r>
            </a:p>
            <a:p>
              <a:pPr rtl="0"/>
              <a:endParaRPr lang="de-DE" sz="1400" dirty="0"/>
            </a:p>
            <a:p>
              <a:pPr rtl="0"/>
              <a:r>
                <a:rPr lang="de-DE" sz="1400" dirty="0">
                  <a:effectLst/>
                  <a:hlinkClick r:id="rId8"/>
                </a:rPr>
                <a:t>Polykristalline Solarmodule</a:t>
              </a:r>
              <a:r>
                <a:rPr lang="de-DE" sz="1400" dirty="0"/>
                <a:t>: Etwas niedrigere Effizienz und Lebensdauer, dafür kostengünstiger. Erkennbar an den unregelmäßigen, blauen Zellen.</a:t>
              </a:r>
            </a:p>
            <a:p>
              <a:pPr rtl="0"/>
              <a:endParaRPr lang="de-DE" sz="1400" dirty="0"/>
            </a:p>
            <a:p>
              <a:pPr rtl="0"/>
              <a:r>
                <a:rPr lang="de-DE" sz="1400" dirty="0">
                  <a:effectLst/>
                  <a:hlinkClick r:id="rId9"/>
                </a:rPr>
                <a:t>Dünnschicht-Solarmodule</a:t>
              </a:r>
              <a:r>
                <a:rPr lang="de-DE" sz="1400" dirty="0"/>
                <a:t>: Geringste Effizienz, dafür leicht und flexibel. Am besten für Anwendungen mit begrenztem Platz oder gewichtssensitiven Anforderungen geeignet.</a:t>
              </a:r>
            </a:p>
          </p:txBody>
        </p:sp>
      </p:grpSp>
      <p:sp>
        <p:nvSpPr>
          <p:cNvPr id="9" name="Textfeld 8">
            <a:extLst>
              <a:ext uri="{FF2B5EF4-FFF2-40B4-BE49-F238E27FC236}">
                <a16:creationId xmlns:a16="http://schemas.microsoft.com/office/drawing/2014/main" id="{0B53B6E9-2B0A-D7B2-53C1-481F3A5A9C29}"/>
              </a:ext>
            </a:extLst>
          </p:cNvPr>
          <p:cNvSpPr txBox="1"/>
          <p:nvPr/>
        </p:nvSpPr>
        <p:spPr>
          <a:xfrm>
            <a:off x="845820" y="1046890"/>
            <a:ext cx="3651962" cy="338554"/>
          </a:xfrm>
          <a:prstGeom prst="rect">
            <a:avLst/>
          </a:prstGeom>
          <a:noFill/>
        </p:spPr>
        <p:txBody>
          <a:bodyPr wrap="none" rtlCol="0">
            <a:spAutoFit/>
          </a:bodyPr>
          <a:lstStyle/>
          <a:p>
            <a:r>
              <a:rPr lang="de-DE" sz="1600" b="1" dirty="0"/>
              <a:t>Aufbau eines Solarmoduls (Prinzip)</a:t>
            </a:r>
          </a:p>
        </p:txBody>
      </p:sp>
      <p:sp>
        <p:nvSpPr>
          <p:cNvPr id="117" name="Rectangle 4">
            <a:extLst>
              <a:ext uri="{FF2B5EF4-FFF2-40B4-BE49-F238E27FC236}">
                <a16:creationId xmlns:a16="http://schemas.microsoft.com/office/drawing/2014/main" id="{008F6F34-9A1E-3D01-E164-40C9ABBA2F37}"/>
              </a:ext>
            </a:extLst>
          </p:cNvPr>
          <p:cNvSpPr>
            <a:spLocks noChangeArrowheads="1"/>
          </p:cNvSpPr>
          <p:nvPr/>
        </p:nvSpPr>
        <p:spPr bwMode="auto">
          <a:xfrm>
            <a:off x="287338" y="6150511"/>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Solarmodule zählen zu den wichtigsten Bestandteilen einer PV-Anlage!</a:t>
            </a:r>
          </a:p>
        </p:txBody>
      </p:sp>
    </p:spTree>
    <p:extLst>
      <p:ext uri="{BB962C8B-B14F-4D97-AF65-F5344CB8AC3E}">
        <p14:creationId xmlns:p14="http://schemas.microsoft.com/office/powerpoint/2010/main" val="163070454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1000" fill="hold"/>
                                        <p:tgtEl>
                                          <p:spTgt spid="117"/>
                                        </p:tgtEl>
                                        <p:attrNameLst>
                                          <p:attrName>ppt_x</p:attrName>
                                        </p:attrNameLst>
                                      </p:cBhvr>
                                      <p:tavLst>
                                        <p:tav tm="0">
                                          <p:val>
                                            <p:strVal val="#ppt_x"/>
                                          </p:val>
                                        </p:tav>
                                        <p:tav tm="100000">
                                          <p:val>
                                            <p:strVal val="#ppt_x"/>
                                          </p:val>
                                        </p:tav>
                                      </p:tavLst>
                                    </p:anim>
                                    <p:anim calcmode="lin" valueType="num">
                                      <p:cBhvr additive="base">
                                        <p:cTn id="14"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a:extLst>
              <a:ext uri="{FF2B5EF4-FFF2-40B4-BE49-F238E27FC236}">
                <a16:creationId xmlns:a16="http://schemas.microsoft.com/office/drawing/2014/main" id="{D37A26E1-4B4B-7AE0-067B-79B1CA67E275}"/>
              </a:ext>
            </a:extLst>
          </p:cNvPr>
          <p:cNvSpPr txBox="1">
            <a:spLocks noChangeArrowheads="1"/>
          </p:cNvSpPr>
          <p:nvPr/>
        </p:nvSpPr>
        <p:spPr bwMode="auto">
          <a:xfrm>
            <a:off x="969962" y="-41021"/>
            <a:ext cx="52022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(1) PV (9)</a:t>
            </a:r>
            <a:br>
              <a:rPr lang="de-DE" altLang="de-DE" sz="2000" dirty="0">
                <a:solidFill>
                  <a:schemeClr val="bg1"/>
                </a:solidFill>
              </a:rPr>
            </a:br>
            <a:r>
              <a:rPr lang="de-DE" altLang="de-DE" sz="2000" dirty="0">
                <a:solidFill>
                  <a:schemeClr val="bg1"/>
                </a:solidFill>
              </a:rPr>
              <a:t>Komponenten einer PV-Anlage</a:t>
            </a:r>
            <a:endParaRPr lang="en-GB" altLang="de-DE" sz="2000" dirty="0">
              <a:solidFill>
                <a:schemeClr val="bg1"/>
              </a:solidFill>
            </a:endParaRPr>
          </a:p>
        </p:txBody>
      </p:sp>
      <p:pic>
        <p:nvPicPr>
          <p:cNvPr id="3" name="Grafik 2" descr="Ein Bild, das Text, Screenshot, Cartoon, Design enthält.&#10;&#10;Automatisch generierte Beschreibung">
            <a:extLst>
              <a:ext uri="{FF2B5EF4-FFF2-40B4-BE49-F238E27FC236}">
                <a16:creationId xmlns:a16="http://schemas.microsoft.com/office/drawing/2014/main" id="{EBE9C11A-6E30-8A1A-D7C8-B0C4B40256FA}"/>
              </a:ext>
            </a:extLst>
          </p:cNvPr>
          <p:cNvPicPr>
            <a:picLocks noChangeAspect="1"/>
          </p:cNvPicPr>
          <p:nvPr/>
        </p:nvPicPr>
        <p:blipFill rotWithShape="1">
          <a:blip r:embed="rId3">
            <a:extLst>
              <a:ext uri="{28A0092B-C50C-407E-A947-70E740481C1C}">
                <a14:useLocalDpi xmlns:a14="http://schemas.microsoft.com/office/drawing/2010/main" val="0"/>
              </a:ext>
            </a:extLst>
          </a:blip>
          <a:srcRect t="2837"/>
          <a:stretch/>
        </p:blipFill>
        <p:spPr>
          <a:xfrm>
            <a:off x="640302" y="856265"/>
            <a:ext cx="8579898" cy="5476681"/>
          </a:xfrm>
          <a:prstGeom prst="rect">
            <a:avLst/>
          </a:prstGeom>
        </p:spPr>
      </p:pic>
      <p:sp>
        <p:nvSpPr>
          <p:cNvPr id="11270" name="Text Box 5">
            <a:extLst>
              <a:ext uri="{FF2B5EF4-FFF2-40B4-BE49-F238E27FC236}">
                <a16:creationId xmlns:a16="http://schemas.microsoft.com/office/drawing/2014/main" id="{DD53A951-CBF5-0F1C-016A-795FA1672ECA}"/>
              </a:ext>
            </a:extLst>
          </p:cNvPr>
          <p:cNvSpPr txBox="1">
            <a:spLocks noChangeArrowheads="1"/>
          </p:cNvSpPr>
          <p:nvPr/>
        </p:nvSpPr>
        <p:spPr bwMode="auto">
          <a:xfrm>
            <a:off x="7105315" y="5683310"/>
            <a:ext cx="14662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dirty="0" err="1"/>
              <a:t>AroundHome</a:t>
            </a:r>
            <a:r>
              <a:rPr lang="de-DE" altLang="de-DE" sz="1200" dirty="0"/>
              <a:t> </a:t>
            </a:r>
            <a:endParaRPr lang="en-US" altLang="de-DE" sz="1200" dirty="0"/>
          </a:p>
        </p:txBody>
      </p:sp>
      <p:sp>
        <p:nvSpPr>
          <p:cNvPr id="117" name="Rectangle 4">
            <a:extLst>
              <a:ext uri="{FF2B5EF4-FFF2-40B4-BE49-F238E27FC236}">
                <a16:creationId xmlns:a16="http://schemas.microsoft.com/office/drawing/2014/main" id="{008F6F34-9A1E-3D01-E164-40C9ABBA2F37}"/>
              </a:ext>
            </a:extLst>
          </p:cNvPr>
          <p:cNvSpPr>
            <a:spLocks noChangeArrowheads="1"/>
          </p:cNvSpPr>
          <p:nvPr/>
        </p:nvSpPr>
        <p:spPr bwMode="auto">
          <a:xfrm>
            <a:off x="287338" y="6150511"/>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Eine PV-Anlage im Ein- und Mehrfamilienhaus ist einfach aufgebaut!</a:t>
            </a:r>
          </a:p>
        </p:txBody>
      </p:sp>
    </p:spTree>
    <p:extLst>
      <p:ext uri="{BB962C8B-B14F-4D97-AF65-F5344CB8AC3E}">
        <p14:creationId xmlns:p14="http://schemas.microsoft.com/office/powerpoint/2010/main" val="250168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fill="hold"/>
                                        <p:tgtEl>
                                          <p:spTgt spid="117"/>
                                        </p:tgtEl>
                                        <p:attrNameLst>
                                          <p:attrName>ppt_x</p:attrName>
                                        </p:attrNameLst>
                                      </p:cBhvr>
                                      <p:tavLst>
                                        <p:tav tm="0">
                                          <p:val>
                                            <p:strVal val="#ppt_x"/>
                                          </p:val>
                                        </p:tav>
                                        <p:tav tm="100000">
                                          <p:val>
                                            <p:strVal val="#ppt_x"/>
                                          </p:val>
                                        </p:tav>
                                      </p:tavLst>
                                    </p:anim>
                                    <p:anim calcmode="lin" valueType="num">
                                      <p:cBhvr additive="base">
                                        <p:cTn id="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a:extLst>
              <a:ext uri="{FF2B5EF4-FFF2-40B4-BE49-F238E27FC236}">
                <a16:creationId xmlns:a16="http://schemas.microsoft.com/office/drawing/2014/main" id="{D37A26E1-4B4B-7AE0-067B-79B1CA67E275}"/>
              </a:ext>
            </a:extLst>
          </p:cNvPr>
          <p:cNvSpPr txBox="1">
            <a:spLocks noChangeArrowheads="1"/>
          </p:cNvSpPr>
          <p:nvPr/>
        </p:nvSpPr>
        <p:spPr bwMode="auto">
          <a:xfrm>
            <a:off x="969962" y="-41021"/>
            <a:ext cx="52022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(1)</a:t>
            </a:r>
            <a:br>
              <a:rPr lang="de-DE" altLang="de-DE" sz="2000" dirty="0">
                <a:solidFill>
                  <a:schemeClr val="bg1"/>
                </a:solidFill>
              </a:rPr>
            </a:br>
            <a:r>
              <a:rPr lang="de-DE" altLang="de-DE" sz="2000" dirty="0">
                <a:solidFill>
                  <a:schemeClr val="bg1"/>
                </a:solidFill>
              </a:rPr>
              <a:t>Vorbemerkung</a:t>
            </a:r>
            <a:endParaRPr lang="en-GB" altLang="de-DE" sz="2000" dirty="0">
              <a:solidFill>
                <a:schemeClr val="bg1"/>
              </a:solidFill>
            </a:endParaRPr>
          </a:p>
        </p:txBody>
      </p:sp>
      <p:sp>
        <p:nvSpPr>
          <p:cNvPr id="2" name="Text Box 5">
            <a:extLst>
              <a:ext uri="{FF2B5EF4-FFF2-40B4-BE49-F238E27FC236}">
                <a16:creationId xmlns:a16="http://schemas.microsoft.com/office/drawing/2014/main" id="{63B1F773-BA43-B1E2-687C-518E91A40CB1}"/>
              </a:ext>
            </a:extLst>
          </p:cNvPr>
          <p:cNvSpPr txBox="1">
            <a:spLocks noChangeArrowheads="1"/>
          </p:cNvSpPr>
          <p:nvPr/>
        </p:nvSpPr>
        <p:spPr bwMode="auto">
          <a:xfrm>
            <a:off x="679253" y="972485"/>
            <a:ext cx="869791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Windkraftanlagen (WKA) wandeln die Bewegungsenergie (kinetische Energie) des Windes zunächst in mechanische und dann in elektrische Energie um.</a:t>
            </a:r>
          </a:p>
        </p:txBody>
      </p:sp>
      <p:sp>
        <p:nvSpPr>
          <p:cNvPr id="3" name="Text Box 5">
            <a:extLst>
              <a:ext uri="{FF2B5EF4-FFF2-40B4-BE49-F238E27FC236}">
                <a16:creationId xmlns:a16="http://schemas.microsoft.com/office/drawing/2014/main" id="{1421D99F-95F6-9902-A191-734879F4EE7B}"/>
              </a:ext>
            </a:extLst>
          </p:cNvPr>
          <p:cNvSpPr txBox="1">
            <a:spLocks noChangeArrowheads="1"/>
          </p:cNvSpPr>
          <p:nvPr/>
        </p:nvSpPr>
        <p:spPr bwMode="auto">
          <a:xfrm>
            <a:off x="679253" y="3496068"/>
            <a:ext cx="8697913"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Für </a:t>
            </a:r>
            <a:r>
              <a:rPr lang="de-DE" altLang="de-DE" sz="1600" dirty="0" err="1">
                <a:solidFill>
                  <a:srgbClr val="0000FF"/>
                </a:solidFill>
              </a:rPr>
              <a:t>Onshore</a:t>
            </a:r>
            <a:r>
              <a:rPr lang="de-DE" altLang="de-DE" sz="1600" dirty="0">
                <a:solidFill>
                  <a:srgbClr val="0000FF"/>
                </a:solidFill>
              </a:rPr>
              <a:t>-WKA sind 2 % der Gesamtfläche von D vorgesehen. </a:t>
            </a:r>
          </a:p>
        </p:txBody>
      </p:sp>
      <p:sp>
        <p:nvSpPr>
          <p:cNvPr id="5" name="Text Box 5">
            <a:extLst>
              <a:ext uri="{FF2B5EF4-FFF2-40B4-BE49-F238E27FC236}">
                <a16:creationId xmlns:a16="http://schemas.microsoft.com/office/drawing/2014/main" id="{19A92787-A223-57A7-8520-9509BB3B1FE6}"/>
              </a:ext>
            </a:extLst>
          </p:cNvPr>
          <p:cNvSpPr txBox="1">
            <a:spLocks noChangeArrowheads="1"/>
          </p:cNvSpPr>
          <p:nvPr/>
        </p:nvSpPr>
        <p:spPr bwMode="auto">
          <a:xfrm>
            <a:off x="679253" y="4121744"/>
            <a:ext cx="8697913"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WK-Anlagen haben die zweitniedrigsten Erzeugungskosten!</a:t>
            </a:r>
          </a:p>
        </p:txBody>
      </p:sp>
      <p:sp>
        <p:nvSpPr>
          <p:cNvPr id="6" name="Text Box 5">
            <a:extLst>
              <a:ext uri="{FF2B5EF4-FFF2-40B4-BE49-F238E27FC236}">
                <a16:creationId xmlns:a16="http://schemas.microsoft.com/office/drawing/2014/main" id="{516EBBD5-1A9F-3B2D-5A83-B94F144B3AEB}"/>
              </a:ext>
            </a:extLst>
          </p:cNvPr>
          <p:cNvSpPr txBox="1">
            <a:spLocks noChangeArrowheads="1"/>
          </p:cNvSpPr>
          <p:nvPr/>
        </p:nvSpPr>
        <p:spPr bwMode="auto">
          <a:xfrm>
            <a:off x="679253" y="1659039"/>
            <a:ext cx="869791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In Abhängigkeit von der Jahreszeit ändern sich die Erträge der WK-Anlagen. Im Herbst, Winter und Frühjahr sind die Erträge deutlich höher als im Sommer.</a:t>
            </a:r>
            <a:br>
              <a:rPr lang="de-DE" altLang="de-DE" sz="1600" dirty="0">
                <a:solidFill>
                  <a:srgbClr val="0000FF"/>
                </a:solidFill>
              </a:rPr>
            </a:br>
            <a:r>
              <a:rPr lang="de-DE" altLang="de-DE" sz="1600" dirty="0">
                <a:solidFill>
                  <a:srgbClr val="0000FF"/>
                </a:solidFill>
              </a:rPr>
              <a:t>D.h. WK-Anlagen und PV-Anlagen verhalten sich komplementär zueinander und ergänzen sich damit sehr gut!</a:t>
            </a:r>
          </a:p>
        </p:txBody>
      </p:sp>
      <p:sp>
        <p:nvSpPr>
          <p:cNvPr id="7" name="Text Box 5">
            <a:extLst>
              <a:ext uri="{FF2B5EF4-FFF2-40B4-BE49-F238E27FC236}">
                <a16:creationId xmlns:a16="http://schemas.microsoft.com/office/drawing/2014/main" id="{E6F085D7-5346-3926-E94A-F0F469339696}"/>
              </a:ext>
            </a:extLst>
          </p:cNvPr>
          <p:cNvSpPr txBox="1">
            <a:spLocks noChangeArrowheads="1"/>
          </p:cNvSpPr>
          <p:nvPr/>
        </p:nvSpPr>
        <p:spPr bwMode="auto">
          <a:xfrm>
            <a:off x="679253" y="2839516"/>
            <a:ext cx="8697913"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Von Nord nach Süd verringert sich die Windhöffigkeit und damit die Vollaststunden.</a:t>
            </a:r>
          </a:p>
        </p:txBody>
      </p:sp>
    </p:spTree>
    <p:extLst>
      <p:ext uri="{BB962C8B-B14F-4D97-AF65-F5344CB8AC3E}">
        <p14:creationId xmlns:p14="http://schemas.microsoft.com/office/powerpoint/2010/main" val="3106067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a:extLst>
              <a:ext uri="{FF2B5EF4-FFF2-40B4-BE49-F238E27FC236}">
                <a16:creationId xmlns:a16="http://schemas.microsoft.com/office/drawing/2014/main" id="{D37A26E1-4B4B-7AE0-067B-79B1CA67E275}"/>
              </a:ext>
            </a:extLst>
          </p:cNvPr>
          <p:cNvSpPr txBox="1">
            <a:spLocks noChangeArrowheads="1"/>
          </p:cNvSpPr>
          <p:nvPr/>
        </p:nvSpPr>
        <p:spPr bwMode="auto">
          <a:xfrm>
            <a:off x="969962" y="-41021"/>
            <a:ext cx="52022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(2)</a:t>
            </a:r>
            <a:br>
              <a:rPr lang="de-DE" altLang="de-DE" sz="2000" dirty="0">
                <a:solidFill>
                  <a:schemeClr val="bg1"/>
                </a:solidFill>
              </a:rPr>
            </a:br>
            <a:r>
              <a:rPr lang="de-DE" altLang="de-DE" sz="2000" dirty="0">
                <a:solidFill>
                  <a:schemeClr val="bg1"/>
                </a:solidFill>
              </a:rPr>
              <a:t>Windatlas von D in 200 m über Grund</a:t>
            </a:r>
            <a:endParaRPr lang="en-GB" altLang="de-DE" sz="2000" dirty="0">
              <a:solidFill>
                <a:schemeClr val="bg1"/>
              </a:solidFill>
            </a:endParaRPr>
          </a:p>
        </p:txBody>
      </p:sp>
      <p:sp>
        <p:nvSpPr>
          <p:cNvPr id="7" name="Rechteck 6">
            <a:extLst>
              <a:ext uri="{FF2B5EF4-FFF2-40B4-BE49-F238E27FC236}">
                <a16:creationId xmlns:a16="http://schemas.microsoft.com/office/drawing/2014/main" id="{49438735-DDA2-332D-341A-FC9AD81D7C76}"/>
              </a:ext>
            </a:extLst>
          </p:cNvPr>
          <p:cNvSpPr/>
          <p:nvPr/>
        </p:nvSpPr>
        <p:spPr bwMode="auto">
          <a:xfrm>
            <a:off x="969962" y="4716780"/>
            <a:ext cx="845820" cy="45720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Text Box 5">
            <a:extLst>
              <a:ext uri="{FF2B5EF4-FFF2-40B4-BE49-F238E27FC236}">
                <a16:creationId xmlns:a16="http://schemas.microsoft.com/office/drawing/2014/main" id="{91B2E0C1-A2AD-CAF8-25F7-F47F9EDF9AE6}"/>
              </a:ext>
            </a:extLst>
          </p:cNvPr>
          <p:cNvSpPr txBox="1">
            <a:spLocks noChangeArrowheads="1"/>
          </p:cNvSpPr>
          <p:nvPr/>
        </p:nvSpPr>
        <p:spPr bwMode="auto">
          <a:xfrm>
            <a:off x="8555622" y="5569764"/>
            <a:ext cx="44242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endParaRPr lang="en-US" altLang="de-DE" sz="1200" dirty="0"/>
          </a:p>
        </p:txBody>
      </p:sp>
      <p:pic>
        <p:nvPicPr>
          <p:cNvPr id="3" name="Grafik 2">
            <a:extLst>
              <a:ext uri="{FF2B5EF4-FFF2-40B4-BE49-F238E27FC236}">
                <a16:creationId xmlns:a16="http://schemas.microsoft.com/office/drawing/2014/main" id="{0D5E4EAA-4DB4-7474-CB09-809F4E9639D5}"/>
              </a:ext>
            </a:extLst>
          </p:cNvPr>
          <p:cNvPicPr>
            <a:picLocks noChangeAspect="1"/>
          </p:cNvPicPr>
          <p:nvPr/>
        </p:nvPicPr>
        <p:blipFill rotWithShape="1">
          <a:blip r:embed="rId3"/>
          <a:srcRect l="43777" t="25520" r="33353" b="4893"/>
          <a:stretch/>
        </p:blipFill>
        <p:spPr>
          <a:xfrm>
            <a:off x="654019" y="919010"/>
            <a:ext cx="8510085" cy="4855233"/>
          </a:xfrm>
          <a:prstGeom prst="rect">
            <a:avLst/>
          </a:prstGeom>
        </p:spPr>
      </p:pic>
      <p:sp>
        <p:nvSpPr>
          <p:cNvPr id="2" name="Text Box 5">
            <a:extLst>
              <a:ext uri="{FF2B5EF4-FFF2-40B4-BE49-F238E27FC236}">
                <a16:creationId xmlns:a16="http://schemas.microsoft.com/office/drawing/2014/main" id="{FCD65183-1703-54AD-0F69-C0AEB706D545}"/>
              </a:ext>
            </a:extLst>
          </p:cNvPr>
          <p:cNvSpPr txBox="1">
            <a:spLocks noChangeArrowheads="1"/>
          </p:cNvSpPr>
          <p:nvPr/>
        </p:nvSpPr>
        <p:spPr bwMode="auto">
          <a:xfrm>
            <a:off x="6222593" y="5841722"/>
            <a:ext cx="235853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a:solidFill>
                  <a:srgbClr val="00B050"/>
                </a:solidFill>
                <a:hlinkClick r:id="rId4">
                  <a:extLst>
                    <a:ext uri="{A12FA001-AC4F-418D-AE19-62706E023703}">
                      <ahyp:hlinkClr xmlns:ahyp="http://schemas.microsoft.com/office/drawing/2018/hyperlinkcolor" val="tx"/>
                    </a:ext>
                  </a:extLst>
                </a:hlinkClick>
              </a:rPr>
              <a:t>GLOBAL</a:t>
            </a:r>
            <a:r>
              <a:rPr lang="de-DE" altLang="de-DE" sz="1200" dirty="0">
                <a:solidFill>
                  <a:srgbClr val="00B050"/>
                </a:solidFill>
              </a:rPr>
              <a:t> WINDATLAS.info</a:t>
            </a:r>
            <a:endParaRPr lang="en-US" altLang="de-DE" sz="1200" dirty="0">
              <a:solidFill>
                <a:srgbClr val="00B050"/>
              </a:solidFill>
            </a:endParaRPr>
          </a:p>
        </p:txBody>
      </p:sp>
      <p:sp>
        <p:nvSpPr>
          <p:cNvPr id="8" name="Rectangle 4">
            <a:extLst>
              <a:ext uri="{FF2B5EF4-FFF2-40B4-BE49-F238E27FC236}">
                <a16:creationId xmlns:a16="http://schemas.microsoft.com/office/drawing/2014/main" id="{97A311F8-F0E0-E87E-93EF-BE9D8DB64356}"/>
              </a:ext>
            </a:extLst>
          </p:cNvPr>
          <p:cNvSpPr>
            <a:spLocks noChangeArrowheads="1"/>
          </p:cNvSpPr>
          <p:nvPr/>
        </p:nvSpPr>
        <p:spPr bwMode="auto">
          <a:xfrm>
            <a:off x="287338" y="6083539"/>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Es gibt ausreichend Wind in D, von Nord nach Süd fallende Windhöffigkeit!</a:t>
            </a:r>
          </a:p>
        </p:txBody>
      </p:sp>
    </p:spTree>
    <p:extLst>
      <p:ext uri="{BB962C8B-B14F-4D97-AF65-F5344CB8AC3E}">
        <p14:creationId xmlns:p14="http://schemas.microsoft.com/office/powerpoint/2010/main" val="353443927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a:extLst>
              <a:ext uri="{FF2B5EF4-FFF2-40B4-BE49-F238E27FC236}">
                <a16:creationId xmlns:a16="http://schemas.microsoft.com/office/drawing/2014/main" id="{0977D16E-2BD2-B592-A800-FA3567829B92}"/>
              </a:ext>
            </a:extLst>
          </p:cNvPr>
          <p:cNvSpPr txBox="1">
            <a:spLocks noChangeArrowheads="1"/>
          </p:cNvSpPr>
          <p:nvPr/>
        </p:nvSpPr>
        <p:spPr bwMode="auto">
          <a:xfrm>
            <a:off x="7383917" y="5818594"/>
            <a:ext cx="248016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err="1"/>
              <a:t>Gipscomm</a:t>
            </a:r>
            <a:r>
              <a:rPr lang="de-DE" altLang="de-DE" sz="1200" dirty="0"/>
              <a:t>-Energie, ISE e.V.</a:t>
            </a:r>
            <a:endParaRPr lang="en-US" altLang="de-DE" sz="1200" dirty="0"/>
          </a:p>
        </p:txBody>
      </p:sp>
      <p:sp>
        <p:nvSpPr>
          <p:cNvPr id="120" name="Text Box 113">
            <a:extLst>
              <a:ext uri="{FF2B5EF4-FFF2-40B4-BE49-F238E27FC236}">
                <a16:creationId xmlns:a16="http://schemas.microsoft.com/office/drawing/2014/main" id="{D988B0E2-8678-7214-2D7F-63969224716C}"/>
              </a:ext>
            </a:extLst>
          </p:cNvPr>
          <p:cNvSpPr txBox="1">
            <a:spLocks noChangeArrowheads="1"/>
          </p:cNvSpPr>
          <p:nvPr/>
        </p:nvSpPr>
        <p:spPr bwMode="auto">
          <a:xfrm>
            <a:off x="6804025" y="2222128"/>
            <a:ext cx="19864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b="1" dirty="0">
                <a:solidFill>
                  <a:srgbClr val="FF6600"/>
                </a:solidFill>
              </a:rPr>
              <a:t>Wirkungsgrad: </a:t>
            </a:r>
            <a:r>
              <a:rPr lang="de-DE" altLang="de-DE" sz="1200" dirty="0">
                <a:solidFill>
                  <a:srgbClr val="FF6600"/>
                </a:solidFill>
              </a:rPr>
              <a:t>ca. 50 %</a:t>
            </a:r>
          </a:p>
          <a:p>
            <a:pPr eaLnBrk="1" hangingPunct="1"/>
            <a:r>
              <a:rPr lang="de-DE" altLang="de-DE" sz="1200" dirty="0">
                <a:solidFill>
                  <a:srgbClr val="FF6600"/>
                </a:solidFill>
              </a:rPr>
              <a:t>Max. Wirkungsgrad: 59 % </a:t>
            </a:r>
          </a:p>
        </p:txBody>
      </p:sp>
      <p:pic>
        <p:nvPicPr>
          <p:cNvPr id="10245" name="Grafik 3">
            <a:extLst>
              <a:ext uri="{FF2B5EF4-FFF2-40B4-BE49-F238E27FC236}">
                <a16:creationId xmlns:a16="http://schemas.microsoft.com/office/drawing/2014/main" id="{7D577602-A9D2-4010-4B6A-D3B6A07802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582613"/>
            <a:ext cx="3859212"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54" name="Gerade Verbindung mit Pfeil 4">
            <a:extLst>
              <a:ext uri="{FF2B5EF4-FFF2-40B4-BE49-F238E27FC236}">
                <a16:creationId xmlns:a16="http://schemas.microsoft.com/office/drawing/2014/main" id="{866EE18F-D52F-FC23-EDEC-4DDFEF864FE9}"/>
              </a:ext>
            </a:extLst>
          </p:cNvPr>
          <p:cNvCxnSpPr>
            <a:cxnSpLocks/>
          </p:cNvCxnSpPr>
          <p:nvPr/>
        </p:nvCxnSpPr>
        <p:spPr bwMode="auto">
          <a:xfrm>
            <a:off x="3407941" y="2347912"/>
            <a:ext cx="286616" cy="0"/>
          </a:xfrm>
          <a:prstGeom prst="straightConnector1">
            <a:avLst/>
          </a:prstGeom>
          <a:noFill/>
          <a:ln w="12700" algn="ctr">
            <a:solidFill>
              <a:srgbClr val="FFCC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5" name="Gerade Verbindung mit Pfeil 31">
            <a:extLst>
              <a:ext uri="{FF2B5EF4-FFF2-40B4-BE49-F238E27FC236}">
                <a16:creationId xmlns:a16="http://schemas.microsoft.com/office/drawing/2014/main" id="{B2C82F3C-B832-0078-650C-FB41B9814BF5}"/>
              </a:ext>
            </a:extLst>
          </p:cNvPr>
          <p:cNvCxnSpPr>
            <a:cxnSpLocks/>
          </p:cNvCxnSpPr>
          <p:nvPr/>
        </p:nvCxnSpPr>
        <p:spPr bwMode="auto">
          <a:xfrm>
            <a:off x="3307669" y="5381625"/>
            <a:ext cx="493568" cy="0"/>
          </a:xfrm>
          <a:prstGeom prst="straightConnector1">
            <a:avLst/>
          </a:prstGeom>
          <a:noFill/>
          <a:ln w="12700" algn="ctr">
            <a:solidFill>
              <a:srgbClr val="FFCC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Rectangle 4">
            <a:extLst>
              <a:ext uri="{FF2B5EF4-FFF2-40B4-BE49-F238E27FC236}">
                <a16:creationId xmlns:a16="http://schemas.microsoft.com/office/drawing/2014/main" id="{805F8325-0DC1-F807-9F9A-426B4C5EB0BE}"/>
              </a:ext>
            </a:extLst>
          </p:cNvPr>
          <p:cNvSpPr>
            <a:spLocks noChangeArrowheads="1"/>
          </p:cNvSpPr>
          <p:nvPr/>
        </p:nvSpPr>
        <p:spPr bwMode="auto">
          <a:xfrm>
            <a:off x="76235" y="5983288"/>
            <a:ext cx="9829765"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Standardklasse bei den WKA-</a:t>
            </a:r>
            <a:r>
              <a:rPr lang="de-DE" altLang="de-DE" sz="1800" dirty="0" err="1">
                <a:solidFill>
                  <a:srgbClr val="00B050"/>
                </a:solidFill>
              </a:rPr>
              <a:t>Onshore</a:t>
            </a:r>
            <a:r>
              <a:rPr lang="de-DE" altLang="de-DE" sz="1800" dirty="0">
                <a:solidFill>
                  <a:srgbClr val="00B050"/>
                </a:solidFill>
              </a:rPr>
              <a:t> liegt heute bei </a:t>
            </a:r>
            <a:r>
              <a:rPr lang="de-DE" sz="1800" b="1" dirty="0">
                <a:solidFill>
                  <a:srgbClr val="00B050"/>
                </a:solidFill>
                <a:sym typeface="Symbol" panose="05050102010706020507" pitchFamily="18" charset="2"/>
              </a:rPr>
              <a:t></a:t>
            </a:r>
            <a:r>
              <a:rPr lang="de-DE" sz="1800" dirty="0">
                <a:solidFill>
                  <a:srgbClr val="00B050"/>
                </a:solidFill>
                <a:sym typeface="Symbol" panose="05050102010706020507" pitchFamily="18" charset="2"/>
              </a:rPr>
              <a:t> </a:t>
            </a:r>
            <a:r>
              <a:rPr lang="de-DE" altLang="de-DE" sz="1800" dirty="0">
                <a:solidFill>
                  <a:srgbClr val="00B050"/>
                </a:solidFill>
              </a:rPr>
              <a:t> 6 MW! </a:t>
            </a:r>
          </a:p>
        </p:txBody>
      </p:sp>
      <p:sp>
        <p:nvSpPr>
          <p:cNvPr id="3" name="Text Box 5">
            <a:extLst>
              <a:ext uri="{FF2B5EF4-FFF2-40B4-BE49-F238E27FC236}">
                <a16:creationId xmlns:a16="http://schemas.microsoft.com/office/drawing/2014/main" id="{EDEC984A-D695-1617-6279-6AF39C5F02A7}"/>
              </a:ext>
            </a:extLst>
          </p:cNvPr>
          <p:cNvSpPr txBox="1">
            <a:spLocks noChangeArrowheads="1"/>
          </p:cNvSpPr>
          <p:nvPr/>
        </p:nvSpPr>
        <p:spPr bwMode="auto">
          <a:xfrm>
            <a:off x="4293724" y="4432763"/>
            <a:ext cx="288541" cy="13849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900" b="1" dirty="0"/>
              <a:t>Trafo</a:t>
            </a:r>
            <a:endParaRPr lang="en-US" altLang="de-DE" sz="900" b="1" dirty="0"/>
          </a:p>
        </p:txBody>
      </p:sp>
      <p:grpSp>
        <p:nvGrpSpPr>
          <p:cNvPr id="12" name="Gruppieren 11">
            <a:extLst>
              <a:ext uri="{FF2B5EF4-FFF2-40B4-BE49-F238E27FC236}">
                <a16:creationId xmlns:a16="http://schemas.microsoft.com/office/drawing/2014/main" id="{4E1FE410-E565-1E0C-1469-402CA749DB3E}"/>
              </a:ext>
            </a:extLst>
          </p:cNvPr>
          <p:cNvGrpSpPr/>
          <p:nvPr/>
        </p:nvGrpSpPr>
        <p:grpSpPr>
          <a:xfrm>
            <a:off x="1342182" y="685800"/>
            <a:ext cx="7974599" cy="4821238"/>
            <a:chOff x="1342182" y="685800"/>
            <a:chExt cx="7974599" cy="4821238"/>
          </a:xfrm>
        </p:grpSpPr>
        <p:cxnSp>
          <p:nvCxnSpPr>
            <p:cNvPr id="10272" name="Gerade Verbindung mit Pfeil 23">
              <a:extLst>
                <a:ext uri="{FF2B5EF4-FFF2-40B4-BE49-F238E27FC236}">
                  <a16:creationId xmlns:a16="http://schemas.microsoft.com/office/drawing/2014/main" id="{92AF4FF2-61A2-3AA4-1D9B-0767E5B0F6D0}"/>
                </a:ext>
              </a:extLst>
            </p:cNvPr>
            <p:cNvCxnSpPr>
              <a:cxnSpLocks noChangeShapeType="1"/>
            </p:cNvCxnSpPr>
            <p:nvPr/>
          </p:nvCxnSpPr>
          <p:spPr bwMode="auto">
            <a:xfrm>
              <a:off x="6525351" y="1900833"/>
              <a:ext cx="0" cy="3606205"/>
            </a:xfrm>
            <a:prstGeom prst="straightConnector1">
              <a:avLst/>
            </a:prstGeom>
            <a:noFill/>
            <a:ln w="12700" algn="ctr">
              <a:solidFill>
                <a:srgbClr val="FFC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 Box 113">
              <a:extLst>
                <a:ext uri="{FF2B5EF4-FFF2-40B4-BE49-F238E27FC236}">
                  <a16:creationId xmlns:a16="http://schemas.microsoft.com/office/drawing/2014/main" id="{3ACA6394-07F9-5687-9F6F-E45A21CAE4AD}"/>
                </a:ext>
              </a:extLst>
            </p:cNvPr>
            <p:cNvSpPr txBox="1">
              <a:spLocks noChangeArrowheads="1"/>
            </p:cNvSpPr>
            <p:nvPr/>
          </p:nvSpPr>
          <p:spPr bwMode="auto">
            <a:xfrm>
              <a:off x="6831101" y="1897766"/>
              <a:ext cx="2485680" cy="27699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i="1" dirty="0">
                  <a:solidFill>
                    <a:schemeClr val="bg1"/>
                  </a:solidFill>
                </a:rPr>
                <a:t>6,0 MW, JUWI </a:t>
              </a:r>
              <a:r>
                <a:rPr lang="de-DE" altLang="de-DE" sz="1200" i="1" dirty="0" err="1">
                  <a:solidFill>
                    <a:schemeClr val="bg1"/>
                  </a:solidFill>
                </a:rPr>
                <a:t>Minfeld</a:t>
              </a:r>
              <a:r>
                <a:rPr lang="de-DE" altLang="de-DE" sz="1200" i="1" dirty="0">
                  <a:solidFill>
                    <a:schemeClr val="bg1"/>
                  </a:solidFill>
                </a:rPr>
                <a:t>, &gt;2024     </a:t>
              </a:r>
            </a:p>
          </p:txBody>
        </p:sp>
        <p:cxnSp>
          <p:nvCxnSpPr>
            <p:cNvPr id="7" name="Gerade Verbindung mit Pfeil 7">
              <a:extLst>
                <a:ext uri="{FF2B5EF4-FFF2-40B4-BE49-F238E27FC236}">
                  <a16:creationId xmlns:a16="http://schemas.microsoft.com/office/drawing/2014/main" id="{F697A0A7-837C-30A1-7948-4E86D72E0256}"/>
                </a:ext>
              </a:extLst>
            </p:cNvPr>
            <p:cNvCxnSpPr>
              <a:cxnSpLocks noChangeShapeType="1"/>
            </p:cNvCxnSpPr>
            <p:nvPr/>
          </p:nvCxnSpPr>
          <p:spPr bwMode="auto">
            <a:xfrm>
              <a:off x="1738758" y="685800"/>
              <a:ext cx="0" cy="2700933"/>
            </a:xfrm>
            <a:prstGeom prst="straightConnector1">
              <a:avLst/>
            </a:prstGeom>
            <a:noFill/>
            <a:ln w="12700" algn="ctr">
              <a:solidFill>
                <a:srgbClr val="FFC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feld 29">
              <a:extLst>
                <a:ext uri="{FF2B5EF4-FFF2-40B4-BE49-F238E27FC236}">
                  <a16:creationId xmlns:a16="http://schemas.microsoft.com/office/drawing/2014/main" id="{769253A8-7DBB-2CBF-F722-D53C5D9B5557}"/>
                </a:ext>
              </a:extLst>
            </p:cNvPr>
            <p:cNvSpPr txBox="1">
              <a:spLocks noChangeArrowheads="1"/>
            </p:cNvSpPr>
            <p:nvPr/>
          </p:nvSpPr>
          <p:spPr bwMode="auto">
            <a:xfrm>
              <a:off x="1342182" y="2626698"/>
              <a:ext cx="755335" cy="338554"/>
            </a:xfrm>
            <a:prstGeom prst="rect">
              <a:avLst/>
            </a:prstGeom>
            <a:solidFill>
              <a:srgbClr val="FFC000"/>
            </a:solidFill>
            <a:ln>
              <a:noFill/>
            </a:ln>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600" dirty="0">
                  <a:solidFill>
                    <a:schemeClr val="bg1"/>
                  </a:solidFill>
                </a:rPr>
                <a:t>162 m</a:t>
              </a:r>
            </a:p>
          </p:txBody>
        </p:sp>
        <p:sp>
          <p:nvSpPr>
            <p:cNvPr id="6" name="Textfeld 26">
              <a:extLst>
                <a:ext uri="{FF2B5EF4-FFF2-40B4-BE49-F238E27FC236}">
                  <a16:creationId xmlns:a16="http://schemas.microsoft.com/office/drawing/2014/main" id="{35F1DA07-8397-421B-2CC8-F925CA34C6E7}"/>
                </a:ext>
              </a:extLst>
            </p:cNvPr>
            <p:cNvSpPr txBox="1">
              <a:spLocks noChangeArrowheads="1"/>
            </p:cNvSpPr>
            <p:nvPr/>
          </p:nvSpPr>
          <p:spPr bwMode="auto">
            <a:xfrm>
              <a:off x="6147021" y="3445014"/>
              <a:ext cx="755335" cy="338554"/>
            </a:xfrm>
            <a:prstGeom prst="rect">
              <a:avLst/>
            </a:prstGeom>
            <a:solidFill>
              <a:srgbClr val="FFC000"/>
            </a:solidFill>
            <a:ln>
              <a:noFill/>
            </a:ln>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bg1"/>
                  </a:solidFill>
                </a:rPr>
                <a:t>169 m</a:t>
              </a:r>
            </a:p>
          </p:txBody>
        </p:sp>
      </p:grpSp>
      <p:grpSp>
        <p:nvGrpSpPr>
          <p:cNvPr id="9" name="Gruppieren 8">
            <a:extLst>
              <a:ext uri="{FF2B5EF4-FFF2-40B4-BE49-F238E27FC236}">
                <a16:creationId xmlns:a16="http://schemas.microsoft.com/office/drawing/2014/main" id="{6EF00222-A68D-9274-A3E2-C598291E90DE}"/>
              </a:ext>
            </a:extLst>
          </p:cNvPr>
          <p:cNvGrpSpPr/>
          <p:nvPr/>
        </p:nvGrpSpPr>
        <p:grpSpPr>
          <a:xfrm>
            <a:off x="538798" y="685800"/>
            <a:ext cx="8808901" cy="4849813"/>
            <a:chOff x="538798" y="685800"/>
            <a:chExt cx="8808901" cy="4849813"/>
          </a:xfrm>
        </p:grpSpPr>
        <p:sp>
          <p:nvSpPr>
            <p:cNvPr id="10265" name="Text Box 113">
              <a:extLst>
                <a:ext uri="{FF2B5EF4-FFF2-40B4-BE49-F238E27FC236}">
                  <a16:creationId xmlns:a16="http://schemas.microsoft.com/office/drawing/2014/main" id="{A0698F90-1F76-D5AD-1959-FB37F48468B0}"/>
                </a:ext>
              </a:extLst>
            </p:cNvPr>
            <p:cNvSpPr txBox="1">
              <a:spLocks noChangeArrowheads="1"/>
            </p:cNvSpPr>
            <p:nvPr/>
          </p:nvSpPr>
          <p:spPr bwMode="auto">
            <a:xfrm>
              <a:off x="6740999" y="947073"/>
              <a:ext cx="14944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b="1" dirty="0">
                  <a:solidFill>
                    <a:srgbClr val="FF6600"/>
                  </a:solidFill>
                </a:rPr>
                <a:t>Windrad-Leistung</a:t>
              </a:r>
            </a:p>
            <a:p>
              <a:pPr eaLnBrk="1" hangingPunct="1"/>
              <a:endParaRPr lang="de-DE" altLang="de-DE" sz="1200" dirty="0">
                <a:solidFill>
                  <a:srgbClr val="FF6600"/>
                </a:solidFill>
              </a:endParaRPr>
            </a:p>
          </p:txBody>
        </p:sp>
        <p:cxnSp>
          <p:nvCxnSpPr>
            <p:cNvPr id="10267" name="Gerade Verbindung 5">
              <a:extLst>
                <a:ext uri="{FF2B5EF4-FFF2-40B4-BE49-F238E27FC236}">
                  <a16:creationId xmlns:a16="http://schemas.microsoft.com/office/drawing/2014/main" id="{C98A2A7F-67EC-6F7F-78C8-FC33475F0F17}"/>
                </a:ext>
              </a:extLst>
            </p:cNvPr>
            <p:cNvCxnSpPr>
              <a:cxnSpLocks noChangeShapeType="1"/>
            </p:cNvCxnSpPr>
            <p:nvPr/>
          </p:nvCxnSpPr>
          <p:spPr bwMode="auto">
            <a:xfrm flipH="1">
              <a:off x="790566" y="685800"/>
              <a:ext cx="2200068" cy="0"/>
            </a:xfrm>
            <a:prstGeom prst="line">
              <a:avLst/>
            </a:prstGeom>
            <a:noFill/>
            <a:ln w="127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8" name="Gerade Verbindung 14">
              <a:extLst>
                <a:ext uri="{FF2B5EF4-FFF2-40B4-BE49-F238E27FC236}">
                  <a16:creationId xmlns:a16="http://schemas.microsoft.com/office/drawing/2014/main" id="{F52074F2-07B9-0E54-E013-3285CBFFBDBE}"/>
                </a:ext>
              </a:extLst>
            </p:cNvPr>
            <p:cNvCxnSpPr>
              <a:cxnSpLocks noChangeShapeType="1"/>
            </p:cNvCxnSpPr>
            <p:nvPr/>
          </p:nvCxnSpPr>
          <p:spPr bwMode="auto">
            <a:xfrm flipH="1">
              <a:off x="790566" y="3386733"/>
              <a:ext cx="2200067" cy="0"/>
            </a:xfrm>
            <a:prstGeom prst="line">
              <a:avLst/>
            </a:prstGeom>
            <a:noFill/>
            <a:ln w="127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9" name="Gerade Verbindung 15">
              <a:extLst>
                <a:ext uri="{FF2B5EF4-FFF2-40B4-BE49-F238E27FC236}">
                  <a16:creationId xmlns:a16="http://schemas.microsoft.com/office/drawing/2014/main" id="{B8852948-6DFC-FF74-4260-EA7A6F0D7646}"/>
                </a:ext>
              </a:extLst>
            </p:cNvPr>
            <p:cNvCxnSpPr>
              <a:cxnSpLocks noChangeShapeType="1"/>
            </p:cNvCxnSpPr>
            <p:nvPr/>
          </p:nvCxnSpPr>
          <p:spPr bwMode="auto">
            <a:xfrm flipH="1">
              <a:off x="4057092" y="1900833"/>
              <a:ext cx="2500267" cy="0"/>
            </a:xfrm>
            <a:prstGeom prst="line">
              <a:avLst/>
            </a:prstGeom>
            <a:noFill/>
            <a:ln w="127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0" name="Gerade Verbindung 16">
              <a:extLst>
                <a:ext uri="{FF2B5EF4-FFF2-40B4-BE49-F238E27FC236}">
                  <a16:creationId xmlns:a16="http://schemas.microsoft.com/office/drawing/2014/main" id="{40DADDFC-62C4-5DFC-2F29-03CE3E4FFB67}"/>
                </a:ext>
              </a:extLst>
            </p:cNvPr>
            <p:cNvCxnSpPr>
              <a:cxnSpLocks noChangeShapeType="1"/>
            </p:cNvCxnSpPr>
            <p:nvPr/>
          </p:nvCxnSpPr>
          <p:spPr bwMode="auto">
            <a:xfrm flipH="1">
              <a:off x="5352078" y="5535613"/>
              <a:ext cx="1309769" cy="0"/>
            </a:xfrm>
            <a:prstGeom prst="line">
              <a:avLst/>
            </a:prstGeom>
            <a:noFill/>
            <a:ln w="127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1" name="Gerade Verbindung mit Pfeil 20">
              <a:extLst>
                <a:ext uri="{FF2B5EF4-FFF2-40B4-BE49-F238E27FC236}">
                  <a16:creationId xmlns:a16="http://schemas.microsoft.com/office/drawing/2014/main" id="{EE69BDBA-3FC8-4671-F64E-14710495644F}"/>
                </a:ext>
              </a:extLst>
            </p:cNvPr>
            <p:cNvCxnSpPr>
              <a:cxnSpLocks noChangeShapeType="1"/>
            </p:cNvCxnSpPr>
            <p:nvPr/>
          </p:nvCxnSpPr>
          <p:spPr bwMode="auto">
            <a:xfrm>
              <a:off x="844662" y="685800"/>
              <a:ext cx="0" cy="2700933"/>
            </a:xfrm>
            <a:prstGeom prst="straightConnector1">
              <a:avLst/>
            </a:prstGeom>
            <a:noFill/>
            <a:ln w="12700" algn="ctr">
              <a:solidFill>
                <a:srgbClr val="FFC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73" name="Textfeld 12">
              <a:extLst>
                <a:ext uri="{FF2B5EF4-FFF2-40B4-BE49-F238E27FC236}">
                  <a16:creationId xmlns:a16="http://schemas.microsoft.com/office/drawing/2014/main" id="{0BD423DC-6F7F-EF30-D2E6-FB95F7FC08B3}"/>
                </a:ext>
              </a:extLst>
            </p:cNvPr>
            <p:cNvSpPr txBox="1">
              <a:spLocks noChangeArrowheads="1"/>
            </p:cNvSpPr>
            <p:nvPr/>
          </p:nvSpPr>
          <p:spPr bwMode="auto">
            <a:xfrm>
              <a:off x="538798" y="1424127"/>
              <a:ext cx="641396" cy="33855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bg1"/>
                  </a:solidFill>
                </a:rPr>
                <a:t>77 m</a:t>
              </a:r>
            </a:p>
          </p:txBody>
        </p:sp>
        <p:sp>
          <p:nvSpPr>
            <p:cNvPr id="10275" name="Text Box 113">
              <a:extLst>
                <a:ext uri="{FF2B5EF4-FFF2-40B4-BE49-F238E27FC236}">
                  <a16:creationId xmlns:a16="http://schemas.microsoft.com/office/drawing/2014/main" id="{FEB4A01B-9FAE-689E-C018-309869ECB032}"/>
                </a:ext>
              </a:extLst>
            </p:cNvPr>
            <p:cNvSpPr txBox="1">
              <a:spLocks noChangeArrowheads="1"/>
            </p:cNvSpPr>
            <p:nvPr/>
          </p:nvSpPr>
          <p:spPr bwMode="auto">
            <a:xfrm>
              <a:off x="6802708" y="1194753"/>
              <a:ext cx="2544991" cy="276999"/>
            </a:xfrm>
            <a:prstGeom prst="rect">
              <a:avLst/>
            </a:prstGeom>
            <a:solidFill>
              <a:srgbClr val="333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i="1" dirty="0">
                  <a:solidFill>
                    <a:schemeClr val="bg1"/>
                  </a:solidFill>
                </a:rPr>
                <a:t>1,5 MW, Pfalzwind, </a:t>
              </a:r>
              <a:r>
                <a:rPr lang="de-DE" altLang="de-DE" sz="1200" i="1" dirty="0" err="1">
                  <a:solidFill>
                    <a:schemeClr val="bg1"/>
                  </a:solidFill>
                </a:rPr>
                <a:t>Minfeld</a:t>
              </a:r>
              <a:r>
                <a:rPr lang="de-DE" altLang="de-DE" sz="1200" i="1" dirty="0">
                  <a:solidFill>
                    <a:schemeClr val="bg1"/>
                  </a:solidFill>
                </a:rPr>
                <a:t>, 2004</a:t>
              </a:r>
            </a:p>
          </p:txBody>
        </p:sp>
        <p:cxnSp>
          <p:nvCxnSpPr>
            <p:cNvPr id="10259" name="Gerade Verbindung mit Pfeil 21">
              <a:extLst>
                <a:ext uri="{FF2B5EF4-FFF2-40B4-BE49-F238E27FC236}">
                  <a16:creationId xmlns:a16="http://schemas.microsoft.com/office/drawing/2014/main" id="{201CB390-6557-C5A9-2EAE-A70880DB1855}"/>
                </a:ext>
              </a:extLst>
            </p:cNvPr>
            <p:cNvCxnSpPr>
              <a:cxnSpLocks noChangeShapeType="1"/>
            </p:cNvCxnSpPr>
            <p:nvPr/>
          </p:nvCxnSpPr>
          <p:spPr bwMode="auto">
            <a:xfrm>
              <a:off x="5191881" y="1900833"/>
              <a:ext cx="0" cy="3606205"/>
            </a:xfrm>
            <a:prstGeom prst="straightConnector1">
              <a:avLst/>
            </a:prstGeom>
            <a:noFill/>
            <a:ln w="12700" algn="ctr">
              <a:solidFill>
                <a:srgbClr val="FFC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74" name="Textfeld 26">
              <a:extLst>
                <a:ext uri="{FF2B5EF4-FFF2-40B4-BE49-F238E27FC236}">
                  <a16:creationId xmlns:a16="http://schemas.microsoft.com/office/drawing/2014/main" id="{E1B12AB2-F6EC-1B55-ABF9-BE03310E3420}"/>
                </a:ext>
              </a:extLst>
            </p:cNvPr>
            <p:cNvSpPr txBox="1">
              <a:spLocks noChangeArrowheads="1"/>
            </p:cNvSpPr>
            <p:nvPr/>
          </p:nvSpPr>
          <p:spPr bwMode="auto">
            <a:xfrm>
              <a:off x="4814042" y="2431872"/>
              <a:ext cx="755187" cy="33855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bg1"/>
                  </a:solidFill>
                </a:rPr>
                <a:t>100 m</a:t>
              </a:r>
            </a:p>
          </p:txBody>
        </p:sp>
      </p:grpSp>
      <p:grpSp>
        <p:nvGrpSpPr>
          <p:cNvPr id="10" name="Gruppieren 9">
            <a:extLst>
              <a:ext uri="{FF2B5EF4-FFF2-40B4-BE49-F238E27FC236}">
                <a16:creationId xmlns:a16="http://schemas.microsoft.com/office/drawing/2014/main" id="{A81713F5-9A56-F5BE-7EF8-777BBB435C9B}"/>
              </a:ext>
            </a:extLst>
          </p:cNvPr>
          <p:cNvGrpSpPr/>
          <p:nvPr/>
        </p:nvGrpSpPr>
        <p:grpSpPr>
          <a:xfrm>
            <a:off x="920560" y="685800"/>
            <a:ext cx="8451429" cy="4821238"/>
            <a:chOff x="920560" y="685800"/>
            <a:chExt cx="8451429" cy="4821238"/>
          </a:xfrm>
        </p:grpSpPr>
        <p:cxnSp>
          <p:nvCxnSpPr>
            <p:cNvPr id="13" name="Gerade Verbindung mit Pfeil 23">
              <a:extLst>
                <a:ext uri="{FF2B5EF4-FFF2-40B4-BE49-F238E27FC236}">
                  <a16:creationId xmlns:a16="http://schemas.microsoft.com/office/drawing/2014/main" id="{DB42D0C6-DA34-1675-C01B-AF6A6229E3F6}"/>
                </a:ext>
              </a:extLst>
            </p:cNvPr>
            <p:cNvCxnSpPr>
              <a:cxnSpLocks noChangeShapeType="1"/>
            </p:cNvCxnSpPr>
            <p:nvPr/>
          </p:nvCxnSpPr>
          <p:spPr bwMode="auto">
            <a:xfrm>
              <a:off x="5805531" y="1900833"/>
              <a:ext cx="0" cy="3606205"/>
            </a:xfrm>
            <a:prstGeom prst="straightConnector1">
              <a:avLst/>
            </a:prstGeom>
            <a:noFill/>
            <a:ln w="12700" algn="ctr">
              <a:solidFill>
                <a:srgbClr val="FFC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8" name="Gerade Verbindung mit Pfeil 7">
              <a:extLst>
                <a:ext uri="{FF2B5EF4-FFF2-40B4-BE49-F238E27FC236}">
                  <a16:creationId xmlns:a16="http://schemas.microsoft.com/office/drawing/2014/main" id="{E3DF2EED-6B6B-885F-386C-5067B38E5851}"/>
                </a:ext>
              </a:extLst>
            </p:cNvPr>
            <p:cNvCxnSpPr>
              <a:cxnSpLocks noChangeShapeType="1"/>
            </p:cNvCxnSpPr>
            <p:nvPr/>
          </p:nvCxnSpPr>
          <p:spPr bwMode="auto">
            <a:xfrm>
              <a:off x="1294622" y="685800"/>
              <a:ext cx="0" cy="2700933"/>
            </a:xfrm>
            <a:prstGeom prst="straightConnector1">
              <a:avLst/>
            </a:prstGeom>
            <a:noFill/>
            <a:ln w="12700" algn="ctr">
              <a:solidFill>
                <a:srgbClr val="FFC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60" name="Text Box 113">
              <a:extLst>
                <a:ext uri="{FF2B5EF4-FFF2-40B4-BE49-F238E27FC236}">
                  <a16:creationId xmlns:a16="http://schemas.microsoft.com/office/drawing/2014/main" id="{0CD6A41C-4C6D-5E91-C979-0676F029E51F}"/>
                </a:ext>
              </a:extLst>
            </p:cNvPr>
            <p:cNvSpPr txBox="1">
              <a:spLocks noChangeArrowheads="1"/>
            </p:cNvSpPr>
            <p:nvPr/>
          </p:nvSpPr>
          <p:spPr bwMode="auto">
            <a:xfrm>
              <a:off x="6831101" y="1532563"/>
              <a:ext cx="2540888" cy="276999"/>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i="1" dirty="0">
                  <a:solidFill>
                    <a:schemeClr val="bg1"/>
                  </a:solidFill>
                </a:rPr>
                <a:t>3,3 MW, EnBW, </a:t>
              </a:r>
              <a:r>
                <a:rPr lang="de-DE" altLang="de-DE" sz="1200" i="1" dirty="0" err="1">
                  <a:solidFill>
                    <a:schemeClr val="bg1"/>
                  </a:solidFill>
                </a:rPr>
                <a:t>Freckenfeld</a:t>
              </a:r>
              <a:r>
                <a:rPr lang="de-DE" altLang="de-DE" sz="1200" i="1" dirty="0">
                  <a:solidFill>
                    <a:schemeClr val="bg1"/>
                  </a:solidFill>
                </a:rPr>
                <a:t>, 2018</a:t>
              </a:r>
            </a:p>
          </p:txBody>
        </p:sp>
        <p:sp>
          <p:nvSpPr>
            <p:cNvPr id="10261" name="Textfeld 29">
              <a:extLst>
                <a:ext uri="{FF2B5EF4-FFF2-40B4-BE49-F238E27FC236}">
                  <a16:creationId xmlns:a16="http://schemas.microsoft.com/office/drawing/2014/main" id="{2B34BDE5-0FA1-D3AA-9FBB-5A784AA7C4FC}"/>
                </a:ext>
              </a:extLst>
            </p:cNvPr>
            <p:cNvSpPr txBox="1">
              <a:spLocks noChangeArrowheads="1"/>
            </p:cNvSpPr>
            <p:nvPr/>
          </p:nvSpPr>
          <p:spPr bwMode="auto">
            <a:xfrm>
              <a:off x="920560" y="2058352"/>
              <a:ext cx="755370" cy="3385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600" dirty="0">
                  <a:solidFill>
                    <a:schemeClr val="bg1"/>
                  </a:solidFill>
                </a:rPr>
                <a:t>131 m</a:t>
              </a:r>
            </a:p>
          </p:txBody>
        </p:sp>
        <p:sp>
          <p:nvSpPr>
            <p:cNvPr id="10256" name="Textfeld 9">
              <a:extLst>
                <a:ext uri="{FF2B5EF4-FFF2-40B4-BE49-F238E27FC236}">
                  <a16:creationId xmlns:a16="http://schemas.microsoft.com/office/drawing/2014/main" id="{BCF956B3-4343-7124-C877-2F8F43218EB3}"/>
                </a:ext>
              </a:extLst>
            </p:cNvPr>
            <p:cNvSpPr txBox="1">
              <a:spLocks noChangeArrowheads="1"/>
            </p:cNvSpPr>
            <p:nvPr/>
          </p:nvSpPr>
          <p:spPr bwMode="auto">
            <a:xfrm>
              <a:off x="2611428" y="5168484"/>
              <a:ext cx="641522" cy="3385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a:solidFill>
                    <a:schemeClr val="bg1"/>
                  </a:solidFill>
                </a:rPr>
                <a:t>10 m</a:t>
              </a:r>
            </a:p>
          </p:txBody>
        </p:sp>
        <p:sp>
          <p:nvSpPr>
            <p:cNvPr id="10257" name="Textfeld 37">
              <a:extLst>
                <a:ext uri="{FF2B5EF4-FFF2-40B4-BE49-F238E27FC236}">
                  <a16:creationId xmlns:a16="http://schemas.microsoft.com/office/drawing/2014/main" id="{6B834F08-EFDF-D6CC-B016-3B53529F39D6}"/>
                </a:ext>
              </a:extLst>
            </p:cNvPr>
            <p:cNvSpPr txBox="1">
              <a:spLocks noChangeArrowheads="1"/>
            </p:cNvSpPr>
            <p:nvPr/>
          </p:nvSpPr>
          <p:spPr bwMode="auto">
            <a:xfrm>
              <a:off x="3723199" y="2316467"/>
              <a:ext cx="699230" cy="3385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a:solidFill>
                    <a:schemeClr val="bg1"/>
                  </a:solidFill>
                </a:rPr>
                <a:t>3,3 m</a:t>
              </a:r>
            </a:p>
          </p:txBody>
        </p:sp>
        <p:sp>
          <p:nvSpPr>
            <p:cNvPr id="10262" name="Textfeld 30">
              <a:extLst>
                <a:ext uri="{FF2B5EF4-FFF2-40B4-BE49-F238E27FC236}">
                  <a16:creationId xmlns:a16="http://schemas.microsoft.com/office/drawing/2014/main" id="{47F20CBF-CAF1-599C-1AA0-33C1779D8593}"/>
                </a:ext>
              </a:extLst>
            </p:cNvPr>
            <p:cNvSpPr txBox="1">
              <a:spLocks noChangeArrowheads="1"/>
            </p:cNvSpPr>
            <p:nvPr/>
          </p:nvSpPr>
          <p:spPr bwMode="auto">
            <a:xfrm>
              <a:off x="5437192" y="2965252"/>
              <a:ext cx="755370" cy="33855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600" dirty="0">
                  <a:solidFill>
                    <a:schemeClr val="bg1"/>
                  </a:solidFill>
                </a:rPr>
                <a:t>134 m</a:t>
              </a:r>
            </a:p>
          </p:txBody>
        </p:sp>
      </p:grpSp>
      <p:grpSp>
        <p:nvGrpSpPr>
          <p:cNvPr id="15" name="Gruppieren 14">
            <a:extLst>
              <a:ext uri="{FF2B5EF4-FFF2-40B4-BE49-F238E27FC236}">
                <a16:creationId xmlns:a16="http://schemas.microsoft.com/office/drawing/2014/main" id="{5F3452CD-4EFC-F0DC-983D-13832E94F7DA}"/>
              </a:ext>
            </a:extLst>
          </p:cNvPr>
          <p:cNvGrpSpPr/>
          <p:nvPr/>
        </p:nvGrpSpPr>
        <p:grpSpPr>
          <a:xfrm>
            <a:off x="4009428" y="3924300"/>
            <a:ext cx="5710833" cy="1824953"/>
            <a:chOff x="4009428" y="3924300"/>
            <a:chExt cx="5710833" cy="1824953"/>
          </a:xfrm>
        </p:grpSpPr>
        <p:grpSp>
          <p:nvGrpSpPr>
            <p:cNvPr id="25" name="Gruppieren 24">
              <a:extLst>
                <a:ext uri="{FF2B5EF4-FFF2-40B4-BE49-F238E27FC236}">
                  <a16:creationId xmlns:a16="http://schemas.microsoft.com/office/drawing/2014/main" id="{38CE9635-438E-0FAB-6D3E-D81E3589412D}"/>
                </a:ext>
              </a:extLst>
            </p:cNvPr>
            <p:cNvGrpSpPr>
              <a:grpSpLocks/>
            </p:cNvGrpSpPr>
            <p:nvPr/>
          </p:nvGrpSpPr>
          <p:grpSpPr bwMode="auto">
            <a:xfrm>
              <a:off x="4009428" y="3924300"/>
              <a:ext cx="5710833" cy="1800225"/>
              <a:chOff x="4009428" y="3924300"/>
              <a:chExt cx="5710847" cy="1800225"/>
            </a:xfrm>
          </p:grpSpPr>
          <p:sp>
            <p:nvSpPr>
              <p:cNvPr id="10263" name="Freihandform 22">
                <a:extLst>
                  <a:ext uri="{FF2B5EF4-FFF2-40B4-BE49-F238E27FC236}">
                    <a16:creationId xmlns:a16="http://schemas.microsoft.com/office/drawing/2014/main" id="{9F263249-A2B6-0AED-534D-74FF42186D3D}"/>
                  </a:ext>
                </a:extLst>
              </p:cNvPr>
              <p:cNvSpPr>
                <a:spLocks/>
              </p:cNvSpPr>
              <p:nvPr/>
            </p:nvSpPr>
            <p:spPr bwMode="auto">
              <a:xfrm>
                <a:off x="4009428" y="5476875"/>
                <a:ext cx="5095875" cy="247650"/>
              </a:xfrm>
              <a:custGeom>
                <a:avLst/>
                <a:gdLst>
                  <a:gd name="T0" fmla="*/ 0 w 5095875"/>
                  <a:gd name="T1" fmla="*/ 57150 h 247650"/>
                  <a:gd name="T2" fmla="*/ 0 w 5095875"/>
                  <a:gd name="T3" fmla="*/ 247650 h 247650"/>
                  <a:gd name="T4" fmla="*/ 5095875 w 5095875"/>
                  <a:gd name="T5" fmla="*/ 247650 h 247650"/>
                  <a:gd name="T6" fmla="*/ 5095875 w 5095875"/>
                  <a:gd name="T7" fmla="*/ 0 h 247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95875" h="247650">
                    <a:moveTo>
                      <a:pt x="0" y="57150"/>
                    </a:moveTo>
                    <a:lnTo>
                      <a:pt x="0" y="247650"/>
                    </a:lnTo>
                    <a:lnTo>
                      <a:pt x="5095875" y="247650"/>
                    </a:lnTo>
                    <a:lnTo>
                      <a:pt x="5095875" y="0"/>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pic>
            <p:nvPicPr>
              <p:cNvPr id="10264" name="Grafik 19">
                <a:extLst>
                  <a:ext uri="{FF2B5EF4-FFF2-40B4-BE49-F238E27FC236}">
                    <a16:creationId xmlns:a16="http://schemas.microsoft.com/office/drawing/2014/main" id="{2A1522AF-53E9-B2F0-8BE5-888AD323A2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6581" y="3924300"/>
                <a:ext cx="2833694"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feld 13">
              <a:extLst>
                <a:ext uri="{FF2B5EF4-FFF2-40B4-BE49-F238E27FC236}">
                  <a16:creationId xmlns:a16="http://schemas.microsoft.com/office/drawing/2014/main" id="{10CD45D2-7F54-C149-43F0-97D6FB1630DE}"/>
                </a:ext>
              </a:extLst>
            </p:cNvPr>
            <p:cNvSpPr txBox="1"/>
            <p:nvPr/>
          </p:nvSpPr>
          <p:spPr>
            <a:xfrm>
              <a:off x="7797006" y="5503032"/>
              <a:ext cx="1200970" cy="246221"/>
            </a:xfrm>
            <a:prstGeom prst="rect">
              <a:avLst/>
            </a:prstGeom>
            <a:noFill/>
          </p:spPr>
          <p:txBody>
            <a:bodyPr wrap="none" rtlCol="0">
              <a:spAutoFit/>
            </a:bodyPr>
            <a:lstStyle/>
            <a:p>
              <a:r>
                <a:rPr lang="de-DE" sz="1000" b="1" dirty="0"/>
                <a:t>Netzeinspeisung</a:t>
              </a:r>
            </a:p>
          </p:txBody>
        </p:sp>
      </p:grpSp>
      <p:sp>
        <p:nvSpPr>
          <p:cNvPr id="2" name="Rectangle 1">
            <a:extLst>
              <a:ext uri="{FF2B5EF4-FFF2-40B4-BE49-F238E27FC236}">
                <a16:creationId xmlns:a16="http://schemas.microsoft.com/office/drawing/2014/main" id="{9FB935F4-AA4C-CAB2-37B7-C676353B7925}"/>
              </a:ext>
            </a:extLst>
          </p:cNvPr>
          <p:cNvSpPr>
            <a:spLocks noChangeArrowheads="1"/>
          </p:cNvSpPr>
          <p:nvPr/>
        </p:nvSpPr>
        <p:spPr bwMode="auto">
          <a:xfrm>
            <a:off x="0" y="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1" u="none" strike="noStrike" cap="none" normalizeH="0" baseline="0">
                <a:ln>
                  <a:noFill/>
                </a:ln>
                <a:solidFill>
                  <a:schemeClr val="tx1"/>
                </a:solidFill>
                <a:effectLst/>
                <a:latin typeface="MathJax_Math"/>
              </a:rPr>
              <a:t>P</a:t>
            </a:r>
            <a:r>
              <a:rPr kumimoji="0" lang="de-DE" altLang="de-DE" sz="700" b="0" i="0" u="none" strike="noStrike" cap="none" normalizeH="0" baseline="0">
                <a:ln>
                  <a:noFill/>
                </a:ln>
                <a:solidFill>
                  <a:schemeClr val="tx1"/>
                </a:solidFill>
                <a:effectLst/>
                <a:latin typeface="MathJax_Main"/>
              </a:rPr>
              <a:t>=</a:t>
            </a:r>
            <a:r>
              <a:rPr kumimoji="0" lang="de-DE" altLang="de-DE" sz="500" b="0" i="0" u="none" strike="noStrike" cap="none" normalizeH="0" baseline="0">
                <a:ln>
                  <a:noFill/>
                </a:ln>
                <a:solidFill>
                  <a:schemeClr val="tx1"/>
                </a:solidFill>
                <a:effectLst/>
                <a:latin typeface="MathJax_Main"/>
              </a:rPr>
              <a:t>12</a:t>
            </a:r>
            <a:r>
              <a:rPr kumimoji="0" lang="de-DE" altLang="de-DE" sz="700" b="0" i="1" u="none" strike="noStrike" cap="none" normalizeH="0" baseline="0">
                <a:ln>
                  <a:noFill/>
                </a:ln>
                <a:solidFill>
                  <a:schemeClr val="tx1"/>
                </a:solidFill>
                <a:effectLst/>
                <a:latin typeface="MathJax_Math"/>
              </a:rPr>
              <a:t>ρAv</a:t>
            </a:r>
            <a:r>
              <a:rPr kumimoji="0" lang="de-DE" altLang="de-DE" sz="500" b="0" i="0" u="none" strike="noStrike" cap="none" normalizeH="0" baseline="0">
                <a:ln>
                  <a:noFill/>
                </a:ln>
                <a:solidFill>
                  <a:schemeClr val="tx1"/>
                </a:solidFill>
                <a:effectLst/>
                <a:latin typeface="MathJax_Main"/>
              </a:rPr>
              <a:t>3</a:t>
            </a:r>
            <a:r>
              <a:rPr kumimoji="0" lang="de-DE" altLang="de-DE" sz="700" b="0" i="1" u="none" strike="noStrike" cap="none" normalizeH="0" baseline="0">
                <a:ln>
                  <a:noFill/>
                </a:ln>
                <a:solidFill>
                  <a:schemeClr val="tx1"/>
                </a:solidFill>
                <a:effectLst/>
                <a:latin typeface="MathJax_Math"/>
              </a:rPr>
              <a:t>A</a:t>
            </a:r>
            <a:r>
              <a:rPr kumimoji="0" lang="de-DE" altLang="de-DE" sz="700" b="0" i="0" u="none" strike="noStrike" cap="none" normalizeH="0" baseline="0">
                <a:ln>
                  <a:noFill/>
                </a:ln>
                <a:solidFill>
                  <a:schemeClr val="tx1"/>
                </a:solidFill>
                <a:effectLst/>
                <a:latin typeface="MathJax_Main"/>
              </a:rPr>
              <a:t>...durchstr</a:t>
            </a:r>
            <a:r>
              <a:rPr kumimoji="0" lang="de-DE" altLang="de-DE" sz="600" b="0" i="0" u="none" strike="noStrike" cap="none" normalizeH="0" baseline="0">
                <a:ln>
                  <a:noFill/>
                </a:ln>
                <a:solidFill>
                  <a:schemeClr val="tx1"/>
                </a:solidFill>
                <a:effectLst/>
                <a:latin typeface="STIXGeneral"/>
              </a:rPr>
              <a:t>ö</a:t>
            </a:r>
            <a:r>
              <a:rPr kumimoji="0" lang="de-DE" altLang="de-DE" sz="700" b="0" i="0" u="none" strike="noStrike" cap="none" normalizeH="0" baseline="0">
                <a:ln>
                  <a:noFill/>
                </a:ln>
                <a:solidFill>
                  <a:schemeClr val="tx1"/>
                </a:solidFill>
                <a:effectLst/>
                <a:latin typeface="MathJax_Main"/>
              </a:rPr>
              <a:t>mte Fl</a:t>
            </a:r>
            <a:r>
              <a:rPr kumimoji="0" lang="de-DE" altLang="de-DE" sz="600" b="0" i="0" u="none" strike="noStrike" cap="none" normalizeH="0" baseline="0">
                <a:ln>
                  <a:noFill/>
                </a:ln>
                <a:solidFill>
                  <a:schemeClr val="tx1"/>
                </a:solidFill>
                <a:effectLst/>
                <a:latin typeface="STIXGeneral"/>
              </a:rPr>
              <a:t>ä</a:t>
            </a:r>
            <a:r>
              <a:rPr kumimoji="0" lang="de-DE" altLang="de-DE" sz="700" b="0" i="0" u="none" strike="noStrike" cap="none" normalizeH="0" baseline="0">
                <a:ln>
                  <a:noFill/>
                </a:ln>
                <a:solidFill>
                  <a:schemeClr val="tx1"/>
                </a:solidFill>
                <a:effectLst/>
                <a:latin typeface="MathJax_Main"/>
              </a:rPr>
              <a:t>che</a:t>
            </a:r>
            <a:r>
              <a:rPr kumimoji="0" lang="de-DE" altLang="de-DE" sz="700" b="0" i="1" u="none" strike="noStrike" cap="none" normalizeH="0" baseline="0">
                <a:ln>
                  <a:noFill/>
                </a:ln>
                <a:solidFill>
                  <a:schemeClr val="tx1"/>
                </a:solidFill>
                <a:effectLst/>
                <a:latin typeface="MathJax_Math"/>
              </a:rPr>
              <a:t>ρ</a:t>
            </a:r>
            <a:r>
              <a:rPr kumimoji="0" lang="de-DE" altLang="de-DE" sz="700" b="0" i="0" u="none" strike="noStrike" cap="none" normalizeH="0" baseline="0">
                <a:ln>
                  <a:noFill/>
                </a:ln>
                <a:solidFill>
                  <a:schemeClr val="tx1"/>
                </a:solidFill>
                <a:effectLst/>
                <a:latin typeface="MathJax_Main"/>
              </a:rPr>
              <a:t>...Dichte der Luft</a:t>
            </a:r>
            <a:r>
              <a:rPr kumimoji="0" lang="de-DE" altLang="de-DE" sz="700" b="0" i="1" u="none" strike="noStrike" cap="none" normalizeH="0" baseline="0">
                <a:ln>
                  <a:noFill/>
                </a:ln>
                <a:solidFill>
                  <a:schemeClr val="tx1"/>
                </a:solidFill>
                <a:effectLst/>
                <a:latin typeface="MathJax_Math"/>
              </a:rPr>
              <a:t>v</a:t>
            </a:r>
            <a:r>
              <a:rPr kumimoji="0" lang="de-DE" altLang="de-DE" sz="700" b="0" i="0" u="none" strike="noStrike" cap="none" normalizeH="0" baseline="0">
                <a:ln>
                  <a:noFill/>
                </a:ln>
                <a:solidFill>
                  <a:schemeClr val="tx1"/>
                </a:solidFill>
                <a:effectLst/>
                <a:latin typeface="MathJax_Main"/>
              </a:rPr>
              <a:t>...Windgeschwindigkeit</a:t>
            </a:r>
            <a:r>
              <a:rPr kumimoji="0" lang="de-DE" altLang="de-DE" sz="600" b="0" i="0" u="none" strike="noStrike" cap="none" normalizeH="0" baseline="0">
                <a:ln>
                  <a:noFill/>
                </a:ln>
                <a:solidFill>
                  <a:schemeClr val="tx1"/>
                </a:solidFill>
                <a:effectLst/>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nvGrpSpPr>
          <p:cNvPr id="24" name="Gruppieren 23">
            <a:extLst>
              <a:ext uri="{FF2B5EF4-FFF2-40B4-BE49-F238E27FC236}">
                <a16:creationId xmlns:a16="http://schemas.microsoft.com/office/drawing/2014/main" id="{B7CF875E-2C03-0D27-1653-5DF8DF1EB2FD}"/>
              </a:ext>
            </a:extLst>
          </p:cNvPr>
          <p:cNvGrpSpPr/>
          <p:nvPr/>
        </p:nvGrpSpPr>
        <p:grpSpPr>
          <a:xfrm>
            <a:off x="7412173" y="2735151"/>
            <a:ext cx="2002057" cy="1124950"/>
            <a:chOff x="7412173" y="2792901"/>
            <a:chExt cx="2002057" cy="1124950"/>
          </a:xfrm>
        </p:grpSpPr>
        <p:grpSp>
          <p:nvGrpSpPr>
            <p:cNvPr id="22" name="Gruppieren 21">
              <a:extLst>
                <a:ext uri="{FF2B5EF4-FFF2-40B4-BE49-F238E27FC236}">
                  <a16:creationId xmlns:a16="http://schemas.microsoft.com/office/drawing/2014/main" id="{FC57DF10-3DBB-D31B-2CB1-7EC78F4618E8}"/>
                </a:ext>
              </a:extLst>
            </p:cNvPr>
            <p:cNvGrpSpPr/>
            <p:nvPr/>
          </p:nvGrpSpPr>
          <p:grpSpPr>
            <a:xfrm>
              <a:off x="7412173" y="2792901"/>
              <a:ext cx="2002057" cy="1124950"/>
              <a:chOff x="7244161" y="2792901"/>
              <a:chExt cx="2002057" cy="1124950"/>
            </a:xfrm>
          </p:grpSpPr>
          <p:sp>
            <p:nvSpPr>
              <p:cNvPr id="17" name="Textfeld 16">
                <a:extLst>
                  <a:ext uri="{FF2B5EF4-FFF2-40B4-BE49-F238E27FC236}">
                    <a16:creationId xmlns:a16="http://schemas.microsoft.com/office/drawing/2014/main" id="{D41D683B-6E93-2488-6DBC-D2DECA4F4119}"/>
                  </a:ext>
                </a:extLst>
              </p:cNvPr>
              <p:cNvSpPr txBox="1"/>
              <p:nvPr/>
            </p:nvSpPr>
            <p:spPr>
              <a:xfrm>
                <a:off x="7244161" y="2792901"/>
                <a:ext cx="1817177" cy="338554"/>
              </a:xfrm>
              <a:prstGeom prst="rect">
                <a:avLst/>
              </a:prstGeom>
              <a:noFill/>
            </p:spPr>
            <p:txBody>
              <a:bodyPr wrap="square">
                <a:spAutoFit/>
              </a:bodyPr>
              <a:lstStyle/>
              <a:p>
                <a:r>
                  <a:rPr lang="de-DE" sz="1600" i="1" dirty="0">
                    <a:solidFill>
                      <a:srgbClr val="FF0000"/>
                    </a:solidFill>
                    <a:effectLst/>
                    <a:latin typeface="+mn-lt"/>
                  </a:rPr>
                  <a:t>P </a:t>
                </a:r>
                <a:r>
                  <a:rPr lang="de-DE" sz="1600" dirty="0">
                    <a:solidFill>
                      <a:srgbClr val="FF0000"/>
                    </a:solidFill>
                    <a:effectLst/>
                    <a:latin typeface="+mn-lt"/>
                  </a:rPr>
                  <a:t>= 1/2 *</a:t>
                </a:r>
                <a:r>
                  <a:rPr lang="el-GR" sz="1600" i="1" dirty="0">
                    <a:solidFill>
                      <a:srgbClr val="FF0000"/>
                    </a:solidFill>
                    <a:effectLst/>
                    <a:latin typeface="+mn-lt"/>
                  </a:rPr>
                  <a:t>ρ</a:t>
                </a:r>
                <a:r>
                  <a:rPr lang="de-DE" sz="1600" i="1" dirty="0">
                    <a:solidFill>
                      <a:srgbClr val="FF0000"/>
                    </a:solidFill>
                    <a:effectLst/>
                    <a:latin typeface="+mn-lt"/>
                  </a:rPr>
                  <a:t>*A*v</a:t>
                </a:r>
                <a:r>
                  <a:rPr lang="de-DE" sz="1600" baseline="30000" dirty="0">
                    <a:solidFill>
                      <a:srgbClr val="FF0000"/>
                    </a:solidFill>
                    <a:effectLst/>
                    <a:latin typeface="+mn-lt"/>
                  </a:rPr>
                  <a:t>3</a:t>
                </a:r>
                <a:endParaRPr lang="de-DE" sz="1600" baseline="30000" dirty="0">
                  <a:solidFill>
                    <a:srgbClr val="FF0000"/>
                  </a:solidFill>
                  <a:latin typeface="+mn-lt"/>
                </a:endParaRPr>
              </a:p>
            </p:txBody>
          </p:sp>
          <p:sp>
            <p:nvSpPr>
              <p:cNvPr id="21" name="Textfeld 20">
                <a:extLst>
                  <a:ext uri="{FF2B5EF4-FFF2-40B4-BE49-F238E27FC236}">
                    <a16:creationId xmlns:a16="http://schemas.microsoft.com/office/drawing/2014/main" id="{F9B6E36C-3D71-CEC1-F6CB-CA66510D99A7}"/>
                  </a:ext>
                </a:extLst>
              </p:cNvPr>
              <p:cNvSpPr txBox="1"/>
              <p:nvPr/>
            </p:nvSpPr>
            <p:spPr>
              <a:xfrm>
                <a:off x="7259779" y="3086854"/>
                <a:ext cx="1986439" cy="830997"/>
              </a:xfrm>
              <a:prstGeom prst="rect">
                <a:avLst/>
              </a:prstGeom>
              <a:noFill/>
            </p:spPr>
            <p:txBody>
              <a:bodyPr wrap="square">
                <a:spAutoFit/>
              </a:bodyPr>
              <a:lstStyle/>
              <a:p>
                <a:r>
                  <a:rPr lang="de-DE" sz="1200" i="1" dirty="0">
                    <a:solidFill>
                      <a:srgbClr val="FF0000"/>
                    </a:solidFill>
                    <a:effectLst/>
                    <a:latin typeface="+mj-lt"/>
                  </a:rPr>
                  <a:t>P: Leistung</a:t>
                </a:r>
                <a:br>
                  <a:rPr lang="de-DE" sz="1200" i="1" dirty="0">
                    <a:solidFill>
                      <a:srgbClr val="FF0000"/>
                    </a:solidFill>
                    <a:effectLst/>
                    <a:latin typeface="+mj-lt"/>
                  </a:rPr>
                </a:br>
                <a:r>
                  <a:rPr lang="el-GR" sz="1200" i="1" dirty="0">
                    <a:solidFill>
                      <a:srgbClr val="FF0000"/>
                    </a:solidFill>
                    <a:effectLst/>
                    <a:latin typeface="+mn-lt"/>
                  </a:rPr>
                  <a:t>ρ </a:t>
                </a:r>
                <a:r>
                  <a:rPr lang="de-DE" sz="1200" i="1" dirty="0">
                    <a:solidFill>
                      <a:srgbClr val="FF0000"/>
                    </a:solidFill>
                    <a:latin typeface="+mj-lt"/>
                  </a:rPr>
                  <a:t>: </a:t>
                </a:r>
                <a:r>
                  <a:rPr lang="de-DE" sz="1200" i="1" dirty="0">
                    <a:solidFill>
                      <a:srgbClr val="FF0000"/>
                    </a:solidFill>
                    <a:effectLst/>
                    <a:latin typeface="+mj-lt"/>
                  </a:rPr>
                  <a:t>Dichte der Luft</a:t>
                </a:r>
                <a:br>
                  <a:rPr lang="de-DE" sz="1200" i="1" dirty="0">
                    <a:solidFill>
                      <a:srgbClr val="FF0000"/>
                    </a:solidFill>
                    <a:effectLst/>
                    <a:latin typeface="+mj-lt"/>
                  </a:rPr>
                </a:br>
                <a:r>
                  <a:rPr lang="de-DE" sz="1200" i="1" dirty="0">
                    <a:solidFill>
                      <a:srgbClr val="FF0000"/>
                    </a:solidFill>
                    <a:effectLst/>
                    <a:latin typeface="+mj-lt"/>
                  </a:rPr>
                  <a:t>A</a:t>
                </a:r>
                <a:r>
                  <a:rPr lang="de-DE" sz="1200" i="1" dirty="0">
                    <a:solidFill>
                      <a:srgbClr val="FF0000"/>
                    </a:solidFill>
                    <a:latin typeface="+mj-lt"/>
                  </a:rPr>
                  <a:t>: </a:t>
                </a:r>
                <a:r>
                  <a:rPr lang="de-DE" sz="1200" i="1" dirty="0">
                    <a:solidFill>
                      <a:srgbClr val="FF0000"/>
                    </a:solidFill>
                    <a:effectLst/>
                    <a:latin typeface="+mj-lt"/>
                  </a:rPr>
                  <a:t>durchstr</a:t>
                </a:r>
                <a:r>
                  <a:rPr lang="de-DE" sz="1200" b="0" i="1" dirty="0">
                    <a:solidFill>
                      <a:srgbClr val="FF0000"/>
                    </a:solidFill>
                    <a:effectLst/>
                    <a:latin typeface="+mj-lt"/>
                  </a:rPr>
                  <a:t>ö</a:t>
                </a:r>
                <a:r>
                  <a:rPr lang="de-DE" sz="1200" i="1" dirty="0">
                    <a:solidFill>
                      <a:srgbClr val="FF0000"/>
                    </a:solidFill>
                    <a:effectLst/>
                    <a:latin typeface="+mj-lt"/>
                  </a:rPr>
                  <a:t>mte Fl</a:t>
                </a:r>
                <a:r>
                  <a:rPr lang="de-DE" sz="1200" b="0" i="1" dirty="0">
                    <a:solidFill>
                      <a:srgbClr val="FF0000"/>
                    </a:solidFill>
                    <a:effectLst/>
                    <a:latin typeface="+mj-lt"/>
                  </a:rPr>
                  <a:t>ä</a:t>
                </a:r>
                <a:r>
                  <a:rPr lang="de-DE" sz="1200" i="1" dirty="0">
                    <a:solidFill>
                      <a:srgbClr val="FF0000"/>
                    </a:solidFill>
                    <a:effectLst/>
                    <a:latin typeface="+mj-lt"/>
                  </a:rPr>
                  <a:t>che</a:t>
                </a:r>
              </a:p>
              <a:p>
                <a:r>
                  <a:rPr lang="de-DE" sz="1200" i="1" dirty="0">
                    <a:solidFill>
                      <a:srgbClr val="FF0000"/>
                    </a:solidFill>
                    <a:latin typeface="+mj-lt"/>
                  </a:rPr>
                  <a:t>v: </a:t>
                </a:r>
                <a:r>
                  <a:rPr lang="de-DE" sz="1200" i="1" dirty="0">
                    <a:solidFill>
                      <a:srgbClr val="FF0000"/>
                    </a:solidFill>
                    <a:effectLst/>
                    <a:latin typeface="+mj-lt"/>
                  </a:rPr>
                  <a:t>Windgeschwindigkeit</a:t>
                </a:r>
                <a:endParaRPr lang="de-DE" sz="1200" i="1" dirty="0">
                  <a:solidFill>
                    <a:srgbClr val="FF0000"/>
                  </a:solidFill>
                  <a:latin typeface="+mj-lt"/>
                </a:endParaRPr>
              </a:p>
            </p:txBody>
          </p:sp>
        </p:grpSp>
        <p:sp>
          <p:nvSpPr>
            <p:cNvPr id="23" name="Rechteck 22">
              <a:extLst>
                <a:ext uri="{FF2B5EF4-FFF2-40B4-BE49-F238E27FC236}">
                  <a16:creationId xmlns:a16="http://schemas.microsoft.com/office/drawing/2014/main" id="{2A59A211-A1D6-1E63-7A08-1FBDBAB651B1}"/>
                </a:ext>
              </a:extLst>
            </p:cNvPr>
            <p:cNvSpPr/>
            <p:nvPr/>
          </p:nvSpPr>
          <p:spPr bwMode="auto">
            <a:xfrm>
              <a:off x="7412173" y="2792901"/>
              <a:ext cx="1959812" cy="1106671"/>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1" name="Gruppieren 120">
            <a:extLst>
              <a:ext uri="{FF2B5EF4-FFF2-40B4-BE49-F238E27FC236}">
                <a16:creationId xmlns:a16="http://schemas.microsoft.com/office/drawing/2014/main" id="{21F01C8D-582B-ADED-31CC-77DDC8382DCE}"/>
              </a:ext>
            </a:extLst>
          </p:cNvPr>
          <p:cNvGrpSpPr/>
          <p:nvPr/>
        </p:nvGrpSpPr>
        <p:grpSpPr>
          <a:xfrm rot="5861808">
            <a:off x="2698885" y="2885571"/>
            <a:ext cx="929480" cy="71626"/>
            <a:chOff x="2139950" y="3743328"/>
            <a:chExt cx="1235909" cy="91080"/>
          </a:xfrm>
        </p:grpSpPr>
        <p:sp>
          <p:nvSpPr>
            <p:cNvPr id="19" name="Gleichschenkliges Dreieck 18">
              <a:extLst>
                <a:ext uri="{FF2B5EF4-FFF2-40B4-BE49-F238E27FC236}">
                  <a16:creationId xmlns:a16="http://schemas.microsoft.com/office/drawing/2014/main" id="{830F483B-3DCC-E82B-94EE-1D48F616712F}"/>
                </a:ext>
              </a:extLst>
            </p:cNvPr>
            <p:cNvSpPr/>
            <p:nvPr/>
          </p:nvSpPr>
          <p:spPr bwMode="auto">
            <a:xfrm>
              <a:off x="2139950"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Gleichschenkliges Dreieck 19">
              <a:extLst>
                <a:ext uri="{FF2B5EF4-FFF2-40B4-BE49-F238E27FC236}">
                  <a16:creationId xmlns:a16="http://schemas.microsoft.com/office/drawing/2014/main" id="{B71E4A82-4A6C-B9DE-30C1-73463A6DE488}"/>
                </a:ext>
              </a:extLst>
            </p:cNvPr>
            <p:cNvSpPr/>
            <p:nvPr/>
          </p:nvSpPr>
          <p:spPr bwMode="auto">
            <a:xfrm>
              <a:off x="2190777"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Gleichschenkliges Dreieck 25">
              <a:extLst>
                <a:ext uri="{FF2B5EF4-FFF2-40B4-BE49-F238E27FC236}">
                  <a16:creationId xmlns:a16="http://schemas.microsoft.com/office/drawing/2014/main" id="{84BC4402-636F-94D8-F168-0B2FFEBACEF5}"/>
                </a:ext>
              </a:extLst>
            </p:cNvPr>
            <p:cNvSpPr/>
            <p:nvPr/>
          </p:nvSpPr>
          <p:spPr bwMode="auto">
            <a:xfrm>
              <a:off x="2239978"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Gleichschenkliges Dreieck 26">
              <a:extLst>
                <a:ext uri="{FF2B5EF4-FFF2-40B4-BE49-F238E27FC236}">
                  <a16:creationId xmlns:a16="http://schemas.microsoft.com/office/drawing/2014/main" id="{DE8D2B23-5EB2-9634-6BAC-DFBAFA43B784}"/>
                </a:ext>
              </a:extLst>
            </p:cNvPr>
            <p:cNvSpPr/>
            <p:nvPr/>
          </p:nvSpPr>
          <p:spPr bwMode="auto">
            <a:xfrm>
              <a:off x="2295166"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Gleichschenkliges Dreieck 27">
              <a:extLst>
                <a:ext uri="{FF2B5EF4-FFF2-40B4-BE49-F238E27FC236}">
                  <a16:creationId xmlns:a16="http://schemas.microsoft.com/office/drawing/2014/main" id="{F4BA5E71-122A-7EA0-864E-48A3E1454CAF}"/>
                </a:ext>
              </a:extLst>
            </p:cNvPr>
            <p:cNvSpPr/>
            <p:nvPr/>
          </p:nvSpPr>
          <p:spPr bwMode="auto">
            <a:xfrm>
              <a:off x="2345993"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9" name="Gleichschenkliges Dreieck 28">
              <a:extLst>
                <a:ext uri="{FF2B5EF4-FFF2-40B4-BE49-F238E27FC236}">
                  <a16:creationId xmlns:a16="http://schemas.microsoft.com/office/drawing/2014/main" id="{A5340ACF-9DD6-E53A-4BB5-7849524583E3}"/>
                </a:ext>
              </a:extLst>
            </p:cNvPr>
            <p:cNvSpPr/>
            <p:nvPr/>
          </p:nvSpPr>
          <p:spPr bwMode="auto">
            <a:xfrm>
              <a:off x="2395194"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1" name="Gleichschenkliges Dreieck 100">
              <a:extLst>
                <a:ext uri="{FF2B5EF4-FFF2-40B4-BE49-F238E27FC236}">
                  <a16:creationId xmlns:a16="http://schemas.microsoft.com/office/drawing/2014/main" id="{2136ED01-9308-6C17-74A4-9DDDAB08C052}"/>
                </a:ext>
              </a:extLst>
            </p:cNvPr>
            <p:cNvSpPr/>
            <p:nvPr/>
          </p:nvSpPr>
          <p:spPr bwMode="auto">
            <a:xfrm>
              <a:off x="2451997"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Gleichschenkliges Dreieck 101">
              <a:extLst>
                <a:ext uri="{FF2B5EF4-FFF2-40B4-BE49-F238E27FC236}">
                  <a16:creationId xmlns:a16="http://schemas.microsoft.com/office/drawing/2014/main" id="{BA6C8D10-8FD6-0FC4-2068-BE282B7C8790}"/>
                </a:ext>
              </a:extLst>
            </p:cNvPr>
            <p:cNvSpPr/>
            <p:nvPr/>
          </p:nvSpPr>
          <p:spPr bwMode="auto">
            <a:xfrm>
              <a:off x="2502824"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Gleichschenkliges Dreieck 102">
              <a:extLst>
                <a:ext uri="{FF2B5EF4-FFF2-40B4-BE49-F238E27FC236}">
                  <a16:creationId xmlns:a16="http://schemas.microsoft.com/office/drawing/2014/main" id="{A6E0923C-6393-456F-C71E-09657B26B622}"/>
                </a:ext>
              </a:extLst>
            </p:cNvPr>
            <p:cNvSpPr/>
            <p:nvPr/>
          </p:nvSpPr>
          <p:spPr bwMode="auto">
            <a:xfrm>
              <a:off x="2552025"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Gleichschenkliges Dreieck 103">
              <a:extLst>
                <a:ext uri="{FF2B5EF4-FFF2-40B4-BE49-F238E27FC236}">
                  <a16:creationId xmlns:a16="http://schemas.microsoft.com/office/drawing/2014/main" id="{D00AE98D-64F3-3D18-592A-DD0FC368D3EF}"/>
                </a:ext>
              </a:extLst>
            </p:cNvPr>
            <p:cNvSpPr/>
            <p:nvPr/>
          </p:nvSpPr>
          <p:spPr bwMode="auto">
            <a:xfrm>
              <a:off x="2607213"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Gleichschenkliges Dreieck 104">
              <a:extLst>
                <a:ext uri="{FF2B5EF4-FFF2-40B4-BE49-F238E27FC236}">
                  <a16:creationId xmlns:a16="http://schemas.microsoft.com/office/drawing/2014/main" id="{F0F0D846-EFBB-07E0-0A7F-A1643766B76A}"/>
                </a:ext>
              </a:extLst>
            </p:cNvPr>
            <p:cNvSpPr/>
            <p:nvPr/>
          </p:nvSpPr>
          <p:spPr bwMode="auto">
            <a:xfrm>
              <a:off x="2658040"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6" name="Gleichschenkliges Dreieck 105">
              <a:extLst>
                <a:ext uri="{FF2B5EF4-FFF2-40B4-BE49-F238E27FC236}">
                  <a16:creationId xmlns:a16="http://schemas.microsoft.com/office/drawing/2014/main" id="{827142C6-0CF6-4115-E4A1-0A38771C09F9}"/>
                </a:ext>
              </a:extLst>
            </p:cNvPr>
            <p:cNvSpPr/>
            <p:nvPr/>
          </p:nvSpPr>
          <p:spPr bwMode="auto">
            <a:xfrm>
              <a:off x="2707241"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Gleichschenkliges Dreieck 106">
              <a:extLst>
                <a:ext uri="{FF2B5EF4-FFF2-40B4-BE49-F238E27FC236}">
                  <a16:creationId xmlns:a16="http://schemas.microsoft.com/office/drawing/2014/main" id="{9ED5745E-3713-ACE0-ECFD-6C01CCEB6AC3}"/>
                </a:ext>
              </a:extLst>
            </p:cNvPr>
            <p:cNvSpPr/>
            <p:nvPr/>
          </p:nvSpPr>
          <p:spPr bwMode="auto">
            <a:xfrm>
              <a:off x="2756417"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Gleichschenkliges Dreieck 107">
              <a:extLst>
                <a:ext uri="{FF2B5EF4-FFF2-40B4-BE49-F238E27FC236}">
                  <a16:creationId xmlns:a16="http://schemas.microsoft.com/office/drawing/2014/main" id="{36A2E9A3-C746-1015-1905-5493D7A52142}"/>
                </a:ext>
              </a:extLst>
            </p:cNvPr>
            <p:cNvSpPr/>
            <p:nvPr/>
          </p:nvSpPr>
          <p:spPr bwMode="auto">
            <a:xfrm>
              <a:off x="2807244"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Gleichschenkliges Dreieck 108">
              <a:extLst>
                <a:ext uri="{FF2B5EF4-FFF2-40B4-BE49-F238E27FC236}">
                  <a16:creationId xmlns:a16="http://schemas.microsoft.com/office/drawing/2014/main" id="{90C94FDF-847D-5184-5D6C-AE78F4B3C28B}"/>
                </a:ext>
              </a:extLst>
            </p:cNvPr>
            <p:cNvSpPr/>
            <p:nvPr/>
          </p:nvSpPr>
          <p:spPr bwMode="auto">
            <a:xfrm>
              <a:off x="2856445"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Gleichschenkliges Dreieck 109">
              <a:extLst>
                <a:ext uri="{FF2B5EF4-FFF2-40B4-BE49-F238E27FC236}">
                  <a16:creationId xmlns:a16="http://schemas.microsoft.com/office/drawing/2014/main" id="{D9F2431F-CDE2-A3A4-F152-550EBC8A0026}"/>
                </a:ext>
              </a:extLst>
            </p:cNvPr>
            <p:cNvSpPr/>
            <p:nvPr/>
          </p:nvSpPr>
          <p:spPr bwMode="auto">
            <a:xfrm>
              <a:off x="2911633"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Gleichschenkliges Dreieck 110">
              <a:extLst>
                <a:ext uri="{FF2B5EF4-FFF2-40B4-BE49-F238E27FC236}">
                  <a16:creationId xmlns:a16="http://schemas.microsoft.com/office/drawing/2014/main" id="{0813509B-E985-C2B6-7870-120935BBEAC0}"/>
                </a:ext>
              </a:extLst>
            </p:cNvPr>
            <p:cNvSpPr/>
            <p:nvPr/>
          </p:nvSpPr>
          <p:spPr bwMode="auto">
            <a:xfrm>
              <a:off x="2962460"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Gleichschenkliges Dreieck 111">
              <a:extLst>
                <a:ext uri="{FF2B5EF4-FFF2-40B4-BE49-F238E27FC236}">
                  <a16:creationId xmlns:a16="http://schemas.microsoft.com/office/drawing/2014/main" id="{80F2879E-1EDD-DCA3-6300-6BF651D1999D}"/>
                </a:ext>
              </a:extLst>
            </p:cNvPr>
            <p:cNvSpPr/>
            <p:nvPr/>
          </p:nvSpPr>
          <p:spPr bwMode="auto">
            <a:xfrm>
              <a:off x="3011661"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Gleichschenkliges Dreieck 112">
              <a:extLst>
                <a:ext uri="{FF2B5EF4-FFF2-40B4-BE49-F238E27FC236}">
                  <a16:creationId xmlns:a16="http://schemas.microsoft.com/office/drawing/2014/main" id="{F3C5D095-768B-9C20-BEB1-A10913B47DCE}"/>
                </a:ext>
              </a:extLst>
            </p:cNvPr>
            <p:cNvSpPr/>
            <p:nvPr/>
          </p:nvSpPr>
          <p:spPr bwMode="auto">
            <a:xfrm>
              <a:off x="3068464"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Gleichschenkliges Dreieck 113">
              <a:extLst>
                <a:ext uri="{FF2B5EF4-FFF2-40B4-BE49-F238E27FC236}">
                  <a16:creationId xmlns:a16="http://schemas.microsoft.com/office/drawing/2014/main" id="{191D95FC-7E5E-2AA0-3B03-8143B238614C}"/>
                </a:ext>
              </a:extLst>
            </p:cNvPr>
            <p:cNvSpPr/>
            <p:nvPr/>
          </p:nvSpPr>
          <p:spPr bwMode="auto">
            <a:xfrm>
              <a:off x="3119291"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5" name="Gleichschenkliges Dreieck 114">
              <a:extLst>
                <a:ext uri="{FF2B5EF4-FFF2-40B4-BE49-F238E27FC236}">
                  <a16:creationId xmlns:a16="http://schemas.microsoft.com/office/drawing/2014/main" id="{938A9C3F-50C6-C79F-66E5-59DEE754682A}"/>
                </a:ext>
              </a:extLst>
            </p:cNvPr>
            <p:cNvSpPr/>
            <p:nvPr/>
          </p:nvSpPr>
          <p:spPr bwMode="auto">
            <a:xfrm>
              <a:off x="3168492"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Gleichschenkliges Dreieck 115">
              <a:extLst>
                <a:ext uri="{FF2B5EF4-FFF2-40B4-BE49-F238E27FC236}">
                  <a16:creationId xmlns:a16="http://schemas.microsoft.com/office/drawing/2014/main" id="{B3DAB7A5-C30D-E016-76BC-4A229A08908D}"/>
                </a:ext>
              </a:extLst>
            </p:cNvPr>
            <p:cNvSpPr/>
            <p:nvPr/>
          </p:nvSpPr>
          <p:spPr bwMode="auto">
            <a:xfrm>
              <a:off x="3223680"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Gleichschenkliges Dreieck 117">
              <a:extLst>
                <a:ext uri="{FF2B5EF4-FFF2-40B4-BE49-F238E27FC236}">
                  <a16:creationId xmlns:a16="http://schemas.microsoft.com/office/drawing/2014/main" id="{D75D03DA-02E5-8858-1269-BF575A13AB62}"/>
                </a:ext>
              </a:extLst>
            </p:cNvPr>
            <p:cNvSpPr/>
            <p:nvPr/>
          </p:nvSpPr>
          <p:spPr bwMode="auto">
            <a:xfrm>
              <a:off x="3274507"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Gleichschenkliges Dreieck 118">
              <a:extLst>
                <a:ext uri="{FF2B5EF4-FFF2-40B4-BE49-F238E27FC236}">
                  <a16:creationId xmlns:a16="http://schemas.microsoft.com/office/drawing/2014/main" id="{604BDFAA-0FC4-EE55-328E-57732889F338}"/>
                </a:ext>
              </a:extLst>
            </p:cNvPr>
            <p:cNvSpPr/>
            <p:nvPr/>
          </p:nvSpPr>
          <p:spPr bwMode="auto">
            <a:xfrm>
              <a:off x="3323708" y="3743328"/>
              <a:ext cx="52151" cy="91080"/>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3" name="Gleichschenkliges Dreieck 122">
            <a:extLst>
              <a:ext uri="{FF2B5EF4-FFF2-40B4-BE49-F238E27FC236}">
                <a16:creationId xmlns:a16="http://schemas.microsoft.com/office/drawing/2014/main" id="{4515AA4D-5105-D6AB-2E84-563D62E6E496}"/>
              </a:ext>
            </a:extLst>
          </p:cNvPr>
          <p:cNvSpPr/>
          <p:nvPr/>
        </p:nvSpPr>
        <p:spPr bwMode="auto">
          <a:xfrm rot="4850073">
            <a:off x="3078672" y="671408"/>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4" name="Gleichschenkliges Dreieck 123">
            <a:extLst>
              <a:ext uri="{FF2B5EF4-FFF2-40B4-BE49-F238E27FC236}">
                <a16:creationId xmlns:a16="http://schemas.microsoft.com/office/drawing/2014/main" id="{C9DE0852-0E64-BBEC-52CA-DDBD903183CF}"/>
              </a:ext>
            </a:extLst>
          </p:cNvPr>
          <p:cNvSpPr/>
          <p:nvPr/>
        </p:nvSpPr>
        <p:spPr bwMode="auto">
          <a:xfrm rot="4850073">
            <a:off x="3084760" y="709145"/>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5" name="Gleichschenkliges Dreieck 124">
            <a:extLst>
              <a:ext uri="{FF2B5EF4-FFF2-40B4-BE49-F238E27FC236}">
                <a16:creationId xmlns:a16="http://schemas.microsoft.com/office/drawing/2014/main" id="{2265E869-DF4D-724D-D97F-39B5EAE3FD59}"/>
              </a:ext>
            </a:extLst>
          </p:cNvPr>
          <p:cNvSpPr/>
          <p:nvPr/>
        </p:nvSpPr>
        <p:spPr bwMode="auto">
          <a:xfrm rot="4850073">
            <a:off x="3090654" y="745674"/>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6" name="Gleichschenkliges Dreieck 125">
            <a:extLst>
              <a:ext uri="{FF2B5EF4-FFF2-40B4-BE49-F238E27FC236}">
                <a16:creationId xmlns:a16="http://schemas.microsoft.com/office/drawing/2014/main" id="{397237FC-0B3C-6A86-CB50-516C81995298}"/>
              </a:ext>
            </a:extLst>
          </p:cNvPr>
          <p:cNvSpPr/>
          <p:nvPr/>
        </p:nvSpPr>
        <p:spPr bwMode="auto">
          <a:xfrm rot="4850073">
            <a:off x="3097266" y="786649"/>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Gleichschenkliges Dreieck 126">
            <a:extLst>
              <a:ext uri="{FF2B5EF4-FFF2-40B4-BE49-F238E27FC236}">
                <a16:creationId xmlns:a16="http://schemas.microsoft.com/office/drawing/2014/main" id="{57829BA3-9545-0025-1057-9E67B027121D}"/>
              </a:ext>
            </a:extLst>
          </p:cNvPr>
          <p:cNvSpPr/>
          <p:nvPr/>
        </p:nvSpPr>
        <p:spPr bwMode="auto">
          <a:xfrm rot="4850073">
            <a:off x="3103354" y="824386"/>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40" name="Gleichschenkliges Dreieck 10239">
            <a:extLst>
              <a:ext uri="{FF2B5EF4-FFF2-40B4-BE49-F238E27FC236}">
                <a16:creationId xmlns:a16="http://schemas.microsoft.com/office/drawing/2014/main" id="{81EAAE5A-065C-BBF1-9485-1D292D24280F}"/>
              </a:ext>
            </a:extLst>
          </p:cNvPr>
          <p:cNvSpPr/>
          <p:nvPr/>
        </p:nvSpPr>
        <p:spPr bwMode="auto">
          <a:xfrm rot="4850073">
            <a:off x="3109248" y="860916"/>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41" name="Gleichschenkliges Dreieck 10240">
            <a:extLst>
              <a:ext uri="{FF2B5EF4-FFF2-40B4-BE49-F238E27FC236}">
                <a16:creationId xmlns:a16="http://schemas.microsoft.com/office/drawing/2014/main" id="{88A315B5-8D3D-1E56-46EE-A6A00C5FCA50}"/>
              </a:ext>
            </a:extLst>
          </p:cNvPr>
          <p:cNvSpPr/>
          <p:nvPr/>
        </p:nvSpPr>
        <p:spPr bwMode="auto">
          <a:xfrm rot="4850073">
            <a:off x="3116053" y="903090"/>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44" name="Gleichschenkliges Dreieck 10243">
            <a:extLst>
              <a:ext uri="{FF2B5EF4-FFF2-40B4-BE49-F238E27FC236}">
                <a16:creationId xmlns:a16="http://schemas.microsoft.com/office/drawing/2014/main" id="{4A5986A6-E4DB-2A87-BB2A-E764B477BB42}"/>
              </a:ext>
            </a:extLst>
          </p:cNvPr>
          <p:cNvSpPr/>
          <p:nvPr/>
        </p:nvSpPr>
        <p:spPr bwMode="auto">
          <a:xfrm rot="4850073">
            <a:off x="3122141" y="940827"/>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46" name="Gleichschenkliges Dreieck 10245">
            <a:extLst>
              <a:ext uri="{FF2B5EF4-FFF2-40B4-BE49-F238E27FC236}">
                <a16:creationId xmlns:a16="http://schemas.microsoft.com/office/drawing/2014/main" id="{A5609EA6-248D-A442-A7BF-B74A2BFCD9EA}"/>
              </a:ext>
            </a:extLst>
          </p:cNvPr>
          <p:cNvSpPr/>
          <p:nvPr/>
        </p:nvSpPr>
        <p:spPr bwMode="auto">
          <a:xfrm rot="4850073">
            <a:off x="3128035" y="977357"/>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47" name="Gleichschenkliges Dreieck 10246">
            <a:extLst>
              <a:ext uri="{FF2B5EF4-FFF2-40B4-BE49-F238E27FC236}">
                <a16:creationId xmlns:a16="http://schemas.microsoft.com/office/drawing/2014/main" id="{9CFAD157-46DC-A14D-E778-0D9A43B1C146}"/>
              </a:ext>
            </a:extLst>
          </p:cNvPr>
          <p:cNvSpPr/>
          <p:nvPr/>
        </p:nvSpPr>
        <p:spPr bwMode="auto">
          <a:xfrm rot="4850073">
            <a:off x="3134647" y="1018332"/>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48" name="Gleichschenkliges Dreieck 10247">
            <a:extLst>
              <a:ext uri="{FF2B5EF4-FFF2-40B4-BE49-F238E27FC236}">
                <a16:creationId xmlns:a16="http://schemas.microsoft.com/office/drawing/2014/main" id="{05A88C7B-0A7B-9B06-51A7-BF8F669207E0}"/>
              </a:ext>
            </a:extLst>
          </p:cNvPr>
          <p:cNvSpPr/>
          <p:nvPr/>
        </p:nvSpPr>
        <p:spPr bwMode="auto">
          <a:xfrm rot="4850073">
            <a:off x="3140735" y="1056069"/>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49" name="Gleichschenkliges Dreieck 10248">
            <a:extLst>
              <a:ext uri="{FF2B5EF4-FFF2-40B4-BE49-F238E27FC236}">
                <a16:creationId xmlns:a16="http://schemas.microsoft.com/office/drawing/2014/main" id="{0632DCDA-FF81-DD5A-C808-1B0CD8B9FD83}"/>
              </a:ext>
            </a:extLst>
          </p:cNvPr>
          <p:cNvSpPr/>
          <p:nvPr/>
        </p:nvSpPr>
        <p:spPr bwMode="auto">
          <a:xfrm rot="4850073">
            <a:off x="3146629" y="1092598"/>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50" name="Gleichschenkliges Dreieck 10249">
            <a:extLst>
              <a:ext uri="{FF2B5EF4-FFF2-40B4-BE49-F238E27FC236}">
                <a16:creationId xmlns:a16="http://schemas.microsoft.com/office/drawing/2014/main" id="{D4BDCA99-34A4-9D71-C7D2-49F71379CED6}"/>
              </a:ext>
            </a:extLst>
          </p:cNvPr>
          <p:cNvSpPr/>
          <p:nvPr/>
        </p:nvSpPr>
        <p:spPr bwMode="auto">
          <a:xfrm rot="4850073">
            <a:off x="3152520" y="1129110"/>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51" name="Gleichschenkliges Dreieck 10250">
            <a:extLst>
              <a:ext uri="{FF2B5EF4-FFF2-40B4-BE49-F238E27FC236}">
                <a16:creationId xmlns:a16="http://schemas.microsoft.com/office/drawing/2014/main" id="{3C367D91-CD51-8E10-CBAF-35FD30D0BED5}"/>
              </a:ext>
            </a:extLst>
          </p:cNvPr>
          <p:cNvSpPr/>
          <p:nvPr/>
        </p:nvSpPr>
        <p:spPr bwMode="auto">
          <a:xfrm rot="4850073">
            <a:off x="3158609" y="1166847"/>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52" name="Gleichschenkliges Dreieck 10251">
            <a:extLst>
              <a:ext uri="{FF2B5EF4-FFF2-40B4-BE49-F238E27FC236}">
                <a16:creationId xmlns:a16="http://schemas.microsoft.com/office/drawing/2014/main" id="{9E9D750E-ECD3-5190-780F-BF46A0B1FF7D}"/>
              </a:ext>
            </a:extLst>
          </p:cNvPr>
          <p:cNvSpPr/>
          <p:nvPr/>
        </p:nvSpPr>
        <p:spPr bwMode="auto">
          <a:xfrm rot="4850073">
            <a:off x="3164503" y="1203376"/>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53" name="Gleichschenkliges Dreieck 10252">
            <a:extLst>
              <a:ext uri="{FF2B5EF4-FFF2-40B4-BE49-F238E27FC236}">
                <a16:creationId xmlns:a16="http://schemas.microsoft.com/office/drawing/2014/main" id="{610B42E1-2626-60D8-CE68-4D5AA054BC4F}"/>
              </a:ext>
            </a:extLst>
          </p:cNvPr>
          <p:cNvSpPr/>
          <p:nvPr/>
        </p:nvSpPr>
        <p:spPr bwMode="auto">
          <a:xfrm rot="4850073">
            <a:off x="3171114" y="1244351"/>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66" name="Gleichschenkliges Dreieck 10265">
            <a:extLst>
              <a:ext uri="{FF2B5EF4-FFF2-40B4-BE49-F238E27FC236}">
                <a16:creationId xmlns:a16="http://schemas.microsoft.com/office/drawing/2014/main" id="{3EEE08A1-9D5F-2C51-2061-2C4262591DEB}"/>
              </a:ext>
            </a:extLst>
          </p:cNvPr>
          <p:cNvSpPr/>
          <p:nvPr/>
        </p:nvSpPr>
        <p:spPr bwMode="auto">
          <a:xfrm rot="4850073">
            <a:off x="3177203" y="1282088"/>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76" name="Gleichschenkliges Dreieck 10275">
            <a:extLst>
              <a:ext uri="{FF2B5EF4-FFF2-40B4-BE49-F238E27FC236}">
                <a16:creationId xmlns:a16="http://schemas.microsoft.com/office/drawing/2014/main" id="{7332ECDA-A8F0-36EE-EDCA-0D947264FA5D}"/>
              </a:ext>
            </a:extLst>
          </p:cNvPr>
          <p:cNvSpPr/>
          <p:nvPr/>
        </p:nvSpPr>
        <p:spPr bwMode="auto">
          <a:xfrm rot="4850073">
            <a:off x="3183096" y="1318618"/>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77" name="Gleichschenkliges Dreieck 10276">
            <a:extLst>
              <a:ext uri="{FF2B5EF4-FFF2-40B4-BE49-F238E27FC236}">
                <a16:creationId xmlns:a16="http://schemas.microsoft.com/office/drawing/2014/main" id="{49B4118E-EB17-7E0B-68D0-176D92E37805}"/>
              </a:ext>
            </a:extLst>
          </p:cNvPr>
          <p:cNvSpPr/>
          <p:nvPr/>
        </p:nvSpPr>
        <p:spPr bwMode="auto">
          <a:xfrm rot="4850073">
            <a:off x="3189901" y="1360792"/>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78" name="Gleichschenkliges Dreieck 10277">
            <a:extLst>
              <a:ext uri="{FF2B5EF4-FFF2-40B4-BE49-F238E27FC236}">
                <a16:creationId xmlns:a16="http://schemas.microsoft.com/office/drawing/2014/main" id="{1091FE3B-51FD-8729-C639-654BA9CA307B}"/>
              </a:ext>
            </a:extLst>
          </p:cNvPr>
          <p:cNvSpPr/>
          <p:nvPr/>
        </p:nvSpPr>
        <p:spPr bwMode="auto">
          <a:xfrm rot="4850073">
            <a:off x="3195990" y="1398529"/>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79" name="Gleichschenkliges Dreieck 10278">
            <a:extLst>
              <a:ext uri="{FF2B5EF4-FFF2-40B4-BE49-F238E27FC236}">
                <a16:creationId xmlns:a16="http://schemas.microsoft.com/office/drawing/2014/main" id="{D3D09E46-FB0E-89B0-A6D1-C5C33BC9EAA2}"/>
              </a:ext>
            </a:extLst>
          </p:cNvPr>
          <p:cNvSpPr/>
          <p:nvPr/>
        </p:nvSpPr>
        <p:spPr bwMode="auto">
          <a:xfrm rot="4850073">
            <a:off x="3201884" y="1435059"/>
            <a:ext cx="39221" cy="71626"/>
          </a:xfrm>
          <a:prstGeom prst="triangle">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 name="Gruppieren 7">
            <a:extLst>
              <a:ext uri="{FF2B5EF4-FFF2-40B4-BE49-F238E27FC236}">
                <a16:creationId xmlns:a16="http://schemas.microsoft.com/office/drawing/2014/main" id="{953B4B94-8776-8AFF-D0C9-F38FC299F4BA}"/>
              </a:ext>
            </a:extLst>
          </p:cNvPr>
          <p:cNvGrpSpPr/>
          <p:nvPr/>
        </p:nvGrpSpPr>
        <p:grpSpPr>
          <a:xfrm>
            <a:off x="324942" y="2795975"/>
            <a:ext cx="2837635" cy="1514569"/>
            <a:chOff x="592723" y="2960567"/>
            <a:chExt cx="2837635" cy="1514569"/>
          </a:xfrm>
        </p:grpSpPr>
        <p:pic>
          <p:nvPicPr>
            <p:cNvPr id="11" name="Grafik 10">
              <a:extLst>
                <a:ext uri="{FF2B5EF4-FFF2-40B4-BE49-F238E27FC236}">
                  <a16:creationId xmlns:a16="http://schemas.microsoft.com/office/drawing/2014/main" id="{84B76513-D33A-1E1B-9D46-6B4B2BA9773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3000"/>
                      </a14:imgEffect>
                    </a14:imgLayer>
                  </a14:imgProps>
                </a:ext>
              </a:extLst>
            </a:blip>
            <a:srcRect l="50000" t="27144" r="37214" b="25372"/>
            <a:stretch/>
          </p:blipFill>
          <p:spPr>
            <a:xfrm>
              <a:off x="592723" y="3593180"/>
              <a:ext cx="1266602" cy="881956"/>
            </a:xfrm>
            <a:prstGeom prst="rect">
              <a:avLst/>
            </a:prstGeom>
          </p:spPr>
        </p:pic>
        <p:sp>
          <p:nvSpPr>
            <p:cNvPr id="10283" name="Textfeld 10282">
              <a:extLst>
                <a:ext uri="{FF2B5EF4-FFF2-40B4-BE49-F238E27FC236}">
                  <a16:creationId xmlns:a16="http://schemas.microsoft.com/office/drawing/2014/main" id="{22EC19C0-CED4-433C-1116-D0348FC937E1}"/>
                </a:ext>
              </a:extLst>
            </p:cNvPr>
            <p:cNvSpPr txBox="1"/>
            <p:nvPr/>
          </p:nvSpPr>
          <p:spPr>
            <a:xfrm>
              <a:off x="1897201" y="3562345"/>
              <a:ext cx="1152880" cy="369332"/>
            </a:xfrm>
            <a:prstGeom prst="rect">
              <a:avLst/>
            </a:prstGeom>
            <a:noFill/>
          </p:spPr>
          <p:txBody>
            <a:bodyPr wrap="none" rtlCol="0">
              <a:spAutoFit/>
            </a:bodyPr>
            <a:lstStyle/>
            <a:p>
              <a:r>
                <a:rPr lang="de-DE" sz="900" dirty="0"/>
                <a:t>„Haifischzähne“</a:t>
              </a:r>
              <a:br>
                <a:rPr lang="de-DE" sz="900" dirty="0"/>
              </a:br>
              <a:r>
                <a:rPr lang="de-DE" sz="900" dirty="0" err="1"/>
                <a:t>Hinterkantenkamm</a:t>
              </a:r>
              <a:endParaRPr lang="de-DE" sz="900" dirty="0"/>
            </a:p>
          </p:txBody>
        </p:sp>
        <p:cxnSp>
          <p:nvCxnSpPr>
            <p:cNvPr id="10285" name="Gerader Verbinder 10284">
              <a:extLst>
                <a:ext uri="{FF2B5EF4-FFF2-40B4-BE49-F238E27FC236}">
                  <a16:creationId xmlns:a16="http://schemas.microsoft.com/office/drawing/2014/main" id="{9A5EF282-0A1D-756B-E6FE-4CCB12D9033C}"/>
                </a:ext>
              </a:extLst>
            </p:cNvPr>
            <p:cNvCxnSpPr>
              <a:endCxn id="10283" idx="0"/>
            </p:cNvCxnSpPr>
            <p:nvPr/>
          </p:nvCxnSpPr>
          <p:spPr bwMode="auto">
            <a:xfrm flipH="1">
              <a:off x="2473641" y="2960567"/>
              <a:ext cx="956717" cy="601778"/>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2A104D59-0413-67AB-F558-6C9E9B8BA1FA}"/>
              </a:ext>
            </a:extLst>
          </p:cNvPr>
          <p:cNvGrpSpPr/>
          <p:nvPr/>
        </p:nvGrpSpPr>
        <p:grpSpPr>
          <a:xfrm>
            <a:off x="2187071" y="1696025"/>
            <a:ext cx="1722016" cy="2992444"/>
            <a:chOff x="2187071" y="1696025"/>
            <a:chExt cx="1722016" cy="2992444"/>
          </a:xfrm>
        </p:grpSpPr>
        <p:sp>
          <p:nvSpPr>
            <p:cNvPr id="16" name="Ellipse 15">
              <a:extLst>
                <a:ext uri="{FF2B5EF4-FFF2-40B4-BE49-F238E27FC236}">
                  <a16:creationId xmlns:a16="http://schemas.microsoft.com/office/drawing/2014/main" id="{6D27C1B1-02F7-B05A-0724-A7BA0801C7A7}"/>
                </a:ext>
              </a:extLst>
            </p:cNvPr>
            <p:cNvSpPr/>
            <p:nvPr/>
          </p:nvSpPr>
          <p:spPr bwMode="auto">
            <a:xfrm>
              <a:off x="3631637" y="3389810"/>
              <a:ext cx="91530" cy="88984"/>
            </a:xfrm>
            <a:prstGeom prst="ellips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Ellipse 17">
              <a:extLst>
                <a:ext uri="{FF2B5EF4-FFF2-40B4-BE49-F238E27FC236}">
                  <a16:creationId xmlns:a16="http://schemas.microsoft.com/office/drawing/2014/main" id="{042044AB-B23A-C378-033E-0669FCDCF323}"/>
                </a:ext>
              </a:extLst>
            </p:cNvPr>
            <p:cNvSpPr/>
            <p:nvPr/>
          </p:nvSpPr>
          <p:spPr bwMode="auto">
            <a:xfrm>
              <a:off x="3316282" y="3389810"/>
              <a:ext cx="91530" cy="88984"/>
            </a:xfrm>
            <a:prstGeom prst="ellips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1" name="Textfeld 30">
              <a:extLst>
                <a:ext uri="{FF2B5EF4-FFF2-40B4-BE49-F238E27FC236}">
                  <a16:creationId xmlns:a16="http://schemas.microsoft.com/office/drawing/2014/main" id="{289DB70A-4415-6311-8EF6-D871F9242B07}"/>
                </a:ext>
              </a:extLst>
            </p:cNvPr>
            <p:cNvSpPr txBox="1"/>
            <p:nvPr/>
          </p:nvSpPr>
          <p:spPr>
            <a:xfrm>
              <a:off x="2187071" y="4457637"/>
              <a:ext cx="1031051" cy="230832"/>
            </a:xfrm>
            <a:prstGeom prst="rect">
              <a:avLst/>
            </a:prstGeom>
            <a:noFill/>
          </p:spPr>
          <p:txBody>
            <a:bodyPr wrap="none" rtlCol="0">
              <a:spAutoFit/>
            </a:bodyPr>
            <a:lstStyle/>
            <a:p>
              <a:r>
                <a:rPr lang="de-DE" sz="900" dirty="0"/>
                <a:t>Positionslampen</a:t>
              </a:r>
            </a:p>
          </p:txBody>
        </p:sp>
        <p:cxnSp>
          <p:nvCxnSpPr>
            <p:cNvPr id="96" name="Gerader Verbinder 95">
              <a:extLst>
                <a:ext uri="{FF2B5EF4-FFF2-40B4-BE49-F238E27FC236}">
                  <a16:creationId xmlns:a16="http://schemas.microsoft.com/office/drawing/2014/main" id="{38D8FA34-C5F3-731E-6BB4-B77CB74F013C}"/>
                </a:ext>
              </a:extLst>
            </p:cNvPr>
            <p:cNvCxnSpPr/>
            <p:nvPr/>
          </p:nvCxnSpPr>
          <p:spPr bwMode="auto">
            <a:xfrm flipH="1">
              <a:off x="3121820" y="3569295"/>
              <a:ext cx="199655" cy="863468"/>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Ellipse 98">
              <a:extLst>
                <a:ext uri="{FF2B5EF4-FFF2-40B4-BE49-F238E27FC236}">
                  <a16:creationId xmlns:a16="http://schemas.microsoft.com/office/drawing/2014/main" id="{684BB585-63CB-C75D-E481-B03FA0803E4B}"/>
                </a:ext>
              </a:extLst>
            </p:cNvPr>
            <p:cNvSpPr/>
            <p:nvPr/>
          </p:nvSpPr>
          <p:spPr bwMode="auto">
            <a:xfrm>
              <a:off x="3817557" y="1696025"/>
              <a:ext cx="91530" cy="88984"/>
            </a:xfrm>
            <a:prstGeom prst="ellips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30" name="Text Box 2">
            <a:extLst>
              <a:ext uri="{FF2B5EF4-FFF2-40B4-BE49-F238E27FC236}">
                <a16:creationId xmlns:a16="http://schemas.microsoft.com/office/drawing/2014/main" id="{651BA797-29C4-3437-4C84-58C589A1103B}"/>
              </a:ext>
            </a:extLst>
          </p:cNvPr>
          <p:cNvSpPr txBox="1">
            <a:spLocks noChangeArrowheads="1"/>
          </p:cNvSpPr>
          <p:nvPr/>
        </p:nvSpPr>
        <p:spPr bwMode="auto">
          <a:xfrm>
            <a:off x="1015939" y="-21799"/>
            <a:ext cx="33460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(3)</a:t>
            </a:r>
            <a:br>
              <a:rPr lang="de-DE" altLang="de-DE" sz="2000" dirty="0">
                <a:solidFill>
                  <a:schemeClr val="bg1"/>
                </a:solidFill>
              </a:rPr>
            </a:br>
            <a:r>
              <a:rPr lang="de-DE" altLang="de-DE" sz="2000" dirty="0">
                <a:solidFill>
                  <a:schemeClr val="bg1"/>
                </a:solidFill>
              </a:rPr>
              <a:t>Prinzipieller Aufbau</a:t>
            </a:r>
            <a:endParaRPr lang="en-GB" altLang="de-DE" sz="2000" dirty="0">
              <a:solidFill>
                <a:schemeClr val="bg1"/>
              </a:solidFill>
            </a:endParaRPr>
          </a:p>
        </p:txBody>
      </p:sp>
      <p:sp>
        <p:nvSpPr>
          <p:cNvPr id="98" name="Text Box 113">
            <a:extLst>
              <a:ext uri="{FF2B5EF4-FFF2-40B4-BE49-F238E27FC236}">
                <a16:creationId xmlns:a16="http://schemas.microsoft.com/office/drawing/2014/main" id="{6FB8663D-65A0-DAC5-5BFF-8FF1C881266E}"/>
              </a:ext>
            </a:extLst>
          </p:cNvPr>
          <p:cNvSpPr txBox="1">
            <a:spLocks noChangeArrowheads="1"/>
          </p:cNvSpPr>
          <p:nvPr/>
        </p:nvSpPr>
        <p:spPr bwMode="auto">
          <a:xfrm>
            <a:off x="1594075" y="3827842"/>
            <a:ext cx="18726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dirty="0">
                <a:solidFill>
                  <a:srgbClr val="FF6600"/>
                </a:solidFill>
              </a:rPr>
              <a:t>bringt ca. 3 dB Schall-</a:t>
            </a:r>
            <a:br>
              <a:rPr lang="de-DE" altLang="de-DE" sz="1200" dirty="0">
                <a:solidFill>
                  <a:srgbClr val="FF6600"/>
                </a:solidFill>
              </a:rPr>
            </a:br>
            <a:r>
              <a:rPr lang="de-DE" altLang="de-DE" sz="1200" dirty="0" err="1">
                <a:solidFill>
                  <a:srgbClr val="FF6600"/>
                </a:solidFill>
              </a:rPr>
              <a:t>druckreduzierung</a:t>
            </a:r>
            <a:r>
              <a:rPr lang="de-DE" altLang="de-DE" sz="1200" dirty="0">
                <a:solidFill>
                  <a:srgbClr val="FF6600"/>
                </a:solidFill>
              </a:rPr>
              <a:t> </a:t>
            </a:r>
            <a:r>
              <a:rPr lang="de-DE" sz="1200" b="1" dirty="0">
                <a:solidFill>
                  <a:srgbClr val="FF0000"/>
                </a:solidFill>
              </a:rPr>
              <a:t>≙</a:t>
            </a:r>
            <a:r>
              <a:rPr lang="de-DE" altLang="de-DE" sz="1200" dirty="0">
                <a:solidFill>
                  <a:srgbClr val="FF6600"/>
                </a:solidFill>
              </a:rPr>
              <a:t> 50%</a:t>
            </a:r>
            <a:br>
              <a:rPr lang="de-DE" altLang="de-DE" sz="1200" dirty="0">
                <a:solidFill>
                  <a:srgbClr val="FF6600"/>
                </a:solidFill>
              </a:rPr>
            </a:br>
            <a:r>
              <a:rPr lang="de-DE" altLang="de-DE" sz="1200" dirty="0">
                <a:solidFill>
                  <a:srgbClr val="FF6600"/>
                </a:solidFill>
              </a:rPr>
              <a:t>Geräuschminderung </a:t>
            </a:r>
          </a:p>
        </p:txBody>
      </p:sp>
      <p:sp>
        <p:nvSpPr>
          <p:cNvPr id="10282" name="Text Box 113">
            <a:extLst>
              <a:ext uri="{FF2B5EF4-FFF2-40B4-BE49-F238E27FC236}">
                <a16:creationId xmlns:a16="http://schemas.microsoft.com/office/drawing/2014/main" id="{E36A6E0A-FFE7-4F98-BFA2-BA7CC9ABC2F6}"/>
              </a:ext>
            </a:extLst>
          </p:cNvPr>
          <p:cNvSpPr txBox="1">
            <a:spLocks noChangeArrowheads="1"/>
          </p:cNvSpPr>
          <p:nvPr/>
        </p:nvSpPr>
        <p:spPr bwMode="auto">
          <a:xfrm>
            <a:off x="251325" y="4580026"/>
            <a:ext cx="29316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dirty="0">
                <a:solidFill>
                  <a:srgbClr val="FF6600"/>
                </a:solidFill>
              </a:rPr>
              <a:t>Positionslampen werden zukünftig automatisch eingeschaltet, wenn es Flugbewegungen in der Nähe gibt</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autoRev="1" fill="hold" nodeType="clickEffect">
                                  <p:stCondLst>
                                    <p:cond delay="0"/>
                                  </p:stCondLst>
                                  <p:childTnLst>
                                    <p:animScale>
                                      <p:cBhvr>
                                        <p:cTn id="12" dur="3000" fill="hold"/>
                                        <p:tgtEl>
                                          <p:spTgt spid="8"/>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additive="base">
                                        <p:cTn id="17" dur="1000" fill="hold"/>
                                        <p:tgtEl>
                                          <p:spTgt spid="98"/>
                                        </p:tgtEl>
                                        <p:attrNameLst>
                                          <p:attrName>ppt_x</p:attrName>
                                        </p:attrNameLst>
                                      </p:cBhvr>
                                      <p:tavLst>
                                        <p:tav tm="0">
                                          <p:val>
                                            <p:strVal val="0-#ppt_w/2"/>
                                          </p:val>
                                        </p:tav>
                                        <p:tav tm="100000">
                                          <p:val>
                                            <p:strVal val="#ppt_x"/>
                                          </p:val>
                                        </p:tav>
                                      </p:tavLst>
                                    </p:anim>
                                    <p:anim calcmode="lin" valueType="num">
                                      <p:cBhvr additive="base">
                                        <p:cTn id="18" dur="1000" fill="hold"/>
                                        <p:tgtEl>
                                          <p:spTgt spid="9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1000" fill="hold"/>
                                        <p:tgtEl>
                                          <p:spTgt spid="100"/>
                                        </p:tgtEl>
                                        <p:attrNameLst>
                                          <p:attrName>ppt_x</p:attrName>
                                        </p:attrNameLst>
                                      </p:cBhvr>
                                      <p:tavLst>
                                        <p:tav tm="0">
                                          <p:val>
                                            <p:strVal val="1+#ppt_w/2"/>
                                          </p:val>
                                        </p:tav>
                                        <p:tav tm="100000">
                                          <p:val>
                                            <p:strVal val="#ppt_x"/>
                                          </p:val>
                                        </p:tav>
                                      </p:tavLst>
                                    </p:anim>
                                    <p:anim calcmode="lin" valueType="num">
                                      <p:cBhvr additive="base">
                                        <p:cTn id="24" dur="10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nodeType="clickEffect">
                                  <p:stCondLst>
                                    <p:cond delay="0"/>
                                  </p:stCondLst>
                                  <p:childTnLst>
                                    <p:set>
                                      <p:cBhvr>
                                        <p:cTn id="28" dur="1" fill="hold">
                                          <p:stCondLst>
                                            <p:cond delay="0"/>
                                          </p:stCondLst>
                                        </p:cTn>
                                        <p:tgtEl>
                                          <p:spTgt spid="10282"/>
                                        </p:tgtEl>
                                        <p:attrNameLst>
                                          <p:attrName>style.visibility</p:attrName>
                                        </p:attrNameLst>
                                      </p:cBhvr>
                                      <p:to>
                                        <p:strVal val="visible"/>
                                      </p:to>
                                    </p:set>
                                    <p:anim calcmode="lin" valueType="num">
                                      <p:cBhvr additive="base">
                                        <p:cTn id="29" dur="1000" fill="hold"/>
                                        <p:tgtEl>
                                          <p:spTgt spid="10282"/>
                                        </p:tgtEl>
                                        <p:attrNameLst>
                                          <p:attrName>ppt_x</p:attrName>
                                        </p:attrNameLst>
                                      </p:cBhvr>
                                      <p:tavLst>
                                        <p:tav tm="0">
                                          <p:val>
                                            <p:strVal val="0-#ppt_w/2"/>
                                          </p:val>
                                        </p:tav>
                                        <p:tav tm="100000">
                                          <p:val>
                                            <p:strVal val="#ppt_x"/>
                                          </p:val>
                                        </p:tav>
                                      </p:tavLst>
                                    </p:anim>
                                    <p:anim calcmode="lin" valueType="num">
                                      <p:cBhvr additive="base">
                                        <p:cTn id="30" dur="1000" fill="hold"/>
                                        <p:tgtEl>
                                          <p:spTgt spid="1028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1+#ppt_w/2"/>
                                          </p:val>
                                        </p:tav>
                                        <p:tav tm="100000">
                                          <p:val>
                                            <p:strVal val="#ppt_x"/>
                                          </p:val>
                                        </p:tav>
                                      </p:tavLst>
                                    </p:anim>
                                    <p:anim calcmode="lin" valueType="num">
                                      <p:cBhvr additive="base">
                                        <p:cTn id="3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1+#ppt_w/2"/>
                                          </p:val>
                                        </p:tav>
                                        <p:tav tm="100000">
                                          <p:val>
                                            <p:strVal val="#ppt_x"/>
                                          </p:val>
                                        </p:tav>
                                      </p:tavLst>
                                    </p:anim>
                                    <p:anim calcmode="lin" valueType="num">
                                      <p:cBhvr additive="base">
                                        <p:cTn id="4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1+#ppt_w/2"/>
                                          </p:val>
                                        </p:tav>
                                        <p:tav tm="100000">
                                          <p:val>
                                            <p:strVal val="#ppt_x"/>
                                          </p:val>
                                        </p:tav>
                                      </p:tavLst>
                                    </p:anim>
                                    <p:anim calcmode="lin" valueType="num">
                                      <p:cBhvr additive="base">
                                        <p:cTn id="4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1+#ppt_w/2"/>
                                          </p:val>
                                        </p:tav>
                                        <p:tav tm="100000">
                                          <p:val>
                                            <p:strVal val="#ppt_x"/>
                                          </p:val>
                                        </p:tav>
                                      </p:tavLst>
                                    </p:anim>
                                    <p:anim calcmode="lin" valueType="num">
                                      <p:cBhvr additive="base">
                                        <p:cTn id="5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9" fill="hold" nodeType="clickEffect">
                                  <p:stCondLst>
                                    <p:cond delay="0"/>
                                  </p:stCondLst>
                                  <p:childTnLst>
                                    <p:set>
                                      <p:cBhvr>
                                        <p:cTn id="58" dur="1" fill="hold">
                                          <p:stCondLst>
                                            <p:cond delay="0"/>
                                          </p:stCondLst>
                                        </p:cTn>
                                        <p:tgtEl>
                                          <p:spTgt spid="120"/>
                                        </p:tgtEl>
                                        <p:attrNameLst>
                                          <p:attrName>style.visibility</p:attrName>
                                        </p:attrNameLst>
                                      </p:cBhvr>
                                      <p:to>
                                        <p:strVal val="visible"/>
                                      </p:to>
                                    </p:set>
                                    <p:anim calcmode="lin" valueType="num">
                                      <p:cBhvr additive="base">
                                        <p:cTn id="59" dur="1000" fill="hold"/>
                                        <p:tgtEl>
                                          <p:spTgt spid="120"/>
                                        </p:tgtEl>
                                        <p:attrNameLst>
                                          <p:attrName>ppt_x</p:attrName>
                                        </p:attrNameLst>
                                      </p:cBhvr>
                                      <p:tavLst>
                                        <p:tav tm="0">
                                          <p:val>
                                            <p:strVal val="0-#ppt_w/2"/>
                                          </p:val>
                                        </p:tav>
                                        <p:tav tm="100000">
                                          <p:val>
                                            <p:strVal val="#ppt_x"/>
                                          </p:val>
                                        </p:tav>
                                      </p:tavLst>
                                    </p:anim>
                                    <p:anim calcmode="lin" valueType="num">
                                      <p:cBhvr additive="base">
                                        <p:cTn id="60" dur="1000" fill="hold"/>
                                        <p:tgtEl>
                                          <p:spTgt spid="120"/>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9"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1000" fill="hold"/>
                                        <p:tgtEl>
                                          <p:spTgt spid="24"/>
                                        </p:tgtEl>
                                        <p:attrNameLst>
                                          <p:attrName>ppt_x</p:attrName>
                                        </p:attrNameLst>
                                      </p:cBhvr>
                                      <p:tavLst>
                                        <p:tav tm="0">
                                          <p:val>
                                            <p:strVal val="0-#ppt_w/2"/>
                                          </p:val>
                                        </p:tav>
                                        <p:tav tm="100000">
                                          <p:val>
                                            <p:strVal val="#ppt_x"/>
                                          </p:val>
                                        </p:tav>
                                      </p:tavLst>
                                    </p:anim>
                                    <p:anim calcmode="lin" valueType="num">
                                      <p:cBhvr additive="base">
                                        <p:cTn id="6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117"/>
                                        </p:tgtEl>
                                        <p:attrNameLst>
                                          <p:attrName>style.visibility</p:attrName>
                                        </p:attrNameLst>
                                      </p:cBhvr>
                                      <p:to>
                                        <p:strVal val="visible"/>
                                      </p:to>
                                    </p:set>
                                    <p:anim calcmode="lin" valueType="num">
                                      <p:cBhvr additive="base">
                                        <p:cTn id="71" dur="1000" fill="hold"/>
                                        <p:tgtEl>
                                          <p:spTgt spid="117"/>
                                        </p:tgtEl>
                                        <p:attrNameLst>
                                          <p:attrName>ppt_x</p:attrName>
                                        </p:attrNameLst>
                                      </p:cBhvr>
                                      <p:tavLst>
                                        <p:tav tm="0">
                                          <p:val>
                                            <p:strVal val="#ppt_x"/>
                                          </p:val>
                                        </p:tav>
                                        <p:tav tm="100000">
                                          <p:val>
                                            <p:strVal val="#ppt_x"/>
                                          </p:val>
                                        </p:tav>
                                      </p:tavLst>
                                    </p:anim>
                                    <p:anim calcmode="lin" valueType="num">
                                      <p:cBhvr additive="base">
                                        <p:cTn id="72"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98" grpId="0"/>
      <p:bldP spid="102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BBE6E4E3-07FF-74B0-DAAC-0BABC88B20AD}"/>
              </a:ext>
            </a:extLst>
          </p:cNvPr>
          <p:cNvGrpSpPr>
            <a:grpSpLocks/>
          </p:cNvGrpSpPr>
          <p:nvPr/>
        </p:nvGrpSpPr>
        <p:grpSpPr bwMode="auto">
          <a:xfrm>
            <a:off x="3603625" y="2316163"/>
            <a:ext cx="2698750" cy="2611437"/>
            <a:chOff x="3604120" y="2315948"/>
            <a:chExt cx="2697760" cy="2611395"/>
          </a:xfrm>
        </p:grpSpPr>
        <p:pic>
          <p:nvPicPr>
            <p:cNvPr id="12309" name="Grafik 5" descr="Ein Bild, das Himmel, Boden, Gras, draußen enthält.&#10;&#10;Automatisch generierte Beschreibung">
              <a:extLst>
                <a:ext uri="{FF2B5EF4-FFF2-40B4-BE49-F238E27FC236}">
                  <a16:creationId xmlns:a16="http://schemas.microsoft.com/office/drawing/2014/main" id="{825DA976-F7BF-97FD-0B38-DF40352CB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120" y="2315948"/>
              <a:ext cx="2697760" cy="20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feld 23">
              <a:extLst>
                <a:ext uri="{FF2B5EF4-FFF2-40B4-BE49-F238E27FC236}">
                  <a16:creationId xmlns:a16="http://schemas.microsoft.com/office/drawing/2014/main" id="{0154108E-D99C-3417-6816-BD368027726A}"/>
                </a:ext>
              </a:extLst>
            </p:cNvPr>
            <p:cNvSpPr txBox="1">
              <a:spLocks noChangeArrowheads="1"/>
            </p:cNvSpPr>
            <p:nvPr/>
          </p:nvSpPr>
          <p:spPr bwMode="auto">
            <a:xfrm>
              <a:off x="4370789" y="4404123"/>
              <a:ext cx="1571136"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rgbClr val="FF9933"/>
                  </a:solidFill>
                </a:rPr>
                <a:t>ca. 80 t Baustahl</a:t>
              </a:r>
            </a:p>
            <a:p>
              <a:r>
                <a:rPr lang="de-DE" altLang="de-DE" sz="1400" dirty="0">
                  <a:solidFill>
                    <a:srgbClr val="FF9933"/>
                  </a:solidFill>
                </a:rPr>
                <a:t>ca. 600 m³ Beton</a:t>
              </a:r>
            </a:p>
          </p:txBody>
        </p:sp>
      </p:grpSp>
      <p:grpSp>
        <p:nvGrpSpPr>
          <p:cNvPr id="21" name="Gruppieren 20">
            <a:extLst>
              <a:ext uri="{FF2B5EF4-FFF2-40B4-BE49-F238E27FC236}">
                <a16:creationId xmlns:a16="http://schemas.microsoft.com/office/drawing/2014/main" id="{D8071CC5-B44D-D116-3540-9CA8BB175B55}"/>
              </a:ext>
            </a:extLst>
          </p:cNvPr>
          <p:cNvGrpSpPr>
            <a:grpSpLocks/>
          </p:cNvGrpSpPr>
          <p:nvPr/>
        </p:nvGrpSpPr>
        <p:grpSpPr bwMode="auto">
          <a:xfrm>
            <a:off x="6386513" y="801688"/>
            <a:ext cx="3268662" cy="2286000"/>
            <a:chOff x="6385720" y="802480"/>
            <a:chExt cx="3269172" cy="2285255"/>
          </a:xfrm>
        </p:grpSpPr>
        <p:cxnSp>
          <p:nvCxnSpPr>
            <p:cNvPr id="12300" name="Gerade Verbindung mit Pfeil 21">
              <a:extLst>
                <a:ext uri="{FF2B5EF4-FFF2-40B4-BE49-F238E27FC236}">
                  <a16:creationId xmlns:a16="http://schemas.microsoft.com/office/drawing/2014/main" id="{EDEA0C8E-2A92-0D8C-E889-0E70AC063D28}"/>
                </a:ext>
              </a:extLst>
            </p:cNvPr>
            <p:cNvCxnSpPr>
              <a:cxnSpLocks noChangeShapeType="1"/>
            </p:cNvCxnSpPr>
            <p:nvPr/>
          </p:nvCxnSpPr>
          <p:spPr bwMode="auto">
            <a:xfrm>
              <a:off x="7162006" y="954203"/>
              <a:ext cx="2391612" cy="0"/>
            </a:xfrm>
            <a:prstGeom prst="straightConnector1">
              <a:avLst/>
            </a:prstGeom>
            <a:noFill/>
            <a:ln w="6350" algn="ctr">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01" name="Textfeld 23">
              <a:extLst>
                <a:ext uri="{FF2B5EF4-FFF2-40B4-BE49-F238E27FC236}">
                  <a16:creationId xmlns:a16="http://schemas.microsoft.com/office/drawing/2014/main" id="{52C630D7-8693-DFD5-3BCA-919F419C0589}"/>
                </a:ext>
              </a:extLst>
            </p:cNvPr>
            <p:cNvSpPr txBox="1">
              <a:spLocks noChangeArrowheads="1"/>
            </p:cNvSpPr>
            <p:nvPr/>
          </p:nvSpPr>
          <p:spPr bwMode="auto">
            <a:xfrm>
              <a:off x="8150572" y="802480"/>
              <a:ext cx="58221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a:solidFill>
                    <a:srgbClr val="FF9933"/>
                  </a:solidFill>
                </a:rPr>
                <a:t>21 m</a:t>
              </a:r>
            </a:p>
          </p:txBody>
        </p:sp>
        <p:cxnSp>
          <p:nvCxnSpPr>
            <p:cNvPr id="12302" name="Gerader Verbinder 53">
              <a:extLst>
                <a:ext uri="{FF2B5EF4-FFF2-40B4-BE49-F238E27FC236}">
                  <a16:creationId xmlns:a16="http://schemas.microsoft.com/office/drawing/2014/main" id="{8661BA55-F302-B10E-542F-9BB98244E721}"/>
                </a:ext>
              </a:extLst>
            </p:cNvPr>
            <p:cNvCxnSpPr>
              <a:cxnSpLocks/>
            </p:cNvCxnSpPr>
            <p:nvPr/>
          </p:nvCxnSpPr>
          <p:spPr bwMode="auto">
            <a:xfrm flipH="1">
              <a:off x="6697974" y="1948974"/>
              <a:ext cx="939490"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3" name="Gerade Verbindung mit Pfeil 29">
              <a:extLst>
                <a:ext uri="{FF2B5EF4-FFF2-40B4-BE49-F238E27FC236}">
                  <a16:creationId xmlns:a16="http://schemas.microsoft.com/office/drawing/2014/main" id="{2CDE0CDB-A1B0-9E95-05FE-3A6AA172981F}"/>
                </a:ext>
              </a:extLst>
            </p:cNvPr>
            <p:cNvCxnSpPr>
              <a:cxnSpLocks noChangeShapeType="1"/>
            </p:cNvCxnSpPr>
            <p:nvPr/>
          </p:nvCxnSpPr>
          <p:spPr bwMode="auto">
            <a:xfrm>
              <a:off x="6741181" y="1948974"/>
              <a:ext cx="0" cy="416720"/>
            </a:xfrm>
            <a:prstGeom prst="straightConnector1">
              <a:avLst/>
            </a:prstGeom>
            <a:noFill/>
            <a:ln w="6350" algn="ctr">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04" name="Textfeld 54">
              <a:extLst>
                <a:ext uri="{FF2B5EF4-FFF2-40B4-BE49-F238E27FC236}">
                  <a16:creationId xmlns:a16="http://schemas.microsoft.com/office/drawing/2014/main" id="{D8D6DA5B-333C-494B-14B6-10DC05EC5207}"/>
                </a:ext>
              </a:extLst>
            </p:cNvPr>
            <p:cNvSpPr txBox="1">
              <a:spLocks noChangeArrowheads="1"/>
            </p:cNvSpPr>
            <p:nvPr/>
          </p:nvSpPr>
          <p:spPr bwMode="auto">
            <a:xfrm rot="-5400000">
              <a:off x="6298197" y="1993071"/>
              <a:ext cx="48282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a:solidFill>
                    <a:srgbClr val="FF9933"/>
                  </a:solidFill>
                </a:rPr>
                <a:t>4 m</a:t>
              </a:r>
            </a:p>
          </p:txBody>
        </p:sp>
        <p:cxnSp>
          <p:nvCxnSpPr>
            <p:cNvPr id="12305" name="Gerader Verbinder 53">
              <a:extLst>
                <a:ext uri="{FF2B5EF4-FFF2-40B4-BE49-F238E27FC236}">
                  <a16:creationId xmlns:a16="http://schemas.microsoft.com/office/drawing/2014/main" id="{F1703A1D-AB63-8EBD-1B3F-AE3230EB8197}"/>
                </a:ext>
              </a:extLst>
            </p:cNvPr>
            <p:cNvCxnSpPr>
              <a:cxnSpLocks/>
            </p:cNvCxnSpPr>
            <p:nvPr/>
          </p:nvCxnSpPr>
          <p:spPr bwMode="auto">
            <a:xfrm flipH="1">
              <a:off x="6697974" y="2365694"/>
              <a:ext cx="475457"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306" name="Grafik 7" descr="Ein Bild, das Himmel, Gras, draußen, Boden enthält.&#10;&#10;Automatisch generierte Beschreibung">
              <a:extLst>
                <a:ext uri="{FF2B5EF4-FFF2-40B4-BE49-F238E27FC236}">
                  <a16:creationId xmlns:a16="http://schemas.microsoft.com/office/drawing/2014/main" id="{897E1B00-87EC-CEA9-C4BA-17E98DD7E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132" y="1064415"/>
              <a:ext cx="2697760" cy="20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07" name="Gerader Verbinder 19">
              <a:extLst>
                <a:ext uri="{FF2B5EF4-FFF2-40B4-BE49-F238E27FC236}">
                  <a16:creationId xmlns:a16="http://schemas.microsoft.com/office/drawing/2014/main" id="{8BDA05A1-B9C2-1E48-CC2E-524919AC3EEC}"/>
                </a:ext>
              </a:extLst>
            </p:cNvPr>
            <p:cNvCxnSpPr>
              <a:cxnSpLocks noChangeShapeType="1"/>
            </p:cNvCxnSpPr>
            <p:nvPr/>
          </p:nvCxnSpPr>
          <p:spPr bwMode="auto">
            <a:xfrm flipV="1">
              <a:off x="7162006" y="882176"/>
              <a:ext cx="0" cy="1331382"/>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8" name="Gerader Verbinder 38">
              <a:extLst>
                <a:ext uri="{FF2B5EF4-FFF2-40B4-BE49-F238E27FC236}">
                  <a16:creationId xmlns:a16="http://schemas.microsoft.com/office/drawing/2014/main" id="{21F71320-C452-EFC1-2190-EF58C39284E4}"/>
                </a:ext>
              </a:extLst>
            </p:cNvPr>
            <p:cNvCxnSpPr>
              <a:cxnSpLocks noChangeShapeType="1"/>
            </p:cNvCxnSpPr>
            <p:nvPr/>
          </p:nvCxnSpPr>
          <p:spPr bwMode="auto">
            <a:xfrm flipV="1">
              <a:off x="9553618" y="882177"/>
              <a:ext cx="0" cy="1264782"/>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93" name="Gruppieren 18">
            <a:extLst>
              <a:ext uri="{FF2B5EF4-FFF2-40B4-BE49-F238E27FC236}">
                <a16:creationId xmlns:a16="http://schemas.microsoft.com/office/drawing/2014/main" id="{49DFE14C-A51D-74C8-2D97-BDF65499B2BD}"/>
              </a:ext>
            </a:extLst>
          </p:cNvPr>
          <p:cNvGrpSpPr>
            <a:grpSpLocks/>
          </p:cNvGrpSpPr>
          <p:nvPr/>
        </p:nvGrpSpPr>
        <p:grpSpPr bwMode="auto">
          <a:xfrm>
            <a:off x="198438" y="3649663"/>
            <a:ext cx="3216275" cy="2022475"/>
            <a:chOff x="199029" y="3649211"/>
            <a:chExt cx="3215183" cy="2023320"/>
          </a:xfrm>
        </p:grpSpPr>
        <p:pic>
          <p:nvPicPr>
            <p:cNvPr id="12295" name="Grafik 3" descr="Ein Bild, das Himmel, Boden, draußen, Giraffe enthält.&#10;&#10;Automatisch generierte Beschreibung">
              <a:extLst>
                <a:ext uri="{FF2B5EF4-FFF2-40B4-BE49-F238E27FC236}">
                  <a16:creationId xmlns:a16="http://schemas.microsoft.com/office/drawing/2014/main" id="{68F80DC0-C336-652A-730F-2A9E1DB86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29" y="3649211"/>
              <a:ext cx="2697759" cy="20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96" name="Gerade Verbindung mit Pfeil 29">
              <a:extLst>
                <a:ext uri="{FF2B5EF4-FFF2-40B4-BE49-F238E27FC236}">
                  <a16:creationId xmlns:a16="http://schemas.microsoft.com/office/drawing/2014/main" id="{60B84D0E-55FE-B411-1449-9A7838407058}"/>
                </a:ext>
              </a:extLst>
            </p:cNvPr>
            <p:cNvCxnSpPr>
              <a:cxnSpLocks noChangeShapeType="1"/>
            </p:cNvCxnSpPr>
            <p:nvPr/>
          </p:nvCxnSpPr>
          <p:spPr bwMode="auto">
            <a:xfrm>
              <a:off x="3028163" y="4670169"/>
              <a:ext cx="0" cy="257174"/>
            </a:xfrm>
            <a:prstGeom prst="straightConnector1">
              <a:avLst/>
            </a:prstGeom>
            <a:noFill/>
            <a:ln w="6350" algn="ctr">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97" name="Textfeld 54">
              <a:extLst>
                <a:ext uri="{FF2B5EF4-FFF2-40B4-BE49-F238E27FC236}">
                  <a16:creationId xmlns:a16="http://schemas.microsoft.com/office/drawing/2014/main" id="{6EFFAE71-DDD4-181F-5FDF-DE26643F51A3}"/>
                </a:ext>
              </a:extLst>
            </p:cNvPr>
            <p:cNvSpPr txBox="1">
              <a:spLocks noChangeArrowheads="1"/>
            </p:cNvSpPr>
            <p:nvPr/>
          </p:nvSpPr>
          <p:spPr bwMode="auto">
            <a:xfrm rot="-5400000">
              <a:off x="2944372" y="4644867"/>
              <a:ext cx="63190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a:solidFill>
                    <a:srgbClr val="FF9933"/>
                  </a:solidFill>
                </a:rPr>
                <a:t>2,5 m</a:t>
              </a:r>
            </a:p>
          </p:txBody>
        </p:sp>
        <p:cxnSp>
          <p:nvCxnSpPr>
            <p:cNvPr id="12298" name="Gerader Verbinder 53">
              <a:extLst>
                <a:ext uri="{FF2B5EF4-FFF2-40B4-BE49-F238E27FC236}">
                  <a16:creationId xmlns:a16="http://schemas.microsoft.com/office/drawing/2014/main" id="{201197D1-0218-6101-1541-F64162BDDF9C}"/>
                </a:ext>
              </a:extLst>
            </p:cNvPr>
            <p:cNvCxnSpPr>
              <a:cxnSpLocks/>
            </p:cNvCxnSpPr>
            <p:nvPr/>
          </p:nvCxnSpPr>
          <p:spPr bwMode="auto">
            <a:xfrm flipH="1">
              <a:off x="2896789" y="4908293"/>
              <a:ext cx="196455"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9" name="Gerader Verbinder 53">
              <a:extLst>
                <a:ext uri="{FF2B5EF4-FFF2-40B4-BE49-F238E27FC236}">
                  <a16:creationId xmlns:a16="http://schemas.microsoft.com/office/drawing/2014/main" id="{125612DA-B524-753B-CB50-6DA7446C6439}"/>
                </a:ext>
              </a:extLst>
            </p:cNvPr>
            <p:cNvCxnSpPr>
              <a:cxnSpLocks/>
            </p:cNvCxnSpPr>
            <p:nvPr/>
          </p:nvCxnSpPr>
          <p:spPr bwMode="auto">
            <a:xfrm flipH="1">
              <a:off x="2896789" y="4670169"/>
              <a:ext cx="196455"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7" name="Rectangle 4">
            <a:extLst>
              <a:ext uri="{FF2B5EF4-FFF2-40B4-BE49-F238E27FC236}">
                <a16:creationId xmlns:a16="http://schemas.microsoft.com/office/drawing/2014/main" id="{674737EE-EA34-338A-6458-D6C98FF1A89C}"/>
              </a:ext>
            </a:extLst>
          </p:cNvPr>
          <p:cNvSpPr>
            <a:spLocks noChangeArrowheads="1"/>
          </p:cNvSpPr>
          <p:nvPr/>
        </p:nvSpPr>
        <p:spPr bwMode="auto">
          <a:xfrm>
            <a:off x="0" y="6115078"/>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Basis für die gesamte Windkraftanlage </a:t>
            </a:r>
          </a:p>
        </p:txBody>
      </p:sp>
      <p:sp>
        <p:nvSpPr>
          <p:cNvPr id="2" name="Rechteck 22">
            <a:hlinkClick r:id="rId6"/>
            <a:extLst>
              <a:ext uri="{FF2B5EF4-FFF2-40B4-BE49-F238E27FC236}">
                <a16:creationId xmlns:a16="http://schemas.microsoft.com/office/drawing/2014/main" id="{3241B219-6CA5-A10A-D41D-211279DBC199}"/>
              </a:ext>
            </a:extLst>
          </p:cNvPr>
          <p:cNvSpPr>
            <a:spLocks noChangeArrowheads="1"/>
          </p:cNvSpPr>
          <p:nvPr/>
        </p:nvSpPr>
        <p:spPr bwMode="auto">
          <a:xfrm>
            <a:off x="216637" y="861709"/>
            <a:ext cx="56237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solidFill>
                  <a:srgbClr val="00B050"/>
                </a:solidFill>
              </a:rPr>
              <a:t>Bericht über den Baufortschritt des Windparks </a:t>
            </a:r>
            <a:r>
              <a:rPr lang="de-DE" altLang="de-DE" sz="1600" u="sng" dirty="0" err="1">
                <a:solidFill>
                  <a:srgbClr val="00B050"/>
                </a:solidFill>
              </a:rPr>
              <a:t>Freckenfeld</a:t>
            </a:r>
            <a:br>
              <a:rPr lang="de-DE" altLang="de-DE" sz="1600" u="sng" dirty="0">
                <a:solidFill>
                  <a:srgbClr val="00B050"/>
                </a:solidFill>
              </a:rPr>
            </a:br>
            <a:r>
              <a:rPr lang="de-DE" altLang="de-DE" sz="1600" u="sng" dirty="0">
                <a:solidFill>
                  <a:srgbClr val="00B050"/>
                </a:solidFill>
              </a:rPr>
              <a:t>Februar 2017 bis April 2018</a:t>
            </a:r>
          </a:p>
        </p:txBody>
      </p:sp>
      <p:sp>
        <p:nvSpPr>
          <p:cNvPr id="3" name="Rechteck 22">
            <a:hlinkClick r:id="rId6"/>
            <a:extLst>
              <a:ext uri="{FF2B5EF4-FFF2-40B4-BE49-F238E27FC236}">
                <a16:creationId xmlns:a16="http://schemas.microsoft.com/office/drawing/2014/main" id="{6BB4B239-07C9-B8AA-3247-4894861304CB}"/>
              </a:ext>
            </a:extLst>
          </p:cNvPr>
          <p:cNvSpPr>
            <a:spLocks noChangeArrowheads="1"/>
          </p:cNvSpPr>
          <p:nvPr/>
        </p:nvSpPr>
        <p:spPr bwMode="auto">
          <a:xfrm>
            <a:off x="230837" y="1889424"/>
            <a:ext cx="421451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400" b="1" kern="1800" dirty="0">
                <a:solidFill>
                  <a:srgbClr val="00B050"/>
                </a:solidFill>
                <a:effectLst/>
                <a:latin typeface="Times New Roman" panose="02020603050405020304" pitchFamily="18" charset="0"/>
                <a:ea typeface="Times New Roman" panose="02020603050405020304" pitchFamily="18" charset="0"/>
                <a:hlinkClick r:id="rId7">
                  <a:extLst>
                    <a:ext uri="{A12FA001-AC4F-418D-AE19-62706E023703}">
                      <ahyp:hlinkClr xmlns:ahyp="http://schemas.microsoft.com/office/drawing/2018/hyperlinkcolor" val="tx"/>
                    </a:ext>
                  </a:extLst>
                </a:hlinkClick>
              </a:rPr>
              <a:t>Video; AUFBAU VON WINDRÄDERN:</a:t>
            </a:r>
            <a:br>
              <a:rPr lang="de-DE" sz="1400" b="1" kern="1800" dirty="0">
                <a:solidFill>
                  <a:srgbClr val="00B050"/>
                </a:solidFill>
                <a:effectLst/>
                <a:latin typeface="Times New Roman" panose="02020603050405020304" pitchFamily="18" charset="0"/>
                <a:ea typeface="Times New Roman" panose="02020603050405020304" pitchFamily="18" charset="0"/>
                <a:hlinkClick r:id="rId7">
                  <a:extLst>
                    <a:ext uri="{A12FA001-AC4F-418D-AE19-62706E023703}">
                      <ahyp:hlinkClr xmlns:ahyp="http://schemas.microsoft.com/office/drawing/2018/hyperlinkcolor" val="tx"/>
                    </a:ext>
                  </a:extLst>
                </a:hlinkClick>
              </a:rPr>
            </a:br>
            <a:r>
              <a:rPr lang="de-DE" sz="1400" b="1" kern="1800" dirty="0">
                <a:solidFill>
                  <a:srgbClr val="00B050"/>
                </a:solidFill>
                <a:effectLst/>
                <a:latin typeface="Times New Roman" panose="02020603050405020304" pitchFamily="18" charset="0"/>
                <a:ea typeface="Times New Roman" panose="02020603050405020304" pitchFamily="18" charset="0"/>
                <a:hlinkClick r:id="rId7">
                  <a:extLst>
                    <a:ext uri="{A12FA001-AC4F-418D-AE19-62706E023703}">
                      <ahyp:hlinkClr xmlns:ahyp="http://schemas.microsoft.com/office/drawing/2018/hyperlinkcolor" val="tx"/>
                    </a:ext>
                  </a:extLst>
                </a:hlinkClick>
              </a:rPr>
              <a:t>Für diesen Job braucht</a:t>
            </a:r>
            <a:br>
              <a:rPr lang="de-DE" sz="1400" b="1" kern="1800" dirty="0">
                <a:solidFill>
                  <a:srgbClr val="00B050"/>
                </a:solidFill>
                <a:effectLst/>
                <a:latin typeface="Times New Roman" panose="02020603050405020304" pitchFamily="18" charset="0"/>
                <a:ea typeface="Times New Roman" panose="02020603050405020304" pitchFamily="18" charset="0"/>
                <a:hlinkClick r:id="rId7">
                  <a:extLst>
                    <a:ext uri="{A12FA001-AC4F-418D-AE19-62706E023703}">
                      <ahyp:hlinkClr xmlns:ahyp="http://schemas.microsoft.com/office/drawing/2018/hyperlinkcolor" val="tx"/>
                    </a:ext>
                  </a:extLst>
                </a:hlinkClick>
              </a:rPr>
            </a:br>
            <a:r>
              <a:rPr lang="de-DE" sz="1400" b="1" kern="1800" dirty="0">
                <a:solidFill>
                  <a:srgbClr val="00B050"/>
                </a:solidFill>
                <a:effectLst/>
                <a:latin typeface="Times New Roman" panose="02020603050405020304" pitchFamily="18" charset="0"/>
                <a:ea typeface="Times New Roman" panose="02020603050405020304" pitchFamily="18" charset="0"/>
                <a:hlinkClick r:id="rId7">
                  <a:extLst>
                    <a:ext uri="{A12FA001-AC4F-418D-AE19-62706E023703}">
                      <ahyp:hlinkClr xmlns:ahyp="http://schemas.microsoft.com/office/drawing/2018/hyperlinkcolor" val="tx"/>
                    </a:ext>
                  </a:extLst>
                </a:hlinkClick>
              </a:rPr>
              <a:t>man Nerven aus Stahl </a:t>
            </a:r>
            <a:endParaRPr lang="de-DE" altLang="de-DE" sz="1400" u="sng" dirty="0">
              <a:solidFill>
                <a:srgbClr val="00B050"/>
              </a:solidFill>
            </a:endParaRPr>
          </a:p>
        </p:txBody>
      </p:sp>
      <p:grpSp>
        <p:nvGrpSpPr>
          <p:cNvPr id="10" name="Gruppieren 9">
            <a:extLst>
              <a:ext uri="{FF2B5EF4-FFF2-40B4-BE49-F238E27FC236}">
                <a16:creationId xmlns:a16="http://schemas.microsoft.com/office/drawing/2014/main" id="{D5BB5A5A-B801-1AFA-736F-A9C11B0F5F63}"/>
              </a:ext>
            </a:extLst>
          </p:cNvPr>
          <p:cNvGrpSpPr/>
          <p:nvPr/>
        </p:nvGrpSpPr>
        <p:grpSpPr>
          <a:xfrm>
            <a:off x="6957836" y="1905115"/>
            <a:ext cx="2664003" cy="3361802"/>
            <a:chOff x="6957836" y="1905115"/>
            <a:chExt cx="2664003" cy="3361802"/>
          </a:xfrm>
        </p:grpSpPr>
        <p:pic>
          <p:nvPicPr>
            <p:cNvPr id="5" name="Grafik 4" descr="Ein Bild, das draußen, Gelände, Straße, Asphalt enthält.&#10;&#10;Automatisch generierte Beschreibung">
              <a:extLst>
                <a:ext uri="{FF2B5EF4-FFF2-40B4-BE49-F238E27FC236}">
                  <a16:creationId xmlns:a16="http://schemas.microsoft.com/office/drawing/2014/main" id="{C7D58ADA-6B10-01B3-3D60-79E28D8C01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7837" y="3268915"/>
              <a:ext cx="2664002" cy="1998002"/>
            </a:xfrm>
            <a:prstGeom prst="rect">
              <a:avLst/>
            </a:prstGeom>
          </p:spPr>
        </p:pic>
        <p:cxnSp>
          <p:nvCxnSpPr>
            <p:cNvPr id="7" name="Gerader Verbinder 6">
              <a:extLst>
                <a:ext uri="{FF2B5EF4-FFF2-40B4-BE49-F238E27FC236}">
                  <a16:creationId xmlns:a16="http://schemas.microsoft.com/office/drawing/2014/main" id="{3843E964-34B4-5529-84DC-9AE1BE25D19E}"/>
                </a:ext>
              </a:extLst>
            </p:cNvPr>
            <p:cNvCxnSpPr/>
            <p:nvPr/>
          </p:nvCxnSpPr>
          <p:spPr bwMode="auto">
            <a:xfrm flipH="1">
              <a:off x="6957836" y="1905115"/>
              <a:ext cx="752000" cy="1363800"/>
            </a:xfrm>
            <a:prstGeom prst="line">
              <a:avLst/>
            </a:prstGeom>
            <a:solidFill>
              <a:srgbClr val="FF0000"/>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61D0FFA2-2EC6-51CF-A9B4-08BE3B4164DB}"/>
                </a:ext>
              </a:extLst>
            </p:cNvPr>
            <p:cNvCxnSpPr/>
            <p:nvPr/>
          </p:nvCxnSpPr>
          <p:spPr bwMode="auto">
            <a:xfrm>
              <a:off x="8365297" y="1905115"/>
              <a:ext cx="1256542" cy="1331460"/>
            </a:xfrm>
            <a:prstGeom prst="line">
              <a:avLst/>
            </a:prstGeom>
            <a:solidFill>
              <a:srgbClr val="FF0000"/>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Gruppieren 14">
            <a:extLst>
              <a:ext uri="{FF2B5EF4-FFF2-40B4-BE49-F238E27FC236}">
                <a16:creationId xmlns:a16="http://schemas.microsoft.com/office/drawing/2014/main" id="{1C5FC19B-C8F4-92F2-4E08-731BBDD234EA}"/>
              </a:ext>
            </a:extLst>
          </p:cNvPr>
          <p:cNvGrpSpPr/>
          <p:nvPr/>
        </p:nvGrpSpPr>
        <p:grpSpPr>
          <a:xfrm>
            <a:off x="4639377" y="4275166"/>
            <a:ext cx="5015799" cy="1645711"/>
            <a:chOff x="4639377" y="4275166"/>
            <a:chExt cx="5015799" cy="1645711"/>
          </a:xfrm>
        </p:grpSpPr>
        <p:sp>
          <p:nvSpPr>
            <p:cNvPr id="11" name="Textfeld 10">
              <a:extLst>
                <a:ext uri="{FF2B5EF4-FFF2-40B4-BE49-F238E27FC236}">
                  <a16:creationId xmlns:a16="http://schemas.microsoft.com/office/drawing/2014/main" id="{1235CDBD-C743-27C1-B686-2315B4D6DB6A}"/>
                </a:ext>
              </a:extLst>
            </p:cNvPr>
            <p:cNvSpPr txBox="1"/>
            <p:nvPr/>
          </p:nvSpPr>
          <p:spPr>
            <a:xfrm>
              <a:off x="4639377" y="5397657"/>
              <a:ext cx="5015799" cy="523220"/>
            </a:xfrm>
            <a:prstGeom prst="rect">
              <a:avLst/>
            </a:prstGeom>
            <a:noFill/>
          </p:spPr>
          <p:txBody>
            <a:bodyPr wrap="square" rtlCol="0">
              <a:spAutoFit/>
            </a:bodyPr>
            <a:lstStyle/>
            <a:p>
              <a:r>
                <a:rPr lang="de-DE" sz="1400" dirty="0">
                  <a:solidFill>
                    <a:srgbClr val="FF0000"/>
                  </a:solidFill>
                </a:rPr>
                <a:t>Hier werden die Spannseile zum Fundamentkeller durchgeführt, die den Spannbeton-Turm zusammenhalten</a:t>
              </a:r>
            </a:p>
          </p:txBody>
        </p:sp>
        <p:cxnSp>
          <p:nvCxnSpPr>
            <p:cNvPr id="12" name="Gerader Verbinder 11">
              <a:extLst>
                <a:ext uri="{FF2B5EF4-FFF2-40B4-BE49-F238E27FC236}">
                  <a16:creationId xmlns:a16="http://schemas.microsoft.com/office/drawing/2014/main" id="{39435A03-C1F8-8D3B-4BAA-BA8B062AE9F9}"/>
                </a:ext>
              </a:extLst>
            </p:cNvPr>
            <p:cNvCxnSpPr/>
            <p:nvPr/>
          </p:nvCxnSpPr>
          <p:spPr bwMode="auto">
            <a:xfrm flipH="1">
              <a:off x="7258236" y="4275166"/>
              <a:ext cx="705893" cy="1154831"/>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Text Box 5">
            <a:extLst>
              <a:ext uri="{FF2B5EF4-FFF2-40B4-BE49-F238E27FC236}">
                <a16:creationId xmlns:a16="http://schemas.microsoft.com/office/drawing/2014/main" id="{2A64E993-D9F1-72CA-034F-71A241B43617}"/>
              </a:ext>
            </a:extLst>
          </p:cNvPr>
          <p:cNvSpPr txBox="1">
            <a:spLocks noChangeArrowheads="1"/>
          </p:cNvSpPr>
          <p:nvPr/>
        </p:nvSpPr>
        <p:spPr bwMode="auto">
          <a:xfrm>
            <a:off x="250824" y="5836590"/>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ISE e.V.</a:t>
            </a:r>
            <a:endParaRPr lang="en-US" altLang="de-DE" sz="1200" dirty="0"/>
          </a:p>
        </p:txBody>
      </p:sp>
      <p:sp>
        <p:nvSpPr>
          <p:cNvPr id="6" name="Text Box 2">
            <a:extLst>
              <a:ext uri="{FF2B5EF4-FFF2-40B4-BE49-F238E27FC236}">
                <a16:creationId xmlns:a16="http://schemas.microsoft.com/office/drawing/2014/main" id="{CEBAE884-B421-5F9D-9C3C-81B7E6A05317}"/>
              </a:ext>
            </a:extLst>
          </p:cNvPr>
          <p:cNvSpPr txBox="1">
            <a:spLocks noChangeArrowheads="1"/>
          </p:cNvSpPr>
          <p:nvPr/>
        </p:nvSpPr>
        <p:spPr bwMode="auto">
          <a:xfrm>
            <a:off x="1008063" y="-9525"/>
            <a:ext cx="50882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(4)</a:t>
            </a:r>
            <a:br>
              <a:rPr lang="de-DE" altLang="de-DE" sz="2000" dirty="0">
                <a:solidFill>
                  <a:schemeClr val="bg1"/>
                </a:solidFill>
              </a:rPr>
            </a:br>
            <a:r>
              <a:rPr lang="de-DE" altLang="de-DE" sz="2000" dirty="0">
                <a:solidFill>
                  <a:schemeClr val="bg1"/>
                </a:solidFill>
              </a:rPr>
              <a:t>Fundament, Beispiel Windpark </a:t>
            </a:r>
            <a:r>
              <a:rPr lang="de-DE" altLang="de-DE" sz="2000" dirty="0" err="1">
                <a:solidFill>
                  <a:schemeClr val="bg1"/>
                </a:solidFill>
              </a:rPr>
              <a:t>Freckenfeld</a:t>
            </a:r>
            <a:endParaRPr lang="en-GB" altLang="de-DE" sz="2000" dirty="0">
              <a:solidFill>
                <a:schemeClr val="bg1"/>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1+#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0-#ppt_w/2"/>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1000" fill="hold"/>
                                        <p:tgtEl>
                                          <p:spTgt spid="117"/>
                                        </p:tgtEl>
                                        <p:attrNameLst>
                                          <p:attrName>ppt_x</p:attrName>
                                        </p:attrNameLst>
                                      </p:cBhvr>
                                      <p:tavLst>
                                        <p:tav tm="0">
                                          <p:val>
                                            <p:strVal val="#ppt_x"/>
                                          </p:val>
                                        </p:tav>
                                        <p:tav tm="100000">
                                          <p:val>
                                            <p:strVal val="#ppt_x"/>
                                          </p:val>
                                        </p:tav>
                                      </p:tavLst>
                                    </p:anim>
                                    <p:anim calcmode="lin" valueType="num">
                                      <p:cBhvr additive="base">
                                        <p:cTn id="3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20" name="Gruppieren 21519">
            <a:extLst>
              <a:ext uri="{FF2B5EF4-FFF2-40B4-BE49-F238E27FC236}">
                <a16:creationId xmlns:a16="http://schemas.microsoft.com/office/drawing/2014/main" id="{5F7CAA22-5B63-95D4-8CE9-3BB1F92CA561}"/>
              </a:ext>
            </a:extLst>
          </p:cNvPr>
          <p:cNvGrpSpPr>
            <a:grpSpLocks/>
          </p:cNvGrpSpPr>
          <p:nvPr/>
        </p:nvGrpSpPr>
        <p:grpSpPr bwMode="auto">
          <a:xfrm>
            <a:off x="3490395" y="3673475"/>
            <a:ext cx="3216275" cy="1492250"/>
            <a:chOff x="34303" y="3672910"/>
            <a:chExt cx="3216685" cy="1493450"/>
          </a:xfrm>
        </p:grpSpPr>
        <p:grpSp>
          <p:nvGrpSpPr>
            <p:cNvPr id="14353" name="Gruppieren 24">
              <a:extLst>
                <a:ext uri="{FF2B5EF4-FFF2-40B4-BE49-F238E27FC236}">
                  <a16:creationId xmlns:a16="http://schemas.microsoft.com/office/drawing/2014/main" id="{9AB03A4E-45BD-0EE7-2351-3E85BDEAC7D5}"/>
                </a:ext>
              </a:extLst>
            </p:cNvPr>
            <p:cNvGrpSpPr>
              <a:grpSpLocks/>
            </p:cNvGrpSpPr>
            <p:nvPr/>
          </p:nvGrpSpPr>
          <p:grpSpPr bwMode="auto">
            <a:xfrm>
              <a:off x="786594" y="3764585"/>
              <a:ext cx="2464394" cy="1401775"/>
              <a:chOff x="842010" y="3855720"/>
              <a:chExt cx="2464394" cy="1310640"/>
            </a:xfrm>
          </p:grpSpPr>
          <p:cxnSp>
            <p:nvCxnSpPr>
              <p:cNvPr id="14360" name="Gerader Verbinder 19">
                <a:extLst>
                  <a:ext uri="{FF2B5EF4-FFF2-40B4-BE49-F238E27FC236}">
                    <a16:creationId xmlns:a16="http://schemas.microsoft.com/office/drawing/2014/main" id="{A3E82988-0EE7-D7A3-4E8D-A180730D44DC}"/>
                  </a:ext>
                </a:extLst>
              </p:cNvPr>
              <p:cNvCxnSpPr>
                <a:cxnSpLocks noChangeShapeType="1"/>
              </p:cNvCxnSpPr>
              <p:nvPr/>
            </p:nvCxnSpPr>
            <p:spPr bwMode="auto">
              <a:xfrm flipV="1">
                <a:off x="842010" y="3855720"/>
                <a:ext cx="0" cy="131064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61" name="Gerader Verbinder 38">
                <a:extLst>
                  <a:ext uri="{FF2B5EF4-FFF2-40B4-BE49-F238E27FC236}">
                    <a16:creationId xmlns:a16="http://schemas.microsoft.com/office/drawing/2014/main" id="{9047DA8D-9497-3F07-4F32-0932C7EBA098}"/>
                  </a:ext>
                </a:extLst>
              </p:cNvPr>
              <p:cNvCxnSpPr>
                <a:cxnSpLocks noChangeShapeType="1"/>
              </p:cNvCxnSpPr>
              <p:nvPr/>
            </p:nvCxnSpPr>
            <p:spPr bwMode="auto">
              <a:xfrm flipV="1">
                <a:off x="3306404" y="3855720"/>
                <a:ext cx="0" cy="131064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54" name="Gerade Verbindung mit Pfeil 21">
              <a:extLst>
                <a:ext uri="{FF2B5EF4-FFF2-40B4-BE49-F238E27FC236}">
                  <a16:creationId xmlns:a16="http://schemas.microsoft.com/office/drawing/2014/main" id="{6D7A47D3-DE30-534D-CFF1-507053DF433D}"/>
                </a:ext>
              </a:extLst>
            </p:cNvPr>
            <p:cNvCxnSpPr>
              <a:cxnSpLocks noChangeShapeType="1"/>
            </p:cNvCxnSpPr>
            <p:nvPr/>
          </p:nvCxnSpPr>
          <p:spPr bwMode="auto">
            <a:xfrm>
              <a:off x="786594" y="3836670"/>
              <a:ext cx="2464394" cy="0"/>
            </a:xfrm>
            <a:prstGeom prst="straightConnector1">
              <a:avLst/>
            </a:prstGeom>
            <a:noFill/>
            <a:ln w="6350" algn="ctr">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5" name="Textfeld 23">
              <a:extLst>
                <a:ext uri="{FF2B5EF4-FFF2-40B4-BE49-F238E27FC236}">
                  <a16:creationId xmlns:a16="http://schemas.microsoft.com/office/drawing/2014/main" id="{079A628F-5CAF-BE4D-C539-07943365EE85}"/>
                </a:ext>
              </a:extLst>
            </p:cNvPr>
            <p:cNvSpPr txBox="1">
              <a:spLocks noChangeArrowheads="1"/>
            </p:cNvSpPr>
            <p:nvPr/>
          </p:nvSpPr>
          <p:spPr bwMode="auto">
            <a:xfrm>
              <a:off x="1681051" y="3672910"/>
              <a:ext cx="58221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a:solidFill>
                    <a:srgbClr val="FF9933"/>
                  </a:solidFill>
                </a:rPr>
                <a:t>10 m</a:t>
              </a:r>
            </a:p>
          </p:txBody>
        </p:sp>
        <p:cxnSp>
          <p:nvCxnSpPr>
            <p:cNvPr id="14356" name="Gerader Verbinder 26">
              <a:extLst>
                <a:ext uri="{FF2B5EF4-FFF2-40B4-BE49-F238E27FC236}">
                  <a16:creationId xmlns:a16="http://schemas.microsoft.com/office/drawing/2014/main" id="{9BF3DDCB-9208-1704-614C-B27BF8808A19}"/>
                </a:ext>
              </a:extLst>
            </p:cNvPr>
            <p:cNvCxnSpPr>
              <a:cxnSpLocks noChangeShapeType="1"/>
            </p:cNvCxnSpPr>
            <p:nvPr/>
          </p:nvCxnSpPr>
          <p:spPr bwMode="auto">
            <a:xfrm flipH="1">
              <a:off x="150324" y="4080510"/>
              <a:ext cx="708660"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7" name="Gerader Verbinder 53">
              <a:extLst>
                <a:ext uri="{FF2B5EF4-FFF2-40B4-BE49-F238E27FC236}">
                  <a16:creationId xmlns:a16="http://schemas.microsoft.com/office/drawing/2014/main" id="{0D9A610B-4689-72A0-EA47-F85947C36AC6}"/>
                </a:ext>
              </a:extLst>
            </p:cNvPr>
            <p:cNvCxnSpPr>
              <a:cxnSpLocks/>
            </p:cNvCxnSpPr>
            <p:nvPr/>
          </p:nvCxnSpPr>
          <p:spPr bwMode="auto">
            <a:xfrm flipH="1">
              <a:off x="150324" y="5166360"/>
              <a:ext cx="636270"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8" name="Gerade Verbindung mit Pfeil 29">
              <a:extLst>
                <a:ext uri="{FF2B5EF4-FFF2-40B4-BE49-F238E27FC236}">
                  <a16:creationId xmlns:a16="http://schemas.microsoft.com/office/drawing/2014/main" id="{11682141-7365-610A-6A39-6C2E8CD97CAF}"/>
                </a:ext>
              </a:extLst>
            </p:cNvPr>
            <p:cNvCxnSpPr>
              <a:cxnSpLocks noChangeShapeType="1"/>
            </p:cNvCxnSpPr>
            <p:nvPr/>
          </p:nvCxnSpPr>
          <p:spPr bwMode="auto">
            <a:xfrm>
              <a:off x="197400" y="4080510"/>
              <a:ext cx="0" cy="1085850"/>
            </a:xfrm>
            <a:prstGeom prst="straightConnector1">
              <a:avLst/>
            </a:prstGeom>
            <a:noFill/>
            <a:ln w="6350" algn="ctr">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9" name="Textfeld 54">
              <a:extLst>
                <a:ext uri="{FF2B5EF4-FFF2-40B4-BE49-F238E27FC236}">
                  <a16:creationId xmlns:a16="http://schemas.microsoft.com/office/drawing/2014/main" id="{B162C74B-D43C-C5FE-C140-DA4D17CF7723}"/>
                </a:ext>
              </a:extLst>
            </p:cNvPr>
            <p:cNvSpPr txBox="1">
              <a:spLocks noChangeArrowheads="1"/>
            </p:cNvSpPr>
            <p:nvPr/>
          </p:nvSpPr>
          <p:spPr bwMode="auto">
            <a:xfrm rot="-5400000">
              <a:off x="-127760" y="4469546"/>
              <a:ext cx="63190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a:solidFill>
                    <a:srgbClr val="FF9933"/>
                  </a:solidFill>
                </a:rPr>
                <a:t>3,8 m</a:t>
              </a:r>
            </a:p>
          </p:txBody>
        </p:sp>
      </p:grpSp>
      <p:pic>
        <p:nvPicPr>
          <p:cNvPr id="3" name="Grafik 21506">
            <a:extLst>
              <a:ext uri="{FF2B5EF4-FFF2-40B4-BE49-F238E27FC236}">
                <a16:creationId xmlns:a16="http://schemas.microsoft.com/office/drawing/2014/main" id="{8CA72A7C-87D4-F2E3-EEFB-ED2C75CC4E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9000"/>
                    </a14:imgEffect>
                  </a14:imgLayer>
                </a14:imgProps>
              </a:ext>
              <a:ext uri="{28A0092B-C50C-407E-A947-70E740481C1C}">
                <a14:useLocalDpi xmlns:a14="http://schemas.microsoft.com/office/drawing/2010/main" val="0"/>
              </a:ext>
            </a:extLst>
          </a:blip>
          <a:srcRect l="24316" r="44267" b="16049"/>
          <a:stretch>
            <a:fillRect/>
          </a:stretch>
        </p:blipFill>
        <p:spPr bwMode="auto">
          <a:xfrm>
            <a:off x="869724" y="919498"/>
            <a:ext cx="246538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4">
            <a:extLst>
              <a:ext uri="{FF2B5EF4-FFF2-40B4-BE49-F238E27FC236}">
                <a16:creationId xmlns:a16="http://schemas.microsoft.com/office/drawing/2014/main" id="{7F3E0076-A54F-379C-88CB-041C1D287A0A}"/>
              </a:ext>
            </a:extLst>
          </p:cNvPr>
          <p:cNvGrpSpPr/>
          <p:nvPr/>
        </p:nvGrpSpPr>
        <p:grpSpPr>
          <a:xfrm>
            <a:off x="177535" y="1878348"/>
            <a:ext cx="1728827" cy="3635375"/>
            <a:chOff x="6464261" y="1916113"/>
            <a:chExt cx="1728827" cy="3635375"/>
          </a:xfrm>
        </p:grpSpPr>
        <p:grpSp>
          <p:nvGrpSpPr>
            <p:cNvPr id="21521" name="Gruppieren 21520">
              <a:extLst>
                <a:ext uri="{FF2B5EF4-FFF2-40B4-BE49-F238E27FC236}">
                  <a16:creationId xmlns:a16="http://schemas.microsoft.com/office/drawing/2014/main" id="{505F7666-2F89-F8D7-E26C-604A2B1B9C70}"/>
                </a:ext>
              </a:extLst>
            </p:cNvPr>
            <p:cNvGrpSpPr>
              <a:grpSpLocks/>
            </p:cNvGrpSpPr>
            <p:nvPr/>
          </p:nvGrpSpPr>
          <p:grpSpPr bwMode="auto">
            <a:xfrm>
              <a:off x="6683375" y="1916113"/>
              <a:ext cx="1509713" cy="3635375"/>
              <a:chOff x="6683694" y="1916835"/>
              <a:chExt cx="1508961" cy="3634740"/>
            </a:xfrm>
          </p:grpSpPr>
          <p:cxnSp>
            <p:nvCxnSpPr>
              <p:cNvPr id="14346" name="Gerader Verbinder 21509">
                <a:extLst>
                  <a:ext uri="{FF2B5EF4-FFF2-40B4-BE49-F238E27FC236}">
                    <a16:creationId xmlns:a16="http://schemas.microsoft.com/office/drawing/2014/main" id="{A341945A-B735-FED7-9243-E64205375D4B}"/>
                  </a:ext>
                </a:extLst>
              </p:cNvPr>
              <p:cNvCxnSpPr>
                <a:cxnSpLocks noChangeShapeType="1"/>
              </p:cNvCxnSpPr>
              <p:nvPr/>
            </p:nvCxnSpPr>
            <p:spPr bwMode="auto">
              <a:xfrm flipH="1">
                <a:off x="6742545" y="1916835"/>
                <a:ext cx="1450110"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7" name="Gerader Verbinder 56">
                <a:extLst>
                  <a:ext uri="{FF2B5EF4-FFF2-40B4-BE49-F238E27FC236}">
                    <a16:creationId xmlns:a16="http://schemas.microsoft.com/office/drawing/2014/main" id="{A159F7A2-FA1F-27E1-E87F-8CEAAABBBADD}"/>
                  </a:ext>
                </a:extLst>
              </p:cNvPr>
              <p:cNvCxnSpPr>
                <a:cxnSpLocks/>
              </p:cNvCxnSpPr>
              <p:nvPr/>
            </p:nvCxnSpPr>
            <p:spPr bwMode="auto">
              <a:xfrm flipH="1">
                <a:off x="6742545" y="3303675"/>
                <a:ext cx="1372587"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8" name="Gerader Verbinder 58">
                <a:extLst>
                  <a:ext uri="{FF2B5EF4-FFF2-40B4-BE49-F238E27FC236}">
                    <a16:creationId xmlns:a16="http://schemas.microsoft.com/office/drawing/2014/main" id="{E57EB8BC-38D9-3BE4-38EF-2377A22FA5EB}"/>
                  </a:ext>
                </a:extLst>
              </p:cNvPr>
              <p:cNvCxnSpPr>
                <a:cxnSpLocks/>
              </p:cNvCxnSpPr>
              <p:nvPr/>
            </p:nvCxnSpPr>
            <p:spPr bwMode="auto">
              <a:xfrm flipH="1">
                <a:off x="6742545" y="5551575"/>
                <a:ext cx="1264170" cy="0"/>
              </a:xfrm>
              <a:prstGeom prst="line">
                <a:avLst/>
              </a:prstGeom>
              <a:noFill/>
              <a:ln w="3175" algn="ctr">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9" name="Gerade Verbindung mit Pfeil 60">
                <a:extLst>
                  <a:ext uri="{FF2B5EF4-FFF2-40B4-BE49-F238E27FC236}">
                    <a16:creationId xmlns:a16="http://schemas.microsoft.com/office/drawing/2014/main" id="{22C6FEB5-62BB-4257-AB56-CA5DF4B86C9F}"/>
                  </a:ext>
                </a:extLst>
              </p:cNvPr>
              <p:cNvCxnSpPr>
                <a:cxnSpLocks/>
              </p:cNvCxnSpPr>
              <p:nvPr/>
            </p:nvCxnSpPr>
            <p:spPr bwMode="auto">
              <a:xfrm>
                <a:off x="6846791" y="3303675"/>
                <a:ext cx="0" cy="2247900"/>
              </a:xfrm>
              <a:prstGeom prst="straightConnector1">
                <a:avLst/>
              </a:prstGeom>
              <a:noFill/>
              <a:ln w="6350" algn="ctr">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0" name="Textfeld 61">
                <a:extLst>
                  <a:ext uri="{FF2B5EF4-FFF2-40B4-BE49-F238E27FC236}">
                    <a16:creationId xmlns:a16="http://schemas.microsoft.com/office/drawing/2014/main" id="{E84BFC24-A361-BDED-A5EA-EDC6C8795B1A}"/>
                  </a:ext>
                </a:extLst>
              </p:cNvPr>
              <p:cNvSpPr txBox="1">
                <a:spLocks noChangeArrowheads="1"/>
              </p:cNvSpPr>
              <p:nvPr/>
            </p:nvSpPr>
            <p:spPr bwMode="auto">
              <a:xfrm rot="-5400000">
                <a:off x="6546477" y="4271426"/>
                <a:ext cx="58221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a:solidFill>
                      <a:srgbClr val="FF9933"/>
                    </a:solidFill>
                  </a:rPr>
                  <a:t>82 m</a:t>
                </a:r>
              </a:p>
            </p:txBody>
          </p:sp>
          <p:cxnSp>
            <p:nvCxnSpPr>
              <p:cNvPr id="14351" name="Gerade Verbindung mit Pfeil 64">
                <a:extLst>
                  <a:ext uri="{FF2B5EF4-FFF2-40B4-BE49-F238E27FC236}">
                    <a16:creationId xmlns:a16="http://schemas.microsoft.com/office/drawing/2014/main" id="{2BD43237-8046-7E8D-6812-FAF7FAA5EF79}"/>
                  </a:ext>
                </a:extLst>
              </p:cNvPr>
              <p:cNvCxnSpPr>
                <a:cxnSpLocks/>
              </p:cNvCxnSpPr>
              <p:nvPr/>
            </p:nvCxnSpPr>
            <p:spPr bwMode="auto">
              <a:xfrm>
                <a:off x="6846791" y="1916835"/>
                <a:ext cx="0" cy="1386840"/>
              </a:xfrm>
              <a:prstGeom prst="straightConnector1">
                <a:avLst/>
              </a:prstGeom>
              <a:noFill/>
              <a:ln w="6350" algn="ctr">
                <a:solidFill>
                  <a:srgbClr val="FF9933"/>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2" name="Textfeld 66">
                <a:extLst>
                  <a:ext uri="{FF2B5EF4-FFF2-40B4-BE49-F238E27FC236}">
                    <a16:creationId xmlns:a16="http://schemas.microsoft.com/office/drawing/2014/main" id="{9B77A771-592D-B2A2-12B0-77BDCEE62ED2}"/>
                  </a:ext>
                </a:extLst>
              </p:cNvPr>
              <p:cNvSpPr txBox="1">
                <a:spLocks noChangeArrowheads="1"/>
              </p:cNvSpPr>
              <p:nvPr/>
            </p:nvSpPr>
            <p:spPr bwMode="auto">
              <a:xfrm rot="-5400000">
                <a:off x="6546477" y="2478965"/>
                <a:ext cx="582211"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rgbClr val="FF9933"/>
                    </a:solidFill>
                  </a:rPr>
                  <a:t>50 m</a:t>
                </a:r>
              </a:p>
            </p:txBody>
          </p:sp>
        </p:grpSp>
        <p:sp>
          <p:nvSpPr>
            <p:cNvPr id="2" name="Rechteck 22">
              <a:extLst>
                <a:ext uri="{FF2B5EF4-FFF2-40B4-BE49-F238E27FC236}">
                  <a16:creationId xmlns:a16="http://schemas.microsoft.com/office/drawing/2014/main" id="{EA21F38D-ACA9-48C7-AED6-385C4FC7F3D7}"/>
                </a:ext>
              </a:extLst>
            </p:cNvPr>
            <p:cNvSpPr>
              <a:spLocks noChangeArrowheads="1"/>
            </p:cNvSpPr>
            <p:nvPr/>
          </p:nvSpPr>
          <p:spPr bwMode="auto">
            <a:xfrm rot="16200000">
              <a:off x="5636190" y="4205142"/>
              <a:ext cx="19946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accent2"/>
                  </a:solidFill>
                </a:rPr>
                <a:t>Spannbeton-Turm</a:t>
              </a:r>
            </a:p>
          </p:txBody>
        </p:sp>
        <p:sp>
          <p:nvSpPr>
            <p:cNvPr id="4" name="Rechteck 22">
              <a:extLst>
                <a:ext uri="{FF2B5EF4-FFF2-40B4-BE49-F238E27FC236}">
                  <a16:creationId xmlns:a16="http://schemas.microsoft.com/office/drawing/2014/main" id="{766D5A77-7865-B98E-3316-0D976958DFBB}"/>
                </a:ext>
              </a:extLst>
            </p:cNvPr>
            <p:cNvSpPr>
              <a:spLocks noChangeArrowheads="1"/>
            </p:cNvSpPr>
            <p:nvPr/>
          </p:nvSpPr>
          <p:spPr bwMode="auto">
            <a:xfrm rot="16200000">
              <a:off x="6009940" y="2456113"/>
              <a:ext cx="12636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Stahlrohr</a:t>
              </a:r>
            </a:p>
          </p:txBody>
        </p:sp>
      </p:grpSp>
      <p:grpSp>
        <p:nvGrpSpPr>
          <p:cNvPr id="17" name="Gruppieren 16">
            <a:extLst>
              <a:ext uri="{FF2B5EF4-FFF2-40B4-BE49-F238E27FC236}">
                <a16:creationId xmlns:a16="http://schemas.microsoft.com/office/drawing/2014/main" id="{71842527-8188-FF77-F293-4B2B306FC49F}"/>
              </a:ext>
            </a:extLst>
          </p:cNvPr>
          <p:cNvGrpSpPr/>
          <p:nvPr/>
        </p:nvGrpSpPr>
        <p:grpSpPr>
          <a:xfrm>
            <a:off x="1906362" y="3998913"/>
            <a:ext cx="5158580" cy="2166968"/>
            <a:chOff x="1906362" y="3998913"/>
            <a:chExt cx="5158580" cy="2166968"/>
          </a:xfrm>
        </p:grpSpPr>
        <p:grpSp>
          <p:nvGrpSpPr>
            <p:cNvPr id="16" name="Gruppieren 15">
              <a:extLst>
                <a:ext uri="{FF2B5EF4-FFF2-40B4-BE49-F238E27FC236}">
                  <a16:creationId xmlns:a16="http://schemas.microsoft.com/office/drawing/2014/main" id="{194736A5-EC1E-F55D-CDFB-E640D4227CCA}"/>
                </a:ext>
              </a:extLst>
            </p:cNvPr>
            <p:cNvGrpSpPr/>
            <p:nvPr/>
          </p:nvGrpSpPr>
          <p:grpSpPr>
            <a:xfrm>
              <a:off x="3801545" y="3998913"/>
              <a:ext cx="3263397" cy="2166968"/>
              <a:chOff x="3801545" y="3998913"/>
              <a:chExt cx="3263397" cy="2166968"/>
            </a:xfrm>
          </p:grpSpPr>
          <p:pic>
            <p:nvPicPr>
              <p:cNvPr id="14339" name="Grafik 4">
                <a:extLst>
                  <a:ext uri="{FF2B5EF4-FFF2-40B4-BE49-F238E27FC236}">
                    <a16:creationId xmlns:a16="http://schemas.microsoft.com/office/drawing/2014/main" id="{448649E3-97DD-C925-5711-13536C617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386"/>
              <a:stretch>
                <a:fillRect/>
              </a:stretch>
            </p:blipFill>
            <p:spPr bwMode="auto">
              <a:xfrm>
                <a:off x="3801545" y="3998913"/>
                <a:ext cx="3252788"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22">
                <a:extLst>
                  <a:ext uri="{FF2B5EF4-FFF2-40B4-BE49-F238E27FC236}">
                    <a16:creationId xmlns:a16="http://schemas.microsoft.com/office/drawing/2014/main" id="{86199484-6C62-7D1C-5BCB-346DBD3D64D3}"/>
                  </a:ext>
                </a:extLst>
              </p:cNvPr>
              <p:cNvSpPr>
                <a:spLocks noChangeArrowheads="1"/>
              </p:cNvSpPr>
              <p:nvPr/>
            </p:nvSpPr>
            <p:spPr bwMode="auto">
              <a:xfrm>
                <a:off x="3812153" y="5827332"/>
                <a:ext cx="3252789"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Turm-Fuß</a:t>
                </a:r>
              </a:p>
            </p:txBody>
          </p:sp>
        </p:grpSp>
        <p:cxnSp>
          <p:nvCxnSpPr>
            <p:cNvPr id="8" name="Gerader Verbinder 15">
              <a:extLst>
                <a:ext uri="{FF2B5EF4-FFF2-40B4-BE49-F238E27FC236}">
                  <a16:creationId xmlns:a16="http://schemas.microsoft.com/office/drawing/2014/main" id="{2F59DE88-D41D-911D-A9D9-8964DCCB3E4D}"/>
                </a:ext>
              </a:extLst>
            </p:cNvPr>
            <p:cNvCxnSpPr>
              <a:cxnSpLocks/>
            </p:cNvCxnSpPr>
            <p:nvPr/>
          </p:nvCxnSpPr>
          <p:spPr bwMode="auto">
            <a:xfrm flipH="1">
              <a:off x="1906362" y="4652512"/>
              <a:ext cx="2684688" cy="773785"/>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uppieren 26">
            <a:extLst>
              <a:ext uri="{FF2B5EF4-FFF2-40B4-BE49-F238E27FC236}">
                <a16:creationId xmlns:a16="http://schemas.microsoft.com/office/drawing/2014/main" id="{9442A589-09EA-459B-96D9-F2B9DC0F05EB}"/>
              </a:ext>
            </a:extLst>
          </p:cNvPr>
          <p:cNvGrpSpPr/>
          <p:nvPr/>
        </p:nvGrpSpPr>
        <p:grpSpPr>
          <a:xfrm>
            <a:off x="6901314" y="2573404"/>
            <a:ext cx="2874637" cy="1767210"/>
            <a:chOff x="6901314" y="2735329"/>
            <a:chExt cx="2874637" cy="1767210"/>
          </a:xfrm>
        </p:grpSpPr>
        <p:pic>
          <p:nvPicPr>
            <p:cNvPr id="24" name="Grafik 23" descr="Ein Bild, das draußen, Himmel, Transport, Kran enthält.&#10;&#10;Automatisch generierte Beschreibung">
              <a:extLst>
                <a:ext uri="{FF2B5EF4-FFF2-40B4-BE49-F238E27FC236}">
                  <a16:creationId xmlns:a16="http://schemas.microsoft.com/office/drawing/2014/main" id="{39EDA0C6-D039-3D14-4718-49E05DCA0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491930" y="2791728"/>
              <a:ext cx="2284021" cy="1710811"/>
            </a:xfrm>
            <a:prstGeom prst="rect">
              <a:avLst/>
            </a:prstGeom>
          </p:spPr>
        </p:pic>
        <p:cxnSp>
          <p:nvCxnSpPr>
            <p:cNvPr id="14364" name="Gerader Verbinder 15">
              <a:extLst>
                <a:ext uri="{FF2B5EF4-FFF2-40B4-BE49-F238E27FC236}">
                  <a16:creationId xmlns:a16="http://schemas.microsoft.com/office/drawing/2014/main" id="{73CC887F-8BD5-77EC-7332-B49DEFB63AE3}"/>
                </a:ext>
              </a:extLst>
            </p:cNvPr>
            <p:cNvCxnSpPr>
              <a:cxnSpLocks/>
            </p:cNvCxnSpPr>
            <p:nvPr/>
          </p:nvCxnSpPr>
          <p:spPr bwMode="auto">
            <a:xfrm flipH="1" flipV="1">
              <a:off x="6901314" y="2735329"/>
              <a:ext cx="1185411" cy="776221"/>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uppieren 30">
            <a:extLst>
              <a:ext uri="{FF2B5EF4-FFF2-40B4-BE49-F238E27FC236}">
                <a16:creationId xmlns:a16="http://schemas.microsoft.com/office/drawing/2014/main" id="{233F53A6-1512-1DA2-320B-DB30347D27DE}"/>
              </a:ext>
            </a:extLst>
          </p:cNvPr>
          <p:cNvGrpSpPr/>
          <p:nvPr/>
        </p:nvGrpSpPr>
        <p:grpSpPr>
          <a:xfrm>
            <a:off x="1915881" y="866088"/>
            <a:ext cx="5169972" cy="2783575"/>
            <a:chOff x="1915881" y="866088"/>
            <a:chExt cx="5169972" cy="2783575"/>
          </a:xfrm>
        </p:grpSpPr>
        <p:grpSp>
          <p:nvGrpSpPr>
            <p:cNvPr id="13" name="Gruppieren 12">
              <a:extLst>
                <a:ext uri="{FF2B5EF4-FFF2-40B4-BE49-F238E27FC236}">
                  <a16:creationId xmlns:a16="http://schemas.microsoft.com/office/drawing/2014/main" id="{5A006E7B-9E9B-C64A-07D0-5661EAD72314}"/>
                </a:ext>
              </a:extLst>
            </p:cNvPr>
            <p:cNvGrpSpPr/>
            <p:nvPr/>
          </p:nvGrpSpPr>
          <p:grpSpPr>
            <a:xfrm>
              <a:off x="3641208" y="866088"/>
              <a:ext cx="3444645" cy="2783575"/>
              <a:chOff x="185738" y="866088"/>
              <a:chExt cx="3444645" cy="2783575"/>
            </a:xfrm>
          </p:grpSpPr>
          <p:sp>
            <p:nvSpPr>
              <p:cNvPr id="14362" name="Rechteck 22">
                <a:extLst>
                  <a:ext uri="{FF2B5EF4-FFF2-40B4-BE49-F238E27FC236}">
                    <a16:creationId xmlns:a16="http://schemas.microsoft.com/office/drawing/2014/main" id="{136DE379-B8AB-7A82-1F79-6DF8129D18AB}"/>
                  </a:ext>
                </a:extLst>
              </p:cNvPr>
              <p:cNvSpPr>
                <a:spLocks noChangeArrowheads="1"/>
              </p:cNvSpPr>
              <p:nvPr/>
            </p:nvSpPr>
            <p:spPr bwMode="auto">
              <a:xfrm>
                <a:off x="185738" y="866088"/>
                <a:ext cx="3444645"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Adapterstück: Spannbeton - Stahl</a:t>
                </a:r>
              </a:p>
            </p:txBody>
          </p:sp>
          <p:pic>
            <p:nvPicPr>
              <p:cNvPr id="14363" name="Grafik 13">
                <a:extLst>
                  <a:ext uri="{FF2B5EF4-FFF2-40B4-BE49-F238E27FC236}">
                    <a16:creationId xmlns:a16="http://schemas.microsoft.com/office/drawing/2014/main" id="{77E30819-ED74-F18C-F0A4-CD450E28E7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674" y="1210807"/>
                <a:ext cx="3252054" cy="243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9" name="Gerader Verbinder 15">
              <a:extLst>
                <a:ext uri="{FF2B5EF4-FFF2-40B4-BE49-F238E27FC236}">
                  <a16:creationId xmlns:a16="http://schemas.microsoft.com/office/drawing/2014/main" id="{F756D7A8-4439-2AF3-02F3-631D366FBE15}"/>
                </a:ext>
              </a:extLst>
            </p:cNvPr>
            <p:cNvCxnSpPr>
              <a:cxnSpLocks/>
              <a:endCxn id="14363" idx="1"/>
            </p:cNvCxnSpPr>
            <p:nvPr/>
          </p:nvCxnSpPr>
          <p:spPr bwMode="auto">
            <a:xfrm flipV="1">
              <a:off x="1915881" y="2430235"/>
              <a:ext cx="1875263" cy="903361"/>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512" name="Gruppieren 21511">
            <a:extLst>
              <a:ext uri="{FF2B5EF4-FFF2-40B4-BE49-F238E27FC236}">
                <a16:creationId xmlns:a16="http://schemas.microsoft.com/office/drawing/2014/main" id="{43E85A10-636F-913F-6659-18660BBB8EA4}"/>
              </a:ext>
            </a:extLst>
          </p:cNvPr>
          <p:cNvGrpSpPr/>
          <p:nvPr/>
        </p:nvGrpSpPr>
        <p:grpSpPr>
          <a:xfrm>
            <a:off x="7482413" y="742263"/>
            <a:ext cx="2290600" cy="1831141"/>
            <a:chOff x="7482413" y="866088"/>
            <a:chExt cx="2290600" cy="1831141"/>
          </a:xfrm>
        </p:grpSpPr>
        <p:pic>
          <p:nvPicPr>
            <p:cNvPr id="7" name="Grafik 6" descr="Ein Bild, das draußen, Himmel, Person, Gelände enthält.&#10;&#10;Automatisch generierte Beschreibung">
              <a:extLst>
                <a:ext uri="{FF2B5EF4-FFF2-40B4-BE49-F238E27FC236}">
                  <a16:creationId xmlns:a16="http://schemas.microsoft.com/office/drawing/2014/main" id="{35ECB1C3-3717-C3B7-8138-BBDE501D644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9000"/>
                      </a14:imgEffect>
                    </a14:imgLayer>
                  </a14:imgProps>
                </a:ext>
                <a:ext uri="{28A0092B-C50C-407E-A947-70E740481C1C}">
                  <a14:useLocalDpi xmlns:a14="http://schemas.microsoft.com/office/drawing/2010/main" val="0"/>
                </a:ext>
              </a:extLst>
            </a:blip>
            <a:srcRect t="8806" b="8794"/>
            <a:stretch/>
          </p:blipFill>
          <p:spPr>
            <a:xfrm>
              <a:off x="7491931" y="1287529"/>
              <a:ext cx="2281081" cy="1409700"/>
            </a:xfrm>
            <a:prstGeom prst="rect">
              <a:avLst/>
            </a:prstGeom>
          </p:spPr>
        </p:pic>
        <p:sp>
          <p:nvSpPr>
            <p:cNvPr id="21511" name="Rechteck 22">
              <a:extLst>
                <a:ext uri="{FF2B5EF4-FFF2-40B4-BE49-F238E27FC236}">
                  <a16:creationId xmlns:a16="http://schemas.microsoft.com/office/drawing/2014/main" id="{20499900-3471-8021-A54A-1320A3263D24}"/>
                </a:ext>
              </a:extLst>
            </p:cNvPr>
            <p:cNvSpPr>
              <a:spLocks noChangeArrowheads="1"/>
            </p:cNvSpPr>
            <p:nvPr/>
          </p:nvSpPr>
          <p:spPr bwMode="auto">
            <a:xfrm>
              <a:off x="7482413" y="866088"/>
              <a:ext cx="2290600"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Spannseil</a:t>
              </a:r>
            </a:p>
          </p:txBody>
        </p:sp>
      </p:grpSp>
      <p:sp>
        <p:nvSpPr>
          <p:cNvPr id="11" name="Text Box 5">
            <a:extLst>
              <a:ext uri="{FF2B5EF4-FFF2-40B4-BE49-F238E27FC236}">
                <a16:creationId xmlns:a16="http://schemas.microsoft.com/office/drawing/2014/main" id="{3AB51A71-D3FD-28AB-3E20-5594B33A049E}"/>
              </a:ext>
            </a:extLst>
          </p:cNvPr>
          <p:cNvSpPr txBox="1">
            <a:spLocks noChangeArrowheads="1"/>
          </p:cNvSpPr>
          <p:nvPr/>
        </p:nvSpPr>
        <p:spPr bwMode="auto">
          <a:xfrm>
            <a:off x="428628" y="6044545"/>
            <a:ext cx="207300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ISE e.V., Fa. Max Bögl</a:t>
            </a:r>
            <a:endParaRPr lang="en-US" altLang="de-DE" sz="1200" dirty="0"/>
          </a:p>
        </p:txBody>
      </p:sp>
      <p:sp>
        <p:nvSpPr>
          <p:cNvPr id="15" name="Textfeld 14">
            <a:extLst>
              <a:ext uri="{FF2B5EF4-FFF2-40B4-BE49-F238E27FC236}">
                <a16:creationId xmlns:a16="http://schemas.microsoft.com/office/drawing/2014/main" id="{0922EE7D-3725-93BB-1F46-FA5D1D31B387}"/>
              </a:ext>
            </a:extLst>
          </p:cNvPr>
          <p:cNvSpPr txBox="1"/>
          <p:nvPr/>
        </p:nvSpPr>
        <p:spPr>
          <a:xfrm>
            <a:off x="7113939" y="5747561"/>
            <a:ext cx="2792062" cy="738664"/>
          </a:xfrm>
          <a:prstGeom prst="rect">
            <a:avLst/>
          </a:prstGeom>
          <a:noFill/>
        </p:spPr>
        <p:txBody>
          <a:bodyPr wrap="square" rtlCol="0">
            <a:spAutoFit/>
          </a:bodyPr>
          <a:lstStyle/>
          <a:p>
            <a:r>
              <a:rPr lang="de-DE" sz="1400" dirty="0">
                <a:solidFill>
                  <a:srgbClr val="FF0000"/>
                </a:solidFill>
              </a:rPr>
              <a:t>Die Spannseile halten den Turm</a:t>
            </a:r>
            <a:br>
              <a:rPr lang="de-DE" sz="1400" dirty="0">
                <a:solidFill>
                  <a:srgbClr val="FF0000"/>
                </a:solidFill>
              </a:rPr>
            </a:br>
            <a:r>
              <a:rPr lang="de-DE" sz="1400" dirty="0">
                <a:solidFill>
                  <a:srgbClr val="FF0000"/>
                </a:solidFill>
              </a:rPr>
              <a:t>mit ca. 7.000 t Zugkraft zusammen!</a:t>
            </a:r>
          </a:p>
        </p:txBody>
      </p:sp>
      <p:grpSp>
        <p:nvGrpSpPr>
          <p:cNvPr id="21" name="Gruppieren 20">
            <a:extLst>
              <a:ext uri="{FF2B5EF4-FFF2-40B4-BE49-F238E27FC236}">
                <a16:creationId xmlns:a16="http://schemas.microsoft.com/office/drawing/2014/main" id="{9CA51F1E-4FE9-CCC0-438D-93A966E9F364}"/>
              </a:ext>
            </a:extLst>
          </p:cNvPr>
          <p:cNvGrpSpPr/>
          <p:nvPr/>
        </p:nvGrpSpPr>
        <p:grpSpPr>
          <a:xfrm>
            <a:off x="6676750" y="4429994"/>
            <a:ext cx="3096263" cy="1377486"/>
            <a:chOff x="6676750" y="4429994"/>
            <a:chExt cx="3096263" cy="1377486"/>
          </a:xfrm>
        </p:grpSpPr>
        <p:grpSp>
          <p:nvGrpSpPr>
            <p:cNvPr id="14" name="Gruppieren 13">
              <a:extLst>
                <a:ext uri="{FF2B5EF4-FFF2-40B4-BE49-F238E27FC236}">
                  <a16:creationId xmlns:a16="http://schemas.microsoft.com/office/drawing/2014/main" id="{35FEF296-4676-B0D0-13F3-4FAD8B22627D}"/>
                </a:ext>
              </a:extLst>
            </p:cNvPr>
            <p:cNvGrpSpPr/>
            <p:nvPr/>
          </p:nvGrpSpPr>
          <p:grpSpPr>
            <a:xfrm>
              <a:off x="7482413" y="4429994"/>
              <a:ext cx="2290600" cy="1377486"/>
              <a:chOff x="7482413" y="4429994"/>
              <a:chExt cx="2290600" cy="1377486"/>
            </a:xfrm>
          </p:grpSpPr>
          <p:pic>
            <p:nvPicPr>
              <p:cNvPr id="10" name="Grafik 9" descr="Ein Bild, das Text, Wand, Im Haus enthält.&#10;&#10;Automatisch generierte Beschreibung">
                <a:extLst>
                  <a:ext uri="{FF2B5EF4-FFF2-40B4-BE49-F238E27FC236}">
                    <a16:creationId xmlns:a16="http://schemas.microsoft.com/office/drawing/2014/main" id="{6A278FEB-E840-C8FA-FA83-4A11937899A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3000"/>
                        </a14:imgEffect>
                      </a14:imgLayer>
                    </a14:imgProps>
                  </a:ext>
                  <a:ext uri="{28A0092B-C50C-407E-A947-70E740481C1C}">
                    <a14:useLocalDpi xmlns:a14="http://schemas.microsoft.com/office/drawing/2010/main" val="0"/>
                  </a:ext>
                </a:extLst>
              </a:blip>
              <a:srcRect b="36244"/>
              <a:stretch/>
            </p:blipFill>
            <p:spPr>
              <a:xfrm>
                <a:off x="7503214" y="4429994"/>
                <a:ext cx="2266428" cy="1083730"/>
              </a:xfrm>
              <a:prstGeom prst="rect">
                <a:avLst/>
              </a:prstGeom>
            </p:spPr>
          </p:pic>
          <p:sp>
            <p:nvSpPr>
              <p:cNvPr id="12" name="Rechteck 22">
                <a:extLst>
                  <a:ext uri="{FF2B5EF4-FFF2-40B4-BE49-F238E27FC236}">
                    <a16:creationId xmlns:a16="http://schemas.microsoft.com/office/drawing/2014/main" id="{6F28E4AB-21AE-3475-6C0D-1EC5B1EBADE0}"/>
                  </a:ext>
                </a:extLst>
              </p:cNvPr>
              <p:cNvSpPr>
                <a:spLocks noChangeArrowheads="1"/>
              </p:cNvSpPr>
              <p:nvPr/>
            </p:nvSpPr>
            <p:spPr bwMode="auto">
              <a:xfrm>
                <a:off x="7482413" y="5468931"/>
                <a:ext cx="2290600"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Fundamentkeller</a:t>
                </a:r>
              </a:p>
            </p:txBody>
          </p:sp>
        </p:grpSp>
        <p:cxnSp>
          <p:nvCxnSpPr>
            <p:cNvPr id="18" name="Gerader Verbinder 15">
              <a:extLst>
                <a:ext uri="{FF2B5EF4-FFF2-40B4-BE49-F238E27FC236}">
                  <a16:creationId xmlns:a16="http://schemas.microsoft.com/office/drawing/2014/main" id="{AE44725B-7B8F-D7A6-EC0E-85F202C60BF7}"/>
                </a:ext>
              </a:extLst>
            </p:cNvPr>
            <p:cNvCxnSpPr>
              <a:cxnSpLocks/>
              <a:stCxn id="10" idx="1"/>
            </p:cNvCxnSpPr>
            <p:nvPr/>
          </p:nvCxnSpPr>
          <p:spPr bwMode="auto">
            <a:xfrm flipH="1">
              <a:off x="6676750" y="4971859"/>
              <a:ext cx="826464" cy="693664"/>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7" name="Rectangle 4">
            <a:extLst>
              <a:ext uri="{FF2B5EF4-FFF2-40B4-BE49-F238E27FC236}">
                <a16:creationId xmlns:a16="http://schemas.microsoft.com/office/drawing/2014/main" id="{BDDCB652-C893-174D-A993-C81382C3359D}"/>
              </a:ext>
            </a:extLst>
          </p:cNvPr>
          <p:cNvSpPr>
            <a:spLocks noChangeArrowheads="1"/>
          </p:cNvSpPr>
          <p:nvPr/>
        </p:nvSpPr>
        <p:spPr bwMode="auto">
          <a:xfrm>
            <a:off x="287338" y="6101237"/>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Hybrid-Turm ist die „tragende Säule“ </a:t>
            </a:r>
          </a:p>
        </p:txBody>
      </p:sp>
      <p:sp>
        <p:nvSpPr>
          <p:cNvPr id="9" name="Text Box 2">
            <a:extLst>
              <a:ext uri="{FF2B5EF4-FFF2-40B4-BE49-F238E27FC236}">
                <a16:creationId xmlns:a16="http://schemas.microsoft.com/office/drawing/2014/main" id="{1B9F5DA3-83C5-AD1D-2026-55F149BFE563}"/>
              </a:ext>
            </a:extLst>
          </p:cNvPr>
          <p:cNvSpPr txBox="1">
            <a:spLocks noChangeArrowheads="1"/>
          </p:cNvSpPr>
          <p:nvPr/>
        </p:nvSpPr>
        <p:spPr bwMode="auto">
          <a:xfrm>
            <a:off x="1008063" y="-22225"/>
            <a:ext cx="52070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(5)</a:t>
            </a:r>
            <a:br>
              <a:rPr lang="de-DE" altLang="de-DE" sz="2000" dirty="0">
                <a:solidFill>
                  <a:schemeClr val="bg1"/>
                </a:solidFill>
              </a:rPr>
            </a:br>
            <a:r>
              <a:rPr lang="de-DE" altLang="de-DE" sz="2000" dirty="0">
                <a:solidFill>
                  <a:schemeClr val="bg1"/>
                </a:solidFill>
              </a:rPr>
              <a:t>Hybrid-Turm, Beispiel Windpark </a:t>
            </a:r>
            <a:r>
              <a:rPr lang="de-DE" altLang="de-DE" sz="2000" dirty="0" err="1">
                <a:solidFill>
                  <a:schemeClr val="bg1"/>
                </a:solidFill>
              </a:rPr>
              <a:t>Freckenfeld</a:t>
            </a:r>
            <a:endParaRPr lang="en-GB" altLang="de-DE" sz="2000" dirty="0">
              <a:solidFill>
                <a:schemeClr val="bg1"/>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1+#ppt_w/2"/>
                                          </p:val>
                                        </p:tav>
                                        <p:tav tm="100000">
                                          <p:val>
                                            <p:strVal val="#ppt_x"/>
                                          </p:val>
                                        </p:tav>
                                      </p:tavLst>
                                    </p:anim>
                                    <p:anim calcmode="lin" valueType="num">
                                      <p:cBhvr additive="base">
                                        <p:cTn id="1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1520"/>
                                        </p:tgtEl>
                                        <p:attrNameLst>
                                          <p:attrName>style.visibility</p:attrName>
                                        </p:attrNameLst>
                                      </p:cBhvr>
                                      <p:to>
                                        <p:strVal val="visible"/>
                                      </p:to>
                                    </p:set>
                                    <p:anim calcmode="lin" valueType="num">
                                      <p:cBhvr additive="base">
                                        <p:cTn id="19" dur="1000" fill="hold"/>
                                        <p:tgtEl>
                                          <p:spTgt spid="21520"/>
                                        </p:tgtEl>
                                        <p:attrNameLst>
                                          <p:attrName>ppt_x</p:attrName>
                                        </p:attrNameLst>
                                      </p:cBhvr>
                                      <p:tavLst>
                                        <p:tav tm="0">
                                          <p:val>
                                            <p:strVal val="0-#ppt_w/2"/>
                                          </p:val>
                                        </p:tav>
                                        <p:tav tm="100000">
                                          <p:val>
                                            <p:strVal val="#ppt_x"/>
                                          </p:val>
                                        </p:tav>
                                      </p:tavLst>
                                    </p:anim>
                                    <p:anim calcmode="lin" valueType="num">
                                      <p:cBhvr additive="base">
                                        <p:cTn id="20" dur="1000" fill="hold"/>
                                        <p:tgtEl>
                                          <p:spTgt spid="215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000" fill="hold"/>
                                        <p:tgtEl>
                                          <p:spTgt spid="31"/>
                                        </p:tgtEl>
                                        <p:attrNameLst>
                                          <p:attrName>ppt_x</p:attrName>
                                        </p:attrNameLst>
                                      </p:cBhvr>
                                      <p:tavLst>
                                        <p:tav tm="0">
                                          <p:val>
                                            <p:strVal val="1+#ppt_w/2"/>
                                          </p:val>
                                        </p:tav>
                                        <p:tav tm="100000">
                                          <p:val>
                                            <p:strVal val="#ppt_x"/>
                                          </p:val>
                                        </p:tav>
                                      </p:tavLst>
                                    </p:anim>
                                    <p:anim calcmode="lin" valueType="num">
                                      <p:cBhvr additive="base">
                                        <p:cTn id="2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512"/>
                                        </p:tgtEl>
                                        <p:attrNameLst>
                                          <p:attrName>style.visibility</p:attrName>
                                        </p:attrNameLst>
                                      </p:cBhvr>
                                      <p:to>
                                        <p:strVal val="visible"/>
                                      </p:to>
                                    </p:set>
                                    <p:anim calcmode="lin" valueType="num">
                                      <p:cBhvr additive="base">
                                        <p:cTn id="31" dur="1000" fill="hold"/>
                                        <p:tgtEl>
                                          <p:spTgt spid="21512"/>
                                        </p:tgtEl>
                                        <p:attrNameLst>
                                          <p:attrName>ppt_x</p:attrName>
                                        </p:attrNameLst>
                                      </p:cBhvr>
                                      <p:tavLst>
                                        <p:tav tm="0">
                                          <p:val>
                                            <p:strVal val="1+#ppt_w/2"/>
                                          </p:val>
                                        </p:tav>
                                        <p:tav tm="100000">
                                          <p:val>
                                            <p:strVal val="#ppt_x"/>
                                          </p:val>
                                        </p:tav>
                                      </p:tavLst>
                                    </p:anim>
                                    <p:anim calcmode="lin" valueType="num">
                                      <p:cBhvr additive="base">
                                        <p:cTn id="32" dur="10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autoRev="1" fill="hold" nodeType="clickEffect">
                                  <p:stCondLst>
                                    <p:cond delay="0"/>
                                  </p:stCondLst>
                                  <p:childTnLst>
                                    <p:animScale>
                                      <p:cBhvr>
                                        <p:cTn id="36" dur="3000" fill="hold"/>
                                        <p:tgtEl>
                                          <p:spTgt spid="21512"/>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1000" fill="hold"/>
                                        <p:tgtEl>
                                          <p:spTgt spid="27"/>
                                        </p:tgtEl>
                                        <p:attrNameLst>
                                          <p:attrName>ppt_x</p:attrName>
                                        </p:attrNameLst>
                                      </p:cBhvr>
                                      <p:tavLst>
                                        <p:tav tm="0">
                                          <p:val>
                                            <p:strVal val="1+#ppt_w/2"/>
                                          </p:val>
                                        </p:tav>
                                        <p:tav tm="100000">
                                          <p:val>
                                            <p:strVal val="#ppt_x"/>
                                          </p:val>
                                        </p:tav>
                                      </p:tavLst>
                                    </p:anim>
                                    <p:anim calcmode="lin" valueType="num">
                                      <p:cBhvr additive="base">
                                        <p:cTn id="4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mph" presetSubtype="0" autoRev="1" fill="hold" nodeType="clickEffect">
                                  <p:stCondLst>
                                    <p:cond delay="0"/>
                                  </p:stCondLst>
                                  <p:childTnLst>
                                    <p:animScale>
                                      <p:cBhvr>
                                        <p:cTn id="46" dur="3000" fill="hold"/>
                                        <p:tgtEl>
                                          <p:spTgt spid="27"/>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000" fill="hold"/>
                                        <p:tgtEl>
                                          <p:spTgt spid="21"/>
                                        </p:tgtEl>
                                        <p:attrNameLst>
                                          <p:attrName>ppt_x</p:attrName>
                                        </p:attrNameLst>
                                      </p:cBhvr>
                                      <p:tavLst>
                                        <p:tav tm="0">
                                          <p:val>
                                            <p:strVal val="1+#ppt_w/2"/>
                                          </p:val>
                                        </p:tav>
                                        <p:tav tm="100000">
                                          <p:val>
                                            <p:strVal val="#ppt_x"/>
                                          </p:val>
                                        </p:tav>
                                      </p:tavLst>
                                    </p:anim>
                                    <p:anim calcmode="lin" valueType="num">
                                      <p:cBhvr additive="base">
                                        <p:cTn id="5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mph" presetSubtype="0" autoRev="1" fill="hold" nodeType="clickEffect">
                                  <p:stCondLst>
                                    <p:cond delay="0"/>
                                  </p:stCondLst>
                                  <p:childTnLst>
                                    <p:animScale>
                                      <p:cBhvr>
                                        <p:cTn id="56" dur="2000" fill="hold"/>
                                        <p:tgtEl>
                                          <p:spTgt spid="21"/>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1000" fill="hold"/>
                                        <p:tgtEl>
                                          <p:spTgt spid="15"/>
                                        </p:tgtEl>
                                        <p:attrNameLst>
                                          <p:attrName>ppt_x</p:attrName>
                                        </p:attrNameLst>
                                      </p:cBhvr>
                                      <p:tavLst>
                                        <p:tav tm="0">
                                          <p:val>
                                            <p:strVal val="0-#ppt_w/2"/>
                                          </p:val>
                                        </p:tav>
                                        <p:tav tm="100000">
                                          <p:val>
                                            <p:strVal val="#ppt_x"/>
                                          </p:val>
                                        </p:tav>
                                      </p:tavLst>
                                    </p:anim>
                                    <p:anim calcmode="lin" valueType="num">
                                      <p:cBhvr additive="base">
                                        <p:cTn id="6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117"/>
                                        </p:tgtEl>
                                        <p:attrNameLst>
                                          <p:attrName>style.visibility</p:attrName>
                                        </p:attrNameLst>
                                      </p:cBhvr>
                                      <p:to>
                                        <p:strVal val="visible"/>
                                      </p:to>
                                    </p:set>
                                    <p:anim calcmode="lin" valueType="num">
                                      <p:cBhvr additive="base">
                                        <p:cTn id="67" dur="1000" fill="hold"/>
                                        <p:tgtEl>
                                          <p:spTgt spid="117"/>
                                        </p:tgtEl>
                                        <p:attrNameLst>
                                          <p:attrName>ppt_x</p:attrName>
                                        </p:attrNameLst>
                                      </p:cBhvr>
                                      <p:tavLst>
                                        <p:tav tm="0">
                                          <p:val>
                                            <p:strVal val="#ppt_x"/>
                                          </p:val>
                                        </p:tav>
                                        <p:tav tm="100000">
                                          <p:val>
                                            <p:strVal val="#ppt_x"/>
                                          </p:val>
                                        </p:tav>
                                      </p:tavLst>
                                    </p:anim>
                                    <p:anim calcmode="lin" valueType="num">
                                      <p:cBhvr additive="base">
                                        <p:cTn id="6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273CED27-6947-80A2-F9FA-25A4F79EB27F}"/>
              </a:ext>
            </a:extLst>
          </p:cNvPr>
          <p:cNvSpPr txBox="1">
            <a:spLocks noChangeArrowheads="1"/>
          </p:cNvSpPr>
          <p:nvPr/>
        </p:nvSpPr>
        <p:spPr bwMode="auto">
          <a:xfrm>
            <a:off x="6944931" y="5916570"/>
            <a:ext cx="147796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Fa. Max Bögl</a:t>
            </a:r>
            <a:endParaRPr lang="en-US" altLang="de-DE" sz="1200" dirty="0"/>
          </a:p>
        </p:txBody>
      </p:sp>
      <p:pic>
        <p:nvPicPr>
          <p:cNvPr id="12" name="Grafik 11" descr="Ein Bild, das Stahl, Im Haus, Licht, Kunst enthält.&#10;&#10;Automatisch generierte Beschreibung">
            <a:extLst>
              <a:ext uri="{FF2B5EF4-FFF2-40B4-BE49-F238E27FC236}">
                <a16:creationId xmlns:a16="http://schemas.microsoft.com/office/drawing/2014/main" id="{CD772D4A-47E6-026C-C7A8-779A9BCF2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37644" y="1498798"/>
            <a:ext cx="5259931" cy="3944948"/>
          </a:xfrm>
          <a:prstGeom prst="rect">
            <a:avLst/>
          </a:prstGeom>
        </p:spPr>
      </p:pic>
      <p:sp>
        <p:nvSpPr>
          <p:cNvPr id="117" name="Rectangle 4">
            <a:extLst>
              <a:ext uri="{FF2B5EF4-FFF2-40B4-BE49-F238E27FC236}">
                <a16:creationId xmlns:a16="http://schemas.microsoft.com/office/drawing/2014/main" id="{BDDCB652-C893-174D-A993-C81382C3359D}"/>
              </a:ext>
            </a:extLst>
          </p:cNvPr>
          <p:cNvSpPr>
            <a:spLocks noChangeArrowheads="1"/>
          </p:cNvSpPr>
          <p:nvPr/>
        </p:nvSpPr>
        <p:spPr bwMode="auto">
          <a:xfrm>
            <a:off x="287338" y="6101237"/>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Spanngliedbündel halten den Turm zusammen  </a:t>
            </a:r>
          </a:p>
        </p:txBody>
      </p:sp>
      <p:sp>
        <p:nvSpPr>
          <p:cNvPr id="2" name="Text Box 2">
            <a:extLst>
              <a:ext uri="{FF2B5EF4-FFF2-40B4-BE49-F238E27FC236}">
                <a16:creationId xmlns:a16="http://schemas.microsoft.com/office/drawing/2014/main" id="{5BA39CD9-C3BB-321F-90C5-32243DAA119B}"/>
              </a:ext>
            </a:extLst>
          </p:cNvPr>
          <p:cNvSpPr txBox="1">
            <a:spLocks noChangeArrowheads="1"/>
          </p:cNvSpPr>
          <p:nvPr/>
        </p:nvSpPr>
        <p:spPr bwMode="auto">
          <a:xfrm>
            <a:off x="1008063" y="-22225"/>
            <a:ext cx="52070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(6)</a:t>
            </a:r>
            <a:br>
              <a:rPr lang="de-DE" altLang="de-DE" sz="2000" dirty="0">
                <a:solidFill>
                  <a:schemeClr val="bg1"/>
                </a:solidFill>
              </a:rPr>
            </a:br>
            <a:r>
              <a:rPr lang="de-DE" altLang="de-DE" sz="2000" dirty="0">
                <a:solidFill>
                  <a:schemeClr val="bg1"/>
                </a:solidFill>
              </a:rPr>
              <a:t>Hybrid-Turm, Beispiel Windpark </a:t>
            </a:r>
            <a:r>
              <a:rPr lang="de-DE" altLang="de-DE" sz="2000" dirty="0" err="1">
                <a:solidFill>
                  <a:schemeClr val="bg1"/>
                </a:solidFill>
              </a:rPr>
              <a:t>Freckenfeld</a:t>
            </a:r>
            <a:endParaRPr lang="en-GB" altLang="de-DE" sz="2000" dirty="0">
              <a:solidFill>
                <a:schemeClr val="bg1"/>
              </a:solidFill>
            </a:endParaRPr>
          </a:p>
        </p:txBody>
      </p:sp>
    </p:spTree>
    <p:extLst>
      <p:ext uri="{BB962C8B-B14F-4D97-AF65-F5344CB8AC3E}">
        <p14:creationId xmlns:p14="http://schemas.microsoft.com/office/powerpoint/2010/main" val="28907585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fill="hold"/>
                                        <p:tgtEl>
                                          <p:spTgt spid="117"/>
                                        </p:tgtEl>
                                        <p:attrNameLst>
                                          <p:attrName>ppt_x</p:attrName>
                                        </p:attrNameLst>
                                      </p:cBhvr>
                                      <p:tavLst>
                                        <p:tav tm="0">
                                          <p:val>
                                            <p:strVal val="#ppt_x"/>
                                          </p:val>
                                        </p:tav>
                                        <p:tav tm="100000">
                                          <p:val>
                                            <p:strVal val="#ppt_x"/>
                                          </p:val>
                                        </p:tav>
                                      </p:tavLst>
                                    </p:anim>
                                    <p:anim calcmode="lin" valueType="num">
                                      <p:cBhvr additive="base">
                                        <p:cTn id="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a:extLst>
              <a:ext uri="{FF2B5EF4-FFF2-40B4-BE49-F238E27FC236}">
                <a16:creationId xmlns:a16="http://schemas.microsoft.com/office/drawing/2014/main" id="{EAAB7AEF-AB58-056C-8167-A3C71C275F25}"/>
              </a:ext>
            </a:extLst>
          </p:cNvPr>
          <p:cNvSpPr txBox="1">
            <a:spLocks noChangeArrowheads="1"/>
          </p:cNvSpPr>
          <p:nvPr/>
        </p:nvSpPr>
        <p:spPr bwMode="auto">
          <a:xfrm>
            <a:off x="1036247" y="5505484"/>
            <a:ext cx="105727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a:t>Nordex</a:t>
            </a:r>
            <a:endParaRPr lang="en-US" altLang="de-DE" sz="1200" dirty="0"/>
          </a:p>
        </p:txBody>
      </p:sp>
      <p:pic>
        <p:nvPicPr>
          <p:cNvPr id="16388" name="Grafik 9">
            <a:extLst>
              <a:ext uri="{FF2B5EF4-FFF2-40B4-BE49-F238E27FC236}">
                <a16:creationId xmlns:a16="http://schemas.microsoft.com/office/drawing/2014/main" id="{230758DA-F232-54C7-8716-E431811CD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27112" y="881698"/>
            <a:ext cx="66262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uppieren 27">
            <a:extLst>
              <a:ext uri="{FF2B5EF4-FFF2-40B4-BE49-F238E27FC236}">
                <a16:creationId xmlns:a16="http://schemas.microsoft.com/office/drawing/2014/main" id="{4B385BDA-F131-A0AC-E9BA-E4AB15EA9D52}"/>
              </a:ext>
            </a:extLst>
          </p:cNvPr>
          <p:cNvGrpSpPr/>
          <p:nvPr/>
        </p:nvGrpSpPr>
        <p:grpSpPr>
          <a:xfrm>
            <a:off x="7151627" y="932498"/>
            <a:ext cx="3002025" cy="623093"/>
            <a:chOff x="7151627" y="932498"/>
            <a:chExt cx="3002025" cy="623093"/>
          </a:xfrm>
        </p:grpSpPr>
        <p:sp>
          <p:nvSpPr>
            <p:cNvPr id="16389" name="Rechteck 22">
              <a:extLst>
                <a:ext uri="{FF2B5EF4-FFF2-40B4-BE49-F238E27FC236}">
                  <a16:creationId xmlns:a16="http://schemas.microsoft.com/office/drawing/2014/main" id="{6F8828A0-D269-313E-1354-1EBBFC28D754}"/>
                </a:ext>
              </a:extLst>
            </p:cNvPr>
            <p:cNvSpPr>
              <a:spLocks noChangeArrowheads="1"/>
            </p:cNvSpPr>
            <p:nvPr/>
          </p:nvSpPr>
          <p:spPr bwMode="auto">
            <a:xfrm>
              <a:off x="8089901" y="932498"/>
              <a:ext cx="206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Wärmetauscher</a:t>
              </a:r>
              <a:br>
                <a:rPr lang="de-DE" altLang="de-DE" sz="1600" dirty="0">
                  <a:solidFill>
                    <a:schemeClr val="accent2"/>
                  </a:solidFill>
                </a:rPr>
              </a:br>
              <a:r>
                <a:rPr lang="de-DE" altLang="de-DE" sz="1600" dirty="0">
                  <a:solidFill>
                    <a:schemeClr val="accent2"/>
                  </a:solidFill>
                </a:rPr>
                <a:t>(Kühler)</a:t>
              </a:r>
            </a:p>
          </p:txBody>
        </p:sp>
        <p:cxnSp>
          <p:nvCxnSpPr>
            <p:cNvPr id="16390" name="Gerader Verbinder 34">
              <a:extLst>
                <a:ext uri="{FF2B5EF4-FFF2-40B4-BE49-F238E27FC236}">
                  <a16:creationId xmlns:a16="http://schemas.microsoft.com/office/drawing/2014/main" id="{DAE9D630-0508-85E6-F54A-6970C25EDC23}"/>
                </a:ext>
              </a:extLst>
            </p:cNvPr>
            <p:cNvCxnSpPr>
              <a:cxnSpLocks/>
            </p:cNvCxnSpPr>
            <p:nvPr/>
          </p:nvCxnSpPr>
          <p:spPr bwMode="auto">
            <a:xfrm flipH="1">
              <a:off x="7151627" y="1346835"/>
              <a:ext cx="1364006" cy="208756"/>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uppieren 30">
            <a:extLst>
              <a:ext uri="{FF2B5EF4-FFF2-40B4-BE49-F238E27FC236}">
                <a16:creationId xmlns:a16="http://schemas.microsoft.com/office/drawing/2014/main" id="{57E0A840-6C40-341B-1E6D-7EA8981709CB}"/>
              </a:ext>
            </a:extLst>
          </p:cNvPr>
          <p:cNvGrpSpPr/>
          <p:nvPr/>
        </p:nvGrpSpPr>
        <p:grpSpPr>
          <a:xfrm>
            <a:off x="3921125" y="886460"/>
            <a:ext cx="1582738" cy="1593374"/>
            <a:chOff x="3921125" y="886460"/>
            <a:chExt cx="1582738" cy="1593374"/>
          </a:xfrm>
        </p:grpSpPr>
        <p:sp>
          <p:nvSpPr>
            <p:cNvPr id="16391" name="Rechteck 37">
              <a:extLst>
                <a:ext uri="{FF2B5EF4-FFF2-40B4-BE49-F238E27FC236}">
                  <a16:creationId xmlns:a16="http://schemas.microsoft.com/office/drawing/2014/main" id="{97DF2109-15BE-B5E1-D49A-EEE52CAE28E6}"/>
                </a:ext>
              </a:extLst>
            </p:cNvPr>
            <p:cNvSpPr>
              <a:spLocks noChangeArrowheads="1"/>
            </p:cNvSpPr>
            <p:nvPr/>
          </p:nvSpPr>
          <p:spPr bwMode="auto">
            <a:xfrm>
              <a:off x="3921125" y="886460"/>
              <a:ext cx="1582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accent2"/>
                  </a:solidFill>
                </a:rPr>
                <a:t>Schaltschränke</a:t>
              </a:r>
            </a:p>
          </p:txBody>
        </p:sp>
        <p:cxnSp>
          <p:nvCxnSpPr>
            <p:cNvPr id="16392" name="Gerader Verbinder 31">
              <a:extLst>
                <a:ext uri="{FF2B5EF4-FFF2-40B4-BE49-F238E27FC236}">
                  <a16:creationId xmlns:a16="http://schemas.microsoft.com/office/drawing/2014/main" id="{385EF898-F9B3-7221-3366-31CA899C9F3E}"/>
                </a:ext>
              </a:extLst>
            </p:cNvPr>
            <p:cNvCxnSpPr>
              <a:cxnSpLocks/>
            </p:cNvCxnSpPr>
            <p:nvPr/>
          </p:nvCxnSpPr>
          <p:spPr bwMode="auto">
            <a:xfrm flipV="1">
              <a:off x="4421188" y="1224598"/>
              <a:ext cx="177800" cy="1255236"/>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3" name="Gerader Verbinder 39">
              <a:extLst>
                <a:ext uri="{FF2B5EF4-FFF2-40B4-BE49-F238E27FC236}">
                  <a16:creationId xmlns:a16="http://schemas.microsoft.com/office/drawing/2014/main" id="{786E5047-C091-733D-2371-D1287652D572}"/>
                </a:ext>
              </a:extLst>
            </p:cNvPr>
            <p:cNvCxnSpPr>
              <a:cxnSpLocks/>
            </p:cNvCxnSpPr>
            <p:nvPr/>
          </p:nvCxnSpPr>
          <p:spPr bwMode="auto">
            <a:xfrm flipH="1" flipV="1">
              <a:off x="4776788" y="1224598"/>
              <a:ext cx="487696" cy="939800"/>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ECDEB32A-E8E9-3FB5-CB17-7AC406BA460A}"/>
              </a:ext>
            </a:extLst>
          </p:cNvPr>
          <p:cNvGrpSpPr/>
          <p:nvPr/>
        </p:nvGrpSpPr>
        <p:grpSpPr>
          <a:xfrm>
            <a:off x="2486852" y="1235487"/>
            <a:ext cx="1098550" cy="2094854"/>
            <a:chOff x="2486852" y="1235487"/>
            <a:chExt cx="1098550" cy="2094854"/>
          </a:xfrm>
        </p:grpSpPr>
        <p:cxnSp>
          <p:nvCxnSpPr>
            <p:cNvPr id="16394" name="Gerader Verbinder 42">
              <a:extLst>
                <a:ext uri="{FF2B5EF4-FFF2-40B4-BE49-F238E27FC236}">
                  <a16:creationId xmlns:a16="http://schemas.microsoft.com/office/drawing/2014/main" id="{34977EF0-EF70-896E-67D4-E39059969533}"/>
                </a:ext>
              </a:extLst>
            </p:cNvPr>
            <p:cNvCxnSpPr>
              <a:cxnSpLocks/>
            </p:cNvCxnSpPr>
            <p:nvPr/>
          </p:nvCxnSpPr>
          <p:spPr bwMode="auto">
            <a:xfrm flipH="1" flipV="1">
              <a:off x="3096848" y="1587569"/>
              <a:ext cx="387335" cy="1742772"/>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6" name="Rechteck 45">
              <a:extLst>
                <a:ext uri="{FF2B5EF4-FFF2-40B4-BE49-F238E27FC236}">
                  <a16:creationId xmlns:a16="http://schemas.microsoft.com/office/drawing/2014/main" id="{4A676556-22B9-E9F1-9805-A939EB04E2DB}"/>
                </a:ext>
              </a:extLst>
            </p:cNvPr>
            <p:cNvSpPr>
              <a:spLocks noChangeArrowheads="1"/>
            </p:cNvSpPr>
            <p:nvPr/>
          </p:nvSpPr>
          <p:spPr bwMode="auto">
            <a:xfrm>
              <a:off x="2486852" y="1235487"/>
              <a:ext cx="1098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Getriebe</a:t>
              </a:r>
            </a:p>
          </p:txBody>
        </p:sp>
      </p:grpSp>
      <p:grpSp>
        <p:nvGrpSpPr>
          <p:cNvPr id="24" name="Gruppieren 23">
            <a:extLst>
              <a:ext uri="{FF2B5EF4-FFF2-40B4-BE49-F238E27FC236}">
                <a16:creationId xmlns:a16="http://schemas.microsoft.com/office/drawing/2014/main" id="{C45FBA0B-0D18-4D23-02DE-8EF79DDE5D71}"/>
              </a:ext>
            </a:extLst>
          </p:cNvPr>
          <p:cNvGrpSpPr/>
          <p:nvPr/>
        </p:nvGrpSpPr>
        <p:grpSpPr>
          <a:xfrm>
            <a:off x="2464229" y="3955625"/>
            <a:ext cx="1265237" cy="1913330"/>
            <a:chOff x="2464229" y="3955625"/>
            <a:chExt cx="1265237" cy="1913330"/>
          </a:xfrm>
        </p:grpSpPr>
        <p:cxnSp>
          <p:nvCxnSpPr>
            <p:cNvPr id="16395" name="Gerader Verbinder 44">
              <a:extLst>
                <a:ext uri="{FF2B5EF4-FFF2-40B4-BE49-F238E27FC236}">
                  <a16:creationId xmlns:a16="http://schemas.microsoft.com/office/drawing/2014/main" id="{88C36171-220B-DA4F-5B17-034EC7EC70CD}"/>
                </a:ext>
              </a:extLst>
            </p:cNvPr>
            <p:cNvCxnSpPr>
              <a:cxnSpLocks/>
            </p:cNvCxnSpPr>
            <p:nvPr/>
          </p:nvCxnSpPr>
          <p:spPr bwMode="auto">
            <a:xfrm flipH="1" flipV="1">
              <a:off x="2486852" y="3955625"/>
              <a:ext cx="467989" cy="1563193"/>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7" name="Rechteck 46">
              <a:extLst>
                <a:ext uri="{FF2B5EF4-FFF2-40B4-BE49-F238E27FC236}">
                  <a16:creationId xmlns:a16="http://schemas.microsoft.com/office/drawing/2014/main" id="{45C8DC41-229C-88CB-D351-15078EAE416C}"/>
                </a:ext>
              </a:extLst>
            </p:cNvPr>
            <p:cNvSpPr>
              <a:spLocks noChangeArrowheads="1"/>
            </p:cNvSpPr>
            <p:nvPr/>
          </p:nvSpPr>
          <p:spPr bwMode="auto">
            <a:xfrm>
              <a:off x="2464229" y="5530818"/>
              <a:ext cx="1265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Rotorwelle</a:t>
              </a:r>
            </a:p>
          </p:txBody>
        </p:sp>
      </p:grpSp>
      <p:grpSp>
        <p:nvGrpSpPr>
          <p:cNvPr id="26" name="Gruppieren 25">
            <a:extLst>
              <a:ext uri="{FF2B5EF4-FFF2-40B4-BE49-F238E27FC236}">
                <a16:creationId xmlns:a16="http://schemas.microsoft.com/office/drawing/2014/main" id="{8DD7C66D-405F-B7DF-BB28-4B9FB7D0D425}"/>
              </a:ext>
            </a:extLst>
          </p:cNvPr>
          <p:cNvGrpSpPr/>
          <p:nvPr/>
        </p:nvGrpSpPr>
        <p:grpSpPr>
          <a:xfrm>
            <a:off x="4364753" y="3783837"/>
            <a:ext cx="1096963" cy="1593712"/>
            <a:chOff x="4364753" y="3783837"/>
            <a:chExt cx="1096963" cy="1593712"/>
          </a:xfrm>
        </p:grpSpPr>
        <p:sp>
          <p:nvSpPr>
            <p:cNvPr id="16398" name="Rechteck 47">
              <a:extLst>
                <a:ext uri="{FF2B5EF4-FFF2-40B4-BE49-F238E27FC236}">
                  <a16:creationId xmlns:a16="http://schemas.microsoft.com/office/drawing/2014/main" id="{9F5B0DF4-B55C-2E33-1F8E-37959AB34EA8}"/>
                </a:ext>
              </a:extLst>
            </p:cNvPr>
            <p:cNvSpPr>
              <a:spLocks noChangeArrowheads="1"/>
            </p:cNvSpPr>
            <p:nvPr/>
          </p:nvSpPr>
          <p:spPr bwMode="auto">
            <a:xfrm>
              <a:off x="4364753" y="5039411"/>
              <a:ext cx="1096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Kupplung</a:t>
              </a:r>
            </a:p>
          </p:txBody>
        </p:sp>
        <p:cxnSp>
          <p:nvCxnSpPr>
            <p:cNvPr id="16399" name="Gerader Verbinder 48">
              <a:extLst>
                <a:ext uri="{FF2B5EF4-FFF2-40B4-BE49-F238E27FC236}">
                  <a16:creationId xmlns:a16="http://schemas.microsoft.com/office/drawing/2014/main" id="{9DB74A5B-A3D3-643A-F5B4-2FE9E6B7F1D3}"/>
                </a:ext>
              </a:extLst>
            </p:cNvPr>
            <p:cNvCxnSpPr>
              <a:cxnSpLocks/>
            </p:cNvCxnSpPr>
            <p:nvPr/>
          </p:nvCxnSpPr>
          <p:spPr bwMode="auto">
            <a:xfrm flipH="1" flipV="1">
              <a:off x="4482064" y="3783837"/>
              <a:ext cx="294724" cy="1225411"/>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uppieren 26">
            <a:extLst>
              <a:ext uri="{FF2B5EF4-FFF2-40B4-BE49-F238E27FC236}">
                <a16:creationId xmlns:a16="http://schemas.microsoft.com/office/drawing/2014/main" id="{28946A12-8E2F-5843-3F84-31DCA5527C2B}"/>
              </a:ext>
            </a:extLst>
          </p:cNvPr>
          <p:cNvGrpSpPr/>
          <p:nvPr/>
        </p:nvGrpSpPr>
        <p:grpSpPr>
          <a:xfrm>
            <a:off x="5271384" y="3019766"/>
            <a:ext cx="1728941" cy="1764657"/>
            <a:chOff x="5271384" y="3019766"/>
            <a:chExt cx="1728941" cy="1764657"/>
          </a:xfrm>
        </p:grpSpPr>
        <p:cxnSp>
          <p:nvCxnSpPr>
            <p:cNvPr id="16400" name="Gerader Verbinder 49">
              <a:extLst>
                <a:ext uri="{FF2B5EF4-FFF2-40B4-BE49-F238E27FC236}">
                  <a16:creationId xmlns:a16="http://schemas.microsoft.com/office/drawing/2014/main" id="{F9F7B87D-4139-C838-838E-304FE7F428B6}"/>
                </a:ext>
              </a:extLst>
            </p:cNvPr>
            <p:cNvCxnSpPr>
              <a:cxnSpLocks/>
            </p:cNvCxnSpPr>
            <p:nvPr/>
          </p:nvCxnSpPr>
          <p:spPr bwMode="auto">
            <a:xfrm flipH="1" flipV="1">
              <a:off x="5271384" y="3019766"/>
              <a:ext cx="856438" cy="1468008"/>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01" name="Rechteck 50">
              <a:extLst>
                <a:ext uri="{FF2B5EF4-FFF2-40B4-BE49-F238E27FC236}">
                  <a16:creationId xmlns:a16="http://schemas.microsoft.com/office/drawing/2014/main" id="{10B058B7-4866-19CF-525C-567AF784438A}"/>
                </a:ext>
              </a:extLst>
            </p:cNvPr>
            <p:cNvSpPr>
              <a:spLocks noChangeArrowheads="1"/>
            </p:cNvSpPr>
            <p:nvPr/>
          </p:nvSpPr>
          <p:spPr bwMode="auto">
            <a:xfrm>
              <a:off x="5692225" y="4446285"/>
              <a:ext cx="130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Generator</a:t>
              </a:r>
            </a:p>
          </p:txBody>
        </p:sp>
      </p:grpSp>
      <p:grpSp>
        <p:nvGrpSpPr>
          <p:cNvPr id="23" name="Gruppieren 22">
            <a:extLst>
              <a:ext uri="{FF2B5EF4-FFF2-40B4-BE49-F238E27FC236}">
                <a16:creationId xmlns:a16="http://schemas.microsoft.com/office/drawing/2014/main" id="{FF7C5C27-3A09-D749-7E03-753D39A6DEC8}"/>
              </a:ext>
            </a:extLst>
          </p:cNvPr>
          <p:cNvGrpSpPr/>
          <p:nvPr/>
        </p:nvGrpSpPr>
        <p:grpSpPr>
          <a:xfrm>
            <a:off x="1043814" y="1504642"/>
            <a:ext cx="1265238" cy="2456806"/>
            <a:chOff x="1043814" y="1504642"/>
            <a:chExt cx="1265238" cy="2456806"/>
          </a:xfrm>
        </p:grpSpPr>
        <p:sp>
          <p:nvSpPr>
            <p:cNvPr id="16402" name="Rechteck 51">
              <a:extLst>
                <a:ext uri="{FF2B5EF4-FFF2-40B4-BE49-F238E27FC236}">
                  <a16:creationId xmlns:a16="http://schemas.microsoft.com/office/drawing/2014/main" id="{1AE90D7F-F870-CB76-C9BC-9EC76BFF03A8}"/>
                </a:ext>
              </a:extLst>
            </p:cNvPr>
            <p:cNvSpPr>
              <a:spLocks noChangeArrowheads="1"/>
            </p:cNvSpPr>
            <p:nvPr/>
          </p:nvSpPr>
          <p:spPr bwMode="auto">
            <a:xfrm>
              <a:off x="1043814" y="1504642"/>
              <a:ext cx="12652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Rotorlager</a:t>
              </a:r>
            </a:p>
          </p:txBody>
        </p:sp>
        <p:cxnSp>
          <p:nvCxnSpPr>
            <p:cNvPr id="16403" name="Gerader Verbinder 52">
              <a:extLst>
                <a:ext uri="{FF2B5EF4-FFF2-40B4-BE49-F238E27FC236}">
                  <a16:creationId xmlns:a16="http://schemas.microsoft.com/office/drawing/2014/main" id="{D683141A-29D4-5ED9-8B05-6EF272E06B24}"/>
                </a:ext>
              </a:extLst>
            </p:cNvPr>
            <p:cNvCxnSpPr>
              <a:cxnSpLocks/>
            </p:cNvCxnSpPr>
            <p:nvPr/>
          </p:nvCxnSpPr>
          <p:spPr bwMode="auto">
            <a:xfrm flipH="1" flipV="1">
              <a:off x="1544639" y="1852216"/>
              <a:ext cx="293786" cy="2109232"/>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7" name="Text Box 113">
            <a:extLst>
              <a:ext uri="{FF2B5EF4-FFF2-40B4-BE49-F238E27FC236}">
                <a16:creationId xmlns:a16="http://schemas.microsoft.com/office/drawing/2014/main" id="{4DA3CBDC-A572-068A-F60B-99CC0D3885BB}"/>
              </a:ext>
            </a:extLst>
          </p:cNvPr>
          <p:cNvSpPr txBox="1">
            <a:spLocks noChangeArrowheads="1"/>
          </p:cNvSpPr>
          <p:nvPr/>
        </p:nvSpPr>
        <p:spPr bwMode="auto">
          <a:xfrm>
            <a:off x="7248917" y="3574481"/>
            <a:ext cx="2494594" cy="2123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200" b="1" dirty="0">
                <a:solidFill>
                  <a:srgbClr val="FF6600"/>
                </a:solidFill>
              </a:rPr>
              <a:t>Arbeitsbereich der Anlage</a:t>
            </a:r>
            <a:br>
              <a:rPr lang="de-DE" altLang="de-DE" sz="1200" b="1" dirty="0">
                <a:solidFill>
                  <a:srgbClr val="FF6600"/>
                </a:solidFill>
              </a:rPr>
            </a:br>
            <a:r>
              <a:rPr lang="de-DE" altLang="de-DE" sz="1200" b="1" dirty="0">
                <a:solidFill>
                  <a:srgbClr val="FF6600"/>
                </a:solidFill>
              </a:rPr>
              <a:t>mit Windgeschwindigkeit:</a:t>
            </a:r>
          </a:p>
          <a:p>
            <a:pPr eaLnBrk="1" hangingPunct="1"/>
            <a:r>
              <a:rPr lang="de-DE" altLang="de-DE" sz="1200" b="1" dirty="0">
                <a:solidFill>
                  <a:srgbClr val="FF6600"/>
                </a:solidFill>
              </a:rPr>
              <a:t> </a:t>
            </a:r>
            <a:r>
              <a:rPr lang="de-DE" altLang="de-DE" sz="1200" dirty="0">
                <a:solidFill>
                  <a:srgbClr val="FF6600"/>
                </a:solidFill>
              </a:rPr>
              <a:t>3 bis 20 m/s </a:t>
            </a:r>
            <a:br>
              <a:rPr lang="de-DE" altLang="de-DE" sz="1200" dirty="0">
                <a:solidFill>
                  <a:srgbClr val="FF6600"/>
                </a:solidFill>
              </a:rPr>
            </a:br>
            <a:r>
              <a:rPr lang="de-DE" altLang="de-DE" sz="1200" dirty="0">
                <a:solidFill>
                  <a:srgbClr val="FF6600"/>
                </a:solidFill>
              </a:rPr>
              <a:t>(11 bis 72 km/h)</a:t>
            </a:r>
          </a:p>
          <a:p>
            <a:pPr eaLnBrk="1" hangingPunct="1"/>
            <a:endParaRPr lang="de-DE" altLang="de-DE" sz="1200" dirty="0">
              <a:solidFill>
                <a:srgbClr val="FF6600"/>
              </a:solidFill>
            </a:endParaRPr>
          </a:p>
          <a:p>
            <a:pPr eaLnBrk="1" hangingPunct="1"/>
            <a:r>
              <a:rPr lang="de-DE" altLang="de-DE" sz="1200" b="1" dirty="0">
                <a:solidFill>
                  <a:srgbClr val="FF6600"/>
                </a:solidFill>
              </a:rPr>
              <a:t>Betriebsdrehzahlbereich:</a:t>
            </a:r>
          </a:p>
          <a:p>
            <a:pPr eaLnBrk="1" hangingPunct="1"/>
            <a:r>
              <a:rPr lang="de-DE" altLang="de-DE" sz="1200" dirty="0">
                <a:solidFill>
                  <a:srgbClr val="FF6600"/>
                </a:solidFill>
              </a:rPr>
              <a:t>6,8 bis 12,4 U/min</a:t>
            </a:r>
          </a:p>
          <a:p>
            <a:pPr eaLnBrk="1" hangingPunct="1"/>
            <a:endParaRPr lang="de-DE" altLang="de-DE" sz="1200" dirty="0">
              <a:solidFill>
                <a:srgbClr val="FF6600"/>
              </a:solidFill>
            </a:endParaRPr>
          </a:p>
          <a:p>
            <a:pPr eaLnBrk="1" hangingPunct="1"/>
            <a:r>
              <a:rPr lang="de-DE" altLang="de-DE" sz="1200" b="1" dirty="0">
                <a:solidFill>
                  <a:srgbClr val="FF6600"/>
                </a:solidFill>
              </a:rPr>
              <a:t>Nenndrehzahl:</a:t>
            </a:r>
          </a:p>
          <a:p>
            <a:pPr eaLnBrk="1" hangingPunct="1"/>
            <a:r>
              <a:rPr lang="de-DE" altLang="de-DE" sz="1200" dirty="0">
                <a:solidFill>
                  <a:srgbClr val="FF6600"/>
                </a:solidFill>
              </a:rPr>
              <a:t>10,9 U/min</a:t>
            </a:r>
          </a:p>
          <a:p>
            <a:pPr eaLnBrk="1" hangingPunct="1"/>
            <a:r>
              <a:rPr lang="de-DE" altLang="de-DE" sz="1200" dirty="0">
                <a:solidFill>
                  <a:srgbClr val="FF6600"/>
                </a:solidFill>
              </a:rPr>
              <a:t>= ca. 270 km/h (Rotorblattspitzen)</a:t>
            </a:r>
          </a:p>
        </p:txBody>
      </p:sp>
      <p:sp>
        <p:nvSpPr>
          <p:cNvPr id="117" name="Rectangle 4">
            <a:extLst>
              <a:ext uri="{FF2B5EF4-FFF2-40B4-BE49-F238E27FC236}">
                <a16:creationId xmlns:a16="http://schemas.microsoft.com/office/drawing/2014/main" id="{F7B0A07D-DAF0-C678-693D-ADEEF7045B1D}"/>
              </a:ext>
            </a:extLst>
          </p:cNvPr>
          <p:cNvSpPr>
            <a:spLocks noChangeArrowheads="1"/>
          </p:cNvSpPr>
          <p:nvPr/>
        </p:nvSpPr>
        <p:spPr bwMode="auto">
          <a:xfrm>
            <a:off x="287338" y="5983288"/>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Energieumwandlung: kinetisch </a:t>
            </a:r>
            <a:r>
              <a:rPr lang="de-DE" altLang="de-DE" sz="1800" dirty="0">
                <a:solidFill>
                  <a:srgbClr val="00B050"/>
                </a:solidFill>
                <a:sym typeface="Wingdings" panose="05000000000000000000" pitchFamily="2" charset="2"/>
              </a:rPr>
              <a:t></a:t>
            </a:r>
            <a:r>
              <a:rPr lang="de-DE" altLang="de-DE" sz="1800" dirty="0">
                <a:solidFill>
                  <a:srgbClr val="00B050"/>
                </a:solidFill>
              </a:rPr>
              <a:t> mechanisch </a:t>
            </a:r>
            <a:r>
              <a:rPr lang="de-DE" altLang="de-DE" sz="1800" dirty="0">
                <a:solidFill>
                  <a:srgbClr val="00B050"/>
                </a:solidFill>
                <a:sym typeface="Wingdings" panose="05000000000000000000" pitchFamily="2" charset="2"/>
              </a:rPr>
              <a:t></a:t>
            </a:r>
            <a:r>
              <a:rPr lang="de-DE" altLang="de-DE" sz="1800" dirty="0">
                <a:solidFill>
                  <a:srgbClr val="00B050"/>
                </a:solidFill>
              </a:rPr>
              <a:t> elektrisch</a:t>
            </a:r>
          </a:p>
        </p:txBody>
      </p:sp>
      <p:grpSp>
        <p:nvGrpSpPr>
          <p:cNvPr id="22" name="Gruppieren 21">
            <a:extLst>
              <a:ext uri="{FF2B5EF4-FFF2-40B4-BE49-F238E27FC236}">
                <a16:creationId xmlns:a16="http://schemas.microsoft.com/office/drawing/2014/main" id="{0A46560D-30F3-E1A5-B141-45BD2BF70BBC}"/>
              </a:ext>
            </a:extLst>
          </p:cNvPr>
          <p:cNvGrpSpPr/>
          <p:nvPr/>
        </p:nvGrpSpPr>
        <p:grpSpPr>
          <a:xfrm>
            <a:off x="104989" y="2127072"/>
            <a:ext cx="1425336" cy="1405751"/>
            <a:chOff x="104989" y="2127072"/>
            <a:chExt cx="1425336" cy="1405751"/>
          </a:xfrm>
        </p:grpSpPr>
        <p:sp>
          <p:nvSpPr>
            <p:cNvPr id="14" name="Rechteck 51">
              <a:extLst>
                <a:ext uri="{FF2B5EF4-FFF2-40B4-BE49-F238E27FC236}">
                  <a16:creationId xmlns:a16="http://schemas.microsoft.com/office/drawing/2014/main" id="{4A1072BC-8AE7-F54D-6E18-D54CE1BC767F}"/>
                </a:ext>
              </a:extLst>
            </p:cNvPr>
            <p:cNvSpPr>
              <a:spLocks noChangeArrowheads="1"/>
            </p:cNvSpPr>
            <p:nvPr/>
          </p:nvSpPr>
          <p:spPr bwMode="auto">
            <a:xfrm>
              <a:off x="104989" y="2127072"/>
              <a:ext cx="14253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accent2"/>
                  </a:solidFill>
                </a:rPr>
                <a:t>Nabe mit</a:t>
              </a:r>
              <a:br>
                <a:rPr lang="de-DE" altLang="de-DE" sz="1600" dirty="0">
                  <a:solidFill>
                    <a:schemeClr val="accent2"/>
                  </a:solidFill>
                </a:rPr>
              </a:br>
              <a:r>
                <a:rPr lang="de-DE" altLang="de-DE" sz="1600" dirty="0">
                  <a:solidFill>
                    <a:schemeClr val="accent2"/>
                  </a:solidFill>
                </a:rPr>
                <a:t>Rotorblätter</a:t>
              </a:r>
            </a:p>
          </p:txBody>
        </p:sp>
        <p:cxnSp>
          <p:nvCxnSpPr>
            <p:cNvPr id="15" name="Gerader Verbinder 52">
              <a:extLst>
                <a:ext uri="{FF2B5EF4-FFF2-40B4-BE49-F238E27FC236}">
                  <a16:creationId xmlns:a16="http://schemas.microsoft.com/office/drawing/2014/main" id="{16BAF65D-91BF-FAE7-C5C4-192743188BED}"/>
                </a:ext>
              </a:extLst>
            </p:cNvPr>
            <p:cNvCxnSpPr>
              <a:cxnSpLocks/>
            </p:cNvCxnSpPr>
            <p:nvPr/>
          </p:nvCxnSpPr>
          <p:spPr bwMode="auto">
            <a:xfrm flipH="1" flipV="1">
              <a:off x="841537" y="2786460"/>
              <a:ext cx="317246" cy="746363"/>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 Box 2">
            <a:extLst>
              <a:ext uri="{FF2B5EF4-FFF2-40B4-BE49-F238E27FC236}">
                <a16:creationId xmlns:a16="http://schemas.microsoft.com/office/drawing/2014/main" id="{340650FA-3ACB-8C34-4FBD-941F9F48EA93}"/>
              </a:ext>
            </a:extLst>
          </p:cNvPr>
          <p:cNvSpPr txBox="1">
            <a:spLocks noChangeArrowheads="1"/>
          </p:cNvSpPr>
          <p:nvPr/>
        </p:nvSpPr>
        <p:spPr bwMode="auto">
          <a:xfrm>
            <a:off x="1008063" y="-34925"/>
            <a:ext cx="558838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(7)</a:t>
            </a:r>
            <a:br>
              <a:rPr lang="de-DE" altLang="de-DE" sz="2000" dirty="0">
                <a:solidFill>
                  <a:schemeClr val="bg1"/>
                </a:solidFill>
              </a:rPr>
            </a:br>
            <a:r>
              <a:rPr lang="de-DE" altLang="de-DE" sz="2000" dirty="0">
                <a:solidFill>
                  <a:schemeClr val="bg1"/>
                </a:solidFill>
              </a:rPr>
              <a:t>Maschinenhaus, Beispiel Windpark </a:t>
            </a:r>
            <a:r>
              <a:rPr lang="de-DE" altLang="de-DE" sz="2000" dirty="0" err="1">
                <a:solidFill>
                  <a:schemeClr val="bg1"/>
                </a:solidFill>
              </a:rPr>
              <a:t>Freckenfeld</a:t>
            </a:r>
            <a:endParaRPr lang="en-GB" altLang="de-DE" sz="2000" dirty="0">
              <a:solidFill>
                <a:schemeClr val="bg1"/>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1+#ppt_w/2"/>
                                          </p:val>
                                        </p:tav>
                                        <p:tav tm="100000">
                                          <p:val>
                                            <p:strVal val="#ppt_x"/>
                                          </p:val>
                                        </p:tav>
                                      </p:tavLst>
                                    </p:anim>
                                    <p:anim calcmode="lin" valueType="num">
                                      <p:cBhvr additive="base">
                                        <p:cTn id="20"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1+#ppt_w/2"/>
                                          </p:val>
                                        </p:tav>
                                        <p:tav tm="100000">
                                          <p:val>
                                            <p:strVal val="#ppt_x"/>
                                          </p:val>
                                        </p:tav>
                                      </p:tavLst>
                                    </p:anim>
                                    <p:anim calcmode="lin" valueType="num">
                                      <p:cBhvr additive="base">
                                        <p:cTn id="2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1+#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1+#ppt_w/2"/>
                                          </p:val>
                                        </p:tav>
                                        <p:tav tm="100000">
                                          <p:val>
                                            <p:strVal val="#ppt_x"/>
                                          </p:val>
                                        </p:tav>
                                      </p:tavLst>
                                    </p:anim>
                                    <p:anim calcmode="lin" valueType="num">
                                      <p:cBhvr additive="base">
                                        <p:cTn id="3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000" fill="hold"/>
                                        <p:tgtEl>
                                          <p:spTgt spid="28"/>
                                        </p:tgtEl>
                                        <p:attrNameLst>
                                          <p:attrName>ppt_x</p:attrName>
                                        </p:attrNameLst>
                                      </p:cBhvr>
                                      <p:tavLst>
                                        <p:tav tm="0">
                                          <p:val>
                                            <p:strVal val="1+#ppt_w/2"/>
                                          </p:val>
                                        </p:tav>
                                        <p:tav tm="100000">
                                          <p:val>
                                            <p:strVal val="#ppt_x"/>
                                          </p:val>
                                        </p:tav>
                                      </p:tavLst>
                                    </p:anim>
                                    <p:anim calcmode="lin" valueType="num">
                                      <p:cBhvr additive="base">
                                        <p:cTn id="44"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1000" fill="hold"/>
                                        <p:tgtEl>
                                          <p:spTgt spid="31"/>
                                        </p:tgtEl>
                                        <p:attrNameLst>
                                          <p:attrName>ppt_x</p:attrName>
                                        </p:attrNameLst>
                                      </p:cBhvr>
                                      <p:tavLst>
                                        <p:tav tm="0">
                                          <p:val>
                                            <p:strVal val="1+#ppt_w/2"/>
                                          </p:val>
                                        </p:tav>
                                        <p:tav tm="100000">
                                          <p:val>
                                            <p:strVal val="#ppt_x"/>
                                          </p:val>
                                        </p:tav>
                                      </p:tavLst>
                                    </p:anim>
                                    <p:anim calcmode="lin" valueType="num">
                                      <p:cBhvr additive="base">
                                        <p:cTn id="5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1000" fill="hold"/>
                                        <p:tgtEl>
                                          <p:spTgt spid="57"/>
                                        </p:tgtEl>
                                        <p:attrNameLst>
                                          <p:attrName>ppt_x</p:attrName>
                                        </p:attrNameLst>
                                      </p:cBhvr>
                                      <p:tavLst>
                                        <p:tav tm="0">
                                          <p:val>
                                            <p:strVal val="0-#ppt_w/2"/>
                                          </p:val>
                                        </p:tav>
                                        <p:tav tm="100000">
                                          <p:val>
                                            <p:strVal val="#ppt_x"/>
                                          </p:val>
                                        </p:tav>
                                      </p:tavLst>
                                    </p:anim>
                                    <p:anim calcmode="lin" valueType="num">
                                      <p:cBhvr additive="base">
                                        <p:cTn id="56" dur="10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117"/>
                                        </p:tgtEl>
                                        <p:attrNameLst>
                                          <p:attrName>style.visibility</p:attrName>
                                        </p:attrNameLst>
                                      </p:cBhvr>
                                      <p:to>
                                        <p:strVal val="visible"/>
                                      </p:to>
                                    </p:set>
                                    <p:anim calcmode="lin" valueType="num">
                                      <p:cBhvr additive="base">
                                        <p:cTn id="61" dur="1000" fill="hold"/>
                                        <p:tgtEl>
                                          <p:spTgt spid="117"/>
                                        </p:tgtEl>
                                        <p:attrNameLst>
                                          <p:attrName>ppt_x</p:attrName>
                                        </p:attrNameLst>
                                      </p:cBhvr>
                                      <p:tavLst>
                                        <p:tav tm="0">
                                          <p:val>
                                            <p:strVal val="#ppt_x"/>
                                          </p:val>
                                        </p:tav>
                                        <p:tav tm="100000">
                                          <p:val>
                                            <p:strVal val="#ppt_x"/>
                                          </p:val>
                                        </p:tav>
                                      </p:tavLst>
                                    </p:anim>
                                    <p:anim calcmode="lin" valueType="num">
                                      <p:cBhvr additive="base">
                                        <p:cTn id="62"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4" name="Text Box 5">
            <a:extLst>
              <a:ext uri="{FF2B5EF4-FFF2-40B4-BE49-F238E27FC236}">
                <a16:creationId xmlns:a16="http://schemas.microsoft.com/office/drawing/2014/main" id="{90B67538-3687-44B2-A363-B7622F17E5B5}"/>
              </a:ext>
            </a:extLst>
          </p:cNvPr>
          <p:cNvSpPr txBox="1">
            <a:spLocks noChangeArrowheads="1"/>
          </p:cNvSpPr>
          <p:nvPr/>
        </p:nvSpPr>
        <p:spPr bwMode="auto">
          <a:xfrm>
            <a:off x="1208085" y="2571988"/>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Struktur zur Herleitung der Ergebnisse für die EE-Komponenten</a:t>
            </a:r>
          </a:p>
        </p:txBody>
      </p:sp>
      <p:sp>
        <p:nvSpPr>
          <p:cNvPr id="13" name="Text Box 5">
            <a:extLst>
              <a:ext uri="{FF2B5EF4-FFF2-40B4-BE49-F238E27FC236}">
                <a16:creationId xmlns:a16="http://schemas.microsoft.com/office/drawing/2014/main" id="{8D034E60-129C-4A00-A0F0-12332AB1735A}"/>
              </a:ext>
            </a:extLst>
          </p:cNvPr>
          <p:cNvSpPr txBox="1">
            <a:spLocks noChangeArrowheads="1"/>
          </p:cNvSpPr>
          <p:nvPr/>
        </p:nvSpPr>
        <p:spPr bwMode="auto">
          <a:xfrm>
            <a:off x="1208087" y="5605726"/>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14" name="Text Box 5">
            <a:extLst>
              <a:ext uri="{FF2B5EF4-FFF2-40B4-BE49-F238E27FC236}">
                <a16:creationId xmlns:a16="http://schemas.microsoft.com/office/drawing/2014/main" id="{B1F62546-E804-45D7-A907-8D8281AEDBAF}"/>
              </a:ext>
            </a:extLst>
          </p:cNvPr>
          <p:cNvSpPr txBox="1">
            <a:spLocks noChangeArrowheads="1"/>
          </p:cNvSpPr>
          <p:nvPr/>
        </p:nvSpPr>
        <p:spPr bwMode="auto">
          <a:xfrm>
            <a:off x="1208087" y="603838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5" name="Text Box 5">
            <a:extLst>
              <a:ext uri="{FF2B5EF4-FFF2-40B4-BE49-F238E27FC236}">
                <a16:creationId xmlns:a16="http://schemas.microsoft.com/office/drawing/2014/main" id="{C199DABE-1C7E-4DCD-AA4F-39D9FDBF81D7}"/>
              </a:ext>
            </a:extLst>
          </p:cNvPr>
          <p:cNvSpPr txBox="1">
            <a:spLocks noChangeArrowheads="1"/>
          </p:cNvSpPr>
          <p:nvPr/>
        </p:nvSpPr>
        <p:spPr bwMode="auto">
          <a:xfrm>
            <a:off x="1208087" y="874651"/>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Einführung</a:t>
            </a:r>
          </a:p>
        </p:txBody>
      </p:sp>
      <p:sp>
        <p:nvSpPr>
          <p:cNvPr id="2" name="Text Box 5">
            <a:extLst>
              <a:ext uri="{FF2B5EF4-FFF2-40B4-BE49-F238E27FC236}">
                <a16:creationId xmlns:a16="http://schemas.microsoft.com/office/drawing/2014/main" id="{3D26D710-0A88-2400-A9CF-431FED214F62}"/>
              </a:ext>
            </a:extLst>
          </p:cNvPr>
          <p:cNvSpPr txBox="1">
            <a:spLocks noChangeArrowheads="1"/>
          </p:cNvSpPr>
          <p:nvPr/>
        </p:nvSpPr>
        <p:spPr bwMode="auto">
          <a:xfrm>
            <a:off x="1208087" y="4306732"/>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Energieerzeugung auf landwirtschaftlich genutzten Flächen</a:t>
            </a:r>
          </a:p>
        </p:txBody>
      </p:sp>
      <p:sp>
        <p:nvSpPr>
          <p:cNvPr id="3" name="Text Box 5">
            <a:extLst>
              <a:ext uri="{FF2B5EF4-FFF2-40B4-BE49-F238E27FC236}">
                <a16:creationId xmlns:a16="http://schemas.microsoft.com/office/drawing/2014/main" id="{FA3C435B-4563-6BEB-6FA9-B3B8BAEB5A73}"/>
              </a:ext>
            </a:extLst>
          </p:cNvPr>
          <p:cNvSpPr txBox="1">
            <a:spLocks noChangeArrowheads="1"/>
          </p:cNvSpPr>
          <p:nvPr/>
        </p:nvSpPr>
        <p:spPr bwMode="auto">
          <a:xfrm>
            <a:off x="1208085" y="3005674"/>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EE-Ausbaupfad in D</a:t>
            </a:r>
          </a:p>
        </p:txBody>
      </p:sp>
      <p:sp>
        <p:nvSpPr>
          <p:cNvPr id="19" name="Text Box 5">
            <a:extLst>
              <a:ext uri="{FF2B5EF4-FFF2-40B4-BE49-F238E27FC236}">
                <a16:creationId xmlns:a16="http://schemas.microsoft.com/office/drawing/2014/main" id="{09839F50-08DD-F9CA-824F-DA3C560090B3}"/>
              </a:ext>
            </a:extLst>
          </p:cNvPr>
          <p:cNvSpPr txBox="1">
            <a:spLocks noChangeArrowheads="1"/>
          </p:cNvSpPr>
          <p:nvPr/>
        </p:nvSpPr>
        <p:spPr bwMode="auto">
          <a:xfrm>
            <a:off x="1208085" y="3439360"/>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EE-Ausbaupfad in RLP</a:t>
            </a:r>
          </a:p>
        </p:txBody>
      </p:sp>
      <p:sp>
        <p:nvSpPr>
          <p:cNvPr id="5" name="Text Box 5">
            <a:extLst>
              <a:ext uri="{FF2B5EF4-FFF2-40B4-BE49-F238E27FC236}">
                <a16:creationId xmlns:a16="http://schemas.microsoft.com/office/drawing/2014/main" id="{613B1F3F-3A0B-4B25-7844-4E177A1A42E7}"/>
              </a:ext>
            </a:extLst>
          </p:cNvPr>
          <p:cNvSpPr txBox="1">
            <a:spLocks noChangeArrowheads="1"/>
          </p:cNvSpPr>
          <p:nvPr/>
        </p:nvSpPr>
        <p:spPr bwMode="auto">
          <a:xfrm>
            <a:off x="1208087" y="5172040"/>
            <a:ext cx="757139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err="1">
                <a:solidFill>
                  <a:srgbClr val="563BFB"/>
                </a:solidFill>
              </a:rPr>
              <a:t>Sektorkopplung</a:t>
            </a:r>
            <a:r>
              <a:rPr lang="de-DE" altLang="de-DE" sz="1800" dirty="0">
                <a:solidFill>
                  <a:srgbClr val="563BFB"/>
                </a:solidFill>
              </a:rPr>
              <a:t> zwischen Erzeugung und Verbrauch</a:t>
            </a:r>
            <a:r>
              <a:rPr lang="de-DE" altLang="de-DE" sz="1800" dirty="0">
                <a:solidFill>
                  <a:srgbClr val="563BFB"/>
                </a:solidFill>
                <a:sym typeface="Wingdings" panose="05000000000000000000" pitchFamily="2" charset="2"/>
              </a:rPr>
              <a:t> </a:t>
            </a:r>
            <a:r>
              <a:rPr lang="de-DE" altLang="de-DE" sz="1800" dirty="0">
                <a:solidFill>
                  <a:srgbClr val="563BFB"/>
                </a:solidFill>
              </a:rPr>
              <a:t>(</a:t>
            </a:r>
            <a:r>
              <a:rPr lang="de-DE" altLang="de-DE" sz="1800" dirty="0" err="1">
                <a:solidFill>
                  <a:srgbClr val="563BFB"/>
                </a:solidFill>
                <a:sym typeface="Wingdings" panose="05000000000000000000" pitchFamily="2" charset="2"/>
              </a:rPr>
              <a:t>ProSumer</a:t>
            </a:r>
            <a:r>
              <a:rPr lang="de-DE" altLang="de-DE" sz="1800" dirty="0">
                <a:solidFill>
                  <a:srgbClr val="563BFB"/>
                </a:solidFill>
                <a:sym typeface="Wingdings" panose="05000000000000000000" pitchFamily="2" charset="2"/>
              </a:rPr>
              <a:t>)</a:t>
            </a:r>
            <a:endParaRPr lang="de-DE" altLang="de-DE" sz="1800" dirty="0">
              <a:solidFill>
                <a:srgbClr val="563BFB"/>
              </a:solidFill>
            </a:endParaRPr>
          </a:p>
        </p:txBody>
      </p:sp>
      <p:sp>
        <p:nvSpPr>
          <p:cNvPr id="6" name="Text Box 5">
            <a:extLst>
              <a:ext uri="{FF2B5EF4-FFF2-40B4-BE49-F238E27FC236}">
                <a16:creationId xmlns:a16="http://schemas.microsoft.com/office/drawing/2014/main" id="{5E1C34F2-4BA9-E43E-4C38-BCD42C7AF085}"/>
              </a:ext>
            </a:extLst>
          </p:cNvPr>
          <p:cNvSpPr txBox="1">
            <a:spLocks noChangeArrowheads="1"/>
          </p:cNvSpPr>
          <p:nvPr/>
        </p:nvSpPr>
        <p:spPr bwMode="auto">
          <a:xfrm>
            <a:off x="1208085" y="3873046"/>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0000FF"/>
                </a:solidFill>
              </a:rPr>
              <a:t>Brennstoffkosten, Subventionen/Schäden vs.  Investitionskosten</a:t>
            </a:r>
          </a:p>
        </p:txBody>
      </p:sp>
      <p:sp>
        <p:nvSpPr>
          <p:cNvPr id="7" name="Text Box 5">
            <a:extLst>
              <a:ext uri="{FF2B5EF4-FFF2-40B4-BE49-F238E27FC236}">
                <a16:creationId xmlns:a16="http://schemas.microsoft.com/office/drawing/2014/main" id="{3933403C-1391-3EF8-764C-429405424138}"/>
              </a:ext>
            </a:extLst>
          </p:cNvPr>
          <p:cNvSpPr txBox="1">
            <a:spLocks noChangeArrowheads="1"/>
          </p:cNvSpPr>
          <p:nvPr/>
        </p:nvSpPr>
        <p:spPr bwMode="auto">
          <a:xfrm>
            <a:off x="1208085" y="1307305"/>
            <a:ext cx="8697913" cy="1200329"/>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Grundlagen Erneuerbare Energien (EE)</a:t>
            </a:r>
            <a:br>
              <a:rPr lang="de-DE" altLang="de-DE" sz="1800" dirty="0">
                <a:solidFill>
                  <a:srgbClr val="563BFB"/>
                </a:solidFill>
              </a:rPr>
            </a:br>
            <a:r>
              <a:rPr lang="de-DE" altLang="de-DE" sz="1800" dirty="0">
                <a:solidFill>
                  <a:srgbClr val="563BFB"/>
                </a:solidFill>
              </a:rPr>
              <a:t>- PV-Anlagen</a:t>
            </a:r>
            <a:br>
              <a:rPr lang="de-DE" altLang="de-DE" sz="1800" dirty="0">
                <a:solidFill>
                  <a:srgbClr val="563BFB"/>
                </a:solidFill>
              </a:rPr>
            </a:br>
            <a:r>
              <a:rPr lang="de-DE" altLang="de-DE" sz="1800" dirty="0">
                <a:solidFill>
                  <a:srgbClr val="563BFB"/>
                </a:solidFill>
              </a:rPr>
              <a:t>- Windkraftanlagen</a:t>
            </a:r>
            <a:br>
              <a:rPr lang="de-DE" altLang="de-DE" sz="1800" dirty="0">
                <a:solidFill>
                  <a:srgbClr val="563BFB"/>
                </a:solidFill>
              </a:rPr>
            </a:br>
            <a:r>
              <a:rPr lang="de-DE" altLang="de-DE" sz="1800" dirty="0">
                <a:solidFill>
                  <a:srgbClr val="563BFB"/>
                </a:solidFill>
              </a:rPr>
              <a:t>- Biogasanlagen</a:t>
            </a:r>
          </a:p>
        </p:txBody>
      </p:sp>
      <p:sp>
        <p:nvSpPr>
          <p:cNvPr id="8" name="Text Box 5">
            <a:extLst>
              <a:ext uri="{FF2B5EF4-FFF2-40B4-BE49-F238E27FC236}">
                <a16:creationId xmlns:a16="http://schemas.microsoft.com/office/drawing/2014/main" id="{D06C1486-3B4C-F5DB-D6A9-E566F99DD19F}"/>
              </a:ext>
            </a:extLst>
          </p:cNvPr>
          <p:cNvSpPr txBox="1">
            <a:spLocks noChangeArrowheads="1"/>
          </p:cNvSpPr>
          <p:nvPr/>
        </p:nvSpPr>
        <p:spPr bwMode="auto">
          <a:xfrm>
            <a:off x="1208087" y="4739386"/>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Nebenwirkungen und Beteiligungen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1+#ppt_w/2"/>
                                          </p:val>
                                        </p:tav>
                                        <p:tav tm="100000">
                                          <p:val>
                                            <p:strVal val="#ppt_x"/>
                                          </p:val>
                                        </p:tav>
                                      </p:tavLst>
                                    </p:anim>
                                    <p:anim calcmode="lin" valueType="num">
                                      <p:cBhvr additive="base">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1+#ppt_w/2"/>
                                          </p:val>
                                        </p:tav>
                                        <p:tav tm="100000">
                                          <p:val>
                                            <p:strVal val="#ppt_x"/>
                                          </p:val>
                                        </p:tav>
                                      </p:tavLst>
                                    </p:anim>
                                    <p:anim calcmode="lin" valueType="num">
                                      <p:cBhvr additive="base">
                                        <p:cTn id="3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1+#ppt_w/2"/>
                                          </p:val>
                                        </p:tav>
                                        <p:tav tm="100000">
                                          <p:val>
                                            <p:strVal val="#ppt_x"/>
                                          </p:val>
                                        </p:tav>
                                      </p:tavLst>
                                    </p:anim>
                                    <p:anim calcmode="lin" valueType="num">
                                      <p:cBhvr additive="base">
                                        <p:cTn id="4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1+#ppt_w/2"/>
                                          </p:val>
                                        </p:tav>
                                        <p:tav tm="100000">
                                          <p:val>
                                            <p:strVal val="#ppt_x"/>
                                          </p:val>
                                        </p:tav>
                                      </p:tavLst>
                                    </p:anim>
                                    <p:anim calcmode="lin" valueType="num">
                                      <p:cBhvr additive="base">
                                        <p:cTn id="5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1000" fill="hold"/>
                                        <p:tgtEl>
                                          <p:spTgt spid="13"/>
                                        </p:tgtEl>
                                        <p:attrNameLst>
                                          <p:attrName>ppt_x</p:attrName>
                                        </p:attrNameLst>
                                      </p:cBhvr>
                                      <p:tavLst>
                                        <p:tav tm="0">
                                          <p:val>
                                            <p:strVal val="1+#ppt_w/2"/>
                                          </p:val>
                                        </p:tav>
                                        <p:tav tm="100000">
                                          <p:val>
                                            <p:strVal val="#ppt_x"/>
                                          </p:val>
                                        </p:tav>
                                      </p:tavLst>
                                    </p:anim>
                                    <p:anim calcmode="lin" valueType="num">
                                      <p:cBhvr additive="base">
                                        <p:cTn id="5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000" fill="hold"/>
                                        <p:tgtEl>
                                          <p:spTgt spid="14"/>
                                        </p:tgtEl>
                                        <p:attrNameLst>
                                          <p:attrName>ppt_x</p:attrName>
                                        </p:attrNameLst>
                                      </p:cBhvr>
                                      <p:tavLst>
                                        <p:tav tm="0">
                                          <p:val>
                                            <p:strVal val="1+#ppt_w/2"/>
                                          </p:val>
                                        </p:tav>
                                        <p:tav tm="100000">
                                          <p:val>
                                            <p:strVal val="#ppt_x"/>
                                          </p:val>
                                        </p:tav>
                                      </p:tavLst>
                                    </p:anim>
                                    <p:anim calcmode="lin" valueType="num">
                                      <p:cBhvr additive="base">
                                        <p:cTn id="6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2" grpId="0"/>
      <p:bldP spid="3" grpId="0"/>
      <p:bldP spid="19"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5">
            <a:extLst>
              <a:ext uri="{FF2B5EF4-FFF2-40B4-BE49-F238E27FC236}">
                <a16:creationId xmlns:a16="http://schemas.microsoft.com/office/drawing/2014/main" id="{A2D92FCE-1994-D236-0BB3-6CAC69ACF117}"/>
              </a:ext>
            </a:extLst>
          </p:cNvPr>
          <p:cNvSpPr txBox="1">
            <a:spLocks noChangeArrowheads="1"/>
          </p:cNvSpPr>
          <p:nvPr/>
        </p:nvSpPr>
        <p:spPr bwMode="auto">
          <a:xfrm>
            <a:off x="1939925" y="5588794"/>
            <a:ext cx="105727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a:t>Nordex</a:t>
            </a:r>
            <a:endParaRPr lang="en-US" altLang="de-DE" sz="1200" dirty="0"/>
          </a:p>
        </p:txBody>
      </p:sp>
      <p:pic>
        <p:nvPicPr>
          <p:cNvPr id="18436" name="Grafik 1">
            <a:extLst>
              <a:ext uri="{FF2B5EF4-FFF2-40B4-BE49-F238E27FC236}">
                <a16:creationId xmlns:a16="http://schemas.microsoft.com/office/drawing/2014/main" id="{240BA852-6D05-6A3E-1F2C-29C70D325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822325"/>
            <a:ext cx="5800725"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ieren 2">
            <a:extLst>
              <a:ext uri="{FF2B5EF4-FFF2-40B4-BE49-F238E27FC236}">
                <a16:creationId xmlns:a16="http://schemas.microsoft.com/office/drawing/2014/main" id="{E9305F0F-447D-150A-811E-07FB204B7BAE}"/>
              </a:ext>
            </a:extLst>
          </p:cNvPr>
          <p:cNvGrpSpPr/>
          <p:nvPr/>
        </p:nvGrpSpPr>
        <p:grpSpPr>
          <a:xfrm>
            <a:off x="101600" y="1120775"/>
            <a:ext cx="3749675" cy="1068388"/>
            <a:chOff x="101600" y="1120775"/>
            <a:chExt cx="3749675" cy="1068388"/>
          </a:xfrm>
        </p:grpSpPr>
        <p:sp>
          <p:nvSpPr>
            <p:cNvPr id="18438" name="Rechteck 22">
              <a:extLst>
                <a:ext uri="{FF2B5EF4-FFF2-40B4-BE49-F238E27FC236}">
                  <a16:creationId xmlns:a16="http://schemas.microsoft.com/office/drawing/2014/main" id="{950ABC7D-32E9-5205-A7EC-79EB7BB76251}"/>
                </a:ext>
              </a:extLst>
            </p:cNvPr>
            <p:cNvSpPr>
              <a:spLocks noChangeArrowheads="1"/>
            </p:cNvSpPr>
            <p:nvPr/>
          </p:nvSpPr>
          <p:spPr bwMode="auto">
            <a:xfrm>
              <a:off x="101600" y="1120775"/>
              <a:ext cx="2063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accent2"/>
                  </a:solidFill>
                </a:rPr>
                <a:t>Frequenzumrichter </a:t>
              </a:r>
            </a:p>
          </p:txBody>
        </p:sp>
        <p:cxnSp>
          <p:nvCxnSpPr>
            <p:cNvPr id="18440" name="Gerader Verbinder 5">
              <a:extLst>
                <a:ext uri="{FF2B5EF4-FFF2-40B4-BE49-F238E27FC236}">
                  <a16:creationId xmlns:a16="http://schemas.microsoft.com/office/drawing/2014/main" id="{A38D1CF7-00BA-997C-43C3-EB28BDEF1762}"/>
                </a:ext>
              </a:extLst>
            </p:cNvPr>
            <p:cNvCxnSpPr>
              <a:cxnSpLocks/>
            </p:cNvCxnSpPr>
            <p:nvPr/>
          </p:nvCxnSpPr>
          <p:spPr bwMode="auto">
            <a:xfrm>
              <a:off x="1560513" y="1530350"/>
              <a:ext cx="2290762" cy="658813"/>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5">
            <a:extLst>
              <a:ext uri="{FF2B5EF4-FFF2-40B4-BE49-F238E27FC236}">
                <a16:creationId xmlns:a16="http://schemas.microsoft.com/office/drawing/2014/main" id="{2E145A96-68BB-33C8-4E26-D926BD0281C1}"/>
              </a:ext>
            </a:extLst>
          </p:cNvPr>
          <p:cNvGrpSpPr/>
          <p:nvPr/>
        </p:nvGrpSpPr>
        <p:grpSpPr>
          <a:xfrm>
            <a:off x="714375" y="3546475"/>
            <a:ext cx="2868613" cy="1046163"/>
            <a:chOff x="714375" y="3546475"/>
            <a:chExt cx="2868613" cy="1046163"/>
          </a:xfrm>
        </p:grpSpPr>
        <p:sp>
          <p:nvSpPr>
            <p:cNvPr id="18439" name="Rechteck 23">
              <a:extLst>
                <a:ext uri="{FF2B5EF4-FFF2-40B4-BE49-F238E27FC236}">
                  <a16:creationId xmlns:a16="http://schemas.microsoft.com/office/drawing/2014/main" id="{65689715-4FDF-CB3A-EDBF-F3991016C733}"/>
                </a:ext>
              </a:extLst>
            </p:cNvPr>
            <p:cNvSpPr>
              <a:spLocks noChangeArrowheads="1"/>
            </p:cNvSpPr>
            <p:nvPr/>
          </p:nvSpPr>
          <p:spPr bwMode="auto">
            <a:xfrm>
              <a:off x="714375" y="3546475"/>
              <a:ext cx="901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err="1">
                  <a:solidFill>
                    <a:schemeClr val="accent2"/>
                  </a:solidFill>
                </a:rPr>
                <a:t>Turmtür</a:t>
              </a:r>
              <a:r>
                <a:rPr lang="de-DE" altLang="de-DE" sz="1600" dirty="0">
                  <a:solidFill>
                    <a:schemeClr val="accent2"/>
                  </a:solidFill>
                </a:rPr>
                <a:t> </a:t>
              </a:r>
            </a:p>
          </p:txBody>
        </p:sp>
        <p:cxnSp>
          <p:nvCxnSpPr>
            <p:cNvPr id="18441" name="Gerader Verbinder 27">
              <a:extLst>
                <a:ext uri="{FF2B5EF4-FFF2-40B4-BE49-F238E27FC236}">
                  <a16:creationId xmlns:a16="http://schemas.microsoft.com/office/drawing/2014/main" id="{DD2F87E4-C5CF-7653-B049-99DDAF51EA31}"/>
                </a:ext>
              </a:extLst>
            </p:cNvPr>
            <p:cNvCxnSpPr>
              <a:cxnSpLocks/>
            </p:cNvCxnSpPr>
            <p:nvPr/>
          </p:nvCxnSpPr>
          <p:spPr bwMode="auto">
            <a:xfrm>
              <a:off x="1292225" y="3933825"/>
              <a:ext cx="2290763" cy="658813"/>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uppieren 4">
            <a:extLst>
              <a:ext uri="{FF2B5EF4-FFF2-40B4-BE49-F238E27FC236}">
                <a16:creationId xmlns:a16="http://schemas.microsoft.com/office/drawing/2014/main" id="{235148C2-0011-D831-D65C-8D3100A41D49}"/>
              </a:ext>
            </a:extLst>
          </p:cNvPr>
          <p:cNvGrpSpPr/>
          <p:nvPr/>
        </p:nvGrpSpPr>
        <p:grpSpPr>
          <a:xfrm>
            <a:off x="6170613" y="2546350"/>
            <a:ext cx="3517900" cy="1155700"/>
            <a:chOff x="6170613" y="2546350"/>
            <a:chExt cx="3517900" cy="1155700"/>
          </a:xfrm>
        </p:grpSpPr>
        <p:cxnSp>
          <p:nvCxnSpPr>
            <p:cNvPr id="18442" name="Gerader Verbinder 28">
              <a:extLst>
                <a:ext uri="{FF2B5EF4-FFF2-40B4-BE49-F238E27FC236}">
                  <a16:creationId xmlns:a16="http://schemas.microsoft.com/office/drawing/2014/main" id="{FA76AC43-E169-883F-2105-287F716A8233}"/>
                </a:ext>
              </a:extLst>
            </p:cNvPr>
            <p:cNvCxnSpPr>
              <a:cxnSpLocks/>
            </p:cNvCxnSpPr>
            <p:nvPr/>
          </p:nvCxnSpPr>
          <p:spPr bwMode="auto">
            <a:xfrm flipV="1">
              <a:off x="6170613" y="2889250"/>
              <a:ext cx="2289175" cy="812800"/>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43" name="Rechteck 30">
              <a:extLst>
                <a:ext uri="{FF2B5EF4-FFF2-40B4-BE49-F238E27FC236}">
                  <a16:creationId xmlns:a16="http://schemas.microsoft.com/office/drawing/2014/main" id="{8BFC7334-4253-4C6B-89CC-8CD9F0D42073}"/>
                </a:ext>
              </a:extLst>
            </p:cNvPr>
            <p:cNvSpPr>
              <a:spLocks noChangeArrowheads="1"/>
            </p:cNvSpPr>
            <p:nvPr/>
          </p:nvSpPr>
          <p:spPr bwMode="auto">
            <a:xfrm>
              <a:off x="7893050" y="2546350"/>
              <a:ext cx="1795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accent2"/>
                  </a:solidFill>
                </a:rPr>
                <a:t>MS-Schaltanlage</a:t>
              </a:r>
            </a:p>
          </p:txBody>
        </p:sp>
      </p:grpSp>
      <p:grpSp>
        <p:nvGrpSpPr>
          <p:cNvPr id="4" name="Gruppieren 3">
            <a:extLst>
              <a:ext uri="{FF2B5EF4-FFF2-40B4-BE49-F238E27FC236}">
                <a16:creationId xmlns:a16="http://schemas.microsoft.com/office/drawing/2014/main" id="{E93625B2-C8A3-5312-5462-216E5C9F1F2F}"/>
              </a:ext>
            </a:extLst>
          </p:cNvPr>
          <p:cNvGrpSpPr/>
          <p:nvPr/>
        </p:nvGrpSpPr>
        <p:grpSpPr>
          <a:xfrm>
            <a:off x="6054725" y="950913"/>
            <a:ext cx="3606800" cy="1235075"/>
            <a:chOff x="6054725" y="950913"/>
            <a:chExt cx="3606800" cy="1235075"/>
          </a:xfrm>
        </p:grpSpPr>
        <p:sp>
          <p:nvSpPr>
            <p:cNvPr id="18437" name="Rechteck 3">
              <a:extLst>
                <a:ext uri="{FF2B5EF4-FFF2-40B4-BE49-F238E27FC236}">
                  <a16:creationId xmlns:a16="http://schemas.microsoft.com/office/drawing/2014/main" id="{5A4A78BB-C1A8-FD0C-748F-BA28E6FA9F0A}"/>
                </a:ext>
              </a:extLst>
            </p:cNvPr>
            <p:cNvSpPr>
              <a:spLocks noChangeArrowheads="1"/>
            </p:cNvSpPr>
            <p:nvPr/>
          </p:nvSpPr>
          <p:spPr bwMode="auto">
            <a:xfrm>
              <a:off x="7932738" y="950913"/>
              <a:ext cx="1728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accent2"/>
                  </a:solidFill>
                </a:rPr>
                <a:t>Transformator</a:t>
              </a:r>
            </a:p>
          </p:txBody>
        </p:sp>
        <p:cxnSp>
          <p:nvCxnSpPr>
            <p:cNvPr id="18444" name="Gerader Verbinder 31">
              <a:extLst>
                <a:ext uri="{FF2B5EF4-FFF2-40B4-BE49-F238E27FC236}">
                  <a16:creationId xmlns:a16="http://schemas.microsoft.com/office/drawing/2014/main" id="{2972FE23-399E-7467-1A5D-CC3FCC065E72}"/>
                </a:ext>
              </a:extLst>
            </p:cNvPr>
            <p:cNvCxnSpPr>
              <a:cxnSpLocks/>
            </p:cNvCxnSpPr>
            <p:nvPr/>
          </p:nvCxnSpPr>
          <p:spPr bwMode="auto">
            <a:xfrm flipV="1">
              <a:off x="6054725" y="1335088"/>
              <a:ext cx="2405063" cy="850900"/>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7" name="Rectangle 4">
            <a:extLst>
              <a:ext uri="{FF2B5EF4-FFF2-40B4-BE49-F238E27FC236}">
                <a16:creationId xmlns:a16="http://schemas.microsoft.com/office/drawing/2014/main" id="{C27498D1-6CE7-F2B9-6B7B-F4D0B2ECA6EF}"/>
              </a:ext>
            </a:extLst>
          </p:cNvPr>
          <p:cNvSpPr>
            <a:spLocks noChangeArrowheads="1"/>
          </p:cNvSpPr>
          <p:nvPr/>
        </p:nvSpPr>
        <p:spPr bwMode="auto">
          <a:xfrm>
            <a:off x="287338" y="5983288"/>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Hier wird die Anpassung an das Mittelspannungsnetz gemacht</a:t>
            </a:r>
          </a:p>
        </p:txBody>
      </p:sp>
      <p:grpSp>
        <p:nvGrpSpPr>
          <p:cNvPr id="2" name="Gruppieren 1">
            <a:extLst>
              <a:ext uri="{FF2B5EF4-FFF2-40B4-BE49-F238E27FC236}">
                <a16:creationId xmlns:a16="http://schemas.microsoft.com/office/drawing/2014/main" id="{DFA1FDFC-4805-6D18-3FF4-A048E464AB4F}"/>
              </a:ext>
            </a:extLst>
          </p:cNvPr>
          <p:cNvGrpSpPr/>
          <p:nvPr/>
        </p:nvGrpSpPr>
        <p:grpSpPr>
          <a:xfrm>
            <a:off x="101600" y="1922463"/>
            <a:ext cx="3255963" cy="1293812"/>
            <a:chOff x="101600" y="1922463"/>
            <a:chExt cx="3255963" cy="1293812"/>
          </a:xfrm>
        </p:grpSpPr>
        <p:cxnSp>
          <p:nvCxnSpPr>
            <p:cNvPr id="18446" name="Gerader Verbinder 5">
              <a:extLst>
                <a:ext uri="{FF2B5EF4-FFF2-40B4-BE49-F238E27FC236}">
                  <a16:creationId xmlns:a16="http://schemas.microsoft.com/office/drawing/2014/main" id="{A07E05A3-8B67-AA3E-5494-8E6143CFFFE8}"/>
                </a:ext>
              </a:extLst>
            </p:cNvPr>
            <p:cNvCxnSpPr>
              <a:cxnSpLocks/>
            </p:cNvCxnSpPr>
            <p:nvPr/>
          </p:nvCxnSpPr>
          <p:spPr bwMode="auto">
            <a:xfrm>
              <a:off x="1724025" y="2393950"/>
              <a:ext cx="1460500" cy="30163"/>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47" name="Rechteck 22">
              <a:extLst>
                <a:ext uri="{FF2B5EF4-FFF2-40B4-BE49-F238E27FC236}">
                  <a16:creationId xmlns:a16="http://schemas.microsoft.com/office/drawing/2014/main" id="{83E6D9F0-95DC-DF55-9887-022DF5E45052}"/>
                </a:ext>
              </a:extLst>
            </p:cNvPr>
            <p:cNvSpPr>
              <a:spLocks noChangeArrowheads="1"/>
            </p:cNvSpPr>
            <p:nvPr/>
          </p:nvSpPr>
          <p:spPr bwMode="auto">
            <a:xfrm>
              <a:off x="101600" y="1922463"/>
              <a:ext cx="2063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chemeClr val="accent2"/>
                  </a:solidFill>
                </a:rPr>
                <a:t>Spannseile für den</a:t>
              </a:r>
              <a:br>
                <a:rPr lang="de-DE" altLang="de-DE" sz="1600" dirty="0">
                  <a:solidFill>
                    <a:schemeClr val="accent2"/>
                  </a:solidFill>
                </a:rPr>
              </a:br>
              <a:r>
                <a:rPr lang="de-DE" altLang="de-DE" sz="1600" dirty="0">
                  <a:solidFill>
                    <a:schemeClr val="accent2"/>
                  </a:solidFill>
                </a:rPr>
                <a:t>Spannbeton-</a:t>
              </a:r>
              <a:br>
                <a:rPr lang="de-DE" altLang="de-DE" sz="1600" dirty="0">
                  <a:solidFill>
                    <a:schemeClr val="accent2"/>
                  </a:solidFill>
                </a:rPr>
              </a:br>
              <a:r>
                <a:rPr lang="de-DE" altLang="de-DE" sz="1600" dirty="0">
                  <a:solidFill>
                    <a:schemeClr val="accent2"/>
                  </a:solidFill>
                </a:rPr>
                <a:t>Turm </a:t>
              </a:r>
            </a:p>
          </p:txBody>
        </p:sp>
        <p:cxnSp>
          <p:nvCxnSpPr>
            <p:cNvPr id="18448" name="Gerader Verbinder 5">
              <a:extLst>
                <a:ext uri="{FF2B5EF4-FFF2-40B4-BE49-F238E27FC236}">
                  <a16:creationId xmlns:a16="http://schemas.microsoft.com/office/drawing/2014/main" id="{B938B7DB-D72E-4D29-AAEE-B110EBEB3847}"/>
                </a:ext>
              </a:extLst>
            </p:cNvPr>
            <p:cNvCxnSpPr>
              <a:cxnSpLocks/>
            </p:cNvCxnSpPr>
            <p:nvPr/>
          </p:nvCxnSpPr>
          <p:spPr bwMode="auto">
            <a:xfrm>
              <a:off x="1706563" y="2473325"/>
              <a:ext cx="1498600" cy="352425"/>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49" name="Gerader Verbinder 5">
              <a:extLst>
                <a:ext uri="{FF2B5EF4-FFF2-40B4-BE49-F238E27FC236}">
                  <a16:creationId xmlns:a16="http://schemas.microsoft.com/office/drawing/2014/main" id="{BBDB06AB-F736-892F-A58A-347CF14FDDF4}"/>
                </a:ext>
              </a:extLst>
            </p:cNvPr>
            <p:cNvCxnSpPr>
              <a:cxnSpLocks/>
            </p:cNvCxnSpPr>
            <p:nvPr/>
          </p:nvCxnSpPr>
          <p:spPr bwMode="auto">
            <a:xfrm>
              <a:off x="1724025" y="2543175"/>
              <a:ext cx="1633538" cy="673100"/>
            </a:xfrm>
            <a:prstGeom prst="line">
              <a:avLst/>
            </a:prstGeom>
            <a:noFill/>
            <a:ln w="1270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Text Box 2">
            <a:extLst>
              <a:ext uri="{FF2B5EF4-FFF2-40B4-BE49-F238E27FC236}">
                <a16:creationId xmlns:a16="http://schemas.microsoft.com/office/drawing/2014/main" id="{AA824763-C767-5F3E-A10E-C98CEE0BB210}"/>
              </a:ext>
            </a:extLst>
          </p:cNvPr>
          <p:cNvSpPr txBox="1">
            <a:spLocks noChangeArrowheads="1"/>
          </p:cNvSpPr>
          <p:nvPr/>
        </p:nvSpPr>
        <p:spPr bwMode="auto">
          <a:xfrm>
            <a:off x="1008063" y="-22225"/>
            <a:ext cx="49216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(8)</a:t>
            </a:r>
            <a:br>
              <a:rPr lang="de-DE" altLang="de-DE" sz="2000" dirty="0">
                <a:solidFill>
                  <a:schemeClr val="bg1"/>
                </a:solidFill>
              </a:rPr>
            </a:br>
            <a:r>
              <a:rPr lang="de-DE" altLang="de-DE" sz="2000" dirty="0">
                <a:solidFill>
                  <a:schemeClr val="bg1"/>
                </a:solidFill>
              </a:rPr>
              <a:t>Turm-Fuß, Beispiel Windpark </a:t>
            </a:r>
            <a:r>
              <a:rPr lang="de-DE" altLang="de-DE" sz="2000" dirty="0" err="1">
                <a:solidFill>
                  <a:schemeClr val="bg1"/>
                </a:solidFill>
              </a:rPr>
              <a:t>Freckenfeld</a:t>
            </a:r>
            <a:endParaRPr lang="en-GB" altLang="de-DE" sz="2000" dirty="0">
              <a:solidFill>
                <a:schemeClr val="bg1"/>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1000" fill="hold"/>
                                        <p:tgtEl>
                                          <p:spTgt spid="117"/>
                                        </p:tgtEl>
                                        <p:attrNameLst>
                                          <p:attrName>ppt_x</p:attrName>
                                        </p:attrNameLst>
                                      </p:cBhvr>
                                      <p:tavLst>
                                        <p:tav tm="0">
                                          <p:val>
                                            <p:strVal val="#ppt_x"/>
                                          </p:val>
                                        </p:tav>
                                        <p:tav tm="100000">
                                          <p:val>
                                            <p:strVal val="#ppt_x"/>
                                          </p:val>
                                        </p:tav>
                                      </p:tavLst>
                                    </p:anim>
                                    <p:anim calcmode="lin" valueType="num">
                                      <p:cBhvr additive="base">
                                        <p:cTn id="3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hteck 9223">
            <a:extLst>
              <a:ext uri="{FF2B5EF4-FFF2-40B4-BE49-F238E27FC236}">
                <a16:creationId xmlns:a16="http://schemas.microsoft.com/office/drawing/2014/main" id="{1ED5FD21-8AD8-4CA9-9BD4-6D84198632E8}"/>
              </a:ext>
            </a:extLst>
          </p:cNvPr>
          <p:cNvSpPr/>
          <p:nvPr/>
        </p:nvSpPr>
        <p:spPr bwMode="auto">
          <a:xfrm>
            <a:off x="1527175" y="1393825"/>
            <a:ext cx="6454775" cy="37306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grpSp>
        <p:nvGrpSpPr>
          <p:cNvPr id="30" name="Gruppieren 29">
            <a:extLst>
              <a:ext uri="{FF2B5EF4-FFF2-40B4-BE49-F238E27FC236}">
                <a16:creationId xmlns:a16="http://schemas.microsoft.com/office/drawing/2014/main" id="{3376855A-834F-4747-885A-1414316D9FE7}"/>
              </a:ext>
            </a:extLst>
          </p:cNvPr>
          <p:cNvGrpSpPr/>
          <p:nvPr/>
        </p:nvGrpSpPr>
        <p:grpSpPr>
          <a:xfrm>
            <a:off x="4989937" y="3390900"/>
            <a:ext cx="895350" cy="895350"/>
            <a:chOff x="3192932" y="2247900"/>
            <a:chExt cx="895350" cy="895350"/>
          </a:xfrm>
          <a:solidFill>
            <a:schemeClr val="bg1"/>
          </a:solidFill>
        </p:grpSpPr>
        <p:sp>
          <p:nvSpPr>
            <p:cNvPr id="3" name="Rechteck 2">
              <a:extLst>
                <a:ext uri="{FF2B5EF4-FFF2-40B4-BE49-F238E27FC236}">
                  <a16:creationId xmlns:a16="http://schemas.microsoft.com/office/drawing/2014/main" id="{E01E26DA-D564-489B-ABC1-B9747A90031F}"/>
                </a:ext>
              </a:extLst>
            </p:cNvPr>
            <p:cNvSpPr/>
            <p:nvPr/>
          </p:nvSpPr>
          <p:spPr bwMode="auto">
            <a:xfrm>
              <a:off x="3192932" y="2247900"/>
              <a:ext cx="895350" cy="895350"/>
            </a:xfrm>
            <a:prstGeom prst="rect">
              <a:avLst/>
            </a:prstGeom>
            <a:grpFill/>
            <a:ln w="28575" cap="flat" cmpd="sng" algn="ctr">
              <a:solidFill>
                <a:schemeClr val="tx1"/>
              </a:solid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cxnSp>
          <p:nvCxnSpPr>
            <p:cNvPr id="5" name="Gerade Verbindung 4">
              <a:extLst>
                <a:ext uri="{FF2B5EF4-FFF2-40B4-BE49-F238E27FC236}">
                  <a16:creationId xmlns:a16="http://schemas.microsoft.com/office/drawing/2014/main" id="{2C2C1C74-9B0B-488F-B830-0DED5BE10C17}"/>
                </a:ext>
              </a:extLst>
            </p:cNvPr>
            <p:cNvCxnSpPr/>
            <p:nvPr/>
          </p:nvCxnSpPr>
          <p:spPr bwMode="auto">
            <a:xfrm flipH="1">
              <a:off x="3192932" y="2247900"/>
              <a:ext cx="895350" cy="895350"/>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8" name="Gruppieren 27">
              <a:extLst>
                <a:ext uri="{FF2B5EF4-FFF2-40B4-BE49-F238E27FC236}">
                  <a16:creationId xmlns:a16="http://schemas.microsoft.com/office/drawing/2014/main" id="{2BD52421-B0B7-42CF-89E0-CB3C0E11B643}"/>
                </a:ext>
              </a:extLst>
            </p:cNvPr>
            <p:cNvGrpSpPr/>
            <p:nvPr/>
          </p:nvGrpSpPr>
          <p:grpSpPr>
            <a:xfrm>
              <a:off x="3292210" y="2486025"/>
              <a:ext cx="324718" cy="66675"/>
              <a:chOff x="3292210" y="3486150"/>
              <a:chExt cx="324718" cy="66675"/>
            </a:xfrm>
            <a:grpFill/>
          </p:grpSpPr>
          <p:cxnSp>
            <p:nvCxnSpPr>
              <p:cNvPr id="7" name="Gerade Verbindung 6">
                <a:extLst>
                  <a:ext uri="{FF2B5EF4-FFF2-40B4-BE49-F238E27FC236}">
                    <a16:creationId xmlns:a16="http://schemas.microsoft.com/office/drawing/2014/main" id="{70FA0D0A-DD50-4DA0-8377-882C98AD399C}"/>
                  </a:ext>
                </a:extLst>
              </p:cNvPr>
              <p:cNvCxnSpPr/>
              <p:nvPr/>
            </p:nvCxnSpPr>
            <p:spPr bwMode="auto">
              <a:xfrm>
                <a:off x="3292210" y="3486150"/>
                <a:ext cx="315193" cy="0"/>
              </a:xfrm>
              <a:prstGeom prst="line">
                <a:avLst/>
              </a:prstGeom>
              <a:grp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20">
                <a:extLst>
                  <a:ext uri="{FF2B5EF4-FFF2-40B4-BE49-F238E27FC236}">
                    <a16:creationId xmlns:a16="http://schemas.microsoft.com/office/drawing/2014/main" id="{5E778368-9F2A-4186-B2FB-CC1DB683A662}"/>
                  </a:ext>
                </a:extLst>
              </p:cNvPr>
              <p:cNvCxnSpPr/>
              <p:nvPr/>
            </p:nvCxnSpPr>
            <p:spPr bwMode="auto">
              <a:xfrm>
                <a:off x="3299942" y="3552825"/>
                <a:ext cx="316986" cy="0"/>
              </a:xfrm>
              <a:prstGeom prst="line">
                <a:avLst/>
              </a:prstGeom>
              <a:grp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5" name="Grafik 24">
              <a:extLst>
                <a:ext uri="{FF2B5EF4-FFF2-40B4-BE49-F238E27FC236}">
                  <a16:creationId xmlns:a16="http://schemas.microsoft.com/office/drawing/2014/main" id="{6A78F65F-88DC-4938-80DD-100564C0FF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56" t="21512" r="8562" b="16279"/>
            <a:stretch/>
          </p:blipFill>
          <p:spPr>
            <a:xfrm>
              <a:off x="3607403" y="2781300"/>
              <a:ext cx="385629" cy="180975"/>
            </a:xfrm>
            <a:prstGeom prst="rect">
              <a:avLst/>
            </a:prstGeom>
            <a:grpFill/>
          </p:spPr>
        </p:pic>
      </p:grpSp>
      <p:grpSp>
        <p:nvGrpSpPr>
          <p:cNvPr id="29" name="Gruppieren 28">
            <a:extLst>
              <a:ext uri="{FF2B5EF4-FFF2-40B4-BE49-F238E27FC236}">
                <a16:creationId xmlns:a16="http://schemas.microsoft.com/office/drawing/2014/main" id="{0EE09FF9-5F75-409A-B1F8-390C8EDEDCAF}"/>
              </a:ext>
            </a:extLst>
          </p:cNvPr>
          <p:cNvGrpSpPr/>
          <p:nvPr/>
        </p:nvGrpSpPr>
        <p:grpSpPr>
          <a:xfrm>
            <a:off x="1720503" y="3390900"/>
            <a:ext cx="895350" cy="895350"/>
            <a:chOff x="6098057" y="2247900"/>
            <a:chExt cx="895350" cy="895350"/>
          </a:xfrm>
          <a:solidFill>
            <a:schemeClr val="bg1"/>
          </a:solidFill>
        </p:grpSpPr>
        <p:sp>
          <p:nvSpPr>
            <p:cNvPr id="31" name="Rechteck 30">
              <a:extLst>
                <a:ext uri="{FF2B5EF4-FFF2-40B4-BE49-F238E27FC236}">
                  <a16:creationId xmlns:a16="http://schemas.microsoft.com/office/drawing/2014/main" id="{23071A91-6E15-44B7-A64E-07DBF7F1D119}"/>
                </a:ext>
              </a:extLst>
            </p:cNvPr>
            <p:cNvSpPr/>
            <p:nvPr/>
          </p:nvSpPr>
          <p:spPr bwMode="auto">
            <a:xfrm>
              <a:off x="6098057" y="2247900"/>
              <a:ext cx="895350" cy="895350"/>
            </a:xfrm>
            <a:prstGeom prst="rect">
              <a:avLst/>
            </a:prstGeom>
            <a:grpFill/>
            <a:ln w="28575" cap="flat" cmpd="sng" algn="ctr">
              <a:solidFill>
                <a:schemeClr val="tx1"/>
              </a:solid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cxnSp>
          <p:nvCxnSpPr>
            <p:cNvPr id="32" name="Gerade Verbindung 31">
              <a:extLst>
                <a:ext uri="{FF2B5EF4-FFF2-40B4-BE49-F238E27FC236}">
                  <a16:creationId xmlns:a16="http://schemas.microsoft.com/office/drawing/2014/main" id="{1D245D8C-8FCD-43D7-A76D-87F5BFFA7E80}"/>
                </a:ext>
              </a:extLst>
            </p:cNvPr>
            <p:cNvCxnSpPr/>
            <p:nvPr/>
          </p:nvCxnSpPr>
          <p:spPr bwMode="auto">
            <a:xfrm flipH="1">
              <a:off x="6098057" y="2247900"/>
              <a:ext cx="895350" cy="895350"/>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 name="Gruppieren 32">
              <a:extLst>
                <a:ext uri="{FF2B5EF4-FFF2-40B4-BE49-F238E27FC236}">
                  <a16:creationId xmlns:a16="http://schemas.microsoft.com/office/drawing/2014/main" id="{0EA991D6-4497-41D7-B2CD-06766D45D206}"/>
                </a:ext>
              </a:extLst>
            </p:cNvPr>
            <p:cNvGrpSpPr/>
            <p:nvPr/>
          </p:nvGrpSpPr>
          <p:grpSpPr>
            <a:xfrm>
              <a:off x="6590696" y="2895600"/>
              <a:ext cx="324718" cy="66675"/>
              <a:chOff x="3292210" y="3486150"/>
              <a:chExt cx="324718" cy="66675"/>
            </a:xfrm>
            <a:grpFill/>
          </p:grpSpPr>
          <p:cxnSp>
            <p:nvCxnSpPr>
              <p:cNvPr id="34" name="Gerade Verbindung 33">
                <a:extLst>
                  <a:ext uri="{FF2B5EF4-FFF2-40B4-BE49-F238E27FC236}">
                    <a16:creationId xmlns:a16="http://schemas.microsoft.com/office/drawing/2014/main" id="{457713CA-B419-4BBA-82EC-9D8B05114024}"/>
                  </a:ext>
                </a:extLst>
              </p:cNvPr>
              <p:cNvCxnSpPr/>
              <p:nvPr/>
            </p:nvCxnSpPr>
            <p:spPr bwMode="auto">
              <a:xfrm>
                <a:off x="3292210" y="3486150"/>
                <a:ext cx="315193" cy="0"/>
              </a:xfrm>
              <a:prstGeom prst="line">
                <a:avLst/>
              </a:prstGeom>
              <a:grp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34">
                <a:extLst>
                  <a:ext uri="{FF2B5EF4-FFF2-40B4-BE49-F238E27FC236}">
                    <a16:creationId xmlns:a16="http://schemas.microsoft.com/office/drawing/2014/main" id="{3572D69B-EA9A-4CCB-9008-75C4D9F1F4E3}"/>
                  </a:ext>
                </a:extLst>
              </p:cNvPr>
              <p:cNvCxnSpPr/>
              <p:nvPr/>
            </p:nvCxnSpPr>
            <p:spPr bwMode="auto">
              <a:xfrm>
                <a:off x="3299942" y="3552825"/>
                <a:ext cx="316986" cy="0"/>
              </a:xfrm>
              <a:prstGeom prst="line">
                <a:avLst/>
              </a:prstGeom>
              <a:grp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6" name="Grafik 35">
              <a:extLst>
                <a:ext uri="{FF2B5EF4-FFF2-40B4-BE49-F238E27FC236}">
                  <a16:creationId xmlns:a16="http://schemas.microsoft.com/office/drawing/2014/main" id="{8E770FB7-6967-40FA-942F-EE7576563D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56" t="21512" r="8562" b="16279"/>
            <a:stretch/>
          </p:blipFill>
          <p:spPr>
            <a:xfrm>
              <a:off x="6205066" y="2409825"/>
              <a:ext cx="385629" cy="180975"/>
            </a:xfrm>
            <a:prstGeom prst="rect">
              <a:avLst/>
            </a:prstGeom>
            <a:grpFill/>
          </p:spPr>
        </p:pic>
      </p:grpSp>
      <p:sp>
        <p:nvSpPr>
          <p:cNvPr id="20486" name="Text Box 5">
            <a:extLst>
              <a:ext uri="{FF2B5EF4-FFF2-40B4-BE49-F238E27FC236}">
                <a16:creationId xmlns:a16="http://schemas.microsoft.com/office/drawing/2014/main" id="{1DF81254-37D4-2993-1D9F-83869FE54D64}"/>
              </a:ext>
            </a:extLst>
          </p:cNvPr>
          <p:cNvSpPr txBox="1">
            <a:spLocks noChangeArrowheads="1"/>
          </p:cNvSpPr>
          <p:nvPr/>
        </p:nvSpPr>
        <p:spPr bwMode="auto">
          <a:xfrm>
            <a:off x="1701800" y="4410075"/>
            <a:ext cx="94932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t>Gleichrichter</a:t>
            </a:r>
            <a:endParaRPr lang="en-US" altLang="de-DE" sz="1200" b="1"/>
          </a:p>
        </p:txBody>
      </p:sp>
      <p:sp>
        <p:nvSpPr>
          <p:cNvPr id="20487" name="Text Box 5">
            <a:extLst>
              <a:ext uri="{FF2B5EF4-FFF2-40B4-BE49-F238E27FC236}">
                <a16:creationId xmlns:a16="http://schemas.microsoft.com/office/drawing/2014/main" id="{D306E595-AC3E-FF49-BFF0-432229FAB2AA}"/>
              </a:ext>
            </a:extLst>
          </p:cNvPr>
          <p:cNvSpPr txBox="1">
            <a:spLocks noChangeArrowheads="1"/>
          </p:cNvSpPr>
          <p:nvPr/>
        </p:nvSpPr>
        <p:spPr bwMode="auto">
          <a:xfrm>
            <a:off x="4938713" y="4410075"/>
            <a:ext cx="1098550"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t>Wechselrichter</a:t>
            </a:r>
            <a:endParaRPr lang="en-US" altLang="de-DE" sz="1200" b="1"/>
          </a:p>
        </p:txBody>
      </p:sp>
      <p:sp>
        <p:nvSpPr>
          <p:cNvPr id="20488" name="Rechteck 41">
            <a:extLst>
              <a:ext uri="{FF2B5EF4-FFF2-40B4-BE49-F238E27FC236}">
                <a16:creationId xmlns:a16="http://schemas.microsoft.com/office/drawing/2014/main" id="{0377C3DA-7B5C-F5D7-EEFD-8A17AF588071}"/>
              </a:ext>
            </a:extLst>
          </p:cNvPr>
          <p:cNvSpPr>
            <a:spLocks noChangeArrowheads="1"/>
          </p:cNvSpPr>
          <p:nvPr/>
        </p:nvSpPr>
        <p:spPr bwMode="auto">
          <a:xfrm>
            <a:off x="3344863" y="3390900"/>
            <a:ext cx="895350" cy="895350"/>
          </a:xfrm>
          <a:prstGeom prst="rect">
            <a:avLst/>
          </a:prstGeom>
          <a:solidFill>
            <a:schemeClr val="bg1"/>
          </a:solidFill>
          <a:ln w="28575"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nvGrpSpPr>
          <p:cNvPr id="20489" name="Gruppieren 43">
            <a:extLst>
              <a:ext uri="{FF2B5EF4-FFF2-40B4-BE49-F238E27FC236}">
                <a16:creationId xmlns:a16="http://schemas.microsoft.com/office/drawing/2014/main" id="{CCC58973-A8C9-05CC-0CF7-1C04BBAA3CC5}"/>
              </a:ext>
            </a:extLst>
          </p:cNvPr>
          <p:cNvGrpSpPr>
            <a:grpSpLocks/>
          </p:cNvGrpSpPr>
          <p:nvPr/>
        </p:nvGrpSpPr>
        <p:grpSpPr bwMode="auto">
          <a:xfrm>
            <a:off x="3630613" y="3805238"/>
            <a:ext cx="325437" cy="66675"/>
            <a:chOff x="3292210" y="3486150"/>
            <a:chExt cx="324718" cy="66675"/>
          </a:xfrm>
        </p:grpSpPr>
        <p:cxnSp>
          <p:nvCxnSpPr>
            <p:cNvPr id="20511" name="Gerade Verbindung 45">
              <a:extLst>
                <a:ext uri="{FF2B5EF4-FFF2-40B4-BE49-F238E27FC236}">
                  <a16:creationId xmlns:a16="http://schemas.microsoft.com/office/drawing/2014/main" id="{CAD28A7D-637B-A964-5F4D-5C025D39612D}"/>
                </a:ext>
              </a:extLst>
            </p:cNvPr>
            <p:cNvCxnSpPr>
              <a:cxnSpLocks noChangeShapeType="1"/>
            </p:cNvCxnSpPr>
            <p:nvPr/>
          </p:nvCxnSpPr>
          <p:spPr bwMode="auto">
            <a:xfrm>
              <a:off x="3292210" y="3486150"/>
              <a:ext cx="315193" cy="0"/>
            </a:xfrm>
            <a:prstGeom prst="line">
              <a:avLst/>
            </a:prstGeom>
            <a:noFill/>
            <a:ln w="190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12" name="Gerade Verbindung 46">
              <a:extLst>
                <a:ext uri="{FF2B5EF4-FFF2-40B4-BE49-F238E27FC236}">
                  <a16:creationId xmlns:a16="http://schemas.microsoft.com/office/drawing/2014/main" id="{589AD755-1944-441A-18B3-273F12FECA56}"/>
                </a:ext>
              </a:extLst>
            </p:cNvPr>
            <p:cNvCxnSpPr>
              <a:cxnSpLocks noChangeShapeType="1"/>
            </p:cNvCxnSpPr>
            <p:nvPr/>
          </p:nvCxnSpPr>
          <p:spPr bwMode="auto">
            <a:xfrm>
              <a:off x="3299942" y="3552825"/>
              <a:ext cx="316986" cy="0"/>
            </a:xfrm>
            <a:prstGeom prst="line">
              <a:avLst/>
            </a:prstGeom>
            <a:noFill/>
            <a:ln w="190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490" name="Text Box 5">
            <a:extLst>
              <a:ext uri="{FF2B5EF4-FFF2-40B4-BE49-F238E27FC236}">
                <a16:creationId xmlns:a16="http://schemas.microsoft.com/office/drawing/2014/main" id="{5F91B340-8BDB-BE86-36E6-1FC0F97B0768}"/>
              </a:ext>
            </a:extLst>
          </p:cNvPr>
          <p:cNvSpPr txBox="1">
            <a:spLocks noChangeArrowheads="1"/>
          </p:cNvSpPr>
          <p:nvPr/>
        </p:nvSpPr>
        <p:spPr bwMode="auto">
          <a:xfrm>
            <a:off x="3360738" y="4410075"/>
            <a:ext cx="873125" cy="55403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200" b="1"/>
              <a:t>Gleich-</a:t>
            </a:r>
          </a:p>
          <a:p>
            <a:pPr algn="ctr"/>
            <a:r>
              <a:rPr lang="de-DE" altLang="de-DE" sz="1200" b="1"/>
              <a:t>spannungs-</a:t>
            </a:r>
          </a:p>
          <a:p>
            <a:pPr algn="ctr"/>
            <a:r>
              <a:rPr lang="de-DE" altLang="de-DE" sz="1200" b="1"/>
              <a:t>kreis</a:t>
            </a:r>
            <a:endParaRPr lang="en-US" altLang="de-DE" sz="1200" b="1"/>
          </a:p>
        </p:txBody>
      </p:sp>
      <p:sp>
        <p:nvSpPr>
          <p:cNvPr id="20491" name="Ellipse 9215">
            <a:extLst>
              <a:ext uri="{FF2B5EF4-FFF2-40B4-BE49-F238E27FC236}">
                <a16:creationId xmlns:a16="http://schemas.microsoft.com/office/drawing/2014/main" id="{894FDC67-013E-B9EF-5079-3E2223371E84}"/>
              </a:ext>
            </a:extLst>
          </p:cNvPr>
          <p:cNvSpPr>
            <a:spLocks noChangeArrowheads="1"/>
          </p:cNvSpPr>
          <p:nvPr/>
        </p:nvSpPr>
        <p:spPr bwMode="auto">
          <a:xfrm>
            <a:off x="6829425" y="3519488"/>
            <a:ext cx="609600" cy="609600"/>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20492" name="Ellipse 49">
            <a:extLst>
              <a:ext uri="{FF2B5EF4-FFF2-40B4-BE49-F238E27FC236}">
                <a16:creationId xmlns:a16="http://schemas.microsoft.com/office/drawing/2014/main" id="{5874B26C-385D-EA4C-A4E5-834B84B7E1A6}"/>
              </a:ext>
            </a:extLst>
          </p:cNvPr>
          <p:cNvSpPr>
            <a:spLocks noChangeArrowheads="1"/>
          </p:cNvSpPr>
          <p:nvPr/>
        </p:nvSpPr>
        <p:spPr bwMode="auto">
          <a:xfrm>
            <a:off x="7262813" y="3519488"/>
            <a:ext cx="609600" cy="609600"/>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20493" name="Text Box 5">
            <a:extLst>
              <a:ext uri="{FF2B5EF4-FFF2-40B4-BE49-F238E27FC236}">
                <a16:creationId xmlns:a16="http://schemas.microsoft.com/office/drawing/2014/main" id="{C2AE1883-949C-9A52-FEC3-AFAB6A0C4D28}"/>
              </a:ext>
            </a:extLst>
          </p:cNvPr>
          <p:cNvSpPr txBox="1">
            <a:spLocks noChangeArrowheads="1"/>
          </p:cNvSpPr>
          <p:nvPr/>
        </p:nvSpPr>
        <p:spPr bwMode="auto">
          <a:xfrm>
            <a:off x="7191375" y="4238625"/>
            <a:ext cx="376238"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t>Trafo</a:t>
            </a:r>
            <a:endParaRPr lang="en-US" altLang="de-DE" sz="1200" b="1"/>
          </a:p>
        </p:txBody>
      </p:sp>
      <p:cxnSp>
        <p:nvCxnSpPr>
          <p:cNvPr id="20494" name="Gerade Verbindung 9218">
            <a:extLst>
              <a:ext uri="{FF2B5EF4-FFF2-40B4-BE49-F238E27FC236}">
                <a16:creationId xmlns:a16="http://schemas.microsoft.com/office/drawing/2014/main" id="{BB9D158B-ED74-D47E-F0DB-AC9A74759319}"/>
              </a:ext>
            </a:extLst>
          </p:cNvPr>
          <p:cNvCxnSpPr>
            <a:cxnSpLocks noChangeShapeType="1"/>
          </p:cNvCxnSpPr>
          <p:nvPr/>
        </p:nvCxnSpPr>
        <p:spPr bwMode="auto">
          <a:xfrm>
            <a:off x="1223963" y="3833813"/>
            <a:ext cx="496887" cy="0"/>
          </a:xfrm>
          <a:prstGeom prst="line">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5" name="Gerade Verbindung 55">
            <a:extLst>
              <a:ext uri="{FF2B5EF4-FFF2-40B4-BE49-F238E27FC236}">
                <a16:creationId xmlns:a16="http://schemas.microsoft.com/office/drawing/2014/main" id="{2B185E77-BAC9-C376-E83C-4002AB45962B}"/>
              </a:ext>
            </a:extLst>
          </p:cNvPr>
          <p:cNvCxnSpPr>
            <a:cxnSpLocks noChangeShapeType="1"/>
            <a:endCxn id="20488" idx="1"/>
          </p:cNvCxnSpPr>
          <p:nvPr/>
        </p:nvCxnSpPr>
        <p:spPr bwMode="auto">
          <a:xfrm>
            <a:off x="2616200" y="3833813"/>
            <a:ext cx="728663" cy="4762"/>
          </a:xfrm>
          <a:prstGeom prst="line">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6" name="Gerade Verbindung 57">
            <a:extLst>
              <a:ext uri="{FF2B5EF4-FFF2-40B4-BE49-F238E27FC236}">
                <a16:creationId xmlns:a16="http://schemas.microsoft.com/office/drawing/2014/main" id="{56BB3E78-E50E-185D-3B80-69E175A1DC2F}"/>
              </a:ext>
            </a:extLst>
          </p:cNvPr>
          <p:cNvCxnSpPr>
            <a:cxnSpLocks noChangeShapeType="1"/>
          </p:cNvCxnSpPr>
          <p:nvPr/>
        </p:nvCxnSpPr>
        <p:spPr bwMode="auto">
          <a:xfrm>
            <a:off x="4260850" y="3833813"/>
            <a:ext cx="728663" cy="4762"/>
          </a:xfrm>
          <a:prstGeom prst="line">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7" name="Gerade Verbindung 58">
            <a:extLst>
              <a:ext uri="{FF2B5EF4-FFF2-40B4-BE49-F238E27FC236}">
                <a16:creationId xmlns:a16="http://schemas.microsoft.com/office/drawing/2014/main" id="{97792051-F9D3-41A9-C720-19EA2D184897}"/>
              </a:ext>
            </a:extLst>
          </p:cNvPr>
          <p:cNvCxnSpPr>
            <a:cxnSpLocks noChangeShapeType="1"/>
            <a:endCxn id="20491" idx="2"/>
          </p:cNvCxnSpPr>
          <p:nvPr/>
        </p:nvCxnSpPr>
        <p:spPr bwMode="auto">
          <a:xfrm flipV="1">
            <a:off x="5884863" y="3824288"/>
            <a:ext cx="944562" cy="14287"/>
          </a:xfrm>
          <a:prstGeom prst="line">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8" name="Text Box 5">
            <a:extLst>
              <a:ext uri="{FF2B5EF4-FFF2-40B4-BE49-F238E27FC236}">
                <a16:creationId xmlns:a16="http://schemas.microsoft.com/office/drawing/2014/main" id="{132717CB-F67D-336A-5EB4-D6A3AB605771}"/>
              </a:ext>
            </a:extLst>
          </p:cNvPr>
          <p:cNvSpPr txBox="1">
            <a:spLocks noChangeArrowheads="1"/>
          </p:cNvSpPr>
          <p:nvPr/>
        </p:nvSpPr>
        <p:spPr bwMode="auto">
          <a:xfrm>
            <a:off x="368300" y="3546475"/>
            <a:ext cx="1092200"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t>vom Generator</a:t>
            </a:r>
            <a:endParaRPr lang="en-US" altLang="de-DE" sz="1200" b="1"/>
          </a:p>
        </p:txBody>
      </p:sp>
      <p:cxnSp>
        <p:nvCxnSpPr>
          <p:cNvPr id="20499" name="Gerade Verbindung 61">
            <a:extLst>
              <a:ext uri="{FF2B5EF4-FFF2-40B4-BE49-F238E27FC236}">
                <a16:creationId xmlns:a16="http://schemas.microsoft.com/office/drawing/2014/main" id="{DFAF417F-D489-B09D-9068-6244D0C35B14}"/>
              </a:ext>
            </a:extLst>
          </p:cNvPr>
          <p:cNvCxnSpPr>
            <a:cxnSpLocks noChangeShapeType="1"/>
          </p:cNvCxnSpPr>
          <p:nvPr/>
        </p:nvCxnSpPr>
        <p:spPr bwMode="auto">
          <a:xfrm>
            <a:off x="7872413" y="3833813"/>
            <a:ext cx="654050" cy="0"/>
          </a:xfrm>
          <a:prstGeom prst="line">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00" name="Text Box 5">
            <a:extLst>
              <a:ext uri="{FF2B5EF4-FFF2-40B4-BE49-F238E27FC236}">
                <a16:creationId xmlns:a16="http://schemas.microsoft.com/office/drawing/2014/main" id="{BCA597DF-F749-4649-B473-BD1983404110}"/>
              </a:ext>
            </a:extLst>
          </p:cNvPr>
          <p:cNvSpPr txBox="1">
            <a:spLocks noChangeArrowheads="1"/>
          </p:cNvSpPr>
          <p:nvPr/>
        </p:nvSpPr>
        <p:spPr bwMode="auto">
          <a:xfrm>
            <a:off x="1604963" y="1498600"/>
            <a:ext cx="1358900"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t>Einspeiselektronik</a:t>
            </a:r>
            <a:endParaRPr lang="en-US" altLang="de-DE" sz="1200" b="1"/>
          </a:p>
        </p:txBody>
      </p:sp>
      <p:sp>
        <p:nvSpPr>
          <p:cNvPr id="12310" name="Text Box 5">
            <a:extLst>
              <a:ext uri="{FF2B5EF4-FFF2-40B4-BE49-F238E27FC236}">
                <a16:creationId xmlns:a16="http://schemas.microsoft.com/office/drawing/2014/main" id="{6A5D07F2-C863-8A98-95FE-2BD34028F41D}"/>
              </a:ext>
            </a:extLst>
          </p:cNvPr>
          <p:cNvSpPr txBox="1">
            <a:spLocks noChangeArrowheads="1"/>
          </p:cNvSpPr>
          <p:nvPr/>
        </p:nvSpPr>
        <p:spPr bwMode="auto">
          <a:xfrm>
            <a:off x="769938" y="3924300"/>
            <a:ext cx="660400"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solidFill>
                  <a:srgbClr val="FF9933"/>
                </a:solidFill>
              </a:rPr>
              <a:t>660 V AC</a:t>
            </a:r>
          </a:p>
        </p:txBody>
      </p:sp>
      <p:sp>
        <p:nvSpPr>
          <p:cNvPr id="12312" name="Text Box 5">
            <a:extLst>
              <a:ext uri="{FF2B5EF4-FFF2-40B4-BE49-F238E27FC236}">
                <a16:creationId xmlns:a16="http://schemas.microsoft.com/office/drawing/2014/main" id="{32ECCF0D-DA49-A54E-1FA7-2F480D6375AD}"/>
              </a:ext>
            </a:extLst>
          </p:cNvPr>
          <p:cNvSpPr txBox="1">
            <a:spLocks noChangeArrowheads="1"/>
          </p:cNvSpPr>
          <p:nvPr/>
        </p:nvSpPr>
        <p:spPr bwMode="auto">
          <a:xfrm>
            <a:off x="8054975" y="3554413"/>
            <a:ext cx="400050"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solidFill>
                  <a:srgbClr val="FF9933"/>
                </a:solidFill>
              </a:rPr>
              <a:t>20 kV</a:t>
            </a:r>
            <a:endParaRPr lang="en-US" altLang="de-DE" sz="1200" b="1">
              <a:solidFill>
                <a:srgbClr val="FF9933"/>
              </a:solidFill>
            </a:endParaRPr>
          </a:p>
        </p:txBody>
      </p:sp>
      <p:pic>
        <p:nvPicPr>
          <p:cNvPr id="20503" name="Grafik 19">
            <a:extLst>
              <a:ext uri="{FF2B5EF4-FFF2-40B4-BE49-F238E27FC236}">
                <a16:creationId xmlns:a16="http://schemas.microsoft.com/office/drawing/2014/main" id="{50562475-E5BB-3E26-3638-6016616DCEAA}"/>
              </a:ext>
            </a:extLst>
          </p:cNvPr>
          <p:cNvPicPr>
            <a:picLocks noChangeAspect="1"/>
          </p:cNvPicPr>
          <p:nvPr/>
        </p:nvPicPr>
        <p:blipFill>
          <a:blip r:embed="rId4">
            <a:extLst>
              <a:ext uri="{28A0092B-C50C-407E-A947-70E740481C1C}">
                <a14:useLocalDpi xmlns:a14="http://schemas.microsoft.com/office/drawing/2010/main" val="0"/>
              </a:ext>
            </a:extLst>
          </a:blip>
          <a:srcRect l="65257"/>
          <a:stretch>
            <a:fillRect/>
          </a:stretch>
        </p:blipFill>
        <p:spPr bwMode="auto">
          <a:xfrm>
            <a:off x="8526463" y="1393825"/>
            <a:ext cx="11938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4" name="Rechteck 80">
            <a:extLst>
              <a:ext uri="{FF2B5EF4-FFF2-40B4-BE49-F238E27FC236}">
                <a16:creationId xmlns:a16="http://schemas.microsoft.com/office/drawing/2014/main" id="{4CE31FB2-0D5E-47E8-DEDE-2874AFB5FC09}"/>
              </a:ext>
            </a:extLst>
          </p:cNvPr>
          <p:cNvSpPr>
            <a:spLocks noChangeArrowheads="1"/>
          </p:cNvSpPr>
          <p:nvPr/>
        </p:nvSpPr>
        <p:spPr bwMode="auto">
          <a:xfrm>
            <a:off x="4989513" y="1998663"/>
            <a:ext cx="895350" cy="895350"/>
          </a:xfrm>
          <a:prstGeom prst="rect">
            <a:avLst/>
          </a:prstGeom>
          <a:solidFill>
            <a:schemeClr val="bg1"/>
          </a:solidFill>
          <a:ln w="28575"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20505" name="Text Box 5">
            <a:extLst>
              <a:ext uri="{FF2B5EF4-FFF2-40B4-BE49-F238E27FC236}">
                <a16:creationId xmlns:a16="http://schemas.microsoft.com/office/drawing/2014/main" id="{D7C0C246-C3C7-87F1-CD4A-C53D416D7844}"/>
              </a:ext>
            </a:extLst>
          </p:cNvPr>
          <p:cNvSpPr txBox="1">
            <a:spLocks noChangeArrowheads="1"/>
          </p:cNvSpPr>
          <p:nvPr/>
        </p:nvSpPr>
        <p:spPr bwMode="auto">
          <a:xfrm>
            <a:off x="4938713" y="1504950"/>
            <a:ext cx="1144587" cy="36988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200" b="1"/>
              <a:t>Netz-Einspeise-</a:t>
            </a:r>
          </a:p>
          <a:p>
            <a:pPr algn="ctr"/>
            <a:r>
              <a:rPr lang="de-DE" altLang="de-DE" sz="1200" b="1"/>
              <a:t>regelung</a:t>
            </a:r>
            <a:endParaRPr lang="en-US" altLang="de-DE" sz="1200" b="1"/>
          </a:p>
        </p:txBody>
      </p:sp>
      <p:cxnSp>
        <p:nvCxnSpPr>
          <p:cNvPr id="20506" name="Gerade Verbindung mit Pfeil 9230">
            <a:extLst>
              <a:ext uri="{FF2B5EF4-FFF2-40B4-BE49-F238E27FC236}">
                <a16:creationId xmlns:a16="http://schemas.microsoft.com/office/drawing/2014/main" id="{232E9B1E-CBF6-E9D2-1CE5-DD6CD4938B0E}"/>
              </a:ext>
            </a:extLst>
          </p:cNvPr>
          <p:cNvCxnSpPr>
            <a:cxnSpLocks noChangeShapeType="1"/>
            <a:stCxn id="20504" idx="2"/>
          </p:cNvCxnSpPr>
          <p:nvPr/>
        </p:nvCxnSpPr>
        <p:spPr bwMode="auto">
          <a:xfrm>
            <a:off x="5437188" y="2894013"/>
            <a:ext cx="0" cy="496887"/>
          </a:xfrm>
          <a:prstGeom prst="straightConnector1">
            <a:avLst/>
          </a:prstGeom>
          <a:noFill/>
          <a:ln w="127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32" name="Rechteck 9231">
            <a:extLst>
              <a:ext uri="{FF2B5EF4-FFF2-40B4-BE49-F238E27FC236}">
                <a16:creationId xmlns:a16="http://schemas.microsoft.com/office/drawing/2014/main" id="{6B2DBA2B-A517-41B4-9BBD-E8708D79C549}"/>
              </a:ext>
            </a:extLst>
          </p:cNvPr>
          <p:cNvSpPr/>
          <p:nvPr/>
        </p:nvSpPr>
        <p:spPr bwMode="auto">
          <a:xfrm>
            <a:off x="5162550" y="2255838"/>
            <a:ext cx="549275" cy="38100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20508" name="Freihandform 9234">
            <a:extLst>
              <a:ext uri="{FF2B5EF4-FFF2-40B4-BE49-F238E27FC236}">
                <a16:creationId xmlns:a16="http://schemas.microsoft.com/office/drawing/2014/main" id="{2B341BE1-D1DC-15CA-6E9C-FBFA47B7AC0A}"/>
              </a:ext>
            </a:extLst>
          </p:cNvPr>
          <p:cNvSpPr>
            <a:spLocks/>
          </p:cNvSpPr>
          <p:nvPr/>
        </p:nvSpPr>
        <p:spPr bwMode="auto">
          <a:xfrm>
            <a:off x="5162550" y="2274888"/>
            <a:ext cx="200025" cy="361950"/>
          </a:xfrm>
          <a:custGeom>
            <a:avLst/>
            <a:gdLst>
              <a:gd name="T0" fmla="*/ 0 w 200025"/>
              <a:gd name="T1" fmla="*/ 0 h 361950"/>
              <a:gd name="T2" fmla="*/ 200025 w 200025"/>
              <a:gd name="T3" fmla="*/ 180975 h 361950"/>
              <a:gd name="T4" fmla="*/ 9525 w 200025"/>
              <a:gd name="T5" fmla="*/ 361950 h 361950"/>
              <a:gd name="T6" fmla="*/ 9525 w 200025"/>
              <a:gd name="T7" fmla="*/ 361950 h 3619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025" h="361950">
                <a:moveTo>
                  <a:pt x="0" y="0"/>
                </a:moveTo>
                <a:lnTo>
                  <a:pt x="200025" y="180975"/>
                </a:lnTo>
                <a:lnTo>
                  <a:pt x="9525" y="361950"/>
                </a:lnTo>
              </a:path>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117" name="Rectangle 4">
            <a:extLst>
              <a:ext uri="{FF2B5EF4-FFF2-40B4-BE49-F238E27FC236}">
                <a16:creationId xmlns:a16="http://schemas.microsoft.com/office/drawing/2014/main" id="{21639EA9-5D01-55C1-44C2-F3B3246D8304}"/>
              </a:ext>
            </a:extLst>
          </p:cNvPr>
          <p:cNvSpPr>
            <a:spLocks noChangeArrowheads="1"/>
          </p:cNvSpPr>
          <p:nvPr/>
        </p:nvSpPr>
        <p:spPr bwMode="auto">
          <a:xfrm>
            <a:off x="287338" y="5983288"/>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Einspeiseelektronik entkoppelt Windkraftwerk und Netz</a:t>
            </a:r>
          </a:p>
        </p:txBody>
      </p:sp>
      <p:sp>
        <p:nvSpPr>
          <p:cNvPr id="44" name="Text Box 5">
            <a:extLst>
              <a:ext uri="{FF2B5EF4-FFF2-40B4-BE49-F238E27FC236}">
                <a16:creationId xmlns:a16="http://schemas.microsoft.com/office/drawing/2014/main" id="{A7387634-5340-5E07-6E79-EF95F6278F92}"/>
              </a:ext>
            </a:extLst>
          </p:cNvPr>
          <p:cNvSpPr txBox="1">
            <a:spLocks noChangeArrowheads="1"/>
          </p:cNvSpPr>
          <p:nvPr/>
        </p:nvSpPr>
        <p:spPr bwMode="auto">
          <a:xfrm>
            <a:off x="6997700" y="5368925"/>
            <a:ext cx="2741613" cy="18573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b="1">
                <a:solidFill>
                  <a:srgbClr val="FF9933"/>
                </a:solidFill>
              </a:rPr>
              <a:t>Aktuelle Daten, EnBW-APP: e-cockpit</a:t>
            </a:r>
          </a:p>
        </p:txBody>
      </p:sp>
      <p:sp>
        <p:nvSpPr>
          <p:cNvPr id="2" name="Text Box 2">
            <a:extLst>
              <a:ext uri="{FF2B5EF4-FFF2-40B4-BE49-F238E27FC236}">
                <a16:creationId xmlns:a16="http://schemas.microsoft.com/office/drawing/2014/main" id="{8A316C20-C8A3-CF5F-837F-6D38A3256889}"/>
              </a:ext>
            </a:extLst>
          </p:cNvPr>
          <p:cNvSpPr txBox="1">
            <a:spLocks noChangeArrowheads="1"/>
          </p:cNvSpPr>
          <p:nvPr/>
        </p:nvSpPr>
        <p:spPr bwMode="auto">
          <a:xfrm>
            <a:off x="998538" y="-22225"/>
            <a:ext cx="33460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(9)</a:t>
            </a:r>
            <a:br>
              <a:rPr lang="de-DE" altLang="de-DE" sz="2000" dirty="0">
                <a:solidFill>
                  <a:schemeClr val="bg1"/>
                </a:solidFill>
              </a:rPr>
            </a:br>
            <a:r>
              <a:rPr lang="de-DE" altLang="de-DE" sz="2000" dirty="0">
                <a:solidFill>
                  <a:schemeClr val="bg1"/>
                </a:solidFill>
              </a:rPr>
              <a:t>Netzeinspeisung</a:t>
            </a:r>
            <a:endParaRPr lang="en-GB" altLang="de-DE" sz="2000" dirty="0">
              <a:solidFill>
                <a:schemeClr val="bg1"/>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2310"/>
                                        </p:tgtEl>
                                        <p:attrNameLst>
                                          <p:attrName>style.visibility</p:attrName>
                                        </p:attrNameLst>
                                      </p:cBhvr>
                                      <p:to>
                                        <p:strVal val="visible"/>
                                      </p:to>
                                    </p:set>
                                    <p:anim calcmode="lin" valueType="num">
                                      <p:cBhvr additive="base">
                                        <p:cTn id="7" dur="1000" fill="hold"/>
                                        <p:tgtEl>
                                          <p:spTgt spid="12310"/>
                                        </p:tgtEl>
                                        <p:attrNameLst>
                                          <p:attrName>ppt_x</p:attrName>
                                        </p:attrNameLst>
                                      </p:cBhvr>
                                      <p:tavLst>
                                        <p:tav tm="0">
                                          <p:val>
                                            <p:strVal val="0-#ppt_w/2"/>
                                          </p:val>
                                        </p:tav>
                                        <p:tav tm="100000">
                                          <p:val>
                                            <p:strVal val="#ppt_x"/>
                                          </p:val>
                                        </p:tav>
                                      </p:tavLst>
                                    </p:anim>
                                    <p:anim calcmode="lin" valueType="num">
                                      <p:cBhvr additive="base">
                                        <p:cTn id="8" dur="1000" fill="hold"/>
                                        <p:tgtEl>
                                          <p:spTgt spid="1231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2312"/>
                                        </p:tgtEl>
                                        <p:attrNameLst>
                                          <p:attrName>style.visibility</p:attrName>
                                        </p:attrNameLst>
                                      </p:cBhvr>
                                      <p:to>
                                        <p:strVal val="visible"/>
                                      </p:to>
                                    </p:set>
                                    <p:anim calcmode="lin" valueType="num">
                                      <p:cBhvr additive="base">
                                        <p:cTn id="13" dur="1000" fill="hold"/>
                                        <p:tgtEl>
                                          <p:spTgt spid="12312"/>
                                        </p:tgtEl>
                                        <p:attrNameLst>
                                          <p:attrName>ppt_x</p:attrName>
                                        </p:attrNameLst>
                                      </p:cBhvr>
                                      <p:tavLst>
                                        <p:tav tm="0">
                                          <p:val>
                                            <p:strVal val="0-#ppt_w/2"/>
                                          </p:val>
                                        </p:tav>
                                        <p:tav tm="100000">
                                          <p:val>
                                            <p:strVal val="#ppt_x"/>
                                          </p:val>
                                        </p:tav>
                                      </p:tavLst>
                                    </p:anim>
                                    <p:anim calcmode="lin" valueType="num">
                                      <p:cBhvr additive="base">
                                        <p:cTn id="14" dur="1000" fill="hold"/>
                                        <p:tgtEl>
                                          <p:spTgt spid="123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1000" fill="hold"/>
                                        <p:tgtEl>
                                          <p:spTgt spid="44"/>
                                        </p:tgtEl>
                                        <p:attrNameLst>
                                          <p:attrName>ppt_x</p:attrName>
                                        </p:attrNameLst>
                                      </p:cBhvr>
                                      <p:tavLst>
                                        <p:tav tm="0">
                                          <p:val>
                                            <p:strVal val="0-#ppt_w/2"/>
                                          </p:val>
                                        </p:tav>
                                        <p:tav tm="100000">
                                          <p:val>
                                            <p:strVal val="#ppt_x"/>
                                          </p:val>
                                        </p:tav>
                                      </p:tavLst>
                                    </p:anim>
                                    <p:anim calcmode="lin" valueType="num">
                                      <p:cBhvr additive="base">
                                        <p:cTn id="20" dur="10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17"/>
                                        </p:tgtEl>
                                        <p:attrNameLst>
                                          <p:attrName>style.visibility</p:attrName>
                                        </p:attrNameLst>
                                      </p:cBhvr>
                                      <p:to>
                                        <p:strVal val="visible"/>
                                      </p:to>
                                    </p:set>
                                    <p:anim calcmode="lin" valueType="num">
                                      <p:cBhvr additive="base">
                                        <p:cTn id="25" dur="1000" fill="hold"/>
                                        <p:tgtEl>
                                          <p:spTgt spid="117"/>
                                        </p:tgtEl>
                                        <p:attrNameLst>
                                          <p:attrName>ppt_x</p:attrName>
                                        </p:attrNameLst>
                                      </p:cBhvr>
                                      <p:tavLst>
                                        <p:tav tm="0">
                                          <p:val>
                                            <p:strVal val="#ppt_x"/>
                                          </p:val>
                                        </p:tav>
                                        <p:tav tm="100000">
                                          <p:val>
                                            <p:strVal val="#ppt_x"/>
                                          </p:val>
                                        </p:tav>
                                      </p:tavLst>
                                    </p:anim>
                                    <p:anim calcmode="lin" valueType="num">
                                      <p:cBhvr additive="base">
                                        <p:cTn id="26"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p:bldP spid="12312" grpId="0"/>
      <p:bldP spid="117"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2">
            <a:extLst>
              <a:ext uri="{FF2B5EF4-FFF2-40B4-BE49-F238E27FC236}">
                <a16:creationId xmlns:a16="http://schemas.microsoft.com/office/drawing/2014/main" id="{0DF46F4A-D6B9-DB63-B963-E28B0F250D07}"/>
              </a:ext>
            </a:extLst>
          </p:cNvPr>
          <p:cNvSpPr txBox="1">
            <a:spLocks noChangeArrowheads="1"/>
          </p:cNvSpPr>
          <p:nvPr/>
        </p:nvSpPr>
        <p:spPr bwMode="auto">
          <a:xfrm>
            <a:off x="998538" y="-22225"/>
            <a:ext cx="56172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WKA (10)</a:t>
            </a:r>
            <a:br>
              <a:rPr lang="de-DE" altLang="de-DE" sz="2000" dirty="0">
                <a:solidFill>
                  <a:schemeClr val="bg1"/>
                </a:solidFill>
              </a:rPr>
            </a:br>
            <a:r>
              <a:rPr lang="de-DE" altLang="de-DE" sz="2000" dirty="0">
                <a:solidFill>
                  <a:schemeClr val="bg1"/>
                </a:solidFill>
              </a:rPr>
              <a:t>Flächennutzung, Beispiel Windpark </a:t>
            </a:r>
            <a:r>
              <a:rPr lang="de-DE" altLang="de-DE" sz="2000" dirty="0" err="1">
                <a:solidFill>
                  <a:schemeClr val="bg1"/>
                </a:solidFill>
              </a:rPr>
              <a:t>Freckenfeld</a:t>
            </a:r>
            <a:endParaRPr lang="en-GB" altLang="de-DE" sz="2000" dirty="0">
              <a:solidFill>
                <a:schemeClr val="bg1"/>
              </a:solidFill>
            </a:endParaRPr>
          </a:p>
        </p:txBody>
      </p:sp>
      <p:pic>
        <p:nvPicPr>
          <p:cNvPr id="4" name="Grafik 3" descr="Ein Bild, das Text, Karte, Atlas, Diagramm enthält.&#10;&#10;Automatisch generierte Beschreibung">
            <a:extLst>
              <a:ext uri="{FF2B5EF4-FFF2-40B4-BE49-F238E27FC236}">
                <a16:creationId xmlns:a16="http://schemas.microsoft.com/office/drawing/2014/main" id="{567500AC-4EE3-4377-F80B-A0604ED11207}"/>
              </a:ext>
            </a:extLst>
          </p:cNvPr>
          <p:cNvPicPr>
            <a:picLocks noChangeAspect="1"/>
          </p:cNvPicPr>
          <p:nvPr/>
        </p:nvPicPr>
        <p:blipFill rotWithShape="1">
          <a:blip r:embed="rId3">
            <a:extLst>
              <a:ext uri="{28A0092B-C50C-407E-A947-70E740481C1C}">
                <a14:useLocalDpi xmlns:a14="http://schemas.microsoft.com/office/drawing/2010/main" val="0"/>
              </a:ext>
            </a:extLst>
          </a:blip>
          <a:srcRect l="2998" t="32421" r="64488" b="36281"/>
          <a:stretch/>
        </p:blipFill>
        <p:spPr>
          <a:xfrm>
            <a:off x="103391" y="1086786"/>
            <a:ext cx="6874927" cy="4684428"/>
          </a:xfrm>
          <a:prstGeom prst="rect">
            <a:avLst/>
          </a:prstGeom>
        </p:spPr>
      </p:pic>
      <p:grpSp>
        <p:nvGrpSpPr>
          <p:cNvPr id="17" name="Gruppieren 16">
            <a:extLst>
              <a:ext uri="{FF2B5EF4-FFF2-40B4-BE49-F238E27FC236}">
                <a16:creationId xmlns:a16="http://schemas.microsoft.com/office/drawing/2014/main" id="{612BAE40-A99F-CA9C-5CB0-152A268C428E}"/>
              </a:ext>
            </a:extLst>
          </p:cNvPr>
          <p:cNvGrpSpPr/>
          <p:nvPr/>
        </p:nvGrpSpPr>
        <p:grpSpPr>
          <a:xfrm>
            <a:off x="707071" y="1175946"/>
            <a:ext cx="8719753" cy="3508323"/>
            <a:chOff x="707071" y="1175946"/>
            <a:chExt cx="8719753" cy="3508323"/>
          </a:xfrm>
        </p:grpSpPr>
        <p:sp>
          <p:nvSpPr>
            <p:cNvPr id="6" name="Freihandform: Form 5">
              <a:extLst>
                <a:ext uri="{FF2B5EF4-FFF2-40B4-BE49-F238E27FC236}">
                  <a16:creationId xmlns:a16="http://schemas.microsoft.com/office/drawing/2014/main" id="{C4BF6B4D-6324-7B7D-835C-5AC6E38FED40}"/>
                </a:ext>
              </a:extLst>
            </p:cNvPr>
            <p:cNvSpPr/>
            <p:nvPr/>
          </p:nvSpPr>
          <p:spPr bwMode="auto">
            <a:xfrm>
              <a:off x="707071" y="2173733"/>
              <a:ext cx="4605044" cy="2510536"/>
            </a:xfrm>
            <a:custGeom>
              <a:avLst/>
              <a:gdLst>
                <a:gd name="connsiteX0" fmla="*/ 395287 w 3681412"/>
                <a:gd name="connsiteY0" fmla="*/ 0 h 2005012"/>
                <a:gd name="connsiteX1" fmla="*/ 1843087 w 3681412"/>
                <a:gd name="connsiteY1" fmla="*/ 19050 h 2005012"/>
                <a:gd name="connsiteX2" fmla="*/ 3486150 w 3681412"/>
                <a:gd name="connsiteY2" fmla="*/ 95250 h 2005012"/>
                <a:gd name="connsiteX3" fmla="*/ 3124200 w 3681412"/>
                <a:gd name="connsiteY3" fmla="*/ 1323975 h 2005012"/>
                <a:gd name="connsiteX4" fmla="*/ 3681412 w 3681412"/>
                <a:gd name="connsiteY4" fmla="*/ 2005012 h 2005012"/>
                <a:gd name="connsiteX5" fmla="*/ 1181100 w 3681412"/>
                <a:gd name="connsiteY5" fmla="*/ 1990725 h 2005012"/>
                <a:gd name="connsiteX6" fmla="*/ 1204912 w 3681412"/>
                <a:gd name="connsiteY6" fmla="*/ 1804987 h 2005012"/>
                <a:gd name="connsiteX7" fmla="*/ 881062 w 3681412"/>
                <a:gd name="connsiteY7" fmla="*/ 1943100 h 2005012"/>
                <a:gd name="connsiteX8" fmla="*/ 1000125 w 3681412"/>
                <a:gd name="connsiteY8" fmla="*/ 1747837 h 2005012"/>
                <a:gd name="connsiteX9" fmla="*/ 809625 w 3681412"/>
                <a:gd name="connsiteY9" fmla="*/ 1576387 h 2005012"/>
                <a:gd name="connsiteX10" fmla="*/ 623887 w 3681412"/>
                <a:gd name="connsiteY10" fmla="*/ 1533525 h 2005012"/>
                <a:gd name="connsiteX11" fmla="*/ 171450 w 3681412"/>
                <a:gd name="connsiteY11" fmla="*/ 1447800 h 2005012"/>
                <a:gd name="connsiteX12" fmla="*/ 0 w 3681412"/>
                <a:gd name="connsiteY12" fmla="*/ 1295400 h 2005012"/>
                <a:gd name="connsiteX13" fmla="*/ 133350 w 3681412"/>
                <a:gd name="connsiteY13" fmla="*/ 1014412 h 2005012"/>
                <a:gd name="connsiteX14" fmla="*/ 257175 w 3681412"/>
                <a:gd name="connsiteY14" fmla="*/ 533400 h 2005012"/>
                <a:gd name="connsiteX15" fmla="*/ 395287 w 3681412"/>
                <a:gd name="connsiteY15" fmla="*/ 0 h 20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1412" h="2005012">
                  <a:moveTo>
                    <a:pt x="395287" y="0"/>
                  </a:moveTo>
                  <a:lnTo>
                    <a:pt x="1843087" y="19050"/>
                  </a:lnTo>
                  <a:lnTo>
                    <a:pt x="3486150" y="95250"/>
                  </a:lnTo>
                  <a:lnTo>
                    <a:pt x="3124200" y="1323975"/>
                  </a:lnTo>
                  <a:lnTo>
                    <a:pt x="3681412" y="2005012"/>
                  </a:lnTo>
                  <a:lnTo>
                    <a:pt x="1181100" y="1990725"/>
                  </a:lnTo>
                  <a:lnTo>
                    <a:pt x="1204912" y="1804987"/>
                  </a:lnTo>
                  <a:lnTo>
                    <a:pt x="881062" y="1943100"/>
                  </a:lnTo>
                  <a:lnTo>
                    <a:pt x="1000125" y="1747837"/>
                  </a:lnTo>
                  <a:lnTo>
                    <a:pt x="809625" y="1576387"/>
                  </a:lnTo>
                  <a:lnTo>
                    <a:pt x="623887" y="1533525"/>
                  </a:lnTo>
                  <a:lnTo>
                    <a:pt x="171450" y="1447800"/>
                  </a:lnTo>
                  <a:lnTo>
                    <a:pt x="0" y="1295400"/>
                  </a:lnTo>
                  <a:lnTo>
                    <a:pt x="133350" y="1014412"/>
                  </a:lnTo>
                  <a:lnTo>
                    <a:pt x="257175" y="533400"/>
                  </a:lnTo>
                  <a:lnTo>
                    <a:pt x="395287" y="0"/>
                  </a:lnTo>
                  <a:close/>
                </a:path>
              </a:pathLst>
            </a:cu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Textfeld 8">
              <a:extLst>
                <a:ext uri="{FF2B5EF4-FFF2-40B4-BE49-F238E27FC236}">
                  <a16:creationId xmlns:a16="http://schemas.microsoft.com/office/drawing/2014/main" id="{E3EDF09E-41AF-C26F-56C4-4D3B65925258}"/>
                </a:ext>
              </a:extLst>
            </p:cNvPr>
            <p:cNvSpPr txBox="1"/>
            <p:nvPr/>
          </p:nvSpPr>
          <p:spPr>
            <a:xfrm>
              <a:off x="6999974" y="1175946"/>
              <a:ext cx="2426850" cy="1077218"/>
            </a:xfrm>
            <a:prstGeom prst="rect">
              <a:avLst/>
            </a:prstGeom>
            <a:noFill/>
          </p:spPr>
          <p:txBody>
            <a:bodyPr wrap="square" rtlCol="0">
              <a:spAutoFit/>
            </a:bodyPr>
            <a:lstStyle/>
            <a:p>
              <a:r>
                <a:rPr lang="de-DE" sz="1600" dirty="0">
                  <a:solidFill>
                    <a:srgbClr val="FF0000"/>
                  </a:solidFill>
                </a:rPr>
                <a:t>überplante Fläche</a:t>
              </a:r>
              <a:br>
                <a:rPr lang="de-DE" sz="1600" dirty="0">
                  <a:solidFill>
                    <a:srgbClr val="FF0000"/>
                  </a:solidFill>
                </a:rPr>
              </a:br>
              <a:r>
                <a:rPr lang="de-DE" sz="1600" dirty="0">
                  <a:solidFill>
                    <a:srgbClr val="FF0000"/>
                  </a:solidFill>
                </a:rPr>
                <a:t>ca. 100 ha</a:t>
              </a:r>
              <a:br>
                <a:rPr lang="de-DE" sz="1600" dirty="0">
                  <a:solidFill>
                    <a:srgbClr val="FF0000"/>
                  </a:solidFill>
                </a:rPr>
              </a:br>
              <a:br>
                <a:rPr lang="de-DE" sz="1600" dirty="0">
                  <a:solidFill>
                    <a:srgbClr val="FF0000"/>
                  </a:solidFill>
                </a:rPr>
              </a:br>
              <a:endParaRPr lang="de-DE" sz="1600" dirty="0">
                <a:solidFill>
                  <a:srgbClr val="FF0000"/>
                </a:solidFill>
              </a:endParaRPr>
            </a:p>
          </p:txBody>
        </p:sp>
      </p:grpSp>
      <p:sp>
        <p:nvSpPr>
          <p:cNvPr id="12" name="Textfeld 11">
            <a:extLst>
              <a:ext uri="{FF2B5EF4-FFF2-40B4-BE49-F238E27FC236}">
                <a16:creationId xmlns:a16="http://schemas.microsoft.com/office/drawing/2014/main" id="{6F79864C-0A05-B421-4499-5612CF3515CF}"/>
              </a:ext>
            </a:extLst>
          </p:cNvPr>
          <p:cNvSpPr txBox="1"/>
          <p:nvPr/>
        </p:nvSpPr>
        <p:spPr>
          <a:xfrm>
            <a:off x="6999973" y="3483564"/>
            <a:ext cx="2768383" cy="830997"/>
          </a:xfrm>
          <a:prstGeom prst="rect">
            <a:avLst/>
          </a:prstGeom>
          <a:noFill/>
        </p:spPr>
        <p:txBody>
          <a:bodyPr wrap="square" rtlCol="0">
            <a:spAutoFit/>
          </a:bodyPr>
          <a:lstStyle/>
          <a:p>
            <a:r>
              <a:rPr lang="de-DE" sz="1600" dirty="0">
                <a:solidFill>
                  <a:srgbClr val="FF0000"/>
                </a:solidFill>
              </a:rPr>
              <a:t>Anteil versiegelter Fläche</a:t>
            </a:r>
            <a:br>
              <a:rPr lang="de-DE" sz="1600" dirty="0">
                <a:solidFill>
                  <a:srgbClr val="FF0000"/>
                </a:solidFill>
              </a:rPr>
            </a:br>
            <a:r>
              <a:rPr lang="de-DE" sz="1600" dirty="0">
                <a:solidFill>
                  <a:srgbClr val="FF0000"/>
                </a:solidFill>
              </a:rPr>
              <a:t>  6 x 0,5 ha = 3 ha</a:t>
            </a:r>
            <a:br>
              <a:rPr lang="de-DE" sz="1600" dirty="0">
                <a:solidFill>
                  <a:srgbClr val="FF0000"/>
                </a:solidFill>
              </a:rPr>
            </a:br>
            <a:r>
              <a:rPr lang="de-DE" sz="1600" dirty="0">
                <a:solidFill>
                  <a:srgbClr val="FF0000"/>
                </a:solidFill>
              </a:rPr>
              <a:t>  = 3%</a:t>
            </a:r>
          </a:p>
        </p:txBody>
      </p:sp>
      <p:sp>
        <p:nvSpPr>
          <p:cNvPr id="13" name="Textfeld 12">
            <a:extLst>
              <a:ext uri="{FF2B5EF4-FFF2-40B4-BE49-F238E27FC236}">
                <a16:creationId xmlns:a16="http://schemas.microsoft.com/office/drawing/2014/main" id="{851AFCE8-22E9-3DF7-225E-0930D96888FE}"/>
              </a:ext>
            </a:extLst>
          </p:cNvPr>
          <p:cNvSpPr txBox="1"/>
          <p:nvPr/>
        </p:nvSpPr>
        <p:spPr>
          <a:xfrm>
            <a:off x="6999973" y="4268770"/>
            <a:ext cx="2860307" cy="584775"/>
          </a:xfrm>
          <a:prstGeom prst="rect">
            <a:avLst/>
          </a:prstGeom>
          <a:noFill/>
        </p:spPr>
        <p:txBody>
          <a:bodyPr wrap="square" rtlCol="0">
            <a:spAutoFit/>
          </a:bodyPr>
          <a:lstStyle/>
          <a:p>
            <a:r>
              <a:rPr lang="de-DE" sz="1600" dirty="0">
                <a:solidFill>
                  <a:srgbClr val="FF0000"/>
                </a:solidFill>
              </a:rPr>
              <a:t>Nutzbare </a:t>
            </a:r>
            <a:r>
              <a:rPr lang="de-DE" sz="1600" dirty="0" err="1">
                <a:solidFill>
                  <a:srgbClr val="FF0000"/>
                </a:solidFill>
              </a:rPr>
              <a:t>landwirtsch</a:t>
            </a:r>
            <a:r>
              <a:rPr lang="de-DE" sz="1600" dirty="0">
                <a:solidFill>
                  <a:srgbClr val="FF0000"/>
                </a:solidFill>
              </a:rPr>
              <a:t>. Fläche:</a:t>
            </a:r>
            <a:br>
              <a:rPr lang="de-DE" sz="1600" dirty="0">
                <a:solidFill>
                  <a:srgbClr val="FF0000"/>
                </a:solidFill>
              </a:rPr>
            </a:br>
            <a:r>
              <a:rPr lang="de-DE" sz="1600" dirty="0">
                <a:solidFill>
                  <a:srgbClr val="FF0000"/>
                </a:solidFill>
              </a:rPr>
              <a:t>97 ha = 97%</a:t>
            </a:r>
          </a:p>
        </p:txBody>
      </p:sp>
      <p:grpSp>
        <p:nvGrpSpPr>
          <p:cNvPr id="18" name="Gruppieren 17">
            <a:extLst>
              <a:ext uri="{FF2B5EF4-FFF2-40B4-BE49-F238E27FC236}">
                <a16:creationId xmlns:a16="http://schemas.microsoft.com/office/drawing/2014/main" id="{5A834B5B-D438-AA94-4D04-A509DAF1AFC1}"/>
              </a:ext>
            </a:extLst>
          </p:cNvPr>
          <p:cNvGrpSpPr/>
          <p:nvPr/>
        </p:nvGrpSpPr>
        <p:grpSpPr>
          <a:xfrm>
            <a:off x="3154680" y="1880462"/>
            <a:ext cx="6613676" cy="931318"/>
            <a:chOff x="3154680" y="1880462"/>
            <a:chExt cx="6613676" cy="931318"/>
          </a:xfrm>
        </p:grpSpPr>
        <p:sp>
          <p:nvSpPr>
            <p:cNvPr id="10" name="Textfeld 9">
              <a:extLst>
                <a:ext uri="{FF2B5EF4-FFF2-40B4-BE49-F238E27FC236}">
                  <a16:creationId xmlns:a16="http://schemas.microsoft.com/office/drawing/2014/main" id="{852DB9E6-D043-D0CD-0CB0-11DDBE43F0FF}"/>
                </a:ext>
              </a:extLst>
            </p:cNvPr>
            <p:cNvSpPr txBox="1"/>
            <p:nvPr/>
          </p:nvSpPr>
          <p:spPr>
            <a:xfrm>
              <a:off x="6999974" y="1880462"/>
              <a:ext cx="2768382" cy="830997"/>
            </a:xfrm>
            <a:prstGeom prst="rect">
              <a:avLst/>
            </a:prstGeom>
            <a:noFill/>
          </p:spPr>
          <p:txBody>
            <a:bodyPr wrap="square" rtlCol="0">
              <a:spAutoFit/>
            </a:bodyPr>
            <a:lstStyle/>
            <a:p>
              <a:r>
                <a:rPr lang="de-DE" sz="1600" dirty="0">
                  <a:solidFill>
                    <a:srgbClr val="FF0000"/>
                  </a:solidFill>
                </a:rPr>
                <a:t>versiegelte Flächen/Windrad</a:t>
              </a:r>
            </a:p>
            <a:p>
              <a:r>
                <a:rPr lang="de-DE" sz="1600" dirty="0">
                  <a:solidFill>
                    <a:srgbClr val="FF0000"/>
                  </a:solidFill>
                </a:rPr>
                <a:t>- vollversiegelt: Fundament</a:t>
              </a:r>
              <a:br>
                <a:rPr lang="de-DE" sz="1600" dirty="0">
                  <a:solidFill>
                    <a:srgbClr val="FF0000"/>
                  </a:solidFill>
                </a:rPr>
              </a:br>
              <a:r>
                <a:rPr lang="de-DE" sz="1600" dirty="0">
                  <a:solidFill>
                    <a:srgbClr val="FF0000"/>
                  </a:solidFill>
                </a:rPr>
                <a:t>  ca. 500 m</a:t>
              </a:r>
              <a:r>
                <a:rPr lang="de-DE" sz="1600" baseline="30000" dirty="0">
                  <a:solidFill>
                    <a:srgbClr val="FF0000"/>
                  </a:solidFill>
                </a:rPr>
                <a:t>2</a:t>
              </a:r>
              <a:r>
                <a:rPr lang="de-DE" sz="1600" dirty="0">
                  <a:solidFill>
                    <a:srgbClr val="FF0000"/>
                  </a:solidFill>
                </a:rPr>
                <a:t> = 0,05 ha</a:t>
              </a:r>
            </a:p>
          </p:txBody>
        </p:sp>
        <p:sp>
          <p:nvSpPr>
            <p:cNvPr id="15" name="Rechteck 14">
              <a:extLst>
                <a:ext uri="{FF2B5EF4-FFF2-40B4-BE49-F238E27FC236}">
                  <a16:creationId xmlns:a16="http://schemas.microsoft.com/office/drawing/2014/main" id="{D765FDD0-477C-996D-9CBE-142648712BFE}"/>
                </a:ext>
              </a:extLst>
            </p:cNvPr>
            <p:cNvSpPr/>
            <p:nvPr/>
          </p:nvSpPr>
          <p:spPr bwMode="auto">
            <a:xfrm>
              <a:off x="3154680" y="2506980"/>
              <a:ext cx="304800" cy="30480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9" name="Gruppieren 18">
            <a:extLst>
              <a:ext uri="{FF2B5EF4-FFF2-40B4-BE49-F238E27FC236}">
                <a16:creationId xmlns:a16="http://schemas.microsoft.com/office/drawing/2014/main" id="{32916B68-DAAB-F0A5-EA9B-D0386F700A5A}"/>
              </a:ext>
            </a:extLst>
          </p:cNvPr>
          <p:cNvGrpSpPr/>
          <p:nvPr/>
        </p:nvGrpSpPr>
        <p:grpSpPr>
          <a:xfrm>
            <a:off x="1138238" y="2209800"/>
            <a:ext cx="8790622" cy="1332656"/>
            <a:chOff x="1138238" y="2209800"/>
            <a:chExt cx="8790622" cy="1332656"/>
          </a:xfrm>
        </p:grpSpPr>
        <p:sp>
          <p:nvSpPr>
            <p:cNvPr id="11" name="Textfeld 10">
              <a:extLst>
                <a:ext uri="{FF2B5EF4-FFF2-40B4-BE49-F238E27FC236}">
                  <a16:creationId xmlns:a16="http://schemas.microsoft.com/office/drawing/2014/main" id="{2B948D0C-066D-209E-F8E4-B111EFED937B}"/>
                </a:ext>
              </a:extLst>
            </p:cNvPr>
            <p:cNvSpPr txBox="1"/>
            <p:nvPr/>
          </p:nvSpPr>
          <p:spPr>
            <a:xfrm>
              <a:off x="6999973" y="2711459"/>
              <a:ext cx="2928887" cy="830997"/>
            </a:xfrm>
            <a:prstGeom prst="rect">
              <a:avLst/>
            </a:prstGeom>
            <a:noFill/>
          </p:spPr>
          <p:txBody>
            <a:bodyPr wrap="square" rtlCol="0">
              <a:spAutoFit/>
            </a:bodyPr>
            <a:lstStyle/>
            <a:p>
              <a:r>
                <a:rPr lang="de-DE" sz="1600" dirty="0">
                  <a:solidFill>
                    <a:srgbClr val="FF0000"/>
                  </a:solidFill>
                </a:rPr>
                <a:t>- teilversiegelt mit Schotter:</a:t>
              </a:r>
              <a:br>
                <a:rPr lang="de-DE" sz="1600" dirty="0">
                  <a:solidFill>
                    <a:srgbClr val="FF0000"/>
                  </a:solidFill>
                </a:rPr>
              </a:br>
              <a:r>
                <a:rPr lang="de-DE" sz="1600" dirty="0">
                  <a:solidFill>
                    <a:srgbClr val="FF0000"/>
                  </a:solidFill>
                </a:rPr>
                <a:t>  Zufahrt und Kranabstellplatz:</a:t>
              </a:r>
              <a:br>
                <a:rPr lang="de-DE" sz="1600" dirty="0">
                  <a:solidFill>
                    <a:srgbClr val="FF0000"/>
                  </a:solidFill>
                </a:rPr>
              </a:br>
              <a:r>
                <a:rPr lang="de-DE" sz="1600" dirty="0">
                  <a:solidFill>
                    <a:srgbClr val="FF0000"/>
                  </a:solidFill>
                </a:rPr>
                <a:t>  ca. 0,5 ha</a:t>
              </a:r>
            </a:p>
          </p:txBody>
        </p:sp>
        <p:sp>
          <p:nvSpPr>
            <p:cNvPr id="16" name="Freihandform: Form 15">
              <a:extLst>
                <a:ext uri="{FF2B5EF4-FFF2-40B4-BE49-F238E27FC236}">
                  <a16:creationId xmlns:a16="http://schemas.microsoft.com/office/drawing/2014/main" id="{05854AAB-9663-63CE-A9CE-B34D6F4736C7}"/>
                </a:ext>
              </a:extLst>
            </p:cNvPr>
            <p:cNvSpPr/>
            <p:nvPr/>
          </p:nvSpPr>
          <p:spPr bwMode="auto">
            <a:xfrm>
              <a:off x="1138238" y="2209800"/>
              <a:ext cx="495300" cy="693420"/>
            </a:xfrm>
            <a:custGeom>
              <a:avLst/>
              <a:gdLst>
                <a:gd name="connsiteX0" fmla="*/ 190500 w 533400"/>
                <a:gd name="connsiteY0" fmla="*/ 0 h 693420"/>
                <a:gd name="connsiteX1" fmla="*/ 533400 w 533400"/>
                <a:gd name="connsiteY1" fmla="*/ 22860 h 693420"/>
                <a:gd name="connsiteX2" fmla="*/ 426720 w 533400"/>
                <a:gd name="connsiteY2" fmla="*/ 533400 h 693420"/>
                <a:gd name="connsiteX3" fmla="*/ 220980 w 533400"/>
                <a:gd name="connsiteY3" fmla="*/ 472440 h 693420"/>
                <a:gd name="connsiteX4" fmla="*/ 167640 w 533400"/>
                <a:gd name="connsiteY4" fmla="*/ 693420 h 693420"/>
                <a:gd name="connsiteX5" fmla="*/ 0 w 533400"/>
                <a:gd name="connsiteY5" fmla="*/ 647700 h 693420"/>
                <a:gd name="connsiteX6" fmla="*/ 190500 w 533400"/>
                <a:gd name="connsiteY6" fmla="*/ 0 h 693420"/>
                <a:gd name="connsiteX0" fmla="*/ 190500 w 478632"/>
                <a:gd name="connsiteY0" fmla="*/ 0 h 693420"/>
                <a:gd name="connsiteX1" fmla="*/ 478632 w 478632"/>
                <a:gd name="connsiteY1" fmla="*/ 22860 h 693420"/>
                <a:gd name="connsiteX2" fmla="*/ 426720 w 478632"/>
                <a:gd name="connsiteY2" fmla="*/ 533400 h 693420"/>
                <a:gd name="connsiteX3" fmla="*/ 220980 w 478632"/>
                <a:gd name="connsiteY3" fmla="*/ 472440 h 693420"/>
                <a:gd name="connsiteX4" fmla="*/ 167640 w 478632"/>
                <a:gd name="connsiteY4" fmla="*/ 693420 h 693420"/>
                <a:gd name="connsiteX5" fmla="*/ 0 w 478632"/>
                <a:gd name="connsiteY5" fmla="*/ 647700 h 693420"/>
                <a:gd name="connsiteX6" fmla="*/ 190500 w 478632"/>
                <a:gd name="connsiteY6" fmla="*/ 0 h 693420"/>
                <a:gd name="connsiteX0" fmla="*/ 190500 w 478632"/>
                <a:gd name="connsiteY0" fmla="*/ 0 h 693420"/>
                <a:gd name="connsiteX1" fmla="*/ 478632 w 478632"/>
                <a:gd name="connsiteY1" fmla="*/ 22860 h 693420"/>
                <a:gd name="connsiteX2" fmla="*/ 379095 w 478632"/>
                <a:gd name="connsiteY2" fmla="*/ 521494 h 693420"/>
                <a:gd name="connsiteX3" fmla="*/ 220980 w 478632"/>
                <a:gd name="connsiteY3" fmla="*/ 472440 h 693420"/>
                <a:gd name="connsiteX4" fmla="*/ 167640 w 478632"/>
                <a:gd name="connsiteY4" fmla="*/ 693420 h 693420"/>
                <a:gd name="connsiteX5" fmla="*/ 0 w 478632"/>
                <a:gd name="connsiteY5" fmla="*/ 647700 h 693420"/>
                <a:gd name="connsiteX6" fmla="*/ 190500 w 478632"/>
                <a:gd name="connsiteY6" fmla="*/ 0 h 693420"/>
                <a:gd name="connsiteX0" fmla="*/ 190500 w 478632"/>
                <a:gd name="connsiteY0" fmla="*/ 0 h 693420"/>
                <a:gd name="connsiteX1" fmla="*/ 478632 w 478632"/>
                <a:gd name="connsiteY1" fmla="*/ 22860 h 693420"/>
                <a:gd name="connsiteX2" fmla="*/ 379095 w 478632"/>
                <a:gd name="connsiteY2" fmla="*/ 521494 h 693420"/>
                <a:gd name="connsiteX3" fmla="*/ 230505 w 478632"/>
                <a:gd name="connsiteY3" fmla="*/ 505778 h 693420"/>
                <a:gd name="connsiteX4" fmla="*/ 167640 w 478632"/>
                <a:gd name="connsiteY4" fmla="*/ 693420 h 693420"/>
                <a:gd name="connsiteX5" fmla="*/ 0 w 478632"/>
                <a:gd name="connsiteY5" fmla="*/ 647700 h 693420"/>
                <a:gd name="connsiteX6" fmla="*/ 190500 w 478632"/>
                <a:gd name="connsiteY6" fmla="*/ 0 h 693420"/>
                <a:gd name="connsiteX0" fmla="*/ 190500 w 478632"/>
                <a:gd name="connsiteY0" fmla="*/ 0 h 693420"/>
                <a:gd name="connsiteX1" fmla="*/ 478632 w 478632"/>
                <a:gd name="connsiteY1" fmla="*/ 22860 h 693420"/>
                <a:gd name="connsiteX2" fmla="*/ 379095 w 478632"/>
                <a:gd name="connsiteY2" fmla="*/ 521494 h 693420"/>
                <a:gd name="connsiteX3" fmla="*/ 218599 w 478632"/>
                <a:gd name="connsiteY3" fmla="*/ 484347 h 693420"/>
                <a:gd name="connsiteX4" fmla="*/ 167640 w 478632"/>
                <a:gd name="connsiteY4" fmla="*/ 693420 h 693420"/>
                <a:gd name="connsiteX5" fmla="*/ 0 w 478632"/>
                <a:gd name="connsiteY5" fmla="*/ 647700 h 693420"/>
                <a:gd name="connsiteX6" fmla="*/ 190500 w 478632"/>
                <a:gd name="connsiteY6" fmla="*/ 0 h 693420"/>
                <a:gd name="connsiteX0" fmla="*/ 190500 w 478632"/>
                <a:gd name="connsiteY0" fmla="*/ 0 h 693420"/>
                <a:gd name="connsiteX1" fmla="*/ 478632 w 478632"/>
                <a:gd name="connsiteY1" fmla="*/ 22860 h 693420"/>
                <a:gd name="connsiteX2" fmla="*/ 379095 w 478632"/>
                <a:gd name="connsiteY2" fmla="*/ 521494 h 693420"/>
                <a:gd name="connsiteX3" fmla="*/ 223362 w 478632"/>
                <a:gd name="connsiteY3" fmla="*/ 491491 h 693420"/>
                <a:gd name="connsiteX4" fmla="*/ 167640 w 478632"/>
                <a:gd name="connsiteY4" fmla="*/ 693420 h 693420"/>
                <a:gd name="connsiteX5" fmla="*/ 0 w 478632"/>
                <a:gd name="connsiteY5" fmla="*/ 647700 h 693420"/>
                <a:gd name="connsiteX6" fmla="*/ 190500 w 478632"/>
                <a:gd name="connsiteY6" fmla="*/ 0 h 693420"/>
                <a:gd name="connsiteX0" fmla="*/ 190500 w 490538"/>
                <a:gd name="connsiteY0" fmla="*/ 0 h 693420"/>
                <a:gd name="connsiteX1" fmla="*/ 490538 w 490538"/>
                <a:gd name="connsiteY1" fmla="*/ 25241 h 693420"/>
                <a:gd name="connsiteX2" fmla="*/ 379095 w 490538"/>
                <a:gd name="connsiteY2" fmla="*/ 521494 h 693420"/>
                <a:gd name="connsiteX3" fmla="*/ 223362 w 490538"/>
                <a:gd name="connsiteY3" fmla="*/ 491491 h 693420"/>
                <a:gd name="connsiteX4" fmla="*/ 167640 w 490538"/>
                <a:gd name="connsiteY4" fmla="*/ 693420 h 693420"/>
                <a:gd name="connsiteX5" fmla="*/ 0 w 490538"/>
                <a:gd name="connsiteY5" fmla="*/ 647700 h 693420"/>
                <a:gd name="connsiteX6" fmla="*/ 190500 w 490538"/>
                <a:gd name="connsiteY6" fmla="*/ 0 h 693420"/>
                <a:gd name="connsiteX0" fmla="*/ 190500 w 490538"/>
                <a:gd name="connsiteY0" fmla="*/ 0 h 693420"/>
                <a:gd name="connsiteX1" fmla="*/ 490538 w 490538"/>
                <a:gd name="connsiteY1" fmla="*/ 25241 h 693420"/>
                <a:gd name="connsiteX2" fmla="*/ 398145 w 490538"/>
                <a:gd name="connsiteY2" fmla="*/ 521494 h 693420"/>
                <a:gd name="connsiteX3" fmla="*/ 223362 w 490538"/>
                <a:gd name="connsiteY3" fmla="*/ 491491 h 693420"/>
                <a:gd name="connsiteX4" fmla="*/ 167640 w 490538"/>
                <a:gd name="connsiteY4" fmla="*/ 693420 h 693420"/>
                <a:gd name="connsiteX5" fmla="*/ 0 w 490538"/>
                <a:gd name="connsiteY5" fmla="*/ 647700 h 693420"/>
                <a:gd name="connsiteX6" fmla="*/ 190500 w 490538"/>
                <a:gd name="connsiteY6" fmla="*/ 0 h 693420"/>
                <a:gd name="connsiteX0" fmla="*/ 195262 w 495300"/>
                <a:gd name="connsiteY0" fmla="*/ 0 h 693420"/>
                <a:gd name="connsiteX1" fmla="*/ 495300 w 495300"/>
                <a:gd name="connsiteY1" fmla="*/ 25241 h 693420"/>
                <a:gd name="connsiteX2" fmla="*/ 402907 w 495300"/>
                <a:gd name="connsiteY2" fmla="*/ 521494 h 693420"/>
                <a:gd name="connsiteX3" fmla="*/ 228124 w 495300"/>
                <a:gd name="connsiteY3" fmla="*/ 491491 h 693420"/>
                <a:gd name="connsiteX4" fmla="*/ 172402 w 495300"/>
                <a:gd name="connsiteY4" fmla="*/ 693420 h 693420"/>
                <a:gd name="connsiteX5" fmla="*/ 0 w 495300"/>
                <a:gd name="connsiteY5" fmla="*/ 654843 h 693420"/>
                <a:gd name="connsiteX6" fmla="*/ 195262 w 495300"/>
                <a:gd name="connsiteY6" fmla="*/ 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693420">
                  <a:moveTo>
                    <a:pt x="195262" y="0"/>
                  </a:moveTo>
                  <a:lnTo>
                    <a:pt x="495300" y="25241"/>
                  </a:lnTo>
                  <a:lnTo>
                    <a:pt x="402907" y="521494"/>
                  </a:lnTo>
                  <a:lnTo>
                    <a:pt x="228124" y="491491"/>
                  </a:lnTo>
                  <a:lnTo>
                    <a:pt x="172402" y="693420"/>
                  </a:lnTo>
                  <a:lnTo>
                    <a:pt x="0" y="654843"/>
                  </a:lnTo>
                  <a:lnTo>
                    <a:pt x="195262" y="0"/>
                  </a:lnTo>
                  <a:close/>
                </a:path>
              </a:pathLst>
            </a:custGeom>
            <a:solidFill>
              <a:schemeClr val="bg1">
                <a:lumMod val="75000"/>
                <a:alpha val="50196"/>
              </a:schemeClr>
            </a:solid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17" name="Rectangle 4">
            <a:extLst>
              <a:ext uri="{FF2B5EF4-FFF2-40B4-BE49-F238E27FC236}">
                <a16:creationId xmlns:a16="http://schemas.microsoft.com/office/drawing/2014/main" id="{21639EA9-5D01-55C1-44C2-F3B3246D8304}"/>
              </a:ext>
            </a:extLst>
          </p:cNvPr>
          <p:cNvSpPr>
            <a:spLocks noChangeArrowheads="1"/>
          </p:cNvSpPr>
          <p:nvPr/>
        </p:nvSpPr>
        <p:spPr bwMode="auto">
          <a:xfrm>
            <a:off x="287338" y="5752454"/>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97 % der überplanten Fläche können weiterhin landwirtschaftlich genutzt werden!</a:t>
            </a:r>
          </a:p>
        </p:txBody>
      </p:sp>
      <p:sp>
        <p:nvSpPr>
          <p:cNvPr id="14" name="Rectangle 4">
            <a:extLst>
              <a:ext uri="{FF2B5EF4-FFF2-40B4-BE49-F238E27FC236}">
                <a16:creationId xmlns:a16="http://schemas.microsoft.com/office/drawing/2014/main" id="{5128A494-5108-9539-E3A1-2F26C4126FB1}"/>
              </a:ext>
            </a:extLst>
          </p:cNvPr>
          <p:cNvSpPr>
            <a:spLocks noChangeArrowheads="1"/>
          </p:cNvSpPr>
          <p:nvPr/>
        </p:nvSpPr>
        <p:spPr bwMode="auto">
          <a:xfrm>
            <a:off x="287338" y="6085636"/>
            <a:ext cx="93345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Um Flächensynergien zu nutzen, sollten PV-Freiflächenanlagen mitgeplant werden!</a:t>
            </a:r>
          </a:p>
        </p:txBody>
      </p:sp>
    </p:spTree>
    <p:extLst>
      <p:ext uri="{BB962C8B-B14F-4D97-AF65-F5344CB8AC3E}">
        <p14:creationId xmlns:p14="http://schemas.microsoft.com/office/powerpoint/2010/main" val="33104594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0-#ppt_w/2"/>
                                          </p:val>
                                        </p:tav>
                                        <p:tav tm="100000">
                                          <p:val>
                                            <p:strVal val="#ppt_x"/>
                                          </p:val>
                                        </p:tav>
                                      </p:tavLst>
                                    </p:anim>
                                    <p:anim calcmode="lin" valueType="num">
                                      <p:cBhvr additive="base">
                                        <p:cTn id="14"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0-#ppt_w/2"/>
                                          </p:val>
                                        </p:tav>
                                        <p:tav tm="100000">
                                          <p:val>
                                            <p:strVal val="#ppt_x"/>
                                          </p:val>
                                        </p:tav>
                                      </p:tavLst>
                                    </p:anim>
                                    <p:anim calcmode="lin" valueType="num">
                                      <p:cBhvr additive="base">
                                        <p:cTn id="32"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1000" fill="hold"/>
                                        <p:tgtEl>
                                          <p:spTgt spid="117"/>
                                        </p:tgtEl>
                                        <p:attrNameLst>
                                          <p:attrName>ppt_x</p:attrName>
                                        </p:attrNameLst>
                                      </p:cBhvr>
                                      <p:tavLst>
                                        <p:tav tm="0">
                                          <p:val>
                                            <p:strVal val="#ppt_x"/>
                                          </p:val>
                                        </p:tav>
                                        <p:tav tm="100000">
                                          <p:val>
                                            <p:strVal val="#ppt_x"/>
                                          </p:val>
                                        </p:tav>
                                      </p:tavLst>
                                    </p:anim>
                                    <p:anim calcmode="lin" valueType="num">
                                      <p:cBhvr additive="base">
                                        <p:cTn id="3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ppt_x"/>
                                          </p:val>
                                        </p:tav>
                                        <p:tav tm="100000">
                                          <p:val>
                                            <p:strVal val="#ppt_x"/>
                                          </p:val>
                                        </p:tav>
                                      </p:tavLst>
                                    </p:anim>
                                    <p:anim calcmode="lin" valueType="num">
                                      <p:cBhvr additive="base">
                                        <p:cTn id="44"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7"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3">
            <a:extLst>
              <a:ext uri="{FF2B5EF4-FFF2-40B4-BE49-F238E27FC236}">
                <a16:creationId xmlns:a16="http://schemas.microsoft.com/office/drawing/2014/main" id="{0CC85BD2-D085-AFEE-81DA-BA39D08E5BD7}"/>
              </a:ext>
            </a:extLst>
          </p:cNvPr>
          <p:cNvSpPr>
            <a:spLocks noChangeArrowheads="1"/>
          </p:cNvSpPr>
          <p:nvPr/>
        </p:nvSpPr>
        <p:spPr bwMode="auto">
          <a:xfrm>
            <a:off x="7010400" y="950913"/>
            <a:ext cx="2895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err="1">
                <a:solidFill>
                  <a:schemeClr val="accent2"/>
                </a:solidFill>
              </a:rPr>
              <a:t>CoreWind</a:t>
            </a:r>
            <a:r>
              <a:rPr lang="de-DE" altLang="de-DE" sz="1600" dirty="0">
                <a:solidFill>
                  <a:schemeClr val="accent2"/>
                </a:solidFill>
              </a:rPr>
              <a:t> IEA 15</a:t>
            </a:r>
          </a:p>
          <a:p>
            <a:r>
              <a:rPr lang="de-DE" altLang="de-DE" sz="1600" dirty="0">
                <a:solidFill>
                  <a:schemeClr val="accent2"/>
                </a:solidFill>
              </a:rPr>
              <a:t>Leistung: 15 MW</a:t>
            </a:r>
          </a:p>
          <a:p>
            <a:r>
              <a:rPr lang="de-DE" altLang="de-DE" sz="1600" dirty="0">
                <a:solidFill>
                  <a:schemeClr val="accent2"/>
                </a:solidFill>
              </a:rPr>
              <a:t>Nabenhöhe: 129,5 m</a:t>
            </a:r>
            <a:br>
              <a:rPr lang="de-DE" altLang="de-DE" sz="1600" dirty="0">
                <a:solidFill>
                  <a:schemeClr val="accent2"/>
                </a:solidFill>
              </a:rPr>
            </a:br>
            <a:r>
              <a:rPr lang="de-DE" altLang="de-DE" sz="1600" dirty="0">
                <a:solidFill>
                  <a:schemeClr val="accent2"/>
                </a:solidFill>
              </a:rPr>
              <a:t>Rotordurchmesser: 240 m</a:t>
            </a:r>
          </a:p>
        </p:txBody>
      </p:sp>
      <p:pic>
        <p:nvPicPr>
          <p:cNvPr id="10" name="Grafik 9" descr="Ein Bild, das Text, Diagramm, Reihe, Kreis enthält.&#10;&#10;Automatisch generierte Beschreibung">
            <a:extLst>
              <a:ext uri="{FF2B5EF4-FFF2-40B4-BE49-F238E27FC236}">
                <a16:creationId xmlns:a16="http://schemas.microsoft.com/office/drawing/2014/main" id="{4A1076D5-BAF8-25C7-A6D2-98AA8C18D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985" y="894366"/>
            <a:ext cx="4893195" cy="5088922"/>
          </a:xfrm>
          <a:prstGeom prst="rect">
            <a:avLst/>
          </a:prstGeom>
        </p:spPr>
      </p:pic>
      <p:sp>
        <p:nvSpPr>
          <p:cNvPr id="11" name="Text Box 5">
            <a:extLst>
              <a:ext uri="{FF2B5EF4-FFF2-40B4-BE49-F238E27FC236}">
                <a16:creationId xmlns:a16="http://schemas.microsoft.com/office/drawing/2014/main" id="{D54294DB-2CA7-CD5D-3E17-3C2675AB379E}"/>
              </a:ext>
            </a:extLst>
          </p:cNvPr>
          <p:cNvSpPr txBox="1">
            <a:spLocks noChangeArrowheads="1"/>
          </p:cNvSpPr>
          <p:nvPr/>
        </p:nvSpPr>
        <p:spPr bwMode="auto">
          <a:xfrm>
            <a:off x="7154740" y="5722937"/>
            <a:ext cx="114133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err="1"/>
              <a:t>corewind</a:t>
            </a:r>
            <a:endParaRPr lang="en-US" altLang="de-DE" sz="1200" dirty="0"/>
          </a:p>
        </p:txBody>
      </p:sp>
      <p:sp>
        <p:nvSpPr>
          <p:cNvPr id="117" name="Rectangle 4">
            <a:extLst>
              <a:ext uri="{FF2B5EF4-FFF2-40B4-BE49-F238E27FC236}">
                <a16:creationId xmlns:a16="http://schemas.microsoft.com/office/drawing/2014/main" id="{21639EA9-5D01-55C1-44C2-F3B3246D8304}"/>
              </a:ext>
            </a:extLst>
          </p:cNvPr>
          <p:cNvSpPr>
            <a:spLocks noChangeArrowheads="1"/>
          </p:cNvSpPr>
          <p:nvPr/>
        </p:nvSpPr>
        <p:spPr bwMode="auto">
          <a:xfrm>
            <a:off x="287338" y="6083872"/>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Im Offshore-Bereich wird demnächst 15 MW die Standard-Klasse sein!</a:t>
            </a:r>
          </a:p>
        </p:txBody>
      </p:sp>
      <p:sp>
        <p:nvSpPr>
          <p:cNvPr id="2" name="Text Box 2">
            <a:extLst>
              <a:ext uri="{FF2B5EF4-FFF2-40B4-BE49-F238E27FC236}">
                <a16:creationId xmlns:a16="http://schemas.microsoft.com/office/drawing/2014/main" id="{10132D47-2E79-928D-F8FD-A3FB4B57CB48}"/>
              </a:ext>
            </a:extLst>
          </p:cNvPr>
          <p:cNvSpPr txBox="1">
            <a:spLocks noChangeArrowheads="1"/>
          </p:cNvSpPr>
          <p:nvPr/>
        </p:nvSpPr>
        <p:spPr bwMode="auto">
          <a:xfrm>
            <a:off x="998538" y="-22225"/>
            <a:ext cx="37278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(2) WKA (11)</a:t>
            </a:r>
            <a:br>
              <a:rPr lang="de-DE" altLang="de-DE" sz="2000" dirty="0">
                <a:solidFill>
                  <a:schemeClr val="bg1"/>
                </a:solidFill>
              </a:rPr>
            </a:br>
            <a:r>
              <a:rPr lang="de-DE" altLang="de-DE" sz="2000" dirty="0">
                <a:solidFill>
                  <a:schemeClr val="bg1"/>
                </a:solidFill>
              </a:rPr>
              <a:t>Floating Offshore Wind Turbine</a:t>
            </a:r>
            <a:endParaRPr lang="en-GB" altLang="de-DE" sz="2000" dirty="0">
              <a:solidFill>
                <a:schemeClr val="bg1"/>
              </a:solidFill>
            </a:endParaRPr>
          </a:p>
        </p:txBody>
      </p:sp>
    </p:spTree>
    <p:extLst>
      <p:ext uri="{BB962C8B-B14F-4D97-AF65-F5344CB8AC3E}">
        <p14:creationId xmlns:p14="http://schemas.microsoft.com/office/powerpoint/2010/main" val="174314078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1000" fill="hold"/>
                                        <p:tgtEl>
                                          <p:spTgt spid="117"/>
                                        </p:tgtEl>
                                        <p:attrNameLst>
                                          <p:attrName>ppt_x</p:attrName>
                                        </p:attrNameLst>
                                      </p:cBhvr>
                                      <p:tavLst>
                                        <p:tav tm="0">
                                          <p:val>
                                            <p:strVal val="#ppt_x"/>
                                          </p:val>
                                        </p:tav>
                                        <p:tav tm="100000">
                                          <p:val>
                                            <p:strVal val="#ppt_x"/>
                                          </p:val>
                                        </p:tav>
                                      </p:tavLst>
                                    </p:anim>
                                    <p:anim calcmode="lin" valueType="num">
                                      <p:cBhvr additive="base">
                                        <p:cTn id="14"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2">
            <a:extLst>
              <a:ext uri="{FF2B5EF4-FFF2-40B4-BE49-F238E27FC236}">
                <a16:creationId xmlns:a16="http://schemas.microsoft.com/office/drawing/2014/main" id="{0DF46F4A-D6B9-DB63-B963-E28B0F250D07}"/>
              </a:ext>
            </a:extLst>
          </p:cNvPr>
          <p:cNvSpPr txBox="1">
            <a:spLocks noChangeArrowheads="1"/>
          </p:cNvSpPr>
          <p:nvPr/>
        </p:nvSpPr>
        <p:spPr bwMode="auto">
          <a:xfrm>
            <a:off x="998538" y="-22225"/>
            <a:ext cx="44743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(3) Biogasanlagen (1)</a:t>
            </a:r>
            <a:br>
              <a:rPr lang="de-DE" altLang="de-DE" sz="2000" dirty="0">
                <a:solidFill>
                  <a:schemeClr val="bg1"/>
                </a:solidFill>
              </a:rPr>
            </a:br>
            <a:r>
              <a:rPr lang="de-DE" altLang="de-DE" sz="2000" dirty="0">
                <a:solidFill>
                  <a:schemeClr val="bg1"/>
                </a:solidFill>
              </a:rPr>
              <a:t>Vorbemerkung</a:t>
            </a:r>
            <a:endParaRPr lang="en-GB" altLang="de-DE" sz="2000" dirty="0">
              <a:solidFill>
                <a:schemeClr val="bg1"/>
              </a:solidFill>
            </a:endParaRPr>
          </a:p>
        </p:txBody>
      </p:sp>
      <p:sp>
        <p:nvSpPr>
          <p:cNvPr id="2" name="Text Box 5">
            <a:extLst>
              <a:ext uri="{FF2B5EF4-FFF2-40B4-BE49-F238E27FC236}">
                <a16:creationId xmlns:a16="http://schemas.microsoft.com/office/drawing/2014/main" id="{952C2FC6-A0E9-34CC-ECDD-037F353234A4}"/>
              </a:ext>
            </a:extLst>
          </p:cNvPr>
          <p:cNvSpPr txBox="1">
            <a:spLocks noChangeArrowheads="1"/>
          </p:cNvSpPr>
          <p:nvPr/>
        </p:nvSpPr>
        <p:spPr bwMode="auto">
          <a:xfrm>
            <a:off x="679253" y="972485"/>
            <a:ext cx="869791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Eine Biogasanlage wandelt Biomasse (tierische Exkremente oder landwirtschaftliche bzw.  urbane Bio-Abfälle) durch Vergärung in Biogas um. Dabei entstehende Gärreste können über Kompostierung als Düngemittel wieder in der Landwirtschaft rückgeführt werden.</a:t>
            </a:r>
          </a:p>
        </p:txBody>
      </p:sp>
      <p:sp>
        <p:nvSpPr>
          <p:cNvPr id="3" name="Text Box 5">
            <a:extLst>
              <a:ext uri="{FF2B5EF4-FFF2-40B4-BE49-F238E27FC236}">
                <a16:creationId xmlns:a16="http://schemas.microsoft.com/office/drawing/2014/main" id="{73BFE06C-3FA3-DCA3-5CC9-DBB1486CD43C}"/>
              </a:ext>
            </a:extLst>
          </p:cNvPr>
          <p:cNvSpPr txBox="1">
            <a:spLocks noChangeArrowheads="1"/>
          </p:cNvSpPr>
          <p:nvPr/>
        </p:nvSpPr>
        <p:spPr bwMode="auto">
          <a:xfrm>
            <a:off x="679253" y="1944566"/>
            <a:ext cx="8697913" cy="156966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Die gewonnene Energie (Biogas) sollte nicht wie bisher sofort z.B. in einem BHKW in Strom umgewandelt werden, sondern örtlich gespeichert oder in eine Gasleitung eingespeist werden. Dieses Gas kann dann in „kalten Dunkelflauten“ verstromt werden (siehe Kapitel „energetische Versorgungssicherheit“).</a:t>
            </a:r>
            <a:br>
              <a:rPr lang="de-DE" altLang="de-DE" sz="1600" dirty="0">
                <a:solidFill>
                  <a:srgbClr val="0000FF"/>
                </a:solidFill>
              </a:rPr>
            </a:br>
            <a:r>
              <a:rPr lang="de-DE" altLang="de-DE" sz="1600" dirty="0">
                <a:solidFill>
                  <a:srgbClr val="0000FF"/>
                </a:solidFill>
              </a:rPr>
              <a:t>Energie in molekularer Form ist ganz einfach speicherbar und viel zu schade sofort nach der Gewinnung zu verbrennen!</a:t>
            </a:r>
          </a:p>
        </p:txBody>
      </p:sp>
      <p:sp>
        <p:nvSpPr>
          <p:cNvPr id="4" name="Text Box 5">
            <a:extLst>
              <a:ext uri="{FF2B5EF4-FFF2-40B4-BE49-F238E27FC236}">
                <a16:creationId xmlns:a16="http://schemas.microsoft.com/office/drawing/2014/main" id="{08938D3F-BA18-EC69-4748-A693E8A08CED}"/>
              </a:ext>
            </a:extLst>
          </p:cNvPr>
          <p:cNvSpPr txBox="1">
            <a:spLocks noChangeArrowheads="1"/>
          </p:cNvSpPr>
          <p:nvPr/>
        </p:nvSpPr>
        <p:spPr bwMode="auto">
          <a:xfrm>
            <a:off x="679253" y="3658567"/>
            <a:ext cx="869791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Eine Biogasanlage sollte nur mit Bioabfällen betrieben werden! Energiepflanzen (nachwachsende Rohstoffe) haben </a:t>
            </a:r>
            <a:r>
              <a:rPr lang="de-DE" altLang="de-DE" sz="1600" dirty="0" err="1">
                <a:solidFill>
                  <a:srgbClr val="0000FF"/>
                </a:solidFill>
              </a:rPr>
              <a:t>ggü</a:t>
            </a:r>
            <a:r>
              <a:rPr lang="de-DE" altLang="de-DE" sz="1600" dirty="0">
                <a:solidFill>
                  <a:srgbClr val="0000FF"/>
                </a:solidFill>
              </a:rPr>
              <a:t>. PV-Freiflächenanlagen einen viel zu kleinen Wirkungsgrad (Faktor 44 kleiner als PV) und verbrauchen deshalb große wertvolle landwirtschaftliche Flächen!</a:t>
            </a:r>
          </a:p>
        </p:txBody>
      </p:sp>
    </p:spTree>
    <p:extLst>
      <p:ext uri="{BB962C8B-B14F-4D97-AF65-F5344CB8AC3E}">
        <p14:creationId xmlns:p14="http://schemas.microsoft.com/office/powerpoint/2010/main" val="268557285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2">
            <a:extLst>
              <a:ext uri="{FF2B5EF4-FFF2-40B4-BE49-F238E27FC236}">
                <a16:creationId xmlns:a16="http://schemas.microsoft.com/office/drawing/2014/main" id="{0DF46F4A-D6B9-DB63-B963-E28B0F250D07}"/>
              </a:ext>
            </a:extLst>
          </p:cNvPr>
          <p:cNvSpPr txBox="1">
            <a:spLocks noChangeArrowheads="1"/>
          </p:cNvSpPr>
          <p:nvPr/>
        </p:nvSpPr>
        <p:spPr bwMode="auto">
          <a:xfrm>
            <a:off x="998538" y="-22225"/>
            <a:ext cx="44743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(3) Biogasanlagen (2)</a:t>
            </a:r>
            <a:br>
              <a:rPr lang="de-DE" altLang="de-DE" sz="2000" dirty="0">
                <a:solidFill>
                  <a:schemeClr val="bg1"/>
                </a:solidFill>
              </a:rPr>
            </a:br>
            <a:r>
              <a:rPr lang="de-DE" altLang="de-DE" sz="2000" dirty="0">
                <a:solidFill>
                  <a:schemeClr val="bg1"/>
                </a:solidFill>
              </a:rPr>
              <a:t>Funktionsweise</a:t>
            </a:r>
            <a:endParaRPr lang="en-GB" altLang="de-DE" sz="2000" dirty="0">
              <a:solidFill>
                <a:schemeClr val="bg1"/>
              </a:solidFill>
            </a:endParaRPr>
          </a:p>
        </p:txBody>
      </p:sp>
      <p:sp>
        <p:nvSpPr>
          <p:cNvPr id="6" name="Text Box 5">
            <a:extLst>
              <a:ext uri="{FF2B5EF4-FFF2-40B4-BE49-F238E27FC236}">
                <a16:creationId xmlns:a16="http://schemas.microsoft.com/office/drawing/2014/main" id="{A99175B3-AF29-4049-0DBD-628A45232298}"/>
              </a:ext>
            </a:extLst>
          </p:cNvPr>
          <p:cNvSpPr txBox="1">
            <a:spLocks noChangeArrowheads="1"/>
          </p:cNvSpPr>
          <p:nvPr/>
        </p:nvSpPr>
        <p:spPr bwMode="auto">
          <a:xfrm>
            <a:off x="6633435" y="5819664"/>
            <a:ext cx="252428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b="1" dirty="0">
                <a:solidFill>
                  <a:srgbClr val="00B050"/>
                </a:solidFill>
                <a:hlinkClick r:id="rId3">
                  <a:extLst>
                    <a:ext uri="{A12FA001-AC4F-418D-AE19-62706E023703}">
                      <ahyp:hlinkClr xmlns:ahyp="http://schemas.microsoft.com/office/drawing/2018/hyperlinkcolor" val="tx"/>
                    </a:ext>
                  </a:extLst>
                </a:hlinkClick>
              </a:rPr>
              <a:t>FNR, LEITFADEN BIOGAS </a:t>
            </a:r>
            <a:r>
              <a:rPr lang="de-DE" altLang="de-DE" sz="1200" dirty="0">
                <a:solidFill>
                  <a:srgbClr val="00B050"/>
                </a:solidFill>
                <a:hlinkClick r:id="rId3">
                  <a:extLst>
                    <a:ext uri="{A12FA001-AC4F-418D-AE19-62706E023703}">
                      <ahyp:hlinkClr xmlns:ahyp="http://schemas.microsoft.com/office/drawing/2018/hyperlinkcolor" val="tx"/>
                    </a:ext>
                  </a:extLst>
                </a:hlinkClick>
              </a:rPr>
              <a:t>.</a:t>
            </a:r>
            <a:endParaRPr lang="en-US" altLang="de-DE" sz="1200" dirty="0">
              <a:solidFill>
                <a:srgbClr val="00B050"/>
              </a:solidFill>
            </a:endParaRPr>
          </a:p>
        </p:txBody>
      </p:sp>
      <p:pic>
        <p:nvPicPr>
          <p:cNvPr id="20" name="Grafik 19">
            <a:extLst>
              <a:ext uri="{FF2B5EF4-FFF2-40B4-BE49-F238E27FC236}">
                <a16:creationId xmlns:a16="http://schemas.microsoft.com/office/drawing/2014/main" id="{3D09A83E-5EBA-0E77-1FA7-17006DE8A87F}"/>
              </a:ext>
            </a:extLst>
          </p:cNvPr>
          <p:cNvPicPr>
            <a:picLocks noChangeAspect="1"/>
          </p:cNvPicPr>
          <p:nvPr/>
        </p:nvPicPr>
        <p:blipFill rotWithShape="1">
          <a:blip r:embed="rId4">
            <a:extLst>
              <a:ext uri="{28A0092B-C50C-407E-A947-70E740481C1C}">
                <a14:useLocalDpi xmlns:a14="http://schemas.microsoft.com/office/drawing/2010/main" val="0"/>
              </a:ext>
            </a:extLst>
          </a:blip>
          <a:srcRect l="20332" t="48623" r="19854" b="11201"/>
          <a:stretch/>
        </p:blipFill>
        <p:spPr>
          <a:xfrm>
            <a:off x="998538" y="835858"/>
            <a:ext cx="5569902" cy="5290933"/>
          </a:xfrm>
          <a:prstGeom prst="rect">
            <a:avLst/>
          </a:prstGeom>
        </p:spPr>
      </p:pic>
      <p:sp>
        <p:nvSpPr>
          <p:cNvPr id="117" name="Rectangle 4">
            <a:extLst>
              <a:ext uri="{FF2B5EF4-FFF2-40B4-BE49-F238E27FC236}">
                <a16:creationId xmlns:a16="http://schemas.microsoft.com/office/drawing/2014/main" id="{21639EA9-5D01-55C1-44C2-F3B3246D8304}"/>
              </a:ext>
            </a:extLst>
          </p:cNvPr>
          <p:cNvSpPr>
            <a:spLocks noChangeArrowheads="1"/>
          </p:cNvSpPr>
          <p:nvPr/>
        </p:nvSpPr>
        <p:spPr bwMode="auto">
          <a:xfrm>
            <a:off x="0" y="607942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Biogas-Erzeugung ist ein überschaubarer verfahrenstechnischer Prozess </a:t>
            </a:r>
          </a:p>
        </p:txBody>
      </p:sp>
      <p:sp>
        <p:nvSpPr>
          <p:cNvPr id="12" name="Textfeld 11">
            <a:extLst>
              <a:ext uri="{FF2B5EF4-FFF2-40B4-BE49-F238E27FC236}">
                <a16:creationId xmlns:a16="http://schemas.microsoft.com/office/drawing/2014/main" id="{AF5FE9B7-EB8F-9E13-C2F8-31799241502B}"/>
              </a:ext>
            </a:extLst>
          </p:cNvPr>
          <p:cNvSpPr txBox="1"/>
          <p:nvPr/>
        </p:nvSpPr>
        <p:spPr>
          <a:xfrm>
            <a:off x="6855528" y="1601595"/>
            <a:ext cx="2692332" cy="461665"/>
          </a:xfrm>
          <a:prstGeom prst="rect">
            <a:avLst/>
          </a:prstGeom>
          <a:noFill/>
        </p:spPr>
        <p:txBody>
          <a:bodyPr wrap="square">
            <a:spAutoFit/>
          </a:bodyPr>
          <a:lstStyle/>
          <a:p>
            <a:r>
              <a:rPr lang="de-DE" sz="1200" b="1" dirty="0" err="1"/>
              <a:t>EnviTec</a:t>
            </a:r>
            <a:r>
              <a:rPr lang="de-DE" sz="1200" b="1" dirty="0"/>
              <a:t> Biogas:</a:t>
            </a:r>
            <a:br>
              <a:rPr lang="de-DE" sz="1200" b="1" dirty="0"/>
            </a:br>
            <a:r>
              <a:rPr lang="de-DE" sz="1200" dirty="0">
                <a:solidFill>
                  <a:srgbClr val="00B050"/>
                </a:solidFill>
                <a:hlinkClick r:id="rId5">
                  <a:extLst>
                    <a:ext uri="{A12FA001-AC4F-418D-AE19-62706E023703}">
                      <ahyp:hlinkClr xmlns:ahyp="http://schemas.microsoft.com/office/drawing/2018/hyperlinkcolor" val="tx"/>
                    </a:ext>
                  </a:extLst>
                </a:hlinkClick>
              </a:rPr>
              <a:t>Wie funktioniert eine Biogasanlage?</a:t>
            </a:r>
            <a:endParaRPr lang="de-DE" sz="1200" dirty="0">
              <a:solidFill>
                <a:srgbClr val="00B050"/>
              </a:solidFill>
            </a:endParaRPr>
          </a:p>
        </p:txBody>
      </p:sp>
    </p:spTree>
    <p:extLst>
      <p:ext uri="{BB962C8B-B14F-4D97-AF65-F5344CB8AC3E}">
        <p14:creationId xmlns:p14="http://schemas.microsoft.com/office/powerpoint/2010/main" val="280327278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1000" fill="hold"/>
                                        <p:tgtEl>
                                          <p:spTgt spid="117"/>
                                        </p:tgtEl>
                                        <p:attrNameLst>
                                          <p:attrName>ppt_x</p:attrName>
                                        </p:attrNameLst>
                                      </p:cBhvr>
                                      <p:tavLst>
                                        <p:tav tm="0">
                                          <p:val>
                                            <p:strVal val="#ppt_x"/>
                                          </p:val>
                                        </p:tav>
                                        <p:tav tm="100000">
                                          <p:val>
                                            <p:strVal val="#ppt_x"/>
                                          </p:val>
                                        </p:tav>
                                      </p:tavLst>
                                    </p:anim>
                                    <p:anim calcmode="lin" valueType="num">
                                      <p:cBhvr additive="base">
                                        <p:cTn id="14"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2">
            <a:extLst>
              <a:ext uri="{FF2B5EF4-FFF2-40B4-BE49-F238E27FC236}">
                <a16:creationId xmlns:a16="http://schemas.microsoft.com/office/drawing/2014/main" id="{0DF46F4A-D6B9-DB63-B963-E28B0F250D07}"/>
              </a:ext>
            </a:extLst>
          </p:cNvPr>
          <p:cNvSpPr txBox="1">
            <a:spLocks noChangeArrowheads="1"/>
          </p:cNvSpPr>
          <p:nvPr/>
        </p:nvSpPr>
        <p:spPr bwMode="auto">
          <a:xfrm>
            <a:off x="998538" y="-22225"/>
            <a:ext cx="44743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(3) Biogasanlagen (3)</a:t>
            </a:r>
            <a:br>
              <a:rPr lang="de-DE" altLang="de-DE" sz="2000" dirty="0">
                <a:solidFill>
                  <a:schemeClr val="bg1"/>
                </a:solidFill>
              </a:rPr>
            </a:br>
            <a:r>
              <a:rPr lang="de-DE" altLang="de-DE" sz="2000" dirty="0">
                <a:solidFill>
                  <a:schemeClr val="bg1"/>
                </a:solidFill>
              </a:rPr>
              <a:t>Komponenten</a:t>
            </a:r>
            <a:endParaRPr lang="en-GB" altLang="de-DE" sz="2000" dirty="0">
              <a:solidFill>
                <a:schemeClr val="bg1"/>
              </a:solidFill>
            </a:endParaRPr>
          </a:p>
        </p:txBody>
      </p:sp>
      <p:sp>
        <p:nvSpPr>
          <p:cNvPr id="117" name="Rectangle 4">
            <a:extLst>
              <a:ext uri="{FF2B5EF4-FFF2-40B4-BE49-F238E27FC236}">
                <a16:creationId xmlns:a16="http://schemas.microsoft.com/office/drawing/2014/main" id="{21639EA9-5D01-55C1-44C2-F3B3246D8304}"/>
              </a:ext>
            </a:extLst>
          </p:cNvPr>
          <p:cNvSpPr>
            <a:spLocks noChangeArrowheads="1"/>
          </p:cNvSpPr>
          <p:nvPr/>
        </p:nvSpPr>
        <p:spPr bwMode="auto">
          <a:xfrm>
            <a:off x="0" y="5775568"/>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Biogasanlagen müssen ihr Bio-Methan örtlich zwischenspeichern und bei Bedarf verstromen</a:t>
            </a:r>
            <a:br>
              <a:rPr lang="de-DE" altLang="de-DE" sz="1800" dirty="0">
                <a:solidFill>
                  <a:srgbClr val="00B050"/>
                </a:solidFill>
              </a:rPr>
            </a:br>
            <a:r>
              <a:rPr lang="de-DE" altLang="de-DE" sz="1800" dirty="0">
                <a:solidFill>
                  <a:srgbClr val="00B050"/>
                </a:solidFill>
              </a:rPr>
              <a:t>oder/und in die Gasleitung einspeisen! </a:t>
            </a:r>
          </a:p>
        </p:txBody>
      </p:sp>
      <p:pic>
        <p:nvPicPr>
          <p:cNvPr id="5" name="Grafik 4">
            <a:extLst>
              <a:ext uri="{FF2B5EF4-FFF2-40B4-BE49-F238E27FC236}">
                <a16:creationId xmlns:a16="http://schemas.microsoft.com/office/drawing/2014/main" id="{BF5D3F00-314F-FDC0-1381-392EC4E63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82" y="1171820"/>
            <a:ext cx="649148" cy="649148"/>
          </a:xfrm>
          <a:prstGeom prst="rect">
            <a:avLst/>
          </a:prstGeom>
        </p:spPr>
      </p:pic>
      <p:sp>
        <p:nvSpPr>
          <p:cNvPr id="6" name="Text Box 5">
            <a:extLst>
              <a:ext uri="{FF2B5EF4-FFF2-40B4-BE49-F238E27FC236}">
                <a16:creationId xmlns:a16="http://schemas.microsoft.com/office/drawing/2014/main" id="{A99175B3-AF29-4049-0DBD-628A45232298}"/>
              </a:ext>
            </a:extLst>
          </p:cNvPr>
          <p:cNvSpPr txBox="1">
            <a:spLocks noChangeArrowheads="1"/>
          </p:cNvSpPr>
          <p:nvPr/>
        </p:nvSpPr>
        <p:spPr bwMode="auto">
          <a:xfrm>
            <a:off x="7112919" y="5349065"/>
            <a:ext cx="2277290"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a:t>Stadtwerke Trier, ISE e.V.</a:t>
            </a:r>
            <a:endParaRPr lang="en-US" altLang="de-DE" sz="1200" dirty="0"/>
          </a:p>
        </p:txBody>
      </p:sp>
      <p:pic>
        <p:nvPicPr>
          <p:cNvPr id="3" name="Grafik 2">
            <a:extLst>
              <a:ext uri="{FF2B5EF4-FFF2-40B4-BE49-F238E27FC236}">
                <a16:creationId xmlns:a16="http://schemas.microsoft.com/office/drawing/2014/main" id="{AF3C1E74-22BD-172B-7602-2F45615E500F}"/>
              </a:ext>
            </a:extLst>
          </p:cNvPr>
          <p:cNvPicPr>
            <a:picLocks noChangeAspect="1"/>
          </p:cNvPicPr>
          <p:nvPr/>
        </p:nvPicPr>
        <p:blipFill rotWithShape="1">
          <a:blip r:embed="rId4">
            <a:extLst>
              <a:ext uri="{28A0092B-C50C-407E-A947-70E740481C1C}">
                <a14:useLocalDpi xmlns:a14="http://schemas.microsoft.com/office/drawing/2010/main" val="0"/>
              </a:ext>
            </a:extLst>
          </a:blip>
          <a:srcRect l="11708" t="33904" r="69998" b="32986"/>
          <a:stretch/>
        </p:blipFill>
        <p:spPr>
          <a:xfrm>
            <a:off x="1236282" y="2111893"/>
            <a:ext cx="1790329" cy="1280094"/>
          </a:xfrm>
          <a:prstGeom prst="rect">
            <a:avLst/>
          </a:prstGeom>
        </p:spPr>
      </p:pic>
      <p:sp>
        <p:nvSpPr>
          <p:cNvPr id="10" name="Textfeld 9">
            <a:extLst>
              <a:ext uri="{FF2B5EF4-FFF2-40B4-BE49-F238E27FC236}">
                <a16:creationId xmlns:a16="http://schemas.microsoft.com/office/drawing/2014/main" id="{197D7B21-FF91-F056-8A71-C85DC4DF74F1}"/>
              </a:ext>
            </a:extLst>
          </p:cNvPr>
          <p:cNvSpPr txBox="1"/>
          <p:nvPr/>
        </p:nvSpPr>
        <p:spPr>
          <a:xfrm>
            <a:off x="218703" y="894821"/>
            <a:ext cx="1245854" cy="276999"/>
          </a:xfrm>
          <a:prstGeom prst="rect">
            <a:avLst/>
          </a:prstGeom>
          <a:noFill/>
        </p:spPr>
        <p:txBody>
          <a:bodyPr wrap="none" rtlCol="0">
            <a:spAutoFit/>
          </a:bodyPr>
          <a:lstStyle/>
          <a:p>
            <a:r>
              <a:rPr lang="de-DE" sz="1200" b="1" dirty="0"/>
              <a:t>Futterpflanzen</a:t>
            </a:r>
          </a:p>
        </p:txBody>
      </p:sp>
      <p:cxnSp>
        <p:nvCxnSpPr>
          <p:cNvPr id="12" name="Gerader Verbinder 11">
            <a:extLst>
              <a:ext uri="{FF2B5EF4-FFF2-40B4-BE49-F238E27FC236}">
                <a16:creationId xmlns:a16="http://schemas.microsoft.com/office/drawing/2014/main" id="{A5789E60-F2E7-E1A5-7E1B-FFA3539311A6}"/>
              </a:ext>
            </a:extLst>
          </p:cNvPr>
          <p:cNvCxnSpPr/>
          <p:nvPr/>
        </p:nvCxnSpPr>
        <p:spPr bwMode="auto">
          <a:xfrm>
            <a:off x="849656" y="1904859"/>
            <a:ext cx="0" cy="640080"/>
          </a:xfrm>
          <a:prstGeom prst="line">
            <a:avLst/>
          </a:prstGeom>
          <a:solidFill>
            <a:srgbClr val="FF0000"/>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a:extLst>
              <a:ext uri="{FF2B5EF4-FFF2-40B4-BE49-F238E27FC236}">
                <a16:creationId xmlns:a16="http://schemas.microsoft.com/office/drawing/2014/main" id="{F9BF3A60-7AB4-A41A-4576-ADBDB5B75C03}"/>
              </a:ext>
            </a:extLst>
          </p:cNvPr>
          <p:cNvCxnSpPr/>
          <p:nvPr/>
        </p:nvCxnSpPr>
        <p:spPr bwMode="auto">
          <a:xfrm>
            <a:off x="849656" y="2544939"/>
            <a:ext cx="469811" cy="0"/>
          </a:xfrm>
          <a:prstGeom prst="straightConnector1">
            <a:avLst/>
          </a:prstGeom>
          <a:solidFill>
            <a:srgbClr val="FF0000"/>
          </a:solidFill>
          <a:ln w="12700" cap="flat" cmpd="sng" algn="ctr">
            <a:solidFill>
              <a:schemeClr val="tx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489" name="Gruppieren 20488">
            <a:extLst>
              <a:ext uri="{FF2B5EF4-FFF2-40B4-BE49-F238E27FC236}">
                <a16:creationId xmlns:a16="http://schemas.microsoft.com/office/drawing/2014/main" id="{CCF7F912-9270-F499-8731-3512E0EF3C25}"/>
              </a:ext>
            </a:extLst>
          </p:cNvPr>
          <p:cNvGrpSpPr/>
          <p:nvPr/>
        </p:nvGrpSpPr>
        <p:grpSpPr>
          <a:xfrm>
            <a:off x="5083820" y="2390843"/>
            <a:ext cx="1591359" cy="2276400"/>
            <a:chOff x="4846076" y="2390843"/>
            <a:chExt cx="1591359" cy="2276400"/>
          </a:xfrm>
        </p:grpSpPr>
        <p:pic>
          <p:nvPicPr>
            <p:cNvPr id="8" name="Grafik 7">
              <a:extLst>
                <a:ext uri="{FF2B5EF4-FFF2-40B4-BE49-F238E27FC236}">
                  <a16:creationId xmlns:a16="http://schemas.microsoft.com/office/drawing/2014/main" id="{0B94D04B-D425-1B8D-5EBA-D4014D4D3BF0}"/>
                </a:ext>
              </a:extLst>
            </p:cNvPr>
            <p:cNvPicPr>
              <a:picLocks noChangeAspect="1"/>
            </p:cNvPicPr>
            <p:nvPr/>
          </p:nvPicPr>
          <p:blipFill rotWithShape="1">
            <a:blip r:embed="rId4">
              <a:extLst>
                <a:ext uri="{28A0092B-C50C-407E-A947-70E740481C1C}">
                  <a14:useLocalDpi xmlns:a14="http://schemas.microsoft.com/office/drawing/2010/main" val="0"/>
                </a:ext>
              </a:extLst>
            </a:blip>
            <a:srcRect l="51249" t="41120" r="32842"/>
            <a:stretch/>
          </p:blipFill>
          <p:spPr>
            <a:xfrm>
              <a:off x="4846076" y="2390843"/>
              <a:ext cx="1556946" cy="2276400"/>
            </a:xfrm>
            <a:prstGeom prst="rect">
              <a:avLst/>
            </a:prstGeom>
          </p:spPr>
        </p:pic>
        <p:sp>
          <p:nvSpPr>
            <p:cNvPr id="19" name="Rechteck 18">
              <a:extLst>
                <a:ext uri="{FF2B5EF4-FFF2-40B4-BE49-F238E27FC236}">
                  <a16:creationId xmlns:a16="http://schemas.microsoft.com/office/drawing/2014/main" id="{ADFA4233-800A-E3A9-7E87-39D9165858F2}"/>
                </a:ext>
              </a:extLst>
            </p:cNvPr>
            <p:cNvSpPr/>
            <p:nvPr/>
          </p:nvSpPr>
          <p:spPr bwMode="auto">
            <a:xfrm>
              <a:off x="6069135" y="4180647"/>
              <a:ext cx="368300" cy="184141"/>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0480" name="Gruppieren 20479">
            <a:extLst>
              <a:ext uri="{FF2B5EF4-FFF2-40B4-BE49-F238E27FC236}">
                <a16:creationId xmlns:a16="http://schemas.microsoft.com/office/drawing/2014/main" id="{9ACF90A7-6193-7DAE-090C-5B153DB58439}"/>
              </a:ext>
            </a:extLst>
          </p:cNvPr>
          <p:cNvGrpSpPr/>
          <p:nvPr/>
        </p:nvGrpSpPr>
        <p:grpSpPr>
          <a:xfrm>
            <a:off x="6546469" y="3429000"/>
            <a:ext cx="3153543" cy="1563749"/>
            <a:chOff x="6546469" y="3429000"/>
            <a:chExt cx="3153543" cy="1563749"/>
          </a:xfrm>
        </p:grpSpPr>
        <p:sp>
          <p:nvSpPr>
            <p:cNvPr id="22" name="Textfeld 21">
              <a:extLst>
                <a:ext uri="{FF2B5EF4-FFF2-40B4-BE49-F238E27FC236}">
                  <a16:creationId xmlns:a16="http://schemas.microsoft.com/office/drawing/2014/main" id="{0D3BF7C8-47DA-8F03-75BE-BBC05CD0E0E1}"/>
                </a:ext>
              </a:extLst>
            </p:cNvPr>
            <p:cNvSpPr txBox="1"/>
            <p:nvPr/>
          </p:nvSpPr>
          <p:spPr>
            <a:xfrm>
              <a:off x="8917425" y="4715750"/>
              <a:ext cx="782587" cy="276999"/>
            </a:xfrm>
            <a:prstGeom prst="rect">
              <a:avLst/>
            </a:prstGeom>
            <a:noFill/>
          </p:spPr>
          <p:txBody>
            <a:bodyPr wrap="none" rtlCol="0">
              <a:spAutoFit/>
            </a:bodyPr>
            <a:lstStyle/>
            <a:p>
              <a:r>
                <a:rPr lang="de-DE" sz="1200" b="1" dirty="0"/>
                <a:t>Gasnetz</a:t>
              </a:r>
            </a:p>
          </p:txBody>
        </p:sp>
        <p:grpSp>
          <p:nvGrpSpPr>
            <p:cNvPr id="20487" name="Gruppieren 20486">
              <a:extLst>
                <a:ext uri="{FF2B5EF4-FFF2-40B4-BE49-F238E27FC236}">
                  <a16:creationId xmlns:a16="http://schemas.microsoft.com/office/drawing/2014/main" id="{20E39343-3CE1-050F-7E73-BB112F05BED2}"/>
                </a:ext>
              </a:extLst>
            </p:cNvPr>
            <p:cNvGrpSpPr/>
            <p:nvPr/>
          </p:nvGrpSpPr>
          <p:grpSpPr>
            <a:xfrm>
              <a:off x="6546469" y="3429000"/>
              <a:ext cx="2762250" cy="1238243"/>
              <a:chOff x="6308725" y="3429000"/>
              <a:chExt cx="2762250" cy="1238243"/>
            </a:xfrm>
          </p:grpSpPr>
          <p:cxnSp>
            <p:nvCxnSpPr>
              <p:cNvPr id="17" name="Gerader Verbinder 16">
                <a:extLst>
                  <a:ext uri="{FF2B5EF4-FFF2-40B4-BE49-F238E27FC236}">
                    <a16:creationId xmlns:a16="http://schemas.microsoft.com/office/drawing/2014/main" id="{32D5D4CB-3803-9086-C3CE-E04D42E6A471}"/>
                  </a:ext>
                </a:extLst>
              </p:cNvPr>
              <p:cNvCxnSpPr/>
              <p:nvPr/>
            </p:nvCxnSpPr>
            <p:spPr bwMode="auto">
              <a:xfrm>
                <a:off x="6308725" y="3829685"/>
                <a:ext cx="2762250" cy="0"/>
              </a:xfrm>
              <a:prstGeom prst="line">
                <a:avLst/>
              </a:prstGeom>
              <a:solidFill>
                <a:srgbClr val="FF0000"/>
              </a:solidFill>
              <a:ln w="38100" cap="flat" cmpd="sng" algn="ctr">
                <a:solidFill>
                  <a:srgbClr val="99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20">
                <a:extLst>
                  <a:ext uri="{FF2B5EF4-FFF2-40B4-BE49-F238E27FC236}">
                    <a16:creationId xmlns:a16="http://schemas.microsoft.com/office/drawing/2014/main" id="{2C39F82A-B904-909E-D7B6-17F753472E52}"/>
                  </a:ext>
                </a:extLst>
              </p:cNvPr>
              <p:cNvCxnSpPr/>
              <p:nvPr/>
            </p:nvCxnSpPr>
            <p:spPr bwMode="auto">
              <a:xfrm>
                <a:off x="9070975" y="3429000"/>
                <a:ext cx="0" cy="1238243"/>
              </a:xfrm>
              <a:prstGeom prst="line">
                <a:avLst/>
              </a:prstGeom>
              <a:solidFill>
                <a:srgbClr val="FF0000"/>
              </a:solidFill>
              <a:ln w="57150" cap="flat" cmpd="sng" algn="ctr">
                <a:solidFill>
                  <a:srgbClr val="99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feld 27">
                <a:extLst>
                  <a:ext uri="{FF2B5EF4-FFF2-40B4-BE49-F238E27FC236}">
                    <a16:creationId xmlns:a16="http://schemas.microsoft.com/office/drawing/2014/main" id="{0998F0A5-4840-E121-1657-BA9AA3C41B7B}"/>
                  </a:ext>
                </a:extLst>
              </p:cNvPr>
              <p:cNvSpPr txBox="1"/>
              <p:nvPr/>
            </p:nvSpPr>
            <p:spPr>
              <a:xfrm>
                <a:off x="6471847" y="3879132"/>
                <a:ext cx="883575" cy="246221"/>
              </a:xfrm>
              <a:prstGeom prst="rect">
                <a:avLst/>
              </a:prstGeom>
              <a:noFill/>
            </p:spPr>
            <p:txBody>
              <a:bodyPr wrap="none" rtlCol="0">
                <a:spAutoFit/>
              </a:bodyPr>
              <a:lstStyle/>
              <a:p>
                <a:r>
                  <a:rPr lang="de-DE" sz="1000" b="1" dirty="0">
                    <a:solidFill>
                      <a:srgbClr val="003399"/>
                    </a:solidFill>
                  </a:rPr>
                  <a:t>Bio-Methan</a:t>
                </a:r>
              </a:p>
            </p:txBody>
          </p:sp>
        </p:grpSp>
      </p:grpSp>
      <p:grpSp>
        <p:nvGrpSpPr>
          <p:cNvPr id="20496" name="Gruppieren 20495">
            <a:extLst>
              <a:ext uri="{FF2B5EF4-FFF2-40B4-BE49-F238E27FC236}">
                <a16:creationId xmlns:a16="http://schemas.microsoft.com/office/drawing/2014/main" id="{25A80BD4-3802-E3A8-3182-3A64DD2AA27B}"/>
              </a:ext>
            </a:extLst>
          </p:cNvPr>
          <p:cNvGrpSpPr/>
          <p:nvPr/>
        </p:nvGrpSpPr>
        <p:grpSpPr>
          <a:xfrm>
            <a:off x="1183561" y="1241753"/>
            <a:ext cx="3914451" cy="3425490"/>
            <a:chOff x="1174230" y="1241753"/>
            <a:chExt cx="3914451" cy="3425490"/>
          </a:xfrm>
        </p:grpSpPr>
        <p:pic>
          <p:nvPicPr>
            <p:cNvPr id="7" name="Grafik 6">
              <a:extLst>
                <a:ext uri="{FF2B5EF4-FFF2-40B4-BE49-F238E27FC236}">
                  <a16:creationId xmlns:a16="http://schemas.microsoft.com/office/drawing/2014/main" id="{6F5865A2-02CA-88B1-52AA-D34E1D671530}"/>
                </a:ext>
              </a:extLst>
            </p:cNvPr>
            <p:cNvPicPr>
              <a:picLocks noChangeAspect="1"/>
            </p:cNvPicPr>
            <p:nvPr/>
          </p:nvPicPr>
          <p:blipFill rotWithShape="1">
            <a:blip r:embed="rId4">
              <a:extLst>
                <a:ext uri="{28A0092B-C50C-407E-A947-70E740481C1C}">
                  <a14:useLocalDpi xmlns:a14="http://schemas.microsoft.com/office/drawing/2010/main" val="0"/>
                </a:ext>
              </a:extLst>
            </a:blip>
            <a:srcRect l="30114" t="54440" r="48865"/>
            <a:stretch/>
          </p:blipFill>
          <p:spPr>
            <a:xfrm>
              <a:off x="3031473" y="2905828"/>
              <a:ext cx="2057208" cy="1761415"/>
            </a:xfrm>
            <a:prstGeom prst="rect">
              <a:avLst/>
            </a:prstGeom>
          </p:spPr>
        </p:pic>
        <p:sp>
          <p:nvSpPr>
            <p:cNvPr id="20490" name="Textfeld 20489">
              <a:extLst>
                <a:ext uri="{FF2B5EF4-FFF2-40B4-BE49-F238E27FC236}">
                  <a16:creationId xmlns:a16="http://schemas.microsoft.com/office/drawing/2014/main" id="{9DB6A83A-D46D-DB8F-E491-C0E6ED25CDA4}"/>
                </a:ext>
              </a:extLst>
            </p:cNvPr>
            <p:cNvSpPr txBox="1"/>
            <p:nvPr/>
          </p:nvSpPr>
          <p:spPr>
            <a:xfrm>
              <a:off x="2327879" y="1241753"/>
              <a:ext cx="1535998" cy="246221"/>
            </a:xfrm>
            <a:prstGeom prst="rect">
              <a:avLst/>
            </a:prstGeom>
            <a:noFill/>
          </p:spPr>
          <p:txBody>
            <a:bodyPr wrap="none" rtlCol="0">
              <a:spAutoFit/>
            </a:bodyPr>
            <a:lstStyle/>
            <a:p>
              <a:r>
                <a:rPr lang="de-DE" sz="1000" b="1" dirty="0">
                  <a:solidFill>
                    <a:srgbClr val="003399"/>
                  </a:solidFill>
                </a:rPr>
                <a:t>Gärreste zur Düngung</a:t>
              </a:r>
            </a:p>
          </p:txBody>
        </p:sp>
        <p:cxnSp>
          <p:nvCxnSpPr>
            <p:cNvPr id="20492" name="Gerader Verbinder 20491">
              <a:extLst>
                <a:ext uri="{FF2B5EF4-FFF2-40B4-BE49-F238E27FC236}">
                  <a16:creationId xmlns:a16="http://schemas.microsoft.com/office/drawing/2014/main" id="{56340BD4-0D25-A1EA-2F9C-DD2C9FB74CD3}"/>
                </a:ext>
              </a:extLst>
            </p:cNvPr>
            <p:cNvCxnSpPr>
              <a:stCxn id="5" idx="3"/>
            </p:cNvCxnSpPr>
            <p:nvPr/>
          </p:nvCxnSpPr>
          <p:spPr bwMode="auto">
            <a:xfrm flipV="1">
              <a:off x="1174230" y="1494836"/>
              <a:ext cx="2880985" cy="1558"/>
            </a:xfrm>
            <a:prstGeom prst="line">
              <a:avLst/>
            </a:prstGeom>
            <a:solidFill>
              <a:srgbClr val="FF0000"/>
            </a:solidFill>
            <a:ln w="12700" cap="flat" cmpd="sng" algn="ctr">
              <a:solidFill>
                <a:schemeClr val="tx1"/>
              </a:solidFill>
              <a:prstDash val="sysDash"/>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4" name="Gerader Verbinder 20493">
              <a:extLst>
                <a:ext uri="{FF2B5EF4-FFF2-40B4-BE49-F238E27FC236}">
                  <a16:creationId xmlns:a16="http://schemas.microsoft.com/office/drawing/2014/main" id="{753A452B-11E8-FD46-07B6-68822BE21C04}"/>
                </a:ext>
              </a:extLst>
            </p:cNvPr>
            <p:cNvCxnSpPr>
              <a:endCxn id="7" idx="0"/>
            </p:cNvCxnSpPr>
            <p:nvPr/>
          </p:nvCxnSpPr>
          <p:spPr bwMode="auto">
            <a:xfrm>
              <a:off x="4060077" y="1503363"/>
              <a:ext cx="0" cy="1402465"/>
            </a:xfrm>
            <a:prstGeom prst="line">
              <a:avLst/>
            </a:prstGeom>
            <a:solidFill>
              <a:srgbClr val="FF0000"/>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506" name="Gruppieren 20505">
            <a:extLst>
              <a:ext uri="{FF2B5EF4-FFF2-40B4-BE49-F238E27FC236}">
                <a16:creationId xmlns:a16="http://schemas.microsoft.com/office/drawing/2014/main" id="{0D437A2A-076F-F199-1A9B-3734529B293F}"/>
              </a:ext>
            </a:extLst>
          </p:cNvPr>
          <p:cNvGrpSpPr/>
          <p:nvPr/>
        </p:nvGrpSpPr>
        <p:grpSpPr>
          <a:xfrm>
            <a:off x="7098919" y="988240"/>
            <a:ext cx="2679662" cy="2841445"/>
            <a:chOff x="6861175" y="988240"/>
            <a:chExt cx="2679662" cy="2841445"/>
          </a:xfrm>
        </p:grpSpPr>
        <p:grpSp>
          <p:nvGrpSpPr>
            <p:cNvPr id="20488" name="Gruppieren 20487">
              <a:extLst>
                <a:ext uri="{FF2B5EF4-FFF2-40B4-BE49-F238E27FC236}">
                  <a16:creationId xmlns:a16="http://schemas.microsoft.com/office/drawing/2014/main" id="{5E008B01-80B5-DC58-1DA8-249C6E5FDF6A}"/>
                </a:ext>
              </a:extLst>
            </p:cNvPr>
            <p:cNvGrpSpPr/>
            <p:nvPr/>
          </p:nvGrpSpPr>
          <p:grpSpPr>
            <a:xfrm>
              <a:off x="6861175" y="1364864"/>
              <a:ext cx="1642134" cy="2464821"/>
              <a:chOff x="6861175" y="1364864"/>
              <a:chExt cx="1642134" cy="2464821"/>
            </a:xfrm>
          </p:grpSpPr>
          <p:pic>
            <p:nvPicPr>
              <p:cNvPr id="15" name="Grafik 14">
                <a:extLst>
                  <a:ext uri="{FF2B5EF4-FFF2-40B4-BE49-F238E27FC236}">
                    <a16:creationId xmlns:a16="http://schemas.microsoft.com/office/drawing/2014/main" id="{55C94463-F7C7-A4AD-CCCD-20E0B540F2B9}"/>
                  </a:ext>
                </a:extLst>
              </p:cNvPr>
              <p:cNvPicPr>
                <a:picLocks noChangeAspect="1"/>
              </p:cNvPicPr>
              <p:nvPr/>
            </p:nvPicPr>
            <p:blipFill rotWithShape="1">
              <a:blip r:embed="rId5">
                <a:extLst>
                  <a:ext uri="{28A0092B-C50C-407E-A947-70E740481C1C}">
                    <a14:useLocalDpi xmlns:a14="http://schemas.microsoft.com/office/drawing/2010/main" val="0"/>
                  </a:ext>
                </a:extLst>
              </a:blip>
              <a:srcRect l="50757" t="64017" r="36426" b="19697"/>
              <a:stretch/>
            </p:blipFill>
            <p:spPr>
              <a:xfrm>
                <a:off x="6864789" y="1690370"/>
                <a:ext cx="937699" cy="593631"/>
              </a:xfrm>
              <a:prstGeom prst="rect">
                <a:avLst/>
              </a:prstGeom>
            </p:spPr>
          </p:pic>
          <p:pic>
            <p:nvPicPr>
              <p:cNvPr id="24" name="Grafik 23" descr="Ein Bild, das Reihe, Design enthält.&#10;&#10;Automatisch generierte Beschreibung">
                <a:extLst>
                  <a:ext uri="{FF2B5EF4-FFF2-40B4-BE49-F238E27FC236}">
                    <a16:creationId xmlns:a16="http://schemas.microsoft.com/office/drawing/2014/main" id="{BD2FC201-268F-D516-4311-17A6394BD4D9}"/>
                  </a:ext>
                </a:extLst>
              </p:cNvPr>
              <p:cNvPicPr>
                <a:picLocks noChangeAspect="1"/>
              </p:cNvPicPr>
              <p:nvPr/>
            </p:nvPicPr>
            <p:blipFill rotWithShape="1">
              <a:blip r:embed="rId6">
                <a:extLst>
                  <a:ext uri="{28A0092B-C50C-407E-A947-70E740481C1C}">
                    <a14:useLocalDpi xmlns:a14="http://schemas.microsoft.com/office/drawing/2010/main" val="0"/>
                  </a:ext>
                </a:extLst>
              </a:blip>
              <a:srcRect l="16577" t="33278" r="16222" b="33122"/>
              <a:stretch/>
            </p:blipFill>
            <p:spPr>
              <a:xfrm>
                <a:off x="7063130" y="2735580"/>
                <a:ext cx="1440179" cy="720091"/>
              </a:xfrm>
              <a:prstGeom prst="rect">
                <a:avLst/>
              </a:prstGeom>
            </p:spPr>
          </p:pic>
          <p:sp>
            <p:nvSpPr>
              <p:cNvPr id="25" name="Textfeld 24">
                <a:extLst>
                  <a:ext uri="{FF2B5EF4-FFF2-40B4-BE49-F238E27FC236}">
                    <a16:creationId xmlns:a16="http://schemas.microsoft.com/office/drawing/2014/main" id="{5104EB59-F72C-134D-A04C-6A100F6F29F1}"/>
                  </a:ext>
                </a:extLst>
              </p:cNvPr>
              <p:cNvSpPr txBox="1"/>
              <p:nvPr/>
            </p:nvSpPr>
            <p:spPr>
              <a:xfrm>
                <a:off x="7002457" y="1364864"/>
                <a:ext cx="662361" cy="276999"/>
              </a:xfrm>
              <a:prstGeom prst="rect">
                <a:avLst/>
              </a:prstGeom>
              <a:noFill/>
            </p:spPr>
            <p:txBody>
              <a:bodyPr wrap="none" rtlCol="0">
                <a:spAutoFit/>
              </a:bodyPr>
              <a:lstStyle/>
              <a:p>
                <a:r>
                  <a:rPr lang="de-DE" sz="1200" b="1" dirty="0"/>
                  <a:t>BHKW</a:t>
                </a:r>
              </a:p>
            </p:txBody>
          </p:sp>
          <p:cxnSp>
            <p:nvCxnSpPr>
              <p:cNvPr id="26" name="Gerader Verbinder 25">
                <a:extLst>
                  <a:ext uri="{FF2B5EF4-FFF2-40B4-BE49-F238E27FC236}">
                    <a16:creationId xmlns:a16="http://schemas.microsoft.com/office/drawing/2014/main" id="{5FE6A32D-6A65-433C-5DB8-B2029B0247F2}"/>
                  </a:ext>
                </a:extLst>
              </p:cNvPr>
              <p:cNvCxnSpPr/>
              <p:nvPr/>
            </p:nvCxnSpPr>
            <p:spPr bwMode="auto">
              <a:xfrm>
                <a:off x="6861175" y="3095625"/>
                <a:ext cx="0" cy="734060"/>
              </a:xfrm>
              <a:prstGeom prst="line">
                <a:avLst/>
              </a:prstGeom>
              <a:solidFill>
                <a:srgbClr val="FF0000"/>
              </a:solidFill>
              <a:ln w="28575" cap="flat" cmpd="sng" algn="ctr">
                <a:solidFill>
                  <a:srgbClr val="99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820EC55E-6EF6-2000-BA31-1B05660C42BA}"/>
                  </a:ext>
                </a:extLst>
              </p:cNvPr>
              <p:cNvCxnSpPr/>
              <p:nvPr/>
            </p:nvCxnSpPr>
            <p:spPr bwMode="auto">
              <a:xfrm>
                <a:off x="7333637" y="2224899"/>
                <a:ext cx="0" cy="600078"/>
              </a:xfrm>
              <a:prstGeom prst="line">
                <a:avLst/>
              </a:prstGeom>
              <a:solidFill>
                <a:srgbClr val="FF0000"/>
              </a:solidFill>
              <a:ln w="28575" cap="flat" cmpd="sng" algn="ctr">
                <a:solidFill>
                  <a:srgbClr val="99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84" name="Gerader Verbinder 20483">
                <a:extLst>
                  <a:ext uri="{FF2B5EF4-FFF2-40B4-BE49-F238E27FC236}">
                    <a16:creationId xmlns:a16="http://schemas.microsoft.com/office/drawing/2014/main" id="{1AD4E47F-238C-87F1-4607-162C5CC9C88F}"/>
                  </a:ext>
                </a:extLst>
              </p:cNvPr>
              <p:cNvCxnSpPr/>
              <p:nvPr/>
            </p:nvCxnSpPr>
            <p:spPr bwMode="auto">
              <a:xfrm>
                <a:off x="6861175" y="3095625"/>
                <a:ext cx="251744" cy="0"/>
              </a:xfrm>
              <a:prstGeom prst="line">
                <a:avLst/>
              </a:prstGeom>
              <a:solidFill>
                <a:srgbClr val="FF0000"/>
              </a:solidFill>
              <a:ln w="28575" cap="flat" cmpd="sng" algn="ctr">
                <a:solidFill>
                  <a:srgbClr val="99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98" name="Gerader Verbinder 20497">
              <a:extLst>
                <a:ext uri="{FF2B5EF4-FFF2-40B4-BE49-F238E27FC236}">
                  <a16:creationId xmlns:a16="http://schemas.microsoft.com/office/drawing/2014/main" id="{57190AB1-E8DC-2159-B6D8-713DAD0A83CB}"/>
                </a:ext>
              </a:extLst>
            </p:cNvPr>
            <p:cNvCxnSpPr/>
            <p:nvPr/>
          </p:nvCxnSpPr>
          <p:spPr bwMode="auto">
            <a:xfrm>
              <a:off x="9070974" y="1382578"/>
              <a:ext cx="0" cy="100989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9" name="Textfeld 20498">
              <a:extLst>
                <a:ext uri="{FF2B5EF4-FFF2-40B4-BE49-F238E27FC236}">
                  <a16:creationId xmlns:a16="http://schemas.microsoft.com/office/drawing/2014/main" id="{9F1D5664-F953-40C6-7A9D-528D6D8E8E30}"/>
                </a:ext>
              </a:extLst>
            </p:cNvPr>
            <p:cNvSpPr txBox="1"/>
            <p:nvPr/>
          </p:nvSpPr>
          <p:spPr>
            <a:xfrm>
              <a:off x="8604362" y="2390843"/>
              <a:ext cx="936475" cy="276999"/>
            </a:xfrm>
            <a:prstGeom prst="rect">
              <a:avLst/>
            </a:prstGeom>
            <a:noFill/>
          </p:spPr>
          <p:txBody>
            <a:bodyPr wrap="none" rtlCol="0">
              <a:spAutoFit/>
            </a:bodyPr>
            <a:lstStyle/>
            <a:p>
              <a:r>
                <a:rPr lang="de-DE" sz="1200" b="1" dirty="0"/>
                <a:t>Stromnetz</a:t>
              </a:r>
            </a:p>
          </p:txBody>
        </p:sp>
        <p:cxnSp>
          <p:nvCxnSpPr>
            <p:cNvPr id="20500" name="Gerader Verbinder 20499">
              <a:extLst>
                <a:ext uri="{FF2B5EF4-FFF2-40B4-BE49-F238E27FC236}">
                  <a16:creationId xmlns:a16="http://schemas.microsoft.com/office/drawing/2014/main" id="{95F1E8F6-17E1-EC23-94E2-F26CC274B72A}"/>
                </a:ext>
              </a:extLst>
            </p:cNvPr>
            <p:cNvCxnSpPr/>
            <p:nvPr/>
          </p:nvCxnSpPr>
          <p:spPr bwMode="auto">
            <a:xfrm>
              <a:off x="8207241" y="1285547"/>
              <a:ext cx="0" cy="1009897"/>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01" name="Textfeld 20500">
              <a:extLst>
                <a:ext uri="{FF2B5EF4-FFF2-40B4-BE49-F238E27FC236}">
                  <a16:creationId xmlns:a16="http://schemas.microsoft.com/office/drawing/2014/main" id="{BBC3AB6F-F389-B8A1-C2CC-AEB2F0F642F8}"/>
                </a:ext>
              </a:extLst>
            </p:cNvPr>
            <p:cNvSpPr txBox="1"/>
            <p:nvPr/>
          </p:nvSpPr>
          <p:spPr>
            <a:xfrm>
              <a:off x="7758430" y="988240"/>
              <a:ext cx="867545" cy="276999"/>
            </a:xfrm>
            <a:prstGeom prst="rect">
              <a:avLst/>
            </a:prstGeom>
            <a:noFill/>
          </p:spPr>
          <p:txBody>
            <a:bodyPr wrap="none" rtlCol="0">
              <a:spAutoFit/>
            </a:bodyPr>
            <a:lstStyle/>
            <a:p>
              <a:r>
                <a:rPr lang="de-DE" sz="1200" b="1" dirty="0"/>
                <a:t>Hausnetz</a:t>
              </a:r>
            </a:p>
          </p:txBody>
        </p:sp>
        <p:cxnSp>
          <p:nvCxnSpPr>
            <p:cNvPr id="20503" name="Gerader Verbinder 20502">
              <a:extLst>
                <a:ext uri="{FF2B5EF4-FFF2-40B4-BE49-F238E27FC236}">
                  <a16:creationId xmlns:a16="http://schemas.microsoft.com/office/drawing/2014/main" id="{072CC73F-5FCE-6B6C-90DE-E7BC667F3EA1}"/>
                </a:ext>
              </a:extLst>
            </p:cNvPr>
            <p:cNvCxnSpPr>
              <a:stCxn id="15" idx="3"/>
            </p:cNvCxnSpPr>
            <p:nvPr/>
          </p:nvCxnSpPr>
          <p:spPr bwMode="auto">
            <a:xfrm flipV="1">
              <a:off x="7802488" y="1987185"/>
              <a:ext cx="404753" cy="1"/>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04" name="Gerader Verbinder 20503">
              <a:extLst>
                <a:ext uri="{FF2B5EF4-FFF2-40B4-BE49-F238E27FC236}">
                  <a16:creationId xmlns:a16="http://schemas.microsoft.com/office/drawing/2014/main" id="{843E3676-3EA6-17F6-313E-E1AE2CB69B90}"/>
                </a:ext>
              </a:extLst>
            </p:cNvPr>
            <p:cNvCxnSpPr/>
            <p:nvPr/>
          </p:nvCxnSpPr>
          <p:spPr bwMode="auto">
            <a:xfrm>
              <a:off x="8207241" y="2153486"/>
              <a:ext cx="834878"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Rechteck 3">
            <a:extLst>
              <a:ext uri="{FF2B5EF4-FFF2-40B4-BE49-F238E27FC236}">
                <a16:creationId xmlns:a16="http://schemas.microsoft.com/office/drawing/2014/main" id="{65913531-B14C-7D12-7F45-D5ADC74FEF16}"/>
              </a:ext>
            </a:extLst>
          </p:cNvPr>
          <p:cNvSpPr/>
          <p:nvPr/>
        </p:nvSpPr>
        <p:spPr bwMode="auto">
          <a:xfrm>
            <a:off x="1464557" y="3163824"/>
            <a:ext cx="757435" cy="30219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 name="Gruppieren 10">
            <a:extLst>
              <a:ext uri="{FF2B5EF4-FFF2-40B4-BE49-F238E27FC236}">
                <a16:creationId xmlns:a16="http://schemas.microsoft.com/office/drawing/2014/main" id="{A5646B2F-9F05-9AC9-AA73-8C719EAB479A}"/>
              </a:ext>
            </a:extLst>
          </p:cNvPr>
          <p:cNvGrpSpPr/>
          <p:nvPr/>
        </p:nvGrpSpPr>
        <p:grpSpPr>
          <a:xfrm>
            <a:off x="1236282" y="3556367"/>
            <a:ext cx="1790329" cy="1039333"/>
            <a:chOff x="998538" y="3428351"/>
            <a:chExt cx="1790329" cy="1039333"/>
          </a:xfrm>
        </p:grpSpPr>
        <p:pic>
          <p:nvPicPr>
            <p:cNvPr id="2" name="Grafik 1">
              <a:extLst>
                <a:ext uri="{FF2B5EF4-FFF2-40B4-BE49-F238E27FC236}">
                  <a16:creationId xmlns:a16="http://schemas.microsoft.com/office/drawing/2014/main" id="{FBAA9AF8-BA6E-EB98-7702-6A26D74A4BAA}"/>
                </a:ext>
              </a:extLst>
            </p:cNvPr>
            <p:cNvPicPr>
              <a:picLocks noChangeAspect="1"/>
            </p:cNvPicPr>
            <p:nvPr/>
          </p:nvPicPr>
          <p:blipFill rotWithShape="1">
            <a:blip r:embed="rId4">
              <a:extLst>
                <a:ext uri="{28A0092B-C50C-407E-A947-70E740481C1C}">
                  <a14:useLocalDpi xmlns:a14="http://schemas.microsoft.com/office/drawing/2010/main" val="0"/>
                </a:ext>
              </a:extLst>
            </a:blip>
            <a:srcRect l="11708" t="62787" r="69998" b="10949"/>
            <a:stretch/>
          </p:blipFill>
          <p:spPr>
            <a:xfrm>
              <a:off x="998538" y="3452307"/>
              <a:ext cx="1790329" cy="1015377"/>
            </a:xfrm>
            <a:prstGeom prst="rect">
              <a:avLst/>
            </a:prstGeom>
          </p:spPr>
        </p:pic>
        <p:sp>
          <p:nvSpPr>
            <p:cNvPr id="9" name="Rechteck 8">
              <a:extLst>
                <a:ext uri="{FF2B5EF4-FFF2-40B4-BE49-F238E27FC236}">
                  <a16:creationId xmlns:a16="http://schemas.microsoft.com/office/drawing/2014/main" id="{56E69AEE-B50B-AEF0-67BC-77481926AADD}"/>
                </a:ext>
              </a:extLst>
            </p:cNvPr>
            <p:cNvSpPr/>
            <p:nvPr/>
          </p:nvSpPr>
          <p:spPr bwMode="auto">
            <a:xfrm>
              <a:off x="2031431" y="3428351"/>
              <a:ext cx="757435" cy="20138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3" name="Gerader Verbinder 12">
            <a:extLst>
              <a:ext uri="{FF2B5EF4-FFF2-40B4-BE49-F238E27FC236}">
                <a16:creationId xmlns:a16="http://schemas.microsoft.com/office/drawing/2014/main" id="{1C4B75A2-2F25-E443-6B28-C6D8D46A6196}"/>
              </a:ext>
            </a:extLst>
          </p:cNvPr>
          <p:cNvCxnSpPr/>
          <p:nvPr/>
        </p:nvCxnSpPr>
        <p:spPr bwMode="auto">
          <a:xfrm>
            <a:off x="849656" y="2667842"/>
            <a:ext cx="0" cy="806864"/>
          </a:xfrm>
          <a:prstGeom prst="line">
            <a:avLst/>
          </a:prstGeom>
          <a:solidFill>
            <a:srgbClr val="FF0000"/>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mit Pfeil 15">
            <a:extLst>
              <a:ext uri="{FF2B5EF4-FFF2-40B4-BE49-F238E27FC236}">
                <a16:creationId xmlns:a16="http://schemas.microsoft.com/office/drawing/2014/main" id="{CA21076D-B854-190D-6A56-961295916699}"/>
              </a:ext>
            </a:extLst>
          </p:cNvPr>
          <p:cNvCxnSpPr/>
          <p:nvPr/>
        </p:nvCxnSpPr>
        <p:spPr bwMode="auto">
          <a:xfrm>
            <a:off x="849656" y="3474706"/>
            <a:ext cx="2176954" cy="0"/>
          </a:xfrm>
          <a:prstGeom prst="straightConnector1">
            <a:avLst/>
          </a:prstGeom>
          <a:solidFill>
            <a:srgbClr val="FF0000"/>
          </a:solidFill>
          <a:ln w="12700" cap="flat" cmpd="sng" algn="ctr">
            <a:solidFill>
              <a:schemeClr val="tx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feld 26">
            <a:extLst>
              <a:ext uri="{FF2B5EF4-FFF2-40B4-BE49-F238E27FC236}">
                <a16:creationId xmlns:a16="http://schemas.microsoft.com/office/drawing/2014/main" id="{CF20C1B8-2286-B03F-1FAE-FDE973920F82}"/>
              </a:ext>
            </a:extLst>
          </p:cNvPr>
          <p:cNvSpPr txBox="1"/>
          <p:nvPr/>
        </p:nvSpPr>
        <p:spPr>
          <a:xfrm>
            <a:off x="843367" y="3233094"/>
            <a:ext cx="1803699" cy="246221"/>
          </a:xfrm>
          <a:prstGeom prst="rect">
            <a:avLst/>
          </a:prstGeom>
          <a:noFill/>
        </p:spPr>
        <p:txBody>
          <a:bodyPr wrap="none" rtlCol="0">
            <a:spAutoFit/>
          </a:bodyPr>
          <a:lstStyle/>
          <a:p>
            <a:r>
              <a:rPr lang="de-DE" sz="1000" b="1" dirty="0">
                <a:solidFill>
                  <a:srgbClr val="003399"/>
                </a:solidFill>
              </a:rPr>
              <a:t>landwirtschaftliche Abfälle</a:t>
            </a:r>
          </a:p>
        </p:txBody>
      </p:sp>
      <p:sp>
        <p:nvSpPr>
          <p:cNvPr id="30" name="Textfeld 29">
            <a:extLst>
              <a:ext uri="{FF2B5EF4-FFF2-40B4-BE49-F238E27FC236}">
                <a16:creationId xmlns:a16="http://schemas.microsoft.com/office/drawing/2014/main" id="{D3EBAE98-97FF-6F54-22A0-F54B44775703}"/>
              </a:ext>
            </a:extLst>
          </p:cNvPr>
          <p:cNvSpPr txBox="1"/>
          <p:nvPr/>
        </p:nvSpPr>
        <p:spPr>
          <a:xfrm>
            <a:off x="914294" y="4540570"/>
            <a:ext cx="1978427" cy="246221"/>
          </a:xfrm>
          <a:prstGeom prst="rect">
            <a:avLst/>
          </a:prstGeom>
          <a:noFill/>
        </p:spPr>
        <p:txBody>
          <a:bodyPr wrap="none" rtlCol="0">
            <a:spAutoFit/>
          </a:bodyPr>
          <a:lstStyle/>
          <a:p>
            <a:r>
              <a:rPr lang="de-DE" sz="1000" b="1" dirty="0">
                <a:solidFill>
                  <a:srgbClr val="003399"/>
                </a:solidFill>
              </a:rPr>
              <a:t>urbane Abfall- und Reststoffe</a:t>
            </a:r>
          </a:p>
        </p:txBody>
      </p:sp>
      <p:sp>
        <p:nvSpPr>
          <p:cNvPr id="31" name="Textfeld 30">
            <a:extLst>
              <a:ext uri="{FF2B5EF4-FFF2-40B4-BE49-F238E27FC236}">
                <a16:creationId xmlns:a16="http://schemas.microsoft.com/office/drawing/2014/main" id="{CF8E909F-BCD8-F44C-319D-5B3ED7DE4862}"/>
              </a:ext>
            </a:extLst>
          </p:cNvPr>
          <p:cNvSpPr txBox="1"/>
          <p:nvPr/>
        </p:nvSpPr>
        <p:spPr>
          <a:xfrm>
            <a:off x="782936" y="5273396"/>
            <a:ext cx="3829895" cy="276999"/>
          </a:xfrm>
          <a:prstGeom prst="rect">
            <a:avLst/>
          </a:prstGeom>
          <a:noFill/>
        </p:spPr>
        <p:txBody>
          <a:bodyPr wrap="none" rtlCol="0">
            <a:spAutoFit/>
          </a:bodyPr>
          <a:lstStyle/>
          <a:p>
            <a:r>
              <a:rPr lang="de-DE" sz="1200" b="1" dirty="0"/>
              <a:t>SWR: </a:t>
            </a:r>
            <a:r>
              <a:rPr lang="de-DE" sz="1050" dirty="0">
                <a:solidFill>
                  <a:srgbClr val="00B050"/>
                </a:solidFill>
                <a:hlinkClick r:id="rId7">
                  <a:extLst>
                    <a:ext uri="{A12FA001-AC4F-418D-AE19-62706E023703}">
                      <ahyp:hlinkClr xmlns:ahyp="http://schemas.microsoft.com/office/drawing/2018/hyperlinkcolor" val="tx"/>
                    </a:ext>
                  </a:extLst>
                </a:hlinkClick>
              </a:rPr>
              <a:t>Biogas-Anlage in Boppard erzeugt Energie aus Abfall</a:t>
            </a:r>
            <a:endParaRPr lang="de-DE" sz="1200" b="1" dirty="0">
              <a:solidFill>
                <a:srgbClr val="00B050"/>
              </a:solidFill>
            </a:endParaRPr>
          </a:p>
        </p:txBody>
      </p:sp>
    </p:spTree>
    <p:extLst>
      <p:ext uri="{BB962C8B-B14F-4D97-AF65-F5344CB8AC3E}">
        <p14:creationId xmlns:p14="http://schemas.microsoft.com/office/powerpoint/2010/main" val="411723863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496"/>
                                        </p:tgtEl>
                                        <p:attrNameLst>
                                          <p:attrName>style.visibility</p:attrName>
                                        </p:attrNameLst>
                                      </p:cBhvr>
                                      <p:to>
                                        <p:strVal val="visible"/>
                                      </p:to>
                                    </p:set>
                                    <p:anim calcmode="lin" valueType="num">
                                      <p:cBhvr additive="base">
                                        <p:cTn id="7" dur="1000" fill="hold"/>
                                        <p:tgtEl>
                                          <p:spTgt spid="20496"/>
                                        </p:tgtEl>
                                        <p:attrNameLst>
                                          <p:attrName>ppt_x</p:attrName>
                                        </p:attrNameLst>
                                      </p:cBhvr>
                                      <p:tavLst>
                                        <p:tav tm="0">
                                          <p:val>
                                            <p:strVal val="1+#ppt_w/2"/>
                                          </p:val>
                                        </p:tav>
                                        <p:tav tm="100000">
                                          <p:val>
                                            <p:strVal val="#ppt_x"/>
                                          </p:val>
                                        </p:tav>
                                      </p:tavLst>
                                    </p:anim>
                                    <p:anim calcmode="lin" valueType="num">
                                      <p:cBhvr additive="base">
                                        <p:cTn id="8" dur="1000" fill="hold"/>
                                        <p:tgtEl>
                                          <p:spTgt spid="204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1000" fill="hold"/>
                                        <p:tgtEl>
                                          <p:spTgt spid="20489"/>
                                        </p:tgtEl>
                                        <p:attrNameLst>
                                          <p:attrName>ppt_x</p:attrName>
                                        </p:attrNameLst>
                                      </p:cBhvr>
                                      <p:tavLst>
                                        <p:tav tm="0">
                                          <p:val>
                                            <p:strVal val="1+#ppt_w/2"/>
                                          </p:val>
                                        </p:tav>
                                        <p:tav tm="100000">
                                          <p:val>
                                            <p:strVal val="#ppt_x"/>
                                          </p:val>
                                        </p:tav>
                                      </p:tavLst>
                                    </p:anim>
                                    <p:anim calcmode="lin" valueType="num">
                                      <p:cBhvr additive="base">
                                        <p:cTn id="14" dur="1000" fill="hold"/>
                                        <p:tgtEl>
                                          <p:spTgt spid="2048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0480"/>
                                        </p:tgtEl>
                                        <p:attrNameLst>
                                          <p:attrName>style.visibility</p:attrName>
                                        </p:attrNameLst>
                                      </p:cBhvr>
                                      <p:to>
                                        <p:strVal val="visible"/>
                                      </p:to>
                                    </p:set>
                                    <p:anim calcmode="lin" valueType="num">
                                      <p:cBhvr additive="base">
                                        <p:cTn id="19" dur="1000" fill="hold"/>
                                        <p:tgtEl>
                                          <p:spTgt spid="20480"/>
                                        </p:tgtEl>
                                        <p:attrNameLst>
                                          <p:attrName>ppt_x</p:attrName>
                                        </p:attrNameLst>
                                      </p:cBhvr>
                                      <p:tavLst>
                                        <p:tav tm="0">
                                          <p:val>
                                            <p:strVal val="1+#ppt_w/2"/>
                                          </p:val>
                                        </p:tav>
                                        <p:tav tm="100000">
                                          <p:val>
                                            <p:strVal val="#ppt_x"/>
                                          </p:val>
                                        </p:tav>
                                      </p:tavLst>
                                    </p:anim>
                                    <p:anim calcmode="lin" valueType="num">
                                      <p:cBhvr additive="base">
                                        <p:cTn id="20" dur="1000" fill="hold"/>
                                        <p:tgtEl>
                                          <p:spTgt spid="204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506"/>
                                        </p:tgtEl>
                                        <p:attrNameLst>
                                          <p:attrName>style.visibility</p:attrName>
                                        </p:attrNameLst>
                                      </p:cBhvr>
                                      <p:to>
                                        <p:strVal val="visible"/>
                                      </p:to>
                                    </p:set>
                                    <p:anim calcmode="lin" valueType="num">
                                      <p:cBhvr additive="base">
                                        <p:cTn id="25" dur="1000" fill="hold"/>
                                        <p:tgtEl>
                                          <p:spTgt spid="20506"/>
                                        </p:tgtEl>
                                        <p:attrNameLst>
                                          <p:attrName>ppt_x</p:attrName>
                                        </p:attrNameLst>
                                      </p:cBhvr>
                                      <p:tavLst>
                                        <p:tav tm="0">
                                          <p:val>
                                            <p:strVal val="1+#ppt_w/2"/>
                                          </p:val>
                                        </p:tav>
                                        <p:tav tm="100000">
                                          <p:val>
                                            <p:strVal val="#ppt_x"/>
                                          </p:val>
                                        </p:tav>
                                      </p:tavLst>
                                    </p:anim>
                                    <p:anim calcmode="lin" valueType="num">
                                      <p:cBhvr additive="base">
                                        <p:cTn id="26" dur="1000" fill="hold"/>
                                        <p:tgtEl>
                                          <p:spTgt spid="2050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17"/>
                                        </p:tgtEl>
                                        <p:attrNameLst>
                                          <p:attrName>style.visibility</p:attrName>
                                        </p:attrNameLst>
                                      </p:cBhvr>
                                      <p:to>
                                        <p:strVal val="visible"/>
                                      </p:to>
                                    </p:set>
                                    <p:anim calcmode="lin" valueType="num">
                                      <p:cBhvr additive="base">
                                        <p:cTn id="31" dur="1000" fill="hold"/>
                                        <p:tgtEl>
                                          <p:spTgt spid="117"/>
                                        </p:tgtEl>
                                        <p:attrNameLst>
                                          <p:attrName>ppt_x</p:attrName>
                                        </p:attrNameLst>
                                      </p:cBhvr>
                                      <p:tavLst>
                                        <p:tav tm="0">
                                          <p:val>
                                            <p:strVal val="#ppt_x"/>
                                          </p:val>
                                        </p:tav>
                                        <p:tav tm="100000">
                                          <p:val>
                                            <p:strVal val="#ppt_x"/>
                                          </p:val>
                                        </p:tav>
                                      </p:tavLst>
                                    </p:anim>
                                    <p:anim calcmode="lin" valueType="num">
                                      <p:cBhvr additive="base">
                                        <p:cTn id="32"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2">
            <a:extLst>
              <a:ext uri="{FF2B5EF4-FFF2-40B4-BE49-F238E27FC236}">
                <a16:creationId xmlns:a16="http://schemas.microsoft.com/office/drawing/2014/main" id="{0DF46F4A-D6B9-DB63-B963-E28B0F250D07}"/>
              </a:ext>
            </a:extLst>
          </p:cNvPr>
          <p:cNvSpPr txBox="1">
            <a:spLocks noChangeArrowheads="1"/>
          </p:cNvSpPr>
          <p:nvPr/>
        </p:nvSpPr>
        <p:spPr bwMode="auto">
          <a:xfrm>
            <a:off x="998538" y="-22225"/>
            <a:ext cx="44743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(3) Biogasanlage (4)</a:t>
            </a:r>
            <a:br>
              <a:rPr lang="de-DE" altLang="de-DE" sz="2000" dirty="0">
                <a:solidFill>
                  <a:schemeClr val="bg1"/>
                </a:solidFill>
              </a:rPr>
            </a:br>
            <a:r>
              <a:rPr lang="de-DE" altLang="de-DE" sz="2000" dirty="0">
                <a:solidFill>
                  <a:schemeClr val="bg1"/>
                </a:solidFill>
              </a:rPr>
              <a:t>Biogasanlage, Beispiel Westheim</a:t>
            </a:r>
            <a:endParaRPr lang="en-GB" altLang="de-DE" sz="2000" dirty="0">
              <a:solidFill>
                <a:schemeClr val="bg1"/>
              </a:solidFill>
            </a:endParaRPr>
          </a:p>
        </p:txBody>
      </p:sp>
      <p:sp>
        <p:nvSpPr>
          <p:cNvPr id="6" name="Text Box 5">
            <a:extLst>
              <a:ext uri="{FF2B5EF4-FFF2-40B4-BE49-F238E27FC236}">
                <a16:creationId xmlns:a16="http://schemas.microsoft.com/office/drawing/2014/main" id="{A99175B3-AF29-4049-0DBD-628A45232298}"/>
              </a:ext>
            </a:extLst>
          </p:cNvPr>
          <p:cNvSpPr txBox="1">
            <a:spLocks noChangeArrowheads="1"/>
          </p:cNvSpPr>
          <p:nvPr/>
        </p:nvSpPr>
        <p:spPr bwMode="auto">
          <a:xfrm>
            <a:off x="6043071" y="5373590"/>
            <a:ext cx="265938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sz="1050" dirty="0">
                <a:solidFill>
                  <a:srgbClr val="00B050"/>
                </a:solidFill>
                <a:hlinkClick r:id="rId3">
                  <a:extLst>
                    <a:ext uri="{A12FA001-AC4F-418D-AE19-62706E023703}">
                      <ahyp:hlinkClr xmlns:ahyp="http://schemas.microsoft.com/office/drawing/2018/hyperlinkcolor" val="tx"/>
                    </a:ext>
                  </a:extLst>
                </a:hlinkClick>
              </a:rPr>
              <a:t>Biogutvergärung Bietigheim GmbH</a:t>
            </a:r>
            <a:r>
              <a:rPr lang="de-DE" altLang="de-DE" sz="1200" dirty="0">
                <a:solidFill>
                  <a:srgbClr val="0000CC"/>
                </a:solidFill>
                <a:hlinkClick r:id="rId3">
                  <a:extLst>
                    <a:ext uri="{A12FA001-AC4F-418D-AE19-62706E023703}">
                      <ahyp:hlinkClr xmlns:ahyp="http://schemas.microsoft.com/office/drawing/2018/hyperlinkcolor" val="tx"/>
                    </a:ext>
                  </a:extLst>
                </a:hlinkClick>
              </a:rPr>
              <a:t>.</a:t>
            </a:r>
            <a:endParaRPr lang="en-US" altLang="de-DE" sz="1200" dirty="0"/>
          </a:p>
        </p:txBody>
      </p:sp>
      <p:pic>
        <p:nvPicPr>
          <p:cNvPr id="2" name="Grafik 1" descr="Ein Bild, das Text enthält.&#10;&#10;Automatisch generierte Beschreibung">
            <a:extLst>
              <a:ext uri="{FF2B5EF4-FFF2-40B4-BE49-F238E27FC236}">
                <a16:creationId xmlns:a16="http://schemas.microsoft.com/office/drawing/2014/main" id="{7D398F3B-68DA-0D63-A0FB-D6DFECAE2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52" y="838976"/>
            <a:ext cx="7970520" cy="4473632"/>
          </a:xfrm>
          <a:prstGeom prst="rect">
            <a:avLst/>
          </a:prstGeom>
        </p:spPr>
      </p:pic>
      <p:sp>
        <p:nvSpPr>
          <p:cNvPr id="117" name="Rectangle 4">
            <a:extLst>
              <a:ext uri="{FF2B5EF4-FFF2-40B4-BE49-F238E27FC236}">
                <a16:creationId xmlns:a16="http://schemas.microsoft.com/office/drawing/2014/main" id="{21639EA9-5D01-55C1-44C2-F3B3246D8304}"/>
              </a:ext>
            </a:extLst>
          </p:cNvPr>
          <p:cNvSpPr>
            <a:spLocks noChangeArrowheads="1"/>
          </p:cNvSpPr>
          <p:nvPr/>
        </p:nvSpPr>
        <p:spPr bwMode="auto">
          <a:xfrm>
            <a:off x="0" y="591272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Eine Biogasanlage für urbane Bio-Abfälle mit direkter Bio-Methan-Einspeisung ins Erdgasnetz! </a:t>
            </a:r>
          </a:p>
        </p:txBody>
      </p:sp>
    </p:spTree>
    <p:extLst>
      <p:ext uri="{BB962C8B-B14F-4D97-AF65-F5344CB8AC3E}">
        <p14:creationId xmlns:p14="http://schemas.microsoft.com/office/powerpoint/2010/main" val="6940938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fill="hold"/>
                                        <p:tgtEl>
                                          <p:spTgt spid="117"/>
                                        </p:tgtEl>
                                        <p:attrNameLst>
                                          <p:attrName>ppt_x</p:attrName>
                                        </p:attrNameLst>
                                      </p:cBhvr>
                                      <p:tavLst>
                                        <p:tav tm="0">
                                          <p:val>
                                            <p:strVal val="#ppt_x"/>
                                          </p:val>
                                        </p:tav>
                                        <p:tav tm="100000">
                                          <p:val>
                                            <p:strVal val="#ppt_x"/>
                                          </p:val>
                                        </p:tav>
                                      </p:tavLst>
                                    </p:anim>
                                    <p:anim calcmode="lin" valueType="num">
                                      <p:cBhvr additive="base">
                                        <p:cTn id="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344973F0-CA29-4B6D-8044-9167A5681BC0}"/>
              </a:ext>
            </a:extLst>
          </p:cNvPr>
          <p:cNvSpPr txBox="1"/>
          <p:nvPr/>
        </p:nvSpPr>
        <p:spPr>
          <a:xfrm>
            <a:off x="975360" y="-18662"/>
            <a:ext cx="8865325" cy="707886"/>
          </a:xfrm>
          <a:prstGeom prst="rect">
            <a:avLst/>
          </a:prstGeom>
          <a:noFill/>
        </p:spPr>
        <p:txBody>
          <a:bodyPr wrap="square">
            <a:spAutoFit/>
          </a:bodyPr>
          <a:lstStyle/>
          <a:p>
            <a:r>
              <a:rPr lang="en-US" altLang="de-DE" sz="2000" dirty="0" err="1">
                <a:solidFill>
                  <a:schemeClr val="bg1"/>
                </a:solidFill>
              </a:rPr>
              <a:t>Vom</a:t>
            </a:r>
            <a:r>
              <a:rPr lang="en-US" altLang="de-DE" sz="2000" dirty="0">
                <a:solidFill>
                  <a:schemeClr val="bg1"/>
                </a:solidFill>
              </a:rPr>
              <a:t> P-</a:t>
            </a:r>
            <a:r>
              <a:rPr lang="en-US" altLang="de-DE" sz="2000" dirty="0" err="1">
                <a:solidFill>
                  <a:schemeClr val="bg1"/>
                </a:solidFill>
              </a:rPr>
              <a:t>Energiebedarf</a:t>
            </a:r>
            <a:r>
              <a:rPr lang="en-US" altLang="de-DE" sz="2000" dirty="0">
                <a:solidFill>
                  <a:schemeClr val="bg1"/>
                </a:solidFill>
              </a:rPr>
              <a:t> </a:t>
            </a:r>
            <a:r>
              <a:rPr lang="en-US" altLang="de-DE" sz="2000" dirty="0" err="1">
                <a:solidFill>
                  <a:schemeClr val="bg1"/>
                </a:solidFill>
              </a:rPr>
              <a:t>mit</a:t>
            </a:r>
            <a:r>
              <a:rPr lang="en-US" altLang="de-DE" sz="2000" dirty="0">
                <a:solidFill>
                  <a:schemeClr val="bg1"/>
                </a:solidFill>
              </a:rPr>
              <a:t> EE-</a:t>
            </a:r>
            <a:r>
              <a:rPr lang="en-US" altLang="de-DE" sz="2000" dirty="0" err="1">
                <a:solidFill>
                  <a:schemeClr val="bg1"/>
                </a:solidFill>
              </a:rPr>
              <a:t>Potenzialen</a:t>
            </a:r>
            <a:r>
              <a:rPr lang="en-US" altLang="de-DE" sz="2000" dirty="0">
                <a:solidFill>
                  <a:schemeClr val="bg1"/>
                </a:solidFill>
              </a:rPr>
              <a:t> und EE-</a:t>
            </a:r>
            <a:r>
              <a:rPr lang="en-US" altLang="de-DE" sz="2000" dirty="0" err="1">
                <a:solidFill>
                  <a:schemeClr val="bg1"/>
                </a:solidFill>
              </a:rPr>
              <a:t>Bestand</a:t>
            </a:r>
            <a:r>
              <a:rPr lang="en-US" altLang="de-DE" sz="2000" dirty="0">
                <a:solidFill>
                  <a:schemeClr val="bg1"/>
                </a:solidFill>
              </a:rPr>
              <a:t> </a:t>
            </a:r>
            <a:r>
              <a:rPr lang="en-US" altLang="de-DE" sz="2000" dirty="0" err="1">
                <a:solidFill>
                  <a:schemeClr val="bg1"/>
                </a:solidFill>
              </a:rPr>
              <a:t>zum</a:t>
            </a:r>
            <a:r>
              <a:rPr lang="en-US" altLang="de-DE" sz="2000" dirty="0">
                <a:solidFill>
                  <a:schemeClr val="bg1"/>
                </a:solidFill>
              </a:rPr>
              <a:t> EE-</a:t>
            </a:r>
            <a:r>
              <a:rPr lang="en-US" altLang="de-DE" sz="2000" dirty="0" err="1">
                <a:solidFill>
                  <a:schemeClr val="bg1"/>
                </a:solidFill>
              </a:rPr>
              <a:t>Ausbaupfad</a:t>
            </a:r>
            <a:r>
              <a:rPr lang="en-US" altLang="de-DE" sz="2000" dirty="0">
                <a:solidFill>
                  <a:schemeClr val="bg1"/>
                </a:solidFill>
              </a:rPr>
              <a:t>: </a:t>
            </a:r>
            <a:r>
              <a:rPr lang="en-US" altLang="de-DE" sz="2000" dirty="0" err="1">
                <a:solidFill>
                  <a:schemeClr val="bg1"/>
                </a:solidFill>
              </a:rPr>
              <a:t>Struktur</a:t>
            </a:r>
            <a:r>
              <a:rPr lang="en-US" altLang="de-DE" sz="2000" dirty="0">
                <a:solidFill>
                  <a:schemeClr val="bg1"/>
                </a:solidFill>
              </a:rPr>
              <a:t> der </a:t>
            </a:r>
            <a:r>
              <a:rPr lang="en-US" altLang="de-DE" sz="2000" dirty="0" err="1">
                <a:solidFill>
                  <a:schemeClr val="bg1"/>
                </a:solidFill>
              </a:rPr>
              <a:t>Herleitung</a:t>
            </a:r>
            <a:endParaRPr lang="de-DE" sz="2000" dirty="0">
              <a:solidFill>
                <a:schemeClr val="bg1"/>
              </a:solidFill>
            </a:endParaRPr>
          </a:p>
        </p:txBody>
      </p:sp>
      <p:sp>
        <p:nvSpPr>
          <p:cNvPr id="146" name="Pfeil: Chevron 145">
            <a:extLst>
              <a:ext uri="{FF2B5EF4-FFF2-40B4-BE49-F238E27FC236}">
                <a16:creationId xmlns:a16="http://schemas.microsoft.com/office/drawing/2014/main" id="{3AEEF269-0425-4167-8F4A-AC8C26AD88F1}"/>
              </a:ext>
            </a:extLst>
          </p:cNvPr>
          <p:cNvSpPr/>
          <p:nvPr/>
        </p:nvSpPr>
        <p:spPr bwMode="auto">
          <a:xfrm>
            <a:off x="1561839" y="3340359"/>
            <a:ext cx="752069" cy="503853"/>
          </a:xfrm>
          <a:prstGeom prst="chevron">
            <a:avLst>
              <a:gd name="adj" fmla="val 22222"/>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400" b="0" i="0" u="none" strike="noStrike" cap="none" normalizeH="0" baseline="0" dirty="0">
                <a:ln>
                  <a:noFill/>
                </a:ln>
                <a:solidFill>
                  <a:schemeClr val="bg1"/>
                </a:solidFill>
                <a:effectLst/>
                <a:latin typeface="Arial" charset="0"/>
              </a:rPr>
              <a:t>TWh/a</a:t>
            </a:r>
          </a:p>
        </p:txBody>
      </p:sp>
      <p:grpSp>
        <p:nvGrpSpPr>
          <p:cNvPr id="29718" name="Gruppieren 29717">
            <a:extLst>
              <a:ext uri="{FF2B5EF4-FFF2-40B4-BE49-F238E27FC236}">
                <a16:creationId xmlns:a16="http://schemas.microsoft.com/office/drawing/2014/main" id="{926CF253-41D5-4CE0-B783-F3A9F398203B}"/>
              </a:ext>
            </a:extLst>
          </p:cNvPr>
          <p:cNvGrpSpPr/>
          <p:nvPr/>
        </p:nvGrpSpPr>
        <p:grpSpPr>
          <a:xfrm>
            <a:off x="2228820" y="2817459"/>
            <a:ext cx="3895596" cy="1893064"/>
            <a:chOff x="2228820" y="2817459"/>
            <a:chExt cx="3895596" cy="1893064"/>
          </a:xfrm>
        </p:grpSpPr>
        <p:grpSp>
          <p:nvGrpSpPr>
            <p:cNvPr id="29704" name="Gruppieren 29703">
              <a:extLst>
                <a:ext uri="{FF2B5EF4-FFF2-40B4-BE49-F238E27FC236}">
                  <a16:creationId xmlns:a16="http://schemas.microsoft.com/office/drawing/2014/main" id="{6E9C6EB0-7EE7-4DB5-9F4A-8A52FF3B070F}"/>
                </a:ext>
              </a:extLst>
            </p:cNvPr>
            <p:cNvGrpSpPr/>
            <p:nvPr/>
          </p:nvGrpSpPr>
          <p:grpSpPr>
            <a:xfrm>
              <a:off x="2228820" y="2817459"/>
              <a:ext cx="3040916" cy="1893064"/>
              <a:chOff x="2627819" y="2817459"/>
              <a:chExt cx="3412604" cy="1893064"/>
            </a:xfrm>
          </p:grpSpPr>
          <p:pic>
            <p:nvPicPr>
              <p:cNvPr id="116" name="Grafik 115" descr="Ein Bild, das Tisch enthält.&#10;&#10;Automatisch generierte Beschreibung">
                <a:extLst>
                  <a:ext uri="{FF2B5EF4-FFF2-40B4-BE49-F238E27FC236}">
                    <a16:creationId xmlns:a16="http://schemas.microsoft.com/office/drawing/2014/main" id="{2F5F8740-46B1-4F92-BFD7-751F08304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298" y="2817459"/>
                <a:ext cx="3228125" cy="1586935"/>
              </a:xfrm>
              <a:prstGeom prst="rect">
                <a:avLst/>
              </a:prstGeom>
            </p:spPr>
          </p:pic>
          <p:sp>
            <p:nvSpPr>
              <p:cNvPr id="136" name="Rectangle 4">
                <a:extLst>
                  <a:ext uri="{FF2B5EF4-FFF2-40B4-BE49-F238E27FC236}">
                    <a16:creationId xmlns:a16="http://schemas.microsoft.com/office/drawing/2014/main" id="{A82C1650-57F4-4F71-AF39-64FDDAF9CAE9}"/>
                  </a:ext>
                </a:extLst>
              </p:cNvPr>
              <p:cNvSpPr>
                <a:spLocks noChangeArrowheads="1"/>
              </p:cNvSpPr>
              <p:nvPr/>
            </p:nvSpPr>
            <p:spPr bwMode="auto">
              <a:xfrm>
                <a:off x="2627819" y="4367599"/>
                <a:ext cx="1895907"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dirty="0">
                    <a:solidFill>
                      <a:schemeClr val="accent2"/>
                    </a:solidFill>
                  </a:rPr>
                  <a:t>Zubau-Mengen/a</a:t>
                </a:r>
              </a:p>
            </p:txBody>
          </p:sp>
        </p:grpSp>
        <p:sp>
          <p:nvSpPr>
            <p:cNvPr id="160" name="Pfeil: Chevron 159">
              <a:extLst>
                <a:ext uri="{FF2B5EF4-FFF2-40B4-BE49-F238E27FC236}">
                  <a16:creationId xmlns:a16="http://schemas.microsoft.com/office/drawing/2014/main" id="{3C1D74DB-4857-43C8-8DC8-369FD00D15EB}"/>
                </a:ext>
              </a:extLst>
            </p:cNvPr>
            <p:cNvSpPr/>
            <p:nvPr/>
          </p:nvSpPr>
          <p:spPr bwMode="auto">
            <a:xfrm>
              <a:off x="5372347" y="3340359"/>
              <a:ext cx="752069" cy="503853"/>
            </a:xfrm>
            <a:prstGeom prst="chevron">
              <a:avLst>
                <a:gd name="adj" fmla="val 22222"/>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400" dirty="0">
                  <a:solidFill>
                    <a:schemeClr val="bg1"/>
                  </a:solidFill>
                  <a:latin typeface="Arial" charset="0"/>
                </a:rPr>
                <a:t>GW/a</a:t>
              </a:r>
              <a:endParaRPr kumimoji="0" lang="de-DE" sz="1400" b="0" i="0" u="none" strike="noStrike" cap="none" normalizeH="0" baseline="0" dirty="0">
                <a:ln>
                  <a:noFill/>
                </a:ln>
                <a:solidFill>
                  <a:schemeClr val="bg1"/>
                </a:solidFill>
                <a:effectLst/>
                <a:latin typeface="Arial" charset="0"/>
              </a:endParaRPr>
            </a:p>
          </p:txBody>
        </p:sp>
      </p:grpSp>
      <p:sp>
        <p:nvSpPr>
          <p:cNvPr id="41" name="Rectangle 4">
            <a:extLst>
              <a:ext uri="{FF2B5EF4-FFF2-40B4-BE49-F238E27FC236}">
                <a16:creationId xmlns:a16="http://schemas.microsoft.com/office/drawing/2014/main" id="{E731BD4F-0BA5-471E-8032-CE7DE27BC480}"/>
              </a:ext>
            </a:extLst>
          </p:cNvPr>
          <p:cNvSpPr>
            <a:spLocks noChangeArrowheads="1"/>
          </p:cNvSpPr>
          <p:nvPr/>
        </p:nvSpPr>
        <p:spPr bwMode="auto">
          <a:xfrm>
            <a:off x="90745" y="4280843"/>
            <a:ext cx="2301329" cy="77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chemeClr val="accent2"/>
                </a:solidFill>
              </a:rPr>
              <a:t>P-Energiebedarf</a:t>
            </a:r>
            <a:br>
              <a:rPr lang="de-DE" altLang="de-DE" sz="1400" dirty="0">
                <a:solidFill>
                  <a:schemeClr val="accent2"/>
                </a:solidFill>
              </a:rPr>
            </a:br>
            <a:r>
              <a:rPr lang="de-DE" altLang="de-DE" sz="1400" dirty="0">
                <a:solidFill>
                  <a:schemeClr val="accent2"/>
                </a:solidFill>
              </a:rPr>
              <a:t>mit EE-Potenzialen in 2040</a:t>
            </a:r>
            <a:br>
              <a:rPr lang="de-DE" altLang="de-DE" sz="1400" dirty="0">
                <a:solidFill>
                  <a:schemeClr val="accent2"/>
                </a:solidFill>
              </a:rPr>
            </a:br>
            <a:r>
              <a:rPr lang="de-DE" altLang="de-DE" sz="1400" dirty="0">
                <a:solidFill>
                  <a:schemeClr val="accent2"/>
                </a:solidFill>
              </a:rPr>
              <a:t>und EE-Bestand in 2019</a:t>
            </a:r>
          </a:p>
        </p:txBody>
      </p:sp>
      <p:grpSp>
        <p:nvGrpSpPr>
          <p:cNvPr id="2" name="Gruppieren 1">
            <a:extLst>
              <a:ext uri="{FF2B5EF4-FFF2-40B4-BE49-F238E27FC236}">
                <a16:creationId xmlns:a16="http://schemas.microsoft.com/office/drawing/2014/main" id="{4F9D58B0-4502-46E5-A23A-D965194B014D}"/>
              </a:ext>
            </a:extLst>
          </p:cNvPr>
          <p:cNvGrpSpPr/>
          <p:nvPr/>
        </p:nvGrpSpPr>
        <p:grpSpPr>
          <a:xfrm>
            <a:off x="6110231" y="2817459"/>
            <a:ext cx="3631224" cy="2644718"/>
            <a:chOff x="6110231" y="2817459"/>
            <a:chExt cx="3631224" cy="2644718"/>
          </a:xfrm>
        </p:grpSpPr>
        <p:grpSp>
          <p:nvGrpSpPr>
            <p:cNvPr id="29719" name="Gruppieren 29718">
              <a:extLst>
                <a:ext uri="{FF2B5EF4-FFF2-40B4-BE49-F238E27FC236}">
                  <a16:creationId xmlns:a16="http://schemas.microsoft.com/office/drawing/2014/main" id="{73B4034A-6FC8-41E8-A7F5-0DBB8C9C3F4D}"/>
                </a:ext>
              </a:extLst>
            </p:cNvPr>
            <p:cNvGrpSpPr/>
            <p:nvPr/>
          </p:nvGrpSpPr>
          <p:grpSpPr>
            <a:xfrm>
              <a:off x="6110231" y="2817459"/>
              <a:ext cx="3631224" cy="1893064"/>
              <a:chOff x="6214739" y="2817459"/>
              <a:chExt cx="3631224" cy="1893064"/>
            </a:xfrm>
          </p:grpSpPr>
          <p:grpSp>
            <p:nvGrpSpPr>
              <p:cNvPr id="29703" name="Gruppieren 29702">
                <a:extLst>
                  <a:ext uri="{FF2B5EF4-FFF2-40B4-BE49-F238E27FC236}">
                    <a16:creationId xmlns:a16="http://schemas.microsoft.com/office/drawing/2014/main" id="{21BDD88E-F895-449E-9AA8-62C9446DC2F9}"/>
                  </a:ext>
                </a:extLst>
              </p:cNvPr>
              <p:cNvGrpSpPr/>
              <p:nvPr/>
            </p:nvGrpSpPr>
            <p:grpSpPr>
              <a:xfrm>
                <a:off x="6214739" y="2817459"/>
                <a:ext cx="2648383" cy="1893064"/>
                <a:chOff x="6737418" y="2817459"/>
                <a:chExt cx="2937666" cy="1893064"/>
              </a:xfrm>
            </p:grpSpPr>
            <p:pic>
              <p:nvPicPr>
                <p:cNvPr id="127" name="Grafik 126" descr="Ein Bild, das Tisch enthält.&#10;&#10;Automatisch generierte Beschreibung">
                  <a:extLst>
                    <a:ext uri="{FF2B5EF4-FFF2-40B4-BE49-F238E27FC236}">
                      <a16:creationId xmlns:a16="http://schemas.microsoft.com/office/drawing/2014/main" id="{22A0DC91-F9AD-4980-8B26-0E5663083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312" y="2817459"/>
                  <a:ext cx="2779772" cy="1586935"/>
                </a:xfrm>
                <a:prstGeom prst="rect">
                  <a:avLst/>
                </a:prstGeom>
              </p:spPr>
            </p:pic>
            <p:sp>
              <p:nvSpPr>
                <p:cNvPr id="138" name="Rectangle 4">
                  <a:extLst>
                    <a:ext uri="{FF2B5EF4-FFF2-40B4-BE49-F238E27FC236}">
                      <a16:creationId xmlns:a16="http://schemas.microsoft.com/office/drawing/2014/main" id="{815E823B-EFE9-4E3D-AF5F-3C4A66E1BB72}"/>
                    </a:ext>
                  </a:extLst>
                </p:cNvPr>
                <p:cNvSpPr>
                  <a:spLocks noChangeArrowheads="1"/>
                </p:cNvSpPr>
                <p:nvPr/>
              </p:nvSpPr>
              <p:spPr bwMode="auto">
                <a:xfrm>
                  <a:off x="6737418" y="4367599"/>
                  <a:ext cx="2659286"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dirty="0">
                      <a:solidFill>
                        <a:schemeClr val="accent2"/>
                      </a:solidFill>
                    </a:rPr>
                    <a:t>Zubau-Investitionskosten/a</a:t>
                  </a:r>
                </a:p>
              </p:txBody>
            </p:sp>
          </p:grpSp>
          <p:sp>
            <p:nvSpPr>
              <p:cNvPr id="165" name="Pfeil: Chevron 164">
                <a:extLst>
                  <a:ext uri="{FF2B5EF4-FFF2-40B4-BE49-F238E27FC236}">
                    <a16:creationId xmlns:a16="http://schemas.microsoft.com/office/drawing/2014/main" id="{EFAEFA0A-8FDC-4460-9611-FCA307412AAB}"/>
                  </a:ext>
                </a:extLst>
              </p:cNvPr>
              <p:cNvSpPr/>
              <p:nvPr/>
            </p:nvSpPr>
            <p:spPr bwMode="auto">
              <a:xfrm>
                <a:off x="9005467" y="3340359"/>
                <a:ext cx="840496" cy="503853"/>
              </a:xfrm>
              <a:prstGeom prst="chevron">
                <a:avLst>
                  <a:gd name="adj" fmla="val 22222"/>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400" dirty="0" err="1">
                    <a:solidFill>
                      <a:schemeClr val="bg1"/>
                    </a:solidFill>
                    <a:latin typeface="Arial" charset="0"/>
                  </a:rPr>
                  <a:t>Mio</a:t>
                </a:r>
                <a:r>
                  <a:rPr lang="de-DE" sz="1400" dirty="0">
                    <a:solidFill>
                      <a:schemeClr val="bg1"/>
                    </a:solidFill>
                    <a:latin typeface="Arial" charset="0"/>
                  </a:rPr>
                  <a:t> €/a</a:t>
                </a:r>
                <a:endParaRPr kumimoji="0" lang="de-DE" sz="1400" b="0" i="0" u="none" strike="noStrike" cap="none" normalizeH="0" baseline="0" dirty="0">
                  <a:ln>
                    <a:noFill/>
                  </a:ln>
                  <a:solidFill>
                    <a:schemeClr val="bg1"/>
                  </a:solidFill>
                  <a:effectLst/>
                  <a:latin typeface="Arial" charset="0"/>
                </a:endParaRPr>
              </a:p>
            </p:txBody>
          </p:sp>
        </p:grpSp>
        <p:sp>
          <p:nvSpPr>
            <p:cNvPr id="38" name="Textfeld 37">
              <a:extLst>
                <a:ext uri="{FF2B5EF4-FFF2-40B4-BE49-F238E27FC236}">
                  <a16:creationId xmlns:a16="http://schemas.microsoft.com/office/drawing/2014/main" id="{A2C7312C-2555-4EA1-AA20-1CD3A19ADA40}"/>
                </a:ext>
              </a:extLst>
            </p:cNvPr>
            <p:cNvSpPr txBox="1"/>
            <p:nvPr/>
          </p:nvSpPr>
          <p:spPr>
            <a:xfrm>
              <a:off x="6122173" y="5000512"/>
              <a:ext cx="3584636" cy="461665"/>
            </a:xfrm>
            <a:prstGeom prst="rect">
              <a:avLst/>
            </a:prstGeom>
            <a:noFill/>
          </p:spPr>
          <p:txBody>
            <a:bodyPr wrap="none" rtlCol="0">
              <a:spAutoFit/>
            </a:bodyPr>
            <a:lstStyle/>
            <a:p>
              <a:r>
                <a:rPr lang="de-DE" sz="1200" u="sng" dirty="0"/>
                <a:t>Hinweis: </a:t>
              </a:r>
              <a:r>
                <a:rPr lang="de-DE" sz="1200" dirty="0"/>
                <a:t>der </a:t>
              </a:r>
              <a:r>
                <a:rPr lang="de-DE" sz="1200" dirty="0" err="1"/>
                <a:t>Zubaupfad</a:t>
              </a:r>
              <a:r>
                <a:rPr lang="de-DE" sz="1200" dirty="0"/>
                <a:t> ist der einfachheitshalber</a:t>
              </a:r>
              <a:br>
                <a:rPr lang="de-DE" sz="1200" dirty="0"/>
              </a:br>
              <a:r>
                <a:rPr lang="de-DE" sz="1200" dirty="0"/>
                <a:t>linear über der Zeit angenommen!</a:t>
              </a:r>
            </a:p>
          </p:txBody>
        </p:sp>
      </p:grpSp>
      <p:pic>
        <p:nvPicPr>
          <p:cNvPr id="4" name="Grafik 3">
            <a:extLst>
              <a:ext uri="{FF2B5EF4-FFF2-40B4-BE49-F238E27FC236}">
                <a16:creationId xmlns:a16="http://schemas.microsoft.com/office/drawing/2014/main" id="{3DD38853-3D54-46A9-ACFB-6A07563E2E71}"/>
              </a:ext>
            </a:extLst>
          </p:cNvPr>
          <p:cNvPicPr>
            <a:picLocks noChangeAspect="1"/>
          </p:cNvPicPr>
          <p:nvPr/>
        </p:nvPicPr>
        <p:blipFill rotWithShape="1">
          <a:blip r:embed="rId5">
            <a:extLst>
              <a:ext uri="{28A0092B-C50C-407E-A947-70E740481C1C}">
                <a14:useLocalDpi xmlns:a14="http://schemas.microsoft.com/office/drawing/2010/main" val="0"/>
              </a:ext>
            </a:extLst>
          </a:blip>
          <a:srcRect l="8983" t="4126" r="7449"/>
          <a:stretch/>
        </p:blipFill>
        <p:spPr>
          <a:xfrm>
            <a:off x="90745" y="3001452"/>
            <a:ext cx="1368483" cy="1054511"/>
          </a:xfrm>
          <a:prstGeom prst="rect">
            <a:avLst/>
          </a:prstGeom>
        </p:spPr>
      </p:pic>
      <p:grpSp>
        <p:nvGrpSpPr>
          <p:cNvPr id="10" name="Gruppieren 9">
            <a:extLst>
              <a:ext uri="{FF2B5EF4-FFF2-40B4-BE49-F238E27FC236}">
                <a16:creationId xmlns:a16="http://schemas.microsoft.com/office/drawing/2014/main" id="{9C58AD3B-3E83-447A-BF16-5DB77A1FB8F0}"/>
              </a:ext>
            </a:extLst>
          </p:cNvPr>
          <p:cNvGrpSpPr/>
          <p:nvPr/>
        </p:nvGrpSpPr>
        <p:grpSpPr>
          <a:xfrm>
            <a:off x="3136726" y="4694383"/>
            <a:ext cx="2173941" cy="1377409"/>
            <a:chOff x="3136726" y="4694383"/>
            <a:chExt cx="2173941" cy="1377409"/>
          </a:xfrm>
        </p:grpSpPr>
        <p:sp>
          <p:nvSpPr>
            <p:cNvPr id="131" name="Rectangle 4">
              <a:extLst>
                <a:ext uri="{FF2B5EF4-FFF2-40B4-BE49-F238E27FC236}">
                  <a16:creationId xmlns:a16="http://schemas.microsoft.com/office/drawing/2014/main" id="{EB70C6AF-D8D0-4D82-9C2E-E343A1965A4F}"/>
                </a:ext>
              </a:extLst>
            </p:cNvPr>
            <p:cNvSpPr>
              <a:spLocks noChangeArrowheads="1"/>
            </p:cNvSpPr>
            <p:nvPr/>
          </p:nvSpPr>
          <p:spPr bwMode="auto">
            <a:xfrm>
              <a:off x="3254644" y="5728868"/>
              <a:ext cx="1921790"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dirty="0">
                  <a:solidFill>
                    <a:schemeClr val="accent2"/>
                  </a:solidFill>
                </a:rPr>
                <a:t>Jahresvollaststunden</a:t>
              </a:r>
            </a:p>
          </p:txBody>
        </p:sp>
        <p:sp>
          <p:nvSpPr>
            <p:cNvPr id="29714" name="Pfeil: nach unten 29713">
              <a:extLst>
                <a:ext uri="{FF2B5EF4-FFF2-40B4-BE49-F238E27FC236}">
                  <a16:creationId xmlns:a16="http://schemas.microsoft.com/office/drawing/2014/main" id="{3774B372-4330-4818-81BE-9784534A7CF0}"/>
                </a:ext>
              </a:extLst>
            </p:cNvPr>
            <p:cNvSpPr/>
            <p:nvPr/>
          </p:nvSpPr>
          <p:spPr bwMode="auto">
            <a:xfrm flipV="1">
              <a:off x="3466804" y="4694383"/>
              <a:ext cx="1509888" cy="465678"/>
            </a:xfrm>
            <a:prstGeom prst="down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9715" name="Textfeld 29714">
              <a:extLst>
                <a:ext uri="{FF2B5EF4-FFF2-40B4-BE49-F238E27FC236}">
                  <a16:creationId xmlns:a16="http://schemas.microsoft.com/office/drawing/2014/main" id="{14883589-2B3F-4C80-9440-2040C440EFC8}"/>
                </a:ext>
              </a:extLst>
            </p:cNvPr>
            <p:cNvSpPr txBox="1"/>
            <p:nvPr/>
          </p:nvSpPr>
          <p:spPr>
            <a:xfrm>
              <a:off x="4079722" y="4773333"/>
              <a:ext cx="284052" cy="307777"/>
            </a:xfrm>
            <a:prstGeom prst="rect">
              <a:avLst/>
            </a:prstGeom>
            <a:noFill/>
          </p:spPr>
          <p:txBody>
            <a:bodyPr wrap="none" rtlCol="0">
              <a:spAutoFit/>
            </a:bodyPr>
            <a:lstStyle/>
            <a:p>
              <a:r>
                <a:rPr lang="de-DE" sz="1400" dirty="0">
                  <a:solidFill>
                    <a:schemeClr val="bg1"/>
                  </a:solidFill>
                </a:rPr>
                <a:t>h</a:t>
              </a:r>
            </a:p>
          </p:txBody>
        </p:sp>
        <p:pic>
          <p:nvPicPr>
            <p:cNvPr id="9" name="Grafik 8" descr="Ein Bild, das Text, ClipArt, Screenshot enthält.&#10;&#10;Automatisch generierte Beschreibung">
              <a:extLst>
                <a:ext uri="{FF2B5EF4-FFF2-40B4-BE49-F238E27FC236}">
                  <a16:creationId xmlns:a16="http://schemas.microsoft.com/office/drawing/2014/main" id="{7B5153BA-2255-4B6F-AD77-67EDD9FF7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726" y="5203605"/>
              <a:ext cx="2173941" cy="622094"/>
            </a:xfrm>
            <a:prstGeom prst="rect">
              <a:avLst/>
            </a:prstGeom>
          </p:spPr>
        </p:pic>
      </p:grpSp>
      <p:grpSp>
        <p:nvGrpSpPr>
          <p:cNvPr id="15" name="Gruppieren 14">
            <a:extLst>
              <a:ext uri="{FF2B5EF4-FFF2-40B4-BE49-F238E27FC236}">
                <a16:creationId xmlns:a16="http://schemas.microsoft.com/office/drawing/2014/main" id="{69FCEFE4-8CC1-434F-9FAA-43853C54E26D}"/>
              </a:ext>
            </a:extLst>
          </p:cNvPr>
          <p:cNvGrpSpPr/>
          <p:nvPr/>
        </p:nvGrpSpPr>
        <p:grpSpPr>
          <a:xfrm>
            <a:off x="6217741" y="812335"/>
            <a:ext cx="2760256" cy="1858757"/>
            <a:chOff x="6217741" y="812335"/>
            <a:chExt cx="2760256" cy="1858757"/>
          </a:xfrm>
        </p:grpSpPr>
        <p:sp>
          <p:nvSpPr>
            <p:cNvPr id="130" name="Rectangle 4">
              <a:extLst>
                <a:ext uri="{FF2B5EF4-FFF2-40B4-BE49-F238E27FC236}">
                  <a16:creationId xmlns:a16="http://schemas.microsoft.com/office/drawing/2014/main" id="{7DCC562B-5D68-49BB-9A44-9CF4D82269D1}"/>
                </a:ext>
              </a:extLst>
            </p:cNvPr>
            <p:cNvSpPr>
              <a:spLocks noChangeArrowheads="1"/>
            </p:cNvSpPr>
            <p:nvPr/>
          </p:nvSpPr>
          <p:spPr bwMode="auto">
            <a:xfrm>
              <a:off x="6504425" y="812335"/>
              <a:ext cx="2211355"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dirty="0">
                  <a:solidFill>
                    <a:schemeClr val="accent2"/>
                  </a:solidFill>
                </a:rPr>
                <a:t>spez. Investitionskosten</a:t>
              </a:r>
            </a:p>
          </p:txBody>
        </p:sp>
        <p:sp>
          <p:nvSpPr>
            <p:cNvPr id="148" name="Pfeil: nach unten 147">
              <a:extLst>
                <a:ext uri="{FF2B5EF4-FFF2-40B4-BE49-F238E27FC236}">
                  <a16:creationId xmlns:a16="http://schemas.microsoft.com/office/drawing/2014/main" id="{DC707C95-9AD6-48CF-96D8-B7BE6B6980BA}"/>
                </a:ext>
              </a:extLst>
            </p:cNvPr>
            <p:cNvSpPr/>
            <p:nvPr/>
          </p:nvSpPr>
          <p:spPr bwMode="auto">
            <a:xfrm>
              <a:off x="6855158" y="2205414"/>
              <a:ext cx="1509888" cy="465678"/>
            </a:xfrm>
            <a:prstGeom prst="down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400" b="0" i="0" u="none" strike="noStrike" cap="none" normalizeH="0" baseline="0" dirty="0" err="1">
                  <a:ln>
                    <a:noFill/>
                  </a:ln>
                  <a:solidFill>
                    <a:schemeClr val="bg1"/>
                  </a:solidFill>
                  <a:effectLst/>
                  <a:latin typeface="Arial" charset="0"/>
                </a:rPr>
                <a:t>Mio</a:t>
              </a:r>
              <a:r>
                <a:rPr kumimoji="0" lang="de-DE" sz="1400" b="0" i="0" u="none" strike="noStrike" cap="none" normalizeH="0" baseline="0" dirty="0">
                  <a:ln>
                    <a:noFill/>
                  </a:ln>
                  <a:solidFill>
                    <a:schemeClr val="bg1"/>
                  </a:solidFill>
                  <a:effectLst/>
                  <a:latin typeface="Arial" charset="0"/>
                </a:rPr>
                <a:t> €/</a:t>
              </a:r>
              <a:br>
                <a:rPr kumimoji="0" lang="de-DE" sz="1400" b="0" i="0" u="none" strike="noStrike" cap="none" normalizeH="0" baseline="0" dirty="0">
                  <a:ln>
                    <a:noFill/>
                  </a:ln>
                  <a:solidFill>
                    <a:schemeClr val="bg1"/>
                  </a:solidFill>
                  <a:effectLst/>
                  <a:latin typeface="Arial" charset="0"/>
                </a:rPr>
              </a:br>
              <a:r>
                <a:rPr kumimoji="0" lang="de-DE" sz="1400" b="0" i="0" u="none" strike="noStrike" cap="none" normalizeH="0" baseline="0" dirty="0">
                  <a:ln>
                    <a:noFill/>
                  </a:ln>
                  <a:solidFill>
                    <a:schemeClr val="bg1"/>
                  </a:solidFill>
                  <a:effectLst/>
                  <a:latin typeface="Arial" charset="0"/>
                </a:rPr>
                <a:t>MW</a:t>
              </a:r>
            </a:p>
          </p:txBody>
        </p:sp>
        <p:pic>
          <p:nvPicPr>
            <p:cNvPr id="14" name="Grafik 13">
              <a:extLst>
                <a:ext uri="{FF2B5EF4-FFF2-40B4-BE49-F238E27FC236}">
                  <a16:creationId xmlns:a16="http://schemas.microsoft.com/office/drawing/2014/main" id="{E2971626-6206-4A00-97E0-0A93ED764631}"/>
                </a:ext>
              </a:extLst>
            </p:cNvPr>
            <p:cNvPicPr>
              <a:picLocks noChangeAspect="1"/>
            </p:cNvPicPr>
            <p:nvPr/>
          </p:nvPicPr>
          <p:blipFill rotWithShape="1">
            <a:blip r:embed="rId7">
              <a:extLst>
                <a:ext uri="{28A0092B-C50C-407E-A947-70E740481C1C}">
                  <a14:useLocalDpi xmlns:a14="http://schemas.microsoft.com/office/drawing/2010/main" val="0"/>
                </a:ext>
              </a:extLst>
            </a:blip>
            <a:srcRect l="1873" t="10085" r="2108"/>
            <a:stretch/>
          </p:blipFill>
          <p:spPr>
            <a:xfrm>
              <a:off x="6217741" y="1113826"/>
              <a:ext cx="2760256" cy="1027137"/>
            </a:xfrm>
            <a:prstGeom prst="rect">
              <a:avLst/>
            </a:prstGeom>
          </p:spPr>
        </p:pic>
      </p:grpSp>
      <p:grpSp>
        <p:nvGrpSpPr>
          <p:cNvPr id="24" name="Gruppieren 23">
            <a:extLst>
              <a:ext uri="{FF2B5EF4-FFF2-40B4-BE49-F238E27FC236}">
                <a16:creationId xmlns:a16="http://schemas.microsoft.com/office/drawing/2014/main" id="{98460401-D18B-41D7-BB1A-F1A07EE4E7CF}"/>
              </a:ext>
            </a:extLst>
          </p:cNvPr>
          <p:cNvGrpSpPr/>
          <p:nvPr/>
        </p:nvGrpSpPr>
        <p:grpSpPr>
          <a:xfrm>
            <a:off x="3466804" y="812335"/>
            <a:ext cx="1509888" cy="1858757"/>
            <a:chOff x="3466804" y="812335"/>
            <a:chExt cx="1509888" cy="1858757"/>
          </a:xfrm>
        </p:grpSpPr>
        <p:sp>
          <p:nvSpPr>
            <p:cNvPr id="129" name="Rectangle 4">
              <a:extLst>
                <a:ext uri="{FF2B5EF4-FFF2-40B4-BE49-F238E27FC236}">
                  <a16:creationId xmlns:a16="http://schemas.microsoft.com/office/drawing/2014/main" id="{4CC6E33C-205A-4AB9-A7D7-AA92FEFB5311}"/>
                </a:ext>
              </a:extLst>
            </p:cNvPr>
            <p:cNvSpPr>
              <a:spLocks noChangeArrowheads="1"/>
            </p:cNvSpPr>
            <p:nvPr/>
          </p:nvSpPr>
          <p:spPr bwMode="auto">
            <a:xfrm>
              <a:off x="3599062" y="812335"/>
              <a:ext cx="1217011"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dirty="0">
                  <a:solidFill>
                    <a:schemeClr val="accent2"/>
                  </a:solidFill>
                </a:rPr>
                <a:t>Zubau-Mix</a:t>
              </a:r>
            </a:p>
          </p:txBody>
        </p:sp>
        <p:sp>
          <p:nvSpPr>
            <p:cNvPr id="158" name="Pfeil: nach unten 157">
              <a:extLst>
                <a:ext uri="{FF2B5EF4-FFF2-40B4-BE49-F238E27FC236}">
                  <a16:creationId xmlns:a16="http://schemas.microsoft.com/office/drawing/2014/main" id="{0190B006-B521-4AA6-8C95-B7678AAB5A03}"/>
                </a:ext>
              </a:extLst>
            </p:cNvPr>
            <p:cNvSpPr/>
            <p:nvPr/>
          </p:nvSpPr>
          <p:spPr bwMode="auto">
            <a:xfrm>
              <a:off x="3466804" y="2205414"/>
              <a:ext cx="1509888" cy="465678"/>
            </a:xfrm>
            <a:prstGeom prst="down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400" b="0" i="0" u="none" strike="noStrike" cap="none" normalizeH="0" baseline="0" dirty="0">
                  <a:ln>
                    <a:noFill/>
                  </a:ln>
                  <a:solidFill>
                    <a:schemeClr val="bg1"/>
                  </a:solidFill>
                  <a:effectLst/>
                  <a:latin typeface="Arial" charset="0"/>
                </a:rPr>
                <a:t>%</a:t>
              </a:r>
            </a:p>
          </p:txBody>
        </p:sp>
        <p:pic>
          <p:nvPicPr>
            <p:cNvPr id="23" name="Grafik 22">
              <a:extLst>
                <a:ext uri="{FF2B5EF4-FFF2-40B4-BE49-F238E27FC236}">
                  <a16:creationId xmlns:a16="http://schemas.microsoft.com/office/drawing/2014/main" id="{1EC38A76-4E6A-4B97-B847-FAFAF695735D}"/>
                </a:ext>
              </a:extLst>
            </p:cNvPr>
            <p:cNvPicPr>
              <a:picLocks noChangeAspect="1"/>
            </p:cNvPicPr>
            <p:nvPr/>
          </p:nvPicPr>
          <p:blipFill rotWithShape="1">
            <a:blip r:embed="rId8">
              <a:extLst>
                <a:ext uri="{28A0092B-C50C-407E-A947-70E740481C1C}">
                  <a14:useLocalDpi xmlns:a14="http://schemas.microsoft.com/office/drawing/2010/main" val="0"/>
                </a:ext>
              </a:extLst>
            </a:blip>
            <a:srcRect l="19783" r="19399"/>
            <a:stretch/>
          </p:blipFill>
          <p:spPr>
            <a:xfrm>
              <a:off x="3727629" y="1119744"/>
              <a:ext cx="975819" cy="994718"/>
            </a:xfrm>
            <a:prstGeom prst="rect">
              <a:avLst/>
            </a:prstGeom>
          </p:spPr>
        </p:pic>
      </p:grpSp>
      <p:sp>
        <p:nvSpPr>
          <p:cNvPr id="13" name="Rectangle 4">
            <a:extLst>
              <a:ext uri="{FF2B5EF4-FFF2-40B4-BE49-F238E27FC236}">
                <a16:creationId xmlns:a16="http://schemas.microsoft.com/office/drawing/2014/main" id="{B06C534A-BC35-4061-8562-A1EC6DFB36B6}"/>
              </a:ext>
            </a:extLst>
          </p:cNvPr>
          <p:cNvSpPr>
            <a:spLocks noChangeArrowheads="1"/>
          </p:cNvSpPr>
          <p:nvPr/>
        </p:nvSpPr>
        <p:spPr bwMode="auto">
          <a:xfrm>
            <a:off x="309442" y="6082178"/>
            <a:ext cx="93345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Weg zum Ziel ist algorithmisch vorgezeichnet!</a:t>
            </a:r>
          </a:p>
        </p:txBody>
      </p:sp>
    </p:spTree>
    <p:extLst>
      <p:ext uri="{BB962C8B-B14F-4D97-AF65-F5344CB8AC3E}">
        <p14:creationId xmlns:p14="http://schemas.microsoft.com/office/powerpoint/2010/main" val="21045597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718"/>
                                        </p:tgtEl>
                                        <p:attrNameLst>
                                          <p:attrName>style.visibility</p:attrName>
                                        </p:attrNameLst>
                                      </p:cBhvr>
                                      <p:to>
                                        <p:strVal val="visible"/>
                                      </p:to>
                                    </p:set>
                                    <p:anim calcmode="lin" valueType="num">
                                      <p:cBhvr additive="base">
                                        <p:cTn id="7" dur="1000" fill="hold"/>
                                        <p:tgtEl>
                                          <p:spTgt spid="29718"/>
                                        </p:tgtEl>
                                        <p:attrNameLst>
                                          <p:attrName>ppt_x</p:attrName>
                                        </p:attrNameLst>
                                      </p:cBhvr>
                                      <p:tavLst>
                                        <p:tav tm="0">
                                          <p:val>
                                            <p:strVal val="1+#ppt_w/2"/>
                                          </p:val>
                                        </p:tav>
                                        <p:tav tm="100000">
                                          <p:val>
                                            <p:strVal val="#ppt_x"/>
                                          </p:val>
                                        </p:tav>
                                      </p:tavLst>
                                    </p:anim>
                                    <p:anim calcmode="lin" valueType="num">
                                      <p:cBhvr additive="base">
                                        <p:cTn id="8" dur="1000" fill="hold"/>
                                        <p:tgtEl>
                                          <p:spTgt spid="297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fill="hold"/>
                                        <p:tgtEl>
                                          <p:spTgt spid="24"/>
                                        </p:tgtEl>
                                        <p:attrNameLst>
                                          <p:attrName>ppt_x</p:attrName>
                                        </p:attrNameLst>
                                      </p:cBhvr>
                                      <p:tavLst>
                                        <p:tav tm="0">
                                          <p:val>
                                            <p:strVal val="#ppt_x"/>
                                          </p:val>
                                        </p:tav>
                                        <p:tav tm="100000">
                                          <p:val>
                                            <p:strVal val="#ppt_x"/>
                                          </p:val>
                                        </p:tav>
                                      </p:tavLst>
                                    </p:anim>
                                    <p:anim calcmode="lin" valueType="num">
                                      <p:cBhvr additive="base">
                                        <p:cTn id="14"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ppt_x"/>
                                          </p:val>
                                        </p:tav>
                                        <p:tav tm="100000">
                                          <p:val>
                                            <p:strVal val="#ppt_x"/>
                                          </p:val>
                                        </p:tav>
                                      </p:tavLst>
                                    </p:anim>
                                    <p:anim calcmode="lin" valueType="num">
                                      <p:cBhvr additive="base">
                                        <p:cTn id="3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ppt_x"/>
                                          </p:val>
                                        </p:tav>
                                        <p:tav tm="100000">
                                          <p:val>
                                            <p:strVal val="#ppt_x"/>
                                          </p:val>
                                        </p:tav>
                                      </p:tavLst>
                                    </p:anim>
                                    <p:anim calcmode="lin" valueType="num">
                                      <p:cBhvr additive="base">
                                        <p:cTn id="3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m 24">
            <a:extLst>
              <a:ext uri="{FF2B5EF4-FFF2-40B4-BE49-F238E27FC236}">
                <a16:creationId xmlns:a16="http://schemas.microsoft.com/office/drawing/2014/main" id="{D4CCF871-E006-4BCA-B701-D97F3326E640}"/>
              </a:ext>
            </a:extLst>
          </p:cNvPr>
          <p:cNvGraphicFramePr>
            <a:graphicFrameLocks/>
          </p:cNvGraphicFramePr>
          <p:nvPr/>
        </p:nvGraphicFramePr>
        <p:xfrm>
          <a:off x="342538" y="1709818"/>
          <a:ext cx="9277711" cy="392491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0"/>
            <a:ext cx="835519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(1): EE-Potenziale bis 2040 in D</a:t>
            </a:r>
            <a:br>
              <a:rPr lang="de-DE" altLang="de-DE" sz="2000" dirty="0">
                <a:solidFill>
                  <a:schemeClr val="bg1"/>
                </a:solidFill>
              </a:rPr>
            </a:br>
            <a:r>
              <a:rPr lang="de-DE" altLang="de-DE" sz="2000" dirty="0">
                <a:solidFill>
                  <a:schemeClr val="bg1"/>
                </a:solidFill>
              </a:rPr>
              <a:t>Primärenergiebedarf vs. EE-Potenziale und Bestand 2019</a:t>
            </a:r>
            <a:endParaRPr lang="de-DE" altLang="de-DE" sz="2000" dirty="0">
              <a:solidFill>
                <a:schemeClr val="bg1"/>
              </a:solidFill>
              <a:effectLst>
                <a:outerShdw blurRad="38100" dist="38100" dir="2700000" algn="tl">
                  <a:srgbClr val="000000">
                    <a:alpha val="43137"/>
                  </a:srgbClr>
                </a:outerShdw>
              </a:effectLst>
            </a:endParaRPr>
          </a:p>
        </p:txBody>
      </p:sp>
      <p:sp>
        <p:nvSpPr>
          <p:cNvPr id="3" name="Textfeld 2">
            <a:extLst>
              <a:ext uri="{FF2B5EF4-FFF2-40B4-BE49-F238E27FC236}">
                <a16:creationId xmlns:a16="http://schemas.microsoft.com/office/drawing/2014/main" id="{88542B37-BDBA-4781-BEC2-175E83ECDBF4}"/>
              </a:ext>
            </a:extLst>
          </p:cNvPr>
          <p:cNvSpPr txBox="1"/>
          <p:nvPr/>
        </p:nvSpPr>
        <p:spPr>
          <a:xfrm>
            <a:off x="919557" y="920254"/>
            <a:ext cx="2287806" cy="369332"/>
          </a:xfrm>
          <a:prstGeom prst="rect">
            <a:avLst/>
          </a:prstGeom>
          <a:noFill/>
        </p:spPr>
        <p:txBody>
          <a:bodyPr wrap="none" rtlCol="0">
            <a:spAutoFit/>
          </a:bodyPr>
          <a:lstStyle/>
          <a:p>
            <a:r>
              <a:rPr lang="de-DE" sz="1800" dirty="0"/>
              <a:t>Primärenergiebedarf</a:t>
            </a:r>
          </a:p>
        </p:txBody>
      </p:sp>
      <p:sp>
        <p:nvSpPr>
          <p:cNvPr id="14" name="Textfeld 13">
            <a:extLst>
              <a:ext uri="{FF2B5EF4-FFF2-40B4-BE49-F238E27FC236}">
                <a16:creationId xmlns:a16="http://schemas.microsoft.com/office/drawing/2014/main" id="{C63096BD-56CD-4536-9986-4C26936458BD}"/>
              </a:ext>
            </a:extLst>
          </p:cNvPr>
          <p:cNvSpPr txBox="1"/>
          <p:nvPr/>
        </p:nvSpPr>
        <p:spPr>
          <a:xfrm>
            <a:off x="4237200" y="920254"/>
            <a:ext cx="1646605" cy="369332"/>
          </a:xfrm>
          <a:prstGeom prst="rect">
            <a:avLst/>
          </a:prstGeom>
          <a:noFill/>
        </p:spPr>
        <p:txBody>
          <a:bodyPr wrap="none" rtlCol="0">
            <a:spAutoFit/>
          </a:bodyPr>
          <a:lstStyle/>
          <a:p>
            <a:r>
              <a:rPr lang="de-DE" sz="1800" dirty="0"/>
              <a:t>EE-Potenziale</a:t>
            </a:r>
          </a:p>
        </p:txBody>
      </p:sp>
      <p:sp>
        <p:nvSpPr>
          <p:cNvPr id="15" name="Textfeld 14">
            <a:extLst>
              <a:ext uri="{FF2B5EF4-FFF2-40B4-BE49-F238E27FC236}">
                <a16:creationId xmlns:a16="http://schemas.microsoft.com/office/drawing/2014/main" id="{14C3062C-70DF-40CF-98EA-B9945CEC5FAE}"/>
              </a:ext>
            </a:extLst>
          </p:cNvPr>
          <p:cNvSpPr txBox="1"/>
          <p:nvPr/>
        </p:nvSpPr>
        <p:spPr>
          <a:xfrm>
            <a:off x="7451110" y="920254"/>
            <a:ext cx="1608133" cy="369332"/>
          </a:xfrm>
          <a:prstGeom prst="rect">
            <a:avLst/>
          </a:prstGeom>
          <a:noFill/>
        </p:spPr>
        <p:txBody>
          <a:bodyPr wrap="none" rtlCol="0">
            <a:spAutoFit/>
          </a:bodyPr>
          <a:lstStyle/>
          <a:p>
            <a:r>
              <a:rPr lang="de-DE" sz="1800" dirty="0"/>
              <a:t>Bestand 2019</a:t>
            </a:r>
          </a:p>
        </p:txBody>
      </p:sp>
      <p:sp>
        <p:nvSpPr>
          <p:cNvPr id="16" name="Textfeld 15">
            <a:extLst>
              <a:ext uri="{FF2B5EF4-FFF2-40B4-BE49-F238E27FC236}">
                <a16:creationId xmlns:a16="http://schemas.microsoft.com/office/drawing/2014/main" id="{6A4B675E-589C-419D-BD49-60918BE2463C}"/>
              </a:ext>
            </a:extLst>
          </p:cNvPr>
          <p:cNvSpPr txBox="1"/>
          <p:nvPr/>
        </p:nvSpPr>
        <p:spPr>
          <a:xfrm>
            <a:off x="178797" y="1242778"/>
            <a:ext cx="1059906" cy="338554"/>
          </a:xfrm>
          <a:prstGeom prst="rect">
            <a:avLst/>
          </a:prstGeom>
          <a:noFill/>
        </p:spPr>
        <p:txBody>
          <a:bodyPr wrap="none" rtlCol="0">
            <a:spAutoFit/>
          </a:bodyPr>
          <a:lstStyle/>
          <a:p>
            <a:r>
              <a:rPr lang="de-DE" sz="1600" b="1" dirty="0">
                <a:solidFill>
                  <a:srgbClr val="3333FF"/>
                </a:solidFill>
              </a:rPr>
              <a:t>TWh </a:t>
            </a:r>
            <a:r>
              <a:rPr lang="de-DE" sz="1600" baseline="-25000" dirty="0" err="1">
                <a:solidFill>
                  <a:srgbClr val="3333FF"/>
                </a:solidFill>
              </a:rPr>
              <a:t>el</a:t>
            </a:r>
            <a:r>
              <a:rPr lang="de-DE" sz="1600" baseline="-25000" dirty="0">
                <a:solidFill>
                  <a:srgbClr val="3333FF"/>
                </a:solidFill>
              </a:rPr>
              <a:t>., </a:t>
            </a:r>
            <a:r>
              <a:rPr lang="de-DE" sz="1600" baseline="-25000" dirty="0" err="1">
                <a:solidFill>
                  <a:srgbClr val="3333FF"/>
                </a:solidFill>
              </a:rPr>
              <a:t>th</a:t>
            </a:r>
            <a:r>
              <a:rPr lang="de-DE" sz="1600" baseline="-25000" dirty="0">
                <a:solidFill>
                  <a:srgbClr val="3333FF"/>
                </a:solidFill>
              </a:rPr>
              <a:t>.</a:t>
            </a:r>
          </a:p>
        </p:txBody>
      </p:sp>
      <p:sp>
        <p:nvSpPr>
          <p:cNvPr id="17" name="Textfeld 16">
            <a:extLst>
              <a:ext uri="{FF2B5EF4-FFF2-40B4-BE49-F238E27FC236}">
                <a16:creationId xmlns:a16="http://schemas.microsoft.com/office/drawing/2014/main" id="{A5C3A2E7-7EA8-4781-8D43-E9581F98EA41}"/>
              </a:ext>
            </a:extLst>
          </p:cNvPr>
          <p:cNvSpPr txBox="1"/>
          <p:nvPr/>
        </p:nvSpPr>
        <p:spPr>
          <a:xfrm>
            <a:off x="1387463" y="1223263"/>
            <a:ext cx="1298241" cy="338554"/>
          </a:xfrm>
          <a:prstGeom prst="rect">
            <a:avLst/>
          </a:prstGeom>
          <a:noFill/>
        </p:spPr>
        <p:txBody>
          <a:bodyPr wrap="none" rtlCol="0">
            <a:spAutoFit/>
          </a:bodyPr>
          <a:lstStyle/>
          <a:p>
            <a:r>
              <a:rPr lang="de-DE" sz="1600" dirty="0">
                <a:solidFill>
                  <a:srgbClr val="3333FF"/>
                </a:solidFill>
              </a:rPr>
              <a:t>2000 TWh/a</a:t>
            </a:r>
          </a:p>
        </p:txBody>
      </p:sp>
      <p:sp>
        <p:nvSpPr>
          <p:cNvPr id="18" name="Textfeld 17">
            <a:extLst>
              <a:ext uri="{FF2B5EF4-FFF2-40B4-BE49-F238E27FC236}">
                <a16:creationId xmlns:a16="http://schemas.microsoft.com/office/drawing/2014/main" id="{C642B1C4-A342-4653-9FA3-5409E46233A1}"/>
              </a:ext>
            </a:extLst>
          </p:cNvPr>
          <p:cNvSpPr txBox="1"/>
          <p:nvPr/>
        </p:nvSpPr>
        <p:spPr>
          <a:xfrm>
            <a:off x="4271491" y="1223263"/>
            <a:ext cx="1538691" cy="338554"/>
          </a:xfrm>
          <a:prstGeom prst="rect">
            <a:avLst/>
          </a:prstGeom>
          <a:noFill/>
        </p:spPr>
        <p:txBody>
          <a:bodyPr wrap="none" rtlCol="0">
            <a:spAutoFit/>
          </a:bodyPr>
          <a:lstStyle/>
          <a:p>
            <a:r>
              <a:rPr lang="de-DE" sz="1600" dirty="0">
                <a:solidFill>
                  <a:srgbClr val="3333FF"/>
                </a:solidFill>
              </a:rPr>
              <a:t>&gt;&gt;2000 TWh/a</a:t>
            </a:r>
          </a:p>
        </p:txBody>
      </p:sp>
      <p:sp>
        <p:nvSpPr>
          <p:cNvPr id="19" name="Textfeld 18">
            <a:extLst>
              <a:ext uri="{FF2B5EF4-FFF2-40B4-BE49-F238E27FC236}">
                <a16:creationId xmlns:a16="http://schemas.microsoft.com/office/drawing/2014/main" id="{DBF6F305-41D2-4749-8B26-51831810C748}"/>
              </a:ext>
            </a:extLst>
          </p:cNvPr>
          <p:cNvSpPr txBox="1"/>
          <p:nvPr/>
        </p:nvSpPr>
        <p:spPr>
          <a:xfrm>
            <a:off x="7681456" y="1223263"/>
            <a:ext cx="1169166" cy="338554"/>
          </a:xfrm>
          <a:prstGeom prst="rect">
            <a:avLst/>
          </a:prstGeom>
          <a:noFill/>
        </p:spPr>
        <p:txBody>
          <a:bodyPr wrap="none" rtlCol="0">
            <a:spAutoFit/>
          </a:bodyPr>
          <a:lstStyle/>
          <a:p>
            <a:r>
              <a:rPr lang="de-DE" sz="1600" dirty="0">
                <a:solidFill>
                  <a:srgbClr val="3333FF"/>
                </a:solidFill>
              </a:rPr>
              <a:t>511,9 TWh</a:t>
            </a:r>
          </a:p>
        </p:txBody>
      </p:sp>
      <p:sp>
        <p:nvSpPr>
          <p:cNvPr id="21" name="Text Box 14">
            <a:extLst>
              <a:ext uri="{FF2B5EF4-FFF2-40B4-BE49-F238E27FC236}">
                <a16:creationId xmlns:a16="http://schemas.microsoft.com/office/drawing/2014/main" id="{E2696C14-B508-47B4-BDBD-B6FD2A76EAA7}"/>
              </a:ext>
            </a:extLst>
          </p:cNvPr>
          <p:cNvSpPr txBox="1">
            <a:spLocks noChangeArrowheads="1"/>
          </p:cNvSpPr>
          <p:nvPr/>
        </p:nvSpPr>
        <p:spPr bwMode="auto">
          <a:xfrm>
            <a:off x="7691631" y="5753080"/>
            <a:ext cx="1586845" cy="184666"/>
          </a:xfrm>
          <a:prstGeom prst="rect">
            <a:avLst/>
          </a:prstGeom>
          <a:solidFill>
            <a:schemeClr val="bg1"/>
          </a:solidFill>
          <a:ln>
            <a:noFill/>
          </a:ln>
          <a:effec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AGEB, ISE e.V.</a:t>
            </a:r>
          </a:p>
        </p:txBody>
      </p:sp>
      <p:sp>
        <p:nvSpPr>
          <p:cNvPr id="2" name="Textfeld 1">
            <a:extLst>
              <a:ext uri="{FF2B5EF4-FFF2-40B4-BE49-F238E27FC236}">
                <a16:creationId xmlns:a16="http://schemas.microsoft.com/office/drawing/2014/main" id="{0782AECD-04DB-4205-B9F1-CFCACF6A5EAE}"/>
              </a:ext>
            </a:extLst>
          </p:cNvPr>
          <p:cNvSpPr txBox="1"/>
          <p:nvPr/>
        </p:nvSpPr>
        <p:spPr>
          <a:xfrm>
            <a:off x="5614450" y="2813679"/>
            <a:ext cx="425116" cy="307777"/>
          </a:xfrm>
          <a:prstGeom prst="rect">
            <a:avLst/>
          </a:prstGeom>
          <a:noFill/>
        </p:spPr>
        <p:txBody>
          <a:bodyPr wrap="none" rtlCol="0">
            <a:spAutoFit/>
          </a:bodyPr>
          <a:lstStyle/>
          <a:p>
            <a:r>
              <a:rPr lang="de-DE" sz="1400" dirty="0"/>
              <a:t>PV</a:t>
            </a:r>
          </a:p>
        </p:txBody>
      </p:sp>
      <p:sp>
        <p:nvSpPr>
          <p:cNvPr id="7" name="Textfeld 6">
            <a:extLst>
              <a:ext uri="{FF2B5EF4-FFF2-40B4-BE49-F238E27FC236}">
                <a16:creationId xmlns:a16="http://schemas.microsoft.com/office/drawing/2014/main" id="{EFF59CD1-4597-478D-AC24-0EBA86C8A3DC}"/>
              </a:ext>
            </a:extLst>
          </p:cNvPr>
          <p:cNvSpPr txBox="1"/>
          <p:nvPr/>
        </p:nvSpPr>
        <p:spPr>
          <a:xfrm>
            <a:off x="5614450" y="3691423"/>
            <a:ext cx="1199367" cy="307777"/>
          </a:xfrm>
          <a:prstGeom prst="rect">
            <a:avLst/>
          </a:prstGeom>
          <a:noFill/>
        </p:spPr>
        <p:txBody>
          <a:bodyPr wrap="none" rtlCol="0">
            <a:spAutoFit/>
          </a:bodyPr>
          <a:lstStyle/>
          <a:p>
            <a:r>
              <a:rPr lang="de-DE" sz="1400" dirty="0"/>
              <a:t>Solarthermie</a:t>
            </a:r>
          </a:p>
        </p:txBody>
      </p:sp>
      <p:sp>
        <p:nvSpPr>
          <p:cNvPr id="8" name="Textfeld 7">
            <a:extLst>
              <a:ext uri="{FF2B5EF4-FFF2-40B4-BE49-F238E27FC236}">
                <a16:creationId xmlns:a16="http://schemas.microsoft.com/office/drawing/2014/main" id="{87D64A6A-FC26-4A88-B2DB-5CC6E63E8B28}"/>
              </a:ext>
            </a:extLst>
          </p:cNvPr>
          <p:cNvSpPr txBox="1"/>
          <p:nvPr/>
        </p:nvSpPr>
        <p:spPr>
          <a:xfrm>
            <a:off x="5614450" y="4076326"/>
            <a:ext cx="1289135" cy="307777"/>
          </a:xfrm>
          <a:prstGeom prst="rect">
            <a:avLst/>
          </a:prstGeom>
          <a:noFill/>
        </p:spPr>
        <p:txBody>
          <a:bodyPr wrap="none" rtlCol="0">
            <a:spAutoFit/>
          </a:bodyPr>
          <a:lstStyle/>
          <a:p>
            <a:r>
              <a:rPr lang="de-DE" sz="1400" dirty="0"/>
              <a:t>Wind </a:t>
            </a:r>
            <a:r>
              <a:rPr lang="de-DE" sz="1400" dirty="0" err="1"/>
              <a:t>onshore</a:t>
            </a:r>
            <a:endParaRPr lang="de-DE" sz="1400" dirty="0"/>
          </a:p>
        </p:txBody>
      </p:sp>
      <p:sp>
        <p:nvSpPr>
          <p:cNvPr id="9" name="Textfeld 8">
            <a:extLst>
              <a:ext uri="{FF2B5EF4-FFF2-40B4-BE49-F238E27FC236}">
                <a16:creationId xmlns:a16="http://schemas.microsoft.com/office/drawing/2014/main" id="{4B739919-6837-4762-92CA-9AEEA2B788DB}"/>
              </a:ext>
            </a:extLst>
          </p:cNvPr>
          <p:cNvSpPr txBox="1"/>
          <p:nvPr/>
        </p:nvSpPr>
        <p:spPr>
          <a:xfrm>
            <a:off x="5614450" y="4595466"/>
            <a:ext cx="1285865" cy="307777"/>
          </a:xfrm>
          <a:prstGeom prst="rect">
            <a:avLst/>
          </a:prstGeom>
          <a:noFill/>
        </p:spPr>
        <p:txBody>
          <a:bodyPr wrap="none" rtlCol="0">
            <a:spAutoFit/>
          </a:bodyPr>
          <a:lstStyle/>
          <a:p>
            <a:r>
              <a:rPr lang="de-DE" sz="1400" dirty="0"/>
              <a:t>Wind offshore</a:t>
            </a:r>
          </a:p>
        </p:txBody>
      </p:sp>
      <p:sp>
        <p:nvSpPr>
          <p:cNvPr id="10" name="Textfeld 9">
            <a:extLst>
              <a:ext uri="{FF2B5EF4-FFF2-40B4-BE49-F238E27FC236}">
                <a16:creationId xmlns:a16="http://schemas.microsoft.com/office/drawing/2014/main" id="{B096EFD1-03E4-4F7B-BCD7-980426FC3FEE}"/>
              </a:ext>
            </a:extLst>
          </p:cNvPr>
          <p:cNvSpPr txBox="1"/>
          <p:nvPr/>
        </p:nvSpPr>
        <p:spPr>
          <a:xfrm>
            <a:off x="5614450" y="4935302"/>
            <a:ext cx="971741" cy="307777"/>
          </a:xfrm>
          <a:prstGeom prst="rect">
            <a:avLst/>
          </a:prstGeom>
          <a:noFill/>
        </p:spPr>
        <p:txBody>
          <a:bodyPr wrap="none" rtlCol="0">
            <a:spAutoFit/>
          </a:bodyPr>
          <a:lstStyle/>
          <a:p>
            <a:r>
              <a:rPr lang="de-DE" sz="1400" dirty="0"/>
              <a:t>Biomasse</a:t>
            </a:r>
          </a:p>
        </p:txBody>
      </p:sp>
      <p:sp>
        <p:nvSpPr>
          <p:cNvPr id="13" name="Textfeld 12">
            <a:extLst>
              <a:ext uri="{FF2B5EF4-FFF2-40B4-BE49-F238E27FC236}">
                <a16:creationId xmlns:a16="http://schemas.microsoft.com/office/drawing/2014/main" id="{ADA26018-2436-46BA-9279-100A6E41FAA1}"/>
              </a:ext>
            </a:extLst>
          </p:cNvPr>
          <p:cNvSpPr txBox="1"/>
          <p:nvPr/>
        </p:nvSpPr>
        <p:spPr>
          <a:xfrm>
            <a:off x="5614450" y="5406074"/>
            <a:ext cx="1133387" cy="307777"/>
          </a:xfrm>
          <a:prstGeom prst="rect">
            <a:avLst/>
          </a:prstGeom>
          <a:noFill/>
        </p:spPr>
        <p:txBody>
          <a:bodyPr wrap="none" rtlCol="0">
            <a:spAutoFit/>
          </a:bodyPr>
          <a:lstStyle/>
          <a:p>
            <a:r>
              <a:rPr lang="de-DE" sz="1400" dirty="0"/>
              <a:t>Wasserkraft</a:t>
            </a:r>
          </a:p>
        </p:txBody>
      </p:sp>
      <p:sp>
        <p:nvSpPr>
          <p:cNvPr id="23" name="Textfeld 22">
            <a:extLst>
              <a:ext uri="{FF2B5EF4-FFF2-40B4-BE49-F238E27FC236}">
                <a16:creationId xmlns:a16="http://schemas.microsoft.com/office/drawing/2014/main" id="{0227ED39-D16A-4993-88E4-3711437ACAE5}"/>
              </a:ext>
            </a:extLst>
          </p:cNvPr>
          <p:cNvSpPr txBox="1"/>
          <p:nvPr/>
        </p:nvSpPr>
        <p:spPr>
          <a:xfrm>
            <a:off x="5614450" y="5201369"/>
            <a:ext cx="1569404" cy="307777"/>
          </a:xfrm>
          <a:prstGeom prst="rect">
            <a:avLst/>
          </a:prstGeom>
          <a:noFill/>
        </p:spPr>
        <p:txBody>
          <a:bodyPr wrap="none" rtlCol="0">
            <a:spAutoFit/>
          </a:bodyPr>
          <a:lstStyle/>
          <a:p>
            <a:r>
              <a:rPr lang="de-DE" sz="1400" dirty="0"/>
              <a:t>Tiefe-Geothermie</a:t>
            </a:r>
          </a:p>
        </p:txBody>
      </p:sp>
      <p:cxnSp>
        <p:nvCxnSpPr>
          <p:cNvPr id="20" name="Gerader Verbinder 19">
            <a:extLst>
              <a:ext uri="{FF2B5EF4-FFF2-40B4-BE49-F238E27FC236}">
                <a16:creationId xmlns:a16="http://schemas.microsoft.com/office/drawing/2014/main" id="{18CFD04A-5BA6-4E72-A241-FA2F915EA180}"/>
              </a:ext>
            </a:extLst>
          </p:cNvPr>
          <p:cNvCxnSpPr/>
          <p:nvPr/>
        </p:nvCxnSpPr>
        <p:spPr bwMode="auto">
          <a:xfrm flipV="1">
            <a:off x="4450080" y="1651001"/>
            <a:ext cx="0" cy="970279"/>
          </a:xfrm>
          <a:prstGeom prst="line">
            <a:avLst/>
          </a:prstGeom>
          <a:solidFill>
            <a:srgbClr val="FF0000"/>
          </a:solidFill>
          <a:ln w="28575" cap="flat" cmpd="sng" algn="ctr">
            <a:solidFill>
              <a:srgbClr val="FF99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84CA30B9-4B55-4692-ADBF-CFDB7DF70588}"/>
              </a:ext>
            </a:extLst>
          </p:cNvPr>
          <p:cNvCxnSpPr/>
          <p:nvPr/>
        </p:nvCxnSpPr>
        <p:spPr bwMode="auto">
          <a:xfrm flipV="1">
            <a:off x="5640880" y="1651000"/>
            <a:ext cx="0" cy="970280"/>
          </a:xfrm>
          <a:prstGeom prst="line">
            <a:avLst/>
          </a:prstGeom>
          <a:solidFill>
            <a:srgbClr val="FF0000"/>
          </a:solidFill>
          <a:ln w="28575" cap="flat" cmpd="sng" algn="ctr">
            <a:solidFill>
              <a:srgbClr val="FF99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4">
            <a:extLst>
              <a:ext uri="{FF2B5EF4-FFF2-40B4-BE49-F238E27FC236}">
                <a16:creationId xmlns:a16="http://schemas.microsoft.com/office/drawing/2014/main" id="{205C9C19-1690-4F17-839C-521B80000DC6}"/>
              </a:ext>
            </a:extLst>
          </p:cNvPr>
          <p:cNvSpPr>
            <a:spLocks noChangeArrowheads="1"/>
          </p:cNvSpPr>
          <p:nvPr/>
        </p:nvSpPr>
        <p:spPr bwMode="auto">
          <a:xfrm>
            <a:off x="0" y="608574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Bedarf, Potenziale und Bestand bilden die Basis für die Mengen- und Kostenermittlung</a:t>
            </a:r>
          </a:p>
        </p:txBody>
      </p:sp>
      <p:sp>
        <p:nvSpPr>
          <p:cNvPr id="26" name="Textfeld 25">
            <a:extLst>
              <a:ext uri="{FF2B5EF4-FFF2-40B4-BE49-F238E27FC236}">
                <a16:creationId xmlns:a16="http://schemas.microsoft.com/office/drawing/2014/main" id="{2636ADF1-A68D-4773-8E71-16F47A29492F}"/>
              </a:ext>
            </a:extLst>
          </p:cNvPr>
          <p:cNvSpPr txBox="1"/>
          <p:nvPr/>
        </p:nvSpPr>
        <p:spPr>
          <a:xfrm>
            <a:off x="2620776" y="1264911"/>
            <a:ext cx="295274" cy="276999"/>
          </a:xfrm>
          <a:prstGeom prst="rect">
            <a:avLst/>
          </a:prstGeom>
          <a:noFill/>
        </p:spPr>
        <p:txBody>
          <a:bodyPr wrap="none" rtlCol="0">
            <a:spAutoFit/>
          </a:bodyPr>
          <a:lstStyle/>
          <a:p>
            <a:r>
              <a:rPr lang="de-DE" sz="1200" dirty="0"/>
              <a:t>*)</a:t>
            </a:r>
          </a:p>
        </p:txBody>
      </p:sp>
      <p:sp>
        <p:nvSpPr>
          <p:cNvPr id="27" name="Textfeld 26">
            <a:extLst>
              <a:ext uri="{FF2B5EF4-FFF2-40B4-BE49-F238E27FC236}">
                <a16:creationId xmlns:a16="http://schemas.microsoft.com/office/drawing/2014/main" id="{59373226-0EF2-485C-A685-5C846B74F1CB}"/>
              </a:ext>
            </a:extLst>
          </p:cNvPr>
          <p:cNvSpPr txBox="1"/>
          <p:nvPr/>
        </p:nvSpPr>
        <p:spPr>
          <a:xfrm>
            <a:off x="178797" y="5583242"/>
            <a:ext cx="3925370" cy="276999"/>
          </a:xfrm>
          <a:prstGeom prst="rect">
            <a:avLst/>
          </a:prstGeom>
          <a:noFill/>
        </p:spPr>
        <p:txBody>
          <a:bodyPr wrap="none" rtlCol="0">
            <a:spAutoFit/>
          </a:bodyPr>
          <a:lstStyle/>
          <a:p>
            <a:r>
              <a:rPr lang="de-DE" sz="1200" dirty="0"/>
              <a:t>*) ohne klimaneutrale Grundstoff-Industrie (513 TWh/a)</a:t>
            </a:r>
          </a:p>
        </p:txBody>
      </p:sp>
    </p:spTree>
    <p:extLst>
      <p:ext uri="{BB962C8B-B14F-4D97-AF65-F5344CB8AC3E}">
        <p14:creationId xmlns:p14="http://schemas.microsoft.com/office/powerpoint/2010/main" val="195361898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4466"/>
            <a:ext cx="131125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a:t>
            </a:r>
          </a:p>
        </p:txBody>
      </p:sp>
      <p:sp>
        <p:nvSpPr>
          <p:cNvPr id="3" name="Text Box 5">
            <a:extLst>
              <a:ext uri="{FF2B5EF4-FFF2-40B4-BE49-F238E27FC236}">
                <a16:creationId xmlns:a16="http://schemas.microsoft.com/office/drawing/2014/main" id="{756D2D59-C100-4C1C-855E-AB0D218D9126}"/>
              </a:ext>
            </a:extLst>
          </p:cNvPr>
          <p:cNvSpPr txBox="1">
            <a:spLocks noChangeArrowheads="1"/>
          </p:cNvSpPr>
          <p:nvPr/>
        </p:nvSpPr>
        <p:spPr bwMode="auto">
          <a:xfrm>
            <a:off x="679253" y="3302410"/>
            <a:ext cx="869791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Für die Berechnung der Investitionskosten hat das ISE e.V.-Konzeptteam bewusst einen konservativen Ansatz gewählt und nur EE-Komponenten berücksichtigt, die entweder bereits lieferbar sind oder kurz vor der Markteinführung stehen.</a:t>
            </a:r>
          </a:p>
        </p:txBody>
      </p:sp>
      <p:sp>
        <p:nvSpPr>
          <p:cNvPr id="5" name="Textfeld 4">
            <a:extLst>
              <a:ext uri="{FF2B5EF4-FFF2-40B4-BE49-F238E27FC236}">
                <a16:creationId xmlns:a16="http://schemas.microsoft.com/office/drawing/2014/main" id="{BE9E2B54-56F5-419D-8DC3-20C923D5EAA7}"/>
              </a:ext>
            </a:extLst>
          </p:cNvPr>
          <p:cNvSpPr txBox="1"/>
          <p:nvPr/>
        </p:nvSpPr>
        <p:spPr>
          <a:xfrm>
            <a:off x="679253" y="5462896"/>
            <a:ext cx="8485728"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0000FF"/>
                </a:solidFill>
              </a:rPr>
              <a:t>Die Maßnahmen zur Zielerreichung müssen im Einklang mit dem Naturschutz stehen und sozial gerecht sowohl bei der Kostenträgerschaft als auch bei der Partizipation für Investitionen gestaltet werden.</a:t>
            </a:r>
          </a:p>
        </p:txBody>
      </p:sp>
      <p:sp>
        <p:nvSpPr>
          <p:cNvPr id="7" name="Text Box 5">
            <a:extLst>
              <a:ext uri="{FF2B5EF4-FFF2-40B4-BE49-F238E27FC236}">
                <a16:creationId xmlns:a16="http://schemas.microsoft.com/office/drawing/2014/main" id="{A5971B86-175E-409F-8BDE-71FFB846F87B}"/>
              </a:ext>
            </a:extLst>
          </p:cNvPr>
          <p:cNvSpPr txBox="1">
            <a:spLocks noChangeArrowheads="1"/>
          </p:cNvSpPr>
          <p:nvPr/>
        </p:nvSpPr>
        <p:spPr bwMode="auto">
          <a:xfrm>
            <a:off x="679253" y="2099056"/>
            <a:ext cx="869791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Beim Primärenergiebedarf sind nur die Endenergieverbrauchssektoren „Industrie, Verkehr, Haushalte und GDH“ berücksichtigt (siehe Kapitel „Energiebedarf“).</a:t>
            </a:r>
            <a:br>
              <a:rPr lang="de-DE" altLang="de-DE" sz="1600" dirty="0">
                <a:solidFill>
                  <a:srgbClr val="0000FF"/>
                </a:solidFill>
              </a:rPr>
            </a:br>
            <a:r>
              <a:rPr lang="de-DE" altLang="de-DE" sz="1600" dirty="0">
                <a:solidFill>
                  <a:srgbClr val="0000FF"/>
                </a:solidFill>
              </a:rPr>
              <a:t>Der zusätzliche Energiebedarf für die „klimaneutrale Grundstoff-Industrie“ (513 TWh/a) wird im entsprechenden Kapitel behandelt.</a:t>
            </a:r>
          </a:p>
        </p:txBody>
      </p:sp>
      <p:grpSp>
        <p:nvGrpSpPr>
          <p:cNvPr id="4" name="Gruppieren 3">
            <a:extLst>
              <a:ext uri="{FF2B5EF4-FFF2-40B4-BE49-F238E27FC236}">
                <a16:creationId xmlns:a16="http://schemas.microsoft.com/office/drawing/2014/main" id="{A400C36F-3927-C5BC-9CB2-75BFA5F77B46}"/>
              </a:ext>
            </a:extLst>
          </p:cNvPr>
          <p:cNvGrpSpPr/>
          <p:nvPr/>
        </p:nvGrpSpPr>
        <p:grpSpPr>
          <a:xfrm>
            <a:off x="379594" y="4259543"/>
            <a:ext cx="8997572" cy="1077218"/>
            <a:chOff x="379594" y="3544756"/>
            <a:chExt cx="8997572" cy="1077218"/>
          </a:xfrm>
        </p:grpSpPr>
        <p:sp>
          <p:nvSpPr>
            <p:cNvPr id="6" name="Text Box 5">
              <a:extLst>
                <a:ext uri="{FF2B5EF4-FFF2-40B4-BE49-F238E27FC236}">
                  <a16:creationId xmlns:a16="http://schemas.microsoft.com/office/drawing/2014/main" id="{7260EAB2-6866-4A34-894D-437C4063BDF5}"/>
                </a:ext>
              </a:extLst>
            </p:cNvPr>
            <p:cNvSpPr txBox="1">
              <a:spLocks noChangeArrowheads="1"/>
            </p:cNvSpPr>
            <p:nvPr/>
          </p:nvSpPr>
          <p:spPr bwMode="auto">
            <a:xfrm>
              <a:off x="679253" y="3544756"/>
              <a:ext cx="869791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Zu erwartende Entwicklungen bei den EE-Komponenten in den nächsten 20 Jahren z.B. bei PV die </a:t>
              </a:r>
              <a:r>
                <a:rPr lang="de-DE" altLang="de-DE" sz="1600" dirty="0" err="1">
                  <a:solidFill>
                    <a:srgbClr val="0000FF"/>
                  </a:solidFill>
                </a:rPr>
                <a:t>Heterojunction</a:t>
              </a:r>
              <a:r>
                <a:rPr lang="de-DE" altLang="de-DE" sz="1600" dirty="0">
                  <a:solidFill>
                    <a:srgbClr val="0000FF"/>
                  </a:solidFill>
                </a:rPr>
                <a:t>-Technologie, werden den Wirkungsgrad steigern und damit sowohl den notwendigen Flächenbedarf als auch die Kosten deutlich senken – eine sehr gute Perspektive!</a:t>
              </a:r>
            </a:p>
          </p:txBody>
        </p:sp>
        <p:sp>
          <p:nvSpPr>
            <p:cNvPr id="2" name="Textfeld 1">
              <a:extLst>
                <a:ext uri="{FF2B5EF4-FFF2-40B4-BE49-F238E27FC236}">
                  <a16:creationId xmlns:a16="http://schemas.microsoft.com/office/drawing/2014/main" id="{C4B03EB3-0BE7-7B77-215D-A0EA602A5DE0}"/>
                </a:ext>
              </a:extLst>
            </p:cNvPr>
            <p:cNvSpPr txBox="1"/>
            <p:nvPr/>
          </p:nvSpPr>
          <p:spPr>
            <a:xfrm>
              <a:off x="379594" y="3623828"/>
              <a:ext cx="298480" cy="246221"/>
            </a:xfrm>
            <a:prstGeom prst="rect">
              <a:avLst/>
            </a:prstGeom>
            <a:noFill/>
          </p:spPr>
          <p:txBody>
            <a:bodyPr wrap="none" rtlCol="0">
              <a:spAutoFit/>
            </a:bodyPr>
            <a:lstStyle/>
            <a:p>
              <a:r>
                <a:rPr lang="de-DE" sz="1000" dirty="0"/>
                <a:t>0)</a:t>
              </a:r>
            </a:p>
          </p:txBody>
        </p:sp>
      </p:grpSp>
      <p:sp>
        <p:nvSpPr>
          <p:cNvPr id="8" name="Text Box 5">
            <a:extLst>
              <a:ext uri="{FF2B5EF4-FFF2-40B4-BE49-F238E27FC236}">
                <a16:creationId xmlns:a16="http://schemas.microsoft.com/office/drawing/2014/main" id="{1D6AD3F7-9F9C-1B20-0BE4-82DD5B190BD0}"/>
              </a:ext>
            </a:extLst>
          </p:cNvPr>
          <p:cNvSpPr txBox="1">
            <a:spLocks noChangeArrowheads="1"/>
          </p:cNvSpPr>
          <p:nvPr/>
        </p:nvSpPr>
        <p:spPr bwMode="auto">
          <a:xfrm>
            <a:off x="7532914" y="6187601"/>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0) Quellenliste, ISE e.V.</a:t>
            </a:r>
            <a:endParaRPr lang="en-US" altLang="de-DE" sz="1200" dirty="0"/>
          </a:p>
        </p:txBody>
      </p:sp>
      <p:sp>
        <p:nvSpPr>
          <p:cNvPr id="9" name="Text Box 5">
            <a:extLst>
              <a:ext uri="{FF2B5EF4-FFF2-40B4-BE49-F238E27FC236}">
                <a16:creationId xmlns:a16="http://schemas.microsoft.com/office/drawing/2014/main" id="{4FE9C017-FE77-9BA9-A03F-00D6C1F357E8}"/>
              </a:ext>
            </a:extLst>
          </p:cNvPr>
          <p:cNvSpPr txBox="1">
            <a:spLocks noChangeArrowheads="1"/>
          </p:cNvSpPr>
          <p:nvPr/>
        </p:nvSpPr>
        <p:spPr bwMode="auto">
          <a:xfrm>
            <a:off x="679253" y="895702"/>
            <a:ext cx="869791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Photovoltaik (PV) und Windkraftanlagen (WKA) ergänzen sich saisonal und sind die tragenden Säulen beim Ausbau der EE.</a:t>
            </a:r>
            <a:br>
              <a:rPr lang="de-DE" altLang="de-DE" sz="1600" dirty="0">
                <a:solidFill>
                  <a:srgbClr val="0000FF"/>
                </a:solidFill>
              </a:rPr>
            </a:br>
            <a:r>
              <a:rPr lang="de-DE" altLang="de-DE" sz="1600" dirty="0">
                <a:solidFill>
                  <a:srgbClr val="0000FF"/>
                </a:solidFill>
              </a:rPr>
              <a:t>Biogasanlagen sollten nur mit landwirtschaftlichen und urbanen Bioabfällen betrieben werden. Wasserkraft hat in D praktisch keine Ausbaupotenziale.</a:t>
            </a:r>
          </a:p>
        </p:txBody>
      </p:sp>
    </p:spTree>
    <p:extLst>
      <p:ext uri="{BB962C8B-B14F-4D97-AF65-F5344CB8AC3E}">
        <p14:creationId xmlns:p14="http://schemas.microsoft.com/office/powerpoint/2010/main" val="4474337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a:extLst>
              <a:ext uri="{FF2B5EF4-FFF2-40B4-BE49-F238E27FC236}">
                <a16:creationId xmlns:a16="http://schemas.microsoft.com/office/drawing/2014/main" id="{4A5B33ED-00B5-46EC-927D-D6D2D6D43A56}"/>
              </a:ext>
            </a:extLst>
          </p:cNvPr>
          <p:cNvGraphicFramePr>
            <a:graphicFrameLocks/>
          </p:cNvGraphicFramePr>
          <p:nvPr>
            <p:extLst>
              <p:ext uri="{D42A27DB-BD31-4B8C-83A1-F6EECF244321}">
                <p14:modId xmlns:p14="http://schemas.microsoft.com/office/powerpoint/2010/main" val="196446825"/>
              </p:ext>
            </p:extLst>
          </p:nvPr>
        </p:nvGraphicFramePr>
        <p:xfrm>
          <a:off x="1748712" y="1252539"/>
          <a:ext cx="6609806" cy="4756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iagramm 23">
            <a:extLst>
              <a:ext uri="{FF2B5EF4-FFF2-40B4-BE49-F238E27FC236}">
                <a16:creationId xmlns:a16="http://schemas.microsoft.com/office/drawing/2014/main" id="{4A5B33ED-00B5-46EC-927D-D6D2D6D43A56}"/>
              </a:ext>
            </a:extLst>
          </p:cNvPr>
          <p:cNvGraphicFramePr>
            <a:graphicFrameLocks/>
          </p:cNvGraphicFramePr>
          <p:nvPr>
            <p:extLst>
              <p:ext uri="{D42A27DB-BD31-4B8C-83A1-F6EECF244321}">
                <p14:modId xmlns:p14="http://schemas.microsoft.com/office/powerpoint/2010/main" val="886687649"/>
              </p:ext>
            </p:extLst>
          </p:nvPr>
        </p:nvGraphicFramePr>
        <p:xfrm>
          <a:off x="1105995" y="1195080"/>
          <a:ext cx="8003177" cy="4961526"/>
        </p:xfrm>
        <a:graphic>
          <a:graphicData uri="http://schemas.openxmlformats.org/drawingml/2006/chart">
            <c:chart xmlns:c="http://schemas.openxmlformats.org/drawingml/2006/chart" xmlns:r="http://schemas.openxmlformats.org/officeDocument/2006/relationships" r:id="rId4"/>
          </a:graphicData>
        </a:graphic>
      </p:graphicFrame>
      <p:sp>
        <p:nvSpPr>
          <p:cNvPr id="29698" name="Rectangle 4">
            <a:extLst>
              <a:ext uri="{FF2B5EF4-FFF2-40B4-BE49-F238E27FC236}">
                <a16:creationId xmlns:a16="http://schemas.microsoft.com/office/drawing/2014/main" id="{A1B80801-47FC-49E3-86F5-0F728524A6B6}"/>
              </a:ext>
            </a:extLst>
          </p:cNvPr>
          <p:cNvSpPr>
            <a:spLocks noChangeArrowheads="1"/>
          </p:cNvSpPr>
          <p:nvPr/>
        </p:nvSpPr>
        <p:spPr bwMode="auto">
          <a:xfrm>
            <a:off x="1328738" y="9525"/>
            <a:ext cx="804972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(2): EE-Anteile beim Zubau-Mix bis 2040</a:t>
            </a:r>
            <a:br>
              <a:rPr lang="de-DE" altLang="de-DE" sz="2000" dirty="0">
                <a:solidFill>
                  <a:schemeClr val="bg1"/>
                </a:solidFill>
              </a:rPr>
            </a:br>
            <a:r>
              <a:rPr lang="de-DE" altLang="de-DE" sz="2000" dirty="0">
                <a:solidFill>
                  <a:schemeClr val="bg1"/>
                </a:solidFill>
              </a:rPr>
              <a:t>Fakten und Annahmen</a:t>
            </a:r>
          </a:p>
        </p:txBody>
      </p:sp>
      <p:sp>
        <p:nvSpPr>
          <p:cNvPr id="3" name="Textfeld 1">
            <a:extLst>
              <a:ext uri="{FF2B5EF4-FFF2-40B4-BE49-F238E27FC236}">
                <a16:creationId xmlns:a16="http://schemas.microsoft.com/office/drawing/2014/main" id="{1BFBB774-D06C-495B-88B0-ED4478388619}"/>
              </a:ext>
            </a:extLst>
          </p:cNvPr>
          <p:cNvSpPr txBox="1">
            <a:spLocks noChangeArrowheads="1"/>
          </p:cNvSpPr>
          <p:nvPr/>
        </p:nvSpPr>
        <p:spPr bwMode="auto">
          <a:xfrm>
            <a:off x="0" y="835660"/>
            <a:ext cx="9905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600" dirty="0">
                <a:solidFill>
                  <a:schemeClr val="accent2"/>
                </a:solidFill>
              </a:rPr>
              <a:t>Anteile der zu installierenden Leistungen des Zubau-Mix orientieren sich an den jeweiligen EE-Potenzialen: </a:t>
            </a:r>
          </a:p>
        </p:txBody>
      </p:sp>
      <p:sp>
        <p:nvSpPr>
          <p:cNvPr id="10" name="Text Box 5">
            <a:extLst>
              <a:ext uri="{FF2B5EF4-FFF2-40B4-BE49-F238E27FC236}">
                <a16:creationId xmlns:a16="http://schemas.microsoft.com/office/drawing/2014/main" id="{7E1332A7-738F-4565-B849-FECBFD33EEF9}"/>
              </a:ext>
            </a:extLst>
          </p:cNvPr>
          <p:cNvSpPr txBox="1">
            <a:spLocks noChangeArrowheads="1"/>
          </p:cNvSpPr>
          <p:nvPr/>
        </p:nvSpPr>
        <p:spPr bwMode="auto">
          <a:xfrm>
            <a:off x="738514" y="5831152"/>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ISE e.V.</a:t>
            </a:r>
            <a:endParaRPr lang="en-US" altLang="de-DE" sz="1200" dirty="0"/>
          </a:p>
        </p:txBody>
      </p:sp>
      <p:sp>
        <p:nvSpPr>
          <p:cNvPr id="14" name="Textfeld 13">
            <a:extLst>
              <a:ext uri="{FF2B5EF4-FFF2-40B4-BE49-F238E27FC236}">
                <a16:creationId xmlns:a16="http://schemas.microsoft.com/office/drawing/2014/main" id="{5311890E-A8FB-4B52-BAF3-69C14F3CA509}"/>
              </a:ext>
            </a:extLst>
          </p:cNvPr>
          <p:cNvSpPr txBox="1"/>
          <p:nvPr/>
        </p:nvSpPr>
        <p:spPr>
          <a:xfrm>
            <a:off x="5996863" y="1222008"/>
            <a:ext cx="3151697" cy="338554"/>
          </a:xfrm>
          <a:prstGeom prst="rect">
            <a:avLst/>
          </a:prstGeom>
          <a:noFill/>
        </p:spPr>
        <p:txBody>
          <a:bodyPr wrap="none" rtlCol="0">
            <a:spAutoFit/>
          </a:bodyPr>
          <a:lstStyle/>
          <a:p>
            <a:r>
              <a:rPr lang="de-DE" sz="1600" b="1" dirty="0">
                <a:solidFill>
                  <a:srgbClr val="FF9900"/>
                </a:solidFill>
              </a:rPr>
              <a:t>PV-gesamt: 825 TWh/a (41,3%)</a:t>
            </a:r>
          </a:p>
        </p:txBody>
      </p:sp>
      <p:sp>
        <p:nvSpPr>
          <p:cNvPr id="16" name="Textfeld 15">
            <a:extLst>
              <a:ext uri="{FF2B5EF4-FFF2-40B4-BE49-F238E27FC236}">
                <a16:creationId xmlns:a16="http://schemas.microsoft.com/office/drawing/2014/main" id="{D150B3C7-5BFE-4E86-A6CB-5321B75B387F}"/>
              </a:ext>
            </a:extLst>
          </p:cNvPr>
          <p:cNvSpPr txBox="1"/>
          <p:nvPr/>
        </p:nvSpPr>
        <p:spPr>
          <a:xfrm>
            <a:off x="5996863" y="5795534"/>
            <a:ext cx="2467342" cy="338554"/>
          </a:xfrm>
          <a:prstGeom prst="rect">
            <a:avLst/>
          </a:prstGeom>
          <a:noFill/>
        </p:spPr>
        <p:txBody>
          <a:bodyPr wrap="none" rtlCol="0">
            <a:spAutoFit/>
          </a:bodyPr>
          <a:lstStyle/>
          <a:p>
            <a:r>
              <a:rPr lang="de-DE" sz="1600" b="1" dirty="0">
                <a:solidFill>
                  <a:srgbClr val="FF0000"/>
                </a:solidFill>
              </a:rPr>
              <a:t>Solarthermie: 50 TWh/a</a:t>
            </a:r>
          </a:p>
        </p:txBody>
      </p:sp>
      <p:sp>
        <p:nvSpPr>
          <p:cNvPr id="17" name="Textfeld 16">
            <a:extLst>
              <a:ext uri="{FF2B5EF4-FFF2-40B4-BE49-F238E27FC236}">
                <a16:creationId xmlns:a16="http://schemas.microsoft.com/office/drawing/2014/main" id="{780342DF-DB89-403F-8B75-2C15B69731CA}"/>
              </a:ext>
            </a:extLst>
          </p:cNvPr>
          <p:cNvSpPr txBox="1"/>
          <p:nvPr/>
        </p:nvSpPr>
        <p:spPr>
          <a:xfrm>
            <a:off x="1741188" y="5371516"/>
            <a:ext cx="2379177" cy="307777"/>
          </a:xfrm>
          <a:prstGeom prst="rect">
            <a:avLst/>
          </a:prstGeom>
          <a:noFill/>
        </p:spPr>
        <p:txBody>
          <a:bodyPr wrap="none" rtlCol="0">
            <a:spAutoFit/>
          </a:bodyPr>
          <a:lstStyle/>
          <a:p>
            <a:r>
              <a:rPr lang="de-DE" sz="1400" b="1" dirty="0">
                <a:solidFill>
                  <a:srgbClr val="00B0F0"/>
                </a:solidFill>
              </a:rPr>
              <a:t>Wind-</a:t>
            </a:r>
            <a:r>
              <a:rPr lang="de-DE" sz="1400" b="1" dirty="0" err="1">
                <a:solidFill>
                  <a:srgbClr val="00B0F0"/>
                </a:solidFill>
              </a:rPr>
              <a:t>onshore</a:t>
            </a:r>
            <a:r>
              <a:rPr lang="de-DE" sz="1400" b="1" dirty="0">
                <a:solidFill>
                  <a:srgbClr val="00B0F0"/>
                </a:solidFill>
              </a:rPr>
              <a:t>: 500 TWh/a</a:t>
            </a:r>
          </a:p>
        </p:txBody>
      </p:sp>
      <p:sp>
        <p:nvSpPr>
          <p:cNvPr id="18" name="Textfeld 17">
            <a:extLst>
              <a:ext uri="{FF2B5EF4-FFF2-40B4-BE49-F238E27FC236}">
                <a16:creationId xmlns:a16="http://schemas.microsoft.com/office/drawing/2014/main" id="{89389B9D-02CC-4878-BB1A-EC06100B705D}"/>
              </a:ext>
            </a:extLst>
          </p:cNvPr>
          <p:cNvSpPr txBox="1"/>
          <p:nvPr/>
        </p:nvSpPr>
        <p:spPr>
          <a:xfrm>
            <a:off x="256943" y="3122821"/>
            <a:ext cx="2911182" cy="338554"/>
          </a:xfrm>
          <a:prstGeom prst="rect">
            <a:avLst/>
          </a:prstGeom>
          <a:noFill/>
        </p:spPr>
        <p:txBody>
          <a:bodyPr wrap="none" rtlCol="0">
            <a:spAutoFit/>
          </a:bodyPr>
          <a:lstStyle/>
          <a:p>
            <a:r>
              <a:rPr lang="de-DE" sz="1600" b="1" dirty="0">
                <a:solidFill>
                  <a:srgbClr val="0070C0"/>
                </a:solidFill>
              </a:rPr>
              <a:t>Wind-ges.: 700 TWh/a (35%)</a:t>
            </a:r>
          </a:p>
        </p:txBody>
      </p:sp>
      <p:sp>
        <p:nvSpPr>
          <p:cNvPr id="19" name="Textfeld 18">
            <a:extLst>
              <a:ext uri="{FF2B5EF4-FFF2-40B4-BE49-F238E27FC236}">
                <a16:creationId xmlns:a16="http://schemas.microsoft.com/office/drawing/2014/main" id="{186F1E09-727E-4E96-9BF9-59D9E492A52F}"/>
              </a:ext>
            </a:extLst>
          </p:cNvPr>
          <p:cNvSpPr txBox="1"/>
          <p:nvPr/>
        </p:nvSpPr>
        <p:spPr>
          <a:xfrm>
            <a:off x="165216" y="1714670"/>
            <a:ext cx="2294218" cy="338554"/>
          </a:xfrm>
          <a:prstGeom prst="rect">
            <a:avLst/>
          </a:prstGeom>
          <a:noFill/>
        </p:spPr>
        <p:txBody>
          <a:bodyPr wrap="none" rtlCol="0">
            <a:spAutoFit/>
          </a:bodyPr>
          <a:lstStyle/>
          <a:p>
            <a:r>
              <a:rPr lang="de-DE" sz="1600" b="1" dirty="0">
                <a:solidFill>
                  <a:srgbClr val="008000"/>
                </a:solidFill>
              </a:rPr>
              <a:t>Biomasse: 300 TWh/a</a:t>
            </a:r>
          </a:p>
        </p:txBody>
      </p:sp>
      <p:sp>
        <p:nvSpPr>
          <p:cNvPr id="21" name="Textfeld 20">
            <a:extLst>
              <a:ext uri="{FF2B5EF4-FFF2-40B4-BE49-F238E27FC236}">
                <a16:creationId xmlns:a16="http://schemas.microsoft.com/office/drawing/2014/main" id="{EB3171E2-70C4-4F1F-A942-2769F8A176AB}"/>
              </a:ext>
            </a:extLst>
          </p:cNvPr>
          <p:cNvSpPr txBox="1"/>
          <p:nvPr/>
        </p:nvSpPr>
        <p:spPr>
          <a:xfrm>
            <a:off x="1641793" y="1430847"/>
            <a:ext cx="3011850" cy="338554"/>
          </a:xfrm>
          <a:prstGeom prst="rect">
            <a:avLst/>
          </a:prstGeom>
          <a:noFill/>
        </p:spPr>
        <p:txBody>
          <a:bodyPr wrap="none" rtlCol="0">
            <a:spAutoFit/>
          </a:bodyPr>
          <a:lstStyle/>
          <a:p>
            <a:r>
              <a:rPr lang="de-DE" sz="1600" b="1" dirty="0">
                <a:solidFill>
                  <a:srgbClr val="FF66FF"/>
                </a:solidFill>
              </a:rPr>
              <a:t>Tiefe-Geothermie: 100 TWh/a</a:t>
            </a:r>
          </a:p>
        </p:txBody>
      </p:sp>
      <p:sp>
        <p:nvSpPr>
          <p:cNvPr id="22" name="Textfeld 21">
            <a:extLst>
              <a:ext uri="{FF2B5EF4-FFF2-40B4-BE49-F238E27FC236}">
                <a16:creationId xmlns:a16="http://schemas.microsoft.com/office/drawing/2014/main" id="{48DE2B91-D89B-4EB2-A066-299C353F5397}"/>
              </a:ext>
            </a:extLst>
          </p:cNvPr>
          <p:cNvSpPr txBox="1"/>
          <p:nvPr/>
        </p:nvSpPr>
        <p:spPr>
          <a:xfrm>
            <a:off x="2873141" y="1129361"/>
            <a:ext cx="2379562" cy="338554"/>
          </a:xfrm>
          <a:prstGeom prst="rect">
            <a:avLst/>
          </a:prstGeom>
          <a:noFill/>
        </p:spPr>
        <p:txBody>
          <a:bodyPr wrap="none" rtlCol="0">
            <a:spAutoFit/>
          </a:bodyPr>
          <a:lstStyle/>
          <a:p>
            <a:r>
              <a:rPr lang="de-DE" sz="1600" b="1" dirty="0">
                <a:solidFill>
                  <a:srgbClr val="0000FF"/>
                </a:solidFill>
              </a:rPr>
              <a:t>Wasserkraft: 25 TWh/a</a:t>
            </a:r>
          </a:p>
        </p:txBody>
      </p:sp>
      <p:sp>
        <p:nvSpPr>
          <p:cNvPr id="20" name="Ellipse 19">
            <a:extLst>
              <a:ext uri="{FF2B5EF4-FFF2-40B4-BE49-F238E27FC236}">
                <a16:creationId xmlns:a16="http://schemas.microsoft.com/office/drawing/2014/main" id="{4E450E95-2704-4624-BB7C-7ADD44C34B0C}"/>
              </a:ext>
            </a:extLst>
          </p:cNvPr>
          <p:cNvSpPr/>
          <p:nvPr/>
        </p:nvSpPr>
        <p:spPr bwMode="auto">
          <a:xfrm>
            <a:off x="4247915" y="2882105"/>
            <a:ext cx="1609027" cy="1609027"/>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 name="Textfeld 22">
            <a:extLst>
              <a:ext uri="{FF2B5EF4-FFF2-40B4-BE49-F238E27FC236}">
                <a16:creationId xmlns:a16="http://schemas.microsoft.com/office/drawing/2014/main" id="{252EC2E9-78E1-414A-8694-40193D6BC9CC}"/>
              </a:ext>
            </a:extLst>
          </p:cNvPr>
          <p:cNvSpPr txBox="1"/>
          <p:nvPr/>
        </p:nvSpPr>
        <p:spPr>
          <a:xfrm>
            <a:off x="4499179" y="3300391"/>
            <a:ext cx="1168911" cy="738664"/>
          </a:xfrm>
          <a:prstGeom prst="rect">
            <a:avLst/>
          </a:prstGeom>
          <a:noFill/>
        </p:spPr>
        <p:txBody>
          <a:bodyPr wrap="none" rtlCol="0">
            <a:spAutoFit/>
          </a:bodyPr>
          <a:lstStyle/>
          <a:p>
            <a:pPr algn="ctr"/>
            <a:r>
              <a:rPr lang="de-DE" sz="1400" b="1" dirty="0"/>
              <a:t>2000 TWh/a</a:t>
            </a:r>
          </a:p>
          <a:p>
            <a:pPr algn="ctr"/>
            <a:endParaRPr lang="de-DE" sz="1400" b="1" dirty="0"/>
          </a:p>
          <a:p>
            <a:pPr algn="ctr"/>
            <a:r>
              <a:rPr lang="de-DE" sz="1400" b="1" dirty="0"/>
              <a:t>Werte in %</a:t>
            </a:r>
          </a:p>
        </p:txBody>
      </p:sp>
      <p:sp>
        <p:nvSpPr>
          <p:cNvPr id="27" name="Textfeld 26">
            <a:extLst>
              <a:ext uri="{FF2B5EF4-FFF2-40B4-BE49-F238E27FC236}">
                <a16:creationId xmlns:a16="http://schemas.microsoft.com/office/drawing/2014/main" id="{E5ADB236-104D-4810-80E3-5BC9E99AE138}"/>
              </a:ext>
            </a:extLst>
          </p:cNvPr>
          <p:cNvSpPr txBox="1"/>
          <p:nvPr/>
        </p:nvSpPr>
        <p:spPr>
          <a:xfrm>
            <a:off x="747361" y="3669723"/>
            <a:ext cx="2388795" cy="307777"/>
          </a:xfrm>
          <a:prstGeom prst="rect">
            <a:avLst/>
          </a:prstGeom>
          <a:noFill/>
        </p:spPr>
        <p:txBody>
          <a:bodyPr wrap="none" rtlCol="0">
            <a:spAutoFit/>
          </a:bodyPr>
          <a:lstStyle/>
          <a:p>
            <a:r>
              <a:rPr lang="de-DE" sz="1400" b="1" dirty="0">
                <a:solidFill>
                  <a:srgbClr val="0070C0"/>
                </a:solidFill>
              </a:rPr>
              <a:t>Wind-offshore: 200 TWh/a</a:t>
            </a:r>
          </a:p>
        </p:txBody>
      </p:sp>
      <p:sp>
        <p:nvSpPr>
          <p:cNvPr id="29" name="Textfeld 28">
            <a:extLst>
              <a:ext uri="{FF2B5EF4-FFF2-40B4-BE49-F238E27FC236}">
                <a16:creationId xmlns:a16="http://schemas.microsoft.com/office/drawing/2014/main" id="{DBED8829-2C2A-4C6D-8A92-289A6F24002D}"/>
              </a:ext>
            </a:extLst>
          </p:cNvPr>
          <p:cNvSpPr txBox="1"/>
          <p:nvPr/>
        </p:nvSpPr>
        <p:spPr>
          <a:xfrm>
            <a:off x="6365167" y="1821359"/>
            <a:ext cx="2595069" cy="307777"/>
          </a:xfrm>
          <a:prstGeom prst="rect">
            <a:avLst/>
          </a:prstGeom>
          <a:noFill/>
        </p:spPr>
        <p:txBody>
          <a:bodyPr wrap="none" rtlCol="0">
            <a:spAutoFit/>
          </a:bodyPr>
          <a:lstStyle/>
          <a:p>
            <a:r>
              <a:rPr lang="de-DE" sz="1400" u="none" strike="noStrike" dirty="0">
                <a:solidFill>
                  <a:srgbClr val="FF9900"/>
                </a:solidFill>
                <a:effectLst/>
              </a:rPr>
              <a:t>PV-Dächer (40% von PV-ges.)</a:t>
            </a:r>
            <a:endParaRPr lang="de-DE" sz="1400" dirty="0"/>
          </a:p>
        </p:txBody>
      </p:sp>
      <p:sp>
        <p:nvSpPr>
          <p:cNvPr id="32" name="Textfeld 31">
            <a:extLst>
              <a:ext uri="{FF2B5EF4-FFF2-40B4-BE49-F238E27FC236}">
                <a16:creationId xmlns:a16="http://schemas.microsoft.com/office/drawing/2014/main" id="{9B5A0FB0-1235-4C09-A086-3449DFF45892}"/>
              </a:ext>
            </a:extLst>
          </p:cNvPr>
          <p:cNvSpPr txBox="1"/>
          <p:nvPr/>
        </p:nvSpPr>
        <p:spPr>
          <a:xfrm>
            <a:off x="7031775" y="2527530"/>
            <a:ext cx="1678408" cy="523220"/>
          </a:xfrm>
          <a:prstGeom prst="rect">
            <a:avLst/>
          </a:prstGeom>
          <a:noFill/>
        </p:spPr>
        <p:txBody>
          <a:bodyPr wrap="none" rtlCol="0">
            <a:spAutoFit/>
          </a:bodyPr>
          <a:lstStyle/>
          <a:p>
            <a:pPr algn="l" fontAlgn="t"/>
            <a:r>
              <a:rPr lang="de-DE" sz="1400" u="none" strike="noStrike" dirty="0">
                <a:solidFill>
                  <a:srgbClr val="FF9900"/>
                </a:solidFill>
                <a:effectLst/>
              </a:rPr>
              <a:t>PV-Fassaden</a:t>
            </a:r>
            <a:br>
              <a:rPr lang="de-DE" sz="1400" u="none" strike="noStrike" dirty="0">
                <a:solidFill>
                  <a:srgbClr val="FF9900"/>
                </a:solidFill>
                <a:effectLst/>
              </a:rPr>
            </a:br>
            <a:r>
              <a:rPr lang="de-DE" sz="1400" u="none" strike="noStrike" dirty="0">
                <a:solidFill>
                  <a:srgbClr val="FF9900"/>
                </a:solidFill>
                <a:effectLst/>
              </a:rPr>
              <a:t>(10% von PV-ges.)</a:t>
            </a:r>
          </a:p>
        </p:txBody>
      </p:sp>
      <p:sp>
        <p:nvSpPr>
          <p:cNvPr id="33" name="Textfeld 32">
            <a:extLst>
              <a:ext uri="{FF2B5EF4-FFF2-40B4-BE49-F238E27FC236}">
                <a16:creationId xmlns:a16="http://schemas.microsoft.com/office/drawing/2014/main" id="{23A8CBA9-C7AB-425A-BF1F-99C6F044261A}"/>
              </a:ext>
            </a:extLst>
          </p:cNvPr>
          <p:cNvSpPr txBox="1"/>
          <p:nvPr/>
        </p:nvSpPr>
        <p:spPr>
          <a:xfrm>
            <a:off x="7386749" y="3107352"/>
            <a:ext cx="2463880" cy="523220"/>
          </a:xfrm>
          <a:prstGeom prst="rect">
            <a:avLst/>
          </a:prstGeom>
          <a:noFill/>
        </p:spPr>
        <p:txBody>
          <a:bodyPr wrap="none" rtlCol="0">
            <a:spAutoFit/>
          </a:bodyPr>
          <a:lstStyle/>
          <a:p>
            <a:pPr algn="l" fontAlgn="t"/>
            <a:r>
              <a:rPr lang="de-DE" sz="1400" u="none" strike="noStrike" dirty="0">
                <a:solidFill>
                  <a:srgbClr val="FF9900"/>
                </a:solidFill>
                <a:effectLst/>
              </a:rPr>
              <a:t>PV-Parkplatzüberdachungen</a:t>
            </a:r>
            <a:br>
              <a:rPr lang="de-DE" sz="1400" u="none" strike="noStrike" dirty="0">
                <a:solidFill>
                  <a:srgbClr val="FF9900"/>
                </a:solidFill>
                <a:effectLst/>
              </a:rPr>
            </a:br>
            <a:r>
              <a:rPr lang="de-DE" sz="1400" u="none" strike="noStrike" dirty="0">
                <a:solidFill>
                  <a:srgbClr val="FF9900"/>
                </a:solidFill>
                <a:effectLst/>
              </a:rPr>
              <a:t>(5% von PV-ges.)</a:t>
            </a:r>
          </a:p>
        </p:txBody>
      </p:sp>
      <p:sp>
        <p:nvSpPr>
          <p:cNvPr id="34" name="Textfeld 33">
            <a:extLst>
              <a:ext uri="{FF2B5EF4-FFF2-40B4-BE49-F238E27FC236}">
                <a16:creationId xmlns:a16="http://schemas.microsoft.com/office/drawing/2014/main" id="{6F3507B7-27AF-4564-AFD2-B709E965AD11}"/>
              </a:ext>
            </a:extLst>
          </p:cNvPr>
          <p:cNvSpPr txBox="1"/>
          <p:nvPr/>
        </p:nvSpPr>
        <p:spPr>
          <a:xfrm>
            <a:off x="7071841" y="3871570"/>
            <a:ext cx="1678408" cy="523220"/>
          </a:xfrm>
          <a:prstGeom prst="rect">
            <a:avLst/>
          </a:prstGeom>
          <a:noFill/>
        </p:spPr>
        <p:txBody>
          <a:bodyPr wrap="none" rtlCol="0">
            <a:spAutoFit/>
          </a:bodyPr>
          <a:lstStyle/>
          <a:p>
            <a:pPr algn="l" fontAlgn="t"/>
            <a:r>
              <a:rPr lang="de-DE" sz="1400" u="none" strike="noStrike" dirty="0">
                <a:solidFill>
                  <a:srgbClr val="FF9900"/>
                </a:solidFill>
                <a:effectLst/>
              </a:rPr>
              <a:t>PV-Freiflächen</a:t>
            </a:r>
            <a:br>
              <a:rPr lang="de-DE" sz="1400" u="none" strike="noStrike" dirty="0">
                <a:solidFill>
                  <a:srgbClr val="FF9900"/>
                </a:solidFill>
                <a:effectLst/>
              </a:rPr>
            </a:br>
            <a:r>
              <a:rPr lang="de-DE" sz="1400" u="none" strike="noStrike" dirty="0">
                <a:solidFill>
                  <a:srgbClr val="FF9900"/>
                </a:solidFill>
                <a:effectLst/>
              </a:rPr>
              <a:t>(30% von PV-ges.)</a:t>
            </a:r>
          </a:p>
        </p:txBody>
      </p:sp>
      <p:sp>
        <p:nvSpPr>
          <p:cNvPr id="35" name="Textfeld 34">
            <a:extLst>
              <a:ext uri="{FF2B5EF4-FFF2-40B4-BE49-F238E27FC236}">
                <a16:creationId xmlns:a16="http://schemas.microsoft.com/office/drawing/2014/main" id="{6FD9425C-A73B-4352-B48C-267350430860}"/>
              </a:ext>
            </a:extLst>
          </p:cNvPr>
          <p:cNvSpPr txBox="1"/>
          <p:nvPr/>
        </p:nvSpPr>
        <p:spPr>
          <a:xfrm>
            <a:off x="6642086" y="4983971"/>
            <a:ext cx="2467086" cy="307777"/>
          </a:xfrm>
          <a:prstGeom prst="rect">
            <a:avLst/>
          </a:prstGeom>
          <a:noFill/>
        </p:spPr>
        <p:txBody>
          <a:bodyPr wrap="none" rtlCol="0">
            <a:spAutoFit/>
          </a:bodyPr>
          <a:lstStyle/>
          <a:p>
            <a:pPr algn="l" fontAlgn="t"/>
            <a:r>
              <a:rPr lang="de-DE" sz="1400" u="none" strike="noStrike" dirty="0">
                <a:solidFill>
                  <a:srgbClr val="FF9900"/>
                </a:solidFill>
                <a:effectLst/>
              </a:rPr>
              <a:t>AGRI-PV (10% von PV-ges.)</a:t>
            </a:r>
          </a:p>
        </p:txBody>
      </p:sp>
      <p:sp>
        <p:nvSpPr>
          <p:cNvPr id="36" name="Textfeld 35">
            <a:extLst>
              <a:ext uri="{FF2B5EF4-FFF2-40B4-BE49-F238E27FC236}">
                <a16:creationId xmlns:a16="http://schemas.microsoft.com/office/drawing/2014/main" id="{594279B3-16ED-4E67-8038-F64FD438CD5F}"/>
              </a:ext>
            </a:extLst>
          </p:cNvPr>
          <p:cNvSpPr txBox="1"/>
          <p:nvPr/>
        </p:nvSpPr>
        <p:spPr>
          <a:xfrm>
            <a:off x="6495149" y="5302100"/>
            <a:ext cx="2465087" cy="523220"/>
          </a:xfrm>
          <a:prstGeom prst="rect">
            <a:avLst/>
          </a:prstGeom>
          <a:noFill/>
        </p:spPr>
        <p:txBody>
          <a:bodyPr wrap="square" rtlCol="0">
            <a:spAutoFit/>
          </a:bodyPr>
          <a:lstStyle/>
          <a:p>
            <a:pPr algn="l" fontAlgn="t"/>
            <a:r>
              <a:rPr lang="de-DE" sz="1400" u="none" strike="noStrike" dirty="0">
                <a:solidFill>
                  <a:srgbClr val="FF9900"/>
                </a:solidFill>
                <a:effectLst/>
              </a:rPr>
              <a:t>PV-Autobahnüberdachung </a:t>
            </a:r>
            <a:br>
              <a:rPr lang="de-DE" sz="1400" u="none" strike="noStrike" dirty="0">
                <a:solidFill>
                  <a:srgbClr val="FF9900"/>
                </a:solidFill>
                <a:effectLst/>
              </a:rPr>
            </a:br>
            <a:r>
              <a:rPr lang="de-DE" sz="1400" u="none" strike="noStrike" dirty="0">
                <a:solidFill>
                  <a:srgbClr val="FF9900"/>
                </a:solidFill>
                <a:effectLst/>
              </a:rPr>
              <a:t>(5% von PV-ges.)</a:t>
            </a:r>
            <a:endParaRPr lang="de-DE" sz="1400" b="0" i="0" u="none" strike="noStrike" dirty="0">
              <a:solidFill>
                <a:srgbClr val="FF9900"/>
              </a:solidFill>
              <a:effectLst/>
              <a:latin typeface="Calibri" panose="020F0502020204030204" pitchFamily="34" charset="0"/>
            </a:endParaRPr>
          </a:p>
        </p:txBody>
      </p:sp>
      <p:sp>
        <p:nvSpPr>
          <p:cNvPr id="25" name="Rectangle 4">
            <a:extLst>
              <a:ext uri="{FF2B5EF4-FFF2-40B4-BE49-F238E27FC236}">
                <a16:creationId xmlns:a16="http://schemas.microsoft.com/office/drawing/2014/main" id="{255AFFCA-EE7B-4D04-8ECD-F989D21BF19E}"/>
              </a:ext>
            </a:extLst>
          </p:cNvPr>
          <p:cNvSpPr>
            <a:spLocks noChangeArrowheads="1"/>
          </p:cNvSpPr>
          <p:nvPr/>
        </p:nvSpPr>
        <p:spPr bwMode="auto">
          <a:xfrm>
            <a:off x="0" y="611028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ALLE Potenziale werden beim Zubau-Mix gebraucht!</a:t>
            </a:r>
          </a:p>
        </p:txBody>
      </p:sp>
      <p:sp>
        <p:nvSpPr>
          <p:cNvPr id="26" name="Textfeld 25">
            <a:extLst>
              <a:ext uri="{FF2B5EF4-FFF2-40B4-BE49-F238E27FC236}">
                <a16:creationId xmlns:a16="http://schemas.microsoft.com/office/drawing/2014/main" id="{6E422BF6-51CF-4749-AFB5-4B9EB89CCDBB}"/>
              </a:ext>
            </a:extLst>
          </p:cNvPr>
          <p:cNvSpPr txBox="1"/>
          <p:nvPr/>
        </p:nvSpPr>
        <p:spPr>
          <a:xfrm>
            <a:off x="132908" y="2044095"/>
            <a:ext cx="3924031" cy="307777"/>
          </a:xfrm>
          <a:prstGeom prst="rect">
            <a:avLst/>
          </a:prstGeom>
          <a:noFill/>
        </p:spPr>
        <p:txBody>
          <a:bodyPr wrap="square" rtlCol="0">
            <a:spAutoFit/>
          </a:bodyPr>
          <a:lstStyle/>
          <a:p>
            <a:r>
              <a:rPr lang="de-DE" sz="1400" dirty="0">
                <a:solidFill>
                  <a:srgbClr val="006600"/>
                </a:solidFill>
              </a:rPr>
              <a:t>B</a:t>
            </a:r>
            <a:r>
              <a:rPr lang="de-DE" sz="1400" u="none" strike="noStrike" dirty="0">
                <a:solidFill>
                  <a:srgbClr val="006600"/>
                </a:solidFill>
                <a:effectLst/>
              </a:rPr>
              <a:t>iogasanlagen, vorrangig aus Reststoffen</a:t>
            </a:r>
            <a:endParaRPr lang="de-DE" sz="1400" dirty="0"/>
          </a:p>
        </p:txBody>
      </p:sp>
      <p:sp>
        <p:nvSpPr>
          <p:cNvPr id="28" name="Textfeld 27">
            <a:extLst>
              <a:ext uri="{FF2B5EF4-FFF2-40B4-BE49-F238E27FC236}">
                <a16:creationId xmlns:a16="http://schemas.microsoft.com/office/drawing/2014/main" id="{005701B3-2E8C-4C30-94F7-8A3A76268092}"/>
              </a:ext>
            </a:extLst>
          </p:cNvPr>
          <p:cNvSpPr txBox="1"/>
          <p:nvPr/>
        </p:nvSpPr>
        <p:spPr>
          <a:xfrm>
            <a:off x="132908" y="2382403"/>
            <a:ext cx="3177230" cy="307777"/>
          </a:xfrm>
          <a:prstGeom prst="rect">
            <a:avLst/>
          </a:prstGeom>
          <a:noFill/>
        </p:spPr>
        <p:txBody>
          <a:bodyPr wrap="square" rtlCol="0">
            <a:spAutoFit/>
          </a:bodyPr>
          <a:lstStyle/>
          <a:p>
            <a:r>
              <a:rPr lang="de-DE" sz="1400" dirty="0">
                <a:solidFill>
                  <a:srgbClr val="006600"/>
                </a:solidFill>
              </a:rPr>
              <a:t>Holz-Anlagen, vorrangig aus Abfällen</a:t>
            </a:r>
            <a:endParaRPr lang="de-DE" sz="1400" dirty="0"/>
          </a:p>
        </p:txBody>
      </p:sp>
    </p:spTree>
    <p:extLst>
      <p:ext uri="{BB962C8B-B14F-4D97-AF65-F5344CB8AC3E}">
        <p14:creationId xmlns:p14="http://schemas.microsoft.com/office/powerpoint/2010/main" val="36566274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Diagramm 36">
            <a:extLst>
              <a:ext uri="{FF2B5EF4-FFF2-40B4-BE49-F238E27FC236}">
                <a16:creationId xmlns:a16="http://schemas.microsoft.com/office/drawing/2014/main" id="{A2E1B581-690E-44B4-B010-CDA8B6BBCD9E}"/>
              </a:ext>
            </a:extLst>
          </p:cNvPr>
          <p:cNvGraphicFramePr>
            <a:graphicFrameLocks/>
          </p:cNvGraphicFramePr>
          <p:nvPr>
            <p:extLst>
              <p:ext uri="{D42A27DB-BD31-4B8C-83A1-F6EECF244321}">
                <p14:modId xmlns:p14="http://schemas.microsoft.com/office/powerpoint/2010/main" val="464194161"/>
              </p:ext>
            </p:extLst>
          </p:nvPr>
        </p:nvGraphicFramePr>
        <p:xfrm>
          <a:off x="65314" y="2752754"/>
          <a:ext cx="9673147" cy="3147323"/>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uppieren 3">
            <a:extLst>
              <a:ext uri="{FF2B5EF4-FFF2-40B4-BE49-F238E27FC236}">
                <a16:creationId xmlns:a16="http://schemas.microsoft.com/office/drawing/2014/main" id="{698CC8D0-1B6D-425B-9C91-7F7CE0C0B77F}"/>
              </a:ext>
            </a:extLst>
          </p:cNvPr>
          <p:cNvGrpSpPr/>
          <p:nvPr/>
        </p:nvGrpSpPr>
        <p:grpSpPr>
          <a:xfrm>
            <a:off x="65314" y="2395149"/>
            <a:ext cx="9775372" cy="3757662"/>
            <a:chOff x="65314" y="2395149"/>
            <a:chExt cx="9775372" cy="3757662"/>
          </a:xfrm>
        </p:grpSpPr>
        <p:sp>
          <p:nvSpPr>
            <p:cNvPr id="3" name="Rechteck 2">
              <a:extLst>
                <a:ext uri="{FF2B5EF4-FFF2-40B4-BE49-F238E27FC236}">
                  <a16:creationId xmlns:a16="http://schemas.microsoft.com/office/drawing/2014/main" id="{17039074-E38B-49F6-AA49-B12D52C05427}"/>
                </a:ext>
              </a:extLst>
            </p:cNvPr>
            <p:cNvSpPr/>
            <p:nvPr/>
          </p:nvSpPr>
          <p:spPr bwMode="auto">
            <a:xfrm>
              <a:off x="167539" y="2395149"/>
              <a:ext cx="9673147" cy="350492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49" name="Diagramm 48">
              <a:extLst>
                <a:ext uri="{FF2B5EF4-FFF2-40B4-BE49-F238E27FC236}">
                  <a16:creationId xmlns:a16="http://schemas.microsoft.com/office/drawing/2014/main" id="{A2E1B581-690E-44B4-B010-CDA8B6BBCD9E}"/>
                </a:ext>
              </a:extLst>
            </p:cNvPr>
            <p:cNvGraphicFramePr>
              <a:graphicFrameLocks/>
            </p:cNvGraphicFramePr>
            <p:nvPr>
              <p:extLst>
                <p:ext uri="{D42A27DB-BD31-4B8C-83A1-F6EECF244321}">
                  <p14:modId xmlns:p14="http://schemas.microsoft.com/office/powerpoint/2010/main" val="2627938665"/>
                </p:ext>
              </p:extLst>
            </p:nvPr>
          </p:nvGraphicFramePr>
          <p:xfrm>
            <a:off x="65314" y="2710076"/>
            <a:ext cx="9673147" cy="3190002"/>
          </p:xfrm>
          <a:graphic>
            <a:graphicData uri="http://schemas.openxmlformats.org/drawingml/2006/chart">
              <c:chart xmlns:c="http://schemas.openxmlformats.org/drawingml/2006/chart" xmlns:r="http://schemas.openxmlformats.org/officeDocument/2006/relationships" r:id="rId4"/>
            </a:graphicData>
          </a:graphic>
        </p:graphicFrame>
        <p:sp>
          <p:nvSpPr>
            <p:cNvPr id="33810" name="Text Box 5">
              <a:extLst>
                <a:ext uri="{FF2B5EF4-FFF2-40B4-BE49-F238E27FC236}">
                  <a16:creationId xmlns:a16="http://schemas.microsoft.com/office/drawing/2014/main" id="{704345C1-CC7B-4C40-B1F6-A6F5547C00CC}"/>
                </a:ext>
              </a:extLst>
            </p:cNvPr>
            <p:cNvSpPr txBox="1">
              <a:spLocks noChangeArrowheads="1"/>
            </p:cNvSpPr>
            <p:nvPr/>
          </p:nvSpPr>
          <p:spPr bwMode="auto">
            <a:xfrm>
              <a:off x="7532914" y="5968145"/>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 ISE e.V.</a:t>
              </a:r>
              <a:endParaRPr lang="en-US" altLang="de-DE" sz="1200" dirty="0"/>
            </a:p>
          </p:txBody>
        </p:sp>
        <p:sp>
          <p:nvSpPr>
            <p:cNvPr id="33" name="Textfeld 32">
              <a:extLst>
                <a:ext uri="{FF2B5EF4-FFF2-40B4-BE49-F238E27FC236}">
                  <a16:creationId xmlns:a16="http://schemas.microsoft.com/office/drawing/2014/main" id="{9F43A82B-9FC0-49AB-96FF-F14AFD5C46A1}"/>
                </a:ext>
              </a:extLst>
            </p:cNvPr>
            <p:cNvSpPr txBox="1"/>
            <p:nvPr/>
          </p:nvSpPr>
          <p:spPr>
            <a:xfrm>
              <a:off x="1478002" y="5653858"/>
              <a:ext cx="298480" cy="246221"/>
            </a:xfrm>
            <a:prstGeom prst="rect">
              <a:avLst/>
            </a:prstGeom>
            <a:noFill/>
          </p:spPr>
          <p:txBody>
            <a:bodyPr wrap="none" rtlCol="0">
              <a:spAutoFit/>
            </a:bodyPr>
            <a:lstStyle/>
            <a:p>
              <a:r>
                <a:rPr lang="de-DE" sz="1000" dirty="0"/>
                <a:t>1)</a:t>
              </a:r>
            </a:p>
          </p:txBody>
        </p:sp>
        <p:sp>
          <p:nvSpPr>
            <p:cNvPr id="34" name="Textfeld 33">
              <a:extLst>
                <a:ext uri="{FF2B5EF4-FFF2-40B4-BE49-F238E27FC236}">
                  <a16:creationId xmlns:a16="http://schemas.microsoft.com/office/drawing/2014/main" id="{A90FA931-7DF3-4896-A484-3A0B423C011A}"/>
                </a:ext>
              </a:extLst>
            </p:cNvPr>
            <p:cNvSpPr txBox="1"/>
            <p:nvPr/>
          </p:nvSpPr>
          <p:spPr>
            <a:xfrm>
              <a:off x="2452018" y="5653858"/>
              <a:ext cx="298480" cy="246221"/>
            </a:xfrm>
            <a:prstGeom prst="rect">
              <a:avLst/>
            </a:prstGeom>
            <a:noFill/>
          </p:spPr>
          <p:txBody>
            <a:bodyPr wrap="none" rtlCol="0">
              <a:spAutoFit/>
            </a:bodyPr>
            <a:lstStyle/>
            <a:p>
              <a:r>
                <a:rPr lang="de-DE" sz="1000" dirty="0"/>
                <a:t>2)</a:t>
              </a:r>
            </a:p>
          </p:txBody>
        </p:sp>
        <p:sp>
          <p:nvSpPr>
            <p:cNvPr id="35" name="Textfeld 34">
              <a:extLst>
                <a:ext uri="{FF2B5EF4-FFF2-40B4-BE49-F238E27FC236}">
                  <a16:creationId xmlns:a16="http://schemas.microsoft.com/office/drawing/2014/main" id="{579A0FD6-E207-4487-9348-B1E14FFD2E7B}"/>
                </a:ext>
              </a:extLst>
            </p:cNvPr>
            <p:cNvSpPr txBox="1"/>
            <p:nvPr/>
          </p:nvSpPr>
          <p:spPr>
            <a:xfrm>
              <a:off x="3408723" y="5653858"/>
              <a:ext cx="298480" cy="246221"/>
            </a:xfrm>
            <a:prstGeom prst="rect">
              <a:avLst/>
            </a:prstGeom>
            <a:noFill/>
          </p:spPr>
          <p:txBody>
            <a:bodyPr wrap="none" rtlCol="0">
              <a:spAutoFit/>
            </a:bodyPr>
            <a:lstStyle/>
            <a:p>
              <a:r>
                <a:rPr lang="de-DE" sz="1000" dirty="0"/>
                <a:t>3)</a:t>
              </a:r>
            </a:p>
          </p:txBody>
        </p:sp>
        <p:sp>
          <p:nvSpPr>
            <p:cNvPr id="36" name="Textfeld 35">
              <a:extLst>
                <a:ext uri="{FF2B5EF4-FFF2-40B4-BE49-F238E27FC236}">
                  <a16:creationId xmlns:a16="http://schemas.microsoft.com/office/drawing/2014/main" id="{3E3FCA71-B36B-47C8-A34A-608EE06ABA83}"/>
                </a:ext>
              </a:extLst>
            </p:cNvPr>
            <p:cNvSpPr txBox="1"/>
            <p:nvPr/>
          </p:nvSpPr>
          <p:spPr>
            <a:xfrm>
              <a:off x="4348926" y="5653858"/>
              <a:ext cx="298480" cy="246221"/>
            </a:xfrm>
            <a:prstGeom prst="rect">
              <a:avLst/>
            </a:prstGeom>
            <a:noFill/>
          </p:spPr>
          <p:txBody>
            <a:bodyPr wrap="none" rtlCol="0">
              <a:spAutoFit/>
            </a:bodyPr>
            <a:lstStyle/>
            <a:p>
              <a:r>
                <a:rPr lang="de-DE" sz="1000" dirty="0"/>
                <a:t>4)</a:t>
              </a:r>
            </a:p>
          </p:txBody>
        </p:sp>
        <p:sp>
          <p:nvSpPr>
            <p:cNvPr id="41" name="Textfeld 40">
              <a:extLst>
                <a:ext uri="{FF2B5EF4-FFF2-40B4-BE49-F238E27FC236}">
                  <a16:creationId xmlns:a16="http://schemas.microsoft.com/office/drawing/2014/main" id="{7031C116-6C39-440A-AD29-00D261C50C3E}"/>
                </a:ext>
              </a:extLst>
            </p:cNvPr>
            <p:cNvSpPr txBox="1"/>
            <p:nvPr/>
          </p:nvSpPr>
          <p:spPr>
            <a:xfrm>
              <a:off x="5316585" y="5653858"/>
              <a:ext cx="298480" cy="246221"/>
            </a:xfrm>
            <a:prstGeom prst="rect">
              <a:avLst/>
            </a:prstGeom>
            <a:noFill/>
          </p:spPr>
          <p:txBody>
            <a:bodyPr wrap="none" rtlCol="0">
              <a:spAutoFit/>
            </a:bodyPr>
            <a:lstStyle/>
            <a:p>
              <a:r>
                <a:rPr lang="de-DE" sz="1000" dirty="0"/>
                <a:t>5)</a:t>
              </a:r>
            </a:p>
          </p:txBody>
        </p:sp>
        <p:sp>
          <p:nvSpPr>
            <p:cNvPr id="42" name="Textfeld 41">
              <a:extLst>
                <a:ext uri="{FF2B5EF4-FFF2-40B4-BE49-F238E27FC236}">
                  <a16:creationId xmlns:a16="http://schemas.microsoft.com/office/drawing/2014/main" id="{DAC4EAB0-AE3B-40F8-8617-6FC48A982AE9}"/>
                </a:ext>
              </a:extLst>
            </p:cNvPr>
            <p:cNvSpPr txBox="1"/>
            <p:nvPr/>
          </p:nvSpPr>
          <p:spPr>
            <a:xfrm>
              <a:off x="6284244" y="5653858"/>
              <a:ext cx="298480" cy="246221"/>
            </a:xfrm>
            <a:prstGeom prst="rect">
              <a:avLst/>
            </a:prstGeom>
            <a:noFill/>
          </p:spPr>
          <p:txBody>
            <a:bodyPr wrap="none" rtlCol="0">
              <a:spAutoFit/>
            </a:bodyPr>
            <a:lstStyle/>
            <a:p>
              <a:r>
                <a:rPr lang="de-DE" sz="1000" dirty="0"/>
                <a:t>5)</a:t>
              </a:r>
            </a:p>
          </p:txBody>
        </p:sp>
        <p:sp>
          <p:nvSpPr>
            <p:cNvPr id="43" name="Textfeld 42">
              <a:extLst>
                <a:ext uri="{FF2B5EF4-FFF2-40B4-BE49-F238E27FC236}">
                  <a16:creationId xmlns:a16="http://schemas.microsoft.com/office/drawing/2014/main" id="{61F43789-8FEB-49EE-BBF7-48DB0200A4E0}"/>
                </a:ext>
              </a:extLst>
            </p:cNvPr>
            <p:cNvSpPr txBox="1"/>
            <p:nvPr/>
          </p:nvSpPr>
          <p:spPr>
            <a:xfrm>
              <a:off x="8201661" y="5653858"/>
              <a:ext cx="298480" cy="246221"/>
            </a:xfrm>
            <a:prstGeom prst="rect">
              <a:avLst/>
            </a:prstGeom>
            <a:noFill/>
          </p:spPr>
          <p:txBody>
            <a:bodyPr wrap="square" rtlCol="0">
              <a:spAutoFit/>
            </a:bodyPr>
            <a:lstStyle/>
            <a:p>
              <a:r>
                <a:rPr lang="de-DE" sz="1000" dirty="0"/>
                <a:t>6)</a:t>
              </a:r>
            </a:p>
          </p:txBody>
        </p:sp>
        <p:sp>
          <p:nvSpPr>
            <p:cNvPr id="44" name="Textfeld 43">
              <a:extLst>
                <a:ext uri="{FF2B5EF4-FFF2-40B4-BE49-F238E27FC236}">
                  <a16:creationId xmlns:a16="http://schemas.microsoft.com/office/drawing/2014/main" id="{6D0B1003-D05D-4537-8135-D7DCC6319BDD}"/>
                </a:ext>
              </a:extLst>
            </p:cNvPr>
            <p:cNvSpPr txBox="1"/>
            <p:nvPr/>
          </p:nvSpPr>
          <p:spPr>
            <a:xfrm>
              <a:off x="9159695" y="5653858"/>
              <a:ext cx="298480" cy="246221"/>
            </a:xfrm>
            <a:prstGeom prst="rect">
              <a:avLst/>
            </a:prstGeom>
            <a:noFill/>
          </p:spPr>
          <p:txBody>
            <a:bodyPr wrap="square" rtlCol="0">
              <a:spAutoFit/>
            </a:bodyPr>
            <a:lstStyle/>
            <a:p>
              <a:r>
                <a:rPr lang="de-DE" sz="1000" dirty="0"/>
                <a:t>7)</a:t>
              </a:r>
            </a:p>
          </p:txBody>
        </p:sp>
        <p:sp>
          <p:nvSpPr>
            <p:cNvPr id="45" name="Textfeld 44">
              <a:extLst>
                <a:ext uri="{FF2B5EF4-FFF2-40B4-BE49-F238E27FC236}">
                  <a16:creationId xmlns:a16="http://schemas.microsoft.com/office/drawing/2014/main" id="{498F61E8-497A-4A12-9A9B-EDA421BD2968}"/>
                </a:ext>
              </a:extLst>
            </p:cNvPr>
            <p:cNvSpPr txBox="1"/>
            <p:nvPr/>
          </p:nvSpPr>
          <p:spPr>
            <a:xfrm>
              <a:off x="7253720" y="5650852"/>
              <a:ext cx="298480" cy="246221"/>
            </a:xfrm>
            <a:prstGeom prst="rect">
              <a:avLst/>
            </a:prstGeom>
            <a:noFill/>
          </p:spPr>
          <p:txBody>
            <a:bodyPr wrap="none" rtlCol="0">
              <a:spAutoFit/>
            </a:bodyPr>
            <a:lstStyle/>
            <a:p>
              <a:r>
                <a:rPr lang="de-DE" sz="1000" dirty="0"/>
                <a:t>6)</a:t>
              </a:r>
            </a:p>
          </p:txBody>
        </p:sp>
      </p:grpSp>
      <p:sp>
        <p:nvSpPr>
          <p:cNvPr id="33794" name="Rectangle 4">
            <a:extLst>
              <a:ext uri="{FF2B5EF4-FFF2-40B4-BE49-F238E27FC236}">
                <a16:creationId xmlns:a16="http://schemas.microsoft.com/office/drawing/2014/main" id="{4FA4AFD1-7173-4E94-B55B-9981B6E6F120}"/>
              </a:ext>
            </a:extLst>
          </p:cNvPr>
          <p:cNvSpPr>
            <a:spLocks noChangeArrowheads="1"/>
          </p:cNvSpPr>
          <p:nvPr/>
        </p:nvSpPr>
        <p:spPr bwMode="auto">
          <a:xfrm>
            <a:off x="992777" y="9525"/>
            <a:ext cx="891322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(3): zu installierende Leistung bis 2040 (1)</a:t>
            </a:r>
            <a:br>
              <a:rPr lang="de-DE" altLang="de-DE" sz="2000" dirty="0">
                <a:solidFill>
                  <a:schemeClr val="bg1"/>
                </a:solidFill>
              </a:rPr>
            </a:br>
            <a:r>
              <a:rPr lang="de-DE" altLang="de-DE" sz="2000" dirty="0">
                <a:solidFill>
                  <a:schemeClr val="bg1"/>
                </a:solidFill>
              </a:rPr>
              <a:t>Grundlagen, Jahresvolllaststunden</a:t>
            </a:r>
          </a:p>
        </p:txBody>
      </p:sp>
      <p:sp>
        <p:nvSpPr>
          <p:cNvPr id="33795" name="Textfeld 1">
            <a:extLst>
              <a:ext uri="{FF2B5EF4-FFF2-40B4-BE49-F238E27FC236}">
                <a16:creationId xmlns:a16="http://schemas.microsoft.com/office/drawing/2014/main" id="{C28D74F5-F731-4458-9F64-D7AEBE8C47D6}"/>
              </a:ext>
            </a:extLst>
          </p:cNvPr>
          <p:cNvSpPr txBox="1">
            <a:spLocks noChangeArrowheads="1"/>
          </p:cNvSpPr>
          <p:nvPr/>
        </p:nvSpPr>
        <p:spPr bwMode="auto">
          <a:xfrm>
            <a:off x="288925" y="831475"/>
            <a:ext cx="93281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400" dirty="0">
                <a:solidFill>
                  <a:srgbClr val="0000FF"/>
                </a:solidFill>
              </a:rPr>
              <a:t>Mit Jahresvolllaststunden bezeichnet man die Dauer (h), die eine Anlage bei Nennleistung (kW) betrieben werden müsste, um die Jahresenergie (kWh) zur erreichen. </a:t>
            </a:r>
            <a:r>
              <a:rPr lang="de-DE" altLang="de-DE" sz="1400" dirty="0">
                <a:solidFill>
                  <a:srgbClr val="0000FF"/>
                </a:solidFill>
              </a:rPr>
              <a:t>Je nach Typ des Kraftwerkes sind die Jahresvolllaststunden sehr unterschiedlich (siehe Grafik). </a:t>
            </a:r>
          </a:p>
        </p:txBody>
      </p:sp>
      <p:grpSp>
        <p:nvGrpSpPr>
          <p:cNvPr id="9" name="Gruppieren 8">
            <a:extLst>
              <a:ext uri="{FF2B5EF4-FFF2-40B4-BE49-F238E27FC236}">
                <a16:creationId xmlns:a16="http://schemas.microsoft.com/office/drawing/2014/main" id="{65499819-E4F5-491D-8386-34D724F73F15}"/>
              </a:ext>
            </a:extLst>
          </p:cNvPr>
          <p:cNvGrpSpPr/>
          <p:nvPr/>
        </p:nvGrpSpPr>
        <p:grpSpPr>
          <a:xfrm>
            <a:off x="165462" y="2395145"/>
            <a:ext cx="9577925" cy="1783602"/>
            <a:chOff x="165462" y="2414620"/>
            <a:chExt cx="9577925" cy="1783602"/>
          </a:xfrm>
        </p:grpSpPr>
        <p:sp>
          <p:nvSpPr>
            <p:cNvPr id="33804" name="Textfeld 67">
              <a:extLst>
                <a:ext uri="{FF2B5EF4-FFF2-40B4-BE49-F238E27FC236}">
                  <a16:creationId xmlns:a16="http://schemas.microsoft.com/office/drawing/2014/main" id="{6572567C-ACE0-48B2-AEB9-A597394F9BBA}"/>
                </a:ext>
              </a:extLst>
            </p:cNvPr>
            <p:cNvSpPr txBox="1">
              <a:spLocks noChangeArrowheads="1"/>
            </p:cNvSpPr>
            <p:nvPr/>
          </p:nvSpPr>
          <p:spPr bwMode="auto">
            <a:xfrm>
              <a:off x="4083738" y="2666875"/>
              <a:ext cx="869473" cy="42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49,1%</a:t>
              </a:r>
            </a:p>
          </p:txBody>
        </p:sp>
        <p:sp>
          <p:nvSpPr>
            <p:cNvPr id="33805" name="Textfeld 69">
              <a:extLst>
                <a:ext uri="{FF2B5EF4-FFF2-40B4-BE49-F238E27FC236}">
                  <a16:creationId xmlns:a16="http://schemas.microsoft.com/office/drawing/2014/main" id="{084FD7C7-6EBE-4140-B97F-CCBD671EAD57}"/>
                </a:ext>
              </a:extLst>
            </p:cNvPr>
            <p:cNvSpPr txBox="1">
              <a:spLocks noChangeArrowheads="1"/>
            </p:cNvSpPr>
            <p:nvPr/>
          </p:nvSpPr>
          <p:spPr bwMode="auto">
            <a:xfrm>
              <a:off x="5042346" y="2666875"/>
              <a:ext cx="8689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32,0%</a:t>
              </a:r>
            </a:p>
          </p:txBody>
        </p:sp>
        <p:sp>
          <p:nvSpPr>
            <p:cNvPr id="33806" name="Textfeld 70">
              <a:extLst>
                <a:ext uri="{FF2B5EF4-FFF2-40B4-BE49-F238E27FC236}">
                  <a16:creationId xmlns:a16="http://schemas.microsoft.com/office/drawing/2014/main" id="{5D2A78A7-E242-47E4-AAA7-C83F8BABE083}"/>
                </a:ext>
              </a:extLst>
            </p:cNvPr>
            <p:cNvSpPr txBox="1">
              <a:spLocks noChangeArrowheads="1"/>
            </p:cNvSpPr>
            <p:nvPr/>
          </p:nvSpPr>
          <p:spPr bwMode="auto">
            <a:xfrm>
              <a:off x="7916451" y="2667146"/>
              <a:ext cx="868900" cy="42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10,4%</a:t>
              </a:r>
            </a:p>
          </p:txBody>
        </p:sp>
        <p:sp>
          <p:nvSpPr>
            <p:cNvPr id="33807" name="Textfeld 71">
              <a:extLst>
                <a:ext uri="{FF2B5EF4-FFF2-40B4-BE49-F238E27FC236}">
                  <a16:creationId xmlns:a16="http://schemas.microsoft.com/office/drawing/2014/main" id="{701216A4-6098-471F-9895-10CD54A8DB22}"/>
                </a:ext>
              </a:extLst>
            </p:cNvPr>
            <p:cNvSpPr txBox="1">
              <a:spLocks noChangeArrowheads="1"/>
            </p:cNvSpPr>
            <p:nvPr/>
          </p:nvSpPr>
          <p:spPr bwMode="auto">
            <a:xfrm>
              <a:off x="8874484" y="2666875"/>
              <a:ext cx="868903" cy="42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6,6%</a:t>
              </a:r>
            </a:p>
          </p:txBody>
        </p:sp>
        <p:sp>
          <p:nvSpPr>
            <p:cNvPr id="33808" name="Rechteck 27">
              <a:extLst>
                <a:ext uri="{FF2B5EF4-FFF2-40B4-BE49-F238E27FC236}">
                  <a16:creationId xmlns:a16="http://schemas.microsoft.com/office/drawing/2014/main" id="{808CA071-29FF-4D37-8BB9-216B53F079A3}"/>
                </a:ext>
              </a:extLst>
            </p:cNvPr>
            <p:cNvSpPr>
              <a:spLocks noChangeArrowheads="1"/>
            </p:cNvSpPr>
            <p:nvPr/>
          </p:nvSpPr>
          <p:spPr bwMode="auto">
            <a:xfrm>
              <a:off x="165462" y="2414620"/>
              <a:ext cx="2211017"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rgbClr val="FF0000"/>
                  </a:solidFill>
                </a:rPr>
                <a:t>Jahresnutzungs-</a:t>
              </a:r>
            </a:p>
            <a:p>
              <a:r>
                <a:rPr lang="de-DE" altLang="de-DE" sz="1400" b="1" dirty="0">
                  <a:solidFill>
                    <a:srgbClr val="FF0000"/>
                  </a:solidFill>
                </a:rPr>
                <a:t>grad (%)</a:t>
              </a:r>
            </a:p>
          </p:txBody>
        </p:sp>
        <p:sp>
          <p:nvSpPr>
            <p:cNvPr id="33801" name="Geschweifte Klammer rechts 3">
              <a:extLst>
                <a:ext uri="{FF2B5EF4-FFF2-40B4-BE49-F238E27FC236}">
                  <a16:creationId xmlns:a16="http://schemas.microsoft.com/office/drawing/2014/main" id="{9AEE67B9-B399-4F6E-8ECC-375B6AE2DFB9}"/>
                </a:ext>
              </a:extLst>
            </p:cNvPr>
            <p:cNvSpPr>
              <a:spLocks/>
            </p:cNvSpPr>
            <p:nvPr/>
          </p:nvSpPr>
          <p:spPr bwMode="auto">
            <a:xfrm rot="16200000">
              <a:off x="6486485" y="1097895"/>
              <a:ext cx="714999" cy="5485656"/>
            </a:xfrm>
            <a:prstGeom prst="rightBrace">
              <a:avLst>
                <a:gd name="adj1" fmla="val 8342"/>
                <a:gd name="adj2" fmla="val 56468"/>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33802" name="Textfeld 4">
              <a:extLst>
                <a:ext uri="{FF2B5EF4-FFF2-40B4-BE49-F238E27FC236}">
                  <a16:creationId xmlns:a16="http://schemas.microsoft.com/office/drawing/2014/main" id="{22152B64-ABFF-422A-9D15-585B77AA0F38}"/>
                </a:ext>
              </a:extLst>
            </p:cNvPr>
            <p:cNvSpPr txBox="1">
              <a:spLocks noChangeArrowheads="1"/>
            </p:cNvSpPr>
            <p:nvPr/>
          </p:nvSpPr>
          <p:spPr bwMode="auto">
            <a:xfrm>
              <a:off x="6291216" y="3230650"/>
              <a:ext cx="2134135" cy="42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rgbClr val="FF0000"/>
                  </a:solidFill>
                </a:rPr>
                <a:t>Volatile Energieträger</a:t>
              </a:r>
            </a:p>
          </p:txBody>
        </p:sp>
        <p:sp>
          <p:nvSpPr>
            <p:cNvPr id="28" name="Textfeld 67">
              <a:extLst>
                <a:ext uri="{FF2B5EF4-FFF2-40B4-BE49-F238E27FC236}">
                  <a16:creationId xmlns:a16="http://schemas.microsoft.com/office/drawing/2014/main" id="{BA1D8065-84A4-4754-A62A-C6E54C4E9D3A}"/>
                </a:ext>
              </a:extLst>
            </p:cNvPr>
            <p:cNvSpPr txBox="1">
              <a:spLocks noChangeArrowheads="1"/>
            </p:cNvSpPr>
            <p:nvPr/>
          </p:nvSpPr>
          <p:spPr bwMode="auto">
            <a:xfrm>
              <a:off x="1253054" y="2666875"/>
              <a:ext cx="869473" cy="42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89,0%</a:t>
              </a:r>
            </a:p>
          </p:txBody>
        </p:sp>
        <p:sp>
          <p:nvSpPr>
            <p:cNvPr id="29" name="Textfeld 67">
              <a:extLst>
                <a:ext uri="{FF2B5EF4-FFF2-40B4-BE49-F238E27FC236}">
                  <a16:creationId xmlns:a16="http://schemas.microsoft.com/office/drawing/2014/main" id="{7B60930D-37FE-48A4-BFD0-9BF6068338C2}"/>
                </a:ext>
              </a:extLst>
            </p:cNvPr>
            <p:cNvSpPr txBox="1">
              <a:spLocks noChangeArrowheads="1"/>
            </p:cNvSpPr>
            <p:nvPr/>
          </p:nvSpPr>
          <p:spPr bwMode="auto">
            <a:xfrm>
              <a:off x="2167095" y="2666875"/>
              <a:ext cx="869473" cy="42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46,8%</a:t>
              </a:r>
            </a:p>
          </p:txBody>
        </p:sp>
        <p:sp>
          <p:nvSpPr>
            <p:cNvPr id="30" name="Textfeld 70">
              <a:extLst>
                <a:ext uri="{FF2B5EF4-FFF2-40B4-BE49-F238E27FC236}">
                  <a16:creationId xmlns:a16="http://schemas.microsoft.com/office/drawing/2014/main" id="{D6044C09-E301-4842-B4BA-D24491F11549}"/>
                </a:ext>
              </a:extLst>
            </p:cNvPr>
            <p:cNvSpPr txBox="1">
              <a:spLocks noChangeArrowheads="1"/>
            </p:cNvSpPr>
            <p:nvPr/>
          </p:nvSpPr>
          <p:spPr bwMode="auto">
            <a:xfrm>
              <a:off x="6958416" y="2667146"/>
              <a:ext cx="868900" cy="42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11,2%</a:t>
              </a:r>
            </a:p>
          </p:txBody>
        </p:sp>
        <p:sp>
          <p:nvSpPr>
            <p:cNvPr id="31" name="Textfeld 69">
              <a:extLst>
                <a:ext uri="{FF2B5EF4-FFF2-40B4-BE49-F238E27FC236}">
                  <a16:creationId xmlns:a16="http://schemas.microsoft.com/office/drawing/2014/main" id="{F7ED3A03-4EE8-4EFE-B54B-44F24D72402A}"/>
                </a:ext>
              </a:extLst>
            </p:cNvPr>
            <p:cNvSpPr txBox="1">
              <a:spLocks noChangeArrowheads="1"/>
            </p:cNvSpPr>
            <p:nvPr/>
          </p:nvSpPr>
          <p:spPr bwMode="auto">
            <a:xfrm>
              <a:off x="6000381" y="2666875"/>
              <a:ext cx="8689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28,2%</a:t>
              </a:r>
            </a:p>
          </p:txBody>
        </p:sp>
        <p:sp>
          <p:nvSpPr>
            <p:cNvPr id="50" name="Textfeld 67">
              <a:extLst>
                <a:ext uri="{FF2B5EF4-FFF2-40B4-BE49-F238E27FC236}">
                  <a16:creationId xmlns:a16="http://schemas.microsoft.com/office/drawing/2014/main" id="{1F96E76D-A5E8-474B-B1A1-67942F2A7B62}"/>
                </a:ext>
              </a:extLst>
            </p:cNvPr>
            <p:cNvSpPr txBox="1">
              <a:spLocks noChangeArrowheads="1"/>
            </p:cNvSpPr>
            <p:nvPr/>
          </p:nvSpPr>
          <p:spPr bwMode="auto">
            <a:xfrm>
              <a:off x="3123226" y="2666875"/>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34,2%</a:t>
              </a:r>
            </a:p>
          </p:txBody>
        </p:sp>
      </p:grpSp>
      <p:grpSp>
        <p:nvGrpSpPr>
          <p:cNvPr id="32" name="Gruppieren 31">
            <a:extLst>
              <a:ext uri="{FF2B5EF4-FFF2-40B4-BE49-F238E27FC236}">
                <a16:creationId xmlns:a16="http://schemas.microsoft.com/office/drawing/2014/main" id="{1DA20FD0-67A2-40EC-AE22-D8525975D7DA}"/>
              </a:ext>
            </a:extLst>
          </p:cNvPr>
          <p:cNvGrpSpPr/>
          <p:nvPr/>
        </p:nvGrpSpPr>
        <p:grpSpPr>
          <a:xfrm>
            <a:off x="2438406" y="1612820"/>
            <a:ext cx="5644332" cy="652468"/>
            <a:chOff x="3176286" y="1534439"/>
            <a:chExt cx="5177197" cy="652468"/>
          </a:xfrm>
        </p:grpSpPr>
        <p:grpSp>
          <p:nvGrpSpPr>
            <p:cNvPr id="38" name="Gruppieren 37">
              <a:extLst>
                <a:ext uri="{FF2B5EF4-FFF2-40B4-BE49-F238E27FC236}">
                  <a16:creationId xmlns:a16="http://schemas.microsoft.com/office/drawing/2014/main" id="{0F3177AE-9D98-4A2A-8102-B2F7ACEE6461}"/>
                </a:ext>
              </a:extLst>
            </p:cNvPr>
            <p:cNvGrpSpPr/>
            <p:nvPr/>
          </p:nvGrpSpPr>
          <p:grpSpPr>
            <a:xfrm>
              <a:off x="3176286" y="1534439"/>
              <a:ext cx="5177197" cy="622704"/>
              <a:chOff x="1983210" y="1534439"/>
              <a:chExt cx="5177197" cy="622704"/>
            </a:xfrm>
          </p:grpSpPr>
          <p:sp>
            <p:nvSpPr>
              <p:cNvPr id="40" name="Textfeld 1">
                <a:extLst>
                  <a:ext uri="{FF2B5EF4-FFF2-40B4-BE49-F238E27FC236}">
                    <a16:creationId xmlns:a16="http://schemas.microsoft.com/office/drawing/2014/main" id="{AE089E0C-7BA0-4664-8E33-CE6BB04B2C3D}"/>
                  </a:ext>
                </a:extLst>
              </p:cNvPr>
              <p:cNvSpPr txBox="1">
                <a:spLocks noChangeArrowheads="1"/>
              </p:cNvSpPr>
              <p:nvPr/>
            </p:nvSpPr>
            <p:spPr bwMode="auto">
              <a:xfrm>
                <a:off x="1983210" y="1695478"/>
                <a:ext cx="2168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sz="1400" dirty="0">
                    <a:solidFill>
                      <a:srgbClr val="0000FF"/>
                    </a:solidFill>
                  </a:rPr>
                  <a:t>Jahresvolllaststunden (h) =</a:t>
                </a:r>
                <a:endParaRPr lang="de-DE" altLang="de-DE" sz="1400" dirty="0">
                  <a:solidFill>
                    <a:srgbClr val="0000FF"/>
                  </a:solidFill>
                </a:endParaRPr>
              </a:p>
            </p:txBody>
          </p:sp>
          <p:sp>
            <p:nvSpPr>
              <p:cNvPr id="46" name="Textfeld 45">
                <a:extLst>
                  <a:ext uri="{FF2B5EF4-FFF2-40B4-BE49-F238E27FC236}">
                    <a16:creationId xmlns:a16="http://schemas.microsoft.com/office/drawing/2014/main" id="{E6FCCAB7-A544-422C-B9C5-8B16EDC2413E}"/>
                  </a:ext>
                </a:extLst>
              </p:cNvPr>
              <p:cNvSpPr txBox="1"/>
              <p:nvPr/>
            </p:nvSpPr>
            <p:spPr>
              <a:xfrm>
                <a:off x="4278633" y="1534439"/>
                <a:ext cx="2881774" cy="307777"/>
              </a:xfrm>
              <a:prstGeom prst="rect">
                <a:avLst/>
              </a:prstGeom>
              <a:noFill/>
            </p:spPr>
            <p:txBody>
              <a:bodyPr wrap="square">
                <a:spAutoFit/>
              </a:bodyPr>
              <a:lstStyle/>
              <a:p>
                <a:r>
                  <a:rPr lang="de-DE" sz="1400" dirty="0">
                    <a:solidFill>
                      <a:srgbClr val="0000FF"/>
                    </a:solidFill>
                  </a:rPr>
                  <a:t>Jahresenergie (kWh)</a:t>
                </a:r>
                <a:endParaRPr lang="de-DE" sz="1400" dirty="0"/>
              </a:p>
            </p:txBody>
          </p:sp>
          <p:cxnSp>
            <p:nvCxnSpPr>
              <p:cNvPr id="47" name="Gerader Verbinder 46">
                <a:extLst>
                  <a:ext uri="{FF2B5EF4-FFF2-40B4-BE49-F238E27FC236}">
                    <a16:creationId xmlns:a16="http://schemas.microsoft.com/office/drawing/2014/main" id="{CC03860B-1049-497F-B692-DEB1F17691CC}"/>
                  </a:ext>
                </a:extLst>
              </p:cNvPr>
              <p:cNvCxnSpPr>
                <a:stCxn id="40" idx="3"/>
              </p:cNvCxnSpPr>
              <p:nvPr/>
            </p:nvCxnSpPr>
            <p:spPr bwMode="auto">
              <a:xfrm>
                <a:off x="4152075" y="1849367"/>
                <a:ext cx="1935244"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feld 47">
                <a:extLst>
                  <a:ext uri="{FF2B5EF4-FFF2-40B4-BE49-F238E27FC236}">
                    <a16:creationId xmlns:a16="http://schemas.microsoft.com/office/drawing/2014/main" id="{3BD58D70-F4E5-4901-8A4D-0A81863D06D6}"/>
                  </a:ext>
                </a:extLst>
              </p:cNvPr>
              <p:cNvSpPr txBox="1"/>
              <p:nvPr/>
            </p:nvSpPr>
            <p:spPr>
              <a:xfrm>
                <a:off x="4383674" y="1849366"/>
                <a:ext cx="1823220" cy="307777"/>
              </a:xfrm>
              <a:prstGeom prst="rect">
                <a:avLst/>
              </a:prstGeom>
              <a:noFill/>
            </p:spPr>
            <p:txBody>
              <a:bodyPr wrap="square">
                <a:spAutoFit/>
              </a:bodyPr>
              <a:lstStyle/>
              <a:p>
                <a:r>
                  <a:rPr lang="de-DE" sz="1400" dirty="0">
                    <a:solidFill>
                      <a:srgbClr val="0000FF"/>
                    </a:solidFill>
                  </a:rPr>
                  <a:t>Nennleistung (kW)</a:t>
                </a:r>
                <a:endParaRPr lang="de-DE" sz="1400" dirty="0"/>
              </a:p>
            </p:txBody>
          </p:sp>
        </p:grpSp>
        <p:sp>
          <p:nvSpPr>
            <p:cNvPr id="39" name="Rechteck 38">
              <a:extLst>
                <a:ext uri="{FF2B5EF4-FFF2-40B4-BE49-F238E27FC236}">
                  <a16:creationId xmlns:a16="http://schemas.microsoft.com/office/drawing/2014/main" id="{CE9F05AD-449F-47FA-9D4B-FA0772BAE4E7}"/>
                </a:ext>
              </a:extLst>
            </p:cNvPr>
            <p:cNvSpPr/>
            <p:nvPr/>
          </p:nvSpPr>
          <p:spPr bwMode="auto">
            <a:xfrm>
              <a:off x="3232202" y="1535129"/>
              <a:ext cx="4129951" cy="651778"/>
            </a:xfrm>
            <a:prstGeom prst="rect">
              <a:avLst/>
            </a:prstGeom>
            <a:noFill/>
            <a:ln w="127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 name="Rectangle 4">
            <a:extLst>
              <a:ext uri="{FF2B5EF4-FFF2-40B4-BE49-F238E27FC236}">
                <a16:creationId xmlns:a16="http://schemas.microsoft.com/office/drawing/2014/main" id="{09BD7AC6-5403-46D0-B014-05FC93078F8E}"/>
              </a:ext>
            </a:extLst>
          </p:cNvPr>
          <p:cNvSpPr>
            <a:spLocks noChangeArrowheads="1"/>
          </p:cNvSpPr>
          <p:nvPr/>
        </p:nvSpPr>
        <p:spPr bwMode="auto">
          <a:xfrm>
            <a:off x="0" y="6110288"/>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volatilen Energieträger müssen bilanziell den größten Beitrag liefern!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a:extLst>
              <a:ext uri="{FF2B5EF4-FFF2-40B4-BE49-F238E27FC236}">
                <a16:creationId xmlns:a16="http://schemas.microsoft.com/office/drawing/2014/main" id="{D8BBBBDB-058D-4F9A-96E8-63E5FA547C06}"/>
              </a:ext>
            </a:extLst>
          </p:cNvPr>
          <p:cNvSpPr>
            <a:spLocks noChangeArrowheads="1"/>
          </p:cNvSpPr>
          <p:nvPr/>
        </p:nvSpPr>
        <p:spPr bwMode="auto">
          <a:xfrm>
            <a:off x="1328737" y="9525"/>
            <a:ext cx="836624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(3): zu installierende EE-Leistung bis 2040 (2)</a:t>
            </a:r>
            <a:br>
              <a:rPr lang="de-DE" altLang="de-DE" sz="2000" dirty="0">
                <a:solidFill>
                  <a:schemeClr val="bg1"/>
                </a:solidFill>
              </a:rPr>
            </a:br>
            <a:r>
              <a:rPr lang="de-DE" altLang="de-DE" sz="2000" dirty="0">
                <a:solidFill>
                  <a:schemeClr val="bg1"/>
                </a:solidFill>
              </a:rPr>
              <a:t>Mengen</a:t>
            </a:r>
          </a:p>
        </p:txBody>
      </p:sp>
      <p:grpSp>
        <p:nvGrpSpPr>
          <p:cNvPr id="10" name="Gruppieren 9">
            <a:extLst>
              <a:ext uri="{FF2B5EF4-FFF2-40B4-BE49-F238E27FC236}">
                <a16:creationId xmlns:a16="http://schemas.microsoft.com/office/drawing/2014/main" id="{791056BB-EEEF-4C1B-97C5-ECB92493D21A}"/>
              </a:ext>
            </a:extLst>
          </p:cNvPr>
          <p:cNvGrpSpPr/>
          <p:nvPr/>
        </p:nvGrpSpPr>
        <p:grpSpPr>
          <a:xfrm>
            <a:off x="2208721" y="921707"/>
            <a:ext cx="5488557" cy="585905"/>
            <a:chOff x="2244664" y="1972264"/>
            <a:chExt cx="5488557" cy="585905"/>
          </a:xfrm>
        </p:grpSpPr>
        <p:sp>
          <p:nvSpPr>
            <p:cNvPr id="11" name="Textfeld 1">
              <a:extLst>
                <a:ext uri="{FF2B5EF4-FFF2-40B4-BE49-F238E27FC236}">
                  <a16:creationId xmlns:a16="http://schemas.microsoft.com/office/drawing/2014/main" id="{C75B7C1F-EE2A-4613-A4C9-D50E7F616F2A}"/>
                </a:ext>
              </a:extLst>
            </p:cNvPr>
            <p:cNvSpPr txBox="1">
              <a:spLocks noChangeArrowheads="1"/>
            </p:cNvSpPr>
            <p:nvPr/>
          </p:nvSpPr>
          <p:spPr bwMode="auto">
            <a:xfrm>
              <a:off x="2244664" y="2112789"/>
              <a:ext cx="26265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chemeClr val="accent2"/>
                  </a:solidFill>
                </a:rPr>
                <a:t>zu installierende Leistung (GW) =</a:t>
              </a:r>
            </a:p>
          </p:txBody>
        </p:sp>
        <p:sp>
          <p:nvSpPr>
            <p:cNvPr id="12" name="Textfeld 1">
              <a:extLst>
                <a:ext uri="{FF2B5EF4-FFF2-40B4-BE49-F238E27FC236}">
                  <a16:creationId xmlns:a16="http://schemas.microsoft.com/office/drawing/2014/main" id="{279F6CBC-5E71-4B79-8C9D-1821BF2A5457}"/>
                </a:ext>
              </a:extLst>
            </p:cNvPr>
            <p:cNvSpPr txBox="1">
              <a:spLocks noChangeArrowheads="1"/>
            </p:cNvSpPr>
            <p:nvPr/>
          </p:nvSpPr>
          <p:spPr bwMode="auto">
            <a:xfrm>
              <a:off x="4990304" y="1996047"/>
              <a:ext cx="2742917" cy="2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chemeClr val="accent2"/>
                  </a:solidFill>
                </a:rPr>
                <a:t>Jahresenergiebedarf (</a:t>
              </a:r>
              <a:r>
                <a:rPr lang="de-DE" altLang="de-DE" sz="1200" dirty="0" err="1">
                  <a:solidFill>
                    <a:schemeClr val="accent2"/>
                  </a:solidFill>
                </a:rPr>
                <a:t>GWh</a:t>
              </a:r>
              <a:r>
                <a:rPr lang="de-DE" altLang="de-DE" sz="1200" dirty="0">
                  <a:solidFill>
                    <a:schemeClr val="accent2"/>
                  </a:solidFill>
                </a:rPr>
                <a:t>)</a:t>
              </a:r>
            </a:p>
          </p:txBody>
        </p:sp>
        <p:sp>
          <p:nvSpPr>
            <p:cNvPr id="13" name="Textfeld 5">
              <a:extLst>
                <a:ext uri="{FF2B5EF4-FFF2-40B4-BE49-F238E27FC236}">
                  <a16:creationId xmlns:a16="http://schemas.microsoft.com/office/drawing/2014/main" id="{6CC6B3AF-B6E1-42AB-AC53-0E867B086CDB}"/>
                </a:ext>
              </a:extLst>
            </p:cNvPr>
            <p:cNvSpPr txBox="1">
              <a:spLocks noChangeArrowheads="1"/>
            </p:cNvSpPr>
            <p:nvPr/>
          </p:nvSpPr>
          <p:spPr bwMode="auto">
            <a:xfrm>
              <a:off x="5042558" y="2273582"/>
              <a:ext cx="1888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chemeClr val="accent2"/>
                  </a:solidFill>
                </a:rPr>
                <a:t>Jahresvolllaststunden (h)</a:t>
              </a:r>
            </a:p>
          </p:txBody>
        </p:sp>
        <p:cxnSp>
          <p:nvCxnSpPr>
            <p:cNvPr id="14" name="Gerader Verbinder 4">
              <a:extLst>
                <a:ext uri="{FF2B5EF4-FFF2-40B4-BE49-F238E27FC236}">
                  <a16:creationId xmlns:a16="http://schemas.microsoft.com/office/drawing/2014/main" id="{2359ED9B-E50A-4573-BC44-BFF89DA676AD}"/>
                </a:ext>
              </a:extLst>
            </p:cNvPr>
            <p:cNvCxnSpPr>
              <a:cxnSpLocks noChangeShapeType="1"/>
            </p:cNvCxnSpPr>
            <p:nvPr/>
          </p:nvCxnSpPr>
          <p:spPr bwMode="auto">
            <a:xfrm>
              <a:off x="4882259" y="2282475"/>
              <a:ext cx="2371461" cy="0"/>
            </a:xfrm>
            <a:prstGeom prst="line">
              <a:avLst/>
            </a:prstGeom>
            <a:noFill/>
            <a:ln w="127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hteck 6">
              <a:extLst>
                <a:ext uri="{FF2B5EF4-FFF2-40B4-BE49-F238E27FC236}">
                  <a16:creationId xmlns:a16="http://schemas.microsoft.com/office/drawing/2014/main" id="{FB308736-72C5-4B9F-8FD5-0873E31ABC9E}"/>
                </a:ext>
              </a:extLst>
            </p:cNvPr>
            <p:cNvSpPr>
              <a:spLocks noChangeArrowheads="1"/>
            </p:cNvSpPr>
            <p:nvPr/>
          </p:nvSpPr>
          <p:spPr bwMode="auto">
            <a:xfrm>
              <a:off x="2364491" y="1972264"/>
              <a:ext cx="5016138" cy="585905"/>
            </a:xfrm>
            <a:prstGeom prst="rect">
              <a:avLst/>
            </a:prstGeom>
            <a:noFill/>
            <a:ln w="127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sz="1200"/>
            </a:p>
          </p:txBody>
        </p:sp>
      </p:grpSp>
      <p:graphicFrame>
        <p:nvGraphicFramePr>
          <p:cNvPr id="2" name="Tabelle 1">
            <a:extLst>
              <a:ext uri="{FF2B5EF4-FFF2-40B4-BE49-F238E27FC236}">
                <a16:creationId xmlns:a16="http://schemas.microsoft.com/office/drawing/2014/main" id="{4D6580A9-A09A-4D17-960F-4BB5E7F744D0}"/>
              </a:ext>
            </a:extLst>
          </p:cNvPr>
          <p:cNvGraphicFramePr>
            <a:graphicFrameLocks noGrp="1"/>
          </p:cNvGraphicFramePr>
          <p:nvPr>
            <p:extLst>
              <p:ext uri="{D42A27DB-BD31-4B8C-83A1-F6EECF244321}">
                <p14:modId xmlns:p14="http://schemas.microsoft.com/office/powerpoint/2010/main" val="1414777905"/>
              </p:ext>
            </p:extLst>
          </p:nvPr>
        </p:nvGraphicFramePr>
        <p:xfrm>
          <a:off x="357353" y="1795240"/>
          <a:ext cx="9191294" cy="3848100"/>
        </p:xfrm>
        <a:graphic>
          <a:graphicData uri="http://schemas.openxmlformats.org/drawingml/2006/table">
            <a:tbl>
              <a:tblPr>
                <a:tableStyleId>{5C22544A-7EE6-4342-B048-85BDC9FD1C3A}</a:tableStyleId>
              </a:tblPr>
              <a:tblGrid>
                <a:gridCol w="2798379">
                  <a:extLst>
                    <a:ext uri="{9D8B030D-6E8A-4147-A177-3AD203B41FA5}">
                      <a16:colId xmlns:a16="http://schemas.microsoft.com/office/drawing/2014/main" val="3906254187"/>
                    </a:ext>
                  </a:extLst>
                </a:gridCol>
                <a:gridCol w="1576873">
                  <a:extLst>
                    <a:ext uri="{9D8B030D-6E8A-4147-A177-3AD203B41FA5}">
                      <a16:colId xmlns:a16="http://schemas.microsoft.com/office/drawing/2014/main" val="621337653"/>
                    </a:ext>
                  </a:extLst>
                </a:gridCol>
                <a:gridCol w="1012185">
                  <a:extLst>
                    <a:ext uri="{9D8B030D-6E8A-4147-A177-3AD203B41FA5}">
                      <a16:colId xmlns:a16="http://schemas.microsoft.com/office/drawing/2014/main" val="1490677279"/>
                    </a:ext>
                  </a:extLst>
                </a:gridCol>
                <a:gridCol w="848929">
                  <a:extLst>
                    <a:ext uri="{9D8B030D-6E8A-4147-A177-3AD203B41FA5}">
                      <a16:colId xmlns:a16="http://schemas.microsoft.com/office/drawing/2014/main" val="1691261480"/>
                    </a:ext>
                  </a:extLst>
                </a:gridCol>
                <a:gridCol w="702000">
                  <a:extLst>
                    <a:ext uri="{9D8B030D-6E8A-4147-A177-3AD203B41FA5}">
                      <a16:colId xmlns:a16="http://schemas.microsoft.com/office/drawing/2014/main" val="1684183833"/>
                    </a:ext>
                  </a:extLst>
                </a:gridCol>
                <a:gridCol w="1387673">
                  <a:extLst>
                    <a:ext uri="{9D8B030D-6E8A-4147-A177-3AD203B41FA5}">
                      <a16:colId xmlns:a16="http://schemas.microsoft.com/office/drawing/2014/main" val="1783796035"/>
                    </a:ext>
                  </a:extLst>
                </a:gridCol>
                <a:gridCol w="865255">
                  <a:extLst>
                    <a:ext uri="{9D8B030D-6E8A-4147-A177-3AD203B41FA5}">
                      <a16:colId xmlns:a16="http://schemas.microsoft.com/office/drawing/2014/main" val="418221322"/>
                    </a:ext>
                  </a:extLst>
                </a:gridCol>
              </a:tblGrid>
              <a:tr h="365760">
                <a:tc>
                  <a:txBody>
                    <a:bodyPr/>
                    <a:lstStyle/>
                    <a:p>
                      <a:pPr algn="ctr" fontAlgn="ctr"/>
                      <a:r>
                        <a:rPr lang="de-DE" sz="1200" b="1" u="none" strike="noStrike" dirty="0">
                          <a:solidFill>
                            <a:schemeClr val="bg1"/>
                          </a:solidFill>
                          <a:effectLst/>
                          <a:latin typeface="Calibri" panose="020F0502020204030204" pitchFamily="34" charset="0"/>
                          <a:cs typeface="Calibri" panose="020F0502020204030204" pitchFamily="34" charset="0"/>
                        </a:rPr>
                        <a:t>Art</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dirty="0">
                          <a:solidFill>
                            <a:schemeClr val="bg1"/>
                          </a:solidFill>
                          <a:effectLst/>
                          <a:latin typeface="Calibri" panose="020F0502020204030204" pitchFamily="34" charset="0"/>
                          <a:cs typeface="Calibri" panose="020F0502020204030204" pitchFamily="34" charset="0"/>
                        </a:rPr>
                        <a:t>Soll</a:t>
                      </a:r>
                      <a:br>
                        <a:rPr lang="de-DE" sz="1200" b="1" u="none" strike="noStrike" dirty="0">
                          <a:solidFill>
                            <a:schemeClr val="bg1"/>
                          </a:solidFill>
                          <a:effectLst/>
                          <a:latin typeface="Calibri" panose="020F0502020204030204" pitchFamily="34" charset="0"/>
                          <a:cs typeface="Calibri" panose="020F0502020204030204" pitchFamily="34" charset="0"/>
                        </a:rPr>
                      </a:br>
                      <a:r>
                        <a:rPr lang="de-DE" sz="1200" b="1" u="none" strike="noStrike" dirty="0">
                          <a:solidFill>
                            <a:schemeClr val="bg1"/>
                          </a:solidFill>
                          <a:effectLst/>
                          <a:latin typeface="Calibri" panose="020F0502020204030204" pitchFamily="34" charset="0"/>
                          <a:cs typeface="Calibri" panose="020F0502020204030204" pitchFamily="34" charset="0"/>
                        </a:rPr>
                        <a:t>2040</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Bestand</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2019</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Zubau bis</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2040</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Vollast-</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stunden</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zu install.</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Leistung bis 2040</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dirty="0">
                          <a:solidFill>
                            <a:schemeClr val="bg1"/>
                          </a:solidFill>
                          <a:effectLst/>
                          <a:latin typeface="Calibri" panose="020F0502020204030204" pitchFamily="34" charset="0"/>
                          <a:cs typeface="Calibri" panose="020F0502020204030204" pitchFamily="34" charset="0"/>
                        </a:rPr>
                        <a:t>zu </a:t>
                      </a:r>
                      <a:r>
                        <a:rPr lang="de-DE" sz="1200" b="1" u="none" strike="noStrike" dirty="0" err="1">
                          <a:solidFill>
                            <a:schemeClr val="bg1"/>
                          </a:solidFill>
                          <a:effectLst/>
                          <a:latin typeface="Calibri" panose="020F0502020204030204" pitchFamily="34" charset="0"/>
                          <a:cs typeface="Calibri" panose="020F0502020204030204" pitchFamily="34" charset="0"/>
                        </a:rPr>
                        <a:t>install</a:t>
                      </a:r>
                      <a:r>
                        <a:rPr lang="de-DE" sz="1200" b="1" u="none" strike="noStrike" dirty="0">
                          <a:solidFill>
                            <a:schemeClr val="bg1"/>
                          </a:solidFill>
                          <a:effectLst/>
                          <a:latin typeface="Calibri" panose="020F0502020204030204" pitchFamily="34" charset="0"/>
                          <a:cs typeface="Calibri" panose="020F0502020204030204" pitchFamily="34" charset="0"/>
                        </a:rPr>
                        <a:t>.</a:t>
                      </a:r>
                      <a:br>
                        <a:rPr lang="de-DE" sz="1200" b="1" u="none" strike="noStrike" dirty="0">
                          <a:solidFill>
                            <a:schemeClr val="bg1"/>
                          </a:solidFill>
                          <a:effectLst/>
                          <a:latin typeface="Calibri" panose="020F0502020204030204" pitchFamily="34" charset="0"/>
                          <a:cs typeface="Calibri" panose="020F0502020204030204" pitchFamily="34" charset="0"/>
                        </a:rPr>
                      </a:br>
                      <a:r>
                        <a:rPr lang="de-DE" sz="1200" b="1" u="none" strike="noStrike" dirty="0">
                          <a:solidFill>
                            <a:schemeClr val="bg1"/>
                          </a:solidFill>
                          <a:effectLst/>
                          <a:latin typeface="Calibri" panose="020F0502020204030204" pitchFamily="34" charset="0"/>
                          <a:cs typeface="Calibri" panose="020F0502020204030204" pitchFamily="34" charset="0"/>
                        </a:rPr>
                        <a:t>Leistung/a</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1898711689"/>
                  </a:ext>
                </a:extLst>
              </a:tr>
              <a:tr h="144293">
                <a:tc>
                  <a:txBody>
                    <a:bodyPr/>
                    <a:lstStyle/>
                    <a:p>
                      <a:pPr algn="ctr" fontAlgn="ct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dirty="0">
                          <a:solidFill>
                            <a:schemeClr val="bg1"/>
                          </a:solidFill>
                          <a:effectLst/>
                          <a:latin typeface="Calibri" panose="020F0502020204030204" pitchFamily="34" charset="0"/>
                          <a:cs typeface="Calibri" panose="020F0502020204030204" pitchFamily="34" charset="0"/>
                        </a:rPr>
                        <a:t>TWh</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TWh</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TWh</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h</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GW/19a</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dirty="0">
                          <a:solidFill>
                            <a:schemeClr val="bg1"/>
                          </a:solidFill>
                          <a:effectLst/>
                          <a:latin typeface="Calibri" panose="020F0502020204030204" pitchFamily="34" charset="0"/>
                          <a:cs typeface="Calibri" panose="020F0502020204030204" pitchFamily="34" charset="0"/>
                        </a:rPr>
                        <a:t>GW/a</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2881912867"/>
                  </a:ext>
                </a:extLst>
              </a:tr>
              <a:tr h="182880">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PV-gesamt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825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46,4</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778,6</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924,0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48,6</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522174152"/>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PV-Dächer: privat/Industrie/Gewerbe etc.</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330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23,2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307</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910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337</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17,7</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3873758726"/>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PV-Fassaden: privat/Industrie/Gewerbe etc.</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83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4,6</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78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455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171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9,0</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401198603"/>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PV-Parkplätze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39</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728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2,8</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699176423"/>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PV-Freiflächen</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248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16,2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231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236</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12,4</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836614494"/>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AGRI-PV</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83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83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84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4,4</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442417601"/>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PV-Autobahnüberdachung</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2,2</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82132298"/>
                  </a:ext>
                </a:extLst>
              </a:tr>
              <a:tr h="182880">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Solarthermie</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8,6</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41,4</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580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71</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3,8</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314046426"/>
                  </a:ext>
                </a:extLst>
              </a:tr>
              <a:tr h="182880">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Wind-gesamt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125,8</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574,2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192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10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582115305"/>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onshore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500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101,8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398,2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2.636</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151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8,0</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4087863258"/>
                  </a:ext>
                </a:extLst>
              </a:tr>
              <a:tr h="18288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offshore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200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176</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4.300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2,2</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48924292"/>
                  </a:ext>
                </a:extLst>
              </a:tr>
              <a:tr h="182880">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Biomasse</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307,5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7.800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122632944"/>
                  </a:ext>
                </a:extLst>
              </a:tr>
              <a:tr h="182880">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Geothermie</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3,6</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96,4</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3.000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1,7</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058541350"/>
                  </a:ext>
                </a:extLst>
              </a:tr>
              <a:tr h="182880">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Wasserkraft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4.100</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0,1</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607184980"/>
                  </a:ext>
                </a:extLst>
              </a:tr>
              <a:tr h="246783">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Gesamt</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2.000,0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511,9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1.488,1</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014059547"/>
                  </a:ext>
                </a:extLst>
              </a:tr>
            </a:tbl>
          </a:graphicData>
        </a:graphic>
      </p:graphicFrame>
      <p:sp>
        <p:nvSpPr>
          <p:cNvPr id="6" name="Rechteck 5">
            <a:extLst>
              <a:ext uri="{FF2B5EF4-FFF2-40B4-BE49-F238E27FC236}">
                <a16:creationId xmlns:a16="http://schemas.microsoft.com/office/drawing/2014/main" id="{05F8EBA2-DF7C-4F75-B6F8-38FE8BA94E98}"/>
              </a:ext>
            </a:extLst>
          </p:cNvPr>
          <p:cNvSpPr/>
          <p:nvPr/>
        </p:nvSpPr>
        <p:spPr bwMode="auto">
          <a:xfrm>
            <a:off x="5769470" y="1687608"/>
            <a:ext cx="863237" cy="4051341"/>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 name="Gruppieren 2">
            <a:extLst>
              <a:ext uri="{FF2B5EF4-FFF2-40B4-BE49-F238E27FC236}">
                <a16:creationId xmlns:a16="http://schemas.microsoft.com/office/drawing/2014/main" id="{6E42E024-96CF-4B78-B05B-30A14392B5E1}"/>
              </a:ext>
            </a:extLst>
          </p:cNvPr>
          <p:cNvGrpSpPr/>
          <p:nvPr/>
        </p:nvGrpSpPr>
        <p:grpSpPr>
          <a:xfrm>
            <a:off x="7349828" y="1687608"/>
            <a:ext cx="2254080" cy="4051341"/>
            <a:chOff x="7349828" y="1687608"/>
            <a:chExt cx="2254080" cy="4051341"/>
          </a:xfrm>
        </p:grpSpPr>
        <p:sp>
          <p:nvSpPr>
            <p:cNvPr id="16" name="Ellipse 15">
              <a:extLst>
                <a:ext uri="{FF2B5EF4-FFF2-40B4-BE49-F238E27FC236}">
                  <a16:creationId xmlns:a16="http://schemas.microsoft.com/office/drawing/2014/main" id="{829E5F13-77A4-4AA9-8AE7-E1BAA7C9E5E9}"/>
                </a:ext>
              </a:extLst>
            </p:cNvPr>
            <p:cNvSpPr/>
            <p:nvPr/>
          </p:nvSpPr>
          <p:spPr bwMode="auto">
            <a:xfrm>
              <a:off x="8116975" y="2369117"/>
              <a:ext cx="641153" cy="25254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 name="Ellipse 20">
              <a:extLst>
                <a:ext uri="{FF2B5EF4-FFF2-40B4-BE49-F238E27FC236}">
                  <a16:creationId xmlns:a16="http://schemas.microsoft.com/office/drawing/2014/main" id="{D59AFC04-34E4-4793-B8CD-71F887AC1CB0}"/>
                </a:ext>
              </a:extLst>
            </p:cNvPr>
            <p:cNvSpPr/>
            <p:nvPr/>
          </p:nvSpPr>
          <p:spPr bwMode="auto">
            <a:xfrm>
              <a:off x="9074331" y="2369117"/>
              <a:ext cx="529577" cy="25254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Ellipse 18">
              <a:extLst>
                <a:ext uri="{FF2B5EF4-FFF2-40B4-BE49-F238E27FC236}">
                  <a16:creationId xmlns:a16="http://schemas.microsoft.com/office/drawing/2014/main" id="{23E614B7-D5B4-4A1B-998B-2504C55DB955}"/>
                </a:ext>
              </a:extLst>
            </p:cNvPr>
            <p:cNvSpPr/>
            <p:nvPr/>
          </p:nvSpPr>
          <p:spPr bwMode="auto">
            <a:xfrm>
              <a:off x="8116975" y="4020137"/>
              <a:ext cx="641153" cy="25254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Ellipse 19">
              <a:extLst>
                <a:ext uri="{FF2B5EF4-FFF2-40B4-BE49-F238E27FC236}">
                  <a16:creationId xmlns:a16="http://schemas.microsoft.com/office/drawing/2014/main" id="{8658BAEE-62F9-4C51-A0D5-358B32756C97}"/>
                </a:ext>
              </a:extLst>
            </p:cNvPr>
            <p:cNvSpPr/>
            <p:nvPr/>
          </p:nvSpPr>
          <p:spPr bwMode="auto">
            <a:xfrm>
              <a:off x="9074331" y="4020137"/>
              <a:ext cx="529577" cy="25254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Rechteck 23">
              <a:extLst>
                <a:ext uri="{FF2B5EF4-FFF2-40B4-BE49-F238E27FC236}">
                  <a16:creationId xmlns:a16="http://schemas.microsoft.com/office/drawing/2014/main" id="{966FDC5D-07A7-4512-9AD3-D8C6894B865A}"/>
                </a:ext>
              </a:extLst>
            </p:cNvPr>
            <p:cNvSpPr/>
            <p:nvPr/>
          </p:nvSpPr>
          <p:spPr bwMode="auto">
            <a:xfrm>
              <a:off x="7349828" y="1687608"/>
              <a:ext cx="2254080" cy="4051341"/>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Rectangle 4">
            <a:extLst>
              <a:ext uri="{FF2B5EF4-FFF2-40B4-BE49-F238E27FC236}">
                <a16:creationId xmlns:a16="http://schemas.microsoft.com/office/drawing/2014/main" id="{BC3689F8-092B-4208-AB64-3EE6BE077D9B}"/>
              </a:ext>
            </a:extLst>
          </p:cNvPr>
          <p:cNvSpPr>
            <a:spLocks noChangeArrowheads="1"/>
          </p:cNvSpPr>
          <p:nvPr/>
        </p:nvSpPr>
        <p:spPr bwMode="auto">
          <a:xfrm>
            <a:off x="0" y="60721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Bei PV und Wind sind die größten </a:t>
            </a:r>
            <a:r>
              <a:rPr lang="de-DE" altLang="de-DE" sz="1800" dirty="0" err="1">
                <a:solidFill>
                  <a:srgbClr val="00B050"/>
                </a:solidFill>
              </a:rPr>
              <a:t>Zubauschritte</a:t>
            </a:r>
            <a:r>
              <a:rPr lang="de-DE" altLang="de-DE" sz="1800" dirty="0">
                <a:solidFill>
                  <a:srgbClr val="00B050"/>
                </a:solidFill>
              </a:rPr>
              <a:t> notwendig!</a:t>
            </a:r>
          </a:p>
        </p:txBody>
      </p:sp>
    </p:spTree>
    <p:extLst>
      <p:ext uri="{BB962C8B-B14F-4D97-AF65-F5344CB8AC3E}">
        <p14:creationId xmlns:p14="http://schemas.microsoft.com/office/powerpoint/2010/main" val="13543990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E5702BE9-305D-49DB-8A30-A7C045714D81}"/>
              </a:ext>
            </a:extLst>
          </p:cNvPr>
          <p:cNvSpPr/>
          <p:nvPr/>
        </p:nvSpPr>
        <p:spPr bwMode="auto">
          <a:xfrm>
            <a:off x="167539" y="1245327"/>
            <a:ext cx="9673147" cy="4654752"/>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27" name="Diagramm 26">
            <a:extLst>
              <a:ext uri="{FF2B5EF4-FFF2-40B4-BE49-F238E27FC236}">
                <a16:creationId xmlns:a16="http://schemas.microsoft.com/office/drawing/2014/main" id="{7D2D7886-C479-450E-A6DE-6E1E437AF8AC}"/>
              </a:ext>
            </a:extLst>
          </p:cNvPr>
          <p:cNvGraphicFramePr>
            <a:graphicFrameLocks/>
          </p:cNvGraphicFramePr>
          <p:nvPr>
            <p:extLst>
              <p:ext uri="{D42A27DB-BD31-4B8C-83A1-F6EECF244321}">
                <p14:modId xmlns:p14="http://schemas.microsoft.com/office/powerpoint/2010/main" val="455325535"/>
              </p:ext>
            </p:extLst>
          </p:nvPr>
        </p:nvGraphicFramePr>
        <p:xfrm>
          <a:off x="335299" y="1567543"/>
          <a:ext cx="9296381" cy="4155601"/>
        </p:xfrm>
        <a:graphic>
          <a:graphicData uri="http://schemas.openxmlformats.org/drawingml/2006/chart">
            <c:chart xmlns:c="http://schemas.openxmlformats.org/drawingml/2006/chart" xmlns:r="http://schemas.openxmlformats.org/officeDocument/2006/relationships" r:id="rId3"/>
          </a:graphicData>
        </a:graphic>
      </p:graphicFrame>
      <p:sp>
        <p:nvSpPr>
          <p:cNvPr id="35843" name="Rectangle 4">
            <a:extLst>
              <a:ext uri="{FF2B5EF4-FFF2-40B4-BE49-F238E27FC236}">
                <a16:creationId xmlns:a16="http://schemas.microsoft.com/office/drawing/2014/main" id="{D8BBBBDB-058D-4F9A-96E8-63E5FA547C06}"/>
              </a:ext>
            </a:extLst>
          </p:cNvPr>
          <p:cNvSpPr>
            <a:spLocks noChangeArrowheads="1"/>
          </p:cNvSpPr>
          <p:nvPr/>
        </p:nvSpPr>
        <p:spPr bwMode="auto">
          <a:xfrm>
            <a:off x="1017523" y="9525"/>
            <a:ext cx="906372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(3): zu installierende EE-Leistung bis 2040 (3)</a:t>
            </a:r>
            <a:br>
              <a:rPr lang="de-DE" altLang="de-DE" sz="2000" dirty="0">
                <a:solidFill>
                  <a:schemeClr val="bg1"/>
                </a:solidFill>
              </a:rPr>
            </a:br>
            <a:r>
              <a:rPr lang="de-DE" altLang="de-DE" sz="2000" dirty="0">
                <a:solidFill>
                  <a:schemeClr val="bg1"/>
                </a:solidFill>
              </a:rPr>
              <a:t>spezifische Investitionskosten</a:t>
            </a:r>
          </a:p>
        </p:txBody>
      </p:sp>
      <p:sp>
        <p:nvSpPr>
          <p:cNvPr id="23" name="Text Box 5">
            <a:extLst>
              <a:ext uri="{FF2B5EF4-FFF2-40B4-BE49-F238E27FC236}">
                <a16:creationId xmlns:a16="http://schemas.microsoft.com/office/drawing/2014/main" id="{08EF3E43-6360-49DA-B31A-93636A3F08B2}"/>
              </a:ext>
            </a:extLst>
          </p:cNvPr>
          <p:cNvSpPr txBox="1">
            <a:spLocks noChangeArrowheads="1"/>
          </p:cNvSpPr>
          <p:nvPr/>
        </p:nvSpPr>
        <p:spPr bwMode="auto">
          <a:xfrm>
            <a:off x="7970519" y="5660251"/>
            <a:ext cx="153488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5" name="Rectangle 4">
            <a:extLst>
              <a:ext uri="{FF2B5EF4-FFF2-40B4-BE49-F238E27FC236}">
                <a16:creationId xmlns:a16="http://schemas.microsoft.com/office/drawing/2014/main" id="{BC3689F8-092B-4208-AB64-3EE6BE077D9B}"/>
              </a:ext>
            </a:extLst>
          </p:cNvPr>
          <p:cNvSpPr>
            <a:spLocks noChangeArrowheads="1"/>
          </p:cNvSpPr>
          <p:nvPr/>
        </p:nvSpPr>
        <p:spPr bwMode="auto">
          <a:xfrm>
            <a:off x="0" y="614362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Größenordnung der spez. Investitionskosten sind bei PV und Wind-</a:t>
            </a:r>
            <a:r>
              <a:rPr lang="de-DE" altLang="de-DE" sz="1800" dirty="0" err="1">
                <a:solidFill>
                  <a:srgbClr val="00B050"/>
                </a:solidFill>
              </a:rPr>
              <a:t>onshore</a:t>
            </a:r>
            <a:r>
              <a:rPr lang="de-DE" altLang="de-DE" sz="1800" dirty="0">
                <a:solidFill>
                  <a:srgbClr val="00B050"/>
                </a:solidFill>
              </a:rPr>
              <a:t> vergleichbar </a:t>
            </a:r>
          </a:p>
        </p:txBody>
      </p:sp>
      <p:sp>
        <p:nvSpPr>
          <p:cNvPr id="12" name="Textfeld 11">
            <a:extLst>
              <a:ext uri="{FF2B5EF4-FFF2-40B4-BE49-F238E27FC236}">
                <a16:creationId xmlns:a16="http://schemas.microsoft.com/office/drawing/2014/main" id="{AFFCB409-4395-4428-8AD0-A47FA536F231}"/>
              </a:ext>
            </a:extLst>
          </p:cNvPr>
          <p:cNvSpPr txBox="1"/>
          <p:nvPr/>
        </p:nvSpPr>
        <p:spPr>
          <a:xfrm>
            <a:off x="265970" y="4990389"/>
            <a:ext cx="298480" cy="246221"/>
          </a:xfrm>
          <a:prstGeom prst="rect">
            <a:avLst/>
          </a:prstGeom>
          <a:noFill/>
        </p:spPr>
        <p:txBody>
          <a:bodyPr wrap="none" rtlCol="0">
            <a:spAutoFit/>
          </a:bodyPr>
          <a:lstStyle/>
          <a:p>
            <a:r>
              <a:rPr lang="de-DE" sz="1000" dirty="0"/>
              <a:t>8)</a:t>
            </a:r>
          </a:p>
        </p:txBody>
      </p:sp>
      <p:sp>
        <p:nvSpPr>
          <p:cNvPr id="19" name="Textfeld 18">
            <a:extLst>
              <a:ext uri="{FF2B5EF4-FFF2-40B4-BE49-F238E27FC236}">
                <a16:creationId xmlns:a16="http://schemas.microsoft.com/office/drawing/2014/main" id="{2CD4880B-1232-4BC2-A1E6-2635B4022DE9}"/>
              </a:ext>
            </a:extLst>
          </p:cNvPr>
          <p:cNvSpPr txBox="1"/>
          <p:nvPr/>
        </p:nvSpPr>
        <p:spPr>
          <a:xfrm>
            <a:off x="880006" y="4990389"/>
            <a:ext cx="298480" cy="246221"/>
          </a:xfrm>
          <a:prstGeom prst="rect">
            <a:avLst/>
          </a:prstGeom>
          <a:noFill/>
        </p:spPr>
        <p:txBody>
          <a:bodyPr wrap="none" rtlCol="0">
            <a:spAutoFit/>
          </a:bodyPr>
          <a:lstStyle/>
          <a:p>
            <a:r>
              <a:rPr lang="de-DE" sz="1000" dirty="0"/>
              <a:t>8)</a:t>
            </a:r>
          </a:p>
        </p:txBody>
      </p:sp>
      <p:sp>
        <p:nvSpPr>
          <p:cNvPr id="20" name="Textfeld 19">
            <a:extLst>
              <a:ext uri="{FF2B5EF4-FFF2-40B4-BE49-F238E27FC236}">
                <a16:creationId xmlns:a16="http://schemas.microsoft.com/office/drawing/2014/main" id="{AD7EE924-1474-491F-AD63-3413936BB59C}"/>
              </a:ext>
            </a:extLst>
          </p:cNvPr>
          <p:cNvSpPr txBox="1"/>
          <p:nvPr/>
        </p:nvSpPr>
        <p:spPr>
          <a:xfrm>
            <a:off x="3246438" y="4563903"/>
            <a:ext cx="369012" cy="246221"/>
          </a:xfrm>
          <a:prstGeom prst="rect">
            <a:avLst/>
          </a:prstGeom>
          <a:noFill/>
        </p:spPr>
        <p:txBody>
          <a:bodyPr wrap="none" rtlCol="0">
            <a:spAutoFit/>
          </a:bodyPr>
          <a:lstStyle/>
          <a:p>
            <a:r>
              <a:rPr lang="de-DE" sz="1000" dirty="0"/>
              <a:t>10)</a:t>
            </a:r>
          </a:p>
        </p:txBody>
      </p:sp>
      <p:sp>
        <p:nvSpPr>
          <p:cNvPr id="21" name="Textfeld 20">
            <a:extLst>
              <a:ext uri="{FF2B5EF4-FFF2-40B4-BE49-F238E27FC236}">
                <a16:creationId xmlns:a16="http://schemas.microsoft.com/office/drawing/2014/main" id="{148D122F-A625-46EA-BDA5-4F878AF13F1C}"/>
              </a:ext>
            </a:extLst>
          </p:cNvPr>
          <p:cNvSpPr txBox="1"/>
          <p:nvPr/>
        </p:nvSpPr>
        <p:spPr>
          <a:xfrm>
            <a:off x="783019" y="5672064"/>
            <a:ext cx="298480" cy="246221"/>
          </a:xfrm>
          <a:prstGeom prst="rect">
            <a:avLst/>
          </a:prstGeom>
          <a:noFill/>
        </p:spPr>
        <p:txBody>
          <a:bodyPr wrap="none" rtlCol="0">
            <a:spAutoFit/>
          </a:bodyPr>
          <a:lstStyle/>
          <a:p>
            <a:r>
              <a:rPr lang="de-DE" sz="1000" dirty="0"/>
              <a:t>9)</a:t>
            </a:r>
          </a:p>
        </p:txBody>
      </p:sp>
      <p:sp>
        <p:nvSpPr>
          <p:cNvPr id="22" name="Textfeld 21">
            <a:extLst>
              <a:ext uri="{FF2B5EF4-FFF2-40B4-BE49-F238E27FC236}">
                <a16:creationId xmlns:a16="http://schemas.microsoft.com/office/drawing/2014/main" id="{FD3304F2-09E8-459C-9116-3F86223A2A0C}"/>
              </a:ext>
            </a:extLst>
          </p:cNvPr>
          <p:cNvSpPr txBox="1"/>
          <p:nvPr/>
        </p:nvSpPr>
        <p:spPr>
          <a:xfrm>
            <a:off x="2240424" y="4990389"/>
            <a:ext cx="298480" cy="246221"/>
          </a:xfrm>
          <a:prstGeom prst="rect">
            <a:avLst/>
          </a:prstGeom>
          <a:noFill/>
        </p:spPr>
        <p:txBody>
          <a:bodyPr wrap="none" rtlCol="0">
            <a:spAutoFit/>
          </a:bodyPr>
          <a:lstStyle/>
          <a:p>
            <a:r>
              <a:rPr lang="de-DE" sz="1000" dirty="0"/>
              <a:t>8)</a:t>
            </a:r>
          </a:p>
        </p:txBody>
      </p:sp>
      <p:sp>
        <p:nvSpPr>
          <p:cNvPr id="25" name="Textfeld 24">
            <a:extLst>
              <a:ext uri="{FF2B5EF4-FFF2-40B4-BE49-F238E27FC236}">
                <a16:creationId xmlns:a16="http://schemas.microsoft.com/office/drawing/2014/main" id="{C8D993FB-DB43-4B5F-A575-D4D9074A66B1}"/>
              </a:ext>
            </a:extLst>
          </p:cNvPr>
          <p:cNvSpPr txBox="1"/>
          <p:nvPr/>
        </p:nvSpPr>
        <p:spPr>
          <a:xfrm>
            <a:off x="3061932" y="5509368"/>
            <a:ext cx="369012" cy="246221"/>
          </a:xfrm>
          <a:prstGeom prst="rect">
            <a:avLst/>
          </a:prstGeom>
          <a:noFill/>
        </p:spPr>
        <p:txBody>
          <a:bodyPr wrap="none" rtlCol="0">
            <a:spAutoFit/>
          </a:bodyPr>
          <a:lstStyle/>
          <a:p>
            <a:r>
              <a:rPr lang="de-DE" sz="1000" dirty="0"/>
              <a:t>11)</a:t>
            </a:r>
          </a:p>
        </p:txBody>
      </p:sp>
      <p:sp>
        <p:nvSpPr>
          <p:cNvPr id="26" name="Textfeld 25">
            <a:extLst>
              <a:ext uri="{FF2B5EF4-FFF2-40B4-BE49-F238E27FC236}">
                <a16:creationId xmlns:a16="http://schemas.microsoft.com/office/drawing/2014/main" id="{29CE97FD-6A2C-4AE8-B631-7BE2CDE63D67}"/>
              </a:ext>
            </a:extLst>
          </p:cNvPr>
          <p:cNvSpPr txBox="1"/>
          <p:nvPr/>
        </p:nvSpPr>
        <p:spPr>
          <a:xfrm>
            <a:off x="4540368" y="4949603"/>
            <a:ext cx="369012" cy="246221"/>
          </a:xfrm>
          <a:prstGeom prst="rect">
            <a:avLst/>
          </a:prstGeom>
          <a:noFill/>
        </p:spPr>
        <p:txBody>
          <a:bodyPr wrap="none" rtlCol="0">
            <a:spAutoFit/>
          </a:bodyPr>
          <a:lstStyle/>
          <a:p>
            <a:r>
              <a:rPr lang="de-DE" sz="1000" dirty="0"/>
              <a:t>12)</a:t>
            </a:r>
          </a:p>
        </p:txBody>
      </p:sp>
      <p:sp>
        <p:nvSpPr>
          <p:cNvPr id="3" name="Textfeld 2">
            <a:extLst>
              <a:ext uri="{FF2B5EF4-FFF2-40B4-BE49-F238E27FC236}">
                <a16:creationId xmlns:a16="http://schemas.microsoft.com/office/drawing/2014/main" id="{D5093794-3658-44ED-802E-31226CCAA8DA}"/>
              </a:ext>
            </a:extLst>
          </p:cNvPr>
          <p:cNvSpPr txBox="1"/>
          <p:nvPr/>
        </p:nvSpPr>
        <p:spPr>
          <a:xfrm>
            <a:off x="705394" y="1445623"/>
            <a:ext cx="1753942" cy="307777"/>
          </a:xfrm>
          <a:prstGeom prst="rect">
            <a:avLst/>
          </a:prstGeom>
          <a:noFill/>
        </p:spPr>
        <p:txBody>
          <a:bodyPr wrap="none" rtlCol="0">
            <a:spAutoFit/>
          </a:bodyPr>
          <a:lstStyle/>
          <a:p>
            <a:r>
              <a:rPr lang="de-DE" sz="1400" dirty="0">
                <a:solidFill>
                  <a:srgbClr val="0000FF"/>
                </a:solidFill>
              </a:rPr>
              <a:t>Werte in Mio. €/MW</a:t>
            </a:r>
          </a:p>
        </p:txBody>
      </p:sp>
      <p:sp>
        <p:nvSpPr>
          <p:cNvPr id="28" name="Textfeld 27">
            <a:extLst>
              <a:ext uri="{FF2B5EF4-FFF2-40B4-BE49-F238E27FC236}">
                <a16:creationId xmlns:a16="http://schemas.microsoft.com/office/drawing/2014/main" id="{BE8E7689-40AE-4838-BDAE-6F71816CEDE2}"/>
              </a:ext>
            </a:extLst>
          </p:cNvPr>
          <p:cNvSpPr txBox="1"/>
          <p:nvPr/>
        </p:nvSpPr>
        <p:spPr>
          <a:xfrm>
            <a:off x="5199049" y="4949603"/>
            <a:ext cx="369012" cy="246221"/>
          </a:xfrm>
          <a:prstGeom prst="rect">
            <a:avLst/>
          </a:prstGeom>
          <a:noFill/>
        </p:spPr>
        <p:txBody>
          <a:bodyPr wrap="none" rtlCol="0">
            <a:spAutoFit/>
          </a:bodyPr>
          <a:lstStyle/>
          <a:p>
            <a:r>
              <a:rPr lang="de-DE" sz="1000" dirty="0"/>
              <a:t>13)</a:t>
            </a:r>
          </a:p>
        </p:txBody>
      </p:sp>
      <p:sp>
        <p:nvSpPr>
          <p:cNvPr id="29" name="Textfeld 28">
            <a:extLst>
              <a:ext uri="{FF2B5EF4-FFF2-40B4-BE49-F238E27FC236}">
                <a16:creationId xmlns:a16="http://schemas.microsoft.com/office/drawing/2014/main" id="{4EEC5EAC-B31C-4B2C-82D9-7B9E027F7D09}"/>
              </a:ext>
            </a:extLst>
          </p:cNvPr>
          <p:cNvSpPr txBox="1"/>
          <p:nvPr/>
        </p:nvSpPr>
        <p:spPr>
          <a:xfrm>
            <a:off x="5903265" y="4949603"/>
            <a:ext cx="369012" cy="246221"/>
          </a:xfrm>
          <a:prstGeom prst="rect">
            <a:avLst/>
          </a:prstGeom>
          <a:noFill/>
        </p:spPr>
        <p:txBody>
          <a:bodyPr wrap="none" rtlCol="0">
            <a:spAutoFit/>
          </a:bodyPr>
          <a:lstStyle/>
          <a:p>
            <a:r>
              <a:rPr lang="de-DE" sz="1000" dirty="0"/>
              <a:t>14)</a:t>
            </a:r>
          </a:p>
        </p:txBody>
      </p:sp>
      <p:sp>
        <p:nvSpPr>
          <p:cNvPr id="30" name="Textfeld 29">
            <a:extLst>
              <a:ext uri="{FF2B5EF4-FFF2-40B4-BE49-F238E27FC236}">
                <a16:creationId xmlns:a16="http://schemas.microsoft.com/office/drawing/2014/main" id="{41CEB827-4550-4FF9-B1B6-A147FAD1B49D}"/>
              </a:ext>
            </a:extLst>
          </p:cNvPr>
          <p:cNvSpPr txBox="1"/>
          <p:nvPr/>
        </p:nvSpPr>
        <p:spPr>
          <a:xfrm>
            <a:off x="6910844" y="4563903"/>
            <a:ext cx="369012" cy="246221"/>
          </a:xfrm>
          <a:prstGeom prst="rect">
            <a:avLst/>
          </a:prstGeom>
          <a:noFill/>
        </p:spPr>
        <p:txBody>
          <a:bodyPr wrap="none" rtlCol="0">
            <a:spAutoFit/>
          </a:bodyPr>
          <a:lstStyle/>
          <a:p>
            <a:r>
              <a:rPr lang="de-DE" sz="1000" dirty="0"/>
              <a:t>15)</a:t>
            </a:r>
          </a:p>
        </p:txBody>
      </p:sp>
      <p:sp>
        <p:nvSpPr>
          <p:cNvPr id="31" name="Textfeld 30">
            <a:extLst>
              <a:ext uri="{FF2B5EF4-FFF2-40B4-BE49-F238E27FC236}">
                <a16:creationId xmlns:a16="http://schemas.microsoft.com/office/drawing/2014/main" id="{5EC2AC25-D91E-4F5A-A0C7-6CFC6411D515}"/>
              </a:ext>
            </a:extLst>
          </p:cNvPr>
          <p:cNvSpPr txBox="1"/>
          <p:nvPr/>
        </p:nvSpPr>
        <p:spPr>
          <a:xfrm>
            <a:off x="6998086" y="5143523"/>
            <a:ext cx="369012" cy="246221"/>
          </a:xfrm>
          <a:prstGeom prst="rect">
            <a:avLst/>
          </a:prstGeom>
          <a:noFill/>
        </p:spPr>
        <p:txBody>
          <a:bodyPr wrap="none" rtlCol="0">
            <a:spAutoFit/>
          </a:bodyPr>
          <a:lstStyle/>
          <a:p>
            <a:r>
              <a:rPr lang="de-DE" sz="1000" dirty="0"/>
              <a:t>16)</a:t>
            </a:r>
          </a:p>
        </p:txBody>
      </p:sp>
      <p:sp>
        <p:nvSpPr>
          <p:cNvPr id="32" name="Textfeld 31">
            <a:extLst>
              <a:ext uri="{FF2B5EF4-FFF2-40B4-BE49-F238E27FC236}">
                <a16:creationId xmlns:a16="http://schemas.microsoft.com/office/drawing/2014/main" id="{E7EE5282-7B24-4E83-92A4-7F1EB7EB7D98}"/>
              </a:ext>
            </a:extLst>
          </p:cNvPr>
          <p:cNvSpPr txBox="1"/>
          <p:nvPr/>
        </p:nvSpPr>
        <p:spPr>
          <a:xfrm>
            <a:off x="8211051" y="4684960"/>
            <a:ext cx="369012" cy="246221"/>
          </a:xfrm>
          <a:prstGeom prst="rect">
            <a:avLst/>
          </a:prstGeom>
          <a:noFill/>
        </p:spPr>
        <p:txBody>
          <a:bodyPr wrap="none" rtlCol="0">
            <a:spAutoFit/>
          </a:bodyPr>
          <a:lstStyle/>
          <a:p>
            <a:r>
              <a:rPr lang="de-DE" sz="1000" dirty="0"/>
              <a:t>17)</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E6904FDB-5D24-4416-A9C2-6BFE8E9CAF22}"/>
              </a:ext>
            </a:extLst>
          </p:cNvPr>
          <p:cNvSpPr>
            <a:spLocks noChangeArrowheads="1"/>
          </p:cNvSpPr>
          <p:nvPr/>
        </p:nvSpPr>
        <p:spPr bwMode="auto">
          <a:xfrm>
            <a:off x="1201783" y="9525"/>
            <a:ext cx="870421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(3): zu installierende EE-Leistung bis 2040 (4)</a:t>
            </a:r>
            <a:br>
              <a:rPr lang="de-DE" altLang="de-DE" sz="2000" dirty="0">
                <a:solidFill>
                  <a:schemeClr val="bg1"/>
                </a:solidFill>
              </a:rPr>
            </a:br>
            <a:r>
              <a:rPr lang="de-DE" altLang="de-DE" sz="2000" dirty="0">
                <a:solidFill>
                  <a:schemeClr val="bg1"/>
                </a:solidFill>
              </a:rPr>
              <a:t>Investitionskosten</a:t>
            </a:r>
          </a:p>
        </p:txBody>
      </p:sp>
      <p:grpSp>
        <p:nvGrpSpPr>
          <p:cNvPr id="8" name="Gruppieren 7">
            <a:extLst>
              <a:ext uri="{FF2B5EF4-FFF2-40B4-BE49-F238E27FC236}">
                <a16:creationId xmlns:a16="http://schemas.microsoft.com/office/drawing/2014/main" id="{1E96839D-4809-4F29-9640-985809705ED8}"/>
              </a:ext>
            </a:extLst>
          </p:cNvPr>
          <p:cNvGrpSpPr/>
          <p:nvPr/>
        </p:nvGrpSpPr>
        <p:grpSpPr>
          <a:xfrm>
            <a:off x="1328738" y="874591"/>
            <a:ext cx="7199442" cy="579742"/>
            <a:chOff x="1328738" y="839755"/>
            <a:chExt cx="7199442" cy="579742"/>
          </a:xfrm>
        </p:grpSpPr>
        <p:sp>
          <p:nvSpPr>
            <p:cNvPr id="14" name="Textfeld 1">
              <a:extLst>
                <a:ext uri="{FF2B5EF4-FFF2-40B4-BE49-F238E27FC236}">
                  <a16:creationId xmlns:a16="http://schemas.microsoft.com/office/drawing/2014/main" id="{F6AD8BDC-C56E-4D59-AD54-E6071A64290A}"/>
                </a:ext>
              </a:extLst>
            </p:cNvPr>
            <p:cNvSpPr txBox="1">
              <a:spLocks noChangeArrowheads="1"/>
            </p:cNvSpPr>
            <p:nvPr/>
          </p:nvSpPr>
          <p:spPr bwMode="auto">
            <a:xfrm>
              <a:off x="1492899" y="942822"/>
              <a:ext cx="6920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600" dirty="0">
                  <a:solidFill>
                    <a:schemeClr val="accent2"/>
                  </a:solidFill>
                </a:rPr>
                <a:t>Investitionskosten = zu installierender Leistung x spez. Investitionskosten</a:t>
              </a:r>
            </a:p>
          </p:txBody>
        </p:sp>
        <p:sp>
          <p:nvSpPr>
            <p:cNvPr id="6" name="Rechteck 5">
              <a:extLst>
                <a:ext uri="{FF2B5EF4-FFF2-40B4-BE49-F238E27FC236}">
                  <a16:creationId xmlns:a16="http://schemas.microsoft.com/office/drawing/2014/main" id="{B5F47095-2DFB-493B-8493-FEAA35DCC013}"/>
                </a:ext>
              </a:extLst>
            </p:cNvPr>
            <p:cNvSpPr/>
            <p:nvPr/>
          </p:nvSpPr>
          <p:spPr bwMode="auto">
            <a:xfrm>
              <a:off x="1328738" y="839755"/>
              <a:ext cx="7199442" cy="579742"/>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aphicFrame>
        <p:nvGraphicFramePr>
          <p:cNvPr id="4" name="Tabelle 3">
            <a:extLst>
              <a:ext uri="{FF2B5EF4-FFF2-40B4-BE49-F238E27FC236}">
                <a16:creationId xmlns:a16="http://schemas.microsoft.com/office/drawing/2014/main" id="{5997306D-EDE5-47FB-8182-97943BE7137B}"/>
              </a:ext>
            </a:extLst>
          </p:cNvPr>
          <p:cNvGraphicFramePr>
            <a:graphicFrameLocks noGrp="1"/>
          </p:cNvGraphicFramePr>
          <p:nvPr>
            <p:extLst>
              <p:ext uri="{D42A27DB-BD31-4B8C-83A1-F6EECF244321}">
                <p14:modId xmlns:p14="http://schemas.microsoft.com/office/powerpoint/2010/main" val="109138135"/>
              </p:ext>
            </p:extLst>
          </p:nvPr>
        </p:nvGraphicFramePr>
        <p:xfrm>
          <a:off x="357048" y="1681515"/>
          <a:ext cx="9185438" cy="3946972"/>
        </p:xfrm>
        <a:graphic>
          <a:graphicData uri="http://schemas.openxmlformats.org/drawingml/2006/table">
            <a:tbl>
              <a:tblPr>
                <a:tableStyleId>{5C22544A-7EE6-4342-B048-85BDC9FD1C3A}</a:tableStyleId>
              </a:tblPr>
              <a:tblGrid>
                <a:gridCol w="3505891">
                  <a:extLst>
                    <a:ext uri="{9D8B030D-6E8A-4147-A177-3AD203B41FA5}">
                      <a16:colId xmlns:a16="http://schemas.microsoft.com/office/drawing/2014/main" val="3363280341"/>
                    </a:ext>
                  </a:extLst>
                </a:gridCol>
                <a:gridCol w="1490004">
                  <a:extLst>
                    <a:ext uri="{9D8B030D-6E8A-4147-A177-3AD203B41FA5}">
                      <a16:colId xmlns:a16="http://schemas.microsoft.com/office/drawing/2014/main" val="144139203"/>
                    </a:ext>
                  </a:extLst>
                </a:gridCol>
                <a:gridCol w="929062">
                  <a:extLst>
                    <a:ext uri="{9D8B030D-6E8A-4147-A177-3AD203B41FA5}">
                      <a16:colId xmlns:a16="http://schemas.microsoft.com/office/drawing/2014/main" val="1050861295"/>
                    </a:ext>
                  </a:extLst>
                </a:gridCol>
                <a:gridCol w="1086827">
                  <a:extLst>
                    <a:ext uri="{9D8B030D-6E8A-4147-A177-3AD203B41FA5}">
                      <a16:colId xmlns:a16="http://schemas.microsoft.com/office/drawing/2014/main" val="561445008"/>
                    </a:ext>
                  </a:extLst>
                </a:gridCol>
                <a:gridCol w="1086827">
                  <a:extLst>
                    <a:ext uri="{9D8B030D-6E8A-4147-A177-3AD203B41FA5}">
                      <a16:colId xmlns:a16="http://schemas.microsoft.com/office/drawing/2014/main" val="364793095"/>
                    </a:ext>
                  </a:extLst>
                </a:gridCol>
                <a:gridCol w="1086827">
                  <a:extLst>
                    <a:ext uri="{9D8B030D-6E8A-4147-A177-3AD203B41FA5}">
                      <a16:colId xmlns:a16="http://schemas.microsoft.com/office/drawing/2014/main" val="2622482962"/>
                    </a:ext>
                  </a:extLst>
                </a:gridCol>
              </a:tblGrid>
              <a:tr h="325938">
                <a:tc>
                  <a:txBody>
                    <a:bodyPr/>
                    <a:lstStyle/>
                    <a:p>
                      <a:pPr algn="ctr" fontAlgn="ctr"/>
                      <a:r>
                        <a:rPr lang="de-DE" sz="1200" b="1" u="none" strike="noStrike" dirty="0">
                          <a:solidFill>
                            <a:schemeClr val="bg1"/>
                          </a:solidFill>
                          <a:effectLst/>
                          <a:latin typeface="Calibri" panose="020F0502020204030204" pitchFamily="34" charset="0"/>
                          <a:cs typeface="Calibri" panose="020F0502020204030204" pitchFamily="34" charset="0"/>
                        </a:rPr>
                        <a:t>Art</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zu install.</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Leistung bis 2040</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zu install.</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Leistung/a</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spez. Kosten</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Kosten</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bis 2040</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b="1" u="none" strike="noStrike" dirty="0">
                          <a:solidFill>
                            <a:schemeClr val="bg1"/>
                          </a:solidFill>
                          <a:effectLst/>
                          <a:latin typeface="Calibri" panose="020F0502020204030204" pitchFamily="34" charset="0"/>
                          <a:cs typeface="Calibri" panose="020F0502020204030204" pitchFamily="34" charset="0"/>
                        </a:rPr>
                        <a:t>Kosten/a</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extLst>
                  <a:ext uri="{0D108BD9-81ED-4DB2-BD59-A6C34878D82A}">
                    <a16:rowId xmlns:a16="http://schemas.microsoft.com/office/drawing/2014/main" val="3182422148"/>
                  </a:ext>
                </a:extLst>
              </a:tr>
              <a:tr h="0">
                <a:tc>
                  <a:txBody>
                    <a:bodyPr/>
                    <a:lstStyle/>
                    <a:p>
                      <a:pPr algn="ctr" fontAlgn="ct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GW/19a</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GW/a</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Mio €/ MW</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Mrd €/19a</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200" u="none" strike="noStrike" dirty="0" err="1">
                          <a:solidFill>
                            <a:schemeClr val="bg1"/>
                          </a:solidFill>
                          <a:effectLst/>
                          <a:latin typeface="Calibri" panose="020F0502020204030204" pitchFamily="34" charset="0"/>
                          <a:cs typeface="Calibri" panose="020F0502020204030204" pitchFamily="34" charset="0"/>
                        </a:rPr>
                        <a:t>Mrd</a:t>
                      </a:r>
                      <a:r>
                        <a:rPr lang="de-DE" sz="1200" u="none" strike="noStrike" dirty="0">
                          <a:solidFill>
                            <a:schemeClr val="bg1"/>
                          </a:solidFill>
                          <a:effectLst/>
                          <a:latin typeface="Calibri" panose="020F0502020204030204" pitchFamily="34" charset="0"/>
                          <a:cs typeface="Calibri" panose="020F0502020204030204" pitchFamily="34" charset="0"/>
                        </a:rPr>
                        <a:t> €</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extLst>
                  <a:ext uri="{0D108BD9-81ED-4DB2-BD59-A6C34878D82A}">
                    <a16:rowId xmlns:a16="http://schemas.microsoft.com/office/drawing/2014/main" val="1726458364"/>
                  </a:ext>
                </a:extLst>
              </a:tr>
              <a:tr h="166756">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PV-gesamt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924,0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48,6</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948,0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49,9</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3689351885"/>
                  </a:ext>
                </a:extLst>
              </a:tr>
              <a:tr h="166756">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PV-Dächer: privat/Industrie/Gewerbe etc.</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337</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17,7</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1,04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350,6</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18,5</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2125839799"/>
                  </a:ext>
                </a:extLst>
              </a:tr>
              <a:tr h="166756">
                <a:tc>
                  <a:txBody>
                    <a:bodyPr/>
                    <a:lstStyle/>
                    <a:p>
                      <a:pPr algn="l" fontAlgn="ctr"/>
                      <a:r>
                        <a:rPr lang="de-DE" sz="1200" u="none" strike="noStrike" dirty="0">
                          <a:solidFill>
                            <a:srgbClr val="0000FF"/>
                          </a:solidFill>
                          <a:effectLst/>
                          <a:latin typeface="Calibri" panose="020F0502020204030204" pitchFamily="34" charset="0"/>
                          <a:cs typeface="Calibri" panose="020F0502020204030204" pitchFamily="34" charset="0"/>
                        </a:rPr>
                        <a:t>PV-Fassaden: privat/Industrie/Gewerbe etc.</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171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1,04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178,0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9,4</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2490879599"/>
                  </a:ext>
                </a:extLst>
              </a:tr>
              <a:tr h="166756">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PV-Parkplätze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1,28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68,4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3,6</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3442650380"/>
                  </a:ext>
                </a:extLst>
              </a:tr>
              <a:tr h="166756">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PV-Freiflächen</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236</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12,4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0,77</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181,7</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9,6</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1456847366"/>
                  </a:ext>
                </a:extLst>
              </a:tr>
              <a:tr h="166756">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AGRI-PV</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84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1,28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107,8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5,7</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3807500939"/>
                  </a:ext>
                </a:extLst>
              </a:tr>
              <a:tr h="166756">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PV-Autobahnüberdachung</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1,46</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61,5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3,2</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175965054"/>
                  </a:ext>
                </a:extLst>
              </a:tr>
              <a:tr h="166756">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Solarthermie</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71</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3,8</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1,33</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94,7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5,0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2327264683"/>
                  </a:ext>
                </a:extLst>
              </a:tr>
              <a:tr h="166756">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Wind-gesamt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192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278,9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14,7</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1980199847"/>
                  </a:ext>
                </a:extLst>
              </a:tr>
              <a:tr h="166756">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onshore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151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0,92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138,5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7,3</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3626873831"/>
                  </a:ext>
                </a:extLst>
              </a:tr>
              <a:tr h="166756">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offshore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3,43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140,4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7,4</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3097294254"/>
                  </a:ext>
                </a:extLst>
              </a:tr>
              <a:tr h="166756">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Biomasse</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6,17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2019195798"/>
                  </a:ext>
                </a:extLst>
              </a:tr>
              <a:tr h="289597">
                <a:tc>
                  <a:txBody>
                    <a:bodyPr/>
                    <a:lstStyle/>
                    <a:p>
                      <a:pPr algn="l" fontAlgn="ctr"/>
                      <a:r>
                        <a:rPr lang="de-DE" sz="1600" u="none" strike="noStrike" dirty="0">
                          <a:solidFill>
                            <a:srgbClr val="0000FF"/>
                          </a:solidFill>
                          <a:effectLst/>
                          <a:latin typeface="Calibri" panose="020F0502020204030204" pitchFamily="34" charset="0"/>
                          <a:cs typeface="Calibri" panose="020F0502020204030204" pitchFamily="34" charset="0"/>
                        </a:rPr>
                        <a:t>Geothermie</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32</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1,27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40,9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2,2</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959181247"/>
                  </a:ext>
                </a:extLst>
              </a:tr>
              <a:tr h="166756">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Wasserkraft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0,1</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6,97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8,5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0,4</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3190985865"/>
                  </a:ext>
                </a:extLst>
              </a:tr>
              <a:tr h="317715">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Gesamt</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1.370,9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72,2</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4266359955"/>
                  </a:ext>
                </a:extLst>
              </a:tr>
            </a:tbl>
          </a:graphicData>
        </a:graphic>
      </p:graphicFrame>
      <p:sp>
        <p:nvSpPr>
          <p:cNvPr id="22" name="Rechteck 21">
            <a:extLst>
              <a:ext uri="{FF2B5EF4-FFF2-40B4-BE49-F238E27FC236}">
                <a16:creationId xmlns:a16="http://schemas.microsoft.com/office/drawing/2014/main" id="{F8C64145-5E01-47CA-9652-2E16AD730BE6}"/>
              </a:ext>
            </a:extLst>
          </p:cNvPr>
          <p:cNvSpPr/>
          <p:nvPr/>
        </p:nvSpPr>
        <p:spPr bwMode="auto">
          <a:xfrm>
            <a:off x="5371082" y="1580735"/>
            <a:ext cx="942632" cy="4123379"/>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 name="Gruppieren 4">
            <a:extLst>
              <a:ext uri="{FF2B5EF4-FFF2-40B4-BE49-F238E27FC236}">
                <a16:creationId xmlns:a16="http://schemas.microsoft.com/office/drawing/2014/main" id="{88EFB3FD-9603-4E92-AAC0-5AB075FACB19}"/>
              </a:ext>
            </a:extLst>
          </p:cNvPr>
          <p:cNvGrpSpPr/>
          <p:nvPr/>
        </p:nvGrpSpPr>
        <p:grpSpPr>
          <a:xfrm>
            <a:off x="7423709" y="1580735"/>
            <a:ext cx="2190554" cy="4123379"/>
            <a:chOff x="7423709" y="1580735"/>
            <a:chExt cx="2190554" cy="4123379"/>
          </a:xfrm>
        </p:grpSpPr>
        <p:sp>
          <p:nvSpPr>
            <p:cNvPr id="17" name="Rechteck 16">
              <a:extLst>
                <a:ext uri="{FF2B5EF4-FFF2-40B4-BE49-F238E27FC236}">
                  <a16:creationId xmlns:a16="http://schemas.microsoft.com/office/drawing/2014/main" id="{DC6EC117-76A0-4F46-8CCC-A7CC2CD6B639}"/>
                </a:ext>
              </a:extLst>
            </p:cNvPr>
            <p:cNvSpPr/>
            <p:nvPr/>
          </p:nvSpPr>
          <p:spPr bwMode="auto">
            <a:xfrm>
              <a:off x="7423709" y="1580735"/>
              <a:ext cx="2190554" cy="4123379"/>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 name="Ellipse 22">
              <a:extLst>
                <a:ext uri="{FF2B5EF4-FFF2-40B4-BE49-F238E27FC236}">
                  <a16:creationId xmlns:a16="http://schemas.microsoft.com/office/drawing/2014/main" id="{D52DE3E9-F04F-4873-AD34-5305C0BB0DDC}"/>
                </a:ext>
              </a:extLst>
            </p:cNvPr>
            <p:cNvSpPr/>
            <p:nvPr/>
          </p:nvSpPr>
          <p:spPr bwMode="auto">
            <a:xfrm>
              <a:off x="7778759" y="2217288"/>
              <a:ext cx="748936" cy="30974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Ellipse 23">
              <a:extLst>
                <a:ext uri="{FF2B5EF4-FFF2-40B4-BE49-F238E27FC236}">
                  <a16:creationId xmlns:a16="http://schemas.microsoft.com/office/drawing/2014/main" id="{9969A5FA-BEA4-4AF5-BA55-620A575AA804}"/>
                </a:ext>
              </a:extLst>
            </p:cNvPr>
            <p:cNvSpPr/>
            <p:nvPr/>
          </p:nvSpPr>
          <p:spPr bwMode="auto">
            <a:xfrm>
              <a:off x="9067634" y="2217288"/>
              <a:ext cx="546629" cy="30974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Ellipse 17">
              <a:extLst>
                <a:ext uri="{FF2B5EF4-FFF2-40B4-BE49-F238E27FC236}">
                  <a16:creationId xmlns:a16="http://schemas.microsoft.com/office/drawing/2014/main" id="{C7DD0292-D773-4B69-AF51-D818915A082B}"/>
                </a:ext>
              </a:extLst>
            </p:cNvPr>
            <p:cNvSpPr/>
            <p:nvPr/>
          </p:nvSpPr>
          <p:spPr bwMode="auto">
            <a:xfrm>
              <a:off x="7778759" y="3882684"/>
              <a:ext cx="748936" cy="30974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Ellipse 18">
              <a:extLst>
                <a:ext uri="{FF2B5EF4-FFF2-40B4-BE49-F238E27FC236}">
                  <a16:creationId xmlns:a16="http://schemas.microsoft.com/office/drawing/2014/main" id="{94244C00-8645-4EDF-BA4B-83D9BE9D5276}"/>
                </a:ext>
              </a:extLst>
            </p:cNvPr>
            <p:cNvSpPr/>
            <p:nvPr/>
          </p:nvSpPr>
          <p:spPr bwMode="auto">
            <a:xfrm>
              <a:off x="9067634" y="3882684"/>
              <a:ext cx="546629" cy="30974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Ellipse 19">
              <a:extLst>
                <a:ext uri="{FF2B5EF4-FFF2-40B4-BE49-F238E27FC236}">
                  <a16:creationId xmlns:a16="http://schemas.microsoft.com/office/drawing/2014/main" id="{D10A1EF0-B4D4-4AF7-9A52-1FC37B232FC7}"/>
                </a:ext>
              </a:extLst>
            </p:cNvPr>
            <p:cNvSpPr/>
            <p:nvPr/>
          </p:nvSpPr>
          <p:spPr bwMode="auto">
            <a:xfrm>
              <a:off x="7715794" y="5321721"/>
              <a:ext cx="811901" cy="30974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 name="Ellipse 20">
              <a:extLst>
                <a:ext uri="{FF2B5EF4-FFF2-40B4-BE49-F238E27FC236}">
                  <a16:creationId xmlns:a16="http://schemas.microsoft.com/office/drawing/2014/main" id="{8CB79719-2CDC-4A7F-B8CA-4D814A22A628}"/>
                </a:ext>
              </a:extLst>
            </p:cNvPr>
            <p:cNvSpPr/>
            <p:nvPr/>
          </p:nvSpPr>
          <p:spPr bwMode="auto">
            <a:xfrm>
              <a:off x="9067634" y="5321721"/>
              <a:ext cx="546629" cy="30974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0" name="Rectangle 4">
            <a:extLst>
              <a:ext uri="{FF2B5EF4-FFF2-40B4-BE49-F238E27FC236}">
                <a16:creationId xmlns:a16="http://schemas.microsoft.com/office/drawing/2014/main" id="{68443F9F-869D-447C-B74F-AF1AA7A27069}"/>
              </a:ext>
            </a:extLst>
          </p:cNvPr>
          <p:cNvSpPr>
            <a:spLocks noChangeArrowheads="1"/>
          </p:cNvSpPr>
          <p:nvPr/>
        </p:nvSpPr>
        <p:spPr bwMode="auto">
          <a:xfrm>
            <a:off x="0" y="5800715"/>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Investitionskosten für die EE sind beachtlich,</a:t>
            </a:r>
            <a:br>
              <a:rPr lang="de-DE" altLang="de-DE" sz="1800" dirty="0">
                <a:solidFill>
                  <a:srgbClr val="00B050"/>
                </a:solidFill>
              </a:rPr>
            </a:br>
            <a:r>
              <a:rPr lang="de-DE" altLang="de-DE" sz="1800" dirty="0">
                <a:solidFill>
                  <a:srgbClr val="00B050"/>
                </a:solidFill>
              </a:rPr>
              <a:t>jedoch klein </a:t>
            </a:r>
            <a:r>
              <a:rPr lang="de-DE" altLang="de-DE" sz="1800" dirty="0" err="1">
                <a:solidFill>
                  <a:srgbClr val="00B050"/>
                </a:solidFill>
              </a:rPr>
              <a:t>ggü</a:t>
            </a:r>
            <a:r>
              <a:rPr lang="de-DE" altLang="de-DE" sz="1800" dirty="0">
                <a:solidFill>
                  <a:srgbClr val="00B050"/>
                </a:solidFill>
              </a:rPr>
              <a:t>. Brennstoffkosten, Subventionen und Schäden!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0-#ppt_w/2"/>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89611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(3): zu installierende Leistung bis 2040 (5)</a:t>
            </a:r>
          </a:p>
          <a:p>
            <a:r>
              <a:rPr lang="de-DE" altLang="de-DE" sz="2000" dirty="0">
                <a:solidFill>
                  <a:schemeClr val="bg1"/>
                </a:solidFill>
              </a:rPr>
              <a:t>EE-Komponenten (1): PV und Solarthermie</a:t>
            </a:r>
          </a:p>
        </p:txBody>
      </p:sp>
      <p:graphicFrame>
        <p:nvGraphicFramePr>
          <p:cNvPr id="3" name="Tabelle 2">
            <a:extLst>
              <a:ext uri="{FF2B5EF4-FFF2-40B4-BE49-F238E27FC236}">
                <a16:creationId xmlns:a16="http://schemas.microsoft.com/office/drawing/2014/main" id="{C079D293-1DB9-49D7-B65E-6C26297014B9}"/>
              </a:ext>
            </a:extLst>
          </p:cNvPr>
          <p:cNvGraphicFramePr>
            <a:graphicFrameLocks noGrp="1"/>
          </p:cNvGraphicFramePr>
          <p:nvPr>
            <p:extLst>
              <p:ext uri="{D42A27DB-BD31-4B8C-83A1-F6EECF244321}">
                <p14:modId xmlns:p14="http://schemas.microsoft.com/office/powerpoint/2010/main" val="2137087158"/>
              </p:ext>
            </p:extLst>
          </p:nvPr>
        </p:nvGraphicFramePr>
        <p:xfrm>
          <a:off x="269966" y="888274"/>
          <a:ext cx="9370423" cy="5425438"/>
        </p:xfrm>
        <a:graphic>
          <a:graphicData uri="http://schemas.openxmlformats.org/drawingml/2006/table">
            <a:tbl>
              <a:tblPr>
                <a:tableStyleId>{5C22544A-7EE6-4342-B048-85BDC9FD1C3A}</a:tableStyleId>
              </a:tblPr>
              <a:tblGrid>
                <a:gridCol w="3570514">
                  <a:extLst>
                    <a:ext uri="{9D8B030D-6E8A-4147-A177-3AD203B41FA5}">
                      <a16:colId xmlns:a16="http://schemas.microsoft.com/office/drawing/2014/main" val="11400805"/>
                    </a:ext>
                  </a:extLst>
                </a:gridCol>
                <a:gridCol w="748937">
                  <a:extLst>
                    <a:ext uri="{9D8B030D-6E8A-4147-A177-3AD203B41FA5}">
                      <a16:colId xmlns:a16="http://schemas.microsoft.com/office/drawing/2014/main" val="4087546556"/>
                    </a:ext>
                  </a:extLst>
                </a:gridCol>
                <a:gridCol w="731520">
                  <a:extLst>
                    <a:ext uri="{9D8B030D-6E8A-4147-A177-3AD203B41FA5}">
                      <a16:colId xmlns:a16="http://schemas.microsoft.com/office/drawing/2014/main" val="2804832190"/>
                    </a:ext>
                  </a:extLst>
                </a:gridCol>
                <a:gridCol w="905692">
                  <a:extLst>
                    <a:ext uri="{9D8B030D-6E8A-4147-A177-3AD203B41FA5}">
                      <a16:colId xmlns:a16="http://schemas.microsoft.com/office/drawing/2014/main" val="2254981412"/>
                    </a:ext>
                  </a:extLst>
                </a:gridCol>
                <a:gridCol w="679268">
                  <a:extLst>
                    <a:ext uri="{9D8B030D-6E8A-4147-A177-3AD203B41FA5}">
                      <a16:colId xmlns:a16="http://schemas.microsoft.com/office/drawing/2014/main" val="2585920472"/>
                    </a:ext>
                  </a:extLst>
                </a:gridCol>
                <a:gridCol w="827314">
                  <a:extLst>
                    <a:ext uri="{9D8B030D-6E8A-4147-A177-3AD203B41FA5}">
                      <a16:colId xmlns:a16="http://schemas.microsoft.com/office/drawing/2014/main" val="772025047"/>
                    </a:ext>
                  </a:extLst>
                </a:gridCol>
                <a:gridCol w="600892">
                  <a:extLst>
                    <a:ext uri="{9D8B030D-6E8A-4147-A177-3AD203B41FA5}">
                      <a16:colId xmlns:a16="http://schemas.microsoft.com/office/drawing/2014/main" val="2798039897"/>
                    </a:ext>
                  </a:extLst>
                </a:gridCol>
                <a:gridCol w="1306286">
                  <a:extLst>
                    <a:ext uri="{9D8B030D-6E8A-4147-A177-3AD203B41FA5}">
                      <a16:colId xmlns:a16="http://schemas.microsoft.com/office/drawing/2014/main" val="1302110697"/>
                    </a:ext>
                  </a:extLst>
                </a:gridCol>
              </a:tblGrid>
              <a:tr h="517277">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Art</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benötigte Flächen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Anteil</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von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extLst>
                  <a:ext uri="{0D108BD9-81ED-4DB2-BD59-A6C34878D82A}">
                    <a16:rowId xmlns:a16="http://schemas.microsoft.com/office/drawing/2014/main" val="2030355097"/>
                  </a:ext>
                </a:extLst>
              </a:tr>
              <a:tr h="262679">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u="none" strike="noStrike" dirty="0">
                          <a:solidFill>
                            <a:schemeClr val="bg1"/>
                          </a:solidFill>
                          <a:effectLst/>
                          <a:latin typeface="Calibri" panose="020F0502020204030204" pitchFamily="34" charset="0"/>
                          <a:cs typeface="Calibri" panose="020F0502020204030204" pitchFamily="34" charset="0"/>
                        </a:rPr>
                        <a:t>GW/19a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u="none" strike="noStrike" dirty="0">
                          <a:solidFill>
                            <a:schemeClr val="bg1"/>
                          </a:solidFill>
                          <a:effectLst/>
                          <a:latin typeface="Calibri" panose="020F0502020204030204" pitchFamily="34" charset="0"/>
                          <a:cs typeface="Calibri" panose="020F0502020204030204" pitchFamily="34" charset="0"/>
                        </a:rPr>
                        <a:t>GW/a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u="none" strike="noStrike" dirty="0" err="1">
                          <a:solidFill>
                            <a:schemeClr val="bg1"/>
                          </a:solidFill>
                          <a:effectLst/>
                          <a:latin typeface="Calibri" panose="020F0502020204030204" pitchFamily="34" charset="0"/>
                          <a:cs typeface="Calibri" panose="020F0502020204030204" pitchFamily="34" charset="0"/>
                        </a:rPr>
                        <a:t>Mrd</a:t>
                      </a:r>
                      <a:r>
                        <a:rPr lang="de-DE" sz="1400" u="none" strike="noStrike" dirty="0">
                          <a:solidFill>
                            <a:schemeClr val="bg1"/>
                          </a:solidFill>
                          <a:effectLst/>
                          <a:latin typeface="Calibri" panose="020F0502020204030204" pitchFamily="34" charset="0"/>
                          <a:cs typeface="Calibri" panose="020F0502020204030204" pitchFamily="34" charset="0"/>
                        </a:rPr>
                        <a:t> €/a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ha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tc>
                  <a:txBody>
                    <a:bodyPr/>
                    <a:lstStyle/>
                    <a:p>
                      <a:pPr algn="ctr" fontAlgn="ctr"/>
                      <a:r>
                        <a:rPr lang="de-DE" sz="1400" b="1" i="0" u="none" strike="noStrike" dirty="0">
                          <a:solidFill>
                            <a:schemeClr val="bg1"/>
                          </a:solidFill>
                          <a:effectLst/>
                          <a:latin typeface="Calibri" panose="020F0502020204030204" pitchFamily="34" charset="0"/>
                          <a:cs typeface="Calibri" panose="020F0502020204030204" pitchFamily="34" charset="0"/>
                        </a:rPr>
                        <a:t>%</a:t>
                      </a:r>
                    </a:p>
                  </a:txBody>
                  <a:tcPr marL="6772" marR="6772" marT="6772" marB="0" anchor="ctr">
                    <a:solidFill>
                      <a:schemeClr val="bg1">
                        <a:lumMod val="65000"/>
                      </a:schemeClr>
                    </a:solidFill>
                  </a:tcPr>
                </a:tc>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772" marR="6772" marT="6772" marB="0" anchor="ctr">
                    <a:solidFill>
                      <a:schemeClr val="bg1">
                        <a:lumMod val="65000"/>
                      </a:schemeClr>
                    </a:solidFill>
                  </a:tcPr>
                </a:tc>
                <a:extLst>
                  <a:ext uri="{0D108BD9-81ED-4DB2-BD59-A6C34878D82A}">
                    <a16:rowId xmlns:a16="http://schemas.microsoft.com/office/drawing/2014/main" val="3129295637"/>
                  </a:ext>
                </a:extLst>
              </a:tr>
              <a:tr h="347940">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PV-gesamt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924,0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48,6</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948,0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49,9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ct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ct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ctr"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tc>
                <a:extLst>
                  <a:ext uri="{0D108BD9-81ED-4DB2-BD59-A6C34878D82A}">
                    <a16:rowId xmlns:a16="http://schemas.microsoft.com/office/drawing/2014/main" val="3905137442"/>
                  </a:ext>
                </a:extLst>
              </a:tr>
              <a:tr h="601844">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PV-Dächer</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337</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17,7</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350,6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18,5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extLst>
                  <a:ext uri="{0D108BD9-81ED-4DB2-BD59-A6C34878D82A}">
                    <a16:rowId xmlns:a16="http://schemas.microsoft.com/office/drawing/2014/main" val="3307285726"/>
                  </a:ext>
                </a:extLst>
              </a:tr>
              <a:tr h="601844">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PV-Fassaden</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171</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9,0</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178,0</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9,4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extLst>
                  <a:ext uri="{0D108BD9-81ED-4DB2-BD59-A6C34878D82A}">
                    <a16:rowId xmlns:a16="http://schemas.microsoft.com/office/drawing/2014/main" val="893600690"/>
                  </a:ext>
                </a:extLst>
              </a:tr>
              <a:tr h="601844">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PV-Parkplätze</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53</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2,8</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68,4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3,6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extLst>
                  <a:ext uri="{0D108BD9-81ED-4DB2-BD59-A6C34878D82A}">
                    <a16:rowId xmlns:a16="http://schemas.microsoft.com/office/drawing/2014/main" val="514603166"/>
                  </a:ext>
                </a:extLst>
              </a:tr>
              <a:tr h="601844">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PV-Freiflächen</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236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12,4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181,7</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9,6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235.980</a:t>
                      </a:r>
                    </a:p>
                  </a:txBody>
                  <a:tcPr marL="6772" marR="6772" marT="6772"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0,66</a:t>
                      </a:r>
                    </a:p>
                  </a:txBody>
                  <a:tcPr marL="6772" marR="6772" marT="6772" marB="0" anchor="ctr"/>
                </a:tc>
                <a:tc>
                  <a:txBody>
                    <a:bodyPr/>
                    <a:lstStyle/>
                    <a:p>
                      <a:pPr algn="l" fontAlgn="ctr"/>
                      <a:r>
                        <a:rPr lang="de-DE" sz="1400" u="none" strike="noStrike">
                          <a:solidFill>
                            <a:srgbClr val="0000FF"/>
                          </a:solidFill>
                          <a:effectLst/>
                          <a:latin typeface="Calibri" panose="020F0502020204030204" pitchFamily="34" charset="0"/>
                          <a:cs typeface="Calibri" panose="020F0502020204030204" pitchFamily="34" charset="0"/>
                        </a:rPr>
                        <a:t>Fläche D</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extLst>
                  <a:ext uri="{0D108BD9-81ED-4DB2-BD59-A6C34878D82A}">
                    <a16:rowId xmlns:a16="http://schemas.microsoft.com/office/drawing/2014/main" val="3214113784"/>
                  </a:ext>
                </a:extLst>
              </a:tr>
              <a:tr h="601844">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AGRI-PV</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84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4,4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107,8</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5,7</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121.419</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0,67</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Ackerfläche D</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extLst>
                  <a:ext uri="{0D108BD9-81ED-4DB2-BD59-A6C34878D82A}">
                    <a16:rowId xmlns:a16="http://schemas.microsoft.com/office/drawing/2014/main" val="2211220211"/>
                  </a:ext>
                </a:extLst>
              </a:tr>
              <a:tr h="601844">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PV-Autobahnüberdachung</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42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61,5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3,2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20.236</a:t>
                      </a:r>
                    </a:p>
                  </a:txBody>
                  <a:tcPr marL="6772" marR="6772" marT="6772"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49,8</a:t>
                      </a:r>
                    </a:p>
                  </a:txBody>
                  <a:tcPr marL="6772" marR="6772" marT="6772" marB="0" anchor="ctr"/>
                </a:tc>
                <a:tc>
                  <a:txBody>
                    <a:bodyPr/>
                    <a:lstStyle/>
                    <a:p>
                      <a:pPr algn="l" fontAlgn="ctr"/>
                      <a:r>
                        <a:rPr lang="de-DE" sz="1400" u="none" strike="noStrike">
                          <a:solidFill>
                            <a:srgbClr val="0000FF"/>
                          </a:solidFill>
                          <a:effectLst/>
                          <a:latin typeface="Calibri" panose="020F0502020204030204" pitchFamily="34" charset="0"/>
                          <a:cs typeface="Calibri" panose="020F0502020204030204" pitchFamily="34" charset="0"/>
                        </a:rPr>
                        <a:t>FlächeAutobahn</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tc>
                <a:extLst>
                  <a:ext uri="{0D108BD9-81ED-4DB2-BD59-A6C34878D82A}">
                    <a16:rowId xmlns:a16="http://schemas.microsoft.com/office/drawing/2014/main" val="977485645"/>
                  </a:ext>
                </a:extLst>
              </a:tr>
              <a:tr h="686478">
                <a:tc>
                  <a:txBody>
                    <a:bodyPr/>
                    <a:lstStyle/>
                    <a:p>
                      <a:pPr algn="l" fontAlgn="ctr"/>
                      <a:r>
                        <a:rPr lang="de-DE" sz="1600" u="none" strike="noStrike" dirty="0">
                          <a:solidFill>
                            <a:srgbClr val="0000FF"/>
                          </a:solidFill>
                          <a:effectLst/>
                          <a:latin typeface="Calibri" panose="020F0502020204030204" pitchFamily="34" charset="0"/>
                          <a:cs typeface="Calibri" panose="020F0502020204030204" pitchFamily="34" charset="0"/>
                        </a:rPr>
                        <a:t>Solarthermie</a:t>
                      </a:r>
                    </a:p>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71</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3,8</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94,7</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tc>
                  <a:txBody>
                    <a:bodyPr/>
                    <a:lstStyle/>
                    <a:p>
                      <a:pPr algn="l" fontAlgn="ct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6772" marR="6772" marT="6772" marB="0" anchor="ctr">
                    <a:solidFill>
                      <a:schemeClr val="bg1"/>
                    </a:solidFill>
                  </a:tcPr>
                </a:tc>
                <a:extLst>
                  <a:ext uri="{0D108BD9-81ED-4DB2-BD59-A6C34878D82A}">
                    <a16:rowId xmlns:a16="http://schemas.microsoft.com/office/drawing/2014/main" val="1132364587"/>
                  </a:ext>
                </a:extLst>
              </a:tr>
            </a:tbl>
          </a:graphicData>
        </a:graphic>
      </p:graphicFrame>
      <p:pic>
        <p:nvPicPr>
          <p:cNvPr id="7" name="Grafik 7" descr="Ein Bild, das draußen, Gras, Haus, Gebäude enthält.&#10;&#10;Automatisch generierte Beschreibung">
            <a:extLst>
              <a:ext uri="{FF2B5EF4-FFF2-40B4-BE49-F238E27FC236}">
                <a16:creationId xmlns:a16="http://schemas.microsoft.com/office/drawing/2014/main" id="{FC7D653C-79B2-4AB2-9F5C-BCD238E1F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9" t="9629" r="19006" b="32442"/>
          <a:stretch/>
        </p:blipFill>
        <p:spPr bwMode="auto">
          <a:xfrm>
            <a:off x="2666062" y="2067271"/>
            <a:ext cx="996458" cy="52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descr="Ein Bild, das Himmel, draußen, Gebäude, Haus enthält.&#10;&#10;Automatisch generierte Beschreibung">
            <a:extLst>
              <a:ext uri="{FF2B5EF4-FFF2-40B4-BE49-F238E27FC236}">
                <a16:creationId xmlns:a16="http://schemas.microsoft.com/office/drawing/2014/main" id="{81D0C9B9-D290-4F2F-A55D-E02B8BC1107D}"/>
              </a:ext>
            </a:extLst>
          </p:cNvPr>
          <p:cNvPicPr>
            <a:picLocks noChangeAspect="1"/>
          </p:cNvPicPr>
          <p:nvPr/>
        </p:nvPicPr>
        <p:blipFill rotWithShape="1">
          <a:blip r:embed="rId4">
            <a:extLst>
              <a:ext uri="{28A0092B-C50C-407E-A947-70E740481C1C}">
                <a14:useLocalDpi xmlns:a14="http://schemas.microsoft.com/office/drawing/2010/main" val="0"/>
              </a:ext>
            </a:extLst>
          </a:blip>
          <a:srcRect l="14435" t="5232" r="11814" b="20869"/>
          <a:stretch/>
        </p:blipFill>
        <p:spPr>
          <a:xfrm>
            <a:off x="2666062" y="2649869"/>
            <a:ext cx="996458" cy="611051"/>
          </a:xfrm>
          <a:prstGeom prst="rect">
            <a:avLst/>
          </a:prstGeom>
        </p:spPr>
      </p:pic>
      <p:pic>
        <p:nvPicPr>
          <p:cNvPr id="10" name="Grafik 9">
            <a:extLst>
              <a:ext uri="{FF2B5EF4-FFF2-40B4-BE49-F238E27FC236}">
                <a16:creationId xmlns:a16="http://schemas.microsoft.com/office/drawing/2014/main" id="{F01BFC5F-89B3-4CFA-A54A-96EBAA8AF92E}"/>
              </a:ext>
            </a:extLst>
          </p:cNvPr>
          <p:cNvPicPr>
            <a:picLocks noChangeAspect="1"/>
          </p:cNvPicPr>
          <p:nvPr/>
        </p:nvPicPr>
        <p:blipFill rotWithShape="1">
          <a:blip r:embed="rId5">
            <a:extLst>
              <a:ext uri="{28A0092B-C50C-407E-A947-70E740481C1C}">
                <a14:useLocalDpi xmlns:a14="http://schemas.microsoft.com/office/drawing/2010/main" val="0"/>
              </a:ext>
            </a:extLst>
          </a:blip>
          <a:srcRect l="32176" t="16934" b="30501"/>
          <a:stretch/>
        </p:blipFill>
        <p:spPr>
          <a:xfrm>
            <a:off x="2666062" y="3319554"/>
            <a:ext cx="996458" cy="523157"/>
          </a:xfrm>
          <a:prstGeom prst="rect">
            <a:avLst/>
          </a:prstGeom>
        </p:spPr>
      </p:pic>
      <p:pic>
        <p:nvPicPr>
          <p:cNvPr id="12" name="Grafik 11" descr="Ein Bild, das Solarzelle, Outdoorobjekt enthält.&#10;&#10;Automatisch generierte Beschreibung">
            <a:extLst>
              <a:ext uri="{FF2B5EF4-FFF2-40B4-BE49-F238E27FC236}">
                <a16:creationId xmlns:a16="http://schemas.microsoft.com/office/drawing/2014/main" id="{46751913-9548-4F16-B777-FA72E139F072}"/>
              </a:ext>
            </a:extLst>
          </p:cNvPr>
          <p:cNvPicPr>
            <a:picLocks noChangeAspect="1"/>
          </p:cNvPicPr>
          <p:nvPr/>
        </p:nvPicPr>
        <p:blipFill rotWithShape="1">
          <a:blip r:embed="rId6">
            <a:extLst>
              <a:ext uri="{28A0092B-C50C-407E-A947-70E740481C1C}">
                <a14:useLocalDpi xmlns:a14="http://schemas.microsoft.com/office/drawing/2010/main" val="0"/>
              </a:ext>
            </a:extLst>
          </a:blip>
          <a:srcRect l="25971"/>
          <a:stretch/>
        </p:blipFill>
        <p:spPr>
          <a:xfrm>
            <a:off x="2666062" y="3901345"/>
            <a:ext cx="996458" cy="538416"/>
          </a:xfrm>
          <a:prstGeom prst="rect">
            <a:avLst/>
          </a:prstGeom>
        </p:spPr>
      </p:pic>
      <p:pic>
        <p:nvPicPr>
          <p:cNvPr id="15" name="Grafik 14" descr="Ein Bild, das Gras, Himmel, draußen, Feld enthält.&#10;&#10;Automatisch generierte Beschreibung">
            <a:extLst>
              <a:ext uri="{FF2B5EF4-FFF2-40B4-BE49-F238E27FC236}">
                <a16:creationId xmlns:a16="http://schemas.microsoft.com/office/drawing/2014/main" id="{196DD2E4-7B80-4F1A-B096-AFA05E065341}"/>
              </a:ext>
            </a:extLst>
          </p:cNvPr>
          <p:cNvPicPr>
            <a:picLocks noChangeAspect="1"/>
          </p:cNvPicPr>
          <p:nvPr/>
        </p:nvPicPr>
        <p:blipFill rotWithShape="1">
          <a:blip r:embed="rId7">
            <a:extLst>
              <a:ext uri="{28A0092B-C50C-407E-A947-70E740481C1C}">
                <a14:useLocalDpi xmlns:a14="http://schemas.microsoft.com/office/drawing/2010/main" val="0"/>
              </a:ext>
            </a:extLst>
          </a:blip>
          <a:srcRect l="6158" t="24766" r="32882" b="19375"/>
          <a:stretch/>
        </p:blipFill>
        <p:spPr>
          <a:xfrm>
            <a:off x="2647534" y="4498395"/>
            <a:ext cx="1014985" cy="538415"/>
          </a:xfrm>
          <a:prstGeom prst="rect">
            <a:avLst/>
          </a:prstGeom>
        </p:spPr>
      </p:pic>
      <p:pic>
        <p:nvPicPr>
          <p:cNvPr id="17" name="Grafik 16" descr="Ein Bild, das Gras, Zaun, Spur, draußen enthält.&#10;&#10;Automatisch generierte Beschreibung">
            <a:extLst>
              <a:ext uri="{FF2B5EF4-FFF2-40B4-BE49-F238E27FC236}">
                <a16:creationId xmlns:a16="http://schemas.microsoft.com/office/drawing/2014/main" id="{0B10B55E-F2E5-4EA6-B0A7-6BF23A66E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7534" y="5095444"/>
            <a:ext cx="1014985" cy="573466"/>
          </a:xfrm>
          <a:prstGeom prst="rect">
            <a:avLst/>
          </a:prstGeom>
        </p:spPr>
      </p:pic>
      <p:pic>
        <p:nvPicPr>
          <p:cNvPr id="18" name="Grafik 17" descr="Ein Bild, das Musik enthält.&#10;&#10;Automatisch generierte Beschreibung">
            <a:extLst>
              <a:ext uri="{FF2B5EF4-FFF2-40B4-BE49-F238E27FC236}">
                <a16:creationId xmlns:a16="http://schemas.microsoft.com/office/drawing/2014/main" id="{D6EA348D-E3ED-46EE-89C0-900820B023EF}"/>
              </a:ext>
            </a:extLst>
          </p:cNvPr>
          <p:cNvPicPr>
            <a:picLocks noChangeAspect="1"/>
          </p:cNvPicPr>
          <p:nvPr/>
        </p:nvPicPr>
        <p:blipFill rotWithShape="1">
          <a:blip r:embed="rId9">
            <a:extLst>
              <a:ext uri="{28A0092B-C50C-407E-A947-70E740481C1C}">
                <a14:useLocalDpi xmlns:a14="http://schemas.microsoft.com/office/drawing/2010/main" val="0"/>
              </a:ext>
            </a:extLst>
          </a:blip>
          <a:srcRect r="40483"/>
          <a:stretch/>
        </p:blipFill>
        <p:spPr>
          <a:xfrm>
            <a:off x="2647534" y="5727545"/>
            <a:ext cx="1014985" cy="482936"/>
          </a:xfrm>
          <a:prstGeom prst="rect">
            <a:avLst/>
          </a:prstGeom>
        </p:spPr>
      </p:pic>
      <p:cxnSp>
        <p:nvCxnSpPr>
          <p:cNvPr id="6" name="Gerader Verbinder 5">
            <a:extLst>
              <a:ext uri="{FF2B5EF4-FFF2-40B4-BE49-F238E27FC236}">
                <a16:creationId xmlns:a16="http://schemas.microsoft.com/office/drawing/2014/main" id="{C936B3D0-CA89-40C2-97A7-35A83597BEE9}"/>
              </a:ext>
            </a:extLst>
          </p:cNvPr>
          <p:cNvCxnSpPr/>
          <p:nvPr/>
        </p:nvCxnSpPr>
        <p:spPr bwMode="auto">
          <a:xfrm>
            <a:off x="5343525" y="888274"/>
            <a:ext cx="0" cy="5522051"/>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8">
            <a:extLst>
              <a:ext uri="{FF2B5EF4-FFF2-40B4-BE49-F238E27FC236}">
                <a16:creationId xmlns:a16="http://schemas.microsoft.com/office/drawing/2014/main" id="{C8AC2EBA-E907-4669-B6DE-4573EB171CB8}"/>
              </a:ext>
            </a:extLst>
          </p:cNvPr>
          <p:cNvCxnSpPr/>
          <p:nvPr/>
        </p:nvCxnSpPr>
        <p:spPr bwMode="auto">
          <a:xfrm>
            <a:off x="6934200" y="888274"/>
            <a:ext cx="0" cy="5522051"/>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94486778"/>
      </p:ext>
    </p:extLst>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80675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(3): zu installierende Leistung bis 2040 (5)</a:t>
            </a:r>
          </a:p>
          <a:p>
            <a:r>
              <a:rPr lang="de-DE" altLang="de-DE" sz="2000" dirty="0">
                <a:solidFill>
                  <a:schemeClr val="bg1"/>
                </a:solidFill>
              </a:rPr>
              <a:t>EE-Komponenten (2): Wind, Biomasse, Geothermie und Wasserkraft</a:t>
            </a:r>
          </a:p>
        </p:txBody>
      </p:sp>
      <p:graphicFrame>
        <p:nvGraphicFramePr>
          <p:cNvPr id="4" name="Tabelle 3">
            <a:extLst>
              <a:ext uri="{FF2B5EF4-FFF2-40B4-BE49-F238E27FC236}">
                <a16:creationId xmlns:a16="http://schemas.microsoft.com/office/drawing/2014/main" id="{2002B662-28CF-406E-9247-7B67EFE1EBE8}"/>
              </a:ext>
            </a:extLst>
          </p:cNvPr>
          <p:cNvGraphicFramePr>
            <a:graphicFrameLocks noGrp="1"/>
          </p:cNvGraphicFramePr>
          <p:nvPr>
            <p:extLst>
              <p:ext uri="{D42A27DB-BD31-4B8C-83A1-F6EECF244321}">
                <p14:modId xmlns:p14="http://schemas.microsoft.com/office/powerpoint/2010/main" val="2965059268"/>
              </p:ext>
            </p:extLst>
          </p:nvPr>
        </p:nvGraphicFramePr>
        <p:xfrm>
          <a:off x="215537" y="1018203"/>
          <a:ext cx="9474925" cy="4529656"/>
        </p:xfrm>
        <a:graphic>
          <a:graphicData uri="http://schemas.openxmlformats.org/drawingml/2006/table">
            <a:tbl>
              <a:tblPr>
                <a:tableStyleId>{5C22544A-7EE6-4342-B048-85BDC9FD1C3A}</a:tableStyleId>
              </a:tblPr>
              <a:tblGrid>
                <a:gridCol w="4101738">
                  <a:extLst>
                    <a:ext uri="{9D8B030D-6E8A-4147-A177-3AD203B41FA5}">
                      <a16:colId xmlns:a16="http://schemas.microsoft.com/office/drawing/2014/main" val="3293985355"/>
                    </a:ext>
                  </a:extLst>
                </a:gridCol>
                <a:gridCol w="775063">
                  <a:extLst>
                    <a:ext uri="{9D8B030D-6E8A-4147-A177-3AD203B41FA5}">
                      <a16:colId xmlns:a16="http://schemas.microsoft.com/office/drawing/2014/main" val="1303281335"/>
                    </a:ext>
                  </a:extLst>
                </a:gridCol>
                <a:gridCol w="679268">
                  <a:extLst>
                    <a:ext uri="{9D8B030D-6E8A-4147-A177-3AD203B41FA5}">
                      <a16:colId xmlns:a16="http://schemas.microsoft.com/office/drawing/2014/main" val="1370192164"/>
                    </a:ext>
                  </a:extLst>
                </a:gridCol>
                <a:gridCol w="853440">
                  <a:extLst>
                    <a:ext uri="{9D8B030D-6E8A-4147-A177-3AD203B41FA5}">
                      <a16:colId xmlns:a16="http://schemas.microsoft.com/office/drawing/2014/main" val="272138189"/>
                    </a:ext>
                  </a:extLst>
                </a:gridCol>
                <a:gridCol w="696686">
                  <a:extLst>
                    <a:ext uri="{9D8B030D-6E8A-4147-A177-3AD203B41FA5}">
                      <a16:colId xmlns:a16="http://schemas.microsoft.com/office/drawing/2014/main" val="1690952277"/>
                    </a:ext>
                  </a:extLst>
                </a:gridCol>
                <a:gridCol w="748937">
                  <a:extLst>
                    <a:ext uri="{9D8B030D-6E8A-4147-A177-3AD203B41FA5}">
                      <a16:colId xmlns:a16="http://schemas.microsoft.com/office/drawing/2014/main" val="936475021"/>
                    </a:ext>
                  </a:extLst>
                </a:gridCol>
                <a:gridCol w="862149">
                  <a:extLst>
                    <a:ext uri="{9D8B030D-6E8A-4147-A177-3AD203B41FA5}">
                      <a16:colId xmlns:a16="http://schemas.microsoft.com/office/drawing/2014/main" val="97187960"/>
                    </a:ext>
                  </a:extLst>
                </a:gridCol>
                <a:gridCol w="757644">
                  <a:extLst>
                    <a:ext uri="{9D8B030D-6E8A-4147-A177-3AD203B41FA5}">
                      <a16:colId xmlns:a16="http://schemas.microsoft.com/office/drawing/2014/main" val="3036375490"/>
                    </a:ext>
                  </a:extLst>
                </a:gridCol>
              </a:tblGrid>
              <a:tr h="445210">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Art</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Stückzahl</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Stückzahl</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Stückzahl</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extLst>
                  <a:ext uri="{0D108BD9-81ED-4DB2-BD59-A6C34878D82A}">
                    <a16:rowId xmlns:a16="http://schemas.microsoft.com/office/drawing/2014/main" val="930731889"/>
                  </a:ext>
                </a:extLst>
              </a:tr>
              <a:tr h="282151">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u="none" strike="noStrike" dirty="0">
                          <a:solidFill>
                            <a:schemeClr val="bg1"/>
                          </a:solidFill>
                          <a:effectLst/>
                          <a:latin typeface="Calibri" panose="020F0502020204030204" pitchFamily="34" charset="0"/>
                          <a:cs typeface="Calibri" panose="020F0502020204030204" pitchFamily="34" charset="0"/>
                        </a:rPr>
                        <a:t>19a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u="none" strike="noStrike" dirty="0">
                          <a:solidFill>
                            <a:schemeClr val="bg1"/>
                          </a:solidFill>
                          <a:effectLst/>
                          <a:latin typeface="Calibri" panose="020F0502020204030204" pitchFamily="34" charset="0"/>
                          <a:cs typeface="Calibri" panose="020F0502020204030204" pitchFamily="34" charset="0"/>
                        </a:rPr>
                        <a:t>2019/20</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ctr" fontAlgn="ctr"/>
                      <a:r>
                        <a:rPr lang="de-DE" sz="1400" u="none" strike="noStrike" dirty="0">
                          <a:solidFill>
                            <a:schemeClr val="bg1"/>
                          </a:solidFill>
                          <a:effectLst/>
                          <a:latin typeface="Calibri" panose="020F0502020204030204" pitchFamily="34" charset="0"/>
                          <a:cs typeface="Calibri" panose="020F0502020204030204" pitchFamily="34" charset="0"/>
                        </a:rPr>
                        <a:t>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extLst>
                  <a:ext uri="{0D108BD9-81ED-4DB2-BD59-A6C34878D82A}">
                    <a16:rowId xmlns:a16="http://schemas.microsoft.com/office/drawing/2014/main" val="2185292400"/>
                  </a:ext>
                </a:extLst>
              </a:tr>
              <a:tr h="321133">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Wind-gesamt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192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278,9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14,7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1390866136"/>
                  </a:ext>
                </a:extLst>
              </a:tr>
              <a:tr h="555027">
                <a:tc>
                  <a:txBody>
                    <a:bodyPr/>
                    <a:lstStyle/>
                    <a:p>
                      <a:pPr algn="l" fontAlgn="ctr"/>
                      <a:r>
                        <a:rPr lang="de-DE" sz="1400" u="none" strike="noStrike" dirty="0" err="1">
                          <a:solidFill>
                            <a:srgbClr val="0000FF"/>
                          </a:solidFill>
                          <a:effectLst/>
                          <a:latin typeface="Calibri" panose="020F0502020204030204" pitchFamily="34" charset="0"/>
                          <a:cs typeface="Calibri" panose="020F0502020204030204" pitchFamily="34" charset="0"/>
                        </a:rPr>
                        <a:t>Onshore</a:t>
                      </a:r>
                      <a:endParaRPr lang="de-DE" sz="1400" u="none" strike="noStrike" dirty="0">
                        <a:solidFill>
                          <a:srgbClr val="0000FF"/>
                        </a:solidFill>
                        <a:effectLst/>
                        <a:latin typeface="Calibri" panose="020F0502020204030204" pitchFamily="34" charset="0"/>
                        <a:cs typeface="Calibri" panose="020F0502020204030204" pitchFamily="34" charset="0"/>
                      </a:endParaRP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151</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8,0</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138,5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7,3</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25.182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29.608</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1325</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1425202712"/>
                  </a:ext>
                </a:extLst>
              </a:tr>
              <a:tr h="555027">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Offshore</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41</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140,4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7,4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2.729</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1.469</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144</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2527584553"/>
                  </a:ext>
                </a:extLst>
              </a:tr>
              <a:tr h="632992">
                <a:tc>
                  <a:txBody>
                    <a:bodyPr/>
                    <a:lstStyle/>
                    <a:p>
                      <a:pPr algn="l" fontAlgn="ctr"/>
                      <a:r>
                        <a:rPr lang="de-DE" sz="1600" u="none" strike="noStrike" dirty="0">
                          <a:solidFill>
                            <a:srgbClr val="0000FF"/>
                          </a:solidFill>
                          <a:effectLst/>
                          <a:latin typeface="Calibri" panose="020F0502020204030204" pitchFamily="34" charset="0"/>
                          <a:cs typeface="Calibri" panose="020F0502020204030204" pitchFamily="34" charset="0"/>
                        </a:rPr>
                        <a:t>Biomasse</a:t>
                      </a:r>
                    </a:p>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4104654446"/>
                  </a:ext>
                </a:extLst>
              </a:tr>
              <a:tr h="669388">
                <a:tc>
                  <a:txBody>
                    <a:bodyPr/>
                    <a:lstStyle/>
                    <a:p>
                      <a:pPr algn="l" fontAlgn="ctr"/>
                      <a:r>
                        <a:rPr lang="de-DE" sz="1600" u="none" strike="noStrike" dirty="0">
                          <a:solidFill>
                            <a:srgbClr val="0000FF"/>
                          </a:solidFill>
                          <a:effectLst/>
                          <a:latin typeface="Calibri" panose="020F0502020204030204" pitchFamily="34" charset="0"/>
                          <a:cs typeface="Calibri" panose="020F0502020204030204" pitchFamily="34" charset="0"/>
                        </a:rPr>
                        <a:t>Tiefe-Geothermie</a:t>
                      </a:r>
                      <a:br>
                        <a:rPr lang="de-DE" sz="1600" u="none" strike="noStrike" dirty="0">
                          <a:solidFill>
                            <a:srgbClr val="0000FF"/>
                          </a:solidFill>
                          <a:effectLst/>
                          <a:latin typeface="Calibri" panose="020F0502020204030204" pitchFamily="34" charset="0"/>
                          <a:cs typeface="Calibri" panose="020F0502020204030204" pitchFamily="34" charset="0"/>
                        </a:rPr>
                      </a:br>
                      <a:r>
                        <a:rPr lang="de-DE" sz="1400" u="none" strike="noStrike" dirty="0">
                          <a:solidFill>
                            <a:srgbClr val="0000FF"/>
                          </a:solidFill>
                          <a:effectLst/>
                          <a:latin typeface="Calibri" panose="020F0502020204030204" pitchFamily="34" charset="0"/>
                          <a:cs typeface="Calibri" panose="020F0502020204030204" pitchFamily="34" charset="0"/>
                        </a:rPr>
                        <a:t>(vorrangig Wärmenutzung)</a:t>
                      </a:r>
                      <a:endParaRPr lang="de-DE" sz="14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40,9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757</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38</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40</a:t>
                      </a: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solidFill>
                  </a:tcPr>
                </a:tc>
                <a:extLst>
                  <a:ext uri="{0D108BD9-81ED-4DB2-BD59-A6C34878D82A}">
                    <a16:rowId xmlns:a16="http://schemas.microsoft.com/office/drawing/2014/main" val="3318785118"/>
                  </a:ext>
                </a:extLst>
              </a:tr>
              <a:tr h="632992">
                <a:tc>
                  <a:txBody>
                    <a:bodyPr/>
                    <a:lstStyle/>
                    <a:p>
                      <a:pPr algn="l" fontAlgn="ctr"/>
                      <a:r>
                        <a:rPr lang="de-DE" sz="1600" u="none" strike="noStrike" dirty="0">
                          <a:solidFill>
                            <a:srgbClr val="0000FF"/>
                          </a:solidFill>
                          <a:effectLst/>
                          <a:latin typeface="Calibri" panose="020F0502020204030204" pitchFamily="34" charset="0"/>
                          <a:cs typeface="Calibri" panose="020F0502020204030204" pitchFamily="34" charset="0"/>
                        </a:rPr>
                        <a:t>Wasserkraft</a:t>
                      </a:r>
                    </a:p>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0,1</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8,5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0,4</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1.220</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tc>
                <a:tc>
                  <a:txBody>
                    <a:bodyPr/>
                    <a:lstStyle/>
                    <a:p>
                      <a:pPr algn="r" fontAlgn="ct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tc>
                <a:extLst>
                  <a:ext uri="{0D108BD9-81ED-4DB2-BD59-A6C34878D82A}">
                    <a16:rowId xmlns:a16="http://schemas.microsoft.com/office/drawing/2014/main" val="1982513970"/>
                  </a:ext>
                </a:extLst>
              </a:tr>
              <a:tr h="435736">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EE-Komponenten gesamt</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1.370,9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72,2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52" marR="7252" marT="7252" marB="0" anchor="ctr">
                    <a:solidFill>
                      <a:schemeClr val="bg1">
                        <a:lumMod val="65000"/>
                      </a:schemeClr>
                    </a:solidFill>
                  </a:tcPr>
                </a:tc>
                <a:extLst>
                  <a:ext uri="{0D108BD9-81ED-4DB2-BD59-A6C34878D82A}">
                    <a16:rowId xmlns:a16="http://schemas.microsoft.com/office/drawing/2014/main" val="1442506485"/>
                  </a:ext>
                </a:extLst>
              </a:tr>
            </a:tbl>
          </a:graphicData>
        </a:graphic>
      </p:graphicFrame>
      <p:pic>
        <p:nvPicPr>
          <p:cNvPr id="13" name="Grafik 5" descr="Ein Bild, das Himmel, Wasser, draußen, Outdoorobjekt enthält.&#10;&#10;Automatisch generierte Beschreibung">
            <a:extLst>
              <a:ext uri="{FF2B5EF4-FFF2-40B4-BE49-F238E27FC236}">
                <a16:creationId xmlns:a16="http://schemas.microsoft.com/office/drawing/2014/main" id="{43DC80ED-CB1B-41DF-8BBF-9E21290C6C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91" t="44510" r="514" b="4556"/>
          <a:stretch/>
        </p:blipFill>
        <p:spPr bwMode="auto">
          <a:xfrm>
            <a:off x="3105381" y="2109052"/>
            <a:ext cx="996458" cy="41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 descr="Ein Bild, das Gras, Himmel, draußen, Feld enthält.&#10;&#10;Automatisch generierte Beschreibung">
            <a:extLst>
              <a:ext uri="{FF2B5EF4-FFF2-40B4-BE49-F238E27FC236}">
                <a16:creationId xmlns:a16="http://schemas.microsoft.com/office/drawing/2014/main" id="{DAB81709-63C5-455D-B021-F92CE7DD9B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16" t="47707" r="38898" b="26413"/>
          <a:stretch/>
        </p:blipFill>
        <p:spPr bwMode="auto">
          <a:xfrm>
            <a:off x="3105381" y="2661488"/>
            <a:ext cx="996458" cy="41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Ein Bild, das draußen enthält.&#10;&#10;Automatisch generierte Beschreibung">
            <a:extLst>
              <a:ext uri="{FF2B5EF4-FFF2-40B4-BE49-F238E27FC236}">
                <a16:creationId xmlns:a16="http://schemas.microsoft.com/office/drawing/2014/main" id="{B2211E2E-4B58-45AC-B1D3-5957CA985404}"/>
              </a:ext>
            </a:extLst>
          </p:cNvPr>
          <p:cNvPicPr>
            <a:picLocks noChangeAspect="1"/>
          </p:cNvPicPr>
          <p:nvPr/>
        </p:nvPicPr>
        <p:blipFill rotWithShape="1">
          <a:blip r:embed="rId5">
            <a:extLst>
              <a:ext uri="{28A0092B-C50C-407E-A947-70E740481C1C}">
                <a14:useLocalDpi xmlns:a14="http://schemas.microsoft.com/office/drawing/2010/main" val="0"/>
              </a:ext>
            </a:extLst>
          </a:blip>
          <a:srcRect t="8992" b="16707"/>
          <a:stretch/>
        </p:blipFill>
        <p:spPr>
          <a:xfrm>
            <a:off x="3097922" y="3270305"/>
            <a:ext cx="1011377" cy="422150"/>
          </a:xfrm>
          <a:prstGeom prst="rect">
            <a:avLst/>
          </a:prstGeom>
        </p:spPr>
      </p:pic>
      <p:pic>
        <p:nvPicPr>
          <p:cNvPr id="6" name="Grafik 5" descr="Ein Bild, das Himmel, draußen, Boot enthält.&#10;&#10;Automatisch generierte Beschreibung">
            <a:extLst>
              <a:ext uri="{FF2B5EF4-FFF2-40B4-BE49-F238E27FC236}">
                <a16:creationId xmlns:a16="http://schemas.microsoft.com/office/drawing/2014/main" id="{40DD9A8A-CBC2-4FB9-A166-5D437FD221FD}"/>
              </a:ext>
            </a:extLst>
          </p:cNvPr>
          <p:cNvPicPr>
            <a:picLocks noChangeAspect="1"/>
          </p:cNvPicPr>
          <p:nvPr/>
        </p:nvPicPr>
        <p:blipFill rotWithShape="1">
          <a:blip r:embed="rId6">
            <a:extLst>
              <a:ext uri="{28A0092B-C50C-407E-A947-70E740481C1C}">
                <a14:useLocalDpi xmlns:a14="http://schemas.microsoft.com/office/drawing/2010/main" val="0"/>
              </a:ext>
            </a:extLst>
          </a:blip>
          <a:srcRect t="10423" r="17967" b="16922"/>
          <a:stretch/>
        </p:blipFill>
        <p:spPr>
          <a:xfrm>
            <a:off x="3105381" y="3915292"/>
            <a:ext cx="1011377" cy="447878"/>
          </a:xfrm>
          <a:prstGeom prst="rect">
            <a:avLst/>
          </a:prstGeom>
        </p:spPr>
      </p:pic>
      <p:pic>
        <p:nvPicPr>
          <p:cNvPr id="11" name="Grafik 10" descr="Ein Bild, das Baum, draußen, Himmel, Boden enthält.&#10;&#10;Automatisch generierte Beschreibung">
            <a:extLst>
              <a:ext uri="{FF2B5EF4-FFF2-40B4-BE49-F238E27FC236}">
                <a16:creationId xmlns:a16="http://schemas.microsoft.com/office/drawing/2014/main" id="{9EAE2AFF-D96C-41E1-AC49-071F3743B802}"/>
              </a:ext>
            </a:extLst>
          </p:cNvPr>
          <p:cNvPicPr>
            <a:picLocks noChangeAspect="1"/>
          </p:cNvPicPr>
          <p:nvPr/>
        </p:nvPicPr>
        <p:blipFill rotWithShape="1">
          <a:blip r:embed="rId7">
            <a:extLst>
              <a:ext uri="{28A0092B-C50C-407E-A947-70E740481C1C}">
                <a14:useLocalDpi xmlns:a14="http://schemas.microsoft.com/office/drawing/2010/main" val="0"/>
              </a:ext>
            </a:extLst>
          </a:blip>
          <a:srcRect l="5179" t="14729" r="17494" b="34548"/>
          <a:stretch/>
        </p:blipFill>
        <p:spPr>
          <a:xfrm>
            <a:off x="3112842" y="4586007"/>
            <a:ext cx="996457" cy="489508"/>
          </a:xfrm>
          <a:prstGeom prst="rect">
            <a:avLst/>
          </a:prstGeom>
        </p:spPr>
      </p:pic>
      <p:sp>
        <p:nvSpPr>
          <p:cNvPr id="2" name="Textfeld 1">
            <a:extLst>
              <a:ext uri="{FF2B5EF4-FFF2-40B4-BE49-F238E27FC236}">
                <a16:creationId xmlns:a16="http://schemas.microsoft.com/office/drawing/2014/main" id="{94FE1230-751F-4B74-B3A1-96AFCF85DD9C}"/>
              </a:ext>
            </a:extLst>
          </p:cNvPr>
          <p:cNvSpPr txBox="1"/>
          <p:nvPr/>
        </p:nvSpPr>
        <p:spPr>
          <a:xfrm>
            <a:off x="7640762" y="3219770"/>
            <a:ext cx="1757212" cy="523220"/>
          </a:xfrm>
          <a:prstGeom prst="rect">
            <a:avLst/>
          </a:prstGeom>
          <a:solidFill>
            <a:schemeClr val="bg1"/>
          </a:solidFill>
        </p:spPr>
        <p:txBody>
          <a:bodyPr wrap="none" rtlCol="0">
            <a:spAutoFit/>
          </a:bodyPr>
          <a:lstStyle/>
          <a:p>
            <a:r>
              <a:rPr lang="de-DE" sz="1400" dirty="0">
                <a:solidFill>
                  <a:srgbClr val="0000FF"/>
                </a:solidFill>
              </a:rPr>
              <a:t>Reinvestitionen und</a:t>
            </a:r>
            <a:br>
              <a:rPr lang="de-DE" sz="1400" dirty="0">
                <a:solidFill>
                  <a:srgbClr val="0000FF"/>
                </a:solidFill>
              </a:rPr>
            </a:br>
            <a:r>
              <a:rPr lang="de-DE" sz="1400" dirty="0">
                <a:solidFill>
                  <a:srgbClr val="0000FF"/>
                </a:solidFill>
              </a:rPr>
              <a:t>Modernisierungen</a:t>
            </a:r>
          </a:p>
        </p:txBody>
      </p:sp>
      <p:cxnSp>
        <p:nvCxnSpPr>
          <p:cNvPr id="8" name="Gerader Verbinder 7">
            <a:extLst>
              <a:ext uri="{FF2B5EF4-FFF2-40B4-BE49-F238E27FC236}">
                <a16:creationId xmlns:a16="http://schemas.microsoft.com/office/drawing/2014/main" id="{FDF1767B-956B-4429-A548-6B86E43EF9BB}"/>
              </a:ext>
            </a:extLst>
          </p:cNvPr>
          <p:cNvCxnSpPr/>
          <p:nvPr/>
        </p:nvCxnSpPr>
        <p:spPr bwMode="auto">
          <a:xfrm>
            <a:off x="5781675" y="942975"/>
            <a:ext cx="0" cy="4219575"/>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21D7BE19-9215-4236-B50A-12EA7A68D9D2}"/>
              </a:ext>
            </a:extLst>
          </p:cNvPr>
          <p:cNvCxnSpPr/>
          <p:nvPr/>
        </p:nvCxnSpPr>
        <p:spPr bwMode="auto">
          <a:xfrm>
            <a:off x="7334250" y="942975"/>
            <a:ext cx="0" cy="4219575"/>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43330832"/>
      </p:ext>
    </p:extLst>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18903" y="58442"/>
            <a:ext cx="874910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D (3): zu installierende Leistung bis 2040 (5)</a:t>
            </a:r>
          </a:p>
          <a:p>
            <a:r>
              <a:rPr lang="de-DE" altLang="de-DE" sz="2000" dirty="0">
                <a:solidFill>
                  <a:schemeClr val="bg1"/>
                </a:solidFill>
              </a:rPr>
              <a:t>EE-Komponenten (3): Zusammenfassende Fakten-Diskussion</a:t>
            </a:r>
          </a:p>
        </p:txBody>
      </p:sp>
      <p:sp>
        <p:nvSpPr>
          <p:cNvPr id="3" name="Textfeld 1">
            <a:extLst>
              <a:ext uri="{FF2B5EF4-FFF2-40B4-BE49-F238E27FC236}">
                <a16:creationId xmlns:a16="http://schemas.microsoft.com/office/drawing/2014/main" id="{73F28183-E197-4B0F-A8AF-DC799A5CA383}"/>
              </a:ext>
            </a:extLst>
          </p:cNvPr>
          <p:cNvSpPr txBox="1">
            <a:spLocks noChangeArrowheads="1"/>
          </p:cNvSpPr>
          <p:nvPr/>
        </p:nvSpPr>
        <p:spPr bwMode="auto">
          <a:xfrm>
            <a:off x="144907" y="805174"/>
            <a:ext cx="951288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PV</a:t>
            </a:r>
            <a:br>
              <a:rPr lang="de-DE" sz="1600" dirty="0">
                <a:solidFill>
                  <a:srgbClr val="0000FF"/>
                </a:solidFill>
              </a:rPr>
            </a:br>
            <a:r>
              <a:rPr lang="de-DE" sz="1600" dirty="0">
                <a:solidFill>
                  <a:srgbClr val="0000FF"/>
                </a:solidFill>
              </a:rPr>
              <a:t>- PV-Freiflächen:	</a:t>
            </a:r>
            <a:r>
              <a:rPr lang="de-DE" sz="1800" dirty="0">
                <a:solidFill>
                  <a:srgbClr val="0000FF"/>
                </a:solidFill>
                <a:latin typeface="Calibri" panose="020F0502020204030204" pitchFamily="34" charset="0"/>
                <a:cs typeface="Calibri" panose="020F0502020204030204" pitchFamily="34" charset="0"/>
              </a:rPr>
              <a:t>235.980</a:t>
            </a:r>
            <a:r>
              <a:rPr lang="de-DE" sz="1800" b="0" i="0" u="none" strike="noStrike" kern="1200" dirty="0">
                <a:solidFill>
                  <a:srgbClr val="0000FF"/>
                </a:solidFill>
                <a:effectLst/>
                <a:latin typeface="Calibri" panose="020F0502020204030204" pitchFamily="34" charset="0"/>
                <a:cs typeface="Calibri" panose="020F0502020204030204" pitchFamily="34" charset="0"/>
              </a:rPr>
              <a:t> ha, das sind 0,66 % der Gesamtfläche von D</a:t>
            </a:r>
          </a:p>
          <a:p>
            <a:pPr>
              <a:buFontTx/>
              <a:buChar char="-"/>
            </a:pPr>
            <a:r>
              <a:rPr lang="de-DE" sz="1800" dirty="0">
                <a:solidFill>
                  <a:srgbClr val="0000FF"/>
                </a:solidFill>
                <a:latin typeface="Calibri" panose="020F0502020204030204" pitchFamily="34" charset="0"/>
                <a:cs typeface="Calibri" panose="020F0502020204030204" pitchFamily="34" charset="0"/>
              </a:rPr>
              <a:t> AGRI-PV-Fläche: 	121.419 ha, das sind 0,67 % der landwirtschaftlich genutzten Fläche von D</a:t>
            </a:r>
          </a:p>
          <a:p>
            <a:pPr>
              <a:buFontTx/>
              <a:buChar char="-"/>
            </a:pPr>
            <a:r>
              <a:rPr lang="de-DE" sz="1800" dirty="0">
                <a:solidFill>
                  <a:srgbClr val="0000FF"/>
                </a:solidFill>
                <a:latin typeface="Calibri" panose="020F0502020204030204" pitchFamily="34" charset="0"/>
                <a:cs typeface="Calibri" panose="020F0502020204030204" pitchFamily="34" charset="0"/>
              </a:rPr>
              <a:t> PV-Autobahn:	20.236</a:t>
            </a:r>
            <a:r>
              <a:rPr lang="de-DE" sz="1800" b="0" i="0" u="none" strike="noStrike" kern="1200" dirty="0">
                <a:solidFill>
                  <a:srgbClr val="0000FF"/>
                </a:solidFill>
                <a:effectLst/>
                <a:latin typeface="Calibri" panose="020F0502020204030204" pitchFamily="34" charset="0"/>
                <a:cs typeface="Calibri" panose="020F0502020204030204" pitchFamily="34" charset="0"/>
              </a:rPr>
              <a:t> ha, das sind </a:t>
            </a:r>
            <a:r>
              <a:rPr lang="de-DE" sz="1800" dirty="0">
                <a:solidFill>
                  <a:srgbClr val="0000FF"/>
                </a:solidFill>
                <a:latin typeface="Calibri" panose="020F0502020204030204" pitchFamily="34" charset="0"/>
                <a:cs typeface="Calibri" panose="020F0502020204030204" pitchFamily="34" charset="0"/>
              </a:rPr>
              <a:t>49,8 </a:t>
            </a:r>
            <a:r>
              <a:rPr lang="de-DE" sz="1800" b="0" i="0" u="none" strike="noStrike" kern="1200" dirty="0">
                <a:solidFill>
                  <a:srgbClr val="0000FF"/>
                </a:solidFill>
                <a:effectLst/>
                <a:latin typeface="Calibri" panose="020F0502020204030204" pitchFamily="34" charset="0"/>
                <a:cs typeface="Calibri" panose="020F0502020204030204" pitchFamily="34" charset="0"/>
              </a:rPr>
              <a:t>% der Autobahnfläche von D</a:t>
            </a:r>
          </a:p>
          <a:p>
            <a:pPr>
              <a:buFontTx/>
              <a:buChar char="-"/>
            </a:pPr>
            <a:r>
              <a:rPr lang="de-DE" altLang="de-DE" sz="1600" dirty="0">
                <a:solidFill>
                  <a:srgbClr val="0000FF"/>
                </a:solidFill>
              </a:rPr>
              <a:t> Energie PV-gesamt</a:t>
            </a:r>
            <a:r>
              <a:rPr lang="de-DE" altLang="de-DE" sz="1600" b="1" dirty="0">
                <a:solidFill>
                  <a:srgbClr val="0000FF"/>
                </a:solidFill>
              </a:rPr>
              <a:t> </a:t>
            </a:r>
            <a:r>
              <a:rPr lang="de-DE" altLang="de-DE" sz="1600" dirty="0">
                <a:solidFill>
                  <a:srgbClr val="0000FF"/>
                </a:solidFill>
              </a:rPr>
              <a:t>(</a:t>
            </a:r>
            <a:r>
              <a:rPr lang="de-DE" altLang="de-DE" sz="1600" dirty="0" err="1">
                <a:solidFill>
                  <a:srgbClr val="0000FF"/>
                </a:solidFill>
              </a:rPr>
              <a:t>inkl</a:t>
            </a:r>
            <a:r>
              <a:rPr lang="de-DE" altLang="de-DE" sz="1600" dirty="0">
                <a:solidFill>
                  <a:srgbClr val="0000FF"/>
                </a:solidFill>
              </a:rPr>
              <a:t> Dächer etc.):  Bestand: 46,4 TWh; Zubau: 778,6 TWh; </a:t>
            </a:r>
            <a:r>
              <a:rPr lang="de-DE" altLang="de-DE" sz="1600" dirty="0">
                <a:solidFill>
                  <a:srgbClr val="0000FF"/>
                </a:solidFill>
                <a:sym typeface="Wingdings" panose="05000000000000000000" pitchFamily="2" charset="2"/>
              </a:rPr>
              <a:t> </a:t>
            </a:r>
            <a:r>
              <a:rPr lang="de-DE" altLang="de-DE" sz="1600" b="1" dirty="0" err="1">
                <a:solidFill>
                  <a:srgbClr val="0000FF"/>
                </a:solidFill>
              </a:rPr>
              <a:t>Zubaufaktor</a:t>
            </a:r>
            <a:r>
              <a:rPr lang="de-DE" altLang="de-DE" sz="1600" b="1" dirty="0">
                <a:solidFill>
                  <a:srgbClr val="0000FF"/>
                </a:solidFill>
              </a:rPr>
              <a:t>: 16,8</a:t>
            </a:r>
            <a:endParaRPr lang="de-DE" altLang="de-DE" sz="1600" dirty="0">
              <a:solidFill>
                <a:srgbClr val="0000FF"/>
              </a:solidFill>
            </a:endParaRPr>
          </a:p>
        </p:txBody>
      </p:sp>
      <p:sp>
        <p:nvSpPr>
          <p:cNvPr id="4" name="Textfeld 1">
            <a:extLst>
              <a:ext uri="{FF2B5EF4-FFF2-40B4-BE49-F238E27FC236}">
                <a16:creationId xmlns:a16="http://schemas.microsoft.com/office/drawing/2014/main" id="{DC29E1AD-A9FD-4D89-849E-F1A8D48B5E0C}"/>
              </a:ext>
            </a:extLst>
          </p:cNvPr>
          <p:cNvSpPr txBox="1">
            <a:spLocks noChangeArrowheads="1"/>
          </p:cNvSpPr>
          <p:nvPr/>
        </p:nvSpPr>
        <p:spPr bwMode="auto">
          <a:xfrm>
            <a:off x="144908" y="2220946"/>
            <a:ext cx="9695778"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Wind-</a:t>
            </a:r>
            <a:r>
              <a:rPr lang="de-DE" sz="1600" u="sng" dirty="0" err="1">
                <a:solidFill>
                  <a:srgbClr val="0000FF"/>
                </a:solidFill>
              </a:rPr>
              <a:t>onshore</a:t>
            </a:r>
            <a:endParaRPr lang="de-DE" sz="1600" dirty="0">
              <a:solidFill>
                <a:srgbClr val="0000FF"/>
              </a:solidFill>
            </a:endParaRPr>
          </a:p>
          <a:p>
            <a:r>
              <a:rPr lang="de-DE" sz="1600" dirty="0">
                <a:solidFill>
                  <a:srgbClr val="0000FF"/>
                </a:solidFill>
              </a:rPr>
              <a:t>- Flächenbedarf	Für die </a:t>
            </a:r>
            <a:r>
              <a:rPr lang="de-DE" sz="1600" dirty="0" err="1">
                <a:solidFill>
                  <a:srgbClr val="0000FF"/>
                </a:solidFill>
              </a:rPr>
              <a:t>onshore</a:t>
            </a:r>
            <a:r>
              <a:rPr lang="de-DE" sz="1600" dirty="0">
                <a:solidFill>
                  <a:srgbClr val="0000FF"/>
                </a:solidFill>
              </a:rPr>
              <a:t>-Windräder sind 2% </a:t>
            </a:r>
            <a:r>
              <a:rPr lang="de-DE" sz="1600" dirty="0">
                <a:solidFill>
                  <a:srgbClr val="0000FF"/>
                </a:solidFill>
                <a:latin typeface="Calibri" panose="020F0502020204030204" pitchFamily="34" charset="0"/>
                <a:cs typeface="Calibri" panose="020F0502020204030204" pitchFamily="34" charset="0"/>
              </a:rPr>
              <a:t>der Gesamtfläche von D angesetzt: 695.162 ha</a:t>
            </a:r>
          </a:p>
          <a:p>
            <a:pPr>
              <a:spcAft>
                <a:spcPts val="600"/>
              </a:spcAft>
            </a:pPr>
            <a:r>
              <a:rPr lang="de-DE" sz="1600" dirty="0">
                <a:solidFill>
                  <a:srgbClr val="0000FF"/>
                </a:solidFill>
              </a:rPr>
              <a:t>- Energie:		Bestand 2019: 101,8 TWh; Zubau bis 2040: 398,2 </a:t>
            </a:r>
            <a:r>
              <a:rPr lang="de-DE" sz="1600" b="1" dirty="0">
                <a:solidFill>
                  <a:srgbClr val="0000FF"/>
                </a:solidFill>
                <a:sym typeface="Wingdings" panose="05000000000000000000" pitchFamily="2" charset="2"/>
              </a:rPr>
              <a:t> </a:t>
            </a:r>
            <a:r>
              <a:rPr lang="de-DE" sz="1600" b="1" dirty="0" err="1">
                <a:solidFill>
                  <a:srgbClr val="0000FF"/>
                </a:solidFill>
                <a:sym typeface="Wingdings" panose="05000000000000000000" pitchFamily="2" charset="2"/>
              </a:rPr>
              <a:t>Zubaufaktor</a:t>
            </a:r>
            <a:r>
              <a:rPr lang="de-DE" sz="1600" b="1" dirty="0">
                <a:solidFill>
                  <a:srgbClr val="0000FF"/>
                </a:solidFill>
                <a:sym typeface="Wingdings" panose="05000000000000000000" pitchFamily="2" charset="2"/>
              </a:rPr>
              <a:t>: 3,9</a:t>
            </a:r>
            <a:r>
              <a:rPr lang="de-DE" sz="1600" b="1" dirty="0">
                <a:solidFill>
                  <a:srgbClr val="0000FF"/>
                </a:solidFill>
              </a:rPr>
              <a:t> </a:t>
            </a:r>
          </a:p>
          <a:p>
            <a:r>
              <a:rPr lang="de-DE" sz="1600" dirty="0">
                <a:solidFill>
                  <a:srgbClr val="0000FF"/>
                </a:solidFill>
              </a:rPr>
              <a:t>- Stückzahl	Bestand 2020: 29.608; Zubau bis 2040: 25.182; </a:t>
            </a:r>
            <a:r>
              <a:rPr lang="de-DE" sz="1600" dirty="0" err="1">
                <a:solidFill>
                  <a:srgbClr val="0000FF"/>
                </a:solidFill>
              </a:rPr>
              <a:t>Repowering</a:t>
            </a:r>
            <a:r>
              <a:rPr lang="de-DE" sz="1600" dirty="0">
                <a:solidFill>
                  <a:srgbClr val="0000FF"/>
                </a:solidFill>
              </a:rPr>
              <a:t> bis 2040 </a:t>
            </a:r>
            <a:r>
              <a:rPr lang="de-DE" sz="1200" dirty="0">
                <a:solidFill>
                  <a:srgbClr val="0000FF"/>
                </a:solidFill>
              </a:rPr>
              <a:t>mit 6MW</a:t>
            </a:r>
            <a:r>
              <a:rPr lang="de-DE" sz="1600" dirty="0">
                <a:solidFill>
                  <a:srgbClr val="0000FF"/>
                </a:solidFill>
              </a:rPr>
              <a:t>: 6.438</a:t>
            </a:r>
            <a:br>
              <a:rPr lang="de-DE" sz="1600" dirty="0">
                <a:solidFill>
                  <a:srgbClr val="0000FF"/>
                </a:solidFill>
              </a:rPr>
            </a:br>
            <a:r>
              <a:rPr lang="de-DE" sz="1600" dirty="0">
                <a:solidFill>
                  <a:srgbClr val="0000FF"/>
                </a:solidFill>
              </a:rPr>
              <a:t>  </a:t>
            </a:r>
            <a:r>
              <a:rPr lang="de-DE" sz="1600" b="1" dirty="0">
                <a:solidFill>
                  <a:srgbClr val="0000FF"/>
                </a:solidFill>
                <a:sym typeface="Wingdings" panose="05000000000000000000" pitchFamily="2" charset="2"/>
              </a:rPr>
              <a:t> Summe Windräder in 2040: 31.620</a:t>
            </a:r>
            <a:endParaRPr lang="de-DE" sz="1600" b="1" dirty="0">
              <a:solidFill>
                <a:srgbClr val="0000FF"/>
              </a:solidFill>
            </a:endParaRPr>
          </a:p>
          <a:p>
            <a:pPr marL="285750" indent="-285750">
              <a:buFontTx/>
              <a:buChar char="-"/>
            </a:pPr>
            <a:endParaRPr lang="de-DE" altLang="de-DE" sz="1600" b="1" dirty="0">
              <a:solidFill>
                <a:srgbClr val="0000FF"/>
              </a:solidFill>
            </a:endParaRPr>
          </a:p>
        </p:txBody>
      </p:sp>
      <p:sp>
        <p:nvSpPr>
          <p:cNvPr id="5" name="Textfeld 1">
            <a:extLst>
              <a:ext uri="{FF2B5EF4-FFF2-40B4-BE49-F238E27FC236}">
                <a16:creationId xmlns:a16="http://schemas.microsoft.com/office/drawing/2014/main" id="{3ECE9F31-B933-4645-9152-8D4EB16DFE25}"/>
              </a:ext>
            </a:extLst>
          </p:cNvPr>
          <p:cNvSpPr txBox="1">
            <a:spLocks noChangeArrowheads="1"/>
          </p:cNvSpPr>
          <p:nvPr/>
        </p:nvSpPr>
        <p:spPr bwMode="auto">
          <a:xfrm>
            <a:off x="214576" y="3658101"/>
            <a:ext cx="9328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Wind-offshore</a:t>
            </a:r>
            <a:endParaRPr lang="de-DE" sz="1600" dirty="0">
              <a:solidFill>
                <a:srgbClr val="0000FF"/>
              </a:solidFill>
            </a:endParaRPr>
          </a:p>
          <a:p>
            <a:r>
              <a:rPr lang="de-DE" sz="1600" dirty="0">
                <a:solidFill>
                  <a:srgbClr val="0000FF"/>
                </a:solidFill>
              </a:rPr>
              <a:t>- Energie:		Bestand 2019: 24 TWh; Zubau bis 2040: 176 TWh </a:t>
            </a:r>
            <a:r>
              <a:rPr lang="de-DE" sz="1600" dirty="0">
                <a:solidFill>
                  <a:srgbClr val="0000FF"/>
                </a:solidFill>
                <a:sym typeface="Wingdings" panose="05000000000000000000" pitchFamily="2" charset="2"/>
              </a:rPr>
              <a:t> </a:t>
            </a:r>
            <a:r>
              <a:rPr lang="de-DE" sz="1600" b="1" dirty="0" err="1">
                <a:solidFill>
                  <a:srgbClr val="0000FF"/>
                </a:solidFill>
                <a:sym typeface="Wingdings" panose="05000000000000000000" pitchFamily="2" charset="2"/>
              </a:rPr>
              <a:t>Zubaufaktor</a:t>
            </a:r>
            <a:r>
              <a:rPr lang="de-DE" sz="1600" b="1" dirty="0">
                <a:solidFill>
                  <a:srgbClr val="0000FF"/>
                </a:solidFill>
                <a:sym typeface="Wingdings" panose="05000000000000000000" pitchFamily="2" charset="2"/>
              </a:rPr>
              <a:t>: 7,3  </a:t>
            </a:r>
            <a:br>
              <a:rPr lang="de-DE" sz="1600" dirty="0">
                <a:solidFill>
                  <a:srgbClr val="0000FF"/>
                </a:solidFill>
              </a:rPr>
            </a:br>
            <a:r>
              <a:rPr lang="de-DE" sz="1600" dirty="0">
                <a:solidFill>
                  <a:srgbClr val="0000FF"/>
                </a:solidFill>
              </a:rPr>
              <a:t>- Stückzahl	Bestand 2019: 1.469; Zubau bis 2040: 2.729;</a:t>
            </a:r>
            <a:r>
              <a:rPr lang="de-DE" sz="1600" b="1" dirty="0">
                <a:solidFill>
                  <a:srgbClr val="0000FF"/>
                </a:solidFill>
              </a:rPr>
              <a:t> </a:t>
            </a:r>
            <a:r>
              <a:rPr lang="de-DE" sz="1600" dirty="0" err="1">
                <a:solidFill>
                  <a:srgbClr val="0000FF"/>
                </a:solidFill>
              </a:rPr>
              <a:t>Repowering</a:t>
            </a:r>
            <a:r>
              <a:rPr lang="de-DE" sz="1600" dirty="0">
                <a:solidFill>
                  <a:srgbClr val="0000FF"/>
                </a:solidFill>
              </a:rPr>
              <a:t> bis 2040 </a:t>
            </a:r>
            <a:r>
              <a:rPr lang="de-DE" sz="1200" dirty="0">
                <a:solidFill>
                  <a:srgbClr val="0000FF"/>
                </a:solidFill>
              </a:rPr>
              <a:t>mit 15 MW</a:t>
            </a:r>
            <a:r>
              <a:rPr lang="de-DE" sz="1600" dirty="0">
                <a:solidFill>
                  <a:srgbClr val="0000FF"/>
                </a:solidFill>
              </a:rPr>
              <a:t>: 372 </a:t>
            </a:r>
            <a:br>
              <a:rPr lang="de-DE" sz="1600" dirty="0">
                <a:solidFill>
                  <a:srgbClr val="0000FF"/>
                </a:solidFill>
              </a:rPr>
            </a:br>
            <a:r>
              <a:rPr lang="de-DE" sz="1600" b="1" dirty="0">
                <a:solidFill>
                  <a:srgbClr val="0000FF"/>
                </a:solidFill>
              </a:rPr>
              <a:t>  </a:t>
            </a:r>
            <a:r>
              <a:rPr lang="de-DE" sz="1600" b="1" dirty="0">
                <a:solidFill>
                  <a:srgbClr val="0000FF"/>
                </a:solidFill>
                <a:sym typeface="Wingdings" panose="05000000000000000000" pitchFamily="2" charset="2"/>
              </a:rPr>
              <a:t> Summe Windräder in 2020: 3.101</a:t>
            </a:r>
            <a:r>
              <a:rPr lang="de-DE" sz="1600" b="1" dirty="0">
                <a:solidFill>
                  <a:srgbClr val="0000FF"/>
                </a:solidFill>
              </a:rPr>
              <a:t> </a:t>
            </a:r>
            <a:endParaRPr lang="de-DE" altLang="de-DE" sz="1600" b="1" dirty="0">
              <a:solidFill>
                <a:srgbClr val="0000FF"/>
              </a:solidFill>
            </a:endParaRPr>
          </a:p>
        </p:txBody>
      </p:sp>
      <p:sp>
        <p:nvSpPr>
          <p:cNvPr id="7" name="Textfeld 1">
            <a:extLst>
              <a:ext uri="{FF2B5EF4-FFF2-40B4-BE49-F238E27FC236}">
                <a16:creationId xmlns:a16="http://schemas.microsoft.com/office/drawing/2014/main" id="{88F33776-959C-4E2E-AE12-F3D47E255EC6}"/>
              </a:ext>
            </a:extLst>
          </p:cNvPr>
          <p:cNvSpPr txBox="1">
            <a:spLocks noChangeArrowheads="1"/>
          </p:cNvSpPr>
          <p:nvPr/>
        </p:nvSpPr>
        <p:spPr bwMode="auto">
          <a:xfrm>
            <a:off x="214576" y="4714997"/>
            <a:ext cx="93281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Kostendiskussion</a:t>
            </a:r>
            <a:endParaRPr lang="de-DE" sz="1600" dirty="0">
              <a:solidFill>
                <a:srgbClr val="0000FF"/>
              </a:solidFill>
            </a:endParaRPr>
          </a:p>
          <a:p>
            <a:pPr>
              <a:buFontTx/>
              <a:buChar char="-"/>
            </a:pPr>
            <a:r>
              <a:rPr lang="de-DE" sz="1600" dirty="0">
                <a:solidFill>
                  <a:srgbClr val="0000FF"/>
                </a:solidFill>
              </a:rPr>
              <a:t> I-Kosten/a		72,2 Mrd. €; dies entspricht bei einem BIP von 3.340 Mrd. €   </a:t>
            </a:r>
            <a:r>
              <a:rPr lang="de-DE" sz="1600" b="1" dirty="0">
                <a:solidFill>
                  <a:srgbClr val="0000FF"/>
                </a:solidFill>
              </a:rPr>
              <a:t>2,2 %</a:t>
            </a:r>
            <a:r>
              <a:rPr lang="de-DE" sz="1600" dirty="0">
                <a:solidFill>
                  <a:srgbClr val="0000FF"/>
                </a:solidFill>
              </a:rPr>
              <a:t> </a:t>
            </a:r>
          </a:p>
          <a:p>
            <a:pPr>
              <a:buFontTx/>
              <a:buChar char="-"/>
              <a:tabLst>
                <a:tab pos="2603500" algn="dec"/>
              </a:tabLst>
            </a:pPr>
            <a:r>
              <a:rPr lang="de-DE" altLang="de-DE" sz="1600" dirty="0">
                <a:solidFill>
                  <a:srgbClr val="0000FF"/>
                </a:solidFill>
              </a:rPr>
              <a:t> </a:t>
            </a:r>
            <a:r>
              <a:rPr lang="de-DE" altLang="de-DE" sz="1600" dirty="0" err="1">
                <a:solidFill>
                  <a:srgbClr val="0000FF"/>
                </a:solidFill>
              </a:rPr>
              <a:t>Brennstoffk</a:t>
            </a:r>
            <a:r>
              <a:rPr lang="de-DE" altLang="de-DE" sz="1600" dirty="0">
                <a:solidFill>
                  <a:srgbClr val="0000FF"/>
                </a:solidFill>
              </a:rPr>
              <a:t>./a 		75    </a:t>
            </a:r>
            <a:r>
              <a:rPr lang="de-DE" sz="1600" dirty="0">
                <a:solidFill>
                  <a:srgbClr val="0000FF"/>
                </a:solidFill>
              </a:rPr>
              <a:t>Mrd. €</a:t>
            </a:r>
          </a:p>
          <a:p>
            <a:pPr>
              <a:buFontTx/>
              <a:buChar char="-"/>
            </a:pPr>
            <a:r>
              <a:rPr lang="de-DE" altLang="de-DE" sz="1600" dirty="0">
                <a:solidFill>
                  <a:srgbClr val="0000FF"/>
                </a:solidFill>
              </a:rPr>
              <a:t> Subventionen/a 		57    </a:t>
            </a:r>
            <a:r>
              <a:rPr lang="de-DE" sz="1600" dirty="0">
                <a:solidFill>
                  <a:srgbClr val="0000FF"/>
                </a:solidFill>
              </a:rPr>
              <a:t>Mrd. €</a:t>
            </a:r>
          </a:p>
          <a:p>
            <a:pPr>
              <a:buFontTx/>
              <a:buChar char="-"/>
            </a:pPr>
            <a:r>
              <a:rPr lang="de-DE" altLang="de-DE" sz="1600" dirty="0">
                <a:solidFill>
                  <a:srgbClr val="0000FF"/>
                </a:solidFill>
              </a:rPr>
              <a:t> Umweltschäden/a 	              164    Mrd. €</a:t>
            </a:r>
          </a:p>
          <a:p>
            <a:pPr>
              <a:buFontTx/>
              <a:buChar char="-"/>
            </a:pPr>
            <a:r>
              <a:rPr lang="de-DE" altLang="de-DE" sz="1600" dirty="0">
                <a:solidFill>
                  <a:srgbClr val="0000FF"/>
                </a:solidFill>
              </a:rPr>
              <a:t> </a:t>
            </a:r>
            <a:r>
              <a:rPr lang="de-DE" altLang="de-DE" sz="1600" b="1" dirty="0">
                <a:solidFill>
                  <a:srgbClr val="0000FF"/>
                </a:solidFill>
              </a:rPr>
              <a:t>Umweltfaktor		  4,1</a:t>
            </a:r>
            <a:r>
              <a:rPr lang="de-DE" altLang="de-DE" sz="1600" dirty="0">
                <a:solidFill>
                  <a:srgbClr val="0000FF"/>
                </a:solidFill>
              </a:rPr>
              <a:t>	</a:t>
            </a:r>
          </a:p>
        </p:txBody>
      </p:sp>
      <p:sp>
        <p:nvSpPr>
          <p:cNvPr id="8" name="Rectangle 4">
            <a:extLst>
              <a:ext uri="{FF2B5EF4-FFF2-40B4-BE49-F238E27FC236}">
                <a16:creationId xmlns:a16="http://schemas.microsoft.com/office/drawing/2014/main" id="{9AB18B12-DEEA-4108-95F9-D8023BF3A3A3}"/>
              </a:ext>
            </a:extLst>
          </p:cNvPr>
          <p:cNvSpPr>
            <a:spLocks noChangeArrowheads="1"/>
          </p:cNvSpPr>
          <p:nvPr/>
        </p:nvSpPr>
        <p:spPr bwMode="auto">
          <a:xfrm>
            <a:off x="0" y="6191567"/>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Jeder ehrbare Kaufmann würde sofort dieses „Geschäft“ machen und das Projekt starten! </a:t>
            </a:r>
          </a:p>
        </p:txBody>
      </p:sp>
      <p:sp>
        <p:nvSpPr>
          <p:cNvPr id="12" name="Ellipse 11">
            <a:extLst>
              <a:ext uri="{FF2B5EF4-FFF2-40B4-BE49-F238E27FC236}">
                <a16:creationId xmlns:a16="http://schemas.microsoft.com/office/drawing/2014/main" id="{A4B78DAC-1BE0-4CC8-81F6-4B440CB4B2BF}"/>
              </a:ext>
            </a:extLst>
          </p:cNvPr>
          <p:cNvSpPr/>
          <p:nvPr/>
        </p:nvSpPr>
        <p:spPr bwMode="auto">
          <a:xfrm>
            <a:off x="3007838" y="5946090"/>
            <a:ext cx="647700" cy="338567"/>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Ellipse 13">
            <a:extLst>
              <a:ext uri="{FF2B5EF4-FFF2-40B4-BE49-F238E27FC236}">
                <a16:creationId xmlns:a16="http://schemas.microsoft.com/office/drawing/2014/main" id="{EF9C8B14-4F1E-4AE4-8162-95ACFBF12158}"/>
              </a:ext>
            </a:extLst>
          </p:cNvPr>
          <p:cNvSpPr/>
          <p:nvPr/>
        </p:nvSpPr>
        <p:spPr bwMode="auto">
          <a:xfrm>
            <a:off x="8457105" y="4861933"/>
            <a:ext cx="771524" cy="498146"/>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EF7E7873-31E8-460C-98B2-23BC1A6D8C2C}"/>
              </a:ext>
            </a:extLst>
          </p:cNvPr>
          <p:cNvSpPr/>
          <p:nvPr/>
        </p:nvSpPr>
        <p:spPr bwMode="auto">
          <a:xfrm>
            <a:off x="7347960" y="1838775"/>
            <a:ext cx="2217467" cy="43636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highlight>
                <a:srgbClr val="FFFF00"/>
              </a:highlight>
              <a:latin typeface="Arial" charset="0"/>
            </a:endParaRPr>
          </a:p>
        </p:txBody>
      </p:sp>
      <p:sp>
        <p:nvSpPr>
          <p:cNvPr id="16" name="Rechteck: abgerundete Ecken 15">
            <a:extLst>
              <a:ext uri="{FF2B5EF4-FFF2-40B4-BE49-F238E27FC236}">
                <a16:creationId xmlns:a16="http://schemas.microsoft.com/office/drawing/2014/main" id="{C65267D6-F99C-4EE7-B2E4-30F17C64831B}"/>
              </a:ext>
            </a:extLst>
          </p:cNvPr>
          <p:cNvSpPr/>
          <p:nvPr/>
        </p:nvSpPr>
        <p:spPr bwMode="auto">
          <a:xfrm>
            <a:off x="144908" y="3047770"/>
            <a:ext cx="3937155" cy="539251"/>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highlight>
                <a:srgbClr val="FFFF00"/>
              </a:highlight>
              <a:latin typeface="Arial" charset="0"/>
            </a:endParaRPr>
          </a:p>
        </p:txBody>
      </p:sp>
      <p:sp>
        <p:nvSpPr>
          <p:cNvPr id="17" name="Ellipse 16">
            <a:extLst>
              <a:ext uri="{FF2B5EF4-FFF2-40B4-BE49-F238E27FC236}">
                <a16:creationId xmlns:a16="http://schemas.microsoft.com/office/drawing/2014/main" id="{5420BA29-D5BC-4990-BE29-2A8DFD31F6CC}"/>
              </a:ext>
            </a:extLst>
          </p:cNvPr>
          <p:cNvSpPr/>
          <p:nvPr/>
        </p:nvSpPr>
        <p:spPr bwMode="auto">
          <a:xfrm>
            <a:off x="6531420" y="2695632"/>
            <a:ext cx="2029097" cy="34719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highlight>
                <a:srgbClr val="FFFF00"/>
              </a:highlight>
              <a:latin typeface="Arial" charset="0"/>
            </a:endParaRPr>
          </a:p>
        </p:txBody>
      </p:sp>
      <p:sp>
        <p:nvSpPr>
          <p:cNvPr id="19" name="Rechteck: abgerundete Ecken 18">
            <a:extLst>
              <a:ext uri="{FF2B5EF4-FFF2-40B4-BE49-F238E27FC236}">
                <a16:creationId xmlns:a16="http://schemas.microsoft.com/office/drawing/2014/main" id="{6331E4A4-E5C0-4FC9-A0AC-DD420C3A86AE}"/>
              </a:ext>
            </a:extLst>
          </p:cNvPr>
          <p:cNvSpPr/>
          <p:nvPr/>
        </p:nvSpPr>
        <p:spPr bwMode="auto">
          <a:xfrm>
            <a:off x="144908" y="4184523"/>
            <a:ext cx="3948112" cy="539251"/>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highlight>
                <a:srgbClr val="FFFF00"/>
              </a:highlight>
              <a:latin typeface="Arial" charset="0"/>
            </a:endParaRPr>
          </a:p>
        </p:txBody>
      </p:sp>
      <p:sp>
        <p:nvSpPr>
          <p:cNvPr id="20" name="Ellipse 19">
            <a:extLst>
              <a:ext uri="{FF2B5EF4-FFF2-40B4-BE49-F238E27FC236}">
                <a16:creationId xmlns:a16="http://schemas.microsoft.com/office/drawing/2014/main" id="{ABEB9B5D-3AA1-4186-B604-28F6F3366929}"/>
              </a:ext>
            </a:extLst>
          </p:cNvPr>
          <p:cNvSpPr/>
          <p:nvPr/>
        </p:nvSpPr>
        <p:spPr bwMode="auto">
          <a:xfrm>
            <a:off x="6618510" y="3901236"/>
            <a:ext cx="2029097" cy="347194"/>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highlight>
                <a:srgbClr val="FFFF00"/>
              </a:highlight>
              <a:latin typeface="Arial" charset="0"/>
            </a:endParaRPr>
          </a:p>
        </p:txBody>
      </p:sp>
      <p:grpSp>
        <p:nvGrpSpPr>
          <p:cNvPr id="6" name="Gruppieren 5">
            <a:extLst>
              <a:ext uri="{FF2B5EF4-FFF2-40B4-BE49-F238E27FC236}">
                <a16:creationId xmlns:a16="http://schemas.microsoft.com/office/drawing/2014/main" id="{8335CC38-45A2-40E5-A13B-1D05A66D994F}"/>
              </a:ext>
            </a:extLst>
          </p:cNvPr>
          <p:cNvGrpSpPr/>
          <p:nvPr/>
        </p:nvGrpSpPr>
        <p:grpSpPr>
          <a:xfrm>
            <a:off x="4093020" y="3065526"/>
            <a:ext cx="5664316" cy="835710"/>
            <a:chOff x="6346083" y="2994502"/>
            <a:chExt cx="3439685" cy="835710"/>
          </a:xfrm>
        </p:grpSpPr>
        <p:sp>
          <p:nvSpPr>
            <p:cNvPr id="2" name="Textfeld 1">
              <a:extLst>
                <a:ext uri="{FF2B5EF4-FFF2-40B4-BE49-F238E27FC236}">
                  <a16:creationId xmlns:a16="http://schemas.microsoft.com/office/drawing/2014/main" id="{77F30435-9C18-438D-ABA1-A82A12F8A235}"/>
                </a:ext>
              </a:extLst>
            </p:cNvPr>
            <p:cNvSpPr txBox="1"/>
            <p:nvPr/>
          </p:nvSpPr>
          <p:spPr>
            <a:xfrm>
              <a:off x="6346083" y="3165042"/>
              <a:ext cx="3379239" cy="646331"/>
            </a:xfrm>
            <a:prstGeom prst="rect">
              <a:avLst/>
            </a:prstGeom>
            <a:noFill/>
          </p:spPr>
          <p:txBody>
            <a:bodyPr wrap="square" rtlCol="0">
              <a:spAutoFit/>
            </a:bodyPr>
            <a:lstStyle/>
            <a:p>
              <a:r>
                <a:rPr lang="de-DE" sz="1200" dirty="0">
                  <a:solidFill>
                    <a:srgbClr val="FF0000"/>
                  </a:solidFill>
                </a:rPr>
                <a:t>Das </a:t>
              </a:r>
              <a:r>
                <a:rPr lang="de-DE" sz="1200" dirty="0" err="1">
                  <a:solidFill>
                    <a:srgbClr val="FF0000"/>
                  </a:solidFill>
                </a:rPr>
                <a:t>Repowering</a:t>
              </a:r>
              <a:r>
                <a:rPr lang="de-DE" sz="1200" dirty="0">
                  <a:solidFill>
                    <a:srgbClr val="FF0000"/>
                  </a:solidFill>
                </a:rPr>
                <a:t> mit 6 MW-Windräder benötigt weitestgehend die Flächen des bisherigen Bestandes! Deshalb werden für den Zubau zusätzliche Flächen benötigt!</a:t>
              </a:r>
            </a:p>
          </p:txBody>
        </p:sp>
        <p:sp>
          <p:nvSpPr>
            <p:cNvPr id="21" name="Rechteck: abgerundete Ecken 20">
              <a:extLst>
                <a:ext uri="{FF2B5EF4-FFF2-40B4-BE49-F238E27FC236}">
                  <a16:creationId xmlns:a16="http://schemas.microsoft.com/office/drawing/2014/main" id="{8B068883-1661-46F7-AA4B-D8A099F4AFFF}"/>
                </a:ext>
              </a:extLst>
            </p:cNvPr>
            <p:cNvSpPr/>
            <p:nvPr/>
          </p:nvSpPr>
          <p:spPr bwMode="auto">
            <a:xfrm>
              <a:off x="6363839" y="2994502"/>
              <a:ext cx="3421929" cy="83571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highlight>
                  <a:srgbClr val="FFFF00"/>
                </a:highlight>
                <a:latin typeface="Arial" charset="0"/>
              </a:endParaRPr>
            </a:p>
          </p:txBody>
        </p:sp>
      </p:grpSp>
    </p:spTree>
    <p:extLst>
      <p:ext uri="{BB962C8B-B14F-4D97-AF65-F5344CB8AC3E}">
        <p14:creationId xmlns:p14="http://schemas.microsoft.com/office/powerpoint/2010/main" val="5716111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0-#ppt_w/2"/>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0-#ppt_w/2"/>
                                          </p:val>
                                        </p:tav>
                                        <p:tav tm="100000">
                                          <p:val>
                                            <p:strVal val="#ppt_x"/>
                                          </p:val>
                                        </p:tav>
                                      </p:tavLst>
                                    </p:anim>
                                    <p:anim calcmode="lin" valueType="num">
                                      <p:cBhvr additive="base">
                                        <p:cTn id="32"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0-#ppt_w/2"/>
                                          </p:val>
                                        </p:tav>
                                        <p:tav tm="100000">
                                          <p:val>
                                            <p:strVal val="#ppt_x"/>
                                          </p:val>
                                        </p:tav>
                                      </p:tavLst>
                                    </p:anim>
                                    <p:anim calcmode="lin" valueType="num">
                                      <p:cBhvr additive="base">
                                        <p:cTn id="4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1000" fill="hold"/>
                                        <p:tgtEl>
                                          <p:spTgt spid="20"/>
                                        </p:tgtEl>
                                        <p:attrNameLst>
                                          <p:attrName>ppt_x</p:attrName>
                                        </p:attrNameLst>
                                      </p:cBhvr>
                                      <p:tavLst>
                                        <p:tav tm="0">
                                          <p:val>
                                            <p:strVal val="0-#ppt_w/2"/>
                                          </p:val>
                                        </p:tav>
                                        <p:tav tm="100000">
                                          <p:val>
                                            <p:strVal val="#ppt_x"/>
                                          </p:val>
                                        </p:tav>
                                      </p:tavLst>
                                    </p:anim>
                                    <p:anim calcmode="lin" valueType="num">
                                      <p:cBhvr additive="base">
                                        <p:cTn id="5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1000" fill="hold"/>
                                        <p:tgtEl>
                                          <p:spTgt spid="19"/>
                                        </p:tgtEl>
                                        <p:attrNameLst>
                                          <p:attrName>ppt_x</p:attrName>
                                        </p:attrNameLst>
                                      </p:cBhvr>
                                      <p:tavLst>
                                        <p:tav tm="0">
                                          <p:val>
                                            <p:strVal val="0-#ppt_w/2"/>
                                          </p:val>
                                        </p:tav>
                                        <p:tav tm="100000">
                                          <p:val>
                                            <p:strVal val="#ppt_x"/>
                                          </p:val>
                                        </p:tav>
                                      </p:tavLst>
                                    </p:anim>
                                    <p:anim calcmode="lin" valueType="num">
                                      <p:cBhvr additive="base">
                                        <p:cTn id="56"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000" fill="hold"/>
                                        <p:tgtEl>
                                          <p:spTgt spid="14"/>
                                        </p:tgtEl>
                                        <p:attrNameLst>
                                          <p:attrName>ppt_x</p:attrName>
                                        </p:attrNameLst>
                                      </p:cBhvr>
                                      <p:tavLst>
                                        <p:tav tm="0">
                                          <p:val>
                                            <p:strVal val="0-#ppt_w/2"/>
                                          </p:val>
                                        </p:tav>
                                        <p:tav tm="100000">
                                          <p:val>
                                            <p:strVal val="#ppt_x"/>
                                          </p:val>
                                        </p:tav>
                                      </p:tavLst>
                                    </p:anim>
                                    <p:anim calcmode="lin" valueType="num">
                                      <p:cBhvr additive="base">
                                        <p:cTn id="62"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1000" fill="hold"/>
                                        <p:tgtEl>
                                          <p:spTgt spid="12"/>
                                        </p:tgtEl>
                                        <p:attrNameLst>
                                          <p:attrName>ppt_x</p:attrName>
                                        </p:attrNameLst>
                                      </p:cBhvr>
                                      <p:tavLst>
                                        <p:tav tm="0">
                                          <p:val>
                                            <p:strVal val="0-#ppt_w/2"/>
                                          </p:val>
                                        </p:tav>
                                        <p:tav tm="100000">
                                          <p:val>
                                            <p:strVal val="#ppt_x"/>
                                          </p:val>
                                        </p:tav>
                                      </p:tavLst>
                                    </p:anim>
                                    <p:anim calcmode="lin" valueType="num">
                                      <p:cBhvr additive="base">
                                        <p:cTn id="6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1000" fill="hold"/>
                                        <p:tgtEl>
                                          <p:spTgt spid="8"/>
                                        </p:tgtEl>
                                        <p:attrNameLst>
                                          <p:attrName>ppt_x</p:attrName>
                                        </p:attrNameLst>
                                      </p:cBhvr>
                                      <p:tavLst>
                                        <p:tav tm="0">
                                          <p:val>
                                            <p:strVal val="#ppt_x"/>
                                          </p:val>
                                        </p:tav>
                                        <p:tav tm="100000">
                                          <p:val>
                                            <p:strVal val="#ppt_x"/>
                                          </p:val>
                                        </p:tav>
                                      </p:tavLst>
                                    </p:anim>
                                    <p:anim calcmode="lin" valueType="num">
                                      <p:cBhvr additive="base">
                                        <p:cTn id="7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animBg="1"/>
      <p:bldP spid="14" grpId="0" animBg="1"/>
      <p:bldP spid="15" grpId="0" animBg="1"/>
      <p:bldP spid="16" grpId="0" animBg="1"/>
      <p:bldP spid="17"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m 23">
            <a:extLst>
              <a:ext uri="{FF2B5EF4-FFF2-40B4-BE49-F238E27FC236}">
                <a16:creationId xmlns:a16="http://schemas.microsoft.com/office/drawing/2014/main" id="{D8E2B780-A098-47EC-8770-7E5718BF8839}"/>
              </a:ext>
            </a:extLst>
          </p:cNvPr>
          <p:cNvGraphicFramePr>
            <a:graphicFrameLocks/>
          </p:cNvGraphicFramePr>
          <p:nvPr/>
        </p:nvGraphicFramePr>
        <p:xfrm>
          <a:off x="575312" y="1542522"/>
          <a:ext cx="8953498" cy="402683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0"/>
            <a:ext cx="83639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RLP (1): EE-Potenziale bis 2040 in RLP</a:t>
            </a:r>
            <a:br>
              <a:rPr lang="de-DE" altLang="de-DE" sz="2000" dirty="0">
                <a:solidFill>
                  <a:schemeClr val="bg1"/>
                </a:solidFill>
              </a:rPr>
            </a:br>
            <a:r>
              <a:rPr lang="de-DE" altLang="de-DE" sz="2000" dirty="0">
                <a:solidFill>
                  <a:schemeClr val="bg1"/>
                </a:solidFill>
              </a:rPr>
              <a:t>Primärenergiebedarf mit EE-Potenziale und EE-Bestand 2018</a:t>
            </a:r>
            <a:endParaRPr lang="de-DE" altLang="de-DE" sz="2000" dirty="0">
              <a:solidFill>
                <a:schemeClr val="bg1"/>
              </a:solidFill>
              <a:effectLst>
                <a:outerShdw blurRad="38100" dist="38100" dir="2700000" algn="tl">
                  <a:srgbClr val="000000">
                    <a:alpha val="43137"/>
                  </a:srgbClr>
                </a:outerShdw>
              </a:effectLst>
            </a:endParaRPr>
          </a:p>
        </p:txBody>
      </p:sp>
      <p:sp>
        <p:nvSpPr>
          <p:cNvPr id="3" name="Textfeld 2">
            <a:extLst>
              <a:ext uri="{FF2B5EF4-FFF2-40B4-BE49-F238E27FC236}">
                <a16:creationId xmlns:a16="http://schemas.microsoft.com/office/drawing/2014/main" id="{88542B37-BDBA-4781-BEC2-175E83ECDBF4}"/>
              </a:ext>
            </a:extLst>
          </p:cNvPr>
          <p:cNvSpPr txBox="1"/>
          <p:nvPr/>
        </p:nvSpPr>
        <p:spPr>
          <a:xfrm>
            <a:off x="1123403" y="900958"/>
            <a:ext cx="2287806" cy="369332"/>
          </a:xfrm>
          <a:prstGeom prst="rect">
            <a:avLst/>
          </a:prstGeom>
          <a:noFill/>
        </p:spPr>
        <p:txBody>
          <a:bodyPr wrap="none" rtlCol="0">
            <a:spAutoFit/>
          </a:bodyPr>
          <a:lstStyle/>
          <a:p>
            <a:r>
              <a:rPr lang="de-DE" sz="1800" dirty="0"/>
              <a:t>Primärenergiebedarf</a:t>
            </a:r>
          </a:p>
        </p:txBody>
      </p:sp>
      <p:sp>
        <p:nvSpPr>
          <p:cNvPr id="14" name="Textfeld 13">
            <a:extLst>
              <a:ext uri="{FF2B5EF4-FFF2-40B4-BE49-F238E27FC236}">
                <a16:creationId xmlns:a16="http://schemas.microsoft.com/office/drawing/2014/main" id="{C63096BD-56CD-4536-9986-4C26936458BD}"/>
              </a:ext>
            </a:extLst>
          </p:cNvPr>
          <p:cNvSpPr txBox="1"/>
          <p:nvPr/>
        </p:nvSpPr>
        <p:spPr>
          <a:xfrm>
            <a:off x="4199100" y="900958"/>
            <a:ext cx="1646605" cy="369332"/>
          </a:xfrm>
          <a:prstGeom prst="rect">
            <a:avLst/>
          </a:prstGeom>
          <a:noFill/>
        </p:spPr>
        <p:txBody>
          <a:bodyPr wrap="none" rtlCol="0">
            <a:spAutoFit/>
          </a:bodyPr>
          <a:lstStyle/>
          <a:p>
            <a:r>
              <a:rPr lang="de-DE" sz="1800" dirty="0"/>
              <a:t>EE-Potenziale</a:t>
            </a:r>
          </a:p>
        </p:txBody>
      </p:sp>
      <p:sp>
        <p:nvSpPr>
          <p:cNvPr id="15" name="Textfeld 14">
            <a:extLst>
              <a:ext uri="{FF2B5EF4-FFF2-40B4-BE49-F238E27FC236}">
                <a16:creationId xmlns:a16="http://schemas.microsoft.com/office/drawing/2014/main" id="{14C3062C-70DF-40CF-98EA-B9945CEC5FAE}"/>
              </a:ext>
            </a:extLst>
          </p:cNvPr>
          <p:cNvSpPr txBox="1"/>
          <p:nvPr/>
        </p:nvSpPr>
        <p:spPr>
          <a:xfrm>
            <a:off x="7098410" y="900958"/>
            <a:ext cx="1608133" cy="369332"/>
          </a:xfrm>
          <a:prstGeom prst="rect">
            <a:avLst/>
          </a:prstGeom>
          <a:noFill/>
        </p:spPr>
        <p:txBody>
          <a:bodyPr wrap="none" rtlCol="0">
            <a:spAutoFit/>
          </a:bodyPr>
          <a:lstStyle/>
          <a:p>
            <a:r>
              <a:rPr lang="de-DE" sz="1800" dirty="0"/>
              <a:t>Bestand 2018</a:t>
            </a:r>
          </a:p>
        </p:txBody>
      </p:sp>
      <p:sp>
        <p:nvSpPr>
          <p:cNvPr id="16" name="Textfeld 15">
            <a:extLst>
              <a:ext uri="{FF2B5EF4-FFF2-40B4-BE49-F238E27FC236}">
                <a16:creationId xmlns:a16="http://schemas.microsoft.com/office/drawing/2014/main" id="{6A4B675E-589C-419D-BD49-60918BE2463C}"/>
              </a:ext>
            </a:extLst>
          </p:cNvPr>
          <p:cNvSpPr txBox="1"/>
          <p:nvPr/>
        </p:nvSpPr>
        <p:spPr>
          <a:xfrm>
            <a:off x="339642" y="1193824"/>
            <a:ext cx="628698" cy="338554"/>
          </a:xfrm>
          <a:prstGeom prst="rect">
            <a:avLst/>
          </a:prstGeom>
          <a:noFill/>
        </p:spPr>
        <p:txBody>
          <a:bodyPr wrap="none" rtlCol="0">
            <a:spAutoFit/>
          </a:bodyPr>
          <a:lstStyle/>
          <a:p>
            <a:r>
              <a:rPr lang="de-DE" sz="1600" b="1" dirty="0">
                <a:solidFill>
                  <a:srgbClr val="3333FF"/>
                </a:solidFill>
              </a:rPr>
              <a:t>TWh</a:t>
            </a:r>
          </a:p>
        </p:txBody>
      </p:sp>
      <p:sp>
        <p:nvSpPr>
          <p:cNvPr id="17" name="Textfeld 16">
            <a:extLst>
              <a:ext uri="{FF2B5EF4-FFF2-40B4-BE49-F238E27FC236}">
                <a16:creationId xmlns:a16="http://schemas.microsoft.com/office/drawing/2014/main" id="{A5C3A2E7-7EA8-4781-8D43-E9581F98EA41}"/>
              </a:ext>
            </a:extLst>
          </p:cNvPr>
          <p:cNvSpPr txBox="1"/>
          <p:nvPr/>
        </p:nvSpPr>
        <p:spPr>
          <a:xfrm>
            <a:off x="1653309" y="1203967"/>
            <a:ext cx="1184427" cy="338554"/>
          </a:xfrm>
          <a:prstGeom prst="rect">
            <a:avLst/>
          </a:prstGeom>
          <a:noFill/>
        </p:spPr>
        <p:txBody>
          <a:bodyPr wrap="none" rtlCol="0">
            <a:spAutoFit/>
          </a:bodyPr>
          <a:lstStyle/>
          <a:p>
            <a:r>
              <a:rPr lang="de-DE" sz="1600" dirty="0">
                <a:solidFill>
                  <a:srgbClr val="3333FF"/>
                </a:solidFill>
              </a:rPr>
              <a:t>100 TWh/a</a:t>
            </a:r>
          </a:p>
        </p:txBody>
      </p:sp>
      <p:sp>
        <p:nvSpPr>
          <p:cNvPr id="18" name="Textfeld 17">
            <a:extLst>
              <a:ext uri="{FF2B5EF4-FFF2-40B4-BE49-F238E27FC236}">
                <a16:creationId xmlns:a16="http://schemas.microsoft.com/office/drawing/2014/main" id="{C642B1C4-A342-4653-9FA3-5409E46233A1}"/>
              </a:ext>
            </a:extLst>
          </p:cNvPr>
          <p:cNvSpPr txBox="1"/>
          <p:nvPr/>
        </p:nvSpPr>
        <p:spPr>
          <a:xfrm>
            <a:off x="4338147" y="1203967"/>
            <a:ext cx="1540293" cy="338554"/>
          </a:xfrm>
          <a:prstGeom prst="rect">
            <a:avLst/>
          </a:prstGeom>
          <a:noFill/>
        </p:spPr>
        <p:txBody>
          <a:bodyPr wrap="none" rtlCol="0">
            <a:spAutoFit/>
          </a:bodyPr>
          <a:lstStyle/>
          <a:p>
            <a:r>
              <a:rPr lang="de-DE" sz="1600" dirty="0">
                <a:solidFill>
                  <a:srgbClr val="3333FF"/>
                </a:solidFill>
              </a:rPr>
              <a:t>&gt;&gt; 100 TWh/a </a:t>
            </a:r>
          </a:p>
        </p:txBody>
      </p:sp>
      <p:sp>
        <p:nvSpPr>
          <p:cNvPr id="19" name="Textfeld 18">
            <a:extLst>
              <a:ext uri="{FF2B5EF4-FFF2-40B4-BE49-F238E27FC236}">
                <a16:creationId xmlns:a16="http://schemas.microsoft.com/office/drawing/2014/main" id="{DBF6F305-41D2-4749-8B26-51831810C748}"/>
              </a:ext>
            </a:extLst>
          </p:cNvPr>
          <p:cNvSpPr txBox="1"/>
          <p:nvPr/>
        </p:nvSpPr>
        <p:spPr>
          <a:xfrm>
            <a:off x="7325387" y="1203967"/>
            <a:ext cx="1070614" cy="338554"/>
          </a:xfrm>
          <a:prstGeom prst="rect">
            <a:avLst/>
          </a:prstGeom>
          <a:noFill/>
        </p:spPr>
        <p:txBody>
          <a:bodyPr wrap="none" rtlCol="0">
            <a:spAutoFit/>
          </a:bodyPr>
          <a:lstStyle/>
          <a:p>
            <a:r>
              <a:rPr lang="de-DE" sz="1600" dirty="0">
                <a:solidFill>
                  <a:srgbClr val="3333FF"/>
                </a:solidFill>
              </a:rPr>
              <a:t>22,6 TWh</a:t>
            </a:r>
          </a:p>
        </p:txBody>
      </p:sp>
      <p:cxnSp>
        <p:nvCxnSpPr>
          <p:cNvPr id="20" name="Gerader Verbinder 19">
            <a:extLst>
              <a:ext uri="{FF2B5EF4-FFF2-40B4-BE49-F238E27FC236}">
                <a16:creationId xmlns:a16="http://schemas.microsoft.com/office/drawing/2014/main" id="{18CFD04A-5BA6-4E72-A241-FA2F915EA180}"/>
              </a:ext>
            </a:extLst>
          </p:cNvPr>
          <p:cNvCxnSpPr/>
          <p:nvPr/>
        </p:nvCxnSpPr>
        <p:spPr bwMode="auto">
          <a:xfrm flipV="1">
            <a:off x="4499432" y="1661458"/>
            <a:ext cx="0" cy="610071"/>
          </a:xfrm>
          <a:prstGeom prst="line">
            <a:avLst/>
          </a:prstGeom>
          <a:solidFill>
            <a:srgbClr val="FF0000"/>
          </a:solidFill>
          <a:ln w="28575" cap="flat" cmpd="sng" algn="ctr">
            <a:solidFill>
              <a:srgbClr val="FF99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84CA30B9-4B55-4692-ADBF-CFDB7DF70588}"/>
              </a:ext>
            </a:extLst>
          </p:cNvPr>
          <p:cNvCxnSpPr/>
          <p:nvPr/>
        </p:nvCxnSpPr>
        <p:spPr bwMode="auto">
          <a:xfrm flipV="1">
            <a:off x="5597201" y="1661458"/>
            <a:ext cx="0" cy="610071"/>
          </a:xfrm>
          <a:prstGeom prst="line">
            <a:avLst/>
          </a:prstGeom>
          <a:solidFill>
            <a:srgbClr val="FF0000"/>
          </a:solidFill>
          <a:ln w="28575" cap="flat" cmpd="sng" algn="ctr">
            <a:solidFill>
              <a:srgbClr val="FF99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 Box 14">
            <a:extLst>
              <a:ext uri="{FF2B5EF4-FFF2-40B4-BE49-F238E27FC236}">
                <a16:creationId xmlns:a16="http://schemas.microsoft.com/office/drawing/2014/main" id="{097E605F-BBA5-42F7-B023-9DD0913874BA}"/>
              </a:ext>
            </a:extLst>
          </p:cNvPr>
          <p:cNvSpPr txBox="1">
            <a:spLocks noChangeArrowheads="1"/>
          </p:cNvSpPr>
          <p:nvPr/>
        </p:nvSpPr>
        <p:spPr bwMode="auto">
          <a:xfrm>
            <a:off x="7339441" y="5676220"/>
            <a:ext cx="1705916" cy="184666"/>
          </a:xfrm>
          <a:prstGeom prst="rect">
            <a:avLst/>
          </a:prstGeom>
          <a:solidFill>
            <a:schemeClr val="bg1"/>
          </a:solidFill>
          <a:ln>
            <a:noFill/>
          </a:ln>
          <a:effec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LAK EB, ISE e.V.</a:t>
            </a:r>
          </a:p>
        </p:txBody>
      </p:sp>
      <p:sp>
        <p:nvSpPr>
          <p:cNvPr id="2" name="Textfeld 1">
            <a:extLst>
              <a:ext uri="{FF2B5EF4-FFF2-40B4-BE49-F238E27FC236}">
                <a16:creationId xmlns:a16="http://schemas.microsoft.com/office/drawing/2014/main" id="{0782AECD-04DB-4205-B9F1-CFCACF6A5EAE}"/>
              </a:ext>
            </a:extLst>
          </p:cNvPr>
          <p:cNvSpPr txBox="1"/>
          <p:nvPr/>
        </p:nvSpPr>
        <p:spPr>
          <a:xfrm>
            <a:off x="5709968" y="3048330"/>
            <a:ext cx="425116" cy="307777"/>
          </a:xfrm>
          <a:prstGeom prst="rect">
            <a:avLst/>
          </a:prstGeom>
          <a:noFill/>
        </p:spPr>
        <p:txBody>
          <a:bodyPr wrap="none" rtlCol="0">
            <a:spAutoFit/>
          </a:bodyPr>
          <a:lstStyle/>
          <a:p>
            <a:r>
              <a:rPr lang="de-DE" sz="1400" dirty="0"/>
              <a:t>PV</a:t>
            </a:r>
          </a:p>
        </p:txBody>
      </p:sp>
      <p:sp>
        <p:nvSpPr>
          <p:cNvPr id="7" name="Textfeld 6">
            <a:extLst>
              <a:ext uri="{FF2B5EF4-FFF2-40B4-BE49-F238E27FC236}">
                <a16:creationId xmlns:a16="http://schemas.microsoft.com/office/drawing/2014/main" id="{EFF59CD1-4597-478D-AC24-0EBA86C8A3DC}"/>
              </a:ext>
            </a:extLst>
          </p:cNvPr>
          <p:cNvSpPr txBox="1"/>
          <p:nvPr/>
        </p:nvSpPr>
        <p:spPr>
          <a:xfrm>
            <a:off x="5676977" y="3976799"/>
            <a:ext cx="1199367" cy="307777"/>
          </a:xfrm>
          <a:prstGeom prst="rect">
            <a:avLst/>
          </a:prstGeom>
          <a:noFill/>
        </p:spPr>
        <p:txBody>
          <a:bodyPr wrap="none" rtlCol="0">
            <a:spAutoFit/>
          </a:bodyPr>
          <a:lstStyle/>
          <a:p>
            <a:r>
              <a:rPr lang="de-DE" sz="1400" dirty="0"/>
              <a:t>Solarthermie</a:t>
            </a:r>
          </a:p>
        </p:txBody>
      </p:sp>
      <p:sp>
        <p:nvSpPr>
          <p:cNvPr id="8" name="Textfeld 7">
            <a:extLst>
              <a:ext uri="{FF2B5EF4-FFF2-40B4-BE49-F238E27FC236}">
                <a16:creationId xmlns:a16="http://schemas.microsoft.com/office/drawing/2014/main" id="{87D64A6A-FC26-4A88-B2DB-5CC6E63E8B28}"/>
              </a:ext>
            </a:extLst>
          </p:cNvPr>
          <p:cNvSpPr txBox="1"/>
          <p:nvPr/>
        </p:nvSpPr>
        <p:spPr>
          <a:xfrm>
            <a:off x="5676977" y="4402917"/>
            <a:ext cx="1289135" cy="307777"/>
          </a:xfrm>
          <a:prstGeom prst="rect">
            <a:avLst/>
          </a:prstGeom>
          <a:noFill/>
        </p:spPr>
        <p:txBody>
          <a:bodyPr wrap="none" rtlCol="0">
            <a:spAutoFit/>
          </a:bodyPr>
          <a:lstStyle/>
          <a:p>
            <a:r>
              <a:rPr lang="de-DE" sz="1400" dirty="0"/>
              <a:t>Wind </a:t>
            </a:r>
            <a:r>
              <a:rPr lang="de-DE" sz="1400" dirty="0" err="1"/>
              <a:t>onshore</a:t>
            </a:r>
            <a:endParaRPr lang="de-DE" sz="1400" dirty="0"/>
          </a:p>
        </p:txBody>
      </p:sp>
      <p:sp>
        <p:nvSpPr>
          <p:cNvPr id="10" name="Textfeld 9">
            <a:extLst>
              <a:ext uri="{FF2B5EF4-FFF2-40B4-BE49-F238E27FC236}">
                <a16:creationId xmlns:a16="http://schemas.microsoft.com/office/drawing/2014/main" id="{B096EFD1-03E4-4F7B-BCD7-980426FC3FEE}"/>
              </a:ext>
            </a:extLst>
          </p:cNvPr>
          <p:cNvSpPr txBox="1"/>
          <p:nvPr/>
        </p:nvSpPr>
        <p:spPr>
          <a:xfrm>
            <a:off x="5709968" y="4982924"/>
            <a:ext cx="971741" cy="307777"/>
          </a:xfrm>
          <a:prstGeom prst="rect">
            <a:avLst/>
          </a:prstGeom>
          <a:noFill/>
        </p:spPr>
        <p:txBody>
          <a:bodyPr wrap="none" rtlCol="0">
            <a:spAutoFit/>
          </a:bodyPr>
          <a:lstStyle/>
          <a:p>
            <a:r>
              <a:rPr lang="de-DE" sz="1400" dirty="0"/>
              <a:t>Biomasse</a:t>
            </a:r>
          </a:p>
        </p:txBody>
      </p:sp>
      <p:sp>
        <p:nvSpPr>
          <p:cNvPr id="13" name="Textfeld 12">
            <a:extLst>
              <a:ext uri="{FF2B5EF4-FFF2-40B4-BE49-F238E27FC236}">
                <a16:creationId xmlns:a16="http://schemas.microsoft.com/office/drawing/2014/main" id="{ADA26018-2436-46BA-9279-100A6E41FAA1}"/>
              </a:ext>
            </a:extLst>
          </p:cNvPr>
          <p:cNvSpPr txBox="1"/>
          <p:nvPr/>
        </p:nvSpPr>
        <p:spPr>
          <a:xfrm>
            <a:off x="5709968" y="5236018"/>
            <a:ext cx="1133387" cy="307777"/>
          </a:xfrm>
          <a:prstGeom prst="rect">
            <a:avLst/>
          </a:prstGeom>
          <a:solidFill>
            <a:schemeClr val="bg1"/>
          </a:solidFill>
        </p:spPr>
        <p:txBody>
          <a:bodyPr wrap="none" rtlCol="0">
            <a:spAutoFit/>
          </a:bodyPr>
          <a:lstStyle/>
          <a:p>
            <a:r>
              <a:rPr lang="de-DE" sz="1400" dirty="0"/>
              <a:t>Wasserkraft</a:t>
            </a:r>
          </a:p>
        </p:txBody>
      </p:sp>
      <p:sp>
        <p:nvSpPr>
          <p:cNvPr id="21" name="Textfeld 20">
            <a:extLst>
              <a:ext uri="{FF2B5EF4-FFF2-40B4-BE49-F238E27FC236}">
                <a16:creationId xmlns:a16="http://schemas.microsoft.com/office/drawing/2014/main" id="{AC35BAC6-3126-419B-B75B-87D4D74F42FF}"/>
              </a:ext>
            </a:extLst>
          </p:cNvPr>
          <p:cNvSpPr txBox="1"/>
          <p:nvPr/>
        </p:nvSpPr>
        <p:spPr>
          <a:xfrm>
            <a:off x="6966112" y="1966493"/>
            <a:ext cx="2313454" cy="1477328"/>
          </a:xfrm>
          <a:prstGeom prst="rect">
            <a:avLst/>
          </a:prstGeom>
          <a:solidFill>
            <a:schemeClr val="bg1">
              <a:lumMod val="95000"/>
            </a:schemeClr>
          </a:solidFill>
        </p:spPr>
        <p:txBody>
          <a:bodyPr wrap="none" rtlCol="0">
            <a:spAutoFit/>
          </a:bodyPr>
          <a:lstStyle/>
          <a:p>
            <a:r>
              <a:rPr lang="de-DE" sz="1800" dirty="0">
                <a:solidFill>
                  <a:srgbClr val="FF0000"/>
                </a:solidFill>
              </a:rPr>
              <a:t>EE-Potenziale, leicht</a:t>
            </a:r>
          </a:p>
          <a:p>
            <a:r>
              <a:rPr lang="de-DE" sz="1800" dirty="0">
                <a:solidFill>
                  <a:srgbClr val="FF0000"/>
                </a:solidFill>
              </a:rPr>
              <a:t>zu merken (TWh):</a:t>
            </a:r>
          </a:p>
          <a:p>
            <a:pPr marL="285750" indent="-285750">
              <a:buFontTx/>
              <a:buChar char="-"/>
            </a:pPr>
            <a:r>
              <a:rPr lang="de-DE" sz="1800" dirty="0">
                <a:solidFill>
                  <a:srgbClr val="FF0000"/>
                </a:solidFill>
              </a:rPr>
              <a:t>60  Solar</a:t>
            </a:r>
          </a:p>
          <a:p>
            <a:pPr marL="285750" indent="-285750">
              <a:buFontTx/>
              <a:buChar char="-"/>
            </a:pPr>
            <a:r>
              <a:rPr lang="de-DE" sz="1800" dirty="0">
                <a:solidFill>
                  <a:srgbClr val="FF0000"/>
                </a:solidFill>
              </a:rPr>
              <a:t>25 Wind</a:t>
            </a:r>
          </a:p>
          <a:p>
            <a:pPr marL="285750" indent="-285750">
              <a:buFontTx/>
              <a:buChar char="-"/>
            </a:pPr>
            <a:r>
              <a:rPr lang="de-DE" sz="1800" dirty="0">
                <a:solidFill>
                  <a:srgbClr val="FF0000"/>
                </a:solidFill>
              </a:rPr>
              <a:t>15 Biomasse</a:t>
            </a:r>
          </a:p>
        </p:txBody>
      </p:sp>
      <p:sp>
        <p:nvSpPr>
          <p:cNvPr id="25" name="Rectangle 4">
            <a:extLst>
              <a:ext uri="{FF2B5EF4-FFF2-40B4-BE49-F238E27FC236}">
                <a16:creationId xmlns:a16="http://schemas.microsoft.com/office/drawing/2014/main" id="{A9A1EBA2-3B93-4B3F-A64A-161A7BBB0128}"/>
              </a:ext>
            </a:extLst>
          </p:cNvPr>
          <p:cNvSpPr>
            <a:spLocks noChangeArrowheads="1"/>
          </p:cNvSpPr>
          <p:nvPr/>
        </p:nvSpPr>
        <p:spPr bwMode="auto">
          <a:xfrm>
            <a:off x="0" y="5860886"/>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Bedarf, Potenziale und Bestand bilden die Basis für die Mengen- und Kostenermittlung</a:t>
            </a:r>
          </a:p>
        </p:txBody>
      </p:sp>
      <p:sp>
        <p:nvSpPr>
          <p:cNvPr id="26" name="Textfeld 25">
            <a:extLst>
              <a:ext uri="{FF2B5EF4-FFF2-40B4-BE49-F238E27FC236}">
                <a16:creationId xmlns:a16="http://schemas.microsoft.com/office/drawing/2014/main" id="{F4AB4F0B-D691-4925-8D58-3607FDFF9A17}"/>
              </a:ext>
            </a:extLst>
          </p:cNvPr>
          <p:cNvSpPr txBox="1"/>
          <p:nvPr/>
        </p:nvSpPr>
        <p:spPr>
          <a:xfrm>
            <a:off x="2769439" y="1250996"/>
            <a:ext cx="295274" cy="276999"/>
          </a:xfrm>
          <a:prstGeom prst="rect">
            <a:avLst/>
          </a:prstGeom>
          <a:noFill/>
        </p:spPr>
        <p:txBody>
          <a:bodyPr wrap="none" rtlCol="0">
            <a:spAutoFit/>
          </a:bodyPr>
          <a:lstStyle/>
          <a:p>
            <a:r>
              <a:rPr lang="de-DE" sz="1200" dirty="0"/>
              <a:t>*)</a:t>
            </a:r>
          </a:p>
        </p:txBody>
      </p:sp>
      <p:sp>
        <p:nvSpPr>
          <p:cNvPr id="27" name="Textfeld 26">
            <a:extLst>
              <a:ext uri="{FF2B5EF4-FFF2-40B4-BE49-F238E27FC236}">
                <a16:creationId xmlns:a16="http://schemas.microsoft.com/office/drawing/2014/main" id="{4D9FC157-FAE6-4F1E-A7BC-C39F4E01B726}"/>
              </a:ext>
            </a:extLst>
          </p:cNvPr>
          <p:cNvSpPr txBox="1"/>
          <p:nvPr/>
        </p:nvSpPr>
        <p:spPr>
          <a:xfrm>
            <a:off x="178797" y="5583242"/>
            <a:ext cx="4088876" cy="276999"/>
          </a:xfrm>
          <a:prstGeom prst="rect">
            <a:avLst/>
          </a:prstGeom>
          <a:noFill/>
        </p:spPr>
        <p:txBody>
          <a:bodyPr wrap="none" rtlCol="0">
            <a:spAutoFit/>
          </a:bodyPr>
          <a:lstStyle/>
          <a:p>
            <a:r>
              <a:rPr lang="de-DE" sz="1200" dirty="0"/>
              <a:t>*) ohne klimaneutrale Grundstoff-Industrie (ca. 30 TWh/a)</a:t>
            </a:r>
          </a:p>
        </p:txBody>
      </p:sp>
    </p:spTree>
    <p:extLst>
      <p:ext uri="{BB962C8B-B14F-4D97-AF65-F5344CB8AC3E}">
        <p14:creationId xmlns:p14="http://schemas.microsoft.com/office/powerpoint/2010/main" val="140608970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ppt_x"/>
                                          </p:val>
                                        </p:tav>
                                        <p:tav tm="100000">
                                          <p:val>
                                            <p:strVal val="#ppt_x"/>
                                          </p:val>
                                        </p:tav>
                                      </p:tavLst>
                                    </p:anim>
                                    <p:anim calcmode="lin" valueType="num">
                                      <p:cBhvr additive="base">
                                        <p:cTn id="14"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m 25">
            <a:extLst>
              <a:ext uri="{FF2B5EF4-FFF2-40B4-BE49-F238E27FC236}">
                <a16:creationId xmlns:a16="http://schemas.microsoft.com/office/drawing/2014/main" id="{D6317C20-ADA2-4213-97DE-93B67C2C9324}"/>
              </a:ext>
            </a:extLst>
          </p:cNvPr>
          <p:cNvGraphicFramePr>
            <a:graphicFrameLocks/>
          </p:cNvGraphicFramePr>
          <p:nvPr/>
        </p:nvGraphicFramePr>
        <p:xfrm>
          <a:off x="1484244" y="1304101"/>
          <a:ext cx="7153410" cy="4330732"/>
        </p:xfrm>
        <a:graphic>
          <a:graphicData uri="http://schemas.openxmlformats.org/drawingml/2006/chart">
            <c:chart xmlns:c="http://schemas.openxmlformats.org/drawingml/2006/chart" xmlns:r="http://schemas.openxmlformats.org/officeDocument/2006/relationships" r:id="rId3"/>
          </a:graphicData>
        </a:graphic>
      </p:graphicFrame>
      <p:sp>
        <p:nvSpPr>
          <p:cNvPr id="29698" name="Rectangle 4">
            <a:extLst>
              <a:ext uri="{FF2B5EF4-FFF2-40B4-BE49-F238E27FC236}">
                <a16:creationId xmlns:a16="http://schemas.microsoft.com/office/drawing/2014/main" id="{A1B80801-47FC-49E3-86F5-0F728524A6B6}"/>
              </a:ext>
            </a:extLst>
          </p:cNvPr>
          <p:cNvSpPr>
            <a:spLocks noChangeArrowheads="1"/>
          </p:cNvSpPr>
          <p:nvPr/>
        </p:nvSpPr>
        <p:spPr bwMode="auto">
          <a:xfrm>
            <a:off x="1328738" y="9525"/>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RLP (2): Anteile beim Zubau-Mix bis 2040</a:t>
            </a:r>
            <a:br>
              <a:rPr lang="de-DE" altLang="de-DE" sz="2000" dirty="0">
                <a:solidFill>
                  <a:schemeClr val="bg1"/>
                </a:solidFill>
              </a:rPr>
            </a:br>
            <a:r>
              <a:rPr lang="de-DE" altLang="de-DE" sz="2000" dirty="0">
                <a:solidFill>
                  <a:schemeClr val="bg1"/>
                </a:solidFill>
              </a:rPr>
              <a:t>Fakten und Annahmen</a:t>
            </a:r>
          </a:p>
        </p:txBody>
      </p:sp>
      <p:sp>
        <p:nvSpPr>
          <p:cNvPr id="3" name="Textfeld 1">
            <a:extLst>
              <a:ext uri="{FF2B5EF4-FFF2-40B4-BE49-F238E27FC236}">
                <a16:creationId xmlns:a16="http://schemas.microsoft.com/office/drawing/2014/main" id="{1BFBB774-D06C-495B-88B0-ED4478388619}"/>
              </a:ext>
            </a:extLst>
          </p:cNvPr>
          <p:cNvSpPr txBox="1">
            <a:spLocks noChangeArrowheads="1"/>
          </p:cNvSpPr>
          <p:nvPr/>
        </p:nvSpPr>
        <p:spPr bwMode="auto">
          <a:xfrm>
            <a:off x="0" y="835660"/>
            <a:ext cx="9905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600" dirty="0">
                <a:solidFill>
                  <a:schemeClr val="accent2"/>
                </a:solidFill>
              </a:rPr>
              <a:t>Anteile der zu installierenden Leistungen des Zubau-Mix orientieren sich an den jeweiligen EE-Potenzialen: </a:t>
            </a:r>
          </a:p>
        </p:txBody>
      </p:sp>
      <p:sp>
        <p:nvSpPr>
          <p:cNvPr id="10" name="Text Box 5">
            <a:extLst>
              <a:ext uri="{FF2B5EF4-FFF2-40B4-BE49-F238E27FC236}">
                <a16:creationId xmlns:a16="http://schemas.microsoft.com/office/drawing/2014/main" id="{7E1332A7-738F-4565-B849-FECBFD33EEF9}"/>
              </a:ext>
            </a:extLst>
          </p:cNvPr>
          <p:cNvSpPr txBox="1">
            <a:spLocks noChangeArrowheads="1"/>
          </p:cNvSpPr>
          <p:nvPr/>
        </p:nvSpPr>
        <p:spPr bwMode="auto">
          <a:xfrm>
            <a:off x="7442352" y="5832596"/>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solidFill>
                  <a:srgbClr val="FF0000"/>
                </a:solidFill>
              </a:rPr>
              <a:t>Quelle:</a:t>
            </a:r>
            <a:r>
              <a:rPr lang="de-DE" altLang="de-DE" sz="1200" dirty="0">
                <a:solidFill>
                  <a:srgbClr val="FF0000"/>
                </a:solidFill>
              </a:rPr>
              <a:t> x) Quellenliste, ISE e.V.</a:t>
            </a:r>
            <a:endParaRPr lang="en-US" altLang="de-DE" sz="1200" dirty="0">
              <a:solidFill>
                <a:srgbClr val="FF0000"/>
              </a:solidFill>
            </a:endParaRPr>
          </a:p>
        </p:txBody>
      </p:sp>
      <p:sp>
        <p:nvSpPr>
          <p:cNvPr id="14" name="Textfeld 13">
            <a:extLst>
              <a:ext uri="{FF2B5EF4-FFF2-40B4-BE49-F238E27FC236}">
                <a16:creationId xmlns:a16="http://schemas.microsoft.com/office/drawing/2014/main" id="{5311890E-A8FB-4B52-BAF3-69C14F3CA509}"/>
              </a:ext>
            </a:extLst>
          </p:cNvPr>
          <p:cNvSpPr txBox="1"/>
          <p:nvPr/>
        </p:nvSpPr>
        <p:spPr>
          <a:xfrm>
            <a:off x="5850442" y="1412517"/>
            <a:ext cx="2866362" cy="338554"/>
          </a:xfrm>
          <a:prstGeom prst="rect">
            <a:avLst/>
          </a:prstGeom>
          <a:noFill/>
        </p:spPr>
        <p:txBody>
          <a:bodyPr wrap="none" rtlCol="0">
            <a:spAutoFit/>
          </a:bodyPr>
          <a:lstStyle/>
          <a:p>
            <a:r>
              <a:rPr lang="de-DE" sz="1600" b="1" dirty="0">
                <a:solidFill>
                  <a:srgbClr val="FF9900"/>
                </a:solidFill>
              </a:rPr>
              <a:t>PV-gesamt: 57 TWh/a (57%)</a:t>
            </a:r>
          </a:p>
        </p:txBody>
      </p:sp>
      <p:sp>
        <p:nvSpPr>
          <p:cNvPr id="16" name="Textfeld 15">
            <a:extLst>
              <a:ext uri="{FF2B5EF4-FFF2-40B4-BE49-F238E27FC236}">
                <a16:creationId xmlns:a16="http://schemas.microsoft.com/office/drawing/2014/main" id="{D150B3C7-5BFE-4E86-A6CB-5321B75B387F}"/>
              </a:ext>
            </a:extLst>
          </p:cNvPr>
          <p:cNvSpPr txBox="1"/>
          <p:nvPr/>
        </p:nvSpPr>
        <p:spPr>
          <a:xfrm>
            <a:off x="1613958" y="4976500"/>
            <a:ext cx="2353529" cy="338554"/>
          </a:xfrm>
          <a:prstGeom prst="rect">
            <a:avLst/>
          </a:prstGeom>
          <a:noFill/>
        </p:spPr>
        <p:txBody>
          <a:bodyPr wrap="none" rtlCol="0">
            <a:spAutoFit/>
          </a:bodyPr>
          <a:lstStyle/>
          <a:p>
            <a:r>
              <a:rPr lang="de-DE" sz="1600" b="1" dirty="0">
                <a:solidFill>
                  <a:srgbClr val="FF0000"/>
                </a:solidFill>
              </a:rPr>
              <a:t>Solarthermie: 3 TWh/a</a:t>
            </a:r>
          </a:p>
        </p:txBody>
      </p:sp>
      <p:sp>
        <p:nvSpPr>
          <p:cNvPr id="17" name="Textfeld 16">
            <a:extLst>
              <a:ext uri="{FF2B5EF4-FFF2-40B4-BE49-F238E27FC236}">
                <a16:creationId xmlns:a16="http://schemas.microsoft.com/office/drawing/2014/main" id="{780342DF-DB89-403F-8B75-2C15B69731CA}"/>
              </a:ext>
            </a:extLst>
          </p:cNvPr>
          <p:cNvSpPr txBox="1"/>
          <p:nvPr/>
        </p:nvSpPr>
        <p:spPr>
          <a:xfrm>
            <a:off x="620317" y="3753349"/>
            <a:ext cx="2588978" cy="338554"/>
          </a:xfrm>
          <a:prstGeom prst="rect">
            <a:avLst/>
          </a:prstGeom>
          <a:noFill/>
        </p:spPr>
        <p:txBody>
          <a:bodyPr wrap="none" rtlCol="0">
            <a:spAutoFit/>
          </a:bodyPr>
          <a:lstStyle/>
          <a:p>
            <a:r>
              <a:rPr lang="de-DE" sz="1600" b="1" dirty="0">
                <a:solidFill>
                  <a:srgbClr val="00B0F0"/>
                </a:solidFill>
              </a:rPr>
              <a:t>Wind-</a:t>
            </a:r>
            <a:r>
              <a:rPr lang="de-DE" sz="1600" b="1" dirty="0" err="1">
                <a:solidFill>
                  <a:srgbClr val="00B0F0"/>
                </a:solidFill>
              </a:rPr>
              <a:t>onshore</a:t>
            </a:r>
            <a:r>
              <a:rPr lang="de-DE" sz="1600" b="1" dirty="0">
                <a:solidFill>
                  <a:srgbClr val="00B0F0"/>
                </a:solidFill>
              </a:rPr>
              <a:t>: 24 TWh/a</a:t>
            </a:r>
          </a:p>
        </p:txBody>
      </p:sp>
      <p:sp>
        <p:nvSpPr>
          <p:cNvPr id="19" name="Textfeld 18">
            <a:extLst>
              <a:ext uri="{FF2B5EF4-FFF2-40B4-BE49-F238E27FC236}">
                <a16:creationId xmlns:a16="http://schemas.microsoft.com/office/drawing/2014/main" id="{186F1E09-727E-4E96-9BF9-59D9E492A52F}"/>
              </a:ext>
            </a:extLst>
          </p:cNvPr>
          <p:cNvSpPr txBox="1"/>
          <p:nvPr/>
        </p:nvSpPr>
        <p:spPr>
          <a:xfrm>
            <a:off x="489079" y="1396410"/>
            <a:ext cx="2180405" cy="338554"/>
          </a:xfrm>
          <a:prstGeom prst="rect">
            <a:avLst/>
          </a:prstGeom>
          <a:noFill/>
        </p:spPr>
        <p:txBody>
          <a:bodyPr wrap="none" rtlCol="0">
            <a:spAutoFit/>
          </a:bodyPr>
          <a:lstStyle/>
          <a:p>
            <a:r>
              <a:rPr lang="de-DE" sz="1600" b="1" dirty="0">
                <a:solidFill>
                  <a:srgbClr val="008000"/>
                </a:solidFill>
              </a:rPr>
              <a:t>Biomasse: 15 TWh/a</a:t>
            </a:r>
          </a:p>
        </p:txBody>
      </p:sp>
      <p:sp>
        <p:nvSpPr>
          <p:cNvPr id="22" name="Textfeld 21">
            <a:extLst>
              <a:ext uri="{FF2B5EF4-FFF2-40B4-BE49-F238E27FC236}">
                <a16:creationId xmlns:a16="http://schemas.microsoft.com/office/drawing/2014/main" id="{48DE2B91-D89B-4EB2-A066-299C353F5397}"/>
              </a:ext>
            </a:extLst>
          </p:cNvPr>
          <p:cNvSpPr txBox="1"/>
          <p:nvPr/>
        </p:nvSpPr>
        <p:spPr>
          <a:xfrm>
            <a:off x="2940329" y="1132400"/>
            <a:ext cx="2265748" cy="338554"/>
          </a:xfrm>
          <a:prstGeom prst="rect">
            <a:avLst/>
          </a:prstGeom>
          <a:noFill/>
        </p:spPr>
        <p:txBody>
          <a:bodyPr wrap="none" rtlCol="0">
            <a:spAutoFit/>
          </a:bodyPr>
          <a:lstStyle/>
          <a:p>
            <a:r>
              <a:rPr lang="de-DE" sz="1600" b="1" dirty="0">
                <a:solidFill>
                  <a:srgbClr val="0000FF"/>
                </a:solidFill>
              </a:rPr>
              <a:t>Wasserkraft: 1 TWh/a</a:t>
            </a:r>
          </a:p>
        </p:txBody>
      </p:sp>
      <p:grpSp>
        <p:nvGrpSpPr>
          <p:cNvPr id="2" name="Gruppieren 1">
            <a:extLst>
              <a:ext uri="{FF2B5EF4-FFF2-40B4-BE49-F238E27FC236}">
                <a16:creationId xmlns:a16="http://schemas.microsoft.com/office/drawing/2014/main" id="{B9077588-5BA3-49E6-883C-D4E757AFACC8}"/>
              </a:ext>
            </a:extLst>
          </p:cNvPr>
          <p:cNvGrpSpPr/>
          <p:nvPr/>
        </p:nvGrpSpPr>
        <p:grpSpPr>
          <a:xfrm>
            <a:off x="4264135" y="2673662"/>
            <a:ext cx="1609027" cy="1609027"/>
            <a:chOff x="4238759" y="2785377"/>
            <a:chExt cx="1609027" cy="1609027"/>
          </a:xfrm>
        </p:grpSpPr>
        <p:sp>
          <p:nvSpPr>
            <p:cNvPr id="20" name="Ellipse 19">
              <a:extLst>
                <a:ext uri="{FF2B5EF4-FFF2-40B4-BE49-F238E27FC236}">
                  <a16:creationId xmlns:a16="http://schemas.microsoft.com/office/drawing/2014/main" id="{4E450E95-2704-4624-BB7C-7ADD44C34B0C}"/>
                </a:ext>
              </a:extLst>
            </p:cNvPr>
            <p:cNvSpPr/>
            <p:nvPr/>
          </p:nvSpPr>
          <p:spPr bwMode="auto">
            <a:xfrm>
              <a:off x="4238759" y="2785377"/>
              <a:ext cx="1609027" cy="1609027"/>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 name="Textfeld 22">
              <a:extLst>
                <a:ext uri="{FF2B5EF4-FFF2-40B4-BE49-F238E27FC236}">
                  <a16:creationId xmlns:a16="http://schemas.microsoft.com/office/drawing/2014/main" id="{252EC2E9-78E1-414A-8694-40193D6BC9CC}"/>
                </a:ext>
              </a:extLst>
            </p:cNvPr>
            <p:cNvSpPr txBox="1"/>
            <p:nvPr/>
          </p:nvSpPr>
          <p:spPr>
            <a:xfrm>
              <a:off x="4511793" y="3245243"/>
              <a:ext cx="1098313" cy="738664"/>
            </a:xfrm>
            <a:prstGeom prst="rect">
              <a:avLst/>
            </a:prstGeom>
            <a:noFill/>
          </p:spPr>
          <p:txBody>
            <a:bodyPr wrap="none" rtlCol="0">
              <a:spAutoFit/>
            </a:bodyPr>
            <a:lstStyle/>
            <a:p>
              <a:pPr algn="ctr"/>
              <a:r>
                <a:rPr lang="de-DE" sz="1400" b="1" dirty="0"/>
                <a:t>100 TWh/a</a:t>
              </a:r>
            </a:p>
            <a:p>
              <a:pPr algn="ctr"/>
              <a:endParaRPr lang="de-DE" sz="1400" b="1" dirty="0"/>
            </a:p>
            <a:p>
              <a:pPr algn="ctr"/>
              <a:r>
                <a:rPr lang="de-DE" sz="1400" b="1" dirty="0"/>
                <a:t>Werte in %</a:t>
              </a:r>
            </a:p>
          </p:txBody>
        </p:sp>
      </p:grpSp>
      <p:sp>
        <p:nvSpPr>
          <p:cNvPr id="28" name="Textfeld 27">
            <a:extLst>
              <a:ext uri="{FF2B5EF4-FFF2-40B4-BE49-F238E27FC236}">
                <a16:creationId xmlns:a16="http://schemas.microsoft.com/office/drawing/2014/main" id="{AC289053-FCA1-46CB-A72B-B89FB337255B}"/>
              </a:ext>
            </a:extLst>
          </p:cNvPr>
          <p:cNvSpPr txBox="1"/>
          <p:nvPr/>
        </p:nvSpPr>
        <p:spPr>
          <a:xfrm>
            <a:off x="489079" y="1712223"/>
            <a:ext cx="3924031" cy="307777"/>
          </a:xfrm>
          <a:prstGeom prst="rect">
            <a:avLst/>
          </a:prstGeom>
          <a:noFill/>
        </p:spPr>
        <p:txBody>
          <a:bodyPr wrap="square" rtlCol="0">
            <a:spAutoFit/>
          </a:bodyPr>
          <a:lstStyle/>
          <a:p>
            <a:r>
              <a:rPr lang="de-DE" sz="1400" dirty="0">
                <a:solidFill>
                  <a:srgbClr val="006600"/>
                </a:solidFill>
              </a:rPr>
              <a:t>B</a:t>
            </a:r>
            <a:r>
              <a:rPr lang="de-DE" sz="1400" u="none" strike="noStrike" dirty="0">
                <a:solidFill>
                  <a:srgbClr val="006600"/>
                </a:solidFill>
                <a:effectLst/>
              </a:rPr>
              <a:t>iogasanlagen, vorrangig aus Reststoffen</a:t>
            </a:r>
            <a:endParaRPr lang="de-DE" sz="1400" dirty="0"/>
          </a:p>
        </p:txBody>
      </p:sp>
      <p:sp>
        <p:nvSpPr>
          <p:cNvPr id="30" name="Textfeld 29">
            <a:extLst>
              <a:ext uri="{FF2B5EF4-FFF2-40B4-BE49-F238E27FC236}">
                <a16:creationId xmlns:a16="http://schemas.microsoft.com/office/drawing/2014/main" id="{B4024A23-1FB1-4A23-B3F3-A49E5236642F}"/>
              </a:ext>
            </a:extLst>
          </p:cNvPr>
          <p:cNvSpPr txBox="1"/>
          <p:nvPr/>
        </p:nvSpPr>
        <p:spPr>
          <a:xfrm>
            <a:off x="489079" y="2008963"/>
            <a:ext cx="3177230" cy="307777"/>
          </a:xfrm>
          <a:prstGeom prst="rect">
            <a:avLst/>
          </a:prstGeom>
          <a:noFill/>
        </p:spPr>
        <p:txBody>
          <a:bodyPr wrap="square" rtlCol="0">
            <a:spAutoFit/>
          </a:bodyPr>
          <a:lstStyle/>
          <a:p>
            <a:r>
              <a:rPr lang="de-DE" sz="1400" dirty="0">
                <a:solidFill>
                  <a:srgbClr val="006600"/>
                </a:solidFill>
              </a:rPr>
              <a:t>Holz-Anlagen, vorrangig aus Abfällen</a:t>
            </a:r>
            <a:endParaRPr lang="de-DE" sz="1400" dirty="0"/>
          </a:p>
        </p:txBody>
      </p:sp>
      <p:sp>
        <p:nvSpPr>
          <p:cNvPr id="29" name="Textfeld 28">
            <a:extLst>
              <a:ext uri="{FF2B5EF4-FFF2-40B4-BE49-F238E27FC236}">
                <a16:creationId xmlns:a16="http://schemas.microsoft.com/office/drawing/2014/main" id="{DBED8829-2C2A-4C6D-8A92-289A6F24002D}"/>
              </a:ext>
            </a:extLst>
          </p:cNvPr>
          <p:cNvSpPr txBox="1"/>
          <p:nvPr/>
        </p:nvSpPr>
        <p:spPr>
          <a:xfrm>
            <a:off x="6575702" y="2117865"/>
            <a:ext cx="2595069" cy="307777"/>
          </a:xfrm>
          <a:prstGeom prst="rect">
            <a:avLst/>
          </a:prstGeom>
          <a:noFill/>
        </p:spPr>
        <p:txBody>
          <a:bodyPr wrap="none" rtlCol="0">
            <a:spAutoFit/>
          </a:bodyPr>
          <a:lstStyle/>
          <a:p>
            <a:r>
              <a:rPr lang="de-DE" sz="1400" u="none" strike="noStrike" dirty="0">
                <a:solidFill>
                  <a:srgbClr val="FF9900"/>
                </a:solidFill>
                <a:effectLst/>
              </a:rPr>
              <a:t>PV-Dächer (40% von PV-ges.)</a:t>
            </a:r>
            <a:endParaRPr lang="de-DE" sz="1400" dirty="0"/>
          </a:p>
        </p:txBody>
      </p:sp>
      <p:sp>
        <p:nvSpPr>
          <p:cNvPr id="32" name="Textfeld 31">
            <a:extLst>
              <a:ext uri="{FF2B5EF4-FFF2-40B4-BE49-F238E27FC236}">
                <a16:creationId xmlns:a16="http://schemas.microsoft.com/office/drawing/2014/main" id="{9B5A0FB0-1235-4C09-A086-3449DFF45892}"/>
              </a:ext>
            </a:extLst>
          </p:cNvPr>
          <p:cNvSpPr txBox="1"/>
          <p:nvPr/>
        </p:nvSpPr>
        <p:spPr>
          <a:xfrm>
            <a:off x="6984414" y="3422096"/>
            <a:ext cx="2803460" cy="307777"/>
          </a:xfrm>
          <a:prstGeom prst="rect">
            <a:avLst/>
          </a:prstGeom>
          <a:noFill/>
        </p:spPr>
        <p:txBody>
          <a:bodyPr wrap="none" rtlCol="0">
            <a:spAutoFit/>
          </a:bodyPr>
          <a:lstStyle/>
          <a:p>
            <a:pPr algn="l" fontAlgn="t"/>
            <a:r>
              <a:rPr lang="de-DE" sz="1400" u="none" strike="noStrike" dirty="0">
                <a:solidFill>
                  <a:srgbClr val="FF9900"/>
                </a:solidFill>
                <a:effectLst/>
              </a:rPr>
              <a:t>PV-Fassaden (10% von PV-ges.)</a:t>
            </a:r>
          </a:p>
        </p:txBody>
      </p:sp>
      <p:sp>
        <p:nvSpPr>
          <p:cNvPr id="33" name="Textfeld 32">
            <a:extLst>
              <a:ext uri="{FF2B5EF4-FFF2-40B4-BE49-F238E27FC236}">
                <a16:creationId xmlns:a16="http://schemas.microsoft.com/office/drawing/2014/main" id="{23A8CBA9-C7AB-425A-BF1F-99C6F044261A}"/>
              </a:ext>
            </a:extLst>
          </p:cNvPr>
          <p:cNvSpPr txBox="1"/>
          <p:nvPr/>
        </p:nvSpPr>
        <p:spPr>
          <a:xfrm>
            <a:off x="6833179" y="3927864"/>
            <a:ext cx="2463880" cy="523220"/>
          </a:xfrm>
          <a:prstGeom prst="rect">
            <a:avLst/>
          </a:prstGeom>
          <a:noFill/>
        </p:spPr>
        <p:txBody>
          <a:bodyPr wrap="none" rtlCol="0">
            <a:spAutoFit/>
          </a:bodyPr>
          <a:lstStyle/>
          <a:p>
            <a:pPr algn="l" fontAlgn="t"/>
            <a:r>
              <a:rPr lang="de-DE" sz="1400" u="none" strike="noStrike" dirty="0">
                <a:solidFill>
                  <a:srgbClr val="FF9900"/>
                </a:solidFill>
                <a:effectLst/>
              </a:rPr>
              <a:t>PV-Parkplatzüberdachungen</a:t>
            </a:r>
            <a:br>
              <a:rPr lang="de-DE" sz="1400" u="none" strike="noStrike" dirty="0">
                <a:solidFill>
                  <a:srgbClr val="FF9900"/>
                </a:solidFill>
                <a:effectLst/>
              </a:rPr>
            </a:br>
            <a:r>
              <a:rPr lang="de-DE" sz="1400" u="none" strike="noStrike" dirty="0">
                <a:solidFill>
                  <a:srgbClr val="FF9900"/>
                </a:solidFill>
                <a:effectLst/>
              </a:rPr>
              <a:t>(5% von PV-ges.)</a:t>
            </a:r>
          </a:p>
        </p:txBody>
      </p:sp>
      <p:sp>
        <p:nvSpPr>
          <p:cNvPr id="34" name="Textfeld 33">
            <a:extLst>
              <a:ext uri="{FF2B5EF4-FFF2-40B4-BE49-F238E27FC236}">
                <a16:creationId xmlns:a16="http://schemas.microsoft.com/office/drawing/2014/main" id="{6F3507B7-27AF-4564-AFD2-B709E965AD11}"/>
              </a:ext>
            </a:extLst>
          </p:cNvPr>
          <p:cNvSpPr txBox="1"/>
          <p:nvPr/>
        </p:nvSpPr>
        <p:spPr>
          <a:xfrm>
            <a:off x="6255015" y="4793318"/>
            <a:ext cx="2902846" cy="307777"/>
          </a:xfrm>
          <a:prstGeom prst="rect">
            <a:avLst/>
          </a:prstGeom>
          <a:noFill/>
        </p:spPr>
        <p:txBody>
          <a:bodyPr wrap="none" rtlCol="0">
            <a:spAutoFit/>
          </a:bodyPr>
          <a:lstStyle/>
          <a:p>
            <a:pPr algn="l" fontAlgn="t"/>
            <a:r>
              <a:rPr lang="de-DE" sz="1400" u="none" strike="noStrike" dirty="0">
                <a:solidFill>
                  <a:srgbClr val="FF9900"/>
                </a:solidFill>
                <a:effectLst/>
              </a:rPr>
              <a:t>PV-Freiflächen (30% von PV-ges.)</a:t>
            </a:r>
          </a:p>
        </p:txBody>
      </p:sp>
      <p:sp>
        <p:nvSpPr>
          <p:cNvPr id="35" name="Textfeld 34">
            <a:extLst>
              <a:ext uri="{FF2B5EF4-FFF2-40B4-BE49-F238E27FC236}">
                <a16:creationId xmlns:a16="http://schemas.microsoft.com/office/drawing/2014/main" id="{6FD9425C-A73B-4352-B48C-267350430860}"/>
              </a:ext>
            </a:extLst>
          </p:cNvPr>
          <p:cNvSpPr txBox="1"/>
          <p:nvPr/>
        </p:nvSpPr>
        <p:spPr>
          <a:xfrm>
            <a:off x="4926791" y="5332858"/>
            <a:ext cx="2467086" cy="307777"/>
          </a:xfrm>
          <a:prstGeom prst="rect">
            <a:avLst/>
          </a:prstGeom>
          <a:noFill/>
        </p:spPr>
        <p:txBody>
          <a:bodyPr wrap="none" rtlCol="0">
            <a:spAutoFit/>
          </a:bodyPr>
          <a:lstStyle/>
          <a:p>
            <a:pPr algn="l" fontAlgn="t"/>
            <a:r>
              <a:rPr lang="de-DE" sz="1400" u="none" strike="noStrike" dirty="0">
                <a:solidFill>
                  <a:srgbClr val="FF9900"/>
                </a:solidFill>
                <a:effectLst/>
              </a:rPr>
              <a:t>AGRI-PV (10% von PV-ges.)</a:t>
            </a:r>
          </a:p>
        </p:txBody>
      </p:sp>
      <p:sp>
        <p:nvSpPr>
          <p:cNvPr id="36" name="Textfeld 35">
            <a:extLst>
              <a:ext uri="{FF2B5EF4-FFF2-40B4-BE49-F238E27FC236}">
                <a16:creationId xmlns:a16="http://schemas.microsoft.com/office/drawing/2014/main" id="{594279B3-16ED-4E67-8038-F64FD438CD5F}"/>
              </a:ext>
            </a:extLst>
          </p:cNvPr>
          <p:cNvSpPr txBox="1"/>
          <p:nvPr/>
        </p:nvSpPr>
        <p:spPr>
          <a:xfrm>
            <a:off x="4117701" y="5589360"/>
            <a:ext cx="2284343" cy="523220"/>
          </a:xfrm>
          <a:prstGeom prst="rect">
            <a:avLst/>
          </a:prstGeom>
          <a:noFill/>
        </p:spPr>
        <p:txBody>
          <a:bodyPr wrap="none" rtlCol="0">
            <a:spAutoFit/>
          </a:bodyPr>
          <a:lstStyle/>
          <a:p>
            <a:pPr algn="l" fontAlgn="t"/>
            <a:r>
              <a:rPr lang="de-DE" sz="1400" u="none" strike="noStrike" dirty="0">
                <a:solidFill>
                  <a:srgbClr val="FF9900"/>
                </a:solidFill>
                <a:effectLst/>
              </a:rPr>
              <a:t>PV-Autobahnüberdachung</a:t>
            </a:r>
            <a:br>
              <a:rPr lang="de-DE" sz="1400" u="none" strike="noStrike" dirty="0">
                <a:solidFill>
                  <a:srgbClr val="FF9900"/>
                </a:solidFill>
                <a:effectLst/>
              </a:rPr>
            </a:br>
            <a:r>
              <a:rPr lang="de-DE" sz="1400" u="none" strike="noStrike" dirty="0">
                <a:solidFill>
                  <a:srgbClr val="FF9900"/>
                </a:solidFill>
                <a:effectLst/>
              </a:rPr>
              <a:t>(5% von PV-ges.)</a:t>
            </a:r>
            <a:endParaRPr lang="de-DE" sz="1400" b="0" i="0" u="none" strike="noStrike" dirty="0">
              <a:solidFill>
                <a:srgbClr val="FF9900"/>
              </a:solidFill>
              <a:effectLst/>
              <a:latin typeface="Calibri" panose="020F0502020204030204" pitchFamily="34" charset="0"/>
            </a:endParaRPr>
          </a:p>
        </p:txBody>
      </p:sp>
      <p:sp>
        <p:nvSpPr>
          <p:cNvPr id="25" name="Rectangle 4">
            <a:extLst>
              <a:ext uri="{FF2B5EF4-FFF2-40B4-BE49-F238E27FC236}">
                <a16:creationId xmlns:a16="http://schemas.microsoft.com/office/drawing/2014/main" id="{255AFFCA-EE7B-4D04-8ECD-F989D21BF19E}"/>
              </a:ext>
            </a:extLst>
          </p:cNvPr>
          <p:cNvSpPr>
            <a:spLocks noChangeArrowheads="1"/>
          </p:cNvSpPr>
          <p:nvPr/>
        </p:nvSpPr>
        <p:spPr bwMode="auto">
          <a:xfrm>
            <a:off x="0" y="611028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ALLE Potenziale werden beim Zubau-Mix gebraucht!</a:t>
            </a:r>
          </a:p>
        </p:txBody>
      </p:sp>
    </p:spTree>
    <p:extLst>
      <p:ext uri="{BB962C8B-B14F-4D97-AF65-F5344CB8AC3E}">
        <p14:creationId xmlns:p14="http://schemas.microsoft.com/office/powerpoint/2010/main" val="10479114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BE341A10-11E5-3CA5-FF41-B6F118A04924}"/>
              </a:ext>
            </a:extLst>
          </p:cNvPr>
          <p:cNvSpPr txBox="1">
            <a:spLocks noChangeArrowheads="1"/>
          </p:cNvSpPr>
          <p:nvPr/>
        </p:nvSpPr>
        <p:spPr bwMode="auto">
          <a:xfrm>
            <a:off x="969963" y="4699"/>
            <a:ext cx="71499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(1) PV (1)</a:t>
            </a:r>
          </a:p>
          <a:p>
            <a:pPr eaLnBrk="1" hangingPunct="1">
              <a:buFontTx/>
              <a:buNone/>
            </a:pPr>
            <a:r>
              <a:rPr lang="de-DE" altLang="de-DE" sz="2000" dirty="0">
                <a:solidFill>
                  <a:schemeClr val="bg1"/>
                </a:solidFill>
              </a:rPr>
              <a:t>Vorbemerkung</a:t>
            </a:r>
            <a:endParaRPr lang="en-GB" altLang="de-DE" sz="2000" dirty="0">
              <a:solidFill>
                <a:schemeClr val="bg1"/>
              </a:solidFill>
            </a:endParaRPr>
          </a:p>
        </p:txBody>
      </p:sp>
      <p:sp>
        <p:nvSpPr>
          <p:cNvPr id="2" name="Text Box 5">
            <a:extLst>
              <a:ext uri="{FF2B5EF4-FFF2-40B4-BE49-F238E27FC236}">
                <a16:creationId xmlns:a16="http://schemas.microsoft.com/office/drawing/2014/main" id="{DAC531AB-734A-E301-0015-FA36BCC10156}"/>
              </a:ext>
            </a:extLst>
          </p:cNvPr>
          <p:cNvSpPr txBox="1">
            <a:spLocks noChangeArrowheads="1"/>
          </p:cNvSpPr>
          <p:nvPr/>
        </p:nvSpPr>
        <p:spPr bwMode="auto">
          <a:xfrm>
            <a:off x="679253" y="2980427"/>
            <a:ext cx="8697913" cy="230832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Photovoltaik (PV) hat die größten Ausbaupotenziale der EE und kann auf verschiedenste Flächen gebaut werden:</a:t>
            </a:r>
            <a:br>
              <a:rPr lang="de-DE" altLang="de-DE" sz="1600" dirty="0">
                <a:solidFill>
                  <a:srgbClr val="0000FF"/>
                </a:solidFill>
              </a:rPr>
            </a:br>
            <a:r>
              <a:rPr lang="de-DE" altLang="de-DE" sz="1600" dirty="0">
                <a:solidFill>
                  <a:srgbClr val="0000FF"/>
                </a:solidFill>
              </a:rPr>
              <a:t>- Dächer (private Häuser, öffentliche Liegenschaften, GHD und Industrie)</a:t>
            </a:r>
            <a:br>
              <a:rPr lang="de-DE" altLang="de-DE" sz="1600" dirty="0">
                <a:solidFill>
                  <a:srgbClr val="0000FF"/>
                </a:solidFill>
              </a:rPr>
            </a:br>
            <a:r>
              <a:rPr lang="de-DE" altLang="de-DE" sz="1600" dirty="0">
                <a:solidFill>
                  <a:srgbClr val="0000FF"/>
                </a:solidFill>
              </a:rPr>
              <a:t>- Balkongeländer</a:t>
            </a:r>
            <a:br>
              <a:rPr lang="de-DE" altLang="de-DE" sz="1600" dirty="0">
                <a:solidFill>
                  <a:srgbClr val="0000FF"/>
                </a:solidFill>
              </a:rPr>
            </a:br>
            <a:r>
              <a:rPr lang="de-DE" altLang="de-DE" sz="1600" dirty="0">
                <a:solidFill>
                  <a:srgbClr val="0000FF"/>
                </a:solidFill>
              </a:rPr>
              <a:t>- Fassaden</a:t>
            </a:r>
            <a:br>
              <a:rPr lang="de-DE" altLang="de-DE" sz="1600" dirty="0">
                <a:solidFill>
                  <a:srgbClr val="0000FF"/>
                </a:solidFill>
              </a:rPr>
            </a:br>
            <a:r>
              <a:rPr lang="de-DE" altLang="de-DE" sz="1600" dirty="0">
                <a:solidFill>
                  <a:srgbClr val="0000FF"/>
                </a:solidFill>
              </a:rPr>
              <a:t>- Parkplätze</a:t>
            </a:r>
            <a:br>
              <a:rPr lang="de-DE" altLang="de-DE" sz="1600" dirty="0">
                <a:solidFill>
                  <a:srgbClr val="0000FF"/>
                </a:solidFill>
              </a:rPr>
            </a:br>
            <a:r>
              <a:rPr lang="de-DE" altLang="de-DE" sz="1600" dirty="0">
                <a:solidFill>
                  <a:srgbClr val="0000FF"/>
                </a:solidFill>
              </a:rPr>
              <a:t>- Verkehrswege, z.B. über Straßen (Autobahn)</a:t>
            </a:r>
            <a:br>
              <a:rPr lang="de-DE" altLang="de-DE" sz="1600" dirty="0">
                <a:solidFill>
                  <a:srgbClr val="0000FF"/>
                </a:solidFill>
              </a:rPr>
            </a:br>
            <a:r>
              <a:rPr lang="de-DE" altLang="de-DE" sz="1600" dirty="0">
                <a:solidFill>
                  <a:srgbClr val="0000FF"/>
                </a:solidFill>
              </a:rPr>
              <a:t>- Freiflächen (landwirtschaftliche Flächen mit niedrigen Ertragszahlen)</a:t>
            </a:r>
            <a:br>
              <a:rPr lang="de-DE" altLang="de-DE" sz="1600" dirty="0">
                <a:solidFill>
                  <a:srgbClr val="0000FF"/>
                </a:solidFill>
              </a:rPr>
            </a:br>
            <a:r>
              <a:rPr lang="de-DE" altLang="de-DE" sz="1600" dirty="0">
                <a:solidFill>
                  <a:srgbClr val="0000FF"/>
                </a:solidFill>
              </a:rPr>
              <a:t>- landwirtschaftlich genutzte Flächen mit Doppelnutzung (AGRI-PV)</a:t>
            </a:r>
          </a:p>
        </p:txBody>
      </p:sp>
      <p:sp>
        <p:nvSpPr>
          <p:cNvPr id="3" name="Text Box 5">
            <a:extLst>
              <a:ext uri="{FF2B5EF4-FFF2-40B4-BE49-F238E27FC236}">
                <a16:creationId xmlns:a16="http://schemas.microsoft.com/office/drawing/2014/main" id="{BAFFD925-64DB-19C8-9BC1-13A8837C37A8}"/>
              </a:ext>
            </a:extLst>
          </p:cNvPr>
          <p:cNvSpPr txBox="1">
            <a:spLocks noChangeArrowheads="1"/>
          </p:cNvSpPr>
          <p:nvPr/>
        </p:nvSpPr>
        <p:spPr bwMode="auto">
          <a:xfrm>
            <a:off x="679253" y="5373290"/>
            <a:ext cx="8697913"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Um die notwendige Energie erzeugen zu können, müssen ALLE Optionen genutzt werden!</a:t>
            </a:r>
          </a:p>
        </p:txBody>
      </p:sp>
      <p:sp>
        <p:nvSpPr>
          <p:cNvPr id="4" name="Text Box 5">
            <a:extLst>
              <a:ext uri="{FF2B5EF4-FFF2-40B4-BE49-F238E27FC236}">
                <a16:creationId xmlns:a16="http://schemas.microsoft.com/office/drawing/2014/main" id="{75B8DE25-B8AB-0E5E-9CE0-A5F5CA6A0D62}"/>
              </a:ext>
            </a:extLst>
          </p:cNvPr>
          <p:cNvSpPr txBox="1">
            <a:spLocks noChangeArrowheads="1"/>
          </p:cNvSpPr>
          <p:nvPr/>
        </p:nvSpPr>
        <p:spPr bwMode="auto">
          <a:xfrm>
            <a:off x="679253" y="5796382"/>
            <a:ext cx="8697913"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Von allen Arten der EE hat PV die niedrigsten Erzeugungskosten!</a:t>
            </a:r>
          </a:p>
        </p:txBody>
      </p:sp>
      <p:sp>
        <p:nvSpPr>
          <p:cNvPr id="5" name="Text Box 5">
            <a:extLst>
              <a:ext uri="{FF2B5EF4-FFF2-40B4-BE49-F238E27FC236}">
                <a16:creationId xmlns:a16="http://schemas.microsoft.com/office/drawing/2014/main" id="{FC5DBC03-844B-82E7-FAA9-864AEFEC89AA}"/>
              </a:ext>
            </a:extLst>
          </p:cNvPr>
          <p:cNvSpPr txBox="1">
            <a:spLocks noChangeArrowheads="1"/>
          </p:cNvSpPr>
          <p:nvPr/>
        </p:nvSpPr>
        <p:spPr bwMode="auto">
          <a:xfrm>
            <a:off x="679253" y="972485"/>
            <a:ext cx="869791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Bei den PV-Anlagen wird mittels Solarzellen ein Teil der Sonnenstrahlung (sichtbares Licht) in elektrische Energie umgewandelt.</a:t>
            </a:r>
          </a:p>
        </p:txBody>
      </p:sp>
      <p:sp>
        <p:nvSpPr>
          <p:cNvPr id="6" name="Text Box 5">
            <a:extLst>
              <a:ext uri="{FF2B5EF4-FFF2-40B4-BE49-F238E27FC236}">
                <a16:creationId xmlns:a16="http://schemas.microsoft.com/office/drawing/2014/main" id="{8D96426D-EE94-683D-3880-60A7049E76B3}"/>
              </a:ext>
            </a:extLst>
          </p:cNvPr>
          <p:cNvSpPr txBox="1">
            <a:spLocks noChangeArrowheads="1"/>
          </p:cNvSpPr>
          <p:nvPr/>
        </p:nvSpPr>
        <p:spPr bwMode="auto">
          <a:xfrm>
            <a:off x="679253" y="1641799"/>
            <a:ext cx="869791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In Abhängigkeit von der Jahreszeit ändern sich die Erträge der PV-Anlagen. Im Sommer sind die Erträge deutlich höher als im Winter!</a:t>
            </a:r>
          </a:p>
        </p:txBody>
      </p:sp>
      <p:sp>
        <p:nvSpPr>
          <p:cNvPr id="7" name="Text Box 5">
            <a:extLst>
              <a:ext uri="{FF2B5EF4-FFF2-40B4-BE49-F238E27FC236}">
                <a16:creationId xmlns:a16="http://schemas.microsoft.com/office/drawing/2014/main" id="{A99A239E-9DDD-9D0B-A291-B4BE19884FC4}"/>
              </a:ext>
            </a:extLst>
          </p:cNvPr>
          <p:cNvSpPr txBox="1">
            <a:spLocks noChangeArrowheads="1"/>
          </p:cNvSpPr>
          <p:nvPr/>
        </p:nvSpPr>
        <p:spPr bwMode="auto">
          <a:xfrm>
            <a:off x="679253" y="2311113"/>
            <a:ext cx="869791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Je südlicher die PV-Anlage aufgebaut ist (Breitengrad), um so höher sind die Erträge (Volllaststunden).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a:extLst>
              <a:ext uri="{FF2B5EF4-FFF2-40B4-BE49-F238E27FC236}">
                <a16:creationId xmlns:a16="http://schemas.microsoft.com/office/drawing/2014/main" id="{D8BBBBDB-058D-4F9A-96E8-63E5FA547C06}"/>
              </a:ext>
            </a:extLst>
          </p:cNvPr>
          <p:cNvSpPr>
            <a:spLocks noChangeArrowheads="1"/>
          </p:cNvSpPr>
          <p:nvPr/>
        </p:nvSpPr>
        <p:spPr bwMode="auto">
          <a:xfrm>
            <a:off x="1328738" y="9525"/>
            <a:ext cx="827224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RLP (3): zu installierende Leistung bis 2040 (1)</a:t>
            </a:r>
            <a:br>
              <a:rPr lang="de-DE" altLang="de-DE" sz="2000" dirty="0">
                <a:solidFill>
                  <a:schemeClr val="bg1"/>
                </a:solidFill>
              </a:rPr>
            </a:br>
            <a:r>
              <a:rPr lang="de-DE" altLang="de-DE" sz="2000" dirty="0">
                <a:solidFill>
                  <a:schemeClr val="bg1"/>
                </a:solidFill>
              </a:rPr>
              <a:t>Mengen</a:t>
            </a:r>
          </a:p>
        </p:txBody>
      </p:sp>
      <p:graphicFrame>
        <p:nvGraphicFramePr>
          <p:cNvPr id="17" name="Tabelle 16">
            <a:extLst>
              <a:ext uri="{FF2B5EF4-FFF2-40B4-BE49-F238E27FC236}">
                <a16:creationId xmlns:a16="http://schemas.microsoft.com/office/drawing/2014/main" id="{92139DE7-6493-4845-8A23-B4B10DF886EF}"/>
              </a:ext>
            </a:extLst>
          </p:cNvPr>
          <p:cNvGraphicFramePr>
            <a:graphicFrameLocks noGrp="1"/>
          </p:cNvGraphicFramePr>
          <p:nvPr/>
        </p:nvGraphicFramePr>
        <p:xfrm>
          <a:off x="374468" y="1687608"/>
          <a:ext cx="9170125" cy="3974972"/>
        </p:xfrm>
        <a:graphic>
          <a:graphicData uri="http://schemas.openxmlformats.org/drawingml/2006/table">
            <a:tbl>
              <a:tblPr>
                <a:tableStyleId>{5C22544A-7EE6-4342-B048-85BDC9FD1C3A}</a:tableStyleId>
              </a:tblPr>
              <a:tblGrid>
                <a:gridCol w="3123888">
                  <a:extLst>
                    <a:ext uri="{9D8B030D-6E8A-4147-A177-3AD203B41FA5}">
                      <a16:colId xmlns:a16="http://schemas.microsoft.com/office/drawing/2014/main" val="3893940588"/>
                    </a:ext>
                  </a:extLst>
                </a:gridCol>
                <a:gridCol w="1142066">
                  <a:extLst>
                    <a:ext uri="{9D8B030D-6E8A-4147-A177-3AD203B41FA5}">
                      <a16:colId xmlns:a16="http://schemas.microsoft.com/office/drawing/2014/main" val="38635682"/>
                    </a:ext>
                  </a:extLst>
                </a:gridCol>
                <a:gridCol w="990912">
                  <a:extLst>
                    <a:ext uri="{9D8B030D-6E8A-4147-A177-3AD203B41FA5}">
                      <a16:colId xmlns:a16="http://schemas.microsoft.com/office/drawing/2014/main" val="1983340636"/>
                    </a:ext>
                  </a:extLst>
                </a:gridCol>
                <a:gridCol w="873345">
                  <a:extLst>
                    <a:ext uri="{9D8B030D-6E8A-4147-A177-3AD203B41FA5}">
                      <a16:colId xmlns:a16="http://schemas.microsoft.com/office/drawing/2014/main" val="1079694883"/>
                    </a:ext>
                  </a:extLst>
                </a:gridCol>
                <a:gridCol w="722190">
                  <a:extLst>
                    <a:ext uri="{9D8B030D-6E8A-4147-A177-3AD203B41FA5}">
                      <a16:colId xmlns:a16="http://schemas.microsoft.com/office/drawing/2014/main" val="4110124032"/>
                    </a:ext>
                  </a:extLst>
                </a:gridCol>
                <a:gridCol w="1427584">
                  <a:extLst>
                    <a:ext uri="{9D8B030D-6E8A-4147-A177-3AD203B41FA5}">
                      <a16:colId xmlns:a16="http://schemas.microsoft.com/office/drawing/2014/main" val="929877051"/>
                    </a:ext>
                  </a:extLst>
                </a:gridCol>
                <a:gridCol w="890140">
                  <a:extLst>
                    <a:ext uri="{9D8B030D-6E8A-4147-A177-3AD203B41FA5}">
                      <a16:colId xmlns:a16="http://schemas.microsoft.com/office/drawing/2014/main" val="2162244714"/>
                    </a:ext>
                  </a:extLst>
                </a:gridCol>
              </a:tblGrid>
              <a:tr h="401618">
                <a:tc>
                  <a:txBody>
                    <a:bodyPr/>
                    <a:lstStyle/>
                    <a:p>
                      <a:pPr algn="ctr" fontAlgn="ctr"/>
                      <a:r>
                        <a:rPr lang="de-DE" sz="1200" b="1" u="none" strike="noStrike" dirty="0">
                          <a:solidFill>
                            <a:schemeClr val="bg1"/>
                          </a:solidFill>
                          <a:effectLst/>
                          <a:latin typeface="Calibri" panose="020F0502020204030204" pitchFamily="34" charset="0"/>
                          <a:cs typeface="Calibri" panose="020F0502020204030204" pitchFamily="34" charset="0"/>
                        </a:rPr>
                        <a:t>Art</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Soll</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2040</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Bestand</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2019</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Zubau bis</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2040</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Vollast-</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stunden</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a:solidFill>
                            <a:schemeClr val="bg1"/>
                          </a:solidFill>
                          <a:effectLst/>
                          <a:latin typeface="Calibri" panose="020F0502020204030204" pitchFamily="34" charset="0"/>
                          <a:cs typeface="Calibri" panose="020F0502020204030204" pitchFamily="34" charset="0"/>
                        </a:rPr>
                        <a:t>zu install.</a:t>
                      </a:r>
                      <a:br>
                        <a:rPr lang="de-DE" sz="1200" b="1" u="none" strike="noStrike">
                          <a:solidFill>
                            <a:schemeClr val="bg1"/>
                          </a:solidFill>
                          <a:effectLst/>
                          <a:latin typeface="Calibri" panose="020F0502020204030204" pitchFamily="34" charset="0"/>
                          <a:cs typeface="Calibri" panose="020F0502020204030204" pitchFamily="34" charset="0"/>
                        </a:rPr>
                      </a:br>
                      <a:r>
                        <a:rPr lang="de-DE" sz="1200" b="1" u="none" strike="noStrike">
                          <a:solidFill>
                            <a:schemeClr val="bg1"/>
                          </a:solidFill>
                          <a:effectLst/>
                          <a:latin typeface="Calibri" panose="020F0502020204030204" pitchFamily="34" charset="0"/>
                          <a:cs typeface="Calibri" panose="020F0502020204030204" pitchFamily="34" charset="0"/>
                        </a:rPr>
                        <a:t>Leistung bis 2040</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b="1" u="none" strike="noStrike" dirty="0">
                          <a:solidFill>
                            <a:schemeClr val="bg1"/>
                          </a:solidFill>
                          <a:effectLst/>
                          <a:latin typeface="Calibri" panose="020F0502020204030204" pitchFamily="34" charset="0"/>
                          <a:cs typeface="Calibri" panose="020F0502020204030204" pitchFamily="34" charset="0"/>
                        </a:rPr>
                        <a:t>zu </a:t>
                      </a:r>
                      <a:r>
                        <a:rPr lang="de-DE" sz="1200" b="1" u="none" strike="noStrike" dirty="0" err="1">
                          <a:solidFill>
                            <a:schemeClr val="bg1"/>
                          </a:solidFill>
                          <a:effectLst/>
                          <a:latin typeface="Calibri" panose="020F0502020204030204" pitchFamily="34" charset="0"/>
                          <a:cs typeface="Calibri" panose="020F0502020204030204" pitchFamily="34" charset="0"/>
                        </a:rPr>
                        <a:t>install</a:t>
                      </a:r>
                      <a:r>
                        <a:rPr lang="de-DE" sz="1200" b="1" u="none" strike="noStrike" dirty="0">
                          <a:solidFill>
                            <a:schemeClr val="bg1"/>
                          </a:solidFill>
                          <a:effectLst/>
                          <a:latin typeface="Calibri" panose="020F0502020204030204" pitchFamily="34" charset="0"/>
                          <a:cs typeface="Calibri" panose="020F0502020204030204" pitchFamily="34" charset="0"/>
                        </a:rPr>
                        <a:t>.</a:t>
                      </a:r>
                      <a:br>
                        <a:rPr lang="de-DE" sz="1200" b="1" u="none" strike="noStrike" dirty="0">
                          <a:solidFill>
                            <a:schemeClr val="bg1"/>
                          </a:solidFill>
                          <a:effectLst/>
                          <a:latin typeface="Calibri" panose="020F0502020204030204" pitchFamily="34" charset="0"/>
                          <a:cs typeface="Calibri" panose="020F0502020204030204" pitchFamily="34" charset="0"/>
                        </a:rPr>
                      </a:br>
                      <a:r>
                        <a:rPr lang="de-DE" sz="1200" b="1" u="none" strike="noStrike" dirty="0">
                          <a:solidFill>
                            <a:schemeClr val="bg1"/>
                          </a:solidFill>
                          <a:effectLst/>
                          <a:latin typeface="Calibri" panose="020F0502020204030204" pitchFamily="34" charset="0"/>
                          <a:cs typeface="Calibri" panose="020F0502020204030204" pitchFamily="34" charset="0"/>
                        </a:rPr>
                        <a:t>Leistung/a</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2905553507"/>
                  </a:ext>
                </a:extLst>
              </a:tr>
              <a:tr h="204907">
                <a:tc>
                  <a:txBody>
                    <a:bodyPr/>
                    <a:lstStyle/>
                    <a:p>
                      <a:pPr algn="ctr" fontAlgn="ct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TWh</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TWh</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TWh</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h</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a:solidFill>
                            <a:schemeClr val="bg1"/>
                          </a:solidFill>
                          <a:effectLst/>
                          <a:latin typeface="Calibri" panose="020F0502020204030204" pitchFamily="34" charset="0"/>
                          <a:cs typeface="Calibri" panose="020F0502020204030204" pitchFamily="34" charset="0"/>
                        </a:rPr>
                        <a:t>GW/19a</a:t>
                      </a:r>
                      <a:endParaRPr lang="de-DE" sz="12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200" u="none" strike="noStrike" dirty="0">
                          <a:solidFill>
                            <a:schemeClr val="bg1"/>
                          </a:solidFill>
                          <a:effectLst/>
                          <a:latin typeface="Calibri" panose="020F0502020204030204" pitchFamily="34" charset="0"/>
                          <a:cs typeface="Calibri" panose="020F0502020204030204" pitchFamily="34" charset="0"/>
                        </a:rPr>
                        <a:t>GW/a</a:t>
                      </a:r>
                      <a:endParaRPr lang="de-DE" sz="12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2805069752"/>
                  </a:ext>
                </a:extLst>
              </a:tr>
              <a:tr h="270478">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PV</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57,00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2,50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54,50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64,68</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3,40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057174086"/>
                  </a:ext>
                </a:extLst>
              </a:tr>
              <a:tr h="21194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PV-Dächer: privat/Industrie/Gewerbe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22,80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1,25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21,55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910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23,68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1,25</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202374674"/>
                  </a:ext>
                </a:extLst>
              </a:tr>
              <a:tr h="415401">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PV-Fassaden: privat/Industrie/Gewerbe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5,70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0,25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5,45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455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11,98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0,63</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3854151239"/>
                  </a:ext>
                </a:extLst>
              </a:tr>
              <a:tr h="21194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PV-Parkplätze</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2,85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0,13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2,73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728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3,74</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0,20</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3542911732"/>
                  </a:ext>
                </a:extLst>
              </a:tr>
              <a:tr h="21194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PV-Freiflächen</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17,10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0,88</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16,23</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16,56</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0,87</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988699114"/>
                  </a:ext>
                </a:extLst>
              </a:tr>
              <a:tr h="21194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AGRI-PV</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5,70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0,00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5,70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5,82</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0,31</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790649653"/>
                  </a:ext>
                </a:extLst>
              </a:tr>
              <a:tr h="211940">
                <a:tc>
                  <a:txBody>
                    <a:bodyPr/>
                    <a:lstStyle/>
                    <a:p>
                      <a:pPr algn="l" fontAlgn="ctr"/>
                      <a:r>
                        <a:rPr lang="de-DE" sz="1200" u="none" strike="noStrike">
                          <a:solidFill>
                            <a:srgbClr val="0000FF"/>
                          </a:solidFill>
                          <a:effectLst/>
                          <a:latin typeface="Calibri" panose="020F0502020204030204" pitchFamily="34" charset="0"/>
                          <a:cs typeface="Calibri" panose="020F0502020204030204" pitchFamily="34" charset="0"/>
                        </a:rPr>
                        <a:t>PV-Autobahnüberdachung</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2,85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0,00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2,85</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980</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a:solidFill>
                            <a:srgbClr val="0000FF"/>
                          </a:solidFill>
                          <a:effectLst/>
                          <a:latin typeface="Calibri" panose="020F0502020204030204" pitchFamily="34" charset="0"/>
                          <a:cs typeface="Calibri" panose="020F0502020204030204" pitchFamily="34" charset="0"/>
                        </a:rPr>
                        <a:t>2,91</a:t>
                      </a:r>
                      <a:endParaRPr lang="de-DE" sz="12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200" u="none" strike="noStrike" dirty="0">
                          <a:solidFill>
                            <a:srgbClr val="0000FF"/>
                          </a:solidFill>
                          <a:effectLst/>
                          <a:latin typeface="Calibri" panose="020F0502020204030204" pitchFamily="34" charset="0"/>
                          <a:cs typeface="Calibri" panose="020F0502020204030204" pitchFamily="34" charset="0"/>
                        </a:rPr>
                        <a:t>0,15</a:t>
                      </a:r>
                      <a:endParaRPr lang="de-DE" sz="12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59844424"/>
                  </a:ext>
                </a:extLst>
              </a:tr>
              <a:tr h="270478">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Solarthermie</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3,00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580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5,17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0,27</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263520696"/>
                  </a:ext>
                </a:extLst>
              </a:tr>
              <a:tr h="270478">
                <a:tc>
                  <a:txBody>
                    <a:bodyPr/>
                    <a:lstStyle/>
                    <a:p>
                      <a:pPr algn="l" fontAlgn="ctr"/>
                      <a:r>
                        <a:rPr lang="de-DE" sz="1600" u="none" strike="noStrike" dirty="0">
                          <a:solidFill>
                            <a:srgbClr val="0000FF"/>
                          </a:solidFill>
                          <a:effectLst/>
                          <a:latin typeface="Calibri" panose="020F0502020204030204" pitchFamily="34" charset="0"/>
                          <a:cs typeface="Calibri" panose="020F0502020204030204" pitchFamily="34" charset="0"/>
                        </a:rPr>
                        <a:t>Wind-</a:t>
                      </a:r>
                      <a:r>
                        <a:rPr lang="de-DE" sz="1600" u="none" strike="noStrike" dirty="0" err="1">
                          <a:solidFill>
                            <a:srgbClr val="0000FF"/>
                          </a:solidFill>
                          <a:effectLst/>
                          <a:latin typeface="Calibri" panose="020F0502020204030204" pitchFamily="34" charset="0"/>
                          <a:cs typeface="Calibri" panose="020F0502020204030204" pitchFamily="34" charset="0"/>
                        </a:rPr>
                        <a:t>onshore</a:t>
                      </a:r>
                      <a:r>
                        <a:rPr lang="de-DE" sz="1600" u="none" strike="noStrike" dirty="0">
                          <a:solidFill>
                            <a:srgbClr val="0000FF"/>
                          </a:solidFill>
                          <a:effectLst/>
                          <a:latin typeface="Calibri" panose="020F0502020204030204" pitchFamily="34" charset="0"/>
                          <a:cs typeface="Calibri" panose="020F0502020204030204" pitchFamily="34" charset="0"/>
                        </a:rPr>
                        <a:t>, D-Süden</a:t>
                      </a: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24,00</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6,20</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17,80</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2.466</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7,22</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0,38</a:t>
                      </a: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703737573"/>
                  </a:ext>
                </a:extLst>
              </a:tr>
              <a:tr h="270478">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Biomasse</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15,00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13,10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1,90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7.800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0,24</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0,01</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126426672"/>
                  </a:ext>
                </a:extLst>
              </a:tr>
              <a:tr h="270478">
                <a:tc>
                  <a:txBody>
                    <a:bodyPr/>
                    <a:lstStyle/>
                    <a:p>
                      <a:pPr algn="l" fontAlgn="ctr"/>
                      <a:r>
                        <a:rPr lang="de-DE" sz="1600" u="none" strike="noStrike">
                          <a:solidFill>
                            <a:srgbClr val="0000FF"/>
                          </a:solidFill>
                          <a:effectLst/>
                          <a:latin typeface="Calibri" panose="020F0502020204030204" pitchFamily="34" charset="0"/>
                          <a:cs typeface="Calibri" panose="020F0502020204030204" pitchFamily="34" charset="0"/>
                        </a:rPr>
                        <a:t>Wasserkraft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1,00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0,80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0,20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4.100</a:t>
                      </a: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0000FF"/>
                          </a:solidFill>
                          <a:effectLst/>
                          <a:latin typeface="Calibri" panose="020F0502020204030204" pitchFamily="34" charset="0"/>
                          <a:cs typeface="Calibri" panose="020F0502020204030204" pitchFamily="34" charset="0"/>
                        </a:rPr>
                        <a:t>0,05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0000FF"/>
                          </a:solidFill>
                          <a:effectLst/>
                          <a:latin typeface="Calibri" panose="020F0502020204030204" pitchFamily="34" charset="0"/>
                          <a:cs typeface="Calibri" panose="020F0502020204030204" pitchFamily="34" charset="0"/>
                        </a:rPr>
                        <a:t>0,00</a:t>
                      </a: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394029939"/>
                  </a:ext>
                </a:extLst>
              </a:tr>
              <a:tr h="270478">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0"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0"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706333302"/>
                  </a:ext>
                </a:extLst>
              </a:tr>
              <a:tr h="270478">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Gesamt</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100,00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22,60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77,20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078860856"/>
                  </a:ext>
                </a:extLst>
              </a:tr>
            </a:tbl>
          </a:graphicData>
        </a:graphic>
      </p:graphicFrame>
      <p:sp>
        <p:nvSpPr>
          <p:cNvPr id="29" name="Rechteck 28">
            <a:extLst>
              <a:ext uri="{FF2B5EF4-FFF2-40B4-BE49-F238E27FC236}">
                <a16:creationId xmlns:a16="http://schemas.microsoft.com/office/drawing/2014/main" id="{EBF928A4-7B25-414E-ACE9-F918D6EB7389}"/>
              </a:ext>
            </a:extLst>
          </p:cNvPr>
          <p:cNvSpPr/>
          <p:nvPr/>
        </p:nvSpPr>
        <p:spPr bwMode="auto">
          <a:xfrm>
            <a:off x="5660571" y="1598510"/>
            <a:ext cx="905692" cy="415459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 name="Gruppieren 17">
            <a:extLst>
              <a:ext uri="{FF2B5EF4-FFF2-40B4-BE49-F238E27FC236}">
                <a16:creationId xmlns:a16="http://schemas.microsoft.com/office/drawing/2014/main" id="{9B0B3A62-8019-49D2-92A5-56F29977BF60}"/>
              </a:ext>
            </a:extLst>
          </p:cNvPr>
          <p:cNvGrpSpPr/>
          <p:nvPr/>
        </p:nvGrpSpPr>
        <p:grpSpPr>
          <a:xfrm>
            <a:off x="7289074" y="1598510"/>
            <a:ext cx="2314576" cy="4154590"/>
            <a:chOff x="7289074" y="1598510"/>
            <a:chExt cx="2314576" cy="4154590"/>
          </a:xfrm>
        </p:grpSpPr>
        <p:sp>
          <p:nvSpPr>
            <p:cNvPr id="36" name="Rechteck 35">
              <a:extLst>
                <a:ext uri="{FF2B5EF4-FFF2-40B4-BE49-F238E27FC236}">
                  <a16:creationId xmlns:a16="http://schemas.microsoft.com/office/drawing/2014/main" id="{2ED81025-7381-410C-A77D-05DB27424CD5}"/>
                </a:ext>
              </a:extLst>
            </p:cNvPr>
            <p:cNvSpPr/>
            <p:nvPr/>
          </p:nvSpPr>
          <p:spPr bwMode="auto">
            <a:xfrm>
              <a:off x="7289074" y="1598510"/>
              <a:ext cx="2314576" cy="415459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2" name="Ellipse 31">
              <a:extLst>
                <a:ext uri="{FF2B5EF4-FFF2-40B4-BE49-F238E27FC236}">
                  <a16:creationId xmlns:a16="http://schemas.microsoft.com/office/drawing/2014/main" id="{C22DBE50-4920-419F-8D20-65E8E72BCFB3}"/>
                </a:ext>
              </a:extLst>
            </p:cNvPr>
            <p:cNvSpPr/>
            <p:nvPr/>
          </p:nvSpPr>
          <p:spPr bwMode="auto">
            <a:xfrm>
              <a:off x="8072415" y="2301984"/>
              <a:ext cx="679700" cy="27915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 name="Ellipse 36">
              <a:extLst>
                <a:ext uri="{FF2B5EF4-FFF2-40B4-BE49-F238E27FC236}">
                  <a16:creationId xmlns:a16="http://schemas.microsoft.com/office/drawing/2014/main" id="{81C522B6-4C2D-4286-83E0-C89781830B66}"/>
                </a:ext>
              </a:extLst>
            </p:cNvPr>
            <p:cNvSpPr/>
            <p:nvPr/>
          </p:nvSpPr>
          <p:spPr bwMode="auto">
            <a:xfrm>
              <a:off x="9048750" y="2301984"/>
              <a:ext cx="552232" cy="27915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 name="Ellipse 37">
              <a:extLst>
                <a:ext uri="{FF2B5EF4-FFF2-40B4-BE49-F238E27FC236}">
                  <a16:creationId xmlns:a16="http://schemas.microsoft.com/office/drawing/2014/main" id="{EE9D55D9-E053-4519-9E45-AD5BBB7D6715}"/>
                </a:ext>
              </a:extLst>
            </p:cNvPr>
            <p:cNvSpPr/>
            <p:nvPr/>
          </p:nvSpPr>
          <p:spPr bwMode="auto">
            <a:xfrm>
              <a:off x="8072415" y="4320409"/>
              <a:ext cx="679700" cy="27915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9" name="Ellipse 38">
              <a:extLst>
                <a:ext uri="{FF2B5EF4-FFF2-40B4-BE49-F238E27FC236}">
                  <a16:creationId xmlns:a16="http://schemas.microsoft.com/office/drawing/2014/main" id="{D662D27B-37A8-49F8-97C8-A7BAB7FD5602}"/>
                </a:ext>
              </a:extLst>
            </p:cNvPr>
            <p:cNvSpPr/>
            <p:nvPr/>
          </p:nvSpPr>
          <p:spPr bwMode="auto">
            <a:xfrm>
              <a:off x="9048750" y="4320409"/>
              <a:ext cx="552232" cy="27915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Rectangle 4">
            <a:extLst>
              <a:ext uri="{FF2B5EF4-FFF2-40B4-BE49-F238E27FC236}">
                <a16:creationId xmlns:a16="http://schemas.microsoft.com/office/drawing/2014/main" id="{BC3689F8-092B-4208-AB64-3EE6BE077D9B}"/>
              </a:ext>
            </a:extLst>
          </p:cNvPr>
          <p:cNvSpPr>
            <a:spLocks noChangeArrowheads="1"/>
          </p:cNvSpPr>
          <p:nvPr/>
        </p:nvSpPr>
        <p:spPr bwMode="auto">
          <a:xfrm>
            <a:off x="0" y="60721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Bei PV und Wind sind die größten </a:t>
            </a:r>
            <a:r>
              <a:rPr lang="de-DE" altLang="de-DE" sz="1800" dirty="0" err="1">
                <a:solidFill>
                  <a:srgbClr val="00B050"/>
                </a:solidFill>
              </a:rPr>
              <a:t>Zubauschritte</a:t>
            </a:r>
            <a:r>
              <a:rPr lang="de-DE" altLang="de-DE" sz="1800" dirty="0">
                <a:solidFill>
                  <a:srgbClr val="00B050"/>
                </a:solidFill>
              </a:rPr>
              <a:t> notwendig!</a:t>
            </a:r>
          </a:p>
        </p:txBody>
      </p:sp>
      <p:sp>
        <p:nvSpPr>
          <p:cNvPr id="2" name="Textfeld 1">
            <a:extLst>
              <a:ext uri="{FF2B5EF4-FFF2-40B4-BE49-F238E27FC236}">
                <a16:creationId xmlns:a16="http://schemas.microsoft.com/office/drawing/2014/main" id="{AB1115B9-F339-F09E-69D5-5E557A0F283C}"/>
              </a:ext>
            </a:extLst>
          </p:cNvPr>
          <p:cNvSpPr txBox="1"/>
          <p:nvPr/>
        </p:nvSpPr>
        <p:spPr>
          <a:xfrm>
            <a:off x="2358657" y="944119"/>
            <a:ext cx="5201745" cy="461665"/>
          </a:xfrm>
          <a:prstGeom prst="rect">
            <a:avLst/>
          </a:prstGeom>
          <a:noFill/>
        </p:spPr>
        <p:txBody>
          <a:bodyPr wrap="none" rtlCol="0">
            <a:spAutoFit/>
          </a:bodyPr>
          <a:lstStyle/>
          <a:p>
            <a:r>
              <a:rPr lang="de-DE" dirty="0">
                <a:solidFill>
                  <a:srgbClr val="0000FF"/>
                </a:solidFill>
              </a:rPr>
              <a:t>Vollaststunden: siehe Ausbaupfad D </a:t>
            </a:r>
          </a:p>
        </p:txBody>
      </p:sp>
    </p:spTree>
    <p:extLst>
      <p:ext uri="{BB962C8B-B14F-4D97-AF65-F5344CB8AC3E}">
        <p14:creationId xmlns:p14="http://schemas.microsoft.com/office/powerpoint/2010/main" val="45109583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1000" fill="hold"/>
                                        <p:tgtEl>
                                          <p:spTgt spid="29"/>
                                        </p:tgtEl>
                                        <p:attrNameLst>
                                          <p:attrName>ppt_x</p:attrName>
                                        </p:attrNameLst>
                                      </p:cBhvr>
                                      <p:tavLst>
                                        <p:tav tm="0">
                                          <p:val>
                                            <p:strVal val="0-#ppt_w/2"/>
                                          </p:val>
                                        </p:tav>
                                        <p:tav tm="100000">
                                          <p:val>
                                            <p:strVal val="#ppt_x"/>
                                          </p:val>
                                        </p:tav>
                                      </p:tavLst>
                                    </p:anim>
                                    <p:anim calcmode="lin" valueType="num">
                                      <p:cBhvr additive="base">
                                        <p:cTn id="14"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0-#ppt_w/2"/>
                                          </p:val>
                                        </p:tav>
                                        <p:tav tm="100000">
                                          <p:val>
                                            <p:strVal val="#ppt_x"/>
                                          </p:val>
                                        </p:tav>
                                      </p:tavLst>
                                    </p:anim>
                                    <p:anim calcmode="lin" valueType="num">
                                      <p:cBhvr additive="base">
                                        <p:cTn id="20"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E6904FDB-5D24-4416-A9C2-6BFE8E9CAF22}"/>
              </a:ext>
            </a:extLst>
          </p:cNvPr>
          <p:cNvSpPr>
            <a:spLocks noChangeArrowheads="1"/>
          </p:cNvSpPr>
          <p:nvPr/>
        </p:nvSpPr>
        <p:spPr bwMode="auto">
          <a:xfrm>
            <a:off x="1328738" y="9525"/>
            <a:ext cx="801306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RLP (3): zu installierende Leistung bis 2040 (2)</a:t>
            </a:r>
            <a:br>
              <a:rPr lang="de-DE" altLang="de-DE" sz="2000" dirty="0">
                <a:solidFill>
                  <a:schemeClr val="bg1"/>
                </a:solidFill>
              </a:rPr>
            </a:br>
            <a:r>
              <a:rPr lang="de-DE" altLang="de-DE" sz="2000" dirty="0">
                <a:solidFill>
                  <a:schemeClr val="bg1"/>
                </a:solidFill>
              </a:rPr>
              <a:t>Investitionskosten</a:t>
            </a:r>
          </a:p>
        </p:txBody>
      </p:sp>
      <p:graphicFrame>
        <p:nvGraphicFramePr>
          <p:cNvPr id="2" name="Tabelle 1">
            <a:extLst>
              <a:ext uri="{FF2B5EF4-FFF2-40B4-BE49-F238E27FC236}">
                <a16:creationId xmlns:a16="http://schemas.microsoft.com/office/drawing/2014/main" id="{6C99FEF7-86CC-4B91-A053-0F1F83806E43}"/>
              </a:ext>
            </a:extLst>
          </p:cNvPr>
          <p:cNvGraphicFramePr>
            <a:graphicFrameLocks noGrp="1"/>
          </p:cNvGraphicFramePr>
          <p:nvPr/>
        </p:nvGraphicFramePr>
        <p:xfrm>
          <a:off x="710076" y="1816227"/>
          <a:ext cx="8572937" cy="3949392"/>
        </p:xfrm>
        <a:graphic>
          <a:graphicData uri="http://schemas.openxmlformats.org/drawingml/2006/table">
            <a:tbl>
              <a:tblPr>
                <a:tableStyleId>{5C22544A-7EE6-4342-B048-85BDC9FD1C3A}</a:tableStyleId>
              </a:tblPr>
              <a:tblGrid>
                <a:gridCol w="3126599">
                  <a:extLst>
                    <a:ext uri="{9D8B030D-6E8A-4147-A177-3AD203B41FA5}">
                      <a16:colId xmlns:a16="http://schemas.microsoft.com/office/drawing/2014/main" val="4179067436"/>
                    </a:ext>
                  </a:extLst>
                </a:gridCol>
                <a:gridCol w="1428822">
                  <a:extLst>
                    <a:ext uri="{9D8B030D-6E8A-4147-A177-3AD203B41FA5}">
                      <a16:colId xmlns:a16="http://schemas.microsoft.com/office/drawing/2014/main" val="68583726"/>
                    </a:ext>
                  </a:extLst>
                </a:gridCol>
                <a:gridCol w="890913">
                  <a:extLst>
                    <a:ext uri="{9D8B030D-6E8A-4147-A177-3AD203B41FA5}">
                      <a16:colId xmlns:a16="http://schemas.microsoft.com/office/drawing/2014/main" val="36973686"/>
                    </a:ext>
                  </a:extLst>
                </a:gridCol>
                <a:gridCol w="1042201">
                  <a:extLst>
                    <a:ext uri="{9D8B030D-6E8A-4147-A177-3AD203B41FA5}">
                      <a16:colId xmlns:a16="http://schemas.microsoft.com/office/drawing/2014/main" val="516598462"/>
                    </a:ext>
                  </a:extLst>
                </a:gridCol>
                <a:gridCol w="1042201">
                  <a:extLst>
                    <a:ext uri="{9D8B030D-6E8A-4147-A177-3AD203B41FA5}">
                      <a16:colId xmlns:a16="http://schemas.microsoft.com/office/drawing/2014/main" val="2224896826"/>
                    </a:ext>
                  </a:extLst>
                </a:gridCol>
                <a:gridCol w="1042201">
                  <a:extLst>
                    <a:ext uri="{9D8B030D-6E8A-4147-A177-3AD203B41FA5}">
                      <a16:colId xmlns:a16="http://schemas.microsoft.com/office/drawing/2014/main" val="3859162863"/>
                    </a:ext>
                  </a:extLst>
                </a:gridCol>
              </a:tblGrid>
              <a:tr h="471918">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Art</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zu install.</a:t>
                      </a:r>
                      <a:br>
                        <a:rPr lang="de-DE" sz="1400" b="1" u="none" strike="noStrike">
                          <a:solidFill>
                            <a:schemeClr val="bg1"/>
                          </a:solidFill>
                          <a:effectLst/>
                          <a:latin typeface="Calibri" panose="020F0502020204030204" pitchFamily="34" charset="0"/>
                          <a:cs typeface="Calibri" panose="020F0502020204030204" pitchFamily="34" charset="0"/>
                        </a:rPr>
                      </a:br>
                      <a:r>
                        <a:rPr lang="de-DE" sz="1400" b="1" u="none" strike="noStrike">
                          <a:solidFill>
                            <a:schemeClr val="bg1"/>
                          </a:solidFill>
                          <a:effectLst/>
                          <a:latin typeface="Calibri" panose="020F0502020204030204" pitchFamily="34" charset="0"/>
                          <a:cs typeface="Calibri" panose="020F0502020204030204" pitchFamily="34" charset="0"/>
                        </a:rPr>
                        <a:t>Leistung bis 2040</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zu install.</a:t>
                      </a:r>
                      <a:br>
                        <a:rPr lang="de-DE" sz="1400" b="1" u="none" strike="noStrike">
                          <a:solidFill>
                            <a:schemeClr val="bg1"/>
                          </a:solidFill>
                          <a:effectLst/>
                          <a:latin typeface="Calibri" panose="020F0502020204030204" pitchFamily="34" charset="0"/>
                          <a:cs typeface="Calibri" panose="020F0502020204030204" pitchFamily="34" charset="0"/>
                        </a:rPr>
                      </a:br>
                      <a:r>
                        <a:rPr lang="de-DE" sz="1400" b="1" u="none" strike="noStrike">
                          <a:solidFill>
                            <a:schemeClr val="bg1"/>
                          </a:solidFill>
                          <a:effectLst/>
                          <a:latin typeface="Calibri" panose="020F0502020204030204" pitchFamily="34" charset="0"/>
                          <a:cs typeface="Calibri" panose="020F0502020204030204" pitchFamily="34" charset="0"/>
                        </a:rPr>
                        <a:t>Leistung/a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spez. Kosten</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Kosten</a:t>
                      </a:r>
                      <a:br>
                        <a:rPr lang="de-DE" sz="1400" b="1" u="none" strike="noStrike">
                          <a:solidFill>
                            <a:schemeClr val="bg1"/>
                          </a:solidFill>
                          <a:effectLst/>
                          <a:latin typeface="Calibri" panose="020F0502020204030204" pitchFamily="34" charset="0"/>
                          <a:cs typeface="Calibri" panose="020F0502020204030204" pitchFamily="34" charset="0"/>
                        </a:rPr>
                      </a:br>
                      <a:r>
                        <a:rPr lang="de-DE" sz="1400" b="1" u="none" strike="noStrike">
                          <a:solidFill>
                            <a:schemeClr val="bg1"/>
                          </a:solidFill>
                          <a:effectLst/>
                          <a:latin typeface="Calibri" panose="020F0502020204030204" pitchFamily="34" charset="0"/>
                          <a:cs typeface="Calibri" panose="020F0502020204030204" pitchFamily="34" charset="0"/>
                        </a:rPr>
                        <a:t>bis 2040</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Kosten/a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141703236"/>
                  </a:ext>
                </a:extLst>
              </a:tr>
              <a:tr h="240099">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Mio €/ MW</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dirty="0" err="1">
                          <a:solidFill>
                            <a:schemeClr val="bg1"/>
                          </a:solidFill>
                          <a:effectLst/>
                          <a:latin typeface="Calibri" panose="020F0502020204030204" pitchFamily="34" charset="0"/>
                          <a:cs typeface="Calibri" panose="020F0502020204030204" pitchFamily="34" charset="0"/>
                        </a:rPr>
                        <a:t>Mrd</a:t>
                      </a:r>
                      <a:r>
                        <a:rPr lang="de-DE" sz="1400" u="none" strike="noStrike" dirty="0">
                          <a:solidFill>
                            <a:schemeClr val="bg1"/>
                          </a:solidFill>
                          <a:effectLst/>
                          <a:latin typeface="Calibri" panose="020F0502020204030204" pitchFamily="34" charset="0"/>
                          <a:cs typeface="Calibri" panose="020F0502020204030204" pitchFamily="34" charset="0"/>
                        </a:rPr>
                        <a:t> €</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253408489"/>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PV</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64,68</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3,40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66,32</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3,49</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238031928"/>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PV-Dächer: privat/Industrie/Gewerbe</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23,68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1,04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24,63</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1,30</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562901091"/>
                  </a:ext>
                </a:extLst>
              </a:tr>
              <a:tr h="397584">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PV-Fassaden: privat/Industrie/Gewerbe</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11,98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0,63</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1,04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12,46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0,66</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404375175"/>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PV-Parkplätze</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3,74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0,20</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4,79</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0,25</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754484048"/>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PV-Freiflächen</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16,56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0,87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0,77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12,75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0,67</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095058553"/>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AGRI-PV</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5,82</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0,31</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7,44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0,39</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3828974925"/>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PV-Autobahnüberdachung</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2,91</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0,15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1,46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4,25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0,22</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3475561627"/>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Solarthermie</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5,17</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0,27</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1,33</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6,86</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0,36</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416868172"/>
                  </a:ext>
                </a:extLst>
              </a:tr>
              <a:tr h="273216">
                <a:tc>
                  <a:txBody>
                    <a:bodyPr/>
                    <a:lstStyle/>
                    <a:p>
                      <a:pPr algn="l" fontAlgn="ctr"/>
                      <a:r>
                        <a:rPr lang="de-DE" sz="1600" u="none" strike="noStrike" dirty="0">
                          <a:solidFill>
                            <a:srgbClr val="3333FF"/>
                          </a:solidFill>
                          <a:effectLst/>
                          <a:latin typeface="Calibri" panose="020F0502020204030204" pitchFamily="34" charset="0"/>
                          <a:cs typeface="Calibri" panose="020F0502020204030204" pitchFamily="34" charset="0"/>
                        </a:rPr>
                        <a:t>Wind-</a:t>
                      </a:r>
                      <a:r>
                        <a:rPr lang="de-DE" sz="1600" u="none" strike="noStrike" dirty="0" err="1">
                          <a:solidFill>
                            <a:srgbClr val="3333FF"/>
                          </a:solidFill>
                          <a:effectLst/>
                          <a:latin typeface="Calibri" panose="020F0502020204030204" pitchFamily="34" charset="0"/>
                          <a:cs typeface="Calibri" panose="020F0502020204030204" pitchFamily="34" charset="0"/>
                        </a:rPr>
                        <a:t>onshore</a:t>
                      </a:r>
                      <a:r>
                        <a:rPr lang="de-DE" sz="1600" u="none" strike="noStrike" dirty="0">
                          <a:solidFill>
                            <a:srgbClr val="3333FF"/>
                          </a:solidFill>
                          <a:effectLst/>
                          <a:latin typeface="Calibri" panose="020F0502020204030204" pitchFamily="34" charset="0"/>
                          <a:cs typeface="Calibri" panose="020F0502020204030204" pitchFamily="34" charset="0"/>
                        </a:rPr>
                        <a:t>, D-Süden</a:t>
                      </a:r>
                      <a:endParaRPr lang="de-DE" sz="16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7,22</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0,38</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0,92</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6,62</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0,35</a:t>
                      </a:r>
                      <a:endParaRPr lang="de-DE" sz="16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088632312"/>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Biomasse</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0,24</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0,01</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6,2</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1,50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0,08</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466236931"/>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Wasserkraft</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0,00</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6,97</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0,00</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0,00</a:t>
                      </a:r>
                      <a:endParaRPr lang="de-DE" sz="16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578957062"/>
                  </a:ext>
                </a:extLst>
              </a:tr>
              <a:tr h="273216">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Gesamt</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81,30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dirty="0">
                          <a:solidFill>
                            <a:srgbClr val="3333FF"/>
                          </a:solidFill>
                          <a:effectLst/>
                          <a:latin typeface="Calibri" panose="020F0502020204030204" pitchFamily="34" charset="0"/>
                          <a:cs typeface="Calibri" panose="020F0502020204030204" pitchFamily="34" charset="0"/>
                        </a:rPr>
                        <a:t>4,28</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037224890"/>
                  </a:ext>
                </a:extLst>
              </a:tr>
            </a:tbl>
          </a:graphicData>
        </a:graphic>
      </p:graphicFrame>
      <p:grpSp>
        <p:nvGrpSpPr>
          <p:cNvPr id="3" name="Gruppieren 2">
            <a:extLst>
              <a:ext uri="{FF2B5EF4-FFF2-40B4-BE49-F238E27FC236}">
                <a16:creationId xmlns:a16="http://schemas.microsoft.com/office/drawing/2014/main" id="{8D6FCBAC-7D5D-4D33-9667-3F62F90EC3BC}"/>
              </a:ext>
            </a:extLst>
          </p:cNvPr>
          <p:cNvGrpSpPr/>
          <p:nvPr/>
        </p:nvGrpSpPr>
        <p:grpSpPr>
          <a:xfrm>
            <a:off x="7244714" y="1757656"/>
            <a:ext cx="2097087" cy="4103213"/>
            <a:chOff x="7244714" y="1757656"/>
            <a:chExt cx="2097087" cy="4103213"/>
          </a:xfrm>
        </p:grpSpPr>
        <p:sp>
          <p:nvSpPr>
            <p:cNvPr id="26" name="Rechteck 25">
              <a:extLst>
                <a:ext uri="{FF2B5EF4-FFF2-40B4-BE49-F238E27FC236}">
                  <a16:creationId xmlns:a16="http://schemas.microsoft.com/office/drawing/2014/main" id="{FCC49AA5-7C84-4054-A55C-5D01C8A057EA}"/>
                </a:ext>
              </a:extLst>
            </p:cNvPr>
            <p:cNvSpPr/>
            <p:nvPr/>
          </p:nvSpPr>
          <p:spPr bwMode="auto">
            <a:xfrm>
              <a:off x="7244714" y="1757656"/>
              <a:ext cx="2097087" cy="4103213"/>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Ellipse 26">
              <a:extLst>
                <a:ext uri="{FF2B5EF4-FFF2-40B4-BE49-F238E27FC236}">
                  <a16:creationId xmlns:a16="http://schemas.microsoft.com/office/drawing/2014/main" id="{F6A74A49-B676-4EA7-8818-BAD6A2C0BFAA}"/>
                </a:ext>
              </a:extLst>
            </p:cNvPr>
            <p:cNvSpPr/>
            <p:nvPr/>
          </p:nvSpPr>
          <p:spPr bwMode="auto">
            <a:xfrm>
              <a:off x="7660781" y="2525500"/>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 name="Ellipse 20">
              <a:extLst>
                <a:ext uri="{FF2B5EF4-FFF2-40B4-BE49-F238E27FC236}">
                  <a16:creationId xmlns:a16="http://schemas.microsoft.com/office/drawing/2014/main" id="{99254E03-3850-4B61-B929-10B170318B56}"/>
                </a:ext>
              </a:extLst>
            </p:cNvPr>
            <p:cNvSpPr/>
            <p:nvPr/>
          </p:nvSpPr>
          <p:spPr bwMode="auto">
            <a:xfrm>
              <a:off x="8804366" y="2525500"/>
              <a:ext cx="537435"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 name="Ellipse 21">
              <a:extLst>
                <a:ext uri="{FF2B5EF4-FFF2-40B4-BE49-F238E27FC236}">
                  <a16:creationId xmlns:a16="http://schemas.microsoft.com/office/drawing/2014/main" id="{41D11BBF-DE8E-461B-A82A-7E47221EAE47}"/>
                </a:ext>
              </a:extLst>
            </p:cNvPr>
            <p:cNvSpPr/>
            <p:nvPr/>
          </p:nvSpPr>
          <p:spPr bwMode="auto">
            <a:xfrm>
              <a:off x="7660781" y="4676523"/>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 name="Ellipse 22">
              <a:extLst>
                <a:ext uri="{FF2B5EF4-FFF2-40B4-BE49-F238E27FC236}">
                  <a16:creationId xmlns:a16="http://schemas.microsoft.com/office/drawing/2014/main" id="{11E22E29-B680-4B41-992C-B8C4E0D99029}"/>
                </a:ext>
              </a:extLst>
            </p:cNvPr>
            <p:cNvSpPr/>
            <p:nvPr/>
          </p:nvSpPr>
          <p:spPr bwMode="auto">
            <a:xfrm>
              <a:off x="8804366" y="4676523"/>
              <a:ext cx="537435"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3" name="Ellipse 32">
              <a:extLst>
                <a:ext uri="{FF2B5EF4-FFF2-40B4-BE49-F238E27FC236}">
                  <a16:creationId xmlns:a16="http://schemas.microsoft.com/office/drawing/2014/main" id="{ED6BF26F-C64B-4CD0-A1BC-D7E5F322C7EB}"/>
                </a:ext>
              </a:extLst>
            </p:cNvPr>
            <p:cNvSpPr/>
            <p:nvPr/>
          </p:nvSpPr>
          <p:spPr bwMode="auto">
            <a:xfrm>
              <a:off x="7660781" y="5497423"/>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4" name="Ellipse 33">
              <a:extLst>
                <a:ext uri="{FF2B5EF4-FFF2-40B4-BE49-F238E27FC236}">
                  <a16:creationId xmlns:a16="http://schemas.microsoft.com/office/drawing/2014/main" id="{513461D0-5A00-4377-B534-ECCDF03FCAE8}"/>
                </a:ext>
              </a:extLst>
            </p:cNvPr>
            <p:cNvSpPr/>
            <p:nvPr/>
          </p:nvSpPr>
          <p:spPr bwMode="auto">
            <a:xfrm>
              <a:off x="8804366" y="5497423"/>
              <a:ext cx="537435"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0" name="Rectangle 4">
            <a:extLst>
              <a:ext uri="{FF2B5EF4-FFF2-40B4-BE49-F238E27FC236}">
                <a16:creationId xmlns:a16="http://schemas.microsoft.com/office/drawing/2014/main" id="{68443F9F-869D-447C-B74F-AF1AA7A27069}"/>
              </a:ext>
            </a:extLst>
          </p:cNvPr>
          <p:cNvSpPr>
            <a:spLocks noChangeArrowheads="1"/>
          </p:cNvSpPr>
          <p:nvPr/>
        </p:nvSpPr>
        <p:spPr bwMode="auto">
          <a:xfrm>
            <a:off x="0" y="614362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für RLP sind die Investitionskosten sehr hoch, doch . . .</a:t>
            </a:r>
          </a:p>
        </p:txBody>
      </p:sp>
      <p:grpSp>
        <p:nvGrpSpPr>
          <p:cNvPr id="4" name="Gruppieren 3">
            <a:extLst>
              <a:ext uri="{FF2B5EF4-FFF2-40B4-BE49-F238E27FC236}">
                <a16:creationId xmlns:a16="http://schemas.microsoft.com/office/drawing/2014/main" id="{623DC2A2-5CF3-40A3-9BEB-1FF72CD25FC9}"/>
              </a:ext>
            </a:extLst>
          </p:cNvPr>
          <p:cNvGrpSpPr/>
          <p:nvPr/>
        </p:nvGrpSpPr>
        <p:grpSpPr>
          <a:xfrm>
            <a:off x="5294811" y="1757656"/>
            <a:ext cx="898254" cy="4103213"/>
            <a:chOff x="5294811" y="1757656"/>
            <a:chExt cx="898254" cy="4103213"/>
          </a:xfrm>
        </p:grpSpPr>
        <p:sp>
          <p:nvSpPr>
            <p:cNvPr id="24" name="Rechteck 23">
              <a:extLst>
                <a:ext uri="{FF2B5EF4-FFF2-40B4-BE49-F238E27FC236}">
                  <a16:creationId xmlns:a16="http://schemas.microsoft.com/office/drawing/2014/main" id="{CA172C1B-B201-406E-B48F-E13376508472}"/>
                </a:ext>
              </a:extLst>
            </p:cNvPr>
            <p:cNvSpPr/>
            <p:nvPr/>
          </p:nvSpPr>
          <p:spPr bwMode="auto">
            <a:xfrm>
              <a:off x="5294811" y="1757656"/>
              <a:ext cx="868860" cy="4103213"/>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Ellipse 16">
              <a:extLst>
                <a:ext uri="{FF2B5EF4-FFF2-40B4-BE49-F238E27FC236}">
                  <a16:creationId xmlns:a16="http://schemas.microsoft.com/office/drawing/2014/main" id="{C4779C38-DA62-4218-8AC6-8DFA6A465CDD}"/>
                </a:ext>
              </a:extLst>
            </p:cNvPr>
            <p:cNvSpPr/>
            <p:nvPr/>
          </p:nvSpPr>
          <p:spPr bwMode="auto">
            <a:xfrm>
              <a:off x="5548098" y="2525499"/>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Ellipse 24">
              <a:extLst>
                <a:ext uri="{FF2B5EF4-FFF2-40B4-BE49-F238E27FC236}">
                  <a16:creationId xmlns:a16="http://schemas.microsoft.com/office/drawing/2014/main" id="{F08BE310-A2AB-4577-AB5E-355820BBA508}"/>
                </a:ext>
              </a:extLst>
            </p:cNvPr>
            <p:cNvSpPr/>
            <p:nvPr/>
          </p:nvSpPr>
          <p:spPr bwMode="auto">
            <a:xfrm>
              <a:off x="5548098" y="4666131"/>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Textfeld 4">
            <a:extLst>
              <a:ext uri="{FF2B5EF4-FFF2-40B4-BE49-F238E27FC236}">
                <a16:creationId xmlns:a16="http://schemas.microsoft.com/office/drawing/2014/main" id="{68123069-CDF6-490A-8333-434F7E4D6F20}"/>
              </a:ext>
            </a:extLst>
          </p:cNvPr>
          <p:cNvSpPr txBox="1"/>
          <p:nvPr/>
        </p:nvSpPr>
        <p:spPr>
          <a:xfrm>
            <a:off x="2358657" y="944119"/>
            <a:ext cx="4976683" cy="461665"/>
          </a:xfrm>
          <a:prstGeom prst="rect">
            <a:avLst/>
          </a:prstGeom>
          <a:noFill/>
        </p:spPr>
        <p:txBody>
          <a:bodyPr wrap="none" rtlCol="0">
            <a:spAutoFit/>
          </a:bodyPr>
          <a:lstStyle/>
          <a:p>
            <a:r>
              <a:rPr lang="de-DE" dirty="0">
                <a:solidFill>
                  <a:srgbClr val="0000FF"/>
                </a:solidFill>
              </a:rPr>
              <a:t>spez. Kosten: siehe Ausbaupfad D </a:t>
            </a:r>
          </a:p>
        </p:txBody>
      </p:sp>
    </p:spTree>
    <p:extLst>
      <p:ext uri="{BB962C8B-B14F-4D97-AF65-F5344CB8AC3E}">
        <p14:creationId xmlns:p14="http://schemas.microsoft.com/office/powerpoint/2010/main" val="17239234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01540DC2-D2DE-4047-994B-576C8AE0406B}"/>
              </a:ext>
            </a:extLst>
          </p:cNvPr>
          <p:cNvGraphicFramePr>
            <a:graphicFrameLocks noGrp="1"/>
          </p:cNvGraphicFramePr>
          <p:nvPr/>
        </p:nvGraphicFramePr>
        <p:xfrm>
          <a:off x="266523" y="862149"/>
          <a:ext cx="9312906" cy="5275576"/>
        </p:xfrm>
        <a:graphic>
          <a:graphicData uri="http://schemas.openxmlformats.org/drawingml/2006/table">
            <a:tbl>
              <a:tblPr>
                <a:tableStyleId>{5C22544A-7EE6-4342-B048-85BDC9FD1C3A}</a:tableStyleId>
              </a:tblPr>
              <a:tblGrid>
                <a:gridCol w="3112403">
                  <a:extLst>
                    <a:ext uri="{9D8B030D-6E8A-4147-A177-3AD203B41FA5}">
                      <a16:colId xmlns:a16="http://schemas.microsoft.com/office/drawing/2014/main" val="1283577739"/>
                    </a:ext>
                  </a:extLst>
                </a:gridCol>
                <a:gridCol w="776345">
                  <a:extLst>
                    <a:ext uri="{9D8B030D-6E8A-4147-A177-3AD203B41FA5}">
                      <a16:colId xmlns:a16="http://schemas.microsoft.com/office/drawing/2014/main" val="1188307335"/>
                    </a:ext>
                  </a:extLst>
                </a:gridCol>
                <a:gridCol w="730238">
                  <a:extLst>
                    <a:ext uri="{9D8B030D-6E8A-4147-A177-3AD203B41FA5}">
                      <a16:colId xmlns:a16="http://schemas.microsoft.com/office/drawing/2014/main" val="2504196423"/>
                    </a:ext>
                  </a:extLst>
                </a:gridCol>
                <a:gridCol w="931817">
                  <a:extLst>
                    <a:ext uri="{9D8B030D-6E8A-4147-A177-3AD203B41FA5}">
                      <a16:colId xmlns:a16="http://schemas.microsoft.com/office/drawing/2014/main" val="1471823054"/>
                    </a:ext>
                  </a:extLst>
                </a:gridCol>
                <a:gridCol w="748937">
                  <a:extLst>
                    <a:ext uri="{9D8B030D-6E8A-4147-A177-3AD203B41FA5}">
                      <a16:colId xmlns:a16="http://schemas.microsoft.com/office/drawing/2014/main" val="3418294848"/>
                    </a:ext>
                  </a:extLst>
                </a:gridCol>
                <a:gridCol w="1018569">
                  <a:extLst>
                    <a:ext uri="{9D8B030D-6E8A-4147-A177-3AD203B41FA5}">
                      <a16:colId xmlns:a16="http://schemas.microsoft.com/office/drawing/2014/main" val="3632648281"/>
                    </a:ext>
                  </a:extLst>
                </a:gridCol>
                <a:gridCol w="784105">
                  <a:extLst>
                    <a:ext uri="{9D8B030D-6E8A-4147-A177-3AD203B41FA5}">
                      <a16:colId xmlns:a16="http://schemas.microsoft.com/office/drawing/2014/main" val="5870447"/>
                    </a:ext>
                  </a:extLst>
                </a:gridCol>
                <a:gridCol w="1210492">
                  <a:extLst>
                    <a:ext uri="{9D8B030D-6E8A-4147-A177-3AD203B41FA5}">
                      <a16:colId xmlns:a16="http://schemas.microsoft.com/office/drawing/2014/main" val="1098873171"/>
                    </a:ext>
                  </a:extLst>
                </a:gridCol>
              </a:tblGrid>
              <a:tr h="322217">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err="1">
                          <a:solidFill>
                            <a:schemeClr val="bg1"/>
                          </a:solidFill>
                          <a:effectLst/>
                          <a:latin typeface="Calibri" panose="020F0502020204030204" pitchFamily="34" charset="0"/>
                          <a:cs typeface="Calibri" panose="020F0502020204030204" pitchFamily="34" charset="0"/>
                        </a:rPr>
                        <a:t>ben</a:t>
                      </a:r>
                      <a:r>
                        <a:rPr lang="de-DE" sz="1400" b="1" u="none" strike="noStrike" dirty="0">
                          <a:solidFill>
                            <a:schemeClr val="bg1"/>
                          </a:solidFill>
                          <a:effectLst/>
                          <a:latin typeface="Calibri" panose="020F0502020204030204" pitchFamily="34" charset="0"/>
                          <a:cs typeface="Calibri" panose="020F0502020204030204" pitchFamily="34" charset="0"/>
                        </a:rPr>
                        <a:t>. Flächen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Anteil</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von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extLst>
                  <a:ext uri="{0D108BD9-81ED-4DB2-BD59-A6C34878D82A}">
                    <a16:rowId xmlns:a16="http://schemas.microsoft.com/office/drawing/2014/main" val="754168758"/>
                  </a:ext>
                </a:extLst>
              </a:tr>
              <a:tr h="319785">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dirty="0" err="1">
                          <a:solidFill>
                            <a:schemeClr val="bg1"/>
                          </a:solidFill>
                          <a:effectLst/>
                          <a:latin typeface="Calibri" panose="020F0502020204030204" pitchFamily="34" charset="0"/>
                          <a:cs typeface="Calibri" panose="020F0502020204030204" pitchFamily="34" charset="0"/>
                        </a:rPr>
                        <a:t>Mrd</a:t>
                      </a:r>
                      <a:r>
                        <a:rPr lang="de-DE" sz="1400" u="none" strike="noStrike" dirty="0">
                          <a:solidFill>
                            <a:schemeClr val="bg1"/>
                          </a:solidFill>
                          <a:effectLst/>
                          <a:latin typeface="Calibri" panose="020F0502020204030204" pitchFamily="34" charset="0"/>
                          <a:cs typeface="Calibri" panose="020F0502020204030204" pitchFamily="34" charset="0"/>
                        </a:rPr>
                        <a:t> €/a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ha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i="0" u="none" strike="noStrike" dirty="0">
                          <a:solidFill>
                            <a:schemeClr val="bg1"/>
                          </a:solidFill>
                          <a:effectLst/>
                          <a:latin typeface="Calibri" panose="020F0502020204030204" pitchFamily="34" charset="0"/>
                          <a:cs typeface="Calibri" panose="020F0502020204030204" pitchFamily="34" charset="0"/>
                        </a:rPr>
                        <a:t>%</a:t>
                      </a:r>
                    </a:p>
                  </a:txBody>
                  <a:tcPr marL="7210" marR="7210" marT="7210" marB="0" anchor="ctr">
                    <a:solidFill>
                      <a:schemeClr val="bg1">
                        <a:lumMod val="65000"/>
                      </a:schemeClr>
                    </a:solidFill>
                  </a:tcPr>
                </a:tc>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extLst>
                  <a:ext uri="{0D108BD9-81ED-4DB2-BD59-A6C34878D82A}">
                    <a16:rowId xmlns:a16="http://schemas.microsoft.com/office/drawing/2014/main" val="3459084076"/>
                  </a:ext>
                </a:extLst>
              </a:tr>
              <a:tr h="363976">
                <a:tc>
                  <a:txBody>
                    <a:bodyPr/>
                    <a:lstStyle/>
                    <a:p>
                      <a:pPr algn="l" fontAlgn="ctr"/>
                      <a:r>
                        <a:rPr lang="de-DE" sz="1600" b="1" u="none" strike="noStrike" dirty="0">
                          <a:solidFill>
                            <a:srgbClr val="0000FF"/>
                          </a:solidFill>
                          <a:effectLst/>
                          <a:latin typeface="Calibri" panose="020F0502020204030204" pitchFamily="34" charset="0"/>
                          <a:cs typeface="Calibri" panose="020F0502020204030204" pitchFamily="34" charset="0"/>
                        </a:rPr>
                        <a:t>PV-gesamt</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64,68</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3,40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66,32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3,49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ct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ct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ctr"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750471635"/>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PV-Dächer</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23,68</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1,25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24,63</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1,30</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309606755"/>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PV-Fassaden</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11,98</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0,63</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12,46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0,66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4018959707"/>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PV-Parkplätze</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3,74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0,20</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4,79</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0,25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418376457"/>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PV-Freiflächen</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16,56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0,87</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12,75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0,67</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16.556</a:t>
                      </a: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0,83</a:t>
                      </a:r>
                    </a:p>
                  </a:txBody>
                  <a:tcPr marL="7210" marR="7210" marT="7210" marB="0" anchor="ctr"/>
                </a:tc>
                <a:tc>
                  <a:txBody>
                    <a:bodyPr/>
                    <a:lstStyle/>
                    <a:p>
                      <a:pPr algn="l" fontAlgn="ctr"/>
                      <a:r>
                        <a:rPr lang="de-DE" sz="1400" u="none" strike="noStrike">
                          <a:solidFill>
                            <a:srgbClr val="0000FF"/>
                          </a:solidFill>
                          <a:effectLst/>
                          <a:latin typeface="Calibri" panose="020F0502020204030204" pitchFamily="34" charset="0"/>
                          <a:cs typeface="Calibri" panose="020F0502020204030204" pitchFamily="34" charset="0"/>
                        </a:rPr>
                        <a:t>Fläche RLP</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205888270"/>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AGRI-PV</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5,82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0,31</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7,44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0,39</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8.389</a:t>
                      </a:r>
                    </a:p>
                  </a:txBody>
                  <a:tcPr marL="7210" marR="7210" marT="7210" marB="0" anchor="ct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1,18</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LW-Fläche RLP</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902731558"/>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PV-Autobahnüberdachung</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2,91</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0,15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4,25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0,22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1.398</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51,43</a:t>
                      </a:r>
                    </a:p>
                  </a:txBody>
                  <a:tcPr marL="7210" marR="7210" marT="7210" marB="0" anchor="ctr"/>
                </a:tc>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Fläche Autobahn</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04293016"/>
                  </a:ext>
                </a:extLst>
              </a:tr>
              <a:tr h="363976">
                <a:tc>
                  <a:txBody>
                    <a:bodyPr/>
                    <a:lstStyle/>
                    <a:p>
                      <a:pPr algn="l" fontAlgn="ctr"/>
                      <a:r>
                        <a:rPr lang="de-DE" sz="1600" b="1" u="none" strike="noStrike" dirty="0">
                          <a:solidFill>
                            <a:srgbClr val="0000FF"/>
                          </a:solidFill>
                          <a:effectLst/>
                          <a:latin typeface="Calibri" panose="020F0502020204030204" pitchFamily="34" charset="0"/>
                          <a:cs typeface="Calibri" panose="020F0502020204030204" pitchFamily="34" charset="0"/>
                        </a:rPr>
                        <a:t>Solarthermie</a:t>
                      </a:r>
                    </a:p>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5,17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0,27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i="0" u="none" strike="noStrike" dirty="0">
                          <a:solidFill>
                            <a:srgbClr val="0000FF"/>
                          </a:solidFill>
                          <a:effectLst/>
                          <a:latin typeface="Calibri" panose="020F0502020204030204" pitchFamily="34" charset="0"/>
                          <a:cs typeface="Calibri" panose="020F0502020204030204" pitchFamily="34" charset="0"/>
                        </a:rPr>
                        <a:t>6,86</a:t>
                      </a:r>
                    </a:p>
                  </a:txBody>
                  <a:tcPr marL="7210" marR="7210" marT="7210"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0,36</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2853156782"/>
                  </a:ext>
                </a:extLst>
              </a:tr>
            </a:tbl>
          </a:graphicData>
        </a:graphic>
      </p:graphicFrame>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57175" y="0"/>
            <a:ext cx="89488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RLP (3): zu installierende Leistung bis 2040 (3)</a:t>
            </a:r>
          </a:p>
          <a:p>
            <a:r>
              <a:rPr lang="de-DE" altLang="de-DE" sz="2000" dirty="0">
                <a:solidFill>
                  <a:schemeClr val="bg1"/>
                </a:solidFill>
              </a:rPr>
              <a:t>EE-Komponenten (1): PV und Solarthermie</a:t>
            </a:r>
          </a:p>
        </p:txBody>
      </p:sp>
      <p:pic>
        <p:nvPicPr>
          <p:cNvPr id="7" name="Grafik 7" descr="Ein Bild, das draußen, Gras, Haus, Gebäude enthält.&#10;&#10;Automatisch generierte Beschreibung">
            <a:extLst>
              <a:ext uri="{FF2B5EF4-FFF2-40B4-BE49-F238E27FC236}">
                <a16:creationId xmlns:a16="http://schemas.microsoft.com/office/drawing/2014/main" id="{FC7D653C-79B2-4AB2-9F5C-BCD238E1F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9" t="9629" r="19006" b="32442"/>
          <a:stretch/>
        </p:blipFill>
        <p:spPr bwMode="auto">
          <a:xfrm>
            <a:off x="2300325" y="1907818"/>
            <a:ext cx="996458" cy="52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descr="Ein Bild, das Himmel, draußen, Gebäude, Haus enthält.&#10;&#10;Automatisch generierte Beschreibung">
            <a:extLst>
              <a:ext uri="{FF2B5EF4-FFF2-40B4-BE49-F238E27FC236}">
                <a16:creationId xmlns:a16="http://schemas.microsoft.com/office/drawing/2014/main" id="{81D0C9B9-D290-4F2F-A55D-E02B8BC1107D}"/>
              </a:ext>
            </a:extLst>
          </p:cNvPr>
          <p:cNvPicPr>
            <a:picLocks noChangeAspect="1"/>
          </p:cNvPicPr>
          <p:nvPr/>
        </p:nvPicPr>
        <p:blipFill rotWithShape="1">
          <a:blip r:embed="rId4">
            <a:extLst>
              <a:ext uri="{28A0092B-C50C-407E-A947-70E740481C1C}">
                <a14:useLocalDpi xmlns:a14="http://schemas.microsoft.com/office/drawing/2010/main" val="0"/>
              </a:ext>
            </a:extLst>
          </a:blip>
          <a:srcRect l="14435" t="5232" r="11814" b="20869"/>
          <a:stretch/>
        </p:blipFill>
        <p:spPr>
          <a:xfrm>
            <a:off x="2300325" y="2493348"/>
            <a:ext cx="996458" cy="611051"/>
          </a:xfrm>
          <a:prstGeom prst="rect">
            <a:avLst/>
          </a:prstGeom>
        </p:spPr>
      </p:pic>
      <p:pic>
        <p:nvPicPr>
          <p:cNvPr id="10" name="Grafik 9">
            <a:extLst>
              <a:ext uri="{FF2B5EF4-FFF2-40B4-BE49-F238E27FC236}">
                <a16:creationId xmlns:a16="http://schemas.microsoft.com/office/drawing/2014/main" id="{F01BFC5F-89B3-4CFA-A54A-96EBAA8AF92E}"/>
              </a:ext>
            </a:extLst>
          </p:cNvPr>
          <p:cNvPicPr>
            <a:picLocks noChangeAspect="1"/>
          </p:cNvPicPr>
          <p:nvPr/>
        </p:nvPicPr>
        <p:blipFill rotWithShape="1">
          <a:blip r:embed="rId5">
            <a:extLst>
              <a:ext uri="{28A0092B-C50C-407E-A947-70E740481C1C}">
                <a14:useLocalDpi xmlns:a14="http://schemas.microsoft.com/office/drawing/2010/main" val="0"/>
              </a:ext>
            </a:extLst>
          </a:blip>
          <a:srcRect l="32176" t="16934" b="30501"/>
          <a:stretch/>
        </p:blipFill>
        <p:spPr>
          <a:xfrm>
            <a:off x="2300325" y="3165965"/>
            <a:ext cx="996458" cy="523157"/>
          </a:xfrm>
          <a:prstGeom prst="rect">
            <a:avLst/>
          </a:prstGeom>
        </p:spPr>
      </p:pic>
      <p:pic>
        <p:nvPicPr>
          <p:cNvPr id="12" name="Grafik 11" descr="Ein Bild, das Solarzelle, Outdoorobjekt enthält.&#10;&#10;Automatisch generierte Beschreibung">
            <a:extLst>
              <a:ext uri="{FF2B5EF4-FFF2-40B4-BE49-F238E27FC236}">
                <a16:creationId xmlns:a16="http://schemas.microsoft.com/office/drawing/2014/main" id="{46751913-9548-4F16-B777-FA72E139F072}"/>
              </a:ext>
            </a:extLst>
          </p:cNvPr>
          <p:cNvPicPr>
            <a:picLocks noChangeAspect="1"/>
          </p:cNvPicPr>
          <p:nvPr/>
        </p:nvPicPr>
        <p:blipFill rotWithShape="1">
          <a:blip r:embed="rId6">
            <a:extLst>
              <a:ext uri="{28A0092B-C50C-407E-A947-70E740481C1C}">
                <a14:useLocalDpi xmlns:a14="http://schemas.microsoft.com/office/drawing/2010/main" val="0"/>
              </a:ext>
            </a:extLst>
          </a:blip>
          <a:srcRect l="25971"/>
          <a:stretch/>
        </p:blipFill>
        <p:spPr>
          <a:xfrm>
            <a:off x="2300325" y="3750688"/>
            <a:ext cx="996458" cy="538416"/>
          </a:xfrm>
          <a:prstGeom prst="rect">
            <a:avLst/>
          </a:prstGeom>
        </p:spPr>
      </p:pic>
      <p:pic>
        <p:nvPicPr>
          <p:cNvPr id="15" name="Grafik 14" descr="Ein Bild, das Gras, Himmel, draußen, Feld enthält.&#10;&#10;Automatisch generierte Beschreibung">
            <a:extLst>
              <a:ext uri="{FF2B5EF4-FFF2-40B4-BE49-F238E27FC236}">
                <a16:creationId xmlns:a16="http://schemas.microsoft.com/office/drawing/2014/main" id="{196DD2E4-7B80-4F1A-B096-AFA05E065341}"/>
              </a:ext>
            </a:extLst>
          </p:cNvPr>
          <p:cNvPicPr>
            <a:picLocks noChangeAspect="1"/>
          </p:cNvPicPr>
          <p:nvPr/>
        </p:nvPicPr>
        <p:blipFill rotWithShape="1">
          <a:blip r:embed="rId7">
            <a:extLst>
              <a:ext uri="{28A0092B-C50C-407E-A947-70E740481C1C}">
                <a14:useLocalDpi xmlns:a14="http://schemas.microsoft.com/office/drawing/2010/main" val="0"/>
              </a:ext>
            </a:extLst>
          </a:blip>
          <a:srcRect l="6158" t="24766" r="32882" b="19375"/>
          <a:stretch/>
        </p:blipFill>
        <p:spPr>
          <a:xfrm>
            <a:off x="2281797" y="4350670"/>
            <a:ext cx="1014985" cy="538415"/>
          </a:xfrm>
          <a:prstGeom prst="rect">
            <a:avLst/>
          </a:prstGeom>
        </p:spPr>
      </p:pic>
      <p:pic>
        <p:nvPicPr>
          <p:cNvPr id="17" name="Grafik 16" descr="Ein Bild, das Gras, Zaun, Spur, draußen enthält.&#10;&#10;Automatisch generierte Beschreibung">
            <a:extLst>
              <a:ext uri="{FF2B5EF4-FFF2-40B4-BE49-F238E27FC236}">
                <a16:creationId xmlns:a16="http://schemas.microsoft.com/office/drawing/2014/main" id="{0B10B55E-F2E5-4EA6-B0A7-6BF23A66E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1797" y="4950651"/>
            <a:ext cx="1014985" cy="573466"/>
          </a:xfrm>
          <a:prstGeom prst="rect">
            <a:avLst/>
          </a:prstGeom>
        </p:spPr>
      </p:pic>
      <p:pic>
        <p:nvPicPr>
          <p:cNvPr id="18" name="Grafik 17" descr="Ein Bild, das Musik enthält.&#10;&#10;Automatisch generierte Beschreibung">
            <a:extLst>
              <a:ext uri="{FF2B5EF4-FFF2-40B4-BE49-F238E27FC236}">
                <a16:creationId xmlns:a16="http://schemas.microsoft.com/office/drawing/2014/main" id="{D6EA348D-E3ED-46EE-89C0-900820B023EF}"/>
              </a:ext>
            </a:extLst>
          </p:cNvPr>
          <p:cNvPicPr>
            <a:picLocks noChangeAspect="1"/>
          </p:cNvPicPr>
          <p:nvPr/>
        </p:nvPicPr>
        <p:blipFill rotWithShape="1">
          <a:blip r:embed="rId9">
            <a:extLst>
              <a:ext uri="{28A0092B-C50C-407E-A947-70E740481C1C}">
                <a14:useLocalDpi xmlns:a14="http://schemas.microsoft.com/office/drawing/2010/main" val="0"/>
              </a:ext>
            </a:extLst>
          </a:blip>
          <a:srcRect r="40483"/>
          <a:stretch/>
        </p:blipFill>
        <p:spPr>
          <a:xfrm>
            <a:off x="2281796" y="5585683"/>
            <a:ext cx="1014985" cy="482936"/>
          </a:xfrm>
          <a:prstGeom prst="rect">
            <a:avLst/>
          </a:prstGeom>
        </p:spPr>
      </p:pic>
      <p:cxnSp>
        <p:nvCxnSpPr>
          <p:cNvPr id="16" name="Gerader Verbinder 15">
            <a:extLst>
              <a:ext uri="{FF2B5EF4-FFF2-40B4-BE49-F238E27FC236}">
                <a16:creationId xmlns:a16="http://schemas.microsoft.com/office/drawing/2014/main" id="{9B945A55-0520-4C69-82BD-B2FADA51DAFA}"/>
              </a:ext>
            </a:extLst>
          </p:cNvPr>
          <p:cNvCxnSpPr/>
          <p:nvPr/>
        </p:nvCxnSpPr>
        <p:spPr bwMode="auto">
          <a:xfrm>
            <a:off x="4894905" y="838074"/>
            <a:ext cx="0" cy="539726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8">
            <a:extLst>
              <a:ext uri="{FF2B5EF4-FFF2-40B4-BE49-F238E27FC236}">
                <a16:creationId xmlns:a16="http://schemas.microsoft.com/office/drawing/2014/main" id="{76C02F74-3D5F-4EE3-8854-CEDA840C28CE}"/>
              </a:ext>
            </a:extLst>
          </p:cNvPr>
          <p:cNvCxnSpPr/>
          <p:nvPr/>
        </p:nvCxnSpPr>
        <p:spPr bwMode="auto">
          <a:xfrm>
            <a:off x="6593076" y="838074"/>
            <a:ext cx="0" cy="539726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42177446"/>
      </p:ext>
    </p:extLst>
  </p:cSld>
  <p:clrMapOvr>
    <a:masterClrMapping/>
  </p:clrMapOvr>
  <p:transition>
    <p:randomBa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84072E78-C2C5-4960-AE5E-AB409DFE69DE}"/>
              </a:ext>
            </a:extLst>
          </p:cNvPr>
          <p:cNvGraphicFramePr>
            <a:graphicFrameLocks noGrp="1"/>
          </p:cNvGraphicFramePr>
          <p:nvPr/>
        </p:nvGraphicFramePr>
        <p:xfrm>
          <a:off x="228192" y="980379"/>
          <a:ext cx="9333814" cy="3355308"/>
        </p:xfrm>
        <a:graphic>
          <a:graphicData uri="http://schemas.openxmlformats.org/drawingml/2006/table">
            <a:tbl>
              <a:tblPr>
                <a:tableStyleId>{5C22544A-7EE6-4342-B048-85BDC9FD1C3A}</a:tableStyleId>
              </a:tblPr>
              <a:tblGrid>
                <a:gridCol w="3037522">
                  <a:extLst>
                    <a:ext uri="{9D8B030D-6E8A-4147-A177-3AD203B41FA5}">
                      <a16:colId xmlns:a16="http://schemas.microsoft.com/office/drawing/2014/main" val="2100430028"/>
                    </a:ext>
                  </a:extLst>
                </a:gridCol>
                <a:gridCol w="872005">
                  <a:extLst>
                    <a:ext uri="{9D8B030D-6E8A-4147-A177-3AD203B41FA5}">
                      <a16:colId xmlns:a16="http://schemas.microsoft.com/office/drawing/2014/main" val="1663100303"/>
                    </a:ext>
                  </a:extLst>
                </a:gridCol>
                <a:gridCol w="1035172">
                  <a:extLst>
                    <a:ext uri="{9D8B030D-6E8A-4147-A177-3AD203B41FA5}">
                      <a16:colId xmlns:a16="http://schemas.microsoft.com/office/drawing/2014/main" val="3285267818"/>
                    </a:ext>
                  </a:extLst>
                </a:gridCol>
                <a:gridCol w="975360">
                  <a:extLst>
                    <a:ext uri="{9D8B030D-6E8A-4147-A177-3AD203B41FA5}">
                      <a16:colId xmlns:a16="http://schemas.microsoft.com/office/drawing/2014/main" val="2161865145"/>
                    </a:ext>
                  </a:extLst>
                </a:gridCol>
                <a:gridCol w="722812">
                  <a:extLst>
                    <a:ext uri="{9D8B030D-6E8A-4147-A177-3AD203B41FA5}">
                      <a16:colId xmlns:a16="http://schemas.microsoft.com/office/drawing/2014/main" val="4087026119"/>
                    </a:ext>
                  </a:extLst>
                </a:gridCol>
                <a:gridCol w="930935">
                  <a:extLst>
                    <a:ext uri="{9D8B030D-6E8A-4147-A177-3AD203B41FA5}">
                      <a16:colId xmlns:a16="http://schemas.microsoft.com/office/drawing/2014/main" val="1293395815"/>
                    </a:ext>
                  </a:extLst>
                </a:gridCol>
                <a:gridCol w="908856">
                  <a:extLst>
                    <a:ext uri="{9D8B030D-6E8A-4147-A177-3AD203B41FA5}">
                      <a16:colId xmlns:a16="http://schemas.microsoft.com/office/drawing/2014/main" val="2301282528"/>
                    </a:ext>
                  </a:extLst>
                </a:gridCol>
                <a:gridCol w="851152">
                  <a:extLst>
                    <a:ext uri="{9D8B030D-6E8A-4147-A177-3AD203B41FA5}">
                      <a16:colId xmlns:a16="http://schemas.microsoft.com/office/drawing/2014/main" val="1525074117"/>
                    </a:ext>
                  </a:extLst>
                </a:gridCol>
              </a:tblGrid>
              <a:tr h="503851">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Stückzahl</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Stückzahl</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Stückzahl</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extLst>
                  <a:ext uri="{0D108BD9-81ED-4DB2-BD59-A6C34878D82A}">
                    <a16:rowId xmlns:a16="http://schemas.microsoft.com/office/drawing/2014/main" val="1930191518"/>
                  </a:ext>
                </a:extLst>
              </a:tr>
              <a:tr h="503851">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u="none" strike="noStrike" dirty="0" err="1">
                          <a:solidFill>
                            <a:schemeClr val="bg1"/>
                          </a:solidFill>
                          <a:effectLst/>
                          <a:latin typeface="Calibri" panose="020F0502020204030204" pitchFamily="34" charset="0"/>
                          <a:cs typeface="Calibri" panose="020F0502020204030204" pitchFamily="34" charset="0"/>
                        </a:rPr>
                        <a:t>Mrd</a:t>
                      </a:r>
                      <a:r>
                        <a:rPr lang="de-DE" sz="1400" u="none" strike="noStrike" dirty="0">
                          <a:solidFill>
                            <a:schemeClr val="bg1"/>
                          </a:solidFill>
                          <a:effectLst/>
                          <a:latin typeface="Calibri" panose="020F0502020204030204" pitchFamily="34" charset="0"/>
                          <a:cs typeface="Calibri" panose="020F0502020204030204" pitchFamily="34" charset="0"/>
                        </a:rPr>
                        <a:t> €/a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u="none" strike="noStrike" dirty="0">
                          <a:solidFill>
                            <a:schemeClr val="bg1"/>
                          </a:solidFill>
                          <a:effectLst/>
                          <a:latin typeface="Calibri" panose="020F0502020204030204" pitchFamily="34" charset="0"/>
                          <a:cs typeface="Calibri" panose="020F0502020204030204" pitchFamily="34" charset="0"/>
                        </a:rPr>
                        <a:t>19a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2019</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tc>
                  <a:txBody>
                    <a:bodyPr/>
                    <a:lstStyle/>
                    <a:p>
                      <a:pPr algn="ctr" fontAlgn="ctr"/>
                      <a:r>
                        <a:rPr lang="de-DE" sz="1400" u="none" strike="noStrike" dirty="0">
                          <a:solidFill>
                            <a:schemeClr val="bg1"/>
                          </a:solidFill>
                          <a:effectLst/>
                          <a:latin typeface="Calibri" panose="020F0502020204030204" pitchFamily="34" charset="0"/>
                          <a:cs typeface="Calibri" panose="020F0502020204030204" pitchFamily="34" charset="0"/>
                        </a:rPr>
                        <a:t>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6522" marR="6522" marT="6522" marB="0" anchor="ctr">
                    <a:solidFill>
                      <a:schemeClr val="bg1">
                        <a:lumMod val="65000"/>
                      </a:schemeClr>
                    </a:solidFill>
                  </a:tcPr>
                </a:tc>
                <a:extLst>
                  <a:ext uri="{0D108BD9-81ED-4DB2-BD59-A6C34878D82A}">
                    <a16:rowId xmlns:a16="http://schemas.microsoft.com/office/drawing/2014/main" val="1808716674"/>
                  </a:ext>
                </a:extLst>
              </a:tr>
              <a:tr h="795388">
                <a:tc>
                  <a:txBody>
                    <a:bodyPr/>
                    <a:lstStyle/>
                    <a:p>
                      <a:pPr algn="l" fontAlgn="ctr"/>
                      <a:r>
                        <a:rPr lang="de-DE" sz="1600" b="1" u="none" strike="noStrike" dirty="0">
                          <a:solidFill>
                            <a:srgbClr val="0000FF"/>
                          </a:solidFill>
                          <a:effectLst/>
                          <a:latin typeface="Calibri" panose="020F0502020204030204" pitchFamily="34" charset="0"/>
                          <a:cs typeface="Calibri" panose="020F0502020204030204" pitchFamily="34" charset="0"/>
                        </a:rPr>
                        <a:t>Wind-</a:t>
                      </a:r>
                      <a:r>
                        <a:rPr lang="de-DE" sz="1600" b="1" u="none" strike="noStrike" dirty="0" err="1">
                          <a:solidFill>
                            <a:srgbClr val="0000FF"/>
                          </a:solidFill>
                          <a:effectLst/>
                          <a:latin typeface="Calibri" panose="020F0502020204030204" pitchFamily="34" charset="0"/>
                          <a:cs typeface="Calibri" panose="020F0502020204030204" pitchFamily="34" charset="0"/>
                        </a:rPr>
                        <a:t>onshore</a:t>
                      </a:r>
                      <a:endParaRPr lang="de-DE" sz="1600" b="1" u="none" strike="noStrike" dirty="0">
                        <a:solidFill>
                          <a:srgbClr val="0000FF"/>
                        </a:solidFill>
                        <a:effectLst/>
                        <a:latin typeface="Calibri" panose="020F0502020204030204" pitchFamily="34" charset="0"/>
                        <a:cs typeface="Calibri" panose="020F0502020204030204" pitchFamily="34" charset="0"/>
                      </a:endParaRPr>
                    </a:p>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7,22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0,38</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6,62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0,35</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1.203</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1.791</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63</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extLst>
                  <a:ext uri="{0D108BD9-81ED-4DB2-BD59-A6C34878D82A}">
                    <a16:rowId xmlns:a16="http://schemas.microsoft.com/office/drawing/2014/main" val="2994138170"/>
                  </a:ext>
                </a:extLst>
              </a:tr>
              <a:tr h="795388">
                <a:tc>
                  <a:txBody>
                    <a:bodyPr/>
                    <a:lstStyle/>
                    <a:p>
                      <a:pPr algn="l" fontAlgn="ctr"/>
                      <a:r>
                        <a:rPr lang="de-DE" sz="1600" b="1" u="none" strike="noStrike" dirty="0">
                          <a:solidFill>
                            <a:srgbClr val="0000FF"/>
                          </a:solidFill>
                          <a:effectLst/>
                          <a:latin typeface="Calibri" panose="020F0502020204030204" pitchFamily="34" charset="0"/>
                          <a:cs typeface="Calibri" panose="020F0502020204030204" pitchFamily="34" charset="0"/>
                        </a:rPr>
                        <a:t>Biomasse</a:t>
                      </a:r>
                    </a:p>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0,24</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0,01</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1,50</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0,08</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extLst>
                  <a:ext uri="{0D108BD9-81ED-4DB2-BD59-A6C34878D82A}">
                    <a16:rowId xmlns:a16="http://schemas.microsoft.com/office/drawing/2014/main" val="1725743269"/>
                  </a:ext>
                </a:extLst>
              </a:tr>
              <a:tr h="353887">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extLst>
                  <a:ext uri="{0D108BD9-81ED-4DB2-BD59-A6C34878D82A}">
                    <a16:rowId xmlns:a16="http://schemas.microsoft.com/office/drawing/2014/main" val="3463032697"/>
                  </a:ext>
                </a:extLst>
              </a:tr>
              <a:tr h="402943">
                <a:tc>
                  <a:txBody>
                    <a:bodyPr/>
                    <a:lstStyle/>
                    <a:p>
                      <a:pPr algn="r" fontAlgn="ctr"/>
                      <a:r>
                        <a:rPr lang="de-DE" sz="1600" b="1" i="0" u="none" strike="noStrike" dirty="0">
                          <a:solidFill>
                            <a:srgbClr val="0000FF"/>
                          </a:solidFill>
                          <a:effectLst/>
                          <a:latin typeface="Calibri" panose="020F0502020204030204" pitchFamily="34" charset="0"/>
                          <a:cs typeface="Calibri" panose="020F0502020204030204" pitchFamily="34" charset="0"/>
                        </a:rPr>
                        <a:t>EE-Komponenten gesamt</a:t>
                      </a:r>
                    </a:p>
                  </a:txBody>
                  <a:tcPr marL="6522" marR="6522" marT="6522"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r" fontAlgn="ctr"/>
                      <a:r>
                        <a:rPr lang="de-DE" sz="1600" b="1" i="0" u="none" strike="noStrike" dirty="0">
                          <a:solidFill>
                            <a:srgbClr val="0000FF"/>
                          </a:solidFill>
                          <a:effectLst/>
                          <a:latin typeface="Calibri" panose="020F0502020204030204" pitchFamily="34" charset="0"/>
                          <a:cs typeface="Calibri" panose="020F0502020204030204" pitchFamily="34" charset="0"/>
                        </a:rPr>
                        <a:t>81,30</a:t>
                      </a:r>
                    </a:p>
                  </a:txBody>
                  <a:tcPr marL="6522" marR="6522" marT="6522"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4,28</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6522" marR="6522" marT="6522"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6522" marR="6522" marT="6522" marB="0" anchor="ctr"/>
                </a:tc>
                <a:extLst>
                  <a:ext uri="{0D108BD9-81ED-4DB2-BD59-A6C34878D82A}">
                    <a16:rowId xmlns:a16="http://schemas.microsoft.com/office/drawing/2014/main" val="1125840817"/>
                  </a:ext>
                </a:extLst>
              </a:tr>
            </a:tbl>
          </a:graphicData>
        </a:graphic>
      </p:graphicFrame>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19287" y="0"/>
            <a:ext cx="90446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RLP (3): zu installierende Leistung bis 2040 (3)</a:t>
            </a:r>
          </a:p>
          <a:p>
            <a:r>
              <a:rPr lang="de-DE" altLang="de-DE" sz="2000" dirty="0">
                <a:solidFill>
                  <a:schemeClr val="bg1"/>
                </a:solidFill>
              </a:rPr>
              <a:t>EE-Komponenten (2): Wind und Biomasse</a:t>
            </a:r>
          </a:p>
        </p:txBody>
      </p:sp>
      <p:pic>
        <p:nvPicPr>
          <p:cNvPr id="16" name="Grafik 2" descr="Ein Bild, das Gras, Himmel, draußen, Feld enthält.&#10;&#10;Automatisch generierte Beschreibung">
            <a:extLst>
              <a:ext uri="{FF2B5EF4-FFF2-40B4-BE49-F238E27FC236}">
                <a16:creationId xmlns:a16="http://schemas.microsoft.com/office/drawing/2014/main" id="{DAB81709-63C5-455D-B021-F92CE7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16" t="47707" r="38898" b="26413"/>
          <a:stretch/>
        </p:blipFill>
        <p:spPr bwMode="auto">
          <a:xfrm>
            <a:off x="2103894" y="1953613"/>
            <a:ext cx="996458" cy="49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Ein Bild, das draußen enthält.&#10;&#10;Automatisch generierte Beschreibung">
            <a:extLst>
              <a:ext uri="{FF2B5EF4-FFF2-40B4-BE49-F238E27FC236}">
                <a16:creationId xmlns:a16="http://schemas.microsoft.com/office/drawing/2014/main" id="{B2211E2E-4B58-45AC-B1D3-5957CA985404}"/>
              </a:ext>
            </a:extLst>
          </p:cNvPr>
          <p:cNvPicPr>
            <a:picLocks noChangeAspect="1"/>
          </p:cNvPicPr>
          <p:nvPr/>
        </p:nvPicPr>
        <p:blipFill rotWithShape="1">
          <a:blip r:embed="rId4">
            <a:extLst>
              <a:ext uri="{28A0092B-C50C-407E-A947-70E740481C1C}">
                <a14:useLocalDpi xmlns:a14="http://schemas.microsoft.com/office/drawing/2010/main" val="0"/>
              </a:ext>
            </a:extLst>
          </a:blip>
          <a:srcRect t="8992" b="16707"/>
          <a:stretch/>
        </p:blipFill>
        <p:spPr>
          <a:xfrm>
            <a:off x="2103894" y="2844568"/>
            <a:ext cx="1011377" cy="584432"/>
          </a:xfrm>
          <a:prstGeom prst="rect">
            <a:avLst/>
          </a:prstGeom>
        </p:spPr>
      </p:pic>
      <p:cxnSp>
        <p:nvCxnSpPr>
          <p:cNvPr id="15" name="Gerader Verbinder 14">
            <a:extLst>
              <a:ext uri="{FF2B5EF4-FFF2-40B4-BE49-F238E27FC236}">
                <a16:creationId xmlns:a16="http://schemas.microsoft.com/office/drawing/2014/main" id="{37BEDBFB-5B8C-41B1-A310-321BE72F6BD6}"/>
              </a:ext>
            </a:extLst>
          </p:cNvPr>
          <p:cNvCxnSpPr/>
          <p:nvPr/>
        </p:nvCxnSpPr>
        <p:spPr bwMode="auto">
          <a:xfrm>
            <a:off x="5182287" y="1071154"/>
            <a:ext cx="0" cy="326453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r Verbinder 9">
            <a:extLst>
              <a:ext uri="{FF2B5EF4-FFF2-40B4-BE49-F238E27FC236}">
                <a16:creationId xmlns:a16="http://schemas.microsoft.com/office/drawing/2014/main" id="{BA036EB4-B907-4D24-9E36-7F4DECAAF12B}"/>
              </a:ext>
            </a:extLst>
          </p:cNvPr>
          <p:cNvCxnSpPr/>
          <p:nvPr/>
        </p:nvCxnSpPr>
        <p:spPr bwMode="auto">
          <a:xfrm>
            <a:off x="6871750" y="1071154"/>
            <a:ext cx="0" cy="326453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7">
            <a:extLst>
              <a:ext uri="{FF2B5EF4-FFF2-40B4-BE49-F238E27FC236}">
                <a16:creationId xmlns:a16="http://schemas.microsoft.com/office/drawing/2014/main" id="{8EA560F1-104D-47B4-B679-41C2F7DAB897}"/>
              </a:ext>
            </a:extLst>
          </p:cNvPr>
          <p:cNvSpPr txBox="1"/>
          <p:nvPr/>
        </p:nvSpPr>
        <p:spPr>
          <a:xfrm>
            <a:off x="7338272" y="2875174"/>
            <a:ext cx="1903085" cy="738664"/>
          </a:xfrm>
          <a:prstGeom prst="rect">
            <a:avLst/>
          </a:prstGeom>
          <a:solidFill>
            <a:schemeClr val="bg1"/>
          </a:solidFill>
        </p:spPr>
        <p:txBody>
          <a:bodyPr wrap="none" rtlCol="0">
            <a:spAutoFit/>
          </a:bodyPr>
          <a:lstStyle/>
          <a:p>
            <a:r>
              <a:rPr lang="de-DE" sz="1400" dirty="0">
                <a:solidFill>
                  <a:srgbClr val="0000FF"/>
                </a:solidFill>
              </a:rPr>
              <a:t>Reinvestitionen, </a:t>
            </a:r>
            <a:br>
              <a:rPr lang="de-DE" sz="1400" dirty="0">
                <a:solidFill>
                  <a:srgbClr val="0000FF"/>
                </a:solidFill>
              </a:rPr>
            </a:br>
            <a:r>
              <a:rPr lang="de-DE" sz="1400" dirty="0">
                <a:solidFill>
                  <a:srgbClr val="0000FF"/>
                </a:solidFill>
              </a:rPr>
              <a:t>Modernisierungen</a:t>
            </a:r>
            <a:br>
              <a:rPr lang="de-DE" sz="1400" dirty="0">
                <a:solidFill>
                  <a:srgbClr val="0000FF"/>
                </a:solidFill>
              </a:rPr>
            </a:br>
            <a:r>
              <a:rPr lang="de-DE" sz="1400" dirty="0">
                <a:solidFill>
                  <a:srgbClr val="0000FF"/>
                </a:solidFill>
              </a:rPr>
              <a:t>und moderater Zubau</a:t>
            </a:r>
          </a:p>
        </p:txBody>
      </p:sp>
    </p:spTree>
    <p:extLst>
      <p:ext uri="{BB962C8B-B14F-4D97-AF65-F5344CB8AC3E}">
        <p14:creationId xmlns:p14="http://schemas.microsoft.com/office/powerpoint/2010/main" val="1527050486"/>
      </p:ext>
    </p:extLst>
  </p:cSld>
  <p:clrMapOvr>
    <a:masterClrMapping/>
  </p:clrMapOvr>
  <p:transition>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70149" y="41024"/>
            <a:ext cx="903514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EE-Ausbaupfad RLP (3): zu installierende Leistung bis 2040 (3)</a:t>
            </a:r>
          </a:p>
          <a:p>
            <a:r>
              <a:rPr lang="de-DE" altLang="de-DE" sz="2000" dirty="0">
                <a:solidFill>
                  <a:schemeClr val="bg1"/>
                </a:solidFill>
              </a:rPr>
              <a:t>EE-Komponenten (3): Zusammenfassende Fakten-Diskussion</a:t>
            </a:r>
          </a:p>
        </p:txBody>
      </p:sp>
      <p:sp>
        <p:nvSpPr>
          <p:cNvPr id="3" name="Textfeld 1">
            <a:extLst>
              <a:ext uri="{FF2B5EF4-FFF2-40B4-BE49-F238E27FC236}">
                <a16:creationId xmlns:a16="http://schemas.microsoft.com/office/drawing/2014/main" id="{73F28183-E197-4B0F-A8AF-DC799A5CA383}"/>
              </a:ext>
            </a:extLst>
          </p:cNvPr>
          <p:cNvSpPr txBox="1">
            <a:spLocks noChangeArrowheads="1"/>
          </p:cNvSpPr>
          <p:nvPr/>
        </p:nvSpPr>
        <p:spPr bwMode="auto">
          <a:xfrm>
            <a:off x="319088" y="805174"/>
            <a:ext cx="932815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PV</a:t>
            </a:r>
            <a:br>
              <a:rPr lang="de-DE" sz="1600" dirty="0">
                <a:solidFill>
                  <a:srgbClr val="0000FF"/>
                </a:solidFill>
              </a:rPr>
            </a:br>
            <a:r>
              <a:rPr lang="de-DE" sz="1600" dirty="0">
                <a:solidFill>
                  <a:srgbClr val="0000FF"/>
                </a:solidFill>
              </a:rPr>
              <a:t>- PV-Freiflächen:	</a:t>
            </a:r>
            <a:r>
              <a:rPr lang="de-DE" sz="1800" dirty="0">
                <a:solidFill>
                  <a:srgbClr val="0000FF"/>
                </a:solidFill>
                <a:latin typeface="Calibri" panose="020F0502020204030204" pitchFamily="34" charset="0"/>
                <a:cs typeface="Calibri" panose="020F0502020204030204" pitchFamily="34" charset="0"/>
              </a:rPr>
              <a:t>16.556</a:t>
            </a:r>
            <a:r>
              <a:rPr lang="de-DE" sz="1800" b="0" i="0" u="none" strike="noStrike" kern="1200" dirty="0">
                <a:solidFill>
                  <a:srgbClr val="0000FF"/>
                </a:solidFill>
                <a:effectLst/>
                <a:latin typeface="Calibri" panose="020F0502020204030204" pitchFamily="34" charset="0"/>
                <a:cs typeface="Calibri" panose="020F0502020204030204" pitchFamily="34" charset="0"/>
              </a:rPr>
              <a:t> ha, das sind 0,83 % der Gesamtfläche von RLP</a:t>
            </a:r>
          </a:p>
          <a:p>
            <a:pPr>
              <a:buFontTx/>
              <a:buChar char="-"/>
            </a:pPr>
            <a:r>
              <a:rPr lang="de-DE" sz="1800" dirty="0">
                <a:solidFill>
                  <a:srgbClr val="0000FF"/>
                </a:solidFill>
                <a:latin typeface="Calibri" panose="020F0502020204030204" pitchFamily="34" charset="0"/>
                <a:cs typeface="Calibri" panose="020F0502020204030204" pitchFamily="34" charset="0"/>
              </a:rPr>
              <a:t> AGRI-PV-Fläche: 	 8.389 ha, das sind 1,18 % der landwirtschaftlich genutzten Fläche von RLP</a:t>
            </a:r>
          </a:p>
          <a:p>
            <a:pPr>
              <a:buFontTx/>
              <a:buChar char="-"/>
            </a:pPr>
            <a:r>
              <a:rPr lang="de-DE" sz="1800" dirty="0">
                <a:solidFill>
                  <a:srgbClr val="0000FF"/>
                </a:solidFill>
                <a:latin typeface="Calibri" panose="020F0502020204030204" pitchFamily="34" charset="0"/>
                <a:cs typeface="Calibri" panose="020F0502020204030204" pitchFamily="34" charset="0"/>
              </a:rPr>
              <a:t> PV-Autobahn:	</a:t>
            </a:r>
            <a:r>
              <a:rPr lang="de-DE" sz="1800" b="0" i="0" u="none" strike="noStrike" kern="1200" dirty="0">
                <a:solidFill>
                  <a:srgbClr val="0000FF"/>
                </a:solidFill>
                <a:effectLst/>
                <a:latin typeface="Calibri" panose="020F0502020204030204" pitchFamily="34" charset="0"/>
                <a:cs typeface="Calibri" panose="020F0502020204030204" pitchFamily="34" charset="0"/>
              </a:rPr>
              <a:t>1.398 ha, das sind 51,43 % der Autobahnfläche von RLP</a:t>
            </a:r>
            <a:br>
              <a:rPr lang="de-DE" sz="1800" b="0" i="0" u="none" strike="noStrike" kern="1200" dirty="0">
                <a:solidFill>
                  <a:srgbClr val="0000FF"/>
                </a:solidFill>
                <a:effectLst/>
                <a:latin typeface="Calibri" panose="020F0502020204030204" pitchFamily="34" charset="0"/>
                <a:cs typeface="Calibri" panose="020F0502020204030204" pitchFamily="34" charset="0"/>
              </a:rPr>
            </a:br>
            <a:r>
              <a:rPr lang="de-DE" sz="1800" b="0" i="0" u="none" strike="noStrike" kern="1200" dirty="0">
                <a:solidFill>
                  <a:srgbClr val="0000FF"/>
                </a:solidFill>
                <a:effectLst/>
                <a:latin typeface="Calibri" panose="020F0502020204030204" pitchFamily="34" charset="0"/>
                <a:cs typeface="Calibri" panose="020F0502020204030204" pitchFamily="34" charset="0"/>
              </a:rPr>
              <a:t>- </a:t>
            </a:r>
            <a:r>
              <a:rPr lang="de-DE" altLang="de-DE" sz="1600" dirty="0">
                <a:solidFill>
                  <a:srgbClr val="0000FF"/>
                </a:solidFill>
              </a:rPr>
              <a:t> Energie PV-gesamt:  Bestand: 2,5 TWh; Zubau: 54,5 TWh </a:t>
            </a:r>
            <a:r>
              <a:rPr lang="de-DE" altLang="de-DE" sz="1600" dirty="0">
                <a:solidFill>
                  <a:srgbClr val="0000FF"/>
                </a:solidFill>
                <a:sym typeface="Wingdings" panose="05000000000000000000" pitchFamily="2" charset="2"/>
              </a:rPr>
              <a:t></a:t>
            </a:r>
            <a:r>
              <a:rPr lang="de-DE" altLang="de-DE" sz="1600" dirty="0">
                <a:solidFill>
                  <a:srgbClr val="0000FF"/>
                </a:solidFill>
              </a:rPr>
              <a:t> </a:t>
            </a:r>
            <a:r>
              <a:rPr lang="de-DE" altLang="de-DE" sz="1600" b="1" dirty="0" err="1">
                <a:solidFill>
                  <a:srgbClr val="0000FF"/>
                </a:solidFill>
              </a:rPr>
              <a:t>Zubaufaktor</a:t>
            </a:r>
            <a:r>
              <a:rPr lang="de-DE" altLang="de-DE" sz="1600" b="1" dirty="0">
                <a:solidFill>
                  <a:srgbClr val="0000FF"/>
                </a:solidFill>
              </a:rPr>
              <a:t>:  21,8</a:t>
            </a:r>
            <a:br>
              <a:rPr lang="de-DE" altLang="de-DE" sz="1600" b="1" dirty="0">
                <a:solidFill>
                  <a:srgbClr val="0000FF"/>
                </a:solidFill>
              </a:rPr>
            </a:br>
            <a:r>
              <a:rPr lang="de-DE" altLang="de-DE" sz="1600" dirty="0">
                <a:solidFill>
                  <a:srgbClr val="0000FF"/>
                </a:solidFill>
              </a:rPr>
              <a:t>  (inkl. Dächer etc.)</a:t>
            </a:r>
          </a:p>
        </p:txBody>
      </p:sp>
      <p:sp>
        <p:nvSpPr>
          <p:cNvPr id="4" name="Textfeld 1">
            <a:extLst>
              <a:ext uri="{FF2B5EF4-FFF2-40B4-BE49-F238E27FC236}">
                <a16:creationId xmlns:a16="http://schemas.microsoft.com/office/drawing/2014/main" id="{DC29E1AD-A9FD-4D89-849E-F1A8D48B5E0C}"/>
              </a:ext>
            </a:extLst>
          </p:cNvPr>
          <p:cNvSpPr txBox="1">
            <a:spLocks noChangeArrowheads="1"/>
          </p:cNvSpPr>
          <p:nvPr/>
        </p:nvSpPr>
        <p:spPr bwMode="auto">
          <a:xfrm>
            <a:off x="319088" y="2481628"/>
            <a:ext cx="95869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Wind-</a:t>
            </a:r>
            <a:r>
              <a:rPr lang="de-DE" sz="1600" u="sng" dirty="0" err="1">
                <a:solidFill>
                  <a:srgbClr val="0000FF"/>
                </a:solidFill>
              </a:rPr>
              <a:t>onshore</a:t>
            </a:r>
            <a:endParaRPr lang="de-DE" sz="1600" dirty="0">
              <a:solidFill>
                <a:srgbClr val="0000FF"/>
              </a:solidFill>
            </a:endParaRPr>
          </a:p>
          <a:p>
            <a:r>
              <a:rPr lang="de-DE" sz="1600" dirty="0">
                <a:solidFill>
                  <a:srgbClr val="0000FF"/>
                </a:solidFill>
              </a:rPr>
              <a:t>- Flächenbedarf:	Für die </a:t>
            </a:r>
            <a:r>
              <a:rPr lang="de-DE" sz="1600" dirty="0" err="1">
                <a:solidFill>
                  <a:srgbClr val="0000FF"/>
                </a:solidFill>
              </a:rPr>
              <a:t>onshore</a:t>
            </a:r>
            <a:r>
              <a:rPr lang="de-DE" sz="1600" dirty="0">
                <a:solidFill>
                  <a:srgbClr val="0000FF"/>
                </a:solidFill>
              </a:rPr>
              <a:t>-Windräder sind 1,9 % </a:t>
            </a:r>
            <a:r>
              <a:rPr lang="de-DE" sz="1600" dirty="0">
                <a:solidFill>
                  <a:srgbClr val="0000FF"/>
                </a:solidFill>
                <a:latin typeface="Calibri" panose="020F0502020204030204" pitchFamily="34" charset="0"/>
                <a:cs typeface="Calibri" panose="020F0502020204030204" pitchFamily="34" charset="0"/>
              </a:rPr>
              <a:t>der Gesamtfläche von RLP angesetzt: 35.823 ha</a:t>
            </a:r>
          </a:p>
          <a:p>
            <a:pPr>
              <a:spcAft>
                <a:spcPts val="1200"/>
              </a:spcAft>
              <a:buFontTx/>
              <a:buChar char="-"/>
            </a:pPr>
            <a:r>
              <a:rPr lang="de-DE" sz="1600" dirty="0">
                <a:solidFill>
                  <a:srgbClr val="0000FF"/>
                </a:solidFill>
              </a:rPr>
              <a:t> Energie:         	Bestand 2018: 6,2 TWh; Zubau bis 2040: 17,8 TWh </a:t>
            </a:r>
            <a:r>
              <a:rPr lang="de-DE" sz="1600" dirty="0">
                <a:solidFill>
                  <a:srgbClr val="0000FF"/>
                </a:solidFill>
                <a:sym typeface="Wingdings" panose="05000000000000000000" pitchFamily="2" charset="2"/>
              </a:rPr>
              <a:t></a:t>
            </a:r>
            <a:r>
              <a:rPr lang="de-DE" sz="1600" dirty="0">
                <a:solidFill>
                  <a:srgbClr val="0000FF"/>
                </a:solidFill>
              </a:rPr>
              <a:t> </a:t>
            </a:r>
            <a:r>
              <a:rPr lang="de-DE" sz="1600" b="1" dirty="0" err="1">
                <a:solidFill>
                  <a:srgbClr val="0000FF"/>
                </a:solidFill>
              </a:rPr>
              <a:t>Zubaufaktor</a:t>
            </a:r>
            <a:r>
              <a:rPr lang="de-DE" sz="1600" b="1" dirty="0">
                <a:solidFill>
                  <a:srgbClr val="0000FF"/>
                </a:solidFill>
              </a:rPr>
              <a:t>: 2,87</a:t>
            </a:r>
            <a:br>
              <a:rPr lang="de-DE" sz="1600" b="1" dirty="0">
                <a:solidFill>
                  <a:srgbClr val="0000FF"/>
                </a:solidFill>
              </a:rPr>
            </a:br>
            <a:br>
              <a:rPr lang="de-DE" sz="1600" b="1" dirty="0">
                <a:solidFill>
                  <a:srgbClr val="0000FF"/>
                </a:solidFill>
              </a:rPr>
            </a:br>
            <a:r>
              <a:rPr lang="de-DE" sz="1600" dirty="0">
                <a:solidFill>
                  <a:srgbClr val="0000FF"/>
                </a:solidFill>
              </a:rPr>
              <a:t>- Stückzahl:	Bestand 2020: 1.791; Zubau bis 2040: 1.203; </a:t>
            </a:r>
            <a:r>
              <a:rPr lang="de-DE" sz="1600" dirty="0" err="1">
                <a:solidFill>
                  <a:srgbClr val="0000FF"/>
                </a:solidFill>
              </a:rPr>
              <a:t>Repowering</a:t>
            </a:r>
            <a:r>
              <a:rPr lang="de-DE" sz="1600" dirty="0">
                <a:solidFill>
                  <a:srgbClr val="0000FF"/>
                </a:solidFill>
              </a:rPr>
              <a:t> bis 2040 </a:t>
            </a:r>
            <a:r>
              <a:rPr lang="de-DE" sz="1200" dirty="0">
                <a:solidFill>
                  <a:srgbClr val="0000FF"/>
                </a:solidFill>
              </a:rPr>
              <a:t>mit 6MW</a:t>
            </a:r>
            <a:r>
              <a:rPr lang="de-DE" sz="1600" dirty="0">
                <a:solidFill>
                  <a:srgbClr val="0000FF"/>
                </a:solidFill>
              </a:rPr>
              <a:t>: 419</a:t>
            </a:r>
            <a:br>
              <a:rPr lang="de-DE" sz="1600" dirty="0">
                <a:solidFill>
                  <a:srgbClr val="0000FF"/>
                </a:solidFill>
              </a:rPr>
            </a:br>
            <a:r>
              <a:rPr lang="de-DE" sz="1600" dirty="0">
                <a:solidFill>
                  <a:srgbClr val="0000FF"/>
                </a:solidFill>
              </a:rPr>
              <a:t>  </a:t>
            </a:r>
            <a:r>
              <a:rPr lang="de-DE" sz="1600" dirty="0">
                <a:solidFill>
                  <a:srgbClr val="0000FF"/>
                </a:solidFill>
                <a:sym typeface="Wingdings" panose="05000000000000000000" pitchFamily="2" charset="2"/>
              </a:rPr>
              <a:t> </a:t>
            </a:r>
            <a:r>
              <a:rPr lang="de-DE" sz="1600" b="1" dirty="0">
                <a:solidFill>
                  <a:srgbClr val="0000FF"/>
                </a:solidFill>
              </a:rPr>
              <a:t>Summe Windräder in 2040: 1.622</a:t>
            </a:r>
            <a:endParaRPr lang="de-DE" altLang="de-DE" sz="1600" b="1" dirty="0">
              <a:solidFill>
                <a:srgbClr val="FF0000"/>
              </a:solidFill>
            </a:endParaRPr>
          </a:p>
        </p:txBody>
      </p:sp>
      <p:sp>
        <p:nvSpPr>
          <p:cNvPr id="7" name="Textfeld 1">
            <a:extLst>
              <a:ext uri="{FF2B5EF4-FFF2-40B4-BE49-F238E27FC236}">
                <a16:creationId xmlns:a16="http://schemas.microsoft.com/office/drawing/2014/main" id="{88F33776-959C-4E2E-AE12-F3D47E255EC6}"/>
              </a:ext>
            </a:extLst>
          </p:cNvPr>
          <p:cNvSpPr txBox="1">
            <a:spLocks noChangeArrowheads="1"/>
          </p:cNvSpPr>
          <p:nvPr/>
        </p:nvSpPr>
        <p:spPr bwMode="auto">
          <a:xfrm>
            <a:off x="388756" y="4082415"/>
            <a:ext cx="93281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Kostendiskussion</a:t>
            </a:r>
            <a:endParaRPr lang="de-DE" sz="1600" dirty="0">
              <a:solidFill>
                <a:srgbClr val="0000FF"/>
              </a:solidFill>
            </a:endParaRPr>
          </a:p>
          <a:p>
            <a:pPr marL="285750" indent="-285750">
              <a:buFont typeface="Wingdings" panose="05000000000000000000" pitchFamily="2" charset="2"/>
              <a:buChar char="Ø"/>
            </a:pPr>
            <a:r>
              <a:rPr lang="de-DE" sz="1600" dirty="0">
                <a:solidFill>
                  <a:srgbClr val="0000FF"/>
                </a:solidFill>
              </a:rPr>
              <a:t>Gegenwart		</a:t>
            </a:r>
          </a:p>
          <a:p>
            <a:pPr marL="268288">
              <a:buFontTx/>
              <a:buChar char="-"/>
              <a:tabLst>
                <a:tab pos="2603500" algn="dec"/>
              </a:tabLst>
            </a:pPr>
            <a:r>
              <a:rPr lang="de-DE" altLang="de-DE" sz="1600" dirty="0">
                <a:solidFill>
                  <a:srgbClr val="0000FF"/>
                </a:solidFill>
              </a:rPr>
              <a:t> </a:t>
            </a:r>
            <a:r>
              <a:rPr lang="de-DE" altLang="de-DE" sz="1600" dirty="0" err="1">
                <a:solidFill>
                  <a:srgbClr val="0000FF"/>
                </a:solidFill>
              </a:rPr>
              <a:t>Brennstoffk</a:t>
            </a:r>
            <a:r>
              <a:rPr lang="de-DE" altLang="de-DE" sz="1600" dirty="0">
                <a:solidFill>
                  <a:srgbClr val="0000FF"/>
                </a:solidFill>
              </a:rPr>
              <a:t>./a 		3,8    </a:t>
            </a:r>
            <a:r>
              <a:rPr lang="de-DE" sz="1600" dirty="0">
                <a:solidFill>
                  <a:srgbClr val="0000FF"/>
                </a:solidFill>
              </a:rPr>
              <a:t>Mrd. €</a:t>
            </a:r>
          </a:p>
          <a:p>
            <a:pPr marL="268288">
              <a:buFontTx/>
              <a:buChar char="-"/>
            </a:pPr>
            <a:r>
              <a:rPr lang="de-DE" altLang="de-DE" sz="1600" dirty="0">
                <a:solidFill>
                  <a:srgbClr val="0000FF"/>
                </a:solidFill>
              </a:rPr>
              <a:t> Subventionen/a 	2,9    </a:t>
            </a:r>
            <a:r>
              <a:rPr lang="de-DE" sz="1600" dirty="0">
                <a:solidFill>
                  <a:srgbClr val="0000FF"/>
                </a:solidFill>
              </a:rPr>
              <a:t>Mrd. €</a:t>
            </a:r>
          </a:p>
          <a:p>
            <a:pPr marL="268288">
              <a:buFontTx/>
              <a:buChar char="-"/>
            </a:pPr>
            <a:r>
              <a:rPr lang="de-DE" altLang="de-DE" sz="1600" dirty="0">
                <a:solidFill>
                  <a:srgbClr val="0000FF"/>
                </a:solidFill>
              </a:rPr>
              <a:t> Umweltschäden/a 	8,2   Mrd. €</a:t>
            </a:r>
          </a:p>
          <a:p>
            <a:pPr marL="268288" indent="-268288">
              <a:buFont typeface="Wingdings" panose="05000000000000000000" pitchFamily="2" charset="2"/>
              <a:buChar char="Ø"/>
            </a:pPr>
            <a:r>
              <a:rPr lang="de-DE" altLang="de-DE" sz="1600" dirty="0">
                <a:solidFill>
                  <a:srgbClr val="0000FF"/>
                </a:solidFill>
              </a:rPr>
              <a:t>Zukunft</a:t>
            </a:r>
            <a:br>
              <a:rPr lang="de-DE" altLang="de-DE" sz="1600" dirty="0">
                <a:solidFill>
                  <a:srgbClr val="0000FF"/>
                </a:solidFill>
              </a:rPr>
            </a:br>
            <a:r>
              <a:rPr lang="de-DE" altLang="de-DE" sz="1600" dirty="0">
                <a:solidFill>
                  <a:srgbClr val="0000FF"/>
                </a:solidFill>
              </a:rPr>
              <a:t>- </a:t>
            </a:r>
            <a:r>
              <a:rPr lang="de-DE" sz="1600" dirty="0">
                <a:solidFill>
                  <a:srgbClr val="0000FF"/>
                </a:solidFill>
              </a:rPr>
              <a:t>Kosten/a		4,3 Mrd. €; dies entspricht bei einem RLP-BIP von 142 Mrd. €   </a:t>
            </a:r>
            <a:r>
              <a:rPr lang="de-DE" sz="1600" b="1" dirty="0">
                <a:solidFill>
                  <a:srgbClr val="0000FF"/>
                </a:solidFill>
              </a:rPr>
              <a:t>3,0 %</a:t>
            </a:r>
            <a:endParaRPr lang="de-DE" altLang="de-DE" sz="1600" dirty="0">
              <a:solidFill>
                <a:srgbClr val="0000FF"/>
              </a:solidFill>
            </a:endParaRPr>
          </a:p>
          <a:p>
            <a:r>
              <a:rPr lang="de-DE" altLang="de-DE" sz="1600" dirty="0">
                <a:solidFill>
                  <a:srgbClr val="0000FF"/>
                </a:solidFill>
                <a:sym typeface="Wingdings" panose="05000000000000000000" pitchFamily="2" charset="2"/>
              </a:rPr>
              <a:t> </a:t>
            </a:r>
            <a:r>
              <a:rPr lang="de-DE" altLang="de-DE" sz="1600" b="1" dirty="0">
                <a:solidFill>
                  <a:srgbClr val="0000FF"/>
                </a:solidFill>
              </a:rPr>
              <a:t>Umweltfaktor		  3,5</a:t>
            </a:r>
            <a:r>
              <a:rPr lang="de-DE" altLang="de-DE" sz="1600" dirty="0">
                <a:solidFill>
                  <a:srgbClr val="0000FF"/>
                </a:solidFill>
              </a:rPr>
              <a:t>	</a:t>
            </a:r>
          </a:p>
        </p:txBody>
      </p:sp>
      <p:sp>
        <p:nvSpPr>
          <p:cNvPr id="8" name="Rectangle 4">
            <a:extLst>
              <a:ext uri="{FF2B5EF4-FFF2-40B4-BE49-F238E27FC236}">
                <a16:creationId xmlns:a16="http://schemas.microsoft.com/office/drawing/2014/main" id="{9AB18B12-DEEA-4108-95F9-D8023BF3A3A3}"/>
              </a:ext>
            </a:extLst>
          </p:cNvPr>
          <p:cNvSpPr>
            <a:spLocks noChangeArrowheads="1"/>
          </p:cNvSpPr>
          <p:nvPr/>
        </p:nvSpPr>
        <p:spPr bwMode="auto">
          <a:xfrm>
            <a:off x="0" y="6156389"/>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Klimaschutz-Energiewende 2.0 ist mit den vorhandenen Ressourcen gut umsetzbar! </a:t>
            </a:r>
          </a:p>
        </p:txBody>
      </p:sp>
      <p:sp>
        <p:nvSpPr>
          <p:cNvPr id="2" name="Ellipse 1">
            <a:extLst>
              <a:ext uri="{FF2B5EF4-FFF2-40B4-BE49-F238E27FC236}">
                <a16:creationId xmlns:a16="http://schemas.microsoft.com/office/drawing/2014/main" id="{C3198CFB-A48D-4DC8-A477-4581929729B2}"/>
              </a:ext>
            </a:extLst>
          </p:cNvPr>
          <p:cNvSpPr/>
          <p:nvPr/>
        </p:nvSpPr>
        <p:spPr bwMode="auto">
          <a:xfrm>
            <a:off x="5852160" y="1872343"/>
            <a:ext cx="2217467" cy="43009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A4B78DAC-1BE0-4CC8-81F6-4B440CB4B2BF}"/>
              </a:ext>
            </a:extLst>
          </p:cNvPr>
          <p:cNvSpPr/>
          <p:nvPr/>
        </p:nvSpPr>
        <p:spPr bwMode="auto">
          <a:xfrm>
            <a:off x="3147701" y="5773647"/>
            <a:ext cx="647700" cy="40199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Ellipse 13">
            <a:extLst>
              <a:ext uri="{FF2B5EF4-FFF2-40B4-BE49-F238E27FC236}">
                <a16:creationId xmlns:a16="http://schemas.microsoft.com/office/drawing/2014/main" id="{EF9C8B14-4F1E-4AE4-8162-95ACFBF12158}"/>
              </a:ext>
            </a:extLst>
          </p:cNvPr>
          <p:cNvSpPr/>
          <p:nvPr/>
        </p:nvSpPr>
        <p:spPr bwMode="auto">
          <a:xfrm>
            <a:off x="8806680" y="5437613"/>
            <a:ext cx="771524" cy="498146"/>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22F5B993-415C-4976-B582-943BBCFD51EF}"/>
              </a:ext>
            </a:extLst>
          </p:cNvPr>
          <p:cNvSpPr/>
          <p:nvPr/>
        </p:nvSpPr>
        <p:spPr bwMode="auto">
          <a:xfrm>
            <a:off x="6820675" y="2958050"/>
            <a:ext cx="2217467" cy="374462"/>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Rechteck: abgerundete Ecken 4">
            <a:extLst>
              <a:ext uri="{FF2B5EF4-FFF2-40B4-BE49-F238E27FC236}">
                <a16:creationId xmlns:a16="http://schemas.microsoft.com/office/drawing/2014/main" id="{5C0F6EB2-5A73-4C27-B3B1-32FCE7AA5586}"/>
              </a:ext>
            </a:extLst>
          </p:cNvPr>
          <p:cNvSpPr/>
          <p:nvPr/>
        </p:nvSpPr>
        <p:spPr bwMode="auto">
          <a:xfrm>
            <a:off x="319088" y="3497458"/>
            <a:ext cx="3786381" cy="550931"/>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9" name="Gruppieren 8">
            <a:extLst>
              <a:ext uri="{FF2B5EF4-FFF2-40B4-BE49-F238E27FC236}">
                <a16:creationId xmlns:a16="http://schemas.microsoft.com/office/drawing/2014/main" id="{FAC794A4-61B7-499F-B8F8-E93608F1BACA}"/>
              </a:ext>
            </a:extLst>
          </p:cNvPr>
          <p:cNvGrpSpPr/>
          <p:nvPr/>
        </p:nvGrpSpPr>
        <p:grpSpPr>
          <a:xfrm>
            <a:off x="4178000" y="3510053"/>
            <a:ext cx="5546122" cy="838531"/>
            <a:chOff x="6249625" y="3709326"/>
            <a:chExt cx="3467281" cy="916295"/>
          </a:xfrm>
        </p:grpSpPr>
        <p:sp>
          <p:nvSpPr>
            <p:cNvPr id="13" name="Textfeld 12">
              <a:extLst>
                <a:ext uri="{FF2B5EF4-FFF2-40B4-BE49-F238E27FC236}">
                  <a16:creationId xmlns:a16="http://schemas.microsoft.com/office/drawing/2014/main" id="{E88A39BF-9644-40FE-82FC-67EEDF96E5F0}"/>
                </a:ext>
              </a:extLst>
            </p:cNvPr>
            <p:cNvSpPr txBox="1"/>
            <p:nvPr/>
          </p:nvSpPr>
          <p:spPr>
            <a:xfrm>
              <a:off x="6327805" y="3882264"/>
              <a:ext cx="3259108" cy="706271"/>
            </a:xfrm>
            <a:prstGeom prst="rect">
              <a:avLst/>
            </a:prstGeom>
            <a:noFill/>
          </p:spPr>
          <p:txBody>
            <a:bodyPr wrap="square" rtlCol="0">
              <a:spAutoFit/>
            </a:bodyPr>
            <a:lstStyle/>
            <a:p>
              <a:r>
                <a:rPr lang="de-DE" sz="1200" dirty="0">
                  <a:solidFill>
                    <a:srgbClr val="FF0000"/>
                  </a:solidFill>
                </a:rPr>
                <a:t>Das </a:t>
              </a:r>
              <a:r>
                <a:rPr lang="de-DE" sz="1200" dirty="0" err="1">
                  <a:solidFill>
                    <a:srgbClr val="FF0000"/>
                  </a:solidFill>
                </a:rPr>
                <a:t>Repowering</a:t>
              </a:r>
              <a:r>
                <a:rPr lang="de-DE" sz="1200" dirty="0">
                  <a:solidFill>
                    <a:srgbClr val="FF0000"/>
                  </a:solidFill>
                </a:rPr>
                <a:t> mit 6 MW-Windräder benötigt weitestgehend die Flächen des bisherigen Bestandes! Deshalb werden für den Zubau zusätzliche Flächen benötigt</a:t>
              </a:r>
            </a:p>
          </p:txBody>
        </p:sp>
        <p:sp>
          <p:nvSpPr>
            <p:cNvPr id="16" name="Rechteck: abgerundete Ecken 15">
              <a:extLst>
                <a:ext uri="{FF2B5EF4-FFF2-40B4-BE49-F238E27FC236}">
                  <a16:creationId xmlns:a16="http://schemas.microsoft.com/office/drawing/2014/main" id="{983B1F99-CAAC-429D-AB51-B24DB8B7ED7B}"/>
                </a:ext>
              </a:extLst>
            </p:cNvPr>
            <p:cNvSpPr/>
            <p:nvPr/>
          </p:nvSpPr>
          <p:spPr bwMode="auto">
            <a:xfrm>
              <a:off x="6249625" y="3709326"/>
              <a:ext cx="3467281" cy="91629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7294763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0-#ppt_w/2"/>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0-#ppt_w/2"/>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0-#ppt_w/2"/>
                                          </p:val>
                                        </p:tav>
                                        <p:tav tm="100000">
                                          <p:val>
                                            <p:strVal val="#ppt_x"/>
                                          </p:val>
                                        </p:tav>
                                      </p:tavLst>
                                    </p:anim>
                                    <p:anim calcmode="lin" valueType="num">
                                      <p:cBhvr additive="base">
                                        <p:cTn id="44"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0-#ppt_w/2"/>
                                          </p:val>
                                        </p:tav>
                                        <p:tav tm="100000">
                                          <p:val>
                                            <p:strVal val="#ppt_x"/>
                                          </p:val>
                                        </p:tav>
                                      </p:tavLst>
                                    </p:anim>
                                    <p:anim calcmode="lin" valueType="num">
                                      <p:cBhvr additive="base">
                                        <p:cTn id="5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ppt_x"/>
                                          </p:val>
                                        </p:tav>
                                        <p:tav tm="100000">
                                          <p:val>
                                            <p:strVal val="#ppt_x"/>
                                          </p:val>
                                        </p:tav>
                                      </p:tavLst>
                                    </p:anim>
                                    <p:anim calcmode="lin" valueType="num">
                                      <p:cBhvr additive="base">
                                        <p:cTn id="5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 grpId="0" animBg="1"/>
      <p:bldP spid="12" grpId="0" animBg="1"/>
      <p:bldP spid="14" grpId="0" animBg="1"/>
      <p:bldP spid="15"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328738" y="9525"/>
            <a:ext cx="842611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Brennstoffkosten, Subventionen/Schäden vs.  Investitionskosten in D (1):</a:t>
            </a:r>
            <a:br>
              <a:rPr lang="de-DE" altLang="de-DE" sz="2000" dirty="0">
                <a:solidFill>
                  <a:schemeClr val="bg1"/>
                </a:solidFill>
              </a:rPr>
            </a:br>
            <a:r>
              <a:rPr lang="de-DE" altLang="de-DE" sz="2000" dirty="0">
                <a:solidFill>
                  <a:schemeClr val="bg1"/>
                </a:solidFill>
              </a:rPr>
              <a:t>Jährliche Brennstoffkosten für Energieimporte</a:t>
            </a:r>
          </a:p>
        </p:txBody>
      </p:sp>
      <p:sp>
        <p:nvSpPr>
          <p:cNvPr id="9" name="Textfeld 8">
            <a:extLst>
              <a:ext uri="{FF2B5EF4-FFF2-40B4-BE49-F238E27FC236}">
                <a16:creationId xmlns:a16="http://schemas.microsoft.com/office/drawing/2014/main" id="{A63F7E81-067B-4CCD-86FA-85C261693178}"/>
              </a:ext>
            </a:extLst>
          </p:cNvPr>
          <p:cNvSpPr txBox="1"/>
          <p:nvPr/>
        </p:nvSpPr>
        <p:spPr>
          <a:xfrm>
            <a:off x="7151744" y="5710299"/>
            <a:ext cx="2024913" cy="246221"/>
          </a:xfrm>
          <a:prstGeom prst="rect">
            <a:avLst/>
          </a:prstGeom>
          <a:noFill/>
        </p:spPr>
        <p:txBody>
          <a:bodyPr wrap="none" rtlCol="0">
            <a:spAutoFit/>
          </a:bodyPr>
          <a:lstStyle/>
          <a:p>
            <a:pPr algn="l"/>
            <a:r>
              <a:rPr lang="de-DE" sz="1000" u="sng" dirty="0">
                <a:latin typeface="+mn-lt"/>
              </a:rPr>
              <a:t>Quelle: 18) </a:t>
            </a:r>
            <a:r>
              <a:rPr lang="de-DE" sz="1000" dirty="0">
                <a:latin typeface="+mn-lt"/>
              </a:rPr>
              <a:t>Fraunhofer ISE 2021</a:t>
            </a:r>
          </a:p>
        </p:txBody>
      </p:sp>
      <p:pic>
        <p:nvPicPr>
          <p:cNvPr id="2" name="Grafik 1">
            <a:extLst>
              <a:ext uri="{FF2B5EF4-FFF2-40B4-BE49-F238E27FC236}">
                <a16:creationId xmlns:a16="http://schemas.microsoft.com/office/drawing/2014/main" id="{CDCA6ACB-8C45-F596-5649-1F5CFF802C91}"/>
              </a:ext>
            </a:extLst>
          </p:cNvPr>
          <p:cNvPicPr>
            <a:picLocks noChangeAspect="1"/>
          </p:cNvPicPr>
          <p:nvPr/>
        </p:nvPicPr>
        <p:blipFill rotWithShape="1">
          <a:blip r:embed="rId3"/>
          <a:srcRect l="42533" t="21480" r="35224" b="14094"/>
          <a:stretch/>
        </p:blipFill>
        <p:spPr>
          <a:xfrm>
            <a:off x="354843" y="876478"/>
            <a:ext cx="9400006" cy="5105043"/>
          </a:xfrm>
          <a:prstGeom prst="rect">
            <a:avLst/>
          </a:prstGeom>
        </p:spPr>
      </p:pic>
      <p:sp>
        <p:nvSpPr>
          <p:cNvPr id="3" name="Rectangle 4">
            <a:extLst>
              <a:ext uri="{FF2B5EF4-FFF2-40B4-BE49-F238E27FC236}">
                <a16:creationId xmlns:a16="http://schemas.microsoft.com/office/drawing/2014/main" id="{EF07C318-CBFF-E430-CCE9-012B68875DBA}"/>
              </a:ext>
            </a:extLst>
          </p:cNvPr>
          <p:cNvSpPr>
            <a:spLocks noChangeArrowheads="1"/>
          </p:cNvSpPr>
          <p:nvPr/>
        </p:nvSpPr>
        <p:spPr bwMode="auto">
          <a:xfrm>
            <a:off x="0" y="61198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„Fossile Energieimporte kommen Deutschland teuer zu stehen“</a:t>
            </a:r>
          </a:p>
        </p:txBody>
      </p:sp>
      <p:sp>
        <p:nvSpPr>
          <p:cNvPr id="4" name="Text Box 5">
            <a:extLst>
              <a:ext uri="{FF2B5EF4-FFF2-40B4-BE49-F238E27FC236}">
                <a16:creationId xmlns:a16="http://schemas.microsoft.com/office/drawing/2014/main" id="{DDBB19E5-BF2A-5074-25A8-89BF257490AC}"/>
              </a:ext>
            </a:extLst>
          </p:cNvPr>
          <p:cNvSpPr txBox="1">
            <a:spLocks noChangeArrowheads="1"/>
          </p:cNvSpPr>
          <p:nvPr/>
        </p:nvSpPr>
        <p:spPr bwMode="auto">
          <a:xfrm>
            <a:off x="7930867" y="5876688"/>
            <a:ext cx="172894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solidFill>
                  <a:srgbClr val="FF0000"/>
                </a:solidFill>
              </a:rPr>
              <a:t>Quelle:</a:t>
            </a:r>
            <a:r>
              <a:rPr lang="de-DE" altLang="de-DE" sz="1200" dirty="0">
                <a:solidFill>
                  <a:srgbClr val="FF0000"/>
                </a:solidFill>
              </a:rPr>
              <a:t> 18) Quellenliste.</a:t>
            </a:r>
            <a:endParaRPr lang="en-US" altLang="de-DE" sz="1200" dirty="0">
              <a:solidFill>
                <a:srgbClr val="FF0000"/>
              </a:solidFill>
            </a:endParaRPr>
          </a:p>
        </p:txBody>
      </p:sp>
    </p:spTree>
    <p:extLst>
      <p:ext uri="{BB962C8B-B14F-4D97-AF65-F5344CB8AC3E}">
        <p14:creationId xmlns:p14="http://schemas.microsoft.com/office/powerpoint/2010/main" val="17040461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m 33">
            <a:extLst>
              <a:ext uri="{FF2B5EF4-FFF2-40B4-BE49-F238E27FC236}">
                <a16:creationId xmlns:a16="http://schemas.microsoft.com/office/drawing/2014/main" id="{13B09F5A-D779-45A7-A91E-9E988DDAD407}"/>
              </a:ext>
            </a:extLst>
          </p:cNvPr>
          <p:cNvGraphicFramePr>
            <a:graphicFrameLocks/>
          </p:cNvGraphicFramePr>
          <p:nvPr>
            <p:extLst>
              <p:ext uri="{D42A27DB-BD31-4B8C-83A1-F6EECF244321}">
                <p14:modId xmlns:p14="http://schemas.microsoft.com/office/powerpoint/2010/main" val="1108104638"/>
              </p:ext>
            </p:extLst>
          </p:nvPr>
        </p:nvGraphicFramePr>
        <p:xfrm>
          <a:off x="409305" y="2054124"/>
          <a:ext cx="9350600" cy="3650999"/>
        </p:xfrm>
        <a:graphic>
          <a:graphicData uri="http://schemas.openxmlformats.org/drawingml/2006/chart">
            <c:chart xmlns:c="http://schemas.openxmlformats.org/drawingml/2006/chart" xmlns:r="http://schemas.openxmlformats.org/officeDocument/2006/relationships" r:id="rId3"/>
          </a:graphicData>
        </a:graphic>
      </p:graphicFrame>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Brennstoffkosten, Subventionen/Schäden vs.  Investitionskosten in D (2): </a:t>
            </a:r>
            <a:br>
              <a:rPr lang="de-DE" altLang="de-DE" sz="2000" dirty="0">
                <a:solidFill>
                  <a:schemeClr val="bg1"/>
                </a:solidFill>
              </a:rPr>
            </a:br>
            <a:r>
              <a:rPr lang="de-DE" altLang="de-DE" sz="2000" dirty="0">
                <a:solidFill>
                  <a:schemeClr val="bg1"/>
                </a:solidFill>
              </a:rPr>
              <a:t>Gegenüberstellung</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6291801" y="5839732"/>
            <a:ext cx="2998250"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cxnSp>
        <p:nvCxnSpPr>
          <p:cNvPr id="29" name="Gerader Verbinder 28">
            <a:extLst>
              <a:ext uri="{FF2B5EF4-FFF2-40B4-BE49-F238E27FC236}">
                <a16:creationId xmlns:a16="http://schemas.microsoft.com/office/drawing/2014/main" id="{EC4A3849-07EA-48D1-B402-2E7138C70953}"/>
              </a:ext>
            </a:extLst>
          </p:cNvPr>
          <p:cNvCxnSpPr/>
          <p:nvPr/>
        </p:nvCxnSpPr>
        <p:spPr bwMode="auto">
          <a:xfrm>
            <a:off x="6492979" y="849086"/>
            <a:ext cx="0" cy="4902137"/>
          </a:xfrm>
          <a:prstGeom prst="line">
            <a:avLst/>
          </a:prstGeom>
          <a:solidFill>
            <a:srgbClr val="FF0000"/>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18">
            <a:extLst>
              <a:ext uri="{FF2B5EF4-FFF2-40B4-BE49-F238E27FC236}">
                <a16:creationId xmlns:a16="http://schemas.microsoft.com/office/drawing/2014/main" id="{35523121-B799-4FCD-84EF-4402CBC3750A}"/>
              </a:ext>
            </a:extLst>
          </p:cNvPr>
          <p:cNvGrpSpPr/>
          <p:nvPr/>
        </p:nvGrpSpPr>
        <p:grpSpPr>
          <a:xfrm>
            <a:off x="720371" y="853795"/>
            <a:ext cx="5545517" cy="369332"/>
            <a:chOff x="1035698" y="853795"/>
            <a:chExt cx="4525016" cy="369332"/>
          </a:xfrm>
        </p:grpSpPr>
        <p:cxnSp>
          <p:nvCxnSpPr>
            <p:cNvPr id="6" name="Gerade Verbindung mit Pfeil 5">
              <a:extLst>
                <a:ext uri="{FF2B5EF4-FFF2-40B4-BE49-F238E27FC236}">
                  <a16:creationId xmlns:a16="http://schemas.microsoft.com/office/drawing/2014/main" id="{37981994-8662-4E13-A854-45E0F101C904}"/>
                </a:ext>
              </a:extLst>
            </p:cNvPr>
            <p:cNvCxnSpPr/>
            <p:nvPr/>
          </p:nvCxnSpPr>
          <p:spPr bwMode="auto">
            <a:xfrm>
              <a:off x="1035698" y="1057123"/>
              <a:ext cx="4525016"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E2AA2073-8502-491F-A8D9-E2F5C01080B0}"/>
                </a:ext>
              </a:extLst>
            </p:cNvPr>
            <p:cNvSpPr txBox="1"/>
            <p:nvPr/>
          </p:nvSpPr>
          <p:spPr>
            <a:xfrm>
              <a:off x="2635736" y="853795"/>
              <a:ext cx="1324939" cy="369332"/>
            </a:xfrm>
            <a:prstGeom prst="rect">
              <a:avLst/>
            </a:prstGeom>
            <a:solidFill>
              <a:schemeClr val="bg1"/>
            </a:solidFill>
          </p:spPr>
          <p:txBody>
            <a:bodyPr wrap="square" rtlCol="0">
              <a:spAutoFit/>
            </a:bodyPr>
            <a:lstStyle/>
            <a:p>
              <a:pPr algn="ctr"/>
              <a:r>
                <a:rPr lang="de-DE" sz="1800" dirty="0">
                  <a:solidFill>
                    <a:srgbClr val="3333FF"/>
                  </a:solidFill>
                </a:rPr>
                <a:t>Start-Jahr</a:t>
              </a:r>
            </a:p>
          </p:txBody>
        </p:sp>
      </p:grpSp>
      <p:cxnSp>
        <p:nvCxnSpPr>
          <p:cNvPr id="35" name="Gerade Verbindung mit Pfeil 34">
            <a:extLst>
              <a:ext uri="{FF2B5EF4-FFF2-40B4-BE49-F238E27FC236}">
                <a16:creationId xmlns:a16="http://schemas.microsoft.com/office/drawing/2014/main" id="{767EA601-D426-4B80-9133-2A1AEEE49510}"/>
              </a:ext>
            </a:extLst>
          </p:cNvPr>
          <p:cNvCxnSpPr/>
          <p:nvPr/>
        </p:nvCxnSpPr>
        <p:spPr bwMode="auto">
          <a:xfrm>
            <a:off x="6644640" y="1057123"/>
            <a:ext cx="2982322"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5FA3AB93-138B-4B57-9B77-4E61AE7328CC}"/>
              </a:ext>
            </a:extLst>
          </p:cNvPr>
          <p:cNvSpPr txBox="1"/>
          <p:nvPr/>
        </p:nvSpPr>
        <p:spPr>
          <a:xfrm>
            <a:off x="7463971" y="853795"/>
            <a:ext cx="1324939" cy="369332"/>
          </a:xfrm>
          <a:prstGeom prst="rect">
            <a:avLst/>
          </a:prstGeom>
          <a:solidFill>
            <a:schemeClr val="bg1"/>
          </a:solidFill>
        </p:spPr>
        <p:txBody>
          <a:bodyPr wrap="square" rtlCol="0">
            <a:spAutoFit/>
          </a:bodyPr>
          <a:lstStyle/>
          <a:p>
            <a:pPr algn="ctr"/>
            <a:r>
              <a:rPr lang="de-DE" sz="1800" dirty="0">
                <a:solidFill>
                  <a:srgbClr val="3333FF"/>
                </a:solidFill>
              </a:rPr>
              <a:t>Ziel-Jahr</a:t>
            </a:r>
          </a:p>
        </p:txBody>
      </p:sp>
      <p:sp>
        <p:nvSpPr>
          <p:cNvPr id="46" name="Textfeld 45">
            <a:extLst>
              <a:ext uri="{FF2B5EF4-FFF2-40B4-BE49-F238E27FC236}">
                <a16:creationId xmlns:a16="http://schemas.microsoft.com/office/drawing/2014/main" id="{A0714B07-37C6-4E16-87B4-AF5D95352190}"/>
              </a:ext>
            </a:extLst>
          </p:cNvPr>
          <p:cNvSpPr txBox="1"/>
          <p:nvPr/>
        </p:nvSpPr>
        <p:spPr>
          <a:xfrm>
            <a:off x="150777" y="2586906"/>
            <a:ext cx="840295" cy="307777"/>
          </a:xfrm>
          <a:prstGeom prst="rect">
            <a:avLst/>
          </a:prstGeom>
          <a:noFill/>
        </p:spPr>
        <p:txBody>
          <a:bodyPr wrap="none" rtlCol="0">
            <a:spAutoFit/>
          </a:bodyPr>
          <a:lstStyle/>
          <a:p>
            <a:pPr algn="ctr"/>
            <a:r>
              <a:rPr lang="de-DE" sz="1400" dirty="0">
                <a:solidFill>
                  <a:srgbClr val="3333FF"/>
                </a:solidFill>
              </a:rPr>
              <a:t>Mrd. €/a</a:t>
            </a:r>
          </a:p>
        </p:txBody>
      </p:sp>
      <p:sp>
        <p:nvSpPr>
          <p:cNvPr id="10" name="Textfeld 9">
            <a:extLst>
              <a:ext uri="{FF2B5EF4-FFF2-40B4-BE49-F238E27FC236}">
                <a16:creationId xmlns:a16="http://schemas.microsoft.com/office/drawing/2014/main" id="{808632D9-09C4-4DFA-9E1A-3FA9DE3B3069}"/>
              </a:ext>
            </a:extLst>
          </p:cNvPr>
          <p:cNvSpPr txBox="1"/>
          <p:nvPr/>
        </p:nvSpPr>
        <p:spPr>
          <a:xfrm>
            <a:off x="5418509" y="1315460"/>
            <a:ext cx="870751" cy="523220"/>
          </a:xfrm>
          <a:prstGeom prst="rect">
            <a:avLst/>
          </a:prstGeom>
          <a:noFill/>
        </p:spPr>
        <p:txBody>
          <a:bodyPr wrap="none" rtlCol="0">
            <a:spAutoFit/>
          </a:bodyPr>
          <a:lstStyle/>
          <a:p>
            <a:pPr algn="ctr"/>
            <a:r>
              <a:rPr lang="de-DE" sz="1400" dirty="0">
                <a:solidFill>
                  <a:srgbClr val="3333FF"/>
                </a:solidFill>
              </a:rPr>
              <a:t>Gesamt-</a:t>
            </a:r>
            <a:br>
              <a:rPr lang="de-DE" sz="1400" dirty="0">
                <a:solidFill>
                  <a:srgbClr val="3333FF"/>
                </a:solidFill>
              </a:rPr>
            </a:br>
            <a:r>
              <a:rPr lang="de-DE" sz="1400" dirty="0">
                <a:solidFill>
                  <a:srgbClr val="3333FF"/>
                </a:solidFill>
              </a:rPr>
              <a:t>kosten/a</a:t>
            </a:r>
          </a:p>
        </p:txBody>
      </p:sp>
      <p:sp>
        <p:nvSpPr>
          <p:cNvPr id="11" name="Textfeld 10">
            <a:extLst>
              <a:ext uri="{FF2B5EF4-FFF2-40B4-BE49-F238E27FC236}">
                <a16:creationId xmlns:a16="http://schemas.microsoft.com/office/drawing/2014/main" id="{5C193A69-4D08-46BC-8EFF-3D138F678301}"/>
              </a:ext>
            </a:extLst>
          </p:cNvPr>
          <p:cNvSpPr txBox="1"/>
          <p:nvPr/>
        </p:nvSpPr>
        <p:spPr>
          <a:xfrm>
            <a:off x="6763885" y="1315460"/>
            <a:ext cx="1178528" cy="523220"/>
          </a:xfrm>
          <a:prstGeom prst="rect">
            <a:avLst/>
          </a:prstGeom>
          <a:noFill/>
        </p:spPr>
        <p:txBody>
          <a:bodyPr wrap="none" rtlCol="0">
            <a:spAutoFit/>
          </a:bodyPr>
          <a:lstStyle/>
          <a:p>
            <a:pPr algn="ctr"/>
            <a:r>
              <a:rPr lang="de-DE" sz="1400" dirty="0" err="1">
                <a:solidFill>
                  <a:srgbClr val="3333FF"/>
                </a:solidFill>
              </a:rPr>
              <a:t>Invest</a:t>
            </a:r>
            <a:r>
              <a:rPr lang="de-DE" sz="1400" dirty="0">
                <a:solidFill>
                  <a:srgbClr val="3333FF"/>
                </a:solidFill>
              </a:rPr>
              <a:t>/a</a:t>
            </a:r>
            <a:br>
              <a:rPr lang="de-DE" sz="1400" dirty="0">
                <a:solidFill>
                  <a:srgbClr val="3333FF"/>
                </a:solidFill>
              </a:rPr>
            </a:br>
            <a:r>
              <a:rPr lang="de-DE" sz="1400" dirty="0">
                <a:solidFill>
                  <a:srgbClr val="3333FF"/>
                </a:solidFill>
              </a:rPr>
              <a:t>Erneuerbare</a:t>
            </a:r>
          </a:p>
        </p:txBody>
      </p:sp>
      <p:cxnSp>
        <p:nvCxnSpPr>
          <p:cNvPr id="53" name="Gerader Verbinder 52">
            <a:extLst>
              <a:ext uri="{FF2B5EF4-FFF2-40B4-BE49-F238E27FC236}">
                <a16:creationId xmlns:a16="http://schemas.microsoft.com/office/drawing/2014/main" id="{00E91F89-C6CA-457C-973F-C60251FFFCA8}"/>
              </a:ext>
            </a:extLst>
          </p:cNvPr>
          <p:cNvCxnSpPr/>
          <p:nvPr/>
        </p:nvCxnSpPr>
        <p:spPr bwMode="auto">
          <a:xfrm>
            <a:off x="1586038" y="4844404"/>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a:extLst>
              <a:ext uri="{FF2B5EF4-FFF2-40B4-BE49-F238E27FC236}">
                <a16:creationId xmlns:a16="http://schemas.microsoft.com/office/drawing/2014/main" id="{5FE0E1B3-8B04-4472-A199-484F06EB16DD}"/>
              </a:ext>
            </a:extLst>
          </p:cNvPr>
          <p:cNvSpPr txBox="1"/>
          <p:nvPr/>
        </p:nvSpPr>
        <p:spPr>
          <a:xfrm>
            <a:off x="7955463" y="1259474"/>
            <a:ext cx="1904432" cy="738664"/>
          </a:xfrm>
          <a:prstGeom prst="rect">
            <a:avLst/>
          </a:prstGeom>
          <a:noFill/>
        </p:spPr>
        <p:txBody>
          <a:bodyPr wrap="none" rtlCol="0">
            <a:spAutoFit/>
          </a:bodyPr>
          <a:lstStyle/>
          <a:p>
            <a:pPr algn="ctr"/>
            <a:r>
              <a:rPr lang="de-DE" sz="1400" dirty="0">
                <a:solidFill>
                  <a:srgbClr val="3333FF"/>
                </a:solidFill>
              </a:rPr>
              <a:t>Einsparungs-</a:t>
            </a:r>
            <a:br>
              <a:rPr lang="de-DE" sz="1400" dirty="0">
                <a:solidFill>
                  <a:srgbClr val="3333FF"/>
                </a:solidFill>
              </a:rPr>
            </a:br>
            <a:r>
              <a:rPr lang="de-DE" sz="1400" dirty="0">
                <a:solidFill>
                  <a:srgbClr val="3333FF"/>
                </a:solidFill>
              </a:rPr>
              <a:t>potenzial</a:t>
            </a:r>
            <a:br>
              <a:rPr lang="de-DE" sz="1400" dirty="0">
                <a:solidFill>
                  <a:srgbClr val="3333FF"/>
                </a:solidFill>
              </a:rPr>
            </a:br>
            <a:r>
              <a:rPr lang="de-DE" sz="1400" dirty="0">
                <a:solidFill>
                  <a:srgbClr val="3333FF"/>
                </a:solidFill>
              </a:rPr>
              <a:t>(sehr, sehr langfristig)</a:t>
            </a:r>
          </a:p>
        </p:txBody>
      </p:sp>
      <p:sp>
        <p:nvSpPr>
          <p:cNvPr id="64" name="Textfeld 63">
            <a:extLst>
              <a:ext uri="{FF2B5EF4-FFF2-40B4-BE49-F238E27FC236}">
                <a16:creationId xmlns:a16="http://schemas.microsoft.com/office/drawing/2014/main" id="{D39E52DE-7364-47EF-8F51-E36FBEDB190A}"/>
              </a:ext>
            </a:extLst>
          </p:cNvPr>
          <p:cNvSpPr txBox="1"/>
          <p:nvPr/>
        </p:nvSpPr>
        <p:spPr>
          <a:xfrm>
            <a:off x="7653791" y="2786758"/>
            <a:ext cx="2181944" cy="523220"/>
          </a:xfrm>
          <a:prstGeom prst="rect">
            <a:avLst/>
          </a:prstGeom>
          <a:noFill/>
        </p:spPr>
        <p:txBody>
          <a:bodyPr wrap="none" rtlCol="0">
            <a:spAutoFit/>
          </a:bodyPr>
          <a:lstStyle/>
          <a:p>
            <a:pPr algn="ctr"/>
            <a:r>
              <a:rPr lang="de-DE" sz="1400" dirty="0">
                <a:solidFill>
                  <a:srgbClr val="FF0000"/>
                </a:solidFill>
              </a:rPr>
              <a:t>Die Wertschöpfung bleibt</a:t>
            </a:r>
            <a:br>
              <a:rPr lang="de-DE" sz="1400" dirty="0">
                <a:solidFill>
                  <a:srgbClr val="FF0000"/>
                </a:solidFill>
              </a:rPr>
            </a:br>
            <a:r>
              <a:rPr lang="de-DE" sz="1400" dirty="0">
                <a:solidFill>
                  <a:srgbClr val="FF0000"/>
                </a:solidFill>
              </a:rPr>
              <a:t>in den Regionen von D!</a:t>
            </a:r>
          </a:p>
        </p:txBody>
      </p:sp>
      <p:sp>
        <p:nvSpPr>
          <p:cNvPr id="65" name="Textfeld 64">
            <a:extLst>
              <a:ext uri="{FF2B5EF4-FFF2-40B4-BE49-F238E27FC236}">
                <a16:creationId xmlns:a16="http://schemas.microsoft.com/office/drawing/2014/main" id="{4786910D-37C4-4948-9921-543A33F1059F}"/>
              </a:ext>
            </a:extLst>
          </p:cNvPr>
          <p:cNvSpPr txBox="1"/>
          <p:nvPr/>
        </p:nvSpPr>
        <p:spPr>
          <a:xfrm>
            <a:off x="1637157" y="5080878"/>
            <a:ext cx="1588897" cy="307777"/>
          </a:xfrm>
          <a:prstGeom prst="rect">
            <a:avLst/>
          </a:prstGeom>
          <a:noFill/>
        </p:spPr>
        <p:txBody>
          <a:bodyPr wrap="none" rtlCol="0">
            <a:spAutoFit/>
          </a:bodyPr>
          <a:lstStyle/>
          <a:p>
            <a:pPr algn="ctr"/>
            <a:r>
              <a:rPr lang="de-DE" sz="1400" dirty="0">
                <a:solidFill>
                  <a:srgbClr val="FF0000"/>
                </a:solidFill>
              </a:rPr>
              <a:t>Das Geld ist weg!</a:t>
            </a:r>
          </a:p>
        </p:txBody>
      </p:sp>
      <p:grpSp>
        <p:nvGrpSpPr>
          <p:cNvPr id="2" name="Gruppieren 1">
            <a:extLst>
              <a:ext uri="{FF2B5EF4-FFF2-40B4-BE49-F238E27FC236}">
                <a16:creationId xmlns:a16="http://schemas.microsoft.com/office/drawing/2014/main" id="{2800E491-CD2E-48D1-B2D3-75B015AA624E}"/>
              </a:ext>
            </a:extLst>
          </p:cNvPr>
          <p:cNvGrpSpPr/>
          <p:nvPr/>
        </p:nvGrpSpPr>
        <p:grpSpPr>
          <a:xfrm>
            <a:off x="720371" y="1315460"/>
            <a:ext cx="1236236" cy="909608"/>
            <a:chOff x="720371" y="1315460"/>
            <a:chExt cx="1236236" cy="909608"/>
          </a:xfrm>
        </p:grpSpPr>
        <p:sp>
          <p:nvSpPr>
            <p:cNvPr id="9" name="Textfeld 8">
              <a:extLst>
                <a:ext uri="{FF2B5EF4-FFF2-40B4-BE49-F238E27FC236}">
                  <a16:creationId xmlns:a16="http://schemas.microsoft.com/office/drawing/2014/main" id="{ADAF78F8-53DF-4C63-9F88-10B437322087}"/>
                </a:ext>
              </a:extLst>
            </p:cNvPr>
            <p:cNvSpPr txBox="1"/>
            <p:nvPr/>
          </p:nvSpPr>
          <p:spPr>
            <a:xfrm>
              <a:off x="720371" y="1315460"/>
              <a:ext cx="1236236" cy="738664"/>
            </a:xfrm>
            <a:prstGeom prst="rect">
              <a:avLst/>
            </a:prstGeom>
            <a:noFill/>
          </p:spPr>
          <p:txBody>
            <a:bodyPr wrap="none" rtlCol="0">
              <a:spAutoFit/>
            </a:bodyPr>
            <a:lstStyle/>
            <a:p>
              <a:pPr algn="ctr"/>
              <a:r>
                <a:rPr lang="de-DE" sz="1400" dirty="0">
                  <a:solidFill>
                    <a:srgbClr val="3333FF"/>
                  </a:solidFill>
                </a:rPr>
                <a:t>Fossile</a:t>
              </a:r>
            </a:p>
            <a:p>
              <a:pPr algn="ctr"/>
              <a:r>
                <a:rPr lang="de-DE" sz="1400" dirty="0">
                  <a:solidFill>
                    <a:srgbClr val="3333FF"/>
                  </a:solidFill>
                </a:rPr>
                <a:t>Importe</a:t>
              </a:r>
              <a:br>
                <a:rPr lang="de-DE" sz="1400" dirty="0">
                  <a:solidFill>
                    <a:srgbClr val="3333FF"/>
                  </a:solidFill>
                </a:rPr>
              </a:br>
              <a:r>
                <a:rPr lang="de-DE" sz="1400" dirty="0">
                  <a:solidFill>
                    <a:srgbClr val="3333FF"/>
                  </a:solidFill>
                  <a:sym typeface="Symbol" panose="05050102010706020507" pitchFamily="18" charset="2"/>
                </a:rPr>
                <a:t> </a:t>
              </a:r>
              <a:r>
                <a:rPr lang="de-DE" sz="1400" dirty="0">
                  <a:solidFill>
                    <a:srgbClr val="3333FF"/>
                  </a:solidFill>
                </a:rPr>
                <a:t>2006-2015</a:t>
              </a:r>
            </a:p>
          </p:txBody>
        </p:sp>
        <p:sp>
          <p:nvSpPr>
            <p:cNvPr id="55" name="Textfeld 54">
              <a:extLst>
                <a:ext uri="{FF2B5EF4-FFF2-40B4-BE49-F238E27FC236}">
                  <a16:creationId xmlns:a16="http://schemas.microsoft.com/office/drawing/2014/main" id="{26346C87-21FE-4234-9081-37DBB8EA6490}"/>
                </a:ext>
              </a:extLst>
            </p:cNvPr>
            <p:cNvSpPr txBox="1"/>
            <p:nvPr/>
          </p:nvSpPr>
          <p:spPr>
            <a:xfrm>
              <a:off x="1217026" y="1978847"/>
              <a:ext cx="369012" cy="246221"/>
            </a:xfrm>
            <a:prstGeom prst="rect">
              <a:avLst/>
            </a:prstGeom>
            <a:noFill/>
          </p:spPr>
          <p:txBody>
            <a:bodyPr wrap="none" rtlCol="0">
              <a:spAutoFit/>
            </a:bodyPr>
            <a:lstStyle/>
            <a:p>
              <a:r>
                <a:rPr lang="de-DE" sz="1000" dirty="0"/>
                <a:t>18)</a:t>
              </a:r>
            </a:p>
          </p:txBody>
        </p:sp>
      </p:grpSp>
      <p:grpSp>
        <p:nvGrpSpPr>
          <p:cNvPr id="4" name="Gruppieren 3">
            <a:extLst>
              <a:ext uri="{FF2B5EF4-FFF2-40B4-BE49-F238E27FC236}">
                <a16:creationId xmlns:a16="http://schemas.microsoft.com/office/drawing/2014/main" id="{6E98BAC8-F33F-4B8B-A59F-7292A77D8855}"/>
              </a:ext>
            </a:extLst>
          </p:cNvPr>
          <p:cNvGrpSpPr/>
          <p:nvPr/>
        </p:nvGrpSpPr>
        <p:grpSpPr>
          <a:xfrm>
            <a:off x="2196089" y="1315460"/>
            <a:ext cx="1279516" cy="909608"/>
            <a:chOff x="2007180" y="1315460"/>
            <a:chExt cx="1279516" cy="909608"/>
          </a:xfrm>
        </p:grpSpPr>
        <p:sp>
          <p:nvSpPr>
            <p:cNvPr id="28" name="Textfeld 27">
              <a:extLst>
                <a:ext uri="{FF2B5EF4-FFF2-40B4-BE49-F238E27FC236}">
                  <a16:creationId xmlns:a16="http://schemas.microsoft.com/office/drawing/2014/main" id="{CC3218AF-BF7D-4DBC-BE93-858091949703}"/>
                </a:ext>
              </a:extLst>
            </p:cNvPr>
            <p:cNvSpPr txBox="1"/>
            <p:nvPr/>
          </p:nvSpPr>
          <p:spPr>
            <a:xfrm>
              <a:off x="2007180" y="1315460"/>
              <a:ext cx="1279516" cy="738664"/>
            </a:xfrm>
            <a:prstGeom prst="rect">
              <a:avLst/>
            </a:prstGeom>
            <a:noFill/>
          </p:spPr>
          <p:txBody>
            <a:bodyPr wrap="none" rtlCol="0">
              <a:spAutoFit/>
            </a:bodyPr>
            <a:lstStyle/>
            <a:p>
              <a:pPr algn="ctr"/>
              <a:r>
                <a:rPr lang="de-DE" sz="1400" dirty="0">
                  <a:solidFill>
                    <a:srgbClr val="3333FF"/>
                  </a:solidFill>
                </a:rPr>
                <a:t>U-schädliche</a:t>
              </a:r>
            </a:p>
            <a:p>
              <a:pPr algn="ctr"/>
              <a:r>
                <a:rPr lang="de-DE" sz="1400" dirty="0">
                  <a:solidFill>
                    <a:srgbClr val="3333FF"/>
                  </a:solidFill>
                </a:rPr>
                <a:t>Subventionen</a:t>
              </a:r>
              <a:br>
                <a:rPr lang="de-DE" sz="1400" dirty="0">
                  <a:solidFill>
                    <a:srgbClr val="3333FF"/>
                  </a:solidFill>
                </a:rPr>
              </a:br>
              <a:r>
                <a:rPr lang="de-DE" sz="1400" dirty="0">
                  <a:solidFill>
                    <a:srgbClr val="3333FF"/>
                  </a:solidFill>
                </a:rPr>
                <a:t>2016</a:t>
              </a:r>
            </a:p>
          </p:txBody>
        </p:sp>
        <p:sp>
          <p:nvSpPr>
            <p:cNvPr id="30" name="Textfeld 29">
              <a:extLst>
                <a:ext uri="{FF2B5EF4-FFF2-40B4-BE49-F238E27FC236}">
                  <a16:creationId xmlns:a16="http://schemas.microsoft.com/office/drawing/2014/main" id="{1CA02E7B-65D5-4B22-973F-17B1F35404CA}"/>
                </a:ext>
              </a:extLst>
            </p:cNvPr>
            <p:cNvSpPr txBox="1"/>
            <p:nvPr/>
          </p:nvSpPr>
          <p:spPr>
            <a:xfrm>
              <a:off x="2545907" y="1978847"/>
              <a:ext cx="369012" cy="246221"/>
            </a:xfrm>
            <a:prstGeom prst="rect">
              <a:avLst/>
            </a:prstGeom>
            <a:noFill/>
          </p:spPr>
          <p:txBody>
            <a:bodyPr wrap="none" rtlCol="0">
              <a:spAutoFit/>
            </a:bodyPr>
            <a:lstStyle/>
            <a:p>
              <a:r>
                <a:rPr lang="de-DE" sz="1000" dirty="0"/>
                <a:t>19)</a:t>
              </a:r>
            </a:p>
          </p:txBody>
        </p:sp>
      </p:grpSp>
      <p:grpSp>
        <p:nvGrpSpPr>
          <p:cNvPr id="5" name="Gruppieren 4">
            <a:extLst>
              <a:ext uri="{FF2B5EF4-FFF2-40B4-BE49-F238E27FC236}">
                <a16:creationId xmlns:a16="http://schemas.microsoft.com/office/drawing/2014/main" id="{A1A8A50A-8742-4218-B4CF-6A8DC71D0DF9}"/>
              </a:ext>
            </a:extLst>
          </p:cNvPr>
          <p:cNvGrpSpPr/>
          <p:nvPr/>
        </p:nvGrpSpPr>
        <p:grpSpPr>
          <a:xfrm>
            <a:off x="3776050" y="1315460"/>
            <a:ext cx="1080744" cy="909608"/>
            <a:chOff x="3674070" y="1315460"/>
            <a:chExt cx="1080744" cy="909608"/>
          </a:xfrm>
        </p:grpSpPr>
        <p:sp>
          <p:nvSpPr>
            <p:cNvPr id="3" name="Textfeld 2">
              <a:extLst>
                <a:ext uri="{FF2B5EF4-FFF2-40B4-BE49-F238E27FC236}">
                  <a16:creationId xmlns:a16="http://schemas.microsoft.com/office/drawing/2014/main" id="{30081869-7FB5-489B-A453-AE8B5DFC031F}"/>
                </a:ext>
              </a:extLst>
            </p:cNvPr>
            <p:cNvSpPr txBox="1"/>
            <p:nvPr/>
          </p:nvSpPr>
          <p:spPr>
            <a:xfrm>
              <a:off x="3674070" y="1315460"/>
              <a:ext cx="1080744" cy="523220"/>
            </a:xfrm>
            <a:prstGeom prst="rect">
              <a:avLst/>
            </a:prstGeom>
            <a:noFill/>
          </p:spPr>
          <p:txBody>
            <a:bodyPr wrap="none" rtlCol="0">
              <a:spAutoFit/>
            </a:bodyPr>
            <a:lstStyle/>
            <a:p>
              <a:pPr algn="ctr"/>
              <a:r>
                <a:rPr lang="de-DE" sz="1400" dirty="0">
                  <a:solidFill>
                    <a:srgbClr val="3333FF"/>
                  </a:solidFill>
                </a:rPr>
                <a:t>U-Schäden</a:t>
              </a:r>
              <a:br>
                <a:rPr lang="de-DE" sz="1400" dirty="0">
                  <a:solidFill>
                    <a:srgbClr val="3333FF"/>
                  </a:solidFill>
                </a:rPr>
              </a:br>
              <a:r>
                <a:rPr lang="de-DE" sz="1400" dirty="0">
                  <a:solidFill>
                    <a:srgbClr val="3333FF"/>
                  </a:solidFill>
                </a:rPr>
                <a:t>2016</a:t>
              </a:r>
            </a:p>
          </p:txBody>
        </p:sp>
        <p:sp>
          <p:nvSpPr>
            <p:cNvPr id="31" name="Textfeld 30">
              <a:extLst>
                <a:ext uri="{FF2B5EF4-FFF2-40B4-BE49-F238E27FC236}">
                  <a16:creationId xmlns:a16="http://schemas.microsoft.com/office/drawing/2014/main" id="{24F08C4B-21BF-4172-802E-EBC22A0707F0}"/>
                </a:ext>
              </a:extLst>
            </p:cNvPr>
            <p:cNvSpPr txBox="1"/>
            <p:nvPr/>
          </p:nvSpPr>
          <p:spPr>
            <a:xfrm>
              <a:off x="4114317" y="1978847"/>
              <a:ext cx="369012" cy="246221"/>
            </a:xfrm>
            <a:prstGeom prst="rect">
              <a:avLst/>
            </a:prstGeom>
            <a:noFill/>
          </p:spPr>
          <p:txBody>
            <a:bodyPr wrap="none" rtlCol="0">
              <a:spAutoFit/>
            </a:bodyPr>
            <a:lstStyle/>
            <a:p>
              <a:r>
                <a:rPr lang="de-DE" sz="1000" dirty="0"/>
                <a:t>20)</a:t>
              </a:r>
            </a:p>
          </p:txBody>
        </p:sp>
      </p:grpSp>
      <p:cxnSp>
        <p:nvCxnSpPr>
          <p:cNvPr id="33" name="Gerader Verbinder 32">
            <a:extLst>
              <a:ext uri="{FF2B5EF4-FFF2-40B4-BE49-F238E27FC236}">
                <a16:creationId xmlns:a16="http://schemas.microsoft.com/office/drawing/2014/main" id="{B65BA3F4-8EA6-4C35-8B03-99D54D635DB3}"/>
              </a:ext>
            </a:extLst>
          </p:cNvPr>
          <p:cNvCxnSpPr/>
          <p:nvPr/>
        </p:nvCxnSpPr>
        <p:spPr bwMode="auto">
          <a:xfrm>
            <a:off x="822960" y="5573759"/>
            <a:ext cx="846328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50DEB9F9-6EC1-4190-9EA7-2D6FBE52FDC2}"/>
              </a:ext>
            </a:extLst>
          </p:cNvPr>
          <p:cNvCxnSpPr/>
          <p:nvPr/>
        </p:nvCxnSpPr>
        <p:spPr bwMode="auto">
          <a:xfrm>
            <a:off x="3103828" y="4294335"/>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r Verbinder 37">
            <a:extLst>
              <a:ext uri="{FF2B5EF4-FFF2-40B4-BE49-F238E27FC236}">
                <a16:creationId xmlns:a16="http://schemas.microsoft.com/office/drawing/2014/main" id="{2D52623B-FD85-4994-B03B-4C0272649A2B}"/>
              </a:ext>
            </a:extLst>
          </p:cNvPr>
          <p:cNvCxnSpPr/>
          <p:nvPr/>
        </p:nvCxnSpPr>
        <p:spPr bwMode="auto">
          <a:xfrm>
            <a:off x="4613996" y="2717948"/>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F70195A0-A33C-4466-A890-193C457D1107}"/>
              </a:ext>
            </a:extLst>
          </p:cNvPr>
          <p:cNvCxnSpPr/>
          <p:nvPr/>
        </p:nvCxnSpPr>
        <p:spPr bwMode="auto">
          <a:xfrm>
            <a:off x="6116697" y="2717948"/>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9">
            <a:extLst>
              <a:ext uri="{FF2B5EF4-FFF2-40B4-BE49-F238E27FC236}">
                <a16:creationId xmlns:a16="http://schemas.microsoft.com/office/drawing/2014/main" id="{80ED6011-FACB-4EF1-9BF0-49795D2C5953}"/>
              </a:ext>
            </a:extLst>
          </p:cNvPr>
          <p:cNvCxnSpPr/>
          <p:nvPr/>
        </p:nvCxnSpPr>
        <p:spPr bwMode="auto">
          <a:xfrm>
            <a:off x="7655831" y="3405393"/>
            <a:ext cx="924289"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Prävention (Vorsorge) ist besser und wirtschaftlicher als Schadensregulierung! </a:t>
            </a:r>
          </a:p>
        </p:txBody>
      </p:sp>
    </p:spTree>
    <p:extLst>
      <p:ext uri="{BB962C8B-B14F-4D97-AF65-F5344CB8AC3E}">
        <p14:creationId xmlns:p14="http://schemas.microsoft.com/office/powerpoint/2010/main" val="162928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0-#ppt_w/2"/>
                                          </p:val>
                                        </p:tav>
                                        <p:tav tm="100000">
                                          <p:val>
                                            <p:strVal val="#ppt_x"/>
                                          </p:val>
                                        </p:tav>
                                      </p:tavLst>
                                    </p:anim>
                                    <p:anim calcmode="lin" valueType="num">
                                      <p:cBhvr additive="base">
                                        <p:cTn id="8" dur="10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1000" fill="hold"/>
                                        <p:tgtEl>
                                          <p:spTgt spid="64"/>
                                        </p:tgtEl>
                                        <p:attrNameLst>
                                          <p:attrName>ppt_x</p:attrName>
                                        </p:attrNameLst>
                                      </p:cBhvr>
                                      <p:tavLst>
                                        <p:tav tm="0">
                                          <p:val>
                                            <p:strVal val="0-#ppt_w/2"/>
                                          </p:val>
                                        </p:tav>
                                        <p:tav tm="100000">
                                          <p:val>
                                            <p:strVal val="#ppt_x"/>
                                          </p:val>
                                        </p:tav>
                                      </p:tavLst>
                                    </p:anim>
                                    <p:anim calcmode="lin" valueType="num">
                                      <p:cBhvr additive="base">
                                        <p:cTn id="1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Energieerzeugung auf landwirtschaftlich genutzten Flächen (1)</a:t>
            </a:r>
            <a:br>
              <a:rPr lang="de-DE" altLang="de-DE" sz="2000" dirty="0">
                <a:solidFill>
                  <a:schemeClr val="bg1"/>
                </a:solidFill>
              </a:rPr>
            </a:br>
            <a:r>
              <a:rPr lang="de-DE" altLang="de-DE" sz="2000" dirty="0">
                <a:solidFill>
                  <a:schemeClr val="bg1"/>
                </a:solidFill>
              </a:rPr>
              <a:t>Windkraftanlagen (1): Übersicht</a:t>
            </a:r>
          </a:p>
        </p:txBody>
      </p:sp>
      <p:pic>
        <p:nvPicPr>
          <p:cNvPr id="9" name="Grafik 2" descr="Ein Bild, das Gras, Himmel, draußen, Feld enthält.&#10;&#10;Automatisch generierte Beschreibung">
            <a:extLst>
              <a:ext uri="{FF2B5EF4-FFF2-40B4-BE49-F238E27FC236}">
                <a16:creationId xmlns:a16="http://schemas.microsoft.com/office/drawing/2014/main" id="{173C2F13-6943-4027-AAA6-EE0176D4B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16" t="47707" r="38898" b="26413"/>
          <a:stretch/>
        </p:blipFill>
        <p:spPr bwMode="auto">
          <a:xfrm>
            <a:off x="1388472" y="1005916"/>
            <a:ext cx="712905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15814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Windkraftanlagen sind ein wichtiger Baustein für den Klimaschutz und die Energiewende!</a:t>
            </a:r>
          </a:p>
        </p:txBody>
      </p:sp>
      <p:grpSp>
        <p:nvGrpSpPr>
          <p:cNvPr id="3" name="Gruppieren 2">
            <a:extLst>
              <a:ext uri="{FF2B5EF4-FFF2-40B4-BE49-F238E27FC236}">
                <a16:creationId xmlns:a16="http://schemas.microsoft.com/office/drawing/2014/main" id="{2868A952-0859-4425-B19F-9E9F041B74BC}"/>
              </a:ext>
            </a:extLst>
          </p:cNvPr>
          <p:cNvGrpSpPr/>
          <p:nvPr/>
        </p:nvGrpSpPr>
        <p:grpSpPr>
          <a:xfrm>
            <a:off x="437378" y="4202594"/>
            <a:ext cx="9468622" cy="1649490"/>
            <a:chOff x="437378" y="4037442"/>
            <a:chExt cx="9468622" cy="1649490"/>
          </a:xfrm>
        </p:grpSpPr>
        <p:sp>
          <p:nvSpPr>
            <p:cNvPr id="8" name="Textfeld 7">
              <a:extLst>
                <a:ext uri="{FF2B5EF4-FFF2-40B4-BE49-F238E27FC236}">
                  <a16:creationId xmlns:a16="http://schemas.microsoft.com/office/drawing/2014/main" id="{5863EE55-13E6-4028-AB92-24C7FCC5DF57}"/>
                </a:ext>
              </a:extLst>
            </p:cNvPr>
            <p:cNvSpPr txBox="1"/>
            <p:nvPr/>
          </p:nvSpPr>
          <p:spPr>
            <a:xfrm>
              <a:off x="437379" y="4037442"/>
              <a:ext cx="9468621"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Windkraftanlagen (WKA) erbringen einen wesentlichen Energiebeitrag, insbesondere im Herbst, Winter sowie Frühjahr und ergänzen damit die Solarenergie, die im Frühjahr, Sommer sowie Herbst ihre Stärke hat.  </a:t>
              </a:r>
            </a:p>
          </p:txBody>
        </p:sp>
        <p:sp>
          <p:nvSpPr>
            <p:cNvPr id="11" name="Textfeld 10">
              <a:extLst>
                <a:ext uri="{FF2B5EF4-FFF2-40B4-BE49-F238E27FC236}">
                  <a16:creationId xmlns:a16="http://schemas.microsoft.com/office/drawing/2014/main" id="{988507E7-88BF-4B18-BD9D-21B4AB4BA500}"/>
                </a:ext>
              </a:extLst>
            </p:cNvPr>
            <p:cNvSpPr txBox="1"/>
            <p:nvPr/>
          </p:nvSpPr>
          <p:spPr>
            <a:xfrm>
              <a:off x="437378" y="4816021"/>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überwiegende Fläche eines Windparks kann uneingeschränkt von der Landwirtschaft genutzt werden. Die tatsächlich versiegelte Fläche bei Windparks beträgt nur ca. 0,5 ha/Windrad. </a:t>
              </a:r>
            </a:p>
          </p:txBody>
        </p:sp>
        <p:sp>
          <p:nvSpPr>
            <p:cNvPr id="12" name="Textfeld 11">
              <a:extLst>
                <a:ext uri="{FF2B5EF4-FFF2-40B4-BE49-F238E27FC236}">
                  <a16:creationId xmlns:a16="http://schemas.microsoft.com/office/drawing/2014/main" id="{B6C406D5-636E-4E02-AD7C-F3AAFECEAD36}"/>
                </a:ext>
              </a:extLst>
            </p:cNvPr>
            <p:cNvSpPr txBox="1"/>
            <p:nvPr/>
          </p:nvSpPr>
          <p:spPr>
            <a:xfrm>
              <a:off x="437378" y="5348378"/>
              <a:ext cx="9468621"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Landwirte können als Miteigentümer bei Windparks investieren. </a:t>
              </a:r>
            </a:p>
          </p:txBody>
        </p:sp>
      </p:grpSp>
    </p:spTree>
    <p:extLst>
      <p:ext uri="{BB962C8B-B14F-4D97-AF65-F5344CB8AC3E}">
        <p14:creationId xmlns:p14="http://schemas.microsoft.com/office/powerpoint/2010/main" val="25515795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Energieerzeugung auf landwirtschaftlich genutzten Flächen (1)</a:t>
            </a:r>
            <a:br>
              <a:rPr lang="de-DE" altLang="de-DE" sz="2000" dirty="0">
                <a:solidFill>
                  <a:schemeClr val="bg1"/>
                </a:solidFill>
              </a:rPr>
            </a:br>
            <a:r>
              <a:rPr lang="de-DE" altLang="de-DE" sz="2000" dirty="0">
                <a:solidFill>
                  <a:schemeClr val="bg1"/>
                </a:solidFill>
              </a:rPr>
              <a:t>Windkraftanlagen (2): Flächennutzung</a:t>
            </a:r>
          </a:p>
        </p:txBody>
      </p:sp>
      <p:pic>
        <p:nvPicPr>
          <p:cNvPr id="4" name="Grafik 3">
            <a:extLst>
              <a:ext uri="{FF2B5EF4-FFF2-40B4-BE49-F238E27FC236}">
                <a16:creationId xmlns:a16="http://schemas.microsoft.com/office/drawing/2014/main" id="{2ABB2AFB-3F00-ABA9-7100-35848058120B}"/>
              </a:ext>
            </a:extLst>
          </p:cNvPr>
          <p:cNvPicPr>
            <a:picLocks noChangeAspect="1"/>
          </p:cNvPicPr>
          <p:nvPr/>
        </p:nvPicPr>
        <p:blipFill rotWithShape="1">
          <a:blip r:embed="rId3"/>
          <a:srcRect l="43787" t="5749" r="33846" b="7026"/>
          <a:stretch/>
        </p:blipFill>
        <p:spPr>
          <a:xfrm>
            <a:off x="257908" y="838255"/>
            <a:ext cx="7139353" cy="5220296"/>
          </a:xfrm>
          <a:prstGeom prst="rect">
            <a:avLst/>
          </a:prstGeom>
        </p:spPr>
      </p:pic>
      <p:sp>
        <p:nvSpPr>
          <p:cNvPr id="5" name="Textfeld 4">
            <a:extLst>
              <a:ext uri="{FF2B5EF4-FFF2-40B4-BE49-F238E27FC236}">
                <a16:creationId xmlns:a16="http://schemas.microsoft.com/office/drawing/2014/main" id="{13268A28-7612-5642-C105-A635E70DBEEB}"/>
              </a:ext>
            </a:extLst>
          </p:cNvPr>
          <p:cNvSpPr txBox="1"/>
          <p:nvPr/>
        </p:nvSpPr>
        <p:spPr>
          <a:xfrm>
            <a:off x="7227501" y="3448402"/>
            <a:ext cx="2339102" cy="338554"/>
          </a:xfrm>
          <a:prstGeom prst="rect">
            <a:avLst/>
          </a:prstGeom>
          <a:noFill/>
        </p:spPr>
        <p:txBody>
          <a:bodyPr wrap="none" rtlCol="0">
            <a:spAutoFit/>
          </a:bodyPr>
          <a:lstStyle/>
          <a:p>
            <a:r>
              <a:rPr lang="de-DE" sz="1600" dirty="0">
                <a:solidFill>
                  <a:srgbClr val="FF0000"/>
                </a:solidFill>
              </a:rPr>
              <a:t>Rotorfläche (Projektion)</a:t>
            </a:r>
          </a:p>
        </p:txBody>
      </p:sp>
      <p:sp>
        <p:nvSpPr>
          <p:cNvPr id="6" name="Textfeld 5">
            <a:extLst>
              <a:ext uri="{FF2B5EF4-FFF2-40B4-BE49-F238E27FC236}">
                <a16:creationId xmlns:a16="http://schemas.microsoft.com/office/drawing/2014/main" id="{B3386D17-7F07-76C3-6EED-87329F3DEF1F}"/>
              </a:ext>
            </a:extLst>
          </p:cNvPr>
          <p:cNvSpPr txBox="1"/>
          <p:nvPr/>
        </p:nvSpPr>
        <p:spPr>
          <a:xfrm>
            <a:off x="7227501" y="4633995"/>
            <a:ext cx="1768433" cy="338554"/>
          </a:xfrm>
          <a:prstGeom prst="rect">
            <a:avLst/>
          </a:prstGeom>
          <a:noFill/>
        </p:spPr>
        <p:txBody>
          <a:bodyPr wrap="none" rtlCol="0">
            <a:spAutoFit/>
          </a:bodyPr>
          <a:lstStyle/>
          <a:p>
            <a:r>
              <a:rPr lang="de-DE" sz="1600" dirty="0">
                <a:solidFill>
                  <a:srgbClr val="FF0000"/>
                </a:solidFill>
              </a:rPr>
              <a:t>Fundamentfläche</a:t>
            </a:r>
          </a:p>
        </p:txBody>
      </p:sp>
      <p:sp>
        <p:nvSpPr>
          <p:cNvPr id="10" name="Text Box 14">
            <a:extLst>
              <a:ext uri="{FF2B5EF4-FFF2-40B4-BE49-F238E27FC236}">
                <a16:creationId xmlns:a16="http://schemas.microsoft.com/office/drawing/2014/main" id="{F7034053-0C94-24B7-6837-EC8F9C8F9350}"/>
              </a:ext>
            </a:extLst>
          </p:cNvPr>
          <p:cNvSpPr txBox="1">
            <a:spLocks noChangeArrowheads="1"/>
          </p:cNvSpPr>
          <p:nvPr/>
        </p:nvSpPr>
        <p:spPr bwMode="auto">
          <a:xfrm>
            <a:off x="7710086" y="5873885"/>
            <a:ext cx="175849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Prof. Quaschning </a:t>
            </a:r>
          </a:p>
        </p:txBody>
      </p:sp>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15814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vollversiegelte Fläche (Fundamente) beträgt nur 0,007% der Landesfläche von D!</a:t>
            </a:r>
          </a:p>
        </p:txBody>
      </p:sp>
    </p:spTree>
    <p:extLst>
      <p:ext uri="{BB962C8B-B14F-4D97-AF65-F5344CB8AC3E}">
        <p14:creationId xmlns:p14="http://schemas.microsoft.com/office/powerpoint/2010/main" val="24152835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Energieerzeugung auf landwirtschaftlich genutzten Flächen (2)</a:t>
            </a:r>
            <a:br>
              <a:rPr lang="de-DE" altLang="de-DE" sz="2000" dirty="0">
                <a:solidFill>
                  <a:schemeClr val="bg1"/>
                </a:solidFill>
              </a:rPr>
            </a:br>
            <a:r>
              <a:rPr lang="de-DE" altLang="de-DE" sz="2000" dirty="0">
                <a:solidFill>
                  <a:schemeClr val="bg1"/>
                </a:solidFill>
              </a:rPr>
              <a:t>PV-Freiflächenanlagen</a:t>
            </a:r>
          </a:p>
        </p:txBody>
      </p:sp>
      <p:pic>
        <p:nvPicPr>
          <p:cNvPr id="3" name="Grafik 2" descr="Ein Bild, das Gras, Baum, draußen, Feld enthält.&#10;&#10;Automatisch generierte Beschreibung">
            <a:extLst>
              <a:ext uri="{FF2B5EF4-FFF2-40B4-BE49-F238E27FC236}">
                <a16:creationId xmlns:a16="http://schemas.microsoft.com/office/drawing/2014/main" id="{BCC9E9D4-B835-4645-83EF-70C3CC7F6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325" y="889108"/>
            <a:ext cx="5085349" cy="2935797"/>
          </a:xfrm>
          <a:prstGeom prst="rect">
            <a:avLst/>
          </a:prstGeom>
        </p:spPr>
      </p:pic>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15852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Naturschutz und PV-Freiflächenanlagen können sich sehr gut ergänzen!</a:t>
            </a:r>
          </a:p>
        </p:txBody>
      </p:sp>
      <p:sp>
        <p:nvSpPr>
          <p:cNvPr id="12" name="Text Box 14">
            <a:extLst>
              <a:ext uri="{FF2B5EF4-FFF2-40B4-BE49-F238E27FC236}">
                <a16:creationId xmlns:a16="http://schemas.microsoft.com/office/drawing/2014/main" id="{669379D9-0427-48F4-AD7F-F573977479DA}"/>
              </a:ext>
            </a:extLst>
          </p:cNvPr>
          <p:cNvSpPr txBox="1">
            <a:spLocks noChangeArrowheads="1"/>
          </p:cNvSpPr>
          <p:nvPr/>
        </p:nvSpPr>
        <p:spPr bwMode="auto">
          <a:xfrm>
            <a:off x="8128282" y="5992640"/>
            <a:ext cx="163666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21) Quellenliste </a:t>
            </a:r>
          </a:p>
        </p:txBody>
      </p:sp>
      <p:grpSp>
        <p:nvGrpSpPr>
          <p:cNvPr id="5" name="Gruppieren 4">
            <a:extLst>
              <a:ext uri="{FF2B5EF4-FFF2-40B4-BE49-F238E27FC236}">
                <a16:creationId xmlns:a16="http://schemas.microsoft.com/office/drawing/2014/main" id="{E7C78028-6BA1-43FA-AD3F-5637A2F5E8D2}"/>
              </a:ext>
            </a:extLst>
          </p:cNvPr>
          <p:cNvGrpSpPr/>
          <p:nvPr/>
        </p:nvGrpSpPr>
        <p:grpSpPr>
          <a:xfrm>
            <a:off x="437378" y="3885820"/>
            <a:ext cx="9468622" cy="2127796"/>
            <a:chOff x="437378" y="3885820"/>
            <a:chExt cx="9468622" cy="2127796"/>
          </a:xfrm>
        </p:grpSpPr>
        <p:sp>
          <p:nvSpPr>
            <p:cNvPr id="13" name="Textfeld 12">
              <a:extLst>
                <a:ext uri="{FF2B5EF4-FFF2-40B4-BE49-F238E27FC236}">
                  <a16:creationId xmlns:a16="http://schemas.microsoft.com/office/drawing/2014/main" id="{B0226E9C-17FC-4B2F-BA4A-ACFA63304ED7}"/>
                </a:ext>
              </a:extLst>
            </p:cNvPr>
            <p:cNvSpPr txBox="1"/>
            <p:nvPr/>
          </p:nvSpPr>
          <p:spPr>
            <a:xfrm>
              <a:off x="437379" y="3885820"/>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Geeignete Landwirtschaftliche Flächen bieten sich an, um PV-Freiflächenanlagen zu installieren. Weiden für Schafe oder auch Biotope können dabei entstehen.</a:t>
              </a:r>
            </a:p>
          </p:txBody>
        </p:sp>
        <p:sp>
          <p:nvSpPr>
            <p:cNvPr id="11" name="Text Box 14">
              <a:extLst>
                <a:ext uri="{FF2B5EF4-FFF2-40B4-BE49-F238E27FC236}">
                  <a16:creationId xmlns:a16="http://schemas.microsoft.com/office/drawing/2014/main" id="{22BCACD8-1986-4743-A9BC-669470A00882}"/>
                </a:ext>
              </a:extLst>
            </p:cNvPr>
            <p:cNvSpPr txBox="1">
              <a:spLocks noChangeArrowheads="1"/>
            </p:cNvSpPr>
            <p:nvPr/>
          </p:nvSpPr>
          <p:spPr bwMode="auto">
            <a:xfrm flipH="1">
              <a:off x="6518776" y="4216549"/>
              <a:ext cx="213360"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21)</a:t>
              </a:r>
            </a:p>
          </p:txBody>
        </p:sp>
        <p:sp>
          <p:nvSpPr>
            <p:cNvPr id="14" name="Textfeld 13">
              <a:extLst>
                <a:ext uri="{FF2B5EF4-FFF2-40B4-BE49-F238E27FC236}">
                  <a16:creationId xmlns:a16="http://schemas.microsoft.com/office/drawing/2014/main" id="{F3976925-795A-42A8-9449-474B46F55ED9}"/>
                </a:ext>
              </a:extLst>
            </p:cNvPr>
            <p:cNvSpPr txBox="1"/>
            <p:nvPr/>
          </p:nvSpPr>
          <p:spPr>
            <a:xfrm>
              <a:off x="437379" y="5428841"/>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Jedes Dorf sollte eine solche PV-Freiflächenanlage bauen um ihren Energiebedarf zumindest teilweise zu decken. Ausgleichsflächen von Neubaumaßnahmen könnten hierzu verwendet werden.</a:t>
              </a:r>
            </a:p>
          </p:txBody>
        </p:sp>
        <p:sp>
          <p:nvSpPr>
            <p:cNvPr id="15" name="Textfeld 14">
              <a:extLst>
                <a:ext uri="{FF2B5EF4-FFF2-40B4-BE49-F238E27FC236}">
                  <a16:creationId xmlns:a16="http://schemas.microsoft.com/office/drawing/2014/main" id="{857013F4-2D92-455D-8780-012D4EFB5037}"/>
                </a:ext>
              </a:extLst>
            </p:cNvPr>
            <p:cNvSpPr txBox="1"/>
            <p:nvPr/>
          </p:nvSpPr>
          <p:spPr>
            <a:xfrm>
              <a:off x="437379" y="4487019"/>
              <a:ext cx="923601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Grundsätzlich werden in enger Abstimmung mit der </a:t>
              </a:r>
              <a:r>
                <a:rPr lang="de-DE" sz="1600" dirty="0" err="1">
                  <a:solidFill>
                    <a:srgbClr val="3333FF"/>
                  </a:solidFill>
                </a:rPr>
                <a:t>Lanwirtschaft</a:t>
              </a:r>
              <a:r>
                <a:rPr lang="de-DE" sz="1600" dirty="0">
                  <a:solidFill>
                    <a:srgbClr val="3333FF"/>
                  </a:solidFill>
                </a:rPr>
                <a:t> und dem Naturschutz Biodiversitäts-PV-Freiflächenanlagen geschaffen. </a:t>
              </a:r>
            </a:p>
          </p:txBody>
        </p:sp>
        <p:sp>
          <p:nvSpPr>
            <p:cNvPr id="16" name="Textfeld 15">
              <a:extLst>
                <a:ext uri="{FF2B5EF4-FFF2-40B4-BE49-F238E27FC236}">
                  <a16:creationId xmlns:a16="http://schemas.microsoft.com/office/drawing/2014/main" id="{44DAA7DB-B53A-4216-B1ED-2113CF4ECCD9}"/>
                </a:ext>
              </a:extLst>
            </p:cNvPr>
            <p:cNvSpPr txBox="1"/>
            <p:nvPr/>
          </p:nvSpPr>
          <p:spPr>
            <a:xfrm>
              <a:off x="437378" y="5049061"/>
              <a:ext cx="9468621"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Landwirte können als Miteigentümer bei PV-Freiflächenanlagen investieren. </a:t>
              </a:r>
            </a:p>
          </p:txBody>
        </p:sp>
      </p:grpSp>
    </p:spTree>
    <p:extLst>
      <p:ext uri="{BB962C8B-B14F-4D97-AF65-F5344CB8AC3E}">
        <p14:creationId xmlns:p14="http://schemas.microsoft.com/office/powerpoint/2010/main" val="204325140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3058" y="0"/>
            <a:ext cx="891294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Grundlagen EE (1) PV (2)</a:t>
            </a:r>
          </a:p>
          <a:p>
            <a:r>
              <a:rPr lang="de-DE" altLang="de-DE" sz="2000" dirty="0">
                <a:solidFill>
                  <a:schemeClr val="bg1"/>
                </a:solidFill>
              </a:rPr>
              <a:t>Globalstrahlung Deutschland, Jahressumme 2020</a:t>
            </a:r>
          </a:p>
        </p:txBody>
      </p:sp>
      <p:pic>
        <p:nvPicPr>
          <p:cNvPr id="5" name="Grafik 4" descr="Ein Bild, das Text, Karte, Diagramm, Atlas enthält.&#10;&#10;Automatisch generierte Beschreibung">
            <a:extLst>
              <a:ext uri="{FF2B5EF4-FFF2-40B4-BE49-F238E27FC236}">
                <a16:creationId xmlns:a16="http://schemas.microsoft.com/office/drawing/2014/main" id="{225852D5-27B9-C7DC-5CAB-FAE7ECC3F5F8}"/>
              </a:ext>
            </a:extLst>
          </p:cNvPr>
          <p:cNvPicPr>
            <a:picLocks noChangeAspect="1"/>
          </p:cNvPicPr>
          <p:nvPr/>
        </p:nvPicPr>
        <p:blipFill rotWithShape="1">
          <a:blip r:embed="rId3">
            <a:extLst>
              <a:ext uri="{28A0092B-C50C-407E-A947-70E740481C1C}">
                <a14:useLocalDpi xmlns:a14="http://schemas.microsoft.com/office/drawing/2010/main" val="0"/>
              </a:ext>
            </a:extLst>
          </a:blip>
          <a:srcRect t="9005" b="8480"/>
          <a:stretch/>
        </p:blipFill>
        <p:spPr>
          <a:xfrm>
            <a:off x="2616708" y="870238"/>
            <a:ext cx="4672584" cy="5450314"/>
          </a:xfrm>
          <a:prstGeom prst="rect">
            <a:avLst/>
          </a:prstGeom>
        </p:spPr>
      </p:pic>
      <p:sp>
        <p:nvSpPr>
          <p:cNvPr id="11" name="Textfeld 10">
            <a:extLst>
              <a:ext uri="{FF2B5EF4-FFF2-40B4-BE49-F238E27FC236}">
                <a16:creationId xmlns:a16="http://schemas.microsoft.com/office/drawing/2014/main" id="{E3B32BEF-AC15-CD2B-D2D0-0612A87E74B4}"/>
              </a:ext>
            </a:extLst>
          </p:cNvPr>
          <p:cNvSpPr txBox="1"/>
          <p:nvPr/>
        </p:nvSpPr>
        <p:spPr>
          <a:xfrm>
            <a:off x="7289292" y="5447675"/>
            <a:ext cx="2366771" cy="646331"/>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DWD Messnetz, basierend auf Satellitendaten </a:t>
            </a:r>
            <a:r>
              <a:rPr lang="de-DE" altLang="de-DE" sz="1200" dirty="0" err="1">
                <a:latin typeface="+mj-lt"/>
                <a:cs typeface="Calibri" panose="020F0502020204030204" pitchFamily="34" charset="0"/>
              </a:rPr>
              <a:t>Un</a:t>
            </a:r>
            <a:r>
              <a:rPr lang="de-DE" altLang="de-DE" sz="1200" dirty="0">
                <a:latin typeface="+mj-lt"/>
                <a:cs typeface="Calibri" panose="020F0502020204030204" pitchFamily="34" charset="0"/>
              </a:rPr>
              <a:t> </a:t>
            </a:r>
            <a:r>
              <a:rPr lang="de-DE" altLang="de-DE" sz="1200" dirty="0" err="1">
                <a:latin typeface="+mj-lt"/>
                <a:cs typeface="Calibri" panose="020F0502020204030204" pitchFamily="34" charset="0"/>
              </a:rPr>
              <a:t>Bodendenwerten</a:t>
            </a:r>
            <a:r>
              <a:rPr lang="de-DE" altLang="de-DE" sz="1200" dirty="0">
                <a:latin typeface="+mj-lt"/>
                <a:cs typeface="Calibri" panose="020F0502020204030204" pitchFamily="34" charset="0"/>
              </a:rPr>
              <a:t>.</a:t>
            </a:r>
            <a:endParaRPr lang="de-DE" sz="1200" dirty="0">
              <a:latin typeface="+mj-lt"/>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22661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 südlicher, desto höher die Erträge!</a:t>
            </a:r>
          </a:p>
        </p:txBody>
      </p:sp>
    </p:spTree>
    <p:extLst>
      <p:ext uri="{BB962C8B-B14F-4D97-AF65-F5344CB8AC3E}">
        <p14:creationId xmlns:p14="http://schemas.microsoft.com/office/powerpoint/2010/main" val="330892236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Energieerzeugung auf landwirtschaftlich genutzten Flächen (3)</a:t>
            </a:r>
            <a:br>
              <a:rPr lang="de-DE" altLang="de-DE" sz="2000" dirty="0">
                <a:solidFill>
                  <a:schemeClr val="bg1"/>
                </a:solidFill>
              </a:rPr>
            </a:br>
            <a:r>
              <a:rPr lang="de-DE" altLang="de-DE" sz="2000" dirty="0">
                <a:solidFill>
                  <a:schemeClr val="bg1"/>
                </a:solidFill>
              </a:rPr>
              <a:t>AGRI-PV-Anlagen</a:t>
            </a:r>
          </a:p>
        </p:txBody>
      </p:sp>
      <p:pic>
        <p:nvPicPr>
          <p:cNvPr id="5" name="Grafik 3">
            <a:extLst>
              <a:ext uri="{FF2B5EF4-FFF2-40B4-BE49-F238E27FC236}">
                <a16:creationId xmlns:a16="http://schemas.microsoft.com/office/drawing/2014/main" id="{3F0E6AC3-8AEB-4261-AA75-EFE54D8B7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1" y="993086"/>
            <a:ext cx="3228711" cy="19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Gras, draußen, blau, Gebäude enthält.&#10;&#10;Automatisch generierte Beschreibung">
            <a:extLst>
              <a:ext uri="{FF2B5EF4-FFF2-40B4-BE49-F238E27FC236}">
                <a16:creationId xmlns:a16="http://schemas.microsoft.com/office/drawing/2014/main" id="{85E81373-4432-48E2-907A-F48C9C955AF4}"/>
              </a:ext>
            </a:extLst>
          </p:cNvPr>
          <p:cNvPicPr>
            <a:picLocks noChangeAspect="1"/>
          </p:cNvPicPr>
          <p:nvPr/>
        </p:nvPicPr>
        <p:blipFill rotWithShape="1">
          <a:blip r:embed="rId4">
            <a:extLst>
              <a:ext uri="{28A0092B-C50C-407E-A947-70E740481C1C}">
                <a14:useLocalDpi xmlns:a14="http://schemas.microsoft.com/office/drawing/2010/main" val="0"/>
              </a:ext>
            </a:extLst>
          </a:blip>
          <a:srcRect b="8451"/>
          <a:stretch/>
        </p:blipFill>
        <p:spPr>
          <a:xfrm>
            <a:off x="6540799" y="993086"/>
            <a:ext cx="3228710" cy="1978705"/>
          </a:xfrm>
          <a:prstGeom prst="rect">
            <a:avLst/>
          </a:prstGeom>
        </p:spPr>
      </p:pic>
      <p:pic>
        <p:nvPicPr>
          <p:cNvPr id="4" name="Grafik 3" descr="Ein Bild, das Text, Gras, draußen enthält.&#10;&#10;Automatisch generierte Beschreibung">
            <a:extLst>
              <a:ext uri="{FF2B5EF4-FFF2-40B4-BE49-F238E27FC236}">
                <a16:creationId xmlns:a16="http://schemas.microsoft.com/office/drawing/2014/main" id="{8EDEB5A6-D847-4C1B-A9E4-5372FD8BAA6B}"/>
              </a:ext>
            </a:extLst>
          </p:cNvPr>
          <p:cNvPicPr>
            <a:picLocks noChangeAspect="1"/>
          </p:cNvPicPr>
          <p:nvPr/>
        </p:nvPicPr>
        <p:blipFill rotWithShape="1">
          <a:blip r:embed="rId5">
            <a:extLst>
              <a:ext uri="{28A0092B-C50C-407E-A947-70E740481C1C}">
                <a14:useLocalDpi xmlns:a14="http://schemas.microsoft.com/office/drawing/2010/main" val="0"/>
              </a:ext>
            </a:extLst>
          </a:blip>
          <a:srcRect t="20874" r="54818" b="25576"/>
          <a:stretch/>
        </p:blipFill>
        <p:spPr>
          <a:xfrm>
            <a:off x="3468972" y="993087"/>
            <a:ext cx="2968056" cy="1978704"/>
          </a:xfrm>
          <a:prstGeom prst="rect">
            <a:avLst/>
          </a:prstGeom>
        </p:spPr>
      </p:pic>
      <p:sp>
        <p:nvSpPr>
          <p:cNvPr id="14" name="Textfeld 13">
            <a:extLst>
              <a:ext uri="{FF2B5EF4-FFF2-40B4-BE49-F238E27FC236}">
                <a16:creationId xmlns:a16="http://schemas.microsoft.com/office/drawing/2014/main" id="{7772A912-D606-42B2-B2AE-BFE7C55BA8BD}"/>
              </a:ext>
            </a:extLst>
          </p:cNvPr>
          <p:cNvSpPr txBox="1"/>
          <p:nvPr/>
        </p:nvSpPr>
        <p:spPr>
          <a:xfrm>
            <a:off x="272781" y="3002605"/>
            <a:ext cx="2956130" cy="338554"/>
          </a:xfrm>
          <a:prstGeom prst="rect">
            <a:avLst/>
          </a:prstGeom>
          <a:noFill/>
        </p:spPr>
        <p:txBody>
          <a:bodyPr wrap="none" rtlCol="0">
            <a:spAutoFit/>
          </a:bodyPr>
          <a:lstStyle/>
          <a:p>
            <a:r>
              <a:rPr lang="de-DE" sz="1600" dirty="0">
                <a:solidFill>
                  <a:srgbClr val="3333FF"/>
                </a:solidFill>
              </a:rPr>
              <a:t>im Acker- und Gemüsebaubau</a:t>
            </a:r>
          </a:p>
        </p:txBody>
      </p:sp>
      <p:sp>
        <p:nvSpPr>
          <p:cNvPr id="15" name="Textfeld 14">
            <a:extLst>
              <a:ext uri="{FF2B5EF4-FFF2-40B4-BE49-F238E27FC236}">
                <a16:creationId xmlns:a16="http://schemas.microsoft.com/office/drawing/2014/main" id="{C13F8806-A2DD-4AD4-8B8F-887868BC3BD5}"/>
              </a:ext>
            </a:extLst>
          </p:cNvPr>
          <p:cNvSpPr txBox="1"/>
          <p:nvPr/>
        </p:nvSpPr>
        <p:spPr>
          <a:xfrm>
            <a:off x="3790220" y="3002605"/>
            <a:ext cx="2223173" cy="338554"/>
          </a:xfrm>
          <a:prstGeom prst="rect">
            <a:avLst/>
          </a:prstGeom>
          <a:noFill/>
        </p:spPr>
        <p:txBody>
          <a:bodyPr wrap="none" rtlCol="0">
            <a:spAutoFit/>
          </a:bodyPr>
          <a:lstStyle/>
          <a:p>
            <a:r>
              <a:rPr lang="de-DE" sz="1600" dirty="0">
                <a:solidFill>
                  <a:srgbClr val="3333FF"/>
                </a:solidFill>
              </a:rPr>
              <a:t>im Obst- und Weinbau</a:t>
            </a:r>
          </a:p>
        </p:txBody>
      </p:sp>
      <p:sp>
        <p:nvSpPr>
          <p:cNvPr id="16" name="Textfeld 15">
            <a:extLst>
              <a:ext uri="{FF2B5EF4-FFF2-40B4-BE49-F238E27FC236}">
                <a16:creationId xmlns:a16="http://schemas.microsoft.com/office/drawing/2014/main" id="{96A62DA6-875E-4193-AA86-2C58AC080337}"/>
              </a:ext>
            </a:extLst>
          </p:cNvPr>
          <p:cNvSpPr txBox="1"/>
          <p:nvPr/>
        </p:nvSpPr>
        <p:spPr>
          <a:xfrm>
            <a:off x="7549860" y="3002605"/>
            <a:ext cx="1210588" cy="338554"/>
          </a:xfrm>
          <a:prstGeom prst="rect">
            <a:avLst/>
          </a:prstGeom>
          <a:noFill/>
        </p:spPr>
        <p:txBody>
          <a:bodyPr wrap="none" rtlCol="0">
            <a:spAutoFit/>
          </a:bodyPr>
          <a:lstStyle/>
          <a:p>
            <a:r>
              <a:rPr lang="de-DE" sz="1600" dirty="0">
                <a:solidFill>
                  <a:srgbClr val="3333FF"/>
                </a:solidFill>
              </a:rPr>
              <a:t>auf Wiesen</a:t>
            </a:r>
          </a:p>
        </p:txBody>
      </p:sp>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5977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Landwirt + Energiewirt = </a:t>
            </a:r>
            <a:r>
              <a:rPr lang="de-DE" altLang="de-DE" sz="1800" dirty="0" err="1">
                <a:solidFill>
                  <a:srgbClr val="00B050"/>
                </a:solidFill>
              </a:rPr>
              <a:t>Ökowirt</a:t>
            </a:r>
            <a:r>
              <a:rPr lang="de-DE" altLang="de-DE" sz="1800" dirty="0">
                <a:solidFill>
                  <a:srgbClr val="00B050"/>
                </a:solidFill>
              </a:rPr>
              <a:t>: Ein neues Geschäftsmodell für die Landwirtschaft!</a:t>
            </a:r>
          </a:p>
        </p:txBody>
      </p:sp>
      <p:grpSp>
        <p:nvGrpSpPr>
          <p:cNvPr id="3" name="Gruppieren 2">
            <a:extLst>
              <a:ext uri="{FF2B5EF4-FFF2-40B4-BE49-F238E27FC236}">
                <a16:creationId xmlns:a16="http://schemas.microsoft.com/office/drawing/2014/main" id="{A0EE3F10-20BC-43F6-9835-631209EE8514}"/>
              </a:ext>
            </a:extLst>
          </p:cNvPr>
          <p:cNvGrpSpPr/>
          <p:nvPr/>
        </p:nvGrpSpPr>
        <p:grpSpPr>
          <a:xfrm>
            <a:off x="377221" y="3462177"/>
            <a:ext cx="9528779" cy="2240549"/>
            <a:chOff x="377221" y="3462177"/>
            <a:chExt cx="9528779" cy="2240549"/>
          </a:xfrm>
        </p:grpSpPr>
        <p:grpSp>
          <p:nvGrpSpPr>
            <p:cNvPr id="2" name="Gruppieren 1">
              <a:extLst>
                <a:ext uri="{FF2B5EF4-FFF2-40B4-BE49-F238E27FC236}">
                  <a16:creationId xmlns:a16="http://schemas.microsoft.com/office/drawing/2014/main" id="{45F4E1AC-723E-41A4-8ABC-B39A14A3B275}"/>
                </a:ext>
              </a:extLst>
            </p:cNvPr>
            <p:cNvGrpSpPr/>
            <p:nvPr/>
          </p:nvGrpSpPr>
          <p:grpSpPr>
            <a:xfrm>
              <a:off x="377221" y="3462177"/>
              <a:ext cx="9528779" cy="2240549"/>
              <a:chOff x="377221" y="3462177"/>
              <a:chExt cx="9528779" cy="2240549"/>
            </a:xfrm>
          </p:grpSpPr>
          <p:sp>
            <p:nvSpPr>
              <p:cNvPr id="13" name="Textfeld 12">
                <a:extLst>
                  <a:ext uri="{FF2B5EF4-FFF2-40B4-BE49-F238E27FC236}">
                    <a16:creationId xmlns:a16="http://schemas.microsoft.com/office/drawing/2014/main" id="{B0226E9C-17FC-4B2F-BA4A-ACFA63304ED7}"/>
                  </a:ext>
                </a:extLst>
              </p:cNvPr>
              <p:cNvSpPr txBox="1"/>
              <p:nvPr/>
            </p:nvSpPr>
            <p:spPr>
              <a:xfrm>
                <a:off x="377221" y="3462177"/>
                <a:ext cx="8496237"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rPr>
                  <a:t>Landwirtschaftliche Nutzung und Stromproduktion können gleichzeitig betrieben werden.</a:t>
                </a:r>
              </a:p>
            </p:txBody>
          </p:sp>
          <p:sp>
            <p:nvSpPr>
              <p:cNvPr id="12" name="Textfeld 11">
                <a:extLst>
                  <a:ext uri="{FF2B5EF4-FFF2-40B4-BE49-F238E27FC236}">
                    <a16:creationId xmlns:a16="http://schemas.microsoft.com/office/drawing/2014/main" id="{59053D1F-BB3D-4E48-9EF8-76F1FDE50275}"/>
                  </a:ext>
                </a:extLst>
              </p:cNvPr>
              <p:cNvSpPr txBox="1"/>
              <p:nvPr/>
            </p:nvSpPr>
            <p:spPr>
              <a:xfrm>
                <a:off x="377221" y="3932028"/>
                <a:ext cx="6454780"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rPr>
                  <a:t>Landwirtschaftliche Produkte werden an heißen Tagen geschützt. </a:t>
                </a:r>
              </a:p>
            </p:txBody>
          </p:sp>
          <p:sp>
            <p:nvSpPr>
              <p:cNvPr id="18" name="Textfeld 17">
                <a:extLst>
                  <a:ext uri="{FF2B5EF4-FFF2-40B4-BE49-F238E27FC236}">
                    <a16:creationId xmlns:a16="http://schemas.microsoft.com/office/drawing/2014/main" id="{8B8D4739-A754-466D-9839-A67147F9C462}"/>
                  </a:ext>
                </a:extLst>
              </p:cNvPr>
              <p:cNvSpPr txBox="1"/>
              <p:nvPr/>
            </p:nvSpPr>
            <p:spPr>
              <a:xfrm>
                <a:off x="377221" y="5117951"/>
                <a:ext cx="952877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AGRI-PV sollte so gefördert werden, dass die Mehrkosten durch die Trägersysteme gegenüber den günstigeren Freiflächenanlagen kompensiert werden.</a:t>
                </a:r>
              </a:p>
            </p:txBody>
          </p:sp>
          <p:sp>
            <p:nvSpPr>
              <p:cNvPr id="19" name="Textfeld 18">
                <a:extLst>
                  <a:ext uri="{FF2B5EF4-FFF2-40B4-BE49-F238E27FC236}">
                    <a16:creationId xmlns:a16="http://schemas.microsoft.com/office/drawing/2014/main" id="{07F9F1D2-1297-4FFE-892A-61E3D0A2EF33}"/>
                  </a:ext>
                </a:extLst>
              </p:cNvPr>
              <p:cNvSpPr txBox="1"/>
              <p:nvPr/>
            </p:nvSpPr>
            <p:spPr>
              <a:xfrm>
                <a:off x="377221" y="4401879"/>
                <a:ext cx="9528779" cy="584775"/>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rPr>
                  <a:t>Die finanzrechtlichen und gewerberechtlichen Behinderungen für die gleichzeitige Nutzung von Landwirtschaft und Energieerzeugung (Unternehmer) müssen beseitigt werden.</a:t>
                </a:r>
                <a:endParaRPr lang="de-DE" sz="1600" dirty="0">
                  <a:solidFill>
                    <a:srgbClr val="3333FF"/>
                  </a:solidFill>
                </a:endParaRPr>
              </a:p>
            </p:txBody>
          </p:sp>
        </p:grpSp>
        <p:sp>
          <p:nvSpPr>
            <p:cNvPr id="17" name="Text Box 14">
              <a:extLst>
                <a:ext uri="{FF2B5EF4-FFF2-40B4-BE49-F238E27FC236}">
                  <a16:creationId xmlns:a16="http://schemas.microsoft.com/office/drawing/2014/main" id="{8D372233-BBCB-4DCA-B99D-8DAE2EA52AF4}"/>
                </a:ext>
              </a:extLst>
            </p:cNvPr>
            <p:cNvSpPr txBox="1">
              <a:spLocks noChangeArrowheads="1"/>
            </p:cNvSpPr>
            <p:nvPr/>
          </p:nvSpPr>
          <p:spPr bwMode="auto">
            <a:xfrm flipH="1">
              <a:off x="8848953" y="3572939"/>
              <a:ext cx="204768"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22)</a:t>
              </a:r>
            </a:p>
          </p:txBody>
        </p:sp>
      </p:grpSp>
      <p:sp>
        <p:nvSpPr>
          <p:cNvPr id="20" name="Text Box 14">
            <a:extLst>
              <a:ext uri="{FF2B5EF4-FFF2-40B4-BE49-F238E27FC236}">
                <a16:creationId xmlns:a16="http://schemas.microsoft.com/office/drawing/2014/main" id="{B6B7F5E3-AD84-486E-BD18-CEB27AA5EF5F}"/>
              </a:ext>
            </a:extLst>
          </p:cNvPr>
          <p:cNvSpPr txBox="1">
            <a:spLocks noChangeArrowheads="1"/>
          </p:cNvSpPr>
          <p:nvPr/>
        </p:nvSpPr>
        <p:spPr bwMode="auto">
          <a:xfrm>
            <a:off x="8143756" y="5719099"/>
            <a:ext cx="163666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22) Quellenliste </a:t>
            </a:r>
          </a:p>
        </p:txBody>
      </p:sp>
    </p:spTree>
    <p:extLst>
      <p:ext uri="{BB962C8B-B14F-4D97-AF65-F5344CB8AC3E}">
        <p14:creationId xmlns:p14="http://schemas.microsoft.com/office/powerpoint/2010/main" val="405871441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Energieerzeugung auf landwirtschaftlich genutzten Flächen (4)</a:t>
            </a:r>
            <a:br>
              <a:rPr lang="de-DE" altLang="de-DE" sz="2000" dirty="0">
                <a:solidFill>
                  <a:schemeClr val="bg1"/>
                </a:solidFill>
              </a:rPr>
            </a:br>
            <a:r>
              <a:rPr lang="de-DE" altLang="de-DE" sz="2000" dirty="0">
                <a:solidFill>
                  <a:schemeClr val="bg1"/>
                </a:solidFill>
              </a:rPr>
              <a:t>Flächennutzung in D</a:t>
            </a:r>
          </a:p>
        </p:txBody>
      </p:sp>
      <p:pic>
        <p:nvPicPr>
          <p:cNvPr id="3" name="Grafik 2">
            <a:extLst>
              <a:ext uri="{FF2B5EF4-FFF2-40B4-BE49-F238E27FC236}">
                <a16:creationId xmlns:a16="http://schemas.microsoft.com/office/drawing/2014/main" id="{3394DAA7-50B1-468E-A40F-8C9703289C76}"/>
              </a:ext>
            </a:extLst>
          </p:cNvPr>
          <p:cNvPicPr>
            <a:picLocks noChangeAspect="1"/>
          </p:cNvPicPr>
          <p:nvPr/>
        </p:nvPicPr>
        <p:blipFill rotWithShape="1">
          <a:blip r:embed="rId3">
            <a:extLst>
              <a:ext uri="{28A0092B-C50C-407E-A947-70E740481C1C}">
                <a14:useLocalDpi xmlns:a14="http://schemas.microsoft.com/office/drawing/2010/main" val="0"/>
              </a:ext>
            </a:extLst>
          </a:blip>
          <a:srcRect t="12831"/>
          <a:stretch/>
        </p:blipFill>
        <p:spPr>
          <a:xfrm>
            <a:off x="1080655" y="1163782"/>
            <a:ext cx="6858000" cy="4966292"/>
          </a:xfrm>
          <a:prstGeom prst="rect">
            <a:avLst/>
          </a:prstGeom>
        </p:spPr>
      </p:pic>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2010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14% der landwirtschaftlich genutzten Fläche in D sind Energiepflanzen!</a:t>
            </a:r>
          </a:p>
        </p:txBody>
      </p:sp>
      <p:sp>
        <p:nvSpPr>
          <p:cNvPr id="2" name="Textfeld 1">
            <a:extLst>
              <a:ext uri="{FF2B5EF4-FFF2-40B4-BE49-F238E27FC236}">
                <a16:creationId xmlns:a16="http://schemas.microsoft.com/office/drawing/2014/main" id="{54347A4C-F5A5-B638-D44D-257CAD703EB4}"/>
              </a:ext>
            </a:extLst>
          </p:cNvPr>
          <p:cNvSpPr txBox="1"/>
          <p:nvPr/>
        </p:nvSpPr>
        <p:spPr>
          <a:xfrm>
            <a:off x="4359568" y="4114800"/>
            <a:ext cx="593432" cy="307777"/>
          </a:xfrm>
          <a:prstGeom prst="rect">
            <a:avLst/>
          </a:prstGeom>
          <a:noFill/>
        </p:spPr>
        <p:txBody>
          <a:bodyPr wrap="none" rtlCol="0">
            <a:spAutoFit/>
          </a:bodyPr>
          <a:lstStyle/>
          <a:p>
            <a:r>
              <a:rPr lang="de-DE" sz="1400" dirty="0"/>
              <a:t>46 %</a:t>
            </a:r>
          </a:p>
        </p:txBody>
      </p:sp>
      <p:sp>
        <p:nvSpPr>
          <p:cNvPr id="6" name="Textfeld 5">
            <a:extLst>
              <a:ext uri="{FF2B5EF4-FFF2-40B4-BE49-F238E27FC236}">
                <a16:creationId xmlns:a16="http://schemas.microsoft.com/office/drawing/2014/main" id="{5C5B1EFB-A33A-6D57-AD0B-1AB3F134F028}"/>
              </a:ext>
            </a:extLst>
          </p:cNvPr>
          <p:cNvSpPr txBox="1"/>
          <p:nvPr/>
        </p:nvSpPr>
        <p:spPr>
          <a:xfrm>
            <a:off x="649578" y="3960911"/>
            <a:ext cx="593432" cy="307777"/>
          </a:xfrm>
          <a:prstGeom prst="rect">
            <a:avLst/>
          </a:prstGeom>
          <a:noFill/>
        </p:spPr>
        <p:txBody>
          <a:bodyPr wrap="none" rtlCol="0">
            <a:spAutoFit/>
          </a:bodyPr>
          <a:lstStyle/>
          <a:p>
            <a:r>
              <a:rPr lang="de-DE" sz="1400" dirty="0"/>
              <a:t>32 %</a:t>
            </a:r>
          </a:p>
        </p:txBody>
      </p:sp>
      <p:sp>
        <p:nvSpPr>
          <p:cNvPr id="8" name="Textfeld 7">
            <a:extLst>
              <a:ext uri="{FF2B5EF4-FFF2-40B4-BE49-F238E27FC236}">
                <a16:creationId xmlns:a16="http://schemas.microsoft.com/office/drawing/2014/main" id="{D1D5E43E-BB97-6E08-9B93-F7B6067762A5}"/>
              </a:ext>
            </a:extLst>
          </p:cNvPr>
          <p:cNvSpPr txBox="1"/>
          <p:nvPr/>
        </p:nvSpPr>
        <p:spPr>
          <a:xfrm>
            <a:off x="970309" y="2098176"/>
            <a:ext cx="593432" cy="307777"/>
          </a:xfrm>
          <a:prstGeom prst="rect">
            <a:avLst/>
          </a:prstGeom>
          <a:noFill/>
        </p:spPr>
        <p:txBody>
          <a:bodyPr wrap="none" rtlCol="0">
            <a:spAutoFit/>
          </a:bodyPr>
          <a:lstStyle/>
          <a:p>
            <a:r>
              <a:rPr lang="de-DE" sz="1400" dirty="0"/>
              <a:t>22 %</a:t>
            </a:r>
          </a:p>
        </p:txBody>
      </p:sp>
    </p:spTree>
    <p:extLst>
      <p:ext uri="{BB962C8B-B14F-4D97-AF65-F5344CB8AC3E}">
        <p14:creationId xmlns:p14="http://schemas.microsoft.com/office/powerpoint/2010/main" val="136585547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04038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Energieerzeugung auf landwirtschaftlich genutzten Flächen(5)</a:t>
            </a:r>
            <a:br>
              <a:rPr lang="de-DE" altLang="de-DE" sz="2000" dirty="0">
                <a:solidFill>
                  <a:schemeClr val="bg1"/>
                </a:solidFill>
              </a:rPr>
            </a:br>
            <a:r>
              <a:rPr lang="de-DE" altLang="de-DE" sz="2000" dirty="0">
                <a:solidFill>
                  <a:schemeClr val="bg1"/>
                </a:solidFill>
              </a:rPr>
              <a:t>Anbau nachwachsender Rohstoffe in Deutschland</a:t>
            </a:r>
          </a:p>
        </p:txBody>
      </p:sp>
      <p:pic>
        <p:nvPicPr>
          <p:cNvPr id="4" name="Grafik 3">
            <a:extLst>
              <a:ext uri="{FF2B5EF4-FFF2-40B4-BE49-F238E27FC236}">
                <a16:creationId xmlns:a16="http://schemas.microsoft.com/office/drawing/2014/main" id="{8526819E-8E54-4F98-8895-20216FC3FAD2}"/>
              </a:ext>
            </a:extLst>
          </p:cNvPr>
          <p:cNvPicPr>
            <a:picLocks noChangeAspect="1"/>
          </p:cNvPicPr>
          <p:nvPr/>
        </p:nvPicPr>
        <p:blipFill rotWithShape="1">
          <a:blip r:embed="rId3">
            <a:extLst>
              <a:ext uri="{28A0092B-C50C-407E-A947-70E740481C1C}">
                <a14:useLocalDpi xmlns:a14="http://schemas.microsoft.com/office/drawing/2010/main" val="0"/>
              </a:ext>
            </a:extLst>
          </a:blip>
          <a:srcRect t="9446"/>
          <a:stretch/>
        </p:blipFill>
        <p:spPr>
          <a:xfrm>
            <a:off x="1230187" y="952950"/>
            <a:ext cx="7166865" cy="5024432"/>
          </a:xfrm>
          <a:prstGeom prst="rect">
            <a:avLst/>
          </a:prstGeom>
        </p:spPr>
      </p:pic>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08497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Energiepflanzen dominieren die nachwachsenden Rohstoffe!</a:t>
            </a:r>
          </a:p>
        </p:txBody>
      </p:sp>
    </p:spTree>
    <p:extLst>
      <p:ext uri="{BB962C8B-B14F-4D97-AF65-F5344CB8AC3E}">
        <p14:creationId xmlns:p14="http://schemas.microsoft.com/office/powerpoint/2010/main" val="35539559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latin typeface="+mn-lt"/>
              </a:rPr>
              <a:t>Energieerzeugung auf landwirtschaftlich genutzten Flächen (6)</a:t>
            </a:r>
            <a:br>
              <a:rPr lang="de-DE" altLang="de-DE" sz="2000" dirty="0">
                <a:solidFill>
                  <a:schemeClr val="bg1"/>
                </a:solidFill>
                <a:latin typeface="+mn-lt"/>
                <a:cs typeface="Calibri" panose="020F0502020204030204" pitchFamily="34" charset="0"/>
              </a:rPr>
            </a:br>
            <a:r>
              <a:rPr lang="de-DE" altLang="de-DE" sz="2000" dirty="0">
                <a:solidFill>
                  <a:schemeClr val="bg1"/>
                </a:solidFill>
                <a:latin typeface="+mn-lt"/>
                <a:cs typeface="Calibri" panose="020F0502020204030204" pitchFamily="34" charset="0"/>
              </a:rPr>
              <a:t>Flächenpotenziale in D</a:t>
            </a:r>
          </a:p>
        </p:txBody>
      </p:sp>
      <p:sp>
        <p:nvSpPr>
          <p:cNvPr id="12" name="Text Box 14">
            <a:extLst>
              <a:ext uri="{FF2B5EF4-FFF2-40B4-BE49-F238E27FC236}">
                <a16:creationId xmlns:a16="http://schemas.microsoft.com/office/drawing/2014/main" id="{669379D9-0427-48F4-AD7F-F573977479DA}"/>
              </a:ext>
            </a:extLst>
          </p:cNvPr>
          <p:cNvSpPr txBox="1">
            <a:spLocks noChangeArrowheads="1"/>
          </p:cNvSpPr>
          <p:nvPr/>
        </p:nvSpPr>
        <p:spPr bwMode="auto">
          <a:xfrm>
            <a:off x="7121962" y="5551909"/>
            <a:ext cx="2011769"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siehe Seite 28 und 29</a:t>
            </a:r>
          </a:p>
        </p:txBody>
      </p:sp>
      <p:graphicFrame>
        <p:nvGraphicFramePr>
          <p:cNvPr id="2" name="Tabelle 1">
            <a:extLst>
              <a:ext uri="{FF2B5EF4-FFF2-40B4-BE49-F238E27FC236}">
                <a16:creationId xmlns:a16="http://schemas.microsoft.com/office/drawing/2014/main" id="{6C5C5F9D-D07B-4B48-919E-8B1AFCBCBBF4}"/>
              </a:ext>
            </a:extLst>
          </p:cNvPr>
          <p:cNvGraphicFramePr>
            <a:graphicFrameLocks noGrp="1"/>
          </p:cNvGraphicFramePr>
          <p:nvPr/>
        </p:nvGraphicFramePr>
        <p:xfrm>
          <a:off x="1864041" y="947157"/>
          <a:ext cx="6012267" cy="1318260"/>
        </p:xfrm>
        <a:graphic>
          <a:graphicData uri="http://schemas.openxmlformats.org/drawingml/2006/table">
            <a:tbl>
              <a:tblPr>
                <a:tableStyleId>{5C22544A-7EE6-4342-B048-85BDC9FD1C3A}</a:tableStyleId>
              </a:tblPr>
              <a:tblGrid>
                <a:gridCol w="2458576">
                  <a:extLst>
                    <a:ext uri="{9D8B030D-6E8A-4147-A177-3AD203B41FA5}">
                      <a16:colId xmlns:a16="http://schemas.microsoft.com/office/drawing/2014/main" val="3687946294"/>
                    </a:ext>
                  </a:extLst>
                </a:gridCol>
                <a:gridCol w="1407309">
                  <a:extLst>
                    <a:ext uri="{9D8B030D-6E8A-4147-A177-3AD203B41FA5}">
                      <a16:colId xmlns:a16="http://schemas.microsoft.com/office/drawing/2014/main" val="875218645"/>
                    </a:ext>
                  </a:extLst>
                </a:gridCol>
                <a:gridCol w="2146382">
                  <a:extLst>
                    <a:ext uri="{9D8B030D-6E8A-4147-A177-3AD203B41FA5}">
                      <a16:colId xmlns:a16="http://schemas.microsoft.com/office/drawing/2014/main" val="797372458"/>
                    </a:ext>
                  </a:extLst>
                </a:gridCol>
              </a:tblGrid>
              <a:tr h="365760">
                <a:tc>
                  <a:txBody>
                    <a:bodyPr/>
                    <a:lstStyle/>
                    <a:p>
                      <a:pPr algn="l" fontAlgn="ctr"/>
                      <a:r>
                        <a:rPr lang="de-DE" sz="1400" b="1" u="none" strike="noStrike" dirty="0">
                          <a:solidFill>
                            <a:schemeClr val="bg1"/>
                          </a:solidFill>
                          <a:effectLst/>
                          <a:latin typeface="+mn-lt"/>
                        </a:rPr>
                        <a:t>Flächen in D    </a:t>
                      </a:r>
                      <a:r>
                        <a:rPr lang="de-DE" sz="1000" b="0" u="none" strike="noStrike" dirty="0">
                          <a:solidFill>
                            <a:schemeClr val="tx1"/>
                          </a:solidFill>
                          <a:effectLst/>
                          <a:latin typeface="+mn-lt"/>
                        </a:rPr>
                        <a:t>*)</a:t>
                      </a:r>
                      <a:endParaRPr lang="de-DE" sz="1000" b="0" i="0" u="none" strike="noStrike" dirty="0">
                        <a:solidFill>
                          <a:schemeClr val="tx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latin typeface="+mn-lt"/>
                        </a:rPr>
                        <a:t>Fläche</a:t>
                      </a:r>
                      <a:br>
                        <a:rPr lang="de-DE" sz="1400" b="1" u="none" strike="noStrike" dirty="0">
                          <a:solidFill>
                            <a:schemeClr val="bg1"/>
                          </a:solidFill>
                          <a:effectLst/>
                          <a:latin typeface="+mn-lt"/>
                        </a:rPr>
                      </a:br>
                      <a:r>
                        <a:rPr lang="de-DE" sz="1400" b="1" u="none" strike="noStrike" dirty="0">
                          <a:solidFill>
                            <a:schemeClr val="bg1"/>
                          </a:solidFill>
                          <a:effectLst/>
                          <a:latin typeface="+mn-lt"/>
                        </a:rPr>
                        <a:t>(ha)</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latin typeface="+mn-lt"/>
                        </a:rPr>
                        <a:t>Anteil </a:t>
                      </a:r>
                      <a:r>
                        <a:rPr lang="de-DE" sz="1400" b="1" u="none" strike="noStrike" dirty="0" err="1">
                          <a:solidFill>
                            <a:schemeClr val="bg1"/>
                          </a:solidFill>
                          <a:effectLst/>
                          <a:latin typeface="+mn-lt"/>
                        </a:rPr>
                        <a:t>vonLandesfläche</a:t>
                      </a:r>
                      <a:br>
                        <a:rPr lang="de-DE" sz="1400" b="1" u="none" strike="noStrike" dirty="0">
                          <a:solidFill>
                            <a:schemeClr val="bg1"/>
                          </a:solidFill>
                          <a:effectLst/>
                          <a:latin typeface="+mn-lt"/>
                        </a:rPr>
                      </a:br>
                      <a:r>
                        <a:rPr lang="de-DE" sz="1400" b="1" u="none" strike="noStrike" dirty="0">
                          <a:solidFill>
                            <a:schemeClr val="bg1"/>
                          </a:solidFill>
                          <a:effectLst/>
                          <a:latin typeface="+mn-lt"/>
                        </a:rPr>
                        <a:t>(%)</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extLst>
                  <a:ext uri="{0D108BD9-81ED-4DB2-BD59-A6C34878D82A}">
                    <a16:rowId xmlns:a16="http://schemas.microsoft.com/office/drawing/2014/main" val="3479485840"/>
                  </a:ext>
                </a:extLst>
              </a:tr>
              <a:tr h="182880">
                <a:tc>
                  <a:txBody>
                    <a:bodyPr/>
                    <a:lstStyle/>
                    <a:p>
                      <a:pPr algn="l" fontAlgn="t"/>
                      <a:r>
                        <a:rPr lang="de-DE" sz="1400" u="none" strike="noStrike">
                          <a:solidFill>
                            <a:srgbClr val="0000FF"/>
                          </a:solidFill>
                          <a:effectLst/>
                          <a:latin typeface="+mn-lt"/>
                        </a:rPr>
                        <a:t>Landesfläche</a:t>
                      </a:r>
                      <a:endParaRPr lang="de-DE" sz="1400" b="0" i="0" u="none" strike="noStrike">
                        <a:solidFill>
                          <a:srgbClr val="0000FF"/>
                        </a:solidFill>
                        <a:effectLst/>
                        <a:latin typeface="+mn-lt"/>
                      </a:endParaRPr>
                    </a:p>
                  </a:txBody>
                  <a:tcPr marL="7620" marR="7620" marT="7620" marB="0">
                    <a:solidFill>
                      <a:schemeClr val="bg1">
                        <a:lumMod val="85000"/>
                      </a:schemeClr>
                    </a:solidFill>
                  </a:tcPr>
                </a:tc>
                <a:tc>
                  <a:txBody>
                    <a:bodyPr/>
                    <a:lstStyle/>
                    <a:p>
                      <a:pPr algn="r" fontAlgn="t"/>
                      <a:r>
                        <a:rPr lang="de-DE" sz="1400" u="none" strike="noStrike">
                          <a:solidFill>
                            <a:srgbClr val="0000FF"/>
                          </a:solidFill>
                          <a:effectLst/>
                          <a:latin typeface="+mn-lt"/>
                        </a:rPr>
                        <a:t>35.758.800</a:t>
                      </a:r>
                      <a:endParaRPr lang="de-DE" sz="1400" b="0" i="0" u="none" strike="noStrike">
                        <a:solidFill>
                          <a:srgbClr val="0000FF"/>
                        </a:solidFill>
                        <a:effectLst/>
                        <a:latin typeface="+mn-lt"/>
                      </a:endParaRPr>
                    </a:p>
                  </a:txBody>
                  <a:tcPr marL="7620" marR="7620" marT="7620" marB="0">
                    <a:solidFill>
                      <a:schemeClr val="bg1">
                        <a:lumMod val="85000"/>
                      </a:schemeClr>
                    </a:solidFill>
                  </a:tcPr>
                </a:tc>
                <a:tc>
                  <a:txBody>
                    <a:bodyPr/>
                    <a:lstStyle/>
                    <a:p>
                      <a:pPr algn="l" fontAlgn="t"/>
                      <a:endParaRPr lang="de-DE" sz="1400" b="0" i="0" u="none" strike="noStrike" dirty="0">
                        <a:solidFill>
                          <a:srgbClr val="0000FF"/>
                        </a:solidFill>
                        <a:effectLst/>
                        <a:latin typeface="+mn-lt"/>
                      </a:endParaRPr>
                    </a:p>
                  </a:txBody>
                  <a:tcPr marL="7620" marR="7620" marT="7620" marB="0">
                    <a:solidFill>
                      <a:schemeClr val="bg1">
                        <a:lumMod val="85000"/>
                      </a:schemeClr>
                    </a:solidFill>
                  </a:tcPr>
                </a:tc>
                <a:extLst>
                  <a:ext uri="{0D108BD9-81ED-4DB2-BD59-A6C34878D82A}">
                    <a16:rowId xmlns:a16="http://schemas.microsoft.com/office/drawing/2014/main" val="1128896764"/>
                  </a:ext>
                </a:extLst>
              </a:tr>
              <a:tr h="182880">
                <a:tc>
                  <a:txBody>
                    <a:bodyPr/>
                    <a:lstStyle/>
                    <a:p>
                      <a:pPr algn="l" fontAlgn="t"/>
                      <a:r>
                        <a:rPr lang="de-DE" sz="1400" u="none" strike="noStrike">
                          <a:solidFill>
                            <a:srgbClr val="0000FF"/>
                          </a:solidFill>
                          <a:effectLst/>
                          <a:latin typeface="+mn-lt"/>
                        </a:rPr>
                        <a:t>landwirtschaftl. Nutzfläche</a:t>
                      </a:r>
                      <a:endParaRPr lang="de-DE" sz="1400" b="0" i="0" u="none" strike="noStrike">
                        <a:solidFill>
                          <a:srgbClr val="0000FF"/>
                        </a:solidFill>
                        <a:effectLst/>
                        <a:latin typeface="+mn-lt"/>
                      </a:endParaRPr>
                    </a:p>
                  </a:txBody>
                  <a:tcPr marL="7620" marR="7620" marT="7620" marB="0">
                    <a:solidFill>
                      <a:schemeClr val="bg1"/>
                    </a:solidFill>
                  </a:tcPr>
                </a:tc>
                <a:tc>
                  <a:txBody>
                    <a:bodyPr/>
                    <a:lstStyle/>
                    <a:p>
                      <a:pPr algn="r" fontAlgn="t"/>
                      <a:r>
                        <a:rPr lang="de-DE" sz="1400" u="none" strike="noStrike">
                          <a:solidFill>
                            <a:srgbClr val="0000FF"/>
                          </a:solidFill>
                          <a:effectLst/>
                          <a:latin typeface="+mn-lt"/>
                        </a:rPr>
                        <a:t>16.600.000</a:t>
                      </a:r>
                      <a:endParaRPr lang="de-DE" sz="1400" b="0" i="0" u="none" strike="noStrike">
                        <a:solidFill>
                          <a:srgbClr val="0000FF"/>
                        </a:solidFill>
                        <a:effectLst/>
                        <a:latin typeface="+mn-lt"/>
                      </a:endParaRPr>
                    </a:p>
                  </a:txBody>
                  <a:tcPr marL="7620" marR="7620" marT="7620" marB="0">
                    <a:solidFill>
                      <a:schemeClr val="bg1"/>
                    </a:solidFill>
                  </a:tcPr>
                </a:tc>
                <a:tc>
                  <a:txBody>
                    <a:bodyPr/>
                    <a:lstStyle/>
                    <a:p>
                      <a:pPr algn="r" fontAlgn="t"/>
                      <a:r>
                        <a:rPr lang="de-DE" sz="1400" u="none" strike="noStrike" dirty="0">
                          <a:solidFill>
                            <a:srgbClr val="0000FF"/>
                          </a:solidFill>
                          <a:effectLst/>
                          <a:latin typeface="+mn-lt"/>
                        </a:rPr>
                        <a:t>46,42</a:t>
                      </a:r>
                      <a:endParaRPr lang="de-DE" sz="1400" b="0" i="0" u="none" strike="noStrike" dirty="0">
                        <a:solidFill>
                          <a:srgbClr val="0000FF"/>
                        </a:solidFill>
                        <a:effectLst/>
                        <a:latin typeface="+mn-lt"/>
                      </a:endParaRPr>
                    </a:p>
                  </a:txBody>
                  <a:tcPr marL="7620" marR="7620" marT="7620" marB="0">
                    <a:solidFill>
                      <a:schemeClr val="bg1"/>
                    </a:solidFill>
                  </a:tcPr>
                </a:tc>
                <a:extLst>
                  <a:ext uri="{0D108BD9-81ED-4DB2-BD59-A6C34878D82A}">
                    <a16:rowId xmlns:a16="http://schemas.microsoft.com/office/drawing/2014/main" val="1040704533"/>
                  </a:ext>
                </a:extLst>
              </a:tr>
              <a:tr h="182880">
                <a:tc>
                  <a:txBody>
                    <a:bodyPr/>
                    <a:lstStyle/>
                    <a:p>
                      <a:pPr algn="l" fontAlgn="t"/>
                      <a:r>
                        <a:rPr lang="de-DE" sz="1400" u="none" strike="noStrike" dirty="0">
                          <a:solidFill>
                            <a:srgbClr val="0000FF"/>
                          </a:solidFill>
                          <a:effectLst/>
                          <a:latin typeface="+mn-lt"/>
                        </a:rPr>
                        <a:t>Ackerland</a:t>
                      </a:r>
                      <a:endParaRPr lang="de-DE" sz="1400" b="0" i="0" u="none" strike="noStrike" dirty="0">
                        <a:solidFill>
                          <a:srgbClr val="0000FF"/>
                        </a:solidFill>
                        <a:effectLst/>
                        <a:latin typeface="+mn-lt"/>
                      </a:endParaRPr>
                    </a:p>
                  </a:txBody>
                  <a:tcPr marL="7620" marR="7620" marT="7620" marB="0">
                    <a:solidFill>
                      <a:schemeClr val="bg1"/>
                    </a:solidFill>
                  </a:tcPr>
                </a:tc>
                <a:tc>
                  <a:txBody>
                    <a:bodyPr/>
                    <a:lstStyle/>
                    <a:p>
                      <a:pPr algn="r" fontAlgn="t"/>
                      <a:r>
                        <a:rPr lang="de-DE" sz="1400" u="none" strike="noStrike">
                          <a:solidFill>
                            <a:srgbClr val="0000FF"/>
                          </a:solidFill>
                          <a:effectLst/>
                          <a:latin typeface="+mn-lt"/>
                        </a:rPr>
                        <a:t>11.700.000</a:t>
                      </a:r>
                      <a:endParaRPr lang="de-DE" sz="1400" b="0" i="0" u="none" strike="noStrike">
                        <a:solidFill>
                          <a:srgbClr val="0000FF"/>
                        </a:solidFill>
                        <a:effectLst/>
                        <a:latin typeface="+mn-lt"/>
                      </a:endParaRPr>
                    </a:p>
                  </a:txBody>
                  <a:tcPr marL="7620" marR="7620" marT="7620" marB="0">
                    <a:solidFill>
                      <a:schemeClr val="bg1"/>
                    </a:solidFill>
                  </a:tcPr>
                </a:tc>
                <a:tc>
                  <a:txBody>
                    <a:bodyPr/>
                    <a:lstStyle/>
                    <a:p>
                      <a:pPr algn="r" fontAlgn="t"/>
                      <a:r>
                        <a:rPr lang="de-DE" sz="1400" u="none" strike="noStrike" dirty="0">
                          <a:solidFill>
                            <a:srgbClr val="0000FF"/>
                          </a:solidFill>
                          <a:effectLst/>
                          <a:latin typeface="+mn-lt"/>
                        </a:rPr>
                        <a:t>32,72</a:t>
                      </a:r>
                      <a:endParaRPr lang="de-DE" sz="1400" b="0" i="0" u="none" strike="noStrike" dirty="0">
                        <a:solidFill>
                          <a:srgbClr val="0000FF"/>
                        </a:solidFill>
                        <a:effectLst/>
                        <a:latin typeface="+mn-lt"/>
                      </a:endParaRPr>
                    </a:p>
                  </a:txBody>
                  <a:tcPr marL="7620" marR="7620" marT="7620" marB="0">
                    <a:solidFill>
                      <a:schemeClr val="bg1"/>
                    </a:solidFill>
                  </a:tcPr>
                </a:tc>
                <a:extLst>
                  <a:ext uri="{0D108BD9-81ED-4DB2-BD59-A6C34878D82A}">
                    <a16:rowId xmlns:a16="http://schemas.microsoft.com/office/drawing/2014/main" val="2589449328"/>
                  </a:ext>
                </a:extLst>
              </a:tr>
              <a:tr h="182880">
                <a:tc>
                  <a:txBody>
                    <a:bodyPr/>
                    <a:lstStyle/>
                    <a:p>
                      <a:pPr algn="l" fontAlgn="t"/>
                      <a:r>
                        <a:rPr lang="de-DE" sz="1400" u="none" strike="noStrike" dirty="0">
                          <a:solidFill>
                            <a:srgbClr val="0000FF"/>
                          </a:solidFill>
                          <a:effectLst/>
                          <a:latin typeface="+mn-lt"/>
                        </a:rPr>
                        <a:t>benötigte PV-Freifläche    </a:t>
                      </a:r>
                      <a:r>
                        <a:rPr lang="de-DE" sz="1000" u="none" strike="noStrike" dirty="0">
                          <a:solidFill>
                            <a:schemeClr val="tx1"/>
                          </a:solidFill>
                          <a:effectLst/>
                          <a:latin typeface="+mn-lt"/>
                        </a:rPr>
                        <a:t>**)</a:t>
                      </a:r>
                      <a:endParaRPr lang="de-DE" sz="1000" b="0" i="0" u="none" strike="noStrike" dirty="0">
                        <a:solidFill>
                          <a:schemeClr val="tx1"/>
                        </a:solidFill>
                        <a:effectLst/>
                        <a:latin typeface="+mn-lt"/>
                      </a:endParaRPr>
                    </a:p>
                  </a:txBody>
                  <a:tcPr marL="7620" marR="7620" marT="7620" marB="0">
                    <a:solidFill>
                      <a:schemeClr val="bg1">
                        <a:lumMod val="75000"/>
                      </a:schemeClr>
                    </a:solidFill>
                  </a:tcPr>
                </a:tc>
                <a:tc>
                  <a:txBody>
                    <a:bodyPr/>
                    <a:lstStyle/>
                    <a:p>
                      <a:pPr algn="r" fontAlgn="t"/>
                      <a:r>
                        <a:rPr lang="de-DE" sz="1400" u="none" strike="noStrike">
                          <a:solidFill>
                            <a:srgbClr val="0000FF"/>
                          </a:solidFill>
                          <a:effectLst/>
                          <a:latin typeface="+mn-lt"/>
                        </a:rPr>
                        <a:t>235.980</a:t>
                      </a:r>
                      <a:endParaRPr lang="de-DE" sz="1400" b="0" i="0" u="none" strike="noStrike">
                        <a:solidFill>
                          <a:srgbClr val="0000FF"/>
                        </a:solidFill>
                        <a:effectLst/>
                        <a:latin typeface="+mn-lt"/>
                      </a:endParaRPr>
                    </a:p>
                  </a:txBody>
                  <a:tcPr marL="7620" marR="7620" marT="7620" marB="0">
                    <a:solidFill>
                      <a:schemeClr val="bg1">
                        <a:lumMod val="75000"/>
                      </a:schemeClr>
                    </a:solidFill>
                  </a:tcPr>
                </a:tc>
                <a:tc>
                  <a:txBody>
                    <a:bodyPr/>
                    <a:lstStyle/>
                    <a:p>
                      <a:pPr algn="r" fontAlgn="t"/>
                      <a:r>
                        <a:rPr lang="de-DE" sz="1400" u="none" strike="noStrike" dirty="0">
                          <a:solidFill>
                            <a:srgbClr val="0000FF"/>
                          </a:solidFill>
                          <a:effectLst/>
                          <a:latin typeface="+mn-lt"/>
                        </a:rPr>
                        <a:t>0,66</a:t>
                      </a:r>
                      <a:endParaRPr lang="de-DE" sz="1400" b="0" i="0" u="none" strike="noStrike" dirty="0">
                        <a:solidFill>
                          <a:srgbClr val="0000FF"/>
                        </a:solidFill>
                        <a:effectLst/>
                        <a:latin typeface="+mn-lt"/>
                      </a:endParaRPr>
                    </a:p>
                  </a:txBody>
                  <a:tcPr marL="7620" marR="7620" marT="7620" marB="0">
                    <a:solidFill>
                      <a:schemeClr val="bg1">
                        <a:lumMod val="75000"/>
                      </a:schemeClr>
                    </a:solidFill>
                  </a:tcPr>
                </a:tc>
                <a:extLst>
                  <a:ext uri="{0D108BD9-81ED-4DB2-BD59-A6C34878D82A}">
                    <a16:rowId xmlns:a16="http://schemas.microsoft.com/office/drawing/2014/main" val="800085779"/>
                  </a:ext>
                </a:extLst>
              </a:tr>
            </a:tbl>
          </a:graphicData>
        </a:graphic>
      </p:graphicFrame>
      <p:graphicFrame>
        <p:nvGraphicFramePr>
          <p:cNvPr id="11" name="Tabelle 10">
            <a:extLst>
              <a:ext uri="{FF2B5EF4-FFF2-40B4-BE49-F238E27FC236}">
                <a16:creationId xmlns:a16="http://schemas.microsoft.com/office/drawing/2014/main" id="{9EF0E585-E763-4514-BF51-337D9FAFCD8D}"/>
              </a:ext>
            </a:extLst>
          </p:cNvPr>
          <p:cNvGraphicFramePr>
            <a:graphicFrameLocks noGrp="1"/>
          </p:cNvGraphicFramePr>
          <p:nvPr/>
        </p:nvGraphicFramePr>
        <p:xfrm>
          <a:off x="1864041" y="2647308"/>
          <a:ext cx="6022658" cy="655320"/>
        </p:xfrm>
        <a:graphic>
          <a:graphicData uri="http://schemas.openxmlformats.org/drawingml/2006/table">
            <a:tbl>
              <a:tblPr>
                <a:tableStyleId>{5C22544A-7EE6-4342-B048-85BDC9FD1C3A}</a:tableStyleId>
              </a:tblPr>
              <a:tblGrid>
                <a:gridCol w="2673423">
                  <a:extLst>
                    <a:ext uri="{9D8B030D-6E8A-4147-A177-3AD203B41FA5}">
                      <a16:colId xmlns:a16="http://schemas.microsoft.com/office/drawing/2014/main" val="3687946294"/>
                    </a:ext>
                  </a:extLst>
                </a:gridCol>
                <a:gridCol w="1192462">
                  <a:extLst>
                    <a:ext uri="{9D8B030D-6E8A-4147-A177-3AD203B41FA5}">
                      <a16:colId xmlns:a16="http://schemas.microsoft.com/office/drawing/2014/main" val="875218645"/>
                    </a:ext>
                  </a:extLst>
                </a:gridCol>
                <a:gridCol w="2156773">
                  <a:extLst>
                    <a:ext uri="{9D8B030D-6E8A-4147-A177-3AD203B41FA5}">
                      <a16:colId xmlns:a16="http://schemas.microsoft.com/office/drawing/2014/main" val="797372458"/>
                    </a:ext>
                  </a:extLst>
                </a:gridCol>
              </a:tblGrid>
              <a:tr h="365760">
                <a:tc>
                  <a:txBody>
                    <a:bodyPr/>
                    <a:lstStyle/>
                    <a:p>
                      <a:pPr algn="l" fontAlgn="ctr"/>
                      <a:r>
                        <a:rPr lang="de-DE" sz="1400" b="1" u="none" strike="noStrike" dirty="0" err="1">
                          <a:solidFill>
                            <a:schemeClr val="bg1"/>
                          </a:solidFill>
                          <a:effectLst/>
                          <a:latin typeface="+mn-lt"/>
                        </a:rPr>
                        <a:t>landwirtschaftl</a:t>
                      </a:r>
                      <a:r>
                        <a:rPr lang="de-DE" sz="1400" b="1" u="none" strike="noStrike" dirty="0">
                          <a:solidFill>
                            <a:schemeClr val="bg1"/>
                          </a:solidFill>
                          <a:effectLst/>
                          <a:latin typeface="+mn-lt"/>
                        </a:rPr>
                        <a:t>. Nutzfläche</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tc>
                  <a:txBody>
                    <a:bodyPr/>
                    <a:lstStyle/>
                    <a:p>
                      <a:pPr algn="l" fontAlgn="ctr"/>
                      <a:endParaRPr lang="de-DE" sz="1400" b="1"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latin typeface="+mn-lt"/>
                        </a:rPr>
                        <a:t>Anteil von </a:t>
                      </a:r>
                      <a:r>
                        <a:rPr lang="de-DE" sz="1400" b="1" u="none" strike="noStrike" dirty="0" err="1">
                          <a:solidFill>
                            <a:schemeClr val="bg1"/>
                          </a:solidFill>
                          <a:effectLst/>
                          <a:latin typeface="+mn-lt"/>
                        </a:rPr>
                        <a:t>lw</a:t>
                      </a:r>
                      <a:r>
                        <a:rPr lang="de-DE" sz="1400" b="1" u="none" strike="noStrike" dirty="0">
                          <a:solidFill>
                            <a:schemeClr val="bg1"/>
                          </a:solidFill>
                          <a:effectLst/>
                          <a:latin typeface="+mn-lt"/>
                        </a:rPr>
                        <a:t>. Nutzfläche</a:t>
                      </a:r>
                      <a:br>
                        <a:rPr lang="de-DE" sz="1400" b="1" u="none" strike="noStrike" dirty="0">
                          <a:solidFill>
                            <a:schemeClr val="bg1"/>
                          </a:solidFill>
                          <a:effectLst/>
                          <a:latin typeface="+mn-lt"/>
                        </a:rPr>
                      </a:br>
                      <a:r>
                        <a:rPr lang="de-DE" sz="1400" b="1" u="none" strike="noStrike" dirty="0">
                          <a:solidFill>
                            <a:schemeClr val="bg1"/>
                          </a:solidFill>
                          <a:effectLst/>
                          <a:latin typeface="+mn-lt"/>
                        </a:rPr>
                        <a:t>(%)</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extLst>
                  <a:ext uri="{0D108BD9-81ED-4DB2-BD59-A6C34878D82A}">
                    <a16:rowId xmlns:a16="http://schemas.microsoft.com/office/drawing/2014/main" val="2098884164"/>
                  </a:ext>
                </a:extLst>
              </a:tr>
              <a:tr h="182880">
                <a:tc>
                  <a:txBody>
                    <a:bodyPr/>
                    <a:lstStyle/>
                    <a:p>
                      <a:pPr algn="l" fontAlgn="t"/>
                      <a:r>
                        <a:rPr lang="de-DE" sz="1400" u="none" strike="noStrike" dirty="0">
                          <a:solidFill>
                            <a:srgbClr val="0000FF"/>
                          </a:solidFill>
                          <a:effectLst/>
                          <a:latin typeface="+mn-lt"/>
                        </a:rPr>
                        <a:t>benötigte PV-Freifläche    </a:t>
                      </a:r>
                      <a:r>
                        <a:rPr lang="de-DE" sz="1000" u="none" strike="noStrike" dirty="0">
                          <a:solidFill>
                            <a:schemeClr val="tx1"/>
                          </a:solidFill>
                          <a:effectLst/>
                          <a:latin typeface="+mn-lt"/>
                        </a:rPr>
                        <a:t>**)</a:t>
                      </a:r>
                      <a:endParaRPr lang="de-DE" sz="1000" b="0" i="0" u="none" strike="noStrike" dirty="0">
                        <a:solidFill>
                          <a:schemeClr val="tx1"/>
                        </a:solidFill>
                        <a:effectLst/>
                        <a:latin typeface="+mn-lt"/>
                      </a:endParaRPr>
                    </a:p>
                  </a:txBody>
                  <a:tcPr marL="7620" marR="7620" marT="7620" marB="0">
                    <a:solidFill>
                      <a:schemeClr val="bg1">
                        <a:lumMod val="75000"/>
                      </a:schemeClr>
                    </a:solidFill>
                  </a:tcPr>
                </a:tc>
                <a:tc>
                  <a:txBody>
                    <a:bodyPr/>
                    <a:lstStyle/>
                    <a:p>
                      <a:pPr algn="r" fontAlgn="t"/>
                      <a:r>
                        <a:rPr lang="de-DE" sz="1400" u="none" strike="noStrike">
                          <a:solidFill>
                            <a:srgbClr val="0000FF"/>
                          </a:solidFill>
                          <a:effectLst/>
                          <a:latin typeface="+mn-lt"/>
                        </a:rPr>
                        <a:t>235.980</a:t>
                      </a:r>
                      <a:endParaRPr lang="de-DE" sz="1400" b="0" i="0" u="none" strike="noStrike">
                        <a:solidFill>
                          <a:srgbClr val="0000FF"/>
                        </a:solidFill>
                        <a:effectLst/>
                        <a:latin typeface="+mn-lt"/>
                      </a:endParaRPr>
                    </a:p>
                  </a:txBody>
                  <a:tcPr marL="7620" marR="7620" marT="7620" marB="0">
                    <a:solidFill>
                      <a:schemeClr val="bg1">
                        <a:lumMod val="75000"/>
                      </a:schemeClr>
                    </a:solidFill>
                  </a:tcPr>
                </a:tc>
                <a:tc>
                  <a:txBody>
                    <a:bodyPr/>
                    <a:lstStyle/>
                    <a:p>
                      <a:pPr algn="r" fontAlgn="t"/>
                      <a:r>
                        <a:rPr lang="de-DE" sz="1400" u="none" strike="noStrike" dirty="0">
                          <a:solidFill>
                            <a:srgbClr val="0000FF"/>
                          </a:solidFill>
                          <a:effectLst/>
                          <a:latin typeface="+mn-lt"/>
                        </a:rPr>
                        <a:t>1,42</a:t>
                      </a:r>
                      <a:endParaRPr lang="de-DE" sz="1400" b="0" i="0" u="none" strike="noStrike" dirty="0">
                        <a:solidFill>
                          <a:srgbClr val="0000FF"/>
                        </a:solidFill>
                        <a:effectLst/>
                        <a:latin typeface="+mn-lt"/>
                      </a:endParaRPr>
                    </a:p>
                  </a:txBody>
                  <a:tcPr marL="7620" marR="7620" marT="7620" marB="0">
                    <a:solidFill>
                      <a:schemeClr val="bg1">
                        <a:lumMod val="75000"/>
                      </a:schemeClr>
                    </a:solidFill>
                  </a:tcPr>
                </a:tc>
                <a:extLst>
                  <a:ext uri="{0D108BD9-81ED-4DB2-BD59-A6C34878D82A}">
                    <a16:rowId xmlns:a16="http://schemas.microsoft.com/office/drawing/2014/main" val="1424184573"/>
                  </a:ext>
                </a:extLst>
              </a:tr>
            </a:tbl>
          </a:graphicData>
        </a:graphic>
      </p:graphicFrame>
      <p:graphicFrame>
        <p:nvGraphicFramePr>
          <p:cNvPr id="13" name="Tabelle 12">
            <a:extLst>
              <a:ext uri="{FF2B5EF4-FFF2-40B4-BE49-F238E27FC236}">
                <a16:creationId xmlns:a16="http://schemas.microsoft.com/office/drawing/2014/main" id="{0BE15708-1EB1-474D-A107-8A22DF887D20}"/>
              </a:ext>
            </a:extLst>
          </p:cNvPr>
          <p:cNvGraphicFramePr>
            <a:graphicFrameLocks noGrp="1"/>
          </p:cNvGraphicFramePr>
          <p:nvPr/>
        </p:nvGraphicFramePr>
        <p:xfrm>
          <a:off x="1864041" y="3684519"/>
          <a:ext cx="6022658" cy="1752600"/>
        </p:xfrm>
        <a:graphic>
          <a:graphicData uri="http://schemas.openxmlformats.org/drawingml/2006/table">
            <a:tbl>
              <a:tblPr>
                <a:tableStyleId>{5C22544A-7EE6-4342-B048-85BDC9FD1C3A}</a:tableStyleId>
              </a:tblPr>
              <a:tblGrid>
                <a:gridCol w="2673423">
                  <a:extLst>
                    <a:ext uri="{9D8B030D-6E8A-4147-A177-3AD203B41FA5}">
                      <a16:colId xmlns:a16="http://schemas.microsoft.com/office/drawing/2014/main" val="3687946294"/>
                    </a:ext>
                  </a:extLst>
                </a:gridCol>
                <a:gridCol w="1192462">
                  <a:extLst>
                    <a:ext uri="{9D8B030D-6E8A-4147-A177-3AD203B41FA5}">
                      <a16:colId xmlns:a16="http://schemas.microsoft.com/office/drawing/2014/main" val="875218645"/>
                    </a:ext>
                  </a:extLst>
                </a:gridCol>
                <a:gridCol w="2156773">
                  <a:extLst>
                    <a:ext uri="{9D8B030D-6E8A-4147-A177-3AD203B41FA5}">
                      <a16:colId xmlns:a16="http://schemas.microsoft.com/office/drawing/2014/main" val="797372458"/>
                    </a:ext>
                  </a:extLst>
                </a:gridCol>
              </a:tblGrid>
              <a:tr h="365760">
                <a:tc>
                  <a:txBody>
                    <a:bodyPr/>
                    <a:lstStyle/>
                    <a:p>
                      <a:pPr algn="l" fontAlgn="ctr"/>
                      <a:r>
                        <a:rPr lang="de-DE" sz="1400" b="1" u="none" strike="noStrike" dirty="0">
                          <a:solidFill>
                            <a:schemeClr val="bg1"/>
                          </a:solidFill>
                          <a:effectLst/>
                          <a:latin typeface="+mn-lt"/>
                        </a:rPr>
                        <a:t>Ackerland</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tc>
                  <a:txBody>
                    <a:bodyPr/>
                    <a:lstStyle/>
                    <a:p>
                      <a:pPr algn="l" fontAlgn="ctr"/>
                      <a:endParaRPr lang="de-DE" sz="1400" b="1"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latin typeface="+mn-lt"/>
                        </a:rPr>
                        <a:t>Anteil von Ackerland</a:t>
                      </a:r>
                      <a:br>
                        <a:rPr lang="de-DE" sz="1400" b="1" u="none" strike="noStrike" dirty="0">
                          <a:solidFill>
                            <a:schemeClr val="bg1"/>
                          </a:solidFill>
                          <a:effectLst/>
                          <a:latin typeface="+mn-lt"/>
                        </a:rPr>
                      </a:br>
                      <a:r>
                        <a:rPr lang="de-DE" sz="1400" b="1" u="none" strike="noStrike" dirty="0">
                          <a:solidFill>
                            <a:schemeClr val="bg1"/>
                          </a:solidFill>
                          <a:effectLst/>
                          <a:latin typeface="+mn-lt"/>
                        </a:rPr>
                        <a:t>(%)</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extLst>
                  <a:ext uri="{0D108BD9-81ED-4DB2-BD59-A6C34878D82A}">
                    <a16:rowId xmlns:a16="http://schemas.microsoft.com/office/drawing/2014/main" val="3931126644"/>
                  </a:ext>
                </a:extLst>
              </a:tr>
              <a:tr h="182880">
                <a:tc>
                  <a:txBody>
                    <a:bodyPr/>
                    <a:lstStyle/>
                    <a:p>
                      <a:pPr algn="l" fontAlgn="ctr"/>
                      <a:r>
                        <a:rPr lang="de-DE" sz="1400" u="none" strike="noStrike">
                          <a:solidFill>
                            <a:srgbClr val="0000FF"/>
                          </a:solidFill>
                          <a:effectLst/>
                          <a:latin typeface="+mn-lt"/>
                        </a:rPr>
                        <a:t>Biodiesel/Pflanzenöl</a:t>
                      </a:r>
                      <a:endParaRPr lang="de-DE" sz="1400" b="0" i="0" u="none" strike="noStrike">
                        <a:solidFill>
                          <a:srgbClr val="0000FF"/>
                        </a:solidFill>
                        <a:effectLst/>
                        <a:latin typeface="+mn-lt"/>
                      </a:endParaRPr>
                    </a:p>
                  </a:txBody>
                  <a:tcPr marL="7620" marR="7620" marT="7620" marB="0" anchor="ctr">
                    <a:solidFill>
                      <a:schemeClr val="bg1"/>
                    </a:solidFill>
                  </a:tcPr>
                </a:tc>
                <a:tc>
                  <a:txBody>
                    <a:bodyPr/>
                    <a:lstStyle/>
                    <a:p>
                      <a:pPr algn="r" fontAlgn="ctr"/>
                      <a:r>
                        <a:rPr lang="de-DE" sz="1400" u="none" strike="noStrike">
                          <a:solidFill>
                            <a:srgbClr val="0000FF"/>
                          </a:solidFill>
                          <a:effectLst/>
                          <a:latin typeface="+mn-lt"/>
                        </a:rPr>
                        <a:t>493.000</a:t>
                      </a:r>
                      <a:endParaRPr lang="de-DE" sz="1400" b="0" i="0" u="none" strike="noStrike">
                        <a:solidFill>
                          <a:srgbClr val="0000FF"/>
                        </a:solidFill>
                        <a:effectLst/>
                        <a:latin typeface="+mn-lt"/>
                      </a:endParaRPr>
                    </a:p>
                  </a:txBody>
                  <a:tcPr marL="7620" marR="7620" marT="7620" marB="0" anchor="ctr">
                    <a:solidFill>
                      <a:schemeClr val="bg1"/>
                    </a:solidFill>
                  </a:tcPr>
                </a:tc>
                <a:tc>
                  <a:txBody>
                    <a:bodyPr/>
                    <a:lstStyle/>
                    <a:p>
                      <a:pPr algn="r" fontAlgn="t"/>
                      <a:r>
                        <a:rPr lang="de-DE" sz="1400" u="none" strike="noStrike" dirty="0">
                          <a:solidFill>
                            <a:srgbClr val="0000FF"/>
                          </a:solidFill>
                          <a:effectLst/>
                          <a:latin typeface="+mn-lt"/>
                        </a:rPr>
                        <a:t>4,21</a:t>
                      </a:r>
                      <a:endParaRPr lang="de-DE" sz="1400" b="0" i="0" u="none" strike="noStrike" dirty="0">
                        <a:solidFill>
                          <a:srgbClr val="0000FF"/>
                        </a:solidFill>
                        <a:effectLst/>
                        <a:latin typeface="+mn-lt"/>
                      </a:endParaRPr>
                    </a:p>
                  </a:txBody>
                  <a:tcPr marL="7620" marR="7620" marT="7620" marB="0">
                    <a:solidFill>
                      <a:schemeClr val="bg1"/>
                    </a:solidFill>
                  </a:tcPr>
                </a:tc>
                <a:extLst>
                  <a:ext uri="{0D108BD9-81ED-4DB2-BD59-A6C34878D82A}">
                    <a16:rowId xmlns:a16="http://schemas.microsoft.com/office/drawing/2014/main" val="579312666"/>
                  </a:ext>
                </a:extLst>
              </a:tr>
              <a:tr h="182880">
                <a:tc>
                  <a:txBody>
                    <a:bodyPr/>
                    <a:lstStyle/>
                    <a:p>
                      <a:pPr algn="l" fontAlgn="ctr"/>
                      <a:r>
                        <a:rPr lang="de-DE" sz="1400" u="none" strike="noStrike" dirty="0" err="1">
                          <a:solidFill>
                            <a:srgbClr val="0000FF"/>
                          </a:solidFill>
                          <a:effectLst/>
                          <a:latin typeface="+mn-lt"/>
                        </a:rPr>
                        <a:t>Bioethanöl</a:t>
                      </a:r>
                      <a:endParaRPr lang="de-DE" sz="1400" b="0" i="0" u="none" strike="noStrike" dirty="0">
                        <a:solidFill>
                          <a:srgbClr val="0000FF"/>
                        </a:solidFill>
                        <a:effectLst/>
                        <a:latin typeface="+mn-lt"/>
                      </a:endParaRPr>
                    </a:p>
                  </a:txBody>
                  <a:tcPr marL="7620" marR="7620" marT="7620" marB="0" anchor="ctr">
                    <a:solidFill>
                      <a:schemeClr val="bg1"/>
                    </a:solidFill>
                  </a:tcPr>
                </a:tc>
                <a:tc>
                  <a:txBody>
                    <a:bodyPr/>
                    <a:lstStyle/>
                    <a:p>
                      <a:pPr algn="r" fontAlgn="ctr"/>
                      <a:r>
                        <a:rPr lang="de-DE" sz="1400" u="none" strike="noStrike">
                          <a:solidFill>
                            <a:srgbClr val="0000FF"/>
                          </a:solidFill>
                          <a:effectLst/>
                          <a:latin typeface="+mn-lt"/>
                        </a:rPr>
                        <a:t>265.000</a:t>
                      </a:r>
                      <a:endParaRPr lang="de-DE" sz="1400" b="0" i="0" u="none" strike="noStrike">
                        <a:solidFill>
                          <a:srgbClr val="0000FF"/>
                        </a:solidFill>
                        <a:effectLst/>
                        <a:latin typeface="+mn-lt"/>
                      </a:endParaRPr>
                    </a:p>
                  </a:txBody>
                  <a:tcPr marL="7620" marR="7620" marT="7620" marB="0" anchor="ctr">
                    <a:solidFill>
                      <a:schemeClr val="bg1"/>
                    </a:solidFill>
                  </a:tcPr>
                </a:tc>
                <a:tc>
                  <a:txBody>
                    <a:bodyPr/>
                    <a:lstStyle/>
                    <a:p>
                      <a:pPr algn="r" fontAlgn="t"/>
                      <a:r>
                        <a:rPr lang="de-DE" sz="1400" u="none" strike="noStrike" dirty="0">
                          <a:solidFill>
                            <a:srgbClr val="0000FF"/>
                          </a:solidFill>
                          <a:effectLst/>
                          <a:latin typeface="+mn-lt"/>
                        </a:rPr>
                        <a:t>2,26</a:t>
                      </a:r>
                      <a:endParaRPr lang="de-DE" sz="1400" b="0" i="0" u="none" strike="noStrike" dirty="0">
                        <a:solidFill>
                          <a:srgbClr val="0000FF"/>
                        </a:solidFill>
                        <a:effectLst/>
                        <a:latin typeface="+mn-lt"/>
                      </a:endParaRPr>
                    </a:p>
                  </a:txBody>
                  <a:tcPr marL="7620" marR="7620" marT="7620" marB="0">
                    <a:solidFill>
                      <a:schemeClr val="bg1"/>
                    </a:solidFill>
                  </a:tcPr>
                </a:tc>
                <a:extLst>
                  <a:ext uri="{0D108BD9-81ED-4DB2-BD59-A6C34878D82A}">
                    <a16:rowId xmlns:a16="http://schemas.microsoft.com/office/drawing/2014/main" val="3481201653"/>
                  </a:ext>
                </a:extLst>
              </a:tr>
              <a:tr h="182880">
                <a:tc>
                  <a:txBody>
                    <a:bodyPr/>
                    <a:lstStyle/>
                    <a:p>
                      <a:pPr algn="l" fontAlgn="ctr"/>
                      <a:r>
                        <a:rPr lang="de-DE" sz="1400" u="none" strike="noStrike">
                          <a:solidFill>
                            <a:srgbClr val="0000FF"/>
                          </a:solidFill>
                          <a:effectLst/>
                          <a:latin typeface="+mn-lt"/>
                        </a:rPr>
                        <a:t>Biogas</a:t>
                      </a:r>
                      <a:endParaRPr lang="de-DE" sz="1400" b="0" i="0" u="none" strike="noStrike">
                        <a:solidFill>
                          <a:srgbClr val="0000FF"/>
                        </a:solidFill>
                        <a:effectLst/>
                        <a:latin typeface="+mn-lt"/>
                      </a:endParaRPr>
                    </a:p>
                  </a:txBody>
                  <a:tcPr marL="7620" marR="7620" marT="7620" marB="0" anchor="ctr">
                    <a:solidFill>
                      <a:schemeClr val="bg1"/>
                    </a:solidFill>
                  </a:tcPr>
                </a:tc>
                <a:tc>
                  <a:txBody>
                    <a:bodyPr/>
                    <a:lstStyle/>
                    <a:p>
                      <a:pPr algn="r" fontAlgn="ctr"/>
                      <a:r>
                        <a:rPr lang="de-DE" sz="1400" u="none" strike="noStrike">
                          <a:solidFill>
                            <a:srgbClr val="0000FF"/>
                          </a:solidFill>
                          <a:effectLst/>
                          <a:latin typeface="+mn-lt"/>
                        </a:rPr>
                        <a:t>1.570.000</a:t>
                      </a:r>
                      <a:endParaRPr lang="de-DE" sz="1400" b="0" i="0" u="none" strike="noStrike">
                        <a:solidFill>
                          <a:srgbClr val="0000FF"/>
                        </a:solidFill>
                        <a:effectLst/>
                        <a:latin typeface="+mn-lt"/>
                      </a:endParaRPr>
                    </a:p>
                  </a:txBody>
                  <a:tcPr marL="7620" marR="7620" marT="7620" marB="0" anchor="ctr">
                    <a:solidFill>
                      <a:schemeClr val="bg1"/>
                    </a:solidFill>
                  </a:tcPr>
                </a:tc>
                <a:tc>
                  <a:txBody>
                    <a:bodyPr/>
                    <a:lstStyle/>
                    <a:p>
                      <a:pPr algn="r" fontAlgn="t"/>
                      <a:r>
                        <a:rPr lang="de-DE" sz="1400" u="none" strike="noStrike" dirty="0">
                          <a:solidFill>
                            <a:srgbClr val="0000FF"/>
                          </a:solidFill>
                          <a:effectLst/>
                          <a:latin typeface="+mn-lt"/>
                        </a:rPr>
                        <a:t>13,42</a:t>
                      </a:r>
                      <a:endParaRPr lang="de-DE" sz="1400" b="0" i="0" u="none" strike="noStrike" dirty="0">
                        <a:solidFill>
                          <a:srgbClr val="0000FF"/>
                        </a:solidFill>
                        <a:effectLst/>
                        <a:latin typeface="+mn-lt"/>
                      </a:endParaRPr>
                    </a:p>
                  </a:txBody>
                  <a:tcPr marL="7620" marR="7620" marT="7620" marB="0">
                    <a:solidFill>
                      <a:schemeClr val="bg1"/>
                    </a:solidFill>
                  </a:tcPr>
                </a:tc>
                <a:extLst>
                  <a:ext uri="{0D108BD9-81ED-4DB2-BD59-A6C34878D82A}">
                    <a16:rowId xmlns:a16="http://schemas.microsoft.com/office/drawing/2014/main" val="2019017122"/>
                  </a:ext>
                </a:extLst>
              </a:tr>
              <a:tr h="365760">
                <a:tc>
                  <a:txBody>
                    <a:bodyPr/>
                    <a:lstStyle/>
                    <a:p>
                      <a:pPr algn="l" fontAlgn="t"/>
                      <a:r>
                        <a:rPr lang="de-DE" sz="1400" u="none" strike="noStrike">
                          <a:solidFill>
                            <a:srgbClr val="0000FF"/>
                          </a:solidFill>
                          <a:effectLst/>
                          <a:latin typeface="+mn-lt"/>
                        </a:rPr>
                        <a:t>Brachfläche nach EU-Richtline</a:t>
                      </a:r>
                      <a:br>
                        <a:rPr lang="de-DE" sz="1400" u="none" strike="noStrike">
                          <a:solidFill>
                            <a:srgbClr val="0000FF"/>
                          </a:solidFill>
                          <a:effectLst/>
                          <a:latin typeface="+mn-lt"/>
                        </a:rPr>
                      </a:br>
                      <a:r>
                        <a:rPr lang="de-DE" sz="1400" u="none" strike="noStrike">
                          <a:solidFill>
                            <a:srgbClr val="0000FF"/>
                          </a:solidFill>
                          <a:effectLst/>
                          <a:latin typeface="+mn-lt"/>
                        </a:rPr>
                        <a:t>GAP 2023</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468.000</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4,00</a:t>
                      </a:r>
                      <a:endParaRPr lang="de-DE" sz="1400" b="0" i="0" u="none" strike="noStrike">
                        <a:solidFill>
                          <a:srgbClr val="0000FF"/>
                        </a:solidFill>
                        <a:effectLst/>
                        <a:latin typeface="+mn-lt"/>
                      </a:endParaRPr>
                    </a:p>
                  </a:txBody>
                  <a:tcPr marL="7620" marR="7620" marT="7620" marB="0"/>
                </a:tc>
                <a:extLst>
                  <a:ext uri="{0D108BD9-81ED-4DB2-BD59-A6C34878D82A}">
                    <a16:rowId xmlns:a16="http://schemas.microsoft.com/office/drawing/2014/main" val="4280887455"/>
                  </a:ext>
                </a:extLst>
              </a:tr>
              <a:tr h="182880">
                <a:tc>
                  <a:txBody>
                    <a:bodyPr/>
                    <a:lstStyle/>
                    <a:p>
                      <a:pPr algn="l" fontAlgn="t"/>
                      <a:r>
                        <a:rPr lang="de-DE" sz="1400" u="none" strike="noStrike" dirty="0">
                          <a:solidFill>
                            <a:srgbClr val="0000FF"/>
                          </a:solidFill>
                          <a:effectLst/>
                          <a:latin typeface="+mn-lt"/>
                        </a:rPr>
                        <a:t>benötigte PV-Freifläche    </a:t>
                      </a:r>
                      <a:r>
                        <a:rPr lang="de-DE" sz="1000" u="none" strike="noStrike" dirty="0">
                          <a:solidFill>
                            <a:schemeClr val="tx1"/>
                          </a:solidFill>
                          <a:effectLst/>
                          <a:latin typeface="+mn-lt"/>
                        </a:rPr>
                        <a:t>**)</a:t>
                      </a:r>
                      <a:endParaRPr lang="de-DE" sz="1000" b="0" i="0" u="none" strike="noStrike" dirty="0">
                        <a:solidFill>
                          <a:schemeClr val="tx1"/>
                        </a:solidFill>
                        <a:effectLst/>
                        <a:latin typeface="+mn-lt"/>
                      </a:endParaRPr>
                    </a:p>
                  </a:txBody>
                  <a:tcPr marL="7620" marR="7620" marT="7620" marB="0">
                    <a:solidFill>
                      <a:schemeClr val="bg1">
                        <a:lumMod val="75000"/>
                      </a:schemeClr>
                    </a:solidFill>
                  </a:tcPr>
                </a:tc>
                <a:tc>
                  <a:txBody>
                    <a:bodyPr/>
                    <a:lstStyle/>
                    <a:p>
                      <a:pPr algn="r" fontAlgn="t"/>
                      <a:r>
                        <a:rPr lang="de-DE" sz="1400" u="none" strike="noStrike">
                          <a:solidFill>
                            <a:srgbClr val="0000FF"/>
                          </a:solidFill>
                          <a:effectLst/>
                          <a:latin typeface="+mn-lt"/>
                        </a:rPr>
                        <a:t>235.980</a:t>
                      </a:r>
                      <a:endParaRPr lang="de-DE" sz="1400" b="0" i="0" u="none" strike="noStrike">
                        <a:solidFill>
                          <a:srgbClr val="0000FF"/>
                        </a:solidFill>
                        <a:effectLst/>
                        <a:latin typeface="+mn-lt"/>
                      </a:endParaRPr>
                    </a:p>
                  </a:txBody>
                  <a:tcPr marL="7620" marR="7620" marT="7620" marB="0">
                    <a:solidFill>
                      <a:schemeClr val="bg1">
                        <a:lumMod val="75000"/>
                      </a:schemeClr>
                    </a:solidFill>
                  </a:tcPr>
                </a:tc>
                <a:tc>
                  <a:txBody>
                    <a:bodyPr/>
                    <a:lstStyle/>
                    <a:p>
                      <a:pPr algn="r" fontAlgn="t"/>
                      <a:r>
                        <a:rPr lang="de-DE" sz="1400" u="none" strike="noStrike" dirty="0">
                          <a:solidFill>
                            <a:srgbClr val="0000FF"/>
                          </a:solidFill>
                          <a:effectLst/>
                          <a:latin typeface="+mn-lt"/>
                        </a:rPr>
                        <a:t>2,02</a:t>
                      </a:r>
                      <a:endParaRPr lang="de-DE" sz="1400" b="0" i="0" u="none" strike="noStrike" dirty="0">
                        <a:solidFill>
                          <a:srgbClr val="0000FF"/>
                        </a:solidFill>
                        <a:effectLst/>
                        <a:latin typeface="+mn-lt"/>
                      </a:endParaRPr>
                    </a:p>
                  </a:txBody>
                  <a:tcPr marL="7620" marR="7620" marT="7620" marB="0">
                    <a:solidFill>
                      <a:schemeClr val="bg1">
                        <a:lumMod val="75000"/>
                      </a:schemeClr>
                    </a:solidFill>
                  </a:tcPr>
                </a:tc>
                <a:extLst>
                  <a:ext uri="{0D108BD9-81ED-4DB2-BD59-A6C34878D82A}">
                    <a16:rowId xmlns:a16="http://schemas.microsoft.com/office/drawing/2014/main" val="3543481538"/>
                  </a:ext>
                </a:extLst>
              </a:tr>
            </a:tbl>
          </a:graphicData>
        </a:graphic>
      </p:graphicFrame>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599323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möglichen Flächenpotenziale reichen sehr gut aus für PV-Freiflächenanlagen!</a:t>
            </a:r>
          </a:p>
        </p:txBody>
      </p:sp>
      <p:sp>
        <p:nvSpPr>
          <p:cNvPr id="9" name="Text Box 14">
            <a:extLst>
              <a:ext uri="{FF2B5EF4-FFF2-40B4-BE49-F238E27FC236}">
                <a16:creationId xmlns:a16="http://schemas.microsoft.com/office/drawing/2014/main" id="{A1C60344-496C-49B6-BEF5-35D9D7AB1A96}"/>
              </a:ext>
            </a:extLst>
          </p:cNvPr>
          <p:cNvSpPr txBox="1">
            <a:spLocks noChangeArrowheads="1"/>
          </p:cNvSpPr>
          <p:nvPr/>
        </p:nvSpPr>
        <p:spPr bwMode="auto">
          <a:xfrm flipH="1">
            <a:off x="3220444" y="5552060"/>
            <a:ext cx="2235476"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 siehe Kapitel „EE-Ausbaupfad für D“</a:t>
            </a:r>
          </a:p>
        </p:txBody>
      </p:sp>
      <p:sp>
        <p:nvSpPr>
          <p:cNvPr id="10" name="Text Box 14">
            <a:extLst>
              <a:ext uri="{FF2B5EF4-FFF2-40B4-BE49-F238E27FC236}">
                <a16:creationId xmlns:a16="http://schemas.microsoft.com/office/drawing/2014/main" id="{A917F34A-FF5F-4337-BB12-35758E97FC65}"/>
              </a:ext>
            </a:extLst>
          </p:cNvPr>
          <p:cNvSpPr txBox="1">
            <a:spLocks noChangeArrowheads="1"/>
          </p:cNvSpPr>
          <p:nvPr/>
        </p:nvSpPr>
        <p:spPr bwMode="auto">
          <a:xfrm flipH="1">
            <a:off x="1930124" y="5552060"/>
            <a:ext cx="1148356"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 stat. Bundesamt</a:t>
            </a:r>
          </a:p>
        </p:txBody>
      </p:sp>
    </p:spTree>
    <p:extLst>
      <p:ext uri="{BB962C8B-B14F-4D97-AF65-F5344CB8AC3E}">
        <p14:creationId xmlns:p14="http://schemas.microsoft.com/office/powerpoint/2010/main" val="57779644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latin typeface="+mn-lt"/>
              </a:rPr>
              <a:t>Energieerzeugung auf landwirtschaftlich genutzten Flächen (7)</a:t>
            </a:r>
            <a:br>
              <a:rPr lang="de-DE" altLang="de-DE" sz="2000" dirty="0">
                <a:solidFill>
                  <a:schemeClr val="bg1"/>
                </a:solidFill>
                <a:latin typeface="+mn-lt"/>
                <a:cs typeface="Calibri" panose="020F0502020204030204" pitchFamily="34" charset="0"/>
              </a:rPr>
            </a:br>
            <a:r>
              <a:rPr lang="de-DE" altLang="de-DE" sz="2000" dirty="0">
                <a:solidFill>
                  <a:schemeClr val="bg1"/>
                </a:solidFill>
                <a:latin typeface="+mn-lt"/>
                <a:cs typeface="Calibri" panose="020F0502020204030204" pitchFamily="34" charset="0"/>
              </a:rPr>
              <a:t>Flächenpotenziale in RLP</a:t>
            </a:r>
          </a:p>
        </p:txBody>
      </p:sp>
      <p:sp>
        <p:nvSpPr>
          <p:cNvPr id="12" name="Text Box 14">
            <a:extLst>
              <a:ext uri="{FF2B5EF4-FFF2-40B4-BE49-F238E27FC236}">
                <a16:creationId xmlns:a16="http://schemas.microsoft.com/office/drawing/2014/main" id="{669379D9-0427-48F4-AD7F-F573977479DA}"/>
              </a:ext>
            </a:extLst>
          </p:cNvPr>
          <p:cNvSpPr txBox="1">
            <a:spLocks noChangeArrowheads="1"/>
          </p:cNvSpPr>
          <p:nvPr/>
        </p:nvSpPr>
        <p:spPr bwMode="auto">
          <a:xfrm>
            <a:off x="4671673" y="5663388"/>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 x) Quellenliste</a:t>
            </a:r>
            <a:endParaRPr lang="de-DE" altLang="de-DE" sz="1200" dirty="0">
              <a:solidFill>
                <a:srgbClr val="000000"/>
              </a:solidFill>
              <a:ea typeface="Microsoft YaHei" panose="020B0503020204020204" pitchFamily="34" charset="-122"/>
            </a:endParaRPr>
          </a:p>
        </p:txBody>
      </p:sp>
      <p:sp>
        <p:nvSpPr>
          <p:cNvPr id="10" name="Textfeld 9">
            <a:extLst>
              <a:ext uri="{FF2B5EF4-FFF2-40B4-BE49-F238E27FC236}">
                <a16:creationId xmlns:a16="http://schemas.microsoft.com/office/drawing/2014/main" id="{B6B262A4-2BB1-46DE-99CE-745E3F1441E3}"/>
              </a:ext>
            </a:extLst>
          </p:cNvPr>
          <p:cNvSpPr txBox="1"/>
          <p:nvPr/>
        </p:nvSpPr>
        <p:spPr>
          <a:xfrm>
            <a:off x="6436814" y="1572330"/>
            <a:ext cx="3293842" cy="3046988"/>
          </a:xfrm>
          <a:prstGeom prst="rect">
            <a:avLst/>
          </a:prstGeom>
          <a:noFill/>
        </p:spPr>
        <p:txBody>
          <a:bodyPr wrap="square" rtlCol="0">
            <a:spAutoFit/>
          </a:bodyPr>
          <a:lstStyle/>
          <a:p>
            <a:r>
              <a:rPr lang="de-DE" sz="1600" dirty="0">
                <a:solidFill>
                  <a:srgbClr val="FF0000"/>
                </a:solidFill>
              </a:rPr>
              <a:t>Wenn man die benötigte PV-Freifläche von 16.500 ha für RLP auf alle Gemeinden von RLP (2305) aufteilt ergibt sich ein Mittelwert von ca. 7,2 ha pro Gemeinde.</a:t>
            </a:r>
          </a:p>
          <a:p>
            <a:endParaRPr lang="de-DE" sz="1600" dirty="0">
              <a:solidFill>
                <a:srgbClr val="FF0000"/>
              </a:solidFill>
            </a:endParaRPr>
          </a:p>
          <a:p>
            <a:r>
              <a:rPr lang="de-DE" sz="1600" dirty="0">
                <a:solidFill>
                  <a:srgbClr val="FF0000"/>
                </a:solidFill>
              </a:rPr>
              <a:t>Ein praktischer Ansatz ist, dass</a:t>
            </a:r>
            <a:br>
              <a:rPr lang="de-DE" sz="1600" dirty="0">
                <a:solidFill>
                  <a:srgbClr val="FF0000"/>
                </a:solidFill>
              </a:rPr>
            </a:br>
            <a:r>
              <a:rPr lang="de-DE" sz="1600" dirty="0">
                <a:solidFill>
                  <a:srgbClr val="FF0000"/>
                </a:solidFill>
              </a:rPr>
              <a:t>2,36 % der landwirtschaftlich genutzten Fläche einer Gemeinde für PV-Freiflächenanlagen angestrebt werden sollte.</a:t>
            </a:r>
          </a:p>
        </p:txBody>
      </p:sp>
      <p:graphicFrame>
        <p:nvGraphicFramePr>
          <p:cNvPr id="2" name="Tabelle 1">
            <a:extLst>
              <a:ext uri="{FF2B5EF4-FFF2-40B4-BE49-F238E27FC236}">
                <a16:creationId xmlns:a16="http://schemas.microsoft.com/office/drawing/2014/main" id="{8E53A50D-7246-453B-9381-BE18B01ACBE3}"/>
              </a:ext>
            </a:extLst>
          </p:cNvPr>
          <p:cNvGraphicFramePr>
            <a:graphicFrameLocks noGrp="1"/>
          </p:cNvGraphicFramePr>
          <p:nvPr/>
        </p:nvGraphicFramePr>
        <p:xfrm>
          <a:off x="175344" y="1004381"/>
          <a:ext cx="5831840" cy="1531620"/>
        </p:xfrm>
        <a:graphic>
          <a:graphicData uri="http://schemas.openxmlformats.org/drawingml/2006/table">
            <a:tbl>
              <a:tblPr>
                <a:tableStyleId>{5C22544A-7EE6-4342-B048-85BDC9FD1C3A}</a:tableStyleId>
              </a:tblPr>
              <a:tblGrid>
                <a:gridCol w="3384720">
                  <a:extLst>
                    <a:ext uri="{9D8B030D-6E8A-4147-A177-3AD203B41FA5}">
                      <a16:colId xmlns:a16="http://schemas.microsoft.com/office/drawing/2014/main" val="1607623448"/>
                    </a:ext>
                  </a:extLst>
                </a:gridCol>
                <a:gridCol w="890016">
                  <a:extLst>
                    <a:ext uri="{9D8B030D-6E8A-4147-A177-3AD203B41FA5}">
                      <a16:colId xmlns:a16="http://schemas.microsoft.com/office/drawing/2014/main" val="3292915986"/>
                    </a:ext>
                  </a:extLst>
                </a:gridCol>
                <a:gridCol w="1557104">
                  <a:extLst>
                    <a:ext uri="{9D8B030D-6E8A-4147-A177-3AD203B41FA5}">
                      <a16:colId xmlns:a16="http://schemas.microsoft.com/office/drawing/2014/main" val="3367410317"/>
                    </a:ext>
                  </a:extLst>
                </a:gridCol>
              </a:tblGrid>
              <a:tr h="365760">
                <a:tc>
                  <a:txBody>
                    <a:bodyPr/>
                    <a:lstStyle/>
                    <a:p>
                      <a:pPr algn="l" fontAlgn="ctr"/>
                      <a:r>
                        <a:rPr lang="de-DE" sz="1400" b="1" u="none" strike="noStrike" dirty="0">
                          <a:solidFill>
                            <a:schemeClr val="bg1"/>
                          </a:solidFill>
                          <a:effectLst/>
                        </a:rPr>
                        <a:t>Flächen in RLP    </a:t>
                      </a:r>
                      <a:r>
                        <a:rPr lang="de-DE" sz="1000" b="1" u="none" strike="noStrike" dirty="0">
                          <a:solidFill>
                            <a:schemeClr val="tx1"/>
                          </a:solidFill>
                          <a:effectLst/>
                        </a:rPr>
                        <a:t>*)</a:t>
                      </a:r>
                      <a:endParaRPr lang="de-DE" sz="1000" b="1" i="0" u="none" strike="noStrike" dirty="0">
                        <a:solidFill>
                          <a:schemeClr val="tx1"/>
                        </a:solidFill>
                        <a:effectLst/>
                        <a:latin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rPr>
                        <a:t>Fläche</a:t>
                      </a:r>
                      <a:br>
                        <a:rPr lang="de-DE" sz="1400" b="1" u="none" strike="noStrike">
                          <a:solidFill>
                            <a:schemeClr val="bg1"/>
                          </a:solidFill>
                          <a:effectLst/>
                        </a:rPr>
                      </a:br>
                      <a:r>
                        <a:rPr lang="de-DE" sz="1400" b="1" u="none" strike="noStrike">
                          <a:solidFill>
                            <a:schemeClr val="bg1"/>
                          </a:solidFill>
                          <a:effectLst/>
                        </a:rPr>
                        <a:t>(ha)</a:t>
                      </a:r>
                      <a:endParaRPr lang="de-DE" sz="1400" b="1" i="0" u="none" strike="noStrike">
                        <a:solidFill>
                          <a:schemeClr val="bg1"/>
                        </a:solidFill>
                        <a:effectLst/>
                        <a:latin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rPr>
                        <a:t>Anteil von Landesfläche</a:t>
                      </a:r>
                      <a:br>
                        <a:rPr lang="de-DE" sz="1400" b="1" u="none" strike="noStrike" dirty="0">
                          <a:solidFill>
                            <a:schemeClr val="bg1"/>
                          </a:solidFill>
                          <a:effectLst/>
                        </a:rPr>
                      </a:br>
                      <a:r>
                        <a:rPr lang="de-DE" sz="1400" b="1" u="none" strike="noStrike" dirty="0">
                          <a:solidFill>
                            <a:schemeClr val="bg1"/>
                          </a:solidFill>
                          <a:effectLst/>
                        </a:rPr>
                        <a:t>(%)</a:t>
                      </a:r>
                      <a:endParaRPr lang="de-DE" sz="1400" b="1" i="0" u="none" strike="noStrike" dirty="0">
                        <a:solidFill>
                          <a:schemeClr val="bg1"/>
                        </a:solidFill>
                        <a:effectLst/>
                        <a:latin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4255649108"/>
                  </a:ext>
                </a:extLst>
              </a:tr>
              <a:tr h="182880">
                <a:tc>
                  <a:txBody>
                    <a:bodyPr/>
                    <a:lstStyle/>
                    <a:p>
                      <a:pPr algn="l" fontAlgn="t"/>
                      <a:r>
                        <a:rPr lang="de-DE" sz="1400" u="none" strike="noStrike" dirty="0">
                          <a:solidFill>
                            <a:srgbClr val="0000FF"/>
                          </a:solidFill>
                          <a:effectLst/>
                        </a:rPr>
                        <a:t>Landesfläche</a:t>
                      </a:r>
                      <a:endParaRPr lang="de-DE" sz="1400" b="0" i="0" u="none" strike="noStrike" dirty="0">
                        <a:solidFill>
                          <a:srgbClr val="0000FF"/>
                        </a:solidFill>
                        <a:effectLst/>
                        <a:latin typeface="Calibri" panose="020F0502020204030204" pitchFamily="34" charset="0"/>
                      </a:endParaRPr>
                    </a:p>
                  </a:txBody>
                  <a:tcPr marL="7620" marR="7620" marT="7620" marB="0"/>
                </a:tc>
                <a:tc>
                  <a:txBody>
                    <a:bodyPr/>
                    <a:lstStyle/>
                    <a:p>
                      <a:pPr algn="r" fontAlgn="t"/>
                      <a:r>
                        <a:rPr lang="de-DE" sz="1400" u="none" strike="noStrike">
                          <a:solidFill>
                            <a:srgbClr val="0000FF"/>
                          </a:solidFill>
                          <a:effectLst/>
                        </a:rPr>
                        <a:t>1.985.800</a:t>
                      </a:r>
                      <a:endParaRPr lang="de-DE" sz="1400" b="0" i="0" u="none" strike="noStrike">
                        <a:solidFill>
                          <a:srgbClr val="0000FF"/>
                        </a:solidFill>
                        <a:effectLst/>
                        <a:latin typeface="Calibri" panose="020F0502020204030204" pitchFamily="34" charset="0"/>
                      </a:endParaRPr>
                    </a:p>
                  </a:txBody>
                  <a:tcPr marL="7620" marR="7620" marT="7620" marB="0"/>
                </a:tc>
                <a:tc>
                  <a:txBody>
                    <a:bodyPr/>
                    <a:lstStyle/>
                    <a:p>
                      <a:pPr algn="l" fontAlgn="t"/>
                      <a:endParaRPr lang="de-DE" sz="1400" b="0" i="0" u="none" strike="noStrike">
                        <a:solidFill>
                          <a:srgbClr val="0000FF"/>
                        </a:solidFill>
                        <a:effectLst/>
                        <a:latin typeface="Calibri" panose="020F0502020204030204" pitchFamily="34" charset="0"/>
                      </a:endParaRPr>
                    </a:p>
                  </a:txBody>
                  <a:tcPr marL="7620" marR="7620" marT="7620" marB="0"/>
                </a:tc>
                <a:extLst>
                  <a:ext uri="{0D108BD9-81ED-4DB2-BD59-A6C34878D82A}">
                    <a16:rowId xmlns:a16="http://schemas.microsoft.com/office/drawing/2014/main" val="3860991176"/>
                  </a:ext>
                </a:extLst>
              </a:tr>
              <a:tr h="182880">
                <a:tc>
                  <a:txBody>
                    <a:bodyPr/>
                    <a:lstStyle/>
                    <a:p>
                      <a:pPr algn="l" fontAlgn="t"/>
                      <a:r>
                        <a:rPr lang="de-DE" sz="1400" u="none" strike="noStrike">
                          <a:solidFill>
                            <a:srgbClr val="0000FF"/>
                          </a:solidFill>
                          <a:effectLst/>
                        </a:rPr>
                        <a:t>landwirtschaftl. Nutzfläche</a:t>
                      </a:r>
                      <a:endParaRPr lang="de-DE" sz="1400" b="0" i="0" u="none" strike="noStrike">
                        <a:solidFill>
                          <a:srgbClr val="0000FF"/>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a:solidFill>
                            <a:srgbClr val="0000FF"/>
                          </a:solidFill>
                          <a:effectLst/>
                        </a:rPr>
                        <a:t>700.000</a:t>
                      </a:r>
                      <a:endParaRPr lang="de-DE" sz="1400" b="0" i="0" u="none" strike="noStrike">
                        <a:solidFill>
                          <a:srgbClr val="0000FF"/>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dirty="0">
                          <a:solidFill>
                            <a:srgbClr val="0000FF"/>
                          </a:solidFill>
                          <a:effectLst/>
                        </a:rPr>
                        <a:t>35,25</a:t>
                      </a:r>
                      <a:endParaRPr lang="de-DE" sz="1400" b="0" i="0" u="none" strike="noStrike" dirty="0">
                        <a:solidFill>
                          <a:srgbClr val="0000FF"/>
                        </a:solidFill>
                        <a:effectLst/>
                        <a:latin typeface="Calibri" panose="020F0502020204030204" pitchFamily="34" charset="0"/>
                      </a:endParaRPr>
                    </a:p>
                  </a:txBody>
                  <a:tcPr marL="7620" marR="7620" marT="7620" marB="0">
                    <a:solidFill>
                      <a:schemeClr val="bg1"/>
                    </a:solidFill>
                  </a:tcPr>
                </a:tc>
                <a:extLst>
                  <a:ext uri="{0D108BD9-81ED-4DB2-BD59-A6C34878D82A}">
                    <a16:rowId xmlns:a16="http://schemas.microsoft.com/office/drawing/2014/main" val="3369601399"/>
                  </a:ext>
                </a:extLst>
              </a:tr>
              <a:tr h="182880">
                <a:tc>
                  <a:txBody>
                    <a:bodyPr/>
                    <a:lstStyle/>
                    <a:p>
                      <a:pPr algn="l" fontAlgn="t"/>
                      <a:r>
                        <a:rPr lang="de-DE" sz="1400" u="none" strike="noStrike">
                          <a:solidFill>
                            <a:srgbClr val="0000FF"/>
                          </a:solidFill>
                          <a:effectLst/>
                        </a:rPr>
                        <a:t>Ackerland</a:t>
                      </a:r>
                      <a:endParaRPr lang="de-DE" sz="1400" b="0" i="0" u="none" strike="noStrike">
                        <a:solidFill>
                          <a:srgbClr val="0000FF"/>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a:solidFill>
                            <a:srgbClr val="0000FF"/>
                          </a:solidFill>
                          <a:effectLst/>
                        </a:rPr>
                        <a:t>350.000</a:t>
                      </a:r>
                      <a:endParaRPr lang="de-DE" sz="1400" b="0" i="0" u="none" strike="noStrike">
                        <a:solidFill>
                          <a:srgbClr val="0000FF"/>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dirty="0">
                          <a:solidFill>
                            <a:srgbClr val="0000FF"/>
                          </a:solidFill>
                          <a:effectLst/>
                        </a:rPr>
                        <a:t>17,63</a:t>
                      </a:r>
                      <a:endParaRPr lang="de-DE" sz="1400" b="0" i="0" u="none" strike="noStrike" dirty="0">
                        <a:solidFill>
                          <a:srgbClr val="0000FF"/>
                        </a:solidFill>
                        <a:effectLst/>
                        <a:latin typeface="Calibri" panose="020F0502020204030204" pitchFamily="34" charset="0"/>
                      </a:endParaRPr>
                    </a:p>
                  </a:txBody>
                  <a:tcPr marL="7620" marR="7620" marT="7620" marB="0">
                    <a:solidFill>
                      <a:schemeClr val="bg1"/>
                    </a:solidFill>
                  </a:tcPr>
                </a:tc>
                <a:extLst>
                  <a:ext uri="{0D108BD9-81ED-4DB2-BD59-A6C34878D82A}">
                    <a16:rowId xmlns:a16="http://schemas.microsoft.com/office/drawing/2014/main" val="3816993273"/>
                  </a:ext>
                </a:extLst>
              </a:tr>
              <a:tr h="182880">
                <a:tc>
                  <a:txBody>
                    <a:bodyPr/>
                    <a:lstStyle/>
                    <a:p>
                      <a:pPr algn="l" fontAlgn="t"/>
                      <a:r>
                        <a:rPr lang="de-DE" sz="1400" u="none" strike="noStrike" dirty="0">
                          <a:solidFill>
                            <a:srgbClr val="0000FF"/>
                          </a:solidFill>
                          <a:effectLst/>
                        </a:rPr>
                        <a:t>benötigte PV-Freifläche    </a:t>
                      </a:r>
                      <a:r>
                        <a:rPr lang="de-DE" sz="1000" u="none" strike="noStrike" dirty="0">
                          <a:solidFill>
                            <a:schemeClr val="tx1"/>
                          </a:solidFill>
                          <a:effectLst/>
                        </a:rPr>
                        <a:t>**)</a:t>
                      </a:r>
                      <a:endParaRPr lang="de-DE" sz="1000" b="0" i="0" u="none" strike="noStrike" dirty="0">
                        <a:solidFill>
                          <a:schemeClr val="tx1"/>
                        </a:solidFill>
                        <a:effectLst/>
                        <a:latin typeface="Calibri" panose="020F0502020204030204" pitchFamily="34" charset="0"/>
                      </a:endParaRPr>
                    </a:p>
                  </a:txBody>
                  <a:tcPr marL="7620" marR="7620" marT="7620" marB="0">
                    <a:solidFill>
                      <a:schemeClr val="bg1">
                        <a:lumMod val="75000"/>
                      </a:schemeClr>
                    </a:solidFill>
                  </a:tcPr>
                </a:tc>
                <a:tc>
                  <a:txBody>
                    <a:bodyPr/>
                    <a:lstStyle/>
                    <a:p>
                      <a:pPr algn="r" fontAlgn="t"/>
                      <a:r>
                        <a:rPr lang="de-DE" sz="1400" u="none" strike="noStrike">
                          <a:solidFill>
                            <a:srgbClr val="0000FF"/>
                          </a:solidFill>
                          <a:effectLst/>
                        </a:rPr>
                        <a:t>16.500</a:t>
                      </a:r>
                      <a:endParaRPr lang="de-DE" sz="1400" b="0" i="0" u="none" strike="noStrike">
                        <a:solidFill>
                          <a:srgbClr val="0000FF"/>
                        </a:solidFill>
                        <a:effectLst/>
                        <a:latin typeface="Calibri" panose="020F0502020204030204" pitchFamily="34" charset="0"/>
                      </a:endParaRPr>
                    </a:p>
                  </a:txBody>
                  <a:tcPr marL="7620" marR="7620" marT="7620" marB="0">
                    <a:solidFill>
                      <a:schemeClr val="bg1">
                        <a:lumMod val="75000"/>
                      </a:schemeClr>
                    </a:solidFill>
                  </a:tcPr>
                </a:tc>
                <a:tc>
                  <a:txBody>
                    <a:bodyPr/>
                    <a:lstStyle/>
                    <a:p>
                      <a:pPr algn="r" fontAlgn="t"/>
                      <a:r>
                        <a:rPr lang="de-DE" sz="1400" u="none" strike="noStrike" dirty="0">
                          <a:solidFill>
                            <a:srgbClr val="0000FF"/>
                          </a:solidFill>
                          <a:effectLst/>
                        </a:rPr>
                        <a:t>0,83</a:t>
                      </a:r>
                      <a:endParaRPr lang="de-DE" sz="1400" b="0" i="0" u="none" strike="noStrike" dirty="0">
                        <a:solidFill>
                          <a:srgbClr val="0000FF"/>
                        </a:solidFill>
                        <a:effectLst/>
                        <a:latin typeface="Calibri" panose="020F0502020204030204" pitchFamily="34" charset="0"/>
                      </a:endParaRPr>
                    </a:p>
                  </a:txBody>
                  <a:tcPr marL="7620" marR="7620" marT="7620" marB="0">
                    <a:solidFill>
                      <a:schemeClr val="bg1">
                        <a:lumMod val="75000"/>
                      </a:schemeClr>
                    </a:solidFill>
                  </a:tcPr>
                </a:tc>
                <a:extLst>
                  <a:ext uri="{0D108BD9-81ED-4DB2-BD59-A6C34878D82A}">
                    <a16:rowId xmlns:a16="http://schemas.microsoft.com/office/drawing/2014/main" val="3525957504"/>
                  </a:ext>
                </a:extLst>
              </a:tr>
            </a:tbl>
          </a:graphicData>
        </a:graphic>
      </p:graphicFrame>
      <p:graphicFrame>
        <p:nvGraphicFramePr>
          <p:cNvPr id="11" name="Tabelle 10">
            <a:extLst>
              <a:ext uri="{FF2B5EF4-FFF2-40B4-BE49-F238E27FC236}">
                <a16:creationId xmlns:a16="http://schemas.microsoft.com/office/drawing/2014/main" id="{51DE207E-063A-4275-843E-83AD77E4DFCB}"/>
              </a:ext>
            </a:extLst>
          </p:cNvPr>
          <p:cNvGraphicFramePr>
            <a:graphicFrameLocks noGrp="1"/>
          </p:cNvGraphicFramePr>
          <p:nvPr/>
        </p:nvGraphicFramePr>
        <p:xfrm>
          <a:off x="175344" y="2760414"/>
          <a:ext cx="5842000" cy="868680"/>
        </p:xfrm>
        <a:graphic>
          <a:graphicData uri="http://schemas.openxmlformats.org/drawingml/2006/table">
            <a:tbl>
              <a:tblPr>
                <a:tableStyleId>{5C22544A-7EE6-4342-B048-85BDC9FD1C3A}</a:tableStyleId>
              </a:tblPr>
              <a:tblGrid>
                <a:gridCol w="3372528">
                  <a:extLst>
                    <a:ext uri="{9D8B030D-6E8A-4147-A177-3AD203B41FA5}">
                      <a16:colId xmlns:a16="http://schemas.microsoft.com/office/drawing/2014/main" val="1607623448"/>
                    </a:ext>
                  </a:extLst>
                </a:gridCol>
                <a:gridCol w="896112">
                  <a:extLst>
                    <a:ext uri="{9D8B030D-6E8A-4147-A177-3AD203B41FA5}">
                      <a16:colId xmlns:a16="http://schemas.microsoft.com/office/drawing/2014/main" val="3292915986"/>
                    </a:ext>
                  </a:extLst>
                </a:gridCol>
                <a:gridCol w="1573360">
                  <a:extLst>
                    <a:ext uri="{9D8B030D-6E8A-4147-A177-3AD203B41FA5}">
                      <a16:colId xmlns:a16="http://schemas.microsoft.com/office/drawing/2014/main" val="3367410317"/>
                    </a:ext>
                  </a:extLst>
                </a:gridCol>
              </a:tblGrid>
              <a:tr h="365760">
                <a:tc>
                  <a:txBody>
                    <a:bodyPr/>
                    <a:lstStyle/>
                    <a:p>
                      <a:pPr algn="l" fontAlgn="ctr"/>
                      <a:r>
                        <a:rPr lang="de-DE" sz="1400" b="1" u="none" strike="noStrike" dirty="0" err="1">
                          <a:solidFill>
                            <a:schemeClr val="bg1"/>
                          </a:solidFill>
                          <a:effectLst/>
                        </a:rPr>
                        <a:t>landwirtschaftl</a:t>
                      </a:r>
                      <a:r>
                        <a:rPr lang="de-DE" sz="1400" b="1" u="none" strike="noStrike" dirty="0">
                          <a:solidFill>
                            <a:schemeClr val="bg1"/>
                          </a:solidFill>
                          <a:effectLst/>
                        </a:rPr>
                        <a:t>. Nutzfläche</a:t>
                      </a:r>
                      <a:endParaRPr lang="de-DE" sz="1400" b="1" i="0" u="none" strike="noStrike" dirty="0">
                        <a:solidFill>
                          <a:schemeClr val="bg1"/>
                        </a:solidFill>
                        <a:effectLst/>
                        <a:latin typeface="Calibri" panose="020F0502020204030204" pitchFamily="34" charset="0"/>
                      </a:endParaRPr>
                    </a:p>
                  </a:txBody>
                  <a:tcPr marL="7620" marR="7620" marT="7620" marB="0" anchor="ctr">
                    <a:solidFill>
                      <a:schemeClr val="bg1">
                        <a:lumMod val="65000"/>
                      </a:schemeClr>
                    </a:solidFill>
                  </a:tcPr>
                </a:tc>
                <a:tc>
                  <a:txBody>
                    <a:bodyPr/>
                    <a:lstStyle/>
                    <a:p>
                      <a:pPr algn="l" fontAlgn="ctr"/>
                      <a:endParaRPr lang="de-DE" sz="1400" b="1" i="0" u="none" strike="noStrike" dirty="0">
                        <a:solidFill>
                          <a:schemeClr val="bg1"/>
                        </a:solidFill>
                        <a:effectLst/>
                        <a:latin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rPr>
                        <a:t>Anteil von </a:t>
                      </a:r>
                      <a:br>
                        <a:rPr lang="de-DE" sz="1400" b="1" u="none" strike="noStrike" dirty="0">
                          <a:solidFill>
                            <a:schemeClr val="bg1"/>
                          </a:solidFill>
                          <a:effectLst/>
                        </a:rPr>
                      </a:br>
                      <a:r>
                        <a:rPr lang="de-DE" sz="1400" b="1" u="none" strike="noStrike" dirty="0" err="1">
                          <a:solidFill>
                            <a:schemeClr val="bg1"/>
                          </a:solidFill>
                          <a:effectLst/>
                        </a:rPr>
                        <a:t>lw</a:t>
                      </a:r>
                      <a:r>
                        <a:rPr lang="de-DE" sz="1400" b="1" u="none" strike="noStrike" dirty="0">
                          <a:solidFill>
                            <a:schemeClr val="bg1"/>
                          </a:solidFill>
                          <a:effectLst/>
                        </a:rPr>
                        <a:t>. Nutzfläche</a:t>
                      </a:r>
                      <a:br>
                        <a:rPr lang="de-DE" sz="1400" b="1" u="none" strike="noStrike" dirty="0">
                          <a:solidFill>
                            <a:schemeClr val="bg1"/>
                          </a:solidFill>
                          <a:effectLst/>
                        </a:rPr>
                      </a:br>
                      <a:r>
                        <a:rPr lang="de-DE" sz="1400" b="1" u="none" strike="noStrike" dirty="0">
                          <a:solidFill>
                            <a:schemeClr val="bg1"/>
                          </a:solidFill>
                          <a:effectLst/>
                        </a:rPr>
                        <a:t>(%)</a:t>
                      </a:r>
                      <a:endParaRPr lang="de-DE" sz="1400" b="1" i="0" u="none" strike="noStrike" dirty="0">
                        <a:solidFill>
                          <a:schemeClr val="bg1"/>
                        </a:solidFill>
                        <a:effectLst/>
                        <a:latin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3392785907"/>
                  </a:ext>
                </a:extLst>
              </a:tr>
              <a:tr h="182880">
                <a:tc>
                  <a:txBody>
                    <a:bodyPr/>
                    <a:lstStyle/>
                    <a:p>
                      <a:pPr algn="l" fontAlgn="t"/>
                      <a:r>
                        <a:rPr lang="de-DE" sz="1400" u="none" strike="noStrike" dirty="0">
                          <a:solidFill>
                            <a:srgbClr val="0000FF"/>
                          </a:solidFill>
                          <a:effectLst/>
                        </a:rPr>
                        <a:t>benötigte PV-Freifläche    </a:t>
                      </a:r>
                      <a:r>
                        <a:rPr lang="de-DE" sz="1000" u="none" strike="noStrike" dirty="0">
                          <a:solidFill>
                            <a:schemeClr val="tx1"/>
                          </a:solidFill>
                          <a:effectLst/>
                        </a:rPr>
                        <a:t>**)</a:t>
                      </a:r>
                      <a:endParaRPr lang="de-DE" sz="1000" b="0" i="0" u="none" strike="noStrike" dirty="0">
                        <a:solidFill>
                          <a:schemeClr val="tx1"/>
                        </a:solidFill>
                        <a:effectLst/>
                        <a:latin typeface="Calibri" panose="020F0502020204030204" pitchFamily="34" charset="0"/>
                      </a:endParaRPr>
                    </a:p>
                  </a:txBody>
                  <a:tcPr marL="7620" marR="7620" marT="7620" marB="0">
                    <a:solidFill>
                      <a:schemeClr val="bg1">
                        <a:lumMod val="75000"/>
                      </a:schemeClr>
                    </a:solidFill>
                  </a:tcPr>
                </a:tc>
                <a:tc>
                  <a:txBody>
                    <a:bodyPr/>
                    <a:lstStyle/>
                    <a:p>
                      <a:pPr algn="r" fontAlgn="t"/>
                      <a:r>
                        <a:rPr lang="de-DE" sz="1400" u="none" strike="noStrike">
                          <a:solidFill>
                            <a:srgbClr val="0000FF"/>
                          </a:solidFill>
                          <a:effectLst/>
                        </a:rPr>
                        <a:t>16.500</a:t>
                      </a:r>
                      <a:endParaRPr lang="de-DE" sz="1400" b="0" i="0" u="none" strike="noStrike">
                        <a:solidFill>
                          <a:srgbClr val="0000FF"/>
                        </a:solidFill>
                        <a:effectLst/>
                        <a:latin typeface="Calibri" panose="020F0502020204030204" pitchFamily="34" charset="0"/>
                      </a:endParaRPr>
                    </a:p>
                  </a:txBody>
                  <a:tcPr marL="7620" marR="7620" marT="7620" marB="0">
                    <a:solidFill>
                      <a:schemeClr val="bg1">
                        <a:lumMod val="75000"/>
                      </a:schemeClr>
                    </a:solidFill>
                  </a:tcPr>
                </a:tc>
                <a:tc>
                  <a:txBody>
                    <a:bodyPr/>
                    <a:lstStyle/>
                    <a:p>
                      <a:pPr algn="r" fontAlgn="t"/>
                      <a:r>
                        <a:rPr lang="de-DE" sz="1400" u="none" strike="noStrike" dirty="0">
                          <a:solidFill>
                            <a:srgbClr val="0000FF"/>
                          </a:solidFill>
                          <a:effectLst/>
                        </a:rPr>
                        <a:t>2,36</a:t>
                      </a:r>
                      <a:endParaRPr lang="de-DE" sz="1400" b="0" i="0" u="none" strike="noStrike" dirty="0">
                        <a:solidFill>
                          <a:srgbClr val="0000FF"/>
                        </a:solidFill>
                        <a:effectLst/>
                        <a:latin typeface="Calibri" panose="020F0502020204030204" pitchFamily="34" charset="0"/>
                      </a:endParaRPr>
                    </a:p>
                  </a:txBody>
                  <a:tcPr marL="7620" marR="7620" marT="7620" marB="0">
                    <a:solidFill>
                      <a:schemeClr val="bg1">
                        <a:lumMod val="75000"/>
                      </a:schemeClr>
                    </a:solidFill>
                  </a:tcPr>
                </a:tc>
                <a:extLst>
                  <a:ext uri="{0D108BD9-81ED-4DB2-BD59-A6C34878D82A}">
                    <a16:rowId xmlns:a16="http://schemas.microsoft.com/office/drawing/2014/main" val="3348664263"/>
                  </a:ext>
                </a:extLst>
              </a:tr>
            </a:tbl>
          </a:graphicData>
        </a:graphic>
      </p:graphicFrame>
      <p:graphicFrame>
        <p:nvGraphicFramePr>
          <p:cNvPr id="13" name="Tabelle 12">
            <a:extLst>
              <a:ext uri="{FF2B5EF4-FFF2-40B4-BE49-F238E27FC236}">
                <a16:creationId xmlns:a16="http://schemas.microsoft.com/office/drawing/2014/main" id="{340B4009-72B7-4F04-9DC5-4E2A3D018455}"/>
              </a:ext>
            </a:extLst>
          </p:cNvPr>
          <p:cNvGraphicFramePr>
            <a:graphicFrameLocks noGrp="1"/>
          </p:cNvGraphicFramePr>
          <p:nvPr>
            <p:extLst>
              <p:ext uri="{D42A27DB-BD31-4B8C-83A1-F6EECF244321}">
                <p14:modId xmlns:p14="http://schemas.microsoft.com/office/powerpoint/2010/main" val="2526999564"/>
              </p:ext>
            </p:extLst>
          </p:nvPr>
        </p:nvGraphicFramePr>
        <p:xfrm>
          <a:off x="175344" y="3853508"/>
          <a:ext cx="5823120" cy="1744980"/>
        </p:xfrm>
        <a:graphic>
          <a:graphicData uri="http://schemas.openxmlformats.org/drawingml/2006/table">
            <a:tbl>
              <a:tblPr>
                <a:tableStyleId>{5C22544A-7EE6-4342-B048-85BDC9FD1C3A}</a:tableStyleId>
              </a:tblPr>
              <a:tblGrid>
                <a:gridCol w="3354437">
                  <a:extLst>
                    <a:ext uri="{9D8B030D-6E8A-4147-A177-3AD203B41FA5}">
                      <a16:colId xmlns:a16="http://schemas.microsoft.com/office/drawing/2014/main" val="1607623448"/>
                    </a:ext>
                  </a:extLst>
                </a:gridCol>
                <a:gridCol w="938587">
                  <a:extLst>
                    <a:ext uri="{9D8B030D-6E8A-4147-A177-3AD203B41FA5}">
                      <a16:colId xmlns:a16="http://schemas.microsoft.com/office/drawing/2014/main" val="3292915986"/>
                    </a:ext>
                  </a:extLst>
                </a:gridCol>
                <a:gridCol w="1530096">
                  <a:extLst>
                    <a:ext uri="{9D8B030D-6E8A-4147-A177-3AD203B41FA5}">
                      <a16:colId xmlns:a16="http://schemas.microsoft.com/office/drawing/2014/main" val="3367410317"/>
                    </a:ext>
                  </a:extLst>
                </a:gridCol>
              </a:tblGrid>
              <a:tr h="365760">
                <a:tc>
                  <a:txBody>
                    <a:bodyPr/>
                    <a:lstStyle/>
                    <a:p>
                      <a:pPr algn="l" fontAlgn="ctr"/>
                      <a:r>
                        <a:rPr lang="de-DE" sz="1400" b="1" u="none" strike="noStrike" dirty="0">
                          <a:solidFill>
                            <a:schemeClr val="bg1"/>
                          </a:solidFill>
                          <a:effectLst/>
                        </a:rPr>
                        <a:t>Ackerland</a:t>
                      </a:r>
                      <a:endParaRPr lang="de-DE" sz="1400" b="1" i="0" u="none" strike="noStrike" dirty="0">
                        <a:solidFill>
                          <a:schemeClr val="bg1"/>
                        </a:solidFill>
                        <a:effectLst/>
                        <a:latin typeface="Calibri" panose="020F0502020204030204" pitchFamily="34" charset="0"/>
                      </a:endParaRPr>
                    </a:p>
                  </a:txBody>
                  <a:tcPr marL="7620" marR="7620" marT="7620" marB="0" anchor="ctr">
                    <a:solidFill>
                      <a:schemeClr val="bg1">
                        <a:lumMod val="65000"/>
                      </a:schemeClr>
                    </a:solidFill>
                  </a:tcPr>
                </a:tc>
                <a:tc>
                  <a:txBody>
                    <a:bodyPr/>
                    <a:lstStyle/>
                    <a:p>
                      <a:pPr algn="l" fontAlgn="ctr"/>
                      <a:endParaRPr lang="de-DE" sz="1400" b="1" i="0" u="none" strike="noStrike">
                        <a:solidFill>
                          <a:schemeClr val="bg1"/>
                        </a:solidFill>
                        <a:effectLst/>
                        <a:latin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rPr>
                        <a:t>Anteil von Ackerland</a:t>
                      </a:r>
                      <a:br>
                        <a:rPr lang="de-DE" sz="1400" b="1" u="none" strike="noStrike" dirty="0">
                          <a:solidFill>
                            <a:schemeClr val="bg1"/>
                          </a:solidFill>
                          <a:effectLst/>
                        </a:rPr>
                      </a:br>
                      <a:r>
                        <a:rPr lang="de-DE" sz="1400" b="1" u="none" strike="noStrike" dirty="0">
                          <a:solidFill>
                            <a:schemeClr val="bg1"/>
                          </a:solidFill>
                          <a:effectLst/>
                        </a:rPr>
                        <a:t>(%)</a:t>
                      </a:r>
                      <a:endParaRPr lang="de-DE" sz="1400" b="1" i="0" u="none" strike="noStrike" dirty="0">
                        <a:solidFill>
                          <a:schemeClr val="bg1"/>
                        </a:solidFill>
                        <a:effectLst/>
                        <a:latin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1309540631"/>
                  </a:ext>
                </a:extLst>
              </a:tr>
              <a:tr h="196891">
                <a:tc>
                  <a:txBody>
                    <a:bodyPr/>
                    <a:lstStyle/>
                    <a:p>
                      <a:pPr algn="l" fontAlgn="t"/>
                      <a:r>
                        <a:rPr lang="de-DE" sz="1400" u="none" strike="noStrike" dirty="0">
                          <a:solidFill>
                            <a:srgbClr val="0000FF"/>
                          </a:solidFill>
                          <a:effectLst/>
                        </a:rPr>
                        <a:t>genutzte Flächen für Mais (Biogas)       </a:t>
                      </a:r>
                      <a:r>
                        <a:rPr lang="de-DE" sz="1000" u="none" strike="noStrike" dirty="0">
                          <a:solidFill>
                            <a:schemeClr val="tx1"/>
                          </a:solidFill>
                          <a:effectLst/>
                        </a:rPr>
                        <a:t>23)</a:t>
                      </a:r>
                      <a:endParaRPr lang="de-DE" sz="1000" b="0" i="0" u="none" strike="noStrike" dirty="0">
                        <a:solidFill>
                          <a:schemeClr val="tx1"/>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a:solidFill>
                            <a:srgbClr val="0000FF"/>
                          </a:solidFill>
                          <a:effectLst/>
                        </a:rPr>
                        <a:t>35.000</a:t>
                      </a:r>
                      <a:endParaRPr lang="de-DE" sz="1400" b="0" i="0" u="none" strike="noStrike">
                        <a:solidFill>
                          <a:srgbClr val="0000FF"/>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dirty="0">
                          <a:solidFill>
                            <a:srgbClr val="0000FF"/>
                          </a:solidFill>
                          <a:effectLst/>
                        </a:rPr>
                        <a:t>10,00</a:t>
                      </a:r>
                      <a:endParaRPr lang="de-DE" sz="1400" b="0" i="0" u="none" strike="noStrike" dirty="0">
                        <a:solidFill>
                          <a:srgbClr val="0000FF"/>
                        </a:solidFill>
                        <a:effectLst/>
                        <a:latin typeface="Calibri" panose="020F0502020204030204" pitchFamily="34" charset="0"/>
                      </a:endParaRPr>
                    </a:p>
                  </a:txBody>
                  <a:tcPr marL="7620" marR="7620" marT="7620" marB="0">
                    <a:solidFill>
                      <a:schemeClr val="bg1"/>
                    </a:solidFill>
                  </a:tcPr>
                </a:tc>
                <a:extLst>
                  <a:ext uri="{0D108BD9-81ED-4DB2-BD59-A6C34878D82A}">
                    <a16:rowId xmlns:a16="http://schemas.microsoft.com/office/drawing/2014/main" val="1645568652"/>
                  </a:ext>
                </a:extLst>
              </a:tr>
              <a:tr h="182880">
                <a:tc>
                  <a:txBody>
                    <a:bodyPr/>
                    <a:lstStyle/>
                    <a:p>
                      <a:pPr algn="l" fontAlgn="t"/>
                      <a:r>
                        <a:rPr lang="de-DE" sz="1400" u="none" strike="noStrike" dirty="0" err="1">
                          <a:solidFill>
                            <a:srgbClr val="0000FF"/>
                          </a:solidFill>
                          <a:effectLst/>
                        </a:rPr>
                        <a:t>genutze</a:t>
                      </a:r>
                      <a:r>
                        <a:rPr lang="de-DE" sz="1400" u="none" strike="noStrike" dirty="0">
                          <a:solidFill>
                            <a:srgbClr val="0000FF"/>
                          </a:solidFill>
                          <a:effectLst/>
                        </a:rPr>
                        <a:t> Flächen für Raps (Biodiesel)    </a:t>
                      </a:r>
                      <a:r>
                        <a:rPr lang="de-DE" sz="1000" u="none" strike="noStrike" dirty="0">
                          <a:solidFill>
                            <a:schemeClr val="tx1"/>
                          </a:solidFill>
                          <a:effectLst/>
                        </a:rPr>
                        <a:t>24)</a:t>
                      </a:r>
                      <a:endParaRPr lang="de-DE" sz="1000" b="0" i="0" u="none" strike="noStrike" dirty="0">
                        <a:solidFill>
                          <a:schemeClr val="tx1"/>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a:solidFill>
                            <a:srgbClr val="0000FF"/>
                          </a:solidFill>
                          <a:effectLst/>
                        </a:rPr>
                        <a:t>45.000</a:t>
                      </a:r>
                      <a:endParaRPr lang="de-DE" sz="1400" b="0" i="0" u="none" strike="noStrike">
                        <a:solidFill>
                          <a:srgbClr val="0000FF"/>
                        </a:solidFill>
                        <a:effectLst/>
                        <a:latin typeface="Calibri" panose="020F0502020204030204" pitchFamily="34" charset="0"/>
                      </a:endParaRPr>
                    </a:p>
                  </a:txBody>
                  <a:tcPr marL="7620" marR="7620" marT="7620" marB="0">
                    <a:solidFill>
                      <a:schemeClr val="bg1"/>
                    </a:solidFill>
                  </a:tcPr>
                </a:tc>
                <a:tc>
                  <a:txBody>
                    <a:bodyPr/>
                    <a:lstStyle/>
                    <a:p>
                      <a:pPr algn="r" fontAlgn="t"/>
                      <a:r>
                        <a:rPr lang="de-DE" sz="1400" u="none" strike="noStrike" dirty="0">
                          <a:solidFill>
                            <a:srgbClr val="0000FF"/>
                          </a:solidFill>
                          <a:effectLst/>
                        </a:rPr>
                        <a:t>12,86</a:t>
                      </a:r>
                      <a:endParaRPr lang="de-DE" sz="1400" b="0" i="0" u="none" strike="noStrike" dirty="0">
                        <a:solidFill>
                          <a:srgbClr val="0000FF"/>
                        </a:solidFill>
                        <a:effectLst/>
                        <a:latin typeface="Calibri" panose="020F0502020204030204" pitchFamily="34" charset="0"/>
                      </a:endParaRPr>
                    </a:p>
                  </a:txBody>
                  <a:tcPr marL="7620" marR="7620" marT="7620" marB="0">
                    <a:solidFill>
                      <a:schemeClr val="bg1"/>
                    </a:solidFill>
                  </a:tcPr>
                </a:tc>
                <a:extLst>
                  <a:ext uri="{0D108BD9-81ED-4DB2-BD59-A6C34878D82A}">
                    <a16:rowId xmlns:a16="http://schemas.microsoft.com/office/drawing/2014/main" val="561354444"/>
                  </a:ext>
                </a:extLst>
              </a:tr>
              <a:tr h="377116">
                <a:tc>
                  <a:txBody>
                    <a:bodyPr/>
                    <a:lstStyle/>
                    <a:p>
                      <a:pPr algn="l" fontAlgn="t"/>
                      <a:r>
                        <a:rPr lang="de-DE" sz="1400" u="none" strike="noStrike" dirty="0">
                          <a:solidFill>
                            <a:srgbClr val="0000FF"/>
                          </a:solidFill>
                          <a:effectLst/>
                        </a:rPr>
                        <a:t>Brachfläche nach EU-Richtline</a:t>
                      </a:r>
                      <a:br>
                        <a:rPr lang="de-DE" sz="1400" u="none" strike="noStrike" dirty="0">
                          <a:solidFill>
                            <a:srgbClr val="0000FF"/>
                          </a:solidFill>
                          <a:effectLst/>
                        </a:rPr>
                      </a:br>
                      <a:r>
                        <a:rPr lang="de-DE" sz="1400" u="none" strike="noStrike" dirty="0">
                          <a:solidFill>
                            <a:srgbClr val="0000FF"/>
                          </a:solidFill>
                          <a:effectLst/>
                        </a:rPr>
                        <a:t>GAP 2023</a:t>
                      </a:r>
                      <a:endParaRPr lang="de-DE" sz="1400" b="0" i="0" u="none" strike="noStrike" dirty="0">
                        <a:solidFill>
                          <a:srgbClr val="0000FF"/>
                        </a:solidFill>
                        <a:effectLst/>
                        <a:latin typeface="Calibri" panose="020F0502020204030204" pitchFamily="34" charset="0"/>
                      </a:endParaRPr>
                    </a:p>
                  </a:txBody>
                  <a:tcPr marL="7620" marR="7620" marT="7620" marB="0"/>
                </a:tc>
                <a:tc>
                  <a:txBody>
                    <a:bodyPr/>
                    <a:lstStyle/>
                    <a:p>
                      <a:pPr algn="r" fontAlgn="t"/>
                      <a:r>
                        <a:rPr lang="de-DE" sz="1400" u="none" strike="noStrike">
                          <a:solidFill>
                            <a:srgbClr val="0000FF"/>
                          </a:solidFill>
                          <a:effectLst/>
                        </a:rPr>
                        <a:t>14.000</a:t>
                      </a:r>
                      <a:endParaRPr lang="de-DE" sz="1400" b="0" i="0" u="none" strike="noStrike">
                        <a:solidFill>
                          <a:srgbClr val="0000FF"/>
                        </a:solidFill>
                        <a:effectLst/>
                        <a:latin typeface="Calibri" panose="020F0502020204030204" pitchFamily="34" charset="0"/>
                      </a:endParaRPr>
                    </a:p>
                  </a:txBody>
                  <a:tcPr marL="7620" marR="7620" marT="7620" marB="0"/>
                </a:tc>
                <a:tc>
                  <a:txBody>
                    <a:bodyPr/>
                    <a:lstStyle/>
                    <a:p>
                      <a:pPr algn="r" fontAlgn="t"/>
                      <a:r>
                        <a:rPr lang="de-DE" sz="1400" u="none" strike="noStrike">
                          <a:solidFill>
                            <a:srgbClr val="0000FF"/>
                          </a:solidFill>
                          <a:effectLst/>
                        </a:rPr>
                        <a:t>4,00</a:t>
                      </a:r>
                      <a:endParaRPr lang="de-DE" sz="1400" b="0" i="0" u="none" strike="noStrike">
                        <a:solidFill>
                          <a:srgbClr val="0000FF"/>
                        </a:solidFill>
                        <a:effectLst/>
                        <a:latin typeface="Calibri" panose="020F0502020204030204" pitchFamily="34" charset="0"/>
                      </a:endParaRPr>
                    </a:p>
                  </a:txBody>
                  <a:tcPr marL="7620" marR="7620" marT="7620" marB="0"/>
                </a:tc>
                <a:extLst>
                  <a:ext uri="{0D108BD9-81ED-4DB2-BD59-A6C34878D82A}">
                    <a16:rowId xmlns:a16="http://schemas.microsoft.com/office/drawing/2014/main" val="2975649641"/>
                  </a:ext>
                </a:extLst>
              </a:tr>
              <a:tr h="182880">
                <a:tc>
                  <a:txBody>
                    <a:bodyPr/>
                    <a:lstStyle/>
                    <a:p>
                      <a:pPr algn="l" fontAlgn="t"/>
                      <a:r>
                        <a:rPr lang="de-DE" sz="1400" u="none" strike="noStrike" dirty="0">
                          <a:solidFill>
                            <a:srgbClr val="0000FF"/>
                          </a:solidFill>
                          <a:effectLst/>
                        </a:rPr>
                        <a:t>benötigte PV-Freifläche    </a:t>
                      </a:r>
                      <a:r>
                        <a:rPr lang="de-DE" sz="1000" u="none" strike="noStrike" dirty="0">
                          <a:solidFill>
                            <a:schemeClr val="tx1"/>
                          </a:solidFill>
                          <a:effectLst/>
                        </a:rPr>
                        <a:t>**)</a:t>
                      </a:r>
                      <a:endParaRPr lang="de-DE" sz="1000" b="0" i="0" u="none" strike="noStrike" dirty="0">
                        <a:solidFill>
                          <a:schemeClr val="tx1"/>
                        </a:solidFill>
                        <a:effectLst/>
                        <a:latin typeface="Calibri" panose="020F0502020204030204" pitchFamily="34" charset="0"/>
                      </a:endParaRPr>
                    </a:p>
                  </a:txBody>
                  <a:tcPr marL="7620" marR="7620" marT="7620" marB="0">
                    <a:solidFill>
                      <a:schemeClr val="bg1">
                        <a:lumMod val="75000"/>
                      </a:schemeClr>
                    </a:solidFill>
                  </a:tcPr>
                </a:tc>
                <a:tc>
                  <a:txBody>
                    <a:bodyPr/>
                    <a:lstStyle/>
                    <a:p>
                      <a:pPr algn="r" fontAlgn="t"/>
                      <a:r>
                        <a:rPr lang="de-DE" sz="1400" u="none" strike="noStrike">
                          <a:solidFill>
                            <a:srgbClr val="0000FF"/>
                          </a:solidFill>
                          <a:effectLst/>
                        </a:rPr>
                        <a:t>16.500</a:t>
                      </a:r>
                      <a:endParaRPr lang="de-DE" sz="1400" b="0" i="0" u="none" strike="noStrike">
                        <a:solidFill>
                          <a:srgbClr val="0000FF"/>
                        </a:solidFill>
                        <a:effectLst/>
                        <a:latin typeface="Calibri" panose="020F0502020204030204" pitchFamily="34" charset="0"/>
                      </a:endParaRPr>
                    </a:p>
                  </a:txBody>
                  <a:tcPr marL="7620" marR="7620" marT="7620" marB="0">
                    <a:solidFill>
                      <a:schemeClr val="bg1">
                        <a:lumMod val="75000"/>
                      </a:schemeClr>
                    </a:solidFill>
                  </a:tcPr>
                </a:tc>
                <a:tc>
                  <a:txBody>
                    <a:bodyPr/>
                    <a:lstStyle/>
                    <a:p>
                      <a:pPr algn="r" fontAlgn="t"/>
                      <a:r>
                        <a:rPr lang="de-DE" sz="1400" u="none" strike="noStrike" dirty="0">
                          <a:solidFill>
                            <a:srgbClr val="0000FF"/>
                          </a:solidFill>
                          <a:effectLst/>
                        </a:rPr>
                        <a:t>4,71</a:t>
                      </a:r>
                      <a:endParaRPr lang="de-DE" sz="1400" b="0" i="0" u="none" strike="noStrike" dirty="0">
                        <a:solidFill>
                          <a:srgbClr val="0000FF"/>
                        </a:solidFill>
                        <a:effectLst/>
                        <a:latin typeface="Calibri" panose="020F0502020204030204" pitchFamily="34" charset="0"/>
                      </a:endParaRPr>
                    </a:p>
                  </a:txBody>
                  <a:tcPr marL="7620" marR="7620" marT="7620" marB="0">
                    <a:solidFill>
                      <a:schemeClr val="bg1">
                        <a:lumMod val="75000"/>
                      </a:schemeClr>
                    </a:solidFill>
                  </a:tcPr>
                </a:tc>
                <a:extLst>
                  <a:ext uri="{0D108BD9-81ED-4DB2-BD59-A6C34878D82A}">
                    <a16:rowId xmlns:a16="http://schemas.microsoft.com/office/drawing/2014/main" val="2045005983"/>
                  </a:ext>
                </a:extLst>
              </a:tr>
            </a:tbl>
          </a:graphicData>
        </a:graphic>
      </p:graphicFrame>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05435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in RLP reichen die möglichen Flächenpotenziale sehr gut aus für PV-Freiflächenanlagen!</a:t>
            </a:r>
          </a:p>
        </p:txBody>
      </p:sp>
      <p:sp>
        <p:nvSpPr>
          <p:cNvPr id="9" name="Text Box 14">
            <a:extLst>
              <a:ext uri="{FF2B5EF4-FFF2-40B4-BE49-F238E27FC236}">
                <a16:creationId xmlns:a16="http://schemas.microsoft.com/office/drawing/2014/main" id="{AA4A578C-A82B-4A5F-BEA6-E30F212182A4}"/>
              </a:ext>
            </a:extLst>
          </p:cNvPr>
          <p:cNvSpPr txBox="1">
            <a:spLocks noChangeArrowheads="1"/>
          </p:cNvSpPr>
          <p:nvPr/>
        </p:nvSpPr>
        <p:spPr bwMode="auto">
          <a:xfrm flipH="1">
            <a:off x="1771650" y="5663388"/>
            <a:ext cx="2385060"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 siehe Kapitel „EE-Ausbaupfad für RLP“</a:t>
            </a:r>
          </a:p>
        </p:txBody>
      </p:sp>
      <p:sp>
        <p:nvSpPr>
          <p:cNvPr id="14" name="Text Box 14">
            <a:extLst>
              <a:ext uri="{FF2B5EF4-FFF2-40B4-BE49-F238E27FC236}">
                <a16:creationId xmlns:a16="http://schemas.microsoft.com/office/drawing/2014/main" id="{8BAD5472-BC10-4E54-B0A7-79B2F6B1884B}"/>
              </a:ext>
            </a:extLst>
          </p:cNvPr>
          <p:cNvSpPr txBox="1">
            <a:spLocks noChangeArrowheads="1"/>
          </p:cNvSpPr>
          <p:nvPr/>
        </p:nvSpPr>
        <p:spPr bwMode="auto">
          <a:xfrm flipH="1">
            <a:off x="232410" y="5663388"/>
            <a:ext cx="2385060"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 stat. Landesamt RLP</a:t>
            </a:r>
          </a:p>
        </p:txBody>
      </p:sp>
    </p:spTree>
    <p:extLst>
      <p:ext uri="{BB962C8B-B14F-4D97-AF65-F5344CB8AC3E}">
        <p14:creationId xmlns:p14="http://schemas.microsoft.com/office/powerpoint/2010/main" val="427875728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11092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latin typeface="+mn-lt"/>
              </a:rPr>
              <a:t>Energieerzeugung auf landwirtschaftlich genutzten Flächen (8)</a:t>
            </a:r>
            <a:br>
              <a:rPr lang="de-DE" altLang="de-DE" sz="2000" dirty="0">
                <a:solidFill>
                  <a:schemeClr val="bg1"/>
                </a:solidFill>
                <a:latin typeface="+mn-lt"/>
                <a:cs typeface="Calibri" panose="020F0502020204030204" pitchFamily="34" charset="0"/>
              </a:rPr>
            </a:br>
            <a:r>
              <a:rPr lang="de-DE" altLang="de-DE" sz="2000" dirty="0">
                <a:solidFill>
                  <a:schemeClr val="bg1"/>
                </a:solidFill>
                <a:latin typeface="+mn-lt"/>
                <a:cs typeface="Calibri" panose="020F0502020204030204" pitchFamily="34" charset="0"/>
              </a:rPr>
              <a:t>Flächenerträge</a:t>
            </a:r>
          </a:p>
        </p:txBody>
      </p:sp>
      <p:sp>
        <p:nvSpPr>
          <p:cNvPr id="12" name="Text Box 14">
            <a:extLst>
              <a:ext uri="{FF2B5EF4-FFF2-40B4-BE49-F238E27FC236}">
                <a16:creationId xmlns:a16="http://schemas.microsoft.com/office/drawing/2014/main" id="{669379D9-0427-48F4-AD7F-F573977479DA}"/>
              </a:ext>
            </a:extLst>
          </p:cNvPr>
          <p:cNvSpPr txBox="1">
            <a:spLocks noChangeArrowheads="1"/>
          </p:cNvSpPr>
          <p:nvPr/>
        </p:nvSpPr>
        <p:spPr bwMode="auto">
          <a:xfrm>
            <a:off x="4854013" y="2362188"/>
            <a:ext cx="213872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ISE e.V.</a:t>
            </a:r>
          </a:p>
        </p:txBody>
      </p:sp>
      <p:sp>
        <p:nvSpPr>
          <p:cNvPr id="9" name="Textfeld 8">
            <a:extLst>
              <a:ext uri="{FF2B5EF4-FFF2-40B4-BE49-F238E27FC236}">
                <a16:creationId xmlns:a16="http://schemas.microsoft.com/office/drawing/2014/main" id="{C5E151CE-FB4B-4EAC-A073-987953F57B4F}"/>
              </a:ext>
            </a:extLst>
          </p:cNvPr>
          <p:cNvSpPr txBox="1"/>
          <p:nvPr/>
        </p:nvSpPr>
        <p:spPr>
          <a:xfrm>
            <a:off x="245178" y="3247377"/>
            <a:ext cx="977748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Eigentümer erhalten bei der PV-Pacht  mehr als das 8-fache </a:t>
            </a:r>
            <a:r>
              <a:rPr lang="de-DE" sz="1600" dirty="0" err="1">
                <a:solidFill>
                  <a:srgbClr val="3333FF"/>
                </a:solidFill>
              </a:rPr>
              <a:t>ggü</a:t>
            </a:r>
            <a:r>
              <a:rPr lang="de-DE" sz="1600" dirty="0">
                <a:solidFill>
                  <a:srgbClr val="3333FF"/>
                </a:solidFill>
              </a:rPr>
              <a:t>. der Maisacker-Pacht</a:t>
            </a:r>
          </a:p>
        </p:txBody>
      </p:sp>
      <p:sp>
        <p:nvSpPr>
          <p:cNvPr id="10" name="Textfeld 9">
            <a:extLst>
              <a:ext uri="{FF2B5EF4-FFF2-40B4-BE49-F238E27FC236}">
                <a16:creationId xmlns:a16="http://schemas.microsoft.com/office/drawing/2014/main" id="{E9EB2069-6932-4117-86BD-5478EF651625}"/>
              </a:ext>
            </a:extLst>
          </p:cNvPr>
          <p:cNvSpPr txBox="1"/>
          <p:nvPr/>
        </p:nvSpPr>
        <p:spPr>
          <a:xfrm>
            <a:off x="245178" y="2824003"/>
            <a:ext cx="977748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Jahresenergieertrag bei PV ist um den Faktor 44 höher als bei Biogas aus Mais</a:t>
            </a:r>
          </a:p>
        </p:txBody>
      </p:sp>
      <p:sp>
        <p:nvSpPr>
          <p:cNvPr id="11" name="Textfeld 10">
            <a:extLst>
              <a:ext uri="{FF2B5EF4-FFF2-40B4-BE49-F238E27FC236}">
                <a16:creationId xmlns:a16="http://schemas.microsoft.com/office/drawing/2014/main" id="{09F80A3F-6BC3-447B-A917-4560D5BED596}"/>
              </a:ext>
            </a:extLst>
          </p:cNvPr>
          <p:cNvSpPr txBox="1"/>
          <p:nvPr/>
        </p:nvSpPr>
        <p:spPr>
          <a:xfrm>
            <a:off x="245178" y="4340346"/>
            <a:ext cx="977748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Auch die Gemeinden profitieren mit 2.000 €/ha und Jahr</a:t>
            </a:r>
          </a:p>
        </p:txBody>
      </p:sp>
      <p:sp>
        <p:nvSpPr>
          <p:cNvPr id="13" name="Textfeld 12">
            <a:extLst>
              <a:ext uri="{FF2B5EF4-FFF2-40B4-BE49-F238E27FC236}">
                <a16:creationId xmlns:a16="http://schemas.microsoft.com/office/drawing/2014/main" id="{688B2608-6194-48CD-B53B-F8A47CF682F8}"/>
              </a:ext>
            </a:extLst>
          </p:cNvPr>
          <p:cNvSpPr txBox="1"/>
          <p:nvPr/>
        </p:nvSpPr>
        <p:spPr>
          <a:xfrm>
            <a:off x="245178" y="4763721"/>
            <a:ext cx="977748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einer Bürgerenergiegenossenschaft oder einer Gemeindeenergiegesellschaft könnten die Bürger*innen der Gemeinde einen günstigen Stromtarif erhalten</a:t>
            </a:r>
          </a:p>
        </p:txBody>
      </p:sp>
      <p:sp>
        <p:nvSpPr>
          <p:cNvPr id="14" name="Textfeld 13">
            <a:extLst>
              <a:ext uri="{FF2B5EF4-FFF2-40B4-BE49-F238E27FC236}">
                <a16:creationId xmlns:a16="http://schemas.microsoft.com/office/drawing/2014/main" id="{6EB6F96E-7182-40CD-8D14-7A4093023995}"/>
              </a:ext>
            </a:extLst>
          </p:cNvPr>
          <p:cNvSpPr txBox="1"/>
          <p:nvPr/>
        </p:nvSpPr>
        <p:spPr>
          <a:xfrm>
            <a:off x="245178" y="3670751"/>
            <a:ext cx="964794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Pächter könnten die abgegebenen Flächen für PV-Freiflächen als Brache für ihren Betrieb angerechnet bekommen</a:t>
            </a:r>
          </a:p>
        </p:txBody>
      </p:sp>
      <p:sp>
        <p:nvSpPr>
          <p:cNvPr id="15" name="Textfeld 14">
            <a:extLst>
              <a:ext uri="{FF2B5EF4-FFF2-40B4-BE49-F238E27FC236}">
                <a16:creationId xmlns:a16="http://schemas.microsoft.com/office/drawing/2014/main" id="{E2431993-4776-46D1-AF03-D42618A1ED8C}"/>
              </a:ext>
            </a:extLst>
          </p:cNvPr>
          <p:cNvSpPr txBox="1"/>
          <p:nvPr/>
        </p:nvSpPr>
        <p:spPr>
          <a:xfrm>
            <a:off x="7650961" y="2332646"/>
            <a:ext cx="2058092" cy="246221"/>
          </a:xfrm>
          <a:prstGeom prst="rect">
            <a:avLst/>
          </a:prstGeom>
          <a:noFill/>
        </p:spPr>
        <p:txBody>
          <a:bodyPr wrap="square">
            <a:spAutoFit/>
          </a:bodyPr>
          <a:lstStyle/>
          <a:p>
            <a:r>
              <a:rPr lang="de-DE" sz="1000" b="0" i="0" u="none" strike="noStrike" baseline="0" dirty="0">
                <a:latin typeface="Calibri" panose="020F0502020204030204" pitchFamily="34" charset="0"/>
              </a:rPr>
              <a:t>*) Gemeindevergütung (0,2 ct/kWh)</a:t>
            </a:r>
            <a:endParaRPr lang="de-DE" sz="1000" dirty="0"/>
          </a:p>
        </p:txBody>
      </p:sp>
      <p:sp>
        <p:nvSpPr>
          <p:cNvPr id="16" name="Textfeld 15">
            <a:extLst>
              <a:ext uri="{FF2B5EF4-FFF2-40B4-BE49-F238E27FC236}">
                <a16:creationId xmlns:a16="http://schemas.microsoft.com/office/drawing/2014/main" id="{91BB76D0-4DF8-4DA8-8F55-AFA25F7E89EB}"/>
              </a:ext>
            </a:extLst>
          </p:cNvPr>
          <p:cNvSpPr txBox="1"/>
          <p:nvPr/>
        </p:nvSpPr>
        <p:spPr>
          <a:xfrm>
            <a:off x="9566785" y="2010308"/>
            <a:ext cx="284537" cy="246221"/>
          </a:xfrm>
          <a:prstGeom prst="rect">
            <a:avLst/>
          </a:prstGeom>
          <a:noFill/>
        </p:spPr>
        <p:txBody>
          <a:bodyPr wrap="square">
            <a:spAutoFit/>
          </a:bodyPr>
          <a:lstStyle/>
          <a:p>
            <a:r>
              <a:rPr lang="de-DE" sz="1000" b="0" i="0" u="none" strike="noStrike" baseline="0" dirty="0">
                <a:latin typeface="Calibri" panose="020F0502020204030204" pitchFamily="34" charset="0"/>
              </a:rPr>
              <a:t>*)</a:t>
            </a:r>
            <a:endParaRPr lang="de-DE" sz="1000" dirty="0"/>
          </a:p>
        </p:txBody>
      </p:sp>
      <p:graphicFrame>
        <p:nvGraphicFramePr>
          <p:cNvPr id="3" name="Tabelle 2">
            <a:extLst>
              <a:ext uri="{FF2B5EF4-FFF2-40B4-BE49-F238E27FC236}">
                <a16:creationId xmlns:a16="http://schemas.microsoft.com/office/drawing/2014/main" id="{16F4C173-C77F-43B6-8395-3CEA1DECD776}"/>
              </a:ext>
            </a:extLst>
          </p:cNvPr>
          <p:cNvGraphicFramePr>
            <a:graphicFrameLocks noGrp="1"/>
          </p:cNvGraphicFramePr>
          <p:nvPr/>
        </p:nvGraphicFramePr>
        <p:xfrm>
          <a:off x="245178" y="959108"/>
          <a:ext cx="9302113" cy="1318260"/>
        </p:xfrm>
        <a:graphic>
          <a:graphicData uri="http://schemas.openxmlformats.org/drawingml/2006/table">
            <a:tbl>
              <a:tblPr>
                <a:tableStyleId>{5C22544A-7EE6-4342-B048-85BDC9FD1C3A}</a:tableStyleId>
              </a:tblPr>
              <a:tblGrid>
                <a:gridCol w="1159141">
                  <a:extLst>
                    <a:ext uri="{9D8B030D-6E8A-4147-A177-3AD203B41FA5}">
                      <a16:colId xmlns:a16="http://schemas.microsoft.com/office/drawing/2014/main" val="3961773864"/>
                    </a:ext>
                  </a:extLst>
                </a:gridCol>
                <a:gridCol w="1416238">
                  <a:extLst>
                    <a:ext uri="{9D8B030D-6E8A-4147-A177-3AD203B41FA5}">
                      <a16:colId xmlns:a16="http://schemas.microsoft.com/office/drawing/2014/main" val="4003769646"/>
                    </a:ext>
                  </a:extLst>
                </a:gridCol>
                <a:gridCol w="1210812">
                  <a:extLst>
                    <a:ext uri="{9D8B030D-6E8A-4147-A177-3AD203B41FA5}">
                      <a16:colId xmlns:a16="http://schemas.microsoft.com/office/drawing/2014/main" val="3025299054"/>
                    </a:ext>
                  </a:extLst>
                </a:gridCol>
                <a:gridCol w="826428">
                  <a:extLst>
                    <a:ext uri="{9D8B030D-6E8A-4147-A177-3AD203B41FA5}">
                      <a16:colId xmlns:a16="http://schemas.microsoft.com/office/drawing/2014/main" val="2232616337"/>
                    </a:ext>
                  </a:extLst>
                </a:gridCol>
                <a:gridCol w="691893">
                  <a:extLst>
                    <a:ext uri="{9D8B030D-6E8A-4147-A177-3AD203B41FA5}">
                      <a16:colId xmlns:a16="http://schemas.microsoft.com/office/drawing/2014/main" val="1015179928"/>
                    </a:ext>
                  </a:extLst>
                </a:gridCol>
                <a:gridCol w="1133935">
                  <a:extLst>
                    <a:ext uri="{9D8B030D-6E8A-4147-A177-3AD203B41FA5}">
                      <a16:colId xmlns:a16="http://schemas.microsoft.com/office/drawing/2014/main" val="3046772971"/>
                    </a:ext>
                  </a:extLst>
                </a:gridCol>
                <a:gridCol w="999400">
                  <a:extLst>
                    <a:ext uri="{9D8B030D-6E8A-4147-A177-3AD203B41FA5}">
                      <a16:colId xmlns:a16="http://schemas.microsoft.com/office/drawing/2014/main" val="3235762499"/>
                    </a:ext>
                  </a:extLst>
                </a:gridCol>
                <a:gridCol w="1864266">
                  <a:extLst>
                    <a:ext uri="{9D8B030D-6E8A-4147-A177-3AD203B41FA5}">
                      <a16:colId xmlns:a16="http://schemas.microsoft.com/office/drawing/2014/main" val="101898449"/>
                    </a:ext>
                  </a:extLst>
                </a:gridCol>
              </a:tblGrid>
              <a:tr h="365760">
                <a:tc>
                  <a:txBody>
                    <a:bodyPr/>
                    <a:lstStyle/>
                    <a:p>
                      <a:pPr algn="ctr" fontAlgn="ct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mn-lt"/>
                        </a:rPr>
                        <a:t>Jahresenergie-ertrag</a:t>
                      </a:r>
                      <a:endParaRPr lang="de-DE" sz="1400" b="1"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mn-lt"/>
                        </a:rPr>
                        <a:t>Jahresmenge</a:t>
                      </a:r>
                      <a:endParaRPr lang="de-DE" sz="1400" b="1" i="0" u="none" strike="noStrike">
                        <a:solidFill>
                          <a:schemeClr val="bg1"/>
                        </a:solidFill>
                        <a:effectLst/>
                        <a:latin typeface="+mn-lt"/>
                      </a:endParaRPr>
                    </a:p>
                  </a:txBody>
                  <a:tcPr marL="7620" marR="7620" marT="7620" marB="0" anchor="ctr">
                    <a:solidFill>
                      <a:schemeClr val="bg1">
                        <a:lumMod val="65000"/>
                      </a:schemeClr>
                    </a:solidFill>
                  </a:tcPr>
                </a:tc>
                <a:tc gridSpan="2">
                  <a:txBody>
                    <a:bodyPr/>
                    <a:lstStyle/>
                    <a:p>
                      <a:pPr algn="ctr" fontAlgn="ctr"/>
                      <a:r>
                        <a:rPr lang="de-DE" sz="1400" b="1" u="none" strike="noStrike">
                          <a:solidFill>
                            <a:schemeClr val="bg1"/>
                          </a:solidFill>
                          <a:effectLst/>
                          <a:latin typeface="+mn-lt"/>
                        </a:rPr>
                        <a:t>spez. Preis</a:t>
                      </a:r>
                      <a:endParaRPr lang="de-DE" sz="1400" b="1" i="0" u="none" strike="noStrike">
                        <a:solidFill>
                          <a:schemeClr val="bg1"/>
                        </a:solidFill>
                        <a:effectLst/>
                        <a:latin typeface="+mn-lt"/>
                      </a:endParaRPr>
                    </a:p>
                  </a:txBody>
                  <a:tcPr marL="7620" marR="7620" marT="7620" marB="0" anchor="ctr">
                    <a:solidFill>
                      <a:schemeClr val="bg1">
                        <a:lumMod val="65000"/>
                      </a:schemeClr>
                    </a:solidFill>
                  </a:tcPr>
                </a:tc>
                <a:tc hMerge="1">
                  <a:txBody>
                    <a:bodyPr/>
                    <a:lstStyle/>
                    <a:p>
                      <a:endParaRPr lang="de-DE"/>
                    </a:p>
                  </a:txBody>
                  <a:tcPr/>
                </a:tc>
                <a:tc>
                  <a:txBody>
                    <a:bodyPr/>
                    <a:lstStyle/>
                    <a:p>
                      <a:pPr algn="ctr" fontAlgn="ctr"/>
                      <a:r>
                        <a:rPr lang="de-DE" sz="1400" b="1" u="none" strike="noStrike" dirty="0">
                          <a:solidFill>
                            <a:schemeClr val="bg1"/>
                          </a:solidFill>
                          <a:effectLst/>
                          <a:latin typeface="+mn-lt"/>
                        </a:rPr>
                        <a:t>Jahresertrag (Umsatz)</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mn-lt"/>
                        </a:rPr>
                        <a:t>Jahres-Pachtpreis</a:t>
                      </a:r>
                      <a:endParaRPr lang="de-DE" sz="1400" b="1"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latin typeface="+mn-lt"/>
                        </a:rPr>
                        <a:t>Jahres-Gemeinde-vergütung</a:t>
                      </a:r>
                      <a:endParaRPr lang="de-DE" sz="1400" b="1" i="0" u="none" strike="noStrike" dirty="0">
                        <a:solidFill>
                          <a:schemeClr val="bg1"/>
                        </a:solidFill>
                        <a:effectLst/>
                        <a:latin typeface="+mn-lt"/>
                      </a:endParaRPr>
                    </a:p>
                  </a:txBody>
                  <a:tcPr marL="7620" marR="7620" marT="7620" marB="0" anchor="ctr">
                    <a:solidFill>
                      <a:schemeClr val="bg1">
                        <a:lumMod val="65000"/>
                      </a:schemeClr>
                    </a:solidFill>
                  </a:tcPr>
                </a:tc>
                <a:extLst>
                  <a:ext uri="{0D108BD9-81ED-4DB2-BD59-A6C34878D82A}">
                    <a16:rowId xmlns:a16="http://schemas.microsoft.com/office/drawing/2014/main" val="2282772744"/>
                  </a:ext>
                </a:extLst>
              </a:tr>
              <a:tr h="182880">
                <a:tc>
                  <a:txBody>
                    <a:bodyPr/>
                    <a:lstStyle/>
                    <a:p>
                      <a:pPr algn="ctr" fontAlgn="ctr"/>
                      <a:endParaRPr lang="de-DE" sz="1400" b="0"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mn-lt"/>
                        </a:rPr>
                        <a:t>(MWh/ha)</a:t>
                      </a:r>
                      <a:endParaRPr lang="de-DE" sz="1400" b="0"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t"/>
                      <a:r>
                        <a:rPr lang="de-DE" sz="1400" u="none" strike="noStrike">
                          <a:solidFill>
                            <a:schemeClr val="bg1"/>
                          </a:solidFill>
                          <a:effectLst/>
                          <a:latin typeface="+mn-lt"/>
                        </a:rPr>
                        <a:t>(t/ha)</a:t>
                      </a:r>
                      <a:endParaRPr lang="de-DE" sz="1400" b="0" i="0" u="none" strike="noStrike">
                        <a:solidFill>
                          <a:schemeClr val="bg1"/>
                        </a:solidFill>
                        <a:effectLst/>
                        <a:latin typeface="+mn-lt"/>
                      </a:endParaRPr>
                    </a:p>
                  </a:txBody>
                  <a:tcPr marL="7620" marR="7620" marT="7620" marB="0">
                    <a:solidFill>
                      <a:schemeClr val="bg1">
                        <a:lumMod val="65000"/>
                      </a:schemeClr>
                    </a:solidFill>
                  </a:tcPr>
                </a:tc>
                <a:tc>
                  <a:txBody>
                    <a:bodyPr/>
                    <a:lstStyle/>
                    <a:p>
                      <a:pPr algn="ctr" fontAlgn="ctr"/>
                      <a:r>
                        <a:rPr lang="de-DE" sz="1400" u="none" strike="noStrike">
                          <a:solidFill>
                            <a:schemeClr val="bg1"/>
                          </a:solidFill>
                          <a:effectLst/>
                          <a:latin typeface="+mn-lt"/>
                        </a:rPr>
                        <a:t>Wert</a:t>
                      </a:r>
                      <a:endParaRPr lang="de-DE" sz="1400" b="0"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mn-lt"/>
                        </a:rPr>
                        <a:t>Einheit</a:t>
                      </a:r>
                      <a:endParaRPr lang="de-DE" sz="1400" b="0"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mn-lt"/>
                        </a:rPr>
                        <a:t>(€/ha)</a:t>
                      </a:r>
                      <a:endParaRPr lang="de-DE" sz="1400" b="0"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mn-lt"/>
                        </a:rPr>
                        <a:t>(€/ha)</a:t>
                      </a:r>
                      <a:endParaRPr lang="de-DE" sz="1400" b="0" i="0" u="none" strike="noStrike">
                        <a:solidFill>
                          <a:schemeClr val="bg1"/>
                        </a:solidFill>
                        <a:effectLst/>
                        <a:latin typeface="+mn-lt"/>
                      </a:endParaRPr>
                    </a:p>
                  </a:txBody>
                  <a:tcPr marL="7620" marR="7620" marT="7620" marB="0" anchor="ctr">
                    <a:solidFill>
                      <a:schemeClr val="bg1">
                        <a:lumMod val="65000"/>
                      </a:schemeClr>
                    </a:solidFill>
                  </a:tcPr>
                </a:tc>
                <a:tc>
                  <a:txBody>
                    <a:bodyPr/>
                    <a:lstStyle/>
                    <a:p>
                      <a:pPr algn="ctr" fontAlgn="ctr"/>
                      <a:r>
                        <a:rPr lang="de-DE" sz="1400" u="none" strike="noStrike" dirty="0">
                          <a:solidFill>
                            <a:schemeClr val="bg1"/>
                          </a:solidFill>
                          <a:effectLst/>
                          <a:latin typeface="+mn-lt"/>
                        </a:rPr>
                        <a:t>(€/ha)</a:t>
                      </a:r>
                      <a:endParaRPr lang="de-DE" sz="1400" b="0" i="0" u="none" strike="noStrike" dirty="0">
                        <a:solidFill>
                          <a:schemeClr val="bg1"/>
                        </a:solidFill>
                        <a:effectLst/>
                        <a:latin typeface="+mn-lt"/>
                      </a:endParaRPr>
                    </a:p>
                  </a:txBody>
                  <a:tcPr marL="7620" marR="7620" marT="7620" marB="0" anchor="ctr">
                    <a:solidFill>
                      <a:schemeClr val="bg1">
                        <a:lumMod val="65000"/>
                      </a:schemeClr>
                    </a:solidFill>
                  </a:tcPr>
                </a:tc>
                <a:extLst>
                  <a:ext uri="{0D108BD9-81ED-4DB2-BD59-A6C34878D82A}">
                    <a16:rowId xmlns:a16="http://schemas.microsoft.com/office/drawing/2014/main" val="118869497"/>
                  </a:ext>
                </a:extLst>
              </a:tr>
              <a:tr h="182880">
                <a:tc>
                  <a:txBody>
                    <a:bodyPr/>
                    <a:lstStyle/>
                    <a:p>
                      <a:pPr algn="l" fontAlgn="t"/>
                      <a:r>
                        <a:rPr lang="de-DE" sz="1400" u="none" strike="noStrike" dirty="0">
                          <a:solidFill>
                            <a:srgbClr val="0000FF"/>
                          </a:solidFill>
                          <a:effectLst/>
                          <a:latin typeface="+mn-lt"/>
                        </a:rPr>
                        <a:t>Raps</a:t>
                      </a:r>
                      <a:endParaRPr lang="de-DE" sz="1400" b="0" i="0" u="none" strike="noStrike" dirty="0">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13,9</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3,5</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1.000</a:t>
                      </a:r>
                      <a:endParaRPr lang="de-DE" sz="1400" b="0" i="0" u="none" strike="noStrike">
                        <a:solidFill>
                          <a:srgbClr val="0000FF"/>
                        </a:solidFill>
                        <a:effectLst/>
                        <a:latin typeface="+mn-lt"/>
                      </a:endParaRPr>
                    </a:p>
                  </a:txBody>
                  <a:tcPr marL="7620" marR="7620" marT="7620" marB="0"/>
                </a:tc>
                <a:tc>
                  <a:txBody>
                    <a:bodyPr/>
                    <a:lstStyle/>
                    <a:p>
                      <a:pPr algn="l" fontAlgn="t"/>
                      <a:r>
                        <a:rPr lang="de-DE" sz="1400" u="none" strike="noStrike">
                          <a:solidFill>
                            <a:srgbClr val="0000FF"/>
                          </a:solidFill>
                          <a:effectLst/>
                          <a:latin typeface="+mn-lt"/>
                        </a:rPr>
                        <a:t>€/t</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3.500</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248</a:t>
                      </a:r>
                      <a:endParaRPr lang="de-DE" sz="1400" b="0" i="0" u="none" strike="noStrike">
                        <a:solidFill>
                          <a:srgbClr val="0000FF"/>
                        </a:solidFill>
                        <a:effectLst/>
                        <a:latin typeface="+mn-lt"/>
                      </a:endParaRPr>
                    </a:p>
                  </a:txBody>
                  <a:tcPr marL="7620" marR="7620" marT="7620" marB="0"/>
                </a:tc>
                <a:tc>
                  <a:txBody>
                    <a:bodyPr/>
                    <a:lstStyle/>
                    <a:p>
                      <a:pPr algn="l" fontAlgn="t"/>
                      <a:endParaRPr lang="de-DE" sz="1400" b="0" i="0" u="none" strike="noStrike" dirty="0">
                        <a:solidFill>
                          <a:srgbClr val="0000FF"/>
                        </a:solidFill>
                        <a:effectLst/>
                        <a:latin typeface="+mn-lt"/>
                      </a:endParaRPr>
                    </a:p>
                  </a:txBody>
                  <a:tcPr marL="7620" marR="7620" marT="7620" marB="0"/>
                </a:tc>
                <a:extLst>
                  <a:ext uri="{0D108BD9-81ED-4DB2-BD59-A6C34878D82A}">
                    <a16:rowId xmlns:a16="http://schemas.microsoft.com/office/drawing/2014/main" val="1373012622"/>
                  </a:ext>
                </a:extLst>
              </a:tr>
              <a:tr h="182880">
                <a:tc>
                  <a:txBody>
                    <a:bodyPr/>
                    <a:lstStyle/>
                    <a:p>
                      <a:pPr algn="l" fontAlgn="t"/>
                      <a:r>
                        <a:rPr lang="de-DE" sz="1400" u="none" strike="noStrike" dirty="0">
                          <a:solidFill>
                            <a:srgbClr val="0000FF"/>
                          </a:solidFill>
                          <a:effectLst/>
                          <a:latin typeface="+mn-lt"/>
                        </a:rPr>
                        <a:t>Mais</a:t>
                      </a:r>
                      <a:endParaRPr lang="de-DE" sz="1400" b="0" i="0" u="none" strike="noStrike" dirty="0">
                        <a:solidFill>
                          <a:srgbClr val="0000FF"/>
                        </a:solidFill>
                        <a:effectLst/>
                        <a:latin typeface="+mn-lt"/>
                      </a:endParaRPr>
                    </a:p>
                  </a:txBody>
                  <a:tcPr marL="7620" marR="7620" marT="7620" marB="0"/>
                </a:tc>
                <a:tc>
                  <a:txBody>
                    <a:bodyPr/>
                    <a:lstStyle/>
                    <a:p>
                      <a:pPr algn="r" fontAlgn="t"/>
                      <a:r>
                        <a:rPr lang="de-DE" sz="1400" u="none" strike="noStrike" dirty="0">
                          <a:solidFill>
                            <a:srgbClr val="0000FF"/>
                          </a:solidFill>
                          <a:effectLst/>
                          <a:latin typeface="+mn-lt"/>
                        </a:rPr>
                        <a:t>22,5</a:t>
                      </a:r>
                      <a:endParaRPr lang="de-DE" sz="1400" b="0" i="0" u="none" strike="noStrike" dirty="0">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60</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dirty="0">
                          <a:solidFill>
                            <a:srgbClr val="0000FF"/>
                          </a:solidFill>
                          <a:effectLst/>
                          <a:latin typeface="+mn-lt"/>
                        </a:rPr>
                        <a:t>0,15</a:t>
                      </a:r>
                      <a:endParaRPr lang="de-DE" sz="1400" b="0" i="0" u="none" strike="noStrike" dirty="0">
                        <a:solidFill>
                          <a:srgbClr val="0000FF"/>
                        </a:solidFill>
                        <a:effectLst/>
                        <a:latin typeface="+mn-lt"/>
                      </a:endParaRPr>
                    </a:p>
                  </a:txBody>
                  <a:tcPr marL="7620" marR="7620" marT="7620" marB="0"/>
                </a:tc>
                <a:tc>
                  <a:txBody>
                    <a:bodyPr/>
                    <a:lstStyle/>
                    <a:p>
                      <a:pPr algn="l" fontAlgn="t"/>
                      <a:r>
                        <a:rPr lang="de-DE" sz="1400" u="none" strike="noStrike">
                          <a:solidFill>
                            <a:srgbClr val="0000FF"/>
                          </a:solidFill>
                          <a:effectLst/>
                          <a:latin typeface="+mn-lt"/>
                        </a:rPr>
                        <a:t>€/kWh</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3.375</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248</a:t>
                      </a:r>
                      <a:endParaRPr lang="de-DE" sz="1400" b="0" i="0" u="none" strike="noStrike">
                        <a:solidFill>
                          <a:srgbClr val="0000FF"/>
                        </a:solidFill>
                        <a:effectLst/>
                        <a:latin typeface="+mn-lt"/>
                      </a:endParaRPr>
                    </a:p>
                  </a:txBody>
                  <a:tcPr marL="7620" marR="7620" marT="7620" marB="0"/>
                </a:tc>
                <a:tc>
                  <a:txBody>
                    <a:bodyPr/>
                    <a:lstStyle/>
                    <a:p>
                      <a:pPr algn="l" fontAlgn="t"/>
                      <a:endParaRPr lang="de-DE" sz="1400" b="0" i="0" u="none" strike="noStrike" dirty="0">
                        <a:solidFill>
                          <a:srgbClr val="0000FF"/>
                        </a:solidFill>
                        <a:effectLst/>
                        <a:latin typeface="+mn-lt"/>
                      </a:endParaRPr>
                    </a:p>
                  </a:txBody>
                  <a:tcPr marL="7620" marR="7620" marT="7620" marB="0"/>
                </a:tc>
                <a:extLst>
                  <a:ext uri="{0D108BD9-81ED-4DB2-BD59-A6C34878D82A}">
                    <a16:rowId xmlns:a16="http://schemas.microsoft.com/office/drawing/2014/main" val="2170274522"/>
                  </a:ext>
                </a:extLst>
              </a:tr>
              <a:tr h="182880">
                <a:tc>
                  <a:txBody>
                    <a:bodyPr/>
                    <a:lstStyle/>
                    <a:p>
                      <a:pPr algn="l" fontAlgn="t"/>
                      <a:r>
                        <a:rPr lang="de-DE" sz="1400" u="none" strike="noStrike">
                          <a:solidFill>
                            <a:srgbClr val="0000FF"/>
                          </a:solidFill>
                          <a:effectLst/>
                          <a:latin typeface="+mn-lt"/>
                        </a:rPr>
                        <a:t>PV-Freifläche</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a:solidFill>
                            <a:srgbClr val="0000FF"/>
                          </a:solidFill>
                          <a:effectLst/>
                          <a:latin typeface="+mn-lt"/>
                        </a:rPr>
                        <a:t>1.000</a:t>
                      </a:r>
                      <a:endParaRPr lang="de-DE" sz="1400" b="0" i="0" u="none" strike="noStrike">
                        <a:solidFill>
                          <a:srgbClr val="0000FF"/>
                        </a:solidFill>
                        <a:effectLst/>
                        <a:latin typeface="+mn-lt"/>
                      </a:endParaRPr>
                    </a:p>
                  </a:txBody>
                  <a:tcPr marL="7620" marR="7620" marT="7620" marB="0"/>
                </a:tc>
                <a:tc>
                  <a:txBody>
                    <a:bodyPr/>
                    <a:lstStyle/>
                    <a:p>
                      <a:pPr algn="ctr" fontAlgn="ctr"/>
                      <a:endParaRPr lang="de-DE" sz="1400" b="0" i="0" u="none" strike="noStrike">
                        <a:solidFill>
                          <a:srgbClr val="0000FF"/>
                        </a:solidFill>
                        <a:effectLst/>
                        <a:latin typeface="+mn-lt"/>
                      </a:endParaRPr>
                    </a:p>
                  </a:txBody>
                  <a:tcPr marL="7620" marR="7620" marT="7620" marB="0" anchor="ctr"/>
                </a:tc>
                <a:tc>
                  <a:txBody>
                    <a:bodyPr/>
                    <a:lstStyle/>
                    <a:p>
                      <a:pPr algn="r" fontAlgn="t"/>
                      <a:r>
                        <a:rPr lang="de-DE" sz="1400" u="none" strike="noStrike">
                          <a:solidFill>
                            <a:srgbClr val="0000FF"/>
                          </a:solidFill>
                          <a:effectLst/>
                          <a:latin typeface="+mn-lt"/>
                        </a:rPr>
                        <a:t>0,05</a:t>
                      </a:r>
                      <a:endParaRPr lang="de-DE" sz="1400" b="0" i="0" u="none" strike="noStrike">
                        <a:solidFill>
                          <a:srgbClr val="0000FF"/>
                        </a:solidFill>
                        <a:effectLst/>
                        <a:latin typeface="+mn-lt"/>
                      </a:endParaRPr>
                    </a:p>
                  </a:txBody>
                  <a:tcPr marL="7620" marR="7620" marT="7620" marB="0"/>
                </a:tc>
                <a:tc>
                  <a:txBody>
                    <a:bodyPr/>
                    <a:lstStyle/>
                    <a:p>
                      <a:pPr algn="l" fontAlgn="t"/>
                      <a:r>
                        <a:rPr lang="de-DE" sz="1400" u="none" strike="noStrike">
                          <a:solidFill>
                            <a:srgbClr val="0000FF"/>
                          </a:solidFill>
                          <a:effectLst/>
                          <a:latin typeface="+mn-lt"/>
                        </a:rPr>
                        <a:t>€/kWh</a:t>
                      </a:r>
                      <a:endParaRPr lang="de-DE" sz="1400" b="0" i="0" u="none" strike="noStrike">
                        <a:solidFill>
                          <a:srgbClr val="0000FF"/>
                        </a:solidFill>
                        <a:effectLst/>
                        <a:latin typeface="+mn-lt"/>
                      </a:endParaRPr>
                    </a:p>
                  </a:txBody>
                  <a:tcPr marL="7620" marR="7620" marT="7620" marB="0"/>
                </a:tc>
                <a:tc>
                  <a:txBody>
                    <a:bodyPr/>
                    <a:lstStyle/>
                    <a:p>
                      <a:pPr algn="r" fontAlgn="t"/>
                      <a:r>
                        <a:rPr lang="de-DE" sz="1400" u="none" strike="noStrike" dirty="0">
                          <a:solidFill>
                            <a:srgbClr val="0000FF"/>
                          </a:solidFill>
                          <a:effectLst/>
                          <a:latin typeface="+mn-lt"/>
                        </a:rPr>
                        <a:t>50.000</a:t>
                      </a:r>
                      <a:endParaRPr lang="de-DE" sz="1400" b="0" i="0" u="none" strike="noStrike" dirty="0">
                        <a:solidFill>
                          <a:srgbClr val="0000FF"/>
                        </a:solidFill>
                        <a:effectLst/>
                        <a:latin typeface="+mn-lt"/>
                      </a:endParaRPr>
                    </a:p>
                  </a:txBody>
                  <a:tcPr marL="7620" marR="7620" marT="7620" marB="0"/>
                </a:tc>
                <a:tc>
                  <a:txBody>
                    <a:bodyPr/>
                    <a:lstStyle/>
                    <a:p>
                      <a:pPr algn="r" fontAlgn="t"/>
                      <a:r>
                        <a:rPr lang="de-DE" sz="1400" u="none" strike="noStrike" dirty="0">
                          <a:solidFill>
                            <a:srgbClr val="0000FF"/>
                          </a:solidFill>
                          <a:effectLst/>
                          <a:latin typeface="+mn-lt"/>
                        </a:rPr>
                        <a:t>2.000</a:t>
                      </a:r>
                      <a:endParaRPr lang="de-DE" sz="1400" b="0" i="0" u="none" strike="noStrike" dirty="0">
                        <a:solidFill>
                          <a:srgbClr val="0000FF"/>
                        </a:solidFill>
                        <a:effectLst/>
                        <a:latin typeface="+mn-lt"/>
                      </a:endParaRPr>
                    </a:p>
                  </a:txBody>
                  <a:tcPr marL="7620" marR="7620" marT="7620" marB="0"/>
                </a:tc>
                <a:tc>
                  <a:txBody>
                    <a:bodyPr/>
                    <a:lstStyle/>
                    <a:p>
                      <a:pPr algn="r" fontAlgn="t"/>
                      <a:r>
                        <a:rPr lang="de-DE" sz="1400" u="none" strike="noStrike" dirty="0">
                          <a:solidFill>
                            <a:srgbClr val="0000FF"/>
                          </a:solidFill>
                          <a:effectLst/>
                          <a:latin typeface="+mn-lt"/>
                        </a:rPr>
                        <a:t>2.000</a:t>
                      </a:r>
                      <a:endParaRPr lang="de-DE" sz="1400" b="0" i="0" u="none" strike="noStrike" dirty="0">
                        <a:solidFill>
                          <a:srgbClr val="0000FF"/>
                        </a:solidFill>
                        <a:effectLst/>
                        <a:latin typeface="+mn-lt"/>
                      </a:endParaRPr>
                    </a:p>
                  </a:txBody>
                  <a:tcPr marL="7620" marR="7620" marT="7620" marB="0"/>
                </a:tc>
                <a:extLst>
                  <a:ext uri="{0D108BD9-81ED-4DB2-BD59-A6C34878D82A}">
                    <a16:rowId xmlns:a16="http://schemas.microsoft.com/office/drawing/2014/main" val="3971651394"/>
                  </a:ext>
                </a:extLst>
              </a:tr>
            </a:tbl>
          </a:graphicData>
        </a:graphic>
      </p:graphicFrame>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006166"/>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Alle Beteiligten profitieren von der PV-Freiflächenanlage in der Gemeinde!</a:t>
            </a:r>
          </a:p>
        </p:txBody>
      </p:sp>
      <p:sp>
        <p:nvSpPr>
          <p:cNvPr id="17" name="Textfeld 16">
            <a:extLst>
              <a:ext uri="{FF2B5EF4-FFF2-40B4-BE49-F238E27FC236}">
                <a16:creationId xmlns:a16="http://schemas.microsoft.com/office/drawing/2014/main" id="{5925BE2B-45B3-42D4-BEBD-931D6365A102}"/>
              </a:ext>
            </a:extLst>
          </p:cNvPr>
          <p:cNvSpPr txBox="1"/>
          <p:nvPr/>
        </p:nvSpPr>
        <p:spPr>
          <a:xfrm>
            <a:off x="1398145" y="1565936"/>
            <a:ext cx="424559" cy="246221"/>
          </a:xfrm>
          <a:prstGeom prst="rect">
            <a:avLst/>
          </a:prstGeom>
          <a:noFill/>
        </p:spPr>
        <p:txBody>
          <a:bodyPr wrap="square">
            <a:spAutoFit/>
          </a:bodyPr>
          <a:lstStyle/>
          <a:p>
            <a:r>
              <a:rPr lang="de-DE" sz="1000" dirty="0">
                <a:latin typeface="+mn-lt"/>
              </a:rPr>
              <a:t>2</a:t>
            </a:r>
            <a:r>
              <a:rPr lang="de-DE" sz="1000" b="0" i="0" u="none" strike="noStrike" baseline="0" dirty="0">
                <a:latin typeface="+mn-lt"/>
              </a:rPr>
              <a:t>5)</a:t>
            </a:r>
            <a:endParaRPr lang="de-DE" sz="1000" dirty="0">
              <a:latin typeface="+mn-lt"/>
            </a:endParaRPr>
          </a:p>
        </p:txBody>
      </p:sp>
      <p:sp>
        <p:nvSpPr>
          <p:cNvPr id="18" name="Textfeld 17">
            <a:extLst>
              <a:ext uri="{FF2B5EF4-FFF2-40B4-BE49-F238E27FC236}">
                <a16:creationId xmlns:a16="http://schemas.microsoft.com/office/drawing/2014/main" id="{CB1E7132-84BB-42B9-833B-01A5DE79103B}"/>
              </a:ext>
            </a:extLst>
          </p:cNvPr>
          <p:cNvSpPr txBox="1"/>
          <p:nvPr/>
        </p:nvSpPr>
        <p:spPr>
          <a:xfrm>
            <a:off x="1398145" y="1798541"/>
            <a:ext cx="424559" cy="246221"/>
          </a:xfrm>
          <a:prstGeom prst="rect">
            <a:avLst/>
          </a:prstGeom>
          <a:noFill/>
        </p:spPr>
        <p:txBody>
          <a:bodyPr wrap="square">
            <a:spAutoFit/>
          </a:bodyPr>
          <a:lstStyle/>
          <a:p>
            <a:r>
              <a:rPr lang="de-DE" sz="1000" dirty="0">
                <a:latin typeface="+mn-lt"/>
              </a:rPr>
              <a:t>2</a:t>
            </a:r>
            <a:r>
              <a:rPr lang="de-DE" sz="1000" b="0" i="0" u="none" strike="noStrike" baseline="0" dirty="0">
                <a:latin typeface="+mn-lt"/>
              </a:rPr>
              <a:t>6)</a:t>
            </a:r>
            <a:endParaRPr lang="de-DE" sz="1000" dirty="0">
              <a:latin typeface="+mn-lt"/>
            </a:endParaRPr>
          </a:p>
        </p:txBody>
      </p:sp>
      <p:sp>
        <p:nvSpPr>
          <p:cNvPr id="20" name="Textfeld 19">
            <a:extLst>
              <a:ext uri="{FF2B5EF4-FFF2-40B4-BE49-F238E27FC236}">
                <a16:creationId xmlns:a16="http://schemas.microsoft.com/office/drawing/2014/main" id="{1F216C73-E4BD-4F04-BB2C-568FC4B2B27A}"/>
              </a:ext>
            </a:extLst>
          </p:cNvPr>
          <p:cNvSpPr txBox="1"/>
          <p:nvPr/>
        </p:nvSpPr>
        <p:spPr>
          <a:xfrm>
            <a:off x="2873377" y="1565936"/>
            <a:ext cx="424559" cy="246221"/>
          </a:xfrm>
          <a:prstGeom prst="rect">
            <a:avLst/>
          </a:prstGeom>
          <a:noFill/>
        </p:spPr>
        <p:txBody>
          <a:bodyPr wrap="square">
            <a:spAutoFit/>
          </a:bodyPr>
          <a:lstStyle/>
          <a:p>
            <a:r>
              <a:rPr lang="de-DE" sz="1000" dirty="0">
                <a:latin typeface="+mn-lt"/>
              </a:rPr>
              <a:t>27</a:t>
            </a:r>
            <a:r>
              <a:rPr lang="de-DE" sz="1000" b="0" i="0" u="none" strike="noStrike" baseline="0" dirty="0">
                <a:latin typeface="+mn-lt"/>
              </a:rPr>
              <a:t>)</a:t>
            </a:r>
            <a:endParaRPr lang="de-DE" sz="1000" dirty="0">
              <a:latin typeface="+mn-lt"/>
            </a:endParaRPr>
          </a:p>
        </p:txBody>
      </p:sp>
      <p:sp>
        <p:nvSpPr>
          <p:cNvPr id="21" name="Textfeld 20">
            <a:extLst>
              <a:ext uri="{FF2B5EF4-FFF2-40B4-BE49-F238E27FC236}">
                <a16:creationId xmlns:a16="http://schemas.microsoft.com/office/drawing/2014/main" id="{0D922AE9-94C0-4B6D-90DB-E1A1E1995633}"/>
              </a:ext>
            </a:extLst>
          </p:cNvPr>
          <p:cNvSpPr txBox="1"/>
          <p:nvPr/>
        </p:nvSpPr>
        <p:spPr>
          <a:xfrm>
            <a:off x="2873377" y="1798540"/>
            <a:ext cx="424559" cy="246221"/>
          </a:xfrm>
          <a:prstGeom prst="rect">
            <a:avLst/>
          </a:prstGeom>
          <a:noFill/>
        </p:spPr>
        <p:txBody>
          <a:bodyPr wrap="square">
            <a:spAutoFit/>
          </a:bodyPr>
          <a:lstStyle/>
          <a:p>
            <a:r>
              <a:rPr lang="de-DE" sz="1000" dirty="0">
                <a:latin typeface="+mn-lt"/>
              </a:rPr>
              <a:t>26</a:t>
            </a:r>
            <a:r>
              <a:rPr lang="de-DE" sz="1000" b="0" i="0" u="none" strike="noStrike" baseline="0" dirty="0">
                <a:latin typeface="+mn-lt"/>
              </a:rPr>
              <a:t>)</a:t>
            </a:r>
            <a:endParaRPr lang="de-DE" sz="1000" dirty="0">
              <a:latin typeface="+mn-lt"/>
            </a:endParaRPr>
          </a:p>
        </p:txBody>
      </p:sp>
      <p:sp>
        <p:nvSpPr>
          <p:cNvPr id="22" name="Textfeld 21">
            <a:extLst>
              <a:ext uri="{FF2B5EF4-FFF2-40B4-BE49-F238E27FC236}">
                <a16:creationId xmlns:a16="http://schemas.microsoft.com/office/drawing/2014/main" id="{53A1FC9A-50C1-4170-A41A-25083934C57D}"/>
              </a:ext>
            </a:extLst>
          </p:cNvPr>
          <p:cNvSpPr txBox="1"/>
          <p:nvPr/>
        </p:nvSpPr>
        <p:spPr>
          <a:xfrm>
            <a:off x="4013329" y="1565936"/>
            <a:ext cx="424559" cy="246221"/>
          </a:xfrm>
          <a:prstGeom prst="rect">
            <a:avLst/>
          </a:prstGeom>
          <a:noFill/>
        </p:spPr>
        <p:txBody>
          <a:bodyPr wrap="square">
            <a:spAutoFit/>
          </a:bodyPr>
          <a:lstStyle/>
          <a:p>
            <a:r>
              <a:rPr lang="de-DE" sz="1000" dirty="0">
                <a:latin typeface="+mn-lt"/>
              </a:rPr>
              <a:t>28</a:t>
            </a:r>
            <a:r>
              <a:rPr lang="de-DE" sz="1000" b="0" i="0" u="none" strike="noStrike" baseline="0" dirty="0">
                <a:latin typeface="+mn-lt"/>
              </a:rPr>
              <a:t>)</a:t>
            </a:r>
            <a:endParaRPr lang="de-DE" sz="1000" dirty="0">
              <a:latin typeface="+mn-lt"/>
            </a:endParaRPr>
          </a:p>
        </p:txBody>
      </p:sp>
      <p:sp>
        <p:nvSpPr>
          <p:cNvPr id="23" name="Textfeld 22">
            <a:extLst>
              <a:ext uri="{FF2B5EF4-FFF2-40B4-BE49-F238E27FC236}">
                <a16:creationId xmlns:a16="http://schemas.microsoft.com/office/drawing/2014/main" id="{72DD361B-FA79-4D4B-A06A-47E7935D26D4}"/>
              </a:ext>
            </a:extLst>
          </p:cNvPr>
          <p:cNvSpPr txBox="1"/>
          <p:nvPr/>
        </p:nvSpPr>
        <p:spPr>
          <a:xfrm>
            <a:off x="4013328" y="1798540"/>
            <a:ext cx="424559" cy="246221"/>
          </a:xfrm>
          <a:prstGeom prst="rect">
            <a:avLst/>
          </a:prstGeom>
          <a:noFill/>
        </p:spPr>
        <p:txBody>
          <a:bodyPr wrap="square">
            <a:spAutoFit/>
          </a:bodyPr>
          <a:lstStyle/>
          <a:p>
            <a:r>
              <a:rPr lang="de-DE" sz="1000" dirty="0">
                <a:latin typeface="+mn-lt"/>
              </a:rPr>
              <a:t>26</a:t>
            </a:r>
            <a:r>
              <a:rPr lang="de-DE" sz="1000" b="0" i="0" u="none" strike="noStrike" baseline="0" dirty="0">
                <a:latin typeface="+mn-lt"/>
              </a:rPr>
              <a:t>)</a:t>
            </a:r>
            <a:endParaRPr lang="de-DE" sz="1000" dirty="0">
              <a:latin typeface="+mn-lt"/>
            </a:endParaRPr>
          </a:p>
        </p:txBody>
      </p:sp>
      <p:sp>
        <p:nvSpPr>
          <p:cNvPr id="24" name="Textfeld 23">
            <a:extLst>
              <a:ext uri="{FF2B5EF4-FFF2-40B4-BE49-F238E27FC236}">
                <a16:creationId xmlns:a16="http://schemas.microsoft.com/office/drawing/2014/main" id="{722E3850-49CC-44AD-84A9-F9AD4BB76217}"/>
              </a:ext>
            </a:extLst>
          </p:cNvPr>
          <p:cNvSpPr txBox="1"/>
          <p:nvPr/>
        </p:nvSpPr>
        <p:spPr>
          <a:xfrm>
            <a:off x="6677400" y="1565936"/>
            <a:ext cx="424559" cy="246221"/>
          </a:xfrm>
          <a:prstGeom prst="rect">
            <a:avLst/>
          </a:prstGeom>
          <a:noFill/>
        </p:spPr>
        <p:txBody>
          <a:bodyPr wrap="square">
            <a:spAutoFit/>
          </a:bodyPr>
          <a:lstStyle/>
          <a:p>
            <a:r>
              <a:rPr lang="de-DE" sz="1000" dirty="0">
                <a:latin typeface="+mn-lt"/>
              </a:rPr>
              <a:t>2</a:t>
            </a:r>
            <a:r>
              <a:rPr lang="de-DE" sz="1000" b="0" i="0" u="none" strike="noStrike" baseline="0" dirty="0">
                <a:latin typeface="+mn-lt"/>
              </a:rPr>
              <a:t>9)</a:t>
            </a:r>
            <a:endParaRPr lang="de-DE" sz="1000" dirty="0">
              <a:latin typeface="+mn-lt"/>
            </a:endParaRPr>
          </a:p>
        </p:txBody>
      </p:sp>
    </p:spTree>
    <p:extLst>
      <p:ext uri="{BB962C8B-B14F-4D97-AF65-F5344CB8AC3E}">
        <p14:creationId xmlns:p14="http://schemas.microsoft.com/office/powerpoint/2010/main" val="222013688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1+#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ppt_x"/>
                                          </p:val>
                                        </p:tav>
                                        <p:tav tm="100000">
                                          <p:val>
                                            <p:strVal val="#ppt_x"/>
                                          </p:val>
                                        </p:tav>
                                      </p:tavLst>
                                    </p:anim>
                                    <p:anim calcmode="lin" valueType="num">
                                      <p:cBhvr additive="base">
                                        <p:cTn id="3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23454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Energieerzeugung auf landwirtschaftlich genutzten Flächen (9)</a:t>
            </a:r>
            <a:br>
              <a:rPr lang="de-DE" altLang="de-DE" sz="2000" dirty="0">
                <a:solidFill>
                  <a:schemeClr val="bg1"/>
                </a:solidFill>
              </a:rPr>
            </a:br>
            <a:r>
              <a:rPr lang="de-DE" altLang="de-DE" sz="2000" dirty="0">
                <a:solidFill>
                  <a:schemeClr val="bg1"/>
                </a:solidFill>
              </a:rPr>
              <a:t>Erträge aus Erneuerbaren</a:t>
            </a:r>
          </a:p>
        </p:txBody>
      </p:sp>
      <p:sp>
        <p:nvSpPr>
          <p:cNvPr id="5" name="Textfeld 4">
            <a:extLst>
              <a:ext uri="{FF2B5EF4-FFF2-40B4-BE49-F238E27FC236}">
                <a16:creationId xmlns:a16="http://schemas.microsoft.com/office/drawing/2014/main" id="{17FCD160-FFCD-4F11-B97C-37C42098CB73}"/>
              </a:ext>
            </a:extLst>
          </p:cNvPr>
          <p:cNvSpPr txBox="1"/>
          <p:nvPr/>
        </p:nvSpPr>
        <p:spPr>
          <a:xfrm>
            <a:off x="517357" y="874455"/>
            <a:ext cx="9221001" cy="1815882"/>
          </a:xfrm>
          <a:prstGeom prst="rect">
            <a:avLst/>
          </a:prstGeom>
          <a:noFill/>
        </p:spPr>
        <p:txBody>
          <a:bodyPr wrap="square">
            <a:spAutoFit/>
          </a:bodyPr>
          <a:lstStyle/>
          <a:p>
            <a:pPr marL="285750" indent="-285750" algn="l">
              <a:buFont typeface="Wingdings" panose="05000000000000000000" pitchFamily="2" charset="2"/>
              <a:buChar char="Ø"/>
            </a:pPr>
            <a:r>
              <a:rPr lang="de-DE" sz="1600" dirty="0">
                <a:solidFill>
                  <a:srgbClr val="3333FF"/>
                </a:solidFill>
                <a:latin typeface="OfficinaSans-Book"/>
              </a:rPr>
              <a:t>In 2021 wurden </a:t>
            </a:r>
            <a:r>
              <a:rPr lang="de-DE" sz="1600" b="0" i="0" u="none" strike="noStrike" baseline="0" dirty="0">
                <a:solidFill>
                  <a:srgbClr val="3333FF"/>
                </a:solidFill>
                <a:latin typeface="OfficinaSans-Book"/>
              </a:rPr>
              <a:t>auf 2,6 Mio. Hektar (15,9 Prozent) der landwirtschaftlichen Flächen nachwachsende Rohstoffe angebaut. Den größten Teil (2,3 Mio. Hektar) machen Energiepflanzen wie Raps und Mais für Biodiesel und für Biogasanlagen aus. </a:t>
            </a:r>
            <a:r>
              <a:rPr lang="de-DE" sz="1600" b="0" i="0" u="sng" strike="noStrike" baseline="0" dirty="0">
                <a:solidFill>
                  <a:srgbClr val="3333FF"/>
                </a:solidFill>
                <a:latin typeface="OfficinaSans-Book"/>
              </a:rPr>
              <a:t>Diese Nutzung ist ineffizient! „</a:t>
            </a:r>
            <a:r>
              <a:rPr lang="de-DE" sz="1600" b="0" i="0" u="none" strike="noStrike" baseline="0" dirty="0">
                <a:solidFill>
                  <a:srgbClr val="3333FF"/>
                </a:solidFill>
                <a:latin typeface="OfficinaSans-Book"/>
              </a:rPr>
              <a:t>Würde man auf die gleiche Fläche PV-Anlagen bauen, könnte das 40 bis 70-fache an Energie gewonnen werden.“ </a:t>
            </a:r>
            <a:br>
              <a:rPr lang="de-DE" sz="1600" b="0" i="0" u="none" strike="noStrike" baseline="0" dirty="0">
                <a:solidFill>
                  <a:srgbClr val="3333FF"/>
                </a:solidFill>
                <a:latin typeface="OfficinaSans-Book"/>
              </a:rPr>
            </a:br>
            <a:r>
              <a:rPr lang="de-DE" sz="1600" b="0" i="0" u="none" strike="noStrike" baseline="0" dirty="0">
                <a:solidFill>
                  <a:srgbClr val="3333FF"/>
                </a:solidFill>
                <a:latin typeface="OfficinaSans-Book"/>
              </a:rPr>
              <a:t>D. h., wenn man diese Fläche mit PV belegen würde, könnten bilanziell 2.300 TWh erzeugt werden, das entspricht mehr als der geplante Energiebedarf für ganz Deutschland in 2040 (siehe Kapitel </a:t>
            </a:r>
            <a:r>
              <a:rPr lang="de-DE" sz="1600" dirty="0">
                <a:solidFill>
                  <a:srgbClr val="3333FF"/>
                </a:solidFill>
                <a:latin typeface="OfficinaSans-Book"/>
              </a:rPr>
              <a:t>„Primärenergiebedarf und EE-Potenziale“)</a:t>
            </a:r>
          </a:p>
        </p:txBody>
      </p:sp>
      <p:sp>
        <p:nvSpPr>
          <p:cNvPr id="4" name="Textfeld 3">
            <a:extLst>
              <a:ext uri="{FF2B5EF4-FFF2-40B4-BE49-F238E27FC236}">
                <a16:creationId xmlns:a16="http://schemas.microsoft.com/office/drawing/2014/main" id="{FC796AB6-A566-4573-92E6-BC0C847B1F46}"/>
              </a:ext>
            </a:extLst>
          </p:cNvPr>
          <p:cNvSpPr txBox="1"/>
          <p:nvPr/>
        </p:nvSpPr>
        <p:spPr>
          <a:xfrm>
            <a:off x="517358" y="4234369"/>
            <a:ext cx="9221002" cy="1569660"/>
          </a:xfrm>
          <a:prstGeom prst="rect">
            <a:avLst/>
          </a:prstGeom>
          <a:noFill/>
        </p:spPr>
        <p:txBody>
          <a:bodyPr wrap="square">
            <a:spAutoFit/>
          </a:bodyPr>
          <a:lstStyle/>
          <a:p>
            <a:pPr marL="285750" indent="-285750">
              <a:buFont typeface="Wingdings" panose="05000000000000000000" pitchFamily="2" charset="2"/>
              <a:buChar char="Ø"/>
            </a:pPr>
            <a:r>
              <a:rPr lang="de-DE" sz="1600" b="0" i="0" u="none" strike="noStrike" baseline="0" dirty="0">
                <a:solidFill>
                  <a:srgbClr val="3333FF"/>
                </a:solidFill>
                <a:latin typeface="OfficinaSans-Book"/>
              </a:rPr>
              <a:t>Bei Windparks können pro Windrad </a:t>
            </a:r>
            <a:r>
              <a:rPr lang="de-DE" sz="1600" dirty="0">
                <a:solidFill>
                  <a:srgbClr val="3333FF"/>
                </a:solidFill>
                <a:latin typeface="OfficinaSans-Book"/>
              </a:rPr>
              <a:t>beträchtliche Pachterträge für die Grundstückseigner erzielt werden.</a:t>
            </a:r>
            <a:br>
              <a:rPr lang="de-DE" sz="1600" dirty="0">
                <a:solidFill>
                  <a:srgbClr val="3333FF"/>
                </a:solidFill>
                <a:latin typeface="OfficinaSans-Book"/>
              </a:rPr>
            </a:br>
            <a:r>
              <a:rPr lang="de-DE" sz="1600" u="sng" dirty="0">
                <a:solidFill>
                  <a:srgbClr val="3333FF"/>
                </a:solidFill>
                <a:latin typeface="OfficinaSans-Book"/>
              </a:rPr>
              <a:t>Beispiel</a:t>
            </a:r>
            <a:r>
              <a:rPr lang="de-DE" sz="1600" dirty="0">
                <a:solidFill>
                  <a:srgbClr val="3333FF"/>
                </a:solidFill>
                <a:latin typeface="OfficinaSans-Book"/>
              </a:rPr>
              <a:t>: Windrad mit einer Nennleistung von 6 MW mit Standort im Südwesten mit 2.500 Jahresvolllaststunden und einem Pachtzins von 1 €Cent/kWh.</a:t>
            </a:r>
            <a:br>
              <a:rPr lang="de-DE" sz="1600" dirty="0">
                <a:solidFill>
                  <a:srgbClr val="3333FF"/>
                </a:solidFill>
                <a:latin typeface="OfficinaSans-Book"/>
              </a:rPr>
            </a:br>
            <a:r>
              <a:rPr lang="de-DE" sz="1600" dirty="0">
                <a:solidFill>
                  <a:srgbClr val="3333FF"/>
                </a:solidFill>
                <a:latin typeface="OfficinaSans-Book"/>
              </a:rPr>
              <a:t>Berechnung: 6.000kW x 2.500h= 15 Mio. kWh; 15 Mio. kWh x 0,01 €/kWh= 150.000€/a pro Windrad.</a:t>
            </a:r>
            <a:br>
              <a:rPr lang="de-DE" sz="1600" dirty="0">
                <a:solidFill>
                  <a:srgbClr val="3333FF"/>
                </a:solidFill>
                <a:latin typeface="OfficinaSans-Book"/>
              </a:rPr>
            </a:br>
            <a:r>
              <a:rPr lang="de-DE" sz="1600" dirty="0">
                <a:solidFill>
                  <a:srgbClr val="3333FF"/>
                </a:solidFill>
                <a:latin typeface="OfficinaSans-Book"/>
              </a:rPr>
              <a:t>Die Gemeinde erhält gemäß EEG 2021 einen Pachtzins von 0,2 €Cent/kWh</a:t>
            </a:r>
            <a:br>
              <a:rPr lang="de-DE" sz="1600" dirty="0">
                <a:solidFill>
                  <a:srgbClr val="3333FF"/>
                </a:solidFill>
                <a:latin typeface="OfficinaSans-Book"/>
              </a:rPr>
            </a:br>
            <a:r>
              <a:rPr lang="de-DE" sz="1600" dirty="0">
                <a:solidFill>
                  <a:srgbClr val="3333FF"/>
                </a:solidFill>
                <a:latin typeface="OfficinaSans-Book"/>
              </a:rPr>
              <a:t>Berechnung: 15 Mio. kWh x 0,2 €Cent/kWh= 30.000 €/a pro Windrad.</a:t>
            </a:r>
            <a:endParaRPr lang="de-DE" sz="1600" dirty="0">
              <a:solidFill>
                <a:srgbClr val="3333FF"/>
              </a:solidFill>
            </a:endParaRPr>
          </a:p>
        </p:txBody>
      </p:sp>
      <p:sp>
        <p:nvSpPr>
          <p:cNvPr id="6" name="Textfeld 5">
            <a:extLst>
              <a:ext uri="{FF2B5EF4-FFF2-40B4-BE49-F238E27FC236}">
                <a16:creationId xmlns:a16="http://schemas.microsoft.com/office/drawing/2014/main" id="{0AD5B379-DA98-4824-8E4F-BC723F7E0677}"/>
              </a:ext>
            </a:extLst>
          </p:cNvPr>
          <p:cNvSpPr txBox="1"/>
          <p:nvPr/>
        </p:nvSpPr>
        <p:spPr>
          <a:xfrm>
            <a:off x="517358" y="2800634"/>
            <a:ext cx="8963526" cy="1323439"/>
          </a:xfrm>
          <a:prstGeom prst="rect">
            <a:avLst/>
          </a:prstGeom>
          <a:noFill/>
        </p:spPr>
        <p:txBody>
          <a:bodyPr wrap="square">
            <a:spAutoFit/>
          </a:bodyPr>
          <a:lstStyle/>
          <a:p>
            <a:pPr marL="285750" indent="-285750">
              <a:buFont typeface="Wingdings" panose="05000000000000000000" pitchFamily="2" charset="2"/>
              <a:buChar char="Ø"/>
            </a:pPr>
            <a:r>
              <a:rPr lang="de-DE" sz="1600" b="0" i="0" u="none" strike="noStrike" baseline="0" dirty="0">
                <a:solidFill>
                  <a:srgbClr val="3333FF"/>
                </a:solidFill>
                <a:latin typeface="OfficinaSans-Book"/>
              </a:rPr>
              <a:t>Bei PV-Freiflächenanlagen können ca. 2.000 €/ha  Pachterträge </a:t>
            </a:r>
            <a:r>
              <a:rPr lang="de-DE" sz="1600" dirty="0">
                <a:solidFill>
                  <a:srgbClr val="3333FF"/>
                </a:solidFill>
                <a:latin typeface="OfficinaSans-Book"/>
              </a:rPr>
              <a:t>pro</a:t>
            </a:r>
            <a:r>
              <a:rPr lang="de-DE" sz="1600" b="0" i="0" u="none" strike="noStrike" baseline="0" dirty="0">
                <a:solidFill>
                  <a:srgbClr val="3333FF"/>
                </a:solidFill>
                <a:latin typeface="OfficinaSans-Book"/>
              </a:rPr>
              <a:t> Jahr erzielt werden. </a:t>
            </a:r>
            <a:br>
              <a:rPr lang="de-DE" sz="1600" b="0" i="0" u="none" strike="noStrike" baseline="0" dirty="0">
                <a:solidFill>
                  <a:srgbClr val="3333FF"/>
                </a:solidFill>
                <a:latin typeface="OfficinaSans-Book"/>
              </a:rPr>
            </a:br>
            <a:r>
              <a:rPr lang="de-DE" sz="1600" dirty="0">
                <a:solidFill>
                  <a:srgbClr val="3333FF"/>
                </a:solidFill>
                <a:latin typeface="OfficinaSans-Book"/>
              </a:rPr>
              <a:t>Die Gemeinde erhält gemäß EEG 2021 einen Pachtzins von 0,2 €Cent/kWh</a:t>
            </a:r>
            <a:br>
              <a:rPr lang="de-DE" sz="1600" dirty="0">
                <a:solidFill>
                  <a:srgbClr val="3333FF"/>
                </a:solidFill>
                <a:latin typeface="OfficinaSans-Book"/>
              </a:rPr>
            </a:br>
            <a:r>
              <a:rPr lang="de-DE" sz="1600" u="sng" dirty="0">
                <a:solidFill>
                  <a:srgbClr val="3333FF"/>
                </a:solidFill>
                <a:latin typeface="OfficinaSans-Book"/>
              </a:rPr>
              <a:t>Beispiel</a:t>
            </a:r>
            <a:r>
              <a:rPr lang="de-DE" sz="1600" dirty="0">
                <a:solidFill>
                  <a:srgbClr val="3333FF"/>
                </a:solidFill>
                <a:latin typeface="OfficinaSans-Book"/>
              </a:rPr>
              <a:t>:</a:t>
            </a:r>
            <a:r>
              <a:rPr lang="de-DE" sz="1600" u="sng" dirty="0">
                <a:solidFill>
                  <a:srgbClr val="3333FF"/>
                </a:solidFill>
                <a:latin typeface="OfficinaSans-Book"/>
              </a:rPr>
              <a:t> </a:t>
            </a:r>
            <a:r>
              <a:rPr lang="de-DE" sz="1600" dirty="0">
                <a:solidFill>
                  <a:srgbClr val="3333FF"/>
                </a:solidFill>
                <a:latin typeface="OfficinaSans-Book"/>
              </a:rPr>
              <a:t>PV-Freiflächenanlage mit 2 </a:t>
            </a:r>
            <a:r>
              <a:rPr lang="de-DE" sz="1600" dirty="0" err="1">
                <a:solidFill>
                  <a:srgbClr val="3333FF"/>
                </a:solidFill>
                <a:latin typeface="OfficinaSans-Book"/>
              </a:rPr>
              <a:t>MWp</a:t>
            </a:r>
            <a:r>
              <a:rPr lang="de-DE" sz="1600" dirty="0">
                <a:solidFill>
                  <a:srgbClr val="3333FF"/>
                </a:solidFill>
                <a:latin typeface="OfficinaSans-Book"/>
              </a:rPr>
              <a:t>, Standort Südwesten mit Südausrichtung: 1.100 Jahresvolllaststunden.</a:t>
            </a:r>
            <a:br>
              <a:rPr lang="de-DE" sz="1600" dirty="0">
                <a:solidFill>
                  <a:srgbClr val="3333FF"/>
                </a:solidFill>
                <a:latin typeface="OfficinaSans-Book"/>
              </a:rPr>
            </a:br>
            <a:r>
              <a:rPr lang="de-DE" sz="1600" dirty="0">
                <a:solidFill>
                  <a:srgbClr val="3333FF"/>
                </a:solidFill>
                <a:latin typeface="OfficinaSans-Book"/>
              </a:rPr>
              <a:t>Berechnung: 2.000kW x 1.100h= 2,2 Mio. kWh; 2,2 Mio. kWh x 0,2 €Cent/kWh= 4.400 €/a</a:t>
            </a:r>
            <a:endParaRPr lang="de-DE" sz="1600" dirty="0">
              <a:solidFill>
                <a:srgbClr val="3333FF"/>
              </a:solidFill>
            </a:endParaRPr>
          </a:p>
        </p:txBody>
      </p:sp>
      <p:sp>
        <p:nvSpPr>
          <p:cNvPr id="7" name="Text Box 14">
            <a:extLst>
              <a:ext uri="{FF2B5EF4-FFF2-40B4-BE49-F238E27FC236}">
                <a16:creationId xmlns:a16="http://schemas.microsoft.com/office/drawing/2014/main" id="{F0FB46BB-6B43-4C5C-99BC-38B885FCE690}"/>
              </a:ext>
            </a:extLst>
          </p:cNvPr>
          <p:cNvSpPr txBox="1">
            <a:spLocks noChangeArrowheads="1"/>
          </p:cNvSpPr>
          <p:nvPr/>
        </p:nvSpPr>
        <p:spPr bwMode="auto">
          <a:xfrm flipH="1">
            <a:off x="7463834" y="1664213"/>
            <a:ext cx="226270"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ea typeface="Microsoft YaHei" panose="020B0503020204020204" pitchFamily="34" charset="-122"/>
              </a:rPr>
              <a:t>30)</a:t>
            </a:r>
          </a:p>
        </p:txBody>
      </p:sp>
      <p:sp>
        <p:nvSpPr>
          <p:cNvPr id="8" name="Text Box 14">
            <a:extLst>
              <a:ext uri="{FF2B5EF4-FFF2-40B4-BE49-F238E27FC236}">
                <a16:creationId xmlns:a16="http://schemas.microsoft.com/office/drawing/2014/main" id="{3F38C7E3-52F7-4377-952A-E0A151DD11FB}"/>
              </a:ext>
            </a:extLst>
          </p:cNvPr>
          <p:cNvSpPr txBox="1">
            <a:spLocks noChangeArrowheads="1"/>
          </p:cNvSpPr>
          <p:nvPr/>
        </p:nvSpPr>
        <p:spPr bwMode="auto">
          <a:xfrm>
            <a:off x="8233789" y="5522952"/>
            <a:ext cx="163666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30) Quellenliste </a:t>
            </a:r>
          </a:p>
        </p:txBody>
      </p:sp>
      <p:sp>
        <p:nvSpPr>
          <p:cNvPr id="9" name="Text Box 5">
            <a:extLst>
              <a:ext uri="{FF2B5EF4-FFF2-40B4-BE49-F238E27FC236}">
                <a16:creationId xmlns:a16="http://schemas.microsoft.com/office/drawing/2014/main" id="{66BF2B26-F917-4D49-AC96-836E58B176FB}"/>
              </a:ext>
            </a:extLst>
          </p:cNvPr>
          <p:cNvSpPr txBox="1">
            <a:spLocks noChangeArrowheads="1"/>
          </p:cNvSpPr>
          <p:nvPr/>
        </p:nvSpPr>
        <p:spPr bwMode="auto">
          <a:xfrm>
            <a:off x="584200" y="5899787"/>
            <a:ext cx="8697913"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Windparks und PV-Freiflächenanlagen bringen gute Erträge für</a:t>
            </a:r>
            <a:br>
              <a:rPr lang="de-DE" altLang="de-DE" sz="1800" dirty="0">
                <a:solidFill>
                  <a:srgbClr val="00B050"/>
                </a:solidFill>
              </a:rPr>
            </a:br>
            <a:r>
              <a:rPr lang="de-DE" altLang="de-DE" sz="1800" dirty="0">
                <a:solidFill>
                  <a:srgbClr val="00B050"/>
                </a:solidFill>
              </a:rPr>
              <a:t>Grundstückseigner und Gemeinden!</a:t>
            </a:r>
            <a:endParaRPr lang="de-DE" altLang="de-DE" sz="1800" i="1" dirty="0">
              <a:solidFill>
                <a:srgbClr val="00B050"/>
              </a:solidFill>
            </a:endParaRPr>
          </a:p>
        </p:txBody>
      </p:sp>
    </p:spTree>
    <p:extLst>
      <p:ext uri="{BB962C8B-B14F-4D97-AF65-F5344CB8AC3E}">
        <p14:creationId xmlns:p14="http://schemas.microsoft.com/office/powerpoint/2010/main" val="311350463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269B5DA-0F3F-1EA2-F75C-91B16E54CD42}"/>
              </a:ext>
            </a:extLst>
          </p:cNvPr>
          <p:cNvSpPr txBox="1">
            <a:spLocks noChangeArrowheads="1"/>
          </p:cNvSpPr>
          <p:nvPr/>
        </p:nvSpPr>
        <p:spPr bwMode="auto">
          <a:xfrm>
            <a:off x="435296" y="770900"/>
            <a:ext cx="8697913" cy="1107996"/>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800" b="1" dirty="0">
                <a:solidFill>
                  <a:srgbClr val="563BFB"/>
                </a:solidFill>
              </a:rPr>
              <a:t>Nebenwirkungen</a:t>
            </a:r>
            <a:br>
              <a:rPr lang="de-DE" altLang="de-DE" sz="1600" b="1" dirty="0">
                <a:solidFill>
                  <a:srgbClr val="563BFB"/>
                </a:solidFill>
              </a:rPr>
            </a:br>
            <a:r>
              <a:rPr lang="de-DE" altLang="de-DE" sz="1600" dirty="0">
                <a:solidFill>
                  <a:srgbClr val="563BFB"/>
                </a:solidFill>
              </a:rPr>
              <a:t>EE-Anlagen haben, wie alle technische Anlagen, auch „Nebenwirkungen“, die über den unmittelbaren Standort, bis in Nachbargemeinden, hinausgehen können. Durch geeignete Maßnahmen kann die Akzeptanz bei der Bürgerschaft verbessert werden:</a:t>
            </a:r>
            <a:endParaRPr lang="de-DE" altLang="de-DE" sz="1600" b="1" dirty="0">
              <a:solidFill>
                <a:srgbClr val="563BFB"/>
              </a:solidFill>
            </a:endParaRPr>
          </a:p>
        </p:txBody>
      </p:sp>
      <p:sp>
        <p:nvSpPr>
          <p:cNvPr id="16" name="Text Box 5">
            <a:extLst>
              <a:ext uri="{FF2B5EF4-FFF2-40B4-BE49-F238E27FC236}">
                <a16:creationId xmlns:a16="http://schemas.microsoft.com/office/drawing/2014/main" id="{712F64BE-E829-CE6D-03AD-0E2C4BDF98CE}"/>
              </a:ext>
            </a:extLst>
          </p:cNvPr>
          <p:cNvSpPr txBox="1">
            <a:spLocks noChangeArrowheads="1"/>
          </p:cNvSpPr>
          <p:nvPr/>
        </p:nvSpPr>
        <p:spPr bwMode="auto">
          <a:xfrm>
            <a:off x="435296" y="2048559"/>
            <a:ext cx="9199592"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Landschaftsbild</a:t>
            </a:r>
            <a:br>
              <a:rPr lang="de-DE" altLang="de-DE" sz="1600" dirty="0">
                <a:solidFill>
                  <a:srgbClr val="563BFB"/>
                </a:solidFill>
              </a:rPr>
            </a:br>
            <a:r>
              <a:rPr lang="de-DE" altLang="de-DE" sz="1600" dirty="0">
                <a:solidFill>
                  <a:srgbClr val="563BFB"/>
                </a:solidFill>
              </a:rPr>
              <a:t>  Maßnahme: Beim </a:t>
            </a:r>
            <a:r>
              <a:rPr lang="de-DE" altLang="de-DE" sz="1600" dirty="0" err="1">
                <a:solidFill>
                  <a:srgbClr val="563BFB"/>
                </a:solidFill>
              </a:rPr>
              <a:t>Repowering</a:t>
            </a:r>
            <a:r>
              <a:rPr lang="de-DE" altLang="de-DE" sz="1600" dirty="0">
                <a:solidFill>
                  <a:srgbClr val="563BFB"/>
                </a:solidFill>
              </a:rPr>
              <a:t> werden die vorhanden Windräder durch Leistungsstärkere ersetzt</a:t>
            </a:r>
            <a:br>
              <a:rPr lang="de-DE" altLang="de-DE" sz="1600" dirty="0">
                <a:solidFill>
                  <a:srgbClr val="563BFB"/>
                </a:solidFill>
              </a:rPr>
            </a:br>
            <a:r>
              <a:rPr lang="de-DE" altLang="de-DE" sz="1600" dirty="0">
                <a:solidFill>
                  <a:srgbClr val="563BFB"/>
                </a:solidFill>
              </a:rPr>
              <a:t>  (z.B. 1,5 MW </a:t>
            </a:r>
            <a:r>
              <a:rPr lang="de-DE" altLang="de-DE" sz="1600" dirty="0">
                <a:solidFill>
                  <a:srgbClr val="563BFB"/>
                </a:solidFill>
                <a:sym typeface="Wingdings" panose="05000000000000000000" pitchFamily="2" charset="2"/>
              </a:rPr>
              <a:t> 6 MW). Dadurch stehen im Endausbau weniger „Spargel“ in der Landschaft.</a:t>
            </a:r>
            <a:endParaRPr lang="de-DE" altLang="de-DE" sz="1600" dirty="0">
              <a:solidFill>
                <a:srgbClr val="563BFB"/>
              </a:solidFill>
            </a:endParaRPr>
          </a:p>
        </p:txBody>
      </p:sp>
      <p:sp>
        <p:nvSpPr>
          <p:cNvPr id="17" name="Text Box 5">
            <a:extLst>
              <a:ext uri="{FF2B5EF4-FFF2-40B4-BE49-F238E27FC236}">
                <a16:creationId xmlns:a16="http://schemas.microsoft.com/office/drawing/2014/main" id="{5B08962A-8CC3-D7DB-8826-5B7E25158F3D}"/>
              </a:ext>
            </a:extLst>
          </p:cNvPr>
          <p:cNvSpPr txBox="1">
            <a:spLocks noChangeArrowheads="1"/>
          </p:cNvSpPr>
          <p:nvPr/>
        </p:nvSpPr>
        <p:spPr bwMode="auto">
          <a:xfrm>
            <a:off x="435296" y="2787060"/>
            <a:ext cx="9199592"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Geräuschentwicklung</a:t>
            </a:r>
            <a:br>
              <a:rPr lang="de-DE" altLang="de-DE" sz="1600" u="sng" dirty="0">
                <a:solidFill>
                  <a:srgbClr val="563BFB"/>
                </a:solidFill>
              </a:rPr>
            </a:br>
            <a:r>
              <a:rPr lang="de-DE" altLang="de-DE" sz="1600" dirty="0">
                <a:solidFill>
                  <a:srgbClr val="563BFB"/>
                </a:solidFill>
              </a:rPr>
              <a:t>  Maßnahme: Durch „Haifischzähne“ (</a:t>
            </a:r>
            <a:r>
              <a:rPr lang="de-DE" sz="1600" dirty="0" err="1">
                <a:solidFill>
                  <a:srgbClr val="563BFB"/>
                </a:solidFill>
              </a:rPr>
              <a:t>Hinterkantenkamm</a:t>
            </a:r>
            <a:r>
              <a:rPr lang="de-DE" altLang="de-DE" sz="1600" dirty="0">
                <a:solidFill>
                  <a:srgbClr val="563BFB"/>
                </a:solidFill>
              </a:rPr>
              <a:t>) an der Rückseite der Rotorblätter kann</a:t>
            </a:r>
            <a:br>
              <a:rPr lang="de-DE" altLang="de-DE" sz="1600" dirty="0">
                <a:solidFill>
                  <a:srgbClr val="563BFB"/>
                </a:solidFill>
              </a:rPr>
            </a:br>
            <a:r>
              <a:rPr lang="de-DE" altLang="de-DE" sz="1600" dirty="0">
                <a:solidFill>
                  <a:srgbClr val="563BFB"/>
                </a:solidFill>
              </a:rPr>
              <a:t>  die Schallemission um 3 dB reduziert werden.</a:t>
            </a:r>
          </a:p>
        </p:txBody>
      </p:sp>
      <p:sp>
        <p:nvSpPr>
          <p:cNvPr id="18" name="Text Box 5">
            <a:extLst>
              <a:ext uri="{FF2B5EF4-FFF2-40B4-BE49-F238E27FC236}">
                <a16:creationId xmlns:a16="http://schemas.microsoft.com/office/drawing/2014/main" id="{2D611012-142B-DD86-CA2D-62928212FFE0}"/>
              </a:ext>
            </a:extLst>
          </p:cNvPr>
          <p:cNvSpPr txBox="1">
            <a:spLocks noChangeArrowheads="1"/>
          </p:cNvSpPr>
          <p:nvPr/>
        </p:nvSpPr>
        <p:spPr bwMode="auto">
          <a:xfrm>
            <a:off x="435296" y="3525561"/>
            <a:ext cx="869791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Blinkende Positionslampen</a:t>
            </a:r>
            <a:br>
              <a:rPr lang="de-DE" altLang="de-DE" sz="1600" u="sng" dirty="0">
                <a:solidFill>
                  <a:srgbClr val="563BFB"/>
                </a:solidFill>
              </a:rPr>
            </a:br>
            <a:r>
              <a:rPr lang="de-DE" altLang="de-DE" sz="1600" dirty="0">
                <a:solidFill>
                  <a:srgbClr val="563BFB"/>
                </a:solidFill>
              </a:rPr>
              <a:t>  Maßnahme: Die Positionslampen werden über Passiv-Radar-Sensoren nur dann</a:t>
            </a:r>
            <a:br>
              <a:rPr lang="de-DE" altLang="de-DE" sz="1600" dirty="0">
                <a:solidFill>
                  <a:srgbClr val="563BFB"/>
                </a:solidFill>
              </a:rPr>
            </a:br>
            <a:r>
              <a:rPr lang="de-DE" altLang="de-DE" sz="1600" dirty="0">
                <a:solidFill>
                  <a:srgbClr val="563BFB"/>
                </a:solidFill>
              </a:rPr>
              <a:t>  eingeschaltet, wenn sich Flugobjekte in bestimmter Entfernung dem Windpark nähern.</a:t>
            </a:r>
            <a:endParaRPr lang="de-DE" altLang="de-DE" sz="1600" u="sng" dirty="0">
              <a:solidFill>
                <a:srgbClr val="563BFB"/>
              </a:solidFill>
            </a:endParaRPr>
          </a:p>
        </p:txBody>
      </p:sp>
      <p:sp>
        <p:nvSpPr>
          <p:cNvPr id="6" name="Text Box 5">
            <a:extLst>
              <a:ext uri="{FF2B5EF4-FFF2-40B4-BE49-F238E27FC236}">
                <a16:creationId xmlns:a16="http://schemas.microsoft.com/office/drawing/2014/main" id="{6584F234-493C-7198-6552-432FB9C16989}"/>
              </a:ext>
            </a:extLst>
          </p:cNvPr>
          <p:cNvSpPr txBox="1">
            <a:spLocks noChangeArrowheads="1"/>
          </p:cNvSpPr>
          <p:nvPr/>
        </p:nvSpPr>
        <p:spPr bwMode="auto">
          <a:xfrm>
            <a:off x="435296" y="4264062"/>
            <a:ext cx="9199592"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Tierschäden</a:t>
            </a:r>
            <a:br>
              <a:rPr lang="de-DE" altLang="de-DE" sz="1600" u="sng" dirty="0">
                <a:solidFill>
                  <a:srgbClr val="563BFB"/>
                </a:solidFill>
              </a:rPr>
            </a:br>
            <a:r>
              <a:rPr lang="de-DE" altLang="de-DE" sz="1600" dirty="0">
                <a:solidFill>
                  <a:srgbClr val="563BFB"/>
                </a:solidFill>
              </a:rPr>
              <a:t>  Maßnahme (BUND): Durch ein Antikollisionssystem werden Windräder abgeschaltet, wenn Vögel</a:t>
            </a:r>
            <a:br>
              <a:rPr lang="de-DE" altLang="de-DE" sz="1600" dirty="0">
                <a:solidFill>
                  <a:srgbClr val="563BFB"/>
                </a:solidFill>
              </a:rPr>
            </a:br>
            <a:r>
              <a:rPr lang="de-DE" altLang="de-DE" sz="1600" dirty="0">
                <a:solidFill>
                  <a:srgbClr val="563BFB"/>
                </a:solidFill>
              </a:rPr>
              <a:t>  bestimmter Art in der Nähe sind. Verkehr etc. machen größere Schäden als Windräder!</a:t>
            </a:r>
            <a:endParaRPr lang="de-DE" altLang="de-DE" sz="1600" u="sng" dirty="0">
              <a:solidFill>
                <a:srgbClr val="563BFB"/>
              </a:solidFill>
            </a:endParaRPr>
          </a:p>
        </p:txBody>
      </p:sp>
      <p:sp>
        <p:nvSpPr>
          <p:cNvPr id="7" name="Rectangle 4">
            <a:extLst>
              <a:ext uri="{FF2B5EF4-FFF2-40B4-BE49-F238E27FC236}">
                <a16:creationId xmlns:a16="http://schemas.microsoft.com/office/drawing/2014/main" id="{2AA3A117-9F36-B010-433D-CFA444FA4F55}"/>
              </a:ext>
            </a:extLst>
          </p:cNvPr>
          <p:cNvSpPr>
            <a:spLocks noChangeArrowheads="1"/>
          </p:cNvSpPr>
          <p:nvPr/>
        </p:nvSpPr>
        <p:spPr bwMode="auto">
          <a:xfrm>
            <a:off x="0" y="614862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Durch geeignete Maßnahmen müssen die Nebenwirkungen minimiert werden!</a:t>
            </a:r>
          </a:p>
        </p:txBody>
      </p:sp>
      <p:sp>
        <p:nvSpPr>
          <p:cNvPr id="22" name="Textfeld 21">
            <a:extLst>
              <a:ext uri="{FF2B5EF4-FFF2-40B4-BE49-F238E27FC236}">
                <a16:creationId xmlns:a16="http://schemas.microsoft.com/office/drawing/2014/main" id="{8D8424BB-D8F1-376B-3E62-B499113DAB73}"/>
              </a:ext>
            </a:extLst>
          </p:cNvPr>
          <p:cNvSpPr txBox="1"/>
          <p:nvPr/>
        </p:nvSpPr>
        <p:spPr>
          <a:xfrm>
            <a:off x="435296" y="1835316"/>
            <a:ext cx="1961395" cy="338554"/>
          </a:xfrm>
          <a:prstGeom prst="rect">
            <a:avLst/>
          </a:prstGeom>
          <a:noFill/>
        </p:spPr>
        <p:txBody>
          <a:bodyPr wrap="square">
            <a:spAutoFit/>
          </a:bodyPr>
          <a:lstStyle/>
          <a:p>
            <a:r>
              <a:rPr lang="de-DE" sz="1600" b="1" dirty="0">
                <a:solidFill>
                  <a:srgbClr val="563BFB"/>
                </a:solidFill>
              </a:rPr>
              <a:t>Windräder</a:t>
            </a:r>
            <a:endParaRPr lang="de-DE" sz="1600" dirty="0"/>
          </a:p>
        </p:txBody>
      </p:sp>
      <p:sp>
        <p:nvSpPr>
          <p:cNvPr id="23" name="Text Box 5">
            <a:extLst>
              <a:ext uri="{FF2B5EF4-FFF2-40B4-BE49-F238E27FC236}">
                <a16:creationId xmlns:a16="http://schemas.microsoft.com/office/drawing/2014/main" id="{936FFC01-6F06-DE36-69BB-4AEAC0F8BCBC}"/>
              </a:ext>
            </a:extLst>
          </p:cNvPr>
          <p:cNvSpPr txBox="1">
            <a:spLocks noChangeArrowheads="1"/>
          </p:cNvSpPr>
          <p:nvPr/>
        </p:nvSpPr>
        <p:spPr bwMode="auto">
          <a:xfrm>
            <a:off x="435296" y="5285208"/>
            <a:ext cx="9199592"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Flächenverbrauch</a:t>
            </a:r>
            <a:br>
              <a:rPr lang="de-DE" altLang="de-DE" sz="1600" dirty="0">
                <a:solidFill>
                  <a:srgbClr val="563BFB"/>
                </a:solidFill>
              </a:rPr>
            </a:br>
            <a:r>
              <a:rPr lang="de-DE" altLang="de-DE" sz="1600" dirty="0">
                <a:solidFill>
                  <a:srgbClr val="563BFB"/>
                </a:solidFill>
              </a:rPr>
              <a:t>  Maßnahme: Mit einem Biodiversitätskonzept werden bessere </a:t>
            </a:r>
            <a:r>
              <a:rPr lang="de-DE" altLang="de-DE" sz="1600" dirty="0" err="1">
                <a:solidFill>
                  <a:srgbClr val="563BFB"/>
                </a:solidFill>
              </a:rPr>
              <a:t>Ökowerte</a:t>
            </a:r>
            <a:r>
              <a:rPr lang="de-DE" altLang="de-DE" sz="1600" dirty="0">
                <a:solidFill>
                  <a:srgbClr val="563BFB"/>
                </a:solidFill>
              </a:rPr>
              <a:t> erreicht als z.B. bei einem</a:t>
            </a:r>
            <a:br>
              <a:rPr lang="de-DE" altLang="de-DE" sz="1600" dirty="0">
                <a:solidFill>
                  <a:srgbClr val="563BFB"/>
                </a:solidFill>
              </a:rPr>
            </a:br>
            <a:r>
              <a:rPr lang="de-DE" altLang="de-DE" sz="1600" dirty="0">
                <a:solidFill>
                  <a:srgbClr val="563BFB"/>
                </a:solidFill>
              </a:rPr>
              <a:t>  Maisacker für Biogas-Anlagen! </a:t>
            </a:r>
          </a:p>
        </p:txBody>
      </p:sp>
      <p:sp>
        <p:nvSpPr>
          <p:cNvPr id="24" name="Textfeld 23">
            <a:extLst>
              <a:ext uri="{FF2B5EF4-FFF2-40B4-BE49-F238E27FC236}">
                <a16:creationId xmlns:a16="http://schemas.microsoft.com/office/drawing/2014/main" id="{D4F27DB8-57C7-A813-86F0-C6CC72F62581}"/>
              </a:ext>
            </a:extLst>
          </p:cNvPr>
          <p:cNvSpPr txBox="1"/>
          <p:nvPr/>
        </p:nvSpPr>
        <p:spPr>
          <a:xfrm>
            <a:off x="435296" y="5071965"/>
            <a:ext cx="3337807" cy="338554"/>
          </a:xfrm>
          <a:prstGeom prst="rect">
            <a:avLst/>
          </a:prstGeom>
          <a:noFill/>
        </p:spPr>
        <p:txBody>
          <a:bodyPr wrap="square">
            <a:spAutoFit/>
          </a:bodyPr>
          <a:lstStyle/>
          <a:p>
            <a:r>
              <a:rPr lang="de-DE" sz="1600" b="1" dirty="0">
                <a:solidFill>
                  <a:srgbClr val="563BFB"/>
                </a:solidFill>
              </a:rPr>
              <a:t>PV-Freiflächenanlagen</a:t>
            </a:r>
            <a:endParaRPr lang="de-DE" sz="1600" dirty="0"/>
          </a:p>
        </p:txBody>
      </p:sp>
      <p:sp>
        <p:nvSpPr>
          <p:cNvPr id="4" name="Textfeld 3">
            <a:extLst>
              <a:ext uri="{FF2B5EF4-FFF2-40B4-BE49-F238E27FC236}">
                <a16:creationId xmlns:a16="http://schemas.microsoft.com/office/drawing/2014/main" id="{425B694A-1DFC-F96D-C723-C74F7D8BBE73}"/>
              </a:ext>
            </a:extLst>
          </p:cNvPr>
          <p:cNvSpPr txBox="1"/>
          <p:nvPr/>
        </p:nvSpPr>
        <p:spPr>
          <a:xfrm>
            <a:off x="840614" y="-28138"/>
            <a:ext cx="8883487" cy="707886"/>
          </a:xfrm>
          <a:prstGeom prst="rect">
            <a:avLst/>
          </a:prstGeom>
          <a:noFill/>
        </p:spPr>
        <p:txBody>
          <a:bodyPr wrap="square" rtlCol="0">
            <a:spAutoFit/>
          </a:bodyPr>
          <a:lstStyle/>
          <a:p>
            <a:r>
              <a:rPr lang="de-DE" sz="2000" dirty="0">
                <a:solidFill>
                  <a:schemeClr val="bg1"/>
                </a:solidFill>
                <a:effectLst>
                  <a:outerShdw blurRad="38100" dist="38100" dir="2700000" algn="tl">
                    <a:srgbClr val="000000">
                      <a:alpha val="43137"/>
                    </a:srgbClr>
                  </a:outerShdw>
                </a:effectLst>
              </a:rPr>
              <a:t>Nebenwirkungen und Beteiligungen (1)</a:t>
            </a:r>
            <a:br>
              <a:rPr 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sym typeface="Wingdings" panose="05000000000000000000" pitchFamily="2" charset="2"/>
              </a:rPr>
              <a:t> </a:t>
            </a:r>
            <a:r>
              <a:rPr lang="de-DE" altLang="de-DE" sz="2000" dirty="0">
                <a:solidFill>
                  <a:schemeClr val="bg1"/>
                </a:solidFill>
                <a:effectLst>
                  <a:outerShdw blurRad="38100" dist="38100" dir="2700000" algn="tl">
                    <a:srgbClr val="000000">
                      <a:alpha val="43137"/>
                    </a:srgbClr>
                  </a:outerShdw>
                </a:effectLst>
              </a:rPr>
              <a:t>energetische Dorf-/Stadtgemeinschaft (1)</a:t>
            </a:r>
            <a:endParaRPr lang="de-DE" sz="2000" dirty="0">
              <a:solidFill>
                <a:schemeClr val="bg1"/>
              </a:solidFill>
            </a:endParaRPr>
          </a:p>
        </p:txBody>
      </p:sp>
    </p:spTree>
    <p:extLst>
      <p:ext uri="{BB962C8B-B14F-4D97-AF65-F5344CB8AC3E}">
        <p14:creationId xmlns:p14="http://schemas.microsoft.com/office/powerpoint/2010/main" val="7756568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1+#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1+#ppt_w/2"/>
                                          </p:val>
                                        </p:tav>
                                        <p:tav tm="100000">
                                          <p:val>
                                            <p:strVal val="#ppt_x"/>
                                          </p:val>
                                        </p:tav>
                                      </p:tavLst>
                                    </p:anim>
                                    <p:anim calcmode="lin" valueType="num">
                                      <p:cBhvr additive="base">
                                        <p:cTn id="2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1+#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1+#ppt_w/2"/>
                                          </p:val>
                                        </p:tav>
                                        <p:tav tm="100000">
                                          <p:val>
                                            <p:strVal val="#ppt_x"/>
                                          </p:val>
                                        </p:tav>
                                      </p:tavLst>
                                    </p:anim>
                                    <p:anim calcmode="lin" valueType="num">
                                      <p:cBhvr additive="base">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1+#ppt_w/2"/>
                                          </p:val>
                                        </p:tav>
                                        <p:tav tm="100000">
                                          <p:val>
                                            <p:strVal val="#ppt_x"/>
                                          </p:val>
                                        </p:tav>
                                      </p:tavLst>
                                    </p:anim>
                                    <p:anim calcmode="lin" valueType="num">
                                      <p:cBhvr additive="base">
                                        <p:cTn id="3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1+#ppt_w/2"/>
                                          </p:val>
                                        </p:tav>
                                        <p:tav tm="100000">
                                          <p:val>
                                            <p:strVal val="#ppt_x"/>
                                          </p:val>
                                        </p:tav>
                                      </p:tavLst>
                                    </p:anim>
                                    <p:anim calcmode="lin" valueType="num">
                                      <p:cBhvr additive="base">
                                        <p:cTn id="4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ppt_x"/>
                                          </p:val>
                                        </p:tav>
                                        <p:tav tm="100000">
                                          <p:val>
                                            <p:strVal val="#ppt_x"/>
                                          </p:val>
                                        </p:tav>
                                      </p:tavLst>
                                    </p:anim>
                                    <p:anim calcmode="lin" valueType="num">
                                      <p:cBhvr additive="base">
                                        <p:cTn id="5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6" grpId="0"/>
      <p:bldP spid="7" grpId="0"/>
      <p:bldP spid="22" grpId="0"/>
      <p:bldP spid="23" grpId="0"/>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a:extLst>
              <a:ext uri="{FF2B5EF4-FFF2-40B4-BE49-F238E27FC236}">
                <a16:creationId xmlns:a16="http://schemas.microsoft.com/office/drawing/2014/main" id="{2D1BF458-5BBD-3382-02A1-647C7569FBC4}"/>
              </a:ext>
            </a:extLst>
          </p:cNvPr>
          <p:cNvSpPr txBox="1">
            <a:spLocks noChangeArrowheads="1"/>
          </p:cNvSpPr>
          <p:nvPr/>
        </p:nvSpPr>
        <p:spPr bwMode="auto">
          <a:xfrm>
            <a:off x="435296" y="859098"/>
            <a:ext cx="8697913" cy="135421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800" b="1" dirty="0">
                <a:solidFill>
                  <a:srgbClr val="563BFB"/>
                </a:solidFill>
              </a:rPr>
              <a:t>Beteiligungen</a:t>
            </a:r>
            <a:br>
              <a:rPr lang="de-DE" altLang="de-DE" sz="1600" b="1" dirty="0">
                <a:solidFill>
                  <a:srgbClr val="563BFB"/>
                </a:solidFill>
              </a:rPr>
            </a:br>
            <a:r>
              <a:rPr lang="de-DE" altLang="de-DE" sz="1600" dirty="0">
                <a:solidFill>
                  <a:srgbClr val="563BFB"/>
                </a:solidFill>
              </a:rPr>
              <a:t>Anders als bei Großkraftwerken aus der fossilen Welt, sind die Anlagen der EE (Windkraft- und PV-Anlagen) dezentral in den Gemarkungen von Gemeinden aufgestellt.</a:t>
            </a:r>
            <a:br>
              <a:rPr lang="de-DE" altLang="de-DE" sz="1600" dirty="0">
                <a:solidFill>
                  <a:srgbClr val="563BFB"/>
                </a:solidFill>
              </a:rPr>
            </a:br>
            <a:r>
              <a:rPr lang="de-DE" altLang="de-DE" sz="1600" dirty="0">
                <a:solidFill>
                  <a:srgbClr val="563BFB"/>
                </a:solidFill>
              </a:rPr>
              <a:t>Dieser Sachverhalt ermöglicht, dass alle in einer Gebietskörperschaft an den Investitionen und Erträgen teilhaben und profitieren können:</a:t>
            </a:r>
            <a:endParaRPr lang="de-DE" altLang="de-DE" sz="1600" b="1" dirty="0">
              <a:solidFill>
                <a:srgbClr val="563BFB"/>
              </a:solidFill>
            </a:endParaRPr>
          </a:p>
        </p:txBody>
      </p:sp>
      <p:sp>
        <p:nvSpPr>
          <p:cNvPr id="12" name="Text Box 5">
            <a:extLst>
              <a:ext uri="{FF2B5EF4-FFF2-40B4-BE49-F238E27FC236}">
                <a16:creationId xmlns:a16="http://schemas.microsoft.com/office/drawing/2014/main" id="{3099CA63-74E9-CB57-55AD-06BBCCA68D0F}"/>
              </a:ext>
            </a:extLst>
          </p:cNvPr>
          <p:cNvSpPr txBox="1">
            <a:spLocks noChangeArrowheads="1"/>
          </p:cNvSpPr>
          <p:nvPr/>
        </p:nvSpPr>
        <p:spPr bwMode="auto">
          <a:xfrm>
            <a:off x="435296" y="2222003"/>
            <a:ext cx="9288805"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Landwirte</a:t>
            </a:r>
            <a:r>
              <a:rPr lang="de-DE" altLang="de-DE" sz="1600" dirty="0">
                <a:solidFill>
                  <a:srgbClr val="563BFB"/>
                </a:solidFill>
              </a:rPr>
              <a:t>, auf deren Fläche die EE-Anlagen gebaut werden:</a:t>
            </a:r>
            <a:br>
              <a:rPr lang="de-DE" altLang="de-DE" sz="1600" dirty="0">
                <a:solidFill>
                  <a:srgbClr val="563BFB"/>
                </a:solidFill>
              </a:rPr>
            </a:br>
            <a:r>
              <a:rPr lang="de-DE" altLang="de-DE" sz="1600" dirty="0">
                <a:solidFill>
                  <a:srgbClr val="563BFB"/>
                </a:solidFill>
              </a:rPr>
              <a:t>  angemessene Pachterlöse, </a:t>
            </a:r>
            <a:r>
              <a:rPr lang="de-DE" sz="1600" dirty="0">
                <a:solidFill>
                  <a:srgbClr val="3333FF"/>
                </a:solidFill>
                <a:sym typeface="Wingdings" panose="05000000000000000000" pitchFamily="2" charset="2"/>
              </a:rPr>
              <a:t>Einkommensbeitrag für die Landwirtschaft</a:t>
            </a:r>
            <a:endParaRPr lang="de-DE" altLang="de-DE" sz="1600" dirty="0">
              <a:solidFill>
                <a:srgbClr val="563BFB"/>
              </a:solidFill>
            </a:endParaRPr>
          </a:p>
        </p:txBody>
      </p:sp>
      <p:sp>
        <p:nvSpPr>
          <p:cNvPr id="13" name="Text Box 5">
            <a:extLst>
              <a:ext uri="{FF2B5EF4-FFF2-40B4-BE49-F238E27FC236}">
                <a16:creationId xmlns:a16="http://schemas.microsoft.com/office/drawing/2014/main" id="{B25C4A7A-F028-B4E7-A1B5-ADB3A55D3F86}"/>
              </a:ext>
            </a:extLst>
          </p:cNvPr>
          <p:cNvSpPr txBox="1">
            <a:spLocks noChangeArrowheads="1"/>
          </p:cNvSpPr>
          <p:nvPr/>
        </p:nvSpPr>
        <p:spPr bwMode="auto">
          <a:xfrm>
            <a:off x="435296" y="2905033"/>
            <a:ext cx="9288805"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Gemeinden und Nachbargemeinden</a:t>
            </a:r>
            <a:r>
              <a:rPr lang="de-DE" altLang="de-DE" sz="1600" dirty="0">
                <a:solidFill>
                  <a:srgbClr val="563BFB"/>
                </a:solidFill>
              </a:rPr>
              <a:t>, die die Zuwegung und Infrastruktur zur Verfügung stellen:</a:t>
            </a:r>
            <a:br>
              <a:rPr lang="de-DE" altLang="de-DE" sz="1600" dirty="0">
                <a:solidFill>
                  <a:srgbClr val="563BFB"/>
                </a:solidFill>
              </a:rPr>
            </a:br>
            <a:r>
              <a:rPr lang="de-DE" altLang="de-DE" sz="1600" dirty="0">
                <a:solidFill>
                  <a:srgbClr val="563BFB"/>
                </a:solidFill>
              </a:rPr>
              <a:t>  Beteiligung an den Pachterträgen und z.B. mit einer AöR mit Solidarpakt außerhalb des Haushalts.</a:t>
            </a:r>
            <a:br>
              <a:rPr lang="de-DE" altLang="de-DE" sz="1600" dirty="0">
                <a:solidFill>
                  <a:srgbClr val="563BFB"/>
                </a:solidFill>
              </a:rPr>
            </a:br>
            <a:r>
              <a:rPr lang="de-DE" altLang="de-DE" sz="1600" dirty="0">
                <a:solidFill>
                  <a:srgbClr val="563BFB"/>
                </a:solidFill>
              </a:rPr>
              <a:t>  Mit den Erträgen können freiwillige Aufgaben im Haushalt der Gemeinden finanziert werden.</a:t>
            </a:r>
            <a:br>
              <a:rPr lang="de-DE" altLang="de-DE" sz="1600" dirty="0">
                <a:solidFill>
                  <a:srgbClr val="563BFB"/>
                </a:solidFill>
              </a:rPr>
            </a:br>
            <a:r>
              <a:rPr lang="de-DE" altLang="de-DE" sz="1600" dirty="0">
                <a:solidFill>
                  <a:srgbClr val="563BFB"/>
                </a:solidFill>
              </a:rPr>
              <a:t>  Beispiel: Rhein-Hunsrück-Kreis!</a:t>
            </a:r>
          </a:p>
        </p:txBody>
      </p:sp>
      <p:sp>
        <p:nvSpPr>
          <p:cNvPr id="14" name="Text Box 5">
            <a:extLst>
              <a:ext uri="{FF2B5EF4-FFF2-40B4-BE49-F238E27FC236}">
                <a16:creationId xmlns:a16="http://schemas.microsoft.com/office/drawing/2014/main" id="{00744F29-A20E-5054-002D-B8B80C87DAD6}"/>
              </a:ext>
            </a:extLst>
          </p:cNvPr>
          <p:cNvSpPr txBox="1">
            <a:spLocks noChangeArrowheads="1"/>
          </p:cNvSpPr>
          <p:nvPr/>
        </p:nvSpPr>
        <p:spPr bwMode="auto">
          <a:xfrm>
            <a:off x="435296" y="4080506"/>
            <a:ext cx="869791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err="1">
                <a:solidFill>
                  <a:srgbClr val="563BFB"/>
                </a:solidFill>
              </a:rPr>
              <a:t>Bürger:innen</a:t>
            </a:r>
            <a:r>
              <a:rPr lang="de-DE" altLang="de-DE" sz="1600" dirty="0">
                <a:solidFill>
                  <a:srgbClr val="563BFB"/>
                </a:solidFill>
              </a:rPr>
              <a:t>, die mit den „Nebenwirkungen“ leben:</a:t>
            </a:r>
            <a:br>
              <a:rPr lang="de-DE" altLang="de-DE" sz="1600" dirty="0">
                <a:solidFill>
                  <a:srgbClr val="563BFB"/>
                </a:solidFill>
              </a:rPr>
            </a:br>
            <a:r>
              <a:rPr lang="de-DE" altLang="de-DE" sz="1600" dirty="0">
                <a:solidFill>
                  <a:srgbClr val="563BFB"/>
                </a:solidFill>
              </a:rPr>
              <a:t>  Beteiligung z.B. über eine Bürger-Energie-Genossenschaft</a:t>
            </a:r>
          </a:p>
        </p:txBody>
      </p:sp>
      <p:sp>
        <p:nvSpPr>
          <p:cNvPr id="15" name="Text Box 5">
            <a:extLst>
              <a:ext uri="{FF2B5EF4-FFF2-40B4-BE49-F238E27FC236}">
                <a16:creationId xmlns:a16="http://schemas.microsoft.com/office/drawing/2014/main" id="{315581E3-770C-8B33-E9E5-6B6B422328B1}"/>
              </a:ext>
            </a:extLst>
          </p:cNvPr>
          <p:cNvSpPr txBox="1">
            <a:spLocks noChangeArrowheads="1"/>
          </p:cNvSpPr>
          <p:nvPr/>
        </p:nvSpPr>
        <p:spPr bwMode="auto">
          <a:xfrm>
            <a:off x="435296" y="4763536"/>
            <a:ext cx="8697913"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Alle Beteiligten</a:t>
            </a:r>
            <a:r>
              <a:rPr lang="de-DE" altLang="de-DE" sz="1600" dirty="0">
                <a:solidFill>
                  <a:srgbClr val="563BFB"/>
                </a:solidFill>
              </a:rPr>
              <a:t> können von einem günstigen Strompreis profitieren</a:t>
            </a:r>
          </a:p>
        </p:txBody>
      </p:sp>
      <p:sp>
        <p:nvSpPr>
          <p:cNvPr id="20" name="Rectangle 4">
            <a:extLst>
              <a:ext uri="{FF2B5EF4-FFF2-40B4-BE49-F238E27FC236}">
                <a16:creationId xmlns:a16="http://schemas.microsoft.com/office/drawing/2014/main" id="{B9657DE1-44B9-CC14-5AFE-875F6C7F702E}"/>
              </a:ext>
            </a:extLst>
          </p:cNvPr>
          <p:cNvSpPr>
            <a:spLocks noChangeArrowheads="1"/>
          </p:cNvSpPr>
          <p:nvPr/>
        </p:nvSpPr>
        <p:spPr bwMode="auto">
          <a:xfrm>
            <a:off x="0" y="581889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Beteiligungen von Gemeinden und </a:t>
            </a:r>
            <a:r>
              <a:rPr lang="de-DE" altLang="de-DE" sz="1800" dirty="0" err="1">
                <a:solidFill>
                  <a:srgbClr val="00B050"/>
                </a:solidFill>
              </a:rPr>
              <a:t>Bürger:innen</a:t>
            </a:r>
            <a:r>
              <a:rPr lang="de-DE" altLang="de-DE" sz="1800" dirty="0">
                <a:solidFill>
                  <a:srgbClr val="00B050"/>
                </a:solidFill>
              </a:rPr>
              <a:t> erhöhen die Akzeptanz für EE-Anlagen!</a:t>
            </a:r>
          </a:p>
        </p:txBody>
      </p:sp>
      <p:sp>
        <p:nvSpPr>
          <p:cNvPr id="3" name="Text Box 5">
            <a:extLst>
              <a:ext uri="{FF2B5EF4-FFF2-40B4-BE49-F238E27FC236}">
                <a16:creationId xmlns:a16="http://schemas.microsoft.com/office/drawing/2014/main" id="{AF80B44F-4D79-4D74-EF61-4A20434A4DEE}"/>
              </a:ext>
            </a:extLst>
          </p:cNvPr>
          <p:cNvSpPr txBox="1">
            <a:spLocks noChangeArrowheads="1"/>
          </p:cNvSpPr>
          <p:nvPr/>
        </p:nvSpPr>
        <p:spPr bwMode="auto">
          <a:xfrm>
            <a:off x="0" y="6119966"/>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ALLE profitieren davon! Der Rhein-Hunsrück-Kreis ist Vorreiter!</a:t>
            </a:r>
            <a:endParaRPr lang="de-DE" altLang="de-DE" sz="1800" i="1" dirty="0">
              <a:solidFill>
                <a:srgbClr val="00B050"/>
              </a:solidFill>
            </a:endParaRPr>
          </a:p>
        </p:txBody>
      </p:sp>
      <p:sp>
        <p:nvSpPr>
          <p:cNvPr id="5" name="Text Box 5">
            <a:extLst>
              <a:ext uri="{FF2B5EF4-FFF2-40B4-BE49-F238E27FC236}">
                <a16:creationId xmlns:a16="http://schemas.microsoft.com/office/drawing/2014/main" id="{4C865DF3-613B-1F5C-2715-A8B7B8EEF64E}"/>
              </a:ext>
            </a:extLst>
          </p:cNvPr>
          <p:cNvSpPr txBox="1">
            <a:spLocks noChangeArrowheads="1"/>
          </p:cNvSpPr>
          <p:nvPr/>
        </p:nvSpPr>
        <p:spPr bwMode="auto">
          <a:xfrm>
            <a:off x="435296" y="5200344"/>
            <a:ext cx="8697913"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dirty="0">
                <a:solidFill>
                  <a:srgbClr val="563BFB"/>
                </a:solidFill>
              </a:rPr>
              <a:t>- </a:t>
            </a:r>
            <a:r>
              <a:rPr lang="de-DE" altLang="de-DE" sz="1600" u="sng" dirty="0">
                <a:solidFill>
                  <a:srgbClr val="563BFB"/>
                </a:solidFill>
              </a:rPr>
              <a:t>Naturschutz</a:t>
            </a:r>
            <a:r>
              <a:rPr lang="de-DE" altLang="de-DE" sz="1600" dirty="0">
                <a:solidFill>
                  <a:srgbClr val="563BFB"/>
                </a:solidFill>
              </a:rPr>
              <a:t> profitiert durch Ausgleichsmaßnahmen mit </a:t>
            </a:r>
            <a:r>
              <a:rPr lang="de-DE" sz="1600" dirty="0">
                <a:solidFill>
                  <a:srgbClr val="3333FF"/>
                </a:solidFill>
              </a:rPr>
              <a:t>Biodiversitätskonzept</a:t>
            </a:r>
            <a:endParaRPr lang="de-DE" altLang="de-DE" sz="1600" dirty="0">
              <a:solidFill>
                <a:srgbClr val="563BFB"/>
              </a:solidFill>
            </a:endParaRPr>
          </a:p>
        </p:txBody>
      </p:sp>
      <p:sp>
        <p:nvSpPr>
          <p:cNvPr id="4" name="Textfeld 3">
            <a:extLst>
              <a:ext uri="{FF2B5EF4-FFF2-40B4-BE49-F238E27FC236}">
                <a16:creationId xmlns:a16="http://schemas.microsoft.com/office/drawing/2014/main" id="{056EA035-99C0-27F6-4803-73803B55A844}"/>
              </a:ext>
            </a:extLst>
          </p:cNvPr>
          <p:cNvSpPr txBox="1"/>
          <p:nvPr/>
        </p:nvSpPr>
        <p:spPr>
          <a:xfrm>
            <a:off x="840614" y="-28138"/>
            <a:ext cx="8883487" cy="707886"/>
          </a:xfrm>
          <a:prstGeom prst="rect">
            <a:avLst/>
          </a:prstGeom>
          <a:noFill/>
        </p:spPr>
        <p:txBody>
          <a:bodyPr wrap="square" rtlCol="0">
            <a:spAutoFit/>
          </a:bodyPr>
          <a:lstStyle/>
          <a:p>
            <a:r>
              <a:rPr lang="de-DE" sz="2000" dirty="0">
                <a:solidFill>
                  <a:schemeClr val="bg1"/>
                </a:solidFill>
                <a:effectLst>
                  <a:outerShdw blurRad="38100" dist="38100" dir="2700000" algn="tl">
                    <a:srgbClr val="000000">
                      <a:alpha val="43137"/>
                    </a:srgbClr>
                  </a:outerShdw>
                </a:effectLst>
              </a:rPr>
              <a:t>Nebenwirkungen und Beteiligungen (1)</a:t>
            </a:r>
            <a:br>
              <a:rPr 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sym typeface="Wingdings" panose="05000000000000000000" pitchFamily="2" charset="2"/>
              </a:rPr>
              <a:t> </a:t>
            </a:r>
            <a:r>
              <a:rPr lang="de-DE" altLang="de-DE" sz="2000" dirty="0">
                <a:solidFill>
                  <a:schemeClr val="bg1"/>
                </a:solidFill>
                <a:effectLst>
                  <a:outerShdw blurRad="38100" dist="38100" dir="2700000" algn="tl">
                    <a:srgbClr val="000000">
                      <a:alpha val="43137"/>
                    </a:srgbClr>
                  </a:outerShdw>
                </a:effectLst>
              </a:rPr>
              <a:t>energetische Dorf-/Stadtgemeinschaft (2)</a:t>
            </a:r>
            <a:endParaRPr lang="de-DE" sz="2000" dirty="0">
              <a:solidFill>
                <a:schemeClr val="bg1"/>
              </a:solidFill>
            </a:endParaRPr>
          </a:p>
        </p:txBody>
      </p:sp>
    </p:spTree>
    <p:extLst>
      <p:ext uri="{BB962C8B-B14F-4D97-AF65-F5344CB8AC3E}">
        <p14:creationId xmlns:p14="http://schemas.microsoft.com/office/powerpoint/2010/main" val="26425439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1+#ppt_w/2"/>
                                          </p:val>
                                        </p:tav>
                                        <p:tav tm="100000">
                                          <p:val>
                                            <p:strVal val="#ppt_x"/>
                                          </p:val>
                                        </p:tav>
                                      </p:tavLst>
                                    </p:anim>
                                    <p:anim calcmode="lin" valueType="num">
                                      <p:cBhvr additive="base">
                                        <p:cTn id="2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1000" fill="hold"/>
                                        <p:tgtEl>
                                          <p:spTgt spid="20"/>
                                        </p:tgtEl>
                                        <p:attrNameLst>
                                          <p:attrName>ppt_x</p:attrName>
                                        </p:attrNameLst>
                                      </p:cBhvr>
                                      <p:tavLst>
                                        <p:tav tm="0">
                                          <p:val>
                                            <p:strVal val="#ppt_x"/>
                                          </p:val>
                                        </p:tav>
                                        <p:tav tm="100000">
                                          <p:val>
                                            <p:strVal val="#ppt_x"/>
                                          </p:val>
                                        </p:tav>
                                      </p:tavLst>
                                    </p:anim>
                                    <p:anim calcmode="lin" valueType="num">
                                      <p:cBhvr additive="base">
                                        <p:cTn id="3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ppt_x"/>
                                          </p:val>
                                        </p:tav>
                                        <p:tav tm="100000">
                                          <p:val>
                                            <p:strVal val="#ppt_x"/>
                                          </p:val>
                                        </p:tav>
                                      </p:tavLst>
                                    </p:anim>
                                    <p:anim calcmode="lin" valueType="num">
                                      <p:cBhvr additive="base">
                                        <p:cTn id="4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3"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943653" y="16165"/>
            <a:ext cx="894138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Nebenwirkungen und Beteiligungen (2)</a:t>
            </a:r>
            <a:br>
              <a:rPr lang="de-DE" altLang="de-DE" sz="2000" dirty="0">
                <a:solidFill>
                  <a:schemeClr val="bg1"/>
                </a:solidFill>
              </a:rPr>
            </a:br>
            <a:r>
              <a:rPr lang="de-DE" altLang="de-DE" sz="2000" dirty="0">
                <a:solidFill>
                  <a:schemeClr val="bg1"/>
                </a:solidFill>
              </a:rPr>
              <a:t>keine Beteiligung der Nachbargemeinden an den Erträgen bei einem Windpark</a:t>
            </a:r>
          </a:p>
        </p:txBody>
      </p:sp>
      <p:pic>
        <p:nvPicPr>
          <p:cNvPr id="4" name="Grafik 3" descr="Ein Bild, das Text, Karte enthält.&#10;&#10;Automatisch generierte Beschreibung">
            <a:extLst>
              <a:ext uri="{FF2B5EF4-FFF2-40B4-BE49-F238E27FC236}">
                <a16:creationId xmlns:a16="http://schemas.microsoft.com/office/drawing/2014/main" id="{00B48BEE-475A-4FE1-A22B-3C1B86D0220C}"/>
              </a:ext>
            </a:extLst>
          </p:cNvPr>
          <p:cNvPicPr>
            <a:picLocks noChangeAspect="1"/>
          </p:cNvPicPr>
          <p:nvPr/>
        </p:nvPicPr>
        <p:blipFill rotWithShape="1">
          <a:blip r:embed="rId3">
            <a:extLst>
              <a:ext uri="{28A0092B-C50C-407E-A947-70E740481C1C}">
                <a14:useLocalDpi xmlns:a14="http://schemas.microsoft.com/office/drawing/2010/main" val="0"/>
              </a:ext>
            </a:extLst>
          </a:blip>
          <a:srcRect l="23912" r="7957"/>
          <a:stretch/>
        </p:blipFill>
        <p:spPr>
          <a:xfrm>
            <a:off x="20963" y="808024"/>
            <a:ext cx="7341371" cy="4920009"/>
          </a:xfrm>
          <a:prstGeom prst="rect">
            <a:avLst/>
          </a:prstGeom>
        </p:spPr>
      </p:pic>
      <p:sp>
        <p:nvSpPr>
          <p:cNvPr id="17" name="Textfeld 16">
            <a:extLst>
              <a:ext uri="{FF2B5EF4-FFF2-40B4-BE49-F238E27FC236}">
                <a16:creationId xmlns:a16="http://schemas.microsoft.com/office/drawing/2014/main" id="{C256D82F-7FF6-49DF-879E-B0746BC8B974}"/>
              </a:ext>
            </a:extLst>
          </p:cNvPr>
          <p:cNvSpPr txBox="1"/>
          <p:nvPr/>
        </p:nvSpPr>
        <p:spPr>
          <a:xfrm>
            <a:off x="7488002" y="2093545"/>
            <a:ext cx="2422458" cy="954107"/>
          </a:xfrm>
          <a:prstGeom prst="rect">
            <a:avLst/>
          </a:prstGeom>
          <a:noFill/>
        </p:spPr>
        <p:txBody>
          <a:bodyPr wrap="none" rtlCol="0">
            <a:spAutoFit/>
          </a:bodyPr>
          <a:lstStyle/>
          <a:p>
            <a:r>
              <a:rPr lang="de-DE" sz="1400" dirty="0">
                <a:solidFill>
                  <a:srgbClr val="FF0000"/>
                </a:solidFill>
              </a:rPr>
              <a:t>EEG-Vergütung</a:t>
            </a:r>
            <a:br>
              <a:rPr lang="de-DE" sz="1400" dirty="0">
                <a:solidFill>
                  <a:srgbClr val="FF0000"/>
                </a:solidFill>
              </a:rPr>
            </a:br>
            <a:r>
              <a:rPr lang="de-DE" sz="1400" dirty="0">
                <a:solidFill>
                  <a:srgbClr val="FF0000"/>
                </a:solidFill>
              </a:rPr>
              <a:t>- je kWh: 7 €ct</a:t>
            </a:r>
            <a:br>
              <a:rPr lang="de-DE" sz="1400" dirty="0">
                <a:solidFill>
                  <a:srgbClr val="FF0000"/>
                </a:solidFill>
              </a:rPr>
            </a:br>
            <a:r>
              <a:rPr lang="de-DE" sz="1400" dirty="0">
                <a:solidFill>
                  <a:srgbClr val="FF0000"/>
                </a:solidFill>
              </a:rPr>
              <a:t>- Windpark *): 3.276.000 €/a</a:t>
            </a:r>
            <a:br>
              <a:rPr lang="de-DE" sz="1400" dirty="0">
                <a:solidFill>
                  <a:srgbClr val="FF0000"/>
                </a:solidFill>
              </a:rPr>
            </a:br>
            <a:r>
              <a:rPr lang="de-DE" sz="1400" dirty="0">
                <a:solidFill>
                  <a:srgbClr val="FF0000"/>
                </a:solidFill>
              </a:rPr>
              <a:t>- je WKA *): 546.000 €/a</a:t>
            </a:r>
          </a:p>
        </p:txBody>
      </p:sp>
      <p:sp>
        <p:nvSpPr>
          <p:cNvPr id="18" name="Textfeld 17">
            <a:extLst>
              <a:ext uri="{FF2B5EF4-FFF2-40B4-BE49-F238E27FC236}">
                <a16:creationId xmlns:a16="http://schemas.microsoft.com/office/drawing/2014/main" id="{CFECE56F-E07E-49E9-9119-27F7B5AC8344}"/>
              </a:ext>
            </a:extLst>
          </p:cNvPr>
          <p:cNvSpPr txBox="1"/>
          <p:nvPr/>
        </p:nvSpPr>
        <p:spPr>
          <a:xfrm>
            <a:off x="7488002" y="1274958"/>
            <a:ext cx="1677062" cy="307777"/>
          </a:xfrm>
          <a:prstGeom prst="rect">
            <a:avLst/>
          </a:prstGeom>
          <a:noFill/>
        </p:spPr>
        <p:txBody>
          <a:bodyPr wrap="none" rtlCol="0">
            <a:spAutoFit/>
          </a:bodyPr>
          <a:lstStyle/>
          <a:p>
            <a:r>
              <a:rPr lang="de-DE" sz="1400" dirty="0">
                <a:solidFill>
                  <a:srgbClr val="3333FF"/>
                </a:solidFill>
              </a:rPr>
              <a:t>Leistung: 19,8 MW</a:t>
            </a:r>
          </a:p>
        </p:txBody>
      </p:sp>
      <p:sp>
        <p:nvSpPr>
          <p:cNvPr id="19" name="Textfeld 18">
            <a:extLst>
              <a:ext uri="{FF2B5EF4-FFF2-40B4-BE49-F238E27FC236}">
                <a16:creationId xmlns:a16="http://schemas.microsoft.com/office/drawing/2014/main" id="{A2AE0647-9CBB-45BB-A242-83DC1AAD8F30}"/>
              </a:ext>
            </a:extLst>
          </p:cNvPr>
          <p:cNvSpPr txBox="1"/>
          <p:nvPr/>
        </p:nvSpPr>
        <p:spPr>
          <a:xfrm>
            <a:off x="7488002" y="1767525"/>
            <a:ext cx="2215415" cy="307777"/>
          </a:xfrm>
          <a:prstGeom prst="rect">
            <a:avLst/>
          </a:prstGeom>
          <a:noFill/>
        </p:spPr>
        <p:txBody>
          <a:bodyPr wrap="none" rtlCol="0">
            <a:spAutoFit/>
          </a:bodyPr>
          <a:lstStyle/>
          <a:p>
            <a:r>
              <a:rPr lang="de-DE" sz="1400" dirty="0">
                <a:solidFill>
                  <a:srgbClr val="3333FF"/>
                </a:solidFill>
              </a:rPr>
              <a:t>Volllaststunden *): 2362 h</a:t>
            </a:r>
          </a:p>
        </p:txBody>
      </p:sp>
      <p:sp>
        <p:nvSpPr>
          <p:cNvPr id="20" name="Textfeld 19">
            <a:extLst>
              <a:ext uri="{FF2B5EF4-FFF2-40B4-BE49-F238E27FC236}">
                <a16:creationId xmlns:a16="http://schemas.microsoft.com/office/drawing/2014/main" id="{FFCF4CF3-4487-4F7B-AFAF-19796127DEFD}"/>
              </a:ext>
            </a:extLst>
          </p:cNvPr>
          <p:cNvSpPr txBox="1"/>
          <p:nvPr/>
        </p:nvSpPr>
        <p:spPr>
          <a:xfrm>
            <a:off x="7488002" y="808024"/>
            <a:ext cx="1311578" cy="307777"/>
          </a:xfrm>
          <a:prstGeom prst="rect">
            <a:avLst/>
          </a:prstGeom>
          <a:noFill/>
        </p:spPr>
        <p:txBody>
          <a:bodyPr wrap="none" rtlCol="0">
            <a:spAutoFit/>
          </a:bodyPr>
          <a:lstStyle/>
          <a:p>
            <a:r>
              <a:rPr lang="de-DE" sz="1400" dirty="0">
                <a:solidFill>
                  <a:srgbClr val="3333FF"/>
                </a:solidFill>
              </a:rPr>
              <a:t>Eigner: EnBW</a:t>
            </a:r>
          </a:p>
        </p:txBody>
      </p:sp>
      <p:sp>
        <p:nvSpPr>
          <p:cNvPr id="21" name="Textfeld 20">
            <a:extLst>
              <a:ext uri="{FF2B5EF4-FFF2-40B4-BE49-F238E27FC236}">
                <a16:creationId xmlns:a16="http://schemas.microsoft.com/office/drawing/2014/main" id="{261B62C9-E813-43E3-88CE-3EB6663A1849}"/>
              </a:ext>
            </a:extLst>
          </p:cNvPr>
          <p:cNvSpPr txBox="1"/>
          <p:nvPr/>
        </p:nvSpPr>
        <p:spPr>
          <a:xfrm>
            <a:off x="7488002" y="1041491"/>
            <a:ext cx="1527982" cy="307777"/>
          </a:xfrm>
          <a:prstGeom prst="rect">
            <a:avLst/>
          </a:prstGeom>
          <a:noFill/>
        </p:spPr>
        <p:txBody>
          <a:bodyPr wrap="none" rtlCol="0">
            <a:spAutoFit/>
          </a:bodyPr>
          <a:lstStyle/>
          <a:p>
            <a:r>
              <a:rPr lang="de-DE" sz="1400" dirty="0">
                <a:solidFill>
                  <a:srgbClr val="3333FF"/>
                </a:solidFill>
              </a:rPr>
              <a:t>6x </a:t>
            </a:r>
            <a:r>
              <a:rPr lang="de-DE" sz="1400" dirty="0" err="1">
                <a:solidFill>
                  <a:srgbClr val="3333FF"/>
                </a:solidFill>
              </a:rPr>
              <a:t>Nordex</a:t>
            </a:r>
            <a:r>
              <a:rPr lang="de-DE" sz="1400" dirty="0">
                <a:solidFill>
                  <a:srgbClr val="3333FF"/>
                </a:solidFill>
              </a:rPr>
              <a:t> N 131</a:t>
            </a:r>
          </a:p>
        </p:txBody>
      </p:sp>
      <p:sp>
        <p:nvSpPr>
          <p:cNvPr id="22" name="Textfeld 21">
            <a:extLst>
              <a:ext uri="{FF2B5EF4-FFF2-40B4-BE49-F238E27FC236}">
                <a16:creationId xmlns:a16="http://schemas.microsoft.com/office/drawing/2014/main" id="{DDD40F75-CA1E-4576-802B-5BAE33D86E86}"/>
              </a:ext>
            </a:extLst>
          </p:cNvPr>
          <p:cNvSpPr txBox="1"/>
          <p:nvPr/>
        </p:nvSpPr>
        <p:spPr>
          <a:xfrm>
            <a:off x="7488002" y="3053982"/>
            <a:ext cx="2252540" cy="738664"/>
          </a:xfrm>
          <a:prstGeom prst="rect">
            <a:avLst/>
          </a:prstGeom>
          <a:noFill/>
        </p:spPr>
        <p:txBody>
          <a:bodyPr wrap="none" rtlCol="0">
            <a:spAutoFit/>
          </a:bodyPr>
          <a:lstStyle/>
          <a:p>
            <a:r>
              <a:rPr lang="de-DE" sz="1400" dirty="0">
                <a:solidFill>
                  <a:srgbClr val="FF0000"/>
                </a:solidFill>
              </a:rPr>
              <a:t>Pachterträge/WKA (€/a)</a:t>
            </a:r>
            <a:br>
              <a:rPr lang="de-DE" sz="1400" dirty="0">
                <a:solidFill>
                  <a:srgbClr val="FF0000"/>
                </a:solidFill>
              </a:rPr>
            </a:br>
            <a:r>
              <a:rPr lang="de-DE" sz="1400" dirty="0">
                <a:solidFill>
                  <a:srgbClr val="FF0000"/>
                </a:solidFill>
              </a:rPr>
              <a:t>- Eigentümer: ca. 20.000 </a:t>
            </a:r>
            <a:br>
              <a:rPr lang="de-DE" sz="1400" dirty="0">
                <a:solidFill>
                  <a:srgbClr val="FF0000"/>
                </a:solidFill>
              </a:rPr>
            </a:br>
            <a:r>
              <a:rPr lang="de-DE" sz="1400" dirty="0">
                <a:solidFill>
                  <a:srgbClr val="FF0000"/>
                </a:solidFill>
              </a:rPr>
              <a:t>- Ortsgemeinde: ca. 6.000</a:t>
            </a:r>
          </a:p>
        </p:txBody>
      </p:sp>
      <p:sp>
        <p:nvSpPr>
          <p:cNvPr id="23" name="Textfeld 22">
            <a:extLst>
              <a:ext uri="{FF2B5EF4-FFF2-40B4-BE49-F238E27FC236}">
                <a16:creationId xmlns:a16="http://schemas.microsoft.com/office/drawing/2014/main" id="{CB41D056-9EEF-4CD4-A994-4DCF0FC4B01A}"/>
              </a:ext>
            </a:extLst>
          </p:cNvPr>
          <p:cNvSpPr txBox="1"/>
          <p:nvPr/>
        </p:nvSpPr>
        <p:spPr>
          <a:xfrm>
            <a:off x="7488002" y="3798976"/>
            <a:ext cx="2397035" cy="954107"/>
          </a:xfrm>
          <a:prstGeom prst="rect">
            <a:avLst/>
          </a:prstGeom>
          <a:noFill/>
        </p:spPr>
        <p:txBody>
          <a:bodyPr wrap="square" rtlCol="0">
            <a:spAutoFit/>
          </a:bodyPr>
          <a:lstStyle/>
          <a:p>
            <a:r>
              <a:rPr lang="de-DE" sz="1400" dirty="0">
                <a:solidFill>
                  <a:srgbClr val="FF0000"/>
                </a:solidFill>
              </a:rPr>
              <a:t>Verbrauchte </a:t>
            </a:r>
            <a:br>
              <a:rPr lang="de-DE" sz="1400" dirty="0">
                <a:solidFill>
                  <a:srgbClr val="FF0000"/>
                </a:solidFill>
              </a:rPr>
            </a:br>
            <a:r>
              <a:rPr lang="de-DE" sz="1400" dirty="0">
                <a:solidFill>
                  <a:srgbClr val="FF0000"/>
                </a:solidFill>
              </a:rPr>
              <a:t>landwirtschaftliche</a:t>
            </a:r>
            <a:br>
              <a:rPr lang="de-DE" sz="1400" dirty="0">
                <a:solidFill>
                  <a:srgbClr val="FF0000"/>
                </a:solidFill>
              </a:rPr>
            </a:br>
            <a:r>
              <a:rPr lang="de-DE" sz="1400" dirty="0">
                <a:solidFill>
                  <a:srgbClr val="FF0000"/>
                </a:solidFill>
              </a:rPr>
              <a:t>Fläche/WKA: 0,42 ha</a:t>
            </a:r>
            <a:br>
              <a:rPr lang="de-DE" sz="1400" dirty="0">
                <a:solidFill>
                  <a:srgbClr val="FF0000"/>
                </a:solidFill>
              </a:rPr>
            </a:br>
            <a:r>
              <a:rPr lang="de-DE" sz="1400" dirty="0">
                <a:solidFill>
                  <a:srgbClr val="FF0000"/>
                </a:solidFill>
              </a:rPr>
              <a:t>Pachterträge (€/a) : ca. 150</a:t>
            </a:r>
          </a:p>
        </p:txBody>
      </p:sp>
      <p:sp>
        <p:nvSpPr>
          <p:cNvPr id="24" name="Textfeld 23">
            <a:extLst>
              <a:ext uri="{FF2B5EF4-FFF2-40B4-BE49-F238E27FC236}">
                <a16:creationId xmlns:a16="http://schemas.microsoft.com/office/drawing/2014/main" id="{7FF570B5-CD4B-4A6B-9BAE-AD9448A604C8}"/>
              </a:ext>
            </a:extLst>
          </p:cNvPr>
          <p:cNvSpPr txBox="1"/>
          <p:nvPr/>
        </p:nvSpPr>
        <p:spPr>
          <a:xfrm>
            <a:off x="7488002" y="4759413"/>
            <a:ext cx="2265057" cy="738664"/>
          </a:xfrm>
          <a:prstGeom prst="rect">
            <a:avLst/>
          </a:prstGeom>
          <a:noFill/>
        </p:spPr>
        <p:txBody>
          <a:bodyPr wrap="square" rtlCol="0">
            <a:spAutoFit/>
          </a:bodyPr>
          <a:lstStyle/>
          <a:p>
            <a:r>
              <a:rPr lang="de-DE" sz="1400" dirty="0">
                <a:solidFill>
                  <a:srgbClr val="FF0000"/>
                </a:solidFill>
              </a:rPr>
              <a:t>Entgangener landwirtschaftlicher.</a:t>
            </a:r>
          </a:p>
          <a:p>
            <a:r>
              <a:rPr lang="de-DE" sz="1400" dirty="0">
                <a:solidFill>
                  <a:srgbClr val="FF0000"/>
                </a:solidFill>
              </a:rPr>
              <a:t>Umsatz/WKA: 600 €/a</a:t>
            </a:r>
          </a:p>
        </p:txBody>
      </p:sp>
      <p:grpSp>
        <p:nvGrpSpPr>
          <p:cNvPr id="2" name="Gruppieren 1">
            <a:extLst>
              <a:ext uri="{FF2B5EF4-FFF2-40B4-BE49-F238E27FC236}">
                <a16:creationId xmlns:a16="http://schemas.microsoft.com/office/drawing/2014/main" id="{22911E5F-0C6D-4967-8505-290DF0361DBC}"/>
              </a:ext>
            </a:extLst>
          </p:cNvPr>
          <p:cNvGrpSpPr/>
          <p:nvPr/>
        </p:nvGrpSpPr>
        <p:grpSpPr>
          <a:xfrm>
            <a:off x="0" y="1113643"/>
            <a:ext cx="9906000" cy="5312596"/>
            <a:chOff x="0" y="1113643"/>
            <a:chExt cx="9906000" cy="5312596"/>
          </a:xfrm>
        </p:grpSpPr>
        <p:sp>
          <p:nvSpPr>
            <p:cNvPr id="5" name="Ellipse 4">
              <a:extLst>
                <a:ext uri="{FF2B5EF4-FFF2-40B4-BE49-F238E27FC236}">
                  <a16:creationId xmlns:a16="http://schemas.microsoft.com/office/drawing/2014/main" id="{E53EF1E9-C13B-46C5-8B10-9933DEED277B}"/>
                </a:ext>
              </a:extLst>
            </p:cNvPr>
            <p:cNvSpPr/>
            <p:nvPr/>
          </p:nvSpPr>
          <p:spPr bwMode="auto">
            <a:xfrm>
              <a:off x="461543" y="1113643"/>
              <a:ext cx="5873269" cy="431340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Rectangle 4">
              <a:extLst>
                <a:ext uri="{FF2B5EF4-FFF2-40B4-BE49-F238E27FC236}">
                  <a16:creationId xmlns:a16="http://schemas.microsoft.com/office/drawing/2014/main" id="{69E0BBCD-D716-4037-8E7B-D5C9A0F0FAB2}"/>
                </a:ext>
              </a:extLst>
            </p:cNvPr>
            <p:cNvSpPr>
              <a:spLocks noChangeArrowheads="1"/>
            </p:cNvSpPr>
            <p:nvPr/>
          </p:nvSpPr>
          <p:spPr bwMode="auto">
            <a:xfrm>
              <a:off x="0" y="602175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Landwirtschaftliche Eigner sollten mit anliegenden Gemeinden einen fairen Solidarpakt gründen!</a:t>
              </a:r>
            </a:p>
          </p:txBody>
        </p:sp>
      </p:grpSp>
      <p:grpSp>
        <p:nvGrpSpPr>
          <p:cNvPr id="6" name="Gruppieren 5">
            <a:extLst>
              <a:ext uri="{FF2B5EF4-FFF2-40B4-BE49-F238E27FC236}">
                <a16:creationId xmlns:a16="http://schemas.microsoft.com/office/drawing/2014/main" id="{C1466115-E656-4EF5-B933-D1E85A9C37D9}"/>
              </a:ext>
            </a:extLst>
          </p:cNvPr>
          <p:cNvGrpSpPr/>
          <p:nvPr/>
        </p:nvGrpSpPr>
        <p:grpSpPr>
          <a:xfrm>
            <a:off x="7488002" y="1512713"/>
            <a:ext cx="2284600" cy="898528"/>
            <a:chOff x="7619980" y="1512713"/>
            <a:chExt cx="2284600" cy="898528"/>
          </a:xfrm>
        </p:grpSpPr>
        <p:sp>
          <p:nvSpPr>
            <p:cNvPr id="16" name="Textfeld 15">
              <a:extLst>
                <a:ext uri="{FF2B5EF4-FFF2-40B4-BE49-F238E27FC236}">
                  <a16:creationId xmlns:a16="http://schemas.microsoft.com/office/drawing/2014/main" id="{FDC3086A-43C8-4813-A5D6-16C29FB3208D}"/>
                </a:ext>
              </a:extLst>
            </p:cNvPr>
            <p:cNvSpPr txBox="1"/>
            <p:nvPr/>
          </p:nvSpPr>
          <p:spPr>
            <a:xfrm>
              <a:off x="7619980" y="1512713"/>
              <a:ext cx="2284600" cy="307777"/>
            </a:xfrm>
            <a:prstGeom prst="rect">
              <a:avLst/>
            </a:prstGeom>
            <a:noFill/>
          </p:spPr>
          <p:txBody>
            <a:bodyPr wrap="none" rtlCol="0">
              <a:spAutoFit/>
            </a:bodyPr>
            <a:lstStyle/>
            <a:p>
              <a:r>
                <a:rPr lang="de-DE" sz="1400" dirty="0">
                  <a:solidFill>
                    <a:srgbClr val="3333FF"/>
                  </a:solidFill>
                </a:rPr>
                <a:t>Erzeugung *): 46,8 </a:t>
              </a:r>
              <a:r>
                <a:rPr lang="de-DE" sz="1400" dirty="0" err="1">
                  <a:solidFill>
                    <a:srgbClr val="3333FF"/>
                  </a:solidFill>
                </a:rPr>
                <a:t>GWh</a:t>
              </a:r>
              <a:r>
                <a:rPr lang="de-DE" sz="1400" dirty="0">
                  <a:solidFill>
                    <a:srgbClr val="3333FF"/>
                  </a:solidFill>
                </a:rPr>
                <a:t>/a</a:t>
              </a:r>
            </a:p>
          </p:txBody>
        </p:sp>
        <p:sp>
          <p:nvSpPr>
            <p:cNvPr id="3" name="Textfeld 2">
              <a:extLst>
                <a:ext uri="{FF2B5EF4-FFF2-40B4-BE49-F238E27FC236}">
                  <a16:creationId xmlns:a16="http://schemas.microsoft.com/office/drawing/2014/main" id="{97B1E3F9-1FCB-41EB-AA11-26D08B5D100F}"/>
                </a:ext>
              </a:extLst>
            </p:cNvPr>
            <p:cNvSpPr txBox="1"/>
            <p:nvPr/>
          </p:nvSpPr>
          <p:spPr>
            <a:xfrm>
              <a:off x="9073648" y="2103464"/>
              <a:ext cx="761747" cy="307777"/>
            </a:xfrm>
            <a:prstGeom prst="rect">
              <a:avLst/>
            </a:prstGeom>
            <a:solidFill>
              <a:schemeClr val="bg1"/>
            </a:solidFill>
          </p:spPr>
          <p:txBody>
            <a:bodyPr wrap="none" rtlCol="0">
              <a:spAutoFit/>
            </a:bodyPr>
            <a:lstStyle/>
            <a:p>
              <a:r>
                <a:rPr lang="de-DE" sz="1400" dirty="0">
                  <a:solidFill>
                    <a:srgbClr val="3333FF"/>
                  </a:solidFill>
                </a:rPr>
                <a:t>*) 2019</a:t>
              </a:r>
            </a:p>
          </p:txBody>
        </p:sp>
      </p:grpSp>
      <p:sp>
        <p:nvSpPr>
          <p:cNvPr id="25" name="Text Box 14">
            <a:extLst>
              <a:ext uri="{FF2B5EF4-FFF2-40B4-BE49-F238E27FC236}">
                <a16:creationId xmlns:a16="http://schemas.microsoft.com/office/drawing/2014/main" id="{EB3123CA-180F-4171-90D3-30E9F9151A85}"/>
              </a:ext>
            </a:extLst>
          </p:cNvPr>
          <p:cNvSpPr txBox="1">
            <a:spLocks noChangeArrowheads="1"/>
          </p:cNvSpPr>
          <p:nvPr/>
        </p:nvSpPr>
        <p:spPr bwMode="auto">
          <a:xfrm>
            <a:off x="6334812" y="5812605"/>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7" name="Textfeld 6">
            <a:extLst>
              <a:ext uri="{FF2B5EF4-FFF2-40B4-BE49-F238E27FC236}">
                <a16:creationId xmlns:a16="http://schemas.microsoft.com/office/drawing/2014/main" id="{529FCE47-89E1-1D1F-70FA-3466D4CABC40}"/>
              </a:ext>
            </a:extLst>
          </p:cNvPr>
          <p:cNvSpPr txBox="1"/>
          <p:nvPr/>
        </p:nvSpPr>
        <p:spPr>
          <a:xfrm>
            <a:off x="7488002" y="5504405"/>
            <a:ext cx="2265057" cy="523220"/>
          </a:xfrm>
          <a:prstGeom prst="rect">
            <a:avLst/>
          </a:prstGeom>
          <a:noFill/>
        </p:spPr>
        <p:txBody>
          <a:bodyPr wrap="square" rtlCol="0">
            <a:spAutoFit/>
          </a:bodyPr>
          <a:lstStyle/>
          <a:p>
            <a:r>
              <a:rPr lang="de-DE" sz="1400" dirty="0">
                <a:solidFill>
                  <a:srgbClr val="FF0000"/>
                </a:solidFill>
              </a:rPr>
              <a:t>keine Beteiligung der Nachbargemeinden!</a:t>
            </a:r>
          </a:p>
        </p:txBody>
      </p:sp>
    </p:spTree>
    <p:extLst>
      <p:ext uri="{BB962C8B-B14F-4D97-AF65-F5344CB8AC3E}">
        <p14:creationId xmlns:p14="http://schemas.microsoft.com/office/powerpoint/2010/main" val="8466109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0-#ppt_w/2"/>
                                          </p:val>
                                        </p:tav>
                                        <p:tav tm="100000">
                                          <p:val>
                                            <p:strVal val="#ppt_x"/>
                                          </p:val>
                                        </p:tav>
                                      </p:tavLst>
                                    </p:anim>
                                    <p:anim calcmode="lin" valueType="num">
                                      <p:cBhvr additive="base">
                                        <p:cTn id="20"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0-#ppt_w/2"/>
                                          </p:val>
                                        </p:tav>
                                        <p:tav tm="100000">
                                          <p:val>
                                            <p:strVal val="#ppt_x"/>
                                          </p:val>
                                        </p:tav>
                                      </p:tavLst>
                                    </p:anim>
                                    <p:anim calcmode="lin" valueType="num">
                                      <p:cBhvr additive="base">
                                        <p:cTn id="2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0-#ppt_w/2"/>
                                          </p:val>
                                        </p:tav>
                                        <p:tav tm="100000">
                                          <p:val>
                                            <p:strVal val="#ppt_x"/>
                                          </p:val>
                                        </p:tav>
                                      </p:tavLst>
                                    </p:anim>
                                    <p:anim calcmode="lin" valueType="num">
                                      <p:cBhvr additive="base">
                                        <p:cTn id="3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ppt_x"/>
                                          </p:val>
                                        </p:tav>
                                        <p:tav tm="100000">
                                          <p:val>
                                            <p:strVal val="#ppt_x"/>
                                          </p:val>
                                        </p:tav>
                                      </p:tavLst>
                                    </p:anim>
                                    <p:anim calcmode="lin" valueType="num">
                                      <p:cBhvr additive="base">
                                        <p:cTn id="3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BE341A10-11E5-3CA5-FF41-B6F118A04924}"/>
              </a:ext>
            </a:extLst>
          </p:cNvPr>
          <p:cNvSpPr txBox="1">
            <a:spLocks noChangeArrowheads="1"/>
          </p:cNvSpPr>
          <p:nvPr/>
        </p:nvSpPr>
        <p:spPr bwMode="auto">
          <a:xfrm>
            <a:off x="969963" y="4699"/>
            <a:ext cx="71499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(1) PV (3)</a:t>
            </a:r>
          </a:p>
          <a:p>
            <a:pPr eaLnBrk="1" hangingPunct="1">
              <a:buFontTx/>
              <a:buNone/>
            </a:pPr>
            <a:r>
              <a:rPr lang="de-DE" altLang="de-DE" sz="2000" dirty="0">
                <a:solidFill>
                  <a:schemeClr val="bg1"/>
                </a:solidFill>
              </a:rPr>
              <a:t>Der Sonnenstand, räumlicher  Verlauf</a:t>
            </a:r>
            <a:endParaRPr lang="en-GB" altLang="de-DE" sz="2000" dirty="0">
              <a:solidFill>
                <a:schemeClr val="bg1"/>
              </a:solidFill>
            </a:endParaRPr>
          </a:p>
        </p:txBody>
      </p:sp>
      <p:sp>
        <p:nvSpPr>
          <p:cNvPr id="117" name="Rectangle 4">
            <a:extLst>
              <a:ext uri="{FF2B5EF4-FFF2-40B4-BE49-F238E27FC236}">
                <a16:creationId xmlns:a16="http://schemas.microsoft.com/office/drawing/2014/main" id="{BC6D4236-8286-2264-E762-98A89DB9ACCD}"/>
              </a:ext>
            </a:extLst>
          </p:cNvPr>
          <p:cNvSpPr>
            <a:spLocks noChangeArrowheads="1"/>
          </p:cNvSpPr>
          <p:nvPr/>
        </p:nvSpPr>
        <p:spPr bwMode="auto">
          <a:xfrm>
            <a:off x="287338" y="5983288"/>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Die Unterschiede bei der Sonneneinstrahlung zwischen Sommer und Winter sind gewaltig</a:t>
            </a:r>
          </a:p>
        </p:txBody>
      </p:sp>
      <p:pic>
        <p:nvPicPr>
          <p:cNvPr id="9220" name="Grafik 1">
            <a:extLst>
              <a:ext uri="{FF2B5EF4-FFF2-40B4-BE49-F238E27FC236}">
                <a16:creationId xmlns:a16="http://schemas.microsoft.com/office/drawing/2014/main" id="{C3F8CC7B-6F3C-DBF5-CF9A-59EFA3EA1E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692275"/>
            <a:ext cx="950595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a:extLst>
              <a:ext uri="{FF2B5EF4-FFF2-40B4-BE49-F238E27FC236}">
                <a16:creationId xmlns:a16="http://schemas.microsoft.com/office/drawing/2014/main" id="{42ED47E3-1CE4-F3EF-06FA-4354D2578BE7}"/>
              </a:ext>
            </a:extLst>
          </p:cNvPr>
          <p:cNvSpPr txBox="1">
            <a:spLocks noChangeArrowheads="1"/>
          </p:cNvSpPr>
          <p:nvPr/>
        </p:nvSpPr>
        <p:spPr bwMode="auto">
          <a:xfrm>
            <a:off x="969963" y="5507038"/>
            <a:ext cx="231457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a:t>Quelle:</a:t>
            </a:r>
            <a:r>
              <a:rPr lang="de-DE" altLang="de-DE" sz="1200"/>
              <a:t> WIKIPEDIA, Sonnenstand</a:t>
            </a:r>
            <a:endParaRPr lang="en-US" altLang="de-DE" sz="1200"/>
          </a:p>
        </p:txBody>
      </p:sp>
    </p:spTree>
    <p:extLst>
      <p:ext uri="{BB962C8B-B14F-4D97-AF65-F5344CB8AC3E}">
        <p14:creationId xmlns:p14="http://schemas.microsoft.com/office/powerpoint/2010/main" val="42119731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fill="hold"/>
                                        <p:tgtEl>
                                          <p:spTgt spid="117"/>
                                        </p:tgtEl>
                                        <p:attrNameLst>
                                          <p:attrName>ppt_x</p:attrName>
                                        </p:attrNameLst>
                                      </p:cBhvr>
                                      <p:tavLst>
                                        <p:tav tm="0">
                                          <p:val>
                                            <p:strVal val="#ppt_x"/>
                                          </p:val>
                                        </p:tav>
                                        <p:tav tm="100000">
                                          <p:val>
                                            <p:strVal val="#ppt_x"/>
                                          </p:val>
                                        </p:tav>
                                      </p:tavLst>
                                    </p:anim>
                                    <p:anim calcmode="lin" valueType="num">
                                      <p:cBhvr additive="base">
                                        <p:cTn id="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Nebenwirkungen und Beteiligungen (3)</a:t>
            </a:r>
            <a:br>
              <a:rPr lang="de-DE" altLang="de-DE" sz="2000" dirty="0">
                <a:solidFill>
                  <a:schemeClr val="bg1"/>
                </a:solidFill>
              </a:rPr>
            </a:br>
            <a:r>
              <a:rPr lang="de-DE" altLang="de-DE" sz="2000" dirty="0">
                <a:solidFill>
                  <a:schemeClr val="bg1"/>
                </a:solidFill>
              </a:rPr>
              <a:t>Rhein-Hunsrück-Kreis: faire Beteiligung an den Erträgen bei </a:t>
            </a:r>
            <a:r>
              <a:rPr lang="de-DE" altLang="de-DE" sz="2000" dirty="0" err="1">
                <a:solidFill>
                  <a:schemeClr val="bg1"/>
                </a:solidFill>
              </a:rPr>
              <a:t>Windparkls</a:t>
            </a:r>
            <a:endParaRPr lang="de-DE" altLang="de-DE" sz="2000" dirty="0">
              <a:solidFill>
                <a:schemeClr val="bg1"/>
              </a:solidFill>
            </a:endParaRPr>
          </a:p>
        </p:txBody>
      </p:sp>
      <p:sp>
        <p:nvSpPr>
          <p:cNvPr id="25" name="Text Box 14">
            <a:extLst>
              <a:ext uri="{FF2B5EF4-FFF2-40B4-BE49-F238E27FC236}">
                <a16:creationId xmlns:a16="http://schemas.microsoft.com/office/drawing/2014/main" id="{EB3123CA-180F-4171-90D3-30E9F9151A85}"/>
              </a:ext>
            </a:extLst>
          </p:cNvPr>
          <p:cNvSpPr txBox="1">
            <a:spLocks noChangeArrowheads="1"/>
          </p:cNvSpPr>
          <p:nvPr/>
        </p:nvSpPr>
        <p:spPr bwMode="auto">
          <a:xfrm>
            <a:off x="7561044" y="5304321"/>
            <a:ext cx="2064219"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04.09.2019</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Sonnenseite, Franz Alt</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Hans-Josef Fell </a:t>
            </a:r>
          </a:p>
        </p:txBody>
      </p:sp>
      <p:sp>
        <p:nvSpPr>
          <p:cNvPr id="11" name="Textfeld 10">
            <a:extLst>
              <a:ext uri="{FF2B5EF4-FFF2-40B4-BE49-F238E27FC236}">
                <a16:creationId xmlns:a16="http://schemas.microsoft.com/office/drawing/2014/main" id="{5FDFDDA6-99DB-669B-8170-E01B649D10C9}"/>
              </a:ext>
            </a:extLst>
          </p:cNvPr>
          <p:cNvSpPr txBox="1"/>
          <p:nvPr/>
        </p:nvSpPr>
        <p:spPr>
          <a:xfrm>
            <a:off x="554475" y="1445561"/>
            <a:ext cx="9253667" cy="1754326"/>
          </a:xfrm>
          <a:prstGeom prst="rect">
            <a:avLst/>
          </a:prstGeom>
          <a:noFill/>
        </p:spPr>
        <p:txBody>
          <a:bodyPr wrap="square">
            <a:spAutoFit/>
          </a:bodyPr>
          <a:lstStyle/>
          <a:p>
            <a:r>
              <a:rPr lang="de-DE" sz="1800" i="1" dirty="0"/>
              <a:t>In solidarischer Gemeinschaft haben Kommunen mit Windparks einen</a:t>
            </a:r>
            <a:br>
              <a:rPr lang="de-DE" sz="1800" i="1" dirty="0"/>
            </a:br>
            <a:r>
              <a:rPr lang="de-DE" sz="1800" i="1" dirty="0"/>
              <a:t>Solidarpakt mit den Nachbarkommunen geschlossen, die zwar in der Nähe</a:t>
            </a:r>
            <a:br>
              <a:rPr lang="de-DE" sz="1800" i="1" dirty="0"/>
            </a:br>
            <a:r>
              <a:rPr lang="de-DE" sz="1800" i="1" dirty="0"/>
              <a:t>des Windparks liegen, aber keine Pachteinnahmen bekommen.</a:t>
            </a:r>
            <a:br>
              <a:rPr lang="de-DE" sz="1800" i="1" dirty="0"/>
            </a:br>
            <a:r>
              <a:rPr lang="de-DE" sz="1800" i="1" u="sng" dirty="0"/>
              <a:t>Im fair ausgehandelten Solidarpakt fließen Windpachteinnahmen auch an die Nachbargemeinden</a:t>
            </a:r>
            <a:r>
              <a:rPr lang="de-DE" sz="1800" i="1" dirty="0"/>
              <a:t>. Neid und Missgunst, oft die Quelle von Ablehnung und Widerstand, konnten so überwunden werden.</a:t>
            </a:r>
          </a:p>
        </p:txBody>
      </p:sp>
      <p:sp>
        <p:nvSpPr>
          <p:cNvPr id="13" name="Textfeld 12">
            <a:hlinkClick r:id="rId3"/>
            <a:extLst>
              <a:ext uri="{FF2B5EF4-FFF2-40B4-BE49-F238E27FC236}">
                <a16:creationId xmlns:a16="http://schemas.microsoft.com/office/drawing/2014/main" id="{D60325FA-CD81-FEF9-9CD9-58725C2DD98D}"/>
              </a:ext>
            </a:extLst>
          </p:cNvPr>
          <p:cNvSpPr txBox="1"/>
          <p:nvPr/>
        </p:nvSpPr>
        <p:spPr>
          <a:xfrm>
            <a:off x="588151" y="936644"/>
            <a:ext cx="8867134" cy="461665"/>
          </a:xfrm>
          <a:prstGeom prst="rect">
            <a:avLst/>
          </a:prstGeom>
          <a:noFill/>
        </p:spPr>
        <p:txBody>
          <a:bodyPr wrap="square">
            <a:spAutoFit/>
          </a:bodyPr>
          <a:lstStyle/>
          <a:p>
            <a:r>
              <a:rPr lang="de-DE" b="1" u="sng" dirty="0">
                <a:solidFill>
                  <a:schemeClr val="accent2"/>
                </a:solidFill>
              </a:rPr>
              <a:t>Die Energie-Helden der Energiewende im Hunsrück</a:t>
            </a:r>
          </a:p>
        </p:txBody>
      </p:sp>
      <p:sp>
        <p:nvSpPr>
          <p:cNvPr id="26" name="Textfeld 25">
            <a:extLst>
              <a:ext uri="{FF2B5EF4-FFF2-40B4-BE49-F238E27FC236}">
                <a16:creationId xmlns:a16="http://schemas.microsoft.com/office/drawing/2014/main" id="{40D736CE-F124-5A1D-2707-4B8B38A69476}"/>
              </a:ext>
            </a:extLst>
          </p:cNvPr>
          <p:cNvSpPr txBox="1"/>
          <p:nvPr/>
        </p:nvSpPr>
        <p:spPr>
          <a:xfrm>
            <a:off x="588151" y="3216484"/>
            <a:ext cx="9253666" cy="1200329"/>
          </a:xfrm>
          <a:prstGeom prst="rect">
            <a:avLst/>
          </a:prstGeom>
          <a:noFill/>
        </p:spPr>
        <p:txBody>
          <a:bodyPr wrap="square">
            <a:spAutoFit/>
          </a:bodyPr>
          <a:lstStyle/>
          <a:p>
            <a:r>
              <a:rPr lang="de-DE" sz="1800" i="1" dirty="0"/>
              <a:t>Es ist phänomenal, was sich im Landkreis Rhein-Hunsrück in den letzten 10 Jahren an </a:t>
            </a:r>
            <a:r>
              <a:rPr lang="de-DE" sz="1800" i="1" u="sng" dirty="0"/>
              <a:t>Wohlstand, bürgerlichem Engagement und wirtschaftlicher Stärkung </a:t>
            </a:r>
            <a:r>
              <a:rPr lang="de-DE" sz="1800" i="1" dirty="0"/>
              <a:t>mit Hilfe von Klimaschutzmaßnahmen entwickelt hat. In den neunziger Jahren hatte der Kreis mit hoher Arbeitslosigkeit, geringer kommunaler Finanzkraft und Abwanderung zu kämpfen</a:t>
            </a:r>
          </a:p>
        </p:txBody>
      </p:sp>
      <p:sp>
        <p:nvSpPr>
          <p:cNvPr id="28" name="Textfeld 27">
            <a:extLst>
              <a:ext uri="{FF2B5EF4-FFF2-40B4-BE49-F238E27FC236}">
                <a16:creationId xmlns:a16="http://schemas.microsoft.com/office/drawing/2014/main" id="{8AD9965F-571E-1B9E-3752-4C74910AC0BD}"/>
              </a:ext>
            </a:extLst>
          </p:cNvPr>
          <p:cNvSpPr txBox="1"/>
          <p:nvPr/>
        </p:nvSpPr>
        <p:spPr>
          <a:xfrm>
            <a:off x="588151" y="4489109"/>
            <a:ext cx="9037112" cy="923330"/>
          </a:xfrm>
          <a:prstGeom prst="rect">
            <a:avLst/>
          </a:prstGeom>
          <a:noFill/>
        </p:spPr>
        <p:txBody>
          <a:bodyPr wrap="square">
            <a:spAutoFit/>
          </a:bodyPr>
          <a:lstStyle/>
          <a:p>
            <a:r>
              <a:rPr lang="de-DE" sz="1800" i="1" dirty="0"/>
              <a:t>Heute ist der </a:t>
            </a:r>
            <a:r>
              <a:rPr lang="de-DE" sz="1800" i="1" u="sng" dirty="0"/>
              <a:t>Schuldenstand der Kommunen bei nur 20% des Landesdurchschnitts </a:t>
            </a:r>
            <a:r>
              <a:rPr lang="de-DE" sz="1800" i="1" dirty="0"/>
              <a:t>von Rheinland-Pfalz und die Kommunen haben Kapitalrücklagen von 85 Millionen Euro, um in notwendige dörfliche Infrastruktur zu investieren. </a:t>
            </a:r>
          </a:p>
        </p:txBody>
      </p:sp>
      <p:sp>
        <p:nvSpPr>
          <p:cNvPr id="29" name="Rectangle 4">
            <a:extLst>
              <a:ext uri="{FF2B5EF4-FFF2-40B4-BE49-F238E27FC236}">
                <a16:creationId xmlns:a16="http://schemas.microsoft.com/office/drawing/2014/main" id="{2E6BBE13-D4D9-E4F5-02AE-755B8E08C6E0}"/>
              </a:ext>
            </a:extLst>
          </p:cNvPr>
          <p:cNvSpPr>
            <a:spLocks noChangeArrowheads="1"/>
          </p:cNvSpPr>
          <p:nvPr/>
        </p:nvSpPr>
        <p:spPr bwMode="auto">
          <a:xfrm>
            <a:off x="0" y="60942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Rhein-Hunsrück-Kreis: Vorbild für Solidargemeinschaft und Akzeptanz für EE! Chapeau!</a:t>
            </a:r>
          </a:p>
        </p:txBody>
      </p:sp>
      <p:pic>
        <p:nvPicPr>
          <p:cNvPr id="3" name="Grafik 2" descr="Ein Bild, das Clipart, Symbol, Wappen, Darstellung enthält.&#10;&#10;Automatisch generierte Beschreibung">
            <a:extLst>
              <a:ext uri="{FF2B5EF4-FFF2-40B4-BE49-F238E27FC236}">
                <a16:creationId xmlns:a16="http://schemas.microsoft.com/office/drawing/2014/main" id="{CBBC6BB1-41DD-6DB4-6B47-17B605A55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9088" y="936645"/>
            <a:ext cx="1269769" cy="1477328"/>
          </a:xfrm>
          <a:prstGeom prst="rect">
            <a:avLst/>
          </a:prstGeom>
        </p:spPr>
      </p:pic>
      <p:sp>
        <p:nvSpPr>
          <p:cNvPr id="4" name="Textfeld 3">
            <a:extLst>
              <a:ext uri="{FF2B5EF4-FFF2-40B4-BE49-F238E27FC236}">
                <a16:creationId xmlns:a16="http://schemas.microsoft.com/office/drawing/2014/main" id="{131B53B3-E3AA-7624-0D97-B5F2B0D09381}"/>
              </a:ext>
            </a:extLst>
          </p:cNvPr>
          <p:cNvSpPr txBox="1"/>
          <p:nvPr/>
        </p:nvSpPr>
        <p:spPr>
          <a:xfrm>
            <a:off x="588151" y="5579655"/>
            <a:ext cx="6872438" cy="338554"/>
          </a:xfrm>
          <a:prstGeom prst="rect">
            <a:avLst/>
          </a:prstGeom>
          <a:noFill/>
        </p:spPr>
        <p:txBody>
          <a:bodyPr wrap="square">
            <a:spAutoFit/>
          </a:bodyPr>
          <a:lstStyle/>
          <a:p>
            <a:r>
              <a:rPr lang="de-DE" sz="1600" b="1" dirty="0">
                <a:solidFill>
                  <a:srgbClr val="000000"/>
                </a:solidFill>
                <a:effectLst/>
              </a:rPr>
              <a:t>SWR-Video</a:t>
            </a:r>
            <a:r>
              <a:rPr lang="de-DE" sz="1600" dirty="0">
                <a:solidFill>
                  <a:srgbClr val="000000"/>
                </a:solidFill>
                <a:effectLst/>
              </a:rPr>
              <a:t> "</a:t>
            </a:r>
            <a:r>
              <a:rPr lang="de-DE" sz="1600" dirty="0">
                <a:solidFill>
                  <a:srgbClr val="000000"/>
                </a:solidFill>
                <a:effectLst/>
                <a:hlinkClick r:id="rId5"/>
              </a:rPr>
              <a:t>So geht Klimaschutz! Die Energiewender vom Hunsrück</a:t>
            </a:r>
            <a:r>
              <a:rPr lang="de-DE" sz="1600" dirty="0">
                <a:solidFill>
                  <a:srgbClr val="000000"/>
                </a:solidFill>
                <a:effectLst/>
              </a:rPr>
              <a:t>".</a:t>
            </a:r>
            <a:endParaRPr lang="de-DE" sz="1600" dirty="0"/>
          </a:p>
        </p:txBody>
      </p:sp>
    </p:spTree>
    <p:extLst>
      <p:ext uri="{BB962C8B-B14F-4D97-AF65-F5344CB8AC3E}">
        <p14:creationId xmlns:p14="http://schemas.microsoft.com/office/powerpoint/2010/main" val="11445858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1+#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1000" fill="hold"/>
                                        <p:tgtEl>
                                          <p:spTgt spid="29"/>
                                        </p:tgtEl>
                                        <p:attrNameLst>
                                          <p:attrName>ppt_x</p:attrName>
                                        </p:attrNameLst>
                                      </p:cBhvr>
                                      <p:tavLst>
                                        <p:tav tm="0">
                                          <p:val>
                                            <p:strVal val="#ppt_x"/>
                                          </p:val>
                                        </p:tav>
                                        <p:tav tm="100000">
                                          <p:val>
                                            <p:strVal val="#ppt_x"/>
                                          </p:val>
                                        </p:tav>
                                      </p:tavLst>
                                    </p:anim>
                                    <p:anim calcmode="lin" valueType="num">
                                      <p:cBhvr additive="base">
                                        <p:cTn id="26"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P spid="2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841014" y="1429201"/>
            <a:ext cx="3131039" cy="2703771"/>
            <a:chOff x="1995115" y="1601287"/>
            <a:chExt cx="3131039" cy="270377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995115" y="1631581"/>
              <a:ext cx="2173993" cy="523220"/>
            </a:xfrm>
            <a:prstGeom prst="rect">
              <a:avLst/>
            </a:prstGeom>
            <a:noFill/>
          </p:spPr>
          <p:txBody>
            <a:bodyPr wrap="none" rtlCol="0">
              <a:spAutoFit/>
            </a:bodyPr>
            <a:lstStyle/>
            <a:p>
              <a:r>
                <a:rPr lang="de-DE" sz="1400" dirty="0">
                  <a:solidFill>
                    <a:srgbClr val="3333FF"/>
                  </a:solidFill>
                </a:rPr>
                <a:t>notwendige energetische</a:t>
              </a:r>
              <a:br>
                <a:rPr lang="de-DE" sz="1400" dirty="0">
                  <a:solidFill>
                    <a:srgbClr val="3333FF"/>
                  </a:solidFill>
                </a:rPr>
              </a:br>
              <a:r>
                <a:rPr lang="de-DE" sz="1400" dirty="0">
                  <a:solidFill>
                    <a:srgbClr val="3333FF"/>
                  </a:solidFill>
                </a:rPr>
                <a:t>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23765"/>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082131"/>
            <a:ext cx="9667446" cy="4718616"/>
            <a:chOff x="238555" y="1082131"/>
            <a:chExt cx="9667446" cy="4718616"/>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sorgt für das Zusammenspiel von Erzeuger/Speicher und Verbraucher</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082131"/>
              <a:ext cx="4032306" cy="2277897"/>
              <a:chOff x="5813734" y="1254217"/>
              <a:chExt cx="4032306"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515441" y="1254217"/>
                <a:ext cx="0" cy="2174783"/>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295660" y="1450929"/>
                <a:ext cx="65338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7480489"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253082"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6">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376505"/>
            <a:ext cx="9681958" cy="3684527"/>
            <a:chOff x="224042" y="1376505"/>
            <a:chExt cx="9681958" cy="3684527"/>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376505"/>
              <a:ext cx="9681958" cy="3684527"/>
              <a:chOff x="224042" y="1440005"/>
              <a:chExt cx="9681958" cy="3684527"/>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aufs Dach, Balkon und Parkplatz mit Haus-Akku,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440005"/>
                <a:ext cx="3351398" cy="3352875"/>
                <a:chOff x="3811625" y="1440005"/>
                <a:chExt cx="3351398" cy="3352875"/>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7">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40005"/>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Dieses Konzept wird die Energiewende mit einer optimalen Eigenversorgung revolutionieren !</a:t>
            </a:r>
          </a:p>
        </p:txBody>
      </p:sp>
      <p:sp>
        <p:nvSpPr>
          <p:cNvPr id="6" name="Rectangle 4">
            <a:extLst>
              <a:ext uri="{FF2B5EF4-FFF2-40B4-BE49-F238E27FC236}">
                <a16:creationId xmlns:a16="http://schemas.microsoft.com/office/drawing/2014/main" id="{84D0BB94-4E2B-AB8D-8C42-B76367E7BBA1}"/>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t>
            </a:r>
            <a:r>
              <a:rPr lang="de-DE" altLang="de-DE" sz="2000" dirty="0" err="1">
                <a:solidFill>
                  <a:schemeClr val="bg1"/>
                </a:solidFill>
              </a:rPr>
              <a:t>ProSumer</a:t>
            </a:r>
            <a:r>
              <a:rPr lang="de-DE" altLang="de-DE" sz="2000" dirty="0">
                <a:solidFill>
                  <a:schemeClr val="bg1"/>
                </a:solidFill>
              </a:rPr>
              <a:t>“ (1) im Ein-/ Mehrfamilienhaus und </a:t>
            </a:r>
            <a:r>
              <a:rPr lang="de-DE" altLang="de-DE" sz="2000" dirty="0" err="1">
                <a:solidFill>
                  <a:schemeClr val="bg1"/>
                </a:solidFill>
              </a:rPr>
              <a:t>öffentl</a:t>
            </a:r>
            <a:r>
              <a:rPr lang="de-DE" altLang="de-DE" sz="2000" dirty="0">
                <a:solidFill>
                  <a:schemeClr val="bg1"/>
                </a:solidFill>
              </a:rPr>
              <a:t>. Gebäuden</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3142846"/>
            <a:ext cx="9681959" cy="2164413"/>
            <a:chOff x="224041" y="3142846"/>
            <a:chExt cx="9681959" cy="2164413"/>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3142846"/>
              <a:ext cx="9681959" cy="2164413"/>
              <a:chOff x="224041" y="3212994"/>
              <a:chExt cx="9681959" cy="2164413"/>
            </a:xfrm>
          </p:grpSpPr>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9">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10">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6751997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1000" fill="hold"/>
                                        <p:tgtEl>
                                          <p:spTgt spid="120"/>
                                        </p:tgtEl>
                                        <p:attrNameLst>
                                          <p:attrName>ppt_x</p:attrName>
                                        </p:attrNameLst>
                                      </p:cBhvr>
                                      <p:tavLst>
                                        <p:tav tm="0">
                                          <p:val>
                                            <p:strVal val="1+#ppt_w/2"/>
                                          </p:val>
                                        </p:tav>
                                        <p:tav tm="100000">
                                          <p:val>
                                            <p:strVal val="#ppt_x"/>
                                          </p:val>
                                        </p:tav>
                                      </p:tavLst>
                                    </p:anim>
                                    <p:anim calcmode="lin" valueType="num">
                                      <p:cBhvr additive="base">
                                        <p:cTn id="3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cxnSp>
        <p:nvCxnSpPr>
          <p:cNvPr id="107" name="Gerader Verbinder 106">
            <a:extLst>
              <a:ext uri="{FF2B5EF4-FFF2-40B4-BE49-F238E27FC236}">
                <a16:creationId xmlns:a16="http://schemas.microsoft.com/office/drawing/2014/main" id="{4407741E-5B49-49A2-A586-2167D1EE32F3}"/>
              </a:ext>
            </a:extLst>
          </p:cNvPr>
          <p:cNvCxnSpPr/>
          <p:nvPr/>
        </p:nvCxnSpPr>
        <p:spPr bwMode="auto">
          <a:xfrm>
            <a:off x="4649032" y="3874673"/>
            <a:ext cx="159374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p:cNvCxnSpPr>
          <p:nvPr/>
        </p:nvCxnSpPr>
        <p:spPr bwMode="auto">
          <a:xfrm>
            <a:off x="6213587" y="1175645"/>
            <a:ext cx="36280" cy="270675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108205" y="3572762"/>
            <a:ext cx="1169171" cy="307777"/>
          </a:xfrm>
          <a:prstGeom prst="rect">
            <a:avLst/>
          </a:prstGeom>
          <a:noFill/>
        </p:spPr>
        <p:txBody>
          <a:bodyPr wrap="square" rtlCol="0">
            <a:spAutoFit/>
          </a:bodyPr>
          <a:lstStyle/>
          <a:p>
            <a:pPr algn="ctr"/>
            <a:r>
              <a:rPr lang="de-DE" sz="1400" dirty="0">
                <a:solidFill>
                  <a:srgbClr val="3333FF"/>
                </a:solidFill>
              </a:rPr>
              <a:t>Betriebsnetz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348463" cy="307777"/>
          </a:xfrm>
          <a:prstGeom prst="rect">
            <a:avLst/>
          </a:prstGeom>
          <a:noFill/>
        </p:spPr>
        <p:txBody>
          <a:bodyPr wrap="none" rtlCol="0">
            <a:spAutoFit/>
          </a:bodyPr>
          <a:lstStyle/>
          <a:p>
            <a:r>
              <a:rPr lang="de-DE" sz="1400" dirty="0">
                <a:solidFill>
                  <a:srgbClr val="3333FF"/>
                </a:solidFill>
              </a:rPr>
              <a:t>EVU-Netz 400 V / 20kV AC</a:t>
            </a:r>
          </a:p>
        </p:txBody>
      </p: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5059" y="1562208"/>
            <a:ext cx="394770" cy="434958"/>
          </a:xfrm>
          <a:prstGeom prst="rect">
            <a:avLst/>
          </a:prstGeom>
        </p:spPr>
      </p:pic>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76200" y="1813989"/>
            <a:ext cx="2074607" cy="2225106"/>
            <a:chOff x="76200" y="1813989"/>
            <a:chExt cx="2074607" cy="2225106"/>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76200" y="3515875"/>
              <a:ext cx="2074607" cy="523220"/>
            </a:xfrm>
            <a:prstGeom prst="rect">
              <a:avLst/>
            </a:prstGeom>
            <a:noFill/>
          </p:spPr>
          <p:txBody>
            <a:bodyPr wrap="none" rtlCol="0">
              <a:spAutoFit/>
            </a:bodyPr>
            <a:lstStyle/>
            <a:p>
              <a:r>
                <a:rPr lang="de-DE" sz="1400" dirty="0">
                  <a:solidFill>
                    <a:srgbClr val="3333FF"/>
                  </a:solidFill>
                </a:rPr>
                <a:t>notwendige</a:t>
              </a:r>
            </a:p>
            <a:p>
              <a:r>
                <a:rPr lang="de-DE" sz="1400" dirty="0">
                  <a:solidFill>
                    <a:srgbClr val="3333FF"/>
                  </a:solidFill>
                </a:rPr>
                <a:t>energetische 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a:t>
            </a:r>
            <a:r>
              <a:rPr lang="de-DE" altLang="de-DE" sz="1800" dirty="0" err="1">
                <a:solidFill>
                  <a:srgbClr val="00B050"/>
                </a:solidFill>
              </a:rPr>
              <a:t>ProSumer</a:t>
            </a:r>
            <a:r>
              <a:rPr lang="de-DE" altLang="de-DE" sz="1800" dirty="0">
                <a:solidFill>
                  <a:srgbClr val="00B050"/>
                </a:solidFill>
              </a:rPr>
              <a:t> wird bei GHD/Industrie eine optimale Autarkie sicherstellen!</a:t>
            </a:r>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238" name="Gruppieren 237">
            <a:extLst>
              <a:ext uri="{FF2B5EF4-FFF2-40B4-BE49-F238E27FC236}">
                <a16:creationId xmlns:a16="http://schemas.microsoft.com/office/drawing/2014/main" id="{7AA534E6-A2BC-FA20-76AA-0C7F21FD8F2C}"/>
              </a:ext>
            </a:extLst>
          </p:cNvPr>
          <p:cNvGrpSpPr/>
          <p:nvPr/>
        </p:nvGrpSpPr>
        <p:grpSpPr>
          <a:xfrm>
            <a:off x="301450" y="3297193"/>
            <a:ext cx="9604549" cy="2046638"/>
            <a:chOff x="301450" y="3297193"/>
            <a:chExt cx="9604549" cy="2046638"/>
          </a:xfrm>
        </p:grpSpPr>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Textfeld 100">
              <a:extLst>
                <a:ext uri="{FF2B5EF4-FFF2-40B4-BE49-F238E27FC236}">
                  <a16:creationId xmlns:a16="http://schemas.microsoft.com/office/drawing/2014/main" id="{15DBD730-6C2E-4363-9083-F3AD10D0F8FC}"/>
                </a:ext>
              </a:extLst>
            </p:cNvPr>
            <p:cNvSpPr txBox="1"/>
            <p:nvPr/>
          </p:nvSpPr>
          <p:spPr>
            <a:xfrm>
              <a:off x="301450" y="5005277"/>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E-Autos, zukünftig mit bidirektionalem Laden, V2H/G fürs Betriebsnetz und das EVU-Netz</a:t>
              </a:r>
            </a:p>
          </p:txBody>
        </p:sp>
      </p:grpSp>
      <p:pic>
        <p:nvPicPr>
          <p:cNvPr id="23" name="Grafik 22" descr="Ein Bild, das Entwurf, Symbol, Clipart, Diagramm enthält.&#10;&#10;Automatisch generierte Beschreibung">
            <a:extLst>
              <a:ext uri="{FF2B5EF4-FFF2-40B4-BE49-F238E27FC236}">
                <a16:creationId xmlns:a16="http://schemas.microsoft.com/office/drawing/2014/main" id="{40FF4AEC-67AF-15EA-D6B8-F2E1BD1187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335" y="2898491"/>
            <a:ext cx="528206" cy="528206"/>
          </a:xfrm>
          <a:prstGeom prst="rect">
            <a:avLst/>
          </a:prstGeom>
        </p:spPr>
      </p:pic>
      <p:cxnSp>
        <p:nvCxnSpPr>
          <p:cNvPr id="124" name="Gerader Verbinder 123">
            <a:extLst>
              <a:ext uri="{FF2B5EF4-FFF2-40B4-BE49-F238E27FC236}">
                <a16:creationId xmlns:a16="http://schemas.microsoft.com/office/drawing/2014/main" id="{00DE085C-ACA0-4FEC-ABA2-7908C3C362EA}"/>
              </a:ext>
            </a:extLst>
          </p:cNvPr>
          <p:cNvCxnSpPr>
            <a:cxnSpLocks/>
          </p:cNvCxnSpPr>
          <p:nvPr/>
        </p:nvCxnSpPr>
        <p:spPr bwMode="auto">
          <a:xfrm flipH="1">
            <a:off x="4655480" y="3304683"/>
            <a:ext cx="9078" cy="56504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0" name="Gruppieren 229">
            <a:extLst>
              <a:ext uri="{FF2B5EF4-FFF2-40B4-BE49-F238E27FC236}">
                <a16:creationId xmlns:a16="http://schemas.microsoft.com/office/drawing/2014/main" id="{2339BCEF-1C9C-D1CC-DDE2-A1BC98516F5F}"/>
              </a:ext>
            </a:extLst>
          </p:cNvPr>
          <p:cNvGrpSpPr/>
          <p:nvPr/>
        </p:nvGrpSpPr>
        <p:grpSpPr>
          <a:xfrm>
            <a:off x="301450" y="1540200"/>
            <a:ext cx="9574421" cy="2887263"/>
            <a:chOff x="301450" y="1540200"/>
            <a:chExt cx="9574421" cy="2887263"/>
          </a:xfrm>
        </p:grpSpPr>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450177"/>
                <a:ext cx="12676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28" name="Gruppieren 227">
              <a:extLst>
                <a:ext uri="{FF2B5EF4-FFF2-40B4-BE49-F238E27FC236}">
                  <a16:creationId xmlns:a16="http://schemas.microsoft.com/office/drawing/2014/main" id="{6EB05C51-23FA-B813-CD9A-89E573C7C648}"/>
                </a:ext>
              </a:extLst>
            </p:cNvPr>
            <p:cNvGrpSpPr/>
            <p:nvPr/>
          </p:nvGrpSpPr>
          <p:grpSpPr>
            <a:xfrm>
              <a:off x="301450" y="1540200"/>
              <a:ext cx="9574419" cy="2887263"/>
              <a:chOff x="301450" y="1540200"/>
              <a:chExt cx="9574419" cy="2887263"/>
            </a:xfrm>
          </p:grpSpPr>
          <p:sp>
            <p:nvSpPr>
              <p:cNvPr id="90" name="Textfeld 89">
                <a:extLst>
                  <a:ext uri="{FF2B5EF4-FFF2-40B4-BE49-F238E27FC236}">
                    <a16:creationId xmlns:a16="http://schemas.microsoft.com/office/drawing/2014/main" id="{AE00AFEF-C389-4659-AE38-7A8310A257B0}"/>
                  </a:ext>
                </a:extLst>
              </p:cNvPr>
              <p:cNvSpPr txBox="1"/>
              <p:nvPr/>
            </p:nvSpPr>
            <p:spPr>
              <a:xfrm>
                <a:off x="301450" y="4088909"/>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 Dächer/Parkplätze zur Eigenversorgung mit Betriebs-Akku, Überschussstrom ins EVU-Netz</a:t>
                </a:r>
              </a:p>
            </p:txBody>
          </p:sp>
          <p:grpSp>
            <p:nvGrpSpPr>
              <p:cNvPr id="227" name="Gruppieren 226">
                <a:extLst>
                  <a:ext uri="{FF2B5EF4-FFF2-40B4-BE49-F238E27FC236}">
                    <a16:creationId xmlns:a16="http://schemas.microsoft.com/office/drawing/2014/main" id="{05F77CA8-8875-EFA9-7217-2DA8ACBA2D15}"/>
                  </a:ext>
                </a:extLst>
              </p:cNvPr>
              <p:cNvGrpSpPr/>
              <p:nvPr/>
            </p:nvGrpSpPr>
            <p:grpSpPr>
              <a:xfrm>
                <a:off x="1757909" y="1540200"/>
                <a:ext cx="4508652" cy="2361147"/>
                <a:chOff x="1757909" y="1540200"/>
                <a:chExt cx="4508652" cy="2361147"/>
              </a:xfrm>
            </p:grpSpPr>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540200"/>
                  <a:ext cx="4508652" cy="1083867"/>
                  <a:chOff x="1757909" y="1540200"/>
                  <a:chExt cx="4508652" cy="1083867"/>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540200"/>
                    <a:ext cx="4493391" cy="1083867"/>
                    <a:chOff x="3811625" y="1140198"/>
                    <a:chExt cx="3044707" cy="176388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8"/>
                        <a:ext cx="82998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560815" y="1140198"/>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41532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26" name="Gruppieren 225">
                  <a:extLst>
                    <a:ext uri="{FF2B5EF4-FFF2-40B4-BE49-F238E27FC236}">
                      <a16:creationId xmlns:a16="http://schemas.microsoft.com/office/drawing/2014/main" id="{0FB5ADF0-9733-62F5-EF3F-6B8F112F4FCF}"/>
                    </a:ext>
                  </a:extLst>
                </p:cNvPr>
                <p:cNvGrpSpPr/>
                <p:nvPr/>
              </p:nvGrpSpPr>
              <p:grpSpPr>
                <a:xfrm>
                  <a:off x="3919006" y="2960786"/>
                  <a:ext cx="777210" cy="940561"/>
                  <a:chOff x="3919006" y="2960786"/>
                  <a:chExt cx="777210" cy="940561"/>
                </a:xfrm>
              </p:grpSpPr>
              <p:cxnSp>
                <p:nvCxnSpPr>
                  <p:cNvPr id="11" name="Gerader Verbinder 10">
                    <a:extLst>
                      <a:ext uri="{FF2B5EF4-FFF2-40B4-BE49-F238E27FC236}">
                        <a16:creationId xmlns:a16="http://schemas.microsoft.com/office/drawing/2014/main" id="{B3B083B9-08B6-E069-F21F-F39BC94E9CFD}"/>
                      </a:ext>
                    </a:extLst>
                  </p:cNvPr>
                  <p:cNvCxnSpPr/>
                  <p:nvPr/>
                </p:nvCxnSpPr>
                <p:spPr bwMode="auto">
                  <a:xfrm>
                    <a:off x="4032940" y="3874673"/>
                    <a:ext cx="62254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0" name="Gruppieren 169">
                    <a:extLst>
                      <a:ext uri="{FF2B5EF4-FFF2-40B4-BE49-F238E27FC236}">
                        <a16:creationId xmlns:a16="http://schemas.microsoft.com/office/drawing/2014/main" id="{C8C35C5A-814D-461D-9A76-8826DA5E2709}"/>
                      </a:ext>
                    </a:extLst>
                  </p:cNvPr>
                  <p:cNvGrpSpPr/>
                  <p:nvPr/>
                </p:nvGrpSpPr>
                <p:grpSpPr>
                  <a:xfrm>
                    <a:off x="3919006" y="2960786"/>
                    <a:ext cx="228565" cy="915528"/>
                    <a:chOff x="4483473" y="3927604"/>
                    <a:chExt cx="228565" cy="915528"/>
                  </a:xfrm>
                </p:grpSpPr>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9">
                      <a:extLst>
                        <a:ext uri="{28A0092B-C50C-407E-A947-70E740481C1C}">
                          <a14:useLocalDpi xmlns:a14="http://schemas.microsoft.com/office/drawing/2010/main" val="0"/>
                        </a:ext>
                      </a:extLst>
                    </a:blip>
                    <a:srcRect l="21087" t="56358" r="73126" b="14625"/>
                    <a:stretch/>
                  </p:blipFill>
                  <p:spPr>
                    <a:xfrm>
                      <a:off x="4483473" y="3927604"/>
                      <a:ext cx="228565" cy="392125"/>
                    </a:xfrm>
                    <a:prstGeom prst="rect">
                      <a:avLst/>
                    </a:prstGeom>
                  </p:spPr>
                </p:pic>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4597407"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Ellipse 9">
                    <a:extLst>
                      <a:ext uri="{FF2B5EF4-FFF2-40B4-BE49-F238E27FC236}">
                        <a16:creationId xmlns:a16="http://schemas.microsoft.com/office/drawing/2014/main" id="{CE4722A7-DC51-A835-912A-1E9F7E1BB7C4}"/>
                      </a:ext>
                    </a:extLst>
                  </p:cNvPr>
                  <p:cNvSpPr/>
                  <p:nvPr/>
                </p:nvSpPr>
                <p:spPr bwMode="auto">
                  <a:xfrm>
                    <a:off x="4626547" y="383167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grpSp>
        <p:nvGrpSpPr>
          <p:cNvPr id="233" name="Gruppieren 232">
            <a:extLst>
              <a:ext uri="{FF2B5EF4-FFF2-40B4-BE49-F238E27FC236}">
                <a16:creationId xmlns:a16="http://schemas.microsoft.com/office/drawing/2014/main" id="{A18275D0-9980-4CFA-0451-90427DD04FDC}"/>
              </a:ext>
            </a:extLst>
          </p:cNvPr>
          <p:cNvGrpSpPr/>
          <p:nvPr/>
        </p:nvGrpSpPr>
        <p:grpSpPr>
          <a:xfrm>
            <a:off x="301451" y="2876881"/>
            <a:ext cx="9574420" cy="2154453"/>
            <a:chOff x="301451" y="2876881"/>
            <a:chExt cx="9574420" cy="2154453"/>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1" y="4446559"/>
              <a:ext cx="95744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Erneuerbare (Wärmenetze, Wärmepumpen) ersetzen, mit Wärmequellen koppeln</a:t>
              </a:r>
            </a:p>
          </p:txBody>
        </p:sp>
        <p:grpSp>
          <p:nvGrpSpPr>
            <p:cNvPr id="9" name="Gruppieren 8">
              <a:extLst>
                <a:ext uri="{FF2B5EF4-FFF2-40B4-BE49-F238E27FC236}">
                  <a16:creationId xmlns:a16="http://schemas.microsoft.com/office/drawing/2014/main" id="{F5ED3660-DC12-4A58-AE44-328B7D84DF0E}"/>
                </a:ext>
              </a:extLst>
            </p:cNvPr>
            <p:cNvGrpSpPr/>
            <p:nvPr/>
          </p:nvGrpSpPr>
          <p:grpSpPr>
            <a:xfrm>
              <a:off x="2386129" y="2876881"/>
              <a:ext cx="1695725" cy="1025130"/>
              <a:chOff x="2431457" y="2876881"/>
              <a:chExt cx="1695725" cy="1025130"/>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431457" y="2876881"/>
                <a:ext cx="1695725" cy="1025130"/>
                <a:chOff x="2431457" y="2876881"/>
                <a:chExt cx="1695725" cy="1025130"/>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586858"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431457" y="2876881"/>
                  <a:ext cx="1695725" cy="1025130"/>
                  <a:chOff x="2431457" y="2876881"/>
                  <a:chExt cx="1695725" cy="1025130"/>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1457"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5837" y="2942810"/>
                    <a:ext cx="595663" cy="397108"/>
                  </a:xfrm>
                  <a:prstGeom prst="rect">
                    <a:avLst/>
                  </a:prstGeom>
                </p:spPr>
              </p:pic>
              <p:cxnSp>
                <p:nvCxnSpPr>
                  <p:cNvPr id="212" name="Gerader Verbinder 211">
                    <a:extLst>
                      <a:ext uri="{FF2B5EF4-FFF2-40B4-BE49-F238E27FC236}">
                        <a16:creationId xmlns:a16="http://schemas.microsoft.com/office/drawing/2014/main" id="{C373EDD8-B567-408E-8E66-4F9BED3F5E32}"/>
                      </a:ext>
                    </a:extLst>
                  </p:cNvPr>
                  <p:cNvCxnSpPr>
                    <a:cxnSpLocks/>
                    <a:endCxn id="224" idx="6"/>
                  </p:cNvCxnSpPr>
                  <p:nvPr/>
                </p:nvCxnSpPr>
                <p:spPr bwMode="auto">
                  <a:xfrm>
                    <a:off x="2664628" y="3867177"/>
                    <a:ext cx="146255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2669469"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3" name="Ellipse 222">
                    <a:extLst>
                      <a:ext uri="{FF2B5EF4-FFF2-40B4-BE49-F238E27FC236}">
                        <a16:creationId xmlns:a16="http://schemas.microsoft.com/office/drawing/2014/main" id="{76DC1AE2-974E-4F3D-B345-45830618ED0F}"/>
                      </a:ext>
                    </a:extLst>
                  </p:cNvPr>
                  <p:cNvSpPr/>
                  <p:nvPr/>
                </p:nvSpPr>
                <p:spPr bwMode="auto">
                  <a:xfrm>
                    <a:off x="3553036"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4" name="Ellipse 223">
                    <a:extLst>
                      <a:ext uri="{FF2B5EF4-FFF2-40B4-BE49-F238E27FC236}">
                        <a16:creationId xmlns:a16="http://schemas.microsoft.com/office/drawing/2014/main" id="{D6EC23C0-571B-4D6C-B95F-D16194410D1A}"/>
                      </a:ext>
                    </a:extLst>
                  </p:cNvPr>
                  <p:cNvSpPr/>
                  <p:nvPr/>
                </p:nvSpPr>
                <p:spPr bwMode="auto">
                  <a:xfrm>
                    <a:off x="4057513"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2917927"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2982518"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37" name="Gruppieren 236">
            <a:extLst>
              <a:ext uri="{FF2B5EF4-FFF2-40B4-BE49-F238E27FC236}">
                <a16:creationId xmlns:a16="http://schemas.microsoft.com/office/drawing/2014/main" id="{C5326680-C651-D19F-3BAE-3B2649E8346D}"/>
              </a:ext>
            </a:extLst>
          </p:cNvPr>
          <p:cNvGrpSpPr/>
          <p:nvPr/>
        </p:nvGrpSpPr>
        <p:grpSpPr>
          <a:xfrm>
            <a:off x="301451" y="1197420"/>
            <a:ext cx="9490249" cy="4736238"/>
            <a:chOff x="301451" y="1197420"/>
            <a:chExt cx="9490249" cy="4736238"/>
          </a:xfrm>
        </p:grpSpPr>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97420"/>
              <a:ext cx="2888625" cy="1903665"/>
              <a:chOff x="5003497" y="1197420"/>
              <a:chExt cx="2888625" cy="1903665"/>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387492" y="1520033"/>
                <a:ext cx="1376467"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97420"/>
                <a:ext cx="2888625" cy="1903665"/>
                <a:chOff x="5003497" y="1197420"/>
                <a:chExt cx="2888625" cy="1903665"/>
              </a:xfrm>
            </p:grpSpPr>
            <p:cxnSp>
              <p:nvCxnSpPr>
                <p:cNvPr id="92" name="Gerader Verbinder 91">
                  <a:extLst>
                    <a:ext uri="{FF2B5EF4-FFF2-40B4-BE49-F238E27FC236}">
                      <a16:creationId xmlns:a16="http://schemas.microsoft.com/office/drawing/2014/main" id="{22624939-A364-472D-885E-7AFF5FFA3F85}"/>
                    </a:ext>
                  </a:extLst>
                </p:cNvPr>
                <p:cNvCxnSpPr>
                  <a:stCxn id="187" idx="0"/>
                </p:cNvCxnSpPr>
                <p:nvPr/>
              </p:nvCxnSpPr>
              <p:spPr bwMode="auto">
                <a:xfrm flipH="1">
                  <a:off x="6735109" y="1487142"/>
                  <a:ext cx="469" cy="149805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6244583" y="1197420"/>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12">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sp>
              <p:nvSpPr>
                <p:cNvPr id="187" name="Ellipse 186">
                  <a:extLst>
                    <a:ext uri="{FF2B5EF4-FFF2-40B4-BE49-F238E27FC236}">
                      <a16:creationId xmlns:a16="http://schemas.microsoft.com/office/drawing/2014/main" id="{C3A5FC8F-CC89-4B5A-9BC3-0D9C8F8A2CA5}"/>
                    </a:ext>
                  </a:extLst>
                </p:cNvPr>
                <p:cNvSpPr/>
                <p:nvPr/>
              </p:nvSpPr>
              <p:spPr bwMode="auto">
                <a:xfrm>
                  <a:off x="6700743" y="14871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 name="Textfeld 234">
              <a:extLst>
                <a:ext uri="{FF2B5EF4-FFF2-40B4-BE49-F238E27FC236}">
                  <a16:creationId xmlns:a16="http://schemas.microsoft.com/office/drawing/2014/main" id="{39A5DFCA-0B19-B6C1-4EFA-6423F4BB5571}"/>
                </a:ext>
              </a:extLst>
            </p:cNvPr>
            <p:cNvSpPr txBox="1"/>
            <p:nvPr/>
          </p:nvSpPr>
          <p:spPr>
            <a:xfrm>
              <a:off x="301451" y="5348883"/>
              <a:ext cx="94902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 Energie-Management-System organisiert das Zusammenspiel von Erzeuger/Speicher und Verbraucher</a:t>
              </a:r>
            </a:p>
          </p:txBody>
        </p:sp>
      </p:grpSp>
      <p:sp>
        <p:nvSpPr>
          <p:cNvPr id="236" name="Textfeld 235">
            <a:extLst>
              <a:ext uri="{FF2B5EF4-FFF2-40B4-BE49-F238E27FC236}">
                <a16:creationId xmlns:a16="http://schemas.microsoft.com/office/drawing/2014/main" id="{06486681-7E0F-2082-DB2B-8102D8169A62}"/>
              </a:ext>
            </a:extLst>
          </p:cNvPr>
          <p:cNvSpPr txBox="1"/>
          <p:nvPr/>
        </p:nvSpPr>
        <p:spPr>
          <a:xfrm>
            <a:off x="301451" y="5909754"/>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cxnSp>
        <p:nvCxnSpPr>
          <p:cNvPr id="2" name="Gerader Verbinder 1">
            <a:extLst>
              <a:ext uri="{FF2B5EF4-FFF2-40B4-BE49-F238E27FC236}">
                <a16:creationId xmlns:a16="http://schemas.microsoft.com/office/drawing/2014/main" id="{55D7D877-BA7F-A429-953A-1AB430B00A5D}"/>
              </a:ext>
            </a:extLst>
          </p:cNvPr>
          <p:cNvCxnSpPr/>
          <p:nvPr/>
        </p:nvCxnSpPr>
        <p:spPr bwMode="auto">
          <a:xfrm>
            <a:off x="5140500" y="3378487"/>
            <a:ext cx="0" cy="49618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Grafik 3" descr="Ein Bild, das Buchse, Elektronik, drinnen, Stecker enthält.&#10;&#10;Automatisch generierte Beschreibung">
            <a:extLst>
              <a:ext uri="{FF2B5EF4-FFF2-40B4-BE49-F238E27FC236}">
                <a16:creationId xmlns:a16="http://schemas.microsoft.com/office/drawing/2014/main" id="{9A2879DA-26F1-0B88-9066-06950FEFB3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3154" y="3153465"/>
            <a:ext cx="248835" cy="248835"/>
          </a:xfrm>
          <a:prstGeom prst="rect">
            <a:avLst/>
          </a:prstGeom>
        </p:spPr>
      </p:pic>
      <p:sp>
        <p:nvSpPr>
          <p:cNvPr id="7" name="Ellipse 6">
            <a:extLst>
              <a:ext uri="{FF2B5EF4-FFF2-40B4-BE49-F238E27FC236}">
                <a16:creationId xmlns:a16="http://schemas.microsoft.com/office/drawing/2014/main" id="{D112F10A-E4A4-0ACD-B8DF-C8C663A41AF9}"/>
              </a:ext>
            </a:extLst>
          </p:cNvPr>
          <p:cNvSpPr/>
          <p:nvPr/>
        </p:nvSpPr>
        <p:spPr bwMode="auto">
          <a:xfrm>
            <a:off x="5109566" y="3833579"/>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Rectangle 4">
            <a:extLst>
              <a:ext uri="{FF2B5EF4-FFF2-40B4-BE49-F238E27FC236}">
                <a16:creationId xmlns:a16="http://schemas.microsoft.com/office/drawing/2014/main" id="{C74700BA-CCAF-2023-4867-C439A32E28E9}"/>
              </a:ext>
            </a:extLst>
          </p:cNvPr>
          <p:cNvSpPr>
            <a:spLocks noChangeArrowheads="1"/>
          </p:cNvSpPr>
          <p:nvPr/>
        </p:nvSpPr>
        <p:spPr bwMode="auto">
          <a:xfrm>
            <a:off x="1027167" y="4375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(2) bei GHD und Industrie</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 </a:t>
            </a:r>
            <a:endParaRPr lang="de-DE" altLang="de-DE" sz="2000" dirty="0">
              <a:solidFill>
                <a:schemeClr val="bg1"/>
              </a:solidFill>
            </a:endParaRPr>
          </a:p>
        </p:txBody>
      </p:sp>
    </p:spTree>
    <p:extLst>
      <p:ext uri="{BB962C8B-B14F-4D97-AF65-F5344CB8AC3E}">
        <p14:creationId xmlns:p14="http://schemas.microsoft.com/office/powerpoint/2010/main" val="256925435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30"/>
                                        </p:tgtEl>
                                        <p:attrNameLst>
                                          <p:attrName>style.visibility</p:attrName>
                                        </p:attrNameLst>
                                      </p:cBhvr>
                                      <p:to>
                                        <p:strVal val="visible"/>
                                      </p:to>
                                    </p:set>
                                    <p:anim calcmode="lin" valueType="num">
                                      <p:cBhvr additive="base">
                                        <p:cTn id="13" dur="1000" fill="hold"/>
                                        <p:tgtEl>
                                          <p:spTgt spid="230"/>
                                        </p:tgtEl>
                                        <p:attrNameLst>
                                          <p:attrName>ppt_x</p:attrName>
                                        </p:attrNameLst>
                                      </p:cBhvr>
                                      <p:tavLst>
                                        <p:tav tm="0">
                                          <p:val>
                                            <p:strVal val="#ppt_x"/>
                                          </p:val>
                                        </p:tav>
                                        <p:tav tm="100000">
                                          <p:val>
                                            <p:strVal val="#ppt_x"/>
                                          </p:val>
                                        </p:tav>
                                      </p:tavLst>
                                    </p:anim>
                                    <p:anim calcmode="lin" valueType="num">
                                      <p:cBhvr additive="base">
                                        <p:cTn id="14" dur="1000" fill="hold"/>
                                        <p:tgtEl>
                                          <p:spTgt spid="23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3"/>
                                        </p:tgtEl>
                                        <p:attrNameLst>
                                          <p:attrName>style.visibility</p:attrName>
                                        </p:attrNameLst>
                                      </p:cBhvr>
                                      <p:to>
                                        <p:strVal val="visible"/>
                                      </p:to>
                                    </p:set>
                                    <p:anim calcmode="lin" valueType="num">
                                      <p:cBhvr additive="base">
                                        <p:cTn id="19" dur="1000" fill="hold"/>
                                        <p:tgtEl>
                                          <p:spTgt spid="233"/>
                                        </p:tgtEl>
                                        <p:attrNameLst>
                                          <p:attrName>ppt_x</p:attrName>
                                        </p:attrNameLst>
                                      </p:cBhvr>
                                      <p:tavLst>
                                        <p:tav tm="0">
                                          <p:val>
                                            <p:strVal val="0-#ppt_w/2"/>
                                          </p:val>
                                        </p:tav>
                                        <p:tav tm="100000">
                                          <p:val>
                                            <p:strVal val="#ppt_x"/>
                                          </p:val>
                                        </p:tav>
                                      </p:tavLst>
                                    </p:anim>
                                    <p:anim calcmode="lin" valueType="num">
                                      <p:cBhvr additive="base">
                                        <p:cTn id="20" dur="1000" fill="hold"/>
                                        <p:tgtEl>
                                          <p:spTgt spid="2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38"/>
                                        </p:tgtEl>
                                        <p:attrNameLst>
                                          <p:attrName>style.visibility</p:attrName>
                                        </p:attrNameLst>
                                      </p:cBhvr>
                                      <p:to>
                                        <p:strVal val="visible"/>
                                      </p:to>
                                    </p:set>
                                    <p:anim calcmode="lin" valueType="num">
                                      <p:cBhvr additive="base">
                                        <p:cTn id="25" dur="1000" fill="hold"/>
                                        <p:tgtEl>
                                          <p:spTgt spid="238"/>
                                        </p:tgtEl>
                                        <p:attrNameLst>
                                          <p:attrName>ppt_x</p:attrName>
                                        </p:attrNameLst>
                                      </p:cBhvr>
                                      <p:tavLst>
                                        <p:tav tm="0">
                                          <p:val>
                                            <p:strVal val="1+#ppt_w/2"/>
                                          </p:val>
                                        </p:tav>
                                        <p:tav tm="100000">
                                          <p:val>
                                            <p:strVal val="#ppt_x"/>
                                          </p:val>
                                        </p:tav>
                                      </p:tavLst>
                                    </p:anim>
                                    <p:anim calcmode="lin" valueType="num">
                                      <p:cBhvr additive="base">
                                        <p:cTn id="26" dur="10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7"/>
                                        </p:tgtEl>
                                        <p:attrNameLst>
                                          <p:attrName>style.visibility</p:attrName>
                                        </p:attrNameLst>
                                      </p:cBhvr>
                                      <p:to>
                                        <p:strVal val="visible"/>
                                      </p:to>
                                    </p:set>
                                    <p:anim calcmode="lin" valueType="num">
                                      <p:cBhvr additive="base">
                                        <p:cTn id="31" dur="1000" fill="hold"/>
                                        <p:tgtEl>
                                          <p:spTgt spid="237"/>
                                        </p:tgtEl>
                                        <p:attrNameLst>
                                          <p:attrName>ppt_x</p:attrName>
                                        </p:attrNameLst>
                                      </p:cBhvr>
                                      <p:tavLst>
                                        <p:tav tm="0">
                                          <p:val>
                                            <p:strVal val="1+#ppt_w/2"/>
                                          </p:val>
                                        </p:tav>
                                        <p:tav tm="100000">
                                          <p:val>
                                            <p:strVal val="#ppt_x"/>
                                          </p:val>
                                        </p:tav>
                                      </p:tavLst>
                                    </p:anim>
                                    <p:anim calcmode="lin" valueType="num">
                                      <p:cBhvr additive="base">
                                        <p:cTn id="32" dur="1000" fill="hold"/>
                                        <p:tgtEl>
                                          <p:spTgt spid="2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36"/>
                                        </p:tgtEl>
                                        <p:attrNameLst>
                                          <p:attrName>style.visibility</p:attrName>
                                        </p:attrNameLst>
                                      </p:cBhvr>
                                      <p:to>
                                        <p:strVal val="visible"/>
                                      </p:to>
                                    </p:set>
                                    <p:anim calcmode="lin" valueType="num">
                                      <p:cBhvr additive="base">
                                        <p:cTn id="37" dur="1000" fill="hold"/>
                                        <p:tgtEl>
                                          <p:spTgt spid="236"/>
                                        </p:tgtEl>
                                        <p:attrNameLst>
                                          <p:attrName>ppt_x</p:attrName>
                                        </p:attrNameLst>
                                      </p:cBhvr>
                                      <p:tavLst>
                                        <p:tav tm="0">
                                          <p:val>
                                            <p:strVal val="1+#ppt_w/2"/>
                                          </p:val>
                                        </p:tav>
                                        <p:tav tm="100000">
                                          <p:val>
                                            <p:strVal val="#ppt_x"/>
                                          </p:val>
                                        </p:tav>
                                      </p:tavLst>
                                    </p:anim>
                                    <p:anim calcmode="lin" valueType="num">
                                      <p:cBhvr additive="base">
                                        <p:cTn id="38"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000" fill="hold"/>
                                        <p:tgtEl>
                                          <p:spTgt spid="32"/>
                                        </p:tgtEl>
                                        <p:attrNameLst>
                                          <p:attrName>ppt_x</p:attrName>
                                        </p:attrNameLst>
                                      </p:cBhvr>
                                      <p:tavLst>
                                        <p:tav tm="0">
                                          <p:val>
                                            <p:strVal val="#ppt_x"/>
                                          </p:val>
                                        </p:tav>
                                        <p:tav tm="100000">
                                          <p:val>
                                            <p:strVal val="#ppt_x"/>
                                          </p:val>
                                        </p:tav>
                                      </p:tavLst>
                                    </p:anim>
                                    <p:anim calcmode="lin" valueType="num">
                                      <p:cBhvr additive="base">
                                        <p:cTn id="4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3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15612" y="826914"/>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34008" y="5593762"/>
            <a:ext cx="801823" cy="584775"/>
          </a:xfrm>
          <a:prstGeom prst="rect">
            <a:avLst/>
          </a:prstGeom>
          <a:noFill/>
        </p:spPr>
        <p:txBody>
          <a:bodyPr wrap="none" rtlCol="0">
            <a:spAutoFit/>
          </a:bodyPr>
          <a:lstStyle/>
          <a:p>
            <a:pPr algn="ctr"/>
            <a:r>
              <a:rPr lang="de-DE" sz="1600" dirty="0"/>
              <a:t>Strom-</a:t>
            </a:r>
            <a:br>
              <a:rPr lang="de-DE" sz="1600" dirty="0"/>
            </a:br>
            <a:r>
              <a:rPr lang="de-DE" sz="1600" dirty="0"/>
              <a:t>netz</a:t>
            </a:r>
          </a:p>
        </p:txBody>
      </p:sp>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77484" y="3293596"/>
            <a:ext cx="0" cy="1460934"/>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47181" y="4878197"/>
            <a:ext cx="662361" cy="1323439"/>
          </a:xfrm>
          <a:prstGeom prst="rect">
            <a:avLst/>
          </a:prstGeom>
          <a:noFill/>
        </p:spPr>
        <p:txBody>
          <a:bodyPr wrap="none" rtlCol="0">
            <a:spAutoFit/>
          </a:bodyPr>
          <a:lstStyle/>
          <a:p>
            <a:pPr algn="ctr"/>
            <a:r>
              <a:rPr lang="de-DE" sz="1600" dirty="0"/>
              <a:t>Gas-</a:t>
            </a:r>
            <a:br>
              <a:rPr lang="de-DE" sz="1600" dirty="0"/>
            </a:br>
            <a:r>
              <a:rPr lang="de-DE" sz="1600" dirty="0"/>
              <a:t>netz</a:t>
            </a:r>
            <a:br>
              <a:rPr lang="de-DE" sz="1600" dirty="0"/>
            </a:br>
            <a:r>
              <a:rPr lang="de-DE" sz="1600" dirty="0"/>
              <a:t>mit</a:t>
            </a:r>
            <a:br>
              <a:rPr lang="de-DE" sz="1600" dirty="0"/>
            </a:br>
            <a:r>
              <a:rPr lang="de-DE" sz="1600" dirty="0"/>
              <a:t>Spei-</a:t>
            </a:r>
            <a:br>
              <a:rPr lang="de-DE" sz="1600" dirty="0"/>
            </a:br>
            <a:r>
              <a:rPr lang="de-DE" sz="1600" dirty="0" err="1"/>
              <a:t>cher</a:t>
            </a:r>
            <a:endParaRPr lang="de-DE" sz="1600" dirty="0"/>
          </a:p>
        </p:txBody>
      </p:sp>
      <p:sp>
        <p:nvSpPr>
          <p:cNvPr id="70" name="Textfeld 69">
            <a:extLst>
              <a:ext uri="{FF2B5EF4-FFF2-40B4-BE49-F238E27FC236}">
                <a16:creationId xmlns:a16="http://schemas.microsoft.com/office/drawing/2014/main" id="{726E9A9E-231C-4DA9-BE9B-F0D6637598B9}"/>
              </a:ext>
            </a:extLst>
          </p:cNvPr>
          <p:cNvSpPr txBox="1"/>
          <p:nvPr/>
        </p:nvSpPr>
        <p:spPr>
          <a:xfrm>
            <a:off x="1073432" y="876160"/>
            <a:ext cx="1967205" cy="369332"/>
          </a:xfrm>
          <a:prstGeom prst="rect">
            <a:avLst/>
          </a:prstGeom>
          <a:noFill/>
        </p:spPr>
        <p:txBody>
          <a:bodyPr wrap="none" rtlCol="0">
            <a:spAutoFit/>
          </a:bodyPr>
          <a:lstStyle/>
          <a:p>
            <a:r>
              <a:rPr lang="de-DE" sz="1800" dirty="0">
                <a:solidFill>
                  <a:srgbClr val="3333FF"/>
                </a:solidFill>
              </a:rPr>
              <a:t>Dorf/Stadt/VG/LK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063663"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076387" y="1665255"/>
            <a:ext cx="1380506" cy="2304674"/>
            <a:chOff x="3076387" y="1722405"/>
            <a:chExt cx="1380506" cy="2304674"/>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076387" y="1722405"/>
              <a:ext cx="1380506" cy="819437"/>
              <a:chOff x="2724749" y="1322678"/>
              <a:chExt cx="1380506" cy="819437"/>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83280" y="1621700"/>
                <a:ext cx="1048819" cy="520415"/>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724749" y="1322678"/>
                <a:ext cx="1380506" cy="338554"/>
              </a:xfrm>
              <a:prstGeom prst="rect">
                <a:avLst/>
              </a:prstGeom>
              <a:noFill/>
            </p:spPr>
            <p:txBody>
              <a:bodyPr wrap="none" rtlCol="0">
                <a:spAutoFit/>
              </a:bodyPr>
              <a:lstStyle/>
              <a:p>
                <a:r>
                  <a:rPr lang="de-DE" sz="1600" dirty="0"/>
                  <a:t>Biotop-Inseln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p:spPr>
        </p:pic>
      </p:gr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56444"/>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beim Erzeuger und Verbraucher (</a:t>
            </a:r>
            <a:r>
              <a:rPr lang="de-DE" altLang="de-DE" sz="1800" dirty="0" err="1">
                <a:solidFill>
                  <a:srgbClr val="00B050"/>
                </a:solidFill>
              </a:rPr>
              <a:t>ProSumer</a:t>
            </a:r>
            <a:r>
              <a:rPr lang="de-DE" altLang="de-DE" sz="1800" dirty="0">
                <a:solidFill>
                  <a:srgbClr val="00B050"/>
                </a:solidFill>
              </a:rPr>
              <a:t>) garantieren optimale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83" name="Gruppieren 182">
            <a:extLst>
              <a:ext uri="{FF2B5EF4-FFF2-40B4-BE49-F238E27FC236}">
                <a16:creationId xmlns:a16="http://schemas.microsoft.com/office/drawing/2014/main" id="{4C6186A9-8BF1-4E3E-007B-E6A990D447AA}"/>
              </a:ext>
            </a:extLst>
          </p:cNvPr>
          <p:cNvGrpSpPr/>
          <p:nvPr/>
        </p:nvGrpSpPr>
        <p:grpSpPr>
          <a:xfrm>
            <a:off x="1524000" y="1093684"/>
            <a:ext cx="6718879" cy="1661342"/>
            <a:chOff x="1524000" y="1150834"/>
            <a:chExt cx="6718879" cy="1661342"/>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6">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0834"/>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3426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67902" y="199539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3263483" y="1428472"/>
              <a:ext cx="1577676" cy="307777"/>
            </a:xfrm>
            <a:prstGeom prst="rect">
              <a:avLst/>
            </a:prstGeom>
            <a:noFill/>
          </p:spPr>
          <p:txBody>
            <a:bodyPr wrap="none" rtlCol="0">
              <a:spAutoFit/>
            </a:bodyPr>
            <a:lstStyle/>
            <a:p>
              <a:r>
                <a:rPr lang="de-DE" sz="1400" dirty="0"/>
                <a:t>Überschussstrom</a:t>
              </a:r>
            </a:p>
          </p:txBody>
        </p:sp>
      </p:grpSp>
      <p:sp>
        <p:nvSpPr>
          <p:cNvPr id="29" name="Textfeld 28">
            <a:extLst>
              <a:ext uri="{FF2B5EF4-FFF2-40B4-BE49-F238E27FC236}">
                <a16:creationId xmlns:a16="http://schemas.microsoft.com/office/drawing/2014/main" id="{7F79812A-1A9C-AEA6-B307-F24E902C0CF0}"/>
              </a:ext>
            </a:extLst>
          </p:cNvPr>
          <p:cNvSpPr txBox="1"/>
          <p:nvPr/>
        </p:nvSpPr>
        <p:spPr>
          <a:xfrm>
            <a:off x="1962865" y="3940014"/>
            <a:ext cx="1309718" cy="307777"/>
          </a:xfrm>
          <a:prstGeom prst="rect">
            <a:avLst/>
          </a:prstGeom>
          <a:noFill/>
        </p:spPr>
        <p:txBody>
          <a:bodyPr wrap="none" rtlCol="0">
            <a:spAutoFit/>
          </a:bodyPr>
          <a:lstStyle/>
          <a:p>
            <a:r>
              <a:rPr lang="de-DE" sz="1400" dirty="0"/>
              <a:t>PV-FF-Anlage</a:t>
            </a:r>
          </a:p>
        </p:txBody>
      </p: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9">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2" name="Gruppieren 181">
            <a:extLst>
              <a:ext uri="{FF2B5EF4-FFF2-40B4-BE49-F238E27FC236}">
                <a16:creationId xmlns:a16="http://schemas.microsoft.com/office/drawing/2014/main" id="{A9BA45D3-FA0A-E96E-B5AE-E80AF9AAD87D}"/>
              </a:ext>
            </a:extLst>
          </p:cNvPr>
          <p:cNvGrpSpPr/>
          <p:nvPr/>
        </p:nvGrpSpPr>
        <p:grpSpPr>
          <a:xfrm>
            <a:off x="4052321" y="2366070"/>
            <a:ext cx="5525163" cy="2357476"/>
            <a:chOff x="4052321" y="2423220"/>
            <a:chExt cx="5525163" cy="2357476"/>
          </a:xfrm>
        </p:grpSpPr>
        <p:grpSp>
          <p:nvGrpSpPr>
            <p:cNvPr id="181" name="Gruppieren 180">
              <a:extLst>
                <a:ext uri="{FF2B5EF4-FFF2-40B4-BE49-F238E27FC236}">
                  <a16:creationId xmlns:a16="http://schemas.microsoft.com/office/drawing/2014/main" id="{1DAC52C3-5ED6-D042-98F0-B65CBA912F15}"/>
                </a:ext>
              </a:extLst>
            </p:cNvPr>
            <p:cNvGrpSpPr/>
            <p:nvPr/>
          </p:nvGrpSpPr>
          <p:grpSpPr>
            <a:xfrm>
              <a:off x="4052321" y="2451259"/>
              <a:ext cx="4220785" cy="1308201"/>
              <a:chOff x="4052321" y="2451259"/>
              <a:chExt cx="4220785"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93484" cy="19371"/>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05232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a:off x="8243230" y="2423220"/>
              <a:ext cx="0" cy="2357476"/>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58211" y="3773979"/>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5645675" y="875826"/>
            <a:ext cx="2870146" cy="816866"/>
            <a:chOff x="5645675" y="932976"/>
            <a:chExt cx="2870146"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sp>
          <p:nvSpPr>
            <p:cNvPr id="55" name="Textfeld 54">
              <a:extLst>
                <a:ext uri="{FF2B5EF4-FFF2-40B4-BE49-F238E27FC236}">
                  <a16:creationId xmlns:a16="http://schemas.microsoft.com/office/drawing/2014/main" id="{5AB789DB-A45C-430A-90B5-C7FDFE212852}"/>
                </a:ext>
              </a:extLst>
            </p:cNvPr>
            <p:cNvSpPr txBox="1"/>
            <p:nvPr/>
          </p:nvSpPr>
          <p:spPr>
            <a:xfrm>
              <a:off x="5645675" y="1043367"/>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a:endCxn id="13" idx="0"/>
            </p:cNvCxnSpPr>
            <p:nvPr/>
          </p:nvCxnSpPr>
          <p:spPr bwMode="auto">
            <a:xfrm>
              <a:off x="6139587" y="1198968"/>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783737" y="1355067"/>
            <a:ext cx="5288295" cy="2675651"/>
            <a:chOff x="1872990" y="1415856"/>
            <a:chExt cx="5288295" cy="2675651"/>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4229072" y="3814508"/>
              <a:ext cx="2932213" cy="276999"/>
            </a:xfrm>
            <a:prstGeom prst="rect">
              <a:avLst/>
            </a:prstGeom>
            <a:noFill/>
          </p:spPr>
          <p:txBody>
            <a:bodyPr wrap="none" rtlCol="0">
              <a:spAutoFit/>
            </a:bodyPr>
            <a:lstStyle/>
            <a:p>
              <a:r>
                <a:rPr lang="de-DE" sz="1200" dirty="0">
                  <a:solidFill>
                    <a:srgbClr val="FF0000"/>
                  </a:solidFill>
                </a:rPr>
                <a:t>Flächen-/Infrastruktur-Synergien nutzen</a:t>
              </a:r>
            </a:p>
          </p:txBody>
        </p:sp>
      </p:grpSp>
      <p:cxnSp>
        <p:nvCxnSpPr>
          <p:cNvPr id="195" name="Gerader Verbinder 194">
            <a:extLst>
              <a:ext uri="{FF2B5EF4-FFF2-40B4-BE49-F238E27FC236}">
                <a16:creationId xmlns:a16="http://schemas.microsoft.com/office/drawing/2014/main" id="{8CC483A1-7DE2-8847-EF46-004E02B4076B}"/>
              </a:ext>
            </a:extLst>
          </p:cNvPr>
          <p:cNvCxnSpPr/>
          <p:nvPr/>
        </p:nvCxnSpPr>
        <p:spPr bwMode="auto">
          <a:xfrm>
            <a:off x="9581656" y="1699974"/>
            <a:ext cx="0" cy="10025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178252" y="1066163"/>
            <a:ext cx="800220" cy="584775"/>
          </a:xfrm>
          <a:prstGeom prst="rect">
            <a:avLst/>
          </a:prstGeom>
          <a:noFill/>
        </p:spPr>
        <p:txBody>
          <a:bodyPr wrap="none" rtlCol="0">
            <a:spAutoFit/>
          </a:bodyPr>
          <a:lstStyle/>
          <a:p>
            <a:pPr algn="ctr"/>
            <a:r>
              <a:rPr lang="de-DE" sz="1600" dirty="0"/>
              <a:t>Daten-</a:t>
            </a:r>
            <a:br>
              <a:rPr lang="de-DE" sz="1600" dirty="0"/>
            </a:br>
            <a:r>
              <a:rPr lang="de-DE" sz="1600" dirty="0"/>
              <a:t>netz</a:t>
            </a:r>
          </a:p>
        </p:txBody>
      </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35337" y="2112298"/>
                <a:ext cx="39440"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12">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66213"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58704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116697" y="1772655"/>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657105" cy="1525491"/>
            <a:chOff x="7227353" y="4382833"/>
            <a:chExt cx="1657105"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45650" y="4728477"/>
              <a:ext cx="938808" cy="307777"/>
            </a:xfrm>
            <a:prstGeom prst="rect">
              <a:avLst/>
            </a:prstGeom>
            <a:noFill/>
          </p:spPr>
          <p:txBody>
            <a:bodyPr wrap="square" rtlCol="0">
              <a:spAutoFit/>
            </a:bodyPr>
            <a:lstStyle/>
            <a:p>
              <a:r>
                <a:rPr lang="de-DE" sz="1400" dirty="0" err="1"/>
                <a:t>GuD</a:t>
              </a:r>
              <a:r>
                <a:rPr lang="de-DE" sz="1400" dirty="0"/>
                <a:t>-KW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1F95B7F9-E82F-7463-182B-20782A95BA3C}"/>
              </a:ext>
            </a:extLst>
          </p:cNvPr>
          <p:cNvGrpSpPr/>
          <p:nvPr/>
        </p:nvGrpSpPr>
        <p:grpSpPr>
          <a:xfrm>
            <a:off x="1994556" y="4401527"/>
            <a:ext cx="6461051" cy="1563186"/>
            <a:chOff x="1994556" y="4401527"/>
            <a:chExt cx="6461051" cy="1563186"/>
          </a:xfrm>
        </p:grpSpPr>
        <p:grpSp>
          <p:nvGrpSpPr>
            <p:cNvPr id="144" name="Gruppieren 143">
              <a:extLst>
                <a:ext uri="{FF2B5EF4-FFF2-40B4-BE49-F238E27FC236}">
                  <a16:creationId xmlns:a16="http://schemas.microsoft.com/office/drawing/2014/main" id="{96CC8412-CBF2-6AF0-19F9-8F54EE378788}"/>
                </a:ext>
              </a:extLst>
            </p:cNvPr>
            <p:cNvGrpSpPr/>
            <p:nvPr/>
          </p:nvGrpSpPr>
          <p:grpSpPr>
            <a:xfrm>
              <a:off x="1994556" y="4492267"/>
              <a:ext cx="6461051" cy="1472446"/>
              <a:chOff x="1994556" y="4492267"/>
              <a:chExt cx="6461051" cy="147244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0" name="Gruppieren 139">
                <a:extLst>
                  <a:ext uri="{FF2B5EF4-FFF2-40B4-BE49-F238E27FC236}">
                    <a16:creationId xmlns:a16="http://schemas.microsoft.com/office/drawing/2014/main" id="{017D1810-0269-617C-FA6D-A185BC33643F}"/>
                  </a:ext>
                </a:extLst>
              </p:cNvPr>
              <p:cNvGrpSpPr/>
              <p:nvPr/>
            </p:nvGrpSpPr>
            <p:grpSpPr>
              <a:xfrm>
                <a:off x="1994556" y="4492267"/>
                <a:ext cx="6461051" cy="1472446"/>
                <a:chOff x="1994556" y="4492267"/>
                <a:chExt cx="6461051" cy="1472446"/>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4" name="Gruppieren 123">
                  <a:extLst>
                    <a:ext uri="{FF2B5EF4-FFF2-40B4-BE49-F238E27FC236}">
                      <a16:creationId xmlns:a16="http://schemas.microsoft.com/office/drawing/2014/main" id="{4444F102-51EB-040A-5592-458E573254E5}"/>
                    </a:ext>
                  </a:extLst>
                </p:cNvPr>
                <p:cNvGrpSpPr/>
                <p:nvPr/>
              </p:nvGrpSpPr>
              <p:grpSpPr>
                <a:xfrm>
                  <a:off x="1994556" y="4492267"/>
                  <a:ext cx="6461051" cy="1472446"/>
                  <a:chOff x="1994556" y="4492267"/>
                  <a:chExt cx="6461051" cy="1472446"/>
                </a:xfrm>
              </p:grpSpPr>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461051" cy="341032"/>
                    <a:chOff x="1994556" y="5680831"/>
                    <a:chExt cx="6461051"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461051"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161124" y="4492267"/>
                    <a:ext cx="1054956" cy="1407535"/>
                    <a:chOff x="4161124" y="4492267"/>
                    <a:chExt cx="1054956"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161124"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7288" y="4918228"/>
                      <a:ext cx="548792" cy="768309"/>
                    </a:xfrm>
                    <a:prstGeom prst="rect">
                      <a:avLst/>
                    </a:prstGeom>
                  </p:spPr>
                </p:pic>
                <p:cxnSp>
                  <p:nvCxnSpPr>
                    <p:cNvPr id="116" name="Gerader Verbinder 115">
                      <a:extLst>
                        <a:ext uri="{FF2B5EF4-FFF2-40B4-BE49-F238E27FC236}">
                          <a16:creationId xmlns:a16="http://schemas.microsoft.com/office/drawing/2014/main" id="{F538F1F4-3E33-A206-1E77-4D819A5A7086}"/>
                        </a:ext>
                      </a:extLst>
                    </p:cNvPr>
                    <p:cNvCxnSpPr/>
                    <p:nvPr/>
                  </p:nvCxnSpPr>
                  <p:spPr bwMode="auto">
                    <a:xfrm>
                      <a:off x="4758088" y="4529453"/>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04626"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3" name="Gerader Verbinder 2">
              <a:extLst>
                <a:ext uri="{FF2B5EF4-FFF2-40B4-BE49-F238E27FC236}">
                  <a16:creationId xmlns:a16="http://schemas.microsoft.com/office/drawing/2014/main" id="{73020350-6220-D121-1219-BA257745EC69}"/>
                </a:ext>
              </a:extLst>
            </p:cNvPr>
            <p:cNvCxnSpPr/>
            <p:nvPr/>
          </p:nvCxnSpPr>
          <p:spPr bwMode="auto">
            <a:xfrm>
              <a:off x="5105537" y="4401527"/>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Gruppieren 31">
            <a:extLst>
              <a:ext uri="{FF2B5EF4-FFF2-40B4-BE49-F238E27FC236}">
                <a16:creationId xmlns:a16="http://schemas.microsoft.com/office/drawing/2014/main" id="{9D1304B0-8DE6-3F46-1FF5-21731CFDAF19}"/>
              </a:ext>
            </a:extLst>
          </p:cNvPr>
          <p:cNvGrpSpPr/>
          <p:nvPr/>
        </p:nvGrpSpPr>
        <p:grpSpPr>
          <a:xfrm>
            <a:off x="5160806" y="5120812"/>
            <a:ext cx="784332" cy="536687"/>
            <a:chOff x="4096313" y="5002828"/>
            <a:chExt cx="784332" cy="536687"/>
          </a:xfrm>
        </p:grpSpPr>
        <p:sp>
          <p:nvSpPr>
            <p:cNvPr id="26" name="Textfeld 25">
              <a:extLst>
                <a:ext uri="{FF2B5EF4-FFF2-40B4-BE49-F238E27FC236}">
                  <a16:creationId xmlns:a16="http://schemas.microsoft.com/office/drawing/2014/main" id="{1DACB011-E083-5EA9-5947-3090A6D81E65}"/>
                </a:ext>
              </a:extLst>
            </p:cNvPr>
            <p:cNvSpPr txBox="1"/>
            <p:nvPr/>
          </p:nvSpPr>
          <p:spPr>
            <a:xfrm>
              <a:off x="4096313" y="5002828"/>
              <a:ext cx="784332" cy="523220"/>
            </a:xfrm>
            <a:prstGeom prst="rect">
              <a:avLst/>
            </a:prstGeom>
            <a:noFill/>
          </p:spPr>
          <p:txBody>
            <a:bodyPr wrap="square" rtlCol="0">
              <a:spAutoFit/>
            </a:bodyPr>
            <a:lstStyle/>
            <a:p>
              <a:r>
                <a:rPr lang="de-DE" sz="1400" dirty="0"/>
                <a:t>Ab-</a:t>
              </a:r>
              <a:br>
                <a:rPr lang="de-DE" sz="1400" dirty="0"/>
              </a:br>
              <a:r>
                <a:rPr lang="de-DE" sz="1400" dirty="0"/>
                <a:t>Wärme</a:t>
              </a:r>
            </a:p>
          </p:txBody>
        </p:sp>
        <p:cxnSp>
          <p:nvCxnSpPr>
            <p:cNvPr id="30" name="Gerade Verbindung mit Pfeil 29">
              <a:extLst>
                <a:ext uri="{FF2B5EF4-FFF2-40B4-BE49-F238E27FC236}">
                  <a16:creationId xmlns:a16="http://schemas.microsoft.com/office/drawing/2014/main" id="{AC3B4447-CF70-C594-C43E-C00BBC812502}"/>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1D2D55A5-B7A2-DCDC-2DFC-7F6E8854E5ED}"/>
              </a:ext>
            </a:extLst>
          </p:cNvPr>
          <p:cNvGrpSpPr/>
          <p:nvPr/>
        </p:nvGrpSpPr>
        <p:grpSpPr>
          <a:xfrm>
            <a:off x="3993497" y="5009787"/>
            <a:ext cx="709345" cy="536687"/>
            <a:chOff x="4109932" y="5002828"/>
            <a:chExt cx="709345" cy="53668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t>Bio-</a:t>
              </a:r>
              <a:br>
                <a:rPr lang="de-DE" sz="1400" dirty="0"/>
              </a:br>
              <a:r>
                <a:rPr lang="de-DE" sz="1400" dirty="0" err="1"/>
                <a:t>masse</a:t>
              </a:r>
              <a:endParaRPr lang="de-DE" sz="1400" dirty="0"/>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uppieren 35">
            <a:extLst>
              <a:ext uri="{FF2B5EF4-FFF2-40B4-BE49-F238E27FC236}">
                <a16:creationId xmlns:a16="http://schemas.microsoft.com/office/drawing/2014/main" id="{716DE213-875A-F40F-9996-9D87F2899F78}"/>
              </a:ext>
            </a:extLst>
          </p:cNvPr>
          <p:cNvGrpSpPr/>
          <p:nvPr/>
        </p:nvGrpSpPr>
        <p:grpSpPr>
          <a:xfrm>
            <a:off x="836849" y="4057413"/>
            <a:ext cx="7257997" cy="1655704"/>
            <a:chOff x="836849" y="4057413"/>
            <a:chExt cx="7257997" cy="1655704"/>
          </a:xfrm>
        </p:grpSpPr>
        <p:grpSp>
          <p:nvGrpSpPr>
            <p:cNvPr id="135" name="Gruppieren 134">
              <a:extLst>
                <a:ext uri="{FF2B5EF4-FFF2-40B4-BE49-F238E27FC236}">
                  <a16:creationId xmlns:a16="http://schemas.microsoft.com/office/drawing/2014/main" id="{BB524B14-B2B4-AC08-0C8B-8C283E3591B6}"/>
                </a:ext>
              </a:extLst>
            </p:cNvPr>
            <p:cNvGrpSpPr/>
            <p:nvPr/>
          </p:nvGrpSpPr>
          <p:grpSpPr>
            <a:xfrm>
              <a:off x="836849" y="4382833"/>
              <a:ext cx="7257997" cy="1330284"/>
              <a:chOff x="836849" y="4382833"/>
              <a:chExt cx="7257997" cy="1330284"/>
            </a:xfrm>
          </p:grpSpPr>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6">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19" name="Textfeld 118">
                  <a:extLst>
                    <a:ext uri="{FF2B5EF4-FFF2-40B4-BE49-F238E27FC236}">
                      <a16:creationId xmlns:a16="http://schemas.microsoft.com/office/drawing/2014/main" id="{55493DE1-E2C4-83C1-2478-B843CEE40149}"/>
                    </a:ext>
                  </a:extLst>
                </p:cNvPr>
                <p:cNvSpPr txBox="1"/>
                <p:nvPr/>
              </p:nvSpPr>
              <p:spPr>
                <a:xfrm>
                  <a:off x="3585368" y="4586603"/>
                  <a:ext cx="1457450" cy="523220"/>
                </a:xfrm>
                <a:prstGeom prst="rect">
                  <a:avLst/>
                </a:prstGeom>
                <a:noFill/>
              </p:spPr>
              <p:txBody>
                <a:bodyPr wrap="none" rtlCol="0">
                  <a:spAutoFit/>
                </a:bodyPr>
                <a:lstStyle/>
                <a:p>
                  <a:pPr algn="ctr"/>
                  <a:r>
                    <a:rPr lang="de-DE" sz="1400" dirty="0"/>
                    <a:t>Betriebe/Firmen</a:t>
                  </a:r>
                  <a:br>
                    <a:rPr lang="de-DE" sz="1400" dirty="0"/>
                  </a:br>
                  <a:r>
                    <a:rPr lang="de-DE" sz="1400" dirty="0"/>
                    <a:t>„</a:t>
                  </a:r>
                  <a:r>
                    <a:rPr lang="de-DE" sz="1400" dirty="0" err="1"/>
                    <a:t>ProSumer</a:t>
                  </a:r>
                  <a:r>
                    <a:rPr lang="de-DE" sz="1400" dirty="0"/>
                    <a:t>“</a:t>
                  </a:r>
                </a:p>
              </p:txBody>
            </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35484428-CE77-0C01-AF82-31966832694C}"/>
                  </a:ext>
                </a:extLst>
              </p:cNvPr>
              <p:cNvSpPr txBox="1"/>
              <p:nvPr/>
            </p:nvSpPr>
            <p:spPr>
              <a:xfrm>
                <a:off x="836849" y="4532832"/>
                <a:ext cx="1391599" cy="738664"/>
              </a:xfrm>
              <a:prstGeom prst="rect">
                <a:avLst/>
              </a:prstGeom>
              <a:noFill/>
            </p:spPr>
            <p:txBody>
              <a:bodyPr wrap="none" rtlCol="0">
                <a:spAutoFit/>
              </a:bodyPr>
              <a:lstStyle/>
              <a:p>
                <a:r>
                  <a:rPr lang="de-DE" sz="1400" dirty="0"/>
                  <a:t>  Wohn-/</a:t>
                </a:r>
                <a:r>
                  <a:rPr lang="de-DE" sz="1400" dirty="0" err="1"/>
                  <a:t>öffentl</a:t>
                </a:r>
                <a:r>
                  <a:rPr lang="de-DE" sz="1400" dirty="0"/>
                  <a:t>.</a:t>
                </a:r>
                <a:br>
                  <a:rPr lang="de-DE" sz="1400" dirty="0"/>
                </a:br>
                <a:r>
                  <a:rPr lang="de-DE" sz="1400" dirty="0"/>
                  <a:t>     Gebäude</a:t>
                </a:r>
                <a:br>
                  <a:rPr lang="de-DE" sz="1400" dirty="0"/>
                </a:br>
                <a:r>
                  <a:rPr lang="de-DE" sz="1400" dirty="0"/>
                  <a:t> „</a:t>
                </a:r>
                <a:r>
                  <a:rPr lang="de-DE" sz="1400" dirty="0" err="1"/>
                  <a:t>ProSumer</a:t>
                </a:r>
                <a:r>
                  <a:rPr lang="de-DE" sz="1400" dirty="0"/>
                  <a:t>“</a:t>
                </a:r>
              </a:p>
            </p:txBody>
          </p:sp>
        </p:grpSp>
        <p:sp>
          <p:nvSpPr>
            <p:cNvPr id="28" name="Textfeld 27">
              <a:extLst>
                <a:ext uri="{FF2B5EF4-FFF2-40B4-BE49-F238E27FC236}">
                  <a16:creationId xmlns:a16="http://schemas.microsoft.com/office/drawing/2014/main" id="{02BFEA14-CADF-2864-FB43-A2B381196C3B}"/>
                </a:ext>
              </a:extLst>
            </p:cNvPr>
            <p:cNvSpPr txBox="1"/>
            <p:nvPr/>
          </p:nvSpPr>
          <p:spPr>
            <a:xfrm>
              <a:off x="5395691" y="4057413"/>
              <a:ext cx="2224456" cy="338554"/>
            </a:xfrm>
            <a:prstGeom prst="rect">
              <a:avLst/>
            </a:prstGeom>
            <a:noFill/>
          </p:spPr>
          <p:txBody>
            <a:bodyPr wrap="none" rtlCol="0">
              <a:spAutoFit/>
            </a:bodyPr>
            <a:lstStyle/>
            <a:p>
              <a:pPr algn="ctr"/>
              <a:r>
                <a:rPr lang="de-DE" sz="1600" dirty="0"/>
                <a:t>110 kV/20 kV/Ortsnetz</a:t>
              </a:r>
            </a:p>
          </p:txBody>
        </p:sp>
      </p:grpSp>
      <p:grpSp>
        <p:nvGrpSpPr>
          <p:cNvPr id="24" name="Gruppieren 23">
            <a:extLst>
              <a:ext uri="{FF2B5EF4-FFF2-40B4-BE49-F238E27FC236}">
                <a16:creationId xmlns:a16="http://schemas.microsoft.com/office/drawing/2014/main" id="{C5EAD59D-FE7E-3700-3C21-266C535CEF83}"/>
              </a:ext>
            </a:extLst>
          </p:cNvPr>
          <p:cNvGrpSpPr/>
          <p:nvPr/>
        </p:nvGrpSpPr>
        <p:grpSpPr>
          <a:xfrm>
            <a:off x="5151279" y="4560061"/>
            <a:ext cx="1009448" cy="536687"/>
            <a:chOff x="4096312" y="5002828"/>
            <a:chExt cx="1009448" cy="536687"/>
          </a:xfrm>
        </p:grpSpPr>
        <p:sp>
          <p:nvSpPr>
            <p:cNvPr id="43" name="Textfeld 42">
              <a:extLst>
                <a:ext uri="{FF2B5EF4-FFF2-40B4-BE49-F238E27FC236}">
                  <a16:creationId xmlns:a16="http://schemas.microsoft.com/office/drawing/2014/main" id="{6A8ED06D-065A-52D3-F17F-6D0713231AB7}"/>
                </a:ext>
              </a:extLst>
            </p:cNvPr>
            <p:cNvSpPr txBox="1"/>
            <p:nvPr/>
          </p:nvSpPr>
          <p:spPr>
            <a:xfrm>
              <a:off x="4096312" y="5002828"/>
              <a:ext cx="1009448" cy="523220"/>
            </a:xfrm>
            <a:prstGeom prst="rect">
              <a:avLst/>
            </a:prstGeom>
            <a:noFill/>
          </p:spPr>
          <p:txBody>
            <a:bodyPr wrap="square" rtlCol="0">
              <a:spAutoFit/>
            </a:bodyPr>
            <a:lstStyle/>
            <a:p>
              <a:r>
                <a:rPr lang="de-DE" sz="1400" dirty="0"/>
                <a:t>Solar-</a:t>
              </a:r>
              <a:br>
                <a:rPr lang="de-DE" sz="1400" dirty="0"/>
              </a:br>
              <a:r>
                <a:rPr lang="de-DE" sz="1400" dirty="0" err="1"/>
                <a:t>Thermie</a:t>
              </a:r>
              <a:endParaRPr lang="de-DE" sz="1400" dirty="0"/>
            </a:p>
          </p:txBody>
        </p:sp>
        <p:cxnSp>
          <p:nvCxnSpPr>
            <p:cNvPr id="44" name="Gerade Verbindung mit Pfeil 43">
              <a:extLst>
                <a:ext uri="{FF2B5EF4-FFF2-40B4-BE49-F238E27FC236}">
                  <a16:creationId xmlns:a16="http://schemas.microsoft.com/office/drawing/2014/main" id="{FD3D1672-F488-2482-E2D1-1C20B18DEFAA}"/>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3DA4FB52-B70A-4E18-A3AD-600F3BB73DC8}"/>
              </a:ext>
            </a:extLst>
          </p:cNvPr>
          <p:cNvSpPr txBox="1"/>
          <p:nvPr/>
        </p:nvSpPr>
        <p:spPr>
          <a:xfrm>
            <a:off x="8107729" y="5007537"/>
            <a:ext cx="938808" cy="307777"/>
          </a:xfrm>
          <a:prstGeom prst="rect">
            <a:avLst/>
          </a:prstGeom>
          <a:noFill/>
        </p:spPr>
        <p:txBody>
          <a:bodyPr wrap="square" rtlCol="0">
            <a:spAutoFit/>
          </a:bodyPr>
          <a:lstStyle/>
          <a:p>
            <a:r>
              <a:rPr lang="de-DE" sz="1400" dirty="0"/>
              <a:t>MHKW</a:t>
            </a:r>
          </a:p>
        </p:txBody>
      </p:sp>
      <p:sp>
        <p:nvSpPr>
          <p:cNvPr id="75" name="Textfeld 74">
            <a:extLst>
              <a:ext uri="{FF2B5EF4-FFF2-40B4-BE49-F238E27FC236}">
                <a16:creationId xmlns:a16="http://schemas.microsoft.com/office/drawing/2014/main" id="{66FF87F9-C181-1AC6-0FA3-51D4596F8074}"/>
              </a:ext>
            </a:extLst>
          </p:cNvPr>
          <p:cNvSpPr txBox="1"/>
          <p:nvPr/>
        </p:nvSpPr>
        <p:spPr>
          <a:xfrm>
            <a:off x="840614" y="-28138"/>
            <a:ext cx="8883487" cy="707886"/>
          </a:xfrm>
          <a:prstGeom prst="rect">
            <a:avLst/>
          </a:prstGeom>
          <a:noFill/>
        </p:spPr>
        <p:txBody>
          <a:bodyPr wrap="square" rtlCol="0">
            <a:spAutoFit/>
          </a:bodyPr>
          <a:lstStyle/>
          <a:p>
            <a:r>
              <a:rPr lang="de-DE" altLang="de-DE" sz="2000" dirty="0" err="1">
                <a:solidFill>
                  <a:schemeClr val="bg1"/>
                </a:solidFill>
              </a:rPr>
              <a:t>ProSumer</a:t>
            </a:r>
            <a:r>
              <a:rPr lang="de-DE" altLang="de-DE" sz="2000" dirty="0">
                <a:solidFill>
                  <a:schemeClr val="bg1"/>
                </a:solidFill>
              </a:rPr>
              <a:t> (3) in der Gebietskörperschaft</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endParaRPr lang="de-DE" sz="2000" dirty="0">
              <a:solidFill>
                <a:schemeClr val="bg1"/>
              </a:solidFill>
            </a:endParaRPr>
          </a:p>
        </p:txBody>
      </p:sp>
    </p:spTree>
    <p:extLst>
      <p:ext uri="{BB962C8B-B14F-4D97-AF65-F5344CB8AC3E}">
        <p14:creationId xmlns:p14="http://schemas.microsoft.com/office/powerpoint/2010/main" val="28006221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1000" fill="hold"/>
                                        <p:tgtEl>
                                          <p:spTgt spid="95"/>
                                        </p:tgtEl>
                                        <p:attrNameLst>
                                          <p:attrName>ppt_x</p:attrName>
                                        </p:attrNameLst>
                                      </p:cBhvr>
                                      <p:tavLst>
                                        <p:tav tm="0">
                                          <p:val>
                                            <p:strVal val="1+#ppt_w/2"/>
                                          </p:val>
                                        </p:tav>
                                        <p:tav tm="100000">
                                          <p:val>
                                            <p:strVal val="#ppt_x"/>
                                          </p:val>
                                        </p:tav>
                                      </p:tavLst>
                                    </p:anim>
                                    <p:anim calcmode="lin" valueType="num">
                                      <p:cBhvr additive="base">
                                        <p:cTn id="8"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additive="base">
                                        <p:cTn id="13" dur="1000" fill="hold"/>
                                        <p:tgtEl>
                                          <p:spTgt spid="180"/>
                                        </p:tgtEl>
                                        <p:attrNameLst>
                                          <p:attrName>ppt_x</p:attrName>
                                        </p:attrNameLst>
                                      </p:cBhvr>
                                      <p:tavLst>
                                        <p:tav tm="0">
                                          <p:val>
                                            <p:strVal val="1+#ppt_w/2"/>
                                          </p:val>
                                        </p:tav>
                                        <p:tav tm="100000">
                                          <p:val>
                                            <p:strVal val="#ppt_x"/>
                                          </p:val>
                                        </p:tav>
                                      </p:tavLst>
                                    </p:anim>
                                    <p:anim calcmode="lin" valueType="num">
                                      <p:cBhvr additive="base">
                                        <p:cTn id="14" dur="10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 calcmode="lin" valueType="num">
                                      <p:cBhvr additive="base">
                                        <p:cTn id="19" dur="1000" fill="hold"/>
                                        <p:tgtEl>
                                          <p:spTgt spid="182"/>
                                        </p:tgtEl>
                                        <p:attrNameLst>
                                          <p:attrName>ppt_x</p:attrName>
                                        </p:attrNameLst>
                                      </p:cBhvr>
                                      <p:tavLst>
                                        <p:tav tm="0">
                                          <p:val>
                                            <p:strVal val="1+#ppt_w/2"/>
                                          </p:val>
                                        </p:tav>
                                        <p:tav tm="100000">
                                          <p:val>
                                            <p:strVal val="#ppt_x"/>
                                          </p:val>
                                        </p:tav>
                                      </p:tavLst>
                                    </p:anim>
                                    <p:anim calcmode="lin" valueType="num">
                                      <p:cBhvr additive="base">
                                        <p:cTn id="20"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3"/>
                                        </p:tgtEl>
                                        <p:attrNameLst>
                                          <p:attrName>style.visibility</p:attrName>
                                        </p:attrNameLst>
                                      </p:cBhvr>
                                      <p:to>
                                        <p:strVal val="visible"/>
                                      </p:to>
                                    </p:set>
                                    <p:anim calcmode="lin" valueType="num">
                                      <p:cBhvr additive="base">
                                        <p:cTn id="25" dur="1000" fill="hold"/>
                                        <p:tgtEl>
                                          <p:spTgt spid="183"/>
                                        </p:tgtEl>
                                        <p:attrNameLst>
                                          <p:attrName>ppt_x</p:attrName>
                                        </p:attrNameLst>
                                      </p:cBhvr>
                                      <p:tavLst>
                                        <p:tav tm="0">
                                          <p:val>
                                            <p:strVal val="1+#ppt_w/2"/>
                                          </p:val>
                                        </p:tav>
                                        <p:tav tm="100000">
                                          <p:val>
                                            <p:strVal val="#ppt_x"/>
                                          </p:val>
                                        </p:tav>
                                      </p:tavLst>
                                    </p:anim>
                                    <p:anim calcmode="lin" valueType="num">
                                      <p:cBhvr additive="base">
                                        <p:cTn id="26" dur="10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4"/>
                                        </p:tgtEl>
                                        <p:attrNameLst>
                                          <p:attrName>style.visibility</p:attrName>
                                        </p:attrNameLst>
                                      </p:cBhvr>
                                      <p:to>
                                        <p:strVal val="visible"/>
                                      </p:to>
                                    </p:set>
                                    <p:anim calcmode="lin" valueType="num">
                                      <p:cBhvr additive="base">
                                        <p:cTn id="31" dur="1000" fill="hold"/>
                                        <p:tgtEl>
                                          <p:spTgt spid="184"/>
                                        </p:tgtEl>
                                        <p:attrNameLst>
                                          <p:attrName>ppt_x</p:attrName>
                                        </p:attrNameLst>
                                      </p:cBhvr>
                                      <p:tavLst>
                                        <p:tav tm="0">
                                          <p:val>
                                            <p:strVal val="1+#ppt_w/2"/>
                                          </p:val>
                                        </p:tav>
                                        <p:tav tm="100000">
                                          <p:val>
                                            <p:strVal val="#ppt_x"/>
                                          </p:val>
                                        </p:tav>
                                      </p:tavLst>
                                    </p:anim>
                                    <p:anim calcmode="lin" valueType="num">
                                      <p:cBhvr additive="base">
                                        <p:cTn id="32"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 calcmode="lin" valueType="num">
                                      <p:cBhvr additive="base">
                                        <p:cTn id="37" dur="1000" fill="hold"/>
                                        <p:tgtEl>
                                          <p:spTgt spid="185"/>
                                        </p:tgtEl>
                                        <p:attrNameLst>
                                          <p:attrName>ppt_x</p:attrName>
                                        </p:attrNameLst>
                                      </p:cBhvr>
                                      <p:tavLst>
                                        <p:tav tm="0">
                                          <p:val>
                                            <p:strVal val="1+#ppt_w/2"/>
                                          </p:val>
                                        </p:tav>
                                        <p:tav tm="100000">
                                          <p:val>
                                            <p:strVal val="#ppt_x"/>
                                          </p:val>
                                        </p:tav>
                                      </p:tavLst>
                                    </p:anim>
                                    <p:anim calcmode="lin" valueType="num">
                                      <p:cBhvr additive="base">
                                        <p:cTn id="38"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1000" fill="hold"/>
                                        <p:tgtEl>
                                          <p:spTgt spid="103"/>
                                        </p:tgtEl>
                                        <p:attrNameLst>
                                          <p:attrName>ppt_x</p:attrName>
                                        </p:attrNameLst>
                                      </p:cBhvr>
                                      <p:tavLst>
                                        <p:tav tm="0">
                                          <p:val>
                                            <p:strVal val="0-#ppt_w/2"/>
                                          </p:val>
                                        </p:tav>
                                        <p:tav tm="100000">
                                          <p:val>
                                            <p:strVal val="#ppt_x"/>
                                          </p:val>
                                        </p:tav>
                                      </p:tavLst>
                                    </p:anim>
                                    <p:anim calcmode="lin" valueType="num">
                                      <p:cBhvr additive="base">
                                        <p:cTn id="44"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1000" fill="hold"/>
                                        <p:tgtEl>
                                          <p:spTgt spid="36"/>
                                        </p:tgtEl>
                                        <p:attrNameLst>
                                          <p:attrName>ppt_x</p:attrName>
                                        </p:attrNameLst>
                                      </p:cBhvr>
                                      <p:tavLst>
                                        <p:tav tm="0">
                                          <p:val>
                                            <p:strVal val="1+#ppt_w/2"/>
                                          </p:val>
                                        </p:tav>
                                        <p:tav tm="100000">
                                          <p:val>
                                            <p:strVal val="#ppt_x"/>
                                          </p:val>
                                        </p:tav>
                                      </p:tavLst>
                                    </p:anim>
                                    <p:anim calcmode="lin" valueType="num">
                                      <p:cBhvr additive="base">
                                        <p:cTn id="5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1+#ppt_w/2"/>
                                          </p:val>
                                        </p:tav>
                                        <p:tav tm="100000">
                                          <p:val>
                                            <p:strVal val="#ppt_x"/>
                                          </p:val>
                                        </p:tav>
                                      </p:tavLst>
                                    </p:anim>
                                    <p:anim calcmode="lin" valueType="num">
                                      <p:cBhvr additive="base">
                                        <p:cTn id="5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0-#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1000" fill="hold"/>
                                        <p:tgtEl>
                                          <p:spTgt spid="24"/>
                                        </p:tgtEl>
                                        <p:attrNameLst>
                                          <p:attrName>ppt_x</p:attrName>
                                        </p:attrNameLst>
                                      </p:cBhvr>
                                      <p:tavLst>
                                        <p:tav tm="0">
                                          <p:val>
                                            <p:strVal val="1+#ppt_w/2"/>
                                          </p:val>
                                        </p:tav>
                                        <p:tav tm="100000">
                                          <p:val>
                                            <p:strVal val="#ppt_x"/>
                                          </p:val>
                                        </p:tav>
                                      </p:tavLst>
                                    </p:anim>
                                    <p:anim calcmode="lin" valueType="num">
                                      <p:cBhvr additive="base">
                                        <p:cTn id="6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1000" fill="hold"/>
                                        <p:tgtEl>
                                          <p:spTgt spid="32"/>
                                        </p:tgtEl>
                                        <p:attrNameLst>
                                          <p:attrName>ppt_x</p:attrName>
                                        </p:attrNameLst>
                                      </p:cBhvr>
                                      <p:tavLst>
                                        <p:tav tm="0">
                                          <p:val>
                                            <p:strVal val="1+#ppt_w/2"/>
                                          </p:val>
                                        </p:tav>
                                        <p:tav tm="100000">
                                          <p:val>
                                            <p:strVal val="#ppt_x"/>
                                          </p:val>
                                        </p:tav>
                                      </p:tavLst>
                                    </p:anim>
                                    <p:anim calcmode="lin" valueType="num">
                                      <p:cBhvr additive="base">
                                        <p:cTn id="74"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92"/>
                                        </p:tgtEl>
                                        <p:attrNameLst>
                                          <p:attrName>style.visibility</p:attrName>
                                        </p:attrNameLst>
                                      </p:cBhvr>
                                      <p:to>
                                        <p:strVal val="visible"/>
                                      </p:to>
                                    </p:set>
                                    <p:anim calcmode="lin" valueType="num">
                                      <p:cBhvr additive="base">
                                        <p:cTn id="79" dur="1000" fill="hold"/>
                                        <p:tgtEl>
                                          <p:spTgt spid="192"/>
                                        </p:tgtEl>
                                        <p:attrNameLst>
                                          <p:attrName>ppt_x</p:attrName>
                                        </p:attrNameLst>
                                      </p:cBhvr>
                                      <p:tavLst>
                                        <p:tav tm="0">
                                          <p:val>
                                            <p:strVal val="1+#ppt_w/2"/>
                                          </p:val>
                                        </p:tav>
                                        <p:tav tm="100000">
                                          <p:val>
                                            <p:strVal val="#ppt_x"/>
                                          </p:val>
                                        </p:tav>
                                      </p:tavLst>
                                    </p:anim>
                                    <p:anim calcmode="lin" valueType="num">
                                      <p:cBhvr additive="base">
                                        <p:cTn id="80"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59"/>
                                        </p:tgtEl>
                                        <p:attrNameLst>
                                          <p:attrName>style.visibility</p:attrName>
                                        </p:attrNameLst>
                                      </p:cBhvr>
                                      <p:to>
                                        <p:strVal val="visible"/>
                                      </p:to>
                                    </p:set>
                                    <p:anim calcmode="lin" valueType="num">
                                      <p:cBhvr additive="base">
                                        <p:cTn id="85" dur="1000" fill="hold"/>
                                        <p:tgtEl>
                                          <p:spTgt spid="159"/>
                                        </p:tgtEl>
                                        <p:attrNameLst>
                                          <p:attrName>ppt_x</p:attrName>
                                        </p:attrNameLst>
                                      </p:cBhvr>
                                      <p:tavLst>
                                        <p:tav tm="0">
                                          <p:val>
                                            <p:strVal val="1+#ppt_w/2"/>
                                          </p:val>
                                        </p:tav>
                                        <p:tav tm="100000">
                                          <p:val>
                                            <p:strVal val="#ppt_x"/>
                                          </p:val>
                                        </p:tav>
                                      </p:tavLst>
                                    </p:anim>
                                    <p:anim calcmode="lin" valueType="num">
                                      <p:cBhvr additive="base">
                                        <p:cTn id="86"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1000" fill="hold"/>
                                        <p:tgtEl>
                                          <p:spTgt spid="25"/>
                                        </p:tgtEl>
                                        <p:attrNameLst>
                                          <p:attrName>ppt_x</p:attrName>
                                        </p:attrNameLst>
                                      </p:cBhvr>
                                      <p:tavLst>
                                        <p:tav tm="0">
                                          <p:val>
                                            <p:strVal val="#ppt_x"/>
                                          </p:val>
                                        </p:tav>
                                        <p:tav tm="100000">
                                          <p:val>
                                            <p:strVal val="#ppt_x"/>
                                          </p:val>
                                        </p:tav>
                                      </p:tavLst>
                                    </p:anim>
                                    <p:anim calcmode="lin" valueType="num">
                                      <p:cBhvr additive="base">
                                        <p:cTn id="9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1000" fill="hold"/>
                                        <p:tgtEl>
                                          <p:spTgt spid="46"/>
                                        </p:tgtEl>
                                        <p:attrNameLst>
                                          <p:attrName>ppt_x</p:attrName>
                                        </p:attrNameLst>
                                      </p:cBhvr>
                                      <p:tavLst>
                                        <p:tav tm="0">
                                          <p:val>
                                            <p:strVal val="1+#ppt_w/2"/>
                                          </p:val>
                                        </p:tav>
                                        <p:tav tm="100000">
                                          <p:val>
                                            <p:strVal val="#ppt_x"/>
                                          </p:val>
                                        </p:tav>
                                      </p:tavLst>
                                    </p:anim>
                                    <p:anim calcmode="lin" valueType="num">
                                      <p:cBhvr additive="base">
                                        <p:cTn id="98"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1000" fill="hold"/>
                                        <p:tgtEl>
                                          <p:spTgt spid="2"/>
                                        </p:tgtEl>
                                        <p:attrNameLst>
                                          <p:attrName>ppt_x</p:attrName>
                                        </p:attrNameLst>
                                      </p:cBhvr>
                                      <p:tavLst>
                                        <p:tav tm="0">
                                          <p:val>
                                            <p:strVal val="1+#ppt_w/2"/>
                                          </p:val>
                                        </p:tav>
                                        <p:tav tm="100000">
                                          <p:val>
                                            <p:strVal val="#ppt_x"/>
                                          </p:val>
                                        </p:tav>
                                      </p:tavLst>
                                    </p:anim>
                                    <p:anim calcmode="lin" valueType="num">
                                      <p:cBhvr additive="base">
                                        <p:cTn id="10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nodeType="clickEffect">
                                  <p:stCondLst>
                                    <p:cond delay="0"/>
                                  </p:stCondLst>
                                  <p:childTnLst>
                                    <p:set>
                                      <p:cBhvr>
                                        <p:cTn id="108" dur="1" fill="hold">
                                          <p:stCondLst>
                                            <p:cond delay="0"/>
                                          </p:stCondLst>
                                        </p:cTn>
                                        <p:tgtEl>
                                          <p:spTgt spid="179"/>
                                        </p:tgtEl>
                                        <p:attrNameLst>
                                          <p:attrName>style.visibility</p:attrName>
                                        </p:attrNameLst>
                                      </p:cBhvr>
                                      <p:to>
                                        <p:strVal val="visible"/>
                                      </p:to>
                                    </p:set>
                                    <p:anim calcmode="lin" valueType="num">
                                      <p:cBhvr additive="base">
                                        <p:cTn id="109" dur="1000" fill="hold"/>
                                        <p:tgtEl>
                                          <p:spTgt spid="179"/>
                                        </p:tgtEl>
                                        <p:attrNameLst>
                                          <p:attrName>ppt_x</p:attrName>
                                        </p:attrNameLst>
                                      </p:cBhvr>
                                      <p:tavLst>
                                        <p:tav tm="0">
                                          <p:val>
                                            <p:strVal val="1+#ppt_w/2"/>
                                          </p:val>
                                        </p:tav>
                                        <p:tav tm="100000">
                                          <p:val>
                                            <p:strVal val="#ppt_x"/>
                                          </p:val>
                                        </p:tav>
                                      </p:tavLst>
                                    </p:anim>
                                    <p:anim calcmode="lin" valueType="num">
                                      <p:cBhvr additive="base">
                                        <p:cTn id="110"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1" fill="hold" grpId="0"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additive="base">
                                        <p:cTn id="115" dur="1000" fill="hold"/>
                                        <p:tgtEl>
                                          <p:spTgt spid="5"/>
                                        </p:tgtEl>
                                        <p:attrNameLst>
                                          <p:attrName>ppt_x</p:attrName>
                                        </p:attrNameLst>
                                      </p:cBhvr>
                                      <p:tavLst>
                                        <p:tav tm="0">
                                          <p:val>
                                            <p:strVal val="#ppt_x"/>
                                          </p:val>
                                        </p:tav>
                                        <p:tav tm="100000">
                                          <p:val>
                                            <p:strVal val="#ppt_x"/>
                                          </p:val>
                                        </p:tav>
                                      </p:tavLst>
                                    </p:anim>
                                    <p:anim calcmode="lin" valueType="num">
                                      <p:cBhvr additive="base">
                                        <p:cTn id="11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feld 74"/>
          <p:cNvSpPr txBox="1"/>
          <p:nvPr/>
        </p:nvSpPr>
        <p:spPr>
          <a:xfrm>
            <a:off x="840615" y="-28138"/>
            <a:ext cx="8623496" cy="707886"/>
          </a:xfrm>
          <a:prstGeom prst="rect">
            <a:avLst/>
          </a:prstGeom>
          <a:noFill/>
        </p:spPr>
        <p:txBody>
          <a:bodyPr wrap="square" rtlCol="0">
            <a:spAutoFit/>
          </a:bodyPr>
          <a:lstStyle/>
          <a:p>
            <a:r>
              <a:rPr lang="de-DE" altLang="de-DE" sz="2000" dirty="0" err="1">
                <a:solidFill>
                  <a:schemeClr val="bg1"/>
                </a:solidFill>
              </a:rPr>
              <a:t>ProSumer</a:t>
            </a:r>
            <a:r>
              <a:rPr lang="de-DE" altLang="de-DE" sz="2000" dirty="0">
                <a:solidFill>
                  <a:schemeClr val="bg1"/>
                </a:solidFill>
              </a:rPr>
              <a:t> (4) in D</a:t>
            </a:r>
            <a:br>
              <a:rPr lang="de-DE" altLang="de-DE" sz="2000" dirty="0">
                <a:solidFill>
                  <a:schemeClr val="bg1"/>
                </a:solidFill>
              </a:rPr>
            </a:br>
            <a:r>
              <a:rPr lang="de-DE" altLang="de-DE" sz="2000" dirty="0">
                <a:solidFill>
                  <a:schemeClr val="bg1"/>
                </a:solidFill>
              </a:rPr>
              <a:t>zentrale und dezentrale Funktionen bzw. Komponenten</a:t>
            </a:r>
            <a:endParaRPr lang="de-DE" sz="2000" dirty="0">
              <a:solidFill>
                <a:schemeClr val="bg1"/>
              </a:solidFill>
            </a:endParaRP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4487066" y="5656100"/>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21" name="Textfeld 20">
            <a:extLst>
              <a:ext uri="{FF2B5EF4-FFF2-40B4-BE49-F238E27FC236}">
                <a16:creationId xmlns:a16="http://schemas.microsoft.com/office/drawing/2014/main" id="{81833AAD-45B3-B43D-560F-6E4226A9BAD4}"/>
              </a:ext>
            </a:extLst>
          </p:cNvPr>
          <p:cNvSpPr txBox="1"/>
          <p:nvPr/>
        </p:nvSpPr>
        <p:spPr>
          <a:xfrm>
            <a:off x="1089565" y="5929814"/>
            <a:ext cx="1935145" cy="307777"/>
          </a:xfrm>
          <a:prstGeom prst="rect">
            <a:avLst/>
          </a:prstGeom>
          <a:noFill/>
        </p:spPr>
        <p:txBody>
          <a:bodyPr wrap="none" rtlCol="0">
            <a:spAutoFit/>
          </a:bodyPr>
          <a:lstStyle/>
          <a:p>
            <a:r>
              <a:rPr lang="de-DE" sz="1400" dirty="0"/>
              <a:t>Gebietskörperschaft 1</a:t>
            </a:r>
          </a:p>
        </p:txBody>
      </p:sp>
      <p:sp>
        <p:nvSpPr>
          <p:cNvPr id="27" name="Textfeld 26">
            <a:extLst>
              <a:ext uri="{FF2B5EF4-FFF2-40B4-BE49-F238E27FC236}">
                <a16:creationId xmlns:a16="http://schemas.microsoft.com/office/drawing/2014/main" id="{E5AD99D3-4EDA-649A-D9BC-D5CE9BF78590}"/>
              </a:ext>
            </a:extLst>
          </p:cNvPr>
          <p:cNvSpPr txBox="1"/>
          <p:nvPr/>
        </p:nvSpPr>
        <p:spPr>
          <a:xfrm>
            <a:off x="6827886" y="5929814"/>
            <a:ext cx="1935145" cy="307777"/>
          </a:xfrm>
          <a:prstGeom prst="rect">
            <a:avLst/>
          </a:prstGeom>
          <a:noFill/>
        </p:spPr>
        <p:txBody>
          <a:bodyPr wrap="none" rtlCol="0">
            <a:spAutoFit/>
          </a:bodyPr>
          <a:lstStyle/>
          <a:p>
            <a:r>
              <a:rPr lang="de-DE" sz="1400" dirty="0"/>
              <a:t>Gebietskörperschaft n</a:t>
            </a:r>
          </a:p>
        </p:txBody>
      </p:sp>
      <p:grpSp>
        <p:nvGrpSpPr>
          <p:cNvPr id="55" name="Gruppieren 54">
            <a:extLst>
              <a:ext uri="{FF2B5EF4-FFF2-40B4-BE49-F238E27FC236}">
                <a16:creationId xmlns:a16="http://schemas.microsoft.com/office/drawing/2014/main" id="{8B954156-5F40-E578-6D19-2E36AB566400}"/>
              </a:ext>
            </a:extLst>
          </p:cNvPr>
          <p:cNvGrpSpPr/>
          <p:nvPr/>
        </p:nvGrpSpPr>
        <p:grpSpPr>
          <a:xfrm>
            <a:off x="6981189" y="783450"/>
            <a:ext cx="2611612" cy="2825074"/>
            <a:chOff x="6661266" y="783450"/>
            <a:chExt cx="2611612" cy="2825074"/>
          </a:xfrm>
        </p:grpSpPr>
        <p:grpSp>
          <p:nvGrpSpPr>
            <p:cNvPr id="259" name="Gruppieren 258">
              <a:extLst>
                <a:ext uri="{FF2B5EF4-FFF2-40B4-BE49-F238E27FC236}">
                  <a16:creationId xmlns:a16="http://schemas.microsoft.com/office/drawing/2014/main" id="{546BAEB3-0A5F-B613-A7BC-8B688055C24A}"/>
                </a:ext>
              </a:extLst>
            </p:cNvPr>
            <p:cNvGrpSpPr/>
            <p:nvPr/>
          </p:nvGrpSpPr>
          <p:grpSpPr>
            <a:xfrm>
              <a:off x="7118057" y="1117539"/>
              <a:ext cx="1682019" cy="1126236"/>
              <a:chOff x="7118057" y="1163906"/>
              <a:chExt cx="1682019" cy="1126236"/>
            </a:xfrm>
          </p:grpSpPr>
          <p:sp>
            <p:nvSpPr>
              <p:cNvPr id="376" name="Rechteck 375">
                <a:extLst>
                  <a:ext uri="{FF2B5EF4-FFF2-40B4-BE49-F238E27FC236}">
                    <a16:creationId xmlns:a16="http://schemas.microsoft.com/office/drawing/2014/main" id="{688CFAB4-204D-E3B7-A204-7673FC722A42}"/>
                  </a:ext>
                </a:extLst>
              </p:cNvPr>
              <p:cNvSpPr/>
              <p:nvPr/>
            </p:nvSpPr>
            <p:spPr bwMode="auto">
              <a:xfrm>
                <a:off x="7118057" y="1163906"/>
                <a:ext cx="1682019" cy="1126236"/>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F4C01C3C-0076-7000-EC1B-F23D8F4620E3}"/>
                  </a:ext>
                </a:extLst>
              </p:cNvPr>
              <p:cNvGrpSpPr/>
              <p:nvPr/>
            </p:nvGrpSpPr>
            <p:grpSpPr>
              <a:xfrm>
                <a:off x="7245467" y="1601041"/>
                <a:ext cx="1425746" cy="400885"/>
                <a:chOff x="9906000" y="1429361"/>
                <a:chExt cx="1425746" cy="400885"/>
              </a:xfrm>
            </p:grpSpPr>
            <p:sp>
              <p:nvSpPr>
                <p:cNvPr id="378" name="Gleichschenkliges Dreieck 24">
                  <a:extLst>
                    <a:ext uri="{FF2B5EF4-FFF2-40B4-BE49-F238E27FC236}">
                      <a16:creationId xmlns:a16="http://schemas.microsoft.com/office/drawing/2014/main" id="{D53277B1-89FE-A914-660A-9C20F43346EA}"/>
                    </a:ext>
                  </a:extLst>
                </p:cNvPr>
                <p:cNvSpPr/>
                <p:nvPr/>
              </p:nvSpPr>
              <p:spPr bwMode="auto">
                <a:xfrm>
                  <a:off x="10370272" y="1462226"/>
                  <a:ext cx="491312" cy="36802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9" name="Gleichschenkliges Dreieck 23">
                  <a:extLst>
                    <a:ext uri="{FF2B5EF4-FFF2-40B4-BE49-F238E27FC236}">
                      <a16:creationId xmlns:a16="http://schemas.microsoft.com/office/drawing/2014/main" id="{DDBB1D1B-CB8A-7437-1BC6-142E0A1372EB}"/>
                    </a:ext>
                  </a:extLst>
                </p:cNvPr>
                <p:cNvSpPr/>
                <p:nvPr/>
              </p:nvSpPr>
              <p:spPr bwMode="auto">
                <a:xfrm rot="10800000">
                  <a:off x="10006096" y="1546269"/>
                  <a:ext cx="1229293" cy="74008"/>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0" name="Ellipse 379">
                  <a:extLst>
                    <a:ext uri="{FF2B5EF4-FFF2-40B4-BE49-F238E27FC236}">
                      <a16:creationId xmlns:a16="http://schemas.microsoft.com/office/drawing/2014/main" id="{C0098557-7C7E-C30C-4C30-FDAE5F1A8CFC}"/>
                    </a:ext>
                  </a:extLst>
                </p:cNvPr>
                <p:cNvSpPr/>
                <p:nvPr/>
              </p:nvSpPr>
              <p:spPr bwMode="auto">
                <a:xfrm>
                  <a:off x="10593732" y="1561520"/>
                  <a:ext cx="42648" cy="42648"/>
                </a:xfrm>
                <a:prstGeom prst="ellipse">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81" name="Gruppieren 380">
                  <a:extLst>
                    <a:ext uri="{FF2B5EF4-FFF2-40B4-BE49-F238E27FC236}">
                      <a16:creationId xmlns:a16="http://schemas.microsoft.com/office/drawing/2014/main" id="{1F1F05EB-E98D-30E0-C9AB-23B19C9FE27D}"/>
                    </a:ext>
                  </a:extLst>
                </p:cNvPr>
                <p:cNvGrpSpPr/>
                <p:nvPr/>
              </p:nvGrpSpPr>
              <p:grpSpPr>
                <a:xfrm>
                  <a:off x="10911528" y="1430615"/>
                  <a:ext cx="420218" cy="118163"/>
                  <a:chOff x="6230972" y="4221672"/>
                  <a:chExt cx="797719" cy="224315"/>
                </a:xfrm>
                <a:solidFill>
                  <a:schemeClr val="bg1"/>
                </a:solidFill>
              </p:grpSpPr>
              <p:sp>
                <p:nvSpPr>
                  <p:cNvPr id="399" name="Rechteck 398">
                    <a:extLst>
                      <a:ext uri="{FF2B5EF4-FFF2-40B4-BE49-F238E27FC236}">
                        <a16:creationId xmlns:a16="http://schemas.microsoft.com/office/drawing/2014/main" id="{FD014AFB-247E-F514-045E-33AF09FAF125}"/>
                      </a:ext>
                    </a:extLst>
                  </p:cNvPr>
                  <p:cNvSpPr/>
                  <p:nvPr/>
                </p:nvSpPr>
                <p:spPr bwMode="auto">
                  <a:xfrm>
                    <a:off x="6606972" y="4265011"/>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00" name="Rechteck 37">
                    <a:extLst>
                      <a:ext uri="{FF2B5EF4-FFF2-40B4-BE49-F238E27FC236}">
                        <a16:creationId xmlns:a16="http://schemas.microsoft.com/office/drawing/2014/main" id="{3487934F-AA01-8096-A1F8-193F62939F8B}"/>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85" name="Gruppieren 384">
                  <a:extLst>
                    <a:ext uri="{FF2B5EF4-FFF2-40B4-BE49-F238E27FC236}">
                      <a16:creationId xmlns:a16="http://schemas.microsoft.com/office/drawing/2014/main" id="{5B7540D2-B441-C0BF-96F7-6CD39590DE36}"/>
                    </a:ext>
                  </a:extLst>
                </p:cNvPr>
                <p:cNvGrpSpPr/>
                <p:nvPr/>
              </p:nvGrpSpPr>
              <p:grpSpPr>
                <a:xfrm>
                  <a:off x="9906000" y="1429361"/>
                  <a:ext cx="420218" cy="116909"/>
                  <a:chOff x="4322131" y="4219292"/>
                  <a:chExt cx="797719" cy="221933"/>
                </a:xfrm>
                <a:solidFill>
                  <a:schemeClr val="bg1"/>
                </a:solidFill>
              </p:grpSpPr>
              <p:sp>
                <p:nvSpPr>
                  <p:cNvPr id="386" name="Rechteck 385">
                    <a:extLst>
                      <a:ext uri="{FF2B5EF4-FFF2-40B4-BE49-F238E27FC236}">
                        <a16:creationId xmlns:a16="http://schemas.microsoft.com/office/drawing/2014/main" id="{72A2F110-0F63-0802-D778-14905218C920}"/>
                      </a:ext>
                    </a:extLst>
                  </p:cNvPr>
                  <p:cNvSpPr/>
                  <p:nvPr/>
                </p:nvSpPr>
                <p:spPr bwMode="auto">
                  <a:xfrm>
                    <a:off x="4697650" y="4260249"/>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7" name="Rechteck 37">
                    <a:extLst>
                      <a:ext uri="{FF2B5EF4-FFF2-40B4-BE49-F238E27FC236}">
                        <a16:creationId xmlns:a16="http://schemas.microsoft.com/office/drawing/2014/main" id="{B7D21C53-68E6-06F3-9C52-71DF414D18BB}"/>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8" name="Textfeld 17">
              <a:extLst>
                <a:ext uri="{FF2B5EF4-FFF2-40B4-BE49-F238E27FC236}">
                  <a16:creationId xmlns:a16="http://schemas.microsoft.com/office/drawing/2014/main" id="{F253A14E-6525-89C2-172C-7BA0948C5930}"/>
                </a:ext>
              </a:extLst>
            </p:cNvPr>
            <p:cNvSpPr txBox="1"/>
            <p:nvPr/>
          </p:nvSpPr>
          <p:spPr>
            <a:xfrm>
              <a:off x="6661266" y="783450"/>
              <a:ext cx="2611612" cy="307777"/>
            </a:xfrm>
            <a:prstGeom prst="rect">
              <a:avLst/>
            </a:prstGeom>
            <a:noFill/>
          </p:spPr>
          <p:txBody>
            <a:bodyPr wrap="none" rtlCol="0">
              <a:spAutoFit/>
            </a:bodyPr>
            <a:lstStyle/>
            <a:p>
              <a:r>
                <a:rPr lang="de-DE" sz="1400" dirty="0"/>
                <a:t>Energie-Management-System</a:t>
              </a:r>
            </a:p>
          </p:txBody>
        </p:sp>
        <p:cxnSp>
          <p:nvCxnSpPr>
            <p:cNvPr id="276" name="Gerade Verbindung mit Pfeil 275">
              <a:extLst>
                <a:ext uri="{FF2B5EF4-FFF2-40B4-BE49-F238E27FC236}">
                  <a16:creationId xmlns:a16="http://schemas.microsoft.com/office/drawing/2014/main" id="{6FA6B792-A1B3-CF0F-975C-C43FAF2CA2D4}"/>
                </a:ext>
              </a:extLst>
            </p:cNvPr>
            <p:cNvCxnSpPr/>
            <p:nvPr/>
          </p:nvCxnSpPr>
          <p:spPr bwMode="auto">
            <a:xfrm>
              <a:off x="7987291" y="2243775"/>
              <a:ext cx="0" cy="1364749"/>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uppieren 41">
            <a:extLst>
              <a:ext uri="{FF2B5EF4-FFF2-40B4-BE49-F238E27FC236}">
                <a16:creationId xmlns:a16="http://schemas.microsoft.com/office/drawing/2014/main" id="{D610CFC4-BF44-5F15-318F-72FFD8CF2056}"/>
              </a:ext>
            </a:extLst>
          </p:cNvPr>
          <p:cNvGrpSpPr/>
          <p:nvPr/>
        </p:nvGrpSpPr>
        <p:grpSpPr>
          <a:xfrm>
            <a:off x="638456" y="783450"/>
            <a:ext cx="1846886" cy="2825074"/>
            <a:chOff x="638456" y="783450"/>
            <a:chExt cx="1846886" cy="2825074"/>
          </a:xfrm>
        </p:grpSpPr>
        <p:pic>
          <p:nvPicPr>
            <p:cNvPr id="374" name="Grafik 373" descr="Ein Bild, das Generator, draußen, Windmühle, Gerät enthält.&#10;&#10;Automatisch generierte Beschreibung">
              <a:extLst>
                <a:ext uri="{FF2B5EF4-FFF2-40B4-BE49-F238E27FC236}">
                  <a16:creationId xmlns:a16="http://schemas.microsoft.com/office/drawing/2014/main" id="{92315A0B-86DE-173C-580D-61D87EB5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56" y="1161221"/>
              <a:ext cx="1846886" cy="1038873"/>
            </a:xfrm>
            <a:prstGeom prst="rect">
              <a:avLst/>
            </a:prstGeom>
          </p:spPr>
        </p:pic>
        <p:sp>
          <p:nvSpPr>
            <p:cNvPr id="10" name="Textfeld 9">
              <a:extLst>
                <a:ext uri="{FF2B5EF4-FFF2-40B4-BE49-F238E27FC236}">
                  <a16:creationId xmlns:a16="http://schemas.microsoft.com/office/drawing/2014/main" id="{784D2B8E-10B7-38CA-710F-D225925218B3}"/>
                </a:ext>
              </a:extLst>
            </p:cNvPr>
            <p:cNvSpPr txBox="1"/>
            <p:nvPr/>
          </p:nvSpPr>
          <p:spPr>
            <a:xfrm>
              <a:off x="694132" y="783450"/>
              <a:ext cx="1773178" cy="307777"/>
            </a:xfrm>
            <a:prstGeom prst="rect">
              <a:avLst/>
            </a:prstGeom>
            <a:noFill/>
          </p:spPr>
          <p:txBody>
            <a:bodyPr wrap="none" rtlCol="0">
              <a:spAutoFit/>
            </a:bodyPr>
            <a:lstStyle/>
            <a:p>
              <a:r>
                <a:rPr lang="de-DE" sz="1400" dirty="0"/>
                <a:t>Offshore-Windparks</a:t>
              </a:r>
            </a:p>
          </p:txBody>
        </p:sp>
        <p:cxnSp>
          <p:nvCxnSpPr>
            <p:cNvPr id="274" name="Gerade Verbindung mit Pfeil 273">
              <a:extLst>
                <a:ext uri="{FF2B5EF4-FFF2-40B4-BE49-F238E27FC236}">
                  <a16:creationId xmlns:a16="http://schemas.microsoft.com/office/drawing/2014/main" id="{8A743217-C469-5E1E-C8BE-F182D852E488}"/>
                </a:ext>
              </a:extLst>
            </p:cNvPr>
            <p:cNvCxnSpPr/>
            <p:nvPr/>
          </p:nvCxnSpPr>
          <p:spPr bwMode="auto">
            <a:xfrm>
              <a:off x="1273500" y="2181044"/>
              <a:ext cx="0" cy="568325"/>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 Verbindung mit Pfeil 277">
              <a:extLst>
                <a:ext uri="{FF2B5EF4-FFF2-40B4-BE49-F238E27FC236}">
                  <a16:creationId xmlns:a16="http://schemas.microsoft.com/office/drawing/2014/main" id="{AC176382-C0AB-D20B-CCA0-87E95021F9DC}"/>
                </a:ext>
              </a:extLst>
            </p:cNvPr>
            <p:cNvCxnSpPr/>
            <p:nvPr/>
          </p:nvCxnSpPr>
          <p:spPr bwMode="auto">
            <a:xfrm>
              <a:off x="1866446" y="2181044"/>
              <a:ext cx="0" cy="1427480"/>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a:extLst>
              <a:ext uri="{FF2B5EF4-FFF2-40B4-BE49-F238E27FC236}">
                <a16:creationId xmlns:a16="http://schemas.microsoft.com/office/drawing/2014/main" id="{F5C3B626-5CB0-4F7D-FE28-5648CFFBED1C}"/>
              </a:ext>
            </a:extLst>
          </p:cNvPr>
          <p:cNvGrpSpPr/>
          <p:nvPr/>
        </p:nvGrpSpPr>
        <p:grpSpPr>
          <a:xfrm>
            <a:off x="441889" y="2458617"/>
            <a:ext cx="9067307" cy="1643101"/>
            <a:chOff x="441889" y="2458617"/>
            <a:chExt cx="9067307" cy="1643101"/>
          </a:xfrm>
        </p:grpSpPr>
        <p:cxnSp>
          <p:nvCxnSpPr>
            <p:cNvPr id="368" name="Gerader Verbinder 367">
              <a:extLst>
                <a:ext uri="{FF2B5EF4-FFF2-40B4-BE49-F238E27FC236}">
                  <a16:creationId xmlns:a16="http://schemas.microsoft.com/office/drawing/2014/main" id="{5C0CF533-5D00-F98B-328B-F835C986B979}"/>
                </a:ext>
              </a:extLst>
            </p:cNvPr>
            <p:cNvCxnSpPr/>
            <p:nvPr/>
          </p:nvCxnSpPr>
          <p:spPr bwMode="auto">
            <a:xfrm>
              <a:off x="441889" y="2749369"/>
              <a:ext cx="9067307" cy="0"/>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Gerader Verbinder 371">
              <a:extLst>
                <a:ext uri="{FF2B5EF4-FFF2-40B4-BE49-F238E27FC236}">
                  <a16:creationId xmlns:a16="http://schemas.microsoft.com/office/drawing/2014/main" id="{8438F399-6CBB-7F85-C697-769CA6D78D89}"/>
                </a:ext>
              </a:extLst>
            </p:cNvPr>
            <p:cNvCxnSpPr/>
            <p:nvPr/>
          </p:nvCxnSpPr>
          <p:spPr bwMode="auto">
            <a:xfrm>
              <a:off x="441889" y="3160849"/>
              <a:ext cx="9067307" cy="0"/>
            </a:xfrm>
            <a:prstGeom prst="line">
              <a:avLst/>
            </a:prstGeom>
            <a:solidFill>
              <a:srgbClr val="FF0000"/>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3" name="Gerader Verbinder 402">
              <a:extLst>
                <a:ext uri="{FF2B5EF4-FFF2-40B4-BE49-F238E27FC236}">
                  <a16:creationId xmlns:a16="http://schemas.microsoft.com/office/drawing/2014/main" id="{B28CDEB1-7E16-4510-BD32-3D0D56B3541C}"/>
                </a:ext>
              </a:extLst>
            </p:cNvPr>
            <p:cNvCxnSpPr/>
            <p:nvPr/>
          </p:nvCxnSpPr>
          <p:spPr bwMode="auto">
            <a:xfrm>
              <a:off x="441889" y="3608524"/>
              <a:ext cx="9067307"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a:extLst>
                <a:ext uri="{FF2B5EF4-FFF2-40B4-BE49-F238E27FC236}">
                  <a16:creationId xmlns:a16="http://schemas.microsoft.com/office/drawing/2014/main" id="{B53B4259-6380-1269-63EE-14542CE0915F}"/>
                </a:ext>
              </a:extLst>
            </p:cNvPr>
            <p:cNvSpPr txBox="1"/>
            <p:nvPr/>
          </p:nvSpPr>
          <p:spPr>
            <a:xfrm>
              <a:off x="2028256" y="2458617"/>
              <a:ext cx="2292615" cy="307777"/>
            </a:xfrm>
            <a:prstGeom prst="rect">
              <a:avLst/>
            </a:prstGeom>
            <a:noFill/>
          </p:spPr>
          <p:txBody>
            <a:bodyPr wrap="none" rtlCol="0">
              <a:spAutoFit/>
            </a:bodyPr>
            <a:lstStyle/>
            <a:p>
              <a:r>
                <a:rPr lang="de-DE" sz="1400" dirty="0"/>
                <a:t>Strom-Übertragungsnetze</a:t>
              </a:r>
            </a:p>
          </p:txBody>
        </p:sp>
        <p:sp>
          <p:nvSpPr>
            <p:cNvPr id="256" name="Textfeld 255">
              <a:extLst>
                <a:ext uri="{FF2B5EF4-FFF2-40B4-BE49-F238E27FC236}">
                  <a16:creationId xmlns:a16="http://schemas.microsoft.com/office/drawing/2014/main" id="{12030B08-E982-B5EF-CA6F-48D6A9B5806F}"/>
                </a:ext>
              </a:extLst>
            </p:cNvPr>
            <p:cNvSpPr txBox="1"/>
            <p:nvPr/>
          </p:nvSpPr>
          <p:spPr>
            <a:xfrm>
              <a:off x="5522014" y="2850214"/>
              <a:ext cx="941283" cy="307777"/>
            </a:xfrm>
            <a:prstGeom prst="rect">
              <a:avLst/>
            </a:prstGeom>
            <a:noFill/>
          </p:spPr>
          <p:txBody>
            <a:bodyPr wrap="none" rtlCol="0">
              <a:spAutoFit/>
            </a:bodyPr>
            <a:lstStyle/>
            <a:p>
              <a:r>
                <a:rPr lang="de-DE" sz="1400" dirty="0"/>
                <a:t>Gas-Netz</a:t>
              </a:r>
            </a:p>
          </p:txBody>
        </p:sp>
        <p:sp>
          <p:nvSpPr>
            <p:cNvPr id="257" name="Textfeld 256">
              <a:extLst>
                <a:ext uri="{FF2B5EF4-FFF2-40B4-BE49-F238E27FC236}">
                  <a16:creationId xmlns:a16="http://schemas.microsoft.com/office/drawing/2014/main" id="{2282FD39-AFF6-C84C-D1D6-7FEF84AB5167}"/>
                </a:ext>
              </a:extLst>
            </p:cNvPr>
            <p:cNvSpPr txBox="1"/>
            <p:nvPr/>
          </p:nvSpPr>
          <p:spPr>
            <a:xfrm>
              <a:off x="3719057" y="3325836"/>
              <a:ext cx="1090363" cy="307777"/>
            </a:xfrm>
            <a:prstGeom prst="rect">
              <a:avLst/>
            </a:prstGeom>
            <a:noFill/>
          </p:spPr>
          <p:txBody>
            <a:bodyPr wrap="none" rtlCol="0">
              <a:spAutoFit/>
            </a:bodyPr>
            <a:lstStyle/>
            <a:p>
              <a:r>
                <a:rPr lang="de-DE" sz="1400" dirty="0"/>
                <a:t>Daten-Netz</a:t>
              </a:r>
            </a:p>
          </p:txBody>
        </p:sp>
        <p:cxnSp>
          <p:nvCxnSpPr>
            <p:cNvPr id="261" name="Gerade Verbindung mit Pfeil 260">
              <a:extLst>
                <a:ext uri="{FF2B5EF4-FFF2-40B4-BE49-F238E27FC236}">
                  <a16:creationId xmlns:a16="http://schemas.microsoft.com/office/drawing/2014/main" id="{B5AB3655-FE91-DE93-CD58-B4B07AC3C908}"/>
                </a:ext>
              </a:extLst>
            </p:cNvPr>
            <p:cNvCxnSpPr/>
            <p:nvPr/>
          </p:nvCxnSpPr>
          <p:spPr bwMode="auto">
            <a:xfrm>
              <a:off x="3300843"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265">
              <a:extLst>
                <a:ext uri="{FF2B5EF4-FFF2-40B4-BE49-F238E27FC236}">
                  <a16:creationId xmlns:a16="http://schemas.microsoft.com/office/drawing/2014/main" id="{E6BE1CAA-FA10-9980-D09F-5D9EF0A59F9E}"/>
                </a:ext>
              </a:extLst>
            </p:cNvPr>
            <p:cNvCxnSpPr/>
            <p:nvPr/>
          </p:nvCxnSpPr>
          <p:spPr bwMode="auto">
            <a:xfrm>
              <a:off x="8953158"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 Verbindung mit Pfeil 267">
              <a:extLst>
                <a:ext uri="{FF2B5EF4-FFF2-40B4-BE49-F238E27FC236}">
                  <a16:creationId xmlns:a16="http://schemas.microsoft.com/office/drawing/2014/main" id="{9DF7B1A3-3AED-8661-33B1-0E10D1F217FD}"/>
                </a:ext>
              </a:extLst>
            </p:cNvPr>
            <p:cNvCxnSpPr/>
            <p:nvPr/>
          </p:nvCxnSpPr>
          <p:spPr bwMode="auto">
            <a:xfrm>
              <a:off x="927972"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 Verbindung mit Pfeil 269">
              <a:extLst>
                <a:ext uri="{FF2B5EF4-FFF2-40B4-BE49-F238E27FC236}">
                  <a16:creationId xmlns:a16="http://schemas.microsoft.com/office/drawing/2014/main" id="{E074FBD1-98A7-6653-0895-58B822CE7175}"/>
                </a:ext>
              </a:extLst>
            </p:cNvPr>
            <p:cNvCxnSpPr/>
            <p:nvPr/>
          </p:nvCxnSpPr>
          <p:spPr bwMode="auto">
            <a:xfrm>
              <a:off x="6568006"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Gerade Verbindung mit Pfeil 281">
              <a:extLst>
                <a:ext uri="{FF2B5EF4-FFF2-40B4-BE49-F238E27FC236}">
                  <a16:creationId xmlns:a16="http://schemas.microsoft.com/office/drawing/2014/main" id="{2FDC309E-187F-3F9A-AFEC-4749F720520C}"/>
                </a:ext>
              </a:extLst>
            </p:cNvPr>
            <p:cNvCxnSpPr/>
            <p:nvPr/>
          </p:nvCxnSpPr>
          <p:spPr bwMode="auto">
            <a:xfrm>
              <a:off x="3594948"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Gerade Verbindung mit Pfeil 284">
              <a:extLst>
                <a:ext uri="{FF2B5EF4-FFF2-40B4-BE49-F238E27FC236}">
                  <a16:creationId xmlns:a16="http://schemas.microsoft.com/office/drawing/2014/main" id="{DDDDF766-4726-1BC6-0841-7297F614D99C}"/>
                </a:ext>
              </a:extLst>
            </p:cNvPr>
            <p:cNvCxnSpPr/>
            <p:nvPr/>
          </p:nvCxnSpPr>
          <p:spPr bwMode="auto">
            <a:xfrm>
              <a:off x="9235131"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uppieren 49">
            <a:extLst>
              <a:ext uri="{FF2B5EF4-FFF2-40B4-BE49-F238E27FC236}">
                <a16:creationId xmlns:a16="http://schemas.microsoft.com/office/drawing/2014/main" id="{E1455320-3E8E-05D8-3CD5-15535465C72B}"/>
              </a:ext>
            </a:extLst>
          </p:cNvPr>
          <p:cNvGrpSpPr/>
          <p:nvPr/>
        </p:nvGrpSpPr>
        <p:grpSpPr>
          <a:xfrm>
            <a:off x="3915063" y="783450"/>
            <a:ext cx="1938102" cy="2825074"/>
            <a:chOff x="3915063" y="783450"/>
            <a:chExt cx="1938102" cy="2825074"/>
          </a:xfrm>
        </p:grpSpPr>
        <p:pic>
          <p:nvPicPr>
            <p:cNvPr id="371" name="Grafik 370">
              <a:extLst>
                <a:ext uri="{FF2B5EF4-FFF2-40B4-BE49-F238E27FC236}">
                  <a16:creationId xmlns:a16="http://schemas.microsoft.com/office/drawing/2014/main" id="{8FF904A4-EDDF-3CAD-6AB8-DF5E8CB102C7}"/>
                </a:ext>
              </a:extLst>
            </p:cNvPr>
            <p:cNvPicPr>
              <a:picLocks noChangeAspect="1"/>
            </p:cNvPicPr>
            <p:nvPr/>
          </p:nvPicPr>
          <p:blipFill rotWithShape="1">
            <a:blip r:embed="rId4">
              <a:extLst>
                <a:ext uri="{28A0092B-C50C-407E-A947-70E740481C1C}">
                  <a14:useLocalDpi xmlns:a14="http://schemas.microsoft.com/office/drawing/2010/main" val="0"/>
                </a:ext>
              </a:extLst>
            </a:blip>
            <a:srcRect l="2955" t="4324" r="5339" b="5596"/>
            <a:stretch/>
          </p:blipFill>
          <p:spPr>
            <a:xfrm>
              <a:off x="3915063" y="1029843"/>
              <a:ext cx="1938102" cy="1301629"/>
            </a:xfrm>
            <a:prstGeom prst="rect">
              <a:avLst/>
            </a:prstGeom>
          </p:spPr>
        </p:pic>
        <p:sp>
          <p:nvSpPr>
            <p:cNvPr id="17" name="Textfeld 16">
              <a:extLst>
                <a:ext uri="{FF2B5EF4-FFF2-40B4-BE49-F238E27FC236}">
                  <a16:creationId xmlns:a16="http://schemas.microsoft.com/office/drawing/2014/main" id="{BE26E1F6-23C5-67A9-1661-F31F0CC2447B}"/>
                </a:ext>
              </a:extLst>
            </p:cNvPr>
            <p:cNvSpPr txBox="1"/>
            <p:nvPr/>
          </p:nvSpPr>
          <p:spPr>
            <a:xfrm>
              <a:off x="4329422" y="783450"/>
              <a:ext cx="1279517" cy="307777"/>
            </a:xfrm>
            <a:prstGeom prst="rect">
              <a:avLst/>
            </a:prstGeom>
            <a:noFill/>
          </p:spPr>
          <p:txBody>
            <a:bodyPr wrap="none" rtlCol="0">
              <a:spAutoFit/>
            </a:bodyPr>
            <a:lstStyle/>
            <a:p>
              <a:r>
                <a:rPr lang="de-DE" sz="1400" dirty="0"/>
                <a:t>Gas-Speicher</a:t>
              </a:r>
            </a:p>
          </p:txBody>
        </p:sp>
        <p:cxnSp>
          <p:nvCxnSpPr>
            <p:cNvPr id="271" name="Gerade Verbindung mit Pfeil 270">
              <a:extLst>
                <a:ext uri="{FF2B5EF4-FFF2-40B4-BE49-F238E27FC236}">
                  <a16:creationId xmlns:a16="http://schemas.microsoft.com/office/drawing/2014/main" id="{9A7E79BB-F9E2-B715-FC74-0C40FB13346D}"/>
                </a:ext>
              </a:extLst>
            </p:cNvPr>
            <p:cNvCxnSpPr/>
            <p:nvPr/>
          </p:nvCxnSpPr>
          <p:spPr bwMode="auto">
            <a:xfrm>
              <a:off x="4638675" y="2316651"/>
              <a:ext cx="0" cy="84134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 Verbindung mit Pfeil 285">
              <a:extLst>
                <a:ext uri="{FF2B5EF4-FFF2-40B4-BE49-F238E27FC236}">
                  <a16:creationId xmlns:a16="http://schemas.microsoft.com/office/drawing/2014/main" id="{303E52E9-495B-45C5-680A-3AB8399FF313}"/>
                </a:ext>
              </a:extLst>
            </p:cNvPr>
            <p:cNvCxnSpPr/>
            <p:nvPr/>
          </p:nvCxnSpPr>
          <p:spPr bwMode="auto">
            <a:xfrm>
              <a:off x="5301241" y="2331472"/>
              <a:ext cx="0" cy="1277052"/>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0" name="Gruppieren 259">
            <a:extLst>
              <a:ext uri="{FF2B5EF4-FFF2-40B4-BE49-F238E27FC236}">
                <a16:creationId xmlns:a16="http://schemas.microsoft.com/office/drawing/2014/main" id="{19D33FB1-EFDD-9A8F-D951-A83F9B2A922D}"/>
              </a:ext>
            </a:extLst>
          </p:cNvPr>
          <p:cNvGrpSpPr/>
          <p:nvPr/>
        </p:nvGrpSpPr>
        <p:grpSpPr>
          <a:xfrm>
            <a:off x="647343" y="3929350"/>
            <a:ext cx="3008872" cy="1975214"/>
            <a:chOff x="715612" y="679748"/>
            <a:chExt cx="8495060" cy="5576696"/>
          </a:xfrm>
        </p:grpSpPr>
        <p:sp>
          <p:nvSpPr>
            <p:cNvPr id="262" name="Rechteck: abgerundete Ecken 261">
              <a:extLst>
                <a:ext uri="{FF2B5EF4-FFF2-40B4-BE49-F238E27FC236}">
                  <a16:creationId xmlns:a16="http://schemas.microsoft.com/office/drawing/2014/main" id="{15052633-121B-5739-1CD3-5E8E247797B3}"/>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3" name="Gruppieren 262">
              <a:extLst>
                <a:ext uri="{FF2B5EF4-FFF2-40B4-BE49-F238E27FC236}">
                  <a16:creationId xmlns:a16="http://schemas.microsoft.com/office/drawing/2014/main" id="{07EDF05F-6A6B-A6F6-A27F-AF45BBABE2DF}"/>
                </a:ext>
              </a:extLst>
            </p:cNvPr>
            <p:cNvGrpSpPr/>
            <p:nvPr/>
          </p:nvGrpSpPr>
          <p:grpSpPr>
            <a:xfrm>
              <a:off x="3097192" y="1964277"/>
              <a:ext cx="1186545" cy="2005652"/>
              <a:chOff x="3097192" y="2021427"/>
              <a:chExt cx="1186545" cy="2005652"/>
            </a:xfrm>
          </p:grpSpPr>
          <p:pic>
            <p:nvPicPr>
              <p:cNvPr id="401" name="Grafik 400" descr="Ein Bild, das Essen enthält.&#10;&#10;Automatisch generierte Beschreibung">
                <a:extLst>
                  <a:ext uri="{FF2B5EF4-FFF2-40B4-BE49-F238E27FC236}">
                    <a16:creationId xmlns:a16="http://schemas.microsoft.com/office/drawing/2014/main" id="{797B7063-5597-C00D-BE86-7471E1E6E9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402" name="Grafik 401" descr="Ein Bild, das Essen enthält.&#10;&#10;Automatisch generierte Beschreibung">
                <a:extLst>
                  <a:ext uri="{FF2B5EF4-FFF2-40B4-BE49-F238E27FC236}">
                    <a16:creationId xmlns:a16="http://schemas.microsoft.com/office/drawing/2014/main" id="{1240CEC6-1F6F-6AAA-6B27-D3E1ECB9C6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161" name="Grafik 160" descr="Ein Bild, das Gras, draußen, Himmel, Feld enthält.&#10;&#10;Automatisch generierte Beschreibung">
                <a:extLst>
                  <a:ext uri="{FF2B5EF4-FFF2-40B4-BE49-F238E27FC236}">
                    <a16:creationId xmlns:a16="http://schemas.microsoft.com/office/drawing/2014/main" id="{604E618A-0670-FA64-33A7-6208731C777D}"/>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264" name="Grafik 263" descr="Ein Bild, das Gras, Baum, draußen, Feld enthält.&#10;&#10;Automatisch generierte Beschreibung">
              <a:extLst>
                <a:ext uri="{FF2B5EF4-FFF2-40B4-BE49-F238E27FC236}">
                  <a16:creationId xmlns:a16="http://schemas.microsoft.com/office/drawing/2014/main" id="{6939CBD2-C2DE-DB36-9CB1-2808EEF799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265" name="Gruppieren 264">
              <a:extLst>
                <a:ext uri="{FF2B5EF4-FFF2-40B4-BE49-F238E27FC236}">
                  <a16:creationId xmlns:a16="http://schemas.microsoft.com/office/drawing/2014/main" id="{2EBF0C62-716B-9BC4-5DEE-FA84F5D685D4}"/>
                </a:ext>
              </a:extLst>
            </p:cNvPr>
            <p:cNvGrpSpPr/>
            <p:nvPr/>
          </p:nvGrpSpPr>
          <p:grpSpPr>
            <a:xfrm>
              <a:off x="5901367" y="2765420"/>
              <a:ext cx="2356844" cy="737772"/>
              <a:chOff x="5901367" y="2822570"/>
              <a:chExt cx="2356844" cy="737772"/>
            </a:xfrm>
          </p:grpSpPr>
          <p:cxnSp>
            <p:nvCxnSpPr>
              <p:cNvPr id="397" name="Gerade Verbindung mit Pfeil 396">
                <a:extLst>
                  <a:ext uri="{FF2B5EF4-FFF2-40B4-BE49-F238E27FC236}">
                    <a16:creationId xmlns:a16="http://schemas.microsoft.com/office/drawing/2014/main" id="{B3743A55-EC48-A0BB-1AD3-8FA1D42E3828}"/>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8" name="Zylinder 397">
                <a:extLst>
                  <a:ext uri="{FF2B5EF4-FFF2-40B4-BE49-F238E27FC236}">
                    <a16:creationId xmlns:a16="http://schemas.microsoft.com/office/drawing/2014/main" id="{66367EFB-5F35-B8B2-BEE8-70242F345A1C}"/>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67" name="Gruppieren 266">
              <a:extLst>
                <a:ext uri="{FF2B5EF4-FFF2-40B4-BE49-F238E27FC236}">
                  <a16:creationId xmlns:a16="http://schemas.microsoft.com/office/drawing/2014/main" id="{BA64EB3C-98BC-3DC8-C8DC-F9BB285DC375}"/>
                </a:ext>
              </a:extLst>
            </p:cNvPr>
            <p:cNvGrpSpPr/>
            <p:nvPr/>
          </p:nvGrpSpPr>
          <p:grpSpPr>
            <a:xfrm>
              <a:off x="1524000" y="1358705"/>
              <a:ext cx="6718879" cy="1396321"/>
              <a:chOff x="1524000" y="1415855"/>
              <a:chExt cx="6718879" cy="1396321"/>
            </a:xfrm>
          </p:grpSpPr>
          <p:pic>
            <p:nvPicPr>
              <p:cNvPr id="393" name="Grafik 392" descr="Ein Bild, das Screenshot enthält.&#10;&#10;Automatisch generierte Beschreibung">
                <a:extLst>
                  <a:ext uri="{FF2B5EF4-FFF2-40B4-BE49-F238E27FC236}">
                    <a16:creationId xmlns:a16="http://schemas.microsoft.com/office/drawing/2014/main" id="{BD199E9F-13E0-CC34-80A7-9FD071FC8DE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394" name="Gerade Verbindung mit Pfeil 393">
                <a:extLst>
                  <a:ext uri="{FF2B5EF4-FFF2-40B4-BE49-F238E27FC236}">
                    <a16:creationId xmlns:a16="http://schemas.microsoft.com/office/drawing/2014/main" id="{36A770AB-EC3B-AB85-22E4-8A1CA12B0425}"/>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 Verbindung mit Pfeil 394">
                <a:extLst>
                  <a:ext uri="{FF2B5EF4-FFF2-40B4-BE49-F238E27FC236}">
                    <a16:creationId xmlns:a16="http://schemas.microsoft.com/office/drawing/2014/main" id="{580F4CA7-98A0-C7F4-AA73-1E321FD47929}"/>
                  </a:ext>
                </a:extLst>
              </p:cNvPr>
              <p:cNvCxnSpPr>
                <a:cxnSpLocks/>
                <a:stCxn id="393"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6" name="Gerade Verbindung mit Pfeil 395">
                <a:extLst>
                  <a:ext uri="{FF2B5EF4-FFF2-40B4-BE49-F238E27FC236}">
                    <a16:creationId xmlns:a16="http://schemas.microsoft.com/office/drawing/2014/main" id="{4B560C50-B177-676F-6874-8FD57BDD9FEB}"/>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Gerader Verbinder 268">
              <a:extLst>
                <a:ext uri="{FF2B5EF4-FFF2-40B4-BE49-F238E27FC236}">
                  <a16:creationId xmlns:a16="http://schemas.microsoft.com/office/drawing/2014/main" id="{90756DE2-B69E-82B5-AC71-BE1A701F87B3}"/>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2" name="Gruppieren 271">
              <a:extLst>
                <a:ext uri="{FF2B5EF4-FFF2-40B4-BE49-F238E27FC236}">
                  <a16:creationId xmlns:a16="http://schemas.microsoft.com/office/drawing/2014/main" id="{44FF3269-6B07-9334-F305-1510E647A858}"/>
                </a:ext>
              </a:extLst>
            </p:cNvPr>
            <p:cNvGrpSpPr/>
            <p:nvPr/>
          </p:nvGrpSpPr>
          <p:grpSpPr>
            <a:xfrm>
              <a:off x="1513857" y="1775813"/>
              <a:ext cx="1551482" cy="546391"/>
              <a:chOff x="1513857" y="1832963"/>
              <a:chExt cx="1551482" cy="546391"/>
            </a:xfrm>
          </p:grpSpPr>
          <p:pic>
            <p:nvPicPr>
              <p:cNvPr id="391" name="Grafik 390" descr="Ein Bild, das Gras, Himmel, draußen, Windmühle enthält.&#10;&#10;Automatisch generierte Beschreibung">
                <a:extLst>
                  <a:ext uri="{FF2B5EF4-FFF2-40B4-BE49-F238E27FC236}">
                    <a16:creationId xmlns:a16="http://schemas.microsoft.com/office/drawing/2014/main" id="{D156497A-3515-61EC-05DE-BB063EAADD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392" name="Gerade Verbindung mit Pfeil 391">
                <a:extLst>
                  <a:ext uri="{FF2B5EF4-FFF2-40B4-BE49-F238E27FC236}">
                    <a16:creationId xmlns:a16="http://schemas.microsoft.com/office/drawing/2014/main" id="{85A3DE51-664B-9262-37F9-66D4FF907121}"/>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3" name="Gruppieren 272">
              <a:extLst>
                <a:ext uri="{FF2B5EF4-FFF2-40B4-BE49-F238E27FC236}">
                  <a16:creationId xmlns:a16="http://schemas.microsoft.com/office/drawing/2014/main" id="{4A5DBAB6-9482-288A-2978-579E15257C03}"/>
                </a:ext>
              </a:extLst>
            </p:cNvPr>
            <p:cNvGrpSpPr/>
            <p:nvPr/>
          </p:nvGrpSpPr>
          <p:grpSpPr>
            <a:xfrm>
              <a:off x="1513857" y="2590409"/>
              <a:ext cx="1554898" cy="571744"/>
              <a:chOff x="1513857" y="2647559"/>
              <a:chExt cx="1554898" cy="571744"/>
            </a:xfrm>
          </p:grpSpPr>
          <p:pic>
            <p:nvPicPr>
              <p:cNvPr id="389" name="Grafik 388" descr="Ein Bild, das Text, Himmel, draußen, LKW enthält.&#10;&#10;Automatisch generierte Beschreibung">
                <a:extLst>
                  <a:ext uri="{FF2B5EF4-FFF2-40B4-BE49-F238E27FC236}">
                    <a16:creationId xmlns:a16="http://schemas.microsoft.com/office/drawing/2014/main" id="{562FDC35-C1B2-6F4B-8C9A-F5521ED58C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390" name="Gerade Verbindung mit Pfeil 389">
                <a:extLst>
                  <a:ext uri="{FF2B5EF4-FFF2-40B4-BE49-F238E27FC236}">
                    <a16:creationId xmlns:a16="http://schemas.microsoft.com/office/drawing/2014/main" id="{134470DF-739B-291C-515D-D78F245AB1A0}"/>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5" name="Gerade Verbindung mit Pfeil 274">
              <a:extLst>
                <a:ext uri="{FF2B5EF4-FFF2-40B4-BE49-F238E27FC236}">
                  <a16:creationId xmlns:a16="http://schemas.microsoft.com/office/drawing/2014/main" id="{AF8AD99A-C816-71E0-90EE-DDB6EE4267E2}"/>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7" name="Gruppieren 276">
              <a:extLst>
                <a:ext uri="{FF2B5EF4-FFF2-40B4-BE49-F238E27FC236}">
                  <a16:creationId xmlns:a16="http://schemas.microsoft.com/office/drawing/2014/main" id="{35C54FFA-CA87-0328-94EF-0EA5E47AAF88}"/>
                </a:ext>
              </a:extLst>
            </p:cNvPr>
            <p:cNvGrpSpPr/>
            <p:nvPr/>
          </p:nvGrpSpPr>
          <p:grpSpPr>
            <a:xfrm>
              <a:off x="5542363" y="4382833"/>
              <a:ext cx="959270" cy="1544252"/>
              <a:chOff x="7351936" y="4439983"/>
              <a:chExt cx="959270" cy="1544252"/>
            </a:xfrm>
          </p:grpSpPr>
          <p:pic>
            <p:nvPicPr>
              <p:cNvPr id="159" name="Grafik 158" descr="Ein Bild, das draußen, Gras, Straße enthält.&#10;&#10;Automatisch generierte Beschreibung">
                <a:extLst>
                  <a:ext uri="{FF2B5EF4-FFF2-40B4-BE49-F238E27FC236}">
                    <a16:creationId xmlns:a16="http://schemas.microsoft.com/office/drawing/2014/main" id="{EA48DE40-C3F7-9828-F0AD-7B21C983F427}"/>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384" name="Gerader Verbinder 383">
                <a:extLst>
                  <a:ext uri="{FF2B5EF4-FFF2-40B4-BE49-F238E27FC236}">
                    <a16:creationId xmlns:a16="http://schemas.microsoft.com/office/drawing/2014/main" id="{662EFC20-557A-1919-45FF-425731F5F20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8" name="Gerader Verbinder 387">
                <a:extLst>
                  <a:ext uri="{FF2B5EF4-FFF2-40B4-BE49-F238E27FC236}">
                    <a16:creationId xmlns:a16="http://schemas.microsoft.com/office/drawing/2014/main" id="{D290A91D-9009-06B3-5C89-49872C077F70}"/>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9" name="Gruppieren 278">
              <a:extLst>
                <a:ext uri="{FF2B5EF4-FFF2-40B4-BE49-F238E27FC236}">
                  <a16:creationId xmlns:a16="http://schemas.microsoft.com/office/drawing/2014/main" id="{487E4828-DE2E-753F-5CE1-65DB499E368C}"/>
                </a:ext>
              </a:extLst>
            </p:cNvPr>
            <p:cNvGrpSpPr/>
            <p:nvPr/>
          </p:nvGrpSpPr>
          <p:grpSpPr>
            <a:xfrm>
              <a:off x="4110499" y="826914"/>
              <a:ext cx="4162607" cy="3896632"/>
              <a:chOff x="4110499" y="884064"/>
              <a:chExt cx="4162607" cy="3896632"/>
            </a:xfrm>
          </p:grpSpPr>
          <p:grpSp>
            <p:nvGrpSpPr>
              <p:cNvPr id="151" name="Gruppieren 150">
                <a:extLst>
                  <a:ext uri="{FF2B5EF4-FFF2-40B4-BE49-F238E27FC236}">
                    <a16:creationId xmlns:a16="http://schemas.microsoft.com/office/drawing/2014/main" id="{CF7E1EE6-E365-5A05-F99A-D8595EB9FCC7}"/>
                  </a:ext>
                </a:extLst>
              </p:cNvPr>
              <p:cNvGrpSpPr/>
              <p:nvPr/>
            </p:nvGrpSpPr>
            <p:grpSpPr>
              <a:xfrm>
                <a:off x="4110499" y="2451259"/>
                <a:ext cx="4162607" cy="805399"/>
                <a:chOff x="4110499" y="2451259"/>
                <a:chExt cx="4162607" cy="805399"/>
              </a:xfrm>
            </p:grpSpPr>
            <p:cxnSp>
              <p:nvCxnSpPr>
                <p:cNvPr id="156" name="Gerade Verbindung mit Pfeil 155">
                  <a:extLst>
                    <a:ext uri="{FF2B5EF4-FFF2-40B4-BE49-F238E27FC236}">
                      <a16:creationId xmlns:a16="http://schemas.microsoft.com/office/drawing/2014/main" id="{A59E9037-45CB-760C-B443-89A6B341C0A2}"/>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7" name="Grafik 156" descr="Ein Bild, das drinnen, Tisch, sitzend, klein enthält.&#10;&#10;Automatisch generierte Beschreibung">
                  <a:extLst>
                    <a:ext uri="{FF2B5EF4-FFF2-40B4-BE49-F238E27FC236}">
                      <a16:creationId xmlns:a16="http://schemas.microsoft.com/office/drawing/2014/main" id="{C0EF7BCB-6347-3EE7-0D6D-B27D0F2888D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158" name="Gerade Verbindung mit Pfeil 157">
                  <a:extLst>
                    <a:ext uri="{FF2B5EF4-FFF2-40B4-BE49-F238E27FC236}">
                      <a16:creationId xmlns:a16="http://schemas.microsoft.com/office/drawing/2014/main" id="{BA18009C-31CF-432B-9477-7C176D8126D8}"/>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2" name="Gerader Verbinder 151">
                <a:extLst>
                  <a:ext uri="{FF2B5EF4-FFF2-40B4-BE49-F238E27FC236}">
                    <a16:creationId xmlns:a16="http://schemas.microsoft.com/office/drawing/2014/main" id="{FA53C088-A0CE-453A-CB24-2250D8DDA1DA}"/>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0" name="Gruppieren 279">
              <a:extLst>
                <a:ext uri="{FF2B5EF4-FFF2-40B4-BE49-F238E27FC236}">
                  <a16:creationId xmlns:a16="http://schemas.microsoft.com/office/drawing/2014/main" id="{7740C1DB-7BD6-F836-0B6C-FCB54B98C9FC}"/>
                </a:ext>
              </a:extLst>
            </p:cNvPr>
            <p:cNvGrpSpPr/>
            <p:nvPr/>
          </p:nvGrpSpPr>
          <p:grpSpPr>
            <a:xfrm>
              <a:off x="6139586" y="875826"/>
              <a:ext cx="1360666" cy="544285"/>
              <a:chOff x="6139586" y="932976"/>
              <a:chExt cx="1360666" cy="544285"/>
            </a:xfrm>
          </p:grpSpPr>
          <p:pic>
            <p:nvPicPr>
              <p:cNvPr id="147" name="Grafik 146" descr="Ein Bild, das Spiel, Tisch, Raum enthält.&#10;&#10;Automatisch generierte Beschreibung">
                <a:extLst>
                  <a:ext uri="{FF2B5EF4-FFF2-40B4-BE49-F238E27FC236}">
                    <a16:creationId xmlns:a16="http://schemas.microsoft.com/office/drawing/2014/main" id="{8F31F932-3BFC-0E92-13FC-8B6879C6C83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148" name="Gerade Verbindung mit Pfeil 147">
                <a:extLst>
                  <a:ext uri="{FF2B5EF4-FFF2-40B4-BE49-F238E27FC236}">
                    <a16:creationId xmlns:a16="http://schemas.microsoft.com/office/drawing/2014/main" id="{78151C74-02EA-62BA-C8B2-70BFED76DE7A}"/>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9B8F3EDC-F9DE-CEC8-4031-FB93E0FFD009}"/>
                  </a:ext>
                </a:extLst>
              </p:cNvPr>
              <p:cNvCxnSpPr>
                <a:endCxn id="393"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1" name="Rechteck: abgerundete Ecken 280">
              <a:extLst>
                <a:ext uri="{FF2B5EF4-FFF2-40B4-BE49-F238E27FC236}">
                  <a16:creationId xmlns:a16="http://schemas.microsoft.com/office/drawing/2014/main" id="{9744F2ED-93E7-13E2-AA5D-82DFF272C1F3}"/>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3" name="Freihandform: Form 282">
              <a:extLst>
                <a:ext uri="{FF2B5EF4-FFF2-40B4-BE49-F238E27FC236}">
                  <a16:creationId xmlns:a16="http://schemas.microsoft.com/office/drawing/2014/main" id="{94B9A404-7ECC-358F-8DF2-FA48B4E4B711}"/>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84" name="Freihandform: Form 283">
              <a:extLst>
                <a:ext uri="{FF2B5EF4-FFF2-40B4-BE49-F238E27FC236}">
                  <a16:creationId xmlns:a16="http://schemas.microsoft.com/office/drawing/2014/main" id="{AA3CA5FF-249B-8613-3462-4828DA2612B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87" name="Gerader Verbinder 286">
              <a:extLst>
                <a:ext uri="{FF2B5EF4-FFF2-40B4-BE49-F238E27FC236}">
                  <a16:creationId xmlns:a16="http://schemas.microsoft.com/office/drawing/2014/main" id="{C2465E18-6E28-6D69-9AD2-FDAB75D4E83E}"/>
                </a:ext>
              </a:extLst>
            </p:cNvPr>
            <p:cNvCxnSpPr>
              <a:stCxn id="70"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1" name="Grafik 510" descr="Ein Bild, das Buchse, Elektronik, drinnen, Stecker enthält.&#10;&#10;Automatisch generierte Beschreibung">
              <a:extLst>
                <a:ext uri="{FF2B5EF4-FFF2-40B4-BE49-F238E27FC236}">
                  <a16:creationId xmlns:a16="http://schemas.microsoft.com/office/drawing/2014/main" id="{4F18DC5F-A69C-0D17-E0B0-E7787974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6" name="Grafik 55">
              <a:extLst>
                <a:ext uri="{FF2B5EF4-FFF2-40B4-BE49-F238E27FC236}">
                  <a16:creationId xmlns:a16="http://schemas.microsoft.com/office/drawing/2014/main" id="{D8C632CE-0485-97A3-EFE3-5A66895F7B17}"/>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60" name="Freihandform: Form 59">
              <a:extLst>
                <a:ext uri="{FF2B5EF4-FFF2-40B4-BE49-F238E27FC236}">
                  <a16:creationId xmlns:a16="http://schemas.microsoft.com/office/drawing/2014/main" id="{CDAEC9BC-D30B-9910-4FD7-A2EEBB15D13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B335AB3-346A-2917-3602-37F8BC0B281C}"/>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02DA7C34-B48C-4A31-589E-B8D86FF8AE8B}"/>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1" name="Gruppieren 80">
              <a:extLst>
                <a:ext uri="{FF2B5EF4-FFF2-40B4-BE49-F238E27FC236}">
                  <a16:creationId xmlns:a16="http://schemas.microsoft.com/office/drawing/2014/main" id="{B42A0034-DDB6-8AB1-B669-084580B9AEF0}"/>
                </a:ext>
              </a:extLst>
            </p:cNvPr>
            <p:cNvGrpSpPr/>
            <p:nvPr/>
          </p:nvGrpSpPr>
          <p:grpSpPr>
            <a:xfrm>
              <a:off x="2294445" y="5105283"/>
              <a:ext cx="866703" cy="261830"/>
              <a:chOff x="8364915" y="3815016"/>
              <a:chExt cx="897300" cy="528571"/>
            </a:xfrm>
          </p:grpSpPr>
          <p:sp>
            <p:nvSpPr>
              <p:cNvPr id="141" name="Freihandform: Form 140">
                <a:extLst>
                  <a:ext uri="{FF2B5EF4-FFF2-40B4-BE49-F238E27FC236}">
                    <a16:creationId xmlns:a16="http://schemas.microsoft.com/office/drawing/2014/main" id="{7EAC1751-4500-D4D1-E351-7F9A894FB0AC}"/>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2" name="Freihandform: Form 141">
                <a:extLst>
                  <a:ext uri="{FF2B5EF4-FFF2-40B4-BE49-F238E27FC236}">
                    <a16:creationId xmlns:a16="http://schemas.microsoft.com/office/drawing/2014/main" id="{F96E73E6-EB50-B079-31BA-757C1145EE5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3" name="Freihandform: Form 142">
                <a:extLst>
                  <a:ext uri="{FF2B5EF4-FFF2-40B4-BE49-F238E27FC236}">
                    <a16:creationId xmlns:a16="http://schemas.microsoft.com/office/drawing/2014/main" id="{3CABAF6A-8837-76CF-9E67-C59E5B2763D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4" name="Freihandform: Form 143">
                <a:extLst>
                  <a:ext uri="{FF2B5EF4-FFF2-40B4-BE49-F238E27FC236}">
                    <a16:creationId xmlns:a16="http://schemas.microsoft.com/office/drawing/2014/main" id="{8442ECA1-BBC6-9A7E-0867-539AA378D0BE}"/>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94" name="Grafik 93">
              <a:extLst>
                <a:ext uri="{FF2B5EF4-FFF2-40B4-BE49-F238E27FC236}">
                  <a16:creationId xmlns:a16="http://schemas.microsoft.com/office/drawing/2014/main" id="{58B98D11-D8FF-1CB5-BFCB-D3E96EAD0D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96" name="Grafik 95">
              <a:extLst>
                <a:ext uri="{FF2B5EF4-FFF2-40B4-BE49-F238E27FC236}">
                  <a16:creationId xmlns:a16="http://schemas.microsoft.com/office/drawing/2014/main" id="{582B24A7-5AFE-9EA0-48E5-9F8EC8DA59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97" name="Gerader Verbinder 96">
              <a:extLst>
                <a:ext uri="{FF2B5EF4-FFF2-40B4-BE49-F238E27FC236}">
                  <a16:creationId xmlns:a16="http://schemas.microsoft.com/office/drawing/2014/main" id="{FC2FDFA6-38A5-8347-2089-13CAF19090CD}"/>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47712606-AC08-8C7C-CB46-B4F392315322}"/>
                </a:ext>
              </a:extLst>
            </p:cNvPr>
            <p:cNvGrpSpPr/>
            <p:nvPr/>
          </p:nvGrpSpPr>
          <p:grpSpPr>
            <a:xfrm>
              <a:off x="3343595" y="5064204"/>
              <a:ext cx="754319" cy="648913"/>
              <a:chOff x="7922148" y="3230128"/>
              <a:chExt cx="1694579" cy="1457785"/>
            </a:xfrm>
          </p:grpSpPr>
          <p:pic>
            <p:nvPicPr>
              <p:cNvPr id="383" name="Grafik 382" descr="Ein Bild, das Handkarren, Projektor enthält.&#10;&#10;Automatisch generierte Beschreibung">
                <a:extLst>
                  <a:ext uri="{FF2B5EF4-FFF2-40B4-BE49-F238E27FC236}">
                    <a16:creationId xmlns:a16="http://schemas.microsoft.com/office/drawing/2014/main" id="{64A6F94D-90CD-78FF-187B-BF2C5C674C2A}"/>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129" name="Grafik 128">
                <a:extLst>
                  <a:ext uri="{FF2B5EF4-FFF2-40B4-BE49-F238E27FC236}">
                    <a16:creationId xmlns:a16="http://schemas.microsoft.com/office/drawing/2014/main" id="{9D7D07D4-E350-48E3-781B-A1EE10A57E5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130" name="Grafik 129">
                <a:extLst>
                  <a:ext uri="{FF2B5EF4-FFF2-40B4-BE49-F238E27FC236}">
                    <a16:creationId xmlns:a16="http://schemas.microsoft.com/office/drawing/2014/main" id="{8367ACFC-AC9F-A338-EC0F-00231B39340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131" name="Grafik 130">
                <a:extLst>
                  <a:ext uri="{FF2B5EF4-FFF2-40B4-BE49-F238E27FC236}">
                    <a16:creationId xmlns:a16="http://schemas.microsoft.com/office/drawing/2014/main" id="{64ABB15B-7E6B-57C8-201A-8A42813597A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132" name="Grafik 131">
                <a:extLst>
                  <a:ext uri="{FF2B5EF4-FFF2-40B4-BE49-F238E27FC236}">
                    <a16:creationId xmlns:a16="http://schemas.microsoft.com/office/drawing/2014/main" id="{DB1BDF21-7DBB-75BB-0B2C-D8BEFC6768AE}"/>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134" name="Grafik 133">
                <a:extLst>
                  <a:ext uri="{FF2B5EF4-FFF2-40B4-BE49-F238E27FC236}">
                    <a16:creationId xmlns:a16="http://schemas.microsoft.com/office/drawing/2014/main" id="{76641321-0442-88FB-DCA0-65927AD2DE2A}"/>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135" name="Grafik 134">
                <a:extLst>
                  <a:ext uri="{FF2B5EF4-FFF2-40B4-BE49-F238E27FC236}">
                    <a16:creationId xmlns:a16="http://schemas.microsoft.com/office/drawing/2014/main" id="{185A05D4-A755-E57F-77BF-D8F6C417531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136" name="Grafik 135" descr="Ein Bild, das Handkarren, Projektor enthält.&#10;&#10;Automatisch generierte Beschreibung">
                <a:extLst>
                  <a:ext uri="{FF2B5EF4-FFF2-40B4-BE49-F238E27FC236}">
                    <a16:creationId xmlns:a16="http://schemas.microsoft.com/office/drawing/2014/main" id="{834FAF31-41D3-6A58-3397-78B6FA900BC7}"/>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137" name="Gruppieren 136">
                <a:extLst>
                  <a:ext uri="{FF2B5EF4-FFF2-40B4-BE49-F238E27FC236}">
                    <a16:creationId xmlns:a16="http://schemas.microsoft.com/office/drawing/2014/main" id="{6F24EEAD-41E4-0013-4605-AE44E71CB57E}"/>
                  </a:ext>
                </a:extLst>
              </p:cNvPr>
              <p:cNvGrpSpPr/>
              <p:nvPr/>
            </p:nvGrpSpPr>
            <p:grpSpPr>
              <a:xfrm>
                <a:off x="7922148" y="3230128"/>
                <a:ext cx="1694579" cy="1457785"/>
                <a:chOff x="9906000" y="1688388"/>
                <a:chExt cx="3011703" cy="1984036"/>
              </a:xfrm>
            </p:grpSpPr>
            <p:pic>
              <p:nvPicPr>
                <p:cNvPr id="138" name="Grafik 137">
                  <a:extLst>
                    <a:ext uri="{FF2B5EF4-FFF2-40B4-BE49-F238E27FC236}">
                      <a16:creationId xmlns:a16="http://schemas.microsoft.com/office/drawing/2014/main" id="{BDCE980C-3168-97BD-E74F-68DB9B760BB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140" name="Rechteck 139">
                  <a:extLst>
                    <a:ext uri="{FF2B5EF4-FFF2-40B4-BE49-F238E27FC236}">
                      <a16:creationId xmlns:a16="http://schemas.microsoft.com/office/drawing/2014/main" id="{5EFC9437-7D27-2D7C-FEEC-A0244462ADC9}"/>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99" name="Gerader Verbinder 98">
              <a:extLst>
                <a:ext uri="{FF2B5EF4-FFF2-40B4-BE49-F238E27FC236}">
                  <a16:creationId xmlns:a16="http://schemas.microsoft.com/office/drawing/2014/main" id="{596EA2E3-7216-D00C-CAFD-9774FAB2D901}"/>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 Verbindung mit Pfeil 99">
              <a:extLst>
                <a:ext uri="{FF2B5EF4-FFF2-40B4-BE49-F238E27FC236}">
                  <a16:creationId xmlns:a16="http://schemas.microsoft.com/office/drawing/2014/main" id="{DFBEC62D-8F55-2D17-B4AD-98FE93A8C449}"/>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CD1D7068-F7AF-C8DB-3C24-7489404D849D}"/>
                </a:ext>
              </a:extLst>
            </p:cNvPr>
            <p:cNvGrpSpPr/>
            <p:nvPr/>
          </p:nvGrpSpPr>
          <p:grpSpPr>
            <a:xfrm>
              <a:off x="916626" y="679748"/>
              <a:ext cx="8181790" cy="5422762"/>
              <a:chOff x="916626" y="679748"/>
              <a:chExt cx="8181790" cy="5422762"/>
            </a:xfrm>
          </p:grpSpPr>
          <p:grpSp>
            <p:nvGrpSpPr>
              <p:cNvPr id="356" name="Gruppieren 355">
                <a:extLst>
                  <a:ext uri="{FF2B5EF4-FFF2-40B4-BE49-F238E27FC236}">
                    <a16:creationId xmlns:a16="http://schemas.microsoft.com/office/drawing/2014/main" id="{2EA4A5FF-8627-A445-0125-5BC16BFEF8C0}"/>
                  </a:ext>
                </a:extLst>
              </p:cNvPr>
              <p:cNvGrpSpPr/>
              <p:nvPr/>
            </p:nvGrpSpPr>
            <p:grpSpPr>
              <a:xfrm>
                <a:off x="916626" y="679748"/>
                <a:ext cx="8181790" cy="5422762"/>
                <a:chOff x="916626" y="679748"/>
                <a:chExt cx="8181790" cy="5422762"/>
              </a:xfrm>
            </p:grpSpPr>
            <p:cxnSp>
              <p:nvCxnSpPr>
                <p:cNvPr id="358" name="Gerader Verbinder 357">
                  <a:extLst>
                    <a:ext uri="{FF2B5EF4-FFF2-40B4-BE49-F238E27FC236}">
                      <a16:creationId xmlns:a16="http://schemas.microsoft.com/office/drawing/2014/main" id="{00592B5E-DC9A-2896-668B-0ABEC8F52DD7}"/>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59" name="Grafik 358">
                  <a:extLst>
                    <a:ext uri="{FF2B5EF4-FFF2-40B4-BE49-F238E27FC236}">
                      <a16:creationId xmlns:a16="http://schemas.microsoft.com/office/drawing/2014/main" id="{20499CC2-ECFF-2CE6-5D31-AE38A7C0F53B}"/>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360" name="Gerade Verbindung mit Pfeil 359">
                  <a:extLst>
                    <a:ext uri="{FF2B5EF4-FFF2-40B4-BE49-F238E27FC236}">
                      <a16:creationId xmlns:a16="http://schemas.microsoft.com/office/drawing/2014/main" id="{CD963A86-5F7F-D26F-57DB-263537B2339F}"/>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Gerader Verbinder 360">
                  <a:extLst>
                    <a:ext uri="{FF2B5EF4-FFF2-40B4-BE49-F238E27FC236}">
                      <a16:creationId xmlns:a16="http://schemas.microsoft.com/office/drawing/2014/main" id="{8A8DAA60-9DEB-653E-6FF2-F84524D3302A}"/>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 name="Gerade Verbindung mit Pfeil 361">
                  <a:extLst>
                    <a:ext uri="{FF2B5EF4-FFF2-40B4-BE49-F238E27FC236}">
                      <a16:creationId xmlns:a16="http://schemas.microsoft.com/office/drawing/2014/main" id="{0CA9393F-A216-C585-9E24-D055F3B985A8}"/>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3" name="Gerade Verbindung mit Pfeil 362">
                  <a:extLst>
                    <a:ext uri="{FF2B5EF4-FFF2-40B4-BE49-F238E27FC236}">
                      <a16:creationId xmlns:a16="http://schemas.microsoft.com/office/drawing/2014/main" id="{8CB5CE9D-0CCB-2C95-C9ED-0D4AC0FEBCA2}"/>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4" name="Gerade Verbindung mit Pfeil 363">
                  <a:extLst>
                    <a:ext uri="{FF2B5EF4-FFF2-40B4-BE49-F238E27FC236}">
                      <a16:creationId xmlns:a16="http://schemas.microsoft.com/office/drawing/2014/main" id="{486A705F-27FF-A45A-2FC5-C3E7C1DDCD0E}"/>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5" name="Gerade Verbindung mit Pfeil 364">
                  <a:extLst>
                    <a:ext uri="{FF2B5EF4-FFF2-40B4-BE49-F238E27FC236}">
                      <a16:creationId xmlns:a16="http://schemas.microsoft.com/office/drawing/2014/main" id="{772CB497-4B25-989D-125C-EE25BC581EA9}"/>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Gerader Verbinder 365">
                  <a:extLst>
                    <a:ext uri="{FF2B5EF4-FFF2-40B4-BE49-F238E27FC236}">
                      <a16:creationId xmlns:a16="http://schemas.microsoft.com/office/drawing/2014/main" id="{BCBF80F0-C38E-A546-E4AE-648B9E8AA702}"/>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7" name="Gerader Verbinder 366">
                  <a:extLst>
                    <a:ext uri="{FF2B5EF4-FFF2-40B4-BE49-F238E27FC236}">
                      <a16:creationId xmlns:a16="http://schemas.microsoft.com/office/drawing/2014/main" id="{C2F962D8-324F-B999-59FC-E321046C51E3}"/>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Gerader Verbinder 368">
                  <a:extLst>
                    <a:ext uri="{FF2B5EF4-FFF2-40B4-BE49-F238E27FC236}">
                      <a16:creationId xmlns:a16="http://schemas.microsoft.com/office/drawing/2014/main" id="{E4346833-D0B0-D6F6-61D2-FA34516E219A}"/>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Gerader Verbinder 369">
                  <a:extLst>
                    <a:ext uri="{FF2B5EF4-FFF2-40B4-BE49-F238E27FC236}">
                      <a16:creationId xmlns:a16="http://schemas.microsoft.com/office/drawing/2014/main" id="{C6E6B777-9267-D12B-DC47-3967746B9A11}"/>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3" name="Gerader Verbinder 372">
                  <a:extLst>
                    <a:ext uri="{FF2B5EF4-FFF2-40B4-BE49-F238E27FC236}">
                      <a16:creationId xmlns:a16="http://schemas.microsoft.com/office/drawing/2014/main" id="{7447ACF0-1074-45BC-2645-FDC447337A1F}"/>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Gerader Verbinder 374">
                  <a:extLst>
                    <a:ext uri="{FF2B5EF4-FFF2-40B4-BE49-F238E27FC236}">
                      <a16:creationId xmlns:a16="http://schemas.microsoft.com/office/drawing/2014/main" id="{D8C35DF6-2AF3-8427-E61B-AB7C06223AB4}"/>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7" name="Gerader Verbinder 376">
                  <a:extLst>
                    <a:ext uri="{FF2B5EF4-FFF2-40B4-BE49-F238E27FC236}">
                      <a16:creationId xmlns:a16="http://schemas.microsoft.com/office/drawing/2014/main" id="{A55FC6D1-FB6F-66F3-50EB-A67DC49BEDCB}"/>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2" name="Gerader Verbinder 381">
                  <a:extLst>
                    <a:ext uri="{FF2B5EF4-FFF2-40B4-BE49-F238E27FC236}">
                      <a16:creationId xmlns:a16="http://schemas.microsoft.com/office/drawing/2014/main" id="{2869DEE4-7F39-B5F4-7F7A-73E1B4151595}"/>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7" name="Gerader Verbinder 356">
                <a:extLst>
                  <a:ext uri="{FF2B5EF4-FFF2-40B4-BE49-F238E27FC236}">
                    <a16:creationId xmlns:a16="http://schemas.microsoft.com/office/drawing/2014/main" id="{DD3E6456-64DD-F5B9-DF6A-4A9643403608}"/>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0DD7F6B7-4FDC-C3C0-F439-C6D765CF4F28}"/>
                </a:ext>
              </a:extLst>
            </p:cNvPr>
            <p:cNvGrpSpPr/>
            <p:nvPr/>
          </p:nvGrpSpPr>
          <p:grpSpPr>
            <a:xfrm>
              <a:off x="7227353" y="4382833"/>
              <a:ext cx="938809" cy="1525491"/>
              <a:chOff x="7227353" y="4382833"/>
              <a:chExt cx="938809" cy="1525491"/>
            </a:xfrm>
          </p:grpSpPr>
          <p:pic>
            <p:nvPicPr>
              <p:cNvPr id="352" name="Grafik 351" descr="Ein Bild, das draußen, Gebäude, Turm enthält.&#10;&#10;Automatisch generierte Beschreibung">
                <a:extLst>
                  <a:ext uri="{FF2B5EF4-FFF2-40B4-BE49-F238E27FC236}">
                    <a16:creationId xmlns:a16="http://schemas.microsoft.com/office/drawing/2014/main" id="{6F655C97-B0CB-7F10-DA7C-BFD84AAA543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353" name="Gerader Verbinder 352">
                <a:extLst>
                  <a:ext uri="{FF2B5EF4-FFF2-40B4-BE49-F238E27FC236}">
                    <a16:creationId xmlns:a16="http://schemas.microsoft.com/office/drawing/2014/main" id="{7A4A18E7-EFAA-BD47-CA56-5ADAB20E6C62}"/>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Gerader Verbinder 353">
                <a:extLst>
                  <a:ext uri="{FF2B5EF4-FFF2-40B4-BE49-F238E27FC236}">
                    <a16:creationId xmlns:a16="http://schemas.microsoft.com/office/drawing/2014/main" id="{3FFFA205-B1A4-EAB7-7DED-92EC22011CAA}"/>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Gerader Verbinder 354">
                <a:extLst>
                  <a:ext uri="{FF2B5EF4-FFF2-40B4-BE49-F238E27FC236}">
                    <a16:creationId xmlns:a16="http://schemas.microsoft.com/office/drawing/2014/main" id="{89A60B49-7ADA-D66B-AEB9-F442773D333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 name="Gruppieren 103">
              <a:extLst>
                <a:ext uri="{FF2B5EF4-FFF2-40B4-BE49-F238E27FC236}">
                  <a16:creationId xmlns:a16="http://schemas.microsoft.com/office/drawing/2014/main" id="{F71B6757-4E27-1241-9773-7F9C05BE3AA3}"/>
                </a:ext>
              </a:extLst>
            </p:cNvPr>
            <p:cNvGrpSpPr/>
            <p:nvPr/>
          </p:nvGrpSpPr>
          <p:grpSpPr>
            <a:xfrm>
              <a:off x="1994556" y="4401527"/>
              <a:ext cx="6461051" cy="1520008"/>
              <a:chOff x="1994556" y="4401527"/>
              <a:chExt cx="6461051" cy="1520008"/>
            </a:xfrm>
          </p:grpSpPr>
          <p:grpSp>
            <p:nvGrpSpPr>
              <p:cNvPr id="105" name="Gruppieren 104">
                <a:extLst>
                  <a:ext uri="{FF2B5EF4-FFF2-40B4-BE49-F238E27FC236}">
                    <a16:creationId xmlns:a16="http://schemas.microsoft.com/office/drawing/2014/main" id="{2F55FDA2-6633-96DA-498D-76287A982CDE}"/>
                  </a:ext>
                </a:extLst>
              </p:cNvPr>
              <p:cNvGrpSpPr/>
              <p:nvPr/>
            </p:nvGrpSpPr>
            <p:grpSpPr>
              <a:xfrm>
                <a:off x="1994556" y="4529453"/>
                <a:ext cx="6461051" cy="1392082"/>
                <a:chOff x="1994556" y="4529453"/>
                <a:chExt cx="6461051" cy="1392082"/>
              </a:xfrm>
            </p:grpSpPr>
            <p:cxnSp>
              <p:nvCxnSpPr>
                <p:cNvPr id="107" name="Gerade Verbindung mit Pfeil 106">
                  <a:extLst>
                    <a:ext uri="{FF2B5EF4-FFF2-40B4-BE49-F238E27FC236}">
                      <a16:creationId xmlns:a16="http://schemas.microsoft.com/office/drawing/2014/main" id="{A3C1D737-1E5D-54E1-B08A-6F525EBBDBB8}"/>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 Verbindung mit Pfeil 110">
                  <a:extLst>
                    <a:ext uri="{FF2B5EF4-FFF2-40B4-BE49-F238E27FC236}">
                      <a16:creationId xmlns:a16="http://schemas.microsoft.com/office/drawing/2014/main" id="{CC13AAEE-3E49-4235-59BA-30C7AD22C59E}"/>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4" name="Gruppieren 113">
                  <a:extLst>
                    <a:ext uri="{FF2B5EF4-FFF2-40B4-BE49-F238E27FC236}">
                      <a16:creationId xmlns:a16="http://schemas.microsoft.com/office/drawing/2014/main" id="{11F7ABF2-B736-C91A-9581-8E948E0FB6F0}"/>
                    </a:ext>
                  </a:extLst>
                </p:cNvPr>
                <p:cNvGrpSpPr/>
                <p:nvPr/>
              </p:nvGrpSpPr>
              <p:grpSpPr>
                <a:xfrm>
                  <a:off x="1994556" y="4529453"/>
                  <a:ext cx="6461051" cy="1392082"/>
                  <a:chOff x="1994556" y="4529453"/>
                  <a:chExt cx="6461051" cy="1392082"/>
                </a:xfrm>
              </p:grpSpPr>
              <p:cxnSp>
                <p:nvCxnSpPr>
                  <p:cNvPr id="116" name="Gerader Verbinder 115">
                    <a:extLst>
                      <a:ext uri="{FF2B5EF4-FFF2-40B4-BE49-F238E27FC236}">
                        <a16:creationId xmlns:a16="http://schemas.microsoft.com/office/drawing/2014/main" id="{D325DCB9-A98E-92FD-0C90-B2590F79CD50}"/>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7" name="Gruppieren 116">
                    <a:extLst>
                      <a:ext uri="{FF2B5EF4-FFF2-40B4-BE49-F238E27FC236}">
                        <a16:creationId xmlns:a16="http://schemas.microsoft.com/office/drawing/2014/main" id="{DC4EEA62-496D-3DC9-E16C-C5D6523517ED}"/>
                      </a:ext>
                    </a:extLst>
                  </p:cNvPr>
                  <p:cNvGrpSpPr/>
                  <p:nvPr/>
                </p:nvGrpSpPr>
                <p:grpSpPr>
                  <a:xfrm>
                    <a:off x="1994556" y="4529453"/>
                    <a:ext cx="6461051" cy="1392082"/>
                    <a:chOff x="1994556" y="4529453"/>
                    <a:chExt cx="6461051" cy="1392082"/>
                  </a:xfrm>
                </p:grpSpPr>
                <p:grpSp>
                  <p:nvGrpSpPr>
                    <p:cNvPr id="118" name="Gruppieren 117">
                      <a:extLst>
                        <a:ext uri="{FF2B5EF4-FFF2-40B4-BE49-F238E27FC236}">
                          <a16:creationId xmlns:a16="http://schemas.microsoft.com/office/drawing/2014/main" id="{28CAD8DB-647C-F0B4-F7A5-F5F4D677700B}"/>
                        </a:ext>
                      </a:extLst>
                    </p:cNvPr>
                    <p:cNvGrpSpPr/>
                    <p:nvPr/>
                  </p:nvGrpSpPr>
                  <p:grpSpPr>
                    <a:xfrm>
                      <a:off x="1994556" y="5623681"/>
                      <a:ext cx="6461051" cy="297854"/>
                      <a:chOff x="1994556" y="5680831"/>
                      <a:chExt cx="6461051" cy="297854"/>
                    </a:xfrm>
                  </p:grpSpPr>
                  <p:cxnSp>
                    <p:nvCxnSpPr>
                      <p:cNvPr id="126" name="Gerade Verbindung mit Pfeil 125">
                        <a:extLst>
                          <a:ext uri="{FF2B5EF4-FFF2-40B4-BE49-F238E27FC236}">
                            <a16:creationId xmlns:a16="http://schemas.microsoft.com/office/drawing/2014/main" id="{D4314F41-EEC9-53F1-1CD0-D1D289D9789F}"/>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C20381A4-A269-4D1F-2498-8F49A4231F2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9" name="Gruppieren 118">
                      <a:extLst>
                        <a:ext uri="{FF2B5EF4-FFF2-40B4-BE49-F238E27FC236}">
                          <a16:creationId xmlns:a16="http://schemas.microsoft.com/office/drawing/2014/main" id="{7DCA3DDF-61AF-E0CC-657D-4A6242D00F3C}"/>
                        </a:ext>
                      </a:extLst>
                    </p:cNvPr>
                    <p:cNvGrpSpPr/>
                    <p:nvPr/>
                  </p:nvGrpSpPr>
                  <p:grpSpPr>
                    <a:xfrm>
                      <a:off x="4578635" y="4529453"/>
                      <a:ext cx="548792" cy="1370349"/>
                      <a:chOff x="4578635" y="4529453"/>
                      <a:chExt cx="548792" cy="1370349"/>
                    </a:xfrm>
                  </p:grpSpPr>
                  <p:pic>
                    <p:nvPicPr>
                      <p:cNvPr id="120" name="Grafik 119" descr="Ein Bild, das Himmel, draußen, Gebäude, Wolke enthält.&#10;&#10;Automatisch generierte Beschreibung">
                        <a:extLst>
                          <a:ext uri="{FF2B5EF4-FFF2-40B4-BE49-F238E27FC236}">
                            <a16:creationId xmlns:a16="http://schemas.microsoft.com/office/drawing/2014/main" id="{2DA6BD78-2F59-0706-3646-19AC9905CC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121" name="Gerader Verbinder 120">
                        <a:extLst>
                          <a:ext uri="{FF2B5EF4-FFF2-40B4-BE49-F238E27FC236}">
                            <a16:creationId xmlns:a16="http://schemas.microsoft.com/office/drawing/2014/main" id="{A7BDD919-DAD6-3C6C-0B45-43A6CC05E012}"/>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EDE40C54-ED76-AE3E-4DA2-EBC6830BED8A}"/>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106" name="Gerader Verbinder 105">
                <a:extLst>
                  <a:ext uri="{FF2B5EF4-FFF2-40B4-BE49-F238E27FC236}">
                    <a16:creationId xmlns:a16="http://schemas.microsoft.com/office/drawing/2014/main" id="{A6D1745E-C7D3-7C36-44EC-C1F671289BDC}"/>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5" name="Gruppieren 164">
            <a:extLst>
              <a:ext uri="{FF2B5EF4-FFF2-40B4-BE49-F238E27FC236}">
                <a16:creationId xmlns:a16="http://schemas.microsoft.com/office/drawing/2014/main" id="{69C97A47-8E58-E525-9D23-0E4E147D8271}"/>
              </a:ext>
            </a:extLst>
          </p:cNvPr>
          <p:cNvGrpSpPr/>
          <p:nvPr/>
        </p:nvGrpSpPr>
        <p:grpSpPr>
          <a:xfrm>
            <a:off x="6289547" y="3929350"/>
            <a:ext cx="3008872" cy="1975214"/>
            <a:chOff x="715612" y="679748"/>
            <a:chExt cx="8495060" cy="5576696"/>
          </a:xfrm>
        </p:grpSpPr>
        <p:sp>
          <p:nvSpPr>
            <p:cNvPr id="166" name="Rechteck: abgerundete Ecken 165">
              <a:extLst>
                <a:ext uri="{FF2B5EF4-FFF2-40B4-BE49-F238E27FC236}">
                  <a16:creationId xmlns:a16="http://schemas.microsoft.com/office/drawing/2014/main" id="{2EBE2204-2A0D-6D49-9AE5-D9A9A9FC7C9F}"/>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7" name="Gruppieren 166">
              <a:extLst>
                <a:ext uri="{FF2B5EF4-FFF2-40B4-BE49-F238E27FC236}">
                  <a16:creationId xmlns:a16="http://schemas.microsoft.com/office/drawing/2014/main" id="{6ECAC574-8F23-61A5-9EAE-063AC02CCC75}"/>
                </a:ext>
              </a:extLst>
            </p:cNvPr>
            <p:cNvGrpSpPr/>
            <p:nvPr/>
          </p:nvGrpSpPr>
          <p:grpSpPr>
            <a:xfrm>
              <a:off x="3097192" y="1964277"/>
              <a:ext cx="1186545" cy="2005652"/>
              <a:chOff x="3097192" y="2021427"/>
              <a:chExt cx="1186545" cy="2005652"/>
            </a:xfrm>
          </p:grpSpPr>
          <p:pic>
            <p:nvPicPr>
              <p:cNvPr id="601" name="Grafik 600" descr="Ein Bild, das Essen enthält.&#10;&#10;Automatisch generierte Beschreibung">
                <a:extLst>
                  <a:ext uri="{FF2B5EF4-FFF2-40B4-BE49-F238E27FC236}">
                    <a16:creationId xmlns:a16="http://schemas.microsoft.com/office/drawing/2014/main" id="{87A803F7-98DC-05CB-5808-377BADE506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602" name="Grafik 601" descr="Ein Bild, das Essen enthält.&#10;&#10;Automatisch generierte Beschreibung">
                <a:extLst>
                  <a:ext uri="{FF2B5EF4-FFF2-40B4-BE49-F238E27FC236}">
                    <a16:creationId xmlns:a16="http://schemas.microsoft.com/office/drawing/2014/main" id="{7D0B9E2D-3591-8A36-06DF-D372088F85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603" name="Grafik 602" descr="Ein Bild, das Gras, draußen, Himmel, Feld enthält.&#10;&#10;Automatisch generierte Beschreibung">
                <a:extLst>
                  <a:ext uri="{FF2B5EF4-FFF2-40B4-BE49-F238E27FC236}">
                    <a16:creationId xmlns:a16="http://schemas.microsoft.com/office/drawing/2014/main" id="{C85FAEF5-D504-21F5-6D53-AB43DAF9E03E}"/>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168" name="Grafik 167" descr="Ein Bild, das Gras, Baum, draußen, Feld enthält.&#10;&#10;Automatisch generierte Beschreibung">
              <a:extLst>
                <a:ext uri="{FF2B5EF4-FFF2-40B4-BE49-F238E27FC236}">
                  <a16:creationId xmlns:a16="http://schemas.microsoft.com/office/drawing/2014/main" id="{AE7FE015-E135-AFE6-647A-0E6998269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169" name="Gruppieren 168">
              <a:extLst>
                <a:ext uri="{FF2B5EF4-FFF2-40B4-BE49-F238E27FC236}">
                  <a16:creationId xmlns:a16="http://schemas.microsoft.com/office/drawing/2014/main" id="{A398D8FE-D4DD-5632-C4AC-D6D16034D007}"/>
                </a:ext>
              </a:extLst>
            </p:cNvPr>
            <p:cNvGrpSpPr/>
            <p:nvPr/>
          </p:nvGrpSpPr>
          <p:grpSpPr>
            <a:xfrm>
              <a:off x="5901367" y="2765420"/>
              <a:ext cx="2356844" cy="737772"/>
              <a:chOff x="5901367" y="2822570"/>
              <a:chExt cx="2356844" cy="737772"/>
            </a:xfrm>
          </p:grpSpPr>
          <p:cxnSp>
            <p:nvCxnSpPr>
              <p:cNvPr id="599" name="Gerade Verbindung mit Pfeil 598">
                <a:extLst>
                  <a:ext uri="{FF2B5EF4-FFF2-40B4-BE49-F238E27FC236}">
                    <a16:creationId xmlns:a16="http://schemas.microsoft.com/office/drawing/2014/main" id="{710FF5B0-6742-4FE4-CEBD-5791B5A0AD9A}"/>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0" name="Zylinder 599">
                <a:extLst>
                  <a:ext uri="{FF2B5EF4-FFF2-40B4-BE49-F238E27FC236}">
                    <a16:creationId xmlns:a16="http://schemas.microsoft.com/office/drawing/2014/main" id="{EC951BDE-0D91-8722-D580-4C34BAC5FE23}"/>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0" name="Gruppieren 169">
              <a:extLst>
                <a:ext uri="{FF2B5EF4-FFF2-40B4-BE49-F238E27FC236}">
                  <a16:creationId xmlns:a16="http://schemas.microsoft.com/office/drawing/2014/main" id="{9CAA1546-1B7E-4EC8-5E6F-F19CAC02A646}"/>
                </a:ext>
              </a:extLst>
            </p:cNvPr>
            <p:cNvGrpSpPr/>
            <p:nvPr/>
          </p:nvGrpSpPr>
          <p:grpSpPr>
            <a:xfrm>
              <a:off x="1524000" y="1358705"/>
              <a:ext cx="6718879" cy="1396321"/>
              <a:chOff x="1524000" y="1415855"/>
              <a:chExt cx="6718879" cy="1396321"/>
            </a:xfrm>
          </p:grpSpPr>
          <p:pic>
            <p:nvPicPr>
              <p:cNvPr id="595" name="Grafik 594" descr="Ein Bild, das Screenshot enthält.&#10;&#10;Automatisch generierte Beschreibung">
                <a:extLst>
                  <a:ext uri="{FF2B5EF4-FFF2-40B4-BE49-F238E27FC236}">
                    <a16:creationId xmlns:a16="http://schemas.microsoft.com/office/drawing/2014/main" id="{2991C077-B286-AD46-C9DF-1B5CD99AE7B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596" name="Gerade Verbindung mit Pfeil 595">
                <a:extLst>
                  <a:ext uri="{FF2B5EF4-FFF2-40B4-BE49-F238E27FC236}">
                    <a16:creationId xmlns:a16="http://schemas.microsoft.com/office/drawing/2014/main" id="{2246F137-327F-6263-D324-15E2D7DC5142}"/>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Gerade Verbindung mit Pfeil 596">
                <a:extLst>
                  <a:ext uri="{FF2B5EF4-FFF2-40B4-BE49-F238E27FC236}">
                    <a16:creationId xmlns:a16="http://schemas.microsoft.com/office/drawing/2014/main" id="{06427C92-168D-5CE7-BFF2-DE19BD818216}"/>
                  </a:ext>
                </a:extLst>
              </p:cNvPr>
              <p:cNvCxnSpPr>
                <a:cxnSpLocks/>
                <a:stCxn id="595"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Gerade Verbindung mit Pfeil 597">
                <a:extLst>
                  <a:ext uri="{FF2B5EF4-FFF2-40B4-BE49-F238E27FC236}">
                    <a16:creationId xmlns:a16="http://schemas.microsoft.com/office/drawing/2014/main" id="{FD71C999-8F06-DB1A-F62D-97C91E7C6B99}"/>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1" name="Gerader Verbinder 170">
              <a:extLst>
                <a:ext uri="{FF2B5EF4-FFF2-40B4-BE49-F238E27FC236}">
                  <a16:creationId xmlns:a16="http://schemas.microsoft.com/office/drawing/2014/main" id="{61CDC3AE-3A36-DAC9-4DEF-3D235680A888}"/>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2" name="Gruppieren 171">
              <a:extLst>
                <a:ext uri="{FF2B5EF4-FFF2-40B4-BE49-F238E27FC236}">
                  <a16:creationId xmlns:a16="http://schemas.microsoft.com/office/drawing/2014/main" id="{70DA3096-38F4-921D-32EF-64515B611AE0}"/>
                </a:ext>
              </a:extLst>
            </p:cNvPr>
            <p:cNvGrpSpPr/>
            <p:nvPr/>
          </p:nvGrpSpPr>
          <p:grpSpPr>
            <a:xfrm>
              <a:off x="1513857" y="1775813"/>
              <a:ext cx="1551482" cy="546391"/>
              <a:chOff x="1513857" y="1832963"/>
              <a:chExt cx="1551482" cy="546391"/>
            </a:xfrm>
          </p:grpSpPr>
          <p:pic>
            <p:nvPicPr>
              <p:cNvPr id="593" name="Grafik 592" descr="Ein Bild, das Gras, Himmel, draußen, Windmühle enthält.&#10;&#10;Automatisch generierte Beschreibung">
                <a:extLst>
                  <a:ext uri="{FF2B5EF4-FFF2-40B4-BE49-F238E27FC236}">
                    <a16:creationId xmlns:a16="http://schemas.microsoft.com/office/drawing/2014/main" id="{5758A68B-6F75-8729-8492-0EA0F59248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594" name="Gerade Verbindung mit Pfeil 593">
                <a:extLst>
                  <a:ext uri="{FF2B5EF4-FFF2-40B4-BE49-F238E27FC236}">
                    <a16:creationId xmlns:a16="http://schemas.microsoft.com/office/drawing/2014/main" id="{139AED43-5EBA-5436-2FA7-391F3A24C005}"/>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3" name="Gruppieren 172">
              <a:extLst>
                <a:ext uri="{FF2B5EF4-FFF2-40B4-BE49-F238E27FC236}">
                  <a16:creationId xmlns:a16="http://schemas.microsoft.com/office/drawing/2014/main" id="{EE16C927-2191-288C-D327-AC00B2F32DFC}"/>
                </a:ext>
              </a:extLst>
            </p:cNvPr>
            <p:cNvGrpSpPr/>
            <p:nvPr/>
          </p:nvGrpSpPr>
          <p:grpSpPr>
            <a:xfrm>
              <a:off x="1513857" y="2590409"/>
              <a:ext cx="1554898" cy="571744"/>
              <a:chOff x="1513857" y="2647559"/>
              <a:chExt cx="1554898" cy="571744"/>
            </a:xfrm>
          </p:grpSpPr>
          <p:pic>
            <p:nvPicPr>
              <p:cNvPr id="591" name="Grafik 590" descr="Ein Bild, das Text, Himmel, draußen, LKW enthält.&#10;&#10;Automatisch generierte Beschreibung">
                <a:extLst>
                  <a:ext uri="{FF2B5EF4-FFF2-40B4-BE49-F238E27FC236}">
                    <a16:creationId xmlns:a16="http://schemas.microsoft.com/office/drawing/2014/main" id="{B1E01571-AE83-C834-3BD9-F8DB8EC912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592" name="Gerade Verbindung mit Pfeil 591">
                <a:extLst>
                  <a:ext uri="{FF2B5EF4-FFF2-40B4-BE49-F238E27FC236}">
                    <a16:creationId xmlns:a16="http://schemas.microsoft.com/office/drawing/2014/main" id="{F2BDDB43-08B0-E245-0D7F-A26FBDEE89EF}"/>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5" name="Gerade Verbindung mit Pfeil 174">
              <a:extLst>
                <a:ext uri="{FF2B5EF4-FFF2-40B4-BE49-F238E27FC236}">
                  <a16:creationId xmlns:a16="http://schemas.microsoft.com/office/drawing/2014/main" id="{8C15E475-0D60-227B-961C-D9E0C72A57E6}"/>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7" name="Gruppieren 176">
              <a:extLst>
                <a:ext uri="{FF2B5EF4-FFF2-40B4-BE49-F238E27FC236}">
                  <a16:creationId xmlns:a16="http://schemas.microsoft.com/office/drawing/2014/main" id="{0E96E90D-7FC0-3C3F-02AD-12BA4F715F74}"/>
                </a:ext>
              </a:extLst>
            </p:cNvPr>
            <p:cNvGrpSpPr/>
            <p:nvPr/>
          </p:nvGrpSpPr>
          <p:grpSpPr>
            <a:xfrm>
              <a:off x="5542363" y="4382833"/>
              <a:ext cx="959270" cy="1544252"/>
              <a:chOff x="7351936" y="4439983"/>
              <a:chExt cx="959270" cy="1544252"/>
            </a:xfrm>
          </p:grpSpPr>
          <p:pic>
            <p:nvPicPr>
              <p:cNvPr id="588" name="Grafik 587" descr="Ein Bild, das draußen, Gras, Straße enthält.&#10;&#10;Automatisch generierte Beschreibung">
                <a:extLst>
                  <a:ext uri="{FF2B5EF4-FFF2-40B4-BE49-F238E27FC236}">
                    <a16:creationId xmlns:a16="http://schemas.microsoft.com/office/drawing/2014/main" id="{5DBD29FA-20FC-EFDB-F2D4-6ABA6F2A440E}"/>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589" name="Gerader Verbinder 588">
                <a:extLst>
                  <a:ext uri="{FF2B5EF4-FFF2-40B4-BE49-F238E27FC236}">
                    <a16:creationId xmlns:a16="http://schemas.microsoft.com/office/drawing/2014/main" id="{9B4D49EC-F1A8-8F40-2BEE-339E7149378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Gerader Verbinder 589">
                <a:extLst>
                  <a:ext uri="{FF2B5EF4-FFF2-40B4-BE49-F238E27FC236}">
                    <a16:creationId xmlns:a16="http://schemas.microsoft.com/office/drawing/2014/main" id="{A78500F4-A8A3-BCC4-7051-C2C272F6007C}"/>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8" name="Gruppieren 177">
              <a:extLst>
                <a:ext uri="{FF2B5EF4-FFF2-40B4-BE49-F238E27FC236}">
                  <a16:creationId xmlns:a16="http://schemas.microsoft.com/office/drawing/2014/main" id="{CA48CB8B-98FA-FEC7-C6FF-528B6691E85F}"/>
                </a:ext>
              </a:extLst>
            </p:cNvPr>
            <p:cNvGrpSpPr/>
            <p:nvPr/>
          </p:nvGrpSpPr>
          <p:grpSpPr>
            <a:xfrm>
              <a:off x="4110499" y="826914"/>
              <a:ext cx="4162607" cy="3896632"/>
              <a:chOff x="4110499" y="884064"/>
              <a:chExt cx="4162607" cy="3896632"/>
            </a:xfrm>
          </p:grpSpPr>
          <p:grpSp>
            <p:nvGrpSpPr>
              <p:cNvPr id="583" name="Gruppieren 582">
                <a:extLst>
                  <a:ext uri="{FF2B5EF4-FFF2-40B4-BE49-F238E27FC236}">
                    <a16:creationId xmlns:a16="http://schemas.microsoft.com/office/drawing/2014/main" id="{842BFAA3-1845-F21F-21BC-516F1079DC7A}"/>
                  </a:ext>
                </a:extLst>
              </p:cNvPr>
              <p:cNvGrpSpPr/>
              <p:nvPr/>
            </p:nvGrpSpPr>
            <p:grpSpPr>
              <a:xfrm>
                <a:off x="4110499" y="2451259"/>
                <a:ext cx="4162607" cy="805399"/>
                <a:chOff x="4110499" y="2451259"/>
                <a:chExt cx="4162607" cy="805399"/>
              </a:xfrm>
            </p:grpSpPr>
            <p:cxnSp>
              <p:nvCxnSpPr>
                <p:cNvPr id="585" name="Gerade Verbindung mit Pfeil 584">
                  <a:extLst>
                    <a:ext uri="{FF2B5EF4-FFF2-40B4-BE49-F238E27FC236}">
                      <a16:creationId xmlns:a16="http://schemas.microsoft.com/office/drawing/2014/main" id="{8C856BBF-D46C-5F00-22C5-2AFB786DE786}"/>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6" name="Grafik 585" descr="Ein Bild, das drinnen, Tisch, sitzend, klein enthält.&#10;&#10;Automatisch generierte Beschreibung">
                  <a:extLst>
                    <a:ext uri="{FF2B5EF4-FFF2-40B4-BE49-F238E27FC236}">
                      <a16:creationId xmlns:a16="http://schemas.microsoft.com/office/drawing/2014/main" id="{CF228204-5A47-A559-5BAB-B7001C0D106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587" name="Gerade Verbindung mit Pfeil 586">
                  <a:extLst>
                    <a:ext uri="{FF2B5EF4-FFF2-40B4-BE49-F238E27FC236}">
                      <a16:creationId xmlns:a16="http://schemas.microsoft.com/office/drawing/2014/main" id="{4681D67E-3D0F-1A6D-C561-B1E16329F186}"/>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4" name="Gerader Verbinder 583">
                <a:extLst>
                  <a:ext uri="{FF2B5EF4-FFF2-40B4-BE49-F238E27FC236}">
                    <a16:creationId xmlns:a16="http://schemas.microsoft.com/office/drawing/2014/main" id="{2B863908-C4C7-AD9A-E30E-E93A16A9BF2D}"/>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6" name="Gruppieren 185">
              <a:extLst>
                <a:ext uri="{FF2B5EF4-FFF2-40B4-BE49-F238E27FC236}">
                  <a16:creationId xmlns:a16="http://schemas.microsoft.com/office/drawing/2014/main" id="{08D419E0-7D5E-1AFE-3192-6AD3F7DD9A79}"/>
                </a:ext>
              </a:extLst>
            </p:cNvPr>
            <p:cNvGrpSpPr/>
            <p:nvPr/>
          </p:nvGrpSpPr>
          <p:grpSpPr>
            <a:xfrm>
              <a:off x="6139586" y="875826"/>
              <a:ext cx="1360666" cy="544285"/>
              <a:chOff x="6139586" y="932976"/>
              <a:chExt cx="1360666" cy="544285"/>
            </a:xfrm>
          </p:grpSpPr>
          <p:pic>
            <p:nvPicPr>
              <p:cNvPr id="580" name="Grafik 579" descr="Ein Bild, das Spiel, Tisch, Raum enthält.&#10;&#10;Automatisch generierte Beschreibung">
                <a:extLst>
                  <a:ext uri="{FF2B5EF4-FFF2-40B4-BE49-F238E27FC236}">
                    <a16:creationId xmlns:a16="http://schemas.microsoft.com/office/drawing/2014/main" id="{709CE4E8-C6E4-FA5A-AF7C-1F8EC45AFF4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581" name="Gerade Verbindung mit Pfeil 580">
                <a:extLst>
                  <a:ext uri="{FF2B5EF4-FFF2-40B4-BE49-F238E27FC236}">
                    <a16:creationId xmlns:a16="http://schemas.microsoft.com/office/drawing/2014/main" id="{8BE7CE9B-C6F2-7180-A47F-5E5D651D6C15}"/>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2" name="Gerader Verbinder 581">
                <a:extLst>
                  <a:ext uri="{FF2B5EF4-FFF2-40B4-BE49-F238E27FC236}">
                    <a16:creationId xmlns:a16="http://schemas.microsoft.com/office/drawing/2014/main" id="{D46D7BA5-DE26-107A-B2BD-5986FFA5B241}"/>
                  </a:ext>
                </a:extLst>
              </p:cNvPr>
              <p:cNvCxnSpPr>
                <a:endCxn id="595"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8" name="Rechteck: abgerundete Ecken 187">
              <a:extLst>
                <a:ext uri="{FF2B5EF4-FFF2-40B4-BE49-F238E27FC236}">
                  <a16:creationId xmlns:a16="http://schemas.microsoft.com/office/drawing/2014/main" id="{01EDCD72-6954-B750-CD0D-2E5A312F9120}"/>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3E31E802-8CE0-D9EE-8E7A-C83A96A1F7E2}"/>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512" name="Freihandform: Form 511">
              <a:extLst>
                <a:ext uri="{FF2B5EF4-FFF2-40B4-BE49-F238E27FC236}">
                  <a16:creationId xmlns:a16="http://schemas.microsoft.com/office/drawing/2014/main" id="{54EF3BE3-7B1B-BF82-B52A-82BC56E01FC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513" name="Gerader Verbinder 512">
              <a:extLst>
                <a:ext uri="{FF2B5EF4-FFF2-40B4-BE49-F238E27FC236}">
                  <a16:creationId xmlns:a16="http://schemas.microsoft.com/office/drawing/2014/main" id="{1977408F-84B3-7197-4F5C-70CDD0FE4922}"/>
                </a:ext>
              </a:extLst>
            </p:cNvPr>
            <p:cNvCxnSpPr>
              <a:stCxn id="517"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4" name="Grafik 513" descr="Ein Bild, das Buchse, Elektronik, drinnen, Stecker enthält.&#10;&#10;Automatisch generierte Beschreibung">
              <a:extLst>
                <a:ext uri="{FF2B5EF4-FFF2-40B4-BE49-F238E27FC236}">
                  <a16:creationId xmlns:a16="http://schemas.microsoft.com/office/drawing/2014/main" id="{FC8026DC-03A1-FFFE-1D67-FEE390FD37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15" name="Grafik 514">
              <a:extLst>
                <a:ext uri="{FF2B5EF4-FFF2-40B4-BE49-F238E27FC236}">
                  <a16:creationId xmlns:a16="http://schemas.microsoft.com/office/drawing/2014/main" id="{0731CDA4-9474-C7D7-D332-3A65CFA86E81}"/>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516" name="Freihandform: Form 515">
              <a:extLst>
                <a:ext uri="{FF2B5EF4-FFF2-40B4-BE49-F238E27FC236}">
                  <a16:creationId xmlns:a16="http://schemas.microsoft.com/office/drawing/2014/main" id="{873798CB-D124-3FEC-B899-659061DDA9C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7" name="Freihandform: Form 516">
              <a:extLst>
                <a:ext uri="{FF2B5EF4-FFF2-40B4-BE49-F238E27FC236}">
                  <a16:creationId xmlns:a16="http://schemas.microsoft.com/office/drawing/2014/main" id="{0C5BD2EF-5E34-2720-3B6B-AF97B480F262}"/>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518" name="Freihandform: Form 517">
              <a:extLst>
                <a:ext uri="{FF2B5EF4-FFF2-40B4-BE49-F238E27FC236}">
                  <a16:creationId xmlns:a16="http://schemas.microsoft.com/office/drawing/2014/main" id="{2039B166-EB55-F876-C0E7-06D1FA57055F}"/>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19" name="Gruppieren 518">
              <a:extLst>
                <a:ext uri="{FF2B5EF4-FFF2-40B4-BE49-F238E27FC236}">
                  <a16:creationId xmlns:a16="http://schemas.microsoft.com/office/drawing/2014/main" id="{EE385BA9-43F5-F2F2-6911-4F58D2DF196B}"/>
                </a:ext>
              </a:extLst>
            </p:cNvPr>
            <p:cNvGrpSpPr/>
            <p:nvPr/>
          </p:nvGrpSpPr>
          <p:grpSpPr>
            <a:xfrm>
              <a:off x="2294445" y="5105283"/>
              <a:ext cx="866703" cy="261830"/>
              <a:chOff x="8364915" y="3815016"/>
              <a:chExt cx="897300" cy="528571"/>
            </a:xfrm>
          </p:grpSpPr>
          <p:sp>
            <p:nvSpPr>
              <p:cNvPr id="576" name="Freihandform: Form 575">
                <a:extLst>
                  <a:ext uri="{FF2B5EF4-FFF2-40B4-BE49-F238E27FC236}">
                    <a16:creationId xmlns:a16="http://schemas.microsoft.com/office/drawing/2014/main" id="{7BEDAB1C-921B-AD59-F839-B1BB7E51EDB6}"/>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7" name="Freihandform: Form 576">
                <a:extLst>
                  <a:ext uri="{FF2B5EF4-FFF2-40B4-BE49-F238E27FC236}">
                    <a16:creationId xmlns:a16="http://schemas.microsoft.com/office/drawing/2014/main" id="{09EFA727-5E8D-E921-0550-297C68AA5953}"/>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8" name="Freihandform: Form 577">
                <a:extLst>
                  <a:ext uri="{FF2B5EF4-FFF2-40B4-BE49-F238E27FC236}">
                    <a16:creationId xmlns:a16="http://schemas.microsoft.com/office/drawing/2014/main" id="{76BF6A1D-52D2-D802-1B8A-E44027D78C0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9" name="Freihandform: Form 578">
                <a:extLst>
                  <a:ext uri="{FF2B5EF4-FFF2-40B4-BE49-F238E27FC236}">
                    <a16:creationId xmlns:a16="http://schemas.microsoft.com/office/drawing/2014/main" id="{51DE769A-8430-8DCF-72A6-3A0E0284A85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520" name="Grafik 519">
              <a:extLst>
                <a:ext uri="{FF2B5EF4-FFF2-40B4-BE49-F238E27FC236}">
                  <a16:creationId xmlns:a16="http://schemas.microsoft.com/office/drawing/2014/main" id="{73AFBF0A-514F-63DE-E133-DF885865C3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521" name="Grafik 520">
              <a:extLst>
                <a:ext uri="{FF2B5EF4-FFF2-40B4-BE49-F238E27FC236}">
                  <a16:creationId xmlns:a16="http://schemas.microsoft.com/office/drawing/2014/main" id="{E55FE459-1A01-8B85-51C4-6273FDC57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522" name="Gerader Verbinder 521">
              <a:extLst>
                <a:ext uri="{FF2B5EF4-FFF2-40B4-BE49-F238E27FC236}">
                  <a16:creationId xmlns:a16="http://schemas.microsoft.com/office/drawing/2014/main" id="{380CDC98-0B99-33B2-46A6-41EB7AE1ABD3}"/>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3" name="Gruppieren 522">
              <a:extLst>
                <a:ext uri="{FF2B5EF4-FFF2-40B4-BE49-F238E27FC236}">
                  <a16:creationId xmlns:a16="http://schemas.microsoft.com/office/drawing/2014/main" id="{E530F94A-8036-0DF5-C18C-3ADB800D2867}"/>
                </a:ext>
              </a:extLst>
            </p:cNvPr>
            <p:cNvGrpSpPr/>
            <p:nvPr/>
          </p:nvGrpSpPr>
          <p:grpSpPr>
            <a:xfrm>
              <a:off x="3343595" y="5064204"/>
              <a:ext cx="754319" cy="648913"/>
              <a:chOff x="7922148" y="3230128"/>
              <a:chExt cx="1694579" cy="1457785"/>
            </a:xfrm>
          </p:grpSpPr>
          <p:pic>
            <p:nvPicPr>
              <p:cNvPr id="565" name="Grafik 564" descr="Ein Bild, das Handkarren, Projektor enthält.&#10;&#10;Automatisch generierte Beschreibung">
                <a:extLst>
                  <a:ext uri="{FF2B5EF4-FFF2-40B4-BE49-F238E27FC236}">
                    <a16:creationId xmlns:a16="http://schemas.microsoft.com/office/drawing/2014/main" id="{1D78D861-9F5F-B46A-3AC4-475A012A266C}"/>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566" name="Grafik 565">
                <a:extLst>
                  <a:ext uri="{FF2B5EF4-FFF2-40B4-BE49-F238E27FC236}">
                    <a16:creationId xmlns:a16="http://schemas.microsoft.com/office/drawing/2014/main" id="{644180E8-3251-7132-FE5C-FCABE131A24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567" name="Grafik 566">
                <a:extLst>
                  <a:ext uri="{FF2B5EF4-FFF2-40B4-BE49-F238E27FC236}">
                    <a16:creationId xmlns:a16="http://schemas.microsoft.com/office/drawing/2014/main" id="{419A9D66-073E-D18C-4534-5255D0810AD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568" name="Grafik 567">
                <a:extLst>
                  <a:ext uri="{FF2B5EF4-FFF2-40B4-BE49-F238E27FC236}">
                    <a16:creationId xmlns:a16="http://schemas.microsoft.com/office/drawing/2014/main" id="{F8634D36-BD8E-FBCB-96C5-AC1D2704BED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569" name="Grafik 568">
                <a:extLst>
                  <a:ext uri="{FF2B5EF4-FFF2-40B4-BE49-F238E27FC236}">
                    <a16:creationId xmlns:a16="http://schemas.microsoft.com/office/drawing/2014/main" id="{C4D6B08C-2874-776C-CFC3-6014D10F2AB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570" name="Grafik 569">
                <a:extLst>
                  <a:ext uri="{FF2B5EF4-FFF2-40B4-BE49-F238E27FC236}">
                    <a16:creationId xmlns:a16="http://schemas.microsoft.com/office/drawing/2014/main" id="{8EB11C6E-97DA-2F5B-F220-A0C4DAC2EAE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571" name="Grafik 570">
                <a:extLst>
                  <a:ext uri="{FF2B5EF4-FFF2-40B4-BE49-F238E27FC236}">
                    <a16:creationId xmlns:a16="http://schemas.microsoft.com/office/drawing/2014/main" id="{9702026F-3C9F-CD6F-B9EA-DA29F8668AC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572" name="Grafik 571" descr="Ein Bild, das Handkarren, Projektor enthält.&#10;&#10;Automatisch generierte Beschreibung">
                <a:extLst>
                  <a:ext uri="{FF2B5EF4-FFF2-40B4-BE49-F238E27FC236}">
                    <a16:creationId xmlns:a16="http://schemas.microsoft.com/office/drawing/2014/main" id="{4528B93E-7CFA-1731-4910-DB3CF5753B06}"/>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573" name="Gruppieren 572">
                <a:extLst>
                  <a:ext uri="{FF2B5EF4-FFF2-40B4-BE49-F238E27FC236}">
                    <a16:creationId xmlns:a16="http://schemas.microsoft.com/office/drawing/2014/main" id="{0F50BA1C-5262-D758-E2B9-5CA7F24D91A7}"/>
                  </a:ext>
                </a:extLst>
              </p:cNvPr>
              <p:cNvGrpSpPr/>
              <p:nvPr/>
            </p:nvGrpSpPr>
            <p:grpSpPr>
              <a:xfrm>
                <a:off x="7922148" y="3230128"/>
                <a:ext cx="1694579" cy="1457785"/>
                <a:chOff x="9906000" y="1688388"/>
                <a:chExt cx="3011703" cy="1984036"/>
              </a:xfrm>
            </p:grpSpPr>
            <p:pic>
              <p:nvPicPr>
                <p:cNvPr id="574" name="Grafik 573">
                  <a:extLst>
                    <a:ext uri="{FF2B5EF4-FFF2-40B4-BE49-F238E27FC236}">
                      <a16:creationId xmlns:a16="http://schemas.microsoft.com/office/drawing/2014/main" id="{C36BD10B-EA73-1456-29A3-6FDD6FEC9A69}"/>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575" name="Rechteck 574">
                  <a:extLst>
                    <a:ext uri="{FF2B5EF4-FFF2-40B4-BE49-F238E27FC236}">
                      <a16:creationId xmlns:a16="http://schemas.microsoft.com/office/drawing/2014/main" id="{D6C41A51-A489-E43D-53F1-E32E920081AA}"/>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524" name="Gerader Verbinder 523">
              <a:extLst>
                <a:ext uri="{FF2B5EF4-FFF2-40B4-BE49-F238E27FC236}">
                  <a16:creationId xmlns:a16="http://schemas.microsoft.com/office/drawing/2014/main" id="{8186B8DB-D64A-D19A-00F9-2942F7CEBE4E}"/>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 Verbindung mit Pfeil 524">
              <a:extLst>
                <a:ext uri="{FF2B5EF4-FFF2-40B4-BE49-F238E27FC236}">
                  <a16:creationId xmlns:a16="http://schemas.microsoft.com/office/drawing/2014/main" id="{8548E2C9-A2EC-9D24-2944-C239C93FF5AC}"/>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6" name="Gruppieren 525">
              <a:extLst>
                <a:ext uri="{FF2B5EF4-FFF2-40B4-BE49-F238E27FC236}">
                  <a16:creationId xmlns:a16="http://schemas.microsoft.com/office/drawing/2014/main" id="{8DBDF16A-19FF-C729-828F-6EBAF3FB24E8}"/>
                </a:ext>
              </a:extLst>
            </p:cNvPr>
            <p:cNvGrpSpPr/>
            <p:nvPr/>
          </p:nvGrpSpPr>
          <p:grpSpPr>
            <a:xfrm>
              <a:off x="916626" y="679748"/>
              <a:ext cx="8181790" cy="5422762"/>
              <a:chOff x="916626" y="679748"/>
              <a:chExt cx="8181790" cy="5422762"/>
            </a:xfrm>
          </p:grpSpPr>
          <p:grpSp>
            <p:nvGrpSpPr>
              <p:cNvPr id="547" name="Gruppieren 546">
                <a:extLst>
                  <a:ext uri="{FF2B5EF4-FFF2-40B4-BE49-F238E27FC236}">
                    <a16:creationId xmlns:a16="http://schemas.microsoft.com/office/drawing/2014/main" id="{D0131967-91F2-2484-4A0D-8FEC64209DAA}"/>
                  </a:ext>
                </a:extLst>
              </p:cNvPr>
              <p:cNvGrpSpPr/>
              <p:nvPr/>
            </p:nvGrpSpPr>
            <p:grpSpPr>
              <a:xfrm>
                <a:off x="916626" y="679748"/>
                <a:ext cx="8181790" cy="5422762"/>
                <a:chOff x="916626" y="679748"/>
                <a:chExt cx="8181790" cy="5422762"/>
              </a:xfrm>
            </p:grpSpPr>
            <p:cxnSp>
              <p:nvCxnSpPr>
                <p:cNvPr id="549" name="Gerader Verbinder 548">
                  <a:extLst>
                    <a:ext uri="{FF2B5EF4-FFF2-40B4-BE49-F238E27FC236}">
                      <a16:creationId xmlns:a16="http://schemas.microsoft.com/office/drawing/2014/main" id="{94EF9A01-C4EE-7CA8-C1BF-3FDE5F6566D4}"/>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50" name="Grafik 549">
                  <a:extLst>
                    <a:ext uri="{FF2B5EF4-FFF2-40B4-BE49-F238E27FC236}">
                      <a16:creationId xmlns:a16="http://schemas.microsoft.com/office/drawing/2014/main" id="{B6F39977-484E-A585-ABD8-72CBE5C58011}"/>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551" name="Gerade Verbindung mit Pfeil 550">
                  <a:extLst>
                    <a:ext uri="{FF2B5EF4-FFF2-40B4-BE49-F238E27FC236}">
                      <a16:creationId xmlns:a16="http://schemas.microsoft.com/office/drawing/2014/main" id="{7323E9B6-2EC9-D456-2793-B11B152F59B5}"/>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Gerader Verbinder 551">
                  <a:extLst>
                    <a:ext uri="{FF2B5EF4-FFF2-40B4-BE49-F238E27FC236}">
                      <a16:creationId xmlns:a16="http://schemas.microsoft.com/office/drawing/2014/main" id="{10C2BB17-DF1D-6EDA-0070-EF2F8667E988}"/>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Gerade Verbindung mit Pfeil 552">
                  <a:extLst>
                    <a:ext uri="{FF2B5EF4-FFF2-40B4-BE49-F238E27FC236}">
                      <a16:creationId xmlns:a16="http://schemas.microsoft.com/office/drawing/2014/main" id="{C2B6913C-1D26-CED8-A23F-4CF41EDCF83C}"/>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4" name="Gerade Verbindung mit Pfeil 553">
                  <a:extLst>
                    <a:ext uri="{FF2B5EF4-FFF2-40B4-BE49-F238E27FC236}">
                      <a16:creationId xmlns:a16="http://schemas.microsoft.com/office/drawing/2014/main" id="{FDFD9770-5D4E-CEB0-574D-8F9548FB98A0}"/>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5" name="Gerade Verbindung mit Pfeil 554">
                  <a:extLst>
                    <a:ext uri="{FF2B5EF4-FFF2-40B4-BE49-F238E27FC236}">
                      <a16:creationId xmlns:a16="http://schemas.microsoft.com/office/drawing/2014/main" id="{849C4785-E8EE-DCCE-401D-C31C446E73A9}"/>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Gerade Verbindung mit Pfeil 555">
                  <a:extLst>
                    <a:ext uri="{FF2B5EF4-FFF2-40B4-BE49-F238E27FC236}">
                      <a16:creationId xmlns:a16="http://schemas.microsoft.com/office/drawing/2014/main" id="{A232CED7-97C1-815E-03D8-556E73F8EC14}"/>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7" name="Gerader Verbinder 556">
                  <a:extLst>
                    <a:ext uri="{FF2B5EF4-FFF2-40B4-BE49-F238E27FC236}">
                      <a16:creationId xmlns:a16="http://schemas.microsoft.com/office/drawing/2014/main" id="{D3FFD460-32DE-421D-3AE0-64FB822A4F69}"/>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8" name="Gerader Verbinder 557">
                  <a:extLst>
                    <a:ext uri="{FF2B5EF4-FFF2-40B4-BE49-F238E27FC236}">
                      <a16:creationId xmlns:a16="http://schemas.microsoft.com/office/drawing/2014/main" id="{7DC739DF-B7F6-C6B3-DFB6-032BA2120EF4}"/>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Gerader Verbinder 558">
                  <a:extLst>
                    <a:ext uri="{FF2B5EF4-FFF2-40B4-BE49-F238E27FC236}">
                      <a16:creationId xmlns:a16="http://schemas.microsoft.com/office/drawing/2014/main" id="{038DA045-3DB4-CA9B-66B2-34B867473F6C}"/>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Gerader Verbinder 559">
                  <a:extLst>
                    <a:ext uri="{FF2B5EF4-FFF2-40B4-BE49-F238E27FC236}">
                      <a16:creationId xmlns:a16="http://schemas.microsoft.com/office/drawing/2014/main" id="{94C5725C-42D3-2BAF-F257-1432B497A333}"/>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Gerader Verbinder 560">
                  <a:extLst>
                    <a:ext uri="{FF2B5EF4-FFF2-40B4-BE49-F238E27FC236}">
                      <a16:creationId xmlns:a16="http://schemas.microsoft.com/office/drawing/2014/main" id="{69297F50-BDE7-7F7C-BE93-CBA74F0CDAC8}"/>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Gerader Verbinder 561">
                  <a:extLst>
                    <a:ext uri="{FF2B5EF4-FFF2-40B4-BE49-F238E27FC236}">
                      <a16:creationId xmlns:a16="http://schemas.microsoft.com/office/drawing/2014/main" id="{1443F59E-6204-41C6-B5E6-C4FDDE813C08}"/>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 name="Gerader Verbinder 562">
                  <a:extLst>
                    <a:ext uri="{FF2B5EF4-FFF2-40B4-BE49-F238E27FC236}">
                      <a16:creationId xmlns:a16="http://schemas.microsoft.com/office/drawing/2014/main" id="{910A6E09-2FF9-749A-CD2D-7190640679E3}"/>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4" name="Gerader Verbinder 563">
                  <a:extLst>
                    <a:ext uri="{FF2B5EF4-FFF2-40B4-BE49-F238E27FC236}">
                      <a16:creationId xmlns:a16="http://schemas.microsoft.com/office/drawing/2014/main" id="{1110BD40-C227-0D9C-16C6-EA3CF6BC77A7}"/>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8" name="Gerader Verbinder 547">
                <a:extLst>
                  <a:ext uri="{FF2B5EF4-FFF2-40B4-BE49-F238E27FC236}">
                    <a16:creationId xmlns:a16="http://schemas.microsoft.com/office/drawing/2014/main" id="{AF35A331-09B0-BED9-F037-3F8F03B84E9D}"/>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7" name="Gruppieren 526">
              <a:extLst>
                <a:ext uri="{FF2B5EF4-FFF2-40B4-BE49-F238E27FC236}">
                  <a16:creationId xmlns:a16="http://schemas.microsoft.com/office/drawing/2014/main" id="{77DF654E-BC19-0C1E-8094-933080048B34}"/>
                </a:ext>
              </a:extLst>
            </p:cNvPr>
            <p:cNvGrpSpPr/>
            <p:nvPr/>
          </p:nvGrpSpPr>
          <p:grpSpPr>
            <a:xfrm>
              <a:off x="7227353" y="4382833"/>
              <a:ext cx="938809" cy="1525491"/>
              <a:chOff x="7227353" y="4382833"/>
              <a:chExt cx="938809" cy="1525491"/>
            </a:xfrm>
          </p:grpSpPr>
          <p:pic>
            <p:nvPicPr>
              <p:cNvPr id="543" name="Grafik 542" descr="Ein Bild, das draußen, Gebäude, Turm enthält.&#10;&#10;Automatisch generierte Beschreibung">
                <a:extLst>
                  <a:ext uri="{FF2B5EF4-FFF2-40B4-BE49-F238E27FC236}">
                    <a16:creationId xmlns:a16="http://schemas.microsoft.com/office/drawing/2014/main" id="{8D189A68-44F0-6B5B-FF6E-EB13B658EF5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544" name="Gerader Verbinder 543">
                <a:extLst>
                  <a:ext uri="{FF2B5EF4-FFF2-40B4-BE49-F238E27FC236}">
                    <a16:creationId xmlns:a16="http://schemas.microsoft.com/office/drawing/2014/main" id="{AC5E93DC-55EE-7C91-A0CC-DA1115CB75FF}"/>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5" name="Gerader Verbinder 544">
                <a:extLst>
                  <a:ext uri="{FF2B5EF4-FFF2-40B4-BE49-F238E27FC236}">
                    <a16:creationId xmlns:a16="http://schemas.microsoft.com/office/drawing/2014/main" id="{00BEBE4B-111E-9AB5-9B5E-3A08283B8699}"/>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Gerader Verbinder 545">
                <a:extLst>
                  <a:ext uri="{FF2B5EF4-FFF2-40B4-BE49-F238E27FC236}">
                    <a16:creationId xmlns:a16="http://schemas.microsoft.com/office/drawing/2014/main" id="{E7244E62-7590-B22D-4FB4-A8F8C1E86FF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8" name="Gruppieren 527">
              <a:extLst>
                <a:ext uri="{FF2B5EF4-FFF2-40B4-BE49-F238E27FC236}">
                  <a16:creationId xmlns:a16="http://schemas.microsoft.com/office/drawing/2014/main" id="{AB348CD8-E5D7-27EF-F137-1C7E111E2D46}"/>
                </a:ext>
              </a:extLst>
            </p:cNvPr>
            <p:cNvGrpSpPr/>
            <p:nvPr/>
          </p:nvGrpSpPr>
          <p:grpSpPr>
            <a:xfrm>
              <a:off x="1994556" y="4401527"/>
              <a:ext cx="6461051" cy="1520008"/>
              <a:chOff x="1994556" y="4401527"/>
              <a:chExt cx="6461051" cy="1520008"/>
            </a:xfrm>
          </p:grpSpPr>
          <p:grpSp>
            <p:nvGrpSpPr>
              <p:cNvPr id="529" name="Gruppieren 528">
                <a:extLst>
                  <a:ext uri="{FF2B5EF4-FFF2-40B4-BE49-F238E27FC236}">
                    <a16:creationId xmlns:a16="http://schemas.microsoft.com/office/drawing/2014/main" id="{358E9BDF-C535-9F3C-1EB5-462CB3C454C3}"/>
                  </a:ext>
                </a:extLst>
              </p:cNvPr>
              <p:cNvGrpSpPr/>
              <p:nvPr/>
            </p:nvGrpSpPr>
            <p:grpSpPr>
              <a:xfrm>
                <a:off x="1994556" y="4529453"/>
                <a:ext cx="6461051" cy="1392082"/>
                <a:chOff x="1994556" y="4529453"/>
                <a:chExt cx="6461051" cy="1392082"/>
              </a:xfrm>
            </p:grpSpPr>
            <p:cxnSp>
              <p:nvCxnSpPr>
                <p:cNvPr id="531" name="Gerade Verbindung mit Pfeil 530">
                  <a:extLst>
                    <a:ext uri="{FF2B5EF4-FFF2-40B4-BE49-F238E27FC236}">
                      <a16:creationId xmlns:a16="http://schemas.microsoft.com/office/drawing/2014/main" id="{0A6D92AB-CF93-9210-F554-3FA089053CCD}"/>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Gerade Verbindung mit Pfeil 531">
                  <a:extLst>
                    <a:ext uri="{FF2B5EF4-FFF2-40B4-BE49-F238E27FC236}">
                      <a16:creationId xmlns:a16="http://schemas.microsoft.com/office/drawing/2014/main" id="{B3576FFA-27CF-8223-9EB5-FBDB69B2FF0F}"/>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3" name="Gruppieren 532">
                  <a:extLst>
                    <a:ext uri="{FF2B5EF4-FFF2-40B4-BE49-F238E27FC236}">
                      <a16:creationId xmlns:a16="http://schemas.microsoft.com/office/drawing/2014/main" id="{69D5B5FA-DA9C-2887-C64F-B8827FA21162}"/>
                    </a:ext>
                  </a:extLst>
                </p:cNvPr>
                <p:cNvGrpSpPr/>
                <p:nvPr/>
              </p:nvGrpSpPr>
              <p:grpSpPr>
                <a:xfrm>
                  <a:off x="1994556" y="4529453"/>
                  <a:ext cx="6461051" cy="1392082"/>
                  <a:chOff x="1994556" y="4529453"/>
                  <a:chExt cx="6461051" cy="1392082"/>
                </a:xfrm>
              </p:grpSpPr>
              <p:cxnSp>
                <p:nvCxnSpPr>
                  <p:cNvPr id="534" name="Gerader Verbinder 533">
                    <a:extLst>
                      <a:ext uri="{FF2B5EF4-FFF2-40B4-BE49-F238E27FC236}">
                        <a16:creationId xmlns:a16="http://schemas.microsoft.com/office/drawing/2014/main" id="{15F8A5CE-F737-DAF4-38E9-1808CE8FB345}"/>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5" name="Gruppieren 534">
                    <a:extLst>
                      <a:ext uri="{FF2B5EF4-FFF2-40B4-BE49-F238E27FC236}">
                        <a16:creationId xmlns:a16="http://schemas.microsoft.com/office/drawing/2014/main" id="{2591C61D-2362-8F7A-BAF9-7865F963E5C1}"/>
                      </a:ext>
                    </a:extLst>
                  </p:cNvPr>
                  <p:cNvGrpSpPr/>
                  <p:nvPr/>
                </p:nvGrpSpPr>
                <p:grpSpPr>
                  <a:xfrm>
                    <a:off x="1994556" y="4529453"/>
                    <a:ext cx="6461051" cy="1392082"/>
                    <a:chOff x="1994556" y="4529453"/>
                    <a:chExt cx="6461051" cy="1392082"/>
                  </a:xfrm>
                </p:grpSpPr>
                <p:grpSp>
                  <p:nvGrpSpPr>
                    <p:cNvPr id="536" name="Gruppieren 535">
                      <a:extLst>
                        <a:ext uri="{FF2B5EF4-FFF2-40B4-BE49-F238E27FC236}">
                          <a16:creationId xmlns:a16="http://schemas.microsoft.com/office/drawing/2014/main" id="{2E086B75-919D-2AE1-AF3D-3723D636B662}"/>
                        </a:ext>
                      </a:extLst>
                    </p:cNvPr>
                    <p:cNvGrpSpPr/>
                    <p:nvPr/>
                  </p:nvGrpSpPr>
                  <p:grpSpPr>
                    <a:xfrm>
                      <a:off x="1994556" y="5623681"/>
                      <a:ext cx="6461051" cy="297854"/>
                      <a:chOff x="1994556" y="5680831"/>
                      <a:chExt cx="6461051" cy="297854"/>
                    </a:xfrm>
                  </p:grpSpPr>
                  <p:cxnSp>
                    <p:nvCxnSpPr>
                      <p:cNvPr id="541" name="Gerade Verbindung mit Pfeil 540">
                        <a:extLst>
                          <a:ext uri="{FF2B5EF4-FFF2-40B4-BE49-F238E27FC236}">
                            <a16:creationId xmlns:a16="http://schemas.microsoft.com/office/drawing/2014/main" id="{AFF3A98F-5A71-52F2-47F6-75EED22BF04D}"/>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Gerader Verbinder 541">
                        <a:extLst>
                          <a:ext uri="{FF2B5EF4-FFF2-40B4-BE49-F238E27FC236}">
                            <a16:creationId xmlns:a16="http://schemas.microsoft.com/office/drawing/2014/main" id="{88F94383-622F-FB70-EA82-8847B0E5AE3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7" name="Gruppieren 536">
                      <a:extLst>
                        <a:ext uri="{FF2B5EF4-FFF2-40B4-BE49-F238E27FC236}">
                          <a16:creationId xmlns:a16="http://schemas.microsoft.com/office/drawing/2014/main" id="{3F65929E-7F09-1B27-014B-2E129624ADE2}"/>
                        </a:ext>
                      </a:extLst>
                    </p:cNvPr>
                    <p:cNvGrpSpPr/>
                    <p:nvPr/>
                  </p:nvGrpSpPr>
                  <p:grpSpPr>
                    <a:xfrm>
                      <a:off x="4578635" y="4529453"/>
                      <a:ext cx="548792" cy="1370349"/>
                      <a:chOff x="4578635" y="4529453"/>
                      <a:chExt cx="548792" cy="1370349"/>
                    </a:xfrm>
                  </p:grpSpPr>
                  <p:pic>
                    <p:nvPicPr>
                      <p:cNvPr id="538" name="Grafik 537" descr="Ein Bild, das Himmel, draußen, Gebäude, Wolke enthält.&#10;&#10;Automatisch generierte Beschreibung">
                        <a:extLst>
                          <a:ext uri="{FF2B5EF4-FFF2-40B4-BE49-F238E27FC236}">
                            <a16:creationId xmlns:a16="http://schemas.microsoft.com/office/drawing/2014/main" id="{E882727C-39C5-2676-C17A-A4281A0EBD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539" name="Gerader Verbinder 538">
                        <a:extLst>
                          <a:ext uri="{FF2B5EF4-FFF2-40B4-BE49-F238E27FC236}">
                            <a16:creationId xmlns:a16="http://schemas.microsoft.com/office/drawing/2014/main" id="{61D4CE3C-BAB1-8551-E2AB-A1B4EB95692B}"/>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0" name="Gerader Verbinder 539">
                        <a:extLst>
                          <a:ext uri="{FF2B5EF4-FFF2-40B4-BE49-F238E27FC236}">
                            <a16:creationId xmlns:a16="http://schemas.microsoft.com/office/drawing/2014/main" id="{2E4FB5C3-E143-E68D-47E9-05D2D85C38D0}"/>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530" name="Gerader Verbinder 529">
                <a:extLst>
                  <a:ext uri="{FF2B5EF4-FFF2-40B4-BE49-F238E27FC236}">
                    <a16:creationId xmlns:a16="http://schemas.microsoft.com/office/drawing/2014/main" id="{60CED99C-2ADA-7651-16C1-478B3811ADED}"/>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80237"/>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ProSumer</a:t>
            </a:r>
            <a:r>
              <a:rPr lang="de-DE" altLang="de-DE" sz="1800" dirty="0">
                <a:solidFill>
                  <a:srgbClr val="00B050"/>
                </a:solidFill>
              </a:rPr>
              <a:t>-Konzept ist auch auf D und die EU hochskalierbar!</a:t>
            </a:r>
            <a:endParaRPr lang="de-DE" altLang="de-DE" sz="1800" i="1" dirty="0">
              <a:solidFill>
                <a:srgbClr val="00B050"/>
              </a:solidFill>
            </a:endParaRPr>
          </a:p>
        </p:txBody>
      </p:sp>
    </p:spTree>
    <p:extLst>
      <p:ext uri="{BB962C8B-B14F-4D97-AF65-F5344CB8AC3E}">
        <p14:creationId xmlns:p14="http://schemas.microsoft.com/office/powerpoint/2010/main" val="10942494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1000" fill="hold"/>
                                        <p:tgtEl>
                                          <p:spTgt spid="42"/>
                                        </p:tgtEl>
                                        <p:attrNameLst>
                                          <p:attrName>ppt_x</p:attrName>
                                        </p:attrNameLst>
                                      </p:cBhvr>
                                      <p:tavLst>
                                        <p:tav tm="0">
                                          <p:val>
                                            <p:strVal val="#ppt_x"/>
                                          </p:val>
                                        </p:tav>
                                        <p:tav tm="100000">
                                          <p:val>
                                            <p:strVal val="#ppt_x"/>
                                          </p:val>
                                        </p:tav>
                                      </p:tavLst>
                                    </p:anim>
                                    <p:anim calcmode="lin" valueType="num">
                                      <p:cBhvr additive="base">
                                        <p:cTn id="14"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ppt_x"/>
                                          </p:val>
                                        </p:tav>
                                        <p:tav tm="100000">
                                          <p:val>
                                            <p:strVal val="#ppt_x"/>
                                          </p:val>
                                        </p:tav>
                                      </p:tavLst>
                                    </p:anim>
                                    <p:anim calcmode="lin" valueType="num">
                                      <p:cBhvr additive="base">
                                        <p:cTn id="20" dur="10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1000" fill="hold"/>
                                        <p:tgtEl>
                                          <p:spTgt spid="55"/>
                                        </p:tgtEl>
                                        <p:attrNameLst>
                                          <p:attrName>ppt_x</p:attrName>
                                        </p:attrNameLst>
                                      </p:cBhvr>
                                      <p:tavLst>
                                        <p:tav tm="0">
                                          <p:val>
                                            <p:strVal val="#ppt_x"/>
                                          </p:val>
                                        </p:tav>
                                        <p:tav tm="100000">
                                          <p:val>
                                            <p:strVal val="#ppt_x"/>
                                          </p:val>
                                        </p:tav>
                                      </p:tavLst>
                                    </p:anim>
                                    <p:anim calcmode="lin" valueType="num">
                                      <p:cBhvr additive="base">
                                        <p:cTn id="26" dur="1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66849"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Fazit</a:t>
            </a:r>
          </a:p>
        </p:txBody>
      </p:sp>
      <p:sp>
        <p:nvSpPr>
          <p:cNvPr id="3" name="Textfeld 2">
            <a:extLst>
              <a:ext uri="{FF2B5EF4-FFF2-40B4-BE49-F238E27FC236}">
                <a16:creationId xmlns:a16="http://schemas.microsoft.com/office/drawing/2014/main" id="{B91AE7B9-9B6B-4A58-990E-D5219E57A00D}"/>
              </a:ext>
            </a:extLst>
          </p:cNvPr>
          <p:cNvSpPr txBox="1"/>
          <p:nvPr/>
        </p:nvSpPr>
        <p:spPr>
          <a:xfrm>
            <a:off x="437379" y="1029618"/>
            <a:ext cx="6532558"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rPr>
              <a:t>Beim EE-Zubau-Mix spielen PV und Wind die dominierende Rolle! .</a:t>
            </a:r>
          </a:p>
        </p:txBody>
      </p:sp>
      <p:sp>
        <p:nvSpPr>
          <p:cNvPr id="4" name="Textfeld 3">
            <a:extLst>
              <a:ext uri="{FF2B5EF4-FFF2-40B4-BE49-F238E27FC236}">
                <a16:creationId xmlns:a16="http://schemas.microsoft.com/office/drawing/2014/main" id="{C9F2B9A0-80DD-417C-8F71-7164BB93BCD4}"/>
              </a:ext>
            </a:extLst>
          </p:cNvPr>
          <p:cNvSpPr txBox="1"/>
          <p:nvPr/>
        </p:nvSpPr>
        <p:spPr>
          <a:xfrm>
            <a:off x="437379" y="1392860"/>
            <a:ext cx="9368472"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Trotz vergleichsweiser niedriger Jahresvollaststunden müssen PV und Wind den größten Beitrag zur Deckung des Energiebedarfs leisten.</a:t>
            </a:r>
          </a:p>
        </p:txBody>
      </p:sp>
      <p:sp>
        <p:nvSpPr>
          <p:cNvPr id="5" name="Textfeld 4">
            <a:extLst>
              <a:ext uri="{FF2B5EF4-FFF2-40B4-BE49-F238E27FC236}">
                <a16:creationId xmlns:a16="http://schemas.microsoft.com/office/drawing/2014/main" id="{1C5C6FBB-3B95-4554-AFC2-538001971397}"/>
              </a:ext>
            </a:extLst>
          </p:cNvPr>
          <p:cNvSpPr txBox="1"/>
          <p:nvPr/>
        </p:nvSpPr>
        <p:spPr>
          <a:xfrm>
            <a:off x="437379" y="2002323"/>
            <a:ext cx="9368472"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Bei PV muss der Zubau mit 48,6 GW/a am stärksten vorangetrieben werden!</a:t>
            </a:r>
          </a:p>
        </p:txBody>
      </p:sp>
      <p:sp>
        <p:nvSpPr>
          <p:cNvPr id="7" name="Textfeld 6">
            <a:extLst>
              <a:ext uri="{FF2B5EF4-FFF2-40B4-BE49-F238E27FC236}">
                <a16:creationId xmlns:a16="http://schemas.microsoft.com/office/drawing/2014/main" id="{9D119A9A-4292-418D-8D5D-503C8391DD30}"/>
              </a:ext>
            </a:extLst>
          </p:cNvPr>
          <p:cNvSpPr txBox="1"/>
          <p:nvPr/>
        </p:nvSpPr>
        <p:spPr>
          <a:xfrm>
            <a:off x="437379" y="2365565"/>
            <a:ext cx="9368472"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volkswirtschaftlichen Kosten für fossile Brennstoffe, umweltschädliche Subventionen und Umweltschäden (</a:t>
            </a:r>
            <a:r>
              <a:rPr lang="de-DE" sz="1600" dirty="0">
                <a:solidFill>
                  <a:srgbClr val="3333FF"/>
                </a:solidFill>
                <a:sym typeface="Symbol" panose="05050102010706020507" pitchFamily="18" charset="2"/>
              </a:rPr>
              <a:t></a:t>
            </a:r>
            <a:r>
              <a:rPr lang="de-DE" sz="1600" dirty="0">
                <a:solidFill>
                  <a:srgbClr val="3333FF"/>
                </a:solidFill>
              </a:rPr>
              <a:t>: 296 Mrd. €/a) liegen um den Faktor 4,1 höher als die Investitionskosten für EE.-Komponenten (72,2 Mrd. €/a)!</a:t>
            </a:r>
          </a:p>
        </p:txBody>
      </p:sp>
      <p:sp>
        <p:nvSpPr>
          <p:cNvPr id="8" name="Textfeld 7">
            <a:extLst>
              <a:ext uri="{FF2B5EF4-FFF2-40B4-BE49-F238E27FC236}">
                <a16:creationId xmlns:a16="http://schemas.microsoft.com/office/drawing/2014/main" id="{5AC709D5-6658-4EB0-A7F6-94E407517701}"/>
              </a:ext>
            </a:extLst>
          </p:cNvPr>
          <p:cNvSpPr txBox="1"/>
          <p:nvPr/>
        </p:nvSpPr>
        <p:spPr>
          <a:xfrm>
            <a:off x="437379" y="3221250"/>
            <a:ext cx="9368472"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Durch den Zubau bei Wind-</a:t>
            </a:r>
            <a:r>
              <a:rPr lang="de-DE" sz="1600" dirty="0" err="1">
                <a:solidFill>
                  <a:srgbClr val="3333FF"/>
                </a:solidFill>
              </a:rPr>
              <a:t>onshore</a:t>
            </a:r>
            <a:r>
              <a:rPr lang="de-DE" sz="1600" dirty="0">
                <a:solidFill>
                  <a:srgbClr val="3333FF"/>
                </a:solidFill>
              </a:rPr>
              <a:t> und das </a:t>
            </a:r>
            <a:r>
              <a:rPr lang="de-DE" sz="1600" dirty="0" err="1">
                <a:solidFill>
                  <a:srgbClr val="3333FF"/>
                </a:solidFill>
              </a:rPr>
              <a:t>Repowering</a:t>
            </a:r>
            <a:r>
              <a:rPr lang="de-DE" sz="1600" dirty="0">
                <a:solidFill>
                  <a:srgbClr val="3333FF"/>
                </a:solidFill>
              </a:rPr>
              <a:t> mit 6 MW-Windräder erhöht sich die Gesamtanzahl der Windräder an Land nur unwesentlich! Dennoch werden für den Zubau zusätzliche Flächen benötigt!</a:t>
            </a:r>
          </a:p>
        </p:txBody>
      </p:sp>
      <p:sp>
        <p:nvSpPr>
          <p:cNvPr id="15" name="Textfeld 14">
            <a:extLst>
              <a:ext uri="{FF2B5EF4-FFF2-40B4-BE49-F238E27FC236}">
                <a16:creationId xmlns:a16="http://schemas.microsoft.com/office/drawing/2014/main" id="{57DC848B-EFD1-4D54-A353-C9B4EB9DB704}"/>
              </a:ext>
            </a:extLst>
          </p:cNvPr>
          <p:cNvSpPr txBox="1"/>
          <p:nvPr/>
        </p:nvSpPr>
        <p:spPr>
          <a:xfrm>
            <a:off x="437379" y="5659105"/>
            <a:ext cx="9368472"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err="1">
                <a:solidFill>
                  <a:srgbClr val="3333FF"/>
                </a:solidFill>
              </a:rPr>
              <a:t>Sektorkopplung</a:t>
            </a:r>
            <a:r>
              <a:rPr lang="de-DE" altLang="de-DE" sz="1600" dirty="0">
                <a:solidFill>
                  <a:srgbClr val="3333FF"/>
                </a:solidFill>
              </a:rPr>
              <a:t> beim Verbraucher (</a:t>
            </a:r>
            <a:r>
              <a:rPr lang="de-DE" altLang="de-DE" sz="1600" dirty="0" err="1">
                <a:solidFill>
                  <a:srgbClr val="3333FF"/>
                </a:solidFill>
              </a:rPr>
              <a:t>ProSumer</a:t>
            </a:r>
            <a:r>
              <a:rPr lang="de-DE" altLang="de-DE" sz="1600" dirty="0">
                <a:solidFill>
                  <a:srgbClr val="3333FF"/>
                </a:solidFill>
              </a:rPr>
              <a:t>) stärkt die Eigenversorgung!</a:t>
            </a:r>
            <a:r>
              <a:rPr lang="de-DE" altLang="de-DE" sz="1600" dirty="0">
                <a:solidFill>
                  <a:schemeClr val="bg1"/>
                </a:solidFill>
              </a:rPr>
              <a:t>“ </a:t>
            </a:r>
            <a:endParaRPr lang="de-DE" altLang="de-DE" sz="1400" dirty="0">
              <a:solidFill>
                <a:schemeClr val="bg1"/>
              </a:solidFill>
            </a:endParaRPr>
          </a:p>
        </p:txBody>
      </p:sp>
      <p:sp>
        <p:nvSpPr>
          <p:cNvPr id="16" name="Textfeld 15">
            <a:extLst>
              <a:ext uri="{FF2B5EF4-FFF2-40B4-BE49-F238E27FC236}">
                <a16:creationId xmlns:a16="http://schemas.microsoft.com/office/drawing/2014/main" id="{A3CEFECC-C8DA-4473-B3C7-3C85C5025A9B}"/>
              </a:ext>
            </a:extLst>
          </p:cNvPr>
          <p:cNvSpPr txBox="1"/>
          <p:nvPr/>
        </p:nvSpPr>
        <p:spPr>
          <a:xfrm>
            <a:off x="437379" y="4076935"/>
            <a:ext cx="9368472" cy="584775"/>
          </a:xfrm>
          <a:prstGeom prst="rect">
            <a:avLst/>
          </a:prstGeom>
          <a:noFill/>
        </p:spPr>
        <p:txBody>
          <a:bodyPr wrap="square" rtlCol="0">
            <a:spAutoFit/>
          </a:bodyPr>
          <a:lstStyle>
            <a:defPPr>
              <a:defRPr lang="en-GB"/>
            </a:defPPr>
            <a:lvl1pPr marL="285750" indent="-285750">
              <a:buFont typeface="Wingdings" panose="05000000000000000000" pitchFamily="2" charset="2"/>
              <a:buChar char="Ø"/>
              <a:defRPr sz="1600">
                <a:solidFill>
                  <a:srgbClr val="3333FF"/>
                </a:solidFill>
              </a:defRPr>
            </a:lvl1pPr>
          </a:lstStyle>
          <a:p>
            <a:r>
              <a:rPr lang="de-DE" altLang="de-DE" dirty="0"/>
              <a:t>Trotz deutlicher Erhöhung der installierten Leistungen der EE beim EEG 2023/1 </a:t>
            </a:r>
            <a:r>
              <a:rPr lang="de-DE" altLang="de-DE" dirty="0" err="1"/>
              <a:t>ggü</a:t>
            </a:r>
            <a:r>
              <a:rPr lang="de-DE" altLang="de-DE" dirty="0"/>
              <a:t>. der Vergangenheit, reichen diese Werte bei weitem nicht aus! </a:t>
            </a:r>
            <a:endParaRPr lang="de-DE" dirty="0"/>
          </a:p>
        </p:txBody>
      </p:sp>
      <p:sp>
        <p:nvSpPr>
          <p:cNvPr id="2" name="Textfeld 1">
            <a:extLst>
              <a:ext uri="{FF2B5EF4-FFF2-40B4-BE49-F238E27FC236}">
                <a16:creationId xmlns:a16="http://schemas.microsoft.com/office/drawing/2014/main" id="{9CCBFFFE-04E3-92EB-5CD1-E8EB08F642C5}"/>
              </a:ext>
            </a:extLst>
          </p:cNvPr>
          <p:cNvSpPr txBox="1"/>
          <p:nvPr/>
        </p:nvSpPr>
        <p:spPr>
          <a:xfrm>
            <a:off x="437379" y="4686398"/>
            <a:ext cx="9368472" cy="584775"/>
          </a:xfrm>
          <a:prstGeom prst="rect">
            <a:avLst/>
          </a:prstGeom>
          <a:noFill/>
        </p:spPr>
        <p:txBody>
          <a:bodyPr wrap="square" rtlCol="0">
            <a:spAutoFit/>
          </a:bodyPr>
          <a:lstStyle>
            <a:defPPr>
              <a:defRPr lang="en-GB"/>
            </a:defPPr>
            <a:lvl1pPr marL="285750" indent="-285750">
              <a:buFont typeface="Wingdings" panose="05000000000000000000" pitchFamily="2" charset="2"/>
              <a:buChar char="Ø"/>
              <a:defRPr sz="1600">
                <a:solidFill>
                  <a:srgbClr val="3333FF"/>
                </a:solidFill>
              </a:defRPr>
            </a:lvl1pPr>
          </a:lstStyle>
          <a:p>
            <a:r>
              <a:rPr lang="de-DE" altLang="de-DE" dirty="0"/>
              <a:t>Windparks und PV-Freiflächenanlagen bringen gute Erträge für Grundstückseigner und Gemeinden!</a:t>
            </a:r>
          </a:p>
        </p:txBody>
      </p:sp>
      <p:sp>
        <p:nvSpPr>
          <p:cNvPr id="6" name="Textfeld 5">
            <a:extLst>
              <a:ext uri="{FF2B5EF4-FFF2-40B4-BE49-F238E27FC236}">
                <a16:creationId xmlns:a16="http://schemas.microsoft.com/office/drawing/2014/main" id="{D9E5E47F-6CEE-487C-A370-8ED1DEB5A274}"/>
              </a:ext>
            </a:extLst>
          </p:cNvPr>
          <p:cNvSpPr txBox="1"/>
          <p:nvPr/>
        </p:nvSpPr>
        <p:spPr>
          <a:xfrm>
            <a:off x="437379" y="5295861"/>
            <a:ext cx="9368472" cy="338554"/>
          </a:xfrm>
          <a:prstGeom prst="rect">
            <a:avLst/>
          </a:prstGeom>
          <a:noFill/>
        </p:spPr>
        <p:txBody>
          <a:bodyPr wrap="square" rtlCol="0">
            <a:spAutoFit/>
          </a:bodyPr>
          <a:lstStyle>
            <a:defPPr>
              <a:defRPr lang="en-GB"/>
            </a:defPPr>
            <a:lvl1pPr marL="285750" indent="-285750">
              <a:buFont typeface="Wingdings" panose="05000000000000000000" pitchFamily="2" charset="2"/>
              <a:buChar char="Ø"/>
              <a:defRPr sz="1600">
                <a:solidFill>
                  <a:srgbClr val="3333FF"/>
                </a:solidFill>
              </a:defRPr>
            </a:lvl1pPr>
          </a:lstStyle>
          <a:p>
            <a:r>
              <a:rPr lang="de-DE" altLang="de-DE" dirty="0"/>
              <a:t>Beteiligungen von Gemeinden und </a:t>
            </a:r>
            <a:r>
              <a:rPr lang="de-DE" altLang="de-DE" dirty="0" err="1"/>
              <a:t>Bürger:innen</a:t>
            </a:r>
            <a:r>
              <a:rPr lang="de-DE" altLang="de-DE" dirty="0"/>
              <a:t> erhöhen die Akzeptanz für EE-Anlagen!</a:t>
            </a:r>
          </a:p>
        </p:txBody>
      </p:sp>
    </p:spTree>
    <p:extLst>
      <p:ext uri="{BB962C8B-B14F-4D97-AF65-F5344CB8AC3E}">
        <p14:creationId xmlns:p14="http://schemas.microsoft.com/office/powerpoint/2010/main" val="2972211822"/>
      </p:ext>
    </p:extLst>
  </p:cSld>
  <p:clrMapOvr>
    <a:masterClrMapping/>
  </p:clrMapOvr>
  <p:transition>
    <p:randomBa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(1)</a:t>
            </a:r>
          </a:p>
        </p:txBody>
      </p:sp>
      <p:graphicFrame>
        <p:nvGraphicFramePr>
          <p:cNvPr id="2" name="Tabelle 1">
            <a:extLst>
              <a:ext uri="{FF2B5EF4-FFF2-40B4-BE49-F238E27FC236}">
                <a16:creationId xmlns:a16="http://schemas.microsoft.com/office/drawing/2014/main" id="{9783FDA7-666F-1E88-C661-D336E99B2FED}"/>
              </a:ext>
            </a:extLst>
          </p:cNvPr>
          <p:cNvGraphicFramePr>
            <a:graphicFrameLocks noGrp="1"/>
          </p:cNvGraphicFramePr>
          <p:nvPr>
            <p:extLst>
              <p:ext uri="{D42A27DB-BD31-4B8C-83A1-F6EECF244321}">
                <p14:modId xmlns:p14="http://schemas.microsoft.com/office/powerpoint/2010/main" val="1687673364"/>
              </p:ext>
            </p:extLst>
          </p:nvPr>
        </p:nvGraphicFramePr>
        <p:xfrm>
          <a:off x="445477" y="1062404"/>
          <a:ext cx="9015046" cy="5143815"/>
        </p:xfrm>
        <a:graphic>
          <a:graphicData uri="http://schemas.openxmlformats.org/drawingml/2006/table">
            <a:tbl>
              <a:tblPr>
                <a:tableStyleId>{5C22544A-7EE6-4342-B048-85BDC9FD1C3A}</a:tableStyleId>
              </a:tblPr>
              <a:tblGrid>
                <a:gridCol w="273619">
                  <a:extLst>
                    <a:ext uri="{9D8B030D-6E8A-4147-A177-3AD203B41FA5}">
                      <a16:colId xmlns:a16="http://schemas.microsoft.com/office/drawing/2014/main" val="1266887369"/>
                    </a:ext>
                  </a:extLst>
                </a:gridCol>
                <a:gridCol w="8741427">
                  <a:extLst>
                    <a:ext uri="{9D8B030D-6E8A-4147-A177-3AD203B41FA5}">
                      <a16:colId xmlns:a16="http://schemas.microsoft.com/office/drawing/2014/main" val="3944475817"/>
                    </a:ext>
                  </a:extLst>
                </a:gridCol>
              </a:tblGrid>
              <a:tr h="54070">
                <a:tc>
                  <a:txBody>
                    <a:bodyPr/>
                    <a:lstStyle/>
                    <a:p>
                      <a:pPr algn="ctr" fontAlgn="t"/>
                      <a:r>
                        <a:rPr lang="de-DE" sz="1200" b="1" u="none" strike="noStrike">
                          <a:solidFill>
                            <a:schemeClr val="bg1"/>
                          </a:solidFill>
                          <a:effectLst/>
                        </a:rPr>
                        <a:t>Nr.</a:t>
                      </a:r>
                      <a:endParaRPr lang="de-DE" sz="1200" b="1" i="0" u="none" strike="noStrike">
                        <a:solidFill>
                          <a:schemeClr val="bg1"/>
                        </a:solidFill>
                        <a:effectLst/>
                        <a:latin typeface="Calibri" panose="020F0502020204030204" pitchFamily="34" charset="0"/>
                      </a:endParaRPr>
                    </a:p>
                  </a:txBody>
                  <a:tcPr marL="2575" marR="2575" marT="2575" marB="0">
                    <a:solidFill>
                      <a:schemeClr val="bg1">
                        <a:lumMod val="65000"/>
                      </a:schemeClr>
                    </a:solidFill>
                  </a:tcPr>
                </a:tc>
                <a:tc>
                  <a:txBody>
                    <a:bodyPr/>
                    <a:lstStyle/>
                    <a:p>
                      <a:pPr algn="ctr" fontAlgn="t"/>
                      <a:r>
                        <a:rPr lang="de-DE" sz="1200" b="1" u="none" strike="noStrike" dirty="0">
                          <a:solidFill>
                            <a:schemeClr val="bg1"/>
                          </a:solidFill>
                          <a:effectLst/>
                        </a:rPr>
                        <a:t>Quelle</a:t>
                      </a:r>
                      <a:endParaRPr lang="de-DE" sz="1200" b="1" i="0" u="none" strike="noStrike" dirty="0">
                        <a:solidFill>
                          <a:schemeClr val="bg1"/>
                        </a:solidFill>
                        <a:effectLst/>
                        <a:latin typeface="Calibri" panose="020F0502020204030204" pitchFamily="34" charset="0"/>
                      </a:endParaRPr>
                    </a:p>
                  </a:txBody>
                  <a:tcPr marL="2575" marR="2575" marT="2575" marB="0">
                    <a:solidFill>
                      <a:schemeClr val="bg1">
                        <a:lumMod val="65000"/>
                      </a:schemeClr>
                    </a:solidFill>
                  </a:tcPr>
                </a:tc>
                <a:extLst>
                  <a:ext uri="{0D108BD9-81ED-4DB2-BD59-A6C34878D82A}">
                    <a16:rowId xmlns:a16="http://schemas.microsoft.com/office/drawing/2014/main" val="2064914716"/>
                  </a:ext>
                </a:extLst>
              </a:tr>
              <a:tr h="162210">
                <a:tc>
                  <a:txBody>
                    <a:bodyPr/>
                    <a:lstStyle/>
                    <a:p>
                      <a:pPr algn="ctr" fontAlgn="t"/>
                      <a:r>
                        <a:rPr lang="de-DE" sz="1200" u="none" strike="noStrike">
                          <a:solidFill>
                            <a:srgbClr val="0000FF"/>
                          </a:solidFill>
                          <a:effectLst/>
                        </a:rPr>
                        <a:t>0</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a:solidFill>
                            <a:srgbClr val="0000FF"/>
                          </a:solidFill>
                          <a:effectLst/>
                        </a:rPr>
                        <a:t>dena, 2021</a:t>
                      </a:r>
                      <a:r>
                        <a:rPr lang="de-DE" sz="1200" u="none" strike="noStrike">
                          <a:solidFill>
                            <a:srgbClr val="0000FF"/>
                          </a:solidFill>
                          <a:effectLst/>
                        </a:rPr>
                        <a:t>:</a:t>
                      </a:r>
                      <a:br>
                        <a:rPr lang="de-DE" sz="1200" u="none" strike="noStrike">
                          <a:solidFill>
                            <a:srgbClr val="0000FF"/>
                          </a:solidFill>
                          <a:effectLst/>
                        </a:rPr>
                      </a:br>
                      <a:r>
                        <a:rPr lang="de-DE" sz="1200" u="none" strike="noStrike">
                          <a:solidFill>
                            <a:srgbClr val="0000FF"/>
                          </a:solidFill>
                          <a:effectLst/>
                        </a:rPr>
                        <a:t>„Innovative Energietechnologien – Kurzgutachten im Rahmen der dena-Leitstudie Aufbruch Klimaneutralität“, erstellt von Fraunhofer-Institut für Solare Energiesysteme ISE</a:t>
                      </a:r>
                      <a:endParaRPr lang="de-DE" sz="1200" b="0" i="0" u="none" strike="noStrike">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1059617839"/>
                  </a:ext>
                </a:extLst>
              </a:tr>
              <a:tr h="270349">
                <a:tc>
                  <a:txBody>
                    <a:bodyPr/>
                    <a:lstStyle/>
                    <a:p>
                      <a:pPr algn="ctr" fontAlgn="t"/>
                      <a:r>
                        <a:rPr lang="de-DE" sz="1200" u="none" strike="noStrike">
                          <a:solidFill>
                            <a:srgbClr val="0000FF"/>
                          </a:solidFill>
                          <a:effectLst/>
                        </a:rPr>
                        <a:t>1</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Fraunhofer ISE 2019</a:t>
                      </a:r>
                      <a:r>
                        <a:rPr lang="de-DE" sz="1200" u="none" strike="noStrike" dirty="0">
                          <a:solidFill>
                            <a:srgbClr val="0000FF"/>
                          </a:solidFill>
                          <a:effectLst/>
                        </a:rPr>
                        <a:t>:</a:t>
                      </a:r>
                      <a:br>
                        <a:rPr lang="de-DE" sz="1200" u="none" strike="noStrike" dirty="0">
                          <a:solidFill>
                            <a:srgbClr val="0000FF"/>
                          </a:solidFill>
                          <a:effectLst/>
                        </a:rPr>
                      </a:br>
                      <a:r>
                        <a:rPr lang="de-DE" sz="1200" u="none" strike="noStrike" dirty="0">
                          <a:solidFill>
                            <a:srgbClr val="0000FF"/>
                          </a:solidFill>
                          <a:effectLst/>
                        </a:rPr>
                        <a:t>"Vorbereitung und Begleitung bei der Erstellung eines Erfahrungsberichts gemäß § 97 Erneuerbare-Energien-Gesetz Teilvorhaben II a: Biomasse"</a:t>
                      </a:r>
                      <a:br>
                        <a:rPr lang="de-DE" sz="1200" u="none" strike="noStrike" dirty="0">
                          <a:solidFill>
                            <a:srgbClr val="0000FF"/>
                          </a:solidFill>
                          <a:effectLst/>
                        </a:rPr>
                      </a:br>
                      <a:r>
                        <a:rPr lang="de-DE" sz="1200" u="none" strike="noStrike" dirty="0">
                          <a:solidFill>
                            <a:srgbClr val="0000FF"/>
                          </a:solidFill>
                          <a:effectLst/>
                        </a:rPr>
                        <a:t>Kapitel 5.1.</a:t>
                      </a:r>
                      <a:br>
                        <a:rPr lang="de-DE" sz="1200" u="none" strike="noStrike" dirty="0">
                          <a:solidFill>
                            <a:srgbClr val="0000FF"/>
                          </a:solidFill>
                          <a:effectLst/>
                        </a:rPr>
                      </a:br>
                      <a:r>
                        <a:rPr lang="de-DE" sz="1200" u="sng" strike="noStrike" dirty="0">
                          <a:solidFill>
                            <a:srgbClr val="0000FF"/>
                          </a:solidFill>
                          <a:effectLst/>
                        </a:rPr>
                        <a:t>ISE e.V.-Annahme</a:t>
                      </a:r>
                      <a:r>
                        <a:rPr lang="de-DE" sz="1200" u="none" strike="noStrike" dirty="0">
                          <a:solidFill>
                            <a:srgbClr val="0000FF"/>
                          </a:solidFill>
                          <a:effectLst/>
                        </a:rPr>
                        <a:t>: Biogas wird in die Erdgasspeicher gepumpt für den Ausgleich der "Dunkelflauten"</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3763713438"/>
                  </a:ext>
                </a:extLst>
              </a:tr>
              <a:tr h="162210">
                <a:tc>
                  <a:txBody>
                    <a:bodyPr/>
                    <a:lstStyle/>
                    <a:p>
                      <a:pPr algn="ctr" fontAlgn="t"/>
                      <a:r>
                        <a:rPr lang="de-DE" sz="1200" u="none" strike="noStrike">
                          <a:solidFill>
                            <a:srgbClr val="0000FF"/>
                          </a:solidFill>
                          <a:effectLst/>
                        </a:rPr>
                        <a:t>2</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dirty="0" err="1">
                          <a:solidFill>
                            <a:srgbClr val="0000FF"/>
                          </a:solidFill>
                          <a:effectLst/>
                        </a:rPr>
                        <a:t>Falterhauser</a:t>
                      </a:r>
                      <a:r>
                        <a:rPr lang="de-DE" sz="1200" u="sng" strike="noStrike" dirty="0">
                          <a:solidFill>
                            <a:srgbClr val="0000FF"/>
                          </a:solidFill>
                          <a:effectLst/>
                        </a:rPr>
                        <a:t> 2016</a:t>
                      </a:r>
                      <a:r>
                        <a:rPr lang="de-DE" sz="1200" u="none" strike="noStrike" dirty="0">
                          <a:solidFill>
                            <a:srgbClr val="0000FF"/>
                          </a:solidFill>
                          <a:effectLst/>
                        </a:rPr>
                        <a:t>:</a:t>
                      </a:r>
                      <a:br>
                        <a:rPr lang="de-DE" sz="1200" u="none" strike="noStrike" dirty="0">
                          <a:solidFill>
                            <a:srgbClr val="0000FF"/>
                          </a:solidFill>
                          <a:effectLst/>
                        </a:rPr>
                      </a:br>
                      <a:r>
                        <a:rPr lang="de-DE" sz="1200" u="none" strike="noStrike" dirty="0">
                          <a:solidFill>
                            <a:srgbClr val="0000FF"/>
                          </a:solidFill>
                          <a:effectLst/>
                        </a:rPr>
                        <a:t>"Zahlen und Fakten zur Stromversorgung in Deutschland2016"</a:t>
                      </a:r>
                      <a:br>
                        <a:rPr lang="de-DE" sz="1200" u="none" strike="noStrike" dirty="0">
                          <a:solidFill>
                            <a:srgbClr val="0000FF"/>
                          </a:solidFill>
                          <a:effectLst/>
                        </a:rPr>
                      </a:br>
                      <a:r>
                        <a:rPr lang="de-DE" sz="1200" u="none" strike="noStrike" dirty="0">
                          <a:solidFill>
                            <a:srgbClr val="0000FF"/>
                          </a:solidFill>
                          <a:effectLst/>
                        </a:rPr>
                        <a:t>Kapitel 2.2.</a:t>
                      </a:r>
                      <a:endParaRPr lang="de-DE" sz="1200" b="0" i="0" u="none" strike="noStrike" dirty="0">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2176431866"/>
                  </a:ext>
                </a:extLst>
              </a:tr>
              <a:tr h="187957">
                <a:tc>
                  <a:txBody>
                    <a:bodyPr/>
                    <a:lstStyle/>
                    <a:p>
                      <a:pPr algn="ctr" fontAlgn="t"/>
                      <a:r>
                        <a:rPr lang="de-DE" sz="1200" u="none" strike="noStrike">
                          <a:solidFill>
                            <a:srgbClr val="0000FF"/>
                          </a:solidFill>
                          <a:effectLst/>
                        </a:rPr>
                        <a:t>3</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Helmholtz-Zentrum Potsdam 2017: </a:t>
                      </a:r>
                      <a:br>
                        <a:rPr lang="de-DE" sz="1200" u="none" strike="noStrike" dirty="0">
                          <a:solidFill>
                            <a:srgbClr val="0000FF"/>
                          </a:solidFill>
                          <a:effectLst/>
                        </a:rPr>
                      </a:br>
                      <a:r>
                        <a:rPr lang="de-DE" sz="1200" u="none" strike="noStrike" dirty="0">
                          <a:solidFill>
                            <a:srgbClr val="0000FF"/>
                          </a:solidFill>
                          <a:effectLst/>
                        </a:rPr>
                        <a:t>"Technologiebericht 1.2 Tiefengeothermie innerhalb des Forschungsprojekts </a:t>
                      </a:r>
                      <a:r>
                        <a:rPr lang="de-DE" sz="1200" u="none" strike="noStrike" dirty="0" err="1">
                          <a:solidFill>
                            <a:srgbClr val="0000FF"/>
                          </a:solidFill>
                          <a:effectLst/>
                        </a:rPr>
                        <a:t>TF_Energiewende</a:t>
                      </a:r>
                      <a:br>
                        <a:rPr lang="de-DE" sz="1200" u="none" strike="noStrike" dirty="0">
                          <a:solidFill>
                            <a:srgbClr val="0000FF"/>
                          </a:solidFill>
                          <a:effectLst/>
                        </a:rPr>
                      </a:br>
                      <a:r>
                        <a:rPr lang="de-DE" sz="1200" u="none" strike="noStrike" dirty="0">
                          <a:solidFill>
                            <a:srgbClr val="0000FF"/>
                          </a:solidFill>
                          <a:effectLst/>
                        </a:rPr>
                        <a:t>Kapitel 1.3, Tabelle 1-1, Seite 13</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744078391"/>
                  </a:ext>
                </a:extLst>
              </a:tr>
              <a:tr h="110715">
                <a:tc>
                  <a:txBody>
                    <a:bodyPr/>
                    <a:lstStyle/>
                    <a:p>
                      <a:pPr algn="ctr" fontAlgn="t"/>
                      <a:r>
                        <a:rPr lang="de-DE" sz="1200" u="none" strike="noStrike">
                          <a:solidFill>
                            <a:srgbClr val="0000FF"/>
                          </a:solidFill>
                          <a:effectLst/>
                        </a:rPr>
                        <a:t>4</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rtl="0" fontAlgn="t"/>
                      <a:r>
                        <a:rPr lang="en-US" sz="1200" u="sng" strike="noStrike">
                          <a:solidFill>
                            <a:srgbClr val="0000FF"/>
                          </a:solidFill>
                          <a:effectLst/>
                        </a:rPr>
                        <a:t>Fraunhofer IWES, 2019</a:t>
                      </a:r>
                      <a:r>
                        <a:rPr lang="en-US" sz="1200" u="none" strike="noStrike">
                          <a:solidFill>
                            <a:srgbClr val="0000FF"/>
                          </a:solidFill>
                          <a:effectLst/>
                        </a:rPr>
                        <a:t>:</a:t>
                      </a:r>
                      <a:br>
                        <a:rPr lang="en-US" sz="1200" u="none" strike="noStrike">
                          <a:solidFill>
                            <a:srgbClr val="0000FF"/>
                          </a:solidFill>
                          <a:effectLst/>
                        </a:rPr>
                      </a:br>
                      <a:r>
                        <a:rPr lang="en-US" sz="1200" u="none" strike="noStrike">
                          <a:solidFill>
                            <a:srgbClr val="0000FF"/>
                          </a:solidFill>
                          <a:effectLst/>
                        </a:rPr>
                        <a:t>"Windmonitor offshore"</a:t>
                      </a:r>
                      <a:endParaRPr lang="en-US" sz="1200" b="0" i="0" u="sng" strike="noStrike">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2290382607"/>
                  </a:ext>
                </a:extLst>
              </a:tr>
              <a:tr h="162210">
                <a:tc>
                  <a:txBody>
                    <a:bodyPr/>
                    <a:lstStyle/>
                    <a:p>
                      <a:pPr algn="ctr" rtl="0" fontAlgn="t"/>
                      <a:r>
                        <a:rPr lang="de-DE" sz="1200" u="none" strike="noStrike">
                          <a:solidFill>
                            <a:srgbClr val="0000FF"/>
                          </a:solidFill>
                          <a:effectLst/>
                        </a:rPr>
                        <a:t>5</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rtl="0" fontAlgn="t"/>
                      <a:r>
                        <a:rPr lang="de-DE" sz="1200" u="sng" strike="noStrike" dirty="0" err="1">
                          <a:solidFill>
                            <a:srgbClr val="0000FF"/>
                          </a:solidFill>
                          <a:effectLst/>
                        </a:rPr>
                        <a:t>WindGuard</a:t>
                      </a:r>
                      <a:r>
                        <a:rPr lang="de-DE" sz="1200" u="sng" strike="noStrike" dirty="0">
                          <a:solidFill>
                            <a:srgbClr val="0000FF"/>
                          </a:solidFill>
                          <a:effectLst/>
                        </a:rPr>
                        <a:t> 2020: </a:t>
                      </a:r>
                      <a:br>
                        <a:rPr lang="de-DE" sz="1200" u="sng" strike="noStrike" dirty="0">
                          <a:solidFill>
                            <a:srgbClr val="0000FF"/>
                          </a:solidFill>
                          <a:effectLst/>
                        </a:rPr>
                      </a:br>
                      <a:r>
                        <a:rPr lang="de-DE" sz="1200" u="none" strike="noStrike" dirty="0">
                          <a:solidFill>
                            <a:srgbClr val="0000FF"/>
                          </a:solidFill>
                          <a:effectLst/>
                        </a:rPr>
                        <a:t>"Volllaststunden von WEA an Land</a:t>
                      </a:r>
                      <a:br>
                        <a:rPr lang="de-DE" sz="1200" u="none" strike="noStrike" dirty="0">
                          <a:solidFill>
                            <a:srgbClr val="0000FF"/>
                          </a:solidFill>
                          <a:effectLst/>
                        </a:rPr>
                      </a:br>
                      <a:r>
                        <a:rPr lang="de-DE" sz="1200" u="none" strike="noStrike" dirty="0">
                          <a:solidFill>
                            <a:srgbClr val="0000FF"/>
                          </a:solidFill>
                          <a:effectLst/>
                        </a:rPr>
                        <a:t>"Kapitel 3.7.</a:t>
                      </a:r>
                      <a:endParaRPr lang="de-DE" sz="1200" b="0" i="0" u="sng"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1293819443"/>
                  </a:ext>
                </a:extLst>
              </a:tr>
              <a:tr h="324419">
                <a:tc>
                  <a:txBody>
                    <a:bodyPr/>
                    <a:lstStyle/>
                    <a:p>
                      <a:pPr algn="ctr" rtl="0" fontAlgn="t"/>
                      <a:r>
                        <a:rPr lang="de-DE" sz="1200" u="none" strike="noStrike">
                          <a:solidFill>
                            <a:srgbClr val="0000FF"/>
                          </a:solidFill>
                          <a:effectLst/>
                        </a:rPr>
                        <a:t>6</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rtl="0" fontAlgn="t"/>
                      <a:r>
                        <a:rPr lang="de-DE" sz="1200" u="sng" strike="noStrike">
                          <a:solidFill>
                            <a:srgbClr val="0000FF"/>
                          </a:solidFill>
                          <a:effectLst/>
                        </a:rPr>
                        <a:t>Fraunhofer ISE, 2021:</a:t>
                      </a:r>
                      <a:br>
                        <a:rPr lang="de-DE" sz="1200" u="sng" strike="noStrike">
                          <a:solidFill>
                            <a:srgbClr val="0000FF"/>
                          </a:solidFill>
                          <a:effectLst/>
                        </a:rPr>
                      </a:br>
                      <a:r>
                        <a:rPr lang="de-DE" sz="1200" u="none" strike="noStrike">
                          <a:solidFill>
                            <a:srgbClr val="0000FF"/>
                          </a:solidFill>
                          <a:effectLst/>
                        </a:rPr>
                        <a:t>"Aktuelle Fakten zu PV in D"</a:t>
                      </a:r>
                      <a:br>
                        <a:rPr lang="de-DE" sz="1200" u="none" strike="noStrike">
                          <a:solidFill>
                            <a:srgbClr val="0000FF"/>
                          </a:solidFill>
                          <a:effectLst/>
                        </a:rPr>
                      </a:br>
                      <a:r>
                        <a:rPr lang="de-DE" sz="1200" u="none" strike="noStrike">
                          <a:solidFill>
                            <a:srgbClr val="0000FF"/>
                          </a:solidFill>
                          <a:effectLst/>
                        </a:rPr>
                        <a:t>Kapitel 15.3</a:t>
                      </a:r>
                      <a:br>
                        <a:rPr lang="de-DE" sz="1200" u="none" strike="noStrike">
                          <a:solidFill>
                            <a:srgbClr val="0000FF"/>
                          </a:solidFill>
                          <a:effectLst/>
                        </a:rPr>
                      </a:br>
                      <a:r>
                        <a:rPr lang="de-DE" sz="1200" u="none" strike="noStrike">
                          <a:solidFill>
                            <a:srgbClr val="0000FF"/>
                          </a:solidFill>
                          <a:effectLst/>
                        </a:rPr>
                        <a:t>ISE e.V.-Annahme für</a:t>
                      </a:r>
                      <a:br>
                        <a:rPr lang="de-DE" sz="1200" u="none" strike="noStrike">
                          <a:solidFill>
                            <a:srgbClr val="0000FF"/>
                          </a:solidFill>
                          <a:effectLst/>
                        </a:rPr>
                      </a:br>
                      <a:r>
                        <a:rPr lang="de-DE" sz="1200" u="none" strike="noStrike">
                          <a:solidFill>
                            <a:srgbClr val="0000FF"/>
                          </a:solidFill>
                          <a:effectLst/>
                        </a:rPr>
                        <a:t>- Fassaden: 50% von Dachfläche</a:t>
                      </a:r>
                      <a:br>
                        <a:rPr lang="de-DE" sz="1200" u="none" strike="noStrike">
                          <a:solidFill>
                            <a:srgbClr val="0000FF"/>
                          </a:solidFill>
                          <a:effectLst/>
                        </a:rPr>
                      </a:br>
                      <a:r>
                        <a:rPr lang="de-DE" sz="1200" u="none" strike="noStrike">
                          <a:solidFill>
                            <a:srgbClr val="0000FF"/>
                          </a:solidFill>
                          <a:effectLst/>
                        </a:rPr>
                        <a:t>- Parkplätze: 80% von Dachfläche</a:t>
                      </a:r>
                      <a:endParaRPr lang="de-DE" sz="1200" b="0" i="0" u="sng" strike="noStrike">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3450525804"/>
                  </a:ext>
                </a:extLst>
              </a:tr>
              <a:tr h="108140">
                <a:tc>
                  <a:txBody>
                    <a:bodyPr/>
                    <a:lstStyle/>
                    <a:p>
                      <a:pPr algn="ctr" fontAlgn="t"/>
                      <a:r>
                        <a:rPr lang="de-DE" sz="1200" u="none" strike="noStrike">
                          <a:solidFill>
                            <a:srgbClr val="0000FF"/>
                          </a:solidFill>
                          <a:effectLst/>
                        </a:rPr>
                        <a:t>7</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BSW Solar 2021</a:t>
                      </a:r>
                      <a:r>
                        <a:rPr lang="de-DE" sz="1200" u="none" strike="noStrike" dirty="0">
                          <a:solidFill>
                            <a:srgbClr val="0000FF"/>
                          </a:solidFill>
                          <a:effectLst/>
                        </a:rPr>
                        <a:t>:</a:t>
                      </a:r>
                      <a:br>
                        <a:rPr lang="de-DE" sz="1200" u="none" strike="noStrike" dirty="0">
                          <a:solidFill>
                            <a:srgbClr val="0000FF"/>
                          </a:solidFill>
                          <a:effectLst/>
                        </a:rPr>
                      </a:br>
                      <a:r>
                        <a:rPr lang="de-DE" sz="1200" u="none" strike="noStrike" dirty="0">
                          <a:solidFill>
                            <a:srgbClr val="0000FF"/>
                          </a:solidFill>
                          <a:effectLst/>
                        </a:rPr>
                        <a:t>"Statistische Zahlen der deutschen Solarwärmebranche (Solarthermie) 2020"</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3159143454"/>
                  </a:ext>
                </a:extLst>
              </a:tr>
            </a:tbl>
          </a:graphicData>
        </a:graphic>
      </p:graphicFrame>
    </p:spTree>
    <p:extLst>
      <p:ext uri="{BB962C8B-B14F-4D97-AF65-F5344CB8AC3E}">
        <p14:creationId xmlns:p14="http://schemas.microsoft.com/office/powerpoint/2010/main" val="1307114511"/>
      </p:ext>
    </p:extLst>
  </p:cSld>
  <p:clrMapOvr>
    <a:masterClrMapping/>
  </p:clrMapOvr>
  <p:transition>
    <p:randomBa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(2)</a:t>
            </a:r>
          </a:p>
        </p:txBody>
      </p:sp>
      <p:graphicFrame>
        <p:nvGraphicFramePr>
          <p:cNvPr id="2" name="Tabelle 1">
            <a:extLst>
              <a:ext uri="{FF2B5EF4-FFF2-40B4-BE49-F238E27FC236}">
                <a16:creationId xmlns:a16="http://schemas.microsoft.com/office/drawing/2014/main" id="{9783FDA7-666F-1E88-C661-D336E99B2FED}"/>
              </a:ext>
            </a:extLst>
          </p:cNvPr>
          <p:cNvGraphicFramePr>
            <a:graphicFrameLocks noGrp="1"/>
          </p:cNvGraphicFramePr>
          <p:nvPr>
            <p:extLst>
              <p:ext uri="{D42A27DB-BD31-4B8C-83A1-F6EECF244321}">
                <p14:modId xmlns:p14="http://schemas.microsoft.com/office/powerpoint/2010/main" val="3668966323"/>
              </p:ext>
            </p:extLst>
          </p:nvPr>
        </p:nvGraphicFramePr>
        <p:xfrm>
          <a:off x="445477" y="1062404"/>
          <a:ext cx="9015046" cy="5151540"/>
        </p:xfrm>
        <a:graphic>
          <a:graphicData uri="http://schemas.openxmlformats.org/drawingml/2006/table">
            <a:tbl>
              <a:tblPr>
                <a:tableStyleId>{5C22544A-7EE6-4342-B048-85BDC9FD1C3A}</a:tableStyleId>
              </a:tblPr>
              <a:tblGrid>
                <a:gridCol w="273619">
                  <a:extLst>
                    <a:ext uri="{9D8B030D-6E8A-4147-A177-3AD203B41FA5}">
                      <a16:colId xmlns:a16="http://schemas.microsoft.com/office/drawing/2014/main" val="1266887369"/>
                    </a:ext>
                  </a:extLst>
                </a:gridCol>
                <a:gridCol w="8741427">
                  <a:extLst>
                    <a:ext uri="{9D8B030D-6E8A-4147-A177-3AD203B41FA5}">
                      <a16:colId xmlns:a16="http://schemas.microsoft.com/office/drawing/2014/main" val="3944475817"/>
                    </a:ext>
                  </a:extLst>
                </a:gridCol>
              </a:tblGrid>
              <a:tr h="54070">
                <a:tc>
                  <a:txBody>
                    <a:bodyPr/>
                    <a:lstStyle/>
                    <a:p>
                      <a:pPr algn="ctr" fontAlgn="t"/>
                      <a:r>
                        <a:rPr lang="de-DE" sz="1200" b="1" u="none" strike="noStrike">
                          <a:solidFill>
                            <a:schemeClr val="bg1"/>
                          </a:solidFill>
                          <a:effectLst/>
                        </a:rPr>
                        <a:t>Nr.</a:t>
                      </a:r>
                      <a:endParaRPr lang="de-DE" sz="1200" b="1" i="0" u="none" strike="noStrike">
                        <a:solidFill>
                          <a:schemeClr val="bg1"/>
                        </a:solidFill>
                        <a:effectLst/>
                        <a:latin typeface="Calibri" panose="020F0502020204030204" pitchFamily="34" charset="0"/>
                      </a:endParaRPr>
                    </a:p>
                  </a:txBody>
                  <a:tcPr marL="2575" marR="2575" marT="2575" marB="0">
                    <a:solidFill>
                      <a:schemeClr val="bg1">
                        <a:lumMod val="65000"/>
                      </a:schemeClr>
                    </a:solidFill>
                  </a:tcPr>
                </a:tc>
                <a:tc>
                  <a:txBody>
                    <a:bodyPr/>
                    <a:lstStyle/>
                    <a:p>
                      <a:pPr algn="ctr" fontAlgn="t"/>
                      <a:r>
                        <a:rPr lang="de-DE" sz="1200" b="1" u="none" strike="noStrike" dirty="0">
                          <a:solidFill>
                            <a:schemeClr val="bg1"/>
                          </a:solidFill>
                          <a:effectLst/>
                        </a:rPr>
                        <a:t>Quelle</a:t>
                      </a:r>
                      <a:endParaRPr lang="de-DE" sz="1200" b="1" i="0" u="none" strike="noStrike" dirty="0">
                        <a:solidFill>
                          <a:schemeClr val="bg1"/>
                        </a:solidFill>
                        <a:effectLst/>
                        <a:latin typeface="Calibri" panose="020F0502020204030204" pitchFamily="34" charset="0"/>
                      </a:endParaRPr>
                    </a:p>
                  </a:txBody>
                  <a:tcPr marL="2575" marR="2575" marT="2575" marB="0">
                    <a:solidFill>
                      <a:schemeClr val="bg1">
                        <a:lumMod val="65000"/>
                      </a:schemeClr>
                    </a:solidFill>
                  </a:tcPr>
                </a:tc>
                <a:extLst>
                  <a:ext uri="{0D108BD9-81ED-4DB2-BD59-A6C34878D82A}">
                    <a16:rowId xmlns:a16="http://schemas.microsoft.com/office/drawing/2014/main" val="2064914716"/>
                  </a:ext>
                </a:extLst>
              </a:tr>
              <a:tr h="162210">
                <a:tc>
                  <a:txBody>
                    <a:bodyPr/>
                    <a:lstStyle/>
                    <a:p>
                      <a:pPr algn="ctr" fontAlgn="t"/>
                      <a:r>
                        <a:rPr lang="de-DE" sz="1200" u="none" strike="noStrike">
                          <a:solidFill>
                            <a:srgbClr val="0000FF"/>
                          </a:solidFill>
                          <a:effectLst/>
                        </a:rPr>
                        <a:t>8</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dirty="0">
                          <a:solidFill>
                            <a:srgbClr val="0000FF"/>
                          </a:solidFill>
                          <a:effectLst/>
                        </a:rPr>
                        <a:t>ZSW 2019:</a:t>
                      </a:r>
                      <a:br>
                        <a:rPr lang="de-DE" sz="1200" u="none" strike="noStrike" dirty="0">
                          <a:solidFill>
                            <a:srgbClr val="0000FF"/>
                          </a:solidFill>
                          <a:effectLst/>
                        </a:rPr>
                      </a:br>
                      <a:r>
                        <a:rPr lang="de-DE" sz="1200" u="none" strike="noStrike" dirty="0">
                          <a:solidFill>
                            <a:srgbClr val="0000FF"/>
                          </a:solidFill>
                          <a:effectLst/>
                        </a:rPr>
                        <a:t>"Erfahrungsbericht EEG: Solare Strahlungsenergie"</a:t>
                      </a:r>
                      <a:br>
                        <a:rPr lang="de-DE" sz="1200" u="none" strike="noStrike" dirty="0">
                          <a:solidFill>
                            <a:srgbClr val="0000FF"/>
                          </a:solidFill>
                          <a:effectLst/>
                        </a:rPr>
                      </a:br>
                      <a:r>
                        <a:rPr lang="de-DE" sz="1200" u="none" strike="noStrike" dirty="0">
                          <a:solidFill>
                            <a:srgbClr val="0000FF"/>
                          </a:solidFill>
                          <a:effectLst/>
                        </a:rPr>
                        <a:t>Kapitel 4.3.2.</a:t>
                      </a:r>
                      <a:endParaRPr lang="de-DE" sz="1200" b="0" i="0" u="none" strike="noStrike" dirty="0">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3081198817"/>
                  </a:ext>
                </a:extLst>
              </a:tr>
              <a:tr h="216280">
                <a:tc>
                  <a:txBody>
                    <a:bodyPr/>
                    <a:lstStyle/>
                    <a:p>
                      <a:pPr algn="ctr" fontAlgn="t"/>
                      <a:r>
                        <a:rPr lang="de-DE" sz="1200" u="none" strike="noStrike">
                          <a:solidFill>
                            <a:srgbClr val="0000FF"/>
                          </a:solidFill>
                          <a:effectLst/>
                        </a:rPr>
                        <a:t>9</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ISE e.V.-Annahme:</a:t>
                      </a:r>
                      <a:r>
                        <a:rPr lang="de-DE" sz="1200" u="none" strike="noStrike" dirty="0">
                          <a:solidFill>
                            <a:srgbClr val="0000FF"/>
                          </a:solidFill>
                          <a:effectLst/>
                        </a:rPr>
                        <a:t> Kosten wie Agri-PV</a:t>
                      </a:r>
                      <a:br>
                        <a:rPr lang="de-DE" sz="1200" u="none" strike="noStrike" dirty="0">
                          <a:solidFill>
                            <a:srgbClr val="0000FF"/>
                          </a:solidFill>
                          <a:effectLst/>
                        </a:rPr>
                      </a:br>
                      <a:r>
                        <a:rPr lang="de-DE" sz="1200" u="none" strike="noStrike" dirty="0">
                          <a:solidFill>
                            <a:srgbClr val="0000FF"/>
                          </a:solidFill>
                          <a:effectLst/>
                        </a:rPr>
                        <a:t>Fraunhofer ISE, 2020:</a:t>
                      </a:r>
                      <a:br>
                        <a:rPr lang="de-DE" sz="1200" u="none" strike="noStrike" dirty="0">
                          <a:solidFill>
                            <a:srgbClr val="0000FF"/>
                          </a:solidFill>
                          <a:effectLst/>
                        </a:rPr>
                      </a:br>
                      <a:r>
                        <a:rPr lang="de-DE" sz="1200" u="none" strike="noStrike" dirty="0">
                          <a:solidFill>
                            <a:srgbClr val="0000FF"/>
                          </a:solidFill>
                          <a:effectLst/>
                        </a:rPr>
                        <a:t>Leitfaden: "AGRI-PV, Chance für Landwirtschaft und Energiewende"</a:t>
                      </a:r>
                      <a:br>
                        <a:rPr lang="de-DE" sz="1200" u="none" strike="noStrike" dirty="0">
                          <a:solidFill>
                            <a:srgbClr val="0000FF"/>
                          </a:solidFill>
                          <a:effectLst/>
                        </a:rPr>
                      </a:br>
                      <a:r>
                        <a:rPr lang="de-DE" sz="1200" u="none" strike="noStrike" dirty="0">
                          <a:solidFill>
                            <a:srgbClr val="0000FF"/>
                          </a:solidFill>
                          <a:effectLst/>
                        </a:rPr>
                        <a:t>Kapitel 3.3.1</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1349466962"/>
                  </a:ext>
                </a:extLst>
              </a:tr>
              <a:tr h="162210">
                <a:tc>
                  <a:txBody>
                    <a:bodyPr/>
                    <a:lstStyle/>
                    <a:p>
                      <a:pPr algn="ctr" fontAlgn="t"/>
                      <a:r>
                        <a:rPr lang="de-DE" sz="1200" u="none" strike="noStrike">
                          <a:solidFill>
                            <a:srgbClr val="0000FF"/>
                          </a:solidFill>
                          <a:effectLst/>
                        </a:rPr>
                        <a:t>10</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a:solidFill>
                            <a:srgbClr val="0000FF"/>
                          </a:solidFill>
                          <a:effectLst/>
                        </a:rPr>
                        <a:t>Fraunhofer ISE, 2020</a:t>
                      </a:r>
                      <a:r>
                        <a:rPr lang="de-DE" sz="1200" u="none" strike="noStrike">
                          <a:solidFill>
                            <a:srgbClr val="0000FF"/>
                          </a:solidFill>
                          <a:effectLst/>
                        </a:rPr>
                        <a:t>:</a:t>
                      </a:r>
                      <a:br>
                        <a:rPr lang="de-DE" sz="1200" u="none" strike="noStrike">
                          <a:solidFill>
                            <a:srgbClr val="0000FF"/>
                          </a:solidFill>
                          <a:effectLst/>
                        </a:rPr>
                      </a:br>
                      <a:r>
                        <a:rPr lang="de-DE" sz="1200" u="none" strike="noStrike">
                          <a:solidFill>
                            <a:srgbClr val="0000FF"/>
                          </a:solidFill>
                          <a:effectLst/>
                        </a:rPr>
                        <a:t>Leitfaden: "AGRI-PV, Chance für Landwirtschaft und Energiewende"</a:t>
                      </a:r>
                      <a:br>
                        <a:rPr lang="de-DE" sz="1200" u="none" strike="noStrike">
                          <a:solidFill>
                            <a:srgbClr val="0000FF"/>
                          </a:solidFill>
                          <a:effectLst/>
                        </a:rPr>
                      </a:br>
                      <a:r>
                        <a:rPr lang="de-DE" sz="1200" u="none" strike="noStrike">
                          <a:solidFill>
                            <a:srgbClr val="0000FF"/>
                          </a:solidFill>
                          <a:effectLst/>
                        </a:rPr>
                        <a:t>Kapitel 3.3.1</a:t>
                      </a:r>
                      <a:endParaRPr lang="de-DE" sz="1200" b="0" i="0" u="none" strike="noStrike">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3905683013"/>
                  </a:ext>
                </a:extLst>
              </a:tr>
              <a:tr h="54070">
                <a:tc>
                  <a:txBody>
                    <a:bodyPr/>
                    <a:lstStyle/>
                    <a:p>
                      <a:pPr algn="ctr" fontAlgn="t"/>
                      <a:r>
                        <a:rPr lang="de-DE" sz="1200" u="none" strike="noStrike">
                          <a:solidFill>
                            <a:srgbClr val="0000FF"/>
                          </a:solidFill>
                          <a:effectLst/>
                        </a:rPr>
                        <a:t>11</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ISE e.V.-Annahme:</a:t>
                      </a:r>
                      <a:r>
                        <a:rPr lang="de-DE" sz="1200" u="none" strike="noStrike" dirty="0">
                          <a:solidFill>
                            <a:srgbClr val="0000FF"/>
                          </a:solidFill>
                          <a:effectLst/>
                        </a:rPr>
                        <a:t> wie AGRI-PV jedoch mit stabilerer Unterkonstruktion (800€/kW)</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375157972"/>
                  </a:ext>
                </a:extLst>
              </a:tr>
              <a:tr h="108140">
                <a:tc>
                  <a:txBody>
                    <a:bodyPr/>
                    <a:lstStyle/>
                    <a:p>
                      <a:pPr algn="ctr" fontAlgn="t"/>
                      <a:r>
                        <a:rPr lang="de-DE" sz="1200" u="none" strike="noStrike">
                          <a:solidFill>
                            <a:srgbClr val="0000FF"/>
                          </a:solidFill>
                          <a:effectLst/>
                        </a:rPr>
                        <a:t>12</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a:solidFill>
                            <a:srgbClr val="0000FF"/>
                          </a:solidFill>
                          <a:effectLst/>
                        </a:rPr>
                        <a:t>net4energy: Solarthermie 2020:</a:t>
                      </a:r>
                      <a:br>
                        <a:rPr lang="de-DE" sz="1200" u="none" strike="noStrike">
                          <a:solidFill>
                            <a:srgbClr val="0000FF"/>
                          </a:solidFill>
                          <a:effectLst/>
                        </a:rPr>
                      </a:br>
                      <a:r>
                        <a:rPr lang="de-DE" sz="1200" u="none" strike="noStrike">
                          <a:solidFill>
                            <a:srgbClr val="0000FF"/>
                          </a:solidFill>
                          <a:effectLst/>
                        </a:rPr>
                        <a:t>"Wärme im Haus mit der Kraft der Sonne - der ultimative Guide zur Solarthermie, Kosten einer Solarthermieanlage"</a:t>
                      </a:r>
                      <a:endParaRPr lang="de-DE" sz="1200" b="0" i="0" u="none" strike="noStrike">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2672060039"/>
                  </a:ext>
                </a:extLst>
              </a:tr>
              <a:tr h="54070">
                <a:tc>
                  <a:txBody>
                    <a:bodyPr/>
                    <a:lstStyle/>
                    <a:p>
                      <a:pPr algn="ctr" fontAlgn="t"/>
                      <a:r>
                        <a:rPr lang="de-DE" sz="1200" u="none" strike="noStrike">
                          <a:solidFill>
                            <a:srgbClr val="0000FF"/>
                          </a:solidFill>
                          <a:effectLst/>
                        </a:rPr>
                        <a:t>13</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Auskunft nach Anfrage bei einem Projektentwickler:</a:t>
                      </a:r>
                      <a:r>
                        <a:rPr lang="de-DE" sz="1200" u="none" strike="noStrike" dirty="0">
                          <a:solidFill>
                            <a:srgbClr val="0000FF"/>
                          </a:solidFill>
                          <a:effectLst/>
                        </a:rPr>
                        <a:t> 5,5 Mio.€ bei eine 6 MW-Anlage = 0,92 Mio.€/MW</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827622635"/>
                  </a:ext>
                </a:extLst>
              </a:tr>
              <a:tr h="108140">
                <a:tc>
                  <a:txBody>
                    <a:bodyPr/>
                    <a:lstStyle/>
                    <a:p>
                      <a:pPr algn="ctr" fontAlgn="t"/>
                      <a:r>
                        <a:rPr lang="de-DE" sz="1200" u="none" strike="noStrike">
                          <a:solidFill>
                            <a:srgbClr val="0000FF"/>
                          </a:solidFill>
                          <a:effectLst/>
                        </a:rPr>
                        <a:t>14</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none" strike="noStrike">
                          <a:solidFill>
                            <a:srgbClr val="0000FF"/>
                          </a:solidFill>
                          <a:effectLst/>
                        </a:rPr>
                        <a:t>Prognose AG, Fichtner, BET 2019: "Erfahrungsbericht EEG Windenergie auf See"</a:t>
                      </a:r>
                      <a:br>
                        <a:rPr lang="de-DE" sz="1200" u="none" strike="noStrike">
                          <a:solidFill>
                            <a:srgbClr val="0000FF"/>
                          </a:solidFill>
                          <a:effectLst/>
                        </a:rPr>
                      </a:br>
                      <a:r>
                        <a:rPr lang="de-DE" sz="1200" u="none" strike="noStrike">
                          <a:solidFill>
                            <a:srgbClr val="0000FF"/>
                          </a:solidFill>
                          <a:effectLst/>
                        </a:rPr>
                        <a:t>Kapitel 8.2.1. und 8.2.2</a:t>
                      </a:r>
                      <a:endParaRPr lang="de-DE" sz="1200" b="0" i="0" u="none" strike="noStrike">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1396121369"/>
                  </a:ext>
                </a:extLst>
              </a:tr>
              <a:tr h="162210">
                <a:tc>
                  <a:txBody>
                    <a:bodyPr/>
                    <a:lstStyle/>
                    <a:p>
                      <a:pPr algn="ctr" fontAlgn="t"/>
                      <a:r>
                        <a:rPr lang="de-DE" sz="1200" u="none" strike="noStrike">
                          <a:solidFill>
                            <a:srgbClr val="0000FF"/>
                          </a:solidFill>
                          <a:effectLst/>
                        </a:rPr>
                        <a:t>15</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Fraunhofer ISE 2019</a:t>
                      </a:r>
                      <a:r>
                        <a:rPr lang="de-DE" sz="1200" u="none" strike="noStrike" dirty="0">
                          <a:solidFill>
                            <a:srgbClr val="0000FF"/>
                          </a:solidFill>
                          <a:effectLst/>
                        </a:rPr>
                        <a:t>:</a:t>
                      </a:r>
                      <a:br>
                        <a:rPr lang="de-DE" sz="1200" u="none" strike="noStrike" dirty="0">
                          <a:solidFill>
                            <a:srgbClr val="0000FF"/>
                          </a:solidFill>
                          <a:effectLst/>
                        </a:rPr>
                      </a:br>
                      <a:r>
                        <a:rPr lang="de-DE" sz="1200" u="none" strike="noStrike" dirty="0">
                          <a:solidFill>
                            <a:srgbClr val="0000FF"/>
                          </a:solidFill>
                          <a:effectLst/>
                        </a:rPr>
                        <a:t> "Erfahrungsbericht EEG, Biomasse"</a:t>
                      </a:r>
                      <a:br>
                        <a:rPr lang="de-DE" sz="1200" u="none" strike="noStrike" dirty="0">
                          <a:solidFill>
                            <a:srgbClr val="0000FF"/>
                          </a:solidFill>
                          <a:effectLst/>
                        </a:rPr>
                      </a:br>
                      <a:r>
                        <a:rPr lang="de-DE" sz="1200" u="none" strike="noStrike" dirty="0">
                          <a:solidFill>
                            <a:srgbClr val="0000FF"/>
                          </a:solidFill>
                          <a:effectLst/>
                        </a:rPr>
                        <a:t>Kapitel 5.1.1, Tabelle 5-3</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1908231683"/>
                  </a:ext>
                </a:extLst>
              </a:tr>
              <a:tr h="216280">
                <a:tc>
                  <a:txBody>
                    <a:bodyPr/>
                    <a:lstStyle/>
                    <a:p>
                      <a:pPr algn="ctr" fontAlgn="t"/>
                      <a:r>
                        <a:rPr lang="de-DE" sz="1200" u="none" strike="noStrike">
                          <a:solidFill>
                            <a:srgbClr val="0000FF"/>
                          </a:solidFill>
                          <a:effectLst/>
                        </a:rPr>
                        <a:t>16</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b"/>
                      <a:r>
                        <a:rPr lang="de-DE" sz="1200" u="sng" strike="noStrike">
                          <a:solidFill>
                            <a:srgbClr val="0000FF"/>
                          </a:solidFill>
                          <a:effectLst/>
                        </a:rPr>
                        <a:t>gec-co Global Engineering &amp; Consulting:</a:t>
                      </a:r>
                      <a:br>
                        <a:rPr lang="de-DE" sz="1200" u="sng" strike="noStrike">
                          <a:solidFill>
                            <a:srgbClr val="0000FF"/>
                          </a:solidFill>
                          <a:effectLst/>
                        </a:rPr>
                      </a:br>
                      <a:r>
                        <a:rPr lang="de-DE" sz="1200" u="none" strike="noStrike">
                          <a:solidFill>
                            <a:srgbClr val="0000FF"/>
                          </a:solidFill>
                          <a:effectLst/>
                        </a:rPr>
                        <a:t>"Vorbereitung und Begleitung bei der Erstellung eines Erfahrungsberichts gemäß § 97 Erneuerbare-Energien-Gesetz</a:t>
                      </a:r>
                      <a:br>
                        <a:rPr lang="de-DE" sz="1200" u="none" strike="noStrike">
                          <a:solidFill>
                            <a:srgbClr val="0000FF"/>
                          </a:solidFill>
                          <a:effectLst/>
                        </a:rPr>
                      </a:br>
                      <a:r>
                        <a:rPr lang="de-DE" sz="1200" u="none" strike="noStrike">
                          <a:solidFill>
                            <a:srgbClr val="0000FF"/>
                          </a:solidFill>
                          <a:effectLst/>
                        </a:rPr>
                        <a:t>Teilvorhaben II b): Geothermie"</a:t>
                      </a:r>
                      <a:br>
                        <a:rPr lang="de-DE" sz="1200" u="none" strike="noStrike">
                          <a:solidFill>
                            <a:srgbClr val="0000FF"/>
                          </a:solidFill>
                          <a:effectLst/>
                        </a:rPr>
                      </a:br>
                      <a:r>
                        <a:rPr lang="de-DE" sz="1200" u="none" strike="noStrike">
                          <a:solidFill>
                            <a:srgbClr val="0000FF"/>
                          </a:solidFill>
                          <a:effectLst/>
                        </a:rPr>
                        <a:t>Kapitel 4.2.1</a:t>
                      </a:r>
                      <a:endParaRPr lang="de-DE" sz="1200" b="0" i="0" u="sng" strike="noStrike">
                        <a:solidFill>
                          <a:srgbClr val="0000FF"/>
                        </a:solidFill>
                        <a:effectLst/>
                        <a:latin typeface="Calibri" panose="020F0502020204030204" pitchFamily="34" charset="0"/>
                      </a:endParaRPr>
                    </a:p>
                  </a:txBody>
                  <a:tcPr marL="2575" marR="2575" marT="2575" marB="0" anchor="b"/>
                </a:tc>
                <a:extLst>
                  <a:ext uri="{0D108BD9-81ED-4DB2-BD59-A6C34878D82A}">
                    <a16:rowId xmlns:a16="http://schemas.microsoft.com/office/drawing/2014/main" val="3362484256"/>
                  </a:ext>
                </a:extLst>
              </a:tr>
              <a:tr h="108140">
                <a:tc>
                  <a:txBody>
                    <a:bodyPr/>
                    <a:lstStyle/>
                    <a:p>
                      <a:pPr algn="ctr" fontAlgn="t"/>
                      <a:r>
                        <a:rPr lang="de-DE" sz="1200" u="none" strike="noStrike">
                          <a:solidFill>
                            <a:srgbClr val="0000FF"/>
                          </a:solidFill>
                          <a:effectLst/>
                        </a:rPr>
                        <a:t>17</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err="1">
                          <a:solidFill>
                            <a:srgbClr val="0000FF"/>
                          </a:solidFill>
                          <a:effectLst/>
                        </a:rPr>
                        <a:t>Floecksmühle</a:t>
                      </a:r>
                      <a:r>
                        <a:rPr lang="de-DE" sz="1200" u="sng" strike="noStrike" dirty="0">
                          <a:solidFill>
                            <a:srgbClr val="0000FF"/>
                          </a:solidFill>
                          <a:effectLst/>
                        </a:rPr>
                        <a:t> 2019</a:t>
                      </a:r>
                      <a:r>
                        <a:rPr lang="de-DE" sz="1200" u="none" strike="noStrike" dirty="0">
                          <a:solidFill>
                            <a:srgbClr val="0000FF"/>
                          </a:solidFill>
                          <a:effectLst/>
                        </a:rPr>
                        <a:t>: "Erfahrungsbericht EEG, Wasserkraft"</a:t>
                      </a:r>
                      <a:br>
                        <a:rPr lang="de-DE" sz="1200" u="none" strike="noStrike" dirty="0">
                          <a:solidFill>
                            <a:srgbClr val="0000FF"/>
                          </a:solidFill>
                          <a:effectLst/>
                        </a:rPr>
                      </a:br>
                      <a:r>
                        <a:rPr lang="de-DE" sz="1200" u="none" strike="noStrike" dirty="0">
                          <a:solidFill>
                            <a:srgbClr val="0000FF"/>
                          </a:solidFill>
                          <a:effectLst/>
                        </a:rPr>
                        <a:t>Kapitel 6.1.1.1., Tabelle 6.1</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1339856212"/>
                  </a:ext>
                </a:extLst>
              </a:tr>
              <a:tr h="108140">
                <a:tc>
                  <a:txBody>
                    <a:bodyPr/>
                    <a:lstStyle/>
                    <a:p>
                      <a:pPr algn="ctr" fontAlgn="t"/>
                      <a:r>
                        <a:rPr lang="de-DE" sz="1200" u="none" strike="noStrike">
                          <a:solidFill>
                            <a:srgbClr val="0000FF"/>
                          </a:solidFill>
                          <a:effectLst/>
                        </a:rPr>
                        <a:t>18</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dirty="0">
                          <a:solidFill>
                            <a:srgbClr val="0000FF"/>
                          </a:solidFill>
                          <a:effectLst/>
                        </a:rPr>
                        <a:t>Prof. Dr. </a:t>
                      </a:r>
                      <a:r>
                        <a:rPr lang="de-DE" sz="1200" u="sng" strike="noStrike" dirty="0" err="1">
                          <a:solidFill>
                            <a:srgbClr val="0000FF"/>
                          </a:solidFill>
                          <a:effectLst/>
                        </a:rPr>
                        <a:t>Quasching</a:t>
                      </a:r>
                      <a:r>
                        <a:rPr lang="de-DE" sz="1200" u="sng" strike="noStrike" dirty="0">
                          <a:solidFill>
                            <a:srgbClr val="0000FF"/>
                          </a:solidFill>
                          <a:effectLst/>
                        </a:rPr>
                        <a:t> 2022:</a:t>
                      </a:r>
                      <a:br>
                        <a:rPr lang="de-DE" sz="1200" u="none" strike="noStrike" dirty="0">
                          <a:solidFill>
                            <a:srgbClr val="0000FF"/>
                          </a:solidFill>
                          <a:effectLst/>
                        </a:rPr>
                      </a:br>
                      <a:r>
                        <a:rPr lang="de-DE" sz="1200" u="none" strike="noStrike" dirty="0">
                          <a:solidFill>
                            <a:srgbClr val="0000FF"/>
                          </a:solidFill>
                          <a:effectLst/>
                        </a:rPr>
                        <a:t>Video: "Zeitenwende &amp; Klimakrise - Warum wir jetzt eine Energierevolution brauchen!</a:t>
                      </a:r>
                      <a:endParaRPr lang="de-DE" sz="1200" b="0" i="0" u="none" strike="noStrike" dirty="0">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2818144328"/>
                  </a:ext>
                </a:extLst>
              </a:tr>
            </a:tbl>
          </a:graphicData>
        </a:graphic>
      </p:graphicFrame>
    </p:spTree>
    <p:extLst>
      <p:ext uri="{BB962C8B-B14F-4D97-AF65-F5344CB8AC3E}">
        <p14:creationId xmlns:p14="http://schemas.microsoft.com/office/powerpoint/2010/main" val="1380578802"/>
      </p:ext>
    </p:extLst>
  </p:cSld>
  <p:clrMapOvr>
    <a:masterClrMapping/>
  </p:clrMapOvr>
  <p:transition>
    <p:randomBa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(3)</a:t>
            </a:r>
          </a:p>
        </p:txBody>
      </p:sp>
      <p:graphicFrame>
        <p:nvGraphicFramePr>
          <p:cNvPr id="4" name="Tabelle 3">
            <a:extLst>
              <a:ext uri="{FF2B5EF4-FFF2-40B4-BE49-F238E27FC236}">
                <a16:creationId xmlns:a16="http://schemas.microsoft.com/office/drawing/2014/main" id="{9E33D46E-EF95-35AB-2313-1BBED1FA13AF}"/>
              </a:ext>
            </a:extLst>
          </p:cNvPr>
          <p:cNvGraphicFramePr>
            <a:graphicFrameLocks noGrp="1"/>
          </p:cNvGraphicFramePr>
          <p:nvPr>
            <p:extLst>
              <p:ext uri="{D42A27DB-BD31-4B8C-83A1-F6EECF244321}">
                <p14:modId xmlns:p14="http://schemas.microsoft.com/office/powerpoint/2010/main" val="353511713"/>
              </p:ext>
            </p:extLst>
          </p:nvPr>
        </p:nvGraphicFramePr>
        <p:xfrm>
          <a:off x="375138" y="1038958"/>
          <a:ext cx="9155723" cy="4788355"/>
        </p:xfrm>
        <a:graphic>
          <a:graphicData uri="http://schemas.openxmlformats.org/drawingml/2006/table">
            <a:tbl>
              <a:tblPr>
                <a:tableStyleId>{5C22544A-7EE6-4342-B048-85BDC9FD1C3A}</a:tableStyleId>
              </a:tblPr>
              <a:tblGrid>
                <a:gridCol w="277889">
                  <a:extLst>
                    <a:ext uri="{9D8B030D-6E8A-4147-A177-3AD203B41FA5}">
                      <a16:colId xmlns:a16="http://schemas.microsoft.com/office/drawing/2014/main" val="763981469"/>
                    </a:ext>
                  </a:extLst>
                </a:gridCol>
                <a:gridCol w="8877834">
                  <a:extLst>
                    <a:ext uri="{9D8B030D-6E8A-4147-A177-3AD203B41FA5}">
                      <a16:colId xmlns:a16="http://schemas.microsoft.com/office/drawing/2014/main" val="3820396685"/>
                    </a:ext>
                  </a:extLst>
                </a:gridCol>
              </a:tblGrid>
              <a:tr h="54070">
                <a:tc>
                  <a:txBody>
                    <a:bodyPr/>
                    <a:lstStyle/>
                    <a:p>
                      <a:pPr algn="ctr" fontAlgn="t"/>
                      <a:r>
                        <a:rPr lang="de-DE" sz="1200" b="1" u="none" strike="noStrike">
                          <a:solidFill>
                            <a:schemeClr val="bg1"/>
                          </a:solidFill>
                          <a:effectLst/>
                        </a:rPr>
                        <a:t>Nr.</a:t>
                      </a:r>
                      <a:endParaRPr lang="de-DE" sz="1200" b="1" i="0" u="none" strike="noStrike">
                        <a:solidFill>
                          <a:schemeClr val="bg1"/>
                        </a:solidFill>
                        <a:effectLst/>
                        <a:latin typeface="Calibri" panose="020F0502020204030204" pitchFamily="34" charset="0"/>
                      </a:endParaRPr>
                    </a:p>
                  </a:txBody>
                  <a:tcPr marL="2575" marR="2575" marT="2575" marB="0">
                    <a:solidFill>
                      <a:schemeClr val="bg1">
                        <a:lumMod val="65000"/>
                      </a:schemeClr>
                    </a:solidFill>
                  </a:tcPr>
                </a:tc>
                <a:tc>
                  <a:txBody>
                    <a:bodyPr/>
                    <a:lstStyle/>
                    <a:p>
                      <a:pPr algn="ctr" fontAlgn="t"/>
                      <a:r>
                        <a:rPr lang="de-DE" sz="1200" b="1" u="none" strike="noStrike" dirty="0">
                          <a:solidFill>
                            <a:schemeClr val="bg1"/>
                          </a:solidFill>
                          <a:effectLst/>
                        </a:rPr>
                        <a:t>Quelle</a:t>
                      </a:r>
                      <a:endParaRPr lang="de-DE" sz="1200" b="1" i="0" u="none" strike="noStrike" dirty="0">
                        <a:solidFill>
                          <a:schemeClr val="bg1"/>
                        </a:solidFill>
                        <a:effectLst/>
                        <a:latin typeface="Calibri" panose="020F0502020204030204" pitchFamily="34" charset="0"/>
                      </a:endParaRPr>
                    </a:p>
                  </a:txBody>
                  <a:tcPr marL="2575" marR="2575" marT="2575" marB="0">
                    <a:solidFill>
                      <a:schemeClr val="bg1">
                        <a:lumMod val="65000"/>
                      </a:schemeClr>
                    </a:solidFill>
                  </a:tcPr>
                </a:tc>
                <a:extLst>
                  <a:ext uri="{0D108BD9-81ED-4DB2-BD59-A6C34878D82A}">
                    <a16:rowId xmlns:a16="http://schemas.microsoft.com/office/drawing/2014/main" val="3940278371"/>
                  </a:ext>
                </a:extLst>
              </a:tr>
              <a:tr h="162210">
                <a:tc>
                  <a:txBody>
                    <a:bodyPr/>
                    <a:lstStyle/>
                    <a:p>
                      <a:pPr algn="ctr" fontAlgn="t"/>
                      <a:r>
                        <a:rPr lang="de-DE" sz="1200" u="none" strike="noStrike">
                          <a:solidFill>
                            <a:srgbClr val="0000FF"/>
                          </a:solidFill>
                          <a:effectLst/>
                        </a:rPr>
                        <a:t>19</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dirty="0">
                          <a:solidFill>
                            <a:srgbClr val="0000FF"/>
                          </a:solidFill>
                          <a:effectLst/>
                        </a:rPr>
                        <a:t>UBA 2016</a:t>
                      </a:r>
                      <a:r>
                        <a:rPr lang="de-DE" sz="1200" u="none" strike="noStrike" dirty="0">
                          <a:solidFill>
                            <a:srgbClr val="0000FF"/>
                          </a:solidFill>
                          <a:effectLst/>
                        </a:rPr>
                        <a:t>:</a:t>
                      </a:r>
                      <a:br>
                        <a:rPr lang="de-DE" sz="1200" u="none" strike="noStrike" dirty="0">
                          <a:solidFill>
                            <a:srgbClr val="0000FF"/>
                          </a:solidFill>
                          <a:effectLst/>
                        </a:rPr>
                      </a:br>
                      <a:r>
                        <a:rPr lang="de-DE" sz="1200" u="none" strike="noStrike" dirty="0">
                          <a:solidFill>
                            <a:srgbClr val="0000FF"/>
                          </a:solidFill>
                          <a:effectLst/>
                        </a:rPr>
                        <a:t>"Umweltschädliche Subventionen in Deutschland"</a:t>
                      </a:r>
                      <a:br>
                        <a:rPr lang="de-DE" sz="1200" u="none" strike="noStrike" dirty="0">
                          <a:solidFill>
                            <a:srgbClr val="0000FF"/>
                          </a:solidFill>
                          <a:effectLst/>
                        </a:rPr>
                      </a:br>
                      <a:r>
                        <a:rPr lang="de-DE" sz="1200" u="none" strike="noStrike" dirty="0">
                          <a:solidFill>
                            <a:srgbClr val="0000FF"/>
                          </a:solidFill>
                          <a:effectLst/>
                        </a:rPr>
                        <a:t>Kapitel III.1, Tabelle 3</a:t>
                      </a:r>
                      <a:endParaRPr lang="de-DE" sz="1200" b="0" i="0" u="none" strike="noStrike" dirty="0">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3743418757"/>
                  </a:ext>
                </a:extLst>
              </a:tr>
              <a:tr h="108140">
                <a:tc>
                  <a:txBody>
                    <a:bodyPr/>
                    <a:lstStyle/>
                    <a:p>
                      <a:pPr algn="ctr" fontAlgn="t"/>
                      <a:r>
                        <a:rPr lang="de-DE" sz="1200" u="none" strike="noStrike">
                          <a:solidFill>
                            <a:srgbClr val="0000FF"/>
                          </a:solidFill>
                          <a:effectLst/>
                        </a:rPr>
                        <a:t>20</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sng" strike="noStrike" dirty="0">
                          <a:solidFill>
                            <a:srgbClr val="0000FF"/>
                          </a:solidFill>
                          <a:effectLst/>
                        </a:rPr>
                        <a:t>UBA 2019</a:t>
                      </a:r>
                      <a:r>
                        <a:rPr lang="de-DE" sz="1200" u="none" strike="noStrike" dirty="0">
                          <a:solidFill>
                            <a:srgbClr val="0000FF"/>
                          </a:solidFill>
                          <a:effectLst/>
                        </a:rPr>
                        <a:t>:</a:t>
                      </a:r>
                      <a:br>
                        <a:rPr lang="de-DE" sz="1200" u="none" strike="noStrike" dirty="0">
                          <a:solidFill>
                            <a:srgbClr val="0000FF"/>
                          </a:solidFill>
                          <a:effectLst/>
                        </a:rPr>
                      </a:br>
                      <a:r>
                        <a:rPr lang="de-DE" sz="1200" u="none" strike="noStrike" dirty="0">
                          <a:solidFill>
                            <a:srgbClr val="0000FF"/>
                          </a:solidFill>
                          <a:effectLst/>
                        </a:rPr>
                        <a:t>"Gesellschaftliche Kosten von Umweltbelastungen"</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1443006803"/>
                  </a:ext>
                </a:extLst>
              </a:tr>
              <a:tr h="105565">
                <a:tc>
                  <a:txBody>
                    <a:bodyPr/>
                    <a:lstStyle/>
                    <a:p>
                      <a:pPr algn="ctr" fontAlgn="t"/>
                      <a:r>
                        <a:rPr lang="de-DE" sz="1200" u="none" strike="noStrike">
                          <a:solidFill>
                            <a:srgbClr val="0000FF"/>
                          </a:solidFill>
                          <a:effectLst/>
                        </a:rPr>
                        <a:t>21</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none" strike="noStrike" dirty="0">
                          <a:solidFill>
                            <a:srgbClr val="0000FF"/>
                          </a:solidFill>
                          <a:effectLst/>
                        </a:rPr>
                        <a:t>NABU, BSW-Solar 2021:</a:t>
                      </a:r>
                      <a:br>
                        <a:rPr lang="de-DE" sz="1200" u="none" strike="noStrike" dirty="0">
                          <a:solidFill>
                            <a:srgbClr val="0000FF"/>
                          </a:solidFill>
                          <a:effectLst/>
                        </a:rPr>
                      </a:br>
                      <a:r>
                        <a:rPr lang="de-DE" sz="1200" u="none" strike="noStrike" dirty="0">
                          <a:solidFill>
                            <a:srgbClr val="0000FF"/>
                          </a:solidFill>
                          <a:effectLst/>
                        </a:rPr>
                        <a:t>Kriterien für naturverträgliche Photovoltaik-Freiflächenanlagen, Seite 1</a:t>
                      </a:r>
                      <a:endParaRPr lang="de-DE" sz="1200" b="0" i="0" u="none" strike="noStrike" dirty="0">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3862613090"/>
                  </a:ext>
                </a:extLst>
              </a:tr>
              <a:tr h="108140">
                <a:tc>
                  <a:txBody>
                    <a:bodyPr/>
                    <a:lstStyle/>
                    <a:p>
                      <a:pPr algn="ctr" fontAlgn="t"/>
                      <a:r>
                        <a:rPr lang="de-DE" sz="1200" u="none" strike="noStrike">
                          <a:solidFill>
                            <a:srgbClr val="0000FF"/>
                          </a:solidFill>
                          <a:effectLst/>
                        </a:rPr>
                        <a:t>22</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t"/>
                      <a:r>
                        <a:rPr lang="de-DE" sz="1200" u="none" strike="noStrike" dirty="0">
                          <a:solidFill>
                            <a:srgbClr val="0000FF"/>
                          </a:solidFill>
                          <a:effectLst/>
                        </a:rPr>
                        <a:t>Fraunhofer ISE 2020:</a:t>
                      </a:r>
                      <a:br>
                        <a:rPr lang="de-DE" sz="1200" u="none" strike="noStrike" dirty="0">
                          <a:solidFill>
                            <a:srgbClr val="0000FF"/>
                          </a:solidFill>
                          <a:effectLst/>
                        </a:rPr>
                      </a:br>
                      <a:r>
                        <a:rPr lang="de-DE" sz="1200" u="none" strike="noStrike" dirty="0">
                          <a:solidFill>
                            <a:srgbClr val="0000FF"/>
                          </a:solidFill>
                          <a:effectLst/>
                        </a:rPr>
                        <a:t>AGRI-PHOTOVOLTAIK: CHANCE FÜR LANDWIRTSCHAFT UND ENERGIEWENDE, EIN LEITFADEN FÜR DEUTSCHLAND</a:t>
                      </a:r>
                      <a:endParaRPr lang="de-DE" sz="1200" b="0" i="0" u="none" strike="noStrike" dirty="0">
                        <a:solidFill>
                          <a:srgbClr val="0000FF"/>
                        </a:solidFill>
                        <a:effectLst/>
                        <a:latin typeface="Calibri" panose="020F0502020204030204" pitchFamily="34" charset="0"/>
                      </a:endParaRPr>
                    </a:p>
                  </a:txBody>
                  <a:tcPr marL="2575" marR="2575" marT="2575" marB="0">
                    <a:solidFill>
                      <a:schemeClr val="bg1"/>
                    </a:solidFill>
                  </a:tcPr>
                </a:tc>
                <a:extLst>
                  <a:ext uri="{0D108BD9-81ED-4DB2-BD59-A6C34878D82A}">
                    <a16:rowId xmlns:a16="http://schemas.microsoft.com/office/drawing/2014/main" val="806192289"/>
                  </a:ext>
                </a:extLst>
              </a:tr>
              <a:tr h="108140">
                <a:tc>
                  <a:txBody>
                    <a:bodyPr/>
                    <a:lstStyle/>
                    <a:p>
                      <a:pPr algn="ctr" fontAlgn="t"/>
                      <a:r>
                        <a:rPr lang="de-DE" sz="1200" u="none" strike="noStrike">
                          <a:solidFill>
                            <a:srgbClr val="0000FF"/>
                          </a:solidFill>
                          <a:effectLst/>
                        </a:rPr>
                        <a:t>23</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t"/>
                      <a:r>
                        <a:rPr lang="de-DE" sz="1200" u="sng" strike="noStrike">
                          <a:solidFill>
                            <a:srgbClr val="0000FF"/>
                          </a:solidFill>
                          <a:effectLst/>
                        </a:rPr>
                        <a:t>Landtag RLP, 2019:</a:t>
                      </a:r>
                      <a:br>
                        <a:rPr lang="de-DE" sz="1200" u="none" strike="noStrike">
                          <a:solidFill>
                            <a:srgbClr val="0000FF"/>
                          </a:solidFill>
                          <a:effectLst/>
                        </a:rPr>
                      </a:br>
                      <a:r>
                        <a:rPr lang="de-DE" sz="1200" u="none" strike="noStrike">
                          <a:solidFill>
                            <a:srgbClr val="0000FF"/>
                          </a:solidFill>
                          <a:effectLst/>
                        </a:rPr>
                        <a:t>kleine Anfrage, – Drucksache 17/9606 –, Betrieb von Biogasanlagen, Seite 3</a:t>
                      </a:r>
                      <a:endParaRPr lang="de-DE" sz="1200" b="0" i="0" u="none" strike="noStrike">
                        <a:solidFill>
                          <a:srgbClr val="0000FF"/>
                        </a:solidFill>
                        <a:effectLst/>
                        <a:latin typeface="Calibri" panose="020F0502020204030204" pitchFamily="34" charset="0"/>
                      </a:endParaRPr>
                    </a:p>
                  </a:txBody>
                  <a:tcPr marL="2575" marR="2575" marT="2575" marB="0"/>
                </a:tc>
                <a:extLst>
                  <a:ext uri="{0D108BD9-81ED-4DB2-BD59-A6C34878D82A}">
                    <a16:rowId xmlns:a16="http://schemas.microsoft.com/office/drawing/2014/main" val="2308881949"/>
                  </a:ext>
                </a:extLst>
              </a:tr>
              <a:tr h="108140">
                <a:tc>
                  <a:txBody>
                    <a:bodyPr/>
                    <a:lstStyle/>
                    <a:p>
                      <a:pPr algn="ctr" fontAlgn="t"/>
                      <a:r>
                        <a:rPr lang="de-DE" sz="1200" u="none" strike="noStrike">
                          <a:solidFill>
                            <a:srgbClr val="0000FF"/>
                          </a:solidFill>
                          <a:effectLst/>
                        </a:rPr>
                        <a:t>24</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b"/>
                      <a:r>
                        <a:rPr lang="de-DE" sz="1200" u="sng" strike="noStrike" dirty="0">
                          <a:solidFill>
                            <a:srgbClr val="0000FF"/>
                          </a:solidFill>
                          <a:effectLst/>
                        </a:rPr>
                        <a:t>Landtag RLP, 2019:</a:t>
                      </a:r>
                      <a:br>
                        <a:rPr lang="de-DE" sz="1200" u="sng" strike="noStrike" dirty="0">
                          <a:solidFill>
                            <a:srgbClr val="0000FF"/>
                          </a:solidFill>
                          <a:effectLst/>
                        </a:rPr>
                      </a:br>
                      <a:r>
                        <a:rPr lang="de-DE" sz="1200" u="none" strike="noStrike" dirty="0">
                          <a:solidFill>
                            <a:srgbClr val="0000FF"/>
                          </a:solidFill>
                          <a:effectLst/>
                        </a:rPr>
                        <a:t>Sprechvermerk "Sitzung des Ausschusses für Wirtschaft und Verkehr am 27. November 2019", Seite 2</a:t>
                      </a:r>
                      <a:endParaRPr lang="de-DE" sz="1200" b="0" i="0" u="sng" strike="noStrike" dirty="0">
                        <a:solidFill>
                          <a:srgbClr val="0000FF"/>
                        </a:solidFill>
                        <a:effectLst/>
                        <a:latin typeface="Calibri" panose="020F0502020204030204" pitchFamily="34" charset="0"/>
                      </a:endParaRPr>
                    </a:p>
                  </a:txBody>
                  <a:tcPr marL="2575" marR="2575" marT="2575" marB="0" anchor="b">
                    <a:solidFill>
                      <a:schemeClr val="bg1"/>
                    </a:solidFill>
                  </a:tcPr>
                </a:tc>
                <a:extLst>
                  <a:ext uri="{0D108BD9-81ED-4DB2-BD59-A6C34878D82A}">
                    <a16:rowId xmlns:a16="http://schemas.microsoft.com/office/drawing/2014/main" val="3376391219"/>
                  </a:ext>
                </a:extLst>
              </a:tr>
              <a:tr h="108140">
                <a:tc>
                  <a:txBody>
                    <a:bodyPr/>
                    <a:lstStyle/>
                    <a:p>
                      <a:pPr algn="ctr" fontAlgn="t"/>
                      <a:r>
                        <a:rPr lang="de-DE" sz="1200" u="none" strike="noStrike">
                          <a:solidFill>
                            <a:srgbClr val="0000FF"/>
                          </a:solidFill>
                          <a:effectLst/>
                        </a:rPr>
                        <a:t>25</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b"/>
                      <a:r>
                        <a:rPr lang="de-DE" sz="1200" u="sng" strike="noStrike">
                          <a:solidFill>
                            <a:srgbClr val="0000FF"/>
                          </a:solidFill>
                          <a:effectLst/>
                        </a:rPr>
                        <a:t>FNR Energiepfalanzen:</a:t>
                      </a:r>
                      <a:br>
                        <a:rPr lang="de-DE" sz="1200" u="sng" strike="noStrike">
                          <a:solidFill>
                            <a:srgbClr val="0000FF"/>
                          </a:solidFill>
                          <a:effectLst/>
                        </a:rPr>
                      </a:br>
                      <a:r>
                        <a:rPr lang="de-DE" sz="1200" u="none" strike="noStrike">
                          <a:solidFill>
                            <a:srgbClr val="0000FF"/>
                          </a:solidFill>
                          <a:effectLst/>
                        </a:rPr>
                        <a:t>Raps</a:t>
                      </a:r>
                      <a:endParaRPr lang="de-DE" sz="1200" b="0" i="0" u="sng" strike="noStrike">
                        <a:solidFill>
                          <a:srgbClr val="0000FF"/>
                        </a:solidFill>
                        <a:effectLst/>
                        <a:latin typeface="Calibri" panose="020F0502020204030204" pitchFamily="34" charset="0"/>
                      </a:endParaRPr>
                    </a:p>
                  </a:txBody>
                  <a:tcPr marL="2575" marR="2575" marT="2575" marB="0" anchor="b"/>
                </a:tc>
                <a:extLst>
                  <a:ext uri="{0D108BD9-81ED-4DB2-BD59-A6C34878D82A}">
                    <a16:rowId xmlns:a16="http://schemas.microsoft.com/office/drawing/2014/main" val="3350790427"/>
                  </a:ext>
                </a:extLst>
              </a:tr>
              <a:tr h="108140">
                <a:tc>
                  <a:txBody>
                    <a:bodyPr/>
                    <a:lstStyle/>
                    <a:p>
                      <a:pPr algn="ctr" fontAlgn="t"/>
                      <a:r>
                        <a:rPr lang="de-DE" sz="1200" u="none" strike="noStrike">
                          <a:solidFill>
                            <a:srgbClr val="0000FF"/>
                          </a:solidFill>
                          <a:effectLst/>
                        </a:rPr>
                        <a:t>26</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b"/>
                      <a:r>
                        <a:rPr lang="de-DE" sz="1200" u="sng" strike="noStrike" dirty="0">
                          <a:solidFill>
                            <a:srgbClr val="0000FF"/>
                          </a:solidFill>
                          <a:effectLst/>
                        </a:rPr>
                        <a:t>FNR Daten und Fakten:</a:t>
                      </a:r>
                      <a:br>
                        <a:rPr lang="de-DE" sz="1200" u="sng" strike="noStrike" dirty="0">
                          <a:solidFill>
                            <a:srgbClr val="0000FF"/>
                          </a:solidFill>
                          <a:effectLst/>
                        </a:rPr>
                      </a:br>
                      <a:r>
                        <a:rPr lang="de-DE" sz="1200" u="none" strike="noStrike" dirty="0">
                          <a:solidFill>
                            <a:srgbClr val="0000FF"/>
                          </a:solidFill>
                          <a:effectLst/>
                        </a:rPr>
                        <a:t>Faustzahlen zu Biogasanlagen</a:t>
                      </a:r>
                      <a:endParaRPr lang="de-DE" sz="1200" b="0" i="0" u="sng" strike="noStrike" dirty="0">
                        <a:solidFill>
                          <a:srgbClr val="0000FF"/>
                        </a:solidFill>
                        <a:effectLst/>
                        <a:latin typeface="Calibri" panose="020F0502020204030204" pitchFamily="34" charset="0"/>
                      </a:endParaRPr>
                    </a:p>
                  </a:txBody>
                  <a:tcPr marL="2575" marR="2575" marT="2575" marB="0" anchor="b">
                    <a:solidFill>
                      <a:schemeClr val="bg1"/>
                    </a:solidFill>
                  </a:tcPr>
                </a:tc>
                <a:extLst>
                  <a:ext uri="{0D108BD9-81ED-4DB2-BD59-A6C34878D82A}">
                    <a16:rowId xmlns:a16="http://schemas.microsoft.com/office/drawing/2014/main" val="2750536896"/>
                  </a:ext>
                </a:extLst>
              </a:tr>
              <a:tr h="108140">
                <a:tc>
                  <a:txBody>
                    <a:bodyPr/>
                    <a:lstStyle/>
                    <a:p>
                      <a:pPr algn="ctr" fontAlgn="t"/>
                      <a:r>
                        <a:rPr lang="de-DE" sz="1200" u="none" strike="noStrike">
                          <a:solidFill>
                            <a:srgbClr val="0000FF"/>
                          </a:solidFill>
                          <a:effectLst/>
                        </a:rPr>
                        <a:t>27</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b"/>
                      <a:r>
                        <a:rPr lang="de-DE" sz="1200" u="sng" strike="noStrike">
                          <a:solidFill>
                            <a:srgbClr val="0000FF"/>
                          </a:solidFill>
                          <a:effectLst/>
                        </a:rPr>
                        <a:t>FNR Kraftstoffe:</a:t>
                      </a:r>
                      <a:br>
                        <a:rPr lang="de-DE" sz="1200" u="sng" strike="noStrike">
                          <a:solidFill>
                            <a:srgbClr val="0000FF"/>
                          </a:solidFill>
                          <a:effectLst/>
                        </a:rPr>
                      </a:br>
                      <a:r>
                        <a:rPr lang="de-DE" sz="1200" u="none" strike="noStrike">
                          <a:solidFill>
                            <a:srgbClr val="0000FF"/>
                          </a:solidFill>
                          <a:effectLst/>
                        </a:rPr>
                        <a:t>Biodiesel</a:t>
                      </a:r>
                      <a:endParaRPr lang="de-DE" sz="1200" b="0" i="0" u="sng" strike="noStrike">
                        <a:solidFill>
                          <a:srgbClr val="0000FF"/>
                        </a:solidFill>
                        <a:effectLst/>
                        <a:latin typeface="Calibri" panose="020F0502020204030204" pitchFamily="34" charset="0"/>
                      </a:endParaRPr>
                    </a:p>
                  </a:txBody>
                  <a:tcPr marL="2575" marR="2575" marT="2575" marB="0" anchor="b"/>
                </a:tc>
                <a:extLst>
                  <a:ext uri="{0D108BD9-81ED-4DB2-BD59-A6C34878D82A}">
                    <a16:rowId xmlns:a16="http://schemas.microsoft.com/office/drawing/2014/main" val="1478966807"/>
                  </a:ext>
                </a:extLst>
              </a:tr>
              <a:tr h="108140">
                <a:tc>
                  <a:txBody>
                    <a:bodyPr/>
                    <a:lstStyle/>
                    <a:p>
                      <a:pPr algn="ctr" fontAlgn="t"/>
                      <a:r>
                        <a:rPr lang="de-DE" sz="1200" u="none" strike="noStrike">
                          <a:solidFill>
                            <a:srgbClr val="0000FF"/>
                          </a:solidFill>
                          <a:effectLst/>
                        </a:rPr>
                        <a:t>28</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b"/>
                      <a:r>
                        <a:rPr lang="de-DE" sz="1200" u="sng" strike="noStrike" dirty="0" err="1">
                          <a:solidFill>
                            <a:srgbClr val="0000FF"/>
                          </a:solidFill>
                          <a:effectLst/>
                        </a:rPr>
                        <a:t>proplanta</a:t>
                      </a:r>
                      <a:r>
                        <a:rPr lang="de-DE" sz="1200" u="sng" strike="noStrike" dirty="0">
                          <a:solidFill>
                            <a:srgbClr val="0000FF"/>
                          </a:solidFill>
                          <a:effectLst/>
                        </a:rPr>
                        <a:t> 2022:</a:t>
                      </a:r>
                      <a:br>
                        <a:rPr lang="de-DE" sz="1200" u="sng" strike="noStrike" dirty="0">
                          <a:solidFill>
                            <a:srgbClr val="0000FF"/>
                          </a:solidFill>
                          <a:effectLst/>
                        </a:rPr>
                      </a:br>
                      <a:r>
                        <a:rPr lang="de-DE" sz="1200" u="none" strike="noStrike" dirty="0">
                          <a:solidFill>
                            <a:srgbClr val="0000FF"/>
                          </a:solidFill>
                          <a:effectLst/>
                        </a:rPr>
                        <a:t>Raps-Preis</a:t>
                      </a:r>
                      <a:endParaRPr lang="de-DE" sz="1200" b="0" i="0" u="sng" strike="noStrike" dirty="0">
                        <a:solidFill>
                          <a:srgbClr val="0000FF"/>
                        </a:solidFill>
                        <a:effectLst/>
                        <a:latin typeface="Calibri" panose="020F0502020204030204" pitchFamily="34" charset="0"/>
                      </a:endParaRPr>
                    </a:p>
                  </a:txBody>
                  <a:tcPr marL="2575" marR="2575" marT="2575" marB="0" anchor="b">
                    <a:solidFill>
                      <a:schemeClr val="bg1"/>
                    </a:solidFill>
                  </a:tcPr>
                </a:tc>
                <a:extLst>
                  <a:ext uri="{0D108BD9-81ED-4DB2-BD59-A6C34878D82A}">
                    <a16:rowId xmlns:a16="http://schemas.microsoft.com/office/drawing/2014/main" val="2832579887"/>
                  </a:ext>
                </a:extLst>
              </a:tr>
              <a:tr h="108140">
                <a:tc>
                  <a:txBody>
                    <a:bodyPr/>
                    <a:lstStyle/>
                    <a:p>
                      <a:pPr algn="ctr" fontAlgn="t"/>
                      <a:r>
                        <a:rPr lang="de-DE" sz="1200" u="none" strike="noStrike">
                          <a:solidFill>
                            <a:srgbClr val="0000FF"/>
                          </a:solidFill>
                          <a:effectLst/>
                        </a:rPr>
                        <a:t>29</a:t>
                      </a:r>
                      <a:endParaRPr lang="de-DE" sz="1200" b="0" i="0" u="none" strike="noStrike">
                        <a:solidFill>
                          <a:srgbClr val="0000FF"/>
                        </a:solidFill>
                        <a:effectLst/>
                        <a:latin typeface="Calibri" panose="020F0502020204030204" pitchFamily="34" charset="0"/>
                      </a:endParaRPr>
                    </a:p>
                  </a:txBody>
                  <a:tcPr marL="2575" marR="2575" marT="2575" marB="0"/>
                </a:tc>
                <a:tc>
                  <a:txBody>
                    <a:bodyPr/>
                    <a:lstStyle/>
                    <a:p>
                      <a:pPr algn="l" fontAlgn="b"/>
                      <a:r>
                        <a:rPr lang="de-DE" sz="1200" u="sng" strike="noStrike">
                          <a:solidFill>
                            <a:srgbClr val="0000FF"/>
                          </a:solidFill>
                          <a:effectLst/>
                        </a:rPr>
                        <a:t>agrheute:</a:t>
                      </a:r>
                      <a:br>
                        <a:rPr lang="de-DE" sz="1200" u="sng" strike="noStrike">
                          <a:solidFill>
                            <a:srgbClr val="0000FF"/>
                          </a:solidFill>
                          <a:effectLst/>
                        </a:rPr>
                      </a:br>
                      <a:r>
                        <a:rPr lang="de-DE" sz="1200" u="none" strike="noStrike">
                          <a:solidFill>
                            <a:srgbClr val="0000FF"/>
                          </a:solidFill>
                          <a:effectLst/>
                        </a:rPr>
                        <a:t>Pachtpreise RIP 2021</a:t>
                      </a:r>
                      <a:endParaRPr lang="de-DE" sz="1200" b="0" i="0" u="sng" strike="noStrike">
                        <a:solidFill>
                          <a:srgbClr val="0000FF"/>
                        </a:solidFill>
                        <a:effectLst/>
                        <a:latin typeface="Calibri" panose="020F0502020204030204" pitchFamily="34" charset="0"/>
                      </a:endParaRPr>
                    </a:p>
                  </a:txBody>
                  <a:tcPr marL="2575" marR="2575" marT="2575" marB="0" anchor="b"/>
                </a:tc>
                <a:extLst>
                  <a:ext uri="{0D108BD9-81ED-4DB2-BD59-A6C34878D82A}">
                    <a16:rowId xmlns:a16="http://schemas.microsoft.com/office/drawing/2014/main" val="1339244572"/>
                  </a:ext>
                </a:extLst>
              </a:tr>
              <a:tr h="108140">
                <a:tc>
                  <a:txBody>
                    <a:bodyPr/>
                    <a:lstStyle/>
                    <a:p>
                      <a:pPr algn="ctr" fontAlgn="t"/>
                      <a:r>
                        <a:rPr lang="de-DE" sz="1200" u="none" strike="noStrike">
                          <a:solidFill>
                            <a:srgbClr val="0000FF"/>
                          </a:solidFill>
                          <a:effectLst/>
                        </a:rPr>
                        <a:t>30</a:t>
                      </a:r>
                      <a:endParaRPr lang="de-DE" sz="1200" b="0" i="0" u="none" strike="noStrike">
                        <a:solidFill>
                          <a:srgbClr val="0000FF"/>
                        </a:solidFill>
                        <a:effectLst/>
                        <a:latin typeface="Calibri" panose="020F0502020204030204" pitchFamily="34" charset="0"/>
                      </a:endParaRPr>
                    </a:p>
                  </a:txBody>
                  <a:tcPr marL="2575" marR="2575" marT="2575" marB="0">
                    <a:solidFill>
                      <a:schemeClr val="bg1"/>
                    </a:solidFill>
                  </a:tcPr>
                </a:tc>
                <a:tc>
                  <a:txBody>
                    <a:bodyPr/>
                    <a:lstStyle/>
                    <a:p>
                      <a:pPr algn="l" fontAlgn="b"/>
                      <a:r>
                        <a:rPr lang="de-DE" sz="1200" u="sng" strike="noStrike" dirty="0" err="1">
                          <a:solidFill>
                            <a:srgbClr val="0000FF"/>
                          </a:solidFill>
                          <a:effectLst/>
                        </a:rPr>
                        <a:t>oekom</a:t>
                      </a:r>
                      <a:r>
                        <a:rPr lang="de-DE" sz="1200" u="sng" strike="noStrike" dirty="0">
                          <a:solidFill>
                            <a:srgbClr val="0000FF"/>
                          </a:solidFill>
                          <a:effectLst/>
                        </a:rPr>
                        <a:t> Verlag 2020:</a:t>
                      </a:r>
                      <a:br>
                        <a:rPr lang="de-DE" sz="1200" u="sng" strike="noStrike" dirty="0">
                          <a:solidFill>
                            <a:srgbClr val="0000FF"/>
                          </a:solidFill>
                          <a:effectLst/>
                        </a:rPr>
                      </a:br>
                      <a:r>
                        <a:rPr lang="de-DE" sz="1200" u="none" strike="noStrike" dirty="0">
                          <a:solidFill>
                            <a:srgbClr val="0000FF"/>
                          </a:solidFill>
                          <a:effectLst/>
                        </a:rPr>
                        <a:t>Handbuch Klimaschutz, Seite 97</a:t>
                      </a:r>
                      <a:endParaRPr lang="de-DE" sz="1200" b="0" i="0" u="sng" strike="noStrike" dirty="0">
                        <a:solidFill>
                          <a:srgbClr val="0000FF"/>
                        </a:solidFill>
                        <a:effectLst/>
                        <a:latin typeface="Calibri" panose="020F0502020204030204" pitchFamily="34" charset="0"/>
                      </a:endParaRPr>
                    </a:p>
                  </a:txBody>
                  <a:tcPr marL="2575" marR="2575" marT="2575" marB="0" anchor="b">
                    <a:solidFill>
                      <a:schemeClr val="bg1"/>
                    </a:solidFill>
                  </a:tcPr>
                </a:tc>
                <a:extLst>
                  <a:ext uri="{0D108BD9-81ED-4DB2-BD59-A6C34878D82A}">
                    <a16:rowId xmlns:a16="http://schemas.microsoft.com/office/drawing/2014/main" val="2735748452"/>
                  </a:ext>
                </a:extLst>
              </a:tr>
            </a:tbl>
          </a:graphicData>
        </a:graphic>
      </p:graphicFrame>
    </p:spTree>
    <p:extLst>
      <p:ext uri="{BB962C8B-B14F-4D97-AF65-F5344CB8AC3E}">
        <p14:creationId xmlns:p14="http://schemas.microsoft.com/office/powerpoint/2010/main" val="170436092"/>
      </p:ext>
    </p:extLst>
  </p:cSld>
  <p:clrMapOvr>
    <a:masterClrMapping/>
  </p:clrMapOvr>
  <p:transition>
    <p:randomBa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230832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spTree>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gen 4">
            <a:extLst>
              <a:ext uri="{FF2B5EF4-FFF2-40B4-BE49-F238E27FC236}">
                <a16:creationId xmlns:a16="http://schemas.microsoft.com/office/drawing/2014/main" id="{98992BE2-44E3-5DB1-DA44-58A4C916EE95}"/>
              </a:ext>
            </a:extLst>
          </p:cNvPr>
          <p:cNvSpPr/>
          <p:nvPr/>
        </p:nvSpPr>
        <p:spPr bwMode="auto">
          <a:xfrm>
            <a:off x="2673350" y="1317117"/>
            <a:ext cx="4483100" cy="4483100"/>
          </a:xfrm>
          <a:prstGeom prst="arc">
            <a:avLst>
              <a:gd name="adj1" fmla="val 8396354"/>
              <a:gd name="adj2" fmla="val 2388602"/>
            </a:avLst>
          </a:prstGeom>
          <a:solidFill>
            <a:srgbClr val="FFCC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10243" name="Text Box 2">
            <a:extLst>
              <a:ext uri="{FF2B5EF4-FFF2-40B4-BE49-F238E27FC236}">
                <a16:creationId xmlns:a16="http://schemas.microsoft.com/office/drawing/2014/main" id="{5073EAD7-04C1-3B4E-19E2-8F7D6A99125A}"/>
              </a:ext>
            </a:extLst>
          </p:cNvPr>
          <p:cNvSpPr txBox="1">
            <a:spLocks noChangeArrowheads="1"/>
          </p:cNvSpPr>
          <p:nvPr/>
        </p:nvSpPr>
        <p:spPr bwMode="auto">
          <a:xfrm>
            <a:off x="969963" y="4699"/>
            <a:ext cx="43735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(1) PV (4)</a:t>
            </a:r>
          </a:p>
          <a:p>
            <a:pPr eaLnBrk="1" hangingPunct="1">
              <a:buFontTx/>
              <a:buNone/>
            </a:pPr>
            <a:r>
              <a:rPr lang="de-DE" altLang="de-DE" sz="2000" dirty="0">
                <a:solidFill>
                  <a:schemeClr val="bg1"/>
                </a:solidFill>
              </a:rPr>
              <a:t>Der Sonnenstand, azimutaler Verlauf</a:t>
            </a:r>
            <a:endParaRPr lang="en-GB" altLang="de-DE" sz="2000" dirty="0">
              <a:solidFill>
                <a:schemeClr val="bg1"/>
              </a:solidFill>
            </a:endParaRPr>
          </a:p>
        </p:txBody>
      </p:sp>
      <p:sp>
        <p:nvSpPr>
          <p:cNvPr id="117" name="Rectangle 4">
            <a:extLst>
              <a:ext uri="{FF2B5EF4-FFF2-40B4-BE49-F238E27FC236}">
                <a16:creationId xmlns:a16="http://schemas.microsoft.com/office/drawing/2014/main" id="{3FD4EB02-BAC7-7F03-94AE-0D488384934D}"/>
              </a:ext>
            </a:extLst>
          </p:cNvPr>
          <p:cNvSpPr>
            <a:spLocks noChangeArrowheads="1"/>
          </p:cNvSpPr>
          <p:nvPr/>
        </p:nvSpPr>
        <p:spPr bwMode="auto">
          <a:xfrm>
            <a:off x="153988" y="5983288"/>
            <a:ext cx="946785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Im Frühjahr/</a:t>
            </a:r>
            <a:r>
              <a:rPr lang="de-DE" altLang="de-DE" sz="1800" b="1" dirty="0">
                <a:solidFill>
                  <a:srgbClr val="00B050"/>
                </a:solidFill>
              </a:rPr>
              <a:t>Sommer</a:t>
            </a:r>
            <a:r>
              <a:rPr lang="de-DE" altLang="de-DE" sz="1800" dirty="0">
                <a:solidFill>
                  <a:srgbClr val="00B050"/>
                </a:solidFill>
              </a:rPr>
              <a:t>/Herbst decken Ost/West-Anlagen zusätzliche Potenziale </a:t>
            </a:r>
            <a:r>
              <a:rPr lang="de-DE" altLang="de-DE" sz="1800" dirty="0" err="1">
                <a:solidFill>
                  <a:srgbClr val="00B050"/>
                </a:solidFill>
              </a:rPr>
              <a:t>ggü</a:t>
            </a:r>
            <a:r>
              <a:rPr lang="de-DE" altLang="de-DE" sz="1800" dirty="0">
                <a:solidFill>
                  <a:srgbClr val="00B050"/>
                </a:solidFill>
              </a:rPr>
              <a:t>. Süd ab! </a:t>
            </a:r>
          </a:p>
        </p:txBody>
      </p:sp>
      <p:cxnSp>
        <p:nvCxnSpPr>
          <p:cNvPr id="10245" name="Gerade Verbindung 6">
            <a:extLst>
              <a:ext uri="{FF2B5EF4-FFF2-40B4-BE49-F238E27FC236}">
                <a16:creationId xmlns:a16="http://schemas.microsoft.com/office/drawing/2014/main" id="{B16A8DEC-90CC-E8CB-7078-53C9D05A8F0E}"/>
              </a:ext>
            </a:extLst>
          </p:cNvPr>
          <p:cNvCxnSpPr>
            <a:cxnSpLocks noChangeShapeType="1"/>
          </p:cNvCxnSpPr>
          <p:nvPr/>
        </p:nvCxnSpPr>
        <p:spPr bwMode="auto">
          <a:xfrm flipH="1">
            <a:off x="2600325" y="3569780"/>
            <a:ext cx="4625975"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6" name="Gerade Verbindung 8">
            <a:extLst>
              <a:ext uri="{FF2B5EF4-FFF2-40B4-BE49-F238E27FC236}">
                <a16:creationId xmlns:a16="http://schemas.microsoft.com/office/drawing/2014/main" id="{A88BD105-EBD1-EBE5-7A01-9D343715F390}"/>
              </a:ext>
            </a:extLst>
          </p:cNvPr>
          <p:cNvCxnSpPr>
            <a:cxnSpLocks noChangeShapeType="1"/>
          </p:cNvCxnSpPr>
          <p:nvPr/>
        </p:nvCxnSpPr>
        <p:spPr bwMode="auto">
          <a:xfrm>
            <a:off x="4914900" y="1113917"/>
            <a:ext cx="0" cy="429895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7" name="Textfeld 13">
            <a:extLst>
              <a:ext uri="{FF2B5EF4-FFF2-40B4-BE49-F238E27FC236}">
                <a16:creationId xmlns:a16="http://schemas.microsoft.com/office/drawing/2014/main" id="{CE215617-A699-D229-44FC-5B9214656F0F}"/>
              </a:ext>
            </a:extLst>
          </p:cNvPr>
          <p:cNvSpPr txBox="1">
            <a:spLocks noChangeArrowheads="1"/>
          </p:cNvSpPr>
          <p:nvPr/>
        </p:nvSpPr>
        <p:spPr bwMode="auto">
          <a:xfrm>
            <a:off x="7186613" y="3399917"/>
            <a:ext cx="671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West</a:t>
            </a:r>
          </a:p>
        </p:txBody>
      </p:sp>
      <p:sp>
        <p:nvSpPr>
          <p:cNvPr id="10248" name="Textfeld 17">
            <a:extLst>
              <a:ext uri="{FF2B5EF4-FFF2-40B4-BE49-F238E27FC236}">
                <a16:creationId xmlns:a16="http://schemas.microsoft.com/office/drawing/2014/main" id="{17CACF49-385F-F339-C99D-BF87C3E4B0F8}"/>
              </a:ext>
            </a:extLst>
          </p:cNvPr>
          <p:cNvSpPr txBox="1">
            <a:spLocks noChangeArrowheads="1"/>
          </p:cNvSpPr>
          <p:nvPr/>
        </p:nvSpPr>
        <p:spPr bwMode="auto">
          <a:xfrm>
            <a:off x="2155825" y="3399917"/>
            <a:ext cx="527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Ost</a:t>
            </a:r>
          </a:p>
        </p:txBody>
      </p:sp>
      <p:sp>
        <p:nvSpPr>
          <p:cNvPr id="10249" name="Textfeld 18">
            <a:extLst>
              <a:ext uri="{FF2B5EF4-FFF2-40B4-BE49-F238E27FC236}">
                <a16:creationId xmlns:a16="http://schemas.microsoft.com/office/drawing/2014/main" id="{5CFBD2D3-7332-AB88-1281-121B7A68CB7B}"/>
              </a:ext>
            </a:extLst>
          </p:cNvPr>
          <p:cNvSpPr txBox="1">
            <a:spLocks noChangeArrowheads="1"/>
          </p:cNvSpPr>
          <p:nvPr/>
        </p:nvSpPr>
        <p:spPr bwMode="auto">
          <a:xfrm>
            <a:off x="4640263" y="788480"/>
            <a:ext cx="57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Süd</a:t>
            </a:r>
          </a:p>
        </p:txBody>
      </p:sp>
      <p:sp>
        <p:nvSpPr>
          <p:cNvPr id="10250" name="Textfeld 19">
            <a:extLst>
              <a:ext uri="{FF2B5EF4-FFF2-40B4-BE49-F238E27FC236}">
                <a16:creationId xmlns:a16="http://schemas.microsoft.com/office/drawing/2014/main" id="{AE1C6EE1-0CB5-3A89-6903-77245A5CD1C7}"/>
              </a:ext>
            </a:extLst>
          </p:cNvPr>
          <p:cNvSpPr txBox="1">
            <a:spLocks noChangeArrowheads="1"/>
          </p:cNvSpPr>
          <p:nvPr/>
        </p:nvSpPr>
        <p:spPr bwMode="auto">
          <a:xfrm>
            <a:off x="4608513" y="5511292"/>
            <a:ext cx="66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Nord</a:t>
            </a:r>
          </a:p>
        </p:txBody>
      </p:sp>
      <p:pic>
        <p:nvPicPr>
          <p:cNvPr id="10251" name="Grafik 30">
            <a:extLst>
              <a:ext uri="{FF2B5EF4-FFF2-40B4-BE49-F238E27FC236}">
                <a16:creationId xmlns:a16="http://schemas.microsoft.com/office/drawing/2014/main" id="{8CDEA08B-BABC-E167-11D2-47116AFD08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4844542"/>
            <a:ext cx="72866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Grafik 32">
            <a:extLst>
              <a:ext uri="{FF2B5EF4-FFF2-40B4-BE49-F238E27FC236}">
                <a16:creationId xmlns:a16="http://schemas.microsoft.com/office/drawing/2014/main" id="{4D369E31-B098-625B-BF44-818945A5F9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4844542"/>
            <a:ext cx="7286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15">
            <a:extLst>
              <a:ext uri="{FF2B5EF4-FFF2-40B4-BE49-F238E27FC236}">
                <a16:creationId xmlns:a16="http://schemas.microsoft.com/office/drawing/2014/main" id="{277DD389-0D67-73D7-CE4D-ABEFEC9BBCBD}"/>
              </a:ext>
            </a:extLst>
          </p:cNvPr>
          <p:cNvGrpSpPr>
            <a:grpSpLocks/>
          </p:cNvGrpSpPr>
          <p:nvPr/>
        </p:nvGrpSpPr>
        <p:grpSpPr bwMode="auto">
          <a:xfrm>
            <a:off x="354013" y="1317117"/>
            <a:ext cx="9217025" cy="4483100"/>
            <a:chOff x="353447" y="1151907"/>
            <a:chExt cx="9217921" cy="4482935"/>
          </a:xfrm>
        </p:grpSpPr>
        <p:sp>
          <p:nvSpPr>
            <p:cNvPr id="11" name="Bogen 10">
              <a:extLst>
                <a:ext uri="{FF2B5EF4-FFF2-40B4-BE49-F238E27FC236}">
                  <a16:creationId xmlns:a16="http://schemas.microsoft.com/office/drawing/2014/main" id="{B2F66D55-98AB-3B06-1365-5E4BF287B9F5}"/>
                </a:ext>
              </a:extLst>
            </p:cNvPr>
            <p:cNvSpPr/>
            <p:nvPr/>
          </p:nvSpPr>
          <p:spPr bwMode="auto">
            <a:xfrm>
              <a:off x="2673009" y="1151907"/>
              <a:ext cx="4483536" cy="4482935"/>
            </a:xfrm>
            <a:prstGeom prst="arc">
              <a:avLst>
                <a:gd name="adj1" fmla="val 13062045"/>
                <a:gd name="adj2" fmla="val 19323845"/>
              </a:avLst>
            </a:prstGeom>
            <a:solidFill>
              <a:srgbClr val="FFFF00">
                <a:alpha val="70980"/>
              </a:srgb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0281" name="Grafik 14">
              <a:extLst>
                <a:ext uri="{FF2B5EF4-FFF2-40B4-BE49-F238E27FC236}">
                  <a16:creationId xmlns:a16="http://schemas.microsoft.com/office/drawing/2014/main" id="{7A8C8BB7-40AD-184C-FBD4-737E5D8498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4508" y="1460666"/>
              <a:ext cx="728881" cy="6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2" name="Grafik 31">
              <a:extLst>
                <a:ext uri="{FF2B5EF4-FFF2-40B4-BE49-F238E27FC236}">
                  <a16:creationId xmlns:a16="http://schemas.microsoft.com/office/drawing/2014/main" id="{C7756058-2B7C-E218-363F-F8106D265D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91818" y="1460666"/>
              <a:ext cx="728881" cy="6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3" name="Textfeld 33">
              <a:extLst>
                <a:ext uri="{FF2B5EF4-FFF2-40B4-BE49-F238E27FC236}">
                  <a16:creationId xmlns:a16="http://schemas.microsoft.com/office/drawing/2014/main" id="{ADB0192C-71B3-A576-E535-20997901DB3A}"/>
                </a:ext>
              </a:extLst>
            </p:cNvPr>
            <p:cNvSpPr txBox="1">
              <a:spLocks noChangeArrowheads="1"/>
            </p:cNvSpPr>
            <p:nvPr/>
          </p:nvSpPr>
          <p:spPr bwMode="auto">
            <a:xfrm>
              <a:off x="7663474" y="1577459"/>
              <a:ext cx="1907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a:t>21. Dez. 16:00 Uhr</a:t>
              </a:r>
            </a:p>
            <a:p>
              <a:pPr algn="ctr">
                <a:buFontTx/>
                <a:buNone/>
              </a:pPr>
              <a:r>
                <a:rPr lang="de-DE" altLang="de-DE" sz="1600"/>
                <a:t>+ 53 °</a:t>
              </a:r>
            </a:p>
            <a:p>
              <a:pPr algn="ctr">
                <a:buFontTx/>
                <a:buNone/>
              </a:pPr>
              <a:r>
                <a:rPr lang="de-DE" altLang="de-DE" sz="1600"/>
                <a:t>SD: 8 h</a:t>
              </a:r>
            </a:p>
          </p:txBody>
        </p:sp>
        <p:sp>
          <p:nvSpPr>
            <p:cNvPr id="10284" name="Textfeld 34">
              <a:extLst>
                <a:ext uri="{FF2B5EF4-FFF2-40B4-BE49-F238E27FC236}">
                  <a16:creationId xmlns:a16="http://schemas.microsoft.com/office/drawing/2014/main" id="{DBC2B83A-1147-838C-C449-55C1C8A06964}"/>
                </a:ext>
              </a:extLst>
            </p:cNvPr>
            <p:cNvSpPr txBox="1">
              <a:spLocks noChangeArrowheads="1"/>
            </p:cNvSpPr>
            <p:nvPr/>
          </p:nvSpPr>
          <p:spPr bwMode="auto">
            <a:xfrm>
              <a:off x="353447" y="1577459"/>
              <a:ext cx="19078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a:t>21. Dez. 08:00 Uhr</a:t>
              </a:r>
            </a:p>
            <a:p>
              <a:pPr algn="ctr">
                <a:buFontTx/>
                <a:buNone/>
              </a:pPr>
              <a:r>
                <a:rPr lang="de-DE" altLang="de-DE" sz="1600"/>
                <a:t>- 53 °</a:t>
              </a:r>
            </a:p>
          </p:txBody>
        </p:sp>
      </p:grpSp>
      <p:sp>
        <p:nvSpPr>
          <p:cNvPr id="10254" name="Textfeld 35">
            <a:extLst>
              <a:ext uri="{FF2B5EF4-FFF2-40B4-BE49-F238E27FC236}">
                <a16:creationId xmlns:a16="http://schemas.microsoft.com/office/drawing/2014/main" id="{4C5692B0-FA05-D698-5E73-2764C13E33AA}"/>
              </a:ext>
            </a:extLst>
          </p:cNvPr>
          <p:cNvSpPr txBox="1">
            <a:spLocks noChangeArrowheads="1"/>
          </p:cNvSpPr>
          <p:nvPr/>
        </p:nvSpPr>
        <p:spPr bwMode="auto">
          <a:xfrm>
            <a:off x="7662863" y="4903280"/>
            <a:ext cx="18748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a:t>21. Jun. 20:30 Uhr</a:t>
            </a:r>
          </a:p>
          <a:p>
            <a:pPr algn="ctr">
              <a:buFontTx/>
              <a:buNone/>
            </a:pPr>
            <a:r>
              <a:rPr lang="de-DE" altLang="de-DE" sz="1600"/>
              <a:t>+ 127 °</a:t>
            </a:r>
          </a:p>
          <a:p>
            <a:pPr algn="ctr">
              <a:buFontTx/>
              <a:buNone/>
            </a:pPr>
            <a:r>
              <a:rPr lang="de-DE" altLang="de-DE" sz="1600"/>
              <a:t>SD: 16 h</a:t>
            </a:r>
          </a:p>
        </p:txBody>
      </p:sp>
      <p:sp>
        <p:nvSpPr>
          <p:cNvPr id="10255" name="Textfeld 36">
            <a:extLst>
              <a:ext uri="{FF2B5EF4-FFF2-40B4-BE49-F238E27FC236}">
                <a16:creationId xmlns:a16="http://schemas.microsoft.com/office/drawing/2014/main" id="{741F0F2F-2F65-262B-8304-AE8BAB0D2181}"/>
              </a:ext>
            </a:extLst>
          </p:cNvPr>
          <p:cNvSpPr txBox="1">
            <a:spLocks noChangeArrowheads="1"/>
          </p:cNvSpPr>
          <p:nvPr/>
        </p:nvSpPr>
        <p:spPr bwMode="auto">
          <a:xfrm>
            <a:off x="354013" y="4903280"/>
            <a:ext cx="1873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a:t>21. Jun. 04:30 Uhr</a:t>
            </a:r>
          </a:p>
          <a:p>
            <a:pPr algn="ctr">
              <a:buFontTx/>
              <a:buNone/>
            </a:pPr>
            <a:r>
              <a:rPr lang="de-DE" altLang="de-DE" sz="1600"/>
              <a:t>- 127 °</a:t>
            </a:r>
          </a:p>
        </p:txBody>
      </p:sp>
      <p:sp>
        <p:nvSpPr>
          <p:cNvPr id="10256" name="Textfeld 37">
            <a:extLst>
              <a:ext uri="{FF2B5EF4-FFF2-40B4-BE49-F238E27FC236}">
                <a16:creationId xmlns:a16="http://schemas.microsoft.com/office/drawing/2014/main" id="{493D68CE-4D57-FA60-455A-4EE09930B404}"/>
              </a:ext>
            </a:extLst>
          </p:cNvPr>
          <p:cNvSpPr txBox="1">
            <a:spLocks noChangeArrowheads="1"/>
          </p:cNvSpPr>
          <p:nvPr/>
        </p:nvSpPr>
        <p:spPr bwMode="auto">
          <a:xfrm>
            <a:off x="7802563" y="3153855"/>
            <a:ext cx="2000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a:t>20. März. 18:30 Uhr</a:t>
            </a:r>
          </a:p>
          <a:p>
            <a:pPr algn="ctr">
              <a:buFontTx/>
              <a:buNone/>
            </a:pPr>
            <a:r>
              <a:rPr lang="de-DE" altLang="de-DE" sz="1600"/>
              <a:t>23. Sep. 18:20 Uhr</a:t>
            </a:r>
          </a:p>
          <a:p>
            <a:pPr algn="ctr">
              <a:buFontTx/>
              <a:buNone/>
            </a:pPr>
            <a:r>
              <a:rPr lang="de-DE" altLang="de-DE" sz="1600"/>
              <a:t>+ 90 °</a:t>
            </a:r>
          </a:p>
          <a:p>
            <a:pPr algn="ctr">
              <a:buFontTx/>
              <a:buNone/>
            </a:pPr>
            <a:r>
              <a:rPr lang="de-DE" altLang="de-DE" sz="1600"/>
              <a:t>SD: 12 h</a:t>
            </a:r>
          </a:p>
        </p:txBody>
      </p:sp>
      <p:sp>
        <p:nvSpPr>
          <p:cNvPr id="10257" name="Textfeld 41">
            <a:extLst>
              <a:ext uri="{FF2B5EF4-FFF2-40B4-BE49-F238E27FC236}">
                <a16:creationId xmlns:a16="http://schemas.microsoft.com/office/drawing/2014/main" id="{3359CEB7-23AA-DB8B-C98A-34F70D5EEF35}"/>
              </a:ext>
            </a:extLst>
          </p:cNvPr>
          <p:cNvSpPr txBox="1">
            <a:spLocks noChangeArrowheads="1"/>
          </p:cNvSpPr>
          <p:nvPr/>
        </p:nvSpPr>
        <p:spPr bwMode="auto">
          <a:xfrm>
            <a:off x="153988" y="3153855"/>
            <a:ext cx="20018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a:t>20. März. 06:30 Uhr</a:t>
            </a:r>
          </a:p>
          <a:p>
            <a:pPr algn="ctr">
              <a:buFontTx/>
              <a:buNone/>
            </a:pPr>
            <a:r>
              <a:rPr lang="de-DE" altLang="de-DE" sz="1600"/>
              <a:t>23. Sep. 06:20 Uhr</a:t>
            </a:r>
          </a:p>
          <a:p>
            <a:pPr algn="ctr">
              <a:buFontTx/>
              <a:buNone/>
            </a:pPr>
            <a:r>
              <a:rPr lang="de-DE" altLang="de-DE" sz="1600"/>
              <a:t>- 90 °</a:t>
            </a:r>
          </a:p>
        </p:txBody>
      </p:sp>
      <p:grpSp>
        <p:nvGrpSpPr>
          <p:cNvPr id="24" name="Gruppieren 23">
            <a:extLst>
              <a:ext uri="{FF2B5EF4-FFF2-40B4-BE49-F238E27FC236}">
                <a16:creationId xmlns:a16="http://schemas.microsoft.com/office/drawing/2014/main" id="{7FCA21B7-844A-3871-382E-09833E4FFD99}"/>
              </a:ext>
            </a:extLst>
          </p:cNvPr>
          <p:cNvGrpSpPr>
            <a:grpSpLocks/>
          </p:cNvGrpSpPr>
          <p:nvPr/>
        </p:nvGrpSpPr>
        <p:grpSpPr bwMode="auto">
          <a:xfrm>
            <a:off x="3987800" y="3358642"/>
            <a:ext cx="1860550" cy="434975"/>
            <a:chOff x="5943600" y="3859618"/>
            <a:chExt cx="1860698" cy="616688"/>
          </a:xfrm>
        </p:grpSpPr>
        <p:sp>
          <p:nvSpPr>
            <p:cNvPr id="25" name="Trapezoid 24">
              <a:extLst>
                <a:ext uri="{FF2B5EF4-FFF2-40B4-BE49-F238E27FC236}">
                  <a16:creationId xmlns:a16="http://schemas.microsoft.com/office/drawing/2014/main" id="{F7233188-4A1E-C1FD-2AFA-DC7E5C50AB71}"/>
                </a:ext>
              </a:extLst>
            </p:cNvPr>
            <p:cNvSpPr/>
            <p:nvPr/>
          </p:nvSpPr>
          <p:spPr bwMode="auto">
            <a:xfrm>
              <a:off x="5943600" y="3859618"/>
              <a:ext cx="1860698" cy="616688"/>
            </a:xfrm>
            <a:prstGeom prst="trapezoid">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cxnSp>
          <p:nvCxnSpPr>
            <p:cNvPr id="10275" name="Gerade Verbindung 25">
              <a:extLst>
                <a:ext uri="{FF2B5EF4-FFF2-40B4-BE49-F238E27FC236}">
                  <a16:creationId xmlns:a16="http://schemas.microsoft.com/office/drawing/2014/main" id="{0BAFBAE2-2480-BF56-635E-9F6D96BDB387}"/>
                </a:ext>
              </a:extLst>
            </p:cNvPr>
            <p:cNvCxnSpPr>
              <a:cxnSpLocks noChangeShapeType="1"/>
            </p:cNvCxnSpPr>
            <p:nvPr/>
          </p:nvCxnSpPr>
          <p:spPr bwMode="auto">
            <a:xfrm>
              <a:off x="6052242" y="4042372"/>
              <a:ext cx="1638677"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6" name="Gerade Verbindung 26">
              <a:extLst>
                <a:ext uri="{FF2B5EF4-FFF2-40B4-BE49-F238E27FC236}">
                  <a16:creationId xmlns:a16="http://schemas.microsoft.com/office/drawing/2014/main" id="{179D5151-8217-B73E-667B-DF5F63F70216}"/>
                </a:ext>
              </a:extLst>
            </p:cNvPr>
            <p:cNvCxnSpPr>
              <a:cxnSpLocks noChangeShapeType="1"/>
            </p:cNvCxnSpPr>
            <p:nvPr/>
          </p:nvCxnSpPr>
          <p:spPr bwMode="auto">
            <a:xfrm>
              <a:off x="5997921" y="4259655"/>
              <a:ext cx="1751845"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7" name="Gerade Verbindung 27">
              <a:extLst>
                <a:ext uri="{FF2B5EF4-FFF2-40B4-BE49-F238E27FC236}">
                  <a16:creationId xmlns:a16="http://schemas.microsoft.com/office/drawing/2014/main" id="{C9F7E41D-64D9-F67C-8BE4-1126EF498031}"/>
                </a:ext>
              </a:extLst>
            </p:cNvPr>
            <p:cNvCxnSpPr>
              <a:cxnSpLocks noChangeShapeType="1"/>
            </p:cNvCxnSpPr>
            <p:nvPr/>
          </p:nvCxnSpPr>
          <p:spPr bwMode="auto">
            <a:xfrm flipH="1">
              <a:off x="6378174" y="3859618"/>
              <a:ext cx="122221"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8" name="Gerade Verbindung 28">
              <a:extLst>
                <a:ext uri="{FF2B5EF4-FFF2-40B4-BE49-F238E27FC236}">
                  <a16:creationId xmlns:a16="http://schemas.microsoft.com/office/drawing/2014/main" id="{91940000-410C-652D-0F91-6D373A370646}"/>
                </a:ext>
              </a:extLst>
            </p:cNvPr>
            <p:cNvCxnSpPr>
              <a:cxnSpLocks noChangeShapeType="1"/>
            </p:cNvCxnSpPr>
            <p:nvPr/>
          </p:nvCxnSpPr>
          <p:spPr bwMode="auto">
            <a:xfrm>
              <a:off x="7282880" y="3859618"/>
              <a:ext cx="113797"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9" name="Gerade Verbindung 29">
              <a:extLst>
                <a:ext uri="{FF2B5EF4-FFF2-40B4-BE49-F238E27FC236}">
                  <a16:creationId xmlns:a16="http://schemas.microsoft.com/office/drawing/2014/main" id="{568F4F0A-7569-D3E3-DD05-AB4B5BBF359F}"/>
                </a:ext>
              </a:extLst>
            </p:cNvPr>
            <p:cNvCxnSpPr>
              <a:cxnSpLocks noChangeShapeType="1"/>
              <a:stCxn id="25" idx="0"/>
              <a:endCxn id="25" idx="2"/>
            </p:cNvCxnSpPr>
            <p:nvPr/>
          </p:nvCxnSpPr>
          <p:spPr bwMode="auto">
            <a:xfrm>
              <a:off x="6873949" y="3859618"/>
              <a:ext cx="0"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uppieren 30">
            <a:extLst>
              <a:ext uri="{FF2B5EF4-FFF2-40B4-BE49-F238E27FC236}">
                <a16:creationId xmlns:a16="http://schemas.microsoft.com/office/drawing/2014/main" id="{149C1AE2-83D7-D1CC-5501-856B8EA71355}"/>
              </a:ext>
            </a:extLst>
          </p:cNvPr>
          <p:cNvGrpSpPr>
            <a:grpSpLocks/>
          </p:cNvGrpSpPr>
          <p:nvPr/>
        </p:nvGrpSpPr>
        <p:grpSpPr bwMode="auto">
          <a:xfrm rot="16200000">
            <a:off x="3775076" y="3349117"/>
            <a:ext cx="1860550" cy="434975"/>
            <a:chOff x="5943600" y="3859618"/>
            <a:chExt cx="1860698" cy="616688"/>
          </a:xfrm>
        </p:grpSpPr>
        <p:sp>
          <p:nvSpPr>
            <p:cNvPr id="32" name="Trapezoid 31">
              <a:extLst>
                <a:ext uri="{FF2B5EF4-FFF2-40B4-BE49-F238E27FC236}">
                  <a16:creationId xmlns:a16="http://schemas.microsoft.com/office/drawing/2014/main" id="{01BA8DF1-CA78-DBC2-C12B-042DF63D5383}"/>
                </a:ext>
              </a:extLst>
            </p:cNvPr>
            <p:cNvSpPr/>
            <p:nvPr/>
          </p:nvSpPr>
          <p:spPr bwMode="auto">
            <a:xfrm>
              <a:off x="5943600" y="3859618"/>
              <a:ext cx="1860698" cy="616688"/>
            </a:xfrm>
            <a:prstGeom prst="trapezoid">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cxnSp>
          <p:nvCxnSpPr>
            <p:cNvPr id="10269" name="Gerade Verbindung 32">
              <a:extLst>
                <a:ext uri="{FF2B5EF4-FFF2-40B4-BE49-F238E27FC236}">
                  <a16:creationId xmlns:a16="http://schemas.microsoft.com/office/drawing/2014/main" id="{1643B357-0F05-5777-2E04-0713113D96E0}"/>
                </a:ext>
              </a:extLst>
            </p:cNvPr>
            <p:cNvCxnSpPr>
              <a:cxnSpLocks noChangeShapeType="1"/>
            </p:cNvCxnSpPr>
            <p:nvPr/>
          </p:nvCxnSpPr>
          <p:spPr bwMode="auto">
            <a:xfrm>
              <a:off x="6052242" y="4042372"/>
              <a:ext cx="1638677"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0" name="Gerade Verbindung 33">
              <a:extLst>
                <a:ext uri="{FF2B5EF4-FFF2-40B4-BE49-F238E27FC236}">
                  <a16:creationId xmlns:a16="http://schemas.microsoft.com/office/drawing/2014/main" id="{D6C9A767-8CE3-DE0D-096B-926D453C3B09}"/>
                </a:ext>
              </a:extLst>
            </p:cNvPr>
            <p:cNvCxnSpPr>
              <a:cxnSpLocks noChangeShapeType="1"/>
            </p:cNvCxnSpPr>
            <p:nvPr/>
          </p:nvCxnSpPr>
          <p:spPr bwMode="auto">
            <a:xfrm>
              <a:off x="5997921" y="4259655"/>
              <a:ext cx="1751845"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1" name="Gerade Verbindung 34">
              <a:extLst>
                <a:ext uri="{FF2B5EF4-FFF2-40B4-BE49-F238E27FC236}">
                  <a16:creationId xmlns:a16="http://schemas.microsoft.com/office/drawing/2014/main" id="{A82CF75B-9B99-EF34-3E40-69C9D325FC70}"/>
                </a:ext>
              </a:extLst>
            </p:cNvPr>
            <p:cNvCxnSpPr>
              <a:cxnSpLocks noChangeShapeType="1"/>
            </p:cNvCxnSpPr>
            <p:nvPr/>
          </p:nvCxnSpPr>
          <p:spPr bwMode="auto">
            <a:xfrm flipH="1">
              <a:off x="6378174" y="3859618"/>
              <a:ext cx="122221"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2" name="Gerade Verbindung 35">
              <a:extLst>
                <a:ext uri="{FF2B5EF4-FFF2-40B4-BE49-F238E27FC236}">
                  <a16:creationId xmlns:a16="http://schemas.microsoft.com/office/drawing/2014/main" id="{E88C3DD2-C1E6-99DF-B613-E0E48B4CDF98}"/>
                </a:ext>
              </a:extLst>
            </p:cNvPr>
            <p:cNvCxnSpPr>
              <a:cxnSpLocks noChangeShapeType="1"/>
            </p:cNvCxnSpPr>
            <p:nvPr/>
          </p:nvCxnSpPr>
          <p:spPr bwMode="auto">
            <a:xfrm>
              <a:off x="7282880" y="3859618"/>
              <a:ext cx="113797"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3" name="Gerade Verbindung 36">
              <a:extLst>
                <a:ext uri="{FF2B5EF4-FFF2-40B4-BE49-F238E27FC236}">
                  <a16:creationId xmlns:a16="http://schemas.microsoft.com/office/drawing/2014/main" id="{10D9D056-D59B-9DD4-A5EB-A364AC58664A}"/>
                </a:ext>
              </a:extLst>
            </p:cNvPr>
            <p:cNvCxnSpPr>
              <a:cxnSpLocks noChangeShapeType="1"/>
              <a:stCxn id="32" idx="0"/>
              <a:endCxn id="32" idx="2"/>
            </p:cNvCxnSpPr>
            <p:nvPr/>
          </p:nvCxnSpPr>
          <p:spPr bwMode="auto">
            <a:xfrm>
              <a:off x="6873949" y="3859618"/>
              <a:ext cx="0"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 name="Gruppieren 37">
            <a:extLst>
              <a:ext uri="{FF2B5EF4-FFF2-40B4-BE49-F238E27FC236}">
                <a16:creationId xmlns:a16="http://schemas.microsoft.com/office/drawing/2014/main" id="{16BFD827-5469-ECB9-B226-7756D90B62C1}"/>
              </a:ext>
            </a:extLst>
          </p:cNvPr>
          <p:cNvGrpSpPr>
            <a:grpSpLocks/>
          </p:cNvGrpSpPr>
          <p:nvPr/>
        </p:nvGrpSpPr>
        <p:grpSpPr bwMode="auto">
          <a:xfrm rot="5400000" flipH="1">
            <a:off x="4209257" y="3349911"/>
            <a:ext cx="1860550" cy="433387"/>
            <a:chOff x="5943600" y="3859618"/>
            <a:chExt cx="1860698" cy="616688"/>
          </a:xfrm>
        </p:grpSpPr>
        <p:sp>
          <p:nvSpPr>
            <p:cNvPr id="39" name="Trapezoid 38">
              <a:extLst>
                <a:ext uri="{FF2B5EF4-FFF2-40B4-BE49-F238E27FC236}">
                  <a16:creationId xmlns:a16="http://schemas.microsoft.com/office/drawing/2014/main" id="{2B54832E-CF98-8195-F78F-DBDE3BA2FD82}"/>
                </a:ext>
              </a:extLst>
            </p:cNvPr>
            <p:cNvSpPr/>
            <p:nvPr/>
          </p:nvSpPr>
          <p:spPr bwMode="auto">
            <a:xfrm>
              <a:off x="5943600" y="3859618"/>
              <a:ext cx="1860698" cy="616688"/>
            </a:xfrm>
            <a:prstGeom prst="trapezoid">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cxnSp>
          <p:nvCxnSpPr>
            <p:cNvPr id="10263" name="Gerade Verbindung 39">
              <a:extLst>
                <a:ext uri="{FF2B5EF4-FFF2-40B4-BE49-F238E27FC236}">
                  <a16:creationId xmlns:a16="http://schemas.microsoft.com/office/drawing/2014/main" id="{F67CC376-B2FB-6CAE-733C-BBC398D8E7E2}"/>
                </a:ext>
              </a:extLst>
            </p:cNvPr>
            <p:cNvCxnSpPr>
              <a:cxnSpLocks noChangeShapeType="1"/>
            </p:cNvCxnSpPr>
            <p:nvPr/>
          </p:nvCxnSpPr>
          <p:spPr bwMode="auto">
            <a:xfrm>
              <a:off x="6052242" y="4042372"/>
              <a:ext cx="1638677"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4" name="Gerade Verbindung 40">
              <a:extLst>
                <a:ext uri="{FF2B5EF4-FFF2-40B4-BE49-F238E27FC236}">
                  <a16:creationId xmlns:a16="http://schemas.microsoft.com/office/drawing/2014/main" id="{57FD6225-CB50-56EF-11B5-CB9E0D658862}"/>
                </a:ext>
              </a:extLst>
            </p:cNvPr>
            <p:cNvCxnSpPr>
              <a:cxnSpLocks noChangeShapeType="1"/>
            </p:cNvCxnSpPr>
            <p:nvPr/>
          </p:nvCxnSpPr>
          <p:spPr bwMode="auto">
            <a:xfrm>
              <a:off x="5997921" y="4259655"/>
              <a:ext cx="1751845"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5" name="Gerade Verbindung 41">
              <a:extLst>
                <a:ext uri="{FF2B5EF4-FFF2-40B4-BE49-F238E27FC236}">
                  <a16:creationId xmlns:a16="http://schemas.microsoft.com/office/drawing/2014/main" id="{CC5E3F48-B1CB-7CD1-B786-B08C82633610}"/>
                </a:ext>
              </a:extLst>
            </p:cNvPr>
            <p:cNvCxnSpPr>
              <a:cxnSpLocks noChangeShapeType="1"/>
            </p:cNvCxnSpPr>
            <p:nvPr/>
          </p:nvCxnSpPr>
          <p:spPr bwMode="auto">
            <a:xfrm flipH="1">
              <a:off x="6378174" y="3859618"/>
              <a:ext cx="122221"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6" name="Gerade Verbindung 42">
              <a:extLst>
                <a:ext uri="{FF2B5EF4-FFF2-40B4-BE49-F238E27FC236}">
                  <a16:creationId xmlns:a16="http://schemas.microsoft.com/office/drawing/2014/main" id="{DE9F5E43-B2EB-312F-CC9A-26DB66625606}"/>
                </a:ext>
              </a:extLst>
            </p:cNvPr>
            <p:cNvCxnSpPr>
              <a:cxnSpLocks noChangeShapeType="1"/>
            </p:cNvCxnSpPr>
            <p:nvPr/>
          </p:nvCxnSpPr>
          <p:spPr bwMode="auto">
            <a:xfrm>
              <a:off x="7282880" y="3859618"/>
              <a:ext cx="113797"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7" name="Gerade Verbindung 43">
              <a:extLst>
                <a:ext uri="{FF2B5EF4-FFF2-40B4-BE49-F238E27FC236}">
                  <a16:creationId xmlns:a16="http://schemas.microsoft.com/office/drawing/2014/main" id="{4783C475-1AB9-7387-42EB-EBAEEBD549D6}"/>
                </a:ext>
              </a:extLst>
            </p:cNvPr>
            <p:cNvCxnSpPr>
              <a:cxnSpLocks noChangeShapeType="1"/>
              <a:stCxn id="39" idx="0"/>
              <a:endCxn id="39" idx="2"/>
            </p:cNvCxnSpPr>
            <p:nvPr/>
          </p:nvCxnSpPr>
          <p:spPr bwMode="auto">
            <a:xfrm>
              <a:off x="6873949" y="3859618"/>
              <a:ext cx="0"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261" name="Text Box 5">
            <a:extLst>
              <a:ext uri="{FF2B5EF4-FFF2-40B4-BE49-F238E27FC236}">
                <a16:creationId xmlns:a16="http://schemas.microsoft.com/office/drawing/2014/main" id="{761BC378-CF0A-181F-B238-A313378CF9A5}"/>
              </a:ext>
            </a:extLst>
          </p:cNvPr>
          <p:cNvSpPr txBox="1">
            <a:spLocks noChangeArrowheads="1"/>
          </p:cNvSpPr>
          <p:nvPr/>
        </p:nvSpPr>
        <p:spPr bwMode="auto">
          <a:xfrm>
            <a:off x="342900" y="5671630"/>
            <a:ext cx="364843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sonnenaufgang-sonnenuntergang.de, ISE e.V.</a:t>
            </a:r>
            <a:endParaRPr lang="en-US" altLang="de-DE" sz="1200"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0-#ppt_w/2"/>
                                          </p:val>
                                        </p:tav>
                                        <p:tav tm="100000">
                                          <p:val>
                                            <p:strVal val="#ppt_x"/>
                                          </p:val>
                                        </p:tav>
                                      </p:tavLst>
                                    </p:anim>
                                    <p:anim calcmode="lin" valueType="num">
                                      <p:cBhvr additive="base">
                                        <p:cTn id="1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1000" fill="hold"/>
                                        <p:tgtEl>
                                          <p:spTgt spid="38"/>
                                        </p:tgtEl>
                                        <p:attrNameLst>
                                          <p:attrName>ppt_x</p:attrName>
                                        </p:attrNameLst>
                                      </p:cBhvr>
                                      <p:tavLst>
                                        <p:tav tm="0">
                                          <p:val>
                                            <p:strVal val="1+#ppt_w/2"/>
                                          </p:val>
                                        </p:tav>
                                        <p:tav tm="100000">
                                          <p:val>
                                            <p:strVal val="#ppt_x"/>
                                          </p:val>
                                        </p:tav>
                                      </p:tavLst>
                                    </p:anim>
                                    <p:anim calcmode="lin" valueType="num">
                                      <p:cBhvr additive="base">
                                        <p:cTn id="2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nodeType="clickEffect">
                                  <p:stCondLst>
                                    <p:cond delay="0"/>
                                  </p:stCondLst>
                                  <p:childTnLst>
                                    <p:set>
                                      <p:cBhvr>
                                        <p:cTn id="28" dur="1" fill="hold">
                                          <p:stCondLst>
                                            <p:cond delay="0"/>
                                          </p:stCondLst>
                                        </p:cTn>
                                        <p:tgtEl>
                                          <p:spTgt spid="117"/>
                                        </p:tgtEl>
                                        <p:attrNameLst>
                                          <p:attrName>style.visibility</p:attrName>
                                        </p:attrNameLst>
                                      </p:cBhvr>
                                      <p:to>
                                        <p:strVal val="visible"/>
                                      </p:to>
                                    </p:set>
                                    <p:anim calcmode="lin" valueType="num">
                                      <p:cBhvr additive="base">
                                        <p:cTn id="29" dur="1000" fill="hold"/>
                                        <p:tgtEl>
                                          <p:spTgt spid="117"/>
                                        </p:tgtEl>
                                        <p:attrNameLst>
                                          <p:attrName>ppt_x</p:attrName>
                                        </p:attrNameLst>
                                      </p:cBhvr>
                                      <p:tavLst>
                                        <p:tav tm="0">
                                          <p:val>
                                            <p:strVal val="#ppt_x"/>
                                          </p:val>
                                        </p:tav>
                                        <p:tav tm="100000">
                                          <p:val>
                                            <p:strVal val="#ppt_x"/>
                                          </p:val>
                                        </p:tav>
                                      </p:tavLst>
                                    </p:anim>
                                    <p:anim calcmode="lin" valueType="num">
                                      <p:cBhvr additive="base">
                                        <p:cTn id="30"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3058" y="0"/>
            <a:ext cx="891294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Grundlagen EE (1) PV (5)</a:t>
            </a:r>
          </a:p>
          <a:p>
            <a:r>
              <a:rPr lang="de-DE" altLang="de-DE" sz="2000" dirty="0">
                <a:solidFill>
                  <a:schemeClr val="bg1"/>
                </a:solidFill>
              </a:rPr>
              <a:t>Saisonale Erträge</a:t>
            </a:r>
          </a:p>
        </p:txBody>
      </p:sp>
      <p:sp>
        <p:nvSpPr>
          <p:cNvPr id="17" name="Textfeld 16">
            <a:extLst>
              <a:ext uri="{FF2B5EF4-FFF2-40B4-BE49-F238E27FC236}">
                <a16:creationId xmlns:a16="http://schemas.microsoft.com/office/drawing/2014/main" id="{47E2594F-CC7B-4475-9248-4025C544EFFD}"/>
              </a:ext>
            </a:extLst>
          </p:cNvPr>
          <p:cNvSpPr txBox="1"/>
          <p:nvPr/>
        </p:nvSpPr>
        <p:spPr>
          <a:xfrm>
            <a:off x="7843581" y="5447675"/>
            <a:ext cx="1680751" cy="276999"/>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ISE e.V.</a:t>
            </a:r>
            <a:endParaRPr lang="de-DE" sz="1200" dirty="0">
              <a:latin typeface="+mj-lt"/>
            </a:endParaRPr>
          </a:p>
        </p:txBody>
      </p:sp>
      <p:graphicFrame>
        <p:nvGraphicFramePr>
          <p:cNvPr id="14" name="Diagramm 13">
            <a:extLst>
              <a:ext uri="{FF2B5EF4-FFF2-40B4-BE49-F238E27FC236}">
                <a16:creationId xmlns:a16="http://schemas.microsoft.com/office/drawing/2014/main" id="{58C2F0A4-76F7-4FF1-8765-85B92EDBD060}"/>
              </a:ext>
            </a:extLst>
          </p:cNvPr>
          <p:cNvGraphicFramePr>
            <a:graphicFrameLocks/>
          </p:cNvGraphicFramePr>
          <p:nvPr/>
        </p:nvGraphicFramePr>
        <p:xfrm>
          <a:off x="2668905" y="2058352"/>
          <a:ext cx="4568190" cy="274129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a:extLst>
              <a:ext uri="{FF2B5EF4-FFF2-40B4-BE49-F238E27FC236}">
                <a16:creationId xmlns:a16="http://schemas.microsoft.com/office/drawing/2014/main" id="{571A51C3-8264-45B5-BDE4-D8D43F6B96A7}"/>
              </a:ext>
            </a:extLst>
          </p:cNvPr>
          <p:cNvSpPr txBox="1"/>
          <p:nvPr/>
        </p:nvSpPr>
        <p:spPr>
          <a:xfrm>
            <a:off x="4027906" y="1698354"/>
            <a:ext cx="1850186" cy="338554"/>
          </a:xfrm>
          <a:prstGeom prst="rect">
            <a:avLst/>
          </a:prstGeom>
          <a:noFill/>
        </p:spPr>
        <p:txBody>
          <a:bodyPr wrap="none" rtlCol="0">
            <a:spAutoFit/>
          </a:bodyPr>
          <a:lstStyle/>
          <a:p>
            <a:r>
              <a:rPr lang="de-DE" sz="1600" u="sng" dirty="0">
                <a:solidFill>
                  <a:srgbClr val="FF0000"/>
                </a:solidFill>
              </a:rPr>
              <a:t>1/3 Winter</a:t>
            </a:r>
            <a:r>
              <a:rPr lang="de-DE" sz="1600" dirty="0">
                <a:solidFill>
                  <a:srgbClr val="FF0000"/>
                </a:solidFill>
              </a:rPr>
              <a:t>: </a:t>
            </a:r>
            <a:r>
              <a:rPr lang="de-DE" sz="1600" dirty="0">
                <a:solidFill>
                  <a:srgbClr val="FF0000"/>
                </a:solidFill>
                <a:sym typeface="Wingdings" panose="05000000000000000000" pitchFamily="2" charset="2"/>
              </a:rPr>
              <a:t>niedrig</a:t>
            </a:r>
            <a:endParaRPr lang="de-DE" sz="1600" dirty="0">
              <a:solidFill>
                <a:srgbClr val="FF0000"/>
              </a:solidFill>
            </a:endParaRPr>
          </a:p>
        </p:txBody>
      </p:sp>
      <p:sp>
        <p:nvSpPr>
          <p:cNvPr id="15" name="Textfeld 14">
            <a:extLst>
              <a:ext uri="{FF2B5EF4-FFF2-40B4-BE49-F238E27FC236}">
                <a16:creationId xmlns:a16="http://schemas.microsoft.com/office/drawing/2014/main" id="{90F4260B-A482-41A2-875A-2F8088E1DD08}"/>
              </a:ext>
            </a:extLst>
          </p:cNvPr>
          <p:cNvSpPr txBox="1"/>
          <p:nvPr/>
        </p:nvSpPr>
        <p:spPr>
          <a:xfrm>
            <a:off x="3907040" y="4845362"/>
            <a:ext cx="1863011" cy="338554"/>
          </a:xfrm>
          <a:prstGeom prst="rect">
            <a:avLst/>
          </a:prstGeom>
          <a:noFill/>
        </p:spPr>
        <p:txBody>
          <a:bodyPr wrap="none" rtlCol="0">
            <a:spAutoFit/>
          </a:bodyPr>
          <a:lstStyle/>
          <a:p>
            <a:r>
              <a:rPr lang="de-DE" sz="1600" u="sng" dirty="0">
                <a:solidFill>
                  <a:srgbClr val="FF0000"/>
                </a:solidFill>
              </a:rPr>
              <a:t>1/3 Sommer</a:t>
            </a:r>
            <a:r>
              <a:rPr lang="de-DE" sz="1600" dirty="0">
                <a:solidFill>
                  <a:srgbClr val="FF0000"/>
                </a:solidFill>
              </a:rPr>
              <a:t>: </a:t>
            </a:r>
            <a:r>
              <a:rPr lang="de-DE" sz="1600" dirty="0">
                <a:solidFill>
                  <a:srgbClr val="FF0000"/>
                </a:solidFill>
                <a:sym typeface="Wingdings" panose="05000000000000000000" pitchFamily="2" charset="2"/>
              </a:rPr>
              <a:t>hoch</a:t>
            </a:r>
            <a:endParaRPr lang="de-DE" sz="1600" dirty="0">
              <a:solidFill>
                <a:srgbClr val="FF0000"/>
              </a:solidFill>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934669"/>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der Übergangszeit und im Sommer kommt die PV-Anlage ins „Brummen“!</a:t>
            </a:r>
          </a:p>
        </p:txBody>
      </p:sp>
      <p:sp>
        <p:nvSpPr>
          <p:cNvPr id="2" name="Textfeld 1">
            <a:extLst>
              <a:ext uri="{FF2B5EF4-FFF2-40B4-BE49-F238E27FC236}">
                <a16:creationId xmlns:a16="http://schemas.microsoft.com/office/drawing/2014/main" id="{1FBE8FFB-35E0-4480-B210-0A922C4E4CF0}"/>
              </a:ext>
            </a:extLst>
          </p:cNvPr>
          <p:cNvSpPr txBox="1"/>
          <p:nvPr/>
        </p:nvSpPr>
        <p:spPr>
          <a:xfrm>
            <a:off x="4996180" y="2258396"/>
            <a:ext cx="473206" cy="307777"/>
          </a:xfrm>
          <a:prstGeom prst="rect">
            <a:avLst/>
          </a:prstGeom>
          <a:noFill/>
        </p:spPr>
        <p:txBody>
          <a:bodyPr wrap="none" rtlCol="0">
            <a:spAutoFit/>
          </a:bodyPr>
          <a:lstStyle/>
          <a:p>
            <a:r>
              <a:rPr lang="de-DE" sz="1400" dirty="0"/>
              <a:t>Jan</a:t>
            </a:r>
          </a:p>
        </p:txBody>
      </p:sp>
      <p:sp>
        <p:nvSpPr>
          <p:cNvPr id="12" name="Textfeld 11">
            <a:extLst>
              <a:ext uri="{FF2B5EF4-FFF2-40B4-BE49-F238E27FC236}">
                <a16:creationId xmlns:a16="http://schemas.microsoft.com/office/drawing/2014/main" id="{B49F4E84-405D-4900-BE3E-94BA34C0CC8D}"/>
              </a:ext>
            </a:extLst>
          </p:cNvPr>
          <p:cNvSpPr txBox="1"/>
          <p:nvPr/>
        </p:nvSpPr>
        <p:spPr>
          <a:xfrm>
            <a:off x="5716617" y="2377776"/>
            <a:ext cx="492443" cy="307777"/>
          </a:xfrm>
          <a:prstGeom prst="rect">
            <a:avLst/>
          </a:prstGeom>
          <a:noFill/>
        </p:spPr>
        <p:txBody>
          <a:bodyPr wrap="none" rtlCol="0">
            <a:spAutoFit/>
          </a:bodyPr>
          <a:lstStyle/>
          <a:p>
            <a:r>
              <a:rPr lang="de-DE" sz="1400" dirty="0"/>
              <a:t>Feb</a:t>
            </a:r>
          </a:p>
        </p:txBody>
      </p:sp>
      <p:sp>
        <p:nvSpPr>
          <p:cNvPr id="13" name="Textfeld 12">
            <a:extLst>
              <a:ext uri="{FF2B5EF4-FFF2-40B4-BE49-F238E27FC236}">
                <a16:creationId xmlns:a16="http://schemas.microsoft.com/office/drawing/2014/main" id="{87319475-B826-4966-BE03-866FF73DC748}"/>
              </a:ext>
            </a:extLst>
          </p:cNvPr>
          <p:cNvSpPr txBox="1"/>
          <p:nvPr/>
        </p:nvSpPr>
        <p:spPr>
          <a:xfrm>
            <a:off x="6230634" y="2677945"/>
            <a:ext cx="482824" cy="307777"/>
          </a:xfrm>
          <a:prstGeom prst="rect">
            <a:avLst/>
          </a:prstGeom>
          <a:noFill/>
        </p:spPr>
        <p:txBody>
          <a:bodyPr wrap="none" rtlCol="0">
            <a:spAutoFit/>
          </a:bodyPr>
          <a:lstStyle/>
          <a:p>
            <a:r>
              <a:rPr lang="de-DE" sz="1400" dirty="0" err="1"/>
              <a:t>Mrz</a:t>
            </a:r>
            <a:endParaRPr lang="de-DE" sz="1400" dirty="0"/>
          </a:p>
        </p:txBody>
      </p:sp>
      <p:sp>
        <p:nvSpPr>
          <p:cNvPr id="19" name="Textfeld 18">
            <a:extLst>
              <a:ext uri="{FF2B5EF4-FFF2-40B4-BE49-F238E27FC236}">
                <a16:creationId xmlns:a16="http://schemas.microsoft.com/office/drawing/2014/main" id="{69175751-05D5-4D98-8ED1-CBFF842F5A4C}"/>
              </a:ext>
            </a:extLst>
          </p:cNvPr>
          <p:cNvSpPr txBox="1"/>
          <p:nvPr/>
        </p:nvSpPr>
        <p:spPr>
          <a:xfrm>
            <a:off x="6375414" y="3048819"/>
            <a:ext cx="463588" cy="307777"/>
          </a:xfrm>
          <a:prstGeom prst="rect">
            <a:avLst/>
          </a:prstGeom>
          <a:noFill/>
        </p:spPr>
        <p:txBody>
          <a:bodyPr wrap="none" rtlCol="0">
            <a:spAutoFit/>
          </a:bodyPr>
          <a:lstStyle/>
          <a:p>
            <a:r>
              <a:rPr lang="de-DE" sz="1400" dirty="0"/>
              <a:t>Apr</a:t>
            </a:r>
          </a:p>
        </p:txBody>
      </p:sp>
      <p:sp>
        <p:nvSpPr>
          <p:cNvPr id="20" name="Textfeld 19">
            <a:extLst>
              <a:ext uri="{FF2B5EF4-FFF2-40B4-BE49-F238E27FC236}">
                <a16:creationId xmlns:a16="http://schemas.microsoft.com/office/drawing/2014/main" id="{09E71EB1-7A1F-474E-8F96-399FAAAD4C05}"/>
              </a:ext>
            </a:extLst>
          </p:cNvPr>
          <p:cNvSpPr txBox="1"/>
          <p:nvPr/>
        </p:nvSpPr>
        <p:spPr>
          <a:xfrm>
            <a:off x="6055374" y="3468340"/>
            <a:ext cx="473206" cy="307777"/>
          </a:xfrm>
          <a:prstGeom prst="rect">
            <a:avLst/>
          </a:prstGeom>
          <a:noFill/>
        </p:spPr>
        <p:txBody>
          <a:bodyPr wrap="none" rtlCol="0">
            <a:spAutoFit/>
          </a:bodyPr>
          <a:lstStyle/>
          <a:p>
            <a:r>
              <a:rPr lang="de-DE" sz="1400" dirty="0"/>
              <a:t>Mai</a:t>
            </a:r>
          </a:p>
        </p:txBody>
      </p:sp>
      <p:sp>
        <p:nvSpPr>
          <p:cNvPr id="21" name="Textfeld 20">
            <a:extLst>
              <a:ext uri="{FF2B5EF4-FFF2-40B4-BE49-F238E27FC236}">
                <a16:creationId xmlns:a16="http://schemas.microsoft.com/office/drawing/2014/main" id="{CD0F8BF9-504D-4C73-9242-F9C1E051B8D1}"/>
              </a:ext>
            </a:extLst>
          </p:cNvPr>
          <p:cNvSpPr txBox="1"/>
          <p:nvPr/>
        </p:nvSpPr>
        <p:spPr>
          <a:xfrm>
            <a:off x="5207014" y="3731972"/>
            <a:ext cx="473206" cy="307777"/>
          </a:xfrm>
          <a:prstGeom prst="rect">
            <a:avLst/>
          </a:prstGeom>
          <a:noFill/>
        </p:spPr>
        <p:txBody>
          <a:bodyPr wrap="none" rtlCol="0">
            <a:spAutoFit/>
          </a:bodyPr>
          <a:lstStyle/>
          <a:p>
            <a:r>
              <a:rPr lang="de-DE" sz="1400" dirty="0"/>
              <a:t>Jun</a:t>
            </a:r>
          </a:p>
        </p:txBody>
      </p:sp>
      <p:sp>
        <p:nvSpPr>
          <p:cNvPr id="22" name="Textfeld 21">
            <a:extLst>
              <a:ext uri="{FF2B5EF4-FFF2-40B4-BE49-F238E27FC236}">
                <a16:creationId xmlns:a16="http://schemas.microsoft.com/office/drawing/2014/main" id="{D9077157-7057-48C0-8364-89F0E9461FED}"/>
              </a:ext>
            </a:extLst>
          </p:cNvPr>
          <p:cNvSpPr txBox="1"/>
          <p:nvPr/>
        </p:nvSpPr>
        <p:spPr>
          <a:xfrm>
            <a:off x="4261896" y="3732684"/>
            <a:ext cx="413896" cy="307777"/>
          </a:xfrm>
          <a:prstGeom prst="rect">
            <a:avLst/>
          </a:prstGeom>
          <a:noFill/>
        </p:spPr>
        <p:txBody>
          <a:bodyPr wrap="none" rtlCol="0">
            <a:spAutoFit/>
          </a:bodyPr>
          <a:lstStyle/>
          <a:p>
            <a:r>
              <a:rPr lang="de-DE" sz="1400" dirty="0"/>
              <a:t>Jul</a:t>
            </a:r>
          </a:p>
        </p:txBody>
      </p:sp>
      <p:sp>
        <p:nvSpPr>
          <p:cNvPr id="23" name="Textfeld 22">
            <a:extLst>
              <a:ext uri="{FF2B5EF4-FFF2-40B4-BE49-F238E27FC236}">
                <a16:creationId xmlns:a16="http://schemas.microsoft.com/office/drawing/2014/main" id="{2346566E-E334-49E7-9FF4-F90918830D49}"/>
              </a:ext>
            </a:extLst>
          </p:cNvPr>
          <p:cNvSpPr txBox="1"/>
          <p:nvPr/>
        </p:nvSpPr>
        <p:spPr>
          <a:xfrm>
            <a:off x="3403376" y="3468340"/>
            <a:ext cx="503664" cy="307777"/>
          </a:xfrm>
          <a:prstGeom prst="rect">
            <a:avLst/>
          </a:prstGeom>
          <a:noFill/>
        </p:spPr>
        <p:txBody>
          <a:bodyPr wrap="none" rtlCol="0">
            <a:spAutoFit/>
          </a:bodyPr>
          <a:lstStyle/>
          <a:p>
            <a:r>
              <a:rPr lang="de-DE" sz="1400" dirty="0"/>
              <a:t>Aug</a:t>
            </a:r>
          </a:p>
        </p:txBody>
      </p:sp>
      <p:sp>
        <p:nvSpPr>
          <p:cNvPr id="24" name="Textfeld 23">
            <a:extLst>
              <a:ext uri="{FF2B5EF4-FFF2-40B4-BE49-F238E27FC236}">
                <a16:creationId xmlns:a16="http://schemas.microsoft.com/office/drawing/2014/main" id="{6DD319A8-B314-4854-8E29-0A5BC7407FA8}"/>
              </a:ext>
            </a:extLst>
          </p:cNvPr>
          <p:cNvSpPr txBox="1"/>
          <p:nvPr/>
        </p:nvSpPr>
        <p:spPr>
          <a:xfrm>
            <a:off x="2994436" y="3055565"/>
            <a:ext cx="503664" cy="307777"/>
          </a:xfrm>
          <a:prstGeom prst="rect">
            <a:avLst/>
          </a:prstGeom>
          <a:noFill/>
        </p:spPr>
        <p:txBody>
          <a:bodyPr wrap="none" rtlCol="0">
            <a:spAutoFit/>
          </a:bodyPr>
          <a:lstStyle/>
          <a:p>
            <a:r>
              <a:rPr lang="de-DE" sz="1400" dirty="0"/>
              <a:t>Sep</a:t>
            </a:r>
          </a:p>
        </p:txBody>
      </p:sp>
      <p:sp>
        <p:nvSpPr>
          <p:cNvPr id="25" name="Textfeld 24">
            <a:extLst>
              <a:ext uri="{FF2B5EF4-FFF2-40B4-BE49-F238E27FC236}">
                <a16:creationId xmlns:a16="http://schemas.microsoft.com/office/drawing/2014/main" id="{938F2BBA-C4A2-4B27-AD1A-64CCADE54AA0}"/>
              </a:ext>
            </a:extLst>
          </p:cNvPr>
          <p:cNvSpPr txBox="1"/>
          <p:nvPr/>
        </p:nvSpPr>
        <p:spPr>
          <a:xfrm>
            <a:off x="3216870" y="2674340"/>
            <a:ext cx="463588" cy="307777"/>
          </a:xfrm>
          <a:prstGeom prst="rect">
            <a:avLst/>
          </a:prstGeom>
          <a:noFill/>
        </p:spPr>
        <p:txBody>
          <a:bodyPr wrap="none" rtlCol="0">
            <a:spAutoFit/>
          </a:bodyPr>
          <a:lstStyle/>
          <a:p>
            <a:r>
              <a:rPr lang="de-DE" sz="1400" dirty="0"/>
              <a:t>Okt</a:t>
            </a:r>
          </a:p>
        </p:txBody>
      </p:sp>
      <p:sp>
        <p:nvSpPr>
          <p:cNvPr id="26" name="Textfeld 25">
            <a:extLst>
              <a:ext uri="{FF2B5EF4-FFF2-40B4-BE49-F238E27FC236}">
                <a16:creationId xmlns:a16="http://schemas.microsoft.com/office/drawing/2014/main" id="{D36249B7-92D0-4D8B-9D90-34021DCF35CC}"/>
              </a:ext>
            </a:extLst>
          </p:cNvPr>
          <p:cNvSpPr txBox="1"/>
          <p:nvPr/>
        </p:nvSpPr>
        <p:spPr>
          <a:xfrm>
            <a:off x="3802536" y="2382576"/>
            <a:ext cx="503664" cy="307777"/>
          </a:xfrm>
          <a:prstGeom prst="rect">
            <a:avLst/>
          </a:prstGeom>
          <a:noFill/>
        </p:spPr>
        <p:txBody>
          <a:bodyPr wrap="none" rtlCol="0">
            <a:spAutoFit/>
          </a:bodyPr>
          <a:lstStyle/>
          <a:p>
            <a:r>
              <a:rPr lang="de-DE" sz="1400" dirty="0"/>
              <a:t>Nov</a:t>
            </a:r>
          </a:p>
        </p:txBody>
      </p:sp>
      <p:sp>
        <p:nvSpPr>
          <p:cNvPr id="27" name="Textfeld 26">
            <a:extLst>
              <a:ext uri="{FF2B5EF4-FFF2-40B4-BE49-F238E27FC236}">
                <a16:creationId xmlns:a16="http://schemas.microsoft.com/office/drawing/2014/main" id="{D5976227-564C-4B2E-852B-70FD2B26F07D}"/>
              </a:ext>
            </a:extLst>
          </p:cNvPr>
          <p:cNvSpPr txBox="1"/>
          <p:nvPr/>
        </p:nvSpPr>
        <p:spPr>
          <a:xfrm>
            <a:off x="4420574" y="2258732"/>
            <a:ext cx="503664" cy="307777"/>
          </a:xfrm>
          <a:prstGeom prst="rect">
            <a:avLst/>
          </a:prstGeom>
          <a:noFill/>
        </p:spPr>
        <p:txBody>
          <a:bodyPr wrap="none" rtlCol="0">
            <a:spAutoFit/>
          </a:bodyPr>
          <a:lstStyle/>
          <a:p>
            <a:r>
              <a:rPr lang="de-DE" sz="1400" dirty="0"/>
              <a:t>Dez</a:t>
            </a:r>
          </a:p>
        </p:txBody>
      </p:sp>
      <p:grpSp>
        <p:nvGrpSpPr>
          <p:cNvPr id="8" name="Gruppieren 7">
            <a:extLst>
              <a:ext uri="{FF2B5EF4-FFF2-40B4-BE49-F238E27FC236}">
                <a16:creationId xmlns:a16="http://schemas.microsoft.com/office/drawing/2014/main" id="{AC321C0C-ED9A-41A7-A678-C7BDBF9AC39D}"/>
              </a:ext>
            </a:extLst>
          </p:cNvPr>
          <p:cNvGrpSpPr/>
          <p:nvPr/>
        </p:nvGrpSpPr>
        <p:grpSpPr>
          <a:xfrm>
            <a:off x="687015" y="2626812"/>
            <a:ext cx="7871770" cy="612828"/>
            <a:chOff x="666694" y="2626812"/>
            <a:chExt cx="8051671" cy="612828"/>
          </a:xfrm>
        </p:grpSpPr>
        <p:sp>
          <p:nvSpPr>
            <p:cNvPr id="16" name="Textfeld 15">
              <a:extLst>
                <a:ext uri="{FF2B5EF4-FFF2-40B4-BE49-F238E27FC236}">
                  <a16:creationId xmlns:a16="http://schemas.microsoft.com/office/drawing/2014/main" id="{6BD96121-EA20-4ECC-86A6-FF94A4DFBEA7}"/>
                </a:ext>
              </a:extLst>
            </p:cNvPr>
            <p:cNvSpPr txBox="1"/>
            <p:nvPr/>
          </p:nvSpPr>
          <p:spPr>
            <a:xfrm>
              <a:off x="7164735" y="2763949"/>
              <a:ext cx="1553630" cy="338554"/>
            </a:xfrm>
            <a:prstGeom prst="rect">
              <a:avLst/>
            </a:prstGeom>
            <a:noFill/>
          </p:spPr>
          <p:txBody>
            <a:bodyPr wrap="none" rtlCol="0">
              <a:spAutoFit/>
            </a:bodyPr>
            <a:lstStyle/>
            <a:p>
              <a:r>
                <a:rPr lang="de-DE" sz="1600" dirty="0">
                  <a:solidFill>
                    <a:srgbClr val="FF0000"/>
                  </a:solidFill>
                </a:rPr>
                <a:t>Frühjahr: mittel</a:t>
              </a:r>
            </a:p>
          </p:txBody>
        </p:sp>
        <p:grpSp>
          <p:nvGrpSpPr>
            <p:cNvPr id="6" name="Gruppieren 5">
              <a:extLst>
                <a:ext uri="{FF2B5EF4-FFF2-40B4-BE49-F238E27FC236}">
                  <a16:creationId xmlns:a16="http://schemas.microsoft.com/office/drawing/2014/main" id="{38AA6C3A-8F81-4D16-AE5D-2EE778CC34DB}"/>
                </a:ext>
              </a:extLst>
            </p:cNvPr>
            <p:cNvGrpSpPr/>
            <p:nvPr/>
          </p:nvGrpSpPr>
          <p:grpSpPr>
            <a:xfrm>
              <a:off x="666694" y="2626812"/>
              <a:ext cx="2221120" cy="612828"/>
              <a:chOff x="754825" y="2489675"/>
              <a:chExt cx="2221120" cy="612828"/>
            </a:xfrm>
          </p:grpSpPr>
          <p:sp>
            <p:nvSpPr>
              <p:cNvPr id="18" name="Textfeld 17">
                <a:extLst>
                  <a:ext uri="{FF2B5EF4-FFF2-40B4-BE49-F238E27FC236}">
                    <a16:creationId xmlns:a16="http://schemas.microsoft.com/office/drawing/2014/main" id="{EAB8507A-A33F-4958-A1F5-26BEBDDF8661}"/>
                  </a:ext>
                </a:extLst>
              </p:cNvPr>
              <p:cNvSpPr txBox="1"/>
              <p:nvPr/>
            </p:nvSpPr>
            <p:spPr>
              <a:xfrm>
                <a:off x="754825" y="2763949"/>
                <a:ext cx="184731" cy="338554"/>
              </a:xfrm>
              <a:prstGeom prst="rect">
                <a:avLst/>
              </a:prstGeom>
              <a:noFill/>
            </p:spPr>
            <p:txBody>
              <a:bodyPr wrap="none" rtlCol="0">
                <a:spAutoFit/>
              </a:bodyPr>
              <a:lstStyle/>
              <a:p>
                <a:endParaRPr lang="de-DE" sz="1600" dirty="0">
                  <a:solidFill>
                    <a:srgbClr val="FF0000"/>
                  </a:solidFill>
                </a:endParaRPr>
              </a:p>
            </p:txBody>
          </p:sp>
          <p:sp>
            <p:nvSpPr>
              <p:cNvPr id="10" name="Textfeld 9">
                <a:extLst>
                  <a:ext uri="{FF2B5EF4-FFF2-40B4-BE49-F238E27FC236}">
                    <a16:creationId xmlns:a16="http://schemas.microsoft.com/office/drawing/2014/main" id="{7574042C-18D3-486C-9FED-65166ADDC1CF}"/>
                  </a:ext>
                </a:extLst>
              </p:cNvPr>
              <p:cNvSpPr txBox="1"/>
              <p:nvPr/>
            </p:nvSpPr>
            <p:spPr>
              <a:xfrm>
                <a:off x="1026088" y="2489675"/>
                <a:ext cx="1949857" cy="584775"/>
              </a:xfrm>
              <a:prstGeom prst="rect">
                <a:avLst/>
              </a:prstGeom>
              <a:noFill/>
            </p:spPr>
            <p:txBody>
              <a:bodyPr wrap="none" rtlCol="0">
                <a:spAutoFit/>
              </a:bodyPr>
              <a:lstStyle/>
              <a:p>
                <a:r>
                  <a:rPr lang="de-DE" sz="1600" u="sng" dirty="0">
                    <a:solidFill>
                      <a:srgbClr val="FF0000"/>
                    </a:solidFill>
                  </a:rPr>
                  <a:t>1/3 Übergangszeit</a:t>
                </a:r>
                <a:r>
                  <a:rPr lang="de-DE" sz="1600" dirty="0">
                    <a:solidFill>
                      <a:srgbClr val="FF0000"/>
                    </a:solidFill>
                  </a:rPr>
                  <a:t>:</a:t>
                </a:r>
                <a:br>
                  <a:rPr lang="de-DE" sz="1600" dirty="0">
                    <a:solidFill>
                      <a:srgbClr val="FF0000"/>
                    </a:solidFill>
                  </a:rPr>
                </a:br>
                <a:r>
                  <a:rPr lang="de-DE" sz="1600" dirty="0">
                    <a:solidFill>
                      <a:srgbClr val="FF0000"/>
                    </a:solidFill>
                  </a:rPr>
                  <a:t>Herbst: mittel</a:t>
                </a:r>
              </a:p>
            </p:txBody>
          </p:sp>
        </p:grpSp>
      </p:grpSp>
    </p:spTree>
    <p:extLst>
      <p:ext uri="{BB962C8B-B14F-4D97-AF65-F5344CB8AC3E}">
        <p14:creationId xmlns:p14="http://schemas.microsoft.com/office/powerpoint/2010/main" val="38793649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0-#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7D12B55D-C880-E180-4258-13D254EC117F}"/>
              </a:ext>
            </a:extLst>
          </p:cNvPr>
          <p:cNvSpPr/>
          <p:nvPr/>
        </p:nvSpPr>
        <p:spPr bwMode="auto">
          <a:xfrm>
            <a:off x="446088" y="1406716"/>
            <a:ext cx="9069387" cy="4686300"/>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11267" name="Text Box 2">
            <a:extLst>
              <a:ext uri="{FF2B5EF4-FFF2-40B4-BE49-F238E27FC236}">
                <a16:creationId xmlns:a16="http://schemas.microsoft.com/office/drawing/2014/main" id="{D37A26E1-4B4B-7AE0-067B-79B1CA67E275}"/>
              </a:ext>
            </a:extLst>
          </p:cNvPr>
          <p:cNvSpPr txBox="1">
            <a:spLocks noChangeArrowheads="1"/>
          </p:cNvSpPr>
          <p:nvPr/>
        </p:nvSpPr>
        <p:spPr bwMode="auto">
          <a:xfrm>
            <a:off x="969963" y="-41021"/>
            <a:ext cx="51748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Grundlagen EE (1) PV (6)</a:t>
            </a:r>
          </a:p>
          <a:p>
            <a:pPr eaLnBrk="1" hangingPunct="1">
              <a:buFontTx/>
              <a:buNone/>
            </a:pPr>
            <a:r>
              <a:rPr lang="de-DE" altLang="de-DE" sz="2000" dirty="0">
                <a:solidFill>
                  <a:schemeClr val="bg1"/>
                </a:solidFill>
              </a:rPr>
              <a:t>Potenziale für unterschiedliche Hausflächen</a:t>
            </a:r>
            <a:endParaRPr lang="en-GB" altLang="de-DE" sz="2000" dirty="0">
              <a:solidFill>
                <a:schemeClr val="bg1"/>
              </a:solidFill>
            </a:endParaRPr>
          </a:p>
        </p:txBody>
      </p:sp>
      <p:grpSp>
        <p:nvGrpSpPr>
          <p:cNvPr id="11268" name="Gruppieren 29">
            <a:extLst>
              <a:ext uri="{FF2B5EF4-FFF2-40B4-BE49-F238E27FC236}">
                <a16:creationId xmlns:a16="http://schemas.microsoft.com/office/drawing/2014/main" id="{10056511-6A0E-7957-9457-9C9BD03F43C3}"/>
              </a:ext>
            </a:extLst>
          </p:cNvPr>
          <p:cNvGrpSpPr>
            <a:grpSpLocks/>
          </p:cNvGrpSpPr>
          <p:nvPr/>
        </p:nvGrpSpPr>
        <p:grpSpPr bwMode="auto">
          <a:xfrm>
            <a:off x="1719263" y="1624203"/>
            <a:ext cx="6470650" cy="4464050"/>
            <a:chOff x="1435511" y="1199584"/>
            <a:chExt cx="6470104" cy="4464493"/>
          </a:xfrm>
        </p:grpSpPr>
        <p:sp>
          <p:nvSpPr>
            <p:cNvPr id="11272" name="Freihandform 2">
              <a:extLst>
                <a:ext uri="{FF2B5EF4-FFF2-40B4-BE49-F238E27FC236}">
                  <a16:creationId xmlns:a16="http://schemas.microsoft.com/office/drawing/2014/main" id="{585EAB32-3809-2852-0D68-FA30A50EB888}"/>
                </a:ext>
              </a:extLst>
            </p:cNvPr>
            <p:cNvSpPr>
              <a:spLocks/>
            </p:cNvSpPr>
            <p:nvPr/>
          </p:nvSpPr>
          <p:spPr bwMode="auto">
            <a:xfrm>
              <a:off x="3055545" y="2539497"/>
              <a:ext cx="298764" cy="1955549"/>
            </a:xfrm>
            <a:custGeom>
              <a:avLst/>
              <a:gdLst>
                <a:gd name="T0" fmla="*/ 0 w 298764"/>
                <a:gd name="T1" fmla="*/ 0 h 1955549"/>
                <a:gd name="T2" fmla="*/ 0 w 298764"/>
                <a:gd name="T3" fmla="*/ 1240325 h 1955549"/>
                <a:gd name="T4" fmla="*/ 298764 w 298764"/>
                <a:gd name="T5" fmla="*/ 1955549 h 1955549"/>
                <a:gd name="T6" fmla="*/ 298764 w 298764"/>
                <a:gd name="T7" fmla="*/ 715224 h 1955549"/>
                <a:gd name="T8" fmla="*/ 0 w 298764"/>
                <a:gd name="T9" fmla="*/ 0 h 19555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764" h="1955549">
                  <a:moveTo>
                    <a:pt x="0" y="0"/>
                  </a:moveTo>
                  <a:lnTo>
                    <a:pt x="0" y="1240325"/>
                  </a:lnTo>
                  <a:lnTo>
                    <a:pt x="298764" y="1955549"/>
                  </a:lnTo>
                  <a:lnTo>
                    <a:pt x="298764" y="715224"/>
                  </a:lnTo>
                  <a:lnTo>
                    <a:pt x="0" y="0"/>
                  </a:lnTo>
                  <a:close/>
                </a:path>
              </a:pathLst>
            </a:custGeom>
            <a:solidFill>
              <a:srgbClr val="FFFF99"/>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73" name="Freihandform 3">
              <a:extLst>
                <a:ext uri="{FF2B5EF4-FFF2-40B4-BE49-F238E27FC236}">
                  <a16:creationId xmlns:a16="http://schemas.microsoft.com/office/drawing/2014/main" id="{5CE2A7F1-35E4-E35D-3E2E-E716EB9D76D1}"/>
                </a:ext>
              </a:extLst>
            </p:cNvPr>
            <p:cNvSpPr>
              <a:spLocks/>
            </p:cNvSpPr>
            <p:nvPr/>
          </p:nvSpPr>
          <p:spPr bwMode="auto">
            <a:xfrm>
              <a:off x="3354309" y="3263774"/>
              <a:ext cx="1217691" cy="1548143"/>
            </a:xfrm>
            <a:custGeom>
              <a:avLst/>
              <a:gdLst>
                <a:gd name="T0" fmla="*/ 9053 w 1217691"/>
                <a:gd name="T1" fmla="*/ 0 h 1548143"/>
                <a:gd name="T2" fmla="*/ 0 w 1217691"/>
                <a:gd name="T3" fmla="*/ 1231272 h 1548143"/>
                <a:gd name="T4" fmla="*/ 1217691 w 1217691"/>
                <a:gd name="T5" fmla="*/ 1548143 h 1548143"/>
                <a:gd name="T6" fmla="*/ 1217691 w 1217691"/>
                <a:gd name="T7" fmla="*/ 325925 h 1548143"/>
                <a:gd name="T8" fmla="*/ 9053 w 1217691"/>
                <a:gd name="T9" fmla="*/ 0 h 1548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7691" h="1548143">
                  <a:moveTo>
                    <a:pt x="9053" y="0"/>
                  </a:moveTo>
                  <a:cubicBezTo>
                    <a:pt x="6035" y="410424"/>
                    <a:pt x="3018" y="820848"/>
                    <a:pt x="0" y="1231272"/>
                  </a:cubicBezTo>
                  <a:lnTo>
                    <a:pt x="1217691" y="1548143"/>
                  </a:lnTo>
                  <a:lnTo>
                    <a:pt x="1217691" y="325925"/>
                  </a:lnTo>
                  <a:lnTo>
                    <a:pt x="9053" y="0"/>
                  </a:lnTo>
                  <a:close/>
                </a:path>
              </a:pathLst>
            </a:custGeom>
            <a:solidFill>
              <a:srgbClr val="FFFF99"/>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74" name="Freihandform 5">
              <a:extLst>
                <a:ext uri="{FF2B5EF4-FFF2-40B4-BE49-F238E27FC236}">
                  <a16:creationId xmlns:a16="http://schemas.microsoft.com/office/drawing/2014/main" id="{88124CD2-520F-A546-9110-A3250178F136}"/>
                </a:ext>
              </a:extLst>
            </p:cNvPr>
            <p:cNvSpPr>
              <a:spLocks/>
            </p:cNvSpPr>
            <p:nvPr/>
          </p:nvSpPr>
          <p:spPr bwMode="auto">
            <a:xfrm>
              <a:off x="4572000" y="3286408"/>
              <a:ext cx="1317279" cy="1530036"/>
            </a:xfrm>
            <a:custGeom>
              <a:avLst/>
              <a:gdLst>
                <a:gd name="T0" fmla="*/ 4527 w 1317279"/>
                <a:gd name="T1" fmla="*/ 298764 h 1530036"/>
                <a:gd name="T2" fmla="*/ 0 w 1317279"/>
                <a:gd name="T3" fmla="*/ 1530036 h 1530036"/>
                <a:gd name="T4" fmla="*/ 1317279 w 1317279"/>
                <a:gd name="T5" fmla="*/ 1240325 h 1530036"/>
                <a:gd name="T6" fmla="*/ 1308226 w 1317279"/>
                <a:gd name="T7" fmla="*/ 0 h 1530036"/>
                <a:gd name="T8" fmla="*/ 4527 w 1317279"/>
                <a:gd name="T9" fmla="*/ 298764 h 15300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279" h="1530036">
                  <a:moveTo>
                    <a:pt x="4527" y="298764"/>
                  </a:moveTo>
                  <a:lnTo>
                    <a:pt x="0" y="1530036"/>
                  </a:lnTo>
                  <a:lnTo>
                    <a:pt x="1317279" y="1240325"/>
                  </a:lnTo>
                  <a:cubicBezTo>
                    <a:pt x="1314261" y="826883"/>
                    <a:pt x="1311244" y="413442"/>
                    <a:pt x="1308226" y="0"/>
                  </a:cubicBezTo>
                  <a:lnTo>
                    <a:pt x="4527" y="298764"/>
                  </a:lnTo>
                  <a:close/>
                </a:path>
              </a:pathLst>
            </a:custGeom>
            <a:solidFill>
              <a:srgbClr val="FFFF99"/>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75" name="Freihandform 6">
              <a:extLst>
                <a:ext uri="{FF2B5EF4-FFF2-40B4-BE49-F238E27FC236}">
                  <a16:creationId xmlns:a16="http://schemas.microsoft.com/office/drawing/2014/main" id="{A1ECFF0E-260F-75D8-991D-C03F0627A530}"/>
                </a:ext>
              </a:extLst>
            </p:cNvPr>
            <p:cNvSpPr>
              <a:spLocks/>
            </p:cNvSpPr>
            <p:nvPr/>
          </p:nvSpPr>
          <p:spPr bwMode="auto">
            <a:xfrm>
              <a:off x="5880226" y="2589291"/>
              <a:ext cx="710697" cy="1937442"/>
            </a:xfrm>
            <a:custGeom>
              <a:avLst/>
              <a:gdLst>
                <a:gd name="T0" fmla="*/ 0 w 710697"/>
                <a:gd name="T1" fmla="*/ 692590 h 1937442"/>
                <a:gd name="T2" fmla="*/ 22633 w 710697"/>
                <a:gd name="T3" fmla="*/ 1937442 h 1937442"/>
                <a:gd name="T4" fmla="*/ 710697 w 710697"/>
                <a:gd name="T5" fmla="*/ 1235798 h 1937442"/>
                <a:gd name="T6" fmla="*/ 697117 w 710697"/>
                <a:gd name="T7" fmla="*/ 0 h 1937442"/>
                <a:gd name="T8" fmla="*/ 0 w 710697"/>
                <a:gd name="T9" fmla="*/ 692590 h 1937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0697" h="1937442">
                  <a:moveTo>
                    <a:pt x="0" y="692590"/>
                  </a:moveTo>
                  <a:lnTo>
                    <a:pt x="22633" y="1937442"/>
                  </a:lnTo>
                  <a:lnTo>
                    <a:pt x="710697" y="1235798"/>
                  </a:lnTo>
                  <a:lnTo>
                    <a:pt x="697117" y="0"/>
                  </a:lnTo>
                  <a:lnTo>
                    <a:pt x="0" y="692590"/>
                  </a:lnTo>
                  <a:close/>
                </a:path>
              </a:pathLst>
            </a:custGeom>
            <a:solidFill>
              <a:srgbClr val="FFFF99"/>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76" name="Freihandform 7">
              <a:extLst>
                <a:ext uri="{FF2B5EF4-FFF2-40B4-BE49-F238E27FC236}">
                  <a16:creationId xmlns:a16="http://schemas.microsoft.com/office/drawing/2014/main" id="{94173E12-0809-03F4-B539-85F6862EF708}"/>
                </a:ext>
              </a:extLst>
            </p:cNvPr>
            <p:cNvSpPr>
              <a:spLocks/>
            </p:cNvSpPr>
            <p:nvPr/>
          </p:nvSpPr>
          <p:spPr bwMode="auto">
            <a:xfrm>
              <a:off x="3051018" y="1199584"/>
              <a:ext cx="1502875" cy="1321806"/>
            </a:xfrm>
            <a:custGeom>
              <a:avLst/>
              <a:gdLst>
                <a:gd name="T0" fmla="*/ 1502875 w 1502875"/>
                <a:gd name="T1" fmla="*/ 0 h 1321806"/>
                <a:gd name="T2" fmla="*/ 719750 w 1502875"/>
                <a:gd name="T3" fmla="*/ 638269 h 1321806"/>
                <a:gd name="T4" fmla="*/ 0 w 1502875"/>
                <a:gd name="T5" fmla="*/ 1321806 h 1321806"/>
                <a:gd name="T6" fmla="*/ 814812 w 1502875"/>
                <a:gd name="T7" fmla="*/ 692590 h 1321806"/>
                <a:gd name="T8" fmla="*/ 1502875 w 1502875"/>
                <a:gd name="T9" fmla="*/ 0 h 13218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2875" h="1321806">
                  <a:moveTo>
                    <a:pt x="1502875" y="0"/>
                  </a:moveTo>
                  <a:lnTo>
                    <a:pt x="719750" y="638269"/>
                  </a:lnTo>
                  <a:lnTo>
                    <a:pt x="0" y="1321806"/>
                  </a:lnTo>
                  <a:lnTo>
                    <a:pt x="814812" y="692590"/>
                  </a:lnTo>
                  <a:lnTo>
                    <a:pt x="1502875" y="0"/>
                  </a:lnTo>
                  <a:close/>
                </a:path>
              </a:pathLst>
            </a:custGeom>
            <a:solidFill>
              <a:srgbClr val="FFCC66"/>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77" name="Freihandform 8">
              <a:extLst>
                <a:ext uri="{FF2B5EF4-FFF2-40B4-BE49-F238E27FC236}">
                  <a16:creationId xmlns:a16="http://schemas.microsoft.com/office/drawing/2014/main" id="{285B4B7F-7D4A-F7F7-D699-23C6C61173F7}"/>
                </a:ext>
              </a:extLst>
            </p:cNvPr>
            <p:cNvSpPr>
              <a:spLocks/>
            </p:cNvSpPr>
            <p:nvPr/>
          </p:nvSpPr>
          <p:spPr bwMode="auto">
            <a:xfrm>
              <a:off x="3055545" y="1905754"/>
              <a:ext cx="805758" cy="1321806"/>
            </a:xfrm>
            <a:custGeom>
              <a:avLst/>
              <a:gdLst>
                <a:gd name="T0" fmla="*/ 805758 w 805758"/>
                <a:gd name="T1" fmla="*/ 0 h 1321806"/>
                <a:gd name="T2" fmla="*/ 0 w 805758"/>
                <a:gd name="T3" fmla="*/ 629216 h 1321806"/>
                <a:gd name="T4" fmla="*/ 294237 w 805758"/>
                <a:gd name="T5" fmla="*/ 1321806 h 1321806"/>
                <a:gd name="T6" fmla="*/ 805758 w 805758"/>
                <a:gd name="T7" fmla="*/ 0 h 13218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5758" h="1321806">
                  <a:moveTo>
                    <a:pt x="805758" y="0"/>
                  </a:moveTo>
                  <a:lnTo>
                    <a:pt x="0" y="629216"/>
                  </a:lnTo>
                  <a:lnTo>
                    <a:pt x="294237" y="1321806"/>
                  </a:lnTo>
                  <a:lnTo>
                    <a:pt x="805758" y="0"/>
                  </a:lnTo>
                  <a:close/>
                </a:path>
              </a:pathLst>
            </a:custGeom>
            <a:solidFill>
              <a:srgbClr val="FFCC00"/>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78" name="Freihandform 9">
              <a:extLst>
                <a:ext uri="{FF2B5EF4-FFF2-40B4-BE49-F238E27FC236}">
                  <a16:creationId xmlns:a16="http://schemas.microsoft.com/office/drawing/2014/main" id="{729E0EAA-8DFB-D927-7864-3220EAF40DE3}"/>
                </a:ext>
              </a:extLst>
            </p:cNvPr>
            <p:cNvSpPr>
              <a:spLocks/>
            </p:cNvSpPr>
            <p:nvPr/>
          </p:nvSpPr>
          <p:spPr bwMode="auto">
            <a:xfrm>
              <a:off x="3354309" y="1901228"/>
              <a:ext cx="1733739" cy="1674891"/>
            </a:xfrm>
            <a:custGeom>
              <a:avLst/>
              <a:gdLst>
                <a:gd name="T0" fmla="*/ 516047 w 1733739"/>
                <a:gd name="T1" fmla="*/ 0 h 1674891"/>
                <a:gd name="T2" fmla="*/ 0 w 1733739"/>
                <a:gd name="T3" fmla="*/ 1344439 h 1674891"/>
                <a:gd name="T4" fmla="*/ 1226744 w 1733739"/>
                <a:gd name="T5" fmla="*/ 1674891 h 1674891"/>
                <a:gd name="T6" fmla="*/ 1733739 w 1733739"/>
                <a:gd name="T7" fmla="*/ 325924 h 1674891"/>
                <a:gd name="T8" fmla="*/ 516047 w 1733739"/>
                <a:gd name="T9" fmla="*/ 0 h 16748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3739" h="1674891">
                  <a:moveTo>
                    <a:pt x="516047" y="0"/>
                  </a:moveTo>
                  <a:lnTo>
                    <a:pt x="0" y="1344439"/>
                  </a:lnTo>
                  <a:lnTo>
                    <a:pt x="1226744" y="1674891"/>
                  </a:lnTo>
                  <a:lnTo>
                    <a:pt x="1733739" y="325924"/>
                  </a:lnTo>
                  <a:lnTo>
                    <a:pt x="516047" y="0"/>
                  </a:lnTo>
                  <a:close/>
                </a:path>
              </a:pathLst>
            </a:custGeom>
            <a:solidFill>
              <a:srgbClr val="FF9900"/>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79" name="Freihandform 11">
              <a:extLst>
                <a:ext uri="{FF2B5EF4-FFF2-40B4-BE49-F238E27FC236}">
                  <a16:creationId xmlns:a16="http://schemas.microsoft.com/office/drawing/2014/main" id="{DD54CDCE-BC83-F495-742E-7CBD3E265DC4}"/>
                </a:ext>
              </a:extLst>
            </p:cNvPr>
            <p:cNvSpPr>
              <a:spLocks/>
            </p:cNvSpPr>
            <p:nvPr/>
          </p:nvSpPr>
          <p:spPr bwMode="auto">
            <a:xfrm>
              <a:off x="4576527" y="2231679"/>
              <a:ext cx="1308225" cy="1353493"/>
            </a:xfrm>
            <a:custGeom>
              <a:avLst/>
              <a:gdLst>
                <a:gd name="T0" fmla="*/ 502467 w 1308225"/>
                <a:gd name="T1" fmla="*/ 0 h 1353493"/>
                <a:gd name="T2" fmla="*/ 0 w 1308225"/>
                <a:gd name="T3" fmla="*/ 1353493 h 1353493"/>
                <a:gd name="T4" fmla="*/ 1308225 w 1308225"/>
                <a:gd name="T5" fmla="*/ 1036622 h 1353493"/>
                <a:gd name="T6" fmla="*/ 502467 w 1308225"/>
                <a:gd name="T7" fmla="*/ 0 h 13534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8225" h="1353493">
                  <a:moveTo>
                    <a:pt x="502467" y="0"/>
                  </a:moveTo>
                  <a:lnTo>
                    <a:pt x="0" y="1353493"/>
                  </a:lnTo>
                  <a:lnTo>
                    <a:pt x="1308225" y="1036622"/>
                  </a:lnTo>
                  <a:lnTo>
                    <a:pt x="502467" y="0"/>
                  </a:lnTo>
                  <a:close/>
                </a:path>
              </a:pathLst>
            </a:custGeom>
            <a:solidFill>
              <a:srgbClr val="FFCC00"/>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80" name="Freihandform 12">
              <a:extLst>
                <a:ext uri="{FF2B5EF4-FFF2-40B4-BE49-F238E27FC236}">
                  <a16:creationId xmlns:a16="http://schemas.microsoft.com/office/drawing/2014/main" id="{0A8FB402-85C5-F0CB-72E3-2D9A16AC1790}"/>
                </a:ext>
              </a:extLst>
            </p:cNvPr>
            <p:cNvSpPr>
              <a:spLocks/>
            </p:cNvSpPr>
            <p:nvPr/>
          </p:nvSpPr>
          <p:spPr bwMode="auto">
            <a:xfrm>
              <a:off x="5083521" y="1520982"/>
              <a:ext cx="1498348" cy="1742792"/>
            </a:xfrm>
            <a:custGeom>
              <a:avLst/>
              <a:gdLst>
                <a:gd name="T0" fmla="*/ 0 w 1498348"/>
                <a:gd name="T1" fmla="*/ 706170 h 1742792"/>
                <a:gd name="T2" fmla="*/ 796705 w 1498348"/>
                <a:gd name="T3" fmla="*/ 1742792 h 1742792"/>
                <a:gd name="T4" fmla="*/ 1498348 w 1498348"/>
                <a:gd name="T5" fmla="*/ 1050202 h 1742792"/>
                <a:gd name="T6" fmla="*/ 697117 w 1498348"/>
                <a:gd name="T7" fmla="*/ 0 h 1742792"/>
                <a:gd name="T8" fmla="*/ 0 w 1498348"/>
                <a:gd name="T9" fmla="*/ 706170 h 17427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8348" h="1742792">
                  <a:moveTo>
                    <a:pt x="0" y="706170"/>
                  </a:moveTo>
                  <a:lnTo>
                    <a:pt x="796705" y="1742792"/>
                  </a:lnTo>
                  <a:lnTo>
                    <a:pt x="1498348" y="1050202"/>
                  </a:lnTo>
                  <a:lnTo>
                    <a:pt x="697117" y="0"/>
                  </a:lnTo>
                  <a:lnTo>
                    <a:pt x="0" y="706170"/>
                  </a:lnTo>
                  <a:close/>
                </a:path>
              </a:pathLst>
            </a:custGeom>
            <a:solidFill>
              <a:srgbClr val="FFCC66"/>
            </a:solidFill>
            <a:ln w="12700" cap="flat" cmpd="sng" algn="ctr">
              <a:solidFill>
                <a:schemeClr val="tx1"/>
              </a:solidFill>
              <a:prstDash val="solid"/>
              <a:round/>
              <a:headEnd type="none" w="med" len="med"/>
              <a:tailEnd type="none" w="med" len="med"/>
            </a:ln>
          </p:spPr>
          <p:txBody>
            <a:bodyPr lIns="0" tIns="0" rIns="0" bIns="0"/>
            <a:lstStyle/>
            <a:p>
              <a:endParaRPr lang="de-DE"/>
            </a:p>
          </p:txBody>
        </p:sp>
        <p:sp>
          <p:nvSpPr>
            <p:cNvPr id="11281" name="Freihandform 13">
              <a:extLst>
                <a:ext uri="{FF2B5EF4-FFF2-40B4-BE49-F238E27FC236}">
                  <a16:creationId xmlns:a16="http://schemas.microsoft.com/office/drawing/2014/main" id="{F2B5159F-79FE-246E-86AB-2E957F89AB99}"/>
                </a:ext>
              </a:extLst>
            </p:cNvPr>
            <p:cNvSpPr>
              <a:spLocks/>
            </p:cNvSpPr>
            <p:nvPr/>
          </p:nvSpPr>
          <p:spPr bwMode="auto">
            <a:xfrm>
              <a:off x="3879410" y="1199584"/>
              <a:ext cx="1910281" cy="1013988"/>
            </a:xfrm>
            <a:custGeom>
              <a:avLst/>
              <a:gdLst>
                <a:gd name="T0" fmla="*/ 683537 w 1910281"/>
                <a:gd name="T1" fmla="*/ 0 h 1013988"/>
                <a:gd name="T2" fmla="*/ 0 w 1910281"/>
                <a:gd name="T3" fmla="*/ 697117 h 1013988"/>
                <a:gd name="T4" fmla="*/ 1204111 w 1910281"/>
                <a:gd name="T5" fmla="*/ 1013988 h 1013988"/>
                <a:gd name="T6" fmla="*/ 1910281 w 1910281"/>
                <a:gd name="T7" fmla="*/ 321398 h 1013988"/>
                <a:gd name="T8" fmla="*/ 683537 w 1910281"/>
                <a:gd name="T9" fmla="*/ 0 h 10139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0281" h="1013988">
                  <a:moveTo>
                    <a:pt x="683537" y="0"/>
                  </a:moveTo>
                  <a:lnTo>
                    <a:pt x="0" y="697117"/>
                  </a:lnTo>
                  <a:lnTo>
                    <a:pt x="1204111" y="1013988"/>
                  </a:lnTo>
                  <a:lnTo>
                    <a:pt x="1910281" y="321398"/>
                  </a:lnTo>
                  <a:lnTo>
                    <a:pt x="683537" y="0"/>
                  </a:lnTo>
                  <a:close/>
                </a:path>
              </a:pathLst>
            </a:custGeom>
            <a:solidFill>
              <a:srgbClr val="FFCC00"/>
            </a:solidFill>
            <a:ln w="12700" cap="flat" cmpd="sng" algn="ctr">
              <a:solidFill>
                <a:schemeClr val="tx1"/>
              </a:solidFill>
              <a:prstDash val="solid"/>
              <a:round/>
              <a:headEnd type="none" w="med" len="med"/>
              <a:tailEnd type="none" w="med" len="med"/>
            </a:ln>
          </p:spPr>
          <p:txBody>
            <a:bodyPr lIns="0" tIns="0" rIns="0" bIns="0"/>
            <a:lstStyle/>
            <a:p>
              <a:endParaRPr lang="de-DE"/>
            </a:p>
          </p:txBody>
        </p:sp>
        <p:cxnSp>
          <p:nvCxnSpPr>
            <p:cNvPr id="11282" name="Gerade Verbindung 18">
              <a:extLst>
                <a:ext uri="{FF2B5EF4-FFF2-40B4-BE49-F238E27FC236}">
                  <a16:creationId xmlns:a16="http://schemas.microsoft.com/office/drawing/2014/main" id="{C324DE01-3637-406F-0409-D5D93E20A33E}"/>
                </a:ext>
              </a:extLst>
            </p:cNvPr>
            <p:cNvCxnSpPr>
              <a:cxnSpLocks noChangeShapeType="1"/>
            </p:cNvCxnSpPr>
            <p:nvPr/>
          </p:nvCxnSpPr>
          <p:spPr bwMode="auto">
            <a:xfrm>
              <a:off x="5273644" y="4748543"/>
              <a:ext cx="267077" cy="48436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3" name="Gerade Verbindung 20">
              <a:extLst>
                <a:ext uri="{FF2B5EF4-FFF2-40B4-BE49-F238E27FC236}">
                  <a16:creationId xmlns:a16="http://schemas.microsoft.com/office/drawing/2014/main" id="{C91D4AB4-3D41-E4D5-585F-A7C45B399917}"/>
                </a:ext>
              </a:extLst>
            </p:cNvPr>
            <p:cNvCxnSpPr>
              <a:cxnSpLocks noChangeShapeType="1"/>
            </p:cNvCxnSpPr>
            <p:nvPr/>
          </p:nvCxnSpPr>
          <p:spPr bwMode="auto">
            <a:xfrm flipH="1">
              <a:off x="3458424" y="4707802"/>
              <a:ext cx="262551" cy="48474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4" name="Gerade Verbindung 23">
              <a:extLst>
                <a:ext uri="{FF2B5EF4-FFF2-40B4-BE49-F238E27FC236}">
                  <a16:creationId xmlns:a16="http://schemas.microsoft.com/office/drawing/2014/main" id="{D508669E-A193-D383-BF87-E93355D6A070}"/>
                </a:ext>
              </a:extLst>
            </p:cNvPr>
            <p:cNvCxnSpPr>
              <a:cxnSpLocks noChangeShapeType="1"/>
            </p:cNvCxnSpPr>
            <p:nvPr/>
          </p:nvCxnSpPr>
          <p:spPr bwMode="auto">
            <a:xfrm flipH="1">
              <a:off x="2492174" y="4187228"/>
              <a:ext cx="558844" cy="95061"/>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5" name="Textfeld 24">
              <a:extLst>
                <a:ext uri="{FF2B5EF4-FFF2-40B4-BE49-F238E27FC236}">
                  <a16:creationId xmlns:a16="http://schemas.microsoft.com/office/drawing/2014/main" id="{047862C9-4BE9-0F34-9824-DBCCFCC4E715}"/>
                </a:ext>
              </a:extLst>
            </p:cNvPr>
            <p:cNvSpPr txBox="1">
              <a:spLocks noChangeArrowheads="1"/>
            </p:cNvSpPr>
            <p:nvPr/>
          </p:nvSpPr>
          <p:spPr bwMode="auto">
            <a:xfrm rot="962559">
              <a:off x="3823721" y="2500124"/>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100</a:t>
              </a:r>
            </a:p>
          </p:txBody>
        </p:sp>
        <p:sp>
          <p:nvSpPr>
            <p:cNvPr id="11286" name="Textfeld 43">
              <a:extLst>
                <a:ext uri="{FF2B5EF4-FFF2-40B4-BE49-F238E27FC236}">
                  <a16:creationId xmlns:a16="http://schemas.microsoft.com/office/drawing/2014/main" id="{A262E8B6-C4DE-B707-6594-BB438171C566}"/>
                </a:ext>
              </a:extLst>
            </p:cNvPr>
            <p:cNvSpPr txBox="1">
              <a:spLocks noChangeArrowheads="1"/>
            </p:cNvSpPr>
            <p:nvPr/>
          </p:nvSpPr>
          <p:spPr bwMode="auto">
            <a:xfrm rot="962559">
              <a:off x="4535149" y="1475745"/>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90</a:t>
              </a:r>
            </a:p>
          </p:txBody>
        </p:sp>
        <p:sp>
          <p:nvSpPr>
            <p:cNvPr id="11287" name="Textfeld 44">
              <a:extLst>
                <a:ext uri="{FF2B5EF4-FFF2-40B4-BE49-F238E27FC236}">
                  <a16:creationId xmlns:a16="http://schemas.microsoft.com/office/drawing/2014/main" id="{33AA519D-C8F2-258E-5347-102920E4809C}"/>
                </a:ext>
              </a:extLst>
            </p:cNvPr>
            <p:cNvSpPr txBox="1">
              <a:spLocks noChangeArrowheads="1"/>
            </p:cNvSpPr>
            <p:nvPr/>
          </p:nvSpPr>
          <p:spPr bwMode="auto">
            <a:xfrm rot="620636">
              <a:off x="3639954" y="3820594"/>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70</a:t>
              </a:r>
            </a:p>
          </p:txBody>
        </p:sp>
        <p:sp>
          <p:nvSpPr>
            <p:cNvPr id="11288" name="Textfeld 45">
              <a:extLst>
                <a:ext uri="{FF2B5EF4-FFF2-40B4-BE49-F238E27FC236}">
                  <a16:creationId xmlns:a16="http://schemas.microsoft.com/office/drawing/2014/main" id="{9D22B49B-0342-3616-5BAB-252AD6CBAEA2}"/>
                </a:ext>
              </a:extLst>
            </p:cNvPr>
            <p:cNvSpPr txBox="1">
              <a:spLocks noChangeArrowheads="1"/>
            </p:cNvSpPr>
            <p:nvPr/>
          </p:nvSpPr>
          <p:spPr bwMode="auto">
            <a:xfrm rot="-691981">
              <a:off x="4966783" y="3857028"/>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65</a:t>
              </a:r>
            </a:p>
          </p:txBody>
        </p:sp>
        <p:sp>
          <p:nvSpPr>
            <p:cNvPr id="11289" name="Textfeld 46">
              <a:extLst>
                <a:ext uri="{FF2B5EF4-FFF2-40B4-BE49-F238E27FC236}">
                  <a16:creationId xmlns:a16="http://schemas.microsoft.com/office/drawing/2014/main" id="{7A6C1837-DEC2-0EB0-C9A4-6D527B4F7D18}"/>
                </a:ext>
              </a:extLst>
            </p:cNvPr>
            <p:cNvSpPr txBox="1">
              <a:spLocks noChangeArrowheads="1"/>
            </p:cNvSpPr>
            <p:nvPr/>
          </p:nvSpPr>
          <p:spPr bwMode="auto">
            <a:xfrm rot="-865026">
              <a:off x="4934378" y="2786766"/>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95</a:t>
              </a:r>
            </a:p>
          </p:txBody>
        </p:sp>
        <p:sp>
          <p:nvSpPr>
            <p:cNvPr id="11290" name="Textfeld 47">
              <a:extLst>
                <a:ext uri="{FF2B5EF4-FFF2-40B4-BE49-F238E27FC236}">
                  <a16:creationId xmlns:a16="http://schemas.microsoft.com/office/drawing/2014/main" id="{277C09DC-D997-0B05-8FBD-6FBC9E625FAD}"/>
                </a:ext>
              </a:extLst>
            </p:cNvPr>
            <p:cNvSpPr txBox="1">
              <a:spLocks noChangeArrowheads="1"/>
            </p:cNvSpPr>
            <p:nvPr/>
          </p:nvSpPr>
          <p:spPr bwMode="auto">
            <a:xfrm rot="-2644463">
              <a:off x="5606382" y="2181641"/>
              <a:ext cx="527664" cy="46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80</a:t>
              </a:r>
            </a:p>
          </p:txBody>
        </p:sp>
        <p:sp>
          <p:nvSpPr>
            <p:cNvPr id="11291" name="Textfeld 48">
              <a:extLst>
                <a:ext uri="{FF2B5EF4-FFF2-40B4-BE49-F238E27FC236}">
                  <a16:creationId xmlns:a16="http://schemas.microsoft.com/office/drawing/2014/main" id="{A62E8DC1-361D-4EC7-6275-AFDCD5355932}"/>
                </a:ext>
              </a:extLst>
            </p:cNvPr>
            <p:cNvSpPr txBox="1">
              <a:spLocks noChangeArrowheads="1"/>
            </p:cNvSpPr>
            <p:nvPr/>
          </p:nvSpPr>
          <p:spPr bwMode="auto">
            <a:xfrm rot="-2568137">
              <a:off x="6013336" y="3394875"/>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60</a:t>
              </a:r>
            </a:p>
          </p:txBody>
        </p:sp>
        <p:sp>
          <p:nvSpPr>
            <p:cNvPr id="11292" name="Textfeld 49">
              <a:extLst>
                <a:ext uri="{FF2B5EF4-FFF2-40B4-BE49-F238E27FC236}">
                  <a16:creationId xmlns:a16="http://schemas.microsoft.com/office/drawing/2014/main" id="{E8169E26-C049-5FC5-F46B-207E5DFFAF33}"/>
                </a:ext>
              </a:extLst>
            </p:cNvPr>
            <p:cNvSpPr txBox="1">
              <a:spLocks noChangeArrowheads="1"/>
            </p:cNvSpPr>
            <p:nvPr/>
          </p:nvSpPr>
          <p:spPr bwMode="auto">
            <a:xfrm rot="3433019">
              <a:off x="3101569" y="2367724"/>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95</a:t>
              </a:r>
            </a:p>
          </p:txBody>
        </p:sp>
        <p:sp>
          <p:nvSpPr>
            <p:cNvPr id="11293" name="Textfeld 50">
              <a:extLst>
                <a:ext uri="{FF2B5EF4-FFF2-40B4-BE49-F238E27FC236}">
                  <a16:creationId xmlns:a16="http://schemas.microsoft.com/office/drawing/2014/main" id="{BB5C8562-BD18-9B63-93F9-25F70B2221FB}"/>
                </a:ext>
              </a:extLst>
            </p:cNvPr>
            <p:cNvSpPr txBox="1">
              <a:spLocks noChangeArrowheads="1"/>
            </p:cNvSpPr>
            <p:nvPr/>
          </p:nvSpPr>
          <p:spPr bwMode="auto">
            <a:xfrm rot="4163301">
              <a:off x="2947582" y="3373609"/>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65</a:t>
              </a:r>
            </a:p>
          </p:txBody>
        </p:sp>
        <p:sp>
          <p:nvSpPr>
            <p:cNvPr id="11294" name="Textfeld 51">
              <a:extLst>
                <a:ext uri="{FF2B5EF4-FFF2-40B4-BE49-F238E27FC236}">
                  <a16:creationId xmlns:a16="http://schemas.microsoft.com/office/drawing/2014/main" id="{1F428965-4F2E-803A-D555-F435CB7F80E9}"/>
                </a:ext>
              </a:extLst>
            </p:cNvPr>
            <p:cNvSpPr txBox="1">
              <a:spLocks noChangeArrowheads="1"/>
            </p:cNvSpPr>
            <p:nvPr/>
          </p:nvSpPr>
          <p:spPr bwMode="auto">
            <a:xfrm rot="1579962">
              <a:off x="3149340" y="5202412"/>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S</a:t>
              </a:r>
            </a:p>
          </p:txBody>
        </p:sp>
        <p:cxnSp>
          <p:nvCxnSpPr>
            <p:cNvPr id="11295" name="Gerade Verbindung 26">
              <a:extLst>
                <a:ext uri="{FF2B5EF4-FFF2-40B4-BE49-F238E27FC236}">
                  <a16:creationId xmlns:a16="http://schemas.microsoft.com/office/drawing/2014/main" id="{4E8E7854-BBDA-5CDD-586E-29A190432AF8}"/>
                </a:ext>
              </a:extLst>
            </p:cNvPr>
            <p:cNvCxnSpPr>
              <a:cxnSpLocks noChangeShapeType="1"/>
            </p:cNvCxnSpPr>
            <p:nvPr/>
          </p:nvCxnSpPr>
          <p:spPr bwMode="auto">
            <a:xfrm>
              <a:off x="6485860" y="4234758"/>
              <a:ext cx="987776" cy="29197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6" name="Gerade Verbindung 55">
              <a:extLst>
                <a:ext uri="{FF2B5EF4-FFF2-40B4-BE49-F238E27FC236}">
                  <a16:creationId xmlns:a16="http://schemas.microsoft.com/office/drawing/2014/main" id="{F884A35F-1FBF-755D-E44C-8B80EBE982E4}"/>
                </a:ext>
              </a:extLst>
            </p:cNvPr>
            <p:cNvCxnSpPr>
              <a:cxnSpLocks noChangeShapeType="1"/>
            </p:cNvCxnSpPr>
            <p:nvPr/>
          </p:nvCxnSpPr>
          <p:spPr bwMode="auto">
            <a:xfrm>
              <a:off x="1971280" y="2984241"/>
              <a:ext cx="987776" cy="29197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97" name="Textfeld 56">
              <a:extLst>
                <a:ext uri="{FF2B5EF4-FFF2-40B4-BE49-F238E27FC236}">
                  <a16:creationId xmlns:a16="http://schemas.microsoft.com/office/drawing/2014/main" id="{27DCCFD0-AC53-FA93-62CA-EEB640C21AE0}"/>
                </a:ext>
              </a:extLst>
            </p:cNvPr>
            <p:cNvSpPr txBox="1">
              <a:spLocks noChangeArrowheads="1"/>
            </p:cNvSpPr>
            <p:nvPr/>
          </p:nvSpPr>
          <p:spPr bwMode="auto">
            <a:xfrm rot="1284620">
              <a:off x="1435511" y="2645693"/>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W</a:t>
              </a:r>
            </a:p>
          </p:txBody>
        </p:sp>
        <p:sp>
          <p:nvSpPr>
            <p:cNvPr id="11298" name="Textfeld 57">
              <a:extLst>
                <a:ext uri="{FF2B5EF4-FFF2-40B4-BE49-F238E27FC236}">
                  <a16:creationId xmlns:a16="http://schemas.microsoft.com/office/drawing/2014/main" id="{1A3F06FE-8367-DF38-43E2-5C2C7D6C2E7A}"/>
                </a:ext>
              </a:extLst>
            </p:cNvPr>
            <p:cNvSpPr txBox="1">
              <a:spLocks noChangeArrowheads="1"/>
            </p:cNvSpPr>
            <p:nvPr/>
          </p:nvSpPr>
          <p:spPr bwMode="auto">
            <a:xfrm rot="960839">
              <a:off x="7482101" y="4366415"/>
              <a:ext cx="423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a:t>O</a:t>
              </a:r>
            </a:p>
          </p:txBody>
        </p:sp>
      </p:grpSp>
      <p:sp>
        <p:nvSpPr>
          <p:cNvPr id="29" name="Textfeld 28">
            <a:extLst>
              <a:ext uri="{FF2B5EF4-FFF2-40B4-BE49-F238E27FC236}">
                <a16:creationId xmlns:a16="http://schemas.microsoft.com/office/drawing/2014/main" id="{49F04C8A-0655-57E6-273B-4A8F2A400EFB}"/>
              </a:ext>
            </a:extLst>
          </p:cNvPr>
          <p:cNvSpPr txBox="1"/>
          <p:nvPr/>
        </p:nvSpPr>
        <p:spPr>
          <a:xfrm>
            <a:off x="446088" y="847916"/>
            <a:ext cx="9069387" cy="461962"/>
          </a:xfrm>
          <a:prstGeom prst="rect">
            <a:avLst/>
          </a:prstGeom>
          <a:solidFill>
            <a:schemeClr val="bg1">
              <a:lumMod val="95000"/>
            </a:schemeClr>
          </a:solidFill>
        </p:spPr>
        <p:txBody>
          <a:bodyPr>
            <a:spAutoFit/>
          </a:bodyPr>
          <a:lstStyle/>
          <a:p>
            <a:pPr algn="ctr">
              <a:buFontTx/>
              <a:buNone/>
              <a:defRPr/>
            </a:pPr>
            <a:r>
              <a:rPr lang="de-DE" dirty="0"/>
              <a:t>%-tuale Erträge </a:t>
            </a:r>
            <a:r>
              <a:rPr lang="de-DE" dirty="0" err="1"/>
              <a:t>ggü</a:t>
            </a:r>
            <a:r>
              <a:rPr lang="de-DE" dirty="0"/>
              <a:t>. Südausrichtung</a:t>
            </a:r>
          </a:p>
        </p:txBody>
      </p:sp>
      <p:sp>
        <p:nvSpPr>
          <p:cNvPr id="11270" name="Text Box 5">
            <a:extLst>
              <a:ext uri="{FF2B5EF4-FFF2-40B4-BE49-F238E27FC236}">
                <a16:creationId xmlns:a16="http://schemas.microsoft.com/office/drawing/2014/main" id="{DD53A951-CBF5-0F1C-016A-795FA1672ECA}"/>
              </a:ext>
            </a:extLst>
          </p:cNvPr>
          <p:cNvSpPr txBox="1">
            <a:spLocks noChangeArrowheads="1"/>
          </p:cNvSpPr>
          <p:nvPr/>
        </p:nvSpPr>
        <p:spPr bwMode="auto">
          <a:xfrm>
            <a:off x="746125" y="5616766"/>
            <a:ext cx="2020888"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Wolfgang Müller S-I-Z</a:t>
            </a:r>
            <a:endParaRPr lang="en-US" altLang="de-DE" sz="1200" dirty="0"/>
          </a:p>
        </p:txBody>
      </p:sp>
      <p:sp>
        <p:nvSpPr>
          <p:cNvPr id="117" name="Rectangle 4">
            <a:extLst>
              <a:ext uri="{FF2B5EF4-FFF2-40B4-BE49-F238E27FC236}">
                <a16:creationId xmlns:a16="http://schemas.microsoft.com/office/drawing/2014/main" id="{008F6F34-9A1E-3D01-E164-40C9ABBA2F37}"/>
              </a:ext>
            </a:extLst>
          </p:cNvPr>
          <p:cNvSpPr>
            <a:spLocks noChangeArrowheads="1"/>
          </p:cNvSpPr>
          <p:nvPr/>
        </p:nvSpPr>
        <p:spPr bwMode="auto">
          <a:xfrm>
            <a:off x="287338" y="6093016"/>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Ost/West-Anlagen kommen auf ca. 80 % </a:t>
            </a:r>
            <a:r>
              <a:rPr lang="de-DE" altLang="de-DE" sz="1800" dirty="0" err="1">
                <a:solidFill>
                  <a:srgbClr val="00B050"/>
                </a:solidFill>
              </a:rPr>
              <a:t>ggü</a:t>
            </a:r>
            <a:r>
              <a:rPr lang="de-DE" altLang="de-DE" sz="1800" dirty="0">
                <a:solidFill>
                  <a:srgbClr val="00B050"/>
                </a:solidFill>
              </a:rPr>
              <a:t>. Süd-Anlagen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fill="hold"/>
                                        <p:tgtEl>
                                          <p:spTgt spid="117"/>
                                        </p:tgtEl>
                                        <p:attrNameLst>
                                          <p:attrName>ppt_x</p:attrName>
                                        </p:attrNameLst>
                                      </p:cBhvr>
                                      <p:tavLst>
                                        <p:tav tm="0">
                                          <p:val>
                                            <p:strVal val="#ppt_x"/>
                                          </p:val>
                                        </p:tav>
                                        <p:tav tm="100000">
                                          <p:val>
                                            <p:strVal val="#ppt_x"/>
                                          </p:val>
                                        </p:tav>
                                      </p:tavLst>
                                    </p:anim>
                                    <p:anim calcmode="lin" valueType="num">
                                      <p:cBhvr additive="base">
                                        <p:cTn id="8"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8363</Words>
  <Application>Microsoft Office PowerPoint</Application>
  <PresentationFormat>A4-Papier (210 x 297 mm)</PresentationFormat>
  <Paragraphs>1680</Paragraphs>
  <Slides>69</Slides>
  <Notes>69</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69</vt:i4>
      </vt:variant>
    </vt:vector>
  </HeadingPairs>
  <TitlesOfParts>
    <vt:vector size="80" baseType="lpstr">
      <vt:lpstr>Arial</vt:lpstr>
      <vt:lpstr>Calibri</vt:lpstr>
      <vt:lpstr>Courier New</vt:lpstr>
      <vt:lpstr>MathJax_Main</vt:lpstr>
      <vt:lpstr>MathJax_Math</vt:lpstr>
      <vt:lpstr>OfficinaSans-Book</vt:lpstr>
      <vt:lpstr>STIXGeneral</vt:lpstr>
      <vt:lpstr>Symbol</vt:lpstr>
      <vt:lpstr>Times New Roman</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2678</cp:revision>
  <cp:lastPrinted>2019-03-23T07:11:31Z</cp:lastPrinted>
  <dcterms:created xsi:type="dcterms:W3CDTF">2003-01-24T08:17:53Z</dcterms:created>
  <dcterms:modified xsi:type="dcterms:W3CDTF">2023-11-19T11:15:01Z</dcterms:modified>
</cp:coreProperties>
</file>