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6" r:id="rId3"/>
    <p:sldId id="372" r:id="rId4"/>
    <p:sldId id="370" r:id="rId5"/>
    <p:sldId id="346" r:id="rId6"/>
    <p:sldId id="364" r:id="rId7"/>
    <p:sldId id="368" r:id="rId8"/>
    <p:sldId id="369" r:id="rId9"/>
    <p:sldId id="349" r:id="rId10"/>
    <p:sldId id="367" r:id="rId11"/>
    <p:sldId id="350" r:id="rId12"/>
    <p:sldId id="373" r:id="rId13"/>
    <p:sldId id="352" r:id="rId14"/>
    <p:sldId id="360" r:id="rId15"/>
    <p:sldId id="339" r:id="rId16"/>
    <p:sldId id="345" r:id="rId17"/>
    <p:sldId id="354" r:id="rId18"/>
    <p:sldId id="355" r:id="rId19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inerp" initials="s" lastIdx="1" clrIdx="0">
    <p:extLst>
      <p:ext uri="{19B8F6BF-5375-455C-9EA6-DF929625EA0E}">
        <p15:presenceInfo xmlns:p15="http://schemas.microsoft.com/office/powerpoint/2012/main" userId="S-1-5-21-484763869-1177238915-1801674531-724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5BF"/>
    <a:srgbClr val="C6E1B5"/>
    <a:srgbClr val="C1D498"/>
    <a:srgbClr val="843C0C"/>
    <a:srgbClr val="7F6000"/>
    <a:srgbClr val="0066CC"/>
    <a:srgbClr val="264478"/>
    <a:srgbClr val="FFD966"/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9" autoAdjust="0"/>
    <p:restoredTop sz="89215" autoAdjust="0"/>
  </p:normalViewPr>
  <p:slideViewPr>
    <p:cSldViewPr snapToGrid="0" snapToObjects="1">
      <p:cViewPr varScale="1">
        <p:scale>
          <a:sx n="104" d="100"/>
          <a:sy n="104" d="100"/>
        </p:scale>
        <p:origin x="1152" y="78"/>
      </p:cViewPr>
      <p:guideLst/>
    </p:cSldViewPr>
  </p:slideViewPr>
  <p:outlineViewPr>
    <p:cViewPr>
      <p:scale>
        <a:sx n="33" d="100"/>
        <a:sy n="33" d="100"/>
      </p:scale>
      <p:origin x="0" y="-36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0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Tabelle1!$A$4</c:f>
              <c:strCache>
                <c:ptCount val="1"/>
                <c:pt idx="0">
                  <c:v>EE-Deckung</c:v>
                </c:pt>
              </c:strCache>
            </c:strRef>
          </c:tx>
          <c:spPr>
            <a:noFill/>
            <a:ln w="22225">
              <a:solidFill>
                <a:schemeClr val="tx1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numRef>
              <c:f>Tabelle1!$B$3:$E$3</c:f>
              <c:numCache>
                <c:formatCode>General</c:formatCode>
                <c:ptCount val="4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Tabelle1!$B$4:$E$4</c:f>
              <c:numCache>
                <c:formatCode>#,##0</c:formatCode>
                <c:ptCount val="4"/>
                <c:pt idx="0">
                  <c:v>195500</c:v>
                </c:pt>
                <c:pt idx="1">
                  <c:v>390000</c:v>
                </c:pt>
                <c:pt idx="2" formatCode="General">
                  <c:v>930000</c:v>
                </c:pt>
                <c:pt idx="3" formatCode="General">
                  <c:v>1400000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517448"/>
        <c:axId val="204513136"/>
      </c:barChart>
      <c:lineChart>
        <c:grouping val="standard"/>
        <c:varyColors val="0"/>
        <c:ser>
          <c:idx val="1"/>
          <c:order val="1"/>
          <c:tx>
            <c:strRef>
              <c:f>Tabelle1!$A$5</c:f>
              <c:strCache>
                <c:ptCount val="1"/>
                <c:pt idx="0">
                  <c:v>Strombedarf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>
                  <a:alpha val="93000"/>
                </a:schemeClr>
              </a:solidFill>
              <a:ln>
                <a:solidFill>
                  <a:schemeClr val="tx2">
                    <a:lumMod val="75000"/>
                    <a:alpha val="94000"/>
                  </a:schemeClr>
                </a:solidFill>
              </a:ln>
              <a:effectLst/>
            </c:spPr>
          </c:marker>
          <c:cat>
            <c:numRef>
              <c:f>Tabelle1!$B$3:$E$3</c:f>
              <c:numCache>
                <c:formatCode>General</c:formatCode>
                <c:ptCount val="4"/>
                <c:pt idx="0">
                  <c:v>2019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cat>
          <c:val>
            <c:numRef>
              <c:f>Tabelle1!$B$5:$E$5</c:f>
              <c:numCache>
                <c:formatCode>#,##0</c:formatCode>
                <c:ptCount val="4"/>
                <c:pt idx="0">
                  <c:v>354000</c:v>
                </c:pt>
                <c:pt idx="1">
                  <c:v>600000</c:v>
                </c:pt>
                <c:pt idx="2">
                  <c:v>910000</c:v>
                </c:pt>
                <c:pt idx="3">
                  <c:v>1140000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17448"/>
        <c:axId val="204513136"/>
      </c:lineChart>
      <c:catAx>
        <c:axId val="20451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513136"/>
        <c:crosses val="autoZero"/>
        <c:auto val="1"/>
        <c:lblAlgn val="ctr"/>
        <c:lblOffset val="100"/>
        <c:noMultiLvlLbl val="0"/>
      </c:catAx>
      <c:valAx>
        <c:axId val="20451313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4517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Tabelle1!$A$2:$A$8</c:f>
              <c:strCache>
                <c:ptCount val="6"/>
                <c:pt idx="0">
                  <c:v>PV-Gebäude</c:v>
                </c:pt>
                <c:pt idx="1">
                  <c:v>PV-Freifläche</c:v>
                </c:pt>
                <c:pt idx="2">
                  <c:v>Windkraft</c:v>
                </c:pt>
                <c:pt idx="3">
                  <c:v>Biomasse</c:v>
                </c:pt>
                <c:pt idx="4">
                  <c:v>Solarthermie</c:v>
                </c:pt>
                <c:pt idx="5">
                  <c:v>Geothermie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420</c:v>
                </c:pt>
                <c:pt idx="1">
                  <c:v>700</c:v>
                </c:pt>
                <c:pt idx="2">
                  <c:v>710</c:v>
                </c:pt>
                <c:pt idx="3">
                  <c:v>100</c:v>
                </c:pt>
                <c:pt idx="4">
                  <c:v>202</c:v>
                </c:pt>
                <c:pt idx="5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="" xmlns:a16="http://schemas.microsoft.com/office/drawing/2014/main" id="{81A0971F-E173-2147-857D-61E79C7295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821ACB82-169B-CA46-AFB0-88D5F0073B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0F3CA7CD-6865-D74A-A038-E96192EB6F94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B2B502CF-3D81-754D-97DB-2768A69C5B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10EE6443-A37E-864E-B37C-8E29C46A9C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542B1D2-CBDB-3048-A13D-E32FCD6A8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3588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7F6FECE-3FD4-479A-950C-2480F840C224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1852445-5FEA-49F6-BAA8-02BDCEB0A5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645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Sachstand Klimaschutzkonzept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465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sz="1300" dirty="0" smtClean="0">
                <a:latin typeface="Arial Narrow" panose="020B0606020202030204" pitchFamily="34" charset="0"/>
              </a:rPr>
              <a:t>EE-Produktion insgesamt (Wärme und Strom)</a:t>
            </a: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90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sz="1300" dirty="0" smtClean="0">
                <a:latin typeface="Arial Narrow" panose="020B0606020202030204" pitchFamily="34" charset="0"/>
              </a:rPr>
              <a:t>Bürgerenergiegenossenschaften und –</a:t>
            </a:r>
            <a:r>
              <a:rPr lang="de-DE" sz="1300" dirty="0" err="1" smtClean="0">
                <a:latin typeface="Arial Narrow" panose="020B0606020202030204" pitchFamily="34" charset="0"/>
              </a:rPr>
              <a:t>beteiligungen</a:t>
            </a:r>
            <a:r>
              <a:rPr lang="de-DE" sz="1300" dirty="0" smtClean="0">
                <a:latin typeface="Arial Narrow" panose="020B0606020202030204" pitchFamily="34" charset="0"/>
              </a:rPr>
              <a:t> verbessern Wertschöpfungsbilanz</a:t>
            </a:r>
            <a:r>
              <a:rPr lang="de-DE" sz="1300" baseline="0" dirty="0" smtClean="0">
                <a:latin typeface="Arial Narrow" panose="020B0606020202030204" pitchFamily="34" charset="0"/>
              </a:rPr>
              <a:t> vor Ort; wenn Gewinne vor Ort erzielt werden.</a:t>
            </a: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12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sz="1300" dirty="0" smtClean="0">
                <a:latin typeface="Arial Narrow" panose="020B0606020202030204" pitchFamily="34" charset="0"/>
              </a:rPr>
              <a:t>Strom</a:t>
            </a:r>
            <a:r>
              <a:rPr lang="de-DE" sz="1300" dirty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77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Problem: rasant</a:t>
            </a:r>
            <a:r>
              <a:rPr lang="de-DE" baseline="0" dirty="0" smtClean="0"/>
              <a:t> steigende THG-Konzentrationen und Temperaturen verändern Lebensbedingungen deutlich schneller, als genetische Anpassung erfolgt -&gt; Klimaschutz ist menschliches Eigeninteresse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514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9092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Pro-Kopf Emissionen Fehler korrigiert (</a:t>
            </a:r>
            <a:r>
              <a:rPr lang="de-DE" dirty="0" err="1" smtClean="0"/>
              <a:t>IfaS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54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38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sz="1300" dirty="0" smtClean="0">
                <a:latin typeface="Arial Narrow" panose="020B0606020202030204" pitchFamily="34" charset="0"/>
              </a:rPr>
              <a:t>Ausbau Übertragungsnetz</a:t>
            </a: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62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sz="1300" dirty="0">
                <a:latin typeface="Arial Narrow" panose="020B0606020202030204" pitchFamily="34" charset="0"/>
              </a:rPr>
              <a:t>18 Monate </a:t>
            </a:r>
          </a:p>
          <a:p>
            <a:pPr defTabSz="990752">
              <a:defRPr/>
            </a:pPr>
            <a:r>
              <a:rPr lang="de-DE" sz="1300" dirty="0">
                <a:latin typeface="Arial Narrow" panose="020B0606020202030204" pitchFamily="34" charset="0"/>
              </a:rPr>
              <a:t>Beschluss Umsetzung für Förderantrag Umsetzungszeitraum 36 Monate (Anschlussvorhaben)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02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sz="1300" dirty="0" smtClean="0">
                <a:latin typeface="Arial Narrow" panose="020B0606020202030204" pitchFamily="34" charset="0"/>
              </a:rPr>
              <a:t>Welchen Bedarf haben wir und woher kommt die Energie?</a:t>
            </a: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7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sz="1300" dirty="0" smtClean="0">
                <a:latin typeface="Arial Narrow" panose="020B0606020202030204" pitchFamily="34" charset="0"/>
              </a:rPr>
              <a:t>Wenn alle Dächer</a:t>
            </a: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39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345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de-DE" sz="1300" dirty="0" smtClean="0">
                <a:latin typeface="Arial Narrow" panose="020B0606020202030204" pitchFamily="34" charset="0"/>
              </a:rPr>
              <a:t>Preisdeckel ab 2023: 40ct/kWh Strom, 12ct/</a:t>
            </a:r>
            <a:r>
              <a:rPr lang="de-DE" sz="1300" baseline="0" dirty="0" smtClean="0">
                <a:latin typeface="Arial Narrow" panose="020B0606020202030204" pitchFamily="34" charset="0"/>
              </a:rPr>
              <a:t>kWh Erdgas </a:t>
            </a: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876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de-DE" sz="1300" dirty="0">
              <a:latin typeface="Arial Narrow" panose="020B0606020202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52445-5FEA-49F6-BAA8-02BDCEB0A5F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55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0" y="2470339"/>
            <a:ext cx="9144000" cy="4387661"/>
            <a:chOff x="0" y="2470339"/>
            <a:chExt cx="9144000" cy="4387661"/>
          </a:xfrm>
        </p:grpSpPr>
        <p:pic>
          <p:nvPicPr>
            <p:cNvPr id="3" name="Grafik 2">
              <a:extLst>
                <a:ext uri="{FF2B5EF4-FFF2-40B4-BE49-F238E27FC236}">
                  <a16:creationId xmlns="" xmlns:a16="http://schemas.microsoft.com/office/drawing/2014/main" id="{FE9745F2-A8C7-444B-BA13-4DB5BE354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2470339"/>
              <a:ext cx="9144000" cy="2000922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="" xmlns:a16="http://schemas.microsoft.com/office/drawing/2014/main" id="{CF49D13F-B7AF-8241-A561-9FB58131FB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6255572"/>
              <a:ext cx="9144000" cy="602428"/>
            </a:xfrm>
            <a:prstGeom prst="rect">
              <a:avLst/>
            </a:prstGeom>
          </p:spPr>
        </p:pic>
      </p:grpSp>
      <p:sp>
        <p:nvSpPr>
          <p:cNvPr id="7" name="Titelplatzhalter 16">
            <a:extLst>
              <a:ext uri="{FF2B5EF4-FFF2-40B4-BE49-F238E27FC236}">
                <a16:creationId xmlns="" xmlns:a16="http://schemas.microsoft.com/office/drawing/2014/main" id="{ECA74058-B1FC-8345-AA37-459DA314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26" y="3304272"/>
            <a:ext cx="5772151" cy="3318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((Titel der Präsentation))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16D042A4-1685-064A-9F7D-FE8DD02C6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3684834"/>
            <a:ext cx="5781675" cy="3365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((Ort und Datum der Präsentation))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="" xmlns:a16="http://schemas.microsoft.com/office/drawing/2014/main" id="{879DE1D6-617A-7E48-AA95-6892303DD1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326" y="2966340"/>
            <a:ext cx="5781675" cy="3365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((präsentierende Abteilung))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="" xmlns:a16="http://schemas.microsoft.com/office/drawing/2014/main" id="{90FF80E6-1C2C-F14C-A939-2A998C236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4838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="" xmlns:a16="http://schemas.microsoft.com/office/drawing/2014/main" id="{BFD5BD82-C435-1B46-A0B3-84AA8C2003FA}"/>
              </a:ext>
            </a:extLst>
          </p:cNvPr>
          <p:cNvCxnSpPr/>
          <p:nvPr userDrawn="1"/>
        </p:nvCxnSpPr>
        <p:spPr>
          <a:xfrm>
            <a:off x="-4489" y="6507803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06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-4489" y="2470339"/>
            <a:ext cx="9148489" cy="4037464"/>
            <a:chOff x="-4489" y="2470339"/>
            <a:chExt cx="9148489" cy="4037464"/>
          </a:xfrm>
        </p:grpSpPr>
        <p:pic>
          <p:nvPicPr>
            <p:cNvPr id="3" name="Grafik 2">
              <a:extLst>
                <a:ext uri="{FF2B5EF4-FFF2-40B4-BE49-F238E27FC236}">
                  <a16:creationId xmlns="" xmlns:a16="http://schemas.microsoft.com/office/drawing/2014/main" id="{FE9745F2-A8C7-444B-BA13-4DB5BE354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2470339"/>
              <a:ext cx="9144000" cy="2000922"/>
            </a:xfrm>
            <a:prstGeom prst="rect">
              <a:avLst/>
            </a:prstGeom>
          </p:spPr>
        </p:pic>
        <p:cxnSp>
          <p:nvCxnSpPr>
            <p:cNvPr id="18" name="Gerade Verbindung 17">
              <a:extLst>
                <a:ext uri="{FF2B5EF4-FFF2-40B4-BE49-F238E27FC236}">
                  <a16:creationId xmlns="" xmlns:a16="http://schemas.microsoft.com/office/drawing/2014/main" id="{BFD5BD82-C435-1B46-A0B3-84AA8C2003FA}"/>
                </a:ext>
              </a:extLst>
            </p:cNvPr>
            <p:cNvCxnSpPr/>
            <p:nvPr userDrawn="1"/>
          </p:nvCxnSpPr>
          <p:spPr>
            <a:xfrm>
              <a:off x="-4489" y="6507803"/>
              <a:ext cx="914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CF49D13F-B7AF-8241-A561-9FB58131F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5572"/>
            <a:ext cx="9144000" cy="602428"/>
          </a:xfrm>
          <a:prstGeom prst="rect">
            <a:avLst/>
          </a:prstGeom>
        </p:spPr>
      </p:pic>
      <p:sp>
        <p:nvSpPr>
          <p:cNvPr id="7" name="Titelplatzhalter 16">
            <a:extLst>
              <a:ext uri="{FF2B5EF4-FFF2-40B4-BE49-F238E27FC236}">
                <a16:creationId xmlns="" xmlns:a16="http://schemas.microsoft.com/office/drawing/2014/main" id="{ECA74058-B1FC-8345-AA37-459DA314C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26" y="3042940"/>
            <a:ext cx="5772151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de-DE" dirty="0"/>
              <a:t>((Titel der Präsentation))</a:t>
            </a:r>
            <a:br>
              <a:rPr lang="de-DE" dirty="0"/>
            </a:br>
            <a:r>
              <a:rPr lang="de-DE" dirty="0"/>
              <a:t>((2-zeilig))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="" xmlns:a16="http://schemas.microsoft.com/office/drawing/2014/main" id="{16D042A4-1685-064A-9F7D-FE8DD02C61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3985758"/>
            <a:ext cx="5781675" cy="3365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((Ort und Datum der Präsentation))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="" xmlns:a16="http://schemas.microsoft.com/office/drawing/2014/main" id="{879DE1D6-617A-7E48-AA95-6892303DD1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326" y="2695204"/>
            <a:ext cx="5781675" cy="3365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((präsentierende Abteilung))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="" xmlns:a16="http://schemas.microsoft.com/office/drawing/2014/main" id="{90FF80E6-1C2C-F14C-A939-2A998C236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24838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07982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-4489" y="314242"/>
            <a:ext cx="9147984" cy="6249236"/>
            <a:chOff x="-4489" y="314242"/>
            <a:chExt cx="9147984" cy="6249236"/>
          </a:xfrm>
        </p:grpSpPr>
        <p:sp>
          <p:nvSpPr>
            <p:cNvPr id="6" name="Rechteck 11">
              <a:extLst>
                <a:ext uri="{FF2B5EF4-FFF2-40B4-BE49-F238E27FC236}">
                  <a16:creationId xmlns="" xmlns:a16="http://schemas.microsoft.com/office/drawing/2014/main" id="{103AB66F-EB5C-B64C-A656-72F64F33C025}"/>
                </a:ext>
              </a:extLst>
            </p:cNvPr>
            <p:cNvSpPr/>
            <p:nvPr userDrawn="1"/>
          </p:nvSpPr>
          <p:spPr>
            <a:xfrm>
              <a:off x="-3104" y="314242"/>
              <a:ext cx="8594211" cy="308009"/>
            </a:xfrm>
            <a:custGeom>
              <a:avLst/>
              <a:gdLst>
                <a:gd name="connsiteX0" fmla="*/ 0 w 8614611"/>
                <a:gd name="connsiteY0" fmla="*/ 0 h 308009"/>
                <a:gd name="connsiteX1" fmla="*/ 8614611 w 8614611"/>
                <a:gd name="connsiteY1" fmla="*/ 0 h 308009"/>
                <a:gd name="connsiteX2" fmla="*/ 8614611 w 8614611"/>
                <a:gd name="connsiteY2" fmla="*/ 308009 h 308009"/>
                <a:gd name="connsiteX3" fmla="*/ 0 w 8614611"/>
                <a:gd name="connsiteY3" fmla="*/ 308009 h 308009"/>
                <a:gd name="connsiteX4" fmla="*/ 0 w 8614611"/>
                <a:gd name="connsiteY4" fmla="*/ 0 h 308009"/>
                <a:gd name="connsiteX0" fmla="*/ 0 w 8680651"/>
                <a:gd name="connsiteY0" fmla="*/ 0 h 308009"/>
                <a:gd name="connsiteX1" fmla="*/ 8680651 w 8680651"/>
                <a:gd name="connsiteY1" fmla="*/ 0 h 308009"/>
                <a:gd name="connsiteX2" fmla="*/ 8614611 w 8680651"/>
                <a:gd name="connsiteY2" fmla="*/ 308009 h 308009"/>
                <a:gd name="connsiteX3" fmla="*/ 0 w 8680651"/>
                <a:gd name="connsiteY3" fmla="*/ 308009 h 308009"/>
                <a:gd name="connsiteX4" fmla="*/ 0 w 8680651"/>
                <a:gd name="connsiteY4" fmla="*/ 0 h 30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0651" h="308009">
                  <a:moveTo>
                    <a:pt x="0" y="0"/>
                  </a:moveTo>
                  <a:lnTo>
                    <a:pt x="8680651" y="0"/>
                  </a:lnTo>
                  <a:lnTo>
                    <a:pt x="8614611" y="308009"/>
                  </a:lnTo>
                  <a:lnTo>
                    <a:pt x="0" y="3080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11">
              <a:extLst>
                <a:ext uri="{FF2B5EF4-FFF2-40B4-BE49-F238E27FC236}">
                  <a16:creationId xmlns="" xmlns:a16="http://schemas.microsoft.com/office/drawing/2014/main" id="{CD6C9DF0-0A8F-E240-9EB5-6FBA9F5FCDC8}"/>
                </a:ext>
              </a:extLst>
            </p:cNvPr>
            <p:cNvSpPr/>
            <p:nvPr userDrawn="1"/>
          </p:nvSpPr>
          <p:spPr>
            <a:xfrm rot="10800000">
              <a:off x="7376201" y="6268976"/>
              <a:ext cx="1767294" cy="294502"/>
            </a:xfrm>
            <a:custGeom>
              <a:avLst/>
              <a:gdLst>
                <a:gd name="connsiteX0" fmla="*/ 0 w 8614611"/>
                <a:gd name="connsiteY0" fmla="*/ 0 h 308009"/>
                <a:gd name="connsiteX1" fmla="*/ 8614611 w 8614611"/>
                <a:gd name="connsiteY1" fmla="*/ 0 h 308009"/>
                <a:gd name="connsiteX2" fmla="*/ 8614611 w 8614611"/>
                <a:gd name="connsiteY2" fmla="*/ 308009 h 308009"/>
                <a:gd name="connsiteX3" fmla="*/ 0 w 8614611"/>
                <a:gd name="connsiteY3" fmla="*/ 308009 h 308009"/>
                <a:gd name="connsiteX4" fmla="*/ 0 w 8614611"/>
                <a:gd name="connsiteY4" fmla="*/ 0 h 308009"/>
                <a:gd name="connsiteX0" fmla="*/ 0 w 8680651"/>
                <a:gd name="connsiteY0" fmla="*/ 0 h 308009"/>
                <a:gd name="connsiteX1" fmla="*/ 8680651 w 8680651"/>
                <a:gd name="connsiteY1" fmla="*/ 0 h 308009"/>
                <a:gd name="connsiteX2" fmla="*/ 8614611 w 8680651"/>
                <a:gd name="connsiteY2" fmla="*/ 308009 h 308009"/>
                <a:gd name="connsiteX3" fmla="*/ 0 w 8680651"/>
                <a:gd name="connsiteY3" fmla="*/ 308009 h 308009"/>
                <a:gd name="connsiteX4" fmla="*/ 0 w 8680651"/>
                <a:gd name="connsiteY4" fmla="*/ 0 h 308009"/>
                <a:gd name="connsiteX0" fmla="*/ 0 w 8937712"/>
                <a:gd name="connsiteY0" fmla="*/ 0 h 308009"/>
                <a:gd name="connsiteX1" fmla="*/ 8680651 w 8937712"/>
                <a:gd name="connsiteY1" fmla="*/ 0 h 308009"/>
                <a:gd name="connsiteX2" fmla="*/ 8937712 w 8937712"/>
                <a:gd name="connsiteY2" fmla="*/ 308009 h 308009"/>
                <a:gd name="connsiteX3" fmla="*/ 0 w 8937712"/>
                <a:gd name="connsiteY3" fmla="*/ 308009 h 308009"/>
                <a:gd name="connsiteX4" fmla="*/ 0 w 8937712"/>
                <a:gd name="connsiteY4" fmla="*/ 0 h 308009"/>
                <a:gd name="connsiteX0" fmla="*/ 0 w 9283776"/>
                <a:gd name="connsiteY0" fmla="*/ 4350 h 312359"/>
                <a:gd name="connsiteX1" fmla="*/ 9283776 w 9283776"/>
                <a:gd name="connsiteY1" fmla="*/ 0 h 312359"/>
                <a:gd name="connsiteX2" fmla="*/ 8937712 w 9283776"/>
                <a:gd name="connsiteY2" fmla="*/ 312359 h 312359"/>
                <a:gd name="connsiteX3" fmla="*/ 0 w 9283776"/>
                <a:gd name="connsiteY3" fmla="*/ 312359 h 312359"/>
                <a:gd name="connsiteX4" fmla="*/ 0 w 9283776"/>
                <a:gd name="connsiteY4" fmla="*/ 4350 h 31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3776" h="312359">
                  <a:moveTo>
                    <a:pt x="0" y="4350"/>
                  </a:moveTo>
                  <a:lnTo>
                    <a:pt x="9283776" y="0"/>
                  </a:lnTo>
                  <a:lnTo>
                    <a:pt x="8937712" y="312359"/>
                  </a:lnTo>
                  <a:lnTo>
                    <a:pt x="0" y="312359"/>
                  </a:lnTo>
                  <a:lnTo>
                    <a:pt x="0" y="4350"/>
                  </a:lnTo>
                  <a:close/>
                </a:path>
              </a:pathLst>
            </a:custGeom>
            <a:solidFill>
              <a:srgbClr val="91B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="" xmlns:a16="http://schemas.microsoft.com/office/drawing/2014/main" id="{559FB7F3-D447-074F-8020-D7645AC6D36F}"/>
                </a:ext>
              </a:extLst>
            </p:cNvPr>
            <p:cNvCxnSpPr/>
            <p:nvPr userDrawn="1"/>
          </p:nvCxnSpPr>
          <p:spPr>
            <a:xfrm>
              <a:off x="-4489" y="6507803"/>
              <a:ext cx="9144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C556555E-6DCF-6941-B9B7-AC2E7B275976}"/>
              </a:ext>
            </a:extLst>
          </p:cNvPr>
          <p:cNvSpPr txBox="1"/>
          <p:nvPr userDrawn="1"/>
        </p:nvSpPr>
        <p:spPr>
          <a:xfrm>
            <a:off x="8105573" y="6281676"/>
            <a:ext cx="7759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kern="1200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Seite </a:t>
            </a:r>
            <a:fld id="{A45F94E7-2DF9-E043-AD0D-BC680CC9B54C}" type="slidenum">
              <a:rPr lang="de-DE" sz="1000" b="1" i="0" kern="1200" smtClean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‹Nr.›</a:t>
            </a:fld>
            <a:endParaRPr lang="de-DE" sz="1000" b="1" i="0" kern="1200" dirty="0">
              <a:solidFill>
                <a:schemeClr val="bg1"/>
              </a:solidFill>
              <a:effectLst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86FC079B-170D-8F4A-8499-FDC6577ECAC1}"/>
              </a:ext>
            </a:extLst>
          </p:cNvPr>
          <p:cNvSpPr txBox="1"/>
          <p:nvPr userDrawn="1"/>
        </p:nvSpPr>
        <p:spPr>
          <a:xfrm>
            <a:off x="519697" y="311742"/>
            <a:ext cx="5572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kern="1200" spc="0" dirty="0" smtClean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Kreisverwaltung </a:t>
            </a:r>
            <a:r>
              <a:rPr lang="de-DE" sz="1000" b="1" i="0" kern="1200" spc="0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Südliche Weinstraße</a:t>
            </a:r>
            <a:r>
              <a:rPr lang="de-DE" sz="1400" b="1" i="0" kern="1200" spc="0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lang="de-DE" sz="1000" b="1" i="0" kern="1200" spc="0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de-DE" sz="1400" b="1" i="0" kern="1200" spc="0" dirty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lang="de-DE" sz="1400" b="1" i="0" kern="1200" spc="0" dirty="0" smtClean="0">
                <a:solidFill>
                  <a:schemeClr val="tx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Abteilung Bauen und Umwelt</a:t>
            </a:r>
            <a:r>
              <a:rPr lang="de-DE" sz="1400" b="1" i="0" kern="1200" spc="0" baseline="0" dirty="0" smtClean="0">
                <a:solidFill>
                  <a:schemeClr val="tx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</a:t>
            </a:r>
            <a:r>
              <a:rPr lang="de-DE" sz="1000" b="1" i="0" kern="1200" spc="0" dirty="0" smtClean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|</a:t>
            </a:r>
            <a:r>
              <a:rPr lang="de-DE" sz="1400" b="1" i="0" kern="1200" spc="0" dirty="0" smtClean="0">
                <a:solidFill>
                  <a:schemeClr val="bg1"/>
                </a:solidFill>
                <a:effectLst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  </a:t>
            </a:r>
            <a:endParaRPr lang="de-DE" sz="1000" b="1" i="0" kern="1200" spc="0" dirty="0">
              <a:solidFill>
                <a:schemeClr val="tx1"/>
              </a:solidFill>
              <a:effectLst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sp>
        <p:nvSpPr>
          <p:cNvPr id="30" name="Textplatzhalter 29">
            <a:extLst>
              <a:ext uri="{FF2B5EF4-FFF2-40B4-BE49-F238E27FC236}">
                <a16:creationId xmlns="" xmlns:a16="http://schemas.microsoft.com/office/drawing/2014/main" id="{7C8039B8-485D-E841-9DF2-846696D3F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9322" y="832260"/>
            <a:ext cx="7989036" cy="351648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de-DE" dirty="0" err="1"/>
              <a:t>Infotext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8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BFBA9-6661-49A8-AAD8-D8FC905D6C26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83AA279-560A-4F10-B74E-8C2C374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2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91BFBA9-6661-49A8-AAD8-D8FC905D6C26}" type="datetimeFigureOut">
              <a:rPr lang="de-DE" smtClean="0"/>
              <a:t>31.01.2023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83AA279-560A-4F10-B74E-8C2C374440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77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88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67" r:id="rId3"/>
    <p:sldLayoutId id="2147483670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b="1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zentwicklungsplan.de/de/projekte/projekte-nep-2035-20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em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10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em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12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="" xmlns:a16="http://schemas.microsoft.com/office/drawing/2014/main" id="{FAA552DE-13E4-3B48-A01A-77FB44A6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3302900"/>
            <a:ext cx="5212588" cy="331891"/>
          </a:xfrm>
        </p:spPr>
        <p:txBody>
          <a:bodyPr/>
          <a:lstStyle/>
          <a:p>
            <a:r>
              <a:rPr lang="de-DE" sz="2400" dirty="0" smtClean="0"/>
              <a:t>Die Energiewende im Landkreis SÜW</a:t>
            </a:r>
            <a:endParaRPr lang="de-DE" sz="2400" dirty="0"/>
          </a:p>
        </p:txBody>
      </p:sp>
      <p:sp>
        <p:nvSpPr>
          <p:cNvPr id="16" name="Textplatzhalter 15">
            <a:extLst>
              <a:ext uri="{FF2B5EF4-FFF2-40B4-BE49-F238E27FC236}">
                <a16:creationId xmlns="" xmlns:a16="http://schemas.microsoft.com/office/drawing/2014/main" id="{FB5EBD7E-8940-DA44-8FBF-E4E35E096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 smtClean="0"/>
              <a:t>Birkweiler</a:t>
            </a:r>
            <a:r>
              <a:rPr lang="de-DE" dirty="0" smtClean="0"/>
              <a:t> | 31.01.2023</a:t>
            </a:r>
          </a:p>
          <a:p>
            <a:r>
              <a:rPr lang="de-DE" sz="1200" b="0" dirty="0" smtClean="0"/>
              <a:t>Philipp Steiner | Klimaschutzmanager Landkreis Südliche Weinstraße </a:t>
            </a:r>
            <a:endParaRPr lang="de-DE" sz="1200" b="0" dirty="0"/>
          </a:p>
        </p:txBody>
      </p:sp>
      <p:sp>
        <p:nvSpPr>
          <p:cNvPr id="17" name="Textplatzhalter 16">
            <a:extLst>
              <a:ext uri="{FF2B5EF4-FFF2-40B4-BE49-F238E27FC236}">
                <a16:creationId xmlns="" xmlns:a16="http://schemas.microsoft.com/office/drawing/2014/main" id="{EA4F9B32-D0C5-1241-AA08-9111A1894B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Abteilung Bauen und Umwelt </a:t>
            </a:r>
            <a:r>
              <a:rPr lang="de-DE" dirty="0"/>
              <a:t>|</a:t>
            </a:r>
            <a:r>
              <a:rPr lang="de-DE" dirty="0" smtClean="0"/>
              <a:t> Klimaschutzmanagement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6" y="2674494"/>
            <a:ext cx="2479854" cy="1588702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Rechteck 9"/>
          <p:cNvSpPr/>
          <p:nvPr/>
        </p:nvSpPr>
        <p:spPr>
          <a:xfrm rot="660306">
            <a:off x="6313864" y="2579309"/>
            <a:ext cx="291662" cy="955317"/>
          </a:xfrm>
          <a:prstGeom prst="rect">
            <a:avLst/>
          </a:prstGeom>
          <a:solidFill>
            <a:srgbClr val="91B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7832130" y="2264063"/>
            <a:ext cx="143884" cy="676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platzhalt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r="1747"/>
          <a:stretch>
            <a:fillRect/>
          </a:stretch>
        </p:blipFill>
        <p:spPr>
          <a:xfrm>
            <a:off x="0" y="-18895"/>
            <a:ext cx="9144000" cy="24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 txBox="1">
            <a:spLocks/>
          </p:cNvSpPr>
          <p:nvPr/>
        </p:nvSpPr>
        <p:spPr>
          <a:xfrm>
            <a:off x="-9100" y="1154320"/>
            <a:ext cx="3529540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EE-Potenziale im Landkreis</a:t>
            </a:r>
            <a:endParaRPr lang="de-DE" sz="1800" b="0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-9100" y="802672"/>
            <a:ext cx="3529540" cy="351648"/>
          </a:xfrm>
          <a:prstGeom prst="rect">
            <a:avLst/>
          </a:prstGeom>
          <a:solidFill>
            <a:srgbClr val="91B34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Energiewende</a:t>
            </a:r>
            <a:endParaRPr lang="de-DE" dirty="0"/>
          </a:p>
        </p:txBody>
      </p:sp>
      <p:graphicFrame>
        <p:nvGraphicFramePr>
          <p:cNvPr id="39" name="Diagramm 38"/>
          <p:cNvGraphicFramePr/>
          <p:nvPr>
            <p:extLst>
              <p:ext uri="{D42A27DB-BD31-4B8C-83A1-F6EECF244321}">
                <p14:modId xmlns:p14="http://schemas.microsoft.com/office/powerpoint/2010/main" val="2155922130"/>
              </p:ext>
            </p:extLst>
          </p:nvPr>
        </p:nvGraphicFramePr>
        <p:xfrm>
          <a:off x="1566787" y="1553118"/>
          <a:ext cx="6580715" cy="448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Textfeld 39"/>
          <p:cNvSpPr txBox="1"/>
          <p:nvPr/>
        </p:nvSpPr>
        <p:spPr>
          <a:xfrm>
            <a:off x="6171954" y="2413129"/>
            <a:ext cx="1311043" cy="37490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D966"/>
                </a:solidFill>
                <a:latin typeface="Arial Narrow" panose="020B0606020202030204" pitchFamily="34" charset="0"/>
              </a:rPr>
              <a:t>PV-Gebäude</a:t>
            </a:r>
            <a:endParaRPr lang="de-DE" b="1" dirty="0">
              <a:solidFill>
                <a:srgbClr val="FFD966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6216443" y="4103360"/>
            <a:ext cx="1378121" cy="37490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D966"/>
                </a:solidFill>
                <a:latin typeface="Arial Narrow" panose="020B0606020202030204" pitchFamily="34" charset="0"/>
              </a:rPr>
              <a:t>PV-Freifläche</a:t>
            </a:r>
            <a:endParaRPr lang="de-DE" b="1" dirty="0">
              <a:solidFill>
                <a:srgbClr val="FFD966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2280812" y="3879260"/>
            <a:ext cx="1050058" cy="37490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Windkraft</a:t>
            </a:r>
            <a:endParaRPr lang="de-DE" b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067474" y="2245470"/>
            <a:ext cx="1472184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Biomasse</a:t>
            </a:r>
            <a:endParaRPr lang="de-DE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3706859" y="1249069"/>
            <a:ext cx="1472184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843C0C"/>
                </a:solidFill>
                <a:latin typeface="Arial Narrow" panose="020B0606020202030204" pitchFamily="34" charset="0"/>
              </a:rPr>
              <a:t>Geothermie</a:t>
            </a:r>
            <a:endParaRPr lang="de-DE" b="1" dirty="0">
              <a:solidFill>
                <a:srgbClr val="843C0C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9740" y="6562018"/>
            <a:ext cx="4101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Quellen: Klimaschutzkonzept LK SÜW, Metastudie ISE e.V.</a:t>
            </a:r>
            <a:endParaRPr lang="de-DE" sz="1000" dirty="0"/>
          </a:p>
        </p:txBody>
      </p:sp>
      <p:sp>
        <p:nvSpPr>
          <p:cNvPr id="25" name="Textfeld 24"/>
          <p:cNvSpPr txBox="1"/>
          <p:nvPr/>
        </p:nvSpPr>
        <p:spPr>
          <a:xfrm>
            <a:off x="6171954" y="2747707"/>
            <a:ext cx="1794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c</a:t>
            </a:r>
            <a:r>
              <a:rPr lang="de-DE" dirty="0" smtClean="0">
                <a:latin typeface="Arial Narrow" panose="020B0606020202030204" pitchFamily="34" charset="0"/>
              </a:rPr>
              <a:t>a. 21% erreicht 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336077" y="4462161"/>
            <a:ext cx="125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&lt;1% erreicht 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280812" y="4290812"/>
            <a:ext cx="1650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 Narrow" panose="020B0606020202030204" pitchFamily="34" charset="0"/>
              </a:rPr>
              <a:t>c</a:t>
            </a:r>
            <a:r>
              <a:rPr lang="de-DE" dirty="0" smtClean="0">
                <a:latin typeface="Arial Narrow" panose="020B0606020202030204" pitchFamily="34" charset="0"/>
              </a:rPr>
              <a:t>a. 15% erreicht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31176" y="4135566"/>
            <a:ext cx="145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7F6000"/>
                </a:solidFill>
                <a:latin typeface="Arial Narrow" panose="020B0606020202030204" pitchFamily="34" charset="0"/>
              </a:rPr>
              <a:t>700.000 MWh/a</a:t>
            </a:r>
            <a:endParaRPr lang="de-DE" sz="1600" dirty="0">
              <a:solidFill>
                <a:srgbClr val="7F6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831176" y="2443492"/>
            <a:ext cx="1450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7F6000"/>
                </a:solidFill>
                <a:latin typeface="Arial Narrow" panose="020B0606020202030204" pitchFamily="34" charset="0"/>
              </a:rPr>
              <a:t>420.000 MWh/a</a:t>
            </a:r>
            <a:endParaRPr lang="de-DE" sz="1600" dirty="0">
              <a:solidFill>
                <a:srgbClr val="7F6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759690" y="2416330"/>
            <a:ext cx="78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202.000 </a:t>
            </a:r>
          </a:p>
          <a:p>
            <a:r>
              <a:rPr lang="de-DE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MWh/a</a:t>
            </a:r>
            <a:endParaRPr lang="de-DE" sz="1600" dirty="0">
              <a:solidFill>
                <a:schemeClr val="accent2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998446" y="2559348"/>
            <a:ext cx="78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100.000 MWh/a</a:t>
            </a:r>
            <a:endParaRPr lang="de-DE" sz="1600" dirty="0">
              <a:solidFill>
                <a:schemeClr val="accent6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361848" y="3894043"/>
            <a:ext cx="1637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710.000 MWh/a</a:t>
            </a:r>
            <a:endParaRPr lang="de-DE" sz="1600" dirty="0">
              <a:solidFill>
                <a:schemeClr val="accent5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391835" y="1533620"/>
            <a:ext cx="1472184" cy="37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Solarthermie</a:t>
            </a:r>
            <a:endParaRPr lang="de-DE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180696" y="1685020"/>
            <a:ext cx="782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100.000 </a:t>
            </a:r>
          </a:p>
          <a:p>
            <a:r>
              <a:rPr lang="de-DE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MWh/a</a:t>
            </a:r>
            <a:endParaRPr lang="de-DE" sz="1600" dirty="0">
              <a:solidFill>
                <a:schemeClr val="accent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671910" y="1145478"/>
            <a:ext cx="2472090" cy="369332"/>
          </a:xfrm>
          <a:prstGeom prst="rect">
            <a:avLst/>
          </a:prstGeom>
          <a:solidFill>
            <a:srgbClr val="C1D498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∑ ca. 2.200.000 MWh/a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0" y="5822559"/>
            <a:ext cx="9144000" cy="369332"/>
          </a:xfrm>
          <a:prstGeom prst="rect">
            <a:avLst/>
          </a:prstGeom>
          <a:solidFill>
            <a:srgbClr val="C00000">
              <a:alpha val="17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EE- Anteil an Gesamt-</a:t>
            </a:r>
            <a:r>
              <a:rPr lang="de-DE" u="sng" dirty="0" smtClean="0"/>
              <a:t>End</a:t>
            </a:r>
            <a:r>
              <a:rPr lang="de-DE" dirty="0" smtClean="0"/>
              <a:t>energie (Strom, Wärme, Verkehr) heute = ca. </a:t>
            </a:r>
            <a:r>
              <a:rPr lang="de-DE" b="1" dirty="0" smtClean="0"/>
              <a:t>12,5% 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53245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31043093-E471-42EE-95F8-A18A66632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1" y="2470213"/>
            <a:ext cx="7059192" cy="401288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3" y="1149352"/>
            <a:ext cx="3317463" cy="369332"/>
          </a:xfrm>
          <a:prstGeom prst="rect">
            <a:avLst/>
          </a:prstGeom>
          <a:solidFill>
            <a:srgbClr val="E1EACD"/>
          </a:solidFill>
          <a:effectLst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Regionale Wertschöpfung*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3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4" y="802672"/>
            <a:ext cx="3317464" cy="351648"/>
          </a:xfrm>
          <a:solidFill>
            <a:srgbClr val="91B347"/>
          </a:solidFill>
        </p:spPr>
        <p:txBody>
          <a:bodyPr/>
          <a:lstStyle/>
          <a:p>
            <a:r>
              <a:rPr lang="de-DE" dirty="0" smtClean="0"/>
              <a:t>Energiewende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4" y="1519734"/>
            <a:ext cx="5925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 Narrow" panose="020B0606020202030204" pitchFamily="34" charset="0"/>
              </a:rPr>
              <a:t>= Regionaler Mehrwehrt (€) durch Finanzströme und Wertschöpfungsketten.</a:t>
            </a:r>
            <a:endParaRPr lang="de-DE" sz="1600" dirty="0">
              <a:latin typeface="Arial Narrow" panose="020B0606020202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6547104"/>
            <a:ext cx="4261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Narrow" panose="020B0606020202030204" pitchFamily="34" charset="0"/>
              </a:rPr>
              <a:t>*Berechnung via Nettobarwertmethode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" y="2131659"/>
            <a:ext cx="730601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 Narrow" panose="020B0606020202030204" pitchFamily="34" charset="0"/>
              </a:rPr>
              <a:t>   Löhne, Leistung Handwerk, Kredite lokaler Banken, Gewinne lokaler (Mit-)Betreiber und  </a:t>
            </a:r>
          </a:p>
          <a:p>
            <a:r>
              <a:rPr lang="de-DE" sz="1600" dirty="0">
                <a:latin typeface="Arial Narrow" panose="020B0606020202030204" pitchFamily="34" charset="0"/>
              </a:rPr>
              <a:t> </a:t>
            </a:r>
            <a:r>
              <a:rPr lang="de-DE" sz="1600" dirty="0" smtClean="0">
                <a:latin typeface="Arial Narrow" panose="020B0606020202030204" pitchFamily="34" charset="0"/>
              </a:rPr>
              <a:t>  Investoren, Steuern, Pachten, etc.</a:t>
            </a:r>
            <a:endParaRPr lang="de-DE" sz="1600" dirty="0">
              <a:latin typeface="Arial Narrow" panose="020B0606020202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3" y="1874508"/>
            <a:ext cx="7306014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Narrow" panose="020B0606020202030204" pitchFamily="34" charset="0"/>
              </a:rPr>
              <a:t>= Geldwerte (€), die durch den Ausbau EE in der Region entstehen und verbleiben. 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5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43" y="1149352"/>
            <a:ext cx="3317463" cy="369332"/>
          </a:xfrm>
          <a:prstGeom prst="rect">
            <a:avLst/>
          </a:prstGeom>
          <a:solidFill>
            <a:srgbClr val="E1EACD"/>
          </a:solidFill>
          <a:effectLst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Rollen der Kommune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3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4" y="802672"/>
            <a:ext cx="3317464" cy="351648"/>
          </a:xfrm>
          <a:solidFill>
            <a:srgbClr val="91B347"/>
          </a:solidFill>
        </p:spPr>
        <p:txBody>
          <a:bodyPr/>
          <a:lstStyle/>
          <a:p>
            <a:r>
              <a:rPr lang="de-DE" dirty="0" smtClean="0"/>
              <a:t>Energiewende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94310" y="2063991"/>
            <a:ext cx="9022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b="1" dirty="0" smtClean="0">
                <a:latin typeface="Arial Narrow" panose="020B0606020202030204" pitchFamily="34" charset="0"/>
              </a:rPr>
              <a:t>Planungshoheit</a:t>
            </a:r>
            <a:r>
              <a:rPr lang="de-DE" dirty="0" smtClean="0">
                <a:latin typeface="Arial Narrow" panose="020B0606020202030204" pitchFamily="34" charset="0"/>
              </a:rPr>
              <a:t>: Flächenidentifikation und Flächennutzungsplanung, Kommunale Wärmeplanung, Klimaschutzkonzepte, Festsetzungen und Kriterien für Neubaugebiete etc.</a:t>
            </a:r>
          </a:p>
          <a:p>
            <a:pPr marL="285750" indent="-285750">
              <a:buFontTx/>
              <a:buChar char="-"/>
            </a:pP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latin typeface="Arial Narrow" panose="020B0606020202030204" pitchFamily="34" charset="0"/>
              </a:rPr>
              <a:t>Katalysator: </a:t>
            </a:r>
            <a:r>
              <a:rPr lang="de-DE" dirty="0" smtClean="0">
                <a:latin typeface="Arial Narrow" panose="020B0606020202030204" pitchFamily="34" charset="0"/>
              </a:rPr>
              <a:t>Informationsveranstaltungen für Räte, Bürger und Unternehmen</a:t>
            </a:r>
          </a:p>
          <a:p>
            <a:pPr marL="285750" indent="-285750">
              <a:buFontTx/>
              <a:buChar char="-"/>
            </a:pP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latin typeface="Arial Narrow" panose="020B0606020202030204" pitchFamily="34" charset="0"/>
              </a:rPr>
              <a:t>Ansprechpartner und Koordinator: </a:t>
            </a:r>
            <a:r>
              <a:rPr lang="de-DE" dirty="0" smtClean="0">
                <a:latin typeface="Arial Narrow" panose="020B0606020202030204" pitchFamily="34" charset="0"/>
              </a:rPr>
              <a:t>Interessenabgleiche und Beteiligung, nachhaltige Geschäftsmodelle wie Genossenschaften, PPA etc.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14351" y="5540131"/>
            <a:ext cx="762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Es gibt keine Klimaschutz-Handlungspflicht der Kommune </a:t>
            </a:r>
            <a:r>
              <a:rPr lang="de-DE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</a:t>
            </a:r>
            <a:r>
              <a:rPr lang="de-DE" dirty="0" smtClean="0">
                <a:latin typeface="Arial Narrow" panose="020B0606020202030204" pitchFamily="34" charset="0"/>
              </a:rPr>
              <a:t> Prioritätensetzung politisch</a:t>
            </a:r>
          </a:p>
        </p:txBody>
      </p:sp>
    </p:spTree>
    <p:extLst>
      <p:ext uri="{BB962C8B-B14F-4D97-AF65-F5344CB8AC3E}">
        <p14:creationId xmlns:p14="http://schemas.microsoft.com/office/powerpoint/2010/main" val="40548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4" y="802672"/>
            <a:ext cx="3317464" cy="351648"/>
          </a:xfrm>
          <a:solidFill>
            <a:srgbClr val="91B347"/>
          </a:solidFill>
        </p:spPr>
        <p:txBody>
          <a:bodyPr/>
          <a:lstStyle/>
          <a:p>
            <a:r>
              <a:rPr lang="de-DE" dirty="0" smtClean="0"/>
              <a:t>Sachstand Klimaschutzkonzept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40937" y="3581589"/>
            <a:ext cx="3518461" cy="369332"/>
          </a:xfrm>
          <a:prstGeom prst="rect">
            <a:avLst/>
          </a:prstGeom>
          <a:solidFill>
            <a:srgbClr val="B7CD86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Vielen Dank für Ihre Aufmerksamkeit.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44" y="1154320"/>
            <a:ext cx="3317463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Fragen und Diskussion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7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4" y="802672"/>
            <a:ext cx="3317464" cy="351648"/>
          </a:xfrm>
          <a:solidFill>
            <a:srgbClr val="91B347"/>
          </a:solidFill>
        </p:spPr>
        <p:txBody>
          <a:bodyPr/>
          <a:lstStyle/>
          <a:p>
            <a:r>
              <a:rPr lang="de-DE" dirty="0" smtClean="0"/>
              <a:t>Sachstand Klimaschutzkonzept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740937" y="3581589"/>
            <a:ext cx="3518461" cy="369332"/>
          </a:xfrm>
          <a:prstGeom prst="rect">
            <a:avLst/>
          </a:prstGeom>
          <a:solidFill>
            <a:srgbClr val="B7CD86">
              <a:alpha val="7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 Narrow" panose="020B0606020202030204" pitchFamily="34" charset="0"/>
              </a:rPr>
              <a:t>ANNEX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5" name="Textplatzhalter 1"/>
          <p:cNvSpPr txBox="1">
            <a:spLocks/>
          </p:cNvSpPr>
          <p:nvPr/>
        </p:nvSpPr>
        <p:spPr>
          <a:xfrm>
            <a:off x="44" y="1154320"/>
            <a:ext cx="3317463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Fragen und Diskussion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6950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7" y="3494079"/>
            <a:ext cx="738330" cy="950169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2648860" y="2320634"/>
            <a:ext cx="6588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 Narrow" panose="020B0606020202030204" pitchFamily="34" charset="0"/>
              </a:rPr>
              <a:t>Zum Beispiel: </a:t>
            </a:r>
            <a:r>
              <a:rPr lang="de-DE" sz="1400" dirty="0" smtClean="0">
                <a:latin typeface="Arial Narrow" panose="020B0606020202030204" pitchFamily="34" charset="0"/>
              </a:rPr>
              <a:t>Fachgespräche Wärmewende, Energieeffizienzkampagne, Arbeitskreis Klimaschutz SÜW, Netzwerk nachhaltige Mobilität, Dienstanweisung nachhaltige Beschaffung, VHS-Kurs „</a:t>
            </a:r>
            <a:r>
              <a:rPr lang="de-DE" sz="1400" dirty="0" err="1" smtClean="0">
                <a:latin typeface="Arial Narrow" panose="020B0606020202030204" pitchFamily="34" charset="0"/>
              </a:rPr>
              <a:t>Klimafit</a:t>
            </a:r>
            <a:r>
              <a:rPr lang="de-DE" sz="1400" dirty="0" smtClean="0">
                <a:latin typeface="Arial Narrow" panose="020B0606020202030204" pitchFamily="34" charset="0"/>
              </a:rPr>
              <a:t>“,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92145" y="1980174"/>
            <a:ext cx="6757239" cy="369332"/>
          </a:xfrm>
          <a:prstGeom prst="rect">
            <a:avLst/>
          </a:prstGeom>
          <a:solidFill>
            <a:srgbClr val="B7CD86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Maßnahmenumsetzung und -Koordinierung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392145" y="3216942"/>
            <a:ext cx="6757239" cy="369332"/>
          </a:xfrm>
          <a:prstGeom prst="rect">
            <a:avLst/>
          </a:prstGeom>
          <a:solidFill>
            <a:srgbClr val="B7CD86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Beratung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92145" y="4259582"/>
            <a:ext cx="6757239" cy="369332"/>
          </a:xfrm>
          <a:prstGeom prst="rect">
            <a:avLst/>
          </a:prstGeom>
          <a:solidFill>
            <a:srgbClr val="B7CD86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Anregung und Initiierung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392145" y="5302222"/>
            <a:ext cx="6757239" cy="369332"/>
          </a:xfrm>
          <a:prstGeom prst="rect">
            <a:avLst/>
          </a:prstGeom>
          <a:solidFill>
            <a:srgbClr val="B7CD86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Vernetzung und Kooperation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48860" y="4601482"/>
            <a:ext cx="645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 Narrow" panose="020B0606020202030204" pitchFamily="34" charset="0"/>
              </a:rPr>
              <a:t>Zum Beispiel: </a:t>
            </a:r>
            <a:r>
              <a:rPr lang="de-DE" sz="1400" dirty="0" smtClean="0">
                <a:latin typeface="Arial Narrow" panose="020B0606020202030204" pitchFamily="34" charset="0"/>
              </a:rPr>
              <a:t>Vortrag ´“Energiegemeinde Maikammer“, Fachgespräch kommunale Wärmeplanung</a:t>
            </a:r>
            <a:r>
              <a:rPr lang="de-DE" sz="1400" dirty="0">
                <a:latin typeface="Arial Narrow" panose="020B0606020202030204" pitchFamily="34" charset="0"/>
              </a:rPr>
              <a:t>, </a:t>
            </a:r>
            <a:r>
              <a:rPr lang="de-DE" sz="1400" dirty="0" smtClean="0">
                <a:latin typeface="Arial Narrow" panose="020B0606020202030204" pitchFamily="34" charset="0"/>
              </a:rPr>
              <a:t>Steuerungsgruppe Klimaschutz (Kreisverwaltung), Schnittstellenmanagement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648860" y="5653266"/>
            <a:ext cx="6450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 Narrow" panose="020B0606020202030204" pitchFamily="34" charset="0"/>
              </a:rPr>
              <a:t>Zum Beispiel: </a:t>
            </a:r>
            <a:r>
              <a:rPr lang="de-DE" sz="1400" dirty="0" smtClean="0">
                <a:latin typeface="Arial Narrow" panose="020B0606020202030204" pitchFamily="34" charset="0"/>
              </a:rPr>
              <a:t>Gemeinsame Kampagnen (Wärmewende Südpfalz, Solaroffensive </a:t>
            </a:r>
            <a:r>
              <a:rPr lang="de-DE" sz="1400" dirty="0" err="1" smtClean="0">
                <a:latin typeface="Arial Narrow" panose="020B0606020202030204" pitchFamily="34" charset="0"/>
              </a:rPr>
              <a:t>usw</a:t>
            </a:r>
            <a:r>
              <a:rPr lang="de-DE" sz="1400" dirty="0" smtClean="0">
                <a:latin typeface="Arial Narrow" panose="020B0606020202030204" pitchFamily="34" charset="0"/>
              </a:rPr>
              <a:t>), Kooperation und Austausch mit wichtigen Akteuren, Stakeholdern, Verbänden, Gremien, Informationsflüsse, Skill-Sharing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648861" y="3566132"/>
            <a:ext cx="645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latin typeface="Arial Narrow" panose="020B0606020202030204" pitchFamily="34" charset="0"/>
              </a:rPr>
              <a:t>Zum Beispiel: </a:t>
            </a:r>
            <a:r>
              <a:rPr lang="de-DE" sz="1400" dirty="0" smtClean="0">
                <a:latin typeface="Arial Narrow" panose="020B0606020202030204" pitchFamily="34" charset="0"/>
              </a:rPr>
              <a:t>Klimaschutz und Energiesparen daheim, Energiewende, Fördermittel, Ansprechpartner und Folgeberatung</a:t>
            </a:r>
          </a:p>
        </p:txBody>
      </p:sp>
      <p:sp>
        <p:nvSpPr>
          <p:cNvPr id="18" name="Textplatzhalter 1"/>
          <p:cNvSpPr txBox="1">
            <a:spLocks/>
          </p:cNvSpPr>
          <p:nvPr/>
        </p:nvSpPr>
        <p:spPr>
          <a:xfrm>
            <a:off x="44" y="1154320"/>
            <a:ext cx="3317463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Klimaschutzmanagement</a:t>
            </a:r>
            <a:endParaRPr lang="de-DE" sz="1800" dirty="0"/>
          </a:p>
        </p:txBody>
      </p:sp>
      <p:sp>
        <p:nvSpPr>
          <p:cNvPr id="19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4" y="802672"/>
            <a:ext cx="3317464" cy="351648"/>
          </a:xfrm>
          <a:solidFill>
            <a:srgbClr val="91B347"/>
          </a:solidFill>
        </p:spPr>
        <p:txBody>
          <a:bodyPr/>
          <a:lstStyle/>
          <a:p>
            <a:r>
              <a:rPr lang="de-DE" dirty="0" smtClean="0"/>
              <a:t>Sachstand Klimaschutzkonzept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36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1"/>
          <p:cNvSpPr txBox="1">
            <a:spLocks/>
          </p:cNvSpPr>
          <p:nvPr/>
        </p:nvSpPr>
        <p:spPr>
          <a:xfrm>
            <a:off x="44" y="1154320"/>
            <a:ext cx="3529540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EE-Nutzung im Landkreis </a:t>
            </a:r>
            <a:r>
              <a:rPr lang="de-DE" sz="1800" b="0" dirty="0" smtClean="0"/>
              <a:t>2019</a:t>
            </a:r>
            <a:endParaRPr lang="de-DE" sz="1800" b="0" dirty="0"/>
          </a:p>
        </p:txBody>
      </p:sp>
      <p:cxnSp>
        <p:nvCxnSpPr>
          <p:cNvPr id="15" name="Gerade Verbindung 20">
            <a:extLst>
              <a:ext uri="{FF2B5EF4-FFF2-40B4-BE49-F238E27FC236}">
                <a16:creationId xmlns="" xmlns:a16="http://schemas.microsoft.com/office/drawing/2014/main" id="{6453E5B0-0E1C-4559-8B8B-FA6B4AAAD477}"/>
              </a:ext>
            </a:extLst>
          </p:cNvPr>
          <p:cNvCxnSpPr/>
          <p:nvPr/>
        </p:nvCxnSpPr>
        <p:spPr>
          <a:xfrm>
            <a:off x="499727" y="2786443"/>
            <a:ext cx="3729796" cy="0"/>
          </a:xfrm>
          <a:prstGeom prst="line">
            <a:avLst/>
          </a:prstGeom>
          <a:ln w="25400">
            <a:solidFill>
              <a:srgbClr val="336699"/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Inhaltsplatzhalter 2">
            <a:extLst>
              <a:ext uri="{FF2B5EF4-FFF2-40B4-BE49-F238E27FC236}">
                <a16:creationId xmlns="" xmlns:a16="http://schemas.microsoft.com/office/drawing/2014/main" id="{704729DD-5886-478C-A4B6-D5181A2D5674}"/>
              </a:ext>
            </a:extLst>
          </p:cNvPr>
          <p:cNvSpPr txBox="1">
            <a:spLocks/>
          </p:cNvSpPr>
          <p:nvPr/>
        </p:nvSpPr>
        <p:spPr>
          <a:xfrm>
            <a:off x="441543" y="2508159"/>
            <a:ext cx="2703434" cy="2868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–"/>
              <a:defRPr sz="16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charset="0"/>
              <a:buChar char="»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350" b="1" kern="0" dirty="0">
                <a:solidFill>
                  <a:srgbClr val="336699"/>
                </a:solidFill>
              </a:rPr>
              <a:t>EE-Anteil im Strombereich</a:t>
            </a:r>
            <a:endParaRPr lang="de-DE" sz="1350" kern="0" dirty="0">
              <a:solidFill>
                <a:srgbClr val="336699"/>
              </a:solidFill>
            </a:endParaRPr>
          </a:p>
        </p:txBody>
      </p:sp>
      <p:cxnSp>
        <p:nvCxnSpPr>
          <p:cNvPr id="17" name="Gerade Verbindung 20">
            <a:extLst>
              <a:ext uri="{FF2B5EF4-FFF2-40B4-BE49-F238E27FC236}">
                <a16:creationId xmlns="" xmlns:a16="http://schemas.microsoft.com/office/drawing/2014/main" id="{AF411D12-C8B3-4012-A3B7-DD7B6E494F7C}"/>
              </a:ext>
            </a:extLst>
          </p:cNvPr>
          <p:cNvCxnSpPr/>
          <p:nvPr/>
        </p:nvCxnSpPr>
        <p:spPr>
          <a:xfrm>
            <a:off x="5003046" y="2786443"/>
            <a:ext cx="3411499" cy="0"/>
          </a:xfrm>
          <a:prstGeom prst="line">
            <a:avLst/>
          </a:prstGeom>
          <a:ln w="25400">
            <a:solidFill>
              <a:srgbClr val="336699"/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Inhaltsplatzhalter 2">
            <a:extLst>
              <a:ext uri="{FF2B5EF4-FFF2-40B4-BE49-F238E27FC236}">
                <a16:creationId xmlns="" xmlns:a16="http://schemas.microsoft.com/office/drawing/2014/main" id="{BE656EA9-8F12-409A-86F3-2BBEA814F45E}"/>
              </a:ext>
            </a:extLst>
          </p:cNvPr>
          <p:cNvSpPr txBox="1">
            <a:spLocks/>
          </p:cNvSpPr>
          <p:nvPr/>
        </p:nvSpPr>
        <p:spPr>
          <a:xfrm>
            <a:off x="5003046" y="2478765"/>
            <a:ext cx="2719427" cy="2523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Arial" charset="0"/>
              <a:buChar char="–"/>
              <a:defRPr sz="16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99"/>
              </a:buClr>
              <a:buFont typeface="Arial" charset="0"/>
              <a:buChar char="»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350" b="1" kern="0" dirty="0">
                <a:solidFill>
                  <a:srgbClr val="336699"/>
                </a:solidFill>
              </a:rPr>
              <a:t>EE-Anteil im Wärmebereich</a:t>
            </a:r>
            <a:endParaRPr lang="de-DE" sz="1350" kern="0" dirty="0">
              <a:solidFill>
                <a:srgbClr val="336699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="" xmlns:a16="http://schemas.microsoft.com/office/drawing/2014/main" id="{745211E9-9C56-4F68-8911-EDB589D8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32" y="2972306"/>
            <a:ext cx="3738834" cy="229980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="" xmlns:a16="http://schemas.microsoft.com/office/drawing/2014/main" id="{152C5764-757B-4025-A865-7EBB5DDBA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046" y="2982918"/>
            <a:ext cx="3783852" cy="2324748"/>
          </a:xfrm>
          <a:prstGeom prst="rect">
            <a:avLst/>
          </a:prstGeom>
        </p:spPr>
      </p:pic>
      <p:sp>
        <p:nvSpPr>
          <p:cNvPr id="24" name="Inhaltsplatzhalter 3">
            <a:extLst>
              <a:ext uri="{FF2B5EF4-FFF2-40B4-BE49-F238E27FC236}">
                <a16:creationId xmlns="" xmlns:a16="http://schemas.microsoft.com/office/drawing/2014/main" id="{97D57934-A9ED-4DB4-A62D-B132AE594F81}"/>
              </a:ext>
            </a:extLst>
          </p:cNvPr>
          <p:cNvSpPr txBox="1">
            <a:spLocks/>
          </p:cNvSpPr>
          <p:nvPr/>
        </p:nvSpPr>
        <p:spPr bwMode="auto">
          <a:xfrm>
            <a:off x="583766" y="5418350"/>
            <a:ext cx="3729796" cy="74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162000" indent="-162000">
              <a:spcBef>
                <a:spcPts val="450"/>
              </a:spcBef>
              <a:buClr>
                <a:srgbClr val="FFC000"/>
              </a:buClr>
            </a:pPr>
            <a:r>
              <a:rPr lang="de-DE" sz="1400" kern="0" dirty="0">
                <a:latin typeface="Arial Narrow" panose="020B0606020202030204" pitchFamily="34" charset="0"/>
              </a:rPr>
              <a:t>EE-Anteil 2019: 55,2%</a:t>
            </a:r>
          </a:p>
          <a:p>
            <a:pPr marL="162000" indent="-162000">
              <a:spcBef>
                <a:spcPts val="900"/>
              </a:spcBef>
              <a:buClr>
                <a:srgbClr val="FFC000"/>
              </a:buClr>
            </a:pPr>
            <a:r>
              <a:rPr lang="de-DE" sz="1400" kern="0" dirty="0">
                <a:latin typeface="Arial Narrow" panose="020B0606020202030204" pitchFamily="34" charset="0"/>
              </a:rPr>
              <a:t>Vergleich </a:t>
            </a:r>
            <a:r>
              <a:rPr lang="de-DE" sz="1400" kern="0" dirty="0" smtClean="0">
                <a:latin typeface="Arial Narrow" panose="020B0606020202030204" pitchFamily="34" charset="0"/>
              </a:rPr>
              <a:t>Bundesdurchschnitt: </a:t>
            </a:r>
            <a:r>
              <a:rPr lang="de-DE" sz="1400" kern="0" dirty="0">
                <a:latin typeface="Arial Narrow" panose="020B0606020202030204" pitchFamily="34" charset="0"/>
              </a:rPr>
              <a:t>41,8%</a:t>
            </a:r>
          </a:p>
        </p:txBody>
      </p:sp>
      <p:sp>
        <p:nvSpPr>
          <p:cNvPr id="25" name="Inhaltsplatzhalter 3">
            <a:extLst>
              <a:ext uri="{FF2B5EF4-FFF2-40B4-BE49-F238E27FC236}">
                <a16:creationId xmlns="" xmlns:a16="http://schemas.microsoft.com/office/drawing/2014/main" id="{C6536928-D26A-48E2-9CD1-CE4BA430A99B}"/>
              </a:ext>
            </a:extLst>
          </p:cNvPr>
          <p:cNvSpPr txBox="1">
            <a:spLocks/>
          </p:cNvSpPr>
          <p:nvPr/>
        </p:nvSpPr>
        <p:spPr bwMode="auto">
          <a:xfrm>
            <a:off x="5189222" y="5418350"/>
            <a:ext cx="3411499" cy="65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Wingdings" pitchFamily="2" charset="2"/>
              <a:buChar char="§"/>
              <a:defRPr sz="1800">
                <a:solidFill>
                  <a:srgbClr val="5F5F5F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600">
                <a:solidFill>
                  <a:srgbClr val="5F5F5F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Font typeface="Arial" pitchFamily="34" charset="0"/>
              <a:buChar char="•"/>
              <a:defRPr sz="1400">
                <a:solidFill>
                  <a:srgbClr val="5F5F5F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200">
                <a:solidFill>
                  <a:srgbClr val="5F5F5F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F5F5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F5F5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F5F5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1600">
                <a:solidFill>
                  <a:srgbClr val="5F5F5F"/>
                </a:solidFill>
                <a:latin typeface="+mn-lt"/>
                <a:cs typeface="+mn-cs"/>
              </a:defRPr>
            </a:lvl9pPr>
          </a:lstStyle>
          <a:p>
            <a:pPr marL="162000" indent="-162000">
              <a:spcBef>
                <a:spcPts val="450"/>
              </a:spcBef>
              <a:buClr>
                <a:srgbClr val="C00000"/>
              </a:buClr>
            </a:pPr>
            <a:r>
              <a:rPr lang="de-DE" sz="1400" kern="0" dirty="0">
                <a:latin typeface="Arial Narrow" panose="020B0606020202030204" pitchFamily="34" charset="0"/>
              </a:rPr>
              <a:t>EE-Anteil 2019: 12,7%</a:t>
            </a:r>
          </a:p>
          <a:p>
            <a:pPr marL="162000" indent="-162000">
              <a:spcBef>
                <a:spcPts val="900"/>
              </a:spcBef>
              <a:buClr>
                <a:srgbClr val="C00000"/>
              </a:buClr>
            </a:pPr>
            <a:r>
              <a:rPr lang="de-DE" sz="1400" kern="0" dirty="0">
                <a:latin typeface="Arial Narrow" panose="020B0606020202030204" pitchFamily="34" charset="0"/>
              </a:rPr>
              <a:t>Vergleich </a:t>
            </a:r>
            <a:r>
              <a:rPr lang="de-DE" sz="1400" kern="0" dirty="0" smtClean="0">
                <a:latin typeface="Arial Narrow" panose="020B0606020202030204" pitchFamily="34" charset="0"/>
              </a:rPr>
              <a:t>Bundesdurchschnitt: </a:t>
            </a:r>
            <a:r>
              <a:rPr lang="de-DE" sz="1400" kern="0" dirty="0">
                <a:latin typeface="Arial Narrow" panose="020B0606020202030204" pitchFamily="34" charset="0"/>
              </a:rPr>
              <a:t>15,1%</a:t>
            </a:r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44" y="802672"/>
            <a:ext cx="3529540" cy="351648"/>
          </a:xfrm>
          <a:prstGeom prst="rect">
            <a:avLst/>
          </a:prstGeom>
          <a:solidFill>
            <a:srgbClr val="91B34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Energiewende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0" y="6524625"/>
            <a:ext cx="4101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Quellen: Klimaschutzkonzept LK SÜW</a:t>
            </a:r>
            <a:endParaRPr lang="de-DE" sz="1000" dirty="0"/>
          </a:p>
        </p:txBody>
      </p:sp>
      <p:sp>
        <p:nvSpPr>
          <p:cNvPr id="2" name="Textfeld 1"/>
          <p:cNvSpPr txBox="1"/>
          <p:nvPr/>
        </p:nvSpPr>
        <p:spPr>
          <a:xfrm>
            <a:off x="3793294" y="1165432"/>
            <a:ext cx="5138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EE- Anteil an gesamter Endenergie: 10 % </a:t>
            </a:r>
            <a:endParaRPr lang="de-D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81" y="857250"/>
            <a:ext cx="6858000" cy="721895"/>
          </a:xfrm>
          <a:prstGeom prst="rect">
            <a:avLst/>
          </a:prstGeom>
        </p:spPr>
      </p:pic>
      <p:sp>
        <p:nvSpPr>
          <p:cNvPr id="10" name="Titel 30">
            <a:extLst>
              <a:ext uri="{FF2B5EF4-FFF2-40B4-BE49-F238E27FC236}">
                <a16:creationId xmlns="" xmlns:a16="http://schemas.microsoft.com/office/drawing/2014/main" id="{136608F2-4A4A-4C09-9BBE-4FB88B76CD6E}"/>
              </a:ext>
            </a:extLst>
          </p:cNvPr>
          <p:cNvSpPr txBox="1">
            <a:spLocks/>
          </p:cNvSpPr>
          <p:nvPr/>
        </p:nvSpPr>
        <p:spPr>
          <a:xfrm>
            <a:off x="2275847" y="1132538"/>
            <a:ext cx="5764502" cy="51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de-DE" sz="2400" dirty="0" err="1">
                <a:solidFill>
                  <a:schemeClr val="bg1">
                    <a:lumMod val="95000"/>
                  </a:schemeClr>
                </a:solidFill>
              </a:rPr>
              <a:t>Indikatorenvergleich</a:t>
            </a:r>
            <a:r>
              <a:rPr lang="de-DE" sz="2400" dirty="0">
                <a:solidFill>
                  <a:schemeClr val="bg1">
                    <a:lumMod val="95000"/>
                  </a:schemeClr>
                </a:solidFill>
              </a:rPr>
              <a:t>: D und RLP</a:t>
            </a:r>
            <a:endParaRPr lang="de-DE" sz="21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429A3EE8-DF9A-459B-A1FC-7A6463EA313D}"/>
              </a:ext>
            </a:extLst>
          </p:cNvPr>
          <p:cNvCxnSpPr/>
          <p:nvPr/>
        </p:nvCxnSpPr>
        <p:spPr bwMode="auto">
          <a:xfrm>
            <a:off x="4474852" y="1810489"/>
            <a:ext cx="0" cy="3807000"/>
          </a:xfrm>
          <a:prstGeom prst="line">
            <a:avLst/>
          </a:prstGeom>
          <a:ln w="25400">
            <a:solidFill>
              <a:srgbClr val="5F5F5F"/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xmlns="" id="{F5CFDE7D-1311-4427-A2A2-63AD6019EEBB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5781" y="3701567"/>
            <a:ext cx="6705723" cy="0"/>
          </a:xfrm>
          <a:prstGeom prst="line">
            <a:avLst/>
          </a:prstGeom>
          <a:ln w="25400">
            <a:solidFill>
              <a:srgbClr val="5F5F5F"/>
            </a:solidFill>
            <a:headEnd type="none" w="med" len="med"/>
            <a:tailEnd type="none" w="med" len="med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BDABFFC7-B7CD-49EC-A5AF-B7C776B1E8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782" y="1798508"/>
            <a:ext cx="3058567" cy="1809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1C75B574-B0FC-41F6-A0DD-4BBF24F1A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171" y="1813100"/>
            <a:ext cx="3062637" cy="1809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8A4775D4-FD90-43C8-84D5-FC4B05AEA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805" y="3805234"/>
            <a:ext cx="3059823" cy="1809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1F88D025-24F5-4A33-B1EA-109495348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2045" y="3817106"/>
            <a:ext cx="3064781" cy="18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858000" cy="721895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xmlns="" id="{1730558F-150F-4A77-B6AA-D15A16974BA5}"/>
              </a:ext>
            </a:extLst>
          </p:cNvPr>
          <p:cNvSpPr txBox="1">
            <a:spLocks/>
          </p:cNvSpPr>
          <p:nvPr/>
        </p:nvSpPr>
        <p:spPr>
          <a:xfrm>
            <a:off x="2257408" y="1167825"/>
            <a:ext cx="5764502" cy="5057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de-DE" sz="1350" dirty="0">
                <a:solidFill>
                  <a:schemeClr val="bg1">
                    <a:lumMod val="95000"/>
                  </a:schemeClr>
                </a:solidFill>
              </a:rPr>
              <a:t>Windenergie – Potenzialflächen vs. Status Quo</a:t>
            </a:r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033" y="2164121"/>
            <a:ext cx="6137726" cy="4351338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1BEFD92-C987-4F80-B832-E913E4819C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2" y="1984115"/>
            <a:ext cx="3511296" cy="474635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59736" y="3511484"/>
            <a:ext cx="110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47C870"/>
                </a:solidFill>
              </a:rPr>
              <a:t>900m</a:t>
            </a:r>
            <a:endParaRPr lang="de-DE" dirty="0">
              <a:solidFill>
                <a:srgbClr val="47C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-9100" y="802672"/>
            <a:ext cx="3529540" cy="351648"/>
          </a:xfrm>
          <a:solidFill>
            <a:srgbClr val="91B347"/>
          </a:solidFill>
        </p:spPr>
        <p:txBody>
          <a:bodyPr/>
          <a:lstStyle/>
          <a:p>
            <a:r>
              <a:rPr lang="de-DE" dirty="0" smtClean="0"/>
              <a:t>Energiewende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807" y="4129176"/>
            <a:ext cx="1851990" cy="23466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2" y="1631588"/>
            <a:ext cx="1851990" cy="2346621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-137160" y="6948902"/>
            <a:ext cx="74926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>
                <a:latin typeface="Arial Narrow" panose="020B0606020202030204" pitchFamily="34" charset="0"/>
              </a:rPr>
              <a:t>Grafik: </a:t>
            </a:r>
            <a:r>
              <a:rPr lang="de-DE" sz="800" dirty="0" err="1" smtClean="0">
                <a:latin typeface="Arial Narrow" panose="020B0606020202030204" pitchFamily="34" charset="0"/>
              </a:rPr>
              <a:t>iStock</a:t>
            </a:r>
            <a:endParaRPr lang="de-DE" sz="700" dirty="0"/>
          </a:p>
        </p:txBody>
      </p:sp>
      <p:sp>
        <p:nvSpPr>
          <p:cNvPr id="19" name="Textfeld 18"/>
          <p:cNvSpPr txBox="1"/>
          <p:nvPr/>
        </p:nvSpPr>
        <p:spPr>
          <a:xfrm>
            <a:off x="465314" y="2764338"/>
            <a:ext cx="46370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Narrow" panose="020B0606020202030204" pitchFamily="34" charset="0"/>
              </a:rPr>
              <a:t>§ Kohleausstiegsgesetz 2020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Vorhersehbare und rechtlich geplante Stilllegung der KKW bis 2038,</a:t>
            </a:r>
          </a:p>
          <a:p>
            <a:r>
              <a:rPr lang="de-DE" sz="1400" dirty="0">
                <a:latin typeface="Arial Narrow" panose="020B0606020202030204" pitchFamily="34" charset="0"/>
              </a:rPr>
              <a:t>i</a:t>
            </a:r>
            <a:r>
              <a:rPr lang="de-DE" sz="1400" dirty="0" smtClean="0">
                <a:latin typeface="Arial Narrow" panose="020B0606020202030204" pitchFamily="34" charset="0"/>
              </a:rPr>
              <a:t>m rheinischen Revier bis 2030.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65314" y="1969273"/>
            <a:ext cx="4398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Narrow" panose="020B0606020202030204" pitchFamily="34" charset="0"/>
              </a:rPr>
              <a:t>§ Atomausstiegsgesetz 2011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Geordnetes Ende für AK bis 2022 nach Fukushima-Katastrophe.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6754" y="4333071"/>
            <a:ext cx="5962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Arial Narrow" panose="020B0606020202030204" pitchFamily="34" charset="0"/>
              </a:rPr>
              <a:t>§ EEG-Novelle 2022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Bis 2030 mindestens 80% EE-Strom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„überragendes öffentliches Interesse“, „dienen öffentlicher Sicherheit“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256032" y="1623082"/>
            <a:ext cx="8476488" cy="22843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s Rechteck 22"/>
          <p:cNvSpPr/>
          <p:nvPr/>
        </p:nvSpPr>
        <p:spPr>
          <a:xfrm>
            <a:off x="256032" y="4084043"/>
            <a:ext cx="8476487" cy="1503949"/>
          </a:xfrm>
          <a:prstGeom prst="roundRect">
            <a:avLst/>
          </a:prstGeom>
          <a:noFill/>
          <a:ln w="28575">
            <a:solidFill>
              <a:srgbClr val="C6E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7067733" y="4836579"/>
            <a:ext cx="2037284" cy="1138773"/>
          </a:xfrm>
          <a:prstGeom prst="rect">
            <a:avLst/>
          </a:prstGeom>
          <a:solidFill>
            <a:srgbClr val="CEE5B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Dezentralisierung </a:t>
            </a:r>
          </a:p>
          <a:p>
            <a:r>
              <a:rPr lang="de-DE" b="1" dirty="0" smtClean="0">
                <a:latin typeface="Arial Narrow" panose="020B0606020202030204" pitchFamily="34" charset="0"/>
              </a:rPr>
              <a:t>Dekarbonisierung </a:t>
            </a:r>
          </a:p>
          <a:p>
            <a:r>
              <a:rPr lang="de-DE" b="1" dirty="0" smtClean="0">
                <a:latin typeface="Arial Narrow" panose="020B0606020202030204" pitchFamily="34" charset="0"/>
              </a:rPr>
              <a:t>Diversifizierung</a:t>
            </a:r>
          </a:p>
          <a:p>
            <a:r>
              <a:rPr lang="de-DE" sz="1400" b="1" dirty="0">
                <a:latin typeface="Arial Narrow" panose="020B0606020202030204" pitchFamily="34" charset="0"/>
              </a:rPr>
              <a:t>(</a:t>
            </a:r>
            <a:r>
              <a:rPr lang="de-DE" sz="1400" b="1" dirty="0" smtClean="0">
                <a:latin typeface="Arial Narrow" panose="020B0606020202030204" pitchFamily="34" charset="0"/>
              </a:rPr>
              <a:t>Wind, </a:t>
            </a:r>
            <a:r>
              <a:rPr lang="de-DE" sz="1400" b="1" dirty="0" smtClean="0">
                <a:latin typeface="Arial Narrow" panose="020B0606020202030204" pitchFamily="34" charset="0"/>
              </a:rPr>
              <a:t>Sonne, Bio, </a:t>
            </a:r>
            <a:r>
              <a:rPr lang="de-DE" sz="1400" b="1" dirty="0" err="1" smtClean="0">
                <a:latin typeface="Arial Narrow" panose="020B0606020202030204" pitchFamily="34" charset="0"/>
              </a:rPr>
              <a:t>Geo</a:t>
            </a:r>
            <a:r>
              <a:rPr lang="de-DE" sz="1400" b="1" dirty="0" smtClean="0">
                <a:latin typeface="Arial Narrow" panose="020B0606020202030204" pitchFamily="34" charset="0"/>
              </a:rPr>
              <a:t>,…)</a:t>
            </a:r>
            <a:endParaRPr lang="de-DE" sz="1400" b="1" dirty="0">
              <a:latin typeface="Arial Narrow" panose="020B060602020203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827631" y="1807412"/>
            <a:ext cx="23470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 Narrow" panose="020B0606020202030204" pitchFamily="34" charset="0"/>
              </a:rPr>
              <a:t>Zentralisierte </a:t>
            </a:r>
          </a:p>
          <a:p>
            <a:pPr algn="ctr"/>
            <a:r>
              <a:rPr lang="de-DE" b="1" dirty="0" smtClean="0">
                <a:latin typeface="Arial Narrow" panose="020B0606020202030204" pitchFamily="34" charset="0"/>
              </a:rPr>
              <a:t>Energieproduktion</a:t>
            </a:r>
          </a:p>
          <a:p>
            <a:pPr algn="ctr"/>
            <a:r>
              <a:rPr lang="de-DE" sz="1400" b="1" dirty="0" smtClean="0">
                <a:latin typeface="Arial Narrow" panose="020B0606020202030204" pitchFamily="34" charset="0"/>
              </a:rPr>
              <a:t>(</a:t>
            </a:r>
            <a:r>
              <a:rPr lang="de-DE" sz="1400" b="1" dirty="0" err="1" smtClean="0">
                <a:latin typeface="Arial Narrow" panose="020B0606020202030204" pitchFamily="34" charset="0"/>
              </a:rPr>
              <a:t>v.A.</a:t>
            </a:r>
            <a:r>
              <a:rPr lang="de-DE" sz="1400" b="1" dirty="0" smtClean="0">
                <a:latin typeface="Arial Narrow" panose="020B0606020202030204" pitchFamily="34" charset="0"/>
              </a:rPr>
              <a:t> Kohle, Atom)</a:t>
            </a:r>
            <a:endParaRPr lang="de-DE" sz="1400" dirty="0" smtClean="0">
              <a:latin typeface="Arial Narrow" panose="020B0606020202030204" pitchFamily="34" charset="0"/>
            </a:endParaRPr>
          </a:p>
        </p:txBody>
      </p:sp>
      <p:sp>
        <p:nvSpPr>
          <p:cNvPr id="26" name="Gewitterblitz 25"/>
          <p:cNvSpPr/>
          <p:nvPr/>
        </p:nvSpPr>
        <p:spPr>
          <a:xfrm>
            <a:off x="5793805" y="2482864"/>
            <a:ext cx="374690" cy="458738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Gewitterblitz 26"/>
          <p:cNvSpPr/>
          <p:nvPr/>
        </p:nvSpPr>
        <p:spPr>
          <a:xfrm>
            <a:off x="6597228" y="2365796"/>
            <a:ext cx="132154" cy="163076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Gewitterblitz 27"/>
          <p:cNvSpPr/>
          <p:nvPr/>
        </p:nvSpPr>
        <p:spPr>
          <a:xfrm>
            <a:off x="6287095" y="2057569"/>
            <a:ext cx="231650" cy="272180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Gewitterblitz 28"/>
          <p:cNvSpPr/>
          <p:nvPr/>
        </p:nvSpPr>
        <p:spPr>
          <a:xfrm>
            <a:off x="5981150" y="3314822"/>
            <a:ext cx="260008" cy="28216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Gewitterblitz 29"/>
          <p:cNvSpPr/>
          <p:nvPr/>
        </p:nvSpPr>
        <p:spPr>
          <a:xfrm>
            <a:off x="5889929" y="2311936"/>
            <a:ext cx="231650" cy="272180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ewitterblitz 30"/>
          <p:cNvSpPr/>
          <p:nvPr/>
        </p:nvSpPr>
        <p:spPr>
          <a:xfrm>
            <a:off x="5797293" y="2762850"/>
            <a:ext cx="231650" cy="272180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Gewitterblitz 33"/>
          <p:cNvSpPr/>
          <p:nvPr/>
        </p:nvSpPr>
        <p:spPr>
          <a:xfrm>
            <a:off x="6451086" y="2463888"/>
            <a:ext cx="231650" cy="272180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Gewitterblitz 34"/>
          <p:cNvSpPr/>
          <p:nvPr/>
        </p:nvSpPr>
        <p:spPr>
          <a:xfrm>
            <a:off x="6055445" y="2020065"/>
            <a:ext cx="231650" cy="272180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Gewitterblitz 35"/>
          <p:cNvSpPr/>
          <p:nvPr/>
        </p:nvSpPr>
        <p:spPr>
          <a:xfrm>
            <a:off x="5769863" y="5170954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Gewitterblitz 38"/>
          <p:cNvSpPr/>
          <p:nvPr/>
        </p:nvSpPr>
        <p:spPr>
          <a:xfrm>
            <a:off x="5588367" y="6009221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Gewitterblitz 46"/>
          <p:cNvSpPr/>
          <p:nvPr/>
        </p:nvSpPr>
        <p:spPr>
          <a:xfrm>
            <a:off x="6074663" y="5475754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Gewitterblitz 47"/>
          <p:cNvSpPr/>
          <p:nvPr/>
        </p:nvSpPr>
        <p:spPr>
          <a:xfrm>
            <a:off x="5536177" y="5774458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Gewitterblitz 48"/>
          <p:cNvSpPr/>
          <p:nvPr/>
        </p:nvSpPr>
        <p:spPr>
          <a:xfrm>
            <a:off x="5970282" y="6089895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Gewitterblitz 49"/>
          <p:cNvSpPr/>
          <p:nvPr/>
        </p:nvSpPr>
        <p:spPr>
          <a:xfrm>
            <a:off x="5740767" y="6161621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Gewitterblitz 50"/>
          <p:cNvSpPr/>
          <p:nvPr/>
        </p:nvSpPr>
        <p:spPr>
          <a:xfrm>
            <a:off x="6147606" y="6080947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Gewitterblitz 51"/>
          <p:cNvSpPr/>
          <p:nvPr/>
        </p:nvSpPr>
        <p:spPr>
          <a:xfrm>
            <a:off x="5846494" y="5816309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Gewitterblitz 52"/>
          <p:cNvSpPr/>
          <p:nvPr/>
        </p:nvSpPr>
        <p:spPr>
          <a:xfrm>
            <a:off x="5284278" y="5505106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Gewitterblitz 53"/>
          <p:cNvSpPr/>
          <p:nvPr/>
        </p:nvSpPr>
        <p:spPr>
          <a:xfrm>
            <a:off x="5491391" y="5345058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Gewitterblitz 54"/>
          <p:cNvSpPr/>
          <p:nvPr/>
        </p:nvSpPr>
        <p:spPr>
          <a:xfrm>
            <a:off x="6233907" y="5475132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Gewitterblitz 55"/>
          <p:cNvSpPr/>
          <p:nvPr/>
        </p:nvSpPr>
        <p:spPr>
          <a:xfrm>
            <a:off x="6110119" y="5201546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Gewitterblitz 56"/>
          <p:cNvSpPr/>
          <p:nvPr/>
        </p:nvSpPr>
        <p:spPr>
          <a:xfrm>
            <a:off x="6138802" y="4769466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Gewitterblitz 57"/>
          <p:cNvSpPr/>
          <p:nvPr/>
        </p:nvSpPr>
        <p:spPr>
          <a:xfrm>
            <a:off x="6015014" y="4495880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Gewitterblitz 58"/>
          <p:cNvSpPr/>
          <p:nvPr/>
        </p:nvSpPr>
        <p:spPr>
          <a:xfrm>
            <a:off x="5738525" y="4648799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Gewitterblitz 59"/>
          <p:cNvSpPr/>
          <p:nvPr/>
        </p:nvSpPr>
        <p:spPr>
          <a:xfrm>
            <a:off x="5614737" y="4375213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Gewitterblitz 60"/>
          <p:cNvSpPr/>
          <p:nvPr/>
        </p:nvSpPr>
        <p:spPr>
          <a:xfrm>
            <a:off x="5738525" y="5271592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Gewitterblitz 61"/>
          <p:cNvSpPr/>
          <p:nvPr/>
        </p:nvSpPr>
        <p:spPr>
          <a:xfrm>
            <a:off x="5614737" y="4998006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Gewitterblitz 62"/>
          <p:cNvSpPr/>
          <p:nvPr/>
        </p:nvSpPr>
        <p:spPr>
          <a:xfrm>
            <a:off x="5638035" y="5686084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Gewitterblitz 63"/>
          <p:cNvSpPr/>
          <p:nvPr/>
        </p:nvSpPr>
        <p:spPr>
          <a:xfrm>
            <a:off x="5845148" y="5526036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Gewitterblitz 64"/>
          <p:cNvSpPr/>
          <p:nvPr/>
        </p:nvSpPr>
        <p:spPr>
          <a:xfrm>
            <a:off x="5281660" y="5133444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Gewitterblitz 65"/>
          <p:cNvSpPr/>
          <p:nvPr/>
        </p:nvSpPr>
        <p:spPr>
          <a:xfrm>
            <a:off x="5533654" y="4936804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Gewitterblitz 66"/>
          <p:cNvSpPr/>
          <p:nvPr/>
        </p:nvSpPr>
        <p:spPr>
          <a:xfrm>
            <a:off x="6030722" y="4953058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Gewitterblitz 67"/>
          <p:cNvSpPr/>
          <p:nvPr/>
        </p:nvSpPr>
        <p:spPr>
          <a:xfrm>
            <a:off x="6237835" y="4793010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Gewitterblitz 68"/>
          <p:cNvSpPr/>
          <p:nvPr/>
        </p:nvSpPr>
        <p:spPr>
          <a:xfrm>
            <a:off x="6247859" y="5310227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Gewitterblitz 69"/>
          <p:cNvSpPr/>
          <p:nvPr/>
        </p:nvSpPr>
        <p:spPr>
          <a:xfrm>
            <a:off x="6454972" y="5150179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Gewitterblitz 70"/>
          <p:cNvSpPr/>
          <p:nvPr/>
        </p:nvSpPr>
        <p:spPr>
          <a:xfrm>
            <a:off x="5408050" y="5765294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Gewitterblitz 71"/>
          <p:cNvSpPr/>
          <p:nvPr/>
        </p:nvSpPr>
        <p:spPr>
          <a:xfrm>
            <a:off x="5643791" y="5497458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Gewitterblitz 72"/>
          <p:cNvSpPr/>
          <p:nvPr/>
        </p:nvSpPr>
        <p:spPr>
          <a:xfrm>
            <a:off x="5533654" y="5114931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Gewitterblitz 73"/>
          <p:cNvSpPr/>
          <p:nvPr/>
        </p:nvSpPr>
        <p:spPr>
          <a:xfrm>
            <a:off x="5740767" y="4954883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Gewitterblitz 74"/>
          <p:cNvSpPr/>
          <p:nvPr/>
        </p:nvSpPr>
        <p:spPr>
          <a:xfrm>
            <a:off x="5946012" y="5114931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Gewitterblitz 75"/>
          <p:cNvSpPr/>
          <p:nvPr/>
        </p:nvSpPr>
        <p:spPr>
          <a:xfrm>
            <a:off x="6119395" y="5728015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Gewitterblitz 76"/>
          <p:cNvSpPr/>
          <p:nvPr/>
        </p:nvSpPr>
        <p:spPr>
          <a:xfrm>
            <a:off x="5480342" y="5543821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Gewitterblitz 77"/>
          <p:cNvSpPr/>
          <p:nvPr/>
        </p:nvSpPr>
        <p:spPr>
          <a:xfrm>
            <a:off x="5793805" y="3055562"/>
            <a:ext cx="220175" cy="238728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Gewitterblitz 78"/>
          <p:cNvSpPr/>
          <p:nvPr/>
        </p:nvSpPr>
        <p:spPr>
          <a:xfrm>
            <a:off x="6325961" y="2726233"/>
            <a:ext cx="314461" cy="327449"/>
          </a:xfrm>
          <a:prstGeom prst="lightningBol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Gewitterblitz 79"/>
          <p:cNvSpPr/>
          <p:nvPr/>
        </p:nvSpPr>
        <p:spPr>
          <a:xfrm>
            <a:off x="5803334" y="5995607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Gewitterblitz 80"/>
          <p:cNvSpPr/>
          <p:nvPr/>
        </p:nvSpPr>
        <p:spPr>
          <a:xfrm>
            <a:off x="6071373" y="5865769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Gewitterblitz 81"/>
          <p:cNvSpPr/>
          <p:nvPr/>
        </p:nvSpPr>
        <p:spPr>
          <a:xfrm>
            <a:off x="5925355" y="5261752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Gewitterblitz 82"/>
          <p:cNvSpPr/>
          <p:nvPr/>
        </p:nvSpPr>
        <p:spPr>
          <a:xfrm>
            <a:off x="5303669" y="5340207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Gewitterblitz 83"/>
          <p:cNvSpPr/>
          <p:nvPr/>
        </p:nvSpPr>
        <p:spPr>
          <a:xfrm>
            <a:off x="6174955" y="4455887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Gewitterblitz 84"/>
          <p:cNvSpPr/>
          <p:nvPr/>
        </p:nvSpPr>
        <p:spPr>
          <a:xfrm>
            <a:off x="6381471" y="4977332"/>
            <a:ext cx="138201" cy="135804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Gewitterblitz 85"/>
          <p:cNvSpPr/>
          <p:nvPr/>
        </p:nvSpPr>
        <p:spPr>
          <a:xfrm>
            <a:off x="6253530" y="5018051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Gewitterblitz 86"/>
          <p:cNvSpPr/>
          <p:nvPr/>
        </p:nvSpPr>
        <p:spPr>
          <a:xfrm>
            <a:off x="5503933" y="6186809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Gewitterblitz 87"/>
          <p:cNvSpPr/>
          <p:nvPr/>
        </p:nvSpPr>
        <p:spPr>
          <a:xfrm>
            <a:off x="5767137" y="4527613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Gewitterblitz 88"/>
          <p:cNvSpPr/>
          <p:nvPr/>
        </p:nvSpPr>
        <p:spPr>
          <a:xfrm>
            <a:off x="5919537" y="4680013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Gewitterblitz 89"/>
          <p:cNvSpPr/>
          <p:nvPr/>
        </p:nvSpPr>
        <p:spPr>
          <a:xfrm>
            <a:off x="5842907" y="4422279"/>
            <a:ext cx="116478" cy="19219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Gewitterblitz 90"/>
          <p:cNvSpPr/>
          <p:nvPr/>
        </p:nvSpPr>
        <p:spPr>
          <a:xfrm>
            <a:off x="5862301" y="4782372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Gewitterblitz 91"/>
          <p:cNvSpPr/>
          <p:nvPr/>
        </p:nvSpPr>
        <p:spPr>
          <a:xfrm>
            <a:off x="5567447" y="4708466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Gewitterblitz 92"/>
          <p:cNvSpPr/>
          <p:nvPr/>
        </p:nvSpPr>
        <p:spPr>
          <a:xfrm>
            <a:off x="5440101" y="4503952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Gewitterblitz 93"/>
          <p:cNvSpPr/>
          <p:nvPr/>
        </p:nvSpPr>
        <p:spPr>
          <a:xfrm>
            <a:off x="6324232" y="4577073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Gewitterblitz 94"/>
          <p:cNvSpPr/>
          <p:nvPr/>
        </p:nvSpPr>
        <p:spPr>
          <a:xfrm>
            <a:off x="5631954" y="5369232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Gewitterblitz 95"/>
          <p:cNvSpPr/>
          <p:nvPr/>
        </p:nvSpPr>
        <p:spPr>
          <a:xfrm>
            <a:off x="5320460" y="4780000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Gewitterblitz 96"/>
          <p:cNvSpPr/>
          <p:nvPr/>
        </p:nvSpPr>
        <p:spPr>
          <a:xfrm>
            <a:off x="5430597" y="5340654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Gewitterblitz 97"/>
          <p:cNvSpPr/>
          <p:nvPr/>
        </p:nvSpPr>
        <p:spPr>
          <a:xfrm>
            <a:off x="5732818" y="4958127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Gewitterblitz 98"/>
          <p:cNvSpPr/>
          <p:nvPr/>
        </p:nvSpPr>
        <p:spPr>
          <a:xfrm>
            <a:off x="5906201" y="5571211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Gewitterblitz 99"/>
          <p:cNvSpPr/>
          <p:nvPr/>
        </p:nvSpPr>
        <p:spPr>
          <a:xfrm>
            <a:off x="5451742" y="5133444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Gewitterblitz 100"/>
          <p:cNvSpPr/>
          <p:nvPr/>
        </p:nvSpPr>
        <p:spPr>
          <a:xfrm>
            <a:off x="5668879" y="5490613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Gewitterblitz 101"/>
          <p:cNvSpPr/>
          <p:nvPr/>
        </p:nvSpPr>
        <p:spPr>
          <a:xfrm>
            <a:off x="5492393" y="6046155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Gewitterblitz 102"/>
          <p:cNvSpPr/>
          <p:nvPr/>
        </p:nvSpPr>
        <p:spPr>
          <a:xfrm>
            <a:off x="5674550" y="5198437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Gewitterblitz 103"/>
          <p:cNvSpPr/>
          <p:nvPr/>
        </p:nvSpPr>
        <p:spPr>
          <a:xfrm>
            <a:off x="5153838" y="5138513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Gewitterblitz 104"/>
          <p:cNvSpPr/>
          <p:nvPr/>
        </p:nvSpPr>
        <p:spPr>
          <a:xfrm>
            <a:off x="5735857" y="4867346"/>
            <a:ext cx="104381" cy="143452"/>
          </a:xfrm>
          <a:prstGeom prst="lightningBolt">
            <a:avLst/>
          </a:prstGeom>
          <a:solidFill>
            <a:srgbClr val="8DB44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Gewitterblitz 105"/>
          <p:cNvSpPr/>
          <p:nvPr/>
        </p:nvSpPr>
        <p:spPr>
          <a:xfrm>
            <a:off x="5952994" y="5224515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Gewitterblitz 106"/>
          <p:cNvSpPr/>
          <p:nvPr/>
        </p:nvSpPr>
        <p:spPr>
          <a:xfrm>
            <a:off x="5776508" y="5780057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8" name="Gewitterblitz 107"/>
          <p:cNvSpPr/>
          <p:nvPr/>
        </p:nvSpPr>
        <p:spPr>
          <a:xfrm>
            <a:off x="5958665" y="4932339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Gewitterblitz 108"/>
          <p:cNvSpPr/>
          <p:nvPr/>
        </p:nvSpPr>
        <p:spPr>
          <a:xfrm>
            <a:off x="5437953" y="4872415"/>
            <a:ext cx="104381" cy="143452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0" name="Gewitterblitz 109"/>
          <p:cNvSpPr/>
          <p:nvPr/>
        </p:nvSpPr>
        <p:spPr>
          <a:xfrm>
            <a:off x="5436678" y="5657506"/>
            <a:ext cx="104381" cy="143452"/>
          </a:xfrm>
          <a:prstGeom prst="lightningBol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unten 16"/>
          <p:cNvSpPr/>
          <p:nvPr/>
        </p:nvSpPr>
        <p:spPr>
          <a:xfrm>
            <a:off x="6375479" y="3015117"/>
            <a:ext cx="987552" cy="2146386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65000"/>
                  <a:alpha val="62000"/>
                </a:schemeClr>
              </a:gs>
              <a:gs pos="50000">
                <a:schemeClr val="bg1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56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0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9740" y="6561829"/>
            <a:ext cx="7175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Narrow" panose="020B0606020202030204" pitchFamily="34" charset="0"/>
              </a:rPr>
              <a:t>Quelle: </a:t>
            </a:r>
            <a:r>
              <a:rPr lang="de-DE" sz="1100" dirty="0">
                <a:latin typeface="Arial Narrow" panose="020B0606020202030204" pitchFamily="34" charset="0"/>
                <a:hlinkClick r:id="rId3"/>
              </a:rPr>
              <a:t>https://</a:t>
            </a:r>
            <a:r>
              <a:rPr lang="de-DE" sz="1100" dirty="0" smtClean="0">
                <a:latin typeface="Arial Narrow" panose="020B0606020202030204" pitchFamily="34" charset="0"/>
                <a:hlinkClick r:id="rId3"/>
              </a:rPr>
              <a:t>www.netzentwicklungsplan.de/de/projekte/projekte-nep-2035-2021</a:t>
            </a:r>
            <a:r>
              <a:rPr lang="de-DE" sz="1100" dirty="0" smtClean="0">
                <a:latin typeface="Arial Narrow" panose="020B0606020202030204" pitchFamily="34" charset="0"/>
              </a:rPr>
              <a:t>, </a:t>
            </a:r>
            <a:r>
              <a:rPr lang="de-DE" sz="1100" dirty="0" err="1" smtClean="0">
                <a:latin typeface="Arial Narrow" panose="020B0606020202030204" pitchFamily="34" charset="0"/>
              </a:rPr>
              <a:t>Amprion</a:t>
            </a:r>
            <a:r>
              <a:rPr lang="de-DE" sz="1100" dirty="0" smtClean="0">
                <a:latin typeface="Arial Narrow" panose="020B0606020202030204" pitchFamily="34" charset="0"/>
              </a:rPr>
              <a:t> GmbH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-9100" y="802672"/>
            <a:ext cx="3529540" cy="351648"/>
          </a:xfrm>
          <a:prstGeom prst="rect">
            <a:avLst/>
          </a:prstGeom>
          <a:solidFill>
            <a:srgbClr val="91B34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Energiewende 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702" y="1673352"/>
            <a:ext cx="3305298" cy="347121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1" y="1293823"/>
            <a:ext cx="4932755" cy="4982437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 flipH="1" flipV="1">
            <a:off x="5170498" y="1293824"/>
            <a:ext cx="1586918" cy="2574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/>
          <p:cNvCxnSpPr/>
          <p:nvPr/>
        </p:nvCxnSpPr>
        <p:spPr>
          <a:xfrm flipH="1">
            <a:off x="5170498" y="4261104"/>
            <a:ext cx="1586918" cy="2015156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/>
          <p:cNvSpPr/>
          <p:nvPr/>
        </p:nvSpPr>
        <p:spPr>
          <a:xfrm>
            <a:off x="221741" y="2295358"/>
            <a:ext cx="2800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latin typeface="Arial Narrow" panose="020B0606020202030204" pitchFamily="34" charset="0"/>
              </a:rPr>
              <a:t>Geplante Verstärkung </a:t>
            </a:r>
            <a:r>
              <a:rPr lang="de-DE" dirty="0" smtClean="0">
                <a:latin typeface="Arial Narrow" panose="020B0606020202030204" pitchFamily="34" charset="0"/>
              </a:rPr>
              <a:t>im Übertragungsnetz </a:t>
            </a:r>
            <a:r>
              <a:rPr lang="de-DE" dirty="0" smtClean="0">
                <a:latin typeface="Arial Narrow" panose="020B0606020202030204" pitchFamily="34" charset="0"/>
              </a:rPr>
              <a:t>(380 </a:t>
            </a:r>
            <a:r>
              <a:rPr lang="de-DE" dirty="0" err="1" smtClean="0">
                <a:latin typeface="Arial Narrow" panose="020B0606020202030204" pitchFamily="34" charset="0"/>
              </a:rPr>
              <a:t>kV</a:t>
            </a:r>
            <a:r>
              <a:rPr lang="de-DE" dirty="0" smtClean="0">
                <a:latin typeface="Arial Narrow" panose="020B0606020202030204" pitchFamily="34" charset="0"/>
              </a:rPr>
              <a:t> AC</a:t>
            </a:r>
            <a:r>
              <a:rPr lang="de-DE" dirty="0" smtClean="0">
                <a:latin typeface="Arial Narrow" panose="020B0606020202030204" pitchFamily="34" charset="0"/>
              </a:rPr>
              <a:t>)</a:t>
            </a:r>
            <a:endParaRPr lang="de-DE" dirty="0" smtClean="0">
              <a:latin typeface="Arial Narrow" panose="020B0606020202030204" pitchFamily="34" charset="0"/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1555928" y="3081192"/>
            <a:ext cx="1227986" cy="50076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5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rafik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70" y="612648"/>
            <a:ext cx="4743854" cy="566154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07038" y="1728479"/>
            <a:ext cx="42565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>
                <a:latin typeface="Arial Narrow" panose="020B0606020202030204" pitchFamily="34" charset="0"/>
              </a:rPr>
              <a:t>Energieversorgung in Region hauptsächlich durch Erdgas, Öl, Strom</a:t>
            </a:r>
          </a:p>
          <a:p>
            <a:pPr marL="285750" indent="-285750">
              <a:buFontTx/>
              <a:buChar char="-"/>
            </a:pPr>
            <a:endParaRPr lang="de-DE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 Narrow" panose="020B0606020202030204" pitchFamily="34" charset="0"/>
              </a:rPr>
              <a:t>Elektrifizierung von Verkehr, Wärme und Produktion erhöht Strombedarf</a:t>
            </a:r>
          </a:p>
          <a:p>
            <a:pPr marL="285750" indent="-285750">
              <a:buFontTx/>
              <a:buChar char="-"/>
            </a:pP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 Narrow" panose="020B0606020202030204" pitchFamily="34" charset="0"/>
              </a:rPr>
              <a:t>Transport des Stroms über weite Strecken ist teuer, aufwändig und </a:t>
            </a:r>
            <a:r>
              <a:rPr lang="de-DE" dirty="0" err="1" smtClean="0">
                <a:latin typeface="Arial Narrow" panose="020B0606020202030204" pitchFamily="34" charset="0"/>
              </a:rPr>
              <a:t>obstrusiv</a:t>
            </a: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dirty="0" smtClean="0">
                <a:latin typeface="Arial Narrow" panose="020B0606020202030204" pitchFamily="34" charset="0"/>
              </a:rPr>
              <a:t>Strompreiszonen für Regionen mit erhöhtem Importbedarf sind denkbar</a:t>
            </a:r>
          </a:p>
          <a:p>
            <a:pPr marL="285750" indent="-285750">
              <a:buFontTx/>
              <a:buChar char="-"/>
            </a:pPr>
            <a:endParaRPr lang="de-DE" dirty="0">
              <a:latin typeface="Arial Narrow" panose="020B0606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b="1" dirty="0" smtClean="0">
                <a:latin typeface="Arial Narrow" panose="020B0606020202030204" pitchFamily="34" charset="0"/>
              </a:rPr>
              <a:t>Wohlstand und Wertschöpfung in der Region setzen EE-Erzeugung voraus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740" y="6561829"/>
            <a:ext cx="4974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Narrow" panose="020B0606020202030204" pitchFamily="34" charset="0"/>
              </a:rPr>
              <a:t>Quelle: Stromstudie für die MRN (2022). Fraunhofer ISE, Freiburg.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-9100" y="802672"/>
            <a:ext cx="3529540" cy="351648"/>
          </a:xfrm>
          <a:prstGeom prst="rect">
            <a:avLst/>
          </a:prstGeom>
          <a:solidFill>
            <a:srgbClr val="91B34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Energiewende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5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8" y="1959383"/>
            <a:ext cx="7756306" cy="4307081"/>
          </a:xfrm>
          <a:prstGeom prst="rect">
            <a:avLst/>
          </a:prstGeom>
          <a:noFill/>
          <a:ln w="3175" cmpd="sng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5193792" y="1533391"/>
            <a:ext cx="39502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=  2.354.000 MWh Endenergiebedarf</a:t>
            </a:r>
            <a:endParaRPr lang="de-DE" dirty="0"/>
          </a:p>
        </p:txBody>
      </p:sp>
      <p:sp>
        <p:nvSpPr>
          <p:cNvPr id="8" name="Textplatzhalter 1"/>
          <p:cNvSpPr txBox="1">
            <a:spLocks/>
          </p:cNvSpPr>
          <p:nvPr/>
        </p:nvSpPr>
        <p:spPr>
          <a:xfrm>
            <a:off x="44" y="1154320"/>
            <a:ext cx="3529540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Energiebedarf im Landkreis</a:t>
            </a:r>
            <a:endParaRPr lang="de-DE" sz="1800" b="0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44" y="802672"/>
            <a:ext cx="3529540" cy="351648"/>
          </a:xfrm>
          <a:prstGeom prst="rect">
            <a:avLst/>
          </a:prstGeom>
          <a:solidFill>
            <a:srgbClr val="91B34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Energiewende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193792" y="633522"/>
            <a:ext cx="395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1.000.000 MWh Verkehr     = 42%</a:t>
            </a:r>
          </a:p>
          <a:p>
            <a:r>
              <a:rPr lang="de-DE" dirty="0" smtClean="0"/>
              <a:t>+  1.000.000 MWh Wärme      = 42%</a:t>
            </a:r>
          </a:p>
          <a:p>
            <a:r>
              <a:rPr lang="de-DE" b="1" dirty="0"/>
              <a:t>+</a:t>
            </a:r>
            <a:r>
              <a:rPr lang="de-DE" b="1" dirty="0" smtClean="0"/>
              <a:t>     354.000 MWh Strom       = 14% 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-1" y="6524625"/>
            <a:ext cx="5638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Quellen: Klimaschutzkonzept LK SÜW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97841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/>
          <p:cNvSpPr txBox="1">
            <a:spLocks/>
          </p:cNvSpPr>
          <p:nvPr/>
        </p:nvSpPr>
        <p:spPr>
          <a:xfrm>
            <a:off x="44" y="1154320"/>
            <a:ext cx="3529540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Strombedarf im Landkreis </a:t>
            </a:r>
            <a:r>
              <a:rPr lang="de-DE" sz="1800" b="0" dirty="0" smtClean="0"/>
              <a:t>Szenario</a:t>
            </a:r>
            <a:endParaRPr lang="de-DE" sz="1800" b="0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44" y="802672"/>
            <a:ext cx="3529540" cy="351648"/>
          </a:xfrm>
          <a:prstGeom prst="rect">
            <a:avLst/>
          </a:prstGeom>
          <a:solidFill>
            <a:srgbClr val="91B34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Energiewende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4268768" y="1171459"/>
            <a:ext cx="45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Uni Trier IfaS, SÜW</a:t>
            </a:r>
            <a:r>
              <a:rPr lang="de-DE" dirty="0"/>
              <a:t>	</a:t>
            </a:r>
            <a:r>
              <a:rPr lang="de-DE" dirty="0" smtClean="0"/>
              <a:t>       2030…35</a:t>
            </a:r>
          </a:p>
          <a:p>
            <a:r>
              <a:rPr lang="de-DE" dirty="0" smtClean="0"/>
              <a:t>Fraunhofer ISE, MRN	       2040…45</a:t>
            </a:r>
          </a:p>
        </p:txBody>
      </p:sp>
      <p:cxnSp>
        <p:nvCxnSpPr>
          <p:cNvPr id="5" name="Gerade Verbindung mit Pfeil 4"/>
          <p:cNvCxnSpPr>
            <a:stCxn id="35" idx="2"/>
          </p:cNvCxnSpPr>
          <p:nvPr/>
        </p:nvCxnSpPr>
        <p:spPr>
          <a:xfrm>
            <a:off x="1174779" y="1980007"/>
            <a:ext cx="3269205" cy="210820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161753" y="1641453"/>
            <a:ext cx="202605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C00000"/>
                </a:solidFill>
              </a:rPr>
              <a:t>Kohleausstieg 2038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-54820" y="2351833"/>
            <a:ext cx="7562089" cy="4420838"/>
            <a:chOff x="-1" y="2350008"/>
            <a:chExt cx="7562089" cy="4420838"/>
          </a:xfrm>
        </p:grpSpPr>
        <p:graphicFrame>
          <p:nvGraphicFramePr>
            <p:cNvPr id="6" name="Diagramm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45348770"/>
                </p:ext>
              </p:extLst>
            </p:nvPr>
          </p:nvGraphicFramePr>
          <p:xfrm>
            <a:off x="333374" y="2350008"/>
            <a:ext cx="7228714" cy="40052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Rechteck 2"/>
            <p:cNvSpPr/>
            <p:nvPr/>
          </p:nvSpPr>
          <p:spPr>
            <a:xfrm>
              <a:off x="1508760" y="5559552"/>
              <a:ext cx="625982" cy="228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508760" y="5404104"/>
              <a:ext cx="625982" cy="9144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508760" y="5468112"/>
              <a:ext cx="625982" cy="11887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3105912" y="5468112"/>
              <a:ext cx="625982" cy="32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3105912" y="5266944"/>
              <a:ext cx="625982" cy="2194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3105912" y="5047488"/>
              <a:ext cx="625982" cy="2194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105912" y="5005980"/>
              <a:ext cx="635126" cy="11415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4703064" y="4996032"/>
              <a:ext cx="625982" cy="7921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4703064" y="4553712"/>
              <a:ext cx="625982" cy="4423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309360" y="4998900"/>
              <a:ext cx="625982" cy="7921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309360" y="4329684"/>
              <a:ext cx="625982" cy="6709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6309360" y="3548063"/>
              <a:ext cx="625982" cy="7816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4709414" y="4057650"/>
              <a:ext cx="625982" cy="4800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 rot="20297332">
              <a:off x="4708872" y="3994612"/>
              <a:ext cx="3069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hteck 24"/>
            <p:cNvSpPr/>
            <p:nvPr/>
          </p:nvSpPr>
          <p:spPr>
            <a:xfrm rot="20449479">
              <a:off x="4946998" y="3933719"/>
              <a:ext cx="3069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5159375" y="3884584"/>
              <a:ext cx="173551" cy="18004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4818993" y="4009627"/>
              <a:ext cx="362607" cy="90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943132" y="3952494"/>
              <a:ext cx="286458" cy="9093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 rot="20297332">
              <a:off x="4695399" y="3931566"/>
              <a:ext cx="26888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 rot="10800000" flipV="1">
              <a:off x="4711301" y="3876807"/>
              <a:ext cx="252104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 rot="20297332">
              <a:off x="4711151" y="3898633"/>
              <a:ext cx="136627" cy="792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 rot="20297332">
              <a:off x="4954838" y="3874786"/>
              <a:ext cx="45719" cy="457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 rot="20665887">
              <a:off x="5061150" y="3895215"/>
              <a:ext cx="148302" cy="8439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703064" y="4064629"/>
              <a:ext cx="625982" cy="48908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-1" y="6524625"/>
              <a:ext cx="56388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Quellen: Klimaschutzkonzept LK SÜW, Metastudie ISE e.V., MRN-Studie ISE Fraunhofer</a:t>
              </a:r>
              <a:endParaRPr lang="de-DE" sz="1000" dirty="0"/>
            </a:p>
          </p:txBody>
        </p:sp>
        <p:sp>
          <p:nvSpPr>
            <p:cNvPr id="4" name="Rechteck 3"/>
            <p:cNvSpPr/>
            <p:nvPr/>
          </p:nvSpPr>
          <p:spPr>
            <a:xfrm>
              <a:off x="1326210" y="4475680"/>
              <a:ext cx="9733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600" dirty="0" smtClean="0">
                  <a:latin typeface="Arial Narrow" panose="020B0606020202030204" pitchFamily="34" charset="0"/>
                </a:rPr>
                <a:t>heute</a:t>
              </a:r>
            </a:p>
            <a:p>
              <a:pPr algn="ctr"/>
              <a:r>
                <a:rPr lang="de-DE" sz="1200" dirty="0" smtClean="0">
                  <a:latin typeface="Arial Narrow" panose="020B0606020202030204" pitchFamily="34" charset="0"/>
                </a:rPr>
                <a:t>354.000 MWh</a:t>
              </a:r>
              <a:endParaRPr lang="de-DE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4297681" y="784988"/>
            <a:ext cx="4846320" cy="369332"/>
          </a:xfrm>
          <a:prstGeom prst="rect">
            <a:avLst/>
          </a:prstGeom>
          <a:solidFill>
            <a:srgbClr val="C00000">
              <a:alpha val="23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Verdoppelung der </a:t>
            </a:r>
            <a:r>
              <a:rPr lang="de-DE" b="1" dirty="0" smtClean="0"/>
              <a:t>Stromnachfrage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907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xmlns="" id="{F7EBEB76-37BF-48E7-99F2-16FEF7C1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1352"/>
            <a:ext cx="4393081" cy="4561470"/>
          </a:xfrm>
          <a:prstGeom prst="rect">
            <a:avLst/>
          </a:prstGeom>
        </p:spPr>
      </p:pic>
      <p:sp>
        <p:nvSpPr>
          <p:cNvPr id="8" name="Textplatzhalter 1"/>
          <p:cNvSpPr txBox="1">
            <a:spLocks/>
          </p:cNvSpPr>
          <p:nvPr/>
        </p:nvSpPr>
        <p:spPr>
          <a:xfrm>
            <a:off x="44" y="1154320"/>
            <a:ext cx="3529540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Energieimport und Kosten </a:t>
            </a:r>
            <a:r>
              <a:rPr lang="de-DE" sz="1800" b="0" dirty="0" smtClean="0"/>
              <a:t>2019</a:t>
            </a:r>
            <a:endParaRPr lang="de-DE" sz="1800" b="0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44" y="802672"/>
            <a:ext cx="3529540" cy="351648"/>
          </a:xfrm>
          <a:prstGeom prst="rect">
            <a:avLst/>
          </a:prstGeom>
          <a:solidFill>
            <a:srgbClr val="91B34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Energiewende</a:t>
            </a:r>
            <a:endParaRPr lang="de-DE" dirty="0"/>
          </a:p>
        </p:txBody>
      </p:sp>
      <p:sp>
        <p:nvSpPr>
          <p:cNvPr id="36" name="Textfeld 35"/>
          <p:cNvSpPr txBox="1"/>
          <p:nvPr/>
        </p:nvSpPr>
        <p:spPr>
          <a:xfrm>
            <a:off x="5193792" y="1533391"/>
            <a:ext cx="39502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=  2.060.000 MWh Energieimport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5193792" y="633522"/>
            <a:ext cx="317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1.000.000 MWh Verkehr</a:t>
            </a:r>
          </a:p>
          <a:p>
            <a:r>
              <a:rPr lang="de-DE" dirty="0" smtClean="0"/>
              <a:t>+  </a:t>
            </a:r>
            <a:r>
              <a:rPr lang="de-DE" dirty="0"/>
              <a:t> </a:t>
            </a:r>
            <a:r>
              <a:rPr lang="de-DE" dirty="0" smtClean="0"/>
              <a:t>  900.000 MWh Wärme</a:t>
            </a:r>
          </a:p>
          <a:p>
            <a:r>
              <a:rPr lang="de-DE" dirty="0"/>
              <a:t>+</a:t>
            </a:r>
            <a:r>
              <a:rPr lang="de-DE" dirty="0" smtClean="0"/>
              <a:t>     160.000 MWh Strom</a:t>
            </a:r>
            <a:endParaRPr lang="de-DE" dirty="0"/>
          </a:p>
        </p:txBody>
      </p:sp>
      <p:sp>
        <p:nvSpPr>
          <p:cNvPr id="4" name="Pfeil nach links 3"/>
          <p:cNvSpPr/>
          <p:nvPr/>
        </p:nvSpPr>
        <p:spPr>
          <a:xfrm>
            <a:off x="3291840" y="2258568"/>
            <a:ext cx="5934456" cy="587025"/>
          </a:xfrm>
          <a:prstGeom prst="leftArrow">
            <a:avLst/>
          </a:prstGeom>
          <a:solidFill>
            <a:schemeClr val="bg1">
              <a:alpha val="83000"/>
            </a:schemeClr>
          </a:solidFill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                                                          1.000.000 </a:t>
            </a:r>
            <a:r>
              <a:rPr lang="de-DE" sz="1400" dirty="0">
                <a:solidFill>
                  <a:schemeClr val="tx1"/>
                </a:solidFill>
              </a:rPr>
              <a:t>MWh </a:t>
            </a:r>
            <a:r>
              <a:rPr lang="de-DE" sz="1400" dirty="0" smtClean="0">
                <a:solidFill>
                  <a:schemeClr val="tx1"/>
                </a:solidFill>
              </a:rPr>
              <a:t>Verkehr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xmlns="" id="{2C604978-5F91-4929-A374-6C18B85505CE}"/>
              </a:ext>
            </a:extLst>
          </p:cNvPr>
          <p:cNvSpPr txBox="1"/>
          <p:nvPr/>
        </p:nvSpPr>
        <p:spPr>
          <a:xfrm>
            <a:off x="128060" y="1554826"/>
            <a:ext cx="1739308" cy="1551707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 Narrow" panose="020B0606020202030204" pitchFamily="34" charset="0"/>
              </a:rPr>
              <a:t>Energiepreise (2019)</a:t>
            </a:r>
            <a:endParaRPr lang="de-DE" sz="1400" dirty="0">
              <a:latin typeface="Arial Narrow" panose="020B0606020202030204" pitchFamily="34" charset="0"/>
            </a:endParaRPr>
          </a:p>
          <a:p>
            <a:pPr marL="128588" indent="-128588">
              <a:spcBef>
                <a:spcPts val="45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Strom: 0,28 €/kWh</a:t>
            </a:r>
          </a:p>
          <a:p>
            <a:pPr marL="128588" indent="-128588">
              <a:spcBef>
                <a:spcPts val="225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Heizöl: 0,68 €/Liter</a:t>
            </a:r>
          </a:p>
          <a:p>
            <a:pPr marL="128588" indent="-128588">
              <a:spcBef>
                <a:spcPts val="225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Erdgas: 0,065 €/kWh</a:t>
            </a:r>
          </a:p>
          <a:p>
            <a:pPr marL="128588" indent="-128588">
              <a:spcBef>
                <a:spcPts val="225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Diesel: 1,27 €/Liter</a:t>
            </a:r>
          </a:p>
          <a:p>
            <a:pPr marL="128588" indent="-128588">
              <a:spcBef>
                <a:spcPts val="225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Benzin: 1,43 €/</a:t>
            </a:r>
            <a:r>
              <a:rPr lang="de-DE" sz="1400" dirty="0" smtClean="0">
                <a:latin typeface="Arial Narrow" panose="020B0606020202030204" pitchFamily="34" charset="0"/>
              </a:rPr>
              <a:t>Liter</a:t>
            </a:r>
          </a:p>
        </p:txBody>
      </p:sp>
      <p:sp>
        <p:nvSpPr>
          <p:cNvPr id="43" name="Textplatzhalter 1"/>
          <p:cNvSpPr txBox="1">
            <a:spLocks/>
          </p:cNvSpPr>
          <p:nvPr/>
        </p:nvSpPr>
        <p:spPr>
          <a:xfrm>
            <a:off x="0" y="5378951"/>
            <a:ext cx="3970767" cy="351648"/>
          </a:xfrm>
          <a:prstGeom prst="rect">
            <a:avLst/>
          </a:prstGeom>
          <a:solidFill>
            <a:srgbClr val="FF3D3D">
              <a:alpha val="60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Geldmittelabflüsse Fossile: </a:t>
            </a:r>
            <a:r>
              <a:rPr lang="de-DE" sz="1800" dirty="0">
                <a:latin typeface="Arial Narrow" panose="020B0606020202030204" pitchFamily="34" charset="0"/>
              </a:rPr>
              <a:t>∑ 293 Mio. </a:t>
            </a:r>
            <a:r>
              <a:rPr lang="de-DE" sz="1800" dirty="0" smtClean="0">
                <a:latin typeface="Arial Narrow" panose="020B0606020202030204" pitchFamily="34" charset="0"/>
              </a:rPr>
              <a:t>€</a:t>
            </a:r>
            <a:endParaRPr lang="de-DE" sz="1800" dirty="0">
              <a:latin typeface="Arial Narrow" panose="020B0606020202030204" pitchFamily="34" charset="0"/>
            </a:endParaRPr>
          </a:p>
        </p:txBody>
      </p:sp>
      <p:sp>
        <p:nvSpPr>
          <p:cNvPr id="44" name="Textplatzhalter 1"/>
          <p:cNvSpPr txBox="1">
            <a:spLocks/>
          </p:cNvSpPr>
          <p:nvPr/>
        </p:nvSpPr>
        <p:spPr>
          <a:xfrm>
            <a:off x="0" y="6116845"/>
            <a:ext cx="3187279" cy="351648"/>
          </a:xfrm>
          <a:prstGeom prst="rect">
            <a:avLst/>
          </a:prstGeom>
          <a:solidFill>
            <a:srgbClr val="47C870">
              <a:alpha val="60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Wertschöpfung Erneuerbare:</a:t>
            </a:r>
            <a:endParaRPr lang="de-DE" sz="1800" dirty="0"/>
          </a:p>
        </p:txBody>
      </p:sp>
      <p:sp>
        <p:nvSpPr>
          <p:cNvPr id="45" name="Textfeld 44"/>
          <p:cNvSpPr txBox="1"/>
          <p:nvPr/>
        </p:nvSpPr>
        <p:spPr>
          <a:xfrm>
            <a:off x="2652892" y="6100551"/>
            <a:ext cx="2220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∑ 228 Mio. €</a:t>
            </a:r>
            <a:endParaRPr lang="de-DE" b="1" dirty="0">
              <a:latin typeface="Arial Narrow" panose="020B0606020202030204" pitchFamily="34" charset="0"/>
            </a:endParaRPr>
          </a:p>
        </p:txBody>
      </p:sp>
      <p:pic>
        <p:nvPicPr>
          <p:cNvPr id="47" name="Grafik 46" descr="Auto">
            <a:extLst>
              <a:ext uri="{FF2B5EF4-FFF2-40B4-BE49-F238E27FC236}">
                <a16:creationId xmlns:a16="http://schemas.microsoft.com/office/drawing/2014/main" xmlns="" id="{54B69A05-412D-4A7E-BC6D-1B468403F4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80207" y="2115051"/>
            <a:ext cx="754649" cy="75464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343514" y="4766784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Narrow" panose="020B0606020202030204" pitchFamily="34" charset="0"/>
              </a:rPr>
              <a:t>194.000 MWh vor Ort produziert!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18" name="Pfeil nach links 17"/>
          <p:cNvSpPr/>
          <p:nvPr/>
        </p:nvSpPr>
        <p:spPr>
          <a:xfrm>
            <a:off x="3291840" y="3246415"/>
            <a:ext cx="5934455" cy="649224"/>
          </a:xfrm>
          <a:prstGeom prst="leftArrow">
            <a:avLst/>
          </a:prstGeom>
          <a:solidFill>
            <a:schemeClr val="bg1">
              <a:alpha val="83000"/>
            </a:schemeClr>
          </a:solidFill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                                                             900.000 </a:t>
            </a:r>
            <a:r>
              <a:rPr lang="de-DE" sz="1400" dirty="0">
                <a:solidFill>
                  <a:schemeClr val="tx1"/>
                </a:solidFill>
              </a:rPr>
              <a:t>MWh </a:t>
            </a:r>
            <a:r>
              <a:rPr lang="de-DE" sz="1400" dirty="0" smtClean="0">
                <a:solidFill>
                  <a:schemeClr val="tx1"/>
                </a:solidFill>
              </a:rPr>
              <a:t>Wärme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9" name="Pfeil nach links 18"/>
          <p:cNvSpPr/>
          <p:nvPr/>
        </p:nvSpPr>
        <p:spPr>
          <a:xfrm>
            <a:off x="3291840" y="4244844"/>
            <a:ext cx="5934456" cy="649224"/>
          </a:xfrm>
          <a:prstGeom prst="leftArrow">
            <a:avLst/>
          </a:prstGeom>
          <a:solidFill>
            <a:schemeClr val="bg1"/>
          </a:solidFill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                                                             160.000 </a:t>
            </a:r>
            <a:r>
              <a:rPr lang="de-DE" sz="1400" dirty="0">
                <a:solidFill>
                  <a:schemeClr val="tx1"/>
                </a:solidFill>
              </a:rPr>
              <a:t>MWh </a:t>
            </a:r>
            <a:r>
              <a:rPr lang="de-DE" sz="1400" dirty="0" smtClean="0">
                <a:solidFill>
                  <a:schemeClr val="tx1"/>
                </a:solidFill>
              </a:rPr>
              <a:t>Strom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0" name="Grafik 19" descr="Glühbirne und Zahnrad">
            <a:extLst>
              <a:ext uri="{FF2B5EF4-FFF2-40B4-BE49-F238E27FC236}">
                <a16:creationId xmlns:a16="http://schemas.microsoft.com/office/drawing/2014/main" xmlns="" id="{B954BE63-4B26-411B-A853-9B561E05E3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89021" y="4096512"/>
            <a:ext cx="637275" cy="637275"/>
          </a:xfrm>
          <a:prstGeom prst="rect">
            <a:avLst/>
          </a:prstGeom>
        </p:spPr>
      </p:pic>
      <p:pic>
        <p:nvPicPr>
          <p:cNvPr id="21" name="Grafik 20" descr="Lagerfeuer">
            <a:extLst>
              <a:ext uri="{FF2B5EF4-FFF2-40B4-BE49-F238E27FC236}">
                <a16:creationId xmlns:a16="http://schemas.microsoft.com/office/drawing/2014/main" xmlns="" id="{203037B6-A114-4EC9-9896-ABA6E923E4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67928" y="3107647"/>
            <a:ext cx="658368" cy="658368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7343514" y="3722264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Narrow" panose="020B0606020202030204" pitchFamily="34" charset="0"/>
              </a:rPr>
              <a:t>100.000 MWh vor Ort produziert!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-1" y="6524625"/>
            <a:ext cx="5638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Quellen: Klimaschutzkonzept LK SÜW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2966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>
            <a:extLst>
              <a:ext uri="{FF2B5EF4-FFF2-40B4-BE49-F238E27FC236}">
                <a16:creationId xmlns:a16="http://schemas.microsoft.com/office/drawing/2014/main" xmlns="" id="{F7EBEB76-37BF-48E7-99F2-16FEF7C1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1352"/>
            <a:ext cx="4393081" cy="4561470"/>
          </a:xfrm>
          <a:prstGeom prst="rect">
            <a:avLst/>
          </a:prstGeom>
        </p:spPr>
      </p:pic>
      <p:sp>
        <p:nvSpPr>
          <p:cNvPr id="8" name="Textplatzhalter 1"/>
          <p:cNvSpPr txBox="1">
            <a:spLocks/>
          </p:cNvSpPr>
          <p:nvPr/>
        </p:nvSpPr>
        <p:spPr>
          <a:xfrm>
            <a:off x="44" y="1154320"/>
            <a:ext cx="3529540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Energieimport und Kosten </a:t>
            </a:r>
            <a:r>
              <a:rPr lang="de-DE" sz="1800" b="0" dirty="0" smtClean="0"/>
              <a:t>2022</a:t>
            </a:r>
            <a:endParaRPr lang="de-DE" sz="1800" b="0" dirty="0"/>
          </a:p>
        </p:txBody>
      </p:sp>
      <p:sp>
        <p:nvSpPr>
          <p:cNvPr id="9" name="Textplatzhalter 1"/>
          <p:cNvSpPr txBox="1">
            <a:spLocks/>
          </p:cNvSpPr>
          <p:nvPr/>
        </p:nvSpPr>
        <p:spPr>
          <a:xfrm>
            <a:off x="44" y="802672"/>
            <a:ext cx="3529540" cy="351648"/>
          </a:xfrm>
          <a:prstGeom prst="rect">
            <a:avLst/>
          </a:prstGeom>
          <a:solidFill>
            <a:srgbClr val="91B34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Energiewende</a:t>
            </a:r>
            <a:endParaRPr lang="de-DE" dirty="0"/>
          </a:p>
        </p:txBody>
      </p:sp>
      <p:sp>
        <p:nvSpPr>
          <p:cNvPr id="14" name="Textplatzhalter 1"/>
          <p:cNvSpPr txBox="1">
            <a:spLocks/>
          </p:cNvSpPr>
          <p:nvPr/>
        </p:nvSpPr>
        <p:spPr>
          <a:xfrm>
            <a:off x="-5811" y="5382336"/>
            <a:ext cx="8577009" cy="351648"/>
          </a:xfrm>
          <a:prstGeom prst="rect">
            <a:avLst/>
          </a:prstGeom>
          <a:solidFill>
            <a:srgbClr val="FF3D3D">
              <a:alpha val="60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Geldmittelabflüsse Fossile 2019: </a:t>
            </a:r>
            <a:r>
              <a:rPr lang="de-DE" sz="1800" dirty="0">
                <a:latin typeface="Arial Narrow" panose="020B0606020202030204" pitchFamily="34" charset="0"/>
              </a:rPr>
              <a:t>∑ </a:t>
            </a:r>
            <a:r>
              <a:rPr lang="de-DE" sz="1800" dirty="0" smtClean="0"/>
              <a:t>740 Mio. €</a:t>
            </a:r>
            <a:endParaRPr lang="de-DE" sz="1800" dirty="0"/>
          </a:p>
        </p:txBody>
      </p:sp>
      <p:sp>
        <p:nvSpPr>
          <p:cNvPr id="15" name="Textplatzhalter 1"/>
          <p:cNvSpPr txBox="1">
            <a:spLocks/>
          </p:cNvSpPr>
          <p:nvPr/>
        </p:nvSpPr>
        <p:spPr>
          <a:xfrm>
            <a:off x="0" y="6113740"/>
            <a:ext cx="3251287" cy="351648"/>
          </a:xfrm>
          <a:prstGeom prst="rect">
            <a:avLst/>
          </a:prstGeom>
          <a:solidFill>
            <a:srgbClr val="47C870">
              <a:alpha val="60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Wertschöpfung Erneuerbare: </a:t>
            </a:r>
            <a:endParaRPr lang="de-DE" sz="1800" dirty="0"/>
          </a:p>
        </p:txBody>
      </p:sp>
      <p:sp>
        <p:nvSpPr>
          <p:cNvPr id="16" name="Textfeld 15"/>
          <p:cNvSpPr txBox="1"/>
          <p:nvPr/>
        </p:nvSpPr>
        <p:spPr>
          <a:xfrm>
            <a:off x="2652893" y="6100551"/>
            <a:ext cx="153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∑ ~250 Mio. €</a:t>
            </a:r>
            <a:endParaRPr lang="de-DE" b="1" dirty="0">
              <a:latin typeface="Arial Narrow" panose="020B060602020203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2C604978-5F91-4929-A374-6C18B85505CE}"/>
              </a:ext>
            </a:extLst>
          </p:cNvPr>
          <p:cNvSpPr txBox="1"/>
          <p:nvPr/>
        </p:nvSpPr>
        <p:spPr>
          <a:xfrm>
            <a:off x="126440" y="1556852"/>
            <a:ext cx="1784678" cy="1792798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 Narrow" panose="020B0606020202030204" pitchFamily="34" charset="0"/>
              </a:rPr>
              <a:t>Energiepreise </a:t>
            </a:r>
            <a:r>
              <a:rPr lang="de-DE" sz="1400" b="1" dirty="0" smtClean="0">
                <a:latin typeface="Arial Narrow" panose="020B0606020202030204" pitchFamily="34" charset="0"/>
              </a:rPr>
              <a:t>(2022)</a:t>
            </a:r>
            <a:endParaRPr lang="de-DE" sz="1400" dirty="0">
              <a:latin typeface="Arial Narrow" panose="020B0606020202030204" pitchFamily="34" charset="0"/>
            </a:endParaRPr>
          </a:p>
          <a:p>
            <a:pPr marL="128588" indent="-128588">
              <a:spcBef>
                <a:spcPts val="450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Strom: </a:t>
            </a:r>
            <a:r>
              <a:rPr lang="de-DE" sz="1400" dirty="0" smtClean="0">
                <a:latin typeface="Arial Narrow" panose="020B0606020202030204" pitchFamily="34" charset="0"/>
              </a:rPr>
              <a:t>0,38 </a:t>
            </a:r>
            <a:r>
              <a:rPr lang="de-DE" sz="1400" dirty="0">
                <a:latin typeface="Arial Narrow" panose="020B0606020202030204" pitchFamily="34" charset="0"/>
              </a:rPr>
              <a:t>€/kWh</a:t>
            </a:r>
          </a:p>
          <a:p>
            <a:pPr marL="128588" indent="-128588">
              <a:spcBef>
                <a:spcPts val="225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Heizöl: </a:t>
            </a:r>
            <a:r>
              <a:rPr lang="de-DE" sz="1400" dirty="0" smtClean="0">
                <a:latin typeface="Arial Narrow" panose="020B0606020202030204" pitchFamily="34" charset="0"/>
              </a:rPr>
              <a:t>1,25 </a:t>
            </a:r>
            <a:r>
              <a:rPr lang="de-DE" sz="1400" dirty="0">
                <a:latin typeface="Arial Narrow" panose="020B0606020202030204" pitchFamily="34" charset="0"/>
              </a:rPr>
              <a:t>€/Liter</a:t>
            </a:r>
          </a:p>
          <a:p>
            <a:pPr marL="128588" indent="-128588">
              <a:spcBef>
                <a:spcPts val="225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Erdgas: </a:t>
            </a:r>
            <a:r>
              <a:rPr lang="de-DE" sz="1400" dirty="0" smtClean="0">
                <a:latin typeface="Arial Narrow" panose="020B0606020202030204" pitchFamily="34" charset="0"/>
              </a:rPr>
              <a:t>0,122 </a:t>
            </a:r>
            <a:r>
              <a:rPr lang="de-DE" sz="1400" dirty="0">
                <a:latin typeface="Arial Narrow" panose="020B0606020202030204" pitchFamily="34" charset="0"/>
              </a:rPr>
              <a:t>€/kWh</a:t>
            </a:r>
          </a:p>
          <a:p>
            <a:pPr marL="128588" indent="-128588">
              <a:spcBef>
                <a:spcPts val="225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Diesel: </a:t>
            </a:r>
            <a:r>
              <a:rPr lang="de-DE" sz="1400" dirty="0" smtClean="0">
                <a:latin typeface="Arial Narrow" panose="020B0606020202030204" pitchFamily="34" charset="0"/>
              </a:rPr>
              <a:t>2,00 </a:t>
            </a:r>
            <a:r>
              <a:rPr lang="de-DE" sz="1400" dirty="0">
                <a:latin typeface="Arial Narrow" panose="020B0606020202030204" pitchFamily="34" charset="0"/>
              </a:rPr>
              <a:t>€/Liter</a:t>
            </a:r>
          </a:p>
          <a:p>
            <a:pPr marL="128588" indent="-128588">
              <a:spcBef>
                <a:spcPts val="225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latin typeface="Arial Narrow" panose="020B0606020202030204" pitchFamily="34" charset="0"/>
              </a:rPr>
              <a:t>Benzin: </a:t>
            </a:r>
            <a:r>
              <a:rPr lang="de-DE" sz="1400" dirty="0" smtClean="0">
                <a:latin typeface="Arial Narrow" panose="020B0606020202030204" pitchFamily="34" charset="0"/>
              </a:rPr>
              <a:t>1,95 </a:t>
            </a:r>
            <a:r>
              <a:rPr lang="de-DE" sz="1400" dirty="0">
                <a:latin typeface="Arial Narrow" panose="020B0606020202030204" pitchFamily="34" charset="0"/>
              </a:rPr>
              <a:t>€/</a:t>
            </a:r>
            <a:r>
              <a:rPr lang="de-DE" sz="1400" dirty="0" smtClean="0">
                <a:latin typeface="Arial Narrow" panose="020B0606020202030204" pitchFamily="34" charset="0"/>
              </a:rPr>
              <a:t>Liter</a:t>
            </a:r>
          </a:p>
          <a:p>
            <a:pPr marL="128588" indent="-128588">
              <a:spcBef>
                <a:spcPts val="225"/>
              </a:spcBef>
              <a:buClr>
                <a:srgbClr val="336699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 Narrow" panose="020B0606020202030204" pitchFamily="34" charset="0"/>
              </a:rPr>
              <a:t>CO</a:t>
            </a:r>
            <a:r>
              <a:rPr lang="de-DE" sz="1400" baseline="-25000" dirty="0" smtClean="0">
                <a:latin typeface="Arial Narrow" panose="020B0606020202030204" pitchFamily="34" charset="0"/>
              </a:rPr>
              <a:t>2</a:t>
            </a:r>
            <a:r>
              <a:rPr lang="de-DE" sz="1400" dirty="0" smtClean="0">
                <a:latin typeface="Arial Narrow" panose="020B0606020202030204" pitchFamily="34" charset="0"/>
              </a:rPr>
              <a:t>-Preis (Zertifikate)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18" name="Pfeil nach links 17"/>
          <p:cNvSpPr/>
          <p:nvPr/>
        </p:nvSpPr>
        <p:spPr>
          <a:xfrm>
            <a:off x="3291840" y="2258568"/>
            <a:ext cx="5934456" cy="587025"/>
          </a:xfrm>
          <a:prstGeom prst="leftArrow">
            <a:avLst/>
          </a:prstGeom>
          <a:solidFill>
            <a:schemeClr val="bg1">
              <a:alpha val="83000"/>
            </a:schemeClr>
          </a:solidFill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                                                          1.000.000 </a:t>
            </a:r>
            <a:r>
              <a:rPr lang="de-DE" sz="1400" dirty="0">
                <a:solidFill>
                  <a:schemeClr val="tx1"/>
                </a:solidFill>
              </a:rPr>
              <a:t>MWh </a:t>
            </a:r>
            <a:r>
              <a:rPr lang="de-DE" sz="1400" dirty="0" smtClean="0">
                <a:solidFill>
                  <a:schemeClr val="tx1"/>
                </a:solidFill>
              </a:rPr>
              <a:t>Verkehr 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9" name="Pfeil nach links 18"/>
          <p:cNvSpPr/>
          <p:nvPr/>
        </p:nvSpPr>
        <p:spPr>
          <a:xfrm>
            <a:off x="3291840" y="3246415"/>
            <a:ext cx="5934455" cy="649224"/>
          </a:xfrm>
          <a:prstGeom prst="leftArrow">
            <a:avLst/>
          </a:prstGeom>
          <a:solidFill>
            <a:schemeClr val="bg1">
              <a:alpha val="83000"/>
            </a:schemeClr>
          </a:solidFill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                                                             900.000 </a:t>
            </a:r>
            <a:r>
              <a:rPr lang="de-DE" sz="1400" dirty="0">
                <a:solidFill>
                  <a:schemeClr val="tx1"/>
                </a:solidFill>
              </a:rPr>
              <a:t>MWh </a:t>
            </a:r>
            <a:r>
              <a:rPr lang="de-DE" sz="1400" dirty="0" smtClean="0">
                <a:solidFill>
                  <a:schemeClr val="tx1"/>
                </a:solidFill>
              </a:rPr>
              <a:t>Wärme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0" name="Pfeil nach links 19"/>
          <p:cNvSpPr/>
          <p:nvPr/>
        </p:nvSpPr>
        <p:spPr>
          <a:xfrm>
            <a:off x="3291840" y="4244844"/>
            <a:ext cx="5934456" cy="649224"/>
          </a:xfrm>
          <a:prstGeom prst="leftArrow">
            <a:avLst/>
          </a:prstGeom>
          <a:solidFill>
            <a:schemeClr val="bg1"/>
          </a:solidFill>
          <a:ln w="412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 smtClean="0">
                <a:solidFill>
                  <a:schemeClr val="tx1"/>
                </a:solidFill>
              </a:rPr>
              <a:t>                                                             160.000 </a:t>
            </a:r>
            <a:r>
              <a:rPr lang="de-DE" sz="1400" dirty="0">
                <a:solidFill>
                  <a:schemeClr val="tx1"/>
                </a:solidFill>
              </a:rPr>
              <a:t>MWh </a:t>
            </a:r>
            <a:r>
              <a:rPr lang="de-DE" sz="1400" dirty="0" smtClean="0">
                <a:solidFill>
                  <a:schemeClr val="tx1"/>
                </a:solidFill>
              </a:rPr>
              <a:t>Strom</a:t>
            </a:r>
            <a:endParaRPr lang="de-DE" sz="1400" dirty="0">
              <a:solidFill>
                <a:schemeClr val="tx1"/>
              </a:solidFill>
            </a:endParaRPr>
          </a:p>
        </p:txBody>
      </p:sp>
      <p:pic>
        <p:nvPicPr>
          <p:cNvPr id="21" name="Grafik 20" descr="Glühbirne und Zahnrad">
            <a:extLst>
              <a:ext uri="{FF2B5EF4-FFF2-40B4-BE49-F238E27FC236}">
                <a16:creationId xmlns:a16="http://schemas.microsoft.com/office/drawing/2014/main" xmlns="" id="{B954BE63-4B26-411B-A853-9B561E05E3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89021" y="4096512"/>
            <a:ext cx="637275" cy="637275"/>
          </a:xfrm>
          <a:prstGeom prst="rect">
            <a:avLst/>
          </a:prstGeom>
        </p:spPr>
      </p:pic>
      <p:pic>
        <p:nvPicPr>
          <p:cNvPr id="22" name="Grafik 21" descr="Auto">
            <a:extLst>
              <a:ext uri="{FF2B5EF4-FFF2-40B4-BE49-F238E27FC236}">
                <a16:creationId xmlns:a16="http://schemas.microsoft.com/office/drawing/2014/main" xmlns="" id="{54B69A05-412D-4A7E-BC6D-1B468403F4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380207" y="2115051"/>
            <a:ext cx="754649" cy="754649"/>
          </a:xfrm>
          <a:prstGeom prst="rect">
            <a:avLst/>
          </a:prstGeom>
        </p:spPr>
      </p:pic>
      <p:pic>
        <p:nvPicPr>
          <p:cNvPr id="23" name="Grafik 22" descr="Lagerfeuer">
            <a:extLst>
              <a:ext uri="{FF2B5EF4-FFF2-40B4-BE49-F238E27FC236}">
                <a16:creationId xmlns:a16="http://schemas.microsoft.com/office/drawing/2014/main" xmlns="" id="{203037B6-A114-4EC9-9896-ABA6E923E4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567928" y="3107647"/>
            <a:ext cx="658368" cy="658368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7343514" y="4767401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Narrow" panose="020B0606020202030204" pitchFamily="34" charset="0"/>
              </a:rPr>
              <a:t>194.000 MWh vor Ort produziert!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7343514" y="3722264"/>
            <a:ext cx="205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Narrow" panose="020B0606020202030204" pitchFamily="34" charset="0"/>
              </a:rPr>
              <a:t>100.000 MWh vor Ort produziert!</a:t>
            </a:r>
            <a:endParaRPr lang="de-DE" sz="1100" dirty="0">
              <a:latin typeface="Arial Narrow" panose="020B0606020202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-1" y="6524625"/>
            <a:ext cx="5638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Quellen: Klimaschutzkonzept LK SÜW</a:t>
            </a:r>
            <a:endParaRPr lang="de-DE" sz="1000" dirty="0"/>
          </a:p>
        </p:txBody>
      </p:sp>
      <p:sp>
        <p:nvSpPr>
          <p:cNvPr id="27" name="Textfeld 26"/>
          <p:cNvSpPr txBox="1"/>
          <p:nvPr/>
        </p:nvSpPr>
        <p:spPr>
          <a:xfrm>
            <a:off x="5193792" y="1533391"/>
            <a:ext cx="39502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=  2.060.000 MWh Energieimport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5193792" y="633522"/>
            <a:ext cx="3178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 1.000.000 MWh Verkehr</a:t>
            </a:r>
          </a:p>
          <a:p>
            <a:r>
              <a:rPr lang="de-DE" dirty="0" smtClean="0"/>
              <a:t>+  </a:t>
            </a:r>
            <a:r>
              <a:rPr lang="de-DE" dirty="0"/>
              <a:t> </a:t>
            </a:r>
            <a:r>
              <a:rPr lang="de-DE" dirty="0" smtClean="0"/>
              <a:t>  900.000 MWh Wärme</a:t>
            </a:r>
          </a:p>
          <a:p>
            <a:r>
              <a:rPr lang="de-DE" dirty="0"/>
              <a:t>+</a:t>
            </a:r>
            <a:r>
              <a:rPr lang="de-DE" dirty="0" smtClean="0"/>
              <a:t>     160.000 MWh Strom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platzhalter 1"/>
          <p:cNvSpPr txBox="1">
            <a:spLocks/>
          </p:cNvSpPr>
          <p:nvPr/>
        </p:nvSpPr>
        <p:spPr>
          <a:xfrm>
            <a:off x="44" y="1154320"/>
            <a:ext cx="3529540" cy="351648"/>
          </a:xfrm>
          <a:prstGeom prst="rect">
            <a:avLst/>
          </a:prstGeom>
          <a:solidFill>
            <a:srgbClr val="91B347">
              <a:alpha val="56000"/>
            </a:srgbClr>
          </a:solidFill>
          <a:effectLst/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EE-Potenziale im Landkreis</a:t>
            </a:r>
            <a:endParaRPr lang="de-DE" sz="180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021713"/>
              </p:ext>
            </p:extLst>
          </p:nvPr>
        </p:nvGraphicFramePr>
        <p:xfrm>
          <a:off x="833870" y="2403348"/>
          <a:ext cx="7523415" cy="2844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646"/>
                <a:gridCol w="1967570"/>
                <a:gridCol w="2019300"/>
                <a:gridCol w="1866899"/>
              </a:tblGrid>
              <a:tr h="40867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Energiequelle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Ertrag pro Jahr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Bilanzielle</a:t>
                      </a:r>
                      <a:r>
                        <a:rPr lang="de-DE" baseline="0" dirty="0" smtClean="0">
                          <a:latin typeface="Arial Narrow" panose="020B0606020202030204" pitchFamily="34" charset="0"/>
                        </a:rPr>
                        <a:t> D</a:t>
                      </a:r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eckung 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Sektor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93375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Windkraft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710.000 MWh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201% 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Strom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69965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Solar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376.000 MWh </a:t>
                      </a:r>
                      <a:r>
                        <a:rPr lang="de-DE" i="1" dirty="0" err="1" smtClean="0">
                          <a:latin typeface="Arial Narrow" panose="020B0606020202030204" pitchFamily="34" charset="0"/>
                        </a:rPr>
                        <a:t>PV</a:t>
                      </a:r>
                      <a:r>
                        <a:rPr lang="de-DE" i="1" baseline="-25000" dirty="0" err="1" smtClean="0">
                          <a:latin typeface="Arial Narrow" panose="020B0606020202030204" pitchFamily="34" charset="0"/>
                        </a:rPr>
                        <a:t>Dach</a:t>
                      </a:r>
                      <a:endParaRPr lang="de-DE" i="1" baseline="-25000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700.000 MWh </a:t>
                      </a:r>
                      <a:r>
                        <a:rPr lang="de-DE" i="1" dirty="0" err="1" smtClean="0">
                          <a:latin typeface="Arial Narrow" panose="020B0606020202030204" pitchFamily="34" charset="0"/>
                        </a:rPr>
                        <a:t>PV</a:t>
                      </a:r>
                      <a:r>
                        <a:rPr lang="de-DE" i="1" baseline="-25000" dirty="0" err="1" smtClean="0">
                          <a:latin typeface="Arial Narrow" panose="020B0606020202030204" pitchFamily="34" charset="0"/>
                        </a:rPr>
                        <a:t>Freifl</a:t>
                      </a:r>
                      <a:endParaRPr lang="de-DE" i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202.000 MWh </a:t>
                      </a:r>
                      <a:r>
                        <a:rPr lang="de-DE" i="1" dirty="0" smtClean="0">
                          <a:latin typeface="Arial Narrow" panose="020B0606020202030204" pitchFamily="34" charset="0"/>
                        </a:rPr>
                        <a:t>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106%</a:t>
                      </a:r>
                    </a:p>
                    <a:p>
                      <a:pPr algn="r"/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  197%</a:t>
                      </a:r>
                    </a:p>
                    <a:p>
                      <a:pPr algn="r"/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  20%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Strom</a:t>
                      </a:r>
                    </a:p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Strom</a:t>
                      </a:r>
                    </a:p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Wärme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3375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Biomasse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104.000 MWh </a:t>
                      </a:r>
                      <a:r>
                        <a:rPr lang="de-DE" i="1" dirty="0" smtClean="0">
                          <a:latin typeface="Arial Narrow" panose="020B0606020202030204" pitchFamily="34" charset="0"/>
                        </a:rPr>
                        <a:t>Mix</a:t>
                      </a:r>
                      <a:endParaRPr lang="de-DE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  10%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Wärme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78975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Geothermie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∞ </a:t>
                      </a:r>
                      <a:r>
                        <a:rPr lang="de-DE" i="0" dirty="0" smtClean="0">
                          <a:latin typeface="Arial Narrow" panose="020B0606020202030204" pitchFamily="34" charset="0"/>
                        </a:rPr>
                        <a:t>oberflächennah</a:t>
                      </a:r>
                    </a:p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∞ </a:t>
                      </a:r>
                      <a:r>
                        <a:rPr lang="de-DE" b="0" i="0" dirty="0" smtClean="0">
                          <a:latin typeface="Arial Narrow" panose="020B0606020202030204" pitchFamily="34" charset="0"/>
                        </a:rPr>
                        <a:t>tief</a:t>
                      </a:r>
                      <a:endParaRPr lang="de-DE" b="0" i="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X%</a:t>
                      </a:r>
                    </a:p>
                    <a:p>
                      <a:pPr algn="r"/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Y% </a:t>
                      </a:r>
                      <a:endParaRPr lang="de-DE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Wärme</a:t>
                      </a:r>
                    </a:p>
                    <a:p>
                      <a:r>
                        <a:rPr lang="de-DE" dirty="0" smtClean="0">
                          <a:latin typeface="Arial Narrow" panose="020B0606020202030204" pitchFamily="34" charset="0"/>
                        </a:rPr>
                        <a:t>Strom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platzhalter 1"/>
          <p:cNvSpPr txBox="1">
            <a:spLocks/>
          </p:cNvSpPr>
          <p:nvPr/>
        </p:nvSpPr>
        <p:spPr>
          <a:xfrm>
            <a:off x="44" y="802672"/>
            <a:ext cx="3529540" cy="351648"/>
          </a:xfrm>
          <a:prstGeom prst="rect">
            <a:avLst/>
          </a:prstGeom>
          <a:solidFill>
            <a:srgbClr val="91B347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Energiewende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0" y="6524625"/>
            <a:ext cx="4101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Quellen: Klimaschutzkonzept LK SÜW</a:t>
            </a:r>
            <a:endParaRPr lang="de-DE" sz="1000" dirty="0"/>
          </a:p>
        </p:txBody>
      </p:sp>
      <p:sp>
        <p:nvSpPr>
          <p:cNvPr id="7" name="Textfeld 6"/>
          <p:cNvSpPr txBox="1"/>
          <p:nvPr/>
        </p:nvSpPr>
        <p:spPr>
          <a:xfrm>
            <a:off x="6044184" y="1145478"/>
            <a:ext cx="3099816" cy="369332"/>
          </a:xfrm>
          <a:prstGeom prst="rect">
            <a:avLst/>
          </a:prstGeom>
          <a:solidFill>
            <a:srgbClr val="C1D498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Arial Narrow" panose="020B0606020202030204" pitchFamily="34" charset="0"/>
              </a:rPr>
              <a:t>∑ ca. 2.200.000 MWh/a Potenzial</a:t>
            </a:r>
          </a:p>
        </p:txBody>
      </p:sp>
    </p:spTree>
    <p:extLst>
      <p:ext uri="{BB962C8B-B14F-4D97-AF65-F5344CB8AC3E}">
        <p14:creationId xmlns:p14="http://schemas.microsoft.com/office/powerpoint/2010/main" val="3973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981</Words>
  <Application>Microsoft Office PowerPoint</Application>
  <PresentationFormat>Bildschirmpräsentation (4:3)</PresentationFormat>
  <Paragraphs>222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Wingdings</vt:lpstr>
      <vt:lpstr>Office</vt:lpstr>
      <vt:lpstr>Die Energiewende im Landkreis SÜW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steinerp</cp:lastModifiedBy>
  <cp:revision>420</cp:revision>
  <cp:lastPrinted>2022-10-06T08:42:08Z</cp:lastPrinted>
  <dcterms:created xsi:type="dcterms:W3CDTF">2019-01-31T12:03:44Z</dcterms:created>
  <dcterms:modified xsi:type="dcterms:W3CDTF">2023-01-31T08:46:43Z</dcterms:modified>
</cp:coreProperties>
</file>