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78" r:id="rId2"/>
    <p:sldId id="879" r:id="rId3"/>
    <p:sldId id="1034" r:id="rId4"/>
    <p:sldId id="1033" r:id="rId5"/>
    <p:sldId id="1029" r:id="rId6"/>
    <p:sldId id="1050" r:id="rId7"/>
    <p:sldId id="1052" r:id="rId8"/>
    <p:sldId id="1030" r:id="rId9"/>
    <p:sldId id="1032" r:id="rId10"/>
    <p:sldId id="1053" r:id="rId11"/>
    <p:sldId id="1037" r:id="rId12"/>
    <p:sldId id="1038" r:id="rId13"/>
    <p:sldId id="1035" r:id="rId14"/>
    <p:sldId id="1036" r:id="rId15"/>
    <p:sldId id="996" r:id="rId16"/>
    <p:sldId id="1040" r:id="rId17"/>
    <p:sldId id="1006" r:id="rId18"/>
    <p:sldId id="1043" r:id="rId19"/>
    <p:sldId id="1044" r:id="rId20"/>
    <p:sldId id="1045" r:id="rId21"/>
    <p:sldId id="1042" r:id="rId22"/>
    <p:sldId id="1048" r:id="rId23"/>
    <p:sldId id="1046" r:id="rId24"/>
    <p:sldId id="1049" r:id="rId25"/>
    <p:sldId id="957" r:id="rId26"/>
    <p:sldId id="755" r:id="rId27"/>
    <p:sldId id="1051" r:id="rId28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3300"/>
    <a:srgbClr val="008000"/>
    <a:srgbClr val="FF66FF"/>
    <a:srgbClr val="0000FF"/>
    <a:srgbClr val="FF9966"/>
    <a:srgbClr val="99CCFF"/>
    <a:srgbClr val="FF9900"/>
    <a:srgbClr val="006600"/>
    <a:srgbClr val="A6A6A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65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1728" y="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9966"/>
            </a:solidFill>
            <a:ln>
              <a:noFill/>
            </a:ln>
            <a:effectLst/>
          </c:spPr>
          <c:invertIfNegative val="0"/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Verbräuche!$C$4:$C$15</c:f>
              <c:numCache>
                <c:formatCode>#,##0</c:formatCode>
                <c:ptCount val="12"/>
                <c:pt idx="0">
                  <c:v>676</c:v>
                </c:pt>
                <c:pt idx="1">
                  <c:v>2144</c:v>
                </c:pt>
                <c:pt idx="2">
                  <c:v>3384</c:v>
                </c:pt>
                <c:pt idx="3">
                  <c:v>3929</c:v>
                </c:pt>
                <c:pt idx="4">
                  <c:v>4055</c:v>
                </c:pt>
                <c:pt idx="5">
                  <c:v>3183</c:v>
                </c:pt>
                <c:pt idx="6">
                  <c:v>2703</c:v>
                </c:pt>
                <c:pt idx="7">
                  <c:v>2087</c:v>
                </c:pt>
                <c:pt idx="8">
                  <c:v>361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8-48B6-8D36-B51B30D9386B}"/>
            </c:ext>
          </c:extLst>
        </c:ser>
        <c:ser>
          <c:idx val="1"/>
          <c:order val="1"/>
          <c:spPr>
            <a:solidFill>
              <a:srgbClr val="99CCFF"/>
            </a:solidFill>
            <a:ln>
              <a:noFill/>
            </a:ln>
            <a:effectLst/>
          </c:spPr>
          <c:invertIfNegative val="0"/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Verbräuche!$D$4:$D$15</c:f>
              <c:numCache>
                <c:formatCode>#,##0</c:formatCode>
                <c:ptCount val="12"/>
                <c:pt idx="0">
                  <c:v>130</c:v>
                </c:pt>
                <c:pt idx="1">
                  <c:v>485</c:v>
                </c:pt>
                <c:pt idx="2">
                  <c:v>794</c:v>
                </c:pt>
                <c:pt idx="3">
                  <c:v>959</c:v>
                </c:pt>
                <c:pt idx="4">
                  <c:v>1095</c:v>
                </c:pt>
                <c:pt idx="5">
                  <c:v>726</c:v>
                </c:pt>
                <c:pt idx="6">
                  <c:v>651</c:v>
                </c:pt>
                <c:pt idx="7">
                  <c:v>452</c:v>
                </c:pt>
                <c:pt idx="8">
                  <c:v>66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18-48B6-8D36-B51B30D9386B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Verbräuche!$E$4:$E$15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9918-48B6-8D36-B51B30D9386B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Verbräuche!$G$4:$G$15</c:f>
              <c:numCache>
                <c:formatCode>#,##0</c:formatCode>
                <c:ptCount val="12"/>
                <c:pt idx="0">
                  <c:v>369</c:v>
                </c:pt>
                <c:pt idx="1">
                  <c:v>357</c:v>
                </c:pt>
                <c:pt idx="2">
                  <c:v>541</c:v>
                </c:pt>
                <c:pt idx="3">
                  <c:v>666</c:v>
                </c:pt>
                <c:pt idx="4">
                  <c:v>671</c:v>
                </c:pt>
                <c:pt idx="5">
                  <c:v>604</c:v>
                </c:pt>
                <c:pt idx="6">
                  <c:v>645</c:v>
                </c:pt>
                <c:pt idx="7">
                  <c:v>644</c:v>
                </c:pt>
                <c:pt idx="8">
                  <c:v>599</c:v>
                </c:pt>
                <c:pt idx="9">
                  <c:v>519</c:v>
                </c:pt>
                <c:pt idx="10">
                  <c:v>520</c:v>
                </c:pt>
                <c:pt idx="11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18-48B6-8D36-B51B30D9386B}"/>
            </c:ext>
          </c:extLst>
        </c:ser>
        <c:ser>
          <c:idx val="4"/>
          <c:order val="4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Verbräuche!$H$4:$H$15</c:f>
              <c:numCache>
                <c:formatCode>#,##0</c:formatCode>
                <c:ptCount val="12"/>
                <c:pt idx="0">
                  <c:v>143</c:v>
                </c:pt>
                <c:pt idx="1">
                  <c:v>131</c:v>
                </c:pt>
                <c:pt idx="2">
                  <c:v>241</c:v>
                </c:pt>
                <c:pt idx="3">
                  <c:v>309</c:v>
                </c:pt>
                <c:pt idx="4">
                  <c:v>271</c:v>
                </c:pt>
                <c:pt idx="5">
                  <c:v>224</c:v>
                </c:pt>
                <c:pt idx="6">
                  <c:v>238</c:v>
                </c:pt>
                <c:pt idx="7">
                  <c:v>225</c:v>
                </c:pt>
                <c:pt idx="8">
                  <c:v>189</c:v>
                </c:pt>
                <c:pt idx="9">
                  <c:v>151</c:v>
                </c:pt>
                <c:pt idx="10">
                  <c:v>150</c:v>
                </c:pt>
                <c:pt idx="1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18-48B6-8D36-B51B30D93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6845704"/>
        <c:axId val="656846032"/>
      </c:barChart>
      <c:catAx>
        <c:axId val="65684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6846032"/>
        <c:crosses val="autoZero"/>
        <c:auto val="1"/>
        <c:lblAlgn val="ctr"/>
        <c:lblOffset val="100"/>
        <c:noMultiLvlLbl val="0"/>
      </c:catAx>
      <c:valAx>
        <c:axId val="65684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684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9966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A2-4412-B730-9094873B4A8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A2-4412-B730-9094873B4A8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A2-4412-B730-9094873B4A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Verbräuche!$F$4:$F$15</c:f>
              <c:numCache>
                <c:formatCode>0.0</c:formatCode>
                <c:ptCount val="12"/>
                <c:pt idx="0">
                  <c:v>5.2</c:v>
                </c:pt>
                <c:pt idx="1">
                  <c:v>4.4206185567010312</c:v>
                </c:pt>
                <c:pt idx="2">
                  <c:v>4.261964735516373</c:v>
                </c:pt>
                <c:pt idx="3">
                  <c:v>4.0969760166840459</c:v>
                </c:pt>
                <c:pt idx="4">
                  <c:v>3.7031963470319633</c:v>
                </c:pt>
                <c:pt idx="5">
                  <c:v>4.384297520661157</c:v>
                </c:pt>
                <c:pt idx="6">
                  <c:v>4.1520737327188941</c:v>
                </c:pt>
                <c:pt idx="7">
                  <c:v>4.6172566371681416</c:v>
                </c:pt>
                <c:pt idx="8">
                  <c:v>5.4696969696969697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2-4412-B730-9094873B4A88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Verbräuche!$I$4:$I$15</c:f>
              <c:numCache>
                <c:formatCode>0.0</c:formatCode>
                <c:ptCount val="12"/>
                <c:pt idx="0">
                  <c:v>2.5804195804195804</c:v>
                </c:pt>
                <c:pt idx="1">
                  <c:v>2.7251908396946565</c:v>
                </c:pt>
                <c:pt idx="2">
                  <c:v>2.2448132780082988</c:v>
                </c:pt>
                <c:pt idx="3">
                  <c:v>2.1553398058252426</c:v>
                </c:pt>
                <c:pt idx="4">
                  <c:v>2.4760147601476015</c:v>
                </c:pt>
                <c:pt idx="5">
                  <c:v>2.6964285714285716</c:v>
                </c:pt>
                <c:pt idx="6">
                  <c:v>2.7100840336134455</c:v>
                </c:pt>
                <c:pt idx="7">
                  <c:v>2.862222222222222</c:v>
                </c:pt>
                <c:pt idx="8">
                  <c:v>3.1693121693121693</c:v>
                </c:pt>
                <c:pt idx="9">
                  <c:v>3.4370860927152318</c:v>
                </c:pt>
                <c:pt idx="10">
                  <c:v>3.4666666666666668</c:v>
                </c:pt>
                <c:pt idx="11">
                  <c:v>3.1866666666666665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A2-4412-B730-9094873B4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378616"/>
        <c:axId val="573379272"/>
      </c:barChart>
      <c:catAx>
        <c:axId val="57337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3379272"/>
        <c:crosses val="autoZero"/>
        <c:auto val="1"/>
        <c:lblAlgn val="ctr"/>
        <c:lblOffset val="100"/>
        <c:noMultiLvlLbl val="0"/>
      </c:catAx>
      <c:valAx>
        <c:axId val="5733792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7337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66263182982153E-2"/>
          <c:y val="2.5413046250250468E-2"/>
          <c:w val="0.92401493062684781"/>
          <c:h val="0.874319225342286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5.6720363805306678E-3"/>
                  <c:y val="-5.2294025363484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E9-4D62-A40D-B21ECEAB1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Verbräuche!$Q$4:$Q$15</c:f>
              <c:numCache>
                <c:formatCode>#,##0</c:formatCode>
                <c:ptCount val="12"/>
                <c:pt idx="0">
                  <c:v>1394</c:v>
                </c:pt>
                <c:pt idx="1">
                  <c:v>787</c:v>
                </c:pt>
                <c:pt idx="2">
                  <c:v>286</c:v>
                </c:pt>
                <c:pt idx="3">
                  <c:v>210</c:v>
                </c:pt>
                <c:pt idx="4">
                  <c:v>302</c:v>
                </c:pt>
                <c:pt idx="5">
                  <c:v>605</c:v>
                </c:pt>
                <c:pt idx="6">
                  <c:v>1365</c:v>
                </c:pt>
                <c:pt idx="7">
                  <c:v>1631</c:v>
                </c:pt>
                <c:pt idx="8">
                  <c:v>2271</c:v>
                </c:pt>
                <c:pt idx="9">
                  <c:v>2272</c:v>
                </c:pt>
                <c:pt idx="10">
                  <c:v>2391</c:v>
                </c:pt>
                <c:pt idx="11">
                  <c:v>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9-4D62-A40D-B21ECEAB1075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7016109141592003E-2"/>
                  <c:y val="-7.4705750519263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E9-4D62-A40D-B21ECEAB1075}"/>
                </c:ext>
              </c:extLst>
            </c:dLbl>
            <c:dLbl>
              <c:idx val="7"/>
              <c:layout>
                <c:manualLayout>
                  <c:x val="8.50805457079600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E9-4D62-A40D-B21ECEAB1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Verbräuche!$R$4:$R$15</c:f>
              <c:numCache>
                <c:formatCode>#,##0</c:formatCode>
                <c:ptCount val="12"/>
                <c:pt idx="0">
                  <c:v>652</c:v>
                </c:pt>
                <c:pt idx="1">
                  <c:v>974</c:v>
                </c:pt>
                <c:pt idx="2">
                  <c:v>1371</c:v>
                </c:pt>
                <c:pt idx="3">
                  <c:v>1660</c:v>
                </c:pt>
                <c:pt idx="4">
                  <c:v>1749</c:v>
                </c:pt>
                <c:pt idx="5">
                  <c:v>1402</c:v>
                </c:pt>
                <c:pt idx="6">
                  <c:v>1323</c:v>
                </c:pt>
                <c:pt idx="7">
                  <c:v>1151</c:v>
                </c:pt>
                <c:pt idx="8">
                  <c:v>671</c:v>
                </c:pt>
                <c:pt idx="9">
                  <c:v>551</c:v>
                </c:pt>
                <c:pt idx="10">
                  <c:v>448</c:v>
                </c:pt>
                <c:pt idx="11">
                  <c:v>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E9-4D62-A40D-B21ECEAB1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63768"/>
        <c:axId val="112164752"/>
      </c:barChart>
      <c:catAx>
        <c:axId val="11216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2164752"/>
        <c:crosses val="autoZero"/>
        <c:auto val="1"/>
        <c:lblAlgn val="ctr"/>
        <c:lblOffset val="100"/>
        <c:noMultiLvlLbl val="0"/>
      </c:catAx>
      <c:valAx>
        <c:axId val="11216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2163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68-4F4C-BE02-AF88BFA4F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68-4F4C-BE02-AF88BFA4FFB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68-4F4C-BE02-AF88BFA4FFB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68-4F4C-BE02-AF88BFA4FFB0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68-4F4C-BE02-AF88BFA4FFB0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68-4F4C-BE02-AF88BFA4FFB0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68-4F4C-BE02-AF88BFA4FFB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768-4F4C-BE02-AF88BFA4FFB0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768-4F4C-BE02-AF88BFA4FFB0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768-4F4C-BE02-AF88BFA4FFB0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768-4F4C-BE02-AF88BFA4FFB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768-4F4C-BE02-AF88BFA4FFB0}"/>
              </c:ext>
            </c:extLst>
          </c:dPt>
          <c:cat>
            <c:strRef>
              <c:f>Tabelle1!$A$2:$A$13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8.3333333333333329E-2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8.3333333333333329E-2</c:v>
                </c:pt>
                <c:pt idx="4">
                  <c:v>8.3333333333333329E-2</c:v>
                </c:pt>
                <c:pt idx="5">
                  <c:v>8.3333333333333329E-2</c:v>
                </c:pt>
                <c:pt idx="6">
                  <c:v>8.3333333333333329E-2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768-4F4C-BE02-AF88BFA4F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78439265914932E-2"/>
          <c:y val="3.7256174737593323E-2"/>
          <c:w val="0.96544312146817013"/>
          <c:h val="0.837495339644570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6.283068823969124E-3"/>
                  <c:y val="-2.370847483301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B4-416D-958A-E82B26ADD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Verbräuche!$X$4:$X$15</c:f>
              <c:numCache>
                <c:formatCode>0.0</c:formatCode>
                <c:ptCount val="12"/>
                <c:pt idx="0">
                  <c:v>57.822085889570552</c:v>
                </c:pt>
                <c:pt idx="1">
                  <c:v>34.496919917864474</c:v>
                </c:pt>
                <c:pt idx="2">
                  <c:v>15.827862873814732</c:v>
                </c:pt>
                <c:pt idx="3">
                  <c:v>11.204819277108435</c:v>
                </c:pt>
                <c:pt idx="4">
                  <c:v>14.522584333905089</c:v>
                </c:pt>
                <c:pt idx="5">
                  <c:v>28.601997146932952</c:v>
                </c:pt>
                <c:pt idx="6">
                  <c:v>40.287226001511719</c:v>
                </c:pt>
                <c:pt idx="7">
                  <c:v>45.87315377932233</c:v>
                </c:pt>
                <c:pt idx="8">
                  <c:v>67.362146050670646</c:v>
                </c:pt>
                <c:pt idx="9">
                  <c:v>79.673321234119783</c:v>
                </c:pt>
                <c:pt idx="10">
                  <c:v>79.017857142857139</c:v>
                </c:pt>
                <c:pt idx="11">
                  <c:v>79.588336192109779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485A-9EEC-70780F52AB8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25661376479381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B4-416D-958A-E82B26ADD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Verbräuche!$Y$4:$Y$15</c:f>
              <c:numCache>
                <c:formatCode>0.0</c:formatCode>
                <c:ptCount val="12"/>
                <c:pt idx="0">
                  <c:v>27.044476327116211</c:v>
                </c:pt>
                <c:pt idx="1">
                  <c:v>42.69377382465057</c:v>
                </c:pt>
                <c:pt idx="2">
                  <c:v>75.87412587412588</c:v>
                </c:pt>
                <c:pt idx="3">
                  <c:v>88.571428571428569</c:v>
                </c:pt>
                <c:pt idx="4">
                  <c:v>84.105960264900659</c:v>
                </c:pt>
                <c:pt idx="5">
                  <c:v>66.280991735537185</c:v>
                </c:pt>
                <c:pt idx="6">
                  <c:v>39.047619047619051</c:v>
                </c:pt>
                <c:pt idx="7">
                  <c:v>32.372777437155122</c:v>
                </c:pt>
                <c:pt idx="8">
                  <c:v>19.903126376045797</c:v>
                </c:pt>
                <c:pt idx="9">
                  <c:v>19.322183098591552</c:v>
                </c:pt>
                <c:pt idx="10">
                  <c:v>14.805520702634881</c:v>
                </c:pt>
                <c:pt idx="11">
                  <c:v>22.902270483711749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5-485A-9EEC-70780F52A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035224"/>
        <c:axId val="693031288"/>
      </c:barChart>
      <c:catAx>
        <c:axId val="693035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3031288"/>
        <c:crosses val="autoZero"/>
        <c:auto val="1"/>
        <c:lblAlgn val="ctr"/>
        <c:lblOffset val="100"/>
        <c:noMultiLvlLbl val="0"/>
      </c:catAx>
      <c:valAx>
        <c:axId val="6930312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930352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423322306771508E-2"/>
          <c:y val="6.3307229486214478E-2"/>
          <c:w val="0.98957667769322855"/>
          <c:h val="0.9251823651526557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('Projekt-Hergersweiler'!$B$4,'Projekt-Hergersweiler'!$D$4,'Projekt-Hergersweiler'!$F$4)</c:f>
              <c:numCache>
                <c:formatCode>#,##0</c:formatCode>
                <c:ptCount val="3"/>
                <c:pt idx="0">
                  <c:v>29603</c:v>
                </c:pt>
                <c:pt idx="1">
                  <c:v>7837</c:v>
                </c:pt>
                <c:pt idx="2">
                  <c:v>4997.9240526525728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3-4FE5-9ED3-C4B2D861B24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('Projekt-Hergersweiler'!$B$5,'Projekt-Hergersweiler'!$D$5,'Projekt-Hergersweiler'!$F$5)</c:f>
              <c:numCache>
                <c:formatCode>#,##0</c:formatCode>
                <c:ptCount val="3"/>
                <c:pt idx="0">
                  <c:v>8585.1674999999996</c:v>
                </c:pt>
                <c:pt idx="1">
                  <c:v>3783.3005879503971</c:v>
                </c:pt>
                <c:pt idx="2">
                  <c:v>2995.681387950397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03-4FE5-9ED3-C4B2D861B240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('Projekt-Hergersweiler'!$B$6,'Projekt-Hergersweiler'!$D$6,'Projekt-Hergersweiler'!$F$6)</c:f>
              <c:numCache>
                <c:formatCode>#,##0</c:formatCode>
                <c:ptCount val="3"/>
                <c:pt idx="0">
                  <c:v>3662</c:v>
                </c:pt>
                <c:pt idx="1">
                  <c:v>3662</c:v>
                </c:pt>
                <c:pt idx="2">
                  <c:v>2335.3831671320304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03-4FE5-9ED3-C4B2D861B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75739209420089E-2"/>
          <c:y val="3.3060983717856006E-2"/>
          <c:w val="0.95591763452985568"/>
          <c:h val="0.9338780325642880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('Projekt-Hergersweiler'!$C$4,'Projekt-Hergersweiler'!$E$4,'Projekt-Hergersweiler'!$G$4)</c:f>
              <c:numCache>
                <c:formatCode>#,##0</c:formatCode>
                <c:ptCount val="3"/>
                <c:pt idx="0">
                  <c:v>4229</c:v>
                </c:pt>
                <c:pt idx="1">
                  <c:v>2429.4699999999998</c:v>
                </c:pt>
                <c:pt idx="2">
                  <c:v>1570.2748379258076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F0-485F-B5A6-66DC95E80CF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('Projekt-Hergersweiler'!$C$5,'Projekt-Hergersweiler'!$E$5,'Projekt-Hergersweiler'!$G$5)</c:f>
              <c:numCache>
                <c:formatCode>#,##0</c:formatCode>
                <c:ptCount val="3"/>
                <c:pt idx="0">
                  <c:v>1553.5065</c:v>
                </c:pt>
                <c:pt idx="1">
                  <c:v>846.17351236385366</c:v>
                </c:pt>
                <c:pt idx="2">
                  <c:v>603.05021606544983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F0-485F-B5A6-66DC95E80CF9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('Projekt-Hergersweiler'!$C$6,'Projekt-Hergersweiler'!$E$6,'Projekt-Hergersweiler'!$G$6)</c:f>
              <c:numCache>
                <c:formatCode>#,##0</c:formatCode>
                <c:ptCount val="3"/>
                <c:pt idx="0">
                  <c:v>1150.5469862897173</c:v>
                </c:pt>
                <c:pt idx="1">
                  <c:v>1150.5469862897173</c:v>
                </c:pt>
                <c:pt idx="2">
                  <c:v>733.74332735540486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F0-485F-B5A6-66DC95E80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5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1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1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2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99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4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41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58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0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97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19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55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5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2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8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0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1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6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1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5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Energiestammtisch | Erfahrungsbericht | Ein Jahr Wärmepumpenbetrieb | 25.08.2022 in </a:t>
            </a:r>
            <a:r>
              <a:rPr lang="de-DE" altLang="de-DE" sz="1200" b="1" dirty="0" err="1">
                <a:solidFill>
                  <a:srgbClr val="FF9933"/>
                </a:solidFill>
              </a:rPr>
              <a:t>Hergersweiler</a:t>
            </a:r>
            <a:r>
              <a:rPr lang="de-DE" altLang="de-DE" sz="1200" b="1" dirty="0">
                <a:solidFill>
                  <a:srgbClr val="FF9933"/>
                </a:solidFill>
              </a:rPr>
              <a:t>/Dierbach | V7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BAD373-83EE-F85F-2BC0-30A6D56B94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" y="2116"/>
            <a:ext cx="795953" cy="7963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4.jpg"/><Relationship Id="rId5" Type="http://schemas.openxmlformats.org/officeDocument/2006/relationships/image" Target="../media/image24.jpg"/><Relationship Id="rId10" Type="http://schemas.openxmlformats.org/officeDocument/2006/relationships/image" Target="../media/image33.jpg"/><Relationship Id="rId4" Type="http://schemas.openxmlformats.org/officeDocument/2006/relationships/image" Target="../media/image26.jp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jp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innovation4e.de/wp-content/uploads/2022/04/monatliche-heizkosten.p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waermepumpe.d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1.png"/><Relationship Id="rId5" Type="http://schemas.openxmlformats.org/officeDocument/2006/relationships/image" Target="../media/image26.jp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23651"/>
            <a:ext cx="83383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Erfahrungsbericht</a:t>
            </a:r>
            <a:r>
              <a:rPr lang="en-US" altLang="de-DE" sz="2800" dirty="0">
                <a:solidFill>
                  <a:schemeClr val="bg1"/>
                </a:solidFill>
              </a:rPr>
              <a:t>: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Ein </a:t>
            </a:r>
            <a:r>
              <a:rPr lang="en-US" altLang="de-DE" sz="2800" dirty="0" err="1">
                <a:solidFill>
                  <a:schemeClr val="bg1"/>
                </a:solidFill>
              </a:rPr>
              <a:t>Jahr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Wärmepumpenbetrieb</a:t>
            </a:r>
            <a:r>
              <a:rPr lang="en-US" altLang="de-DE" sz="2800" dirty="0">
                <a:solidFill>
                  <a:schemeClr val="bg1"/>
                </a:solidFill>
              </a:rPr>
              <a:t> (09/2021-08/2022)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Energiestammtisch | Erfahrungsbericht | Ein Jahr Wärmepumpenbetrieb | 25.08.2022 in </a:t>
            </a:r>
            <a:r>
              <a:rPr lang="de-DE" altLang="de-DE" sz="1200" b="1" dirty="0" err="1">
                <a:solidFill>
                  <a:srgbClr val="FF9933"/>
                </a:solidFill>
              </a:rPr>
              <a:t>Hergersweiler</a:t>
            </a:r>
            <a:r>
              <a:rPr lang="de-DE" altLang="de-DE" sz="1200" b="1" dirty="0">
                <a:solidFill>
                  <a:srgbClr val="FF9933"/>
                </a:solidFill>
              </a:rPr>
              <a:t>/Dierbach | V7                   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0" y="1350963"/>
            <a:ext cx="9895421" cy="509628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4AD4BF21-493F-AA45-7DB6-CA9A6940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77" y="1627752"/>
            <a:ext cx="6056947" cy="45427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D724093-A3B9-F555-88E3-32BACDC54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" y="-19050"/>
            <a:ext cx="1354052" cy="135480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E58E28-4604-5FB4-589F-A91B571CBC02}"/>
              </a:ext>
            </a:extLst>
          </p:cNvPr>
          <p:cNvSpPr txBox="1"/>
          <p:nvPr/>
        </p:nvSpPr>
        <p:spPr>
          <a:xfrm>
            <a:off x="7697112" y="5264168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Referent:</a:t>
            </a:r>
            <a:br>
              <a:rPr lang="de-DE" sz="1800" dirty="0"/>
            </a:br>
            <a:r>
              <a:rPr lang="de-DE" sz="1800" dirty="0"/>
              <a:t>Wolfgang Thiel</a:t>
            </a:r>
          </a:p>
          <a:p>
            <a:r>
              <a:rPr lang="de-DE" sz="1200" dirty="0"/>
              <a:t>(aktualisiert 27.02.2023)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9847332-7F1F-9C1A-8193-72F482F5B2A4}"/>
              </a:ext>
            </a:extLst>
          </p:cNvPr>
          <p:cNvCxnSpPr/>
          <p:nvPr/>
        </p:nvCxnSpPr>
        <p:spPr bwMode="auto">
          <a:xfrm>
            <a:off x="7982449" y="2681716"/>
            <a:ext cx="14809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54" name="Rechteck 8253">
            <a:extLst>
              <a:ext uri="{FF2B5EF4-FFF2-40B4-BE49-F238E27FC236}">
                <a16:creationId xmlns:a16="http://schemas.microsoft.com/office/drawing/2014/main" id="{ED4C2CF1-71AF-4DAF-AEC4-EC472D37444D}"/>
              </a:ext>
            </a:extLst>
          </p:cNvPr>
          <p:cNvSpPr/>
          <p:nvPr/>
        </p:nvSpPr>
        <p:spPr bwMode="auto">
          <a:xfrm>
            <a:off x="835913" y="1741401"/>
            <a:ext cx="8896522" cy="35544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8DAD3B19-6EF7-10CB-9F70-7108FCEE37C2}"/>
              </a:ext>
            </a:extLst>
          </p:cNvPr>
          <p:cNvCxnSpPr/>
          <p:nvPr/>
        </p:nvCxnSpPr>
        <p:spPr bwMode="auto">
          <a:xfrm flipV="1">
            <a:off x="6012385" y="2606815"/>
            <a:ext cx="0" cy="159384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hteck 33">
            <a:extLst>
              <a:ext uri="{FF2B5EF4-FFF2-40B4-BE49-F238E27FC236}">
                <a16:creationId xmlns:a16="http://schemas.microsoft.com/office/drawing/2014/main" id="{6D199F12-60C2-54CE-40B8-09EB3D00481E}"/>
              </a:ext>
            </a:extLst>
          </p:cNvPr>
          <p:cNvSpPr/>
          <p:nvPr/>
        </p:nvSpPr>
        <p:spPr bwMode="auto">
          <a:xfrm>
            <a:off x="5791399" y="2920854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7EABFFA-D50C-D852-4B68-CBE095CE85E3}"/>
              </a:ext>
            </a:extLst>
          </p:cNvPr>
          <p:cNvSpPr/>
          <p:nvPr/>
        </p:nvSpPr>
        <p:spPr bwMode="auto">
          <a:xfrm>
            <a:off x="7619675" y="961431"/>
            <a:ext cx="684269" cy="64813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60930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Elektrik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Schaltplan, mit Power-</a:t>
            </a:r>
            <a:r>
              <a:rPr lang="de-DE" altLang="de-DE" dirty="0" err="1">
                <a:solidFill>
                  <a:schemeClr val="bg1"/>
                </a:solidFill>
              </a:rPr>
              <a:t>to</a:t>
            </a:r>
            <a:r>
              <a:rPr lang="de-DE" altLang="de-DE" dirty="0">
                <a:solidFill>
                  <a:schemeClr val="bg1"/>
                </a:solidFill>
              </a:rPr>
              <a:t>-Heat-Messkonzept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E29C387-84A0-59A5-AFED-5572D5623A85}"/>
              </a:ext>
            </a:extLst>
          </p:cNvPr>
          <p:cNvCxnSpPr>
            <a:endCxn id="96" idx="2"/>
          </p:cNvCxnSpPr>
          <p:nvPr/>
        </p:nvCxnSpPr>
        <p:spPr bwMode="auto">
          <a:xfrm flipV="1">
            <a:off x="7206801" y="4210821"/>
            <a:ext cx="718968" cy="215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8B3A5AC-7988-E5F8-0A27-C71D0719C6F2}"/>
              </a:ext>
            </a:extLst>
          </p:cNvPr>
          <p:cNvCxnSpPr/>
          <p:nvPr/>
        </p:nvCxnSpPr>
        <p:spPr bwMode="auto">
          <a:xfrm>
            <a:off x="7459437" y="871211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A5905366-249B-E7DC-CFE4-D42FCB95BB19}"/>
              </a:ext>
            </a:extLst>
          </p:cNvPr>
          <p:cNvSpPr txBox="1"/>
          <p:nvPr/>
        </p:nvSpPr>
        <p:spPr>
          <a:xfrm>
            <a:off x="8883146" y="72434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stCxn id="96" idx="0"/>
            <a:endCxn id="86" idx="0"/>
          </p:cNvCxnSpPr>
          <p:nvPr/>
        </p:nvCxnSpPr>
        <p:spPr bwMode="auto">
          <a:xfrm flipH="1" flipV="1">
            <a:off x="7959636" y="820437"/>
            <a:ext cx="15240" cy="334127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Grafik 91">
            <a:extLst>
              <a:ext uri="{FF2B5EF4-FFF2-40B4-BE49-F238E27FC236}">
                <a16:creationId xmlns:a16="http://schemas.microsoft.com/office/drawing/2014/main" id="{29325B16-2CF6-91A6-90A7-68459D8D4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842092" y="1087169"/>
            <a:ext cx="249775" cy="406586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A2F68F01-EF56-F6B2-1441-453A846F1DA1}"/>
              </a:ext>
            </a:extLst>
          </p:cNvPr>
          <p:cNvSpPr/>
          <p:nvPr/>
        </p:nvSpPr>
        <p:spPr bwMode="auto">
          <a:xfrm>
            <a:off x="7737527" y="2920854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F227032D-3215-9D08-EA8C-EB26905A889D}"/>
              </a:ext>
            </a:extLst>
          </p:cNvPr>
          <p:cNvCxnSpPr/>
          <p:nvPr/>
        </p:nvCxnSpPr>
        <p:spPr bwMode="auto">
          <a:xfrm>
            <a:off x="7737526" y="3149455"/>
            <a:ext cx="4498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5BBF16AA-2270-8E14-1E5A-45D4A3620D59}"/>
              </a:ext>
            </a:extLst>
          </p:cNvPr>
          <p:cNvSpPr txBox="1"/>
          <p:nvPr/>
        </p:nvSpPr>
        <p:spPr>
          <a:xfrm>
            <a:off x="7713755" y="3263371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22236C8-1201-8D60-61B6-4D1109601107}"/>
              </a:ext>
            </a:extLst>
          </p:cNvPr>
          <p:cNvSpPr txBox="1"/>
          <p:nvPr/>
        </p:nvSpPr>
        <p:spPr>
          <a:xfrm>
            <a:off x="7698374" y="108625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2224DD84-DCE9-F05C-B234-670E4FD8ACD1}"/>
              </a:ext>
            </a:extLst>
          </p:cNvPr>
          <p:cNvSpPr txBox="1"/>
          <p:nvPr/>
        </p:nvSpPr>
        <p:spPr>
          <a:xfrm>
            <a:off x="2034786" y="538842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Verbraucher</a:t>
            </a:r>
            <a:br>
              <a:rPr lang="de-DE" sz="1400" dirty="0"/>
            </a:br>
            <a:r>
              <a:rPr lang="de-DE" sz="1400" dirty="0"/>
              <a:t>(UG, EG, OG)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6E2EBA1-FDF3-F401-EDF4-972A74187990}"/>
              </a:ext>
            </a:extLst>
          </p:cNvPr>
          <p:cNvSpPr/>
          <p:nvPr/>
        </p:nvSpPr>
        <p:spPr bwMode="auto">
          <a:xfrm>
            <a:off x="7910529" y="820437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4E4108-4BFA-1D07-51D3-0A14F6912406}"/>
              </a:ext>
            </a:extLst>
          </p:cNvPr>
          <p:cNvSpPr txBox="1"/>
          <p:nvPr/>
        </p:nvSpPr>
        <p:spPr>
          <a:xfrm>
            <a:off x="8276132" y="137374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HAK</a:t>
            </a:r>
          </a:p>
        </p:txBody>
      </p: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F8262CEB-BD3C-F82A-1EDA-80BA276E90F7}"/>
              </a:ext>
            </a:extLst>
          </p:cNvPr>
          <p:cNvCxnSpPr/>
          <p:nvPr/>
        </p:nvCxnSpPr>
        <p:spPr bwMode="auto">
          <a:xfrm>
            <a:off x="7673650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7682E086-CA2E-C91F-6A3B-3C9A22F858AD}"/>
              </a:ext>
            </a:extLst>
          </p:cNvPr>
          <p:cNvSpPr txBox="1"/>
          <p:nvPr/>
        </p:nvSpPr>
        <p:spPr>
          <a:xfrm>
            <a:off x="7225640" y="3101072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rgbClr val="0000FF"/>
                </a:solidFill>
              </a:rPr>
              <a:t>Z1B.</a:t>
            </a:r>
          </a:p>
        </p:txBody>
      </p: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3786624C-08BF-0A2A-31DE-ACC3D72558B8}"/>
              </a:ext>
            </a:extLst>
          </p:cNvPr>
          <p:cNvCxnSpPr/>
          <p:nvPr/>
        </p:nvCxnSpPr>
        <p:spPr bwMode="auto">
          <a:xfrm>
            <a:off x="8247917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C07273CE-8175-E81E-5CF0-73E57DD9ACD4}"/>
              </a:ext>
            </a:extLst>
          </p:cNvPr>
          <p:cNvSpPr txBox="1"/>
          <p:nvPr/>
        </p:nvSpPr>
        <p:spPr>
          <a:xfrm>
            <a:off x="8190167" y="31010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Z1L.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4A672BD-A342-C856-4EA7-3098574C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30771" r="15816" b="32504"/>
          <a:stretch/>
        </p:blipFill>
        <p:spPr>
          <a:xfrm>
            <a:off x="4339600" y="838008"/>
            <a:ext cx="1268915" cy="6850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86CE6C4-10AF-9AD0-BACE-57929ABA6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703845" y="2394710"/>
            <a:ext cx="449834" cy="5376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E1ACADF-47FB-23F5-95C4-C42F3788BE0B}"/>
              </a:ext>
            </a:extLst>
          </p:cNvPr>
          <p:cNvSpPr txBox="1"/>
          <p:nvPr/>
        </p:nvSpPr>
        <p:spPr>
          <a:xfrm>
            <a:off x="2415442" y="864330"/>
            <a:ext cx="2031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Module: 79 x 200 W,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 err="1">
                <a:solidFill>
                  <a:srgbClr val="0000FF"/>
                </a:solidFill>
              </a:rPr>
              <a:t>Aleo</a:t>
            </a:r>
            <a:r>
              <a:rPr lang="de-DE" sz="1200" dirty="0">
                <a:solidFill>
                  <a:srgbClr val="0000FF"/>
                </a:solidFill>
              </a:rPr>
              <a:t> Solar, 15,8 kWp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5,8 kWp Ost, 10 kWp West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9B06287-AB39-1142-2FB2-0A9476B6E53F}"/>
              </a:ext>
            </a:extLst>
          </p:cNvPr>
          <p:cNvCxnSpPr>
            <a:endCxn id="20" idx="2"/>
          </p:cNvCxnSpPr>
          <p:nvPr/>
        </p:nvCxnSpPr>
        <p:spPr bwMode="auto">
          <a:xfrm flipH="1" flipV="1">
            <a:off x="4974058" y="1523064"/>
            <a:ext cx="6349" cy="9065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A6D917D-C734-F889-4DF0-8F2A0407582F}"/>
              </a:ext>
            </a:extLst>
          </p:cNvPr>
          <p:cNvSpPr txBox="1"/>
          <p:nvPr/>
        </p:nvSpPr>
        <p:spPr>
          <a:xfrm>
            <a:off x="4559096" y="261949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D30A94-E912-0322-42A9-649685CFA6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20" r="64234" b="4328"/>
          <a:stretch/>
        </p:blipFill>
        <p:spPr>
          <a:xfrm>
            <a:off x="4747152" y="3647777"/>
            <a:ext cx="349550" cy="545947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F25F86A8-623F-8189-6A01-D4B5602493AB}"/>
              </a:ext>
            </a:extLst>
          </p:cNvPr>
          <p:cNvSpPr/>
          <p:nvPr/>
        </p:nvSpPr>
        <p:spPr bwMode="auto">
          <a:xfrm>
            <a:off x="4742791" y="2932343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01469F84-615A-F1F4-B940-A8A9370CE14A}"/>
              </a:ext>
            </a:extLst>
          </p:cNvPr>
          <p:cNvCxnSpPr/>
          <p:nvPr/>
        </p:nvCxnSpPr>
        <p:spPr bwMode="auto">
          <a:xfrm>
            <a:off x="4742790" y="3160944"/>
            <a:ext cx="44983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499E2978-3EAA-C0C6-193A-BAE3E777DEA2}"/>
              </a:ext>
            </a:extLst>
          </p:cNvPr>
          <p:cNvSpPr txBox="1"/>
          <p:nvPr/>
        </p:nvSpPr>
        <p:spPr>
          <a:xfrm>
            <a:off x="4708698" y="334258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38BD9BD-14BB-3C85-2809-A93F8E8FF5D5}"/>
              </a:ext>
            </a:extLst>
          </p:cNvPr>
          <p:cNvSpPr txBox="1"/>
          <p:nvPr/>
        </p:nvSpPr>
        <p:spPr>
          <a:xfrm>
            <a:off x="4657134" y="386378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92528102-94CC-988C-D6B9-D36688D8D5AB}"/>
              </a:ext>
            </a:extLst>
          </p:cNvPr>
          <p:cNvSpPr txBox="1"/>
          <p:nvPr/>
        </p:nvSpPr>
        <p:spPr>
          <a:xfrm>
            <a:off x="4315188" y="3141136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Z3L</a:t>
            </a:r>
          </a:p>
        </p:txBody>
      </p: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23" y="1163784"/>
            <a:ext cx="17265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W.T., 19.12.2022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EEE0243-A1A1-6D46-D170-7277F668956A}"/>
              </a:ext>
            </a:extLst>
          </p:cNvPr>
          <p:cNvGrpSpPr/>
          <p:nvPr/>
        </p:nvGrpSpPr>
        <p:grpSpPr>
          <a:xfrm flipH="1">
            <a:off x="266190" y="5022864"/>
            <a:ext cx="1742163" cy="1225061"/>
            <a:chOff x="6928743" y="4720292"/>
            <a:chExt cx="1743182" cy="1225061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A421A040-667A-A468-4628-142D73FD1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>
              <a:off x="7542246" y="5311737"/>
              <a:ext cx="1082661" cy="63361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1D33E58-8CB0-79CE-E1F9-8913DA6E7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" t="10641" r="65283" b="9421"/>
            <a:stretch/>
          </p:blipFill>
          <p:spPr>
            <a:xfrm>
              <a:off x="6928743" y="4919494"/>
              <a:ext cx="275837" cy="304719"/>
            </a:xfrm>
            <a:prstGeom prst="rect">
              <a:avLst/>
            </a:prstGeom>
          </p:spPr>
        </p:pic>
        <p:sp>
          <p:nvSpPr>
            <p:cNvPr id="11" name="Bogen 10">
              <a:extLst>
                <a:ext uri="{FF2B5EF4-FFF2-40B4-BE49-F238E27FC236}">
                  <a16:creationId xmlns:a16="http://schemas.microsoft.com/office/drawing/2014/main" id="{5F54244D-A39F-250C-2EC0-DAA4C7ED0C55}"/>
                </a:ext>
              </a:extLst>
            </p:cNvPr>
            <p:cNvSpPr/>
            <p:nvPr/>
          </p:nvSpPr>
          <p:spPr bwMode="auto">
            <a:xfrm rot="16200000" flipH="1">
              <a:off x="7126473" y="4661076"/>
              <a:ext cx="847063" cy="96549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33A70255-97F4-D3B0-0333-5300FC2AF02A}"/>
                </a:ext>
              </a:extLst>
            </p:cNvPr>
            <p:cNvSpPr txBox="1"/>
            <p:nvPr/>
          </p:nvSpPr>
          <p:spPr>
            <a:xfrm>
              <a:off x="8137804" y="5064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Prius</a:t>
              </a:r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C22C78B-DEB8-B7E0-0395-D11621D7C7B5}"/>
              </a:ext>
            </a:extLst>
          </p:cNvPr>
          <p:cNvCxnSpPr/>
          <p:nvPr/>
        </p:nvCxnSpPr>
        <p:spPr bwMode="auto">
          <a:xfrm>
            <a:off x="5791398" y="3149455"/>
            <a:ext cx="4498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C5C53282-63B3-F358-9269-61A2154FE61F}"/>
              </a:ext>
            </a:extLst>
          </p:cNvPr>
          <p:cNvSpPr txBox="1"/>
          <p:nvPr/>
        </p:nvSpPr>
        <p:spPr>
          <a:xfrm>
            <a:off x="5767627" y="3263371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653A975-238F-7DA9-46E4-DC5538AA677C}"/>
              </a:ext>
            </a:extLst>
          </p:cNvPr>
          <p:cNvCxnSpPr/>
          <p:nvPr/>
        </p:nvCxnSpPr>
        <p:spPr bwMode="auto">
          <a:xfrm>
            <a:off x="5714822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EEBAC37-C725-B5C9-DE3B-9A1BE35ABA09}"/>
              </a:ext>
            </a:extLst>
          </p:cNvPr>
          <p:cNvSpPr txBox="1"/>
          <p:nvPr/>
        </p:nvSpPr>
        <p:spPr>
          <a:xfrm>
            <a:off x="5268918" y="3101072"/>
            <a:ext cx="510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rgbClr val="0000FF"/>
                </a:solidFill>
              </a:rPr>
              <a:t>Z2B.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51192D4A-FBCE-93BF-0A26-6D5F555B3879}"/>
              </a:ext>
            </a:extLst>
          </p:cNvPr>
          <p:cNvCxnSpPr/>
          <p:nvPr/>
        </p:nvCxnSpPr>
        <p:spPr bwMode="auto">
          <a:xfrm flipH="1">
            <a:off x="7487690" y="4052065"/>
            <a:ext cx="66752" cy="2686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CE6BB123-8A44-A91E-2DE4-90A308D0B88E}"/>
              </a:ext>
            </a:extLst>
          </p:cNvPr>
          <p:cNvSpPr txBox="1"/>
          <p:nvPr/>
        </p:nvSpPr>
        <p:spPr>
          <a:xfrm>
            <a:off x="7430157" y="38144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93B73C0D-4549-A15C-2DF8-689F06711F5C}"/>
              </a:ext>
            </a:extLst>
          </p:cNvPr>
          <p:cNvCxnSpPr/>
          <p:nvPr/>
        </p:nvCxnSpPr>
        <p:spPr bwMode="auto">
          <a:xfrm>
            <a:off x="6313289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35A26F11-46FE-93D6-A19F-D5F26A080C1B}"/>
              </a:ext>
            </a:extLst>
          </p:cNvPr>
          <p:cNvCxnSpPr/>
          <p:nvPr/>
        </p:nvCxnSpPr>
        <p:spPr bwMode="auto">
          <a:xfrm flipV="1">
            <a:off x="7210922" y="2606815"/>
            <a:ext cx="0" cy="159384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feld 118">
            <a:extLst>
              <a:ext uri="{FF2B5EF4-FFF2-40B4-BE49-F238E27FC236}">
                <a16:creationId xmlns:a16="http://schemas.microsoft.com/office/drawing/2014/main" id="{FDBD314D-3305-CBFD-80A9-C14F8094CFCA}"/>
              </a:ext>
            </a:extLst>
          </p:cNvPr>
          <p:cNvSpPr txBox="1"/>
          <p:nvPr/>
        </p:nvSpPr>
        <p:spPr>
          <a:xfrm>
            <a:off x="6261175" y="309482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Z2L.</a:t>
            </a:r>
          </a:p>
        </p:txBody>
      </p: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AE483F2A-06EF-1C4B-EE17-C77512217B6F}"/>
              </a:ext>
            </a:extLst>
          </p:cNvPr>
          <p:cNvCxnSpPr/>
          <p:nvPr/>
        </p:nvCxnSpPr>
        <p:spPr bwMode="auto">
          <a:xfrm>
            <a:off x="5998978" y="2606815"/>
            <a:ext cx="120782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877958A-B075-1127-88D2-00F08BF98D4D}"/>
              </a:ext>
            </a:extLst>
          </p:cNvPr>
          <p:cNvGrpSpPr/>
          <p:nvPr/>
        </p:nvGrpSpPr>
        <p:grpSpPr>
          <a:xfrm>
            <a:off x="3083752" y="2632609"/>
            <a:ext cx="660401" cy="1593844"/>
            <a:chOff x="3593654" y="1980427"/>
            <a:chExt cx="660401" cy="1593844"/>
          </a:xfrm>
        </p:grpSpPr>
        <p:cxnSp>
          <p:nvCxnSpPr>
            <p:cNvPr id="8210" name="Gerader Verbinder 8209">
              <a:extLst>
                <a:ext uri="{FF2B5EF4-FFF2-40B4-BE49-F238E27FC236}">
                  <a16:creationId xmlns:a16="http://schemas.microsoft.com/office/drawing/2014/main" id="{A94A60D1-73E3-EC5D-958F-922F30C057AB}"/>
                </a:ext>
              </a:extLst>
            </p:cNvPr>
            <p:cNvCxnSpPr/>
            <p:nvPr/>
          </p:nvCxnSpPr>
          <p:spPr bwMode="auto">
            <a:xfrm flipV="1">
              <a:off x="3866838" y="1980427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204" name="Grafik 8203">
              <a:extLst>
                <a:ext uri="{FF2B5EF4-FFF2-40B4-BE49-F238E27FC236}">
                  <a16:creationId xmlns:a16="http://schemas.microsoft.com/office/drawing/2014/main" id="{218634BF-2AE4-4A34-2EED-1730ABF0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9" t="41413" r="45414" b="41906"/>
            <a:stretch/>
          </p:blipFill>
          <p:spPr>
            <a:xfrm>
              <a:off x="3737372" y="2199045"/>
              <a:ext cx="249775" cy="406586"/>
            </a:xfrm>
            <a:prstGeom prst="rect">
              <a:avLst/>
            </a:prstGeom>
          </p:spPr>
        </p:pic>
        <p:sp>
          <p:nvSpPr>
            <p:cNvPr id="8205" name="Textfeld 8204">
              <a:extLst>
                <a:ext uri="{FF2B5EF4-FFF2-40B4-BE49-F238E27FC236}">
                  <a16:creationId xmlns:a16="http://schemas.microsoft.com/office/drawing/2014/main" id="{B6CEDBC5-4DF9-1A7C-FFBA-A00206EFCCEA}"/>
                </a:ext>
              </a:extLst>
            </p:cNvPr>
            <p:cNvSpPr txBox="1"/>
            <p:nvPr/>
          </p:nvSpPr>
          <p:spPr>
            <a:xfrm>
              <a:off x="3593654" y="2292999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grpSp>
          <p:nvGrpSpPr>
            <p:cNvPr id="8206" name="Gruppieren 8205">
              <a:extLst>
                <a:ext uri="{FF2B5EF4-FFF2-40B4-BE49-F238E27FC236}">
                  <a16:creationId xmlns:a16="http://schemas.microsoft.com/office/drawing/2014/main" id="{6389B378-7B50-0524-F3B3-BF64CEAC4757}"/>
                </a:ext>
              </a:extLst>
            </p:cNvPr>
            <p:cNvGrpSpPr/>
            <p:nvPr/>
          </p:nvGrpSpPr>
          <p:grpSpPr>
            <a:xfrm>
              <a:off x="3640731" y="2719849"/>
              <a:ext cx="449833" cy="290051"/>
              <a:chOff x="8184163" y="4245626"/>
              <a:chExt cx="449833" cy="290051"/>
            </a:xfrm>
          </p:grpSpPr>
          <p:sp>
            <p:nvSpPr>
              <p:cNvPr id="8207" name="Rechteck 8206">
                <a:extLst>
                  <a:ext uri="{FF2B5EF4-FFF2-40B4-BE49-F238E27FC236}">
                    <a16:creationId xmlns:a16="http://schemas.microsoft.com/office/drawing/2014/main" id="{4CB820B1-8FFD-5CFE-4D2D-0AC171E550D4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08" name="Textfeld 8207">
                <a:extLst>
                  <a:ext uri="{FF2B5EF4-FFF2-40B4-BE49-F238E27FC236}">
                    <a16:creationId xmlns:a16="http://schemas.microsoft.com/office/drawing/2014/main" id="{79977860-6387-B41C-9406-0B2342A08052}"/>
                  </a:ext>
                </a:extLst>
              </p:cNvPr>
              <p:cNvSpPr txBox="1"/>
              <p:nvPr/>
            </p:nvSpPr>
            <p:spPr>
              <a:xfrm>
                <a:off x="8228857" y="4258678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b="1" dirty="0"/>
                  <a:t>FI</a:t>
                </a:r>
              </a:p>
            </p:txBody>
          </p:sp>
        </p:grpSp>
        <p:cxnSp>
          <p:nvCxnSpPr>
            <p:cNvPr id="8211" name="Gerader Verbinder 8210">
              <a:extLst>
                <a:ext uri="{FF2B5EF4-FFF2-40B4-BE49-F238E27FC236}">
                  <a16:creationId xmlns:a16="http://schemas.microsoft.com/office/drawing/2014/main" id="{32CE9A23-32B6-82EC-15B4-EA1895F5DFFB}"/>
                </a:ext>
              </a:extLst>
            </p:cNvPr>
            <p:cNvCxnSpPr/>
            <p:nvPr/>
          </p:nvCxnSpPr>
          <p:spPr bwMode="auto">
            <a:xfrm flipV="1">
              <a:off x="4254055" y="1980427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12" name="Gerader Verbinder 8211">
              <a:extLst>
                <a:ext uri="{FF2B5EF4-FFF2-40B4-BE49-F238E27FC236}">
                  <a16:creationId xmlns:a16="http://schemas.microsoft.com/office/drawing/2014/main" id="{A27BE33D-D4F9-7B61-0A9B-DF225B169E53}"/>
                </a:ext>
              </a:extLst>
            </p:cNvPr>
            <p:cNvCxnSpPr/>
            <p:nvPr/>
          </p:nvCxnSpPr>
          <p:spPr bwMode="auto">
            <a:xfrm>
              <a:off x="3866838" y="1980427"/>
              <a:ext cx="38721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213" name="Gerader Verbinder 8212">
            <a:extLst>
              <a:ext uri="{FF2B5EF4-FFF2-40B4-BE49-F238E27FC236}">
                <a16:creationId xmlns:a16="http://schemas.microsoft.com/office/drawing/2014/main" id="{C17A22A1-36DE-01D4-E0CB-6FF699D709A6}"/>
              </a:ext>
            </a:extLst>
          </p:cNvPr>
          <p:cNvCxnSpPr/>
          <p:nvPr/>
        </p:nvCxnSpPr>
        <p:spPr bwMode="auto">
          <a:xfrm>
            <a:off x="3735944" y="4216821"/>
            <a:ext cx="2284908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70BB2322-BC24-BB12-B85C-CF8A52370A54}"/>
              </a:ext>
            </a:extLst>
          </p:cNvPr>
          <p:cNvCxnSpPr>
            <a:cxnSpLocks/>
            <a:endCxn id="91" idx="0"/>
          </p:cNvCxnSpPr>
          <p:nvPr/>
        </p:nvCxnSpPr>
        <p:spPr bwMode="auto">
          <a:xfrm>
            <a:off x="7978181" y="4001502"/>
            <a:ext cx="1172" cy="195751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Grafik 90">
            <a:extLst>
              <a:ext uri="{FF2B5EF4-FFF2-40B4-BE49-F238E27FC236}">
                <a16:creationId xmlns:a16="http://schemas.microsoft.com/office/drawing/2014/main" id="{757872E6-86A0-7735-95F9-B568917FB0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7602447" y="5959020"/>
            <a:ext cx="753811" cy="601657"/>
          </a:xfrm>
          <a:prstGeom prst="rect">
            <a:avLst/>
          </a:prstGeom>
        </p:spPr>
      </p:pic>
      <p:sp>
        <p:nvSpPr>
          <p:cNvPr id="8228" name="Rechteck 8227">
            <a:extLst>
              <a:ext uri="{FF2B5EF4-FFF2-40B4-BE49-F238E27FC236}">
                <a16:creationId xmlns:a16="http://schemas.microsoft.com/office/drawing/2014/main" id="{C2BE15F9-FD11-F34B-F80B-5BFFCA0D2307}"/>
              </a:ext>
            </a:extLst>
          </p:cNvPr>
          <p:cNvSpPr/>
          <p:nvPr/>
        </p:nvSpPr>
        <p:spPr bwMode="auto">
          <a:xfrm>
            <a:off x="7477735" y="5424095"/>
            <a:ext cx="1002349" cy="47247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941D790-B04C-0368-CE2B-8C6F16762C1A}"/>
              </a:ext>
            </a:extLst>
          </p:cNvPr>
          <p:cNvSpPr/>
          <p:nvPr/>
        </p:nvSpPr>
        <p:spPr bwMode="auto">
          <a:xfrm>
            <a:off x="7925769" y="416171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610CB3C0-D1B9-1634-61C8-0ACA35F1FE2C}"/>
              </a:ext>
            </a:extLst>
          </p:cNvPr>
          <p:cNvGrpSpPr/>
          <p:nvPr/>
        </p:nvGrpSpPr>
        <p:grpSpPr>
          <a:xfrm>
            <a:off x="7721449" y="5494385"/>
            <a:ext cx="510076" cy="289311"/>
            <a:chOff x="8160391" y="4245626"/>
            <a:chExt cx="510076" cy="289311"/>
          </a:xfrm>
        </p:grpSpPr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C5E98873-A8CF-0E15-802B-AE0C647A278B}"/>
                </a:ext>
              </a:extLst>
            </p:cNvPr>
            <p:cNvSpPr/>
            <p:nvPr/>
          </p:nvSpPr>
          <p:spPr bwMode="auto">
            <a:xfrm>
              <a:off x="8184163" y="4245626"/>
              <a:ext cx="449833" cy="28931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3F34CE30-1AA7-0E26-E567-FC2466907664}"/>
                </a:ext>
              </a:extLst>
            </p:cNvPr>
            <p:cNvSpPr txBox="1"/>
            <p:nvPr/>
          </p:nvSpPr>
          <p:spPr>
            <a:xfrm>
              <a:off x="8160391" y="4257938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kWh</a:t>
              </a:r>
            </a:p>
          </p:txBody>
        </p:sp>
      </p:grpSp>
      <p:pic>
        <p:nvPicPr>
          <p:cNvPr id="126" name="Grafik 125">
            <a:extLst>
              <a:ext uri="{FF2B5EF4-FFF2-40B4-BE49-F238E27FC236}">
                <a16:creationId xmlns:a16="http://schemas.microsoft.com/office/drawing/2014/main" id="{6DDA2638-7FD6-10E3-8517-3ED4B0CF5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841862" y="4365311"/>
            <a:ext cx="249775" cy="406586"/>
          </a:xfrm>
          <a:prstGeom prst="rect">
            <a:avLst/>
          </a:prstGeom>
        </p:spPr>
      </p:pic>
      <p:sp>
        <p:nvSpPr>
          <p:cNvPr id="127" name="Textfeld 126">
            <a:extLst>
              <a:ext uri="{FF2B5EF4-FFF2-40B4-BE49-F238E27FC236}">
                <a16:creationId xmlns:a16="http://schemas.microsoft.com/office/drawing/2014/main" id="{81AC0F47-58A9-ECCC-2A2D-A0D8685FB280}"/>
              </a:ext>
            </a:extLst>
          </p:cNvPr>
          <p:cNvSpPr txBox="1"/>
          <p:nvPr/>
        </p:nvSpPr>
        <p:spPr>
          <a:xfrm>
            <a:off x="7698144" y="445926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grpSp>
        <p:nvGrpSpPr>
          <p:cNvPr id="8192" name="Gruppieren 8191">
            <a:extLst>
              <a:ext uri="{FF2B5EF4-FFF2-40B4-BE49-F238E27FC236}">
                <a16:creationId xmlns:a16="http://schemas.microsoft.com/office/drawing/2014/main" id="{D67A903B-A89C-DFCF-71FB-5A1A54B72E72}"/>
              </a:ext>
            </a:extLst>
          </p:cNvPr>
          <p:cNvGrpSpPr/>
          <p:nvPr/>
        </p:nvGrpSpPr>
        <p:grpSpPr>
          <a:xfrm>
            <a:off x="7745221" y="4886115"/>
            <a:ext cx="449833" cy="290051"/>
            <a:chOff x="8184163" y="4245626"/>
            <a:chExt cx="449833" cy="290051"/>
          </a:xfrm>
        </p:grpSpPr>
        <p:sp>
          <p:nvSpPr>
            <p:cNvPr id="8193" name="Rechteck 8192">
              <a:extLst>
                <a:ext uri="{FF2B5EF4-FFF2-40B4-BE49-F238E27FC236}">
                  <a16:creationId xmlns:a16="http://schemas.microsoft.com/office/drawing/2014/main" id="{C2E95389-4AF4-E747-CC42-9C35DEBBE831}"/>
                </a:ext>
              </a:extLst>
            </p:cNvPr>
            <p:cNvSpPr/>
            <p:nvPr/>
          </p:nvSpPr>
          <p:spPr bwMode="auto">
            <a:xfrm>
              <a:off x="8184163" y="4245626"/>
              <a:ext cx="449833" cy="28931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5" name="Textfeld 8194">
              <a:extLst>
                <a:ext uri="{FF2B5EF4-FFF2-40B4-BE49-F238E27FC236}">
                  <a16:creationId xmlns:a16="http://schemas.microsoft.com/office/drawing/2014/main" id="{1246A921-33D8-B250-133A-3DFED3172C2A}"/>
                </a:ext>
              </a:extLst>
            </p:cNvPr>
            <p:cNvSpPr txBox="1"/>
            <p:nvPr/>
          </p:nvSpPr>
          <p:spPr>
            <a:xfrm>
              <a:off x="8228857" y="4258678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FI</a:t>
              </a:r>
            </a:p>
          </p:txBody>
        </p:sp>
      </p:grpSp>
      <p:sp>
        <p:nvSpPr>
          <p:cNvPr id="8229" name="Textfeld 8228">
            <a:extLst>
              <a:ext uri="{FF2B5EF4-FFF2-40B4-BE49-F238E27FC236}">
                <a16:creationId xmlns:a16="http://schemas.microsoft.com/office/drawing/2014/main" id="{2430C00D-009B-1894-9F8F-310B38FEE31B}"/>
              </a:ext>
            </a:extLst>
          </p:cNvPr>
          <p:cNvSpPr txBox="1"/>
          <p:nvPr/>
        </p:nvSpPr>
        <p:spPr>
          <a:xfrm>
            <a:off x="7062325" y="554868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UV</a:t>
            </a:r>
          </a:p>
        </p:txBody>
      </p: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B739E42A-F767-51F1-4BD9-D7D8A1359315}"/>
              </a:ext>
            </a:extLst>
          </p:cNvPr>
          <p:cNvSpPr txBox="1"/>
          <p:nvPr/>
        </p:nvSpPr>
        <p:spPr>
          <a:xfrm>
            <a:off x="4203780" y="5965907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Einliegerwohnung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2AE53A-0293-629C-1413-5F5CB23F753B}"/>
              </a:ext>
            </a:extLst>
          </p:cNvPr>
          <p:cNvGrpSpPr/>
          <p:nvPr/>
        </p:nvGrpSpPr>
        <p:grpSpPr>
          <a:xfrm>
            <a:off x="4457223" y="4073657"/>
            <a:ext cx="1432211" cy="1830426"/>
            <a:chOff x="5061192" y="3447269"/>
            <a:chExt cx="1432211" cy="1830426"/>
          </a:xfrm>
        </p:grpSpPr>
        <p:sp>
          <p:nvSpPr>
            <p:cNvPr id="8233" name="Rechteck 8232">
              <a:extLst>
                <a:ext uri="{FF2B5EF4-FFF2-40B4-BE49-F238E27FC236}">
                  <a16:creationId xmlns:a16="http://schemas.microsoft.com/office/drawing/2014/main" id="{7E057DF2-D8BC-E8FC-1358-3DCFC3D89A39}"/>
                </a:ext>
              </a:extLst>
            </p:cNvPr>
            <p:cNvSpPr/>
            <p:nvPr/>
          </p:nvSpPr>
          <p:spPr bwMode="auto">
            <a:xfrm>
              <a:off x="5061192" y="4797707"/>
              <a:ext cx="1002349" cy="47998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18" name="Gerader Verbinder 8217">
              <a:extLst>
                <a:ext uri="{FF2B5EF4-FFF2-40B4-BE49-F238E27FC236}">
                  <a16:creationId xmlns:a16="http://schemas.microsoft.com/office/drawing/2014/main" id="{0FEA526A-680B-57C7-79F5-C5198F9F6026}"/>
                </a:ext>
              </a:extLst>
            </p:cNvPr>
            <p:cNvCxnSpPr/>
            <p:nvPr/>
          </p:nvCxnSpPr>
          <p:spPr bwMode="auto">
            <a:xfrm flipV="1">
              <a:off x="5562387" y="3602316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19" name="Gruppieren 8218">
              <a:extLst>
                <a:ext uri="{FF2B5EF4-FFF2-40B4-BE49-F238E27FC236}">
                  <a16:creationId xmlns:a16="http://schemas.microsoft.com/office/drawing/2014/main" id="{B0477784-C998-7501-8D4F-E66F973F6815}"/>
                </a:ext>
              </a:extLst>
            </p:cNvPr>
            <p:cNvGrpSpPr/>
            <p:nvPr/>
          </p:nvGrpSpPr>
          <p:grpSpPr>
            <a:xfrm>
              <a:off x="5307329" y="4266885"/>
              <a:ext cx="510076" cy="289311"/>
              <a:chOff x="8160391" y="4245626"/>
              <a:chExt cx="510076" cy="289311"/>
            </a:xfrm>
          </p:grpSpPr>
          <p:sp>
            <p:nvSpPr>
              <p:cNvPr id="8220" name="Rechteck 8219">
                <a:extLst>
                  <a:ext uri="{FF2B5EF4-FFF2-40B4-BE49-F238E27FC236}">
                    <a16:creationId xmlns:a16="http://schemas.microsoft.com/office/drawing/2014/main" id="{0BDFC80F-6F44-4DCA-FE21-F59F5C765144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21" name="Textfeld 8220">
                <a:extLst>
                  <a:ext uri="{FF2B5EF4-FFF2-40B4-BE49-F238E27FC236}">
                    <a16:creationId xmlns:a16="http://schemas.microsoft.com/office/drawing/2014/main" id="{E61196BF-D9C9-8918-A84A-046DED77E740}"/>
                  </a:ext>
                </a:extLst>
              </p:cNvPr>
              <p:cNvSpPr txBox="1"/>
              <p:nvPr/>
            </p:nvSpPr>
            <p:spPr>
              <a:xfrm>
                <a:off x="8160391" y="4257938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/>
                  <a:t>kWh</a:t>
                </a:r>
              </a:p>
            </p:txBody>
          </p:sp>
        </p:grpSp>
        <p:pic>
          <p:nvPicPr>
            <p:cNvPr id="8222" name="Grafik 8221">
              <a:extLst>
                <a:ext uri="{FF2B5EF4-FFF2-40B4-BE49-F238E27FC236}">
                  <a16:creationId xmlns:a16="http://schemas.microsoft.com/office/drawing/2014/main" id="{EF17F37F-2071-57EF-2D14-2C7AB2A9C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9" t="41413" r="45414" b="41906"/>
            <a:stretch/>
          </p:blipFill>
          <p:spPr>
            <a:xfrm>
              <a:off x="5427742" y="3738923"/>
              <a:ext cx="249775" cy="406586"/>
            </a:xfrm>
            <a:prstGeom prst="rect">
              <a:avLst/>
            </a:prstGeom>
          </p:spPr>
        </p:pic>
        <p:sp>
          <p:nvSpPr>
            <p:cNvPr id="8223" name="Textfeld 8222">
              <a:extLst>
                <a:ext uri="{FF2B5EF4-FFF2-40B4-BE49-F238E27FC236}">
                  <a16:creationId xmlns:a16="http://schemas.microsoft.com/office/drawing/2014/main" id="{60986441-6315-7941-7DA0-4C944787D676}"/>
                </a:ext>
              </a:extLst>
            </p:cNvPr>
            <p:cNvSpPr txBox="1"/>
            <p:nvPr/>
          </p:nvSpPr>
          <p:spPr>
            <a:xfrm>
              <a:off x="5284024" y="383287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grpSp>
          <p:nvGrpSpPr>
            <p:cNvPr id="8224" name="Gruppieren 8223">
              <a:extLst>
                <a:ext uri="{FF2B5EF4-FFF2-40B4-BE49-F238E27FC236}">
                  <a16:creationId xmlns:a16="http://schemas.microsoft.com/office/drawing/2014/main" id="{C863C47C-EFC3-9E82-6D35-CEB4E3F76643}"/>
                </a:ext>
              </a:extLst>
            </p:cNvPr>
            <p:cNvGrpSpPr/>
            <p:nvPr/>
          </p:nvGrpSpPr>
          <p:grpSpPr>
            <a:xfrm>
              <a:off x="5331101" y="4880309"/>
              <a:ext cx="449833" cy="290051"/>
              <a:chOff x="8184163" y="4245626"/>
              <a:chExt cx="449833" cy="290051"/>
            </a:xfrm>
          </p:grpSpPr>
          <p:sp>
            <p:nvSpPr>
              <p:cNvPr id="8225" name="Rechteck 8224">
                <a:extLst>
                  <a:ext uri="{FF2B5EF4-FFF2-40B4-BE49-F238E27FC236}">
                    <a16:creationId xmlns:a16="http://schemas.microsoft.com/office/drawing/2014/main" id="{84E9BFD1-130B-B7C4-7D8D-75A4F134A899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26" name="Textfeld 8225">
                <a:extLst>
                  <a:ext uri="{FF2B5EF4-FFF2-40B4-BE49-F238E27FC236}">
                    <a16:creationId xmlns:a16="http://schemas.microsoft.com/office/drawing/2014/main" id="{3788FACF-B4C2-B336-B480-0D6C4A01B9E1}"/>
                  </a:ext>
                </a:extLst>
              </p:cNvPr>
              <p:cNvSpPr txBox="1"/>
              <p:nvPr/>
            </p:nvSpPr>
            <p:spPr>
              <a:xfrm>
                <a:off x="8228857" y="4258678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b="1" dirty="0"/>
                  <a:t>FI</a:t>
                </a:r>
              </a:p>
            </p:txBody>
          </p:sp>
        </p:grpSp>
        <p:sp>
          <p:nvSpPr>
            <p:cNvPr id="8237" name="Ellipse 8236">
              <a:extLst>
                <a:ext uri="{FF2B5EF4-FFF2-40B4-BE49-F238E27FC236}">
                  <a16:creationId xmlns:a16="http://schemas.microsoft.com/office/drawing/2014/main" id="{11A0C2CE-79AB-4BD0-0926-1B12A20A64B5}"/>
                </a:ext>
              </a:extLst>
            </p:cNvPr>
            <p:cNvSpPr/>
            <p:nvPr/>
          </p:nvSpPr>
          <p:spPr bwMode="auto">
            <a:xfrm>
              <a:off x="5513260" y="3535326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1" name="Textfeld 8240">
              <a:extLst>
                <a:ext uri="{FF2B5EF4-FFF2-40B4-BE49-F238E27FC236}">
                  <a16:creationId xmlns:a16="http://schemas.microsoft.com/office/drawing/2014/main" id="{B2EE74F5-41A7-DB16-232B-D81982F871B5}"/>
                </a:ext>
              </a:extLst>
            </p:cNvPr>
            <p:cNvSpPr txBox="1"/>
            <p:nvPr/>
          </p:nvSpPr>
          <p:spPr>
            <a:xfrm>
              <a:off x="6095537" y="492019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UV</a:t>
              </a:r>
            </a:p>
          </p:txBody>
        </p:sp>
        <p:sp>
          <p:nvSpPr>
            <p:cNvPr id="8242" name="Rechteck 8241">
              <a:extLst>
                <a:ext uri="{FF2B5EF4-FFF2-40B4-BE49-F238E27FC236}">
                  <a16:creationId xmlns:a16="http://schemas.microsoft.com/office/drawing/2014/main" id="{5FA44A2B-5E21-7432-AACF-EF71A769431A}"/>
                </a:ext>
              </a:extLst>
            </p:cNvPr>
            <p:cNvSpPr/>
            <p:nvPr/>
          </p:nvSpPr>
          <p:spPr bwMode="auto">
            <a:xfrm>
              <a:off x="5375795" y="3447269"/>
              <a:ext cx="358871" cy="24621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43" name="Rechteck 8242">
            <a:extLst>
              <a:ext uri="{FF2B5EF4-FFF2-40B4-BE49-F238E27FC236}">
                <a16:creationId xmlns:a16="http://schemas.microsoft.com/office/drawing/2014/main" id="{47B013CD-BB3E-440A-5E13-1047B9330A76}"/>
              </a:ext>
            </a:extLst>
          </p:cNvPr>
          <p:cNvSpPr/>
          <p:nvPr/>
        </p:nvSpPr>
        <p:spPr bwMode="auto">
          <a:xfrm>
            <a:off x="7792584" y="4073657"/>
            <a:ext cx="358871" cy="24621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44" name="Rechteck 8243">
            <a:extLst>
              <a:ext uri="{FF2B5EF4-FFF2-40B4-BE49-F238E27FC236}">
                <a16:creationId xmlns:a16="http://schemas.microsoft.com/office/drawing/2014/main" id="{7C770D97-F084-DF46-DF02-802E866CE0E1}"/>
              </a:ext>
            </a:extLst>
          </p:cNvPr>
          <p:cNvSpPr/>
          <p:nvPr/>
        </p:nvSpPr>
        <p:spPr bwMode="auto">
          <a:xfrm>
            <a:off x="7792584" y="2570476"/>
            <a:ext cx="358871" cy="24621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8567DCAC-5BFB-54A7-4367-C7BB63D4B504}"/>
              </a:ext>
            </a:extLst>
          </p:cNvPr>
          <p:cNvSpPr txBox="1"/>
          <p:nvPr/>
        </p:nvSpPr>
        <p:spPr>
          <a:xfrm>
            <a:off x="7210922" y="2566984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1</a:t>
            </a:r>
          </a:p>
        </p:txBody>
      </p:sp>
      <p:sp>
        <p:nvSpPr>
          <p:cNvPr id="8246" name="Textfeld 8245">
            <a:extLst>
              <a:ext uri="{FF2B5EF4-FFF2-40B4-BE49-F238E27FC236}">
                <a16:creationId xmlns:a16="http://schemas.microsoft.com/office/drawing/2014/main" id="{FC3D0623-4D6F-A22E-0AE8-048DEC984D0E}"/>
              </a:ext>
            </a:extLst>
          </p:cNvPr>
          <p:cNvSpPr txBox="1"/>
          <p:nvPr/>
        </p:nvSpPr>
        <p:spPr>
          <a:xfrm>
            <a:off x="8118596" y="4045392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3</a:t>
            </a:r>
          </a:p>
        </p:txBody>
      </p:sp>
      <p:sp>
        <p:nvSpPr>
          <p:cNvPr id="8247" name="Textfeld 8246">
            <a:extLst>
              <a:ext uri="{FF2B5EF4-FFF2-40B4-BE49-F238E27FC236}">
                <a16:creationId xmlns:a16="http://schemas.microsoft.com/office/drawing/2014/main" id="{51C879C1-245B-67F5-C5BF-8EA71ECA8459}"/>
              </a:ext>
            </a:extLst>
          </p:cNvPr>
          <p:cNvSpPr txBox="1"/>
          <p:nvPr/>
        </p:nvSpPr>
        <p:spPr>
          <a:xfrm>
            <a:off x="5133836" y="3963501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2</a:t>
            </a:r>
          </a:p>
        </p:txBody>
      </p:sp>
      <p:sp>
        <p:nvSpPr>
          <p:cNvPr id="8258" name="Textfeld 8257">
            <a:extLst>
              <a:ext uri="{FF2B5EF4-FFF2-40B4-BE49-F238E27FC236}">
                <a16:creationId xmlns:a16="http://schemas.microsoft.com/office/drawing/2014/main" id="{E8D29F29-3F6C-EEE1-E03E-1240D40DEA92}"/>
              </a:ext>
            </a:extLst>
          </p:cNvPr>
          <p:cNvSpPr txBox="1"/>
          <p:nvPr/>
        </p:nvSpPr>
        <p:spPr>
          <a:xfrm>
            <a:off x="3788748" y="3621977"/>
            <a:ext cx="10999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190000123548</a:t>
            </a:r>
            <a:endParaRPr lang="de-DE" sz="1000" dirty="0"/>
          </a:p>
        </p:txBody>
      </p:sp>
      <p:sp>
        <p:nvSpPr>
          <p:cNvPr id="8260" name="Textfeld 8259">
            <a:extLst>
              <a:ext uri="{FF2B5EF4-FFF2-40B4-BE49-F238E27FC236}">
                <a16:creationId xmlns:a16="http://schemas.microsoft.com/office/drawing/2014/main" id="{37CB3CCD-4D01-C2EE-BA1A-996A9717F68C}"/>
              </a:ext>
            </a:extLst>
          </p:cNvPr>
          <p:cNvSpPr txBox="1"/>
          <p:nvPr/>
        </p:nvSpPr>
        <p:spPr>
          <a:xfrm>
            <a:off x="7941230" y="3638531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  <a:effectLst/>
              </a:rPr>
              <a:t>1 APA01 1503 9411</a:t>
            </a:r>
            <a:endParaRPr lang="de-DE" sz="1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EA4FD5-30C2-C2BE-B335-1EAE92A22B89}"/>
              </a:ext>
            </a:extLst>
          </p:cNvPr>
          <p:cNvGrpSpPr/>
          <p:nvPr/>
        </p:nvGrpSpPr>
        <p:grpSpPr>
          <a:xfrm>
            <a:off x="988908" y="3887398"/>
            <a:ext cx="2544254" cy="1348629"/>
            <a:chOff x="2218501" y="3203860"/>
            <a:chExt cx="2544254" cy="1348629"/>
          </a:xfrm>
        </p:grpSpPr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E16D55B0-7265-D742-2DC4-404368641B88}"/>
                </a:ext>
              </a:extLst>
            </p:cNvPr>
            <p:cNvCxnSpPr>
              <a:endCxn id="76" idx="2"/>
            </p:cNvCxnSpPr>
            <p:nvPr/>
          </p:nvCxnSpPr>
          <p:spPr bwMode="auto">
            <a:xfrm>
              <a:off x="2270528" y="3537870"/>
              <a:ext cx="226440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295A4A4-4B2E-3D8E-A395-CEF3F51DAED7}"/>
                </a:ext>
              </a:extLst>
            </p:cNvPr>
            <p:cNvSpPr txBox="1"/>
            <p:nvPr/>
          </p:nvSpPr>
          <p:spPr>
            <a:xfrm>
              <a:off x="2947807" y="320386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Hausnetz</a:t>
              </a:r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50F532E-34D6-7F6D-ECE1-D1C5DE41B6DB}"/>
                </a:ext>
              </a:extLst>
            </p:cNvPr>
            <p:cNvCxnSpPr/>
            <p:nvPr/>
          </p:nvCxnSpPr>
          <p:spPr bwMode="auto">
            <a:xfrm flipH="1">
              <a:off x="458456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2848CAF3-AE8A-42F6-6B70-211E97C3D120}"/>
                </a:ext>
              </a:extLst>
            </p:cNvPr>
            <p:cNvCxnSpPr/>
            <p:nvPr/>
          </p:nvCxnSpPr>
          <p:spPr bwMode="auto">
            <a:xfrm flipH="1">
              <a:off x="309846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F5AFA519-9E20-9BF1-3B5C-90C3D1E14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2827963" y="3607944"/>
              <a:ext cx="449834" cy="537633"/>
            </a:xfrm>
            <a:prstGeom prst="rect">
              <a:avLst/>
            </a:prstGeom>
          </p:spPr>
        </p:pic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1A8C9588-BAD3-E556-4D10-1CFE2966952E}"/>
                </a:ext>
              </a:extLst>
            </p:cNvPr>
            <p:cNvSpPr txBox="1"/>
            <p:nvPr/>
          </p:nvSpPr>
          <p:spPr>
            <a:xfrm>
              <a:off x="3390846" y="379991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4F6BF91-9AEE-C3EC-9063-8C98560191AF}"/>
                </a:ext>
              </a:extLst>
            </p:cNvPr>
            <p:cNvSpPr/>
            <p:nvPr/>
          </p:nvSpPr>
          <p:spPr bwMode="auto">
            <a:xfrm>
              <a:off x="3049970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5A4A455F-B0A6-7504-47BF-B9C6EAD982B4}"/>
                </a:ext>
              </a:extLst>
            </p:cNvPr>
            <p:cNvSpPr/>
            <p:nvPr/>
          </p:nvSpPr>
          <p:spPr bwMode="auto">
            <a:xfrm>
              <a:off x="4534928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C2E649F-6EAB-1E8C-BCC8-93575D574773}"/>
                </a:ext>
              </a:extLst>
            </p:cNvPr>
            <p:cNvCxnSpPr/>
            <p:nvPr/>
          </p:nvCxnSpPr>
          <p:spPr bwMode="auto">
            <a:xfrm flipH="1">
              <a:off x="2489005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50D6E200-9F8D-591F-771F-1A5D8B0D5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2218501" y="3607944"/>
              <a:ext cx="449834" cy="537633"/>
            </a:xfrm>
            <a:prstGeom prst="rect">
              <a:avLst/>
            </a:prstGeom>
          </p:spPr>
        </p:pic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9923E507-E2E2-02FF-68B8-8B2BDE93E5D4}"/>
                </a:ext>
              </a:extLst>
            </p:cNvPr>
            <p:cNvSpPr txBox="1"/>
            <p:nvPr/>
          </p:nvSpPr>
          <p:spPr>
            <a:xfrm>
              <a:off x="4140643" y="379991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CFBEB29-A9FF-F299-11DC-A6E664E0BD91}"/>
                </a:ext>
              </a:extLst>
            </p:cNvPr>
            <p:cNvSpPr/>
            <p:nvPr/>
          </p:nvSpPr>
          <p:spPr bwMode="auto">
            <a:xfrm>
              <a:off x="2440508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3AB944BA-D723-6DE2-9098-4E5F23541407}"/>
                </a:ext>
              </a:extLst>
            </p:cNvPr>
            <p:cNvCxnSpPr/>
            <p:nvPr/>
          </p:nvCxnSpPr>
          <p:spPr bwMode="auto">
            <a:xfrm flipH="1">
              <a:off x="381999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346023F4-F811-54C3-45AE-F140884B3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3549493" y="3607944"/>
              <a:ext cx="449834" cy="537633"/>
            </a:xfrm>
            <a:prstGeom prst="rect">
              <a:avLst/>
            </a:prstGeom>
          </p:spPr>
        </p:pic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3414BA33-F04C-9915-9ED1-EA29F932D81E}"/>
                </a:ext>
              </a:extLst>
            </p:cNvPr>
            <p:cNvSpPr/>
            <p:nvPr/>
          </p:nvSpPr>
          <p:spPr bwMode="auto">
            <a:xfrm>
              <a:off x="3771500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C42E1868-A643-1B4D-6FBC-B4A050B0FCF1}"/>
                </a:ext>
              </a:extLst>
            </p:cNvPr>
            <p:cNvSpPr txBox="1"/>
            <p:nvPr/>
          </p:nvSpPr>
          <p:spPr>
            <a:xfrm>
              <a:off x="2490682" y="392558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. . .</a:t>
              </a: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DCEFF636-168C-3C6C-B6B9-25C1299694EC}"/>
                </a:ext>
              </a:extLst>
            </p:cNvPr>
            <p:cNvSpPr txBox="1"/>
            <p:nvPr/>
          </p:nvSpPr>
          <p:spPr>
            <a:xfrm>
              <a:off x="3879306" y="392558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. . .</a:t>
              </a:r>
            </a:p>
          </p:txBody>
        </p:sp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4133BAFD-900D-28C5-EE93-4F1FD2479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4312921" y="3607944"/>
              <a:ext cx="449834" cy="537633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5326842-3459-7C20-1B3F-9EF5CA19489D}"/>
              </a:ext>
            </a:extLst>
          </p:cNvPr>
          <p:cNvSpPr txBox="1"/>
          <p:nvPr/>
        </p:nvSpPr>
        <p:spPr>
          <a:xfrm>
            <a:off x="907049" y="176867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Zählerschrank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5E937B9-9DFD-EC6C-A144-D9C9ACB8DF88}"/>
              </a:ext>
            </a:extLst>
          </p:cNvPr>
          <p:cNvGrpSpPr/>
          <p:nvPr/>
        </p:nvGrpSpPr>
        <p:grpSpPr>
          <a:xfrm>
            <a:off x="5960227" y="4867940"/>
            <a:ext cx="1355436" cy="276999"/>
            <a:chOff x="2304967" y="6009865"/>
            <a:chExt cx="1355436" cy="276999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43C9924-AD29-7A6E-B500-D4463552BCB4}"/>
                </a:ext>
              </a:extLst>
            </p:cNvPr>
            <p:cNvSpPr txBox="1"/>
            <p:nvPr/>
          </p:nvSpPr>
          <p:spPr>
            <a:xfrm>
              <a:off x="2304967" y="6009865"/>
              <a:ext cx="1355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KST: Klemmstein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73CA8F4-7B07-623D-ECE9-114AC067F352}"/>
                </a:ext>
              </a:extLst>
            </p:cNvPr>
            <p:cNvSpPr/>
            <p:nvPr/>
          </p:nvSpPr>
          <p:spPr bwMode="auto">
            <a:xfrm>
              <a:off x="2362322" y="6013972"/>
              <a:ext cx="358871" cy="24621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2FBE606F-060F-0BCD-E3F8-2C846021B5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20" r="64234" b="4328"/>
          <a:stretch/>
        </p:blipFill>
        <p:spPr>
          <a:xfrm>
            <a:off x="7757044" y="1849297"/>
            <a:ext cx="349550" cy="54594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E700CB63-FDDD-2F50-57E1-B8CF5DA12EC7}"/>
              </a:ext>
            </a:extLst>
          </p:cNvPr>
          <p:cNvSpPr txBox="1"/>
          <p:nvPr/>
        </p:nvSpPr>
        <p:spPr>
          <a:xfrm>
            <a:off x="7660315" y="207049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DBE9B56-08B3-2E10-72F4-696BA4D3A92A}"/>
              </a:ext>
            </a:extLst>
          </p:cNvPr>
          <p:cNvSpPr txBox="1"/>
          <p:nvPr/>
        </p:nvSpPr>
        <p:spPr>
          <a:xfrm>
            <a:off x="8148588" y="201623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SLS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989B735-93E3-9A53-C2A9-54BC2D7F0C13}"/>
              </a:ext>
            </a:extLst>
          </p:cNvPr>
          <p:cNvCxnSpPr/>
          <p:nvPr/>
        </p:nvCxnSpPr>
        <p:spPr bwMode="auto">
          <a:xfrm flipV="1">
            <a:off x="9463349" y="2663825"/>
            <a:ext cx="0" cy="103981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DDFBF857-ECD1-56B2-33E2-95C3059A2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10979" r="39631" b="13139"/>
          <a:stretch/>
        </p:blipFill>
        <p:spPr>
          <a:xfrm>
            <a:off x="9241257" y="2920854"/>
            <a:ext cx="431483" cy="675363"/>
          </a:xfrm>
          <a:prstGeom prst="rect">
            <a:avLst/>
          </a:prstGeom>
        </p:spPr>
      </p:pic>
      <p:sp>
        <p:nvSpPr>
          <p:cNvPr id="8253" name="Ellipse 8252">
            <a:extLst>
              <a:ext uri="{FF2B5EF4-FFF2-40B4-BE49-F238E27FC236}">
                <a16:creationId xmlns:a16="http://schemas.microsoft.com/office/drawing/2014/main" id="{4F609B2F-DC02-6F93-7AE5-7DAC8E01A376}"/>
              </a:ext>
            </a:extLst>
          </p:cNvPr>
          <p:cNvSpPr/>
          <p:nvPr/>
        </p:nvSpPr>
        <p:spPr bwMode="auto">
          <a:xfrm>
            <a:off x="7917642" y="263260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4E69F4CB-99A0-1E44-678D-151FDA056C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28034" r="22874"/>
          <a:stretch/>
        </p:blipFill>
        <p:spPr>
          <a:xfrm>
            <a:off x="9298831" y="3698112"/>
            <a:ext cx="319635" cy="411891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BAA3786A-711D-4057-A98B-915F5E3C8F73}"/>
              </a:ext>
            </a:extLst>
          </p:cNvPr>
          <p:cNvSpPr txBox="1"/>
          <p:nvPr/>
        </p:nvSpPr>
        <p:spPr>
          <a:xfrm>
            <a:off x="5954562" y="3638531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  <a:effectLst/>
              </a:rPr>
              <a:t>1 APA01 1503 9413</a:t>
            </a:r>
            <a:endParaRPr lang="de-DE" sz="10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EB417-01B1-E62E-F643-06E972B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501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dirty="0">
                <a:solidFill>
                  <a:srgbClr val="00B050"/>
                </a:solidFill>
              </a:rPr>
              <a:t>           Ein neues Smart-Meter-Konzept könnte vieles einfacher machen!</a:t>
            </a:r>
          </a:p>
        </p:txBody>
      </p:sp>
    </p:spTree>
    <p:extLst>
      <p:ext uri="{BB962C8B-B14F-4D97-AF65-F5344CB8AC3E}">
        <p14:creationId xmlns:p14="http://schemas.microsoft.com/office/powerpoint/2010/main" val="385857675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279037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Temperaturdaten (1)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Heizkurve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FDD71D-ECFC-A595-307C-7FC1B5494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1" t="11249" r="33899" b="6218"/>
          <a:stretch/>
        </p:blipFill>
        <p:spPr>
          <a:xfrm>
            <a:off x="269450" y="850303"/>
            <a:ext cx="9006630" cy="4604199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92C02ED-758E-B783-4617-9E3D29F40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053" y="5858324"/>
            <a:ext cx="80150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iDM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2A402E9-04BD-CD70-A3DA-0372E8C92131}"/>
              </a:ext>
            </a:extLst>
          </p:cNvPr>
          <p:cNvGrpSpPr/>
          <p:nvPr/>
        </p:nvGrpSpPr>
        <p:grpSpPr>
          <a:xfrm>
            <a:off x="0" y="2065824"/>
            <a:ext cx="9906000" cy="4438609"/>
            <a:chOff x="0" y="2065824"/>
            <a:chExt cx="9906000" cy="4438609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3088E78D-9143-EAE9-7B1B-38FAE3484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9995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Bei der Auslegungstemperatur von -12 °C liegt die Vorlauftemperatur der Heizung bei 54 °C!</a:t>
              </a:r>
            </a:p>
          </p:txBody>
        </p: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AD8A0CFF-159C-B47F-E10D-51A0DE3C724E}"/>
                </a:ext>
              </a:extLst>
            </p:cNvPr>
            <p:cNvGrpSpPr/>
            <p:nvPr/>
          </p:nvGrpSpPr>
          <p:grpSpPr>
            <a:xfrm>
              <a:off x="3044739" y="2065824"/>
              <a:ext cx="641522" cy="2524868"/>
              <a:chOff x="3044739" y="2065824"/>
              <a:chExt cx="641522" cy="2524868"/>
            </a:xfrm>
          </p:grpSpPr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DB50DCA2-4B0C-B473-7013-36C83857F1AA}"/>
                  </a:ext>
                </a:extLst>
              </p:cNvPr>
              <p:cNvCxnSpPr/>
              <p:nvPr/>
            </p:nvCxnSpPr>
            <p:spPr bwMode="auto">
              <a:xfrm>
                <a:off x="3303896" y="2404378"/>
                <a:ext cx="0" cy="170089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18C8A938-B4FA-1157-83B4-FDAFA7969AAE}"/>
                  </a:ext>
                </a:extLst>
              </p:cNvPr>
              <p:cNvSpPr/>
              <p:nvPr/>
            </p:nvSpPr>
            <p:spPr bwMode="auto">
              <a:xfrm>
                <a:off x="3234690" y="2392045"/>
                <a:ext cx="130810" cy="13081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5A20EC1-F5BE-CD06-F1B5-5111D5A28B34}"/>
                  </a:ext>
                </a:extLst>
              </p:cNvPr>
              <p:cNvSpPr txBox="1"/>
              <p:nvPr/>
            </p:nvSpPr>
            <p:spPr>
              <a:xfrm>
                <a:off x="3044739" y="2065824"/>
                <a:ext cx="641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54°C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168F476-6ABB-05BE-0D57-78706A8E1A02}"/>
                  </a:ext>
                </a:extLst>
              </p:cNvPr>
              <p:cNvSpPr txBox="1"/>
              <p:nvPr/>
            </p:nvSpPr>
            <p:spPr>
              <a:xfrm rot="18621349">
                <a:off x="2978047" y="4210940"/>
                <a:ext cx="5132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-12°C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26519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376" y="0"/>
            <a:ext cx="888262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Temperaturdaten (2)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Daten am kältesten Tag der Heizperiode 2021-2022 (22.12.2021)</a:t>
            </a:r>
          </a:p>
        </p:txBody>
      </p:sp>
      <p:pic>
        <p:nvPicPr>
          <p:cNvPr id="1026" name="Grafik 9">
            <a:extLst>
              <a:ext uri="{FF2B5EF4-FFF2-40B4-BE49-F238E27FC236}">
                <a16:creationId xmlns:a16="http://schemas.microsoft.com/office/drawing/2014/main" id="{45A3A3B2-6D14-E667-3442-43673407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3733"/>
            <a:ext cx="9814560" cy="52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A78E78A5-4274-7326-6CAD-034B29FF3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442" y="5862753"/>
            <a:ext cx="80150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iDM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99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Temperatur- und Leistungsdaten zeigen: Größe der Wärmepumpe ist richtig ausgelegt!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9D10886-8B7B-A13F-838E-8DB26E343A12}"/>
              </a:ext>
            </a:extLst>
          </p:cNvPr>
          <p:cNvSpPr txBox="1"/>
          <p:nvPr/>
        </p:nvSpPr>
        <p:spPr>
          <a:xfrm>
            <a:off x="3892837" y="1637648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Außentemperatur -4,69°C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493410-D8CA-7C5A-B853-0BEFB2221A3A}"/>
              </a:ext>
            </a:extLst>
          </p:cNvPr>
          <p:cNvSpPr txBox="1"/>
          <p:nvPr/>
        </p:nvSpPr>
        <p:spPr>
          <a:xfrm>
            <a:off x="3529300" y="2442883"/>
            <a:ext cx="2598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Wärmespeichertemperatur 42,29°C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09D586-3F7A-7433-3B34-F37D67EE1465}"/>
              </a:ext>
            </a:extLst>
          </p:cNvPr>
          <p:cNvSpPr txBox="1"/>
          <p:nvPr/>
        </p:nvSpPr>
        <p:spPr>
          <a:xfrm>
            <a:off x="3436398" y="3217416"/>
            <a:ext cx="3033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Wärmepumpenvorlauftemperatur 49,19°C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99083B-D99D-1850-3A00-7C96A3CFDD04}"/>
              </a:ext>
            </a:extLst>
          </p:cNvPr>
          <p:cNvSpPr txBox="1"/>
          <p:nvPr/>
        </p:nvSpPr>
        <p:spPr>
          <a:xfrm>
            <a:off x="3726956" y="3980235"/>
            <a:ext cx="2352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Vorlauftemperatur HKA 47,36°C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643CEA-5AD6-9399-661C-4A14A1021D50}"/>
              </a:ext>
            </a:extLst>
          </p:cNvPr>
          <p:cNvSpPr txBox="1"/>
          <p:nvPr/>
        </p:nvSpPr>
        <p:spPr>
          <a:xfrm>
            <a:off x="4413499" y="4797514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U/min 94,23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866746-E160-C2C5-5A56-C942B691E923}"/>
              </a:ext>
            </a:extLst>
          </p:cNvPr>
          <p:cNvSpPr txBox="1"/>
          <p:nvPr/>
        </p:nvSpPr>
        <p:spPr>
          <a:xfrm>
            <a:off x="3935700" y="5717885"/>
            <a:ext cx="1935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therm</a:t>
            </a:r>
            <a:r>
              <a:rPr lang="de-DE" sz="1200" dirty="0"/>
              <a:t>. Leistung 10,89 kW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D3D52BA-1E34-BF18-E6D7-B2323BB037DA}"/>
              </a:ext>
            </a:extLst>
          </p:cNvPr>
          <p:cNvGrpSpPr/>
          <p:nvPr/>
        </p:nvGrpSpPr>
        <p:grpSpPr>
          <a:xfrm>
            <a:off x="5101967" y="889243"/>
            <a:ext cx="4804189" cy="5135673"/>
            <a:chOff x="5101967" y="889243"/>
            <a:chExt cx="4804189" cy="5135673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E14EA0C5-8F4F-DB34-648D-CE4496BF094B}"/>
                </a:ext>
              </a:extLst>
            </p:cNvPr>
            <p:cNvGrpSpPr/>
            <p:nvPr/>
          </p:nvGrpSpPr>
          <p:grpSpPr>
            <a:xfrm>
              <a:off x="6051831" y="889243"/>
              <a:ext cx="3854325" cy="748405"/>
              <a:chOff x="6051831" y="889243"/>
              <a:chExt cx="3854325" cy="748405"/>
            </a:xfrm>
          </p:grpSpPr>
          <p:sp>
            <p:nvSpPr>
              <p:cNvPr id="20" name="Pfeil: nach unten 19">
                <a:extLst>
                  <a:ext uri="{FF2B5EF4-FFF2-40B4-BE49-F238E27FC236}">
                    <a16:creationId xmlns:a16="http://schemas.microsoft.com/office/drawing/2014/main" id="{4759412F-F242-4C1F-B349-D4A029139AEF}"/>
                  </a:ext>
                </a:extLst>
              </p:cNvPr>
              <p:cNvSpPr/>
              <p:nvPr/>
            </p:nvSpPr>
            <p:spPr bwMode="auto">
              <a:xfrm>
                <a:off x="9212394" y="1212783"/>
                <a:ext cx="180273" cy="424865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3DF7A1D-6728-102C-DA9D-0ECCAA6AA989}"/>
                  </a:ext>
                </a:extLst>
              </p:cNvPr>
              <p:cNvSpPr txBox="1"/>
              <p:nvPr/>
            </p:nvSpPr>
            <p:spPr>
              <a:xfrm>
                <a:off x="7982231" y="889759"/>
                <a:ext cx="19239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22.12.2021, 22:47:41 Uhr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52706DE-69D8-521C-569C-837D93010411}"/>
                  </a:ext>
                </a:extLst>
              </p:cNvPr>
              <p:cNvSpPr txBox="1"/>
              <p:nvPr/>
            </p:nvSpPr>
            <p:spPr>
              <a:xfrm>
                <a:off x="6051831" y="889243"/>
                <a:ext cx="172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FF0000"/>
                    </a:solidFill>
                  </a:rPr>
                  <a:t>Raumtemperatur 22°C</a:t>
                </a:r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CD05656-2BA3-C6E9-6B2D-8A3660037C40}"/>
                </a:ext>
              </a:extLst>
            </p:cNvPr>
            <p:cNvSpPr/>
            <p:nvPr/>
          </p:nvSpPr>
          <p:spPr bwMode="auto">
            <a:xfrm>
              <a:off x="5163905" y="1595584"/>
              <a:ext cx="646693" cy="337065"/>
            </a:xfrm>
            <a:prstGeom prst="ellipse">
              <a:avLst/>
            </a:prstGeom>
            <a:noFill/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ADE5077-DFE2-24A1-399A-D7AAE47F893D}"/>
                </a:ext>
              </a:extLst>
            </p:cNvPr>
            <p:cNvSpPr/>
            <p:nvPr/>
          </p:nvSpPr>
          <p:spPr bwMode="auto">
            <a:xfrm>
              <a:off x="5425314" y="2405511"/>
              <a:ext cx="646693" cy="337065"/>
            </a:xfrm>
            <a:prstGeom prst="ellipse">
              <a:avLst/>
            </a:prstGeom>
            <a:noFill/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826933E2-6502-58FE-B13E-AF1FB4806704}"/>
                </a:ext>
              </a:extLst>
            </p:cNvPr>
            <p:cNvSpPr/>
            <p:nvPr/>
          </p:nvSpPr>
          <p:spPr bwMode="auto">
            <a:xfrm>
              <a:off x="5748660" y="3194721"/>
              <a:ext cx="646693" cy="337065"/>
            </a:xfrm>
            <a:prstGeom prst="ellipse">
              <a:avLst/>
            </a:prstGeom>
            <a:noFill/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3EB628B-6329-5B51-08B9-F6759701F92E}"/>
                </a:ext>
              </a:extLst>
            </p:cNvPr>
            <p:cNvSpPr/>
            <p:nvPr/>
          </p:nvSpPr>
          <p:spPr bwMode="auto">
            <a:xfrm>
              <a:off x="5335910" y="3950201"/>
              <a:ext cx="646693" cy="337065"/>
            </a:xfrm>
            <a:prstGeom prst="ellipse">
              <a:avLst/>
            </a:prstGeom>
            <a:noFill/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3D0F912-70C8-249A-4D46-38C2E341225D}"/>
                </a:ext>
              </a:extLst>
            </p:cNvPr>
            <p:cNvSpPr/>
            <p:nvPr/>
          </p:nvSpPr>
          <p:spPr bwMode="auto">
            <a:xfrm>
              <a:off x="5101967" y="5671859"/>
              <a:ext cx="708631" cy="353057"/>
            </a:xfrm>
            <a:prstGeom prst="ellipse">
              <a:avLst/>
            </a:prstGeom>
            <a:noFill/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930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38167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Energiedaten (1)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Wärme- und Strommengen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221258" y="90646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2BFA8FF6-CDF4-0F52-00F5-B84D3B2F3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413" y="6041881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aphicFrame>
        <p:nvGraphicFramePr>
          <p:cNvPr id="32" name="Diagramm 31">
            <a:extLst>
              <a:ext uri="{FF2B5EF4-FFF2-40B4-BE49-F238E27FC236}">
                <a16:creationId xmlns:a16="http://schemas.microsoft.com/office/drawing/2014/main" id="{BB6D0A4C-DB44-AB66-2105-5BC299C8FF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979410"/>
              </p:ext>
            </p:extLst>
          </p:nvPr>
        </p:nvGraphicFramePr>
        <p:xfrm>
          <a:off x="869244" y="917117"/>
          <a:ext cx="8447475" cy="3402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C7C903C-8BE6-9EFA-C046-11132902D2D6}"/>
              </a:ext>
            </a:extLst>
          </p:cNvPr>
          <p:cNvSpPr/>
          <p:nvPr/>
        </p:nvSpPr>
        <p:spPr bwMode="auto">
          <a:xfrm>
            <a:off x="6646403" y="854967"/>
            <a:ext cx="2591037" cy="101981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98ECD52-4314-78F2-300D-6CD9F29041C4}"/>
              </a:ext>
            </a:extLst>
          </p:cNvPr>
          <p:cNvGrpSpPr/>
          <p:nvPr/>
        </p:nvGrpSpPr>
        <p:grpSpPr>
          <a:xfrm>
            <a:off x="6658703" y="847522"/>
            <a:ext cx="2426202" cy="1027256"/>
            <a:chOff x="6199639" y="904472"/>
            <a:chExt cx="2426202" cy="1027256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0BAA2AB-C5CD-31D0-0AD0-9A2D333833E4}"/>
                </a:ext>
              </a:extLst>
            </p:cNvPr>
            <p:cNvSpPr/>
            <p:nvPr/>
          </p:nvSpPr>
          <p:spPr bwMode="auto">
            <a:xfrm>
              <a:off x="6199639" y="904472"/>
              <a:ext cx="2426202" cy="101855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6297407" y="904472"/>
              <a:ext cx="1933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u="sng" dirty="0">
                  <a:solidFill>
                    <a:srgbClr val="0000FF"/>
                  </a:solidFill>
                </a:rPr>
                <a:t>Wärme</a:t>
              </a:r>
              <a:r>
                <a:rPr lang="de-DE" sz="1200" dirty="0">
                  <a:solidFill>
                    <a:srgbClr val="0000FF"/>
                  </a:solidFill>
                </a:rPr>
                <a:t>: Heizung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         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950759" y="992377"/>
              <a:ext cx="452528" cy="124924"/>
            </a:xfrm>
            <a:prstGeom prst="rect">
              <a:avLst/>
            </a:prstGeom>
            <a:solidFill>
              <a:srgbClr val="FF996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7950759" y="1188965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205A695-B2F0-23D9-2312-942477332E8E}"/>
                </a:ext>
              </a:extLst>
            </p:cNvPr>
            <p:cNvSpPr txBox="1"/>
            <p:nvPr/>
          </p:nvSpPr>
          <p:spPr>
            <a:xfrm>
              <a:off x="6297407" y="1470063"/>
              <a:ext cx="1933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u="sng" dirty="0">
                  <a:solidFill>
                    <a:srgbClr val="0000FF"/>
                  </a:solidFill>
                </a:rPr>
                <a:t>Strom</a:t>
              </a:r>
              <a:r>
                <a:rPr lang="de-DE" sz="1200" dirty="0">
                  <a:solidFill>
                    <a:srgbClr val="0000FF"/>
                  </a:solidFill>
                </a:rPr>
                <a:t>: Heizung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        Warmwasser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3FFE761A-48DF-C5E7-8751-4A0B7DBB228E}"/>
                </a:ext>
              </a:extLst>
            </p:cNvPr>
            <p:cNvSpPr/>
            <p:nvPr/>
          </p:nvSpPr>
          <p:spPr bwMode="auto">
            <a:xfrm>
              <a:off x="7950759" y="1555707"/>
              <a:ext cx="452528" cy="1249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2F9325DB-B698-7D2E-AA7E-E8A7F14AA389}"/>
                </a:ext>
              </a:extLst>
            </p:cNvPr>
            <p:cNvSpPr/>
            <p:nvPr/>
          </p:nvSpPr>
          <p:spPr bwMode="auto">
            <a:xfrm>
              <a:off x="7950759" y="1752295"/>
              <a:ext cx="452528" cy="12492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1352847-4C76-ADE2-A740-A3BFDE402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964599"/>
              </p:ext>
            </p:extLst>
          </p:nvPr>
        </p:nvGraphicFramePr>
        <p:xfrm>
          <a:off x="221258" y="4258642"/>
          <a:ext cx="9095464" cy="563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676">
                  <a:extLst>
                    <a:ext uri="{9D8B030D-6E8A-4147-A177-3AD203B41FA5}">
                      <a16:colId xmlns:a16="http://schemas.microsoft.com/office/drawing/2014/main" val="42588254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1768576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88154906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2555058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52988185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8133410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313843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5301270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7759860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88318853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69032260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907241248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63257656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6336413"/>
                    </a:ext>
                  </a:extLst>
                </a:gridCol>
              </a:tblGrid>
              <a:tr h="14748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Tem</a:t>
                      </a: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peratur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(°C)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Min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4,8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-0,1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-1,1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-6,1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-3,0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-2,5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-4,2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-3,6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5,4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10,2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10,7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12,3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885026084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Mittel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17,1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5,9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7,5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10,3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18,2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21,6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22,8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23,3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207608363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Max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26,9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21,4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13,3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14,7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23,7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32,1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37,1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86579668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25AD514-E131-84F8-147A-5C990F963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58911"/>
              </p:ext>
            </p:extLst>
          </p:nvPr>
        </p:nvGraphicFramePr>
        <p:xfrm>
          <a:off x="869244" y="4989130"/>
          <a:ext cx="8762435" cy="1052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4196">
                  <a:extLst>
                    <a:ext uri="{9D8B030D-6E8A-4147-A177-3AD203B41FA5}">
                      <a16:colId xmlns:a16="http://schemas.microsoft.com/office/drawing/2014/main" val="2053797254"/>
                    </a:ext>
                  </a:extLst>
                </a:gridCol>
                <a:gridCol w="970383">
                  <a:extLst>
                    <a:ext uri="{9D8B030D-6E8A-4147-A177-3AD203B41FA5}">
                      <a16:colId xmlns:a16="http://schemas.microsoft.com/office/drawing/2014/main" val="1641785849"/>
                    </a:ext>
                  </a:extLst>
                </a:gridCol>
                <a:gridCol w="696232">
                  <a:extLst>
                    <a:ext uri="{9D8B030D-6E8A-4147-A177-3AD203B41FA5}">
                      <a16:colId xmlns:a16="http://schemas.microsoft.com/office/drawing/2014/main" val="1367899711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2275500133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1080400386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3528630973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332185643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1927133614"/>
                    </a:ext>
                  </a:extLst>
                </a:gridCol>
                <a:gridCol w="973604">
                  <a:extLst>
                    <a:ext uri="{9D8B030D-6E8A-4147-A177-3AD203B41FA5}">
                      <a16:colId xmlns:a16="http://schemas.microsoft.com/office/drawing/2014/main" val="794918676"/>
                    </a:ext>
                  </a:extLst>
                </a:gridCol>
              </a:tblGrid>
              <a:tr h="4171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Jahres-</a:t>
                      </a:r>
                      <a:b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energie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Heizung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Warmwasser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Abtauen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Gesamt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extLst>
                  <a:ext uri="{0D108BD9-81ED-4DB2-BD59-A6C34878D82A}">
                    <a16:rowId xmlns:a16="http://schemas.microsoft.com/office/drawing/2014/main" val="2904059921"/>
                  </a:ext>
                </a:extLst>
              </a:tr>
              <a:tr h="158829">
                <a:tc v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Wärme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Strom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Wärme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Strom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Wärme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Strom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Wärme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Strom</a:t>
                      </a:r>
                    </a:p>
                  </a:txBody>
                  <a:tcPr marL="5477" marR="5477" marT="5477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156844"/>
                  </a:ext>
                </a:extLst>
              </a:tr>
              <a:tr h="15882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kWh</a:t>
                      </a: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22.522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5.358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6.613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2.422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468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29.603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7.837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extLst>
                  <a:ext uri="{0D108BD9-81ED-4DB2-BD59-A6C34878D82A}">
                    <a16:rowId xmlns:a16="http://schemas.microsoft.com/office/drawing/2014/main" val="793622797"/>
                  </a:ext>
                </a:extLst>
              </a:tr>
              <a:tr h="15882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% v. Gesamt</a:t>
                      </a: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76,1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68,4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22,3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30,9</a:t>
                      </a: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1,6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0,7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477" marR="5477" marT="547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5477" marR="5477" marT="5477" marB="0" anchor="b"/>
                </a:tc>
                <a:extLst>
                  <a:ext uri="{0D108BD9-81ED-4DB2-BD59-A6C34878D82A}">
                    <a16:rowId xmlns:a16="http://schemas.microsoft.com/office/drawing/2014/main" val="3021116238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99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energetischen Einsparungen sind klar zu erkennen!</a:t>
            </a:r>
          </a:p>
        </p:txBody>
      </p:sp>
    </p:spTree>
    <p:extLst>
      <p:ext uri="{BB962C8B-B14F-4D97-AF65-F5344CB8AC3E}">
        <p14:creationId xmlns:p14="http://schemas.microsoft.com/office/powerpoint/2010/main" val="21544674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25503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Energiedaten (2)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Arbeitszahlen (AZ)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839691" y="123345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94994B2-731C-4A69-CE32-80E6F08EF237}"/>
              </a:ext>
            </a:extLst>
          </p:cNvPr>
          <p:cNvGrpSpPr/>
          <p:nvPr/>
        </p:nvGrpSpPr>
        <p:grpSpPr>
          <a:xfrm>
            <a:off x="7482988" y="1077461"/>
            <a:ext cx="2182186" cy="619760"/>
            <a:chOff x="9390054" y="1706880"/>
            <a:chExt cx="2182186" cy="61976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29D3B88-6128-EF69-60FF-8C9306C7F4BE}"/>
                </a:ext>
              </a:extLst>
            </p:cNvPr>
            <p:cNvSpPr/>
            <p:nvPr/>
          </p:nvSpPr>
          <p:spPr bwMode="auto">
            <a:xfrm>
              <a:off x="9390054" y="1706880"/>
              <a:ext cx="2182186" cy="619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9509760" y="1785070"/>
              <a:ext cx="1323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AZ-Heizung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11022397" y="1872975"/>
              <a:ext cx="452528" cy="124924"/>
            </a:xfrm>
            <a:prstGeom prst="rect">
              <a:avLst/>
            </a:prstGeom>
            <a:solidFill>
              <a:srgbClr val="FF996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11022397" y="2069563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29" name="Tabelle 32">
            <a:extLst>
              <a:ext uri="{FF2B5EF4-FFF2-40B4-BE49-F238E27FC236}">
                <a16:creationId xmlns:a16="http://schemas.microsoft.com/office/drawing/2014/main" id="{F8DE66E9-96D1-4FB5-BC8C-917FFDD4D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51997"/>
              </p:ext>
            </p:extLst>
          </p:nvPr>
        </p:nvGraphicFramePr>
        <p:xfrm>
          <a:off x="1145406" y="5108918"/>
          <a:ext cx="8244648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639">
                  <a:extLst>
                    <a:ext uri="{9D8B030D-6E8A-4147-A177-3AD203B41FA5}">
                      <a16:colId xmlns:a16="http://schemas.microsoft.com/office/drawing/2014/main" val="3308593141"/>
                    </a:ext>
                  </a:extLst>
                </a:gridCol>
                <a:gridCol w="1159685">
                  <a:extLst>
                    <a:ext uri="{9D8B030D-6E8A-4147-A177-3AD203B41FA5}">
                      <a16:colId xmlns:a16="http://schemas.microsoft.com/office/drawing/2014/main" val="2294759980"/>
                    </a:ext>
                  </a:extLst>
                </a:gridCol>
                <a:gridCol w="2061162">
                  <a:extLst>
                    <a:ext uri="{9D8B030D-6E8A-4147-A177-3AD203B41FA5}">
                      <a16:colId xmlns:a16="http://schemas.microsoft.com/office/drawing/2014/main" val="1795821136"/>
                    </a:ext>
                  </a:extLst>
                </a:gridCol>
                <a:gridCol w="2061162">
                  <a:extLst>
                    <a:ext uri="{9D8B030D-6E8A-4147-A177-3AD203B41FA5}">
                      <a16:colId xmlns:a16="http://schemas.microsoft.com/office/drawing/2014/main" val="1868220144"/>
                    </a:ext>
                  </a:extLst>
                </a:gridCol>
              </a:tblGrid>
              <a:tr h="19021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Jahresarbeitszahlen (JAZ)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Heizung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Warmwasser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Gesamt  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1394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de-DE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3,8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200" dirty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*) inkl. abtauen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866188"/>
                  </a:ext>
                </a:extLst>
              </a:tr>
            </a:tbl>
          </a:graphicData>
        </a:graphic>
      </p:graphicFrame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567" y="6008786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aphicFrame>
        <p:nvGraphicFramePr>
          <p:cNvPr id="35" name="Diagramm 34">
            <a:extLst>
              <a:ext uri="{FF2B5EF4-FFF2-40B4-BE49-F238E27FC236}">
                <a16:creationId xmlns:a16="http://schemas.microsoft.com/office/drawing/2014/main" id="{A7177513-FA68-EEA2-BA3E-CFCC3B8D3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40102"/>
              </p:ext>
            </p:extLst>
          </p:nvPr>
        </p:nvGraphicFramePr>
        <p:xfrm>
          <a:off x="1442720" y="1071833"/>
          <a:ext cx="7947334" cy="337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Tabelle 31">
            <a:extLst>
              <a:ext uri="{FF2B5EF4-FFF2-40B4-BE49-F238E27FC236}">
                <a16:creationId xmlns:a16="http://schemas.microsoft.com/office/drawing/2014/main" id="{3CF43CFC-A6D2-FF62-FF3E-966169D8F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524831"/>
              </p:ext>
            </p:extLst>
          </p:nvPr>
        </p:nvGraphicFramePr>
        <p:xfrm>
          <a:off x="294590" y="4413460"/>
          <a:ext cx="9095464" cy="563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676">
                  <a:extLst>
                    <a:ext uri="{9D8B030D-6E8A-4147-A177-3AD203B41FA5}">
                      <a16:colId xmlns:a16="http://schemas.microsoft.com/office/drawing/2014/main" val="42588254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1768576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88154906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2555058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52988185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8133410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313843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5301270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7759860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88318853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69032260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907241248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63257656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6336413"/>
                    </a:ext>
                  </a:extLst>
                </a:gridCol>
              </a:tblGrid>
              <a:tr h="14748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Tem</a:t>
                      </a: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peratur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(°C)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Min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4,8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-0,1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-1,1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-6,1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-3,0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-2,5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-4,2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-3,6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5,4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10,2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12,3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885026084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Mittel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17,1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5,9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7,5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10,3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18,2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21,6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22,8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23,3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207608363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Max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26,9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21,4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13,3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14,7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23,7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32,1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37,1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86579668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84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</p:spTree>
    <p:extLst>
      <p:ext uri="{BB962C8B-B14F-4D97-AF65-F5344CB8AC3E}">
        <p14:creationId xmlns:p14="http://schemas.microsoft.com/office/powerpoint/2010/main" val="24075310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72419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96604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760627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feld 97">
            <a:extLst>
              <a:ext uri="{FF2B5EF4-FFF2-40B4-BE49-F238E27FC236}">
                <a16:creationId xmlns:a16="http://schemas.microsoft.com/office/drawing/2014/main" id="{EB481B56-AC83-4558-A5D7-9174941A9892}"/>
              </a:ext>
            </a:extLst>
          </p:cNvPr>
          <p:cNvSpPr txBox="1"/>
          <p:nvPr/>
        </p:nvSpPr>
        <p:spPr>
          <a:xfrm>
            <a:off x="301451" y="4737979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Investitionen für den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sollten mit dem Energieberater sorgfältig geplant werden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15295552-68A0-4E2B-8EAB-320E63A8F4EC}"/>
              </a:ext>
            </a:extLst>
          </p:cNvPr>
          <p:cNvSpPr txBox="1"/>
          <p:nvPr/>
        </p:nvSpPr>
        <p:spPr>
          <a:xfrm>
            <a:off x="301451" y="5053885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Akku des Autos kann zukünftig auch für den Energiebedarf des Hauses verwendet werden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15DBD730-6C2E-4363-9083-F3AD10D0F8FC}"/>
              </a:ext>
            </a:extLst>
          </p:cNvPr>
          <p:cNvSpPr txBox="1"/>
          <p:nvPr/>
        </p:nvSpPr>
        <p:spPr>
          <a:xfrm>
            <a:off x="301450" y="5369791"/>
            <a:ext cx="9604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kann zukünftig über das Datennetz auch netzdienliche Funktionen übernehmen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4206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Verbraucher: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Komponenten und Funktionsprinzip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68834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83869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98294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88110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77124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93381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96587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415781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87467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562445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615427" y="1492999"/>
            <a:ext cx="3356626" cy="2703771"/>
            <a:chOff x="1769528" y="1601287"/>
            <a:chExt cx="3356626" cy="270377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769528" y="1618303"/>
              <a:ext cx="21451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Energetische Sanierung/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  <a:p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8756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93299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948108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29053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70519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5D1240E3-5A5D-8019-866A-991221377572}"/>
              </a:ext>
            </a:extLst>
          </p:cNvPr>
          <p:cNvGrpSpPr/>
          <p:nvPr/>
        </p:nvGrpSpPr>
        <p:grpSpPr>
          <a:xfrm>
            <a:off x="4084068" y="3212994"/>
            <a:ext cx="5761973" cy="1596748"/>
            <a:chOff x="4084068" y="3212994"/>
            <a:chExt cx="5761973" cy="1596748"/>
          </a:xfrm>
        </p:grpSpPr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1543E5FF-81D2-4745-B8E5-C050B5C30188}"/>
                </a:ext>
              </a:extLst>
            </p:cNvPr>
            <p:cNvSpPr txBox="1"/>
            <p:nvPr/>
          </p:nvSpPr>
          <p:spPr>
            <a:xfrm>
              <a:off x="7206556" y="3414750"/>
              <a:ext cx="26394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u="sng" dirty="0">
                  <a:solidFill>
                    <a:srgbClr val="FF0000"/>
                  </a:solidFill>
                </a:rPr>
                <a:t>Achtung: </a:t>
              </a:r>
              <a:r>
                <a:rPr lang="de-DE" sz="1200" dirty="0">
                  <a:solidFill>
                    <a:srgbClr val="FF0000"/>
                  </a:solidFill>
                </a:rPr>
                <a:t>nur noch fossilfreie Wärmeerzeuger im Neubau und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bei grundlegenden Renovierungen im Bestand! 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D.h. keine Öl- oder Gasheizungen mehr!</a:t>
              </a:r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CDA5EB74-6F08-0FBD-5BEC-259F0DBDF25C}"/>
                </a:ext>
              </a:extLst>
            </p:cNvPr>
            <p:cNvGrpSpPr/>
            <p:nvPr/>
          </p:nvGrpSpPr>
          <p:grpSpPr>
            <a:xfrm>
              <a:off x="4084068" y="3212994"/>
              <a:ext cx="2199699" cy="1596748"/>
              <a:chOff x="4084068" y="3212994"/>
              <a:chExt cx="2199699" cy="1596748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  <a:endCxn id="53" idx="6"/>
              </p:cNvCxnSpPr>
              <p:nvPr/>
            </p:nvCxnSpPr>
            <p:spPr bwMode="auto">
              <a:xfrm>
                <a:off x="4443643" y="4774908"/>
                <a:ext cx="1840124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1783D757-6DFE-435D-8051-CF666D886B7E}"/>
                  </a:ext>
                </a:extLst>
              </p:cNvPr>
              <p:cNvSpPr/>
              <p:nvPr/>
            </p:nvSpPr>
            <p:spPr bwMode="auto">
              <a:xfrm>
                <a:off x="6214098" y="4740073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A1A9296-459C-4C4D-85C8-779560A77BAB}"/>
              </a:ext>
            </a:extLst>
          </p:cNvPr>
          <p:cNvGrpSpPr/>
          <p:nvPr/>
        </p:nvGrpSpPr>
        <p:grpSpPr>
          <a:xfrm>
            <a:off x="372616" y="2807691"/>
            <a:ext cx="4104981" cy="2002051"/>
            <a:chOff x="372616" y="2915979"/>
            <a:chExt cx="4104981" cy="2002051"/>
          </a:xfrm>
        </p:grpSpPr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E1DE7B69-C9B2-4A9A-AF26-87143F35943C}"/>
                </a:ext>
              </a:extLst>
            </p:cNvPr>
            <p:cNvGrpSpPr/>
            <p:nvPr/>
          </p:nvGrpSpPr>
          <p:grpSpPr>
            <a:xfrm>
              <a:off x="372616" y="2915979"/>
              <a:ext cx="4104981" cy="2002051"/>
              <a:chOff x="372616" y="2915979"/>
              <a:chExt cx="4104981" cy="2002051"/>
            </a:xfrm>
          </p:grpSpPr>
          <p:pic>
            <p:nvPicPr>
              <p:cNvPr id="4" name="Grafik 3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0F95E97A-8F83-4CCC-A152-55BFF3AF7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3173373" y="2915979"/>
                <a:ext cx="620846" cy="858348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28DAA4B1-75B7-40CD-ABB1-DDBC35BDC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372616" y="3262953"/>
                <a:ext cx="2269469" cy="1328182"/>
              </a:xfrm>
              <a:prstGeom prst="rect">
                <a:avLst/>
              </a:prstGeom>
            </p:spPr>
          </p:pic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09DF102F-6310-49DE-8EA5-C00FF141C416}"/>
                  </a:ext>
                </a:extLst>
              </p:cNvPr>
              <p:cNvSpPr/>
              <p:nvPr/>
            </p:nvSpPr>
            <p:spPr bwMode="auto">
              <a:xfrm>
                <a:off x="2635488" y="3727269"/>
                <a:ext cx="775944" cy="357051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501C4E79-D89B-4D87-9DE8-3CE34C2FEE6F}"/>
                  </a:ext>
                </a:extLst>
              </p:cNvPr>
              <p:cNvCxnSpPr/>
              <p:nvPr/>
            </p:nvCxnSpPr>
            <p:spPr bwMode="auto">
              <a:xfrm>
                <a:off x="3637596" y="3727269"/>
                <a:ext cx="0" cy="115824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23F6BEB4-1267-49D5-A115-97AE002BA09B}"/>
                  </a:ext>
                </a:extLst>
              </p:cNvPr>
              <p:cNvCxnSpPr/>
              <p:nvPr/>
            </p:nvCxnSpPr>
            <p:spPr bwMode="auto">
              <a:xfrm>
                <a:off x="3637596" y="4883196"/>
                <a:ext cx="785930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2CFD925-0C7A-43EA-9B95-EEFB56040591}"/>
                  </a:ext>
                </a:extLst>
              </p:cNvPr>
              <p:cNvSpPr/>
              <p:nvPr/>
            </p:nvSpPr>
            <p:spPr bwMode="auto">
              <a:xfrm>
                <a:off x="4407928" y="4848361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1BEA3553-21A4-4386-9DFA-C59F6FC2D31F}"/>
                </a:ext>
              </a:extLst>
            </p:cNvPr>
            <p:cNvCxnSpPr/>
            <p:nvPr/>
          </p:nvCxnSpPr>
          <p:spPr bwMode="auto">
            <a:xfrm>
              <a:off x="2875547" y="4220982"/>
              <a:ext cx="456133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3945BA-3F14-4665-9BF1-FADDD7CDE29F}"/>
              </a:ext>
            </a:extLst>
          </p:cNvPr>
          <p:cNvGrpSpPr/>
          <p:nvPr/>
        </p:nvGrpSpPr>
        <p:grpSpPr>
          <a:xfrm>
            <a:off x="5813734" y="1145929"/>
            <a:ext cx="4032306" cy="2277897"/>
            <a:chOff x="5813734" y="1254217"/>
            <a:chExt cx="4032306" cy="2277897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22624939-A364-472D-885E-7AFF5FFA3F85}"/>
                </a:ext>
              </a:extLst>
            </p:cNvPr>
            <p:cNvCxnSpPr/>
            <p:nvPr/>
          </p:nvCxnSpPr>
          <p:spPr bwMode="auto">
            <a:xfrm>
              <a:off x="7515441" y="1254217"/>
              <a:ext cx="0" cy="217478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7295660" y="1450929"/>
              <a:ext cx="653385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A5356F7-C04E-4741-9D86-EC81D479A308}"/>
                </a:ext>
              </a:extLst>
            </p:cNvPr>
            <p:cNvSpPr/>
            <p:nvPr/>
          </p:nvSpPr>
          <p:spPr bwMode="auto">
            <a:xfrm>
              <a:off x="7458899" y="1405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8B5E3B7-9803-44C3-9794-D8DA9F57EE11}"/>
                </a:ext>
              </a:extLst>
            </p:cNvPr>
            <p:cNvSpPr txBox="1"/>
            <p:nvPr/>
          </p:nvSpPr>
          <p:spPr>
            <a:xfrm>
              <a:off x="7974456" y="1286683"/>
              <a:ext cx="1871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Datennetz Internet</a:t>
              </a: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5623FAA-0125-46C7-BDFC-2B1C73F54180}"/>
                </a:ext>
              </a:extLst>
            </p:cNvPr>
            <p:cNvCxnSpPr/>
            <p:nvPr/>
          </p:nvCxnSpPr>
          <p:spPr bwMode="auto">
            <a:xfrm>
              <a:off x="6275486" y="3429000"/>
              <a:ext cx="125308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A7604D9-CC65-454F-AC50-4C076115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5813734" y="3221834"/>
              <a:ext cx="476662" cy="31028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0CCC28C9-F7D6-C67D-22FD-B20244D2B609}"/>
              </a:ext>
            </a:extLst>
          </p:cNvPr>
          <p:cNvGrpSpPr/>
          <p:nvPr/>
        </p:nvGrpSpPr>
        <p:grpSpPr>
          <a:xfrm>
            <a:off x="3811625" y="1440005"/>
            <a:ext cx="3351398" cy="3368750"/>
            <a:chOff x="3811625" y="1440005"/>
            <a:chExt cx="3351398" cy="3368750"/>
          </a:xfrm>
        </p:grpSpPr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C18E14C0-804C-DCC1-4C4D-668DD92D2679}"/>
                </a:ext>
              </a:extLst>
            </p:cNvPr>
            <p:cNvGrpSpPr/>
            <p:nvPr/>
          </p:nvGrpSpPr>
          <p:grpSpPr>
            <a:xfrm>
              <a:off x="5598798" y="3495999"/>
              <a:ext cx="418875" cy="1312756"/>
              <a:chOff x="5598798" y="3495999"/>
              <a:chExt cx="418875" cy="1312756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4F64958E-6CC0-4B37-9759-F3B8D732A9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5598798" y="3495999"/>
                <a:ext cx="418875" cy="718622"/>
              </a:xfrm>
              <a:prstGeom prst="rect">
                <a:avLst/>
              </a:prstGeom>
            </p:spPr>
          </p:pic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9A587941-AE49-4A00-A415-1E1A1B38C9FB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 bwMode="auto">
              <a:xfrm flipH="1">
                <a:off x="5806615" y="4214621"/>
                <a:ext cx="1621" cy="55831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8B34A4E2-020B-448C-8628-C4395F2F53FE}"/>
                  </a:ext>
                </a:extLst>
              </p:cNvPr>
              <p:cNvSpPr/>
              <p:nvPr/>
            </p:nvSpPr>
            <p:spPr bwMode="auto">
              <a:xfrm>
                <a:off x="5770065" y="4739086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3D9D3587-3394-4C57-B455-3395A0794555}"/>
                </a:ext>
              </a:extLst>
            </p:cNvPr>
            <p:cNvGrpSpPr/>
            <p:nvPr/>
          </p:nvGrpSpPr>
          <p:grpSpPr>
            <a:xfrm>
              <a:off x="3811625" y="1440005"/>
              <a:ext cx="3351398" cy="1355785"/>
              <a:chOff x="3811625" y="1548293"/>
              <a:chExt cx="3351398" cy="1355785"/>
            </a:xfrm>
          </p:grpSpPr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0D43477C-9A5B-40FB-9F52-C8B7BAE756B5}"/>
                  </a:ext>
                </a:extLst>
              </p:cNvPr>
              <p:cNvGrpSpPr/>
              <p:nvPr/>
            </p:nvGrpSpPr>
            <p:grpSpPr>
              <a:xfrm>
                <a:off x="3811625" y="1601287"/>
                <a:ext cx="3351398" cy="1302791"/>
                <a:chOff x="4965726" y="1601287"/>
                <a:chExt cx="3351398" cy="1302791"/>
              </a:xfrm>
            </p:grpSpPr>
            <p:grpSp>
              <p:nvGrpSpPr>
                <p:cNvPr id="17" name="Gruppieren 16">
                  <a:extLst>
                    <a:ext uri="{FF2B5EF4-FFF2-40B4-BE49-F238E27FC236}">
                      <a16:creationId xmlns:a16="http://schemas.microsoft.com/office/drawing/2014/main" id="{C5578023-2269-452E-BE95-39A0DB118D46}"/>
                    </a:ext>
                  </a:extLst>
                </p:cNvPr>
                <p:cNvGrpSpPr/>
                <p:nvPr/>
              </p:nvGrpSpPr>
              <p:grpSpPr>
                <a:xfrm>
                  <a:off x="4965726" y="1601287"/>
                  <a:ext cx="2344763" cy="1302791"/>
                  <a:chOff x="8364915" y="3815016"/>
                  <a:chExt cx="897300" cy="528571"/>
                </a:xfrm>
              </p:grpSpPr>
              <p:sp>
                <p:nvSpPr>
                  <p:cNvPr id="19" name="Freihandform: Form 18">
                    <a:extLst>
                      <a:ext uri="{FF2B5EF4-FFF2-40B4-BE49-F238E27FC236}">
                        <a16:creationId xmlns:a16="http://schemas.microsoft.com/office/drawing/2014/main" id="{765E8201-2ED6-4455-A791-85E3C90DDD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" name="Freihandform: Form 19">
                    <a:extLst>
                      <a:ext uri="{FF2B5EF4-FFF2-40B4-BE49-F238E27FC236}">
                        <a16:creationId xmlns:a16="http://schemas.microsoft.com/office/drawing/2014/main" id="{50079D3C-241D-4B12-85B6-C6C0EA7157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1" name="Freihandform: Form 20">
                    <a:extLst>
                      <a:ext uri="{FF2B5EF4-FFF2-40B4-BE49-F238E27FC236}">
                        <a16:creationId xmlns:a16="http://schemas.microsoft.com/office/drawing/2014/main" id="{F05163AF-20A9-41AF-AE41-E61103D469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2" name="Freihandform: Form 21">
                    <a:extLst>
                      <a:ext uri="{FF2B5EF4-FFF2-40B4-BE49-F238E27FC236}">
                        <a16:creationId xmlns:a16="http://schemas.microsoft.com/office/drawing/2014/main" id="{DF5FF9D8-2AB6-4269-9454-2049E1F8C8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7D14DC26-2A0F-4E68-BC11-2766490D97A0}"/>
                    </a:ext>
                  </a:extLst>
                </p:cNvPr>
                <p:cNvCxnSpPr/>
                <p:nvPr/>
              </p:nvCxnSpPr>
              <p:spPr bwMode="auto">
                <a:xfrm>
                  <a:off x="7180445" y="2625587"/>
                  <a:ext cx="1102767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2870BAA-3707-4FD2-BD2B-1F940EDDBD44}"/>
                    </a:ext>
                  </a:extLst>
                </p:cNvPr>
                <p:cNvSpPr/>
                <p:nvPr/>
              </p:nvSpPr>
              <p:spPr bwMode="auto">
                <a:xfrm>
                  <a:off x="8247455" y="2590752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87FFDE7C-70A4-4E6E-847B-8FEBBFD837C1}"/>
                  </a:ext>
                </a:extLst>
              </p:cNvPr>
              <p:cNvCxnSpPr/>
              <p:nvPr/>
            </p:nvCxnSpPr>
            <p:spPr bwMode="auto">
              <a:xfrm>
                <a:off x="6652450" y="1548293"/>
                <a:ext cx="0" cy="79331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5151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Energiewende mit einer maximalen Eigenversorgung revolutionieren !</a:t>
            </a:r>
          </a:p>
        </p:txBody>
      </p: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einsetzbar.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Produzent und Konsument!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4B6FA31-E101-4E26-817D-56EB1100FC67}"/>
              </a:ext>
            </a:extLst>
          </p:cNvPr>
          <p:cNvGrpSpPr/>
          <p:nvPr/>
        </p:nvGrpSpPr>
        <p:grpSpPr>
          <a:xfrm>
            <a:off x="7528568" y="1879347"/>
            <a:ext cx="2377432" cy="1398064"/>
            <a:chOff x="7528568" y="1879347"/>
            <a:chExt cx="2377432" cy="1398064"/>
          </a:xfrm>
        </p:grpSpPr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E5AC6EDE-9DC9-4F8B-921D-B9DCC88C5535}"/>
                </a:ext>
              </a:extLst>
            </p:cNvPr>
            <p:cNvSpPr txBox="1"/>
            <p:nvPr/>
          </p:nvSpPr>
          <p:spPr>
            <a:xfrm>
              <a:off x="7528568" y="1879347"/>
              <a:ext cx="237743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  <a:latin typeface="+mn-lt"/>
                  <a:ea typeface="Calibri" panose="020F0502020204030204" pitchFamily="34" charset="0"/>
                </a:rPr>
                <a:t>V</a:t>
              </a:r>
              <a:r>
                <a:rPr lang="de-DE" sz="1200" dirty="0">
                  <a:solidFill>
                    <a:srgbClr val="FF0000"/>
                  </a:solidFill>
                  <a:effectLst/>
                  <a:latin typeface="+mn-lt"/>
                  <a:ea typeface="Calibri" panose="020F0502020204030204" pitchFamily="34" charset="0"/>
                </a:rPr>
                <a:t>on den 20,3 Mio. Heizungs-anlagen im Bestand sind ca. 70% der Öl- und 60% der Gasheizungen älter als 20 Jahre! 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1650A0BE-9E8A-4888-8259-FBF012F73EDA}"/>
                </a:ext>
              </a:extLst>
            </p:cNvPr>
            <p:cNvSpPr txBox="1"/>
            <p:nvPr/>
          </p:nvSpPr>
          <p:spPr>
            <a:xfrm>
              <a:off x="7528568" y="2815746"/>
              <a:ext cx="21533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u="sng" dirty="0">
                  <a:effectLst/>
                  <a:latin typeface="+mj-lt"/>
                  <a:ea typeface="Calibri" panose="020F0502020204030204" pitchFamily="34" charset="0"/>
                </a:rPr>
                <a:t>Quelle</a:t>
              </a:r>
              <a:r>
                <a:rPr lang="de-DE" sz="1200" dirty="0">
                  <a:effectLst/>
                  <a:latin typeface="+mj-lt"/>
                  <a:ea typeface="Calibri" panose="020F0502020204030204" pitchFamily="34" charset="0"/>
                </a:rPr>
                <a:t>: </a:t>
              </a:r>
              <a:r>
                <a:rPr lang="de-DE" sz="1200" dirty="0">
                  <a:latin typeface="+mj-lt"/>
                  <a:ea typeface="Calibri" panose="020F0502020204030204" pitchFamily="34" charset="0"/>
                </a:rPr>
                <a:t>Sc</a:t>
              </a:r>
              <a:r>
                <a:rPr lang="de-DE" sz="1200" dirty="0">
                  <a:effectLst/>
                  <a:latin typeface="+mj-lt"/>
                  <a:ea typeface="Calibri" panose="020F0502020204030204" pitchFamily="34" charset="0"/>
                </a:rPr>
                <a:t>hornsteinfeger-handwerk 2020</a:t>
              </a:r>
            </a:p>
          </p:txBody>
        </p:sp>
      </p:grpSp>
      <p:sp>
        <p:nvSpPr>
          <p:cNvPr id="119" name="Textfeld 118">
            <a:extLst>
              <a:ext uri="{FF2B5EF4-FFF2-40B4-BE49-F238E27FC236}">
                <a16:creationId xmlns:a16="http://schemas.microsoft.com/office/drawing/2014/main" id="{8C1F41AD-0940-5E89-AFFA-DB73CDBA9272}"/>
              </a:ext>
            </a:extLst>
          </p:cNvPr>
          <p:cNvSpPr txBox="1"/>
          <p:nvPr/>
        </p:nvSpPr>
        <p:spPr>
          <a:xfrm>
            <a:off x="301451" y="5685696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erreicht je nach Konfiguration hohe Autarkiegrade</a:t>
            </a:r>
          </a:p>
        </p:txBody>
      </p:sp>
    </p:spTree>
    <p:extLst>
      <p:ext uri="{BB962C8B-B14F-4D97-AF65-F5344CB8AC3E}">
        <p14:creationId xmlns:p14="http://schemas.microsoft.com/office/powerpoint/2010/main" val="6249873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0" grpId="0"/>
      <p:bldP spid="101" grpId="0"/>
      <p:bldP spid="32" grpId="0"/>
      <p:bldP spid="104" grpId="0"/>
      <p:bldP spid="1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62010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Erzeugung und Verbrauch (09/2021-08/2022)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985226" y="5843408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635EE035-D82B-D0B2-FBAE-76C530AB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45890"/>
              </p:ext>
            </p:extLst>
          </p:nvPr>
        </p:nvGraphicFramePr>
        <p:xfrm>
          <a:off x="441781" y="4860587"/>
          <a:ext cx="88465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124">
                  <a:extLst>
                    <a:ext uri="{9D8B030D-6E8A-4147-A177-3AD203B41FA5}">
                      <a16:colId xmlns:a16="http://schemas.microsoft.com/office/drawing/2014/main" val="1245036566"/>
                    </a:ext>
                  </a:extLst>
                </a:gridCol>
                <a:gridCol w="2613175">
                  <a:extLst>
                    <a:ext uri="{9D8B030D-6E8A-4147-A177-3AD203B41FA5}">
                      <a16:colId xmlns:a16="http://schemas.microsoft.com/office/drawing/2014/main" val="2879696164"/>
                    </a:ext>
                  </a:extLst>
                </a:gridCol>
                <a:gridCol w="2211650">
                  <a:extLst>
                    <a:ext uri="{9D8B030D-6E8A-4147-A177-3AD203B41FA5}">
                      <a16:colId xmlns:a16="http://schemas.microsoft.com/office/drawing/2014/main" val="2194678476"/>
                    </a:ext>
                  </a:extLst>
                </a:gridCol>
                <a:gridCol w="2211650">
                  <a:extLst>
                    <a:ext uri="{9D8B030D-6E8A-4147-A177-3AD203B41FA5}">
                      <a16:colId xmlns:a16="http://schemas.microsoft.com/office/drawing/2014/main" val="300064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Energie-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Erzeugung (PV)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Verbrauch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Saldo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6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15.540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12.535</a:t>
                      </a:r>
                    </a:p>
                    <a:p>
                      <a:pPr algn="ctr"/>
                      <a:endParaRPr lang="de-DE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3.005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86722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364778" y="81824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529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Bilanziell ist dieser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mehr als ausgeglichen!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3378DCE0-8F8A-1967-0BB1-03B8835CD2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079926"/>
              </p:ext>
            </p:extLst>
          </p:nvPr>
        </p:nvGraphicFramePr>
        <p:xfrm>
          <a:off x="441781" y="1126021"/>
          <a:ext cx="8956219" cy="36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DE55302-3552-D92D-9048-9E5A81CFE55C}"/>
              </a:ext>
            </a:extLst>
          </p:cNvPr>
          <p:cNvGrpSpPr/>
          <p:nvPr/>
        </p:nvGrpSpPr>
        <p:grpSpPr>
          <a:xfrm>
            <a:off x="6955394" y="816141"/>
            <a:ext cx="2298231" cy="619760"/>
            <a:chOff x="9390054" y="1706880"/>
            <a:chExt cx="2298231" cy="61976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1622972-784B-7C39-CEA8-A6B4C02B9A55}"/>
                </a:ext>
              </a:extLst>
            </p:cNvPr>
            <p:cNvSpPr/>
            <p:nvPr/>
          </p:nvSpPr>
          <p:spPr bwMode="auto">
            <a:xfrm>
              <a:off x="9390054" y="1706880"/>
              <a:ext cx="2182186" cy="619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77128E-DB8B-58E2-DAA8-C9DFBBEC5978}"/>
                </a:ext>
              </a:extLst>
            </p:cNvPr>
            <p:cNvSpPr txBox="1"/>
            <p:nvPr/>
          </p:nvSpPr>
          <p:spPr>
            <a:xfrm>
              <a:off x="9509760" y="1785070"/>
              <a:ext cx="1786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Energieerzeugung (PV)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Energieverbrauch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B3DC7-A7E0-2167-987C-A4B3BA6AC3D1}"/>
                </a:ext>
              </a:extLst>
            </p:cNvPr>
            <p:cNvSpPr/>
            <p:nvPr/>
          </p:nvSpPr>
          <p:spPr bwMode="auto">
            <a:xfrm>
              <a:off x="11235757" y="1872975"/>
              <a:ext cx="452528" cy="12492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0DA993A-D1AA-C7DB-BA64-E01AB15D49A1}"/>
                </a:ext>
              </a:extLst>
            </p:cNvPr>
            <p:cNvSpPr/>
            <p:nvPr/>
          </p:nvSpPr>
          <p:spPr bwMode="auto">
            <a:xfrm>
              <a:off x="11235757" y="2069563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093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58" y="-21132"/>
            <a:ext cx="62020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Saisonale Betriebsphasen (09/2021-08/2022)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447675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8C2F0A4-76F7-4FF1-8765-85B92EDBD0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942013"/>
              </p:ext>
            </p:extLst>
          </p:nvPr>
        </p:nvGraphicFramePr>
        <p:xfrm>
          <a:off x="2668905" y="2058352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66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Sommer-Überschüsse des </a:t>
            </a:r>
            <a:r>
              <a:rPr lang="de-DE" altLang="de-DE" sz="1800" dirty="0" err="1">
                <a:solidFill>
                  <a:srgbClr val="00B050"/>
                </a:solidFill>
              </a:rPr>
              <a:t>ProSumers</a:t>
            </a:r>
            <a:r>
              <a:rPr lang="de-DE" altLang="de-DE" sz="1800" dirty="0">
                <a:solidFill>
                  <a:srgbClr val="00B050"/>
                </a:solidFill>
              </a:rPr>
              <a:t> müsste man in den Winter retten können!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BE8FFB-35E0-4480-B210-0A922C4E4CF0}"/>
              </a:ext>
            </a:extLst>
          </p:cNvPr>
          <p:cNvSpPr txBox="1"/>
          <p:nvPr/>
        </p:nvSpPr>
        <p:spPr>
          <a:xfrm>
            <a:off x="4996180" y="225839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9F4E84-405D-4900-BE3E-94BA34C0CC8D}"/>
              </a:ext>
            </a:extLst>
          </p:cNvPr>
          <p:cNvSpPr txBox="1"/>
          <p:nvPr/>
        </p:nvSpPr>
        <p:spPr>
          <a:xfrm>
            <a:off x="5716617" y="23777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19475-B826-4966-BE03-866FF73DC748}"/>
              </a:ext>
            </a:extLst>
          </p:cNvPr>
          <p:cNvSpPr txBox="1"/>
          <p:nvPr/>
        </p:nvSpPr>
        <p:spPr>
          <a:xfrm>
            <a:off x="6230634" y="267794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175751-05D5-4D98-8ED1-CBFF842F5A4C}"/>
              </a:ext>
            </a:extLst>
          </p:cNvPr>
          <p:cNvSpPr txBox="1"/>
          <p:nvPr/>
        </p:nvSpPr>
        <p:spPr>
          <a:xfrm>
            <a:off x="6375414" y="304881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Apr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9E71EB1-7A1F-474E-8F96-399FAAAD4C05}"/>
              </a:ext>
            </a:extLst>
          </p:cNvPr>
          <p:cNvSpPr txBox="1"/>
          <p:nvPr/>
        </p:nvSpPr>
        <p:spPr>
          <a:xfrm>
            <a:off x="6055374" y="34683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0F8BF9-504D-4C73-9242-F9C1E051B8D1}"/>
              </a:ext>
            </a:extLst>
          </p:cNvPr>
          <p:cNvSpPr txBox="1"/>
          <p:nvPr/>
        </p:nvSpPr>
        <p:spPr>
          <a:xfrm>
            <a:off x="5207014" y="37319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077157-7057-48C0-8364-89F0E9461FED}"/>
              </a:ext>
            </a:extLst>
          </p:cNvPr>
          <p:cNvSpPr txBox="1"/>
          <p:nvPr/>
        </p:nvSpPr>
        <p:spPr>
          <a:xfrm>
            <a:off x="4261896" y="37326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6566E-E334-49E7-9FF4-F90918830D49}"/>
              </a:ext>
            </a:extLst>
          </p:cNvPr>
          <p:cNvSpPr txBox="1"/>
          <p:nvPr/>
        </p:nvSpPr>
        <p:spPr>
          <a:xfrm>
            <a:off x="3403376" y="34683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D319A8-B314-4854-8E29-0A5BC7407FA8}"/>
              </a:ext>
            </a:extLst>
          </p:cNvPr>
          <p:cNvSpPr txBox="1"/>
          <p:nvPr/>
        </p:nvSpPr>
        <p:spPr>
          <a:xfrm>
            <a:off x="2994436" y="30555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Sep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8F2BBA-C4A2-4B27-AD1A-64CCADE54AA0}"/>
              </a:ext>
            </a:extLst>
          </p:cNvPr>
          <p:cNvSpPr txBox="1"/>
          <p:nvPr/>
        </p:nvSpPr>
        <p:spPr>
          <a:xfrm>
            <a:off x="3216870" y="267434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Okt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6249B7-92D0-4D8B-9D90-34021DCF35CC}"/>
              </a:ext>
            </a:extLst>
          </p:cNvPr>
          <p:cNvSpPr txBox="1"/>
          <p:nvPr/>
        </p:nvSpPr>
        <p:spPr>
          <a:xfrm>
            <a:off x="3802536" y="238257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Nov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976227-564C-4B2E-852B-70FD2B26F07D}"/>
              </a:ext>
            </a:extLst>
          </p:cNvPr>
          <p:cNvSpPr txBox="1"/>
          <p:nvPr/>
        </p:nvSpPr>
        <p:spPr>
          <a:xfrm>
            <a:off x="4420574" y="22587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Dez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C2730724-4D7F-4F06-C0D3-5F30888CA228}"/>
              </a:ext>
            </a:extLst>
          </p:cNvPr>
          <p:cNvSpPr txBox="1"/>
          <p:nvPr/>
        </p:nvSpPr>
        <p:spPr>
          <a:xfrm>
            <a:off x="2901333" y="1432312"/>
            <a:ext cx="404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u="sng" dirty="0">
                <a:solidFill>
                  <a:srgbClr val="FF0000"/>
                </a:solidFill>
              </a:rPr>
              <a:t>1/3 Winter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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>
                <a:solidFill>
                  <a:srgbClr val="FF0000"/>
                </a:solidFill>
              </a:rPr>
              <a:t>: - 4.779 kWh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979A9E-BE0A-E42D-11E3-57A86AAC7D39}"/>
              </a:ext>
            </a:extLst>
          </p:cNvPr>
          <p:cNvGrpSpPr/>
          <p:nvPr/>
        </p:nvGrpSpPr>
        <p:grpSpPr>
          <a:xfrm>
            <a:off x="907129" y="2444302"/>
            <a:ext cx="7541468" cy="1105271"/>
            <a:chOff x="907129" y="2444302"/>
            <a:chExt cx="7541468" cy="1105271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32D4016C-E2AA-06E1-69DA-87FD5EE218B5}"/>
                </a:ext>
              </a:extLst>
            </p:cNvPr>
            <p:cNvGrpSpPr/>
            <p:nvPr/>
          </p:nvGrpSpPr>
          <p:grpSpPr>
            <a:xfrm>
              <a:off x="7132607" y="2618234"/>
              <a:ext cx="1315990" cy="830997"/>
              <a:chOff x="7164735" y="2763949"/>
              <a:chExt cx="1315990" cy="830997"/>
            </a:xfrm>
          </p:grpSpPr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4574A2D0-1F76-14B0-A76C-28CD4A733131}"/>
                  </a:ext>
                </a:extLst>
              </p:cNvPr>
              <p:cNvSpPr txBox="1"/>
              <p:nvPr/>
            </p:nvSpPr>
            <p:spPr>
              <a:xfrm>
                <a:off x="7164735" y="2763949"/>
                <a:ext cx="124745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Frühjahr:</a:t>
                </a:r>
                <a:br>
                  <a:rPr lang="de-DE" sz="1600" dirty="0">
                    <a:solidFill>
                      <a:srgbClr val="FF0000"/>
                    </a:solidFill>
                  </a:rPr>
                </a:b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br>
                  <a:rPr lang="de-DE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</a:br>
                <a:r>
                  <a:rPr lang="el-GR" sz="1600" dirty="0">
                    <a:solidFill>
                      <a:srgbClr val="FF0000"/>
                    </a:solidFill>
                  </a:rPr>
                  <a:t>Δ</a:t>
                </a:r>
                <a:r>
                  <a:rPr lang="de-DE" sz="1600" dirty="0">
                    <a:solidFill>
                      <a:srgbClr val="FF0000"/>
                    </a:solidFill>
                  </a:rPr>
                  <a:t>: </a:t>
                </a:r>
                <a:r>
                  <a:rPr lang="de-DE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522 kWh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Bogen 70">
                <a:extLst>
                  <a:ext uri="{FF2B5EF4-FFF2-40B4-BE49-F238E27FC236}">
                    <a16:creationId xmlns:a16="http://schemas.microsoft.com/office/drawing/2014/main" id="{807CE5AF-81BF-C2E4-3BC5-DE95A7143BAA}"/>
                  </a:ext>
                </a:extLst>
              </p:cNvPr>
              <p:cNvSpPr/>
              <p:nvPr/>
            </p:nvSpPr>
            <p:spPr bwMode="auto">
              <a:xfrm>
                <a:off x="8287823" y="3116205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A759F9CD-2EEF-D215-9882-6CCA32E13A67}"/>
                </a:ext>
              </a:extLst>
            </p:cNvPr>
            <p:cNvGrpSpPr/>
            <p:nvPr/>
          </p:nvGrpSpPr>
          <p:grpSpPr>
            <a:xfrm>
              <a:off x="907129" y="2444302"/>
              <a:ext cx="1906291" cy="1105271"/>
              <a:chOff x="754825" y="2489675"/>
              <a:chExt cx="1906291" cy="1105271"/>
            </a:xfrm>
          </p:grpSpPr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77DEA25F-3031-74FA-8EA7-F5673FB01DF0}"/>
                  </a:ext>
                </a:extLst>
              </p:cNvPr>
              <p:cNvSpPr txBox="1"/>
              <p:nvPr/>
            </p:nvSpPr>
            <p:spPr>
              <a:xfrm>
                <a:off x="1114699" y="2763949"/>
                <a:ext cx="124745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Herbst:</a:t>
                </a:r>
                <a:br>
                  <a:rPr lang="de-DE" sz="1600" dirty="0">
                    <a:solidFill>
                      <a:srgbClr val="FF0000"/>
                    </a:solidFill>
                  </a:rPr>
                </a:b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br>
                  <a:rPr lang="de-DE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</a:br>
                <a:r>
                  <a:rPr lang="el-GR" sz="1600" dirty="0">
                    <a:solidFill>
                      <a:srgbClr val="FF0000"/>
                    </a:solidFill>
                  </a:rPr>
                  <a:t>Δ</a:t>
                </a:r>
                <a:r>
                  <a:rPr lang="de-DE" sz="1600" dirty="0">
                    <a:solidFill>
                      <a:srgbClr val="FF0000"/>
                    </a:solidFill>
                  </a:rPr>
                  <a:t>: </a:t>
                </a:r>
                <a:r>
                  <a:rPr lang="de-DE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555 kWh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50829027-062C-C2C2-0058-E4FCDBE6E777}"/>
                  </a:ext>
                </a:extLst>
              </p:cNvPr>
              <p:cNvSpPr txBox="1"/>
              <p:nvPr/>
            </p:nvSpPr>
            <p:spPr>
              <a:xfrm>
                <a:off x="754825" y="2489675"/>
                <a:ext cx="1906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u="sng" dirty="0">
                    <a:solidFill>
                      <a:srgbClr val="FF0000"/>
                    </a:solidFill>
                  </a:rPr>
                  <a:t>1/3 Übergangszeit</a:t>
                </a:r>
                <a:r>
                  <a:rPr lang="de-DE" sz="1600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  <p:sp>
            <p:nvSpPr>
              <p:cNvPr id="69" name="Bogen 68">
                <a:extLst>
                  <a:ext uri="{FF2B5EF4-FFF2-40B4-BE49-F238E27FC236}">
                    <a16:creationId xmlns:a16="http://schemas.microsoft.com/office/drawing/2014/main" id="{563C5B20-3E27-D0A9-3A93-9B84AD26B9A1}"/>
                  </a:ext>
                </a:extLst>
              </p:cNvPr>
              <p:cNvSpPr/>
              <p:nvPr/>
            </p:nvSpPr>
            <p:spPr bwMode="auto">
              <a:xfrm>
                <a:off x="2185615" y="3108104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A6C3D708-0118-0ECC-7FBE-5734311B4BAC}"/>
              </a:ext>
            </a:extLst>
          </p:cNvPr>
          <p:cNvSpPr txBox="1"/>
          <p:nvPr/>
        </p:nvSpPr>
        <p:spPr>
          <a:xfrm>
            <a:off x="2808915" y="4871504"/>
            <a:ext cx="4230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u="sng" dirty="0">
                <a:solidFill>
                  <a:srgbClr val="FF0000"/>
                </a:solidFill>
              </a:rPr>
              <a:t>1/3 Sommer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  <a:p>
            <a:pPr algn="ctr"/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>
                <a:solidFill>
                  <a:srgbClr val="FF0000"/>
                </a:solidFill>
              </a:rPr>
              <a:t>: 6.707 kWh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223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3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16968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Tageslastgang „Wintersonnenwende“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348487" y="6011316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33DAD3-8930-AC2F-FE52-58E9D25AD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7" t="28628" r="46782" b="10819"/>
          <a:stretch/>
        </p:blipFill>
        <p:spPr>
          <a:xfrm>
            <a:off x="110022" y="833120"/>
            <a:ext cx="8405160" cy="5222240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3038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Winter: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hat gleichzeitig hohen Energiebedarf und geringen PV-Ertrag!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77128E-DB8B-58E2-DAA8-C9DFBBEC5978}"/>
              </a:ext>
            </a:extLst>
          </p:cNvPr>
          <p:cNvSpPr txBox="1"/>
          <p:nvPr/>
        </p:nvSpPr>
        <p:spPr>
          <a:xfrm>
            <a:off x="8512453" y="2886856"/>
            <a:ext cx="1369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Energie-Saldo: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- 68,2 kWh</a:t>
            </a:r>
          </a:p>
          <a:p>
            <a:pPr algn="ctr"/>
            <a:r>
              <a:rPr lang="de-DE" sz="1400" dirty="0">
                <a:solidFill>
                  <a:srgbClr val="FF0000"/>
                </a:solidFill>
              </a:rPr>
              <a:t> - 84%</a:t>
            </a:r>
          </a:p>
        </p:txBody>
      </p:sp>
    </p:spTree>
    <p:extLst>
      <p:ext uri="{BB962C8B-B14F-4D97-AF65-F5344CB8AC3E}">
        <p14:creationId xmlns:p14="http://schemas.microsoft.com/office/powerpoint/2010/main" val="10088421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49645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(4)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Tageslastgang „Tag-Nacht-Gleiche“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AF6ED9-B391-714D-9909-911C5AD20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0" t="30911" r="46694" b="8594"/>
          <a:stretch/>
        </p:blipFill>
        <p:spPr>
          <a:xfrm>
            <a:off x="172720" y="822961"/>
            <a:ext cx="8425494" cy="530742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279512D-F15E-D61C-8FB2-DDAC792F5E0E}"/>
              </a:ext>
            </a:extLst>
          </p:cNvPr>
          <p:cNvSpPr txBox="1"/>
          <p:nvPr/>
        </p:nvSpPr>
        <p:spPr>
          <a:xfrm>
            <a:off x="7348487" y="6011316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3038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 ausgeglichen!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C82362-A2DB-8DCE-088A-1B81B6FED632}"/>
              </a:ext>
            </a:extLst>
          </p:cNvPr>
          <p:cNvSpPr txBox="1"/>
          <p:nvPr/>
        </p:nvSpPr>
        <p:spPr>
          <a:xfrm>
            <a:off x="8598214" y="288685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Energie-Saldo: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+ 5,6 kWh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+ 14%</a:t>
            </a:r>
          </a:p>
        </p:txBody>
      </p:sp>
    </p:spTree>
    <p:extLst>
      <p:ext uri="{BB962C8B-B14F-4D97-AF65-F5344CB8AC3E}">
        <p14:creationId xmlns:p14="http://schemas.microsoft.com/office/powerpoint/2010/main" val="15060090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B59868F-4E83-4949-8C8F-60D131B5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193436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563BFB"/>
                </a:solidFill>
              </a:rPr>
              <a:t>Sektorkopplung</a:t>
            </a:r>
            <a:r>
              <a:rPr lang="de-DE" altLang="de-DE" sz="1800" dirty="0">
                <a:solidFill>
                  <a:srgbClr val="563BFB"/>
                </a:solidFill>
              </a:rPr>
              <a:t> beim Verbraucher: „</a:t>
            </a:r>
            <a:r>
              <a:rPr lang="de-DE" altLang="de-DE" sz="1800" dirty="0" err="1">
                <a:solidFill>
                  <a:srgbClr val="563BFB"/>
                </a:solidFill>
              </a:rPr>
              <a:t>ProSumer</a:t>
            </a:r>
            <a:r>
              <a:rPr lang="de-DE" altLang="de-DE" sz="1800" dirty="0">
                <a:solidFill>
                  <a:srgbClr val="563BFB"/>
                </a:solidFill>
              </a:rPr>
              <a:t>“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allgemein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Projekt </a:t>
            </a:r>
            <a:r>
              <a:rPr lang="de-DE" altLang="de-DE" sz="1800" dirty="0" err="1">
                <a:solidFill>
                  <a:srgbClr val="563BFB"/>
                </a:solidFill>
              </a:rPr>
              <a:t>Hergersweiler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563BFB"/>
                </a:solidFill>
              </a:rPr>
              <a:t>Energiedaten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563BFB"/>
                </a:solidFill>
              </a:rPr>
              <a:t>Einsparungen/Einnahmen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 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1C3CFFA-1AB3-0897-0FE5-B1681B32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2153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Funktionsweise der Wärmepumpe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2C177B9-3161-E844-FC52-E1235392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962554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Entscheidungsprozess zur Wärmepumpe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325C531-04C8-07D2-882F-CB255F2AF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280512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Wärmepumpen-Projekt </a:t>
            </a:r>
            <a:r>
              <a:rPr lang="de-DE" altLang="de-DE" sz="1800" dirty="0" err="1">
                <a:solidFill>
                  <a:srgbClr val="563BFB"/>
                </a:solidFill>
              </a:rPr>
              <a:t>Hergersweiler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Komponenten der Heizungsanlage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Hydraulik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Elektrik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Temperaturdaten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Energiedaten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DBFE1C5-10A4-D043-F3DD-8FD70BB7B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76361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49645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Tageslastgang „Sommertag“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279512D-F15E-D61C-8FB2-DDAC792F5E0E}"/>
              </a:ext>
            </a:extLst>
          </p:cNvPr>
          <p:cNvSpPr txBox="1"/>
          <p:nvPr/>
        </p:nvSpPr>
        <p:spPr>
          <a:xfrm>
            <a:off x="7348487" y="6011316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D44EDA-3499-FADE-0971-40C734F55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1" t="29906" r="46747" b="9395"/>
          <a:stretch/>
        </p:blipFill>
        <p:spPr>
          <a:xfrm>
            <a:off x="254000" y="857736"/>
            <a:ext cx="8344214" cy="5153580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3038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„. . . und es war Sommer . . .“!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C82362-A2DB-8DCE-088A-1B81B6FED632}"/>
              </a:ext>
            </a:extLst>
          </p:cNvPr>
          <p:cNvSpPr txBox="1"/>
          <p:nvPr/>
        </p:nvSpPr>
        <p:spPr>
          <a:xfrm>
            <a:off x="8512453" y="2886856"/>
            <a:ext cx="1369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Energie-Saldo:</a:t>
            </a:r>
          </a:p>
          <a:p>
            <a:pPr algn="ctr"/>
            <a:r>
              <a:rPr lang="de-DE" sz="1400" dirty="0">
                <a:solidFill>
                  <a:srgbClr val="FF0000"/>
                </a:solidFill>
              </a:rPr>
              <a:t>+ 71,6 kWh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+ 270 %</a:t>
            </a:r>
          </a:p>
        </p:txBody>
      </p:sp>
    </p:spTree>
    <p:extLst>
      <p:ext uri="{BB962C8B-B14F-4D97-AF65-F5344CB8AC3E}">
        <p14:creationId xmlns:p14="http://schemas.microsoft.com/office/powerpoint/2010/main" val="254463408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77665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(6)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Autarkie- und Eigenverbrauchsquote (09/2021-08/2022)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392202" y="5722221"/>
            <a:ext cx="1424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635EE035-D82B-D0B2-FBAE-76C530AB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400318"/>
              </p:ext>
            </p:extLst>
          </p:nvPr>
        </p:nvGraphicFramePr>
        <p:xfrm>
          <a:off x="1188740" y="4972363"/>
          <a:ext cx="754137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11">
                  <a:extLst>
                    <a:ext uri="{9D8B030D-6E8A-4147-A177-3AD203B41FA5}">
                      <a16:colId xmlns:a16="http://schemas.microsoft.com/office/drawing/2014/main" val="1245036566"/>
                    </a:ext>
                  </a:extLst>
                </a:gridCol>
                <a:gridCol w="2970172">
                  <a:extLst>
                    <a:ext uri="{9D8B030D-6E8A-4147-A177-3AD203B41FA5}">
                      <a16:colId xmlns:a16="http://schemas.microsoft.com/office/drawing/2014/main" val="2879696164"/>
                    </a:ext>
                  </a:extLst>
                </a:gridCol>
                <a:gridCol w="2513791">
                  <a:extLst>
                    <a:ext uri="{9D8B030D-6E8A-4147-A177-3AD203B41FA5}">
                      <a16:colId xmlns:a16="http://schemas.microsoft.com/office/drawing/2014/main" val="2194678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Jahresquoten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Autarkie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Eigenverbrauch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6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0000FF"/>
                          </a:solidFill>
                        </a:rPr>
                        <a:t>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0000FF"/>
                          </a:solidFill>
                        </a:rPr>
                        <a:t>29,2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86722"/>
                  </a:ext>
                </a:extLst>
              </a:tr>
            </a:tbl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B23AC7CD-344F-5148-5ADB-504A15100E5F}"/>
              </a:ext>
            </a:extLst>
          </p:cNvPr>
          <p:cNvSpPr txBox="1"/>
          <p:nvPr/>
        </p:nvSpPr>
        <p:spPr>
          <a:xfrm>
            <a:off x="588685" y="1136281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82263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einem Akku könnte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für 2/3 des Jahres zu 100 % autark sein!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D21312C-C696-F09D-080F-811727F82CD8}"/>
              </a:ext>
            </a:extLst>
          </p:cNvPr>
          <p:cNvGrpSpPr/>
          <p:nvPr/>
        </p:nvGrpSpPr>
        <p:grpSpPr>
          <a:xfrm>
            <a:off x="5088260" y="945049"/>
            <a:ext cx="3641854" cy="619760"/>
            <a:chOff x="5699761" y="1125748"/>
            <a:chExt cx="3641854" cy="61976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1622972-784B-7C39-CEA8-A6B4C02B9A55}"/>
                </a:ext>
              </a:extLst>
            </p:cNvPr>
            <p:cNvSpPr/>
            <p:nvPr/>
          </p:nvSpPr>
          <p:spPr bwMode="auto">
            <a:xfrm>
              <a:off x="5699761" y="1125748"/>
              <a:ext cx="3457966" cy="619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77128E-DB8B-58E2-DAA8-C9DFBBEC5978}"/>
                </a:ext>
              </a:extLst>
            </p:cNvPr>
            <p:cNvSpPr txBox="1"/>
            <p:nvPr/>
          </p:nvSpPr>
          <p:spPr>
            <a:xfrm>
              <a:off x="5699761" y="1203938"/>
              <a:ext cx="2924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Autarkiequote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Eigenverbrauchsquote von Erzeugung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B3DC7-A7E0-2167-987C-A4B3BA6AC3D1}"/>
                </a:ext>
              </a:extLst>
            </p:cNvPr>
            <p:cNvSpPr/>
            <p:nvPr/>
          </p:nvSpPr>
          <p:spPr bwMode="auto">
            <a:xfrm>
              <a:off x="8624524" y="1291843"/>
              <a:ext cx="717091" cy="12492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0DA993A-D1AA-C7DB-BA64-E01AB15D49A1}"/>
                </a:ext>
              </a:extLst>
            </p:cNvPr>
            <p:cNvSpPr/>
            <p:nvPr/>
          </p:nvSpPr>
          <p:spPr bwMode="auto">
            <a:xfrm>
              <a:off x="8624524" y="1488431"/>
              <a:ext cx="717091" cy="12492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CD68A45E-09F8-41B1-B1D4-A55B8C50D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047677"/>
              </p:ext>
            </p:extLst>
          </p:nvPr>
        </p:nvGraphicFramePr>
        <p:xfrm>
          <a:off x="933651" y="1214471"/>
          <a:ext cx="8085221" cy="374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89445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78450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(7)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Energie- und Betriebskostenvergleich (09/2021-08/2022)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267" y="5972591"/>
            <a:ext cx="11253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W. Thiel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875653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203876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Strom (Haushalt): 3.662 kWh/a</a:t>
            </a:r>
          </a:p>
          <a:p>
            <a:r>
              <a:rPr lang="de-DE" sz="1600" dirty="0"/>
              <a:t>Auto: 12.579 km/a</a:t>
            </a:r>
          </a:p>
          <a:p>
            <a:r>
              <a:rPr lang="de-DE" sz="1600" dirty="0"/>
              <a:t>Wärmebedarf: 29.603 kWh/a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4ECBA13-F260-45DE-8A72-DA82893297C1}"/>
              </a:ext>
            </a:extLst>
          </p:cNvPr>
          <p:cNvSpPr txBox="1"/>
          <p:nvPr/>
        </p:nvSpPr>
        <p:spPr>
          <a:xfrm>
            <a:off x="386179" y="4167973"/>
            <a:ext cx="3130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„Brennstoff“-Preise (02.08.2022)</a:t>
            </a:r>
            <a:br>
              <a:rPr lang="de-DE" sz="1600" dirty="0"/>
            </a:br>
            <a:r>
              <a:rPr lang="de-DE" sz="1600" dirty="0"/>
              <a:t>- Strompreis/kWh: 31,42 € ct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Einsp.Vergüt</a:t>
            </a:r>
            <a:r>
              <a:rPr lang="de-DE" sz="1600" dirty="0"/>
              <a:t>./kWh: 18,5 € ct</a:t>
            </a:r>
            <a:br>
              <a:rPr lang="de-DE" sz="1600" dirty="0"/>
            </a:br>
            <a:r>
              <a:rPr lang="de-DE" sz="1600" dirty="0"/>
              <a:t>- Dieselpreis/i: 1,90 €</a:t>
            </a:r>
            <a:br>
              <a:rPr lang="de-DE" sz="1600" dirty="0"/>
            </a:br>
            <a:r>
              <a:rPr lang="de-DE" sz="1600" dirty="0"/>
              <a:t>- Benzinpreis: 1,72 €</a:t>
            </a:r>
            <a:br>
              <a:rPr lang="de-DE" sz="1600" dirty="0"/>
            </a:br>
            <a:r>
              <a:rPr lang="de-DE" sz="1600" dirty="0"/>
              <a:t>- Heizölpreis/l: 1,50 €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027761"/>
            <a:ext cx="2746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Energie (E)-Wende 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PlugIn</a:t>
            </a:r>
            <a:r>
              <a:rPr lang="de-DE" sz="1600" dirty="0"/>
              <a:t> Hybrid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u="sng" dirty="0"/>
              <a:t>noch ohne </a:t>
            </a:r>
            <a:r>
              <a:rPr lang="de-DE" sz="1600" dirty="0"/>
              <a:t>Akku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00550C7-5585-515A-7042-AFE5EBD0FC96}"/>
              </a:ext>
            </a:extLst>
          </p:cNvPr>
          <p:cNvGrpSpPr/>
          <p:nvPr/>
        </p:nvGrpSpPr>
        <p:grpSpPr>
          <a:xfrm>
            <a:off x="3431671" y="842157"/>
            <a:ext cx="6277904" cy="5473138"/>
            <a:chOff x="3431671" y="842157"/>
            <a:chExt cx="6277904" cy="5473138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57349" y="871901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4" name="Diagramm 43">
              <a:extLst>
                <a:ext uri="{FF2B5EF4-FFF2-40B4-BE49-F238E27FC236}">
                  <a16:creationId xmlns:a16="http://schemas.microsoft.com/office/drawing/2014/main" id="{CB1EE5C9-4E57-4F99-99EE-B0D5205524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0424630"/>
                </p:ext>
              </p:extLst>
            </p:nvPr>
          </p:nvGraphicFramePr>
          <p:xfrm>
            <a:off x="3973136" y="937408"/>
            <a:ext cx="4873686" cy="22066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4017897" y="5730520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616430" y="5730520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ohne PV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229395" y="5730520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mit PV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08341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12199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431671" y="1092133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H-Strom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663644-0C88-ED0F-A203-8C0E1727C072}"/>
                </a:ext>
              </a:extLst>
            </p:cNvPr>
            <p:cNvSpPr txBox="1"/>
            <p:nvPr/>
          </p:nvSpPr>
          <p:spPr>
            <a:xfrm>
              <a:off x="4331423" y="894936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41.850</a:t>
              </a:r>
              <a:endParaRPr lang="de-DE" sz="1600" dirty="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840AE4F-8DDF-9CAF-C4B5-32B993A6CC2E}"/>
                </a:ext>
              </a:extLst>
            </p:cNvPr>
            <p:cNvSpPr txBox="1"/>
            <p:nvPr/>
          </p:nvSpPr>
          <p:spPr>
            <a:xfrm>
              <a:off x="6985752" y="84215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(Bezug)/a (kWh)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34370DAA-5B77-62BF-7549-D117684B97D9}"/>
                </a:ext>
              </a:extLst>
            </p:cNvPr>
            <p:cNvSpPr txBox="1"/>
            <p:nvPr/>
          </p:nvSpPr>
          <p:spPr>
            <a:xfrm>
              <a:off x="5915336" y="2102176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15.282</a:t>
              </a:r>
              <a:endParaRPr lang="de-DE" sz="1600" dirty="0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07FF2C32-A8EE-5F17-0217-8CB523909456}"/>
                </a:ext>
              </a:extLst>
            </p:cNvPr>
            <p:cNvSpPr txBox="1"/>
            <p:nvPr/>
          </p:nvSpPr>
          <p:spPr>
            <a:xfrm>
              <a:off x="7537558" y="2326754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10.329</a:t>
              </a:r>
              <a:endParaRPr lang="de-DE" sz="1600" dirty="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600D6F-6EC6-9AD1-4B1E-45AC2AD44A75}"/>
              </a:ext>
            </a:extLst>
          </p:cNvPr>
          <p:cNvGrpSpPr/>
          <p:nvPr/>
        </p:nvGrpSpPr>
        <p:grpSpPr>
          <a:xfrm>
            <a:off x="5424684" y="1348028"/>
            <a:ext cx="3753589" cy="658193"/>
            <a:chOff x="9894800" y="1544308"/>
            <a:chExt cx="3753589" cy="65819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7A7E39ED-998C-13B1-5ED4-3E425CFD21F0}"/>
                </a:ext>
              </a:extLst>
            </p:cNvPr>
            <p:cNvSpPr/>
            <p:nvPr/>
          </p:nvSpPr>
          <p:spPr bwMode="auto">
            <a:xfrm>
              <a:off x="9894800" y="1544308"/>
              <a:ext cx="3746659" cy="6581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D133D9DF-14A4-CE5E-6F76-69278B6FDC50}"/>
                </a:ext>
              </a:extLst>
            </p:cNvPr>
            <p:cNvGrpSpPr/>
            <p:nvPr/>
          </p:nvGrpSpPr>
          <p:grpSpPr>
            <a:xfrm>
              <a:off x="9894800" y="1549321"/>
              <a:ext cx="3753589" cy="653180"/>
              <a:chOff x="5342779" y="1422033"/>
              <a:chExt cx="3753589" cy="653180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60C8FFA1-80BD-3AB6-33AE-26A6F50E5B07}"/>
                  </a:ext>
                </a:extLst>
              </p:cNvPr>
              <p:cNvSpPr txBox="1"/>
              <p:nvPr/>
            </p:nvSpPr>
            <p:spPr>
              <a:xfrm>
                <a:off x="5342779" y="1736659"/>
                <a:ext cx="19191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26.568kWh, 63,5%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3D4136FD-5462-F397-0578-83B6178AD8A9}"/>
                  </a:ext>
                </a:extLst>
              </p:cNvPr>
              <p:cNvSpPr txBox="1"/>
              <p:nvPr/>
            </p:nvSpPr>
            <p:spPr>
              <a:xfrm>
                <a:off x="7177253" y="1736659"/>
                <a:ext cx="19191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31.521kWh, 75,3%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7AD45D66-DC96-9E01-180B-FA57FFB6FA08}"/>
                  </a:ext>
                </a:extLst>
              </p:cNvPr>
              <p:cNvSpPr txBox="1"/>
              <p:nvPr/>
            </p:nvSpPr>
            <p:spPr>
              <a:xfrm>
                <a:off x="5532467" y="1422033"/>
                <a:ext cx="3239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Einsparung </a:t>
                </a:r>
                <a:r>
                  <a:rPr lang="de-DE" sz="1600" dirty="0" err="1">
                    <a:solidFill>
                      <a:srgbClr val="FF0000"/>
                    </a:solidFill>
                  </a:rPr>
                  <a:t>ggü</a:t>
                </a:r>
                <a:r>
                  <a:rPr lang="de-DE" sz="1600" dirty="0">
                    <a:solidFill>
                      <a:srgbClr val="FF0000"/>
                    </a:solidFill>
                  </a:rPr>
                  <a:t>. „ohne E-Wende“</a:t>
                </a:r>
              </a:p>
            </p:txBody>
          </p:sp>
        </p:grpSp>
      </p:grpSp>
      <p:sp>
        <p:nvSpPr>
          <p:cNvPr id="62" name="Textfeld 61">
            <a:extLst>
              <a:ext uri="{FF2B5EF4-FFF2-40B4-BE49-F238E27FC236}">
                <a16:creationId xmlns:a16="http://schemas.microsoft.com/office/drawing/2014/main" id="{737F1D4A-A762-B941-EACC-BB96262DB433}"/>
              </a:ext>
            </a:extLst>
          </p:cNvPr>
          <p:cNvSpPr txBox="1"/>
          <p:nvPr/>
        </p:nvSpPr>
        <p:spPr>
          <a:xfrm>
            <a:off x="386179" y="5730520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Autarkiegrad: 36,2%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9FBC99-CA63-5469-1E74-052DA457010E}"/>
              </a:ext>
            </a:extLst>
          </p:cNvPr>
          <p:cNvGrpSpPr/>
          <p:nvPr/>
        </p:nvGrpSpPr>
        <p:grpSpPr>
          <a:xfrm>
            <a:off x="3439493" y="3244400"/>
            <a:ext cx="6270307" cy="2561415"/>
            <a:chOff x="3439493" y="3244400"/>
            <a:chExt cx="6270307" cy="2561415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39493" y="3295438"/>
              <a:ext cx="6185405" cy="25009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5" name="Diagramm 44">
              <a:extLst>
                <a:ext uri="{FF2B5EF4-FFF2-40B4-BE49-F238E27FC236}">
                  <a16:creationId xmlns:a16="http://schemas.microsoft.com/office/drawing/2014/main" id="{1ABCF88E-E25D-4DE2-8466-C6F476F4C51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65455670"/>
                </p:ext>
              </p:extLst>
            </p:nvPr>
          </p:nvGraphicFramePr>
          <p:xfrm>
            <a:off x="3973136" y="3718949"/>
            <a:ext cx="5028624" cy="2086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6588433" y="3244400"/>
              <a:ext cx="312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(Bezug)/a (€)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79983" y="3721522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6.933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5964162" y="4313159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4.426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577040" y="4672361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2.907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6CD64A1-9723-75EF-07A0-356CBB206610}"/>
              </a:ext>
            </a:extLst>
          </p:cNvPr>
          <p:cNvGrpSpPr/>
          <p:nvPr/>
        </p:nvGrpSpPr>
        <p:grpSpPr>
          <a:xfrm>
            <a:off x="5594800" y="3579602"/>
            <a:ext cx="3733630" cy="667650"/>
            <a:chOff x="10295899" y="3703063"/>
            <a:chExt cx="3239477" cy="66765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A5468CC-5C84-73BD-6C68-4B4DD933F66F}"/>
                </a:ext>
              </a:extLst>
            </p:cNvPr>
            <p:cNvSpPr/>
            <p:nvPr/>
          </p:nvSpPr>
          <p:spPr bwMode="auto">
            <a:xfrm>
              <a:off x="10295899" y="3712520"/>
              <a:ext cx="2827707" cy="6581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234D944-714D-A367-7CA5-09EEC47B6E63}"/>
                </a:ext>
              </a:extLst>
            </p:cNvPr>
            <p:cNvGrpSpPr/>
            <p:nvPr/>
          </p:nvGrpSpPr>
          <p:grpSpPr>
            <a:xfrm>
              <a:off x="10295899" y="3703063"/>
              <a:ext cx="3239477" cy="623872"/>
              <a:chOff x="5767797" y="3486449"/>
              <a:chExt cx="3239477" cy="623872"/>
            </a:xfrm>
          </p:grpSpPr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5DC4124F-BD1A-7356-C38B-19FD35A58D4B}"/>
                  </a:ext>
                </a:extLst>
              </p:cNvPr>
              <p:cNvSpPr txBox="1"/>
              <p:nvPr/>
            </p:nvSpPr>
            <p:spPr>
              <a:xfrm>
                <a:off x="5803431" y="3764765"/>
                <a:ext cx="13591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2.507€, 36,2 %</a:t>
                </a:r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319930B0-53B0-DCB5-A0EE-2AE9EAB756F2}"/>
                  </a:ext>
                </a:extLst>
              </p:cNvPr>
              <p:cNvSpPr txBox="1"/>
              <p:nvPr/>
            </p:nvSpPr>
            <p:spPr>
              <a:xfrm>
                <a:off x="7249313" y="3771767"/>
                <a:ext cx="13591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4.026€, 58,1 %</a:t>
                </a:r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870FFEFC-5688-9E5A-17E6-4C60C713F9F4}"/>
                  </a:ext>
                </a:extLst>
              </p:cNvPr>
              <p:cNvSpPr txBox="1"/>
              <p:nvPr/>
            </p:nvSpPr>
            <p:spPr>
              <a:xfrm>
                <a:off x="5767797" y="3486449"/>
                <a:ext cx="3239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Einsparung </a:t>
                </a:r>
                <a:r>
                  <a:rPr lang="de-DE" sz="1600" dirty="0" err="1">
                    <a:solidFill>
                      <a:srgbClr val="FF0000"/>
                    </a:solidFill>
                  </a:rPr>
                  <a:t>ggü</a:t>
                </a:r>
                <a:r>
                  <a:rPr lang="de-DE" sz="1600" dirty="0">
                    <a:solidFill>
                      <a:srgbClr val="FF0000"/>
                    </a:solidFill>
                  </a:rPr>
                  <a:t>. „ohne E-Wende“</a:t>
                </a:r>
              </a:p>
            </p:txBody>
          </p:sp>
        </p:grp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2F5B81-9F81-3B40-2BA0-FCD2F1BBAFDE}"/>
              </a:ext>
            </a:extLst>
          </p:cNvPr>
          <p:cNvSpPr txBox="1"/>
          <p:nvPr/>
        </p:nvSpPr>
        <p:spPr>
          <a:xfrm>
            <a:off x="386179" y="3097867"/>
            <a:ext cx="2467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Verbrauchswerte</a:t>
            </a:r>
            <a:br>
              <a:rPr lang="de-DE" sz="1600" dirty="0"/>
            </a:br>
            <a:r>
              <a:rPr lang="de-DE" sz="1600" dirty="0"/>
              <a:t>- C-Klasse: 6,5 l/100 km</a:t>
            </a:r>
            <a:br>
              <a:rPr lang="de-DE" sz="1600" dirty="0"/>
            </a:br>
            <a:r>
              <a:rPr lang="de-DE" sz="1600" dirty="0"/>
              <a:t>- Prius: 4,5 l/100 km</a:t>
            </a:r>
            <a:br>
              <a:rPr lang="de-DE" sz="1600" dirty="0"/>
            </a:br>
            <a:r>
              <a:rPr lang="de-DE" sz="1600" dirty="0"/>
              <a:t>- Prius: 17,9 kWh/100 km</a:t>
            </a:r>
          </a:p>
        </p:txBody>
      </p:sp>
    </p:spTree>
    <p:extLst>
      <p:ext uri="{BB962C8B-B14F-4D97-AF65-F5344CB8AC3E}">
        <p14:creationId xmlns:p14="http://schemas.microsoft.com/office/powerpoint/2010/main" val="255393380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  <p:bldP spid="62" grpId="0"/>
      <p:bldP spid="3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7049833A-962E-DDA6-D8D7-86F8556973FD}"/>
              </a:ext>
            </a:extLst>
          </p:cNvPr>
          <p:cNvSpPr/>
          <p:nvPr/>
        </p:nvSpPr>
        <p:spPr bwMode="auto">
          <a:xfrm>
            <a:off x="0" y="4238874"/>
            <a:ext cx="9906000" cy="1230228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E65A23E-34B0-CFAA-2EA8-6CAC753625DE}"/>
              </a:ext>
            </a:extLst>
          </p:cNvPr>
          <p:cNvSpPr/>
          <p:nvPr/>
        </p:nvSpPr>
        <p:spPr bwMode="auto">
          <a:xfrm>
            <a:off x="-10160" y="808541"/>
            <a:ext cx="9916160" cy="344587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0"/>
            <a:ext cx="91720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Projekt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(8)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Einspar</a:t>
            </a:r>
            <a:r>
              <a:rPr lang="de-DE" altLang="de-DE" dirty="0">
                <a:solidFill>
                  <a:schemeClr val="bg1"/>
                </a:solidFill>
              </a:rPr>
              <a:t>./Einnahm. </a:t>
            </a:r>
            <a:r>
              <a:rPr lang="de-DE" altLang="de-DE" dirty="0" err="1">
                <a:solidFill>
                  <a:schemeClr val="bg1"/>
                </a:solidFill>
              </a:rPr>
              <a:t>ggü</a:t>
            </a:r>
            <a:r>
              <a:rPr lang="de-DE" altLang="de-DE" dirty="0">
                <a:solidFill>
                  <a:schemeClr val="bg1"/>
                </a:solidFill>
              </a:rPr>
              <a:t>. „ohne Energiewende“, (Betriebskosten)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8420535" y="5161802"/>
            <a:ext cx="13580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AD414E8-9706-5F5B-CD6A-B7D7BE47328E}"/>
              </a:ext>
            </a:extLst>
          </p:cNvPr>
          <p:cNvSpPr txBox="1"/>
          <p:nvPr/>
        </p:nvSpPr>
        <p:spPr>
          <a:xfrm>
            <a:off x="68698" y="3873966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Heizung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08CA7F-ED94-7DDE-2134-944EB4B00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5294" r="25972" b="9804"/>
          <a:stretch/>
        </p:blipFill>
        <p:spPr>
          <a:xfrm>
            <a:off x="105761" y="3220627"/>
            <a:ext cx="830555" cy="683776"/>
          </a:xfrm>
          <a:prstGeom prst="rect">
            <a:avLst/>
          </a:prstGeom>
        </p:spPr>
      </p:pic>
      <p:pic>
        <p:nvPicPr>
          <p:cNvPr id="5" name="Grafik 4" descr="Ein Bild, das draußen, Himmel, Straße, Auto enthält.&#10;&#10;Automatisch generierte Beschreibung">
            <a:extLst>
              <a:ext uri="{FF2B5EF4-FFF2-40B4-BE49-F238E27FC236}">
                <a16:creationId xmlns:a16="http://schemas.microsoft.com/office/drawing/2014/main" id="{01E9276A-E9D4-D073-9824-08571F57A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94"/>
                    </a14:imgEffect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01" y="2190471"/>
            <a:ext cx="830554" cy="62211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0060AAA-FA1C-E7E9-FD2F-40DF04D51625}"/>
              </a:ext>
            </a:extLst>
          </p:cNvPr>
          <p:cNvSpPr txBox="1"/>
          <p:nvPr/>
        </p:nvSpPr>
        <p:spPr>
          <a:xfrm>
            <a:off x="154940" y="281502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Auto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54A35D-A30E-E3CE-2D20-A327E2A3C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4231551"/>
            <a:ext cx="992195" cy="99219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F49B54B-CBB0-9392-EF9B-828E5A46A3BE}"/>
              </a:ext>
            </a:extLst>
          </p:cNvPr>
          <p:cNvSpPr txBox="1"/>
          <p:nvPr/>
        </p:nvSpPr>
        <p:spPr>
          <a:xfrm>
            <a:off x="0" y="5086975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Strom-Bilanz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944B1CD4-0DA5-3CF8-7D06-E5D63881A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67984"/>
              </p:ext>
            </p:extLst>
          </p:nvPr>
        </p:nvGraphicFramePr>
        <p:xfrm>
          <a:off x="5944517" y="3239439"/>
          <a:ext cx="3807388" cy="652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388">
                  <a:extLst>
                    <a:ext uri="{9D8B030D-6E8A-4147-A177-3AD203B41FA5}">
                      <a16:colId xmlns:a16="http://schemas.microsoft.com/office/drawing/2014/main" val="3178570065"/>
                    </a:ext>
                  </a:extLst>
                </a:gridCol>
                <a:gridCol w="619404">
                  <a:extLst>
                    <a:ext uri="{9D8B030D-6E8A-4147-A177-3AD203B41FA5}">
                      <a16:colId xmlns:a16="http://schemas.microsoft.com/office/drawing/2014/main" val="3546822548"/>
                    </a:ext>
                  </a:extLst>
                </a:gridCol>
                <a:gridCol w="718375">
                  <a:extLst>
                    <a:ext uri="{9D8B030D-6E8A-4147-A177-3AD203B41FA5}">
                      <a16:colId xmlns:a16="http://schemas.microsoft.com/office/drawing/2014/main" val="2805433915"/>
                    </a:ext>
                  </a:extLst>
                </a:gridCol>
                <a:gridCol w="404456">
                  <a:extLst>
                    <a:ext uri="{9D8B030D-6E8A-4147-A177-3AD203B41FA5}">
                      <a16:colId xmlns:a16="http://schemas.microsoft.com/office/drawing/2014/main" val="4289699407"/>
                    </a:ext>
                  </a:extLst>
                </a:gridCol>
                <a:gridCol w="780862">
                  <a:extLst>
                    <a:ext uri="{9D8B030D-6E8A-4147-A177-3AD203B41FA5}">
                      <a16:colId xmlns:a16="http://schemas.microsoft.com/office/drawing/2014/main" val="4214354572"/>
                    </a:ext>
                  </a:extLst>
                </a:gridCol>
                <a:gridCol w="484903">
                  <a:extLst>
                    <a:ext uri="{9D8B030D-6E8A-4147-A177-3AD203B41FA5}">
                      <a16:colId xmlns:a16="http://schemas.microsoft.com/office/drawing/2014/main" val="2973766537"/>
                    </a:ext>
                  </a:extLst>
                </a:gridCol>
              </a:tblGrid>
              <a:tr h="11698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Einsparungen beim Bezug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664251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b="1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b="1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1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extLst>
                  <a:ext uri="{0D108BD9-81ED-4DB2-BD59-A6C34878D82A}">
                    <a16:rowId xmlns:a16="http://schemas.microsoft.com/office/drawing/2014/main" val="1844538825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24.605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83,1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2.669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62,9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5.254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70,6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extLst>
                  <a:ext uri="{0D108BD9-81ED-4DB2-BD59-A6C34878D82A}">
                    <a16:rowId xmlns:a16="http://schemas.microsoft.com/office/drawing/2014/main" val="3665923311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3410228-4182-AC76-4864-37D8BD5EB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477994"/>
              </p:ext>
            </p:extLst>
          </p:nvPr>
        </p:nvGraphicFramePr>
        <p:xfrm>
          <a:off x="1043112" y="3245459"/>
          <a:ext cx="4859867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753603451"/>
                    </a:ext>
                  </a:extLst>
                </a:gridCol>
                <a:gridCol w="491048">
                  <a:extLst>
                    <a:ext uri="{9D8B030D-6E8A-4147-A177-3AD203B41FA5}">
                      <a16:colId xmlns:a16="http://schemas.microsoft.com/office/drawing/2014/main" val="830287877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16652369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470576417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1318901866"/>
                    </a:ext>
                  </a:extLst>
                </a:gridCol>
                <a:gridCol w="802659">
                  <a:extLst>
                    <a:ext uri="{9D8B030D-6E8A-4147-A177-3AD203B41FA5}">
                      <a16:colId xmlns:a16="http://schemas.microsoft.com/office/drawing/2014/main" val="16096762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Wärmeverbrauch</a:t>
                      </a:r>
                      <a:endParaRPr lang="de-DE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</a:rPr>
                        <a:t>Öl-Werte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WPPE-Strom-Werte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35985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7394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29.603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4.229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7.443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4.998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1.570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2.189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71131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B478885-580B-FA77-F5C7-E31137294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33704"/>
              </p:ext>
            </p:extLst>
          </p:nvPr>
        </p:nvGraphicFramePr>
        <p:xfrm>
          <a:off x="1032952" y="2162720"/>
          <a:ext cx="4859869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0195">
                  <a:extLst>
                    <a:ext uri="{9D8B030D-6E8A-4147-A177-3AD203B41FA5}">
                      <a16:colId xmlns:a16="http://schemas.microsoft.com/office/drawing/2014/main" val="97886123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9394782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68604953"/>
                    </a:ext>
                  </a:extLst>
                </a:gridCol>
                <a:gridCol w="821266">
                  <a:extLst>
                    <a:ext uri="{9D8B030D-6E8A-4147-A177-3AD203B41FA5}">
                      <a16:colId xmlns:a16="http://schemas.microsoft.com/office/drawing/2014/main" val="2510969787"/>
                    </a:ext>
                  </a:extLst>
                </a:gridCol>
                <a:gridCol w="605367">
                  <a:extLst>
                    <a:ext uri="{9D8B030D-6E8A-4147-A177-3AD203B41FA5}">
                      <a16:colId xmlns:a16="http://schemas.microsoft.com/office/drawing/2014/main" val="3414785296"/>
                    </a:ext>
                  </a:extLst>
                </a:gridCol>
                <a:gridCol w="503767">
                  <a:extLst>
                    <a:ext uri="{9D8B030D-6E8A-4147-A177-3AD203B41FA5}">
                      <a16:colId xmlns:a16="http://schemas.microsoft.com/office/drawing/2014/main" val="850939350"/>
                    </a:ext>
                  </a:extLst>
                </a:gridCol>
                <a:gridCol w="761174">
                  <a:extLst>
                    <a:ext uri="{9D8B030D-6E8A-4147-A177-3AD203B41FA5}">
                      <a16:colId xmlns:a16="http://schemas.microsoft.com/office/drawing/2014/main" val="342969096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Laufleistg</a:t>
                      </a:r>
                      <a:r>
                        <a:rPr lang="de-DE" sz="14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.</a:t>
                      </a:r>
                      <a:endParaRPr lang="de-DE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C-Klasse Diesel-Werte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Prius-Werte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27723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km/a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5285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12.579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8.585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1.554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2.167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2.996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724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58318801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D7352782-77F4-3B6E-4F48-282067232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644984"/>
              </p:ext>
            </p:extLst>
          </p:nvPr>
        </p:nvGraphicFramePr>
        <p:xfrm>
          <a:off x="5952912" y="2162720"/>
          <a:ext cx="3788833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4361">
                  <a:extLst>
                    <a:ext uri="{9D8B030D-6E8A-4147-A177-3AD203B41FA5}">
                      <a16:colId xmlns:a16="http://schemas.microsoft.com/office/drawing/2014/main" val="2953192445"/>
                    </a:ext>
                  </a:extLst>
                </a:gridCol>
                <a:gridCol w="421272">
                  <a:extLst>
                    <a:ext uri="{9D8B030D-6E8A-4147-A177-3AD203B41FA5}">
                      <a16:colId xmlns:a16="http://schemas.microsoft.com/office/drawing/2014/main" val="2867481521"/>
                    </a:ext>
                  </a:extLst>
                </a:gridCol>
                <a:gridCol w="524933">
                  <a:extLst>
                    <a:ext uri="{9D8B030D-6E8A-4147-A177-3AD203B41FA5}">
                      <a16:colId xmlns:a16="http://schemas.microsoft.com/office/drawing/2014/main" val="164773711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816537053"/>
                    </a:ext>
                  </a:extLst>
                </a:gridCol>
                <a:gridCol w="897467">
                  <a:extLst>
                    <a:ext uri="{9D8B030D-6E8A-4147-A177-3AD203B41FA5}">
                      <a16:colId xmlns:a16="http://schemas.microsoft.com/office/drawing/2014/main" val="386331616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149658068"/>
                    </a:ext>
                  </a:extLst>
                </a:gridCol>
              </a:tblGrid>
              <a:tr h="184150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Einsparungen beim Bezug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494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b="1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b="1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1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05251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5.589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65,1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950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61,2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1.335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61,6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8084918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1F0CF5DD-B1B7-5D57-E748-86D76475A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335690"/>
              </p:ext>
            </p:extLst>
          </p:nvPr>
        </p:nvGraphicFramePr>
        <p:xfrm>
          <a:off x="1088239" y="4388078"/>
          <a:ext cx="3750735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404">
                  <a:extLst>
                    <a:ext uri="{9D8B030D-6E8A-4147-A177-3AD203B41FA5}">
                      <a16:colId xmlns:a16="http://schemas.microsoft.com/office/drawing/2014/main" val="665037582"/>
                    </a:ext>
                  </a:extLst>
                </a:gridCol>
                <a:gridCol w="725865">
                  <a:extLst>
                    <a:ext uri="{9D8B030D-6E8A-4147-A177-3AD203B41FA5}">
                      <a16:colId xmlns:a16="http://schemas.microsoft.com/office/drawing/2014/main" val="3393156644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4202258326"/>
                    </a:ext>
                  </a:extLst>
                </a:gridCol>
                <a:gridCol w="668866">
                  <a:extLst>
                    <a:ext uri="{9D8B030D-6E8A-4147-A177-3AD203B41FA5}">
                      <a16:colId xmlns:a16="http://schemas.microsoft.com/office/drawing/2014/main" val="230013454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44040226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Erzeugung</a:t>
                      </a:r>
                      <a:endParaRPr lang="de-DE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Lieferung zu PW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interne Lieferung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0814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kW/ah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8222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15.540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10.999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2.039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4.541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842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1203114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456C58A9-5FF0-91C3-C96F-53A56ED40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61582"/>
              </p:ext>
            </p:extLst>
          </p:nvPr>
        </p:nvGraphicFramePr>
        <p:xfrm>
          <a:off x="4892042" y="4388078"/>
          <a:ext cx="3657602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4179">
                  <a:extLst>
                    <a:ext uri="{9D8B030D-6E8A-4147-A177-3AD203B41FA5}">
                      <a16:colId xmlns:a16="http://schemas.microsoft.com/office/drawing/2014/main" val="2789288459"/>
                    </a:ext>
                  </a:extLst>
                </a:gridCol>
                <a:gridCol w="859049">
                  <a:extLst>
                    <a:ext uri="{9D8B030D-6E8A-4147-A177-3AD203B41FA5}">
                      <a16:colId xmlns:a16="http://schemas.microsoft.com/office/drawing/2014/main" val="2601759886"/>
                    </a:ext>
                  </a:extLst>
                </a:gridCol>
                <a:gridCol w="487090">
                  <a:extLst>
                    <a:ext uri="{9D8B030D-6E8A-4147-A177-3AD203B41FA5}">
                      <a16:colId xmlns:a16="http://schemas.microsoft.com/office/drawing/2014/main" val="508928124"/>
                    </a:ext>
                  </a:extLst>
                </a:gridCol>
                <a:gridCol w="805913">
                  <a:extLst>
                    <a:ext uri="{9D8B030D-6E8A-4147-A177-3AD203B41FA5}">
                      <a16:colId xmlns:a16="http://schemas.microsoft.com/office/drawing/2014/main" val="3948555666"/>
                    </a:ext>
                  </a:extLst>
                </a:gridCol>
                <a:gridCol w="531371">
                  <a:extLst>
                    <a:ext uri="{9D8B030D-6E8A-4147-A177-3AD203B41FA5}">
                      <a16:colId xmlns:a16="http://schemas.microsoft.com/office/drawing/2014/main" val="11049355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Verbrauch</a:t>
                      </a:r>
                      <a:endParaRPr lang="de-DE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Bezug von PW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interner Bezug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6795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63710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12.535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7.994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2.512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4.541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842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68300762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F7A95E38-8974-437E-FFC3-912502FE4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06390"/>
              </p:ext>
            </p:extLst>
          </p:nvPr>
        </p:nvGraphicFramePr>
        <p:xfrm>
          <a:off x="8589855" y="4383838"/>
          <a:ext cx="1162050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83898610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559343466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Saldo</a:t>
                      </a:r>
                      <a:endParaRPr lang="de-DE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100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05693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3.005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-472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050051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998043C-BBEE-1753-548E-661F591E4CD0}"/>
              </a:ext>
            </a:extLst>
          </p:cNvPr>
          <p:cNvSpPr txBox="1"/>
          <p:nvPr/>
        </p:nvSpPr>
        <p:spPr>
          <a:xfrm>
            <a:off x="2554438" y="778389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ohne EW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080B1EE-6620-6243-A11C-6D7D642C6A74}"/>
              </a:ext>
            </a:extLst>
          </p:cNvPr>
          <p:cNvSpPr txBox="1"/>
          <p:nvPr/>
        </p:nvSpPr>
        <p:spPr>
          <a:xfrm>
            <a:off x="4200358" y="778389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mit EW+PV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C255358-5EFA-504A-FC75-EB648354174D}"/>
              </a:ext>
            </a:extLst>
          </p:cNvPr>
          <p:cNvSpPr txBox="1"/>
          <p:nvPr/>
        </p:nvSpPr>
        <p:spPr>
          <a:xfrm>
            <a:off x="973379" y="3891726"/>
            <a:ext cx="3491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langjähriger Öl-Verbrauch: 3.000 l/a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FB0FBEE-54C6-7BB9-009B-1518D1E6E734}"/>
              </a:ext>
            </a:extLst>
          </p:cNvPr>
          <p:cNvSpPr txBox="1"/>
          <p:nvPr/>
        </p:nvSpPr>
        <p:spPr>
          <a:xfrm>
            <a:off x="33950" y="1748845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H-Strom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513E667-A1B0-FD7C-F0E0-473B0B268A0D}"/>
              </a:ext>
            </a:extLst>
          </p:cNvPr>
          <p:cNvGrpSpPr/>
          <p:nvPr/>
        </p:nvGrpSpPr>
        <p:grpSpPr>
          <a:xfrm>
            <a:off x="89459" y="1135340"/>
            <a:ext cx="822960" cy="650240"/>
            <a:chOff x="10982960" y="2357120"/>
            <a:chExt cx="822960" cy="650240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0B6483D-1B46-12A5-C513-33A504DE5446}"/>
                </a:ext>
              </a:extLst>
            </p:cNvPr>
            <p:cNvSpPr/>
            <p:nvPr/>
          </p:nvSpPr>
          <p:spPr bwMode="auto">
            <a:xfrm>
              <a:off x="10982960" y="2357120"/>
              <a:ext cx="822960" cy="65024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8" name="Grafik 27" descr="Ein Bild, das Text, Schild enthält.&#10;&#10;Automatisch generierte Beschreibung">
              <a:extLst>
                <a:ext uri="{FF2B5EF4-FFF2-40B4-BE49-F238E27FC236}">
                  <a16:creationId xmlns:a16="http://schemas.microsoft.com/office/drawing/2014/main" id="{486CA978-A817-7835-F053-17376106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993" y="2442015"/>
              <a:ext cx="602039" cy="460978"/>
            </a:xfrm>
            <a:prstGeom prst="rect">
              <a:avLst/>
            </a:prstGeom>
          </p:spPr>
        </p:pic>
      </p:grp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5E9BE082-0650-5970-DD1B-41A2DAC5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208417"/>
              </p:ext>
            </p:extLst>
          </p:nvPr>
        </p:nvGraphicFramePr>
        <p:xfrm>
          <a:off x="1043112" y="1124753"/>
          <a:ext cx="4859867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753603451"/>
                    </a:ext>
                  </a:extLst>
                </a:gridCol>
                <a:gridCol w="491048">
                  <a:extLst>
                    <a:ext uri="{9D8B030D-6E8A-4147-A177-3AD203B41FA5}">
                      <a16:colId xmlns:a16="http://schemas.microsoft.com/office/drawing/2014/main" val="830287877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16652369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470576417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1318901866"/>
                    </a:ext>
                  </a:extLst>
                </a:gridCol>
                <a:gridCol w="802659">
                  <a:extLst>
                    <a:ext uri="{9D8B030D-6E8A-4147-A177-3AD203B41FA5}">
                      <a16:colId xmlns:a16="http://schemas.microsoft.com/office/drawing/2014/main" val="16096762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Stromverbrauch</a:t>
                      </a:r>
                      <a:endParaRPr lang="de-DE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Bezug 100 % 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Bezug 64 % 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35985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0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7394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3.662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1.151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1.604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2.335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734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1.023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711315"/>
                  </a:ext>
                </a:extLst>
              </a:tr>
            </a:tbl>
          </a:graphicData>
        </a:graphic>
      </p:graphicFrame>
      <p:graphicFrame>
        <p:nvGraphicFramePr>
          <p:cNvPr id="27" name="Tabelle 26">
            <a:extLst>
              <a:ext uri="{FF2B5EF4-FFF2-40B4-BE49-F238E27FC236}">
                <a16:creationId xmlns:a16="http://schemas.microsoft.com/office/drawing/2014/main" id="{E47BA411-A808-1C73-B275-1E6CF0B27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68575"/>
              </p:ext>
            </p:extLst>
          </p:nvPr>
        </p:nvGraphicFramePr>
        <p:xfrm>
          <a:off x="5948652" y="1128980"/>
          <a:ext cx="3807388" cy="652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388">
                  <a:extLst>
                    <a:ext uri="{9D8B030D-6E8A-4147-A177-3AD203B41FA5}">
                      <a16:colId xmlns:a16="http://schemas.microsoft.com/office/drawing/2014/main" val="3178570065"/>
                    </a:ext>
                  </a:extLst>
                </a:gridCol>
                <a:gridCol w="619404">
                  <a:extLst>
                    <a:ext uri="{9D8B030D-6E8A-4147-A177-3AD203B41FA5}">
                      <a16:colId xmlns:a16="http://schemas.microsoft.com/office/drawing/2014/main" val="3546822548"/>
                    </a:ext>
                  </a:extLst>
                </a:gridCol>
                <a:gridCol w="718375">
                  <a:extLst>
                    <a:ext uri="{9D8B030D-6E8A-4147-A177-3AD203B41FA5}">
                      <a16:colId xmlns:a16="http://schemas.microsoft.com/office/drawing/2014/main" val="2805433915"/>
                    </a:ext>
                  </a:extLst>
                </a:gridCol>
                <a:gridCol w="404456">
                  <a:extLst>
                    <a:ext uri="{9D8B030D-6E8A-4147-A177-3AD203B41FA5}">
                      <a16:colId xmlns:a16="http://schemas.microsoft.com/office/drawing/2014/main" val="4289699407"/>
                    </a:ext>
                  </a:extLst>
                </a:gridCol>
                <a:gridCol w="780862">
                  <a:extLst>
                    <a:ext uri="{9D8B030D-6E8A-4147-A177-3AD203B41FA5}">
                      <a16:colId xmlns:a16="http://schemas.microsoft.com/office/drawing/2014/main" val="4214354572"/>
                    </a:ext>
                  </a:extLst>
                </a:gridCol>
                <a:gridCol w="484903">
                  <a:extLst>
                    <a:ext uri="{9D8B030D-6E8A-4147-A177-3AD203B41FA5}">
                      <a16:colId xmlns:a16="http://schemas.microsoft.com/office/drawing/2014/main" val="2973766537"/>
                    </a:ext>
                  </a:extLst>
                </a:gridCol>
              </a:tblGrid>
              <a:tr h="11698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Einsparungen beim Bezug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664251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kWh/a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€/a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kg CO</a:t>
                      </a:r>
                      <a:r>
                        <a:rPr lang="de-DE" sz="1400" b="1" u="none" strike="noStrike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de-DE" sz="1400" b="1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/a</a:t>
                      </a:r>
                      <a:endParaRPr lang="de-DE" sz="1400" b="1" i="0" u="none" strike="noStrike" baseline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%/a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extLst>
                  <a:ext uri="{0D108BD9-81ED-4DB2-BD59-A6C34878D82A}">
                    <a16:rowId xmlns:a16="http://schemas.microsoft.com/office/drawing/2014/main" val="1844538825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1.327</a:t>
                      </a: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36,2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36,2</a:t>
                      </a: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4034" marR="4034" marT="40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36,2</a:t>
                      </a:r>
                    </a:p>
                  </a:txBody>
                  <a:tcPr marL="4034" marR="4034" marT="4034" marB="0" anchor="b"/>
                </a:tc>
                <a:extLst>
                  <a:ext uri="{0D108BD9-81ED-4DB2-BD59-A6C34878D82A}">
                    <a16:rowId xmlns:a16="http://schemas.microsoft.com/office/drawing/2014/main" val="366592331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9989BA01-0D8B-C7A4-935A-66DA09D19863}"/>
              </a:ext>
            </a:extLst>
          </p:cNvPr>
          <p:cNvSpPr txBox="1"/>
          <p:nvPr/>
        </p:nvSpPr>
        <p:spPr>
          <a:xfrm>
            <a:off x="-44015" y="762602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Verbraucher</a:t>
            </a:r>
          </a:p>
        </p:txBody>
      </p:sp>
      <p:grpSp>
        <p:nvGrpSpPr>
          <p:cNvPr id="8203" name="Gruppieren 8202">
            <a:extLst>
              <a:ext uri="{FF2B5EF4-FFF2-40B4-BE49-F238E27FC236}">
                <a16:creationId xmlns:a16="http://schemas.microsoft.com/office/drawing/2014/main" id="{7D75B4DA-59BC-691C-2641-FB7D030BCC58}"/>
              </a:ext>
            </a:extLst>
          </p:cNvPr>
          <p:cNvGrpSpPr/>
          <p:nvPr/>
        </p:nvGrpSpPr>
        <p:grpSpPr>
          <a:xfrm>
            <a:off x="0" y="5413513"/>
            <a:ext cx="9906000" cy="1139580"/>
            <a:chOff x="0" y="5413513"/>
            <a:chExt cx="9906000" cy="113958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7159000-29BB-82FD-A615-D4868AE0B124}"/>
                </a:ext>
              </a:extLst>
            </p:cNvPr>
            <p:cNvSpPr/>
            <p:nvPr/>
          </p:nvSpPr>
          <p:spPr bwMode="auto">
            <a:xfrm>
              <a:off x="0" y="5476425"/>
              <a:ext cx="9906000" cy="1076668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EABEEFB-F8BC-4F3C-5705-6808B289F0A5}"/>
                </a:ext>
              </a:extLst>
            </p:cNvPr>
            <p:cNvSpPr txBox="1"/>
            <p:nvPr/>
          </p:nvSpPr>
          <p:spPr>
            <a:xfrm>
              <a:off x="0" y="5413513"/>
              <a:ext cx="9895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 err="1">
                  <a:solidFill>
                    <a:srgbClr val="0000FF"/>
                  </a:solidFill>
                </a:rPr>
                <a:t>ProSumer</a:t>
              </a:r>
              <a:r>
                <a:rPr lang="de-DE" sz="1800" dirty="0">
                  <a:solidFill>
                    <a:srgbClr val="0000FF"/>
                  </a:solidFill>
                </a:rPr>
                <a:t>-Ergebnis (Einsparungen/Einnahmen) </a:t>
              </a:r>
              <a:r>
                <a:rPr lang="de-DE" sz="1800" dirty="0" err="1">
                  <a:solidFill>
                    <a:srgbClr val="0000FF"/>
                  </a:solidFill>
                </a:rPr>
                <a:t>ggü</a:t>
              </a:r>
              <a:r>
                <a:rPr lang="de-DE" sz="1800" dirty="0">
                  <a:solidFill>
                    <a:srgbClr val="0000FF"/>
                  </a:solidFill>
                </a:rPr>
                <a:t>. „ohne E-Wende“ – eine Erfolgsstory!</a:t>
              </a:r>
            </a:p>
          </p:txBody>
        </p: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0530A7B8-DFDB-6C3F-5966-8C5694DEA6BF}"/>
              </a:ext>
            </a:extLst>
          </p:cNvPr>
          <p:cNvGrpSpPr/>
          <p:nvPr/>
        </p:nvGrpSpPr>
        <p:grpSpPr>
          <a:xfrm>
            <a:off x="69460" y="1528281"/>
            <a:ext cx="9132643" cy="4724633"/>
            <a:chOff x="69460" y="1528281"/>
            <a:chExt cx="9132643" cy="4724633"/>
          </a:xfrm>
        </p:grpSpPr>
        <p:grpSp>
          <p:nvGrpSpPr>
            <p:cNvPr id="8204" name="Gruppieren 8203">
              <a:extLst>
                <a:ext uri="{FF2B5EF4-FFF2-40B4-BE49-F238E27FC236}">
                  <a16:creationId xmlns:a16="http://schemas.microsoft.com/office/drawing/2014/main" id="{1A315D52-A84D-074B-6CCE-262CEB9AC133}"/>
                </a:ext>
              </a:extLst>
            </p:cNvPr>
            <p:cNvGrpSpPr/>
            <p:nvPr/>
          </p:nvGrpSpPr>
          <p:grpSpPr>
            <a:xfrm>
              <a:off x="69460" y="1528281"/>
              <a:ext cx="9132643" cy="4724633"/>
              <a:chOff x="69460" y="1528281"/>
              <a:chExt cx="9132643" cy="4724633"/>
            </a:xfrm>
          </p:grpSpPr>
          <p:grpSp>
            <p:nvGrpSpPr>
              <p:cNvPr id="8202" name="Gruppieren 8201">
                <a:extLst>
                  <a:ext uri="{FF2B5EF4-FFF2-40B4-BE49-F238E27FC236}">
                    <a16:creationId xmlns:a16="http://schemas.microsoft.com/office/drawing/2014/main" id="{5D921137-40C6-96B9-FE25-D41B415AF992}"/>
                  </a:ext>
                </a:extLst>
              </p:cNvPr>
              <p:cNvGrpSpPr/>
              <p:nvPr/>
            </p:nvGrpSpPr>
            <p:grpSpPr>
              <a:xfrm>
                <a:off x="69460" y="5706551"/>
                <a:ext cx="9132643" cy="546363"/>
                <a:chOff x="69460" y="5655751"/>
                <a:chExt cx="9132643" cy="546363"/>
              </a:xfrm>
            </p:grpSpPr>
            <p:grpSp>
              <p:nvGrpSpPr>
                <p:cNvPr id="8201" name="Gruppieren 8200">
                  <a:extLst>
                    <a:ext uri="{FF2B5EF4-FFF2-40B4-BE49-F238E27FC236}">
                      <a16:creationId xmlns:a16="http://schemas.microsoft.com/office/drawing/2014/main" id="{9C4B1423-B52D-6132-2E01-8ADEBADCD67D}"/>
                    </a:ext>
                  </a:extLst>
                </p:cNvPr>
                <p:cNvGrpSpPr/>
                <p:nvPr/>
              </p:nvGrpSpPr>
              <p:grpSpPr>
                <a:xfrm>
                  <a:off x="69460" y="5655751"/>
                  <a:ext cx="8480184" cy="510375"/>
                  <a:chOff x="69460" y="5655751"/>
                  <a:chExt cx="8480184" cy="510375"/>
                </a:xfrm>
              </p:grpSpPr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4968EC93-8079-A339-F004-E8E0D9C87BD1}"/>
                      </a:ext>
                    </a:extLst>
                  </p:cNvPr>
                  <p:cNvSpPr txBox="1"/>
                  <p:nvPr/>
                </p:nvSpPr>
                <p:spPr>
                  <a:xfrm>
                    <a:off x="69460" y="5655751"/>
                    <a:ext cx="66909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00FF"/>
                        </a:solidFill>
                      </a:rPr>
                      <a:t>= </a:t>
                    </a:r>
                    <a:r>
                      <a:rPr lang="de-DE" sz="1400" dirty="0" err="1">
                        <a:solidFill>
                          <a:srgbClr val="0000FF"/>
                        </a:solidFill>
                      </a:rPr>
                      <a:t>Kosteneinspar</a:t>
                    </a:r>
                    <a:r>
                      <a:rPr lang="de-DE" sz="1400" dirty="0">
                        <a:solidFill>
                          <a:srgbClr val="0000FF"/>
                        </a:solidFill>
                      </a:rPr>
                      <a:t>. (€)   (H-Strom  +  </a:t>
                    </a:r>
                    <a:r>
                      <a:rPr lang="de-DE" sz="1400" dirty="0" err="1">
                        <a:solidFill>
                          <a:srgbClr val="0000FF"/>
                        </a:solidFill>
                      </a:rPr>
                      <a:t>PlugIn</a:t>
                    </a:r>
                    <a:r>
                      <a:rPr lang="de-DE" sz="1400" dirty="0">
                        <a:solidFill>
                          <a:srgbClr val="0000FF"/>
                        </a:solidFill>
                      </a:rPr>
                      <a:t> Hybrid  +  Heizung)  +  Lieferung zu PW</a:t>
                    </a:r>
                  </a:p>
                </p:txBody>
              </p:sp>
              <p:sp>
                <p:nvSpPr>
                  <p:cNvPr id="8192" name="Textfeld 8191">
                    <a:extLst>
                      <a:ext uri="{FF2B5EF4-FFF2-40B4-BE49-F238E27FC236}">
                        <a16:creationId xmlns:a16="http://schemas.microsoft.com/office/drawing/2014/main" id="{A9675FF4-61F9-F2B1-CA11-7B5C3FBB4CC9}"/>
                      </a:ext>
                    </a:extLst>
                  </p:cNvPr>
                  <p:cNvSpPr txBox="1"/>
                  <p:nvPr/>
                </p:nvSpPr>
                <p:spPr>
                  <a:xfrm>
                    <a:off x="69460" y="5858349"/>
                    <a:ext cx="848018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00FF"/>
                        </a:solidFill>
                      </a:rPr>
                      <a:t>= 	                 (   417      +           950         +    2.659  )  +         2.039            = 4.026+2.039 = </a:t>
                    </a:r>
                  </a:p>
                </p:txBody>
              </p:sp>
            </p:grpSp>
            <p:sp>
              <p:nvSpPr>
                <p:cNvPr id="8195" name="Textfeld 8194">
                  <a:extLst>
                    <a:ext uri="{FF2B5EF4-FFF2-40B4-BE49-F238E27FC236}">
                      <a16:creationId xmlns:a16="http://schemas.microsoft.com/office/drawing/2014/main" id="{F62CF3F3-9B7E-7951-AF2D-FA169C505355}"/>
                    </a:ext>
                  </a:extLst>
                </p:cNvPr>
                <p:cNvSpPr txBox="1"/>
                <p:nvPr/>
              </p:nvSpPr>
              <p:spPr>
                <a:xfrm>
                  <a:off x="8020369" y="5802004"/>
                  <a:ext cx="11817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000" dirty="0">
                      <a:solidFill>
                        <a:srgbClr val="0000FF"/>
                      </a:solidFill>
                    </a:rPr>
                    <a:t>6.065€/a</a:t>
                  </a:r>
                </a:p>
              </p:txBody>
            </p:sp>
          </p:grpSp>
          <p:sp>
            <p:nvSpPr>
              <p:cNvPr id="8193" name="Ellipse 8192">
                <a:extLst>
                  <a:ext uri="{FF2B5EF4-FFF2-40B4-BE49-F238E27FC236}">
                    <a16:creationId xmlns:a16="http://schemas.microsoft.com/office/drawing/2014/main" id="{16683988-9644-10DB-E9B7-698791522395}"/>
                  </a:ext>
                </a:extLst>
              </p:cNvPr>
              <p:cNvSpPr/>
              <p:nvPr/>
            </p:nvSpPr>
            <p:spPr bwMode="auto">
              <a:xfrm>
                <a:off x="7435579" y="1528281"/>
                <a:ext cx="584790" cy="28581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96" name="Ellipse 8195">
                <a:extLst>
                  <a:ext uri="{FF2B5EF4-FFF2-40B4-BE49-F238E27FC236}">
                    <a16:creationId xmlns:a16="http://schemas.microsoft.com/office/drawing/2014/main" id="{0947D71E-703E-E02F-2C12-C498FD1539DB}"/>
                  </a:ext>
                </a:extLst>
              </p:cNvPr>
              <p:cNvSpPr/>
              <p:nvPr/>
            </p:nvSpPr>
            <p:spPr bwMode="auto">
              <a:xfrm>
                <a:off x="7003779" y="2579115"/>
                <a:ext cx="584790" cy="28581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97" name="Ellipse 8196">
                <a:extLst>
                  <a:ext uri="{FF2B5EF4-FFF2-40B4-BE49-F238E27FC236}">
                    <a16:creationId xmlns:a16="http://schemas.microsoft.com/office/drawing/2014/main" id="{4915338D-05B7-F088-6D5B-555FA9F4CD68}"/>
                  </a:ext>
                </a:extLst>
              </p:cNvPr>
              <p:cNvSpPr/>
              <p:nvPr/>
            </p:nvSpPr>
            <p:spPr bwMode="auto">
              <a:xfrm>
                <a:off x="7403557" y="3650786"/>
                <a:ext cx="616811" cy="28581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199" name="Ellipse 8198">
              <a:extLst>
                <a:ext uri="{FF2B5EF4-FFF2-40B4-BE49-F238E27FC236}">
                  <a16:creationId xmlns:a16="http://schemas.microsoft.com/office/drawing/2014/main" id="{845F95DF-A180-6A17-BD6E-D5BFBA6E3E90}"/>
                </a:ext>
              </a:extLst>
            </p:cNvPr>
            <p:cNvSpPr/>
            <p:nvPr/>
          </p:nvSpPr>
          <p:spPr bwMode="auto">
            <a:xfrm>
              <a:off x="2846075" y="4811172"/>
              <a:ext cx="616811" cy="285810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1" name="Gruppieren 8210">
            <a:extLst>
              <a:ext uri="{FF2B5EF4-FFF2-40B4-BE49-F238E27FC236}">
                <a16:creationId xmlns:a16="http://schemas.microsoft.com/office/drawing/2014/main" id="{3C5DB29A-D467-9493-EB7F-8529A09D5A8F}"/>
              </a:ext>
            </a:extLst>
          </p:cNvPr>
          <p:cNvGrpSpPr/>
          <p:nvPr/>
        </p:nvGrpSpPr>
        <p:grpSpPr>
          <a:xfrm>
            <a:off x="69460" y="1534475"/>
            <a:ext cx="9890569" cy="5018618"/>
            <a:chOff x="69460" y="1534475"/>
            <a:chExt cx="9890569" cy="5018618"/>
          </a:xfrm>
        </p:grpSpPr>
        <p:grpSp>
          <p:nvGrpSpPr>
            <p:cNvPr id="8200" name="Gruppieren 8199">
              <a:extLst>
                <a:ext uri="{FF2B5EF4-FFF2-40B4-BE49-F238E27FC236}">
                  <a16:creationId xmlns:a16="http://schemas.microsoft.com/office/drawing/2014/main" id="{89DBACE9-971A-0871-E7A4-9F96AB02579F}"/>
                </a:ext>
              </a:extLst>
            </p:cNvPr>
            <p:cNvGrpSpPr/>
            <p:nvPr/>
          </p:nvGrpSpPr>
          <p:grpSpPr>
            <a:xfrm>
              <a:off x="69460" y="6152983"/>
              <a:ext cx="9890569" cy="400110"/>
              <a:chOff x="69460" y="6152983"/>
              <a:chExt cx="9890569" cy="400110"/>
            </a:xfrm>
          </p:grpSpPr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54C9CEC-ECB2-CB89-D4A5-9019C94550E9}"/>
                  </a:ext>
                </a:extLst>
              </p:cNvPr>
              <p:cNvSpPr txBox="1"/>
              <p:nvPr/>
            </p:nvSpPr>
            <p:spPr>
              <a:xfrm>
                <a:off x="69460" y="6228028"/>
                <a:ext cx="8020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0000FF"/>
                    </a:solidFill>
                  </a:rPr>
                  <a:t>= CO</a:t>
                </a:r>
                <a:r>
                  <a:rPr lang="de-DE" sz="140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de-DE" sz="1400" dirty="0">
                    <a:solidFill>
                      <a:srgbClr val="0000FF"/>
                    </a:solidFill>
                  </a:rPr>
                  <a:t>-Einspar. (kg)     ( 581       +         1.335        +    5.254  )  +         4.818            = 7.206+4.857 = </a:t>
                </a:r>
              </a:p>
            </p:txBody>
          </p:sp>
          <p:sp>
            <p:nvSpPr>
              <p:cNvPr id="8198" name="Textfeld 8197">
                <a:extLst>
                  <a:ext uri="{FF2B5EF4-FFF2-40B4-BE49-F238E27FC236}">
                    <a16:creationId xmlns:a16="http://schemas.microsoft.com/office/drawing/2014/main" id="{7641894F-0C38-8C76-2656-D00FF5167463}"/>
                  </a:ext>
                </a:extLst>
              </p:cNvPr>
              <p:cNvSpPr txBox="1"/>
              <p:nvPr/>
            </p:nvSpPr>
            <p:spPr>
              <a:xfrm>
                <a:off x="7906069" y="6152983"/>
                <a:ext cx="2053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FF"/>
                    </a:solidFill>
                  </a:rPr>
                  <a:t>11.987 kg CO</a:t>
                </a:r>
                <a:r>
                  <a:rPr lang="de-DE" sz="200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de-DE" sz="2000" dirty="0">
                    <a:solidFill>
                      <a:srgbClr val="0000FF"/>
                    </a:solidFill>
                  </a:rPr>
                  <a:t>/a</a:t>
                </a:r>
              </a:p>
            </p:txBody>
          </p:sp>
        </p:grpSp>
        <p:sp>
          <p:nvSpPr>
            <p:cNvPr id="8207" name="Ellipse 8206">
              <a:extLst>
                <a:ext uri="{FF2B5EF4-FFF2-40B4-BE49-F238E27FC236}">
                  <a16:creationId xmlns:a16="http://schemas.microsoft.com/office/drawing/2014/main" id="{3ADC660A-7DA7-6266-4791-73D07EA997F9}"/>
                </a:ext>
              </a:extLst>
            </p:cNvPr>
            <p:cNvSpPr/>
            <p:nvPr/>
          </p:nvSpPr>
          <p:spPr bwMode="auto">
            <a:xfrm>
              <a:off x="8554482" y="1534475"/>
              <a:ext cx="616811" cy="285810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8" name="Ellipse 8207">
              <a:extLst>
                <a:ext uri="{FF2B5EF4-FFF2-40B4-BE49-F238E27FC236}">
                  <a16:creationId xmlns:a16="http://schemas.microsoft.com/office/drawing/2014/main" id="{C5058473-1DD2-30C6-BD1E-D6AF43739C47}"/>
                </a:ext>
              </a:extLst>
            </p:cNvPr>
            <p:cNvSpPr/>
            <p:nvPr/>
          </p:nvSpPr>
          <p:spPr bwMode="auto">
            <a:xfrm>
              <a:off x="8331030" y="2592385"/>
              <a:ext cx="616811" cy="285810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9" name="Ellipse 8208">
              <a:extLst>
                <a:ext uri="{FF2B5EF4-FFF2-40B4-BE49-F238E27FC236}">
                  <a16:creationId xmlns:a16="http://schemas.microsoft.com/office/drawing/2014/main" id="{47145323-B0A3-3F64-7C80-2012993524FF}"/>
                </a:ext>
              </a:extLst>
            </p:cNvPr>
            <p:cNvSpPr/>
            <p:nvPr/>
          </p:nvSpPr>
          <p:spPr bwMode="auto">
            <a:xfrm>
              <a:off x="8549644" y="3650786"/>
              <a:ext cx="616811" cy="285810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5215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/>
      <p:bldP spid="14" grpId="0"/>
      <p:bldP spid="13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668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CA4A734-6BF5-E29F-2587-78F810B6FF49}"/>
              </a:ext>
            </a:extLst>
          </p:cNvPr>
          <p:cNvSpPr txBox="1"/>
          <p:nvPr/>
        </p:nvSpPr>
        <p:spPr>
          <a:xfrm>
            <a:off x="225629" y="4352211"/>
            <a:ext cx="946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Umstellung auf die Wärmepumpe bringt den größten Einsparhub beim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. Deshalb kann diese Investition jedem Hausbesitzer nach der energetischen Sanierung  als 1. Maßnahme „wärmstens“ empfohlen werden! Ein jährliches Monitoring ist dennoch unerlässlich!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5FA4B36-46DE-37A8-0A01-F57F115CC77B}"/>
              </a:ext>
            </a:extLst>
          </p:cNvPr>
          <p:cNvSpPr txBox="1"/>
          <p:nvPr/>
        </p:nvSpPr>
        <p:spPr>
          <a:xfrm>
            <a:off x="225628" y="802896"/>
            <a:ext cx="9680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Vor dem Umstieg vom fossilen Wärmeerzeuger auf eine Wärmepumpe ist eine gründliche energetische Bestandsanalyse des Hauses durch einen Energieberater notwendig:  Wärmedämmung des Hauses?; Wärmebedarf?; bisheriger Brennstoffverbrauch?; ausreichende Dimensionierung der Heizkörper? etc.. 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A70C893-415B-4B61-CADB-A75FD6C99B60}"/>
              </a:ext>
            </a:extLst>
          </p:cNvPr>
          <p:cNvSpPr txBox="1"/>
          <p:nvPr/>
        </p:nvSpPr>
        <p:spPr>
          <a:xfrm>
            <a:off x="225629" y="5160561"/>
            <a:ext cx="9468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Wärmepumpe im Bestand (mit Heizkörper), aber auch beim Neubau, in Kombination mit einer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PV-Anlage und einem E-Auto sind die Mittel der Wahl für eine erfolgreiche 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beim Verbraucher, dem sogenannten „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“. Hierzu sollte der „Häuslebauer“ einen langfristigen Investitionsplan mit dem Energieberater aufstellen.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72EDAE1-C76B-2D36-1C5B-CE4FB63BEA36}"/>
              </a:ext>
            </a:extLst>
          </p:cNvPr>
          <p:cNvSpPr txBox="1"/>
          <p:nvPr/>
        </p:nvSpPr>
        <p:spPr>
          <a:xfrm>
            <a:off x="225629" y="3790081"/>
            <a:ext cx="912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bei der Vorplanung berechneten Einsparungen beim Energieverbrauch und damit auch bei den Betriebskosten und den CO</a:t>
            </a:r>
            <a:r>
              <a:rPr lang="de-DE" sz="1600" baseline="-25000" dirty="0">
                <a:solidFill>
                  <a:srgbClr val="3333FF"/>
                </a:solidFill>
              </a:rPr>
              <a:t>2</a:t>
            </a:r>
            <a:r>
              <a:rPr lang="de-DE" sz="1600" dirty="0">
                <a:solidFill>
                  <a:srgbClr val="3333FF"/>
                </a:solidFill>
              </a:rPr>
              <a:t>-Emissionen haben sich bestätigt!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5BDA48-E383-8869-3981-7597265E7ADA}"/>
              </a:ext>
            </a:extLst>
          </p:cNvPr>
          <p:cNvSpPr txBox="1"/>
          <p:nvPr/>
        </p:nvSpPr>
        <p:spPr>
          <a:xfrm>
            <a:off x="1" y="621200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Gesamt-Fazit: . . .„ich würde es wieder tun!“ . . 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96FBA2-849D-0898-A176-9BA29CC14427}"/>
              </a:ext>
            </a:extLst>
          </p:cNvPr>
          <p:cNvSpPr txBox="1"/>
          <p:nvPr/>
        </p:nvSpPr>
        <p:spPr>
          <a:xfrm>
            <a:off x="225629" y="1857469"/>
            <a:ext cx="9680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Ein auf Wärmepumpen spezialisierter, erfahrender Heizungsbauer kann aufgrund der Bestandsanalyse die Wärmepumpenanlage optimal für das Haus auslegen.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463F7F2-4321-8E8D-C425-579A97E3F949}"/>
              </a:ext>
            </a:extLst>
          </p:cNvPr>
          <p:cNvSpPr txBox="1"/>
          <p:nvPr/>
        </p:nvSpPr>
        <p:spPr>
          <a:xfrm>
            <a:off x="225628" y="2419599"/>
            <a:ext cx="96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noch relativ hohen Investitionskosten der Wärmepumpenanlage </a:t>
            </a:r>
            <a:r>
              <a:rPr lang="de-DE" sz="1600" dirty="0" err="1">
                <a:solidFill>
                  <a:srgbClr val="3333FF"/>
                </a:solidFill>
              </a:rPr>
              <a:t>ggü</a:t>
            </a:r>
            <a:r>
              <a:rPr lang="de-DE" sz="1600" dirty="0">
                <a:solidFill>
                  <a:srgbClr val="3333FF"/>
                </a:solidFill>
              </a:rPr>
              <a:t>. einem fossilen Wärmeerzeuger werden durch die BAFA-Förderung abgemildert.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36FECF-43D1-F9FA-1AC3-B120692F05B3}"/>
              </a:ext>
            </a:extLst>
          </p:cNvPr>
          <p:cNvSpPr txBox="1"/>
          <p:nvPr/>
        </p:nvSpPr>
        <p:spPr>
          <a:xfrm>
            <a:off x="225629" y="2981729"/>
            <a:ext cx="968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Die im Projekt </a:t>
            </a:r>
            <a:r>
              <a:rPr lang="de-DE" sz="1600" dirty="0" err="1">
                <a:solidFill>
                  <a:srgbClr val="0000FF"/>
                </a:solidFill>
              </a:rPr>
              <a:t>Hergersweiler</a:t>
            </a:r>
            <a:r>
              <a:rPr lang="de-DE" sz="1600" dirty="0">
                <a:solidFill>
                  <a:srgbClr val="0000FF"/>
                </a:solidFill>
              </a:rPr>
              <a:t> festgelegte EEG-Einspeisevergütung (0,18 €/kWh) steht in einem krassen Verhältnis zu den PW-Bezugskosten (0,314 €/kWh)!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Aktuelle PV-Werte (7/2022, €/kWh):  EEG-</a:t>
            </a:r>
            <a:r>
              <a:rPr lang="de-DE" sz="1600" dirty="0" err="1">
                <a:solidFill>
                  <a:srgbClr val="0000FF"/>
                </a:solidFill>
              </a:rPr>
              <a:t>Einsp.Verg</a:t>
            </a:r>
            <a:r>
              <a:rPr lang="de-DE" sz="1600" dirty="0">
                <a:solidFill>
                  <a:srgbClr val="0000FF"/>
                </a:solidFill>
              </a:rPr>
              <a:t>.: 0,086; solarer Monatsmarktwert (ÜNB): 0,261.</a:t>
            </a:r>
          </a:p>
        </p:txBody>
      </p:sp>
    </p:spTree>
    <p:extLst>
      <p:ext uri="{BB962C8B-B14F-4D97-AF65-F5344CB8AC3E}">
        <p14:creationId xmlns:p14="http://schemas.microsoft.com/office/powerpoint/2010/main" val="39779101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2" grpId="0"/>
      <p:bldP spid="55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4859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Danke . . .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981852"/>
            <a:ext cx="869791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…</a:t>
            </a:r>
            <a:r>
              <a:rPr lang="de-DE" altLang="de-DE" sz="1800" u="sng" dirty="0">
                <a:solidFill>
                  <a:srgbClr val="3333FF"/>
                </a:solidFill>
              </a:rPr>
              <a:t>dem ISE e.V.-Konzept-Team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Thiel, Projektleiter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Fedderken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EF77D6-3D74-2BB8-C8DB-A837B802B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3069996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…</a:t>
            </a:r>
            <a:r>
              <a:rPr lang="de-DE" altLang="de-DE" sz="1800" u="sng" dirty="0">
                <a:solidFill>
                  <a:srgbClr val="3333FF"/>
                </a:solidFill>
              </a:rPr>
              <a:t>der Heizungsfirma Oldenburg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Henrik Oldenburg</a:t>
            </a: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06" y="0"/>
            <a:ext cx="81624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kern="18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Fraunhofer ISE: Wärmepumpen, Ökonomische Betrachtung</a:t>
            </a:r>
            <a:br>
              <a:rPr lang="de-DE" kern="18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kern="18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der Betriebskosten, neue Sichtweise</a:t>
            </a:r>
            <a:endParaRPr lang="de-DE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5" name="Grafik 2" descr="Monatliche Betriebskosten für Häuser mit 150 m² Heizfläche">
            <a:hlinkClick r:id="rId3"/>
            <a:extLst>
              <a:ext uri="{FF2B5EF4-FFF2-40B4-BE49-F238E27FC236}">
                <a16:creationId xmlns:a16="http://schemas.microsoft.com/office/drawing/2014/main" id="{869F8C3E-037E-74ED-56D1-8F95E87A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" y="882501"/>
            <a:ext cx="9678255" cy="52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8EE1CE8-C0CC-8559-D2D3-945DDEA78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9" y="5888502"/>
            <a:ext cx="7825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Monatliche Betriebskosten für Häuser mit 150 m² Heizfläche und unterschiedlichen energetischen Standards sowie monatliche Ersparnisse mit einer Wärmepumpe . © Fraunhofer ISE, Dr. Marek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Miara</a:t>
            </a:r>
            <a:endParaRPr kumimoji="0" lang="de-DE" altLang="de-DE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479587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8"/>
            <a:ext cx="56329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Entscheidungsprozess zur Wärmepumpe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Chronologie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2121638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2021-Februar: Pellet-Heizung ist in aller Munde. Verbrennung? Nein!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1C3CFFA-1AB3-0897-0FE5-B1681B32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1175996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2020: Gas könnte eine preiswerte Lösung sein. Aber fossil geht gar nicht!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2C177B9-3161-E844-FC52-E1235392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860782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2019: Alte Öl-Heizung muss raus (20 Jahre alt, ständig Mängel)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91E9B316-7597-F5CE-5E27-D99125AB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2436852"/>
            <a:ext cx="88398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2021- April: Wärmepumpe könnte die beste Lösung sein.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	</a:t>
            </a:r>
            <a:r>
              <a:rPr lang="de-DE" altLang="de-DE" sz="1600" u="sng" dirty="0">
                <a:solidFill>
                  <a:srgbClr val="563BFB"/>
                </a:solidFill>
              </a:rPr>
              <a:t>kaufentscheidende Faktoren: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FE4076B-2893-A6BD-D312-8FF29FD7C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5519999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2021- Mai: Beauftragung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A2DC3AEA-90EF-5F9D-E443-BB7A86DE0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5835210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2021- September: Montage und Inbetriebsetzung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0FAC7C9-74C5-519D-8A8B-6F4E879D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7629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Zum Schluss siegt die Vernunft!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249534FA-2ABC-D81A-D9AE-1C4EBEEFF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1491210"/>
            <a:ext cx="95723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2020/2021-Heizperiode: Vorlauftemperatur bei der Ölheizung auf 50°C begrenzt: 50°C reichen aus!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AFF1891-3B37-2FE1-2192-9651FE30A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" y="1806424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2021-Januar: Energieberater hinzugezogen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D00B85E-C217-3ABD-76B9-750D89055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2998287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überzeugende Beratung durch die Heizungsfirma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E13643D-0338-6C8D-0EE2-409782F1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3313501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Einsatz der Wärmepumpe auch im Bestand mit Heizkörper (Referenzanlage in </a:t>
            </a:r>
            <a:r>
              <a:rPr lang="de-DE" altLang="de-DE" sz="1600" dirty="0" err="1">
                <a:solidFill>
                  <a:srgbClr val="563BFB"/>
                </a:solidFill>
              </a:rPr>
              <a:t>Walsheim</a:t>
            </a:r>
            <a:r>
              <a:rPr lang="de-DE" altLang="de-DE" sz="1600" dirty="0">
                <a:solidFill>
                  <a:srgbClr val="563BFB"/>
                </a:solidFill>
              </a:rPr>
              <a:t>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0ACA1D6-DCE1-6409-75A4-88E9E2237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3628715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sehr kostengünstig im Betrieb (Berechnung: JAZ: 4,4)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0520360-1102-7260-AF4B-ED2FD267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3943929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passt sich dem Wärmebedarf kontinuierlich an (modulierend)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A129006-7666-3A7C-6AC7-0FEDDC37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4574357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große CO</a:t>
            </a:r>
            <a:r>
              <a:rPr lang="de-DE" altLang="de-DE" sz="1600" baseline="-25000" dirty="0">
                <a:solidFill>
                  <a:srgbClr val="563BFB"/>
                </a:solidFill>
              </a:rPr>
              <a:t>2</a:t>
            </a:r>
            <a:r>
              <a:rPr lang="de-DE" altLang="de-DE" sz="1600" dirty="0">
                <a:solidFill>
                  <a:srgbClr val="563BFB"/>
                </a:solidFill>
              </a:rPr>
              <a:t>-Einsparung mit hocheffizienten Verbrauchern, PV und EE-Strom vom Netz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9631A6F-C44A-6C85-A6EF-A2E43155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4259143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kann teilweise mit vorhandener PV betrieben werden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6F868909-C447-05C1-E134-20DB3D0A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5204785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trotz hoher Kosten, mit BAFA-Förderung (45%) erschwinglich    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4F9EE1C4-5FCC-81A0-134D-A27F3828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3" y="4889571"/>
            <a:ext cx="8839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	- Navigator 2.0 hat ein innovatives Bedien- und Beobachtungssystem</a:t>
            </a:r>
          </a:p>
        </p:txBody>
      </p:sp>
    </p:spTree>
    <p:extLst>
      <p:ext uri="{BB962C8B-B14F-4D97-AF65-F5344CB8AC3E}">
        <p14:creationId xmlns:p14="http://schemas.microsoft.com/office/powerpoint/2010/main" val="8829251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4" grpId="0"/>
      <p:bldP spid="15" grpId="0"/>
      <p:bldP spid="16" grpId="0"/>
      <p:bldP spid="17" grpId="0"/>
      <p:bldP spid="12" grpId="0"/>
      <p:bldP spid="13" grpId="0"/>
      <p:bldP spid="2" grpId="0"/>
      <p:bldP spid="3" grpId="0"/>
      <p:bldP spid="4" grpId="0"/>
      <p:bldP spid="5" grpId="0"/>
      <p:bldP spid="6" grpId="0"/>
      <p:bldP spid="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5544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 (WPPE), Funktionsprinzip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332" y="5835216"/>
            <a:ext cx="8095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DE563C-74A5-5F98-8B40-767C3E84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b="11758"/>
          <a:stretch/>
        </p:blipFill>
        <p:spPr>
          <a:xfrm>
            <a:off x="608150" y="2662419"/>
            <a:ext cx="8576490" cy="31006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040714A-1C41-18A7-4E4B-7CAEC33AF6B9}"/>
              </a:ext>
            </a:extLst>
          </p:cNvPr>
          <p:cNvSpPr txBox="1"/>
          <p:nvPr/>
        </p:nvSpPr>
        <p:spPr>
          <a:xfrm>
            <a:off x="3698730" y="5604383"/>
            <a:ext cx="257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Wirkungsgrad: für WPPE-Vergleich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(</a:t>
            </a:r>
            <a:r>
              <a:rPr lang="de-DE" sz="1200" dirty="0" err="1">
                <a:solidFill>
                  <a:srgbClr val="FF0000"/>
                </a:solidFill>
              </a:rPr>
              <a:t>Coefficient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of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Performance,COP</a:t>
            </a:r>
            <a:r>
              <a:rPr lang="de-DE" sz="1200" dirty="0">
                <a:solidFill>
                  <a:srgbClr val="FF0000"/>
                </a:solidFill>
              </a:rPr>
              <a:t>)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Beispiel bei A2/W35: 4,7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6CFA72-E083-D1A1-1CF0-46D7A35C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64345"/>
          <a:stretch/>
        </p:blipFill>
        <p:spPr>
          <a:xfrm>
            <a:off x="664755" y="904240"/>
            <a:ext cx="8576490" cy="180897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96C6C9D-D3D8-D368-E856-6DBAA2031C5C}"/>
              </a:ext>
            </a:extLst>
          </p:cNvPr>
          <p:cNvGrpSpPr/>
          <p:nvPr/>
        </p:nvGrpSpPr>
        <p:grpSpPr>
          <a:xfrm>
            <a:off x="7431434" y="857657"/>
            <a:ext cx="2516586" cy="1452746"/>
            <a:chOff x="7431434" y="857657"/>
            <a:chExt cx="2516586" cy="1452746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CD64A77-E918-1022-A30F-CCB8A27F0BD7}"/>
                </a:ext>
              </a:extLst>
            </p:cNvPr>
            <p:cNvSpPr txBox="1"/>
            <p:nvPr/>
          </p:nvSpPr>
          <p:spPr>
            <a:xfrm>
              <a:off x="7431434" y="857657"/>
              <a:ext cx="25165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(Jahres-)Arbeitszahl (JAZ)</a:t>
              </a:r>
            </a:p>
            <a:p>
              <a:r>
                <a:rPr lang="de-DE" sz="1200" dirty="0">
                  <a:solidFill>
                    <a:srgbClr val="FF0000"/>
                  </a:solidFill>
                </a:rPr>
                <a:t>= Wärmeenergie / </a:t>
              </a:r>
              <a:r>
                <a:rPr lang="de-DE" sz="1200" dirty="0">
                  <a:solidFill>
                    <a:srgbClr val="FFC000"/>
                  </a:solidFill>
                </a:rPr>
                <a:t>Antriebsenergie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22DB92-D428-8495-7C95-00C17DFD7860}"/>
                </a:ext>
              </a:extLst>
            </p:cNvPr>
            <p:cNvSpPr txBox="1"/>
            <p:nvPr/>
          </p:nvSpPr>
          <p:spPr>
            <a:xfrm>
              <a:off x="7926734" y="1848738"/>
              <a:ext cx="1019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JAZ:  &gt; 3,5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Beispiel: 4,2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44F45DF-D60E-7C4C-64CB-B3761E85A1CF}"/>
                </a:ext>
              </a:extLst>
            </p:cNvPr>
            <p:cNvSpPr txBox="1"/>
            <p:nvPr/>
          </p:nvSpPr>
          <p:spPr>
            <a:xfrm>
              <a:off x="8354425" y="172926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72D24F-627B-0A16-89CE-C513D46D8B5A}"/>
              </a:ext>
            </a:extLst>
          </p:cNvPr>
          <p:cNvGrpSpPr/>
          <p:nvPr/>
        </p:nvGrpSpPr>
        <p:grpSpPr>
          <a:xfrm>
            <a:off x="7665867" y="3171062"/>
            <a:ext cx="2210605" cy="418834"/>
            <a:chOff x="7665867" y="3171062"/>
            <a:chExt cx="2210605" cy="41883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133BD3-61F2-C97E-5C9C-02E74EED60D9}"/>
                </a:ext>
              </a:extLst>
            </p:cNvPr>
            <p:cNvSpPr txBox="1"/>
            <p:nvPr/>
          </p:nvSpPr>
          <p:spPr>
            <a:xfrm>
              <a:off x="7665867" y="3282119"/>
              <a:ext cx="2210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Vorlauftemperatur &lt; 55°C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212C9F-DAF5-6DD5-1A4C-B203E3DA2AE5}"/>
                </a:ext>
              </a:extLst>
            </p:cNvPr>
            <p:cNvSpPr txBox="1"/>
            <p:nvPr/>
          </p:nvSpPr>
          <p:spPr>
            <a:xfrm>
              <a:off x="9155868" y="3171062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2" name="Textfeld 21">
            <a:hlinkClick r:id="rId4"/>
            <a:extLst>
              <a:ext uri="{FF2B5EF4-FFF2-40B4-BE49-F238E27FC236}">
                <a16:creationId xmlns:a16="http://schemas.microsoft.com/office/drawing/2014/main" id="{44FB81C1-8300-4855-01F4-96A3E5BD8057}"/>
              </a:ext>
            </a:extLst>
          </p:cNvPr>
          <p:cNvSpPr txBox="1"/>
          <p:nvPr/>
        </p:nvSpPr>
        <p:spPr>
          <a:xfrm>
            <a:off x="664755" y="5906095"/>
            <a:ext cx="278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Funktionsprinzip Wärmepumpe</a:t>
            </a:r>
            <a:endParaRPr lang="de-DE" sz="1200" u="sng" dirty="0">
              <a:solidFill>
                <a:srgbClr val="92D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FE01CAA-C7A2-1167-F970-744070C6166D}"/>
              </a:ext>
            </a:extLst>
          </p:cNvPr>
          <p:cNvSpPr txBox="1"/>
          <p:nvPr/>
        </p:nvSpPr>
        <p:spPr>
          <a:xfrm>
            <a:off x="3852683" y="5161536"/>
            <a:ext cx="2302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Kältemittel: z.B. R290 (Propan)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3788B6-8731-C7BB-220A-EDB58C06CF7A}"/>
              </a:ext>
            </a:extLst>
          </p:cNvPr>
          <p:cNvSpPr txBox="1"/>
          <p:nvPr/>
        </p:nvSpPr>
        <p:spPr>
          <a:xfrm>
            <a:off x="3917604" y="2477854"/>
            <a:ext cx="2172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Monoblock- oder Split-WPPE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76297"/>
            <a:ext cx="993552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Segen der Physik,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im Bestand!</a:t>
            </a:r>
          </a:p>
        </p:txBody>
      </p:sp>
    </p:spTree>
    <p:extLst>
      <p:ext uri="{BB962C8B-B14F-4D97-AF65-F5344CB8AC3E}">
        <p14:creationId xmlns:p14="http://schemas.microsoft.com/office/powerpoint/2010/main" val="9096709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0340"/>
            <a:ext cx="6900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Komponenten der Heizungsanlage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Wärmeverteilung und Wärmeabgabe (Heizkörper)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FEDCAC4C-8F93-3034-1982-89D5C90D2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6796" y="5960329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A28C2ED-D367-9CF5-7BCC-0FAC8E584FB6}"/>
              </a:ext>
            </a:extLst>
          </p:cNvPr>
          <p:cNvGrpSpPr/>
          <p:nvPr/>
        </p:nvGrpSpPr>
        <p:grpSpPr>
          <a:xfrm>
            <a:off x="463708" y="3824451"/>
            <a:ext cx="8974638" cy="2106526"/>
            <a:chOff x="463708" y="3824451"/>
            <a:chExt cx="8974638" cy="2106526"/>
          </a:xfrm>
        </p:grpSpPr>
        <p:pic>
          <p:nvPicPr>
            <p:cNvPr id="14" name="Grafik 13" descr="Ein Bild, das Boden, drinnen, Fenster enthält.&#10;&#10;Automatisch generierte Beschreibung">
              <a:extLst>
                <a:ext uri="{FF2B5EF4-FFF2-40B4-BE49-F238E27FC236}">
                  <a16:creationId xmlns:a16="http://schemas.microsoft.com/office/drawing/2014/main" id="{7701F0D3-A4C2-7325-5CCE-EED8A303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045" y="3829228"/>
              <a:ext cx="2802332" cy="2101749"/>
            </a:xfrm>
            <a:prstGeom prst="rect">
              <a:avLst/>
            </a:prstGeom>
          </p:spPr>
        </p:pic>
        <p:pic>
          <p:nvPicPr>
            <p:cNvPr id="23" name="Grafik 22" descr="Ein Bild, das Fenster, drinnen, Boden, Blume enthält.&#10;&#10;Automatisch generierte Beschreibung">
              <a:extLst>
                <a:ext uri="{FF2B5EF4-FFF2-40B4-BE49-F238E27FC236}">
                  <a16:creationId xmlns:a16="http://schemas.microsoft.com/office/drawing/2014/main" id="{CC6399EC-2772-61F7-A8CC-E0FE1D0F9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08" y="3824451"/>
              <a:ext cx="2808701" cy="2106526"/>
            </a:xfrm>
            <a:prstGeom prst="rect">
              <a:avLst/>
            </a:prstGeom>
          </p:spPr>
        </p:pic>
        <p:pic>
          <p:nvPicPr>
            <p:cNvPr id="25" name="Grafik 24" descr="Ein Bild, das drinnen, Boden, Fenster, Vorhang enthält.&#10;&#10;Automatisch generierte Beschreibung">
              <a:extLst>
                <a:ext uri="{FF2B5EF4-FFF2-40B4-BE49-F238E27FC236}">
                  <a16:creationId xmlns:a16="http://schemas.microsoft.com/office/drawing/2014/main" id="{2E38A067-BE29-5B59-0F99-B5F51B5A2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013" y="3824451"/>
              <a:ext cx="2802333" cy="2101749"/>
            </a:xfrm>
            <a:prstGeom prst="rect">
              <a:avLst/>
            </a:prstGeom>
          </p:spPr>
        </p:pic>
      </p:grpSp>
      <p:pic>
        <p:nvPicPr>
          <p:cNvPr id="5" name="Grafik 4" descr="Ein Bild, das drinnen, offen enthält.&#10;&#10;Automatisch generierte Beschreibung">
            <a:extLst>
              <a:ext uri="{FF2B5EF4-FFF2-40B4-BE49-F238E27FC236}">
                <a16:creationId xmlns:a16="http://schemas.microsoft.com/office/drawing/2014/main" id="{200AFC9B-91B9-3356-FB5C-F075D1CCF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30215"/>
          <a:stretch/>
        </p:blipFill>
        <p:spPr>
          <a:xfrm rot="16200000">
            <a:off x="514803" y="701670"/>
            <a:ext cx="2101748" cy="25873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C990B1-865A-6156-068B-9B98CD736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50" y="944488"/>
            <a:ext cx="2802332" cy="210174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C82A439-C621-60F4-300E-BDA9963F9199}"/>
              </a:ext>
            </a:extLst>
          </p:cNvPr>
          <p:cNvSpPr txBox="1"/>
          <p:nvPr/>
        </p:nvSpPr>
        <p:spPr>
          <a:xfrm>
            <a:off x="784053" y="3096789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Etagenverteiler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9441DBC-00C6-F411-4A4E-19914CBF6825}"/>
              </a:ext>
            </a:extLst>
          </p:cNvPr>
          <p:cNvSpPr txBox="1"/>
          <p:nvPr/>
        </p:nvSpPr>
        <p:spPr>
          <a:xfrm>
            <a:off x="3858998" y="3096789"/>
            <a:ext cx="2005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0000FF"/>
                </a:solidFill>
              </a:rPr>
              <a:t>Heizkörperanschluß</a:t>
            </a:r>
            <a:endParaRPr lang="de-DE" sz="1600" dirty="0">
              <a:solidFill>
                <a:srgbClr val="0000FF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DE43D1-32B1-6C84-9A9F-ADCA5E9AC771}"/>
              </a:ext>
            </a:extLst>
          </p:cNvPr>
          <p:cNvGrpSpPr/>
          <p:nvPr/>
        </p:nvGrpSpPr>
        <p:grpSpPr>
          <a:xfrm>
            <a:off x="6797764" y="944488"/>
            <a:ext cx="2836252" cy="2737076"/>
            <a:chOff x="6797764" y="944488"/>
            <a:chExt cx="2836252" cy="2737076"/>
          </a:xfrm>
        </p:grpSpPr>
        <p:pic>
          <p:nvPicPr>
            <p:cNvPr id="3" name="Grafik 2" descr="Ein Bild, das drinnen, mehrere enthält.&#10;&#10;Automatisch generierte Beschreibung">
              <a:extLst>
                <a:ext uri="{FF2B5EF4-FFF2-40B4-BE49-F238E27FC236}">
                  <a16:creationId xmlns:a16="http://schemas.microsoft.com/office/drawing/2014/main" id="{870A0527-11F2-DF20-9577-551100235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315" y="944488"/>
              <a:ext cx="2808701" cy="210652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E756FD5-FF07-0A02-7A8B-1DFB51AAD3FC}"/>
                </a:ext>
              </a:extLst>
            </p:cNvPr>
            <p:cNvSpPr txBox="1"/>
            <p:nvPr/>
          </p:nvSpPr>
          <p:spPr>
            <a:xfrm>
              <a:off x="6797764" y="3096789"/>
              <a:ext cx="28277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NEU: Etagenverteiler mit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Ventilen für </a:t>
              </a:r>
              <a:r>
                <a:rPr lang="de-DE" sz="1600" dirty="0" err="1">
                  <a:solidFill>
                    <a:srgbClr val="0000FF"/>
                  </a:solidFill>
                </a:rPr>
                <a:t>hydraul</a:t>
              </a:r>
              <a:r>
                <a:rPr lang="de-DE" sz="1600" dirty="0">
                  <a:solidFill>
                    <a:srgbClr val="0000FF"/>
                  </a:solidFill>
                </a:rPr>
                <a:t>. Abgleich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ECAC8BC4-E9A5-5840-368B-4BC30641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46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Räume haben Heizkörper, nur im Bad gibt es eine zusätzliche Bodenheizung!</a:t>
            </a:r>
          </a:p>
        </p:txBody>
      </p:sp>
    </p:spTree>
    <p:extLst>
      <p:ext uri="{BB962C8B-B14F-4D97-AF65-F5344CB8AC3E}">
        <p14:creationId xmlns:p14="http://schemas.microsoft.com/office/powerpoint/2010/main" val="5646134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0428"/>
            <a:ext cx="52081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Komponenten der Heizungsanlage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Wärmeerzeugung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9A2EA502-24DA-2CAB-47BC-E1D100B0D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4" y="853440"/>
            <a:ext cx="3052245" cy="2289183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117D5E90-FF01-3096-EDC9-5BA138689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14" y="3236475"/>
            <a:ext cx="26013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400" dirty="0">
                <a:solidFill>
                  <a:srgbClr val="563BFB"/>
                </a:solidFill>
              </a:rPr>
              <a:t>Modulierende Luft-Wasser Monoblock-Wärmepumpe</a:t>
            </a:r>
            <a:br>
              <a:rPr lang="de-DE" altLang="de-DE" sz="1400" dirty="0">
                <a:solidFill>
                  <a:srgbClr val="563BFB"/>
                </a:solidFill>
              </a:rPr>
            </a:br>
            <a:r>
              <a:rPr lang="de-DE" altLang="de-DE" sz="1400" dirty="0" err="1">
                <a:solidFill>
                  <a:srgbClr val="563BFB"/>
                </a:solidFill>
              </a:rPr>
              <a:t>iDM</a:t>
            </a:r>
            <a:r>
              <a:rPr lang="de-DE" altLang="de-DE" sz="1400" dirty="0">
                <a:solidFill>
                  <a:srgbClr val="563BFB"/>
                </a:solidFill>
              </a:rPr>
              <a:t> </a:t>
            </a:r>
            <a:r>
              <a:rPr lang="de-DE" sz="1400" dirty="0">
                <a:solidFill>
                  <a:srgbClr val="563BFB"/>
                </a:solidFill>
              </a:rPr>
              <a:t>AERO ALM 6-15</a:t>
            </a:r>
            <a:endParaRPr lang="de-DE" altLang="de-DE" sz="1400" dirty="0">
              <a:solidFill>
                <a:srgbClr val="563BFB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75C3F2-9872-6D33-EF16-B22F9F4903FB}"/>
              </a:ext>
            </a:extLst>
          </p:cNvPr>
          <p:cNvGrpSpPr/>
          <p:nvPr/>
        </p:nvGrpSpPr>
        <p:grpSpPr>
          <a:xfrm>
            <a:off x="4272384" y="866987"/>
            <a:ext cx="4128643" cy="2275636"/>
            <a:chOff x="4272384" y="866987"/>
            <a:chExt cx="4128643" cy="2275636"/>
          </a:xfrm>
        </p:grpSpPr>
        <p:pic>
          <p:nvPicPr>
            <p:cNvPr id="9" name="Grafik 8" descr="Ein Bild, das Text, drinnen, Elektronik enthält.&#10;&#10;Automatisch generierte Beschreibung">
              <a:extLst>
                <a:ext uri="{FF2B5EF4-FFF2-40B4-BE49-F238E27FC236}">
                  <a16:creationId xmlns:a16="http://schemas.microsoft.com/office/drawing/2014/main" id="{8C082E2B-E39C-4D00-23E8-1CFF157E7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40"/>
            <a:stretch/>
          </p:blipFill>
          <p:spPr>
            <a:xfrm rot="5400000">
              <a:off x="4964525" y="1351466"/>
              <a:ext cx="2275636" cy="1306678"/>
            </a:xfrm>
            <a:prstGeom prst="rect">
              <a:avLst/>
            </a:prstGeom>
          </p:spPr>
        </p:pic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024BC1F7-90D8-CC2F-9CC3-8863C2D62F8E}"/>
                </a:ext>
              </a:extLst>
            </p:cNvPr>
            <p:cNvSpPr/>
            <p:nvPr/>
          </p:nvSpPr>
          <p:spPr bwMode="auto">
            <a:xfrm>
              <a:off x="4272384" y="1756583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2A142BDB-2906-D6FB-6CEE-3AAF429AA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2227" y="897262"/>
              <a:ext cx="15788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400" dirty="0">
                  <a:solidFill>
                    <a:srgbClr val="563BFB"/>
                  </a:solidFill>
                </a:rPr>
                <a:t>Hydraulikmodul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521FED3-2FAF-5434-2735-FF024D8C4797}"/>
              </a:ext>
            </a:extLst>
          </p:cNvPr>
          <p:cNvGrpSpPr/>
          <p:nvPr/>
        </p:nvGrpSpPr>
        <p:grpSpPr>
          <a:xfrm>
            <a:off x="2224858" y="3055075"/>
            <a:ext cx="2885434" cy="2967533"/>
            <a:chOff x="2224858" y="3055075"/>
            <a:chExt cx="2885434" cy="2967533"/>
          </a:xfrm>
        </p:grpSpPr>
        <p:pic>
          <p:nvPicPr>
            <p:cNvPr id="4" name="Grafik 3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09CE5C96-08CF-5E9A-ED38-D4F82098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91" b="36887"/>
            <a:stretch/>
          </p:blipFill>
          <p:spPr>
            <a:xfrm rot="5400000">
              <a:off x="3274831" y="4244206"/>
              <a:ext cx="2270607" cy="1212952"/>
            </a:xfrm>
            <a:prstGeom prst="rect">
              <a:avLst/>
            </a:prstGeom>
          </p:spPr>
        </p:pic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C299907F-D51C-BB05-B621-A1467C924151}"/>
                </a:ext>
              </a:extLst>
            </p:cNvPr>
            <p:cNvSpPr/>
            <p:nvPr/>
          </p:nvSpPr>
          <p:spPr bwMode="auto">
            <a:xfrm rot="7842352">
              <a:off x="4680053" y="3170730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8E122CE0-B195-F851-C7E5-0C5DC1413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858" y="5283944"/>
              <a:ext cx="15788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r"/>
              <a:r>
                <a:rPr lang="de-DE" altLang="de-DE" sz="1400" dirty="0">
                  <a:solidFill>
                    <a:srgbClr val="563BFB"/>
                  </a:solidFill>
                </a:rPr>
                <a:t>Heizkreis mit Pufferspeicher</a:t>
              </a:r>
              <a:br>
                <a:rPr lang="de-DE" altLang="de-DE" sz="1400" dirty="0">
                  <a:solidFill>
                    <a:srgbClr val="563BFB"/>
                  </a:solidFill>
                </a:rPr>
              </a:br>
              <a:r>
                <a:rPr lang="de-DE" altLang="de-DE" sz="1400" dirty="0">
                  <a:solidFill>
                    <a:srgbClr val="563BFB"/>
                  </a:solidFill>
                </a:rPr>
                <a:t>500 l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01A2ADC-C10B-A95E-9B77-B4B128261C26}"/>
              </a:ext>
            </a:extLst>
          </p:cNvPr>
          <p:cNvGrpSpPr/>
          <p:nvPr/>
        </p:nvGrpSpPr>
        <p:grpSpPr>
          <a:xfrm>
            <a:off x="5702110" y="3055075"/>
            <a:ext cx="3262820" cy="2935824"/>
            <a:chOff x="5702110" y="3055075"/>
            <a:chExt cx="3262820" cy="2935824"/>
          </a:xfrm>
        </p:grpSpPr>
        <p:pic>
          <p:nvPicPr>
            <p:cNvPr id="16" name="Grafik 15" descr="Ein Bild, das drinnen, schmutzig enthält.&#10;&#10;Automatisch generierte Beschreibung">
              <a:extLst>
                <a:ext uri="{FF2B5EF4-FFF2-40B4-BE49-F238E27FC236}">
                  <a16:creationId xmlns:a16="http://schemas.microsoft.com/office/drawing/2014/main" id="{8B238048-A60E-26B4-3E08-638746512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00240" y="3996048"/>
              <a:ext cx="2245360" cy="1684020"/>
            </a:xfrm>
            <a:prstGeom prst="rect">
              <a:avLst/>
            </a:prstGeom>
          </p:spPr>
        </p:pic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97F4FC2C-3CB9-66F4-B33D-1B7D7F0118F1}"/>
                </a:ext>
              </a:extLst>
            </p:cNvPr>
            <p:cNvSpPr/>
            <p:nvPr/>
          </p:nvSpPr>
          <p:spPr bwMode="auto">
            <a:xfrm rot="2787737">
              <a:off x="6973659" y="3170730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BA59D310-7BD6-5F3E-7DEC-708624969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2110" y="5252235"/>
              <a:ext cx="15788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r"/>
              <a:r>
                <a:rPr lang="de-DE" altLang="de-DE" sz="1400" dirty="0">
                  <a:solidFill>
                    <a:srgbClr val="563BFB"/>
                  </a:solidFill>
                </a:rPr>
                <a:t>Brauchwasser-Speicher</a:t>
              </a:r>
              <a:br>
                <a:rPr lang="de-DE" altLang="de-DE" sz="1400" dirty="0">
                  <a:solidFill>
                    <a:srgbClr val="563BFB"/>
                  </a:solidFill>
                </a:rPr>
              </a:br>
              <a:r>
                <a:rPr lang="de-DE" altLang="de-DE" sz="1400" dirty="0">
                  <a:solidFill>
                    <a:srgbClr val="563BFB"/>
                  </a:solidFill>
                </a:rPr>
                <a:t>200 l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ECAC8BC4-E9A5-5840-368B-4BC30641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46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Wenige Komponenten bilden die Wärmeerzeugung!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FEDCAC4C-8F93-3034-1982-89D5C90D2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413" y="6041881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</p:spTree>
    <p:extLst>
      <p:ext uri="{BB962C8B-B14F-4D97-AF65-F5344CB8AC3E}">
        <p14:creationId xmlns:p14="http://schemas.microsoft.com/office/powerpoint/2010/main" val="36515168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-7232"/>
            <a:ext cx="8252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Hydraulik und Regelungstechnik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Rohrschaltplan mit Sensorik, Aktorik und Regelungskonzept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E07E4CF-C448-1999-872B-20DF21332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386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 einfaches Konzept!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2B07FB90-BCE1-4535-E76A-82CE1F25C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22" y="6338924"/>
            <a:ext cx="11285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iDM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WT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B86AE2-BB3A-1024-3613-ADED09100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6" t="12512" r="4358" b="21365"/>
          <a:stretch/>
        </p:blipFill>
        <p:spPr>
          <a:xfrm>
            <a:off x="7771265" y="1160258"/>
            <a:ext cx="2136986" cy="48928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2B5455-E1B2-871A-9F04-8C071402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9" t="40711" r="30919" b="22045"/>
          <a:stretch/>
        </p:blipFill>
        <p:spPr>
          <a:xfrm flipH="1">
            <a:off x="1152973" y="3233724"/>
            <a:ext cx="1363555" cy="2755900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58B0F28-7FB0-E625-0DBA-DFEB6754C9F5}"/>
              </a:ext>
            </a:extLst>
          </p:cNvPr>
          <p:cNvCxnSpPr>
            <a:cxnSpLocks/>
          </p:cNvCxnSpPr>
          <p:nvPr/>
        </p:nvCxnSpPr>
        <p:spPr>
          <a:xfrm>
            <a:off x="2833353" y="5808825"/>
            <a:ext cx="46802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476A1693-6FAC-88EA-58CE-816DA4033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28979" r="36029" b="22655"/>
          <a:stretch/>
        </p:blipFill>
        <p:spPr>
          <a:xfrm>
            <a:off x="4970311" y="5548470"/>
            <a:ext cx="334433" cy="590107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C0B53F4-4D8F-D1CD-319C-2C9055311B36}"/>
              </a:ext>
            </a:extLst>
          </p:cNvPr>
          <p:cNvCxnSpPr>
            <a:cxnSpLocks/>
          </p:cNvCxnSpPr>
          <p:nvPr/>
        </p:nvCxnSpPr>
        <p:spPr>
          <a:xfrm>
            <a:off x="2617453" y="6244757"/>
            <a:ext cx="515381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6A1FD79-2FEA-8A60-A61A-58138F82A6CA}"/>
              </a:ext>
            </a:extLst>
          </p:cNvPr>
          <p:cNvCxnSpPr>
            <a:cxnSpLocks/>
          </p:cNvCxnSpPr>
          <p:nvPr/>
        </p:nvCxnSpPr>
        <p:spPr>
          <a:xfrm>
            <a:off x="7773195" y="5696295"/>
            <a:ext cx="0" cy="548462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F9BD0E1-D939-7954-F2C8-16E6438382C2}"/>
              </a:ext>
            </a:extLst>
          </p:cNvPr>
          <p:cNvCxnSpPr>
            <a:cxnSpLocks/>
          </p:cNvCxnSpPr>
          <p:nvPr/>
        </p:nvCxnSpPr>
        <p:spPr>
          <a:xfrm>
            <a:off x="2617453" y="5696295"/>
            <a:ext cx="0" cy="548462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359B55EF-911E-6EDA-B350-528F62896906}"/>
              </a:ext>
            </a:extLst>
          </p:cNvPr>
          <p:cNvCxnSpPr>
            <a:cxnSpLocks/>
          </p:cNvCxnSpPr>
          <p:nvPr/>
        </p:nvCxnSpPr>
        <p:spPr>
          <a:xfrm>
            <a:off x="2833353" y="4601086"/>
            <a:ext cx="0" cy="12077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CDC9BBF-2C62-A662-2591-BAAB2F6126AD}"/>
              </a:ext>
            </a:extLst>
          </p:cNvPr>
          <p:cNvCxnSpPr>
            <a:cxnSpLocks/>
          </p:cNvCxnSpPr>
          <p:nvPr/>
        </p:nvCxnSpPr>
        <p:spPr>
          <a:xfrm>
            <a:off x="7519202" y="3097373"/>
            <a:ext cx="0" cy="27114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19487988-FF28-1677-817B-5DA2A1F198DE}"/>
              </a:ext>
            </a:extLst>
          </p:cNvPr>
          <p:cNvCxnSpPr>
            <a:cxnSpLocks/>
          </p:cNvCxnSpPr>
          <p:nvPr/>
        </p:nvCxnSpPr>
        <p:spPr>
          <a:xfrm>
            <a:off x="7519202" y="3093140"/>
            <a:ext cx="195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9D624C1-D216-860A-15E1-4DD0B09A0010}"/>
              </a:ext>
            </a:extLst>
          </p:cNvPr>
          <p:cNvCxnSpPr>
            <a:cxnSpLocks/>
          </p:cNvCxnSpPr>
          <p:nvPr/>
        </p:nvCxnSpPr>
        <p:spPr>
          <a:xfrm>
            <a:off x="2516528" y="4601086"/>
            <a:ext cx="3168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7DFDCBA-57B5-480D-2F47-239CAC477914}"/>
              </a:ext>
            </a:extLst>
          </p:cNvPr>
          <p:cNvGrpSpPr/>
          <p:nvPr/>
        </p:nvGrpSpPr>
        <p:grpSpPr>
          <a:xfrm>
            <a:off x="4936447" y="4889857"/>
            <a:ext cx="350014" cy="709321"/>
            <a:chOff x="6307667" y="5232400"/>
            <a:chExt cx="350014" cy="709321"/>
          </a:xfrm>
        </p:grpSpPr>
        <p:pic>
          <p:nvPicPr>
            <p:cNvPr id="8288" name="Grafik 8287">
              <a:extLst>
                <a:ext uri="{FF2B5EF4-FFF2-40B4-BE49-F238E27FC236}">
                  <a16:creationId xmlns:a16="http://schemas.microsoft.com/office/drawing/2014/main" id="{42AFABD8-EFF4-4529-AA7C-13737841E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4" t="61816" r="56041" b="31605"/>
            <a:stretch/>
          </p:blipFill>
          <p:spPr>
            <a:xfrm rot="10800000">
              <a:off x="6360584" y="5263710"/>
              <a:ext cx="243416" cy="486834"/>
            </a:xfrm>
            <a:prstGeom prst="rect">
              <a:avLst/>
            </a:prstGeom>
          </p:spPr>
        </p:pic>
        <p:pic>
          <p:nvPicPr>
            <p:cNvPr id="8289" name="Grafik 8288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F67E22E-4861-870B-7CBD-94BAB806D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6" t="9877" r="25463" b="12222"/>
            <a:stretch/>
          </p:blipFill>
          <p:spPr>
            <a:xfrm rot="16200000" flipH="1">
              <a:off x="6470772" y="5715886"/>
              <a:ext cx="109823" cy="263994"/>
            </a:xfrm>
            <a:prstGeom prst="rect">
              <a:avLst/>
            </a:prstGeom>
          </p:spPr>
        </p:pic>
        <p:sp>
          <p:nvSpPr>
            <p:cNvPr id="8290" name="Rechteck 8289">
              <a:extLst>
                <a:ext uri="{FF2B5EF4-FFF2-40B4-BE49-F238E27FC236}">
                  <a16:creationId xmlns:a16="http://schemas.microsoft.com/office/drawing/2014/main" id="{4C9F44EC-7867-9D10-1B9C-D80A73608C4E}"/>
                </a:ext>
              </a:extLst>
            </p:cNvPr>
            <p:cNvSpPr/>
            <p:nvPr/>
          </p:nvSpPr>
          <p:spPr>
            <a:xfrm>
              <a:off x="6389452" y="5750545"/>
              <a:ext cx="227247" cy="19117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91" name="Rechteck 8290">
              <a:extLst>
                <a:ext uri="{FF2B5EF4-FFF2-40B4-BE49-F238E27FC236}">
                  <a16:creationId xmlns:a16="http://schemas.microsoft.com/office/drawing/2014/main" id="{4EFE4A1A-6C56-F816-65F1-73412A1B80CE}"/>
                </a:ext>
              </a:extLst>
            </p:cNvPr>
            <p:cNvSpPr/>
            <p:nvPr/>
          </p:nvSpPr>
          <p:spPr>
            <a:xfrm>
              <a:off x="6307667" y="5232400"/>
              <a:ext cx="123740" cy="207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0B1C237-6D7C-299F-7A1B-DF46DBFCD148}"/>
              </a:ext>
            </a:extLst>
          </p:cNvPr>
          <p:cNvCxnSpPr>
            <a:cxnSpLocks/>
          </p:cNvCxnSpPr>
          <p:nvPr/>
        </p:nvCxnSpPr>
        <p:spPr>
          <a:xfrm>
            <a:off x="1010903" y="3338327"/>
            <a:ext cx="0" cy="245533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660DE58-05C7-B266-5411-CD1F20EAE5B1}"/>
              </a:ext>
            </a:extLst>
          </p:cNvPr>
          <p:cNvCxnSpPr>
            <a:cxnSpLocks/>
          </p:cNvCxnSpPr>
          <p:nvPr/>
        </p:nvCxnSpPr>
        <p:spPr>
          <a:xfrm flipH="1">
            <a:off x="980505" y="5845777"/>
            <a:ext cx="176984" cy="0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" name="Textfeld 8191">
            <a:extLst>
              <a:ext uri="{FF2B5EF4-FFF2-40B4-BE49-F238E27FC236}">
                <a16:creationId xmlns:a16="http://schemas.microsoft.com/office/drawing/2014/main" id="{4EE4E7F9-5176-E6E6-EEC1-69EE0C08C7CC}"/>
              </a:ext>
            </a:extLst>
          </p:cNvPr>
          <p:cNvSpPr txBox="1"/>
          <p:nvPr/>
        </p:nvSpPr>
        <p:spPr>
          <a:xfrm>
            <a:off x="647035" y="5705023"/>
            <a:ext cx="398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KW</a:t>
            </a:r>
          </a:p>
        </p:txBody>
      </p:sp>
      <p:cxnSp>
        <p:nvCxnSpPr>
          <p:cNvPr id="8193" name="Gerader Verbinder 8192">
            <a:extLst>
              <a:ext uri="{FF2B5EF4-FFF2-40B4-BE49-F238E27FC236}">
                <a16:creationId xmlns:a16="http://schemas.microsoft.com/office/drawing/2014/main" id="{1A03C73E-2F98-D51E-09AC-0FDF3E30B381}"/>
              </a:ext>
            </a:extLst>
          </p:cNvPr>
          <p:cNvCxnSpPr>
            <a:cxnSpLocks/>
          </p:cNvCxnSpPr>
          <p:nvPr/>
        </p:nvCxnSpPr>
        <p:spPr>
          <a:xfrm flipH="1">
            <a:off x="1010903" y="3585177"/>
            <a:ext cx="14976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0D874C44-05E4-AAA8-1170-3388465B9603}"/>
              </a:ext>
            </a:extLst>
          </p:cNvPr>
          <p:cNvSpPr txBox="1"/>
          <p:nvPr/>
        </p:nvSpPr>
        <p:spPr>
          <a:xfrm>
            <a:off x="576856" y="333396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WW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40A35EE8-8DB1-35A0-1EC9-D8A51DA7582B}"/>
              </a:ext>
            </a:extLst>
          </p:cNvPr>
          <p:cNvSpPr txBox="1"/>
          <p:nvPr/>
        </p:nvSpPr>
        <p:spPr>
          <a:xfrm>
            <a:off x="7915386" y="5969300"/>
            <a:ext cx="1392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Pufferspeicher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247B44AD-BCE5-44F8-AEB0-F2AA3C816D3F}"/>
              </a:ext>
            </a:extLst>
          </p:cNvPr>
          <p:cNvSpPr txBox="1"/>
          <p:nvPr/>
        </p:nvSpPr>
        <p:spPr>
          <a:xfrm>
            <a:off x="1103776" y="5969300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WW-Speicher</a:t>
            </a:r>
          </a:p>
        </p:txBody>
      </p: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658A8D21-0E0F-70C5-C2BF-91BEA682881E}"/>
              </a:ext>
            </a:extLst>
          </p:cNvPr>
          <p:cNvGrpSpPr/>
          <p:nvPr/>
        </p:nvGrpSpPr>
        <p:grpSpPr>
          <a:xfrm>
            <a:off x="1293601" y="4239180"/>
            <a:ext cx="506870" cy="276999"/>
            <a:chOff x="3815080" y="4648200"/>
            <a:chExt cx="506870" cy="276999"/>
          </a:xfrm>
        </p:grpSpPr>
        <p:sp>
          <p:nvSpPr>
            <p:cNvPr id="8286" name="Rechteck 8285">
              <a:extLst>
                <a:ext uri="{FF2B5EF4-FFF2-40B4-BE49-F238E27FC236}">
                  <a16:creationId xmlns:a16="http://schemas.microsoft.com/office/drawing/2014/main" id="{8B9493F7-138B-50C9-5753-962CE16E1E11}"/>
                </a:ext>
              </a:extLst>
            </p:cNvPr>
            <p:cNvSpPr/>
            <p:nvPr/>
          </p:nvSpPr>
          <p:spPr>
            <a:xfrm>
              <a:off x="3862538" y="4692719"/>
              <a:ext cx="330200" cy="18796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87" name="Textfeld 8286">
              <a:extLst>
                <a:ext uri="{FF2B5EF4-FFF2-40B4-BE49-F238E27FC236}">
                  <a16:creationId xmlns:a16="http://schemas.microsoft.com/office/drawing/2014/main" id="{3B9710E5-7009-D18E-B61E-446CB3DFF3B4}"/>
                </a:ext>
              </a:extLst>
            </p:cNvPr>
            <p:cNvSpPr txBox="1"/>
            <p:nvPr/>
          </p:nvSpPr>
          <p:spPr>
            <a:xfrm>
              <a:off x="3815080" y="4648200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B48C</a:t>
              </a:r>
            </a:p>
          </p:txBody>
        </p:sp>
      </p:grpSp>
      <p:grpSp>
        <p:nvGrpSpPr>
          <p:cNvPr id="8199" name="Gruppieren 8198">
            <a:extLst>
              <a:ext uri="{FF2B5EF4-FFF2-40B4-BE49-F238E27FC236}">
                <a16:creationId xmlns:a16="http://schemas.microsoft.com/office/drawing/2014/main" id="{9C1AC511-59A1-9E64-8B7D-400851F74C13}"/>
              </a:ext>
            </a:extLst>
          </p:cNvPr>
          <p:cNvGrpSpPr/>
          <p:nvPr/>
        </p:nvGrpSpPr>
        <p:grpSpPr>
          <a:xfrm>
            <a:off x="1293601" y="5013890"/>
            <a:ext cx="425116" cy="276999"/>
            <a:chOff x="3815080" y="4648200"/>
            <a:chExt cx="425116" cy="276999"/>
          </a:xfrm>
        </p:grpSpPr>
        <p:sp>
          <p:nvSpPr>
            <p:cNvPr id="8284" name="Rechteck 8283">
              <a:extLst>
                <a:ext uri="{FF2B5EF4-FFF2-40B4-BE49-F238E27FC236}">
                  <a16:creationId xmlns:a16="http://schemas.microsoft.com/office/drawing/2014/main" id="{8F68F3E5-F117-BACA-3883-75391EF06F0F}"/>
                </a:ext>
              </a:extLst>
            </p:cNvPr>
            <p:cNvSpPr/>
            <p:nvPr/>
          </p:nvSpPr>
          <p:spPr>
            <a:xfrm>
              <a:off x="3862538" y="4692719"/>
              <a:ext cx="330200" cy="18796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85" name="Textfeld 8284">
              <a:extLst>
                <a:ext uri="{FF2B5EF4-FFF2-40B4-BE49-F238E27FC236}">
                  <a16:creationId xmlns:a16="http://schemas.microsoft.com/office/drawing/2014/main" id="{EA88B5F3-1A72-C22E-DE14-56BBEB7D7A96}"/>
                </a:ext>
              </a:extLst>
            </p:cNvPr>
            <p:cNvSpPr txBox="1"/>
            <p:nvPr/>
          </p:nvSpPr>
          <p:spPr>
            <a:xfrm>
              <a:off x="3815080" y="4648200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B41</a:t>
              </a:r>
            </a:p>
          </p:txBody>
        </p:sp>
      </p:grpSp>
      <p:cxnSp>
        <p:nvCxnSpPr>
          <p:cNvPr id="8200" name="Gerader Verbinder 8199">
            <a:extLst>
              <a:ext uri="{FF2B5EF4-FFF2-40B4-BE49-F238E27FC236}">
                <a16:creationId xmlns:a16="http://schemas.microsoft.com/office/drawing/2014/main" id="{21EFBC3A-0282-0A31-8241-0043208C23A8}"/>
              </a:ext>
            </a:extLst>
          </p:cNvPr>
          <p:cNvCxnSpPr>
            <a:cxnSpLocks/>
          </p:cNvCxnSpPr>
          <p:nvPr/>
        </p:nvCxnSpPr>
        <p:spPr>
          <a:xfrm flipH="1">
            <a:off x="616863" y="4373916"/>
            <a:ext cx="650157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Gerader Verbinder 8200">
            <a:extLst>
              <a:ext uri="{FF2B5EF4-FFF2-40B4-BE49-F238E27FC236}">
                <a16:creationId xmlns:a16="http://schemas.microsoft.com/office/drawing/2014/main" id="{14FCDAD1-7794-E250-A36C-63C952FA283C}"/>
              </a:ext>
            </a:extLst>
          </p:cNvPr>
          <p:cNvCxnSpPr>
            <a:cxnSpLocks/>
          </p:cNvCxnSpPr>
          <p:nvPr/>
        </p:nvCxnSpPr>
        <p:spPr>
          <a:xfrm>
            <a:off x="616863" y="3338327"/>
            <a:ext cx="0" cy="10355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2" name="Grafik 8201" descr="Ein Bild, das Licht enthält.&#10;&#10;Automatisch generierte Beschreibung">
            <a:extLst>
              <a:ext uri="{FF2B5EF4-FFF2-40B4-BE49-F238E27FC236}">
                <a16:creationId xmlns:a16="http://schemas.microsoft.com/office/drawing/2014/main" id="{3F325006-8985-3207-7C63-73F7009A9E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20741" r="22152" b="21119"/>
          <a:stretch/>
        </p:blipFill>
        <p:spPr>
          <a:xfrm rot="5400000">
            <a:off x="506387" y="3864411"/>
            <a:ext cx="220952" cy="227122"/>
          </a:xfrm>
          <a:prstGeom prst="rect">
            <a:avLst/>
          </a:prstGeom>
        </p:spPr>
      </p:pic>
      <p:sp>
        <p:nvSpPr>
          <p:cNvPr id="8203" name="Textfeld 8202">
            <a:extLst>
              <a:ext uri="{FF2B5EF4-FFF2-40B4-BE49-F238E27FC236}">
                <a16:creationId xmlns:a16="http://schemas.microsoft.com/office/drawing/2014/main" id="{926CDD7A-F347-8883-3EDE-6143AE6381CB}"/>
              </a:ext>
            </a:extLst>
          </p:cNvPr>
          <p:cNvSpPr txBox="1"/>
          <p:nvPr/>
        </p:nvSpPr>
        <p:spPr>
          <a:xfrm>
            <a:off x="656871" y="3743181"/>
            <a:ext cx="54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Zirku</a:t>
            </a:r>
            <a:r>
              <a:rPr lang="de-DE" sz="1200" dirty="0"/>
              <a:t>-</a:t>
            </a:r>
            <a:br>
              <a:rPr lang="de-DE" sz="1200" dirty="0"/>
            </a:br>
            <a:r>
              <a:rPr lang="de-DE" sz="1200" dirty="0" err="1"/>
              <a:t>lation</a:t>
            </a:r>
            <a:endParaRPr lang="de-DE" sz="1200" dirty="0"/>
          </a:p>
        </p:txBody>
      </p:sp>
      <p:pic>
        <p:nvPicPr>
          <p:cNvPr id="8204" name="Grafik 8203">
            <a:extLst>
              <a:ext uri="{FF2B5EF4-FFF2-40B4-BE49-F238E27FC236}">
                <a16:creationId xmlns:a16="http://schemas.microsoft.com/office/drawing/2014/main" id="{56319328-AD3F-55F8-8F4F-151CDF5A12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4833242" y="3907517"/>
            <a:ext cx="915913" cy="731040"/>
          </a:xfrm>
          <a:prstGeom prst="rect">
            <a:avLst/>
          </a:prstGeom>
        </p:spPr>
      </p:pic>
      <p:cxnSp>
        <p:nvCxnSpPr>
          <p:cNvPr id="8205" name="Gerader Verbinder 8204">
            <a:extLst>
              <a:ext uri="{FF2B5EF4-FFF2-40B4-BE49-F238E27FC236}">
                <a16:creationId xmlns:a16="http://schemas.microsoft.com/office/drawing/2014/main" id="{7C95DA89-4ED6-3BD9-D56D-36E89238AA2F}"/>
              </a:ext>
            </a:extLst>
          </p:cNvPr>
          <p:cNvCxnSpPr>
            <a:cxnSpLocks/>
          </p:cNvCxnSpPr>
          <p:nvPr/>
        </p:nvCxnSpPr>
        <p:spPr>
          <a:xfrm>
            <a:off x="5441562" y="4529102"/>
            <a:ext cx="0" cy="1715655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feld 8205">
            <a:extLst>
              <a:ext uri="{FF2B5EF4-FFF2-40B4-BE49-F238E27FC236}">
                <a16:creationId xmlns:a16="http://schemas.microsoft.com/office/drawing/2014/main" id="{9FE408A6-B79B-177F-CDD1-13FFCE6285D1}"/>
              </a:ext>
            </a:extLst>
          </p:cNvPr>
          <p:cNvSpPr txBox="1"/>
          <p:nvPr/>
        </p:nvSpPr>
        <p:spPr>
          <a:xfrm>
            <a:off x="4738528" y="4915006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B2</a:t>
            </a:r>
          </a:p>
        </p:txBody>
      </p:sp>
      <p:sp>
        <p:nvSpPr>
          <p:cNvPr id="8207" name="Textfeld 8206">
            <a:extLst>
              <a:ext uri="{FF2B5EF4-FFF2-40B4-BE49-F238E27FC236}">
                <a16:creationId xmlns:a16="http://schemas.microsoft.com/office/drawing/2014/main" id="{E64D3AAB-7D5B-4E91-0B37-92AC84AFC656}"/>
              </a:ext>
            </a:extLst>
          </p:cNvPr>
          <p:cNvSpPr txBox="1"/>
          <p:nvPr/>
        </p:nvSpPr>
        <p:spPr>
          <a:xfrm>
            <a:off x="4747930" y="455976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B33</a:t>
            </a:r>
          </a:p>
        </p:txBody>
      </p:sp>
      <p:cxnSp>
        <p:nvCxnSpPr>
          <p:cNvPr id="8208" name="Gerader Verbinder 8207">
            <a:extLst>
              <a:ext uri="{FF2B5EF4-FFF2-40B4-BE49-F238E27FC236}">
                <a16:creationId xmlns:a16="http://schemas.microsoft.com/office/drawing/2014/main" id="{ACBA606E-8C5B-EB6B-4F53-61F262A32B56}"/>
              </a:ext>
            </a:extLst>
          </p:cNvPr>
          <p:cNvCxnSpPr>
            <a:cxnSpLocks/>
          </p:cNvCxnSpPr>
          <p:nvPr/>
        </p:nvCxnSpPr>
        <p:spPr>
          <a:xfrm>
            <a:off x="5131855" y="4529102"/>
            <a:ext cx="0" cy="4497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9" name="Textfeld 8208">
            <a:extLst>
              <a:ext uri="{FF2B5EF4-FFF2-40B4-BE49-F238E27FC236}">
                <a16:creationId xmlns:a16="http://schemas.microsoft.com/office/drawing/2014/main" id="{9BC04E2B-AC87-37CC-02BC-88A6182BE0FE}"/>
              </a:ext>
            </a:extLst>
          </p:cNvPr>
          <p:cNvSpPr txBox="1"/>
          <p:nvPr/>
        </p:nvSpPr>
        <p:spPr>
          <a:xfrm>
            <a:off x="5374501" y="455976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B34</a:t>
            </a:r>
          </a:p>
        </p:txBody>
      </p:sp>
      <p:cxnSp>
        <p:nvCxnSpPr>
          <p:cNvPr id="8210" name="Gerader Verbinder 8209">
            <a:extLst>
              <a:ext uri="{FF2B5EF4-FFF2-40B4-BE49-F238E27FC236}">
                <a16:creationId xmlns:a16="http://schemas.microsoft.com/office/drawing/2014/main" id="{4E7FACE2-377F-7992-DF82-7FCF87A814D9}"/>
              </a:ext>
            </a:extLst>
          </p:cNvPr>
          <p:cNvCxnSpPr>
            <a:cxnSpLocks/>
          </p:cNvCxnSpPr>
          <p:nvPr/>
        </p:nvCxnSpPr>
        <p:spPr>
          <a:xfrm>
            <a:off x="2516528" y="5699898"/>
            <a:ext cx="100925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1" name="Gerader Verbinder 8210">
            <a:extLst>
              <a:ext uri="{FF2B5EF4-FFF2-40B4-BE49-F238E27FC236}">
                <a16:creationId xmlns:a16="http://schemas.microsoft.com/office/drawing/2014/main" id="{1BB24BA8-1523-682A-9141-56D82C9D2034}"/>
              </a:ext>
            </a:extLst>
          </p:cNvPr>
          <p:cNvCxnSpPr>
            <a:cxnSpLocks/>
          </p:cNvCxnSpPr>
          <p:nvPr/>
        </p:nvCxnSpPr>
        <p:spPr>
          <a:xfrm>
            <a:off x="9680106" y="2307510"/>
            <a:ext cx="0" cy="338878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2" name="Gerader Verbinder 8211">
            <a:extLst>
              <a:ext uri="{FF2B5EF4-FFF2-40B4-BE49-F238E27FC236}">
                <a16:creationId xmlns:a16="http://schemas.microsoft.com/office/drawing/2014/main" id="{83FA3F63-DFD9-AEF4-DC35-FCDD3C2547D3}"/>
              </a:ext>
            </a:extLst>
          </p:cNvPr>
          <p:cNvCxnSpPr>
            <a:cxnSpLocks/>
          </p:cNvCxnSpPr>
          <p:nvPr/>
        </p:nvCxnSpPr>
        <p:spPr>
          <a:xfrm>
            <a:off x="9478494" y="2937748"/>
            <a:ext cx="0" cy="9001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3" name="Gerader Verbinder 8212">
            <a:extLst>
              <a:ext uri="{FF2B5EF4-FFF2-40B4-BE49-F238E27FC236}">
                <a16:creationId xmlns:a16="http://schemas.microsoft.com/office/drawing/2014/main" id="{C0BFF611-FB3C-9AA9-B485-8325C909600D}"/>
              </a:ext>
            </a:extLst>
          </p:cNvPr>
          <p:cNvCxnSpPr>
            <a:cxnSpLocks/>
          </p:cNvCxnSpPr>
          <p:nvPr/>
        </p:nvCxnSpPr>
        <p:spPr>
          <a:xfrm>
            <a:off x="9373402" y="5700268"/>
            <a:ext cx="306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5" name="Gerader Verbinder 8244">
            <a:extLst>
              <a:ext uri="{FF2B5EF4-FFF2-40B4-BE49-F238E27FC236}">
                <a16:creationId xmlns:a16="http://schemas.microsoft.com/office/drawing/2014/main" id="{43994586-7F68-061B-F1D8-BDA8FF6BE464}"/>
              </a:ext>
            </a:extLst>
          </p:cNvPr>
          <p:cNvCxnSpPr>
            <a:cxnSpLocks/>
          </p:cNvCxnSpPr>
          <p:nvPr/>
        </p:nvCxnSpPr>
        <p:spPr>
          <a:xfrm>
            <a:off x="9355940" y="3844028"/>
            <a:ext cx="1190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09" name="Gruppieren 8308">
            <a:extLst>
              <a:ext uri="{FF2B5EF4-FFF2-40B4-BE49-F238E27FC236}">
                <a16:creationId xmlns:a16="http://schemas.microsoft.com/office/drawing/2014/main" id="{5FD9AF65-E19A-1577-A63C-C60E9B8ED14A}"/>
              </a:ext>
            </a:extLst>
          </p:cNvPr>
          <p:cNvGrpSpPr/>
          <p:nvPr/>
        </p:nvGrpSpPr>
        <p:grpSpPr>
          <a:xfrm>
            <a:off x="5173046" y="808321"/>
            <a:ext cx="4038431" cy="4170522"/>
            <a:chOff x="5173046" y="808321"/>
            <a:chExt cx="4038431" cy="4170522"/>
          </a:xfrm>
        </p:grpSpPr>
        <p:sp>
          <p:nvSpPr>
            <p:cNvPr id="8242" name="Textfeld 8241">
              <a:extLst>
                <a:ext uri="{FF2B5EF4-FFF2-40B4-BE49-F238E27FC236}">
                  <a16:creationId xmlns:a16="http://schemas.microsoft.com/office/drawing/2014/main" id="{5AFA7453-56FE-22EA-6B17-5788236E5F61}"/>
                </a:ext>
              </a:extLst>
            </p:cNvPr>
            <p:cNvSpPr txBox="1"/>
            <p:nvPr/>
          </p:nvSpPr>
          <p:spPr>
            <a:xfrm>
              <a:off x="7932907" y="808321"/>
              <a:ext cx="906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Heizkurve</a:t>
              </a:r>
            </a:p>
          </p:txBody>
        </p:sp>
        <p:cxnSp>
          <p:nvCxnSpPr>
            <p:cNvPr id="8249" name="Gerader Verbinder 8248">
              <a:extLst>
                <a:ext uri="{FF2B5EF4-FFF2-40B4-BE49-F238E27FC236}">
                  <a16:creationId xmlns:a16="http://schemas.microsoft.com/office/drawing/2014/main" id="{73D43C96-0401-A8DB-2DA8-A42328AEF30B}"/>
                </a:ext>
              </a:extLst>
            </p:cNvPr>
            <p:cNvCxnSpPr>
              <a:cxnSpLocks/>
            </p:cNvCxnSpPr>
            <p:nvPr/>
          </p:nvCxnSpPr>
          <p:spPr>
            <a:xfrm>
              <a:off x="7763310" y="2098373"/>
              <a:ext cx="0" cy="2880470"/>
            </a:xfrm>
            <a:prstGeom prst="line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3" name="Gerader Verbinder 8252">
              <a:extLst>
                <a:ext uri="{FF2B5EF4-FFF2-40B4-BE49-F238E27FC236}">
                  <a16:creationId xmlns:a16="http://schemas.microsoft.com/office/drawing/2014/main" id="{90879A87-39FA-B2FB-63F2-E544B125DFAF}"/>
                </a:ext>
              </a:extLst>
            </p:cNvPr>
            <p:cNvCxnSpPr>
              <a:cxnSpLocks/>
            </p:cNvCxnSpPr>
            <p:nvPr/>
          </p:nvCxnSpPr>
          <p:spPr>
            <a:xfrm>
              <a:off x="5587059" y="4978843"/>
              <a:ext cx="2176251" cy="0"/>
            </a:xfrm>
            <a:prstGeom prst="line">
              <a:avLst/>
            </a:prstGeom>
            <a:ln w="63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4" name="Gerader Verbinder 8253">
              <a:extLst>
                <a:ext uri="{FF2B5EF4-FFF2-40B4-BE49-F238E27FC236}">
                  <a16:creationId xmlns:a16="http://schemas.microsoft.com/office/drawing/2014/main" id="{38B4777A-68B1-C44F-311A-DEF4C0527127}"/>
                </a:ext>
              </a:extLst>
            </p:cNvPr>
            <p:cNvCxnSpPr>
              <a:cxnSpLocks/>
              <a:stCxn id="8207" idx="3"/>
            </p:cNvCxnSpPr>
            <p:nvPr/>
          </p:nvCxnSpPr>
          <p:spPr>
            <a:xfrm>
              <a:off x="5173046" y="4698268"/>
              <a:ext cx="399937" cy="280223"/>
            </a:xfrm>
            <a:prstGeom prst="line">
              <a:avLst/>
            </a:prstGeom>
            <a:ln w="63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08" name="Gruppieren 8307">
              <a:extLst>
                <a:ext uri="{FF2B5EF4-FFF2-40B4-BE49-F238E27FC236}">
                  <a16:creationId xmlns:a16="http://schemas.microsoft.com/office/drawing/2014/main" id="{059F81BD-E351-0909-D2DA-AB6E3654EC3E}"/>
                </a:ext>
              </a:extLst>
            </p:cNvPr>
            <p:cNvGrpSpPr/>
            <p:nvPr/>
          </p:nvGrpSpPr>
          <p:grpSpPr>
            <a:xfrm>
              <a:off x="5419603" y="1058820"/>
              <a:ext cx="3791874" cy="1797858"/>
              <a:chOff x="5419603" y="1058820"/>
              <a:chExt cx="3791874" cy="1797858"/>
            </a:xfrm>
          </p:grpSpPr>
          <p:cxnSp>
            <p:nvCxnSpPr>
              <p:cNvPr id="8224" name="Gerader Verbinder 8223">
                <a:extLst>
                  <a:ext uri="{FF2B5EF4-FFF2-40B4-BE49-F238E27FC236}">
                    <a16:creationId xmlns:a16="http://schemas.microsoft.com/office/drawing/2014/main" id="{E4C93B4D-CD2B-0ED7-7F87-87B7419E8280}"/>
                  </a:ext>
                </a:extLst>
              </p:cNvPr>
              <p:cNvCxnSpPr>
                <a:cxnSpLocks/>
                <a:endCxn id="8269" idx="1"/>
              </p:cNvCxnSpPr>
              <p:nvPr/>
            </p:nvCxnSpPr>
            <p:spPr>
              <a:xfrm>
                <a:off x="5419603" y="2017785"/>
                <a:ext cx="305372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5" name="Gerader Verbinder 8234">
                <a:extLst>
                  <a:ext uri="{FF2B5EF4-FFF2-40B4-BE49-F238E27FC236}">
                    <a16:creationId xmlns:a16="http://schemas.microsoft.com/office/drawing/2014/main" id="{782CE054-2DE1-A852-2073-809D99320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9603" y="2016394"/>
                <a:ext cx="0" cy="421577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36" name="Gruppieren 8235">
                <a:extLst>
                  <a:ext uri="{FF2B5EF4-FFF2-40B4-BE49-F238E27FC236}">
                    <a16:creationId xmlns:a16="http://schemas.microsoft.com/office/drawing/2014/main" id="{77C5371F-024B-E77E-8B22-511AD989E2CD}"/>
                  </a:ext>
                </a:extLst>
              </p:cNvPr>
              <p:cNvGrpSpPr/>
              <p:nvPr/>
            </p:nvGrpSpPr>
            <p:grpSpPr>
              <a:xfrm>
                <a:off x="5701062" y="1743732"/>
                <a:ext cx="920060" cy="548106"/>
                <a:chOff x="7715615" y="2266209"/>
                <a:chExt cx="920060" cy="548106"/>
              </a:xfrm>
            </p:grpSpPr>
            <p:sp>
              <p:nvSpPr>
                <p:cNvPr id="8268" name="Textfeld 8267">
                  <a:extLst>
                    <a:ext uri="{FF2B5EF4-FFF2-40B4-BE49-F238E27FC236}">
                      <a16:creationId xmlns:a16="http://schemas.microsoft.com/office/drawing/2014/main" id="{4E70762C-4278-A9E1-5146-25FDF7E50536}"/>
                    </a:ext>
                  </a:extLst>
                </p:cNvPr>
                <p:cNvSpPr txBox="1"/>
                <p:nvPr/>
              </p:nvSpPr>
              <p:spPr>
                <a:xfrm>
                  <a:off x="7715615" y="2278652"/>
                  <a:ext cx="9200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Leistungs-</a:t>
                  </a:r>
                  <a:br>
                    <a:rPr lang="de-DE" sz="1400" dirty="0"/>
                  </a:br>
                  <a:r>
                    <a:rPr lang="de-DE" sz="1400" dirty="0"/>
                    <a:t>wert (kW)</a:t>
                  </a:r>
                </a:p>
              </p:txBody>
            </p:sp>
            <p:sp>
              <p:nvSpPr>
                <p:cNvPr id="8269" name="Rechteck 8268">
                  <a:extLst>
                    <a:ext uri="{FF2B5EF4-FFF2-40B4-BE49-F238E27FC236}">
                      <a16:creationId xmlns:a16="http://schemas.microsoft.com/office/drawing/2014/main" id="{D3D29258-7782-FED6-9E73-104CE55536FF}"/>
                    </a:ext>
                  </a:extLst>
                </p:cNvPr>
                <p:cNvSpPr/>
                <p:nvPr/>
              </p:nvSpPr>
              <p:spPr>
                <a:xfrm>
                  <a:off x="7739528" y="2266209"/>
                  <a:ext cx="872235" cy="5481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8238" name="Gerader Verbinder 8237">
                <a:extLst>
                  <a:ext uri="{FF2B5EF4-FFF2-40B4-BE49-F238E27FC236}">
                    <a16:creationId xmlns:a16="http://schemas.microsoft.com/office/drawing/2014/main" id="{10ABBE39-229B-527C-4F49-9D90E87E7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3592" y="2856678"/>
                <a:ext cx="449285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9" name="Gerader Verbinder 8238">
                <a:extLst>
                  <a:ext uri="{FF2B5EF4-FFF2-40B4-BE49-F238E27FC236}">
                    <a16:creationId xmlns:a16="http://schemas.microsoft.com/office/drawing/2014/main" id="{73F2CC35-70BE-7FA1-3260-B068A2106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3940" y="2021653"/>
                <a:ext cx="617537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40" name="Gruppieren 8239">
                <a:extLst>
                  <a:ext uri="{FF2B5EF4-FFF2-40B4-BE49-F238E27FC236}">
                    <a16:creationId xmlns:a16="http://schemas.microsoft.com/office/drawing/2014/main" id="{68246454-26B5-1BC7-3B18-3E02E08BA04B}"/>
                  </a:ext>
                </a:extLst>
              </p:cNvPr>
              <p:cNvGrpSpPr/>
              <p:nvPr/>
            </p:nvGrpSpPr>
            <p:grpSpPr>
              <a:xfrm>
                <a:off x="8362712" y="2199189"/>
                <a:ext cx="341760" cy="523638"/>
                <a:chOff x="10317710" y="2536497"/>
                <a:chExt cx="341760" cy="523638"/>
              </a:xfrm>
            </p:grpSpPr>
            <p:sp>
              <p:nvSpPr>
                <p:cNvPr id="8264" name="Rechteck 8263">
                  <a:extLst>
                    <a:ext uri="{FF2B5EF4-FFF2-40B4-BE49-F238E27FC236}">
                      <a16:creationId xmlns:a16="http://schemas.microsoft.com/office/drawing/2014/main" id="{9B86EA4F-46D0-5891-7F9F-548BCC550937}"/>
                    </a:ext>
                  </a:extLst>
                </p:cNvPr>
                <p:cNvSpPr/>
                <p:nvPr/>
              </p:nvSpPr>
              <p:spPr>
                <a:xfrm rot="5400000">
                  <a:off x="10226771" y="2633791"/>
                  <a:ext cx="523638" cy="32905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65" name="Textfeld 8264">
                  <a:extLst>
                    <a:ext uri="{FF2B5EF4-FFF2-40B4-BE49-F238E27FC236}">
                      <a16:creationId xmlns:a16="http://schemas.microsoft.com/office/drawing/2014/main" id="{C318538B-4616-81B9-1BBE-38C87872CCC2}"/>
                    </a:ext>
                  </a:extLst>
                </p:cNvPr>
                <p:cNvSpPr txBox="1"/>
                <p:nvPr/>
              </p:nvSpPr>
              <p:spPr>
                <a:xfrm>
                  <a:off x="10317710" y="2687312"/>
                  <a:ext cx="3417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PI</a:t>
                  </a:r>
                </a:p>
              </p:txBody>
            </p:sp>
            <p:cxnSp>
              <p:nvCxnSpPr>
                <p:cNvPr id="8266" name="Gerader Verbinder 8265">
                  <a:extLst>
                    <a:ext uri="{FF2B5EF4-FFF2-40B4-BE49-F238E27FC236}">
                      <a16:creationId xmlns:a16="http://schemas.microsoft.com/office/drawing/2014/main" id="{B655A39C-F7C2-16F1-0524-C6F1F58325EA}"/>
                    </a:ext>
                  </a:extLst>
                </p:cNvPr>
                <p:cNvCxnSpPr>
                  <a:endCxn id="8265" idx="0"/>
                </p:cNvCxnSpPr>
                <p:nvPr/>
              </p:nvCxnSpPr>
              <p:spPr>
                <a:xfrm>
                  <a:off x="10317710" y="2536497"/>
                  <a:ext cx="170880" cy="150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7" name="Gerader Verbinder 8266">
                  <a:extLst>
                    <a:ext uri="{FF2B5EF4-FFF2-40B4-BE49-F238E27FC236}">
                      <a16:creationId xmlns:a16="http://schemas.microsoft.com/office/drawing/2014/main" id="{A944D8FC-20C2-C1A6-4656-761806CA7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81095" y="2536497"/>
                  <a:ext cx="170880" cy="150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1" name="Gruppieren 8240">
                <a:extLst>
                  <a:ext uri="{FF2B5EF4-FFF2-40B4-BE49-F238E27FC236}">
                    <a16:creationId xmlns:a16="http://schemas.microsoft.com/office/drawing/2014/main" id="{1158319B-D1A1-D1BF-A202-CC5564D549BA}"/>
                  </a:ext>
                </a:extLst>
              </p:cNvPr>
              <p:cNvGrpSpPr/>
              <p:nvPr/>
            </p:nvGrpSpPr>
            <p:grpSpPr>
              <a:xfrm>
                <a:off x="8028725" y="1169570"/>
                <a:ext cx="872235" cy="548106"/>
                <a:chOff x="10032951" y="528587"/>
                <a:chExt cx="872235" cy="548106"/>
              </a:xfrm>
            </p:grpSpPr>
            <p:sp>
              <p:nvSpPr>
                <p:cNvPr id="8260" name="Rechteck 8259">
                  <a:extLst>
                    <a:ext uri="{FF2B5EF4-FFF2-40B4-BE49-F238E27FC236}">
                      <a16:creationId xmlns:a16="http://schemas.microsoft.com/office/drawing/2014/main" id="{07D87FA8-00B1-9B01-8305-A579EA2243C4}"/>
                    </a:ext>
                  </a:extLst>
                </p:cNvPr>
                <p:cNvSpPr/>
                <p:nvPr/>
              </p:nvSpPr>
              <p:spPr>
                <a:xfrm>
                  <a:off x="10032951" y="528587"/>
                  <a:ext cx="872235" cy="5481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8261" name="Gerade Verbindung mit Pfeil 8260">
                  <a:extLst>
                    <a:ext uri="{FF2B5EF4-FFF2-40B4-BE49-F238E27FC236}">
                      <a16:creationId xmlns:a16="http://schemas.microsoft.com/office/drawing/2014/main" id="{C52A4979-81FB-17D7-F50E-B95C54E37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57868" y="567267"/>
                  <a:ext cx="0" cy="469900"/>
                </a:xfrm>
                <a:prstGeom prst="straightConnector1">
                  <a:avLst/>
                </a:prstGeom>
                <a:ln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2" name="Gerade Verbindung mit Pfeil 8261">
                  <a:extLst>
                    <a:ext uri="{FF2B5EF4-FFF2-40B4-BE49-F238E27FC236}">
                      <a16:creationId xmlns:a16="http://schemas.microsoft.com/office/drawing/2014/main" id="{5A071733-9D85-B11E-B2E5-33B610AFB3D1}"/>
                    </a:ext>
                  </a:extLst>
                </p:cNvPr>
                <p:cNvCxnSpPr/>
                <p:nvPr/>
              </p:nvCxnSpPr>
              <p:spPr>
                <a:xfrm>
                  <a:off x="10109184" y="977900"/>
                  <a:ext cx="710562" cy="0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3" name="Gerader Verbinder 8262">
                  <a:extLst>
                    <a:ext uri="{FF2B5EF4-FFF2-40B4-BE49-F238E27FC236}">
                      <a16:creationId xmlns:a16="http://schemas.microsoft.com/office/drawing/2014/main" id="{B6AEAD27-5CEB-5F3D-E829-71A4F73CB464}"/>
                    </a:ext>
                  </a:extLst>
                </p:cNvPr>
                <p:cNvCxnSpPr/>
                <p:nvPr/>
              </p:nvCxnSpPr>
              <p:spPr>
                <a:xfrm>
                  <a:off x="10181151" y="673100"/>
                  <a:ext cx="501650" cy="279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43" name="Gerader Verbinder 8242">
                <a:extLst>
                  <a:ext uri="{FF2B5EF4-FFF2-40B4-BE49-F238E27FC236}">
                    <a16:creationId xmlns:a16="http://schemas.microsoft.com/office/drawing/2014/main" id="{35FC37EB-3901-95EC-BB39-A5791D870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3940" y="2021653"/>
                <a:ext cx="0" cy="177536"/>
              </a:xfrm>
              <a:prstGeom prst="line">
                <a:avLst/>
              </a:prstGeom>
              <a:ln w="9525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4" name="Gerader Verbinder 8243">
                <a:extLst>
                  <a:ext uri="{FF2B5EF4-FFF2-40B4-BE49-F238E27FC236}">
                    <a16:creationId xmlns:a16="http://schemas.microsoft.com/office/drawing/2014/main" id="{983D4AE7-4FF3-3907-FDAA-99B9E2F10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8797" y="2722827"/>
                <a:ext cx="0" cy="126416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6" name="Gerader Verbinder 8245">
                <a:extLst>
                  <a:ext uri="{FF2B5EF4-FFF2-40B4-BE49-F238E27FC236}">
                    <a16:creationId xmlns:a16="http://schemas.microsoft.com/office/drawing/2014/main" id="{D41E36A0-A615-4F31-C4FA-0C89FADC1D42}"/>
                  </a:ext>
                </a:extLst>
              </p:cNvPr>
              <p:cNvCxnSpPr>
                <a:cxnSpLocks/>
                <a:stCxn id="8260" idx="2"/>
              </p:cNvCxnSpPr>
              <p:nvPr/>
            </p:nvCxnSpPr>
            <p:spPr>
              <a:xfrm>
                <a:off x="8464843" y="1717676"/>
                <a:ext cx="0" cy="47728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47" name="Gruppieren 8246">
                <a:extLst>
                  <a:ext uri="{FF2B5EF4-FFF2-40B4-BE49-F238E27FC236}">
                    <a16:creationId xmlns:a16="http://schemas.microsoft.com/office/drawing/2014/main" id="{7758F918-89FE-A1EC-84C4-A93CD386B6E4}"/>
                  </a:ext>
                </a:extLst>
              </p:cNvPr>
              <p:cNvGrpSpPr/>
              <p:nvPr/>
            </p:nvGrpSpPr>
            <p:grpSpPr>
              <a:xfrm>
                <a:off x="6989951" y="1836869"/>
                <a:ext cx="523638" cy="341297"/>
                <a:chOff x="8778644" y="2322985"/>
                <a:chExt cx="523638" cy="341297"/>
              </a:xfrm>
            </p:grpSpPr>
            <p:grpSp>
              <p:nvGrpSpPr>
                <p:cNvPr id="8255" name="Gruppieren 8254">
                  <a:extLst>
                    <a:ext uri="{FF2B5EF4-FFF2-40B4-BE49-F238E27FC236}">
                      <a16:creationId xmlns:a16="http://schemas.microsoft.com/office/drawing/2014/main" id="{2C74F159-34D7-CDB2-9D1C-BDAFB422710C}"/>
                    </a:ext>
                  </a:extLst>
                </p:cNvPr>
                <p:cNvGrpSpPr/>
                <p:nvPr/>
              </p:nvGrpSpPr>
              <p:grpSpPr>
                <a:xfrm rot="5400000">
                  <a:off x="8872760" y="2234761"/>
                  <a:ext cx="335405" cy="523638"/>
                  <a:chOff x="10317710" y="2536497"/>
                  <a:chExt cx="335405" cy="523638"/>
                </a:xfrm>
              </p:grpSpPr>
              <p:sp>
                <p:nvSpPr>
                  <p:cNvPr id="8257" name="Rechteck 8256">
                    <a:extLst>
                      <a:ext uri="{FF2B5EF4-FFF2-40B4-BE49-F238E27FC236}">
                        <a16:creationId xmlns:a16="http://schemas.microsoft.com/office/drawing/2014/main" id="{5DFD51D2-8E06-2DDE-9071-293D89EF57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226771" y="2633791"/>
                    <a:ext cx="523638" cy="32905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8258" name="Gerader Verbinder 8257">
                    <a:extLst>
                      <a:ext uri="{FF2B5EF4-FFF2-40B4-BE49-F238E27FC236}">
                        <a16:creationId xmlns:a16="http://schemas.microsoft.com/office/drawing/2014/main" id="{B546A6CC-61E9-EB56-1D99-D64C9C0A0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17710" y="2536497"/>
                    <a:ext cx="170880" cy="15081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59" name="Gerader Verbinder 8258">
                    <a:extLst>
                      <a:ext uri="{FF2B5EF4-FFF2-40B4-BE49-F238E27FC236}">
                        <a16:creationId xmlns:a16="http://schemas.microsoft.com/office/drawing/2014/main" id="{9ABB795B-CE3C-009A-9E6E-8877D5CDD4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1095" y="2536497"/>
                    <a:ext cx="170880" cy="15081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56" name="Textfeld 8255">
                  <a:extLst>
                    <a:ext uri="{FF2B5EF4-FFF2-40B4-BE49-F238E27FC236}">
                      <a16:creationId xmlns:a16="http://schemas.microsoft.com/office/drawing/2014/main" id="{918E4EB2-AB16-280D-CAD9-55368CB31E53}"/>
                    </a:ext>
                  </a:extLst>
                </p:cNvPr>
                <p:cNvSpPr txBox="1"/>
                <p:nvPr/>
              </p:nvSpPr>
              <p:spPr>
                <a:xfrm>
                  <a:off x="8810306" y="2322985"/>
                  <a:ext cx="3417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PI</a:t>
                  </a:r>
                </a:p>
              </p:txBody>
            </p:sp>
          </p:grpSp>
          <p:cxnSp>
            <p:nvCxnSpPr>
              <p:cNvPr id="8248" name="Gerader Verbinder 8247">
                <a:extLst>
                  <a:ext uri="{FF2B5EF4-FFF2-40B4-BE49-F238E27FC236}">
                    <a16:creationId xmlns:a16="http://schemas.microsoft.com/office/drawing/2014/main" id="{06CE811D-2411-7389-C61F-106BE0F51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3589" y="1928201"/>
                <a:ext cx="946650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50" name="Ellipse 8249">
                <a:extLst>
                  <a:ext uri="{FF2B5EF4-FFF2-40B4-BE49-F238E27FC236}">
                    <a16:creationId xmlns:a16="http://schemas.microsoft.com/office/drawing/2014/main" id="{C5B6427F-21D1-CAEC-2FE2-814CB8ED324C}"/>
                  </a:ext>
                </a:extLst>
              </p:cNvPr>
              <p:cNvSpPr/>
              <p:nvPr/>
            </p:nvSpPr>
            <p:spPr>
              <a:xfrm>
                <a:off x="8437379" y="1905196"/>
                <a:ext cx="45720" cy="457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251" name="Gerader Verbinder 8250">
                <a:extLst>
                  <a:ext uri="{FF2B5EF4-FFF2-40B4-BE49-F238E27FC236}">
                    <a16:creationId xmlns:a16="http://schemas.microsoft.com/office/drawing/2014/main" id="{5E6E6D80-C9A7-9EB4-B59D-BC0A0C424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3589" y="2103028"/>
                <a:ext cx="249721" cy="0"/>
              </a:xfrm>
              <a:prstGeom prst="line">
                <a:avLst/>
              </a:prstGeom>
              <a:ln w="9525">
                <a:solidFill>
                  <a:srgbClr val="00B05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2" name="Gerader Verbinder 8251">
                <a:extLst>
                  <a:ext uri="{FF2B5EF4-FFF2-40B4-BE49-F238E27FC236}">
                    <a16:creationId xmlns:a16="http://schemas.microsoft.com/office/drawing/2014/main" id="{19314EEC-FC2B-B9F1-6CEF-37B479C1DF59}"/>
                  </a:ext>
                </a:extLst>
              </p:cNvPr>
              <p:cNvCxnSpPr>
                <a:cxnSpLocks/>
                <a:stCxn id="8269" idx="3"/>
              </p:cNvCxnSpPr>
              <p:nvPr/>
            </p:nvCxnSpPr>
            <p:spPr>
              <a:xfrm flipV="1">
                <a:off x="6597210" y="2007734"/>
                <a:ext cx="392741" cy="10051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00" name="Grafik 8299">
                <a:extLst>
                  <a:ext uri="{FF2B5EF4-FFF2-40B4-BE49-F238E27FC236}">
                    <a16:creationId xmlns:a16="http://schemas.microsoft.com/office/drawing/2014/main" id="{E120EC08-71ED-C32D-2DFC-24B1DCE25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13" t="40168" r="69524" b="51444"/>
              <a:stretch/>
            </p:blipFill>
            <p:spPr>
              <a:xfrm>
                <a:off x="7167306" y="1083168"/>
                <a:ext cx="298567" cy="620696"/>
              </a:xfrm>
              <a:prstGeom prst="rect">
                <a:avLst/>
              </a:prstGeom>
            </p:spPr>
          </p:pic>
          <p:cxnSp>
            <p:nvCxnSpPr>
              <p:cNvPr id="8301" name="Gerader Verbinder 8300">
                <a:extLst>
                  <a:ext uri="{FF2B5EF4-FFF2-40B4-BE49-F238E27FC236}">
                    <a16:creationId xmlns:a16="http://schemas.microsoft.com/office/drawing/2014/main" id="{BB514909-80BC-2A38-F3FF-8A4F5C3BF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1765" y="1431472"/>
                <a:ext cx="520853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03" name="Grafik 8302">
                <a:extLst>
                  <a:ext uri="{FF2B5EF4-FFF2-40B4-BE49-F238E27FC236}">
                    <a16:creationId xmlns:a16="http://schemas.microsoft.com/office/drawing/2014/main" id="{3E2177F0-3CB7-7B0E-DA44-EC757B302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1" t="40168" r="66707" b="51444"/>
              <a:stretch/>
            </p:blipFill>
            <p:spPr>
              <a:xfrm>
                <a:off x="6906189" y="1058820"/>
                <a:ext cx="279401" cy="620696"/>
              </a:xfrm>
              <a:prstGeom prst="rect">
                <a:avLst/>
              </a:prstGeom>
            </p:spPr>
          </p:pic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429FFA1-4D2C-6884-3790-40541AE09C7B}"/>
              </a:ext>
            </a:extLst>
          </p:cNvPr>
          <p:cNvGrpSpPr/>
          <p:nvPr/>
        </p:nvGrpSpPr>
        <p:grpSpPr>
          <a:xfrm>
            <a:off x="166605" y="1077023"/>
            <a:ext cx="5449792" cy="4079213"/>
            <a:chOff x="166605" y="1077023"/>
            <a:chExt cx="5449792" cy="4079213"/>
          </a:xfrm>
        </p:grpSpPr>
        <p:grpSp>
          <p:nvGrpSpPr>
            <p:cNvPr id="8307" name="Gruppieren 8306">
              <a:extLst>
                <a:ext uri="{FF2B5EF4-FFF2-40B4-BE49-F238E27FC236}">
                  <a16:creationId xmlns:a16="http://schemas.microsoft.com/office/drawing/2014/main" id="{B442534B-29AF-A804-FD61-271D23F0DC05}"/>
                </a:ext>
              </a:extLst>
            </p:cNvPr>
            <p:cNvGrpSpPr/>
            <p:nvPr/>
          </p:nvGrpSpPr>
          <p:grpSpPr>
            <a:xfrm>
              <a:off x="166605" y="1077023"/>
              <a:ext cx="5449792" cy="4079213"/>
              <a:chOff x="166605" y="1077023"/>
              <a:chExt cx="5449792" cy="4079213"/>
            </a:xfrm>
          </p:grpSpPr>
          <p:cxnSp>
            <p:nvCxnSpPr>
              <p:cNvPr id="8234" name="Gerader Verbinder 8233">
                <a:extLst>
                  <a:ext uri="{FF2B5EF4-FFF2-40B4-BE49-F238E27FC236}">
                    <a16:creationId xmlns:a16="http://schemas.microsoft.com/office/drawing/2014/main" id="{AD8250A8-1C88-8EFD-F8D4-2BB2607799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7332" y="3757160"/>
                <a:ext cx="0" cy="199233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06" name="Gruppieren 8305">
                <a:extLst>
                  <a:ext uri="{FF2B5EF4-FFF2-40B4-BE49-F238E27FC236}">
                    <a16:creationId xmlns:a16="http://schemas.microsoft.com/office/drawing/2014/main" id="{12DA3309-AE56-B877-2BEF-5648F2C5B349}"/>
                  </a:ext>
                </a:extLst>
              </p:cNvPr>
              <p:cNvGrpSpPr/>
              <p:nvPr/>
            </p:nvGrpSpPr>
            <p:grpSpPr>
              <a:xfrm>
                <a:off x="166605" y="1077023"/>
                <a:ext cx="5449792" cy="4079213"/>
                <a:chOff x="166605" y="1077023"/>
                <a:chExt cx="5449792" cy="4079213"/>
              </a:xfrm>
            </p:grpSpPr>
            <p:grpSp>
              <p:nvGrpSpPr>
                <p:cNvPr id="8214" name="Gruppieren 8213">
                  <a:extLst>
                    <a:ext uri="{FF2B5EF4-FFF2-40B4-BE49-F238E27FC236}">
                      <a16:creationId xmlns:a16="http://schemas.microsoft.com/office/drawing/2014/main" id="{299F07A3-80A7-3212-5312-430647F8C0C4}"/>
                    </a:ext>
                  </a:extLst>
                </p:cNvPr>
                <p:cNvGrpSpPr/>
                <p:nvPr/>
              </p:nvGrpSpPr>
              <p:grpSpPr>
                <a:xfrm>
                  <a:off x="4966000" y="3257452"/>
                  <a:ext cx="650397" cy="486835"/>
                  <a:chOff x="6299969" y="3567412"/>
                  <a:chExt cx="650397" cy="486835"/>
                </a:xfrm>
              </p:grpSpPr>
              <p:pic>
                <p:nvPicPr>
                  <p:cNvPr id="8282" name="Grafik 8281">
                    <a:extLst>
                      <a:ext uri="{FF2B5EF4-FFF2-40B4-BE49-F238E27FC236}">
                        <a16:creationId xmlns:a16="http://schemas.microsoft.com/office/drawing/2014/main" id="{0BC6344C-3FA3-902A-64CA-451CE02C17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12" t="14385" r="13996"/>
                  <a:stretch/>
                </p:blipFill>
                <p:spPr>
                  <a:xfrm rot="5400000">
                    <a:off x="6472916" y="3702792"/>
                    <a:ext cx="304503" cy="216074"/>
                  </a:xfrm>
                  <a:prstGeom prst="rect">
                    <a:avLst/>
                  </a:prstGeom>
                </p:spPr>
              </p:pic>
              <p:sp>
                <p:nvSpPr>
                  <p:cNvPr id="8283" name="Rechteck 8282">
                    <a:extLst>
                      <a:ext uri="{FF2B5EF4-FFF2-40B4-BE49-F238E27FC236}">
                        <a16:creationId xmlns:a16="http://schemas.microsoft.com/office/drawing/2014/main" id="{26E60F4F-A11B-3DDA-E24D-DB85E2DB7A0F}"/>
                      </a:ext>
                    </a:extLst>
                  </p:cNvPr>
                  <p:cNvSpPr/>
                  <p:nvPr/>
                </p:nvSpPr>
                <p:spPr>
                  <a:xfrm>
                    <a:off x="6299969" y="3567412"/>
                    <a:ext cx="650397" cy="48683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8233" name="Gerader Verbinder 8232">
                  <a:extLst>
                    <a:ext uri="{FF2B5EF4-FFF2-40B4-BE49-F238E27FC236}">
                      <a16:creationId xmlns:a16="http://schemas.microsoft.com/office/drawing/2014/main" id="{75948CE5-B318-211A-2AE0-DA5B17DA3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17332" y="3000003"/>
                  <a:ext cx="0" cy="257449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305" name="Gruppieren 8304">
                  <a:extLst>
                    <a:ext uri="{FF2B5EF4-FFF2-40B4-BE49-F238E27FC236}">
                      <a16:creationId xmlns:a16="http://schemas.microsoft.com/office/drawing/2014/main" id="{FD02FF4B-A4AC-AFE3-46D9-69A2FA80B037}"/>
                    </a:ext>
                  </a:extLst>
                </p:cNvPr>
                <p:cNvGrpSpPr/>
                <p:nvPr/>
              </p:nvGrpSpPr>
              <p:grpSpPr>
                <a:xfrm>
                  <a:off x="166605" y="1077023"/>
                  <a:ext cx="5350292" cy="4079213"/>
                  <a:chOff x="166605" y="1077023"/>
                  <a:chExt cx="5350292" cy="4079213"/>
                </a:xfrm>
              </p:grpSpPr>
              <p:cxnSp>
                <p:nvCxnSpPr>
                  <p:cNvPr id="8221" name="Gerader Verbinder 8220">
                    <a:extLst>
                      <a:ext uri="{FF2B5EF4-FFF2-40B4-BE49-F238E27FC236}">
                        <a16:creationId xmlns:a16="http://schemas.microsoft.com/office/drawing/2014/main" id="{3659639B-7D4A-B796-C23E-271F0E00F0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80747" y="2290358"/>
                    <a:ext cx="6005" cy="2862031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22" name="Gerader Verbinder 8221">
                    <a:extLst>
                      <a:ext uri="{FF2B5EF4-FFF2-40B4-BE49-F238E27FC236}">
                        <a16:creationId xmlns:a16="http://schemas.microsoft.com/office/drawing/2014/main" id="{EEC3C096-7EAF-B809-6CF0-D2A00EBD6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42159" y="5156236"/>
                    <a:ext cx="838588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304" name="Gruppieren 8303">
                    <a:extLst>
                      <a:ext uri="{FF2B5EF4-FFF2-40B4-BE49-F238E27FC236}">
                        <a16:creationId xmlns:a16="http://schemas.microsoft.com/office/drawing/2014/main" id="{42B80953-A8FF-A605-199A-A89A89A41404}"/>
                      </a:ext>
                    </a:extLst>
                  </p:cNvPr>
                  <p:cNvGrpSpPr/>
                  <p:nvPr/>
                </p:nvGrpSpPr>
                <p:grpSpPr>
                  <a:xfrm>
                    <a:off x="166605" y="1077023"/>
                    <a:ext cx="5350292" cy="2905758"/>
                    <a:chOff x="166605" y="1077023"/>
                    <a:chExt cx="5350292" cy="2905758"/>
                  </a:xfrm>
                </p:grpSpPr>
                <p:grpSp>
                  <p:nvGrpSpPr>
                    <p:cNvPr id="8215" name="Gruppieren 8214">
                      <a:extLst>
                        <a:ext uri="{FF2B5EF4-FFF2-40B4-BE49-F238E27FC236}">
                          <a16:creationId xmlns:a16="http://schemas.microsoft.com/office/drawing/2014/main" id="{5BBDF0A3-5AF8-67A0-4C2C-BE82E8D1E3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12776" y="1743732"/>
                      <a:ext cx="920060" cy="548106"/>
                      <a:chOff x="4680404" y="2266209"/>
                      <a:chExt cx="920060" cy="548106"/>
                    </a:xfrm>
                  </p:grpSpPr>
                  <p:sp>
                    <p:nvSpPr>
                      <p:cNvPr id="8280" name="Textfeld 8279">
                        <a:extLst>
                          <a:ext uri="{FF2B5EF4-FFF2-40B4-BE49-F238E27FC236}">
                            <a16:creationId xmlns:a16="http://schemas.microsoft.com/office/drawing/2014/main" id="{8D53768A-8101-E3AC-47CD-B69E1489667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80404" y="2278652"/>
                        <a:ext cx="920060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de-DE" sz="1400" dirty="0"/>
                          <a:t>Leistungs-</a:t>
                        </a:r>
                        <a:br>
                          <a:rPr lang="de-DE" sz="1400" dirty="0"/>
                        </a:br>
                        <a:r>
                          <a:rPr lang="de-DE" sz="1400" dirty="0"/>
                          <a:t>wert (kW)</a:t>
                        </a:r>
                      </a:p>
                    </p:txBody>
                  </p:sp>
                  <p:sp>
                    <p:nvSpPr>
                      <p:cNvPr id="8281" name="Rechteck 8280">
                        <a:extLst>
                          <a:ext uri="{FF2B5EF4-FFF2-40B4-BE49-F238E27FC236}">
                            <a16:creationId xmlns:a16="http://schemas.microsoft.com/office/drawing/2014/main" id="{7426A817-9E7E-C43B-3644-3DE3275A7B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04317" y="2266209"/>
                        <a:ext cx="872235" cy="5481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pic>
                  <p:nvPicPr>
                    <p:cNvPr id="8216" name="Grafik 8215" descr="Ein Bild, das Text, Uh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9FB3AC2-CE90-76BC-CC53-D23ACDC15A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530" r="31393"/>
                    <a:stretch/>
                  </p:blipFill>
                  <p:spPr>
                    <a:xfrm>
                      <a:off x="2901411" y="1667027"/>
                      <a:ext cx="717550" cy="70374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17" name="Grafik 8216">
                      <a:extLst>
                        <a:ext uri="{FF2B5EF4-FFF2-40B4-BE49-F238E27FC236}">
                          <a16:creationId xmlns:a16="http://schemas.microsoft.com/office/drawing/2014/main" id="{E6E9FDC0-D768-86E9-1834-6AEE37A854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40833" t="30219" r="35749" b="6929"/>
                    <a:stretch/>
                  </p:blipFill>
                  <p:spPr>
                    <a:xfrm>
                      <a:off x="1122645" y="1719022"/>
                      <a:ext cx="1181865" cy="59474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8218" name="Gerader Verbinder 8217">
                      <a:extLst>
                        <a:ext uri="{FF2B5EF4-FFF2-40B4-BE49-F238E27FC236}">
                          <a16:creationId xmlns:a16="http://schemas.microsoft.com/office/drawing/2014/main" id="{8A2FC794-A2E6-DFF6-03DB-D3B85F55AC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28423" y="2016395"/>
                      <a:ext cx="572988" cy="0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19" name="Textfeld 8218">
                      <a:extLst>
                        <a:ext uri="{FF2B5EF4-FFF2-40B4-BE49-F238E27FC236}">
                          <a16:creationId xmlns:a16="http://schemas.microsoft.com/office/drawing/2014/main" id="{A5DCD693-F72D-CC3E-86B1-1FB990B64D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3610" y="1077023"/>
                      <a:ext cx="101021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Navigator-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Display</a:t>
                      </a:r>
                    </a:p>
                  </p:txBody>
                </p:sp>
                <p:sp>
                  <p:nvSpPr>
                    <p:cNvPr id="8220" name="Textfeld 8219">
                      <a:extLst>
                        <a:ext uri="{FF2B5EF4-FFF2-40B4-BE49-F238E27FC236}">
                          <a16:creationId xmlns:a16="http://schemas.microsoft.com/office/drawing/2014/main" id="{375F10F2-78C3-692A-B7A4-042FAFD879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26700" y="1077023"/>
                      <a:ext cx="1059906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Zweipunkt-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Regler</a:t>
                      </a:r>
                    </a:p>
                  </p:txBody>
                </p:sp>
                <p:grpSp>
                  <p:nvGrpSpPr>
                    <p:cNvPr id="8223" name="Gruppieren 8222">
                      <a:extLst>
                        <a:ext uri="{FF2B5EF4-FFF2-40B4-BE49-F238E27FC236}">
                          <a16:creationId xmlns:a16="http://schemas.microsoft.com/office/drawing/2014/main" id="{4B50BC9A-639A-9D2F-3140-5CE193BA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15980" y="2437971"/>
                      <a:ext cx="400917" cy="574092"/>
                      <a:chOff x="6386473" y="2886658"/>
                      <a:chExt cx="400917" cy="574092"/>
                    </a:xfrm>
                  </p:grpSpPr>
                  <p:grpSp>
                    <p:nvGrpSpPr>
                      <p:cNvPr id="8270" name="Gruppieren 8269">
                        <a:extLst>
                          <a:ext uri="{FF2B5EF4-FFF2-40B4-BE49-F238E27FC236}">
                            <a16:creationId xmlns:a16="http://schemas.microsoft.com/office/drawing/2014/main" id="{CBF68C80-7DD3-E67F-3001-8EDAF7F584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65314" y="2886658"/>
                        <a:ext cx="236467" cy="323268"/>
                        <a:chOff x="6465314" y="3009900"/>
                        <a:chExt cx="236467" cy="200025"/>
                      </a:xfrm>
                    </p:grpSpPr>
                    <p:grpSp>
                      <p:nvGrpSpPr>
                        <p:cNvPr id="8274" name="Gruppieren 8273">
                          <a:extLst>
                            <a:ext uri="{FF2B5EF4-FFF2-40B4-BE49-F238E27FC236}">
                              <a16:creationId xmlns:a16="http://schemas.microsoft.com/office/drawing/2014/main" id="{73BD462B-6EAD-739F-92A5-9E3E3681C1C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65314" y="3009900"/>
                          <a:ext cx="62484" cy="200025"/>
                          <a:chOff x="6465314" y="3009900"/>
                          <a:chExt cx="62484" cy="200025"/>
                        </a:xfrm>
                      </p:grpSpPr>
                      <p:cxnSp>
                        <p:nvCxnSpPr>
                          <p:cNvPr id="8278" name="Gerader Verbinder 8277">
                            <a:extLst>
                              <a:ext uri="{FF2B5EF4-FFF2-40B4-BE49-F238E27FC236}">
                                <a16:creationId xmlns:a16="http://schemas.microsoft.com/office/drawing/2014/main" id="{E0CCD83C-EEB1-3B01-3C3F-9A9946C61C9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6473254" y="3009900"/>
                            <a:ext cx="0" cy="200025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279" name="Gerader Verbinder 8278">
                            <a:extLst>
                              <a:ext uri="{FF2B5EF4-FFF2-40B4-BE49-F238E27FC236}">
                                <a16:creationId xmlns:a16="http://schemas.microsoft.com/office/drawing/2014/main" id="{AC8D7C5B-AB99-56EF-F976-33F4AAA0E8F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6465314" y="3206749"/>
                            <a:ext cx="62484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8275" name="Gruppieren 8274">
                          <a:extLst>
                            <a:ext uri="{FF2B5EF4-FFF2-40B4-BE49-F238E27FC236}">
                              <a16:creationId xmlns:a16="http://schemas.microsoft.com/office/drawing/2014/main" id="{00F17D59-59D6-469F-4946-525DC077AF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flipH="1">
                          <a:off x="6639297" y="3009900"/>
                          <a:ext cx="62484" cy="200025"/>
                          <a:chOff x="6465314" y="3009900"/>
                          <a:chExt cx="62484" cy="200025"/>
                        </a:xfrm>
                      </p:grpSpPr>
                      <p:cxnSp>
                        <p:nvCxnSpPr>
                          <p:cNvPr id="8276" name="Gerader Verbinder 8275">
                            <a:extLst>
                              <a:ext uri="{FF2B5EF4-FFF2-40B4-BE49-F238E27FC236}">
                                <a16:creationId xmlns:a16="http://schemas.microsoft.com/office/drawing/2014/main" id="{F1D0B560-A415-00F2-A612-1E72A0C3A88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6473254" y="3009900"/>
                            <a:ext cx="0" cy="200025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277" name="Gerader Verbinder 8276">
                            <a:extLst>
                              <a:ext uri="{FF2B5EF4-FFF2-40B4-BE49-F238E27FC236}">
                                <a16:creationId xmlns:a16="http://schemas.microsoft.com/office/drawing/2014/main" id="{0CE46783-EEA3-969C-8326-5822CD39CE3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6465314" y="3206749"/>
                            <a:ext cx="62484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8271" name="Gerader Verbinder 8270">
                        <a:extLst>
                          <a:ext uri="{FF2B5EF4-FFF2-40B4-BE49-F238E27FC236}">
                            <a16:creationId xmlns:a16="http://schemas.microsoft.com/office/drawing/2014/main" id="{1336779D-DEF7-06F4-B6A5-92E4AC7C4CF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590077" y="3161048"/>
                        <a:ext cx="55859" cy="212378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72" name="Gerader Verbinder 8271">
                        <a:extLst>
                          <a:ext uri="{FF2B5EF4-FFF2-40B4-BE49-F238E27FC236}">
                            <a16:creationId xmlns:a16="http://schemas.microsoft.com/office/drawing/2014/main" id="{2BD6B38C-8FA0-1753-F2D4-97E88353E8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90077" y="3367088"/>
                        <a:ext cx="0" cy="93662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273" name="Rechteck 8272">
                        <a:extLst>
                          <a:ext uri="{FF2B5EF4-FFF2-40B4-BE49-F238E27FC236}">
                            <a16:creationId xmlns:a16="http://schemas.microsoft.com/office/drawing/2014/main" id="{35EAC5EE-232D-5EB3-4914-EF6AD2155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6473" y="2943225"/>
                        <a:ext cx="400917" cy="46095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cxnSp>
                  <p:nvCxnSpPr>
                    <p:cNvPr id="8225" name="Gerader Verbinder 8224">
                      <a:extLst>
                        <a:ext uri="{FF2B5EF4-FFF2-40B4-BE49-F238E27FC236}">
                          <a16:creationId xmlns:a16="http://schemas.microsoft.com/office/drawing/2014/main" id="{F3037897-200C-0688-5D1C-290E767003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01921" y="2016394"/>
                      <a:ext cx="0" cy="421577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26" name="Gerader Verbinder 8225">
                      <a:extLst>
                        <a:ext uri="{FF2B5EF4-FFF2-40B4-BE49-F238E27FC236}">
                          <a16:creationId xmlns:a16="http://schemas.microsoft.com/office/drawing/2014/main" id="{1EF44CDE-3BE6-1F03-555E-DC7A551EFC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85970" y="2035619"/>
                      <a:ext cx="0" cy="821059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27" name="Gerader Verbinder 8226">
                      <a:extLst>
                        <a:ext uri="{FF2B5EF4-FFF2-40B4-BE49-F238E27FC236}">
                          <a16:creationId xmlns:a16="http://schemas.microsoft.com/office/drawing/2014/main" id="{25BD4CDF-CB44-E1EA-A403-1AACF4581D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85970" y="2845070"/>
                      <a:ext cx="1530468" cy="0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28" name="Rechteck 8227">
                      <a:extLst>
                        <a:ext uri="{FF2B5EF4-FFF2-40B4-BE49-F238E27FC236}">
                          <a16:creationId xmlns:a16="http://schemas.microsoft.com/office/drawing/2014/main" id="{03A7EEB5-5CA9-78F9-790A-98D117D9F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4835" y="1639698"/>
                      <a:ext cx="1233588" cy="731076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8229" name="Gerader Verbinder 8228">
                      <a:extLst>
                        <a:ext uri="{FF2B5EF4-FFF2-40B4-BE49-F238E27FC236}">
                          <a16:creationId xmlns:a16="http://schemas.microsoft.com/office/drawing/2014/main" id="{733E32EB-6219-29B5-938C-C10B2A6A89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66605" y="2012759"/>
                      <a:ext cx="18436" cy="1965213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30" name="Gerader Verbinder 8229">
                      <a:extLst>
                        <a:ext uri="{FF2B5EF4-FFF2-40B4-BE49-F238E27FC236}">
                          <a16:creationId xmlns:a16="http://schemas.microsoft.com/office/drawing/2014/main" id="{58FDCFA2-9C73-4339-AD6E-82ABF54B6D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6605" y="2016394"/>
                      <a:ext cx="1072605" cy="0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31" name="Gerader Verbinder 8230">
                      <a:extLst>
                        <a:ext uri="{FF2B5EF4-FFF2-40B4-BE49-F238E27FC236}">
                          <a16:creationId xmlns:a16="http://schemas.microsoft.com/office/drawing/2014/main" id="{8F0BF9CF-038D-0677-CE1B-6608042A5C31}"/>
                        </a:ext>
                      </a:extLst>
                    </p:cNvPr>
                    <p:cNvCxnSpPr>
                      <a:cxnSpLocks/>
                      <a:endCxn id="8202" idx="2"/>
                    </p:cNvCxnSpPr>
                    <p:nvPr/>
                  </p:nvCxnSpPr>
                  <p:spPr>
                    <a:xfrm flipV="1">
                      <a:off x="166605" y="3977972"/>
                      <a:ext cx="336697" cy="4809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32" name="Gerader Verbinder 8231">
                      <a:extLst>
                        <a:ext uri="{FF2B5EF4-FFF2-40B4-BE49-F238E27FC236}">
                          <a16:creationId xmlns:a16="http://schemas.microsoft.com/office/drawing/2014/main" id="{C4C5FEB3-B3B8-A58E-6850-219C99A320D1}"/>
                        </a:ext>
                      </a:extLst>
                    </p:cNvPr>
                    <p:cNvCxnSpPr>
                      <a:cxnSpLocks/>
                      <a:stCxn id="8216" idx="3"/>
                      <a:endCxn id="8280" idx="1"/>
                    </p:cNvCxnSpPr>
                    <p:nvPr/>
                  </p:nvCxnSpPr>
                  <p:spPr>
                    <a:xfrm flipV="1">
                      <a:off x="3618961" y="2017785"/>
                      <a:ext cx="393815" cy="1116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37" name="Gerader Verbinder 8236">
                      <a:extLst>
                        <a:ext uri="{FF2B5EF4-FFF2-40B4-BE49-F238E27FC236}">
                          <a16:creationId xmlns:a16="http://schemas.microsoft.com/office/drawing/2014/main" id="{A1DEA168-C9A8-82EE-F87B-805394899B11}"/>
                        </a:ext>
                      </a:extLst>
                    </p:cNvPr>
                    <p:cNvCxnSpPr>
                      <a:cxnSpLocks/>
                      <a:stCxn id="8281" idx="3"/>
                    </p:cNvCxnSpPr>
                    <p:nvPr/>
                  </p:nvCxnSpPr>
                  <p:spPr>
                    <a:xfrm>
                      <a:off x="4908924" y="2017785"/>
                      <a:ext cx="289472" cy="0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5365FBD-597D-C664-DAB7-9A8E63B0220A}"/>
                </a:ext>
              </a:extLst>
            </p:cNvPr>
            <p:cNvSpPr/>
            <p:nvPr/>
          </p:nvSpPr>
          <p:spPr>
            <a:xfrm>
              <a:off x="3763110" y="1994133"/>
              <a:ext cx="45720" cy="457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DDEC0DD-AF93-8B5C-DD0C-F0323C13B259}"/>
              </a:ext>
            </a:extLst>
          </p:cNvPr>
          <p:cNvGrpSpPr/>
          <p:nvPr/>
        </p:nvGrpSpPr>
        <p:grpSpPr>
          <a:xfrm>
            <a:off x="4114218" y="1169570"/>
            <a:ext cx="5674262" cy="5289229"/>
            <a:chOff x="10101178" y="2516074"/>
            <a:chExt cx="1309483" cy="953566"/>
          </a:xfrm>
          <a:noFill/>
        </p:grpSpPr>
        <p:sp>
          <p:nvSpPr>
            <p:cNvPr id="17" name="Bogen 16">
              <a:extLst>
                <a:ext uri="{FF2B5EF4-FFF2-40B4-BE49-F238E27FC236}">
                  <a16:creationId xmlns:a16="http://schemas.microsoft.com/office/drawing/2014/main" id="{C0F2D33E-991D-D8FE-9C44-5A645834E82C}"/>
                </a:ext>
              </a:extLst>
            </p:cNvPr>
            <p:cNvSpPr/>
            <p:nvPr/>
          </p:nvSpPr>
          <p:spPr bwMode="auto">
            <a:xfrm>
              <a:off x="10101178" y="2516074"/>
              <a:ext cx="1309483" cy="953566"/>
            </a:xfrm>
            <a:prstGeom prst="arc">
              <a:avLst>
                <a:gd name="adj1" fmla="val 1138212"/>
                <a:gd name="adj2" fmla="val 0"/>
              </a:avLst>
            </a:prstGeom>
            <a:grp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70F1DC2-8317-BC1E-F054-47BE1CD4DA15}"/>
                </a:ext>
              </a:extLst>
            </p:cNvPr>
            <p:cNvSpPr txBox="1"/>
            <p:nvPr/>
          </p:nvSpPr>
          <p:spPr>
            <a:xfrm>
              <a:off x="10519909" y="3070746"/>
              <a:ext cx="282872" cy="1111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600" dirty="0"/>
                <a:t>Heizkreis-</a:t>
              </a:r>
              <a:br>
                <a:rPr lang="de-DE" sz="1600" dirty="0"/>
              </a:br>
              <a:r>
                <a:rPr lang="de-DE" sz="1600" dirty="0"/>
                <a:t>Modus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975112D-2155-2E68-1DF4-88B09D4766C7}"/>
              </a:ext>
            </a:extLst>
          </p:cNvPr>
          <p:cNvGrpSpPr/>
          <p:nvPr/>
        </p:nvGrpSpPr>
        <p:grpSpPr>
          <a:xfrm flipH="1">
            <a:off x="2160122" y="4260505"/>
            <a:ext cx="3239111" cy="2163589"/>
            <a:chOff x="8434419" y="1639652"/>
            <a:chExt cx="3569644" cy="2163589"/>
          </a:xfrm>
        </p:grpSpPr>
        <p:sp>
          <p:nvSpPr>
            <p:cNvPr id="8292" name="Bogen 8291">
              <a:extLst>
                <a:ext uri="{FF2B5EF4-FFF2-40B4-BE49-F238E27FC236}">
                  <a16:creationId xmlns:a16="http://schemas.microsoft.com/office/drawing/2014/main" id="{ACCF35CF-1787-F704-FD38-A6501F3DD5B0}"/>
                </a:ext>
              </a:extLst>
            </p:cNvPr>
            <p:cNvSpPr/>
            <p:nvPr/>
          </p:nvSpPr>
          <p:spPr bwMode="auto">
            <a:xfrm>
              <a:off x="8434419" y="1639652"/>
              <a:ext cx="3569644" cy="2163589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8293" name="Textfeld 8292">
              <a:extLst>
                <a:ext uri="{FF2B5EF4-FFF2-40B4-BE49-F238E27FC236}">
                  <a16:creationId xmlns:a16="http://schemas.microsoft.com/office/drawing/2014/main" id="{9071039B-2105-A43C-2EA7-54897E29A3F9}"/>
                </a:ext>
              </a:extLst>
            </p:cNvPr>
            <p:cNvSpPr txBox="1"/>
            <p:nvPr/>
          </p:nvSpPr>
          <p:spPr>
            <a:xfrm>
              <a:off x="9981061" y="2323309"/>
              <a:ext cx="800219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WW-</a:t>
              </a:r>
              <a:br>
                <a:rPr lang="de-DE" sz="1600" dirty="0"/>
              </a:br>
              <a:r>
                <a:rPr lang="de-DE" sz="1600" dirty="0"/>
                <a:t>Modus</a:t>
              </a:r>
            </a:p>
          </p:txBody>
        </p:sp>
      </p:grpSp>
      <p:grpSp>
        <p:nvGrpSpPr>
          <p:cNvPr id="8294" name="Gruppieren 8293">
            <a:extLst>
              <a:ext uri="{FF2B5EF4-FFF2-40B4-BE49-F238E27FC236}">
                <a16:creationId xmlns:a16="http://schemas.microsoft.com/office/drawing/2014/main" id="{2384E9CD-53D0-8154-4494-88CFCD165407}"/>
              </a:ext>
            </a:extLst>
          </p:cNvPr>
          <p:cNvGrpSpPr/>
          <p:nvPr/>
        </p:nvGrpSpPr>
        <p:grpSpPr>
          <a:xfrm>
            <a:off x="7845206" y="1077019"/>
            <a:ext cx="2022115" cy="4988185"/>
            <a:chOff x="10554687" y="2530435"/>
            <a:chExt cx="998214" cy="1006399"/>
          </a:xfrm>
          <a:noFill/>
        </p:grpSpPr>
        <p:sp>
          <p:nvSpPr>
            <p:cNvPr id="8295" name="Bogen 8294">
              <a:extLst>
                <a:ext uri="{FF2B5EF4-FFF2-40B4-BE49-F238E27FC236}">
                  <a16:creationId xmlns:a16="http://schemas.microsoft.com/office/drawing/2014/main" id="{98BEC588-C6D0-4732-FADF-36A21C60CDDF}"/>
                </a:ext>
              </a:extLst>
            </p:cNvPr>
            <p:cNvSpPr/>
            <p:nvPr/>
          </p:nvSpPr>
          <p:spPr bwMode="auto">
            <a:xfrm>
              <a:off x="10554687" y="2530435"/>
              <a:ext cx="998214" cy="1006399"/>
            </a:xfrm>
            <a:prstGeom prst="arc">
              <a:avLst>
                <a:gd name="adj1" fmla="val 1138212"/>
                <a:gd name="adj2" fmla="val 0"/>
              </a:avLst>
            </a:prstGeom>
            <a:grp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8296" name="Textfeld 8295">
              <a:extLst>
                <a:ext uri="{FF2B5EF4-FFF2-40B4-BE49-F238E27FC236}">
                  <a16:creationId xmlns:a16="http://schemas.microsoft.com/office/drawing/2014/main" id="{6F40435C-8F55-7D89-0652-F47F28080020}"/>
                </a:ext>
              </a:extLst>
            </p:cNvPr>
            <p:cNvSpPr txBox="1"/>
            <p:nvPr/>
          </p:nvSpPr>
          <p:spPr>
            <a:xfrm>
              <a:off x="10673411" y="3117335"/>
              <a:ext cx="517926" cy="117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Puffer-</a:t>
              </a:r>
              <a:br>
                <a:rPr lang="de-DE" sz="1600" dirty="0"/>
              </a:br>
              <a:r>
                <a:rPr lang="de-DE" sz="1600" dirty="0"/>
                <a:t>Modus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55647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4EFF8ED-5FCD-C6FA-3E2B-035727F93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9926"/>
          <a:stretch/>
        </p:blipFill>
        <p:spPr>
          <a:xfrm>
            <a:off x="693389" y="1404295"/>
            <a:ext cx="4035624" cy="3561850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3018"/>
            <a:ext cx="20037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Elektrik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Komponenten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8A6B11-5DCA-8DBF-9730-86A37D55B614}"/>
              </a:ext>
            </a:extLst>
          </p:cNvPr>
          <p:cNvSpPr txBox="1"/>
          <p:nvPr/>
        </p:nvSpPr>
        <p:spPr>
          <a:xfrm>
            <a:off x="1167774" y="106797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Zählerschrank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A6EB738-A3CC-5990-69F1-44E44DA4A9A1}"/>
              </a:ext>
            </a:extLst>
          </p:cNvPr>
          <p:cNvCxnSpPr/>
          <p:nvPr/>
        </p:nvCxnSpPr>
        <p:spPr bwMode="auto">
          <a:xfrm>
            <a:off x="1506220" y="5087568"/>
            <a:ext cx="0" cy="78841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1374140" y="5875982"/>
            <a:ext cx="449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Z2 (NEU): Bezug/Lieferung (Hausnetz), ohne WPPE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001A8BE-8424-ADB7-320E-A81644A1CF95}"/>
              </a:ext>
            </a:extLst>
          </p:cNvPr>
          <p:cNvCxnSpPr/>
          <p:nvPr/>
        </p:nvCxnSpPr>
        <p:spPr bwMode="auto">
          <a:xfrm>
            <a:off x="2407920" y="5087568"/>
            <a:ext cx="0" cy="53119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50F5CFB-648A-DD3B-7F7C-6DC6DE11A4A5}"/>
              </a:ext>
            </a:extLst>
          </p:cNvPr>
          <p:cNvSpPr txBox="1"/>
          <p:nvPr/>
        </p:nvSpPr>
        <p:spPr>
          <a:xfrm>
            <a:off x="2275840" y="5618759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Z3: Erzeugung (PV)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1A48DA-8C08-A756-482C-E7AECF7F6C7D}"/>
              </a:ext>
            </a:extLst>
          </p:cNvPr>
          <p:cNvSpPr txBox="1"/>
          <p:nvPr/>
        </p:nvSpPr>
        <p:spPr>
          <a:xfrm>
            <a:off x="3110864" y="5361537"/>
            <a:ext cx="375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Z1: Bezug/Lieferung (Pfalzwerke), mit WPPE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9A67ED-7E6B-0478-5001-9E717E96C920}"/>
              </a:ext>
            </a:extLst>
          </p:cNvPr>
          <p:cNvCxnSpPr/>
          <p:nvPr/>
        </p:nvCxnSpPr>
        <p:spPr bwMode="auto">
          <a:xfrm>
            <a:off x="3236806" y="5087568"/>
            <a:ext cx="0" cy="21336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778729-2B74-5DFD-79FA-AC9CF65CDDD7}"/>
              </a:ext>
            </a:extLst>
          </p:cNvPr>
          <p:cNvGrpSpPr/>
          <p:nvPr/>
        </p:nvGrpSpPr>
        <p:grpSpPr>
          <a:xfrm>
            <a:off x="5339080" y="1294910"/>
            <a:ext cx="3278290" cy="4100435"/>
            <a:chOff x="5339080" y="1124782"/>
            <a:chExt cx="3278290" cy="4100435"/>
          </a:xfrm>
        </p:grpSpPr>
        <p:pic>
          <p:nvPicPr>
            <p:cNvPr id="7" name="Grafik 6" descr="Ein Bild, das Text, drinnen, Gerät enthält.&#10;&#10;Automatisch generierte Beschreibung">
              <a:extLst>
                <a:ext uri="{FF2B5EF4-FFF2-40B4-BE49-F238E27FC236}">
                  <a16:creationId xmlns:a16="http://schemas.microsoft.com/office/drawing/2014/main" id="{69118292-D667-72F0-ACF3-B5BE12281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7"/>
            <a:stretch/>
          </p:blipFill>
          <p:spPr>
            <a:xfrm>
              <a:off x="5339080" y="1432559"/>
              <a:ext cx="2961640" cy="234696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775ECB9-72BA-E24E-8BD3-98D490774CE2}"/>
                </a:ext>
              </a:extLst>
            </p:cNvPr>
            <p:cNvSpPr txBox="1"/>
            <p:nvPr/>
          </p:nvSpPr>
          <p:spPr>
            <a:xfrm>
              <a:off x="5339080" y="1124782"/>
              <a:ext cx="1607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UV-Wärmepumpe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79CA801-4B39-DCC3-3D93-3A13E9B78022}"/>
                </a:ext>
              </a:extLst>
            </p:cNvPr>
            <p:cNvCxnSpPr/>
            <p:nvPr/>
          </p:nvCxnSpPr>
          <p:spPr bwMode="auto">
            <a:xfrm>
              <a:off x="6156960" y="2987040"/>
              <a:ext cx="0" cy="193040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3831DAD-B33A-9ABF-B3C0-0A0EFFF96DE4}"/>
                </a:ext>
              </a:extLst>
            </p:cNvPr>
            <p:cNvSpPr txBox="1"/>
            <p:nvPr/>
          </p:nvSpPr>
          <p:spPr>
            <a:xfrm>
              <a:off x="6024880" y="4917440"/>
              <a:ext cx="1787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Verdichter/Ventilator</a:t>
              </a: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7270611-DC97-C60C-A046-1648D9E6D0EF}"/>
                </a:ext>
              </a:extLst>
            </p:cNvPr>
            <p:cNvCxnSpPr/>
            <p:nvPr/>
          </p:nvCxnSpPr>
          <p:spPr bwMode="auto">
            <a:xfrm>
              <a:off x="6685280" y="2987040"/>
              <a:ext cx="0" cy="163707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0A52237E-C14A-651F-A64C-B58AA482A1A7}"/>
                </a:ext>
              </a:extLst>
            </p:cNvPr>
            <p:cNvCxnSpPr/>
            <p:nvPr/>
          </p:nvCxnSpPr>
          <p:spPr bwMode="auto">
            <a:xfrm>
              <a:off x="6957116" y="2987040"/>
              <a:ext cx="0" cy="134374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7AFA1D02-AF93-635F-2367-D0A76AC5F96C}"/>
                </a:ext>
              </a:extLst>
            </p:cNvPr>
            <p:cNvCxnSpPr/>
            <p:nvPr/>
          </p:nvCxnSpPr>
          <p:spPr bwMode="auto">
            <a:xfrm>
              <a:off x="7475276" y="2987040"/>
              <a:ext cx="0" cy="105042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7D0E7860-81A5-1A0B-2838-756041CB4639}"/>
                </a:ext>
              </a:extLst>
            </p:cNvPr>
            <p:cNvSpPr txBox="1"/>
            <p:nvPr/>
          </p:nvSpPr>
          <p:spPr>
            <a:xfrm>
              <a:off x="6581698" y="4624114"/>
              <a:ext cx="1199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Heizpatrone 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9C7AC0C-3BD4-951F-C7F3-584DFCEAD89B}"/>
                </a:ext>
              </a:extLst>
            </p:cNvPr>
            <p:cNvSpPr txBox="1"/>
            <p:nvPr/>
          </p:nvSpPr>
          <p:spPr>
            <a:xfrm>
              <a:off x="6819900" y="4330787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Elektronik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51EA4A3-BE22-18EA-71C3-24AF7D84F5EF}"/>
                </a:ext>
              </a:extLst>
            </p:cNvPr>
            <p:cNvSpPr txBox="1"/>
            <p:nvPr/>
          </p:nvSpPr>
          <p:spPr>
            <a:xfrm>
              <a:off x="7336250" y="4037460"/>
              <a:ext cx="12811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WPPE-Zähler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46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die Elektrik ist überschaubar!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F2F1C9A-BEAF-7671-B1BB-3E908C8B2318}"/>
              </a:ext>
            </a:extLst>
          </p:cNvPr>
          <p:cNvGrpSpPr/>
          <p:nvPr/>
        </p:nvGrpSpPr>
        <p:grpSpPr>
          <a:xfrm>
            <a:off x="2976067" y="800475"/>
            <a:ext cx="3318281" cy="2043866"/>
            <a:chOff x="2976067" y="800475"/>
            <a:chExt cx="3318281" cy="204386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C319DA7-B2B0-9E26-8E6D-AE3E88152522}"/>
                </a:ext>
              </a:extLst>
            </p:cNvPr>
            <p:cNvSpPr txBox="1"/>
            <p:nvPr/>
          </p:nvSpPr>
          <p:spPr>
            <a:xfrm>
              <a:off x="2976067" y="800475"/>
              <a:ext cx="3318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Verbindung zum Sunny Home Manager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29E715EC-8064-212E-2854-CFEC988E59E5}"/>
                </a:ext>
              </a:extLst>
            </p:cNvPr>
            <p:cNvCxnSpPr/>
            <p:nvPr/>
          </p:nvCxnSpPr>
          <p:spPr bwMode="auto">
            <a:xfrm>
              <a:off x="3124200" y="1067970"/>
              <a:ext cx="254000" cy="177637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xt Box 14">
            <a:extLst>
              <a:ext uri="{FF2B5EF4-FFF2-40B4-BE49-F238E27FC236}">
                <a16:creationId xmlns:a16="http://schemas.microsoft.com/office/drawing/2014/main" id="{C6BF4760-76AA-C4F9-CC79-7F272AE5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770" y="5905991"/>
            <a:ext cx="17265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W.T., 19.12.2022</a:t>
            </a:r>
          </a:p>
        </p:txBody>
      </p:sp>
    </p:spTree>
    <p:extLst>
      <p:ext uri="{BB962C8B-B14F-4D97-AF65-F5344CB8AC3E}">
        <p14:creationId xmlns:p14="http://schemas.microsoft.com/office/powerpoint/2010/main" val="36400778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0F532E-34D6-7F6D-ECE1-D1C5DE41B6DB}"/>
              </a:ext>
            </a:extLst>
          </p:cNvPr>
          <p:cNvCxnSpPr/>
          <p:nvPr/>
        </p:nvCxnSpPr>
        <p:spPr bwMode="auto">
          <a:xfrm flipH="1">
            <a:off x="7068650" y="4075777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57EABFFA-D50C-D852-4B68-CBE095CE85E3}"/>
              </a:ext>
            </a:extLst>
          </p:cNvPr>
          <p:cNvSpPr/>
          <p:nvPr/>
        </p:nvSpPr>
        <p:spPr bwMode="auto">
          <a:xfrm>
            <a:off x="7246838" y="1435658"/>
            <a:ext cx="684269" cy="64813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12214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Elektrik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Schaltplan, noch ohne Power-</a:t>
            </a:r>
            <a:r>
              <a:rPr lang="de-DE" altLang="de-DE" dirty="0" err="1">
                <a:solidFill>
                  <a:schemeClr val="bg1"/>
                </a:solidFill>
              </a:rPr>
              <a:t>to</a:t>
            </a:r>
            <a:r>
              <a:rPr lang="de-DE" altLang="de-DE" dirty="0">
                <a:solidFill>
                  <a:schemeClr val="bg1"/>
                </a:solidFill>
              </a:rPr>
              <a:t>-Heat-Messkonzept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295A4A4-4B2E-3D8E-A395-CEF3F51DAED7}"/>
              </a:ext>
            </a:extLst>
          </p:cNvPr>
          <p:cNvSpPr txBox="1"/>
          <p:nvPr/>
        </p:nvSpPr>
        <p:spPr>
          <a:xfrm>
            <a:off x="591689" y="3386518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E29C387-84A0-59A5-AFED-5572D5623A85}"/>
              </a:ext>
            </a:extLst>
          </p:cNvPr>
          <p:cNvCxnSpPr/>
          <p:nvPr/>
        </p:nvCxnSpPr>
        <p:spPr bwMode="auto">
          <a:xfrm>
            <a:off x="1564640" y="3581895"/>
            <a:ext cx="72237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8B3A5AC-7988-E5F8-0A27-C71D0719C6F2}"/>
              </a:ext>
            </a:extLst>
          </p:cNvPr>
          <p:cNvCxnSpPr/>
          <p:nvPr/>
        </p:nvCxnSpPr>
        <p:spPr bwMode="auto">
          <a:xfrm>
            <a:off x="7086600" y="1268438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A5905366-249B-E7DC-CFE4-D42FCB95BB19}"/>
              </a:ext>
            </a:extLst>
          </p:cNvPr>
          <p:cNvSpPr txBox="1"/>
          <p:nvPr/>
        </p:nvSpPr>
        <p:spPr>
          <a:xfrm>
            <a:off x="8651956" y="1121576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848CAF3-AE8A-42F6-6B70-211E97C3D120}"/>
              </a:ext>
            </a:extLst>
          </p:cNvPr>
          <p:cNvCxnSpPr/>
          <p:nvPr/>
        </p:nvCxnSpPr>
        <p:spPr bwMode="auto">
          <a:xfrm flipH="1">
            <a:off x="4436641" y="4075777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Grafik 69">
            <a:extLst>
              <a:ext uri="{FF2B5EF4-FFF2-40B4-BE49-F238E27FC236}">
                <a16:creationId xmlns:a16="http://schemas.microsoft.com/office/drawing/2014/main" id="{F5AFA519-9E20-9BF1-3B5C-90C3D1E14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166137" y="3607944"/>
            <a:ext cx="449834" cy="537633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1A8C9588-BAD3-E556-4D10-1CFE2966952E}"/>
              </a:ext>
            </a:extLst>
          </p:cNvPr>
          <p:cNvSpPr txBox="1"/>
          <p:nvPr/>
        </p:nvSpPr>
        <p:spPr>
          <a:xfrm>
            <a:off x="4011862" y="379991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4F6BF91-9AEE-C3EC-9063-8C98560191AF}"/>
              </a:ext>
            </a:extLst>
          </p:cNvPr>
          <p:cNvSpPr/>
          <p:nvPr/>
        </p:nvSpPr>
        <p:spPr bwMode="auto">
          <a:xfrm>
            <a:off x="4388144" y="353532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A4A455F-B0A6-7504-47BF-B9C6EAD982B4}"/>
              </a:ext>
            </a:extLst>
          </p:cNvPr>
          <p:cNvSpPr/>
          <p:nvPr/>
        </p:nvSpPr>
        <p:spPr bwMode="auto">
          <a:xfrm>
            <a:off x="7019011" y="353532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AC2E649F-6EAB-1E8C-BCC8-93575D574773}"/>
              </a:ext>
            </a:extLst>
          </p:cNvPr>
          <p:cNvCxnSpPr/>
          <p:nvPr/>
        </p:nvCxnSpPr>
        <p:spPr bwMode="auto">
          <a:xfrm flipH="1">
            <a:off x="5136713" y="4075777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Grafik 79">
            <a:extLst>
              <a:ext uri="{FF2B5EF4-FFF2-40B4-BE49-F238E27FC236}">
                <a16:creationId xmlns:a16="http://schemas.microsoft.com/office/drawing/2014/main" id="{50D6E200-9F8D-591F-771F-1A5D8B0D5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866209" y="3607944"/>
            <a:ext cx="449834" cy="537633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923E507-E2E2-02FF-68B8-8B2BDE93E5D4}"/>
              </a:ext>
            </a:extLst>
          </p:cNvPr>
          <p:cNvSpPr txBox="1"/>
          <p:nvPr/>
        </p:nvSpPr>
        <p:spPr>
          <a:xfrm>
            <a:off x="4711934" y="379991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CFBEB29-A9FF-F299-11DC-A6E664E0BD91}"/>
              </a:ext>
            </a:extLst>
          </p:cNvPr>
          <p:cNvSpPr/>
          <p:nvPr/>
        </p:nvSpPr>
        <p:spPr bwMode="auto">
          <a:xfrm>
            <a:off x="5088216" y="353532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3AB944BA-D723-6DE2-9098-4E5F23541407}"/>
              </a:ext>
            </a:extLst>
          </p:cNvPr>
          <p:cNvCxnSpPr/>
          <p:nvPr/>
        </p:nvCxnSpPr>
        <p:spPr bwMode="auto">
          <a:xfrm flipH="1">
            <a:off x="6304080" y="4075777"/>
            <a:ext cx="10770" cy="4767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" name="Grafik 83">
            <a:extLst>
              <a:ext uri="{FF2B5EF4-FFF2-40B4-BE49-F238E27FC236}">
                <a16:creationId xmlns:a16="http://schemas.microsoft.com/office/drawing/2014/main" id="{346023F4-F811-54C3-45AE-F140884B3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033576" y="3607944"/>
            <a:ext cx="449834" cy="537633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3414BA33-F04C-9915-9ED1-EA29F932D81E}"/>
              </a:ext>
            </a:extLst>
          </p:cNvPr>
          <p:cNvSpPr/>
          <p:nvPr/>
        </p:nvSpPr>
        <p:spPr bwMode="auto">
          <a:xfrm>
            <a:off x="6255583" y="353532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2224DD84-DCE9-F05C-B234-670E4FD8ACD1}"/>
              </a:ext>
            </a:extLst>
          </p:cNvPr>
          <p:cNvSpPr txBox="1"/>
          <p:nvPr/>
        </p:nvSpPr>
        <p:spPr>
          <a:xfrm>
            <a:off x="5104317" y="4695289"/>
            <a:ext cx="1159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Verbraucher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/>
          <p:nvPr/>
        </p:nvCxnSpPr>
        <p:spPr bwMode="auto">
          <a:xfrm flipH="1" flipV="1">
            <a:off x="7591879" y="1315878"/>
            <a:ext cx="7344" cy="223996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Grafik 91">
            <a:extLst>
              <a:ext uri="{FF2B5EF4-FFF2-40B4-BE49-F238E27FC236}">
                <a16:creationId xmlns:a16="http://schemas.microsoft.com/office/drawing/2014/main" id="{29325B16-2CF6-91A6-90A7-68459D8D4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469255" y="1561396"/>
            <a:ext cx="249775" cy="406586"/>
          </a:xfrm>
          <a:prstGeom prst="rect">
            <a:avLst/>
          </a:prstGeom>
        </p:spPr>
      </p:pic>
      <p:sp>
        <p:nvSpPr>
          <p:cNvPr id="96" name="Ellipse 95">
            <a:extLst>
              <a:ext uri="{FF2B5EF4-FFF2-40B4-BE49-F238E27FC236}">
                <a16:creationId xmlns:a16="http://schemas.microsoft.com/office/drawing/2014/main" id="{7941D790-B04C-0368-CE2B-8C6F16762C1A}"/>
              </a:ext>
            </a:extLst>
          </p:cNvPr>
          <p:cNvSpPr/>
          <p:nvPr/>
        </p:nvSpPr>
        <p:spPr bwMode="auto">
          <a:xfrm>
            <a:off x="7537692" y="3535326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A2F68F01-EF56-F6B2-1441-453A846F1DA1}"/>
              </a:ext>
            </a:extLst>
          </p:cNvPr>
          <p:cNvSpPr/>
          <p:nvPr/>
        </p:nvSpPr>
        <p:spPr bwMode="auto">
          <a:xfrm>
            <a:off x="7364690" y="2294466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F227032D-3215-9D08-EA8C-EB26905A889D}"/>
              </a:ext>
            </a:extLst>
          </p:cNvPr>
          <p:cNvCxnSpPr/>
          <p:nvPr/>
        </p:nvCxnSpPr>
        <p:spPr bwMode="auto">
          <a:xfrm>
            <a:off x="7364689" y="2523067"/>
            <a:ext cx="4498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5BBF16AA-2270-8E14-1E5A-45D4A3620D59}"/>
              </a:ext>
            </a:extLst>
          </p:cNvPr>
          <p:cNvSpPr txBox="1"/>
          <p:nvPr/>
        </p:nvSpPr>
        <p:spPr>
          <a:xfrm>
            <a:off x="7340918" y="263698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232C5B32-8DEF-DD4F-F752-43BF81B89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469255" y="3085502"/>
            <a:ext cx="249775" cy="406586"/>
          </a:xfrm>
          <a:prstGeom prst="rect">
            <a:avLst/>
          </a:prstGeom>
        </p:spPr>
      </p:pic>
      <p:sp>
        <p:nvSpPr>
          <p:cNvPr id="98" name="Textfeld 97">
            <a:extLst>
              <a:ext uri="{FF2B5EF4-FFF2-40B4-BE49-F238E27FC236}">
                <a16:creationId xmlns:a16="http://schemas.microsoft.com/office/drawing/2014/main" id="{422236C8-1201-8D60-61B6-4D1109601107}"/>
              </a:ext>
            </a:extLst>
          </p:cNvPr>
          <p:cNvSpPr txBox="1"/>
          <p:nvPr/>
        </p:nvSpPr>
        <p:spPr>
          <a:xfrm>
            <a:off x="7325537" y="1560477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F19A9A44-AD2A-A816-8BDC-B71E6119D717}"/>
              </a:ext>
            </a:extLst>
          </p:cNvPr>
          <p:cNvSpPr txBox="1"/>
          <p:nvPr/>
        </p:nvSpPr>
        <p:spPr>
          <a:xfrm>
            <a:off x="7325537" y="3179456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42E1868-A643-1B4D-6FBC-B4A050B0FCF1}"/>
              </a:ext>
            </a:extLst>
          </p:cNvPr>
          <p:cNvSpPr txBox="1"/>
          <p:nvPr/>
        </p:nvSpPr>
        <p:spPr>
          <a:xfrm>
            <a:off x="4455001" y="392558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CEFF636-168C-3C6C-B6B9-25C1299694EC}"/>
              </a:ext>
            </a:extLst>
          </p:cNvPr>
          <p:cNvSpPr txBox="1"/>
          <p:nvPr/>
        </p:nvSpPr>
        <p:spPr>
          <a:xfrm>
            <a:off x="6363389" y="392558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. . .</a:t>
            </a:r>
          </a:p>
        </p:txBody>
      </p:sp>
      <p:pic>
        <p:nvPicPr>
          <p:cNvPr id="74" name="Grafik 73">
            <a:extLst>
              <a:ext uri="{FF2B5EF4-FFF2-40B4-BE49-F238E27FC236}">
                <a16:creationId xmlns:a16="http://schemas.microsoft.com/office/drawing/2014/main" id="{4133BAFD-900D-28C5-EE93-4F1FD2479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6797004" y="3607944"/>
            <a:ext cx="449834" cy="537633"/>
          </a:xfrm>
          <a:prstGeom prst="rect">
            <a:avLst/>
          </a:prstGeom>
        </p:spPr>
      </p:pic>
      <p:sp>
        <p:nvSpPr>
          <p:cNvPr id="86" name="Ellipse 85">
            <a:extLst>
              <a:ext uri="{FF2B5EF4-FFF2-40B4-BE49-F238E27FC236}">
                <a16:creationId xmlns:a16="http://schemas.microsoft.com/office/drawing/2014/main" id="{E6E2EBA1-FDF3-F401-EDF4-972A74187990}"/>
              </a:ext>
            </a:extLst>
          </p:cNvPr>
          <p:cNvSpPr/>
          <p:nvPr/>
        </p:nvSpPr>
        <p:spPr bwMode="auto">
          <a:xfrm>
            <a:off x="7537692" y="121766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4E4108-4BFA-1D07-51D3-0A14F6912406}"/>
              </a:ext>
            </a:extLst>
          </p:cNvPr>
          <p:cNvSpPr txBox="1"/>
          <p:nvPr/>
        </p:nvSpPr>
        <p:spPr>
          <a:xfrm>
            <a:off x="7903295" y="184797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HAK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8D491A1-E0F5-93A2-7A3D-CDA99D9BDCB0}"/>
              </a:ext>
            </a:extLst>
          </p:cNvPr>
          <p:cNvGrpSpPr/>
          <p:nvPr/>
        </p:nvGrpSpPr>
        <p:grpSpPr>
          <a:xfrm>
            <a:off x="45818" y="826519"/>
            <a:ext cx="8733382" cy="2807021"/>
            <a:chOff x="45818" y="826519"/>
            <a:chExt cx="8733382" cy="2807021"/>
          </a:xfrm>
        </p:grpSpPr>
        <p:cxnSp>
          <p:nvCxnSpPr>
            <p:cNvPr id="99" name="Gerade Verbindung mit Pfeil 98">
              <a:extLst>
                <a:ext uri="{FF2B5EF4-FFF2-40B4-BE49-F238E27FC236}">
                  <a16:creationId xmlns:a16="http://schemas.microsoft.com/office/drawing/2014/main" id="{F8262CEB-BD3C-F82A-1EDA-80BA276E90F7}"/>
                </a:ext>
              </a:extLst>
            </p:cNvPr>
            <p:cNvCxnSpPr/>
            <p:nvPr/>
          </p:nvCxnSpPr>
          <p:spPr bwMode="auto">
            <a:xfrm>
              <a:off x="7246838" y="2438400"/>
              <a:ext cx="0" cy="337082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7682E086-CA2E-C91F-6A3B-3C9A22F858AD}"/>
                </a:ext>
              </a:extLst>
            </p:cNvPr>
            <p:cNvSpPr txBox="1"/>
            <p:nvPr/>
          </p:nvSpPr>
          <p:spPr>
            <a:xfrm>
              <a:off x="6637298" y="250325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Bezug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49D5140D-65DF-A386-0C6C-EEF6B036FCDB}"/>
                </a:ext>
              </a:extLst>
            </p:cNvPr>
            <p:cNvGrpSpPr/>
            <p:nvPr/>
          </p:nvGrpSpPr>
          <p:grpSpPr>
            <a:xfrm>
              <a:off x="45818" y="826519"/>
              <a:ext cx="8733382" cy="2807021"/>
              <a:chOff x="45818" y="826519"/>
              <a:chExt cx="8733382" cy="2807021"/>
            </a:xfrm>
          </p:grpSpPr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3786624C-08BF-0A2A-31DE-ACC3D72558B8}"/>
                  </a:ext>
                </a:extLst>
              </p:cNvPr>
              <p:cNvCxnSpPr/>
              <p:nvPr/>
            </p:nvCxnSpPr>
            <p:spPr bwMode="auto">
              <a:xfrm>
                <a:off x="7931108" y="2438400"/>
                <a:ext cx="0" cy="337082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C07273CE-8175-E81E-5CF0-73E57DD9ACD4}"/>
                  </a:ext>
                </a:extLst>
              </p:cNvPr>
              <p:cNvSpPr txBox="1"/>
              <p:nvPr/>
            </p:nvSpPr>
            <p:spPr>
              <a:xfrm>
                <a:off x="7956539" y="2503259"/>
                <a:ext cx="8226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Lieferung</a:t>
                </a:r>
              </a:p>
            </p:txBody>
          </p:sp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B6E12ABB-6E2D-08C6-1E50-A177314F95CD}"/>
                  </a:ext>
                </a:extLst>
              </p:cNvPr>
              <p:cNvGrpSpPr/>
              <p:nvPr/>
            </p:nvGrpSpPr>
            <p:grpSpPr>
              <a:xfrm>
                <a:off x="45818" y="826519"/>
                <a:ext cx="2888458" cy="2807021"/>
                <a:chOff x="45818" y="826519"/>
                <a:chExt cx="2888458" cy="2807021"/>
              </a:xfrm>
            </p:grpSpPr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14A672BD-A342-C856-4EA7-3098574CD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159" t="30771" r="15816" b="32504"/>
                <a:stretch/>
              </p:blipFill>
              <p:spPr>
                <a:xfrm>
                  <a:off x="1665361" y="826519"/>
                  <a:ext cx="1268915" cy="685056"/>
                </a:xfrm>
                <a:prstGeom prst="rect">
                  <a:avLst/>
                </a:prstGeom>
              </p:spPr>
            </p:pic>
            <p:grpSp>
              <p:nvGrpSpPr>
                <p:cNvPr id="4" name="Gruppieren 3">
                  <a:extLst>
                    <a:ext uri="{FF2B5EF4-FFF2-40B4-BE49-F238E27FC236}">
                      <a16:creationId xmlns:a16="http://schemas.microsoft.com/office/drawing/2014/main" id="{A866773C-96F6-4845-452A-E091D6B6FEA0}"/>
                    </a:ext>
                  </a:extLst>
                </p:cNvPr>
                <p:cNvGrpSpPr/>
                <p:nvPr/>
              </p:nvGrpSpPr>
              <p:grpSpPr>
                <a:xfrm>
                  <a:off x="45818" y="1023207"/>
                  <a:ext cx="2509038" cy="2610333"/>
                  <a:chOff x="45818" y="1023207"/>
                  <a:chExt cx="2509038" cy="2610333"/>
                </a:xfrm>
              </p:grpSpPr>
              <p:pic>
                <p:nvPicPr>
                  <p:cNvPr id="12" name="Grafik 11">
                    <a:extLst>
                      <a:ext uri="{FF2B5EF4-FFF2-40B4-BE49-F238E27FC236}">
                        <a16:creationId xmlns:a16="http://schemas.microsoft.com/office/drawing/2014/main" id="{B86CE6C4-10AF-9AD0-BACE-57929ABA65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002" t="2110" r="36284" b="3748"/>
                  <a:stretch/>
                </p:blipFill>
                <p:spPr>
                  <a:xfrm>
                    <a:off x="2029606" y="1756833"/>
                    <a:ext cx="449834" cy="537633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9E1ACADF-47FB-23F5-95C4-C42F3788BE0B}"/>
                      </a:ext>
                    </a:extLst>
                  </p:cNvPr>
                  <p:cNvSpPr txBox="1"/>
                  <p:nvPr/>
                </p:nvSpPr>
                <p:spPr>
                  <a:xfrm>
                    <a:off x="45818" y="1023207"/>
                    <a:ext cx="2031775" cy="1015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00FF"/>
                        </a:solidFill>
                      </a:rPr>
                      <a:t>Module: 79 x 200 W,</a:t>
                    </a:r>
                    <a:br>
                      <a:rPr lang="de-DE" sz="1200" dirty="0">
                        <a:solidFill>
                          <a:srgbClr val="0000FF"/>
                        </a:solidFill>
                      </a:rPr>
                    </a:br>
                    <a:r>
                      <a:rPr lang="de-DE" sz="1200" dirty="0" err="1">
                        <a:solidFill>
                          <a:srgbClr val="0000FF"/>
                        </a:solidFill>
                      </a:rPr>
                      <a:t>Aleo</a:t>
                    </a:r>
                    <a:r>
                      <a:rPr lang="de-DE" sz="1200" dirty="0">
                        <a:solidFill>
                          <a:srgbClr val="0000FF"/>
                        </a:solidFill>
                      </a:rPr>
                      <a:t> Solar, 15,8 kWp</a:t>
                    </a:r>
                    <a:br>
                      <a:rPr lang="de-DE" sz="1200" dirty="0">
                        <a:solidFill>
                          <a:srgbClr val="0000FF"/>
                        </a:solidFill>
                      </a:rPr>
                    </a:br>
                    <a:r>
                      <a:rPr lang="de-DE" sz="1200" dirty="0">
                        <a:solidFill>
                          <a:srgbClr val="0000FF"/>
                        </a:solidFill>
                      </a:rPr>
                      <a:t>5,8 kWp Ost, 10 kWp West</a:t>
                    </a:r>
                    <a:br>
                      <a:rPr lang="de-DE" sz="1200" dirty="0">
                        <a:solidFill>
                          <a:srgbClr val="0000FF"/>
                        </a:solidFill>
                      </a:rPr>
                    </a:br>
                    <a:r>
                      <a:rPr lang="de-DE" sz="1200" dirty="0">
                        <a:solidFill>
                          <a:srgbClr val="0000FF"/>
                        </a:solidFill>
                      </a:rPr>
                      <a:t>WR: SMA </a:t>
                    </a:r>
                    <a:r>
                      <a:rPr lang="de-DE" sz="1200" dirty="0" err="1">
                        <a:solidFill>
                          <a:srgbClr val="0000FF"/>
                        </a:solidFill>
                      </a:rPr>
                      <a:t>TriPower</a:t>
                    </a:r>
                    <a:r>
                      <a:rPr lang="de-DE" sz="1200" dirty="0">
                        <a:solidFill>
                          <a:srgbClr val="0000FF"/>
                        </a:solidFill>
                      </a:rPr>
                      <a:t> 12000</a:t>
                    </a:r>
                  </a:p>
                  <a:p>
                    <a:r>
                      <a:rPr lang="de-DE" sz="1200" dirty="0">
                        <a:solidFill>
                          <a:srgbClr val="0000FF"/>
                        </a:solidFill>
                      </a:rPr>
                      <a:t>IBS: 09/2012</a:t>
                    </a:r>
                  </a:p>
                </p:txBody>
              </p:sp>
              <p:cxnSp>
                <p:nvCxnSpPr>
                  <p:cNvPr id="24" name="Gerader Verbinder 23">
                    <a:extLst>
                      <a:ext uri="{FF2B5EF4-FFF2-40B4-BE49-F238E27FC236}">
                        <a16:creationId xmlns:a16="http://schemas.microsoft.com/office/drawing/2014/main" id="{49B06287-AB39-1142-2FB2-0A9476B6E53F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2306168" y="1506008"/>
                    <a:ext cx="0" cy="28575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AA6D917D-C734-F889-4DF0-8F2A0407582F}"/>
                      </a:ext>
                    </a:extLst>
                  </p:cNvPr>
                  <p:cNvSpPr txBox="1"/>
                  <p:nvPr/>
                </p:nvSpPr>
                <p:spPr>
                  <a:xfrm>
                    <a:off x="1884857" y="1981621"/>
                    <a:ext cx="25519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 dirty="0"/>
                      <a:t>3</a:t>
                    </a:r>
                  </a:p>
                </p:txBody>
              </p:sp>
              <p:pic>
                <p:nvPicPr>
                  <p:cNvPr id="16" name="Grafik 15">
                    <a:extLst>
                      <a:ext uri="{FF2B5EF4-FFF2-40B4-BE49-F238E27FC236}">
                        <a16:creationId xmlns:a16="http://schemas.microsoft.com/office/drawing/2014/main" id="{AFD30A94-E912-0322-42A9-649685CFA6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404" t="2420" r="64234" b="4328"/>
                  <a:stretch/>
                </p:blipFill>
                <p:spPr>
                  <a:xfrm>
                    <a:off x="2072913" y="3009900"/>
                    <a:ext cx="349550" cy="545947"/>
                  </a:xfrm>
                  <a:prstGeom prst="rect">
                    <a:avLst/>
                  </a:prstGeom>
                </p:spPr>
              </p:pic>
              <p:grpSp>
                <p:nvGrpSpPr>
                  <p:cNvPr id="46" name="Gruppieren 45">
                    <a:extLst>
                      <a:ext uri="{FF2B5EF4-FFF2-40B4-BE49-F238E27FC236}">
                        <a16:creationId xmlns:a16="http://schemas.microsoft.com/office/drawing/2014/main" id="{42C06B03-7266-B769-26D2-51DDC4E8CE86}"/>
                      </a:ext>
                    </a:extLst>
                  </p:cNvPr>
                  <p:cNvGrpSpPr/>
                  <p:nvPr/>
                </p:nvGrpSpPr>
                <p:grpSpPr>
                  <a:xfrm>
                    <a:off x="2044780" y="2294466"/>
                    <a:ext cx="510076" cy="715434"/>
                    <a:chOff x="3725541" y="2294466"/>
                    <a:chExt cx="510076" cy="715434"/>
                  </a:xfrm>
                </p:grpSpPr>
                <p:sp>
                  <p:nvSpPr>
                    <p:cNvPr id="42" name="Rechteck 41">
                      <a:extLst>
                        <a:ext uri="{FF2B5EF4-FFF2-40B4-BE49-F238E27FC236}">
                          <a16:creationId xmlns:a16="http://schemas.microsoft.com/office/drawing/2014/main" id="{F25F86A8-623F-8189-6A01-D4B5602493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49313" y="2294466"/>
                      <a:ext cx="449833" cy="715434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01469F84-615A-F1F4-B940-A8A9370CE14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749312" y="2523067"/>
                      <a:ext cx="44983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45" name="Textfeld 44">
                      <a:extLst>
                        <a:ext uri="{FF2B5EF4-FFF2-40B4-BE49-F238E27FC236}">
                          <a16:creationId xmlns:a16="http://schemas.microsoft.com/office/drawing/2014/main" id="{499E2978-3EAA-C0C6-193A-BAE3E777DE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25541" y="2636983"/>
                      <a:ext cx="51007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b="1" dirty="0"/>
                        <a:t>kWh</a:t>
                      </a:r>
                    </a:p>
                  </p:txBody>
                </p:sp>
              </p:grpSp>
              <p:sp>
                <p:nvSpPr>
                  <p:cNvPr id="60" name="Ellipse 59">
                    <a:extLst>
                      <a:ext uri="{FF2B5EF4-FFF2-40B4-BE49-F238E27FC236}">
                        <a16:creationId xmlns:a16="http://schemas.microsoft.com/office/drawing/2014/main" id="{BA0AE21E-B4DF-5AA2-7102-66EED307A6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27801" y="3535326"/>
                    <a:ext cx="98214" cy="98214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Textfeld 61">
                    <a:extLst>
                      <a:ext uri="{FF2B5EF4-FFF2-40B4-BE49-F238E27FC236}">
                        <a16:creationId xmlns:a16="http://schemas.microsoft.com/office/drawing/2014/main" id="{A38BD9BD-14BB-3C85-2809-A93F8E8FF5D5}"/>
                      </a:ext>
                    </a:extLst>
                  </p:cNvPr>
                  <p:cNvSpPr txBox="1"/>
                  <p:nvPr/>
                </p:nvSpPr>
                <p:spPr>
                  <a:xfrm>
                    <a:off x="1982895" y="3225905"/>
                    <a:ext cx="25519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 dirty="0"/>
                      <a:t>3</a:t>
                    </a:r>
                  </a:p>
                </p:txBody>
              </p:sp>
              <p:sp>
                <p:nvSpPr>
                  <p:cNvPr id="90" name="Textfeld 89">
                    <a:extLst>
                      <a:ext uri="{FF2B5EF4-FFF2-40B4-BE49-F238E27FC236}">
                        <a16:creationId xmlns:a16="http://schemas.microsoft.com/office/drawing/2014/main" id="{92528102-94CC-988C-D6B9-D36688D8D5AB}"/>
                      </a:ext>
                    </a:extLst>
                  </p:cNvPr>
                  <p:cNvSpPr txBox="1"/>
                  <p:nvPr/>
                </p:nvSpPr>
                <p:spPr>
                  <a:xfrm>
                    <a:off x="1130583" y="2503259"/>
                    <a:ext cx="92525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00FF"/>
                        </a:solidFill>
                      </a:rPr>
                      <a:t>Erzeugung</a:t>
                    </a:r>
                  </a:p>
                </p:txBody>
              </p:sp>
            </p:grpSp>
          </p:grpSp>
        </p:grpSp>
      </p:grp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13" y="603436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2531B79-5AAC-D540-97C0-9E01EA4D1AD0}"/>
              </a:ext>
            </a:extLst>
          </p:cNvPr>
          <p:cNvGrpSpPr/>
          <p:nvPr/>
        </p:nvGrpSpPr>
        <p:grpSpPr>
          <a:xfrm>
            <a:off x="2787838" y="846094"/>
            <a:ext cx="6864713" cy="4333051"/>
            <a:chOff x="2787838" y="846094"/>
            <a:chExt cx="6864713" cy="4333051"/>
          </a:xfrm>
        </p:grpSpPr>
        <p:pic>
          <p:nvPicPr>
            <p:cNvPr id="21" name="Grafik 20" descr="Ein Bild, das Text, Elektronik, Drucker enthält.&#10;&#10;Automatisch generierte Beschreibung">
              <a:extLst>
                <a:ext uri="{FF2B5EF4-FFF2-40B4-BE49-F238E27FC236}">
                  <a16:creationId xmlns:a16="http://schemas.microsoft.com/office/drawing/2014/main" id="{1FFD6D26-22EA-C00E-1362-38B43B663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0" t="8682" r="12681" b="32930"/>
            <a:stretch/>
          </p:blipFill>
          <p:spPr>
            <a:xfrm>
              <a:off x="5273749" y="1411166"/>
              <a:ext cx="992781" cy="707045"/>
            </a:xfrm>
            <a:prstGeom prst="rect">
              <a:avLst/>
            </a:prstGeom>
          </p:spPr>
        </p:pic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F9C31FBE-0E78-D2E8-9C39-39528FBBD042}"/>
                </a:ext>
              </a:extLst>
            </p:cNvPr>
            <p:cNvCxnSpPr/>
            <p:nvPr/>
          </p:nvCxnSpPr>
          <p:spPr bwMode="auto">
            <a:xfrm>
              <a:off x="3381441" y="999018"/>
              <a:ext cx="512906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C3BCAA65-F76C-4D3E-3AC5-9D3FE1D48B29}"/>
                </a:ext>
              </a:extLst>
            </p:cNvPr>
            <p:cNvSpPr txBox="1"/>
            <p:nvPr/>
          </p:nvSpPr>
          <p:spPr>
            <a:xfrm>
              <a:off x="8651956" y="846094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Datennetz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F5332AD2-2E39-DC13-D1AB-6162D3244DD0}"/>
                </a:ext>
              </a:extLst>
            </p:cNvPr>
            <p:cNvCxnSpPr/>
            <p:nvPr/>
          </p:nvCxnSpPr>
          <p:spPr bwMode="auto">
            <a:xfrm>
              <a:off x="2787838" y="1275464"/>
              <a:ext cx="357856" cy="65564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mit Pfeil 99">
              <a:extLst>
                <a:ext uri="{FF2B5EF4-FFF2-40B4-BE49-F238E27FC236}">
                  <a16:creationId xmlns:a16="http://schemas.microsoft.com/office/drawing/2014/main" id="{5064D6D6-A0B7-1B45-C1A0-40B7A1CDCD7D}"/>
                </a:ext>
              </a:extLst>
            </p:cNvPr>
            <p:cNvCxnSpPr/>
            <p:nvPr/>
          </p:nvCxnSpPr>
          <p:spPr bwMode="auto">
            <a:xfrm>
              <a:off x="6050439" y="2109080"/>
              <a:ext cx="179698" cy="527903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mit Pfeil 101">
              <a:extLst>
                <a:ext uri="{FF2B5EF4-FFF2-40B4-BE49-F238E27FC236}">
                  <a16:creationId xmlns:a16="http://schemas.microsoft.com/office/drawing/2014/main" id="{B4D00EC7-8890-8A67-593C-2F2566951277}"/>
                </a:ext>
              </a:extLst>
            </p:cNvPr>
            <p:cNvCxnSpPr/>
            <p:nvPr/>
          </p:nvCxnSpPr>
          <p:spPr bwMode="auto">
            <a:xfrm>
              <a:off x="6862748" y="4552489"/>
              <a:ext cx="162734" cy="5105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6AA61125-0E44-09D5-5BDF-E7A385213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3" t="15738" r="36867" b="17297"/>
            <a:stretch/>
          </p:blipFill>
          <p:spPr>
            <a:xfrm>
              <a:off x="6230838" y="2749822"/>
              <a:ext cx="189929" cy="291158"/>
            </a:xfrm>
            <a:prstGeom prst="rect">
              <a:avLst/>
            </a:prstGeom>
          </p:spPr>
        </p:pic>
        <p:cxnSp>
          <p:nvCxnSpPr>
            <p:cNvPr id="104" name="Gerade Verbindung mit Pfeil 103">
              <a:extLst>
                <a:ext uri="{FF2B5EF4-FFF2-40B4-BE49-F238E27FC236}">
                  <a16:creationId xmlns:a16="http://schemas.microsoft.com/office/drawing/2014/main" id="{44869975-7D31-B0FC-06B1-66586CA0FB23}"/>
                </a:ext>
              </a:extLst>
            </p:cNvPr>
            <p:cNvCxnSpPr/>
            <p:nvPr/>
          </p:nvCxnSpPr>
          <p:spPr bwMode="auto">
            <a:xfrm>
              <a:off x="4656586" y="1649084"/>
              <a:ext cx="621092" cy="113793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06" name="Grafik 105">
              <a:extLst>
                <a:ext uri="{FF2B5EF4-FFF2-40B4-BE49-F238E27FC236}">
                  <a16:creationId xmlns:a16="http://schemas.microsoft.com/office/drawing/2014/main" id="{5AF004FA-EF40-F226-EE88-C8104E961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3" t="15738" r="36867" b="17297"/>
            <a:stretch/>
          </p:blipFill>
          <p:spPr>
            <a:xfrm>
              <a:off x="3191512" y="1219285"/>
              <a:ext cx="189929" cy="291158"/>
            </a:xfrm>
            <a:prstGeom prst="rect">
              <a:avLst/>
            </a:prstGeom>
          </p:spPr>
        </p:pic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A5F684E-CCCD-47E3-7EDC-CFB33EC74EED}"/>
                </a:ext>
              </a:extLst>
            </p:cNvPr>
            <p:cNvCxnSpPr>
              <a:stCxn id="21" idx="0"/>
            </p:cNvCxnSpPr>
            <p:nvPr/>
          </p:nvCxnSpPr>
          <p:spPr bwMode="auto">
            <a:xfrm flipH="1" flipV="1">
              <a:off x="5770139" y="999018"/>
              <a:ext cx="1" cy="412148"/>
            </a:xfrm>
            <a:prstGeom prst="line">
              <a:avLst/>
            </a:prstGeom>
            <a:ln w="127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D08596FF-DABB-8E9A-C78C-1ACD831BB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9781" y="999018"/>
              <a:ext cx="0" cy="4180127"/>
            </a:xfrm>
            <a:prstGeom prst="line">
              <a:avLst/>
            </a:prstGeom>
            <a:ln w="127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Gerader Verbinder 113">
              <a:extLst>
                <a:ext uri="{FF2B5EF4-FFF2-40B4-BE49-F238E27FC236}">
                  <a16:creationId xmlns:a16="http://schemas.microsoft.com/office/drawing/2014/main" id="{E0368802-8D3E-4C70-9971-DA8F205641C8}"/>
                </a:ext>
              </a:extLst>
            </p:cNvPr>
            <p:cNvCxnSpPr>
              <a:stCxn id="21" idx="3"/>
            </p:cNvCxnSpPr>
            <p:nvPr/>
          </p:nvCxnSpPr>
          <p:spPr bwMode="auto">
            <a:xfrm>
              <a:off x="6266530" y="1764689"/>
              <a:ext cx="1098159" cy="60834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6" name="Gruppieren 115">
              <a:extLst>
                <a:ext uri="{FF2B5EF4-FFF2-40B4-BE49-F238E27FC236}">
                  <a16:creationId xmlns:a16="http://schemas.microsoft.com/office/drawing/2014/main" id="{9D3B062F-793F-8476-1523-9FC1F7335746}"/>
                </a:ext>
              </a:extLst>
            </p:cNvPr>
            <p:cNvGrpSpPr/>
            <p:nvPr/>
          </p:nvGrpSpPr>
          <p:grpSpPr>
            <a:xfrm>
              <a:off x="6589179" y="1876819"/>
              <a:ext cx="337082" cy="337082"/>
              <a:chOff x="9395661" y="2124969"/>
              <a:chExt cx="337082" cy="337082"/>
            </a:xfrm>
          </p:grpSpPr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E10C5AE0-7872-B600-2A15-CA47665EE19D}"/>
                  </a:ext>
                </a:extLst>
              </p:cNvPr>
              <p:cNvSpPr/>
              <p:nvPr/>
            </p:nvSpPr>
            <p:spPr bwMode="auto">
              <a:xfrm>
                <a:off x="9395661" y="2124969"/>
                <a:ext cx="337082" cy="33708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12" name="Grafik 111">
                <a:extLst>
                  <a:ext uri="{FF2B5EF4-FFF2-40B4-BE49-F238E27FC236}">
                    <a16:creationId xmlns:a16="http://schemas.microsoft.com/office/drawing/2014/main" id="{80BACCA6-F82B-B86D-47E4-79C23C364A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22" t="14166" r="21502" b="15748"/>
              <a:stretch/>
            </p:blipFill>
            <p:spPr>
              <a:xfrm>
                <a:off x="9455495" y="2182797"/>
                <a:ext cx="217414" cy="221426"/>
              </a:xfrm>
              <a:prstGeom prst="rect">
                <a:avLst/>
              </a:prstGeom>
            </p:spPr>
          </p:pic>
        </p:grp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8649AC-9AF8-1088-1538-0DAF8EC28B1C}"/>
              </a:ext>
            </a:extLst>
          </p:cNvPr>
          <p:cNvGrpSpPr/>
          <p:nvPr/>
        </p:nvGrpSpPr>
        <p:grpSpPr>
          <a:xfrm>
            <a:off x="2227801" y="3535326"/>
            <a:ext cx="4304778" cy="2730650"/>
            <a:chOff x="2227801" y="3535326"/>
            <a:chExt cx="4304778" cy="273065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B21EF4F9-5BE0-88D6-18DF-0E3D6566E939}"/>
                </a:ext>
              </a:extLst>
            </p:cNvPr>
            <p:cNvGrpSpPr/>
            <p:nvPr/>
          </p:nvGrpSpPr>
          <p:grpSpPr>
            <a:xfrm>
              <a:off x="2227801" y="3535326"/>
              <a:ext cx="1686754" cy="2730650"/>
              <a:chOff x="2227801" y="3535326"/>
              <a:chExt cx="1686754" cy="2730650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03447083-DE27-3B88-CBC1-8D88D4DB7A96}"/>
                  </a:ext>
                </a:extLst>
              </p:cNvPr>
              <p:cNvSpPr/>
              <p:nvPr/>
            </p:nvSpPr>
            <p:spPr bwMode="auto">
              <a:xfrm>
                <a:off x="2227801" y="4145577"/>
                <a:ext cx="1686754" cy="21203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70BB2322-BC24-BB12-B85C-CF8A52370A54}"/>
                  </a:ext>
                </a:extLst>
              </p:cNvPr>
              <p:cNvCxnSpPr/>
              <p:nvPr/>
            </p:nvCxnSpPr>
            <p:spPr bwMode="auto">
              <a:xfrm>
                <a:off x="3071901" y="4075777"/>
                <a:ext cx="0" cy="1041697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CC5F439F-402C-CBC2-4653-288CEBCCA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02" t="2110" r="36284" b="3748"/>
              <a:stretch/>
            </p:blipFill>
            <p:spPr>
              <a:xfrm>
                <a:off x="2799093" y="3607944"/>
                <a:ext cx="449834" cy="537633"/>
              </a:xfrm>
              <a:prstGeom prst="rect">
                <a:avLst/>
              </a:prstGeom>
            </p:spPr>
          </p:pic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273B808A-B762-2E7C-3E2B-5D47CFF6600F}"/>
                  </a:ext>
                </a:extLst>
              </p:cNvPr>
              <p:cNvSpPr txBox="1"/>
              <p:nvPr/>
            </p:nvSpPr>
            <p:spPr>
              <a:xfrm>
                <a:off x="2644818" y="3799918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3</a:t>
                </a: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15F48D95-EFFF-414A-64E7-109F05D2A663}"/>
                  </a:ext>
                </a:extLst>
              </p:cNvPr>
              <p:cNvSpPr/>
              <p:nvPr/>
            </p:nvSpPr>
            <p:spPr bwMode="auto">
              <a:xfrm>
                <a:off x="3021100" y="3535326"/>
                <a:ext cx="98214" cy="98214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757872E6-86A0-7735-95F9-B568917FB0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45" b="7839"/>
              <a:stretch/>
            </p:blipFill>
            <p:spPr>
              <a:xfrm>
                <a:off x="2360893" y="5117474"/>
                <a:ext cx="1438948" cy="1148502"/>
              </a:xfrm>
              <a:prstGeom prst="rect">
                <a:avLst/>
              </a:prstGeom>
            </p:spPr>
          </p:pic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C5E98873-A8CF-0E15-802B-AE0C647A278B}"/>
                  </a:ext>
                </a:extLst>
              </p:cNvPr>
              <p:cNvSpPr/>
              <p:nvPr/>
            </p:nvSpPr>
            <p:spPr bwMode="auto">
              <a:xfrm>
                <a:off x="2841945" y="4245626"/>
                <a:ext cx="449833" cy="71543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680EA9E4-C5C8-9D89-3364-5DCAB871EB3D}"/>
                  </a:ext>
                </a:extLst>
              </p:cNvPr>
              <p:cNvCxnSpPr/>
              <p:nvPr/>
            </p:nvCxnSpPr>
            <p:spPr bwMode="auto">
              <a:xfrm>
                <a:off x="2841944" y="4474227"/>
                <a:ext cx="44983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3F34CE30-1AA7-0E26-E567-FC2466907664}"/>
                  </a:ext>
                </a:extLst>
              </p:cNvPr>
              <p:cNvSpPr txBox="1"/>
              <p:nvPr/>
            </p:nvSpPr>
            <p:spPr>
              <a:xfrm>
                <a:off x="2818173" y="4588143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/>
                  <a:t>kWh</a:t>
                </a:r>
              </a:p>
            </p:txBody>
          </p:sp>
        </p:grp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91339218-6964-AF52-51CB-0C474D1E680B}"/>
                </a:ext>
              </a:extLst>
            </p:cNvPr>
            <p:cNvSpPr txBox="1"/>
            <p:nvPr/>
          </p:nvSpPr>
          <p:spPr>
            <a:xfrm>
              <a:off x="3914555" y="5265423"/>
              <a:ext cx="26180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Thermische Leistung: 6-15 kW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Elektrische Leistung: 2,5 bis 5,8 kW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Heizpatrone: 6 kW</a:t>
              </a:r>
            </a:p>
            <a:p>
              <a:r>
                <a:rPr lang="de-DE" sz="1200" dirty="0">
                  <a:solidFill>
                    <a:srgbClr val="0000FF"/>
                  </a:solidFill>
                </a:rPr>
                <a:t>IBS: 09/2021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0B1A172-D30A-C6CE-98F5-3FDE68A98CB9}"/>
              </a:ext>
            </a:extLst>
          </p:cNvPr>
          <p:cNvGrpSpPr/>
          <p:nvPr/>
        </p:nvGrpSpPr>
        <p:grpSpPr>
          <a:xfrm>
            <a:off x="6930461" y="4080010"/>
            <a:ext cx="2414507" cy="2118754"/>
            <a:chOff x="6928743" y="4080010"/>
            <a:chExt cx="2414507" cy="2118754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4282FCDA-7273-8782-6D64-0AAF36F94469}"/>
                </a:ext>
              </a:extLst>
            </p:cNvPr>
            <p:cNvCxnSpPr>
              <a:endCxn id="8" idx="0"/>
            </p:cNvCxnSpPr>
            <p:nvPr/>
          </p:nvCxnSpPr>
          <p:spPr bwMode="auto">
            <a:xfrm flipH="1">
              <a:off x="7066662" y="4080010"/>
              <a:ext cx="11228" cy="839484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EEE0243-A1A1-6D46-D170-7277F668956A}"/>
                </a:ext>
              </a:extLst>
            </p:cNvPr>
            <p:cNvGrpSpPr/>
            <p:nvPr/>
          </p:nvGrpSpPr>
          <p:grpSpPr>
            <a:xfrm>
              <a:off x="6928743" y="4720292"/>
              <a:ext cx="2414507" cy="1478472"/>
              <a:chOff x="6928743" y="4720292"/>
              <a:chExt cx="2414507" cy="1478472"/>
            </a:xfrm>
          </p:grpSpPr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A421A040-667A-A468-4628-142D73FD18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>
                <a:off x="7545107" y="5146420"/>
                <a:ext cx="1798143" cy="1052344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E1D33E58-8CB0-79CE-E1F9-8913DA6E7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8" t="10641" r="65283" b="9421"/>
              <a:stretch/>
            </p:blipFill>
            <p:spPr>
              <a:xfrm>
                <a:off x="6928743" y="4919494"/>
                <a:ext cx="275837" cy="304719"/>
              </a:xfrm>
              <a:prstGeom prst="rect">
                <a:avLst/>
              </a:prstGeom>
            </p:spPr>
          </p:pic>
          <p:sp>
            <p:nvSpPr>
              <p:cNvPr id="11" name="Bogen 10">
                <a:extLst>
                  <a:ext uri="{FF2B5EF4-FFF2-40B4-BE49-F238E27FC236}">
                    <a16:creationId xmlns:a16="http://schemas.microsoft.com/office/drawing/2014/main" id="{5F54244D-A39F-250C-2EC0-DAA4C7ED0C55}"/>
                  </a:ext>
                </a:extLst>
              </p:cNvPr>
              <p:cNvSpPr/>
              <p:nvPr/>
            </p:nvSpPr>
            <p:spPr bwMode="auto">
              <a:xfrm rot="16200000" flipH="1">
                <a:off x="7126473" y="4661076"/>
                <a:ext cx="847063" cy="965495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33A70255-97F4-D3B0-0333-5300FC2AF02A}"/>
                  </a:ext>
                </a:extLst>
              </p:cNvPr>
              <p:cNvSpPr txBox="1"/>
              <p:nvPr/>
            </p:nvSpPr>
            <p:spPr>
              <a:xfrm>
                <a:off x="7476665" y="4840475"/>
                <a:ext cx="1829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Prius (8,8 kWh) 11/2020</a:t>
                </a:r>
              </a:p>
            </p:txBody>
          </p:sp>
        </p:grp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794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steuerbarer Verbraucher (zu- und abschaltbar)!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36372DE-270F-DDEF-67CF-FBFE18556333}"/>
              </a:ext>
            </a:extLst>
          </p:cNvPr>
          <p:cNvCxnSpPr/>
          <p:nvPr/>
        </p:nvCxnSpPr>
        <p:spPr bwMode="auto">
          <a:xfrm flipH="1">
            <a:off x="8510510" y="3425677"/>
            <a:ext cx="66752" cy="2686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2E1232A6-CA5F-1E5F-5A09-2888E652865E}"/>
              </a:ext>
            </a:extLst>
          </p:cNvPr>
          <p:cNvSpPr txBox="1"/>
          <p:nvPr/>
        </p:nvSpPr>
        <p:spPr>
          <a:xfrm>
            <a:off x="8452977" y="318801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05887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2523</Words>
  <Application>Microsoft Office PowerPoint</Application>
  <PresentationFormat>A4-Papier (210 x 297 mm)</PresentationFormat>
  <Paragraphs>613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2991</cp:revision>
  <cp:lastPrinted>2019-03-23T07:11:31Z</cp:lastPrinted>
  <dcterms:created xsi:type="dcterms:W3CDTF">2003-01-24T08:17:53Z</dcterms:created>
  <dcterms:modified xsi:type="dcterms:W3CDTF">2023-02-27T08:34:51Z</dcterms:modified>
</cp:coreProperties>
</file>