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878" r:id="rId2"/>
    <p:sldId id="879" r:id="rId3"/>
    <p:sldId id="968" r:id="rId4"/>
    <p:sldId id="1005" r:id="rId5"/>
    <p:sldId id="996" r:id="rId6"/>
    <p:sldId id="998" r:id="rId7"/>
    <p:sldId id="988" r:id="rId8"/>
    <p:sldId id="986" r:id="rId9"/>
    <p:sldId id="990" r:id="rId10"/>
    <p:sldId id="1004" r:id="rId11"/>
    <p:sldId id="994" r:id="rId12"/>
    <p:sldId id="993" r:id="rId13"/>
    <p:sldId id="1000" r:id="rId14"/>
    <p:sldId id="1040" r:id="rId15"/>
    <p:sldId id="963" r:id="rId16"/>
    <p:sldId id="755" r:id="rId17"/>
  </p:sldIdLst>
  <p:sldSz cx="9906000" cy="6858000" type="A4"/>
  <p:notesSz cx="6865938" cy="999807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48">
          <p15:clr>
            <a:srgbClr val="A4A3A4"/>
          </p15:clr>
        </p15:guide>
        <p15:guide id="2" pos="216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gang Thi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3333FF"/>
    <a:srgbClr val="008000"/>
    <a:srgbClr val="006600"/>
    <a:srgbClr val="FF9900"/>
    <a:srgbClr val="CC6600"/>
    <a:srgbClr val="BFBFBF"/>
    <a:srgbClr val="FFFFFF"/>
    <a:srgbClr val="000000"/>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76" autoAdjust="0"/>
    <p:restoredTop sz="94660" autoAdjust="0"/>
  </p:normalViewPr>
  <p:slideViewPr>
    <p:cSldViewPr snapToGrid="0">
      <p:cViewPr varScale="1">
        <p:scale>
          <a:sx n="82" d="100"/>
          <a:sy n="82" d="100"/>
        </p:scale>
        <p:origin x="2886" y="78"/>
      </p:cViewPr>
      <p:guideLst>
        <p:guide orient="horz" pos="2160"/>
        <p:guide pos="3120"/>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768"/>
    </p:cViewPr>
  </p:sorterViewPr>
  <p:notesViewPr>
    <p:cSldViewPr snapToGrid="0">
      <p:cViewPr>
        <p:scale>
          <a:sx n="100" d="100"/>
          <a:sy n="100" d="100"/>
        </p:scale>
        <p:origin x="1626" y="72"/>
      </p:cViewPr>
      <p:guideLst>
        <p:guide orient="horz" pos="3148"/>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6501" name="Rectangle 5">
            <a:extLst>
              <a:ext uri="{FF2B5EF4-FFF2-40B4-BE49-F238E27FC236}">
                <a16:creationId xmlns:a16="http://schemas.microsoft.com/office/drawing/2014/main" id="{A7C46796-AE6A-46F3-A5BF-1F01171DA475}"/>
              </a:ext>
            </a:extLst>
          </p:cNvPr>
          <p:cNvSpPr>
            <a:spLocks noGrp="1" noChangeArrowheads="1"/>
          </p:cNvSpPr>
          <p:nvPr>
            <p:ph type="sldNum" sz="quarter" idx="3"/>
          </p:nvPr>
        </p:nvSpPr>
        <p:spPr bwMode="auto">
          <a:xfrm>
            <a:off x="1946275" y="9721850"/>
            <a:ext cx="29733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spAutoFit/>
          </a:bodyPr>
          <a:lstStyle>
            <a:lvl1pPr algn="ctr">
              <a:buFontTx/>
              <a:buNone/>
              <a:defRPr sz="1200"/>
            </a:lvl1pPr>
          </a:lstStyle>
          <a:p>
            <a:pPr>
              <a:defRPr/>
            </a:pPr>
            <a:fld id="{756BF379-7855-4659-BBCC-EFA696053E22}"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C43C84ED-B8EF-4DF7-A2DF-3474AC570533}"/>
              </a:ext>
            </a:extLst>
          </p:cNvPr>
          <p:cNvSpPr>
            <a:spLocks noGrp="1" noRot="1" noChangeAspect="1" noChangeArrowheads="1" noTextEdit="1"/>
          </p:cNvSpPr>
          <p:nvPr>
            <p:ph type="sldImg" idx="2"/>
          </p:nvPr>
        </p:nvSpPr>
        <p:spPr bwMode="auto">
          <a:xfrm>
            <a:off x="730250" y="749300"/>
            <a:ext cx="5413375" cy="37496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4869" name="Rectangle 5">
            <a:extLst>
              <a:ext uri="{FF2B5EF4-FFF2-40B4-BE49-F238E27FC236}">
                <a16:creationId xmlns:a16="http://schemas.microsoft.com/office/drawing/2014/main" id="{E7E31A47-72D7-49CB-BD22-BD666A78F1AD}"/>
              </a:ext>
            </a:extLst>
          </p:cNvPr>
          <p:cNvSpPr>
            <a:spLocks noGrp="1" noChangeArrowheads="1"/>
          </p:cNvSpPr>
          <p:nvPr>
            <p:ph type="body" sz="quarter" idx="3"/>
          </p:nvPr>
        </p:nvSpPr>
        <p:spPr bwMode="auto">
          <a:xfrm>
            <a:off x="860425" y="4748213"/>
            <a:ext cx="5159375" cy="450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p:txBody>
      </p:sp>
      <p:sp>
        <p:nvSpPr>
          <p:cNvPr id="164872" name="Rectangle 8">
            <a:extLst>
              <a:ext uri="{FF2B5EF4-FFF2-40B4-BE49-F238E27FC236}">
                <a16:creationId xmlns:a16="http://schemas.microsoft.com/office/drawing/2014/main" id="{4781C312-BF01-4699-9695-A5F6FF06B579}"/>
              </a:ext>
            </a:extLst>
          </p:cNvPr>
          <p:cNvSpPr>
            <a:spLocks noGrp="1" noChangeArrowheads="1"/>
          </p:cNvSpPr>
          <p:nvPr>
            <p:ph type="sldNum" sz="quarter" idx="5"/>
          </p:nvPr>
        </p:nvSpPr>
        <p:spPr bwMode="auto">
          <a:xfrm>
            <a:off x="1920875" y="9529763"/>
            <a:ext cx="30241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46" tIns="46273" rIns="92546" bIns="46273" numCol="1" anchor="b" anchorCtr="0" compatLnSpc="1">
            <a:prstTxWarp prst="textNoShape">
              <a:avLst/>
            </a:prstTxWarp>
          </a:bodyPr>
          <a:lstStyle>
            <a:lvl1pPr algn="ctr">
              <a:buFontTx/>
              <a:buNone/>
              <a:defRPr sz="1200"/>
            </a:lvl1pPr>
          </a:lstStyle>
          <a:p>
            <a:pPr>
              <a:defRPr/>
            </a:pPr>
            <a:fld id="{A41CB4C0-2579-4E3E-81C4-43D022665DC0}"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38113" indent="-136525"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263525" indent="-123825"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A0CEA5C0-39D4-456D-A2B3-F5CC178B0CF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E59E85-3E4F-4610-BEEF-254664E8CB24}" type="slidenum">
              <a:rPr lang="de-DE" altLang="de-DE" smtClean="0"/>
              <a:pPr>
                <a:spcBef>
                  <a:spcPct val="0"/>
                </a:spcBef>
              </a:pPr>
              <a:t>1</a:t>
            </a:fld>
            <a:endParaRPr lang="de-DE" altLang="de-DE"/>
          </a:p>
        </p:txBody>
      </p:sp>
      <p:sp>
        <p:nvSpPr>
          <p:cNvPr id="7171" name="Rectangle 2">
            <a:extLst>
              <a:ext uri="{FF2B5EF4-FFF2-40B4-BE49-F238E27FC236}">
                <a16:creationId xmlns:a16="http://schemas.microsoft.com/office/drawing/2014/main" id="{EB9F6733-1F74-4206-83A0-AFB2AC7DA4E8}"/>
              </a:ext>
            </a:extLst>
          </p:cNvPr>
          <p:cNvSpPr>
            <a:spLocks noGrp="1" noRot="1" noChangeAspect="1" noChangeArrowheads="1" noTextEdit="1"/>
          </p:cNvSpPr>
          <p:nvPr>
            <p:ph type="sldImg"/>
          </p:nvPr>
        </p:nvSpPr>
        <p:spPr>
          <a:ln/>
        </p:spPr>
      </p:sp>
      <p:sp>
        <p:nvSpPr>
          <p:cNvPr id="7172" name="Notizenplatzhalter 2">
            <a:extLst>
              <a:ext uri="{FF2B5EF4-FFF2-40B4-BE49-F238E27FC236}">
                <a16:creationId xmlns:a16="http://schemas.microsoft.com/office/drawing/2014/main" id="{73BAEFAD-3093-40D6-A8BA-BA666C7647BC}"/>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10</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69987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11</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60665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91207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42314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94203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15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83499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a:extLst>
              <a:ext uri="{FF2B5EF4-FFF2-40B4-BE49-F238E27FC236}">
                <a16:creationId xmlns:a16="http://schemas.microsoft.com/office/drawing/2014/main" id="{F7C1479A-67D7-4369-8C04-1EA516D4267F}"/>
              </a:ext>
            </a:extLst>
          </p:cNvPr>
          <p:cNvSpPr>
            <a:spLocks noGrp="1" noRot="1" noChangeAspect="1" noChangeArrowheads="1" noTextEdit="1"/>
          </p:cNvSpPr>
          <p:nvPr>
            <p:ph type="sldImg"/>
          </p:nvPr>
        </p:nvSpPr>
        <p:spPr>
          <a:ln/>
        </p:spPr>
      </p:sp>
      <p:sp>
        <p:nvSpPr>
          <p:cNvPr id="77827" name="Notizenplatzhalter 2">
            <a:extLst>
              <a:ext uri="{FF2B5EF4-FFF2-40B4-BE49-F238E27FC236}">
                <a16:creationId xmlns:a16="http://schemas.microsoft.com/office/drawing/2014/main" id="{907013C7-A1D2-4C96-942B-196A13106B68}"/>
              </a:ext>
            </a:extLst>
          </p:cNvPr>
          <p:cNvSpPr>
            <a:spLocks noGrp="1" noChangeArrowheads="1"/>
          </p:cNvSpPr>
          <p:nvPr>
            <p:ph type="body" idx="1"/>
          </p:nvPr>
        </p:nvSpPr>
        <p:spPr>
          <a:noFill/>
        </p:spPr>
        <p:txBody>
          <a:bodyPr/>
          <a:lstStyle/>
          <a:p>
            <a:endParaRPr lang="de-DE" altLang="de-DE">
              <a:latin typeface="Arial" panose="020B0604020202020204" pitchFamily="34" charset="0"/>
            </a:endParaRPr>
          </a:p>
        </p:txBody>
      </p:sp>
      <p:sp>
        <p:nvSpPr>
          <p:cNvPr id="77828" name="Foliennummernplatzhalter 3">
            <a:extLst>
              <a:ext uri="{FF2B5EF4-FFF2-40B4-BE49-F238E27FC236}">
                <a16:creationId xmlns:a16="http://schemas.microsoft.com/office/drawing/2014/main" id="{2057C458-B291-42C0-9F68-3F4C6CCF3020}"/>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D3AB0-E2D8-4CFB-95C2-D2ED3D11D116}" type="slidenum">
              <a:rPr lang="de-DE" altLang="de-DE" smtClean="0"/>
              <a:pPr>
                <a:spcBef>
                  <a:spcPct val="0"/>
                </a:spcBef>
              </a:pPr>
              <a:t>16</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2</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3</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53264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4</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86209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5</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98653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5866" indent="-294564">
              <a:spcBef>
                <a:spcPct val="30000"/>
              </a:spcBef>
              <a:buChar char="•"/>
              <a:defRPr sz="1200">
                <a:solidFill>
                  <a:schemeClr val="tx1"/>
                </a:solidFill>
                <a:latin typeface="Arial" panose="020B0604020202020204" pitchFamily="34" charset="0"/>
              </a:defRPr>
            </a:lvl2pPr>
            <a:lvl3pPr marL="1178257" indent="-235652">
              <a:spcBef>
                <a:spcPct val="30000"/>
              </a:spcBef>
              <a:buChar char="-"/>
              <a:defRPr sz="1200">
                <a:solidFill>
                  <a:schemeClr val="tx1"/>
                </a:solidFill>
                <a:latin typeface="Arial" panose="020B0604020202020204" pitchFamily="34" charset="0"/>
              </a:defRPr>
            </a:lvl3pPr>
            <a:lvl4pPr marL="1649559" indent="-235652">
              <a:spcBef>
                <a:spcPct val="30000"/>
              </a:spcBef>
              <a:defRPr sz="1200">
                <a:solidFill>
                  <a:schemeClr val="tx1"/>
                </a:solidFill>
                <a:latin typeface="Arial" panose="020B0604020202020204" pitchFamily="34" charset="0"/>
              </a:defRPr>
            </a:lvl4pPr>
            <a:lvl5pPr marL="2120861" indent="-235652">
              <a:spcBef>
                <a:spcPct val="30000"/>
              </a:spcBef>
              <a:defRPr sz="1200">
                <a:solidFill>
                  <a:schemeClr val="tx1"/>
                </a:solidFill>
                <a:latin typeface="Arial" panose="020B0604020202020204" pitchFamily="34" charset="0"/>
              </a:defRPr>
            </a:lvl5pPr>
            <a:lvl6pPr marL="2592163" indent="-235652" eaLnBrk="0" fontAlgn="base" hangingPunct="0">
              <a:spcBef>
                <a:spcPct val="30000"/>
              </a:spcBef>
              <a:spcAft>
                <a:spcPct val="0"/>
              </a:spcAft>
              <a:defRPr sz="1200">
                <a:solidFill>
                  <a:schemeClr val="tx1"/>
                </a:solidFill>
                <a:latin typeface="Arial" panose="020B0604020202020204" pitchFamily="34" charset="0"/>
              </a:defRPr>
            </a:lvl6pPr>
            <a:lvl7pPr marL="3063466" indent="-235652" eaLnBrk="0" fontAlgn="base" hangingPunct="0">
              <a:spcBef>
                <a:spcPct val="30000"/>
              </a:spcBef>
              <a:spcAft>
                <a:spcPct val="0"/>
              </a:spcAft>
              <a:defRPr sz="1200">
                <a:solidFill>
                  <a:schemeClr val="tx1"/>
                </a:solidFill>
                <a:latin typeface="Arial" panose="020B0604020202020204" pitchFamily="34" charset="0"/>
              </a:defRPr>
            </a:lvl7pPr>
            <a:lvl8pPr marL="3534768" indent="-235652" eaLnBrk="0" fontAlgn="base" hangingPunct="0">
              <a:spcBef>
                <a:spcPct val="30000"/>
              </a:spcBef>
              <a:spcAft>
                <a:spcPct val="0"/>
              </a:spcAft>
              <a:defRPr sz="1200">
                <a:solidFill>
                  <a:schemeClr val="tx1"/>
                </a:solidFill>
                <a:latin typeface="Arial" panose="020B0604020202020204" pitchFamily="34" charset="0"/>
              </a:defRPr>
            </a:lvl8pPr>
            <a:lvl9pPr marL="4006070" indent="-23565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6</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83647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7</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64540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8</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16890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a:extLst>
              <a:ext uri="{FF2B5EF4-FFF2-40B4-BE49-F238E27FC236}">
                <a16:creationId xmlns:a16="http://schemas.microsoft.com/office/drawing/2014/main" id="{ADF87889-8205-4DBE-9AA7-4F33548F6847}"/>
              </a:ext>
            </a:extLst>
          </p:cNvPr>
          <p:cNvSpPr>
            <a:spLocks noGrp="1" noRot="1" noChangeAspect="1" noChangeArrowheads="1" noTextEdit="1"/>
          </p:cNvSpPr>
          <p:nvPr>
            <p:ph type="sldImg"/>
          </p:nvPr>
        </p:nvSpPr>
        <p:spPr>
          <a:ln/>
        </p:spPr>
      </p:sp>
      <p:sp>
        <p:nvSpPr>
          <p:cNvPr id="9219" name="Foliennummernplatzhalter 3">
            <a:extLst>
              <a:ext uri="{FF2B5EF4-FFF2-40B4-BE49-F238E27FC236}">
                <a16:creationId xmlns:a16="http://schemas.microsoft.com/office/drawing/2014/main" id="{A59434B2-D9B8-4644-870D-BC238405F1FD}"/>
              </a:ext>
            </a:extLst>
          </p:cNvPr>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buChar char="•"/>
              <a:defRPr sz="1200">
                <a:solidFill>
                  <a:schemeClr val="tx1"/>
                </a:solidFill>
                <a:latin typeface="Arial" panose="020B0604020202020204" pitchFamily="34" charset="0"/>
              </a:defRPr>
            </a:lvl2pPr>
            <a:lvl3pPr marL="1143000" indent="-228600">
              <a:spcBef>
                <a:spcPct val="30000"/>
              </a:spcBef>
              <a:buChar char="-"/>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A9966-D8AC-46EA-AFFF-090C06FDEEA4}" type="slidenum">
              <a:rPr lang="de-DE" altLang="de-DE" smtClean="0"/>
              <a:pPr>
                <a:spcBef>
                  <a:spcPct val="0"/>
                </a:spcBef>
              </a:pPr>
              <a:t>9</a:t>
            </a:fld>
            <a:endParaRPr lang="de-DE" altLang="de-DE"/>
          </a:p>
        </p:txBody>
      </p:sp>
      <p:sp>
        <p:nvSpPr>
          <p:cNvPr id="9220" name="Notizenplatzhalter 2">
            <a:extLst>
              <a:ext uri="{FF2B5EF4-FFF2-40B4-BE49-F238E27FC236}">
                <a16:creationId xmlns:a16="http://schemas.microsoft.com/office/drawing/2014/main" id="{A2DF28A9-0A99-404D-899C-9C1EA8A4182F}"/>
              </a:ext>
            </a:extLst>
          </p:cNvPr>
          <p:cNvSpPr>
            <a:spLocks noGrp="1" noChangeArrowheads="1"/>
          </p:cNvSpPr>
          <p:nvPr>
            <p:ph type="body" sz="quarter" idx="3"/>
          </p:nvPr>
        </p:nvSpPr>
        <p:spPr>
          <a:noFill/>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85521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046603"/>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85800" y="1295400"/>
            <a:ext cx="8940800" cy="47974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29628257"/>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43775" y="274638"/>
            <a:ext cx="2282825" cy="5818187"/>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74638"/>
            <a:ext cx="6696075" cy="5818187"/>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61145331"/>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85800" y="1295400"/>
            <a:ext cx="8940800" cy="47974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453127278"/>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881451311"/>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858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32400" y="1295400"/>
            <a:ext cx="4394200" cy="47974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0781077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7416347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180020568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855409"/>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285230727"/>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2909056211"/>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1">
            <a:extLst>
              <a:ext uri="{FF2B5EF4-FFF2-40B4-BE49-F238E27FC236}">
                <a16:creationId xmlns:a16="http://schemas.microsoft.com/office/drawing/2014/main" id="{89BCC4A8-90E5-4CE1-94B9-4AF5D8AA7CE3}"/>
              </a:ext>
            </a:extLst>
          </p:cNvPr>
          <p:cNvSpPr>
            <a:spLocks noChangeArrowheads="1"/>
          </p:cNvSpPr>
          <p:nvPr/>
        </p:nvSpPr>
        <p:spPr bwMode="auto">
          <a:xfrm>
            <a:off x="-4763" y="0"/>
            <a:ext cx="9910763" cy="798513"/>
          </a:xfrm>
          <a:prstGeom prst="rect">
            <a:avLst/>
          </a:prstGeom>
          <a:solidFill>
            <a:srgbClr val="3333FF"/>
          </a:solidFill>
          <a:ln>
            <a:noFill/>
          </a:ln>
          <a:effectLst/>
        </p:spPr>
        <p:txBody>
          <a:bodyPr anchor="ct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buChar char="•"/>
              <a:defRPr sz="2400">
                <a:solidFill>
                  <a:schemeClr val="tx1"/>
                </a:solidFill>
                <a:latin typeface="Arial" pitchFamily="34" charset="0"/>
              </a:defRPr>
            </a:lvl6pPr>
            <a:lvl7pPr marL="2971800" indent="-228600" eaLnBrk="0" fontAlgn="base" hangingPunct="0">
              <a:spcBef>
                <a:spcPct val="0"/>
              </a:spcBef>
              <a:spcAft>
                <a:spcPct val="0"/>
              </a:spcAft>
              <a:buChar char="•"/>
              <a:defRPr sz="2400">
                <a:solidFill>
                  <a:schemeClr val="tx1"/>
                </a:solidFill>
                <a:latin typeface="Arial" pitchFamily="34" charset="0"/>
              </a:defRPr>
            </a:lvl7pPr>
            <a:lvl8pPr marL="3429000" indent="-228600" eaLnBrk="0" fontAlgn="base" hangingPunct="0">
              <a:spcBef>
                <a:spcPct val="0"/>
              </a:spcBef>
              <a:spcAft>
                <a:spcPct val="0"/>
              </a:spcAft>
              <a:buChar char="•"/>
              <a:defRPr sz="2400">
                <a:solidFill>
                  <a:schemeClr val="tx1"/>
                </a:solidFill>
                <a:latin typeface="Arial" pitchFamily="34" charset="0"/>
              </a:defRPr>
            </a:lvl8pPr>
            <a:lvl9pPr marL="3886200" indent="-228600" eaLnBrk="0" fontAlgn="base" hangingPunct="0">
              <a:spcBef>
                <a:spcPct val="0"/>
              </a:spcBef>
              <a:spcAft>
                <a:spcPct val="0"/>
              </a:spcAft>
              <a:buChar char="•"/>
              <a:defRPr sz="2400">
                <a:solidFill>
                  <a:schemeClr val="tx1"/>
                </a:solidFill>
                <a:latin typeface="Arial" pitchFamily="34" charset="0"/>
              </a:defRPr>
            </a:lvl9pPr>
          </a:lstStyle>
          <a:p>
            <a:pPr>
              <a:buFontTx/>
              <a:buChar char="•"/>
              <a:defRPr/>
            </a:pPr>
            <a:endParaRPr lang="de-DE" altLang="de-DE"/>
          </a:p>
        </p:txBody>
      </p:sp>
      <p:sp>
        <p:nvSpPr>
          <p:cNvPr id="6" name="Rectangle 75">
            <a:extLst>
              <a:ext uri="{FF2B5EF4-FFF2-40B4-BE49-F238E27FC236}">
                <a16:creationId xmlns:a16="http://schemas.microsoft.com/office/drawing/2014/main" id="{8BACA313-6EA8-4CBE-9D27-CD0C29B9B556}"/>
              </a:ext>
            </a:extLst>
          </p:cNvPr>
          <p:cNvSpPr>
            <a:spLocks noChangeArrowheads="1"/>
          </p:cNvSpPr>
          <p:nvPr userDrawn="1"/>
        </p:nvSpPr>
        <p:spPr bwMode="auto">
          <a:xfrm>
            <a:off x="1" y="650240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r>
              <a:rPr lang="de-DE" altLang="de-DE" sz="1200" b="1" dirty="0">
                <a:solidFill>
                  <a:srgbClr val="FF9933"/>
                </a:solidFill>
              </a:rPr>
              <a:t>Klimaschutz – Energiewende 2.0 | Klimaneutrale </a:t>
            </a:r>
            <a:r>
              <a:rPr lang="de-DE" altLang="de-DE" sz="1200" b="1" kern="1200" dirty="0">
                <a:solidFill>
                  <a:srgbClr val="FF9933"/>
                </a:solidFill>
                <a:latin typeface="Arial" panose="020B0604020202020204" pitchFamily="34" charset="0"/>
                <a:ea typeface="+mn-ea"/>
                <a:cs typeface="+mn-cs"/>
              </a:rPr>
              <a:t>Landwirtschaft</a:t>
            </a:r>
            <a:r>
              <a:rPr lang="de-DE" altLang="de-DE" sz="1200" b="1" dirty="0">
                <a:solidFill>
                  <a:srgbClr val="FF9933"/>
                </a:solidFill>
              </a:rPr>
              <a:t> | FV04  	</a:t>
            </a:r>
            <a:r>
              <a:rPr lang="en-US" altLang="de-DE" sz="1200" b="1" kern="1200" dirty="0">
                <a:solidFill>
                  <a:srgbClr val="FF9933"/>
                </a:solidFill>
                <a:latin typeface="Arial" panose="020B0604020202020204" pitchFamily="34" charset="0"/>
                <a:ea typeface="+mn-ea"/>
                <a:cs typeface="+mn-cs"/>
              </a:rPr>
              <a:t>			             </a:t>
            </a:r>
            <a:r>
              <a:rPr lang="de-DE" altLang="de-DE" sz="1200" b="1" kern="1200" dirty="0">
                <a:solidFill>
                  <a:srgbClr val="FF9933"/>
                </a:solidFill>
                <a:latin typeface="Arial" panose="020B0604020202020204" pitchFamily="34" charset="0"/>
                <a:ea typeface="+mn-ea"/>
                <a:cs typeface="+mn-cs"/>
              </a:rPr>
              <a:t>ISE e.V. </a:t>
            </a:r>
            <a:fld id="{B441096D-49BA-4C7B-A571-124674B25D3F}" type="slidenum">
              <a:rPr lang="de-DE" altLang="de-DE" sz="1200" b="1" kern="1200" smtClean="0">
                <a:solidFill>
                  <a:srgbClr val="FF9933"/>
                </a:solidFill>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tab pos="1609725" algn="r"/>
                </a:tabLst>
                <a:defRPr/>
              </a:pPr>
              <a:t>‹Nr.›</a:t>
            </a:fld>
            <a:endParaRPr lang="de-DE" altLang="de-DE" sz="1200" b="1" kern="1200" dirty="0">
              <a:solidFill>
                <a:srgbClr val="FF9933"/>
              </a:solidFill>
              <a:latin typeface="Arial" panose="020B0604020202020204" pitchFamily="34" charset="0"/>
              <a:ea typeface="+mn-ea"/>
              <a:cs typeface="+mn-cs"/>
            </a:endParaRPr>
          </a:p>
        </p:txBody>
      </p:sp>
      <p:pic>
        <p:nvPicPr>
          <p:cNvPr id="2" name="Grafik 1">
            <a:extLst>
              <a:ext uri="{FF2B5EF4-FFF2-40B4-BE49-F238E27FC236}">
                <a16:creationId xmlns:a16="http://schemas.microsoft.com/office/drawing/2014/main" id="{DC87C2AD-7E50-AF41-B9E8-A60C976BF7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63" y="0"/>
            <a:ext cx="801688" cy="802136"/>
          </a:xfrm>
          <a:prstGeom prst="rect">
            <a:avLst/>
          </a:prstGeom>
        </p:spPr>
      </p:pic>
    </p:spTree>
  </p:cSld>
  <p:clrMap bg1="lt1" tx1="dk1" bg2="lt2" tx2="dk2" accent1="accent1" accent2="accent2" accent3="accent3" accent4="accent4" accent5="accent5" accent6="accent6" hlink="hlink" folHlink="folHlink"/>
  <p:sldLayoutIdLst>
    <p:sldLayoutId id="2147490102" r:id="rId1"/>
    <p:sldLayoutId id="2147490082" r:id="rId2"/>
    <p:sldLayoutId id="2147490083" r:id="rId3"/>
    <p:sldLayoutId id="2147490084" r:id="rId4"/>
    <p:sldLayoutId id="2147490085" r:id="rId5"/>
    <p:sldLayoutId id="2147490086" r:id="rId6"/>
    <p:sldLayoutId id="2147490087" r:id="rId7"/>
    <p:sldLayoutId id="2147490088" r:id="rId8"/>
    <p:sldLayoutId id="2147490089" r:id="rId9"/>
    <p:sldLayoutId id="2147490090" r:id="rId10"/>
    <p:sldLayoutId id="2147490091" r:id="rId11"/>
  </p:sldLayoutIdLst>
  <p:transition>
    <p:randomBar/>
  </p:transition>
  <p:txStyles>
    <p:titleStyle>
      <a:lvl1pPr algn="l" rtl="0" eaLnBrk="0" fontAlgn="base" hangingPunct="0">
        <a:lnSpc>
          <a:spcPct val="90000"/>
        </a:lnSpc>
        <a:spcBef>
          <a:spcPct val="0"/>
        </a:spcBef>
        <a:spcAft>
          <a:spcPct val="0"/>
        </a:spcAft>
        <a:defRPr sz="2400">
          <a:solidFill>
            <a:schemeClr val="bg1"/>
          </a:solidFill>
          <a:latin typeface="+mj-lt"/>
          <a:ea typeface="+mj-ea"/>
          <a:cs typeface="+mj-cs"/>
        </a:defRPr>
      </a:lvl1pPr>
      <a:lvl2pPr algn="l" rtl="0" eaLnBrk="0" fontAlgn="base" hangingPunct="0">
        <a:lnSpc>
          <a:spcPct val="90000"/>
        </a:lnSpc>
        <a:spcBef>
          <a:spcPct val="0"/>
        </a:spcBef>
        <a:spcAft>
          <a:spcPct val="0"/>
        </a:spcAft>
        <a:defRPr sz="2400">
          <a:solidFill>
            <a:schemeClr val="bg1"/>
          </a:solidFill>
          <a:latin typeface="Arial" charset="0"/>
        </a:defRPr>
      </a:lvl2pPr>
      <a:lvl3pPr algn="l" rtl="0" eaLnBrk="0" fontAlgn="base" hangingPunct="0">
        <a:lnSpc>
          <a:spcPct val="90000"/>
        </a:lnSpc>
        <a:spcBef>
          <a:spcPct val="0"/>
        </a:spcBef>
        <a:spcAft>
          <a:spcPct val="0"/>
        </a:spcAft>
        <a:defRPr sz="2400">
          <a:solidFill>
            <a:schemeClr val="bg1"/>
          </a:solidFill>
          <a:latin typeface="Arial" charset="0"/>
        </a:defRPr>
      </a:lvl3pPr>
      <a:lvl4pPr algn="l" rtl="0" eaLnBrk="0" fontAlgn="base" hangingPunct="0">
        <a:lnSpc>
          <a:spcPct val="90000"/>
        </a:lnSpc>
        <a:spcBef>
          <a:spcPct val="0"/>
        </a:spcBef>
        <a:spcAft>
          <a:spcPct val="0"/>
        </a:spcAft>
        <a:defRPr sz="2400">
          <a:solidFill>
            <a:schemeClr val="bg1"/>
          </a:solidFill>
          <a:latin typeface="Arial" charset="0"/>
        </a:defRPr>
      </a:lvl4pPr>
      <a:lvl5pPr algn="l" rtl="0" eaLnBrk="0" fontAlgn="base" hangingPunct="0">
        <a:lnSpc>
          <a:spcPct val="90000"/>
        </a:lnSpc>
        <a:spcBef>
          <a:spcPct val="0"/>
        </a:spcBef>
        <a:spcAft>
          <a:spcPct val="0"/>
        </a:spcAft>
        <a:defRPr sz="2400">
          <a:solidFill>
            <a:schemeClr val="bg1"/>
          </a:solidFill>
          <a:latin typeface="Arial" charset="0"/>
        </a:defRPr>
      </a:lvl5pPr>
      <a:lvl6pPr marL="457200" algn="l" rtl="0" eaLnBrk="0" fontAlgn="base" hangingPunct="0">
        <a:lnSpc>
          <a:spcPct val="90000"/>
        </a:lnSpc>
        <a:spcBef>
          <a:spcPct val="0"/>
        </a:spcBef>
        <a:spcAft>
          <a:spcPct val="0"/>
        </a:spcAft>
        <a:defRPr sz="2400">
          <a:solidFill>
            <a:schemeClr val="bg1"/>
          </a:solidFill>
          <a:latin typeface="Arial" charset="0"/>
        </a:defRPr>
      </a:lvl6pPr>
      <a:lvl7pPr marL="914400" algn="l" rtl="0" eaLnBrk="0" fontAlgn="base" hangingPunct="0">
        <a:lnSpc>
          <a:spcPct val="90000"/>
        </a:lnSpc>
        <a:spcBef>
          <a:spcPct val="0"/>
        </a:spcBef>
        <a:spcAft>
          <a:spcPct val="0"/>
        </a:spcAft>
        <a:defRPr sz="2400">
          <a:solidFill>
            <a:schemeClr val="bg1"/>
          </a:solidFill>
          <a:latin typeface="Arial" charset="0"/>
        </a:defRPr>
      </a:lvl7pPr>
      <a:lvl8pPr marL="1371600" algn="l" rtl="0" eaLnBrk="0" fontAlgn="base" hangingPunct="0">
        <a:lnSpc>
          <a:spcPct val="90000"/>
        </a:lnSpc>
        <a:spcBef>
          <a:spcPct val="0"/>
        </a:spcBef>
        <a:spcAft>
          <a:spcPct val="0"/>
        </a:spcAft>
        <a:defRPr sz="2400">
          <a:solidFill>
            <a:schemeClr val="bg1"/>
          </a:solidFill>
          <a:latin typeface="Arial" charset="0"/>
        </a:defRPr>
      </a:lvl8pPr>
      <a:lvl9pPr marL="1828800" algn="l" rtl="0" eaLnBrk="0" fontAlgn="base" hangingPunct="0">
        <a:lnSpc>
          <a:spcPct val="90000"/>
        </a:lnSpc>
        <a:spcBef>
          <a:spcPct val="0"/>
        </a:spcBef>
        <a:spcAft>
          <a:spcPct val="0"/>
        </a:spcAft>
        <a:defRPr sz="2400">
          <a:solidFill>
            <a:schemeClr val="bg1"/>
          </a:solidFill>
          <a:latin typeface="Arial" charset="0"/>
        </a:defRPr>
      </a:lvl9pPr>
    </p:titleStyle>
    <p:bodyStyle>
      <a:lvl1pPr marL="284163" indent="-284163" algn="l" rtl="0" eaLnBrk="0" fontAlgn="base" hangingPunct="0">
        <a:spcBef>
          <a:spcPct val="100000"/>
        </a:spcBef>
        <a:spcAft>
          <a:spcPct val="0"/>
        </a:spcAft>
        <a:buFont typeface="Wingdings" panose="05000000000000000000" pitchFamily="2" charset="2"/>
        <a:buChar char="l"/>
        <a:defRPr>
          <a:solidFill>
            <a:schemeClr val="tx1"/>
          </a:solidFill>
          <a:latin typeface="+mn-lt"/>
          <a:ea typeface="+mn-ea"/>
          <a:cs typeface="+mn-cs"/>
        </a:defRPr>
      </a:lvl1pPr>
      <a:lvl2pPr marL="766763" indent="-292100" algn="l" rtl="0" eaLnBrk="0" fontAlgn="base" hangingPunct="0">
        <a:spcBef>
          <a:spcPct val="20000"/>
        </a:spcBef>
        <a:spcAft>
          <a:spcPct val="0"/>
        </a:spcAft>
        <a:buFont typeface="Wingdings" panose="05000000000000000000" pitchFamily="2" charset="2"/>
        <a:buChar char="l"/>
        <a:defRPr>
          <a:solidFill>
            <a:schemeClr val="tx1"/>
          </a:solidFill>
          <a:latin typeface="+mn-lt"/>
        </a:defRPr>
      </a:lvl2pPr>
      <a:lvl3pPr marL="1138238" indent="-180975" algn="l" rtl="0" eaLnBrk="0" fontAlgn="base" hangingPunct="0">
        <a:spcBef>
          <a:spcPct val="20000"/>
        </a:spcBef>
        <a:spcAft>
          <a:spcPct val="0"/>
        </a:spcAft>
        <a:buFont typeface="Wingdings" panose="05000000000000000000" pitchFamily="2" charset="2"/>
        <a:buChar char="l"/>
        <a:defRPr sz="1600">
          <a:solidFill>
            <a:schemeClr val="tx1"/>
          </a:solidFill>
          <a:latin typeface="+mn-lt"/>
        </a:defRPr>
      </a:lvl3pPr>
      <a:lvl4pPr marL="1520825" indent="-184150" algn="l" rtl="0" eaLnBrk="0" fontAlgn="base" hangingPunct="0">
        <a:spcBef>
          <a:spcPct val="20000"/>
        </a:spcBef>
        <a:spcAft>
          <a:spcPct val="0"/>
        </a:spcAft>
        <a:buChar char="–"/>
        <a:defRPr sz="1600">
          <a:solidFill>
            <a:schemeClr val="tx1"/>
          </a:solidFill>
          <a:latin typeface="+mn-lt"/>
        </a:defRPr>
      </a:lvl4pPr>
      <a:lvl5pPr marL="1905000" indent="-185738" algn="l" rtl="0" eaLnBrk="0" fontAlgn="base" hangingPunct="0">
        <a:spcBef>
          <a:spcPct val="20000"/>
        </a:spcBef>
        <a:spcAft>
          <a:spcPct val="0"/>
        </a:spcAft>
        <a:buChar char="»"/>
        <a:defRPr sz="1600">
          <a:solidFill>
            <a:schemeClr val="tx1"/>
          </a:solidFill>
          <a:latin typeface="+mn-lt"/>
        </a:defRPr>
      </a:lvl5pPr>
      <a:lvl6pPr marL="2362200" indent="-185738" algn="l" rtl="0" eaLnBrk="0" fontAlgn="base" hangingPunct="0">
        <a:spcBef>
          <a:spcPct val="20000"/>
        </a:spcBef>
        <a:spcAft>
          <a:spcPct val="0"/>
        </a:spcAft>
        <a:buChar char="»"/>
        <a:defRPr sz="1600">
          <a:solidFill>
            <a:schemeClr val="tx1"/>
          </a:solidFill>
          <a:latin typeface="+mn-lt"/>
        </a:defRPr>
      </a:lvl6pPr>
      <a:lvl7pPr marL="2819400" indent="-185738" algn="l" rtl="0" eaLnBrk="0" fontAlgn="base" hangingPunct="0">
        <a:spcBef>
          <a:spcPct val="20000"/>
        </a:spcBef>
        <a:spcAft>
          <a:spcPct val="0"/>
        </a:spcAft>
        <a:buChar char="»"/>
        <a:defRPr sz="1600">
          <a:solidFill>
            <a:schemeClr val="tx1"/>
          </a:solidFill>
          <a:latin typeface="+mn-lt"/>
        </a:defRPr>
      </a:lvl7pPr>
      <a:lvl8pPr marL="3276600" indent="-185738" algn="l" rtl="0" eaLnBrk="0" fontAlgn="base" hangingPunct="0">
        <a:spcBef>
          <a:spcPct val="20000"/>
        </a:spcBef>
        <a:spcAft>
          <a:spcPct val="0"/>
        </a:spcAft>
        <a:buChar char="»"/>
        <a:defRPr sz="1600">
          <a:solidFill>
            <a:schemeClr val="tx1"/>
          </a:solidFill>
          <a:latin typeface="+mn-lt"/>
        </a:defRPr>
      </a:lvl8pPr>
      <a:lvl9pPr marL="3733800" indent="-185738"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2.jpg"/><Relationship Id="rId12"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jpeg"/><Relationship Id="rId4" Type="http://schemas.openxmlformats.org/officeDocument/2006/relationships/image" Target="../media/image20.jpg"/><Relationship Id="rId9" Type="http://schemas.openxmlformats.org/officeDocument/2006/relationships/image" Target="../media/image24.png"/><Relationship Id="rId1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verbraucherzentrale-rlp.de/energie-bauen-beratungsangebo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hteck 53">
            <a:extLst>
              <a:ext uri="{FF2B5EF4-FFF2-40B4-BE49-F238E27FC236}">
                <a16:creationId xmlns:a16="http://schemas.microsoft.com/office/drawing/2014/main" id="{04F4A4AE-BAD9-4DDF-B803-BE8C327E7907}"/>
              </a:ext>
            </a:extLst>
          </p:cNvPr>
          <p:cNvSpPr/>
          <p:nvPr/>
        </p:nvSpPr>
        <p:spPr bwMode="auto">
          <a:xfrm>
            <a:off x="0" y="1350963"/>
            <a:ext cx="9905998" cy="5041898"/>
          </a:xfrm>
          <a:prstGeom prst="rect">
            <a:avLst/>
          </a:prstGeom>
          <a:solidFill>
            <a:schemeClr val="bg1">
              <a:lumMod val="95000"/>
            </a:schemeClr>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6146" name="Rectangle 2">
            <a:extLst>
              <a:ext uri="{FF2B5EF4-FFF2-40B4-BE49-F238E27FC236}">
                <a16:creationId xmlns:a16="http://schemas.microsoft.com/office/drawing/2014/main" id="{5A7087FA-1DFD-4E03-B09C-C0F3ECFAE28E}"/>
              </a:ext>
            </a:extLst>
          </p:cNvPr>
          <p:cNvSpPr txBox="1">
            <a:spLocks noChangeArrowheads="1"/>
          </p:cNvSpPr>
          <p:nvPr/>
        </p:nvSpPr>
        <p:spPr bwMode="auto">
          <a:xfrm>
            <a:off x="0" y="6400799"/>
            <a:ext cx="9920288" cy="4572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90000"/>
              </a:lnSpc>
            </a:pPr>
            <a:endParaRPr lang="de-DE" altLang="de-DE" sz="1800" b="1" dirty="0">
              <a:solidFill>
                <a:schemeClr val="bg1"/>
              </a:solidFill>
            </a:endParaRPr>
          </a:p>
        </p:txBody>
      </p:sp>
      <p:sp>
        <p:nvSpPr>
          <p:cNvPr id="6147" name="Rechteck 2">
            <a:extLst>
              <a:ext uri="{FF2B5EF4-FFF2-40B4-BE49-F238E27FC236}">
                <a16:creationId xmlns:a16="http://schemas.microsoft.com/office/drawing/2014/main" id="{A4A8ABDA-F51F-4845-9A6D-8A9F58A39844}"/>
              </a:ext>
            </a:extLst>
          </p:cNvPr>
          <p:cNvSpPr>
            <a:spLocks noChangeArrowheads="1"/>
          </p:cNvSpPr>
          <p:nvPr/>
        </p:nvSpPr>
        <p:spPr bwMode="auto">
          <a:xfrm>
            <a:off x="0" y="-19050"/>
            <a:ext cx="9906000" cy="1370013"/>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FontTx/>
              <a:buChar char="•"/>
            </a:pPr>
            <a:endParaRPr lang="de-DE" altLang="de-DE"/>
          </a:p>
        </p:txBody>
      </p:sp>
      <p:sp>
        <p:nvSpPr>
          <p:cNvPr id="6148" name="Textfeld 3">
            <a:extLst>
              <a:ext uri="{FF2B5EF4-FFF2-40B4-BE49-F238E27FC236}">
                <a16:creationId xmlns:a16="http://schemas.microsoft.com/office/drawing/2014/main" id="{28204734-5258-44F4-8BDC-43D64AE8A287}"/>
              </a:ext>
            </a:extLst>
          </p:cNvPr>
          <p:cNvSpPr txBox="1">
            <a:spLocks noChangeArrowheads="1"/>
          </p:cNvSpPr>
          <p:nvPr/>
        </p:nvSpPr>
        <p:spPr bwMode="auto">
          <a:xfrm>
            <a:off x="1426765" y="31146"/>
            <a:ext cx="83181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de-DE" sz="2800" b="1" dirty="0" err="1">
                <a:solidFill>
                  <a:schemeClr val="bg1"/>
                </a:solidFill>
              </a:rPr>
              <a:t>Klimaschutz</a:t>
            </a:r>
            <a:r>
              <a:rPr lang="en-US" altLang="de-DE" sz="2800" b="1" dirty="0">
                <a:solidFill>
                  <a:schemeClr val="bg1"/>
                </a:solidFill>
              </a:rPr>
              <a:t> - </a:t>
            </a:r>
            <a:r>
              <a:rPr lang="en-US" altLang="de-DE" sz="2800" b="1" dirty="0" err="1">
                <a:solidFill>
                  <a:schemeClr val="bg1"/>
                </a:solidFill>
              </a:rPr>
              <a:t>Energiewende</a:t>
            </a:r>
            <a:r>
              <a:rPr lang="en-US" altLang="de-DE" sz="2800" b="1" dirty="0">
                <a:solidFill>
                  <a:schemeClr val="bg1"/>
                </a:solidFill>
              </a:rPr>
              <a:t> 2.0</a:t>
            </a:r>
            <a:br>
              <a:rPr lang="en-US" altLang="de-DE" sz="2800" dirty="0">
                <a:solidFill>
                  <a:schemeClr val="bg1"/>
                </a:solidFill>
              </a:rPr>
            </a:br>
            <a:r>
              <a:rPr lang="en-US" altLang="de-DE" sz="2800" dirty="0" err="1">
                <a:solidFill>
                  <a:schemeClr val="bg1"/>
                </a:solidFill>
              </a:rPr>
              <a:t>Klimaneutrale</a:t>
            </a:r>
            <a:r>
              <a:rPr lang="en-US" altLang="de-DE" sz="2800" dirty="0">
                <a:solidFill>
                  <a:schemeClr val="bg1"/>
                </a:solidFill>
              </a:rPr>
              <a:t> Landwirtschaft</a:t>
            </a:r>
          </a:p>
        </p:txBody>
      </p:sp>
      <p:sp>
        <p:nvSpPr>
          <p:cNvPr id="38" name="Rectangle 75">
            <a:extLst>
              <a:ext uri="{FF2B5EF4-FFF2-40B4-BE49-F238E27FC236}">
                <a16:creationId xmlns:a16="http://schemas.microsoft.com/office/drawing/2014/main" id="{461A909F-36A1-4F51-8627-A7A64F077D81}"/>
              </a:ext>
            </a:extLst>
          </p:cNvPr>
          <p:cNvSpPr>
            <a:spLocks noChangeArrowheads="1"/>
          </p:cNvSpPr>
          <p:nvPr/>
        </p:nvSpPr>
        <p:spPr bwMode="auto">
          <a:xfrm>
            <a:off x="0" y="6483350"/>
            <a:ext cx="99060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1609725" algn="r"/>
              </a:tabLst>
              <a:defRPr sz="2400">
                <a:solidFill>
                  <a:schemeClr val="tx1"/>
                </a:solidFill>
                <a:latin typeface="Arial" pitchFamily="34" charset="0"/>
              </a:defRPr>
            </a:lvl1pPr>
            <a:lvl2pPr marL="742950" indent="-285750">
              <a:tabLst>
                <a:tab pos="1609725" algn="r"/>
              </a:tabLst>
              <a:defRPr sz="2400">
                <a:solidFill>
                  <a:schemeClr val="tx1"/>
                </a:solidFill>
                <a:latin typeface="Arial" pitchFamily="34" charset="0"/>
              </a:defRPr>
            </a:lvl2pPr>
            <a:lvl3pPr marL="1143000" indent="-228600">
              <a:tabLst>
                <a:tab pos="1609725" algn="r"/>
              </a:tabLst>
              <a:defRPr sz="2400">
                <a:solidFill>
                  <a:schemeClr val="tx1"/>
                </a:solidFill>
                <a:latin typeface="Arial" pitchFamily="34" charset="0"/>
              </a:defRPr>
            </a:lvl3pPr>
            <a:lvl4pPr marL="1600200" indent="-228600">
              <a:tabLst>
                <a:tab pos="1609725" algn="r"/>
              </a:tabLst>
              <a:defRPr sz="2400">
                <a:solidFill>
                  <a:schemeClr val="tx1"/>
                </a:solidFill>
                <a:latin typeface="Arial" pitchFamily="34" charset="0"/>
              </a:defRPr>
            </a:lvl4pPr>
            <a:lvl5pPr marL="2057400" indent="-228600">
              <a:tabLst>
                <a:tab pos="1609725" algn="r"/>
              </a:tabLst>
              <a:defRPr sz="2400">
                <a:solidFill>
                  <a:schemeClr val="tx1"/>
                </a:solidFill>
                <a:latin typeface="Arial" pitchFamily="34" charset="0"/>
              </a:defRPr>
            </a:lvl5pPr>
            <a:lvl6pPr marL="2514600" indent="-228600" eaLnBrk="0" fontAlgn="base" hangingPunct="0">
              <a:spcBef>
                <a:spcPct val="0"/>
              </a:spcBef>
              <a:spcAft>
                <a:spcPct val="0"/>
              </a:spcAft>
              <a:buChar char="•"/>
              <a:tabLst>
                <a:tab pos="1609725" algn="r"/>
              </a:tabLst>
              <a:defRPr sz="2400">
                <a:solidFill>
                  <a:schemeClr val="tx1"/>
                </a:solidFill>
                <a:latin typeface="Arial" pitchFamily="34" charset="0"/>
              </a:defRPr>
            </a:lvl6pPr>
            <a:lvl7pPr marL="2971800" indent="-228600" eaLnBrk="0" fontAlgn="base" hangingPunct="0">
              <a:spcBef>
                <a:spcPct val="0"/>
              </a:spcBef>
              <a:spcAft>
                <a:spcPct val="0"/>
              </a:spcAft>
              <a:buChar char="•"/>
              <a:tabLst>
                <a:tab pos="1609725" algn="r"/>
              </a:tabLst>
              <a:defRPr sz="2400">
                <a:solidFill>
                  <a:schemeClr val="tx1"/>
                </a:solidFill>
                <a:latin typeface="Arial" pitchFamily="34" charset="0"/>
              </a:defRPr>
            </a:lvl7pPr>
            <a:lvl8pPr marL="3429000" indent="-228600" eaLnBrk="0" fontAlgn="base" hangingPunct="0">
              <a:spcBef>
                <a:spcPct val="0"/>
              </a:spcBef>
              <a:spcAft>
                <a:spcPct val="0"/>
              </a:spcAft>
              <a:buChar char="•"/>
              <a:tabLst>
                <a:tab pos="1609725" algn="r"/>
              </a:tabLst>
              <a:defRPr sz="2400">
                <a:solidFill>
                  <a:schemeClr val="tx1"/>
                </a:solidFill>
                <a:latin typeface="Arial" pitchFamily="34" charset="0"/>
              </a:defRPr>
            </a:lvl8pPr>
            <a:lvl9pPr marL="3886200" indent="-228600" eaLnBrk="0" fontAlgn="base" hangingPunct="0">
              <a:spcBef>
                <a:spcPct val="0"/>
              </a:spcBef>
              <a:spcAft>
                <a:spcPct val="0"/>
              </a:spcAft>
              <a:buChar char="•"/>
              <a:tabLst>
                <a:tab pos="1609725" algn="r"/>
              </a:tabLst>
              <a:defRPr sz="2400">
                <a:solidFill>
                  <a:schemeClr val="tx1"/>
                </a:solidFill>
                <a:latin typeface="Arial" pitchFamily="34" charset="0"/>
              </a:defRPr>
            </a:lvl9pPr>
          </a:lstStyle>
          <a:p>
            <a:pPr>
              <a:defRPr/>
            </a:pPr>
            <a:r>
              <a:rPr lang="de-DE" altLang="de-DE" sz="1200" b="1" dirty="0">
                <a:solidFill>
                  <a:srgbClr val="FF9933"/>
                </a:solidFill>
              </a:rPr>
              <a:t>Klimaschutz – Energiewende 2.0 | Klimaneutrale Landwirtschaft | FV04 				                      ISE e.V.</a:t>
            </a:r>
          </a:p>
        </p:txBody>
      </p:sp>
      <p:grpSp>
        <p:nvGrpSpPr>
          <p:cNvPr id="6" name="Gruppieren 5">
            <a:extLst>
              <a:ext uri="{FF2B5EF4-FFF2-40B4-BE49-F238E27FC236}">
                <a16:creationId xmlns:a16="http://schemas.microsoft.com/office/drawing/2014/main" id="{7F6EBDAE-B272-4B07-83EB-43B2B37CBB4C}"/>
              </a:ext>
            </a:extLst>
          </p:cNvPr>
          <p:cNvGrpSpPr/>
          <p:nvPr/>
        </p:nvGrpSpPr>
        <p:grpSpPr>
          <a:xfrm>
            <a:off x="1023321" y="1716673"/>
            <a:ext cx="7873646" cy="4048152"/>
            <a:chOff x="2454442" y="1716673"/>
            <a:chExt cx="7873646" cy="4048152"/>
          </a:xfrm>
        </p:grpSpPr>
        <p:sp>
          <p:nvSpPr>
            <p:cNvPr id="5" name="Rechteck 4">
              <a:extLst>
                <a:ext uri="{FF2B5EF4-FFF2-40B4-BE49-F238E27FC236}">
                  <a16:creationId xmlns:a16="http://schemas.microsoft.com/office/drawing/2014/main" id="{5082B859-9C4F-4A05-BB1A-9A0603CFEEC7}"/>
                </a:ext>
              </a:extLst>
            </p:cNvPr>
            <p:cNvSpPr/>
            <p:nvPr/>
          </p:nvSpPr>
          <p:spPr bwMode="auto">
            <a:xfrm>
              <a:off x="2454442" y="1716673"/>
              <a:ext cx="7873646" cy="4032374"/>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3" name="Grafik 2">
              <a:extLst>
                <a:ext uri="{FF2B5EF4-FFF2-40B4-BE49-F238E27FC236}">
                  <a16:creationId xmlns:a16="http://schemas.microsoft.com/office/drawing/2014/main" id="{98387F38-1540-436D-A55A-5A3787579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407" y="4137929"/>
              <a:ext cx="1549781" cy="1611118"/>
            </a:xfrm>
            <a:prstGeom prst="rect">
              <a:avLst/>
            </a:prstGeom>
          </p:spPr>
        </p:pic>
        <p:pic>
          <p:nvPicPr>
            <p:cNvPr id="7" name="Grafik 6">
              <a:extLst>
                <a:ext uri="{FF2B5EF4-FFF2-40B4-BE49-F238E27FC236}">
                  <a16:creationId xmlns:a16="http://schemas.microsoft.com/office/drawing/2014/main" id="{43124CE7-4E59-4D3D-BF66-74994F94E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9220" y="4355436"/>
              <a:ext cx="1850419" cy="1268688"/>
            </a:xfrm>
            <a:prstGeom prst="rect">
              <a:avLst/>
            </a:prstGeom>
          </p:spPr>
        </p:pic>
        <p:pic>
          <p:nvPicPr>
            <p:cNvPr id="9" name="Grafik 8">
              <a:extLst>
                <a:ext uri="{FF2B5EF4-FFF2-40B4-BE49-F238E27FC236}">
                  <a16:creationId xmlns:a16="http://schemas.microsoft.com/office/drawing/2014/main" id="{33B403B1-C80C-4358-8C8C-9CD914109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4985" y="2303826"/>
              <a:ext cx="1529715" cy="1559199"/>
            </a:xfrm>
            <a:prstGeom prst="rect">
              <a:avLst/>
            </a:prstGeom>
          </p:spPr>
        </p:pic>
        <p:pic>
          <p:nvPicPr>
            <p:cNvPr id="11" name="Grafik 10">
              <a:extLst>
                <a:ext uri="{FF2B5EF4-FFF2-40B4-BE49-F238E27FC236}">
                  <a16:creationId xmlns:a16="http://schemas.microsoft.com/office/drawing/2014/main" id="{63EE3649-1E85-4779-B846-CB00C28C3B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9392" y="1857983"/>
              <a:ext cx="1885151" cy="1921486"/>
            </a:xfrm>
            <a:prstGeom prst="rect">
              <a:avLst/>
            </a:prstGeom>
          </p:spPr>
        </p:pic>
        <p:pic>
          <p:nvPicPr>
            <p:cNvPr id="4" name="Grafik 3">
              <a:extLst>
                <a:ext uri="{FF2B5EF4-FFF2-40B4-BE49-F238E27FC236}">
                  <a16:creationId xmlns:a16="http://schemas.microsoft.com/office/drawing/2014/main" id="{B24DEDAC-A38F-4707-B6AD-27F9A6756B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05659" y="3843339"/>
              <a:ext cx="1921486" cy="1921486"/>
            </a:xfrm>
            <a:prstGeom prst="rect">
              <a:avLst/>
            </a:prstGeom>
          </p:spPr>
        </p:pic>
        <p:pic>
          <p:nvPicPr>
            <p:cNvPr id="1026" name="Picture 2" descr="StEmp-Tool Anhalt">
              <a:extLst>
                <a:ext uri="{FF2B5EF4-FFF2-40B4-BE49-F238E27FC236}">
                  <a16:creationId xmlns:a16="http://schemas.microsoft.com/office/drawing/2014/main" id="{E4F6E926-A834-4E11-9519-E669A32139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6187" y="2226175"/>
              <a:ext cx="1714500" cy="17145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feld 15">
            <a:extLst>
              <a:ext uri="{FF2B5EF4-FFF2-40B4-BE49-F238E27FC236}">
                <a16:creationId xmlns:a16="http://schemas.microsoft.com/office/drawing/2014/main" id="{9F6FB906-3337-4908-ACCA-EF01E1FB7176}"/>
              </a:ext>
            </a:extLst>
          </p:cNvPr>
          <p:cNvSpPr txBox="1"/>
          <p:nvPr/>
        </p:nvSpPr>
        <p:spPr>
          <a:xfrm>
            <a:off x="7606164" y="5896589"/>
            <a:ext cx="2138727" cy="276999"/>
          </a:xfrm>
          <a:prstGeom prst="rect">
            <a:avLst/>
          </a:prstGeom>
          <a:noFill/>
        </p:spPr>
        <p:txBody>
          <a:bodyPr wrap="none" rtlCol="0">
            <a:spAutoFit/>
          </a:bodyPr>
          <a:lstStyle/>
          <a:p>
            <a:r>
              <a:rPr lang="de-DE" sz="1200" dirty="0"/>
              <a:t>Stand FV04 vom 31.05.2023</a:t>
            </a:r>
          </a:p>
        </p:txBody>
      </p:sp>
      <p:pic>
        <p:nvPicPr>
          <p:cNvPr id="2" name="Grafik 1">
            <a:extLst>
              <a:ext uri="{FF2B5EF4-FFF2-40B4-BE49-F238E27FC236}">
                <a16:creationId xmlns:a16="http://schemas.microsoft.com/office/drawing/2014/main" id="{3744FA11-B3F8-6F8A-1B96-B3EF5487F6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9051"/>
            <a:ext cx="1369248" cy="1370014"/>
          </a:xfrm>
          <a:prstGeom prst="rect">
            <a:avLst/>
          </a:prstGeom>
        </p:spPr>
      </p:pic>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14466"/>
            <a:ext cx="714137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Energieverbrauch im landwirtschaftlichen Betrieb (2)</a:t>
            </a:r>
            <a:br>
              <a:rPr lang="de-DE" altLang="de-DE" dirty="0">
                <a:solidFill>
                  <a:schemeClr val="bg1"/>
                </a:solidFill>
              </a:rPr>
            </a:br>
            <a:r>
              <a:rPr lang="de-DE" altLang="de-DE" dirty="0">
                <a:solidFill>
                  <a:schemeClr val="bg1"/>
                </a:solidFill>
              </a:rPr>
              <a:t>Kälte, Kälteerzeugung</a:t>
            </a:r>
          </a:p>
        </p:txBody>
      </p:sp>
      <p:sp>
        <p:nvSpPr>
          <p:cNvPr id="15" name="Textfeld 14">
            <a:extLst>
              <a:ext uri="{FF2B5EF4-FFF2-40B4-BE49-F238E27FC236}">
                <a16:creationId xmlns:a16="http://schemas.microsoft.com/office/drawing/2014/main" id="{BA38CCA2-F152-4ABF-9ED6-4F20DCA16F0B}"/>
              </a:ext>
            </a:extLst>
          </p:cNvPr>
          <p:cNvSpPr txBox="1"/>
          <p:nvPr/>
        </p:nvSpPr>
        <p:spPr>
          <a:xfrm>
            <a:off x="1146882" y="2982960"/>
            <a:ext cx="1274323" cy="338554"/>
          </a:xfrm>
          <a:prstGeom prst="rect">
            <a:avLst/>
          </a:prstGeom>
          <a:noFill/>
        </p:spPr>
        <p:txBody>
          <a:bodyPr wrap="square">
            <a:spAutoFit/>
          </a:bodyPr>
          <a:lstStyle/>
          <a:p>
            <a:pPr algn="ctr"/>
            <a:r>
              <a:rPr lang="de-DE" sz="1600" dirty="0">
                <a:solidFill>
                  <a:srgbClr val="3333FF"/>
                </a:solidFill>
                <a:latin typeface="+mn-lt"/>
                <a:cs typeface="Times New Roman" panose="02020603050405020304" pitchFamily="18" charset="0"/>
              </a:rPr>
              <a:t>im Weinbau</a:t>
            </a:r>
            <a:endParaRPr lang="de-DE" sz="1600" dirty="0">
              <a:solidFill>
                <a:srgbClr val="3333FF"/>
              </a:solidFill>
              <a:latin typeface="+mn-lt"/>
            </a:endParaRPr>
          </a:p>
        </p:txBody>
      </p:sp>
      <p:sp>
        <p:nvSpPr>
          <p:cNvPr id="16" name="Textfeld 15">
            <a:extLst>
              <a:ext uri="{FF2B5EF4-FFF2-40B4-BE49-F238E27FC236}">
                <a16:creationId xmlns:a16="http://schemas.microsoft.com/office/drawing/2014/main" id="{1C5D2807-3B1B-44C8-80E9-D46BC5F0B0D4}"/>
              </a:ext>
            </a:extLst>
          </p:cNvPr>
          <p:cNvSpPr txBox="1"/>
          <p:nvPr/>
        </p:nvSpPr>
        <p:spPr>
          <a:xfrm>
            <a:off x="3499616" y="2902570"/>
            <a:ext cx="2906771" cy="338554"/>
          </a:xfrm>
          <a:prstGeom prst="rect">
            <a:avLst/>
          </a:prstGeom>
          <a:noFill/>
        </p:spPr>
        <p:txBody>
          <a:bodyPr wrap="square">
            <a:spAutoFit/>
          </a:bodyPr>
          <a:lstStyle/>
          <a:p>
            <a:pPr algn="ctr"/>
            <a:r>
              <a:rPr lang="de-DE" sz="1600" dirty="0">
                <a:solidFill>
                  <a:srgbClr val="3333FF"/>
                </a:solidFill>
                <a:latin typeface="+mn-lt"/>
                <a:cs typeface="Times New Roman" panose="02020603050405020304" pitchFamily="18" charset="0"/>
              </a:rPr>
              <a:t>im Obst- und Gemüsebau</a:t>
            </a:r>
            <a:endParaRPr lang="de-DE" sz="1600" dirty="0">
              <a:solidFill>
                <a:srgbClr val="3333FF"/>
              </a:solidFill>
              <a:latin typeface="+mn-lt"/>
            </a:endParaRPr>
          </a:p>
        </p:txBody>
      </p:sp>
      <p:sp>
        <p:nvSpPr>
          <p:cNvPr id="17" name="Textfeld 16">
            <a:extLst>
              <a:ext uri="{FF2B5EF4-FFF2-40B4-BE49-F238E27FC236}">
                <a16:creationId xmlns:a16="http://schemas.microsoft.com/office/drawing/2014/main" id="{20460653-9E6A-4335-ACFB-9B5AE30B74FB}"/>
              </a:ext>
            </a:extLst>
          </p:cNvPr>
          <p:cNvSpPr txBox="1"/>
          <p:nvPr/>
        </p:nvSpPr>
        <p:spPr>
          <a:xfrm>
            <a:off x="7240334" y="2902570"/>
            <a:ext cx="1840376" cy="338554"/>
          </a:xfrm>
          <a:prstGeom prst="rect">
            <a:avLst/>
          </a:prstGeom>
          <a:noFill/>
        </p:spPr>
        <p:txBody>
          <a:bodyPr wrap="square">
            <a:spAutoFit/>
          </a:bodyPr>
          <a:lstStyle/>
          <a:p>
            <a:pPr algn="ctr"/>
            <a:r>
              <a:rPr lang="de-DE" sz="1600" dirty="0">
                <a:solidFill>
                  <a:srgbClr val="3333FF"/>
                </a:solidFill>
                <a:latin typeface="+mn-lt"/>
                <a:cs typeface="Times New Roman" panose="02020603050405020304" pitchFamily="18" charset="0"/>
              </a:rPr>
              <a:t>im Milchbetrieb</a:t>
            </a:r>
            <a:endParaRPr lang="de-DE" sz="1600" dirty="0">
              <a:solidFill>
                <a:srgbClr val="3333FF"/>
              </a:solidFill>
              <a:latin typeface="+mn-lt"/>
            </a:endParaRPr>
          </a:p>
        </p:txBody>
      </p:sp>
      <p:sp>
        <p:nvSpPr>
          <p:cNvPr id="25" name="Textfeld 24">
            <a:extLst>
              <a:ext uri="{FF2B5EF4-FFF2-40B4-BE49-F238E27FC236}">
                <a16:creationId xmlns:a16="http://schemas.microsoft.com/office/drawing/2014/main" id="{9DA2A373-33DA-41E4-A168-DB1ED818E80E}"/>
              </a:ext>
            </a:extLst>
          </p:cNvPr>
          <p:cNvSpPr txBox="1"/>
          <p:nvPr/>
        </p:nvSpPr>
        <p:spPr>
          <a:xfrm>
            <a:off x="501630" y="4497874"/>
            <a:ext cx="9374841" cy="584775"/>
          </a:xfrm>
          <a:prstGeom prst="rect">
            <a:avLst/>
          </a:prstGeom>
          <a:noFill/>
        </p:spPr>
        <p:txBody>
          <a:bodyPr wrap="square">
            <a:spAutoFit/>
          </a:bodyPr>
          <a:lstStyle/>
          <a:p>
            <a:pPr marL="285750" indent="-285750">
              <a:buFont typeface="Wingdings" panose="05000000000000000000" pitchFamily="2" charset="2"/>
              <a:buChar char="Ø"/>
            </a:pPr>
            <a:r>
              <a:rPr lang="de-DE" sz="1600" dirty="0">
                <a:solidFill>
                  <a:srgbClr val="3333FF"/>
                </a:solidFill>
                <a:latin typeface="+mn-lt"/>
                <a:cs typeface="Times New Roman" panose="02020603050405020304" pitchFamily="18" charset="0"/>
              </a:rPr>
              <a:t>Die „Abfallwärme“ der Kältemaschine kann für die Hauswärme oder Trockenanlagen verwendet werden</a:t>
            </a:r>
          </a:p>
        </p:txBody>
      </p:sp>
      <p:pic>
        <p:nvPicPr>
          <p:cNvPr id="1026" name="Picture 2" descr="Kühlwasserversorgung für Gär- und Lagertanks - Kälte Klima Aktuell">
            <a:extLst>
              <a:ext uri="{FF2B5EF4-FFF2-40B4-BE49-F238E27FC236}">
                <a16:creationId xmlns:a16="http://schemas.microsoft.com/office/drawing/2014/main" id="{88BB770C-0808-4C48-84E6-A4B94C32D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247363"/>
            <a:ext cx="2129813" cy="1595304"/>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Ein Bild, das Plattform, Lagerhaus, U-Bahn enthält.&#10;&#10;Automatisch generierte Beschreibung">
            <a:extLst>
              <a:ext uri="{FF2B5EF4-FFF2-40B4-BE49-F238E27FC236}">
                <a16:creationId xmlns:a16="http://schemas.microsoft.com/office/drawing/2014/main" id="{1FD46A1D-A6D9-4735-9160-77308B3AB1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475" y="1261966"/>
            <a:ext cx="2371052" cy="1580701"/>
          </a:xfrm>
          <a:prstGeom prst="rect">
            <a:avLst/>
          </a:prstGeom>
        </p:spPr>
      </p:pic>
      <p:pic>
        <p:nvPicPr>
          <p:cNvPr id="14" name="Grafik 13" descr="Ein Bild, das drinnen, Wand, Boden, Küche enthält.&#10;&#10;Automatisch generierte Beschreibung">
            <a:extLst>
              <a:ext uri="{FF2B5EF4-FFF2-40B4-BE49-F238E27FC236}">
                <a16:creationId xmlns:a16="http://schemas.microsoft.com/office/drawing/2014/main" id="{CE35A556-29F2-4095-A6E0-BB68F6D35B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051" y="1247363"/>
            <a:ext cx="2206943" cy="1655207"/>
          </a:xfrm>
          <a:prstGeom prst="rect">
            <a:avLst/>
          </a:prstGeom>
        </p:spPr>
      </p:pic>
      <p:sp>
        <p:nvSpPr>
          <p:cNvPr id="12" name="Textfeld 11">
            <a:extLst>
              <a:ext uri="{FF2B5EF4-FFF2-40B4-BE49-F238E27FC236}">
                <a16:creationId xmlns:a16="http://schemas.microsoft.com/office/drawing/2014/main" id="{3BCB7C77-EB04-4912-BBDF-D96C5BEC481A}"/>
              </a:ext>
            </a:extLst>
          </p:cNvPr>
          <p:cNvSpPr txBox="1"/>
          <p:nvPr/>
        </p:nvSpPr>
        <p:spPr>
          <a:xfrm>
            <a:off x="501630" y="3577884"/>
            <a:ext cx="9374841" cy="830997"/>
          </a:xfrm>
          <a:prstGeom prst="rect">
            <a:avLst/>
          </a:prstGeom>
          <a:noFill/>
        </p:spPr>
        <p:txBody>
          <a:bodyPr wrap="square">
            <a:spAutoFit/>
          </a:bodyPr>
          <a:lstStyle/>
          <a:p>
            <a:pPr marL="285750" indent="-285750">
              <a:buFont typeface="Wingdings" panose="05000000000000000000" pitchFamily="2" charset="2"/>
              <a:buChar char="Ø"/>
            </a:pPr>
            <a:r>
              <a:rPr lang="de-DE" sz="1600" dirty="0">
                <a:solidFill>
                  <a:srgbClr val="3333FF"/>
                </a:solidFill>
                <a:latin typeface="+mn-lt"/>
                <a:cs typeface="Times New Roman" panose="02020603050405020304" pitchFamily="18" charset="0"/>
              </a:rPr>
              <a:t>Auch für die Kältemaschinen sorgt die PV-Anlage für die notwendige Energie, denn wenn viel Kälteenergie gebraucht wird (in der warmen Sommerzeit) erzeugt die PV-Anlage den meisten Strom. </a:t>
            </a:r>
          </a:p>
        </p:txBody>
      </p:sp>
      <p:sp>
        <p:nvSpPr>
          <p:cNvPr id="7" name="Rectangle 4">
            <a:extLst>
              <a:ext uri="{FF2B5EF4-FFF2-40B4-BE49-F238E27FC236}">
                <a16:creationId xmlns:a16="http://schemas.microsoft.com/office/drawing/2014/main" id="{CF5BA5C1-F5BE-4A02-9A7A-76D275B2DF61}"/>
              </a:ext>
            </a:extLst>
          </p:cNvPr>
          <p:cNvSpPr>
            <a:spLocks noChangeArrowheads="1"/>
          </p:cNvSpPr>
          <p:nvPr/>
        </p:nvSpPr>
        <p:spPr bwMode="auto">
          <a:xfrm>
            <a:off x="-29528" y="5944028"/>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Wärme- und Kältemaschinen können sich gut ergänzen</a:t>
            </a:r>
          </a:p>
        </p:txBody>
      </p:sp>
    </p:spTree>
    <p:extLst>
      <p:ext uri="{BB962C8B-B14F-4D97-AF65-F5344CB8AC3E}">
        <p14:creationId xmlns:p14="http://schemas.microsoft.com/office/powerpoint/2010/main" val="10746145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1000" fill="hold"/>
                                        <p:tgtEl>
                                          <p:spTgt spid="25"/>
                                        </p:tgtEl>
                                        <p:attrNameLst>
                                          <p:attrName>ppt_x</p:attrName>
                                        </p:attrNameLst>
                                      </p:cBhvr>
                                      <p:tavLst>
                                        <p:tav tm="0">
                                          <p:val>
                                            <p:strVal val="1+#ppt_w/2"/>
                                          </p:val>
                                        </p:tav>
                                        <p:tav tm="100000">
                                          <p:val>
                                            <p:strVal val="#ppt_x"/>
                                          </p:val>
                                        </p:tav>
                                      </p:tavLst>
                                    </p:anim>
                                    <p:anim calcmode="lin" valueType="num">
                                      <p:cBhvr additive="base">
                                        <p:cTn id="14"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714137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Energieverbrauch im landwirtschaftlichen Betrieb (3)</a:t>
            </a:r>
          </a:p>
          <a:p>
            <a:r>
              <a:rPr lang="de-DE" altLang="de-DE" dirty="0">
                <a:solidFill>
                  <a:schemeClr val="bg1"/>
                </a:solidFill>
              </a:rPr>
              <a:t>Landwirtschaftliche Fahrzeuge/Geräte</a:t>
            </a:r>
          </a:p>
        </p:txBody>
      </p:sp>
      <p:pic>
        <p:nvPicPr>
          <p:cNvPr id="3" name="Grafik 2" descr="Ein Bild, das draußen, Himmel, Gras, LKW enthält.&#10;&#10;Automatisch generierte Beschreibung">
            <a:extLst>
              <a:ext uri="{FF2B5EF4-FFF2-40B4-BE49-F238E27FC236}">
                <a16:creationId xmlns:a16="http://schemas.microsoft.com/office/drawing/2014/main" id="{BBF585E0-3E0A-4AAF-BC46-F9D1CE569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63" y="1088082"/>
            <a:ext cx="4572000" cy="2571750"/>
          </a:xfrm>
          <a:prstGeom prst="rect">
            <a:avLst/>
          </a:prstGeom>
        </p:spPr>
      </p:pic>
      <p:sp>
        <p:nvSpPr>
          <p:cNvPr id="4" name="Textfeld 3">
            <a:extLst>
              <a:ext uri="{FF2B5EF4-FFF2-40B4-BE49-F238E27FC236}">
                <a16:creationId xmlns:a16="http://schemas.microsoft.com/office/drawing/2014/main" id="{89143800-8893-46AA-8098-4D914F67592C}"/>
              </a:ext>
            </a:extLst>
          </p:cNvPr>
          <p:cNvSpPr txBox="1"/>
          <p:nvPr/>
        </p:nvSpPr>
        <p:spPr>
          <a:xfrm>
            <a:off x="5792114" y="1072781"/>
            <a:ext cx="3109313" cy="1323439"/>
          </a:xfrm>
          <a:prstGeom prst="rect">
            <a:avLst/>
          </a:prstGeom>
          <a:noFill/>
        </p:spPr>
        <p:txBody>
          <a:bodyPr wrap="none" rtlCol="0">
            <a:spAutoFit/>
          </a:bodyPr>
          <a:lstStyle/>
          <a:p>
            <a:r>
              <a:rPr lang="de-DE" sz="1600" b="1" dirty="0">
                <a:solidFill>
                  <a:srgbClr val="3333FF"/>
                </a:solidFill>
              </a:rPr>
              <a:t>Fendt e100, Technische Daten</a:t>
            </a:r>
          </a:p>
          <a:p>
            <a:r>
              <a:rPr lang="de-DE" sz="1600" dirty="0">
                <a:solidFill>
                  <a:srgbClr val="3333FF"/>
                </a:solidFill>
              </a:rPr>
              <a:t>Leistung: 50 kW</a:t>
            </a:r>
          </a:p>
          <a:p>
            <a:r>
              <a:rPr lang="de-DE" sz="1600" dirty="0">
                <a:solidFill>
                  <a:srgbClr val="3333FF"/>
                </a:solidFill>
              </a:rPr>
              <a:t>Akku-Kapazität: 100 kWh</a:t>
            </a:r>
            <a:br>
              <a:rPr lang="de-DE" sz="1600" dirty="0">
                <a:solidFill>
                  <a:srgbClr val="3333FF"/>
                </a:solidFill>
              </a:rPr>
            </a:br>
            <a:r>
              <a:rPr lang="de-DE" sz="1600" dirty="0">
                <a:solidFill>
                  <a:srgbClr val="3333FF"/>
                </a:solidFill>
              </a:rPr>
              <a:t>Traktorbetrieb: bis zu 5 h</a:t>
            </a:r>
            <a:br>
              <a:rPr lang="de-DE" sz="1600" dirty="0">
                <a:solidFill>
                  <a:srgbClr val="3333FF"/>
                </a:solidFill>
              </a:rPr>
            </a:br>
            <a:r>
              <a:rPr lang="de-DE" sz="1600" dirty="0">
                <a:solidFill>
                  <a:srgbClr val="3333FF"/>
                </a:solidFill>
              </a:rPr>
              <a:t>Markteinführung: &gt; 2023</a:t>
            </a:r>
          </a:p>
        </p:txBody>
      </p:sp>
      <p:sp>
        <p:nvSpPr>
          <p:cNvPr id="7" name="Textfeld 6">
            <a:extLst>
              <a:ext uri="{FF2B5EF4-FFF2-40B4-BE49-F238E27FC236}">
                <a16:creationId xmlns:a16="http://schemas.microsoft.com/office/drawing/2014/main" id="{21A38837-705C-440D-A758-5A88038E4FF2}"/>
              </a:ext>
            </a:extLst>
          </p:cNvPr>
          <p:cNvSpPr txBox="1"/>
          <p:nvPr/>
        </p:nvSpPr>
        <p:spPr>
          <a:xfrm>
            <a:off x="5662863" y="3347308"/>
            <a:ext cx="1234633" cy="338554"/>
          </a:xfrm>
          <a:prstGeom prst="rect">
            <a:avLst/>
          </a:prstGeom>
          <a:noFill/>
        </p:spPr>
        <p:txBody>
          <a:bodyPr wrap="none" rtlCol="0">
            <a:spAutoFit/>
          </a:bodyPr>
          <a:lstStyle/>
          <a:p>
            <a:r>
              <a:rPr lang="de-DE" sz="1600" dirty="0"/>
              <a:t>Foto: Fendt</a:t>
            </a:r>
          </a:p>
        </p:txBody>
      </p:sp>
      <p:sp>
        <p:nvSpPr>
          <p:cNvPr id="6" name="Rectangle 4">
            <a:extLst>
              <a:ext uri="{FF2B5EF4-FFF2-40B4-BE49-F238E27FC236}">
                <a16:creationId xmlns:a16="http://schemas.microsoft.com/office/drawing/2014/main" id="{EE48F20B-328E-4BB9-A2BA-16F1B26D5DBB}"/>
              </a:ext>
            </a:extLst>
          </p:cNvPr>
          <p:cNvSpPr>
            <a:spLocks noChangeArrowheads="1"/>
          </p:cNvSpPr>
          <p:nvPr/>
        </p:nvSpPr>
        <p:spPr bwMode="auto">
          <a:xfrm>
            <a:off x="-14514" y="6040206"/>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Auch die landwirtschaftlichen Geräte werden klimaneutral!</a:t>
            </a:r>
          </a:p>
        </p:txBody>
      </p:sp>
      <p:grpSp>
        <p:nvGrpSpPr>
          <p:cNvPr id="5" name="Gruppieren 4">
            <a:extLst>
              <a:ext uri="{FF2B5EF4-FFF2-40B4-BE49-F238E27FC236}">
                <a16:creationId xmlns:a16="http://schemas.microsoft.com/office/drawing/2014/main" id="{D87BF4A1-B2C2-447B-9DDA-8A8AB5436214}"/>
              </a:ext>
            </a:extLst>
          </p:cNvPr>
          <p:cNvGrpSpPr/>
          <p:nvPr/>
        </p:nvGrpSpPr>
        <p:grpSpPr>
          <a:xfrm>
            <a:off x="437379" y="3874472"/>
            <a:ext cx="9468621" cy="1848896"/>
            <a:chOff x="437379" y="3874472"/>
            <a:chExt cx="9468621" cy="1848896"/>
          </a:xfrm>
        </p:grpSpPr>
        <p:grpSp>
          <p:nvGrpSpPr>
            <p:cNvPr id="2" name="Gruppieren 1">
              <a:extLst>
                <a:ext uri="{FF2B5EF4-FFF2-40B4-BE49-F238E27FC236}">
                  <a16:creationId xmlns:a16="http://schemas.microsoft.com/office/drawing/2014/main" id="{D3644758-0C48-4E93-AFFB-7E66154440F4}"/>
                </a:ext>
              </a:extLst>
            </p:cNvPr>
            <p:cNvGrpSpPr/>
            <p:nvPr/>
          </p:nvGrpSpPr>
          <p:grpSpPr>
            <a:xfrm>
              <a:off x="437379" y="3874472"/>
              <a:ext cx="9468621" cy="1848896"/>
              <a:chOff x="437379" y="3848129"/>
              <a:chExt cx="9468621" cy="1848896"/>
            </a:xfrm>
          </p:grpSpPr>
          <p:sp>
            <p:nvSpPr>
              <p:cNvPr id="13" name="Textfeld 12">
                <a:extLst>
                  <a:ext uri="{FF2B5EF4-FFF2-40B4-BE49-F238E27FC236}">
                    <a16:creationId xmlns:a16="http://schemas.microsoft.com/office/drawing/2014/main" id="{B0226E9C-17FC-4B2F-BA4A-ACFA63304ED7}"/>
                  </a:ext>
                </a:extLst>
              </p:cNvPr>
              <p:cNvSpPr txBox="1"/>
              <p:nvPr/>
            </p:nvSpPr>
            <p:spPr>
              <a:xfrm>
                <a:off x="437379" y="3848129"/>
                <a:ext cx="9468621"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Umstellung der landwirtschaftlichen Gräte und Fahrzeuge auf Elektrobetrieb wird erst seit kurzer Zeit auf Forschungs- und Endwicklungsebene betrieben.</a:t>
                </a:r>
                <a:br>
                  <a:rPr lang="de-DE" sz="1600" dirty="0">
                    <a:solidFill>
                      <a:srgbClr val="3333FF"/>
                    </a:solidFill>
                  </a:rPr>
                </a:br>
                <a:r>
                  <a:rPr lang="de-DE" sz="1600" dirty="0">
                    <a:solidFill>
                      <a:srgbClr val="3333FF"/>
                    </a:solidFill>
                  </a:rPr>
                  <a:t>Beispiele: Fendt und John Deere haben schon erste Exemplare vorgestellt.</a:t>
                </a:r>
              </a:p>
            </p:txBody>
          </p:sp>
          <p:sp>
            <p:nvSpPr>
              <p:cNvPr id="8" name="Textfeld 7">
                <a:extLst>
                  <a:ext uri="{FF2B5EF4-FFF2-40B4-BE49-F238E27FC236}">
                    <a16:creationId xmlns:a16="http://schemas.microsoft.com/office/drawing/2014/main" id="{C9A53941-B9D5-419A-8468-56D41DDDD459}"/>
                  </a:ext>
                </a:extLst>
              </p:cNvPr>
              <p:cNvSpPr txBox="1"/>
              <p:nvPr/>
            </p:nvSpPr>
            <p:spPr>
              <a:xfrm>
                <a:off x="437379" y="4866028"/>
                <a:ext cx="9468621"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Nur bei ganz schweren Arbeiten (pflügen) werden sehr große Leistungen und damit große Energiemengen bei den Akkus benötigt. E-Traktoren für den Wingert könnten schon bald Realität werden.</a:t>
                </a:r>
              </a:p>
            </p:txBody>
          </p:sp>
        </p:grpSp>
        <p:sp>
          <p:nvSpPr>
            <p:cNvPr id="10" name="Text Box 14">
              <a:extLst>
                <a:ext uri="{FF2B5EF4-FFF2-40B4-BE49-F238E27FC236}">
                  <a16:creationId xmlns:a16="http://schemas.microsoft.com/office/drawing/2014/main" id="{218BE520-6342-44D3-9D5D-A2C4B6BE09F3}"/>
                </a:ext>
              </a:extLst>
            </p:cNvPr>
            <p:cNvSpPr txBox="1">
              <a:spLocks noChangeArrowheads="1"/>
            </p:cNvSpPr>
            <p:nvPr/>
          </p:nvSpPr>
          <p:spPr bwMode="auto">
            <a:xfrm flipH="1">
              <a:off x="9364356" y="3950357"/>
              <a:ext cx="241923"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11)</a:t>
              </a:r>
            </a:p>
          </p:txBody>
        </p:sp>
      </p:grpSp>
      <p:sp>
        <p:nvSpPr>
          <p:cNvPr id="11" name="Text Box 14">
            <a:extLst>
              <a:ext uri="{FF2B5EF4-FFF2-40B4-BE49-F238E27FC236}">
                <a16:creationId xmlns:a16="http://schemas.microsoft.com/office/drawing/2014/main" id="{C81153CF-C02B-4ADF-A243-B2B358C867B1}"/>
              </a:ext>
            </a:extLst>
          </p:cNvPr>
          <p:cNvSpPr txBox="1">
            <a:spLocks noChangeArrowheads="1"/>
          </p:cNvSpPr>
          <p:nvPr/>
        </p:nvSpPr>
        <p:spPr bwMode="auto">
          <a:xfrm flipH="1">
            <a:off x="9150997" y="1196997"/>
            <a:ext cx="213360"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11)</a:t>
            </a:r>
          </a:p>
        </p:txBody>
      </p:sp>
      <p:sp>
        <p:nvSpPr>
          <p:cNvPr id="12" name="Text Box 14">
            <a:extLst>
              <a:ext uri="{FF2B5EF4-FFF2-40B4-BE49-F238E27FC236}">
                <a16:creationId xmlns:a16="http://schemas.microsoft.com/office/drawing/2014/main" id="{DA8C0AAA-F7E6-40DA-BA37-081C4CCDDD05}"/>
              </a:ext>
            </a:extLst>
          </p:cNvPr>
          <p:cNvSpPr txBox="1">
            <a:spLocks noChangeArrowheads="1"/>
          </p:cNvSpPr>
          <p:nvPr/>
        </p:nvSpPr>
        <p:spPr bwMode="auto">
          <a:xfrm>
            <a:off x="8233789" y="5946976"/>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335301154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Gerader Verbinder 106">
            <a:extLst>
              <a:ext uri="{FF2B5EF4-FFF2-40B4-BE49-F238E27FC236}">
                <a16:creationId xmlns:a16="http://schemas.microsoft.com/office/drawing/2014/main" id="{4407741E-5B49-49A2-A586-2167D1EE32F3}"/>
              </a:ext>
            </a:extLst>
          </p:cNvPr>
          <p:cNvCxnSpPr/>
          <p:nvPr/>
        </p:nvCxnSpPr>
        <p:spPr bwMode="auto">
          <a:xfrm>
            <a:off x="5157069" y="4841058"/>
            <a:ext cx="852136"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23175"/>
            <a:ext cx="6387967"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err="1">
                <a:solidFill>
                  <a:schemeClr val="bg1"/>
                </a:solidFill>
              </a:rPr>
              <a:t>Sektorkopplung</a:t>
            </a:r>
            <a:r>
              <a:rPr lang="de-DE" altLang="de-DE" dirty="0">
                <a:solidFill>
                  <a:schemeClr val="bg1"/>
                </a:solidFill>
              </a:rPr>
              <a:t> im landwirtschaftlichen Betrieb</a:t>
            </a:r>
            <a:br>
              <a:rPr lang="de-DE" altLang="de-DE" dirty="0">
                <a:solidFill>
                  <a:schemeClr val="bg1"/>
                </a:solidFill>
              </a:rPr>
            </a:br>
            <a:r>
              <a:rPr lang="de-DE" altLang="de-DE" dirty="0">
                <a:solidFill>
                  <a:schemeClr val="bg1"/>
                </a:solidFill>
              </a:rPr>
              <a:t>„</a:t>
            </a:r>
            <a:r>
              <a:rPr lang="de-DE" altLang="de-DE" dirty="0" err="1">
                <a:solidFill>
                  <a:schemeClr val="bg1"/>
                </a:solidFill>
              </a:rPr>
              <a:t>Prosumer</a:t>
            </a:r>
            <a:r>
              <a:rPr lang="de-DE" altLang="de-DE" dirty="0">
                <a:solidFill>
                  <a:schemeClr val="bg1"/>
                </a:solidFill>
              </a:rPr>
              <a:t>“ </a:t>
            </a:r>
            <a:endParaRPr lang="de-DE" altLang="de-DE" sz="2000" dirty="0">
              <a:solidFill>
                <a:schemeClr val="bg1"/>
              </a:solidFill>
            </a:endParaRPr>
          </a:p>
        </p:txBody>
      </p:sp>
      <p:sp>
        <p:nvSpPr>
          <p:cNvPr id="57" name="Text Box 14">
            <a:extLst>
              <a:ext uri="{FF2B5EF4-FFF2-40B4-BE49-F238E27FC236}">
                <a16:creationId xmlns:a16="http://schemas.microsoft.com/office/drawing/2014/main" id="{785F2561-178D-4F04-99A7-F00206D44084}"/>
              </a:ext>
            </a:extLst>
          </p:cNvPr>
          <p:cNvSpPr txBox="1">
            <a:spLocks noChangeArrowheads="1"/>
          </p:cNvSpPr>
          <p:nvPr/>
        </p:nvSpPr>
        <p:spPr bwMode="auto">
          <a:xfrm>
            <a:off x="8705905" y="4757345"/>
            <a:ext cx="1124026"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ISE e.V. </a:t>
            </a:r>
          </a:p>
        </p:txBody>
      </p:sp>
      <p:sp>
        <p:nvSpPr>
          <p:cNvPr id="25" name="Freihandform: Form 24">
            <a:extLst>
              <a:ext uri="{FF2B5EF4-FFF2-40B4-BE49-F238E27FC236}">
                <a16:creationId xmlns:a16="http://schemas.microsoft.com/office/drawing/2014/main" id="{F64888F2-EA3B-4C3C-8BFC-E4A8F8F015D3}"/>
              </a:ext>
            </a:extLst>
          </p:cNvPr>
          <p:cNvSpPr/>
          <p:nvPr/>
        </p:nvSpPr>
        <p:spPr>
          <a:xfrm rot="10800000" flipH="1" flipV="1">
            <a:off x="2019653" y="1612179"/>
            <a:ext cx="3634648" cy="2846426"/>
          </a:xfrm>
          <a:custGeom>
            <a:avLst/>
            <a:gdLst>
              <a:gd name="connsiteX0" fmla="*/ 497198 w 3607783"/>
              <a:gd name="connsiteY0" fmla="*/ 32132 h 3347910"/>
              <a:gd name="connsiteX1" fmla="*/ 242962 w 3607783"/>
              <a:gd name="connsiteY1" fmla="*/ 742414 h 3347910"/>
              <a:gd name="connsiteX2" fmla="*/ 0 w 3607783"/>
              <a:gd name="connsiteY2" fmla="*/ 1446496 h 3347910"/>
              <a:gd name="connsiteX3" fmla="*/ 10147 w 3607783"/>
              <a:gd name="connsiteY3" fmla="*/ 1468481 h 3347910"/>
              <a:gd name="connsiteX4" fmla="*/ 197301 w 3607783"/>
              <a:gd name="connsiteY4" fmla="*/ 1403653 h 3347910"/>
              <a:gd name="connsiteX5" fmla="*/ 202938 w 3607783"/>
              <a:gd name="connsiteY5" fmla="*/ 1478064 h 3347910"/>
              <a:gd name="connsiteX6" fmla="*/ 214212 w 3607783"/>
              <a:gd name="connsiteY6" fmla="*/ 2043471 h 3347910"/>
              <a:gd name="connsiteX7" fmla="*/ 225486 w 3607783"/>
              <a:gd name="connsiteY7" fmla="*/ 2580129 h 3347910"/>
              <a:gd name="connsiteX8" fmla="*/ 225486 w 3607783"/>
              <a:gd name="connsiteY8" fmla="*/ 2626354 h 3347910"/>
              <a:gd name="connsiteX9" fmla="*/ 421660 w 3607783"/>
              <a:gd name="connsiteY9" fmla="*/ 2780812 h 3347910"/>
              <a:gd name="connsiteX10" fmla="*/ 879961 w 3607783"/>
              <a:gd name="connsiteY10" fmla="*/ 3141590 h 3347910"/>
              <a:gd name="connsiteX11" fmla="*/ 1142653 w 3607783"/>
              <a:gd name="connsiteY11" fmla="*/ 3347910 h 3347910"/>
              <a:gd name="connsiteX12" fmla="*/ 2246973 w 3607783"/>
              <a:gd name="connsiteY12" fmla="*/ 3325362 h 3347910"/>
              <a:gd name="connsiteX13" fmla="*/ 3351856 w 3607783"/>
              <a:gd name="connsiteY13" fmla="*/ 3301686 h 3347910"/>
              <a:gd name="connsiteX14" fmla="*/ 3359748 w 3607783"/>
              <a:gd name="connsiteY14" fmla="*/ 2686108 h 3347910"/>
              <a:gd name="connsiteX15" fmla="*/ 3368768 w 3607783"/>
              <a:gd name="connsiteY15" fmla="*/ 2047417 h 3347910"/>
              <a:gd name="connsiteX16" fmla="*/ 3371586 w 3607783"/>
              <a:gd name="connsiteY16" fmla="*/ 2023741 h 3347910"/>
              <a:gd name="connsiteX17" fmla="*/ 3421193 w 3607783"/>
              <a:gd name="connsiteY17" fmla="*/ 2023741 h 3347910"/>
              <a:gd name="connsiteX18" fmla="*/ 3539010 w 3607783"/>
              <a:gd name="connsiteY18" fmla="*/ 2019795 h 3347910"/>
              <a:gd name="connsiteX19" fmla="*/ 3607783 w 3607783"/>
              <a:gd name="connsiteY19" fmla="*/ 2016413 h 3347910"/>
              <a:gd name="connsiteX20" fmla="*/ 3607783 w 3607783"/>
              <a:gd name="connsiteY20" fmla="*/ 1997810 h 3347910"/>
              <a:gd name="connsiteX21" fmla="*/ 3484329 w 3607783"/>
              <a:gd name="connsiteY21" fmla="*/ 1712570 h 3347910"/>
              <a:gd name="connsiteX22" fmla="*/ 2955564 w 3607783"/>
              <a:gd name="connsiteY22" fmla="*/ 569353 h 3347910"/>
              <a:gd name="connsiteX23" fmla="*/ 2761082 w 3607783"/>
              <a:gd name="connsiteY23" fmla="*/ 148257 h 3347910"/>
              <a:gd name="connsiteX24" fmla="*/ 2727259 w 3607783"/>
              <a:gd name="connsiteY24" fmla="*/ 73847 h 3347910"/>
              <a:gd name="connsiteX25" fmla="*/ 2692308 w 3607783"/>
              <a:gd name="connsiteY25" fmla="*/ 71028 h 3347910"/>
              <a:gd name="connsiteX26" fmla="*/ 2367608 w 3607783"/>
              <a:gd name="connsiteY26" fmla="*/ 59190 h 3347910"/>
              <a:gd name="connsiteX27" fmla="*/ 1296547 w 3607783"/>
              <a:gd name="connsiteY27" fmla="*/ 25367 h 3347910"/>
              <a:gd name="connsiteX28" fmla="*/ 511854 w 3607783"/>
              <a:gd name="connsiteY28" fmla="*/ 0 h 3347910"/>
              <a:gd name="connsiteX29" fmla="*/ 497198 w 3607783"/>
              <a:gd name="connsiteY29" fmla="*/ 32132 h 3347910"/>
              <a:gd name="connsiteX30" fmla="*/ 1519215 w 3607783"/>
              <a:gd name="connsiteY30" fmla="*/ 99214 h 3347910"/>
              <a:gd name="connsiteX31" fmla="*/ 2581820 w 3607783"/>
              <a:gd name="connsiteY31" fmla="*/ 133601 h 3347910"/>
              <a:gd name="connsiteX32" fmla="*/ 2681034 w 3607783"/>
              <a:gd name="connsiteY32" fmla="*/ 136983 h 3347910"/>
              <a:gd name="connsiteX33" fmla="*/ 2709783 w 3607783"/>
              <a:gd name="connsiteY33" fmla="*/ 199556 h 3347910"/>
              <a:gd name="connsiteX34" fmla="*/ 3062670 w 3607783"/>
              <a:gd name="connsiteY34" fmla="*/ 961136 h 3347910"/>
              <a:gd name="connsiteX35" fmla="*/ 3454452 w 3607783"/>
              <a:gd name="connsiteY35" fmla="*/ 1806710 h 3347910"/>
              <a:gd name="connsiteX36" fmla="*/ 3522098 w 3607783"/>
              <a:gd name="connsiteY36" fmla="*/ 1953277 h 3347910"/>
              <a:gd name="connsiteX37" fmla="*/ 3414429 w 3607783"/>
              <a:gd name="connsiteY37" fmla="*/ 1957786 h 3347910"/>
              <a:gd name="connsiteX38" fmla="*/ 3305631 w 3607783"/>
              <a:gd name="connsiteY38" fmla="*/ 1963423 h 3347910"/>
              <a:gd name="connsiteX39" fmla="*/ 3295485 w 3607783"/>
              <a:gd name="connsiteY39" fmla="*/ 2598168 h 3347910"/>
              <a:gd name="connsiteX40" fmla="*/ 3283646 w 3607783"/>
              <a:gd name="connsiteY40" fmla="*/ 3234603 h 3347910"/>
              <a:gd name="connsiteX41" fmla="*/ 1211990 w 3607783"/>
              <a:gd name="connsiteY41" fmla="*/ 3280264 h 3347910"/>
              <a:gd name="connsiteX42" fmla="*/ 1164074 w 3607783"/>
              <a:gd name="connsiteY42" fmla="*/ 3280828 h 3347910"/>
              <a:gd name="connsiteX43" fmla="*/ 730012 w 3607783"/>
              <a:gd name="connsiteY43" fmla="*/ 2939216 h 3347910"/>
              <a:gd name="connsiteX44" fmla="*/ 295951 w 3607783"/>
              <a:gd name="connsiteY44" fmla="*/ 2597041 h 3347910"/>
              <a:gd name="connsiteX45" fmla="*/ 292005 w 3607783"/>
              <a:gd name="connsiteY45" fmla="*/ 2523194 h 3347910"/>
              <a:gd name="connsiteX46" fmla="*/ 276221 w 3607783"/>
              <a:gd name="connsiteY46" fmla="*/ 1879993 h 3347910"/>
              <a:gd name="connsiteX47" fmla="*/ 264383 w 3607783"/>
              <a:gd name="connsiteY47" fmla="*/ 1310640 h 3347910"/>
              <a:gd name="connsiteX48" fmla="*/ 379945 w 3607783"/>
              <a:gd name="connsiteY48" fmla="*/ 963955 h 3347910"/>
              <a:gd name="connsiteX49" fmla="*/ 555260 w 3607783"/>
              <a:gd name="connsiteY49" fmla="*/ 443645 h 3347910"/>
              <a:gd name="connsiteX50" fmla="*/ 615578 w 3607783"/>
              <a:gd name="connsiteY50" fmla="*/ 270020 h 3347910"/>
              <a:gd name="connsiteX51" fmla="*/ 584010 w 3607783"/>
              <a:gd name="connsiteY51" fmla="*/ 178134 h 3347910"/>
              <a:gd name="connsiteX52" fmla="*/ 554133 w 3607783"/>
              <a:gd name="connsiteY52" fmla="*/ 67646 h 3347910"/>
              <a:gd name="connsiteX53" fmla="*/ 1519215 w 3607783"/>
              <a:gd name="connsiteY53" fmla="*/ 99214 h 334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07783" h="3347910">
                <a:moveTo>
                  <a:pt x="497198" y="32132"/>
                </a:moveTo>
                <a:cubicBezTo>
                  <a:pt x="490997" y="50171"/>
                  <a:pt x="376562" y="369798"/>
                  <a:pt x="242962" y="742414"/>
                </a:cubicBezTo>
                <a:cubicBezTo>
                  <a:pt x="55244" y="1265543"/>
                  <a:pt x="0" y="1426202"/>
                  <a:pt x="0" y="1446496"/>
                </a:cubicBezTo>
                <a:cubicBezTo>
                  <a:pt x="0" y="1469044"/>
                  <a:pt x="1127" y="1471863"/>
                  <a:pt x="10147" y="1468481"/>
                </a:cubicBezTo>
                <a:cubicBezTo>
                  <a:pt x="47352" y="1453824"/>
                  <a:pt x="192227" y="1403653"/>
                  <a:pt x="197301" y="1403653"/>
                </a:cubicBezTo>
                <a:cubicBezTo>
                  <a:pt x="200683" y="1403653"/>
                  <a:pt x="202938" y="1430712"/>
                  <a:pt x="202938" y="1478064"/>
                </a:cubicBezTo>
                <a:cubicBezTo>
                  <a:pt x="202938" y="1519215"/>
                  <a:pt x="208011" y="1773451"/>
                  <a:pt x="214212" y="2043471"/>
                </a:cubicBezTo>
                <a:cubicBezTo>
                  <a:pt x="220413" y="2312928"/>
                  <a:pt x="225486" y="2554762"/>
                  <a:pt x="225486" y="2580129"/>
                </a:cubicBezTo>
                <a:lnTo>
                  <a:pt x="225486" y="2626354"/>
                </a:lnTo>
                <a:lnTo>
                  <a:pt x="421660" y="2780812"/>
                </a:lnTo>
                <a:cubicBezTo>
                  <a:pt x="529329" y="2865369"/>
                  <a:pt x="735650" y="3027720"/>
                  <a:pt x="879961" y="3141590"/>
                </a:cubicBezTo>
                <a:lnTo>
                  <a:pt x="1142653" y="3347910"/>
                </a:lnTo>
                <a:lnTo>
                  <a:pt x="2246973" y="3325362"/>
                </a:lnTo>
                <a:cubicBezTo>
                  <a:pt x="2854095" y="3312960"/>
                  <a:pt x="3351856" y="3302249"/>
                  <a:pt x="3351856" y="3301686"/>
                </a:cubicBezTo>
                <a:cubicBezTo>
                  <a:pt x="3352420" y="3301122"/>
                  <a:pt x="3355802" y="3024337"/>
                  <a:pt x="3359748" y="2686108"/>
                </a:cubicBezTo>
                <a:cubicBezTo>
                  <a:pt x="3363130" y="2347878"/>
                  <a:pt x="3367076" y="2060946"/>
                  <a:pt x="3368768" y="2047417"/>
                </a:cubicBezTo>
                <a:lnTo>
                  <a:pt x="3371586" y="2023741"/>
                </a:lnTo>
                <a:lnTo>
                  <a:pt x="3421193" y="2023741"/>
                </a:lnTo>
                <a:cubicBezTo>
                  <a:pt x="3448252" y="2023741"/>
                  <a:pt x="3501805" y="2022050"/>
                  <a:pt x="3539010" y="2019795"/>
                </a:cubicBezTo>
                <a:lnTo>
                  <a:pt x="3607783" y="2016413"/>
                </a:lnTo>
                <a:lnTo>
                  <a:pt x="3607783" y="1997810"/>
                </a:lnTo>
                <a:cubicBezTo>
                  <a:pt x="3607783" y="1985972"/>
                  <a:pt x="3565505" y="1887886"/>
                  <a:pt x="3484329" y="1712570"/>
                </a:cubicBezTo>
                <a:cubicBezTo>
                  <a:pt x="3347910" y="1417183"/>
                  <a:pt x="3196834" y="1090791"/>
                  <a:pt x="2955564" y="569353"/>
                </a:cubicBezTo>
                <a:cubicBezTo>
                  <a:pt x="2867060" y="378817"/>
                  <a:pt x="2779684" y="189409"/>
                  <a:pt x="2761082" y="148257"/>
                </a:cubicBezTo>
                <a:lnTo>
                  <a:pt x="2727259" y="73847"/>
                </a:lnTo>
                <a:lnTo>
                  <a:pt x="2692308" y="71028"/>
                </a:lnTo>
                <a:cubicBezTo>
                  <a:pt x="2673706" y="69337"/>
                  <a:pt x="2527139" y="64264"/>
                  <a:pt x="2367608" y="59190"/>
                </a:cubicBezTo>
                <a:cubicBezTo>
                  <a:pt x="2208076" y="54117"/>
                  <a:pt x="1726099" y="38896"/>
                  <a:pt x="1296547" y="25367"/>
                </a:cubicBezTo>
                <a:cubicBezTo>
                  <a:pt x="866995" y="11274"/>
                  <a:pt x="514109" y="0"/>
                  <a:pt x="511854" y="0"/>
                </a:cubicBezTo>
                <a:cubicBezTo>
                  <a:pt x="510163" y="0"/>
                  <a:pt x="503399" y="14657"/>
                  <a:pt x="497198" y="32132"/>
                </a:cubicBezTo>
                <a:close/>
                <a:moveTo>
                  <a:pt x="1519215" y="99214"/>
                </a:moveTo>
                <a:cubicBezTo>
                  <a:pt x="2049672" y="116126"/>
                  <a:pt x="2527703" y="131910"/>
                  <a:pt x="2581820" y="133601"/>
                </a:cubicBezTo>
                <a:lnTo>
                  <a:pt x="2681034" y="136983"/>
                </a:lnTo>
                <a:lnTo>
                  <a:pt x="2709783" y="199556"/>
                </a:lnTo>
                <a:cubicBezTo>
                  <a:pt x="2725568" y="233942"/>
                  <a:pt x="2883972" y="576682"/>
                  <a:pt x="3062670" y="961136"/>
                </a:cubicBezTo>
                <a:cubicBezTo>
                  <a:pt x="3240804" y="1345591"/>
                  <a:pt x="3417247" y="1726099"/>
                  <a:pt x="3454452" y="1806710"/>
                </a:cubicBezTo>
                <a:lnTo>
                  <a:pt x="3522098" y="1953277"/>
                </a:lnTo>
                <a:lnTo>
                  <a:pt x="3414429" y="1957786"/>
                </a:lnTo>
                <a:cubicBezTo>
                  <a:pt x="3355238" y="1960041"/>
                  <a:pt x="3306195" y="1962860"/>
                  <a:pt x="3305631" y="1963423"/>
                </a:cubicBezTo>
                <a:cubicBezTo>
                  <a:pt x="3304504" y="1963987"/>
                  <a:pt x="3299994" y="2249791"/>
                  <a:pt x="3295485" y="2598168"/>
                </a:cubicBezTo>
                <a:cubicBezTo>
                  <a:pt x="3290975" y="2945981"/>
                  <a:pt x="3285901" y="3232349"/>
                  <a:pt x="3283646" y="3234603"/>
                </a:cubicBezTo>
                <a:cubicBezTo>
                  <a:pt x="3280828" y="3237986"/>
                  <a:pt x="1391815" y="3279137"/>
                  <a:pt x="1211990" y="3280264"/>
                </a:cubicBezTo>
                <a:lnTo>
                  <a:pt x="1164074" y="3280828"/>
                </a:lnTo>
                <a:lnTo>
                  <a:pt x="730012" y="2939216"/>
                </a:lnTo>
                <a:lnTo>
                  <a:pt x="295951" y="2597041"/>
                </a:lnTo>
                <a:lnTo>
                  <a:pt x="292005" y="2523194"/>
                </a:lnTo>
                <a:cubicBezTo>
                  <a:pt x="289750" y="2482606"/>
                  <a:pt x="282422" y="2192856"/>
                  <a:pt x="276221" y="1879993"/>
                </a:cubicBezTo>
                <a:lnTo>
                  <a:pt x="264383" y="1310640"/>
                </a:lnTo>
                <a:lnTo>
                  <a:pt x="379945" y="963955"/>
                </a:lnTo>
                <a:cubicBezTo>
                  <a:pt x="443081" y="773419"/>
                  <a:pt x="522001" y="538913"/>
                  <a:pt x="555260" y="443645"/>
                </a:cubicBezTo>
                <a:lnTo>
                  <a:pt x="615578" y="270020"/>
                </a:lnTo>
                <a:lnTo>
                  <a:pt x="584010" y="178134"/>
                </a:lnTo>
                <a:cubicBezTo>
                  <a:pt x="556952" y="99214"/>
                  <a:pt x="547932" y="67646"/>
                  <a:pt x="554133" y="67646"/>
                </a:cubicBezTo>
                <a:cubicBezTo>
                  <a:pt x="554697" y="67646"/>
                  <a:pt x="989322" y="81739"/>
                  <a:pt x="1519215" y="99214"/>
                </a:cubicBezTo>
                <a:close/>
              </a:path>
            </a:pathLst>
          </a:custGeom>
          <a:solidFill>
            <a:srgbClr val="FFC000"/>
          </a:solidFill>
          <a:ln w="19050" cap="flat">
            <a:solidFill>
              <a:schemeClr val="tx1"/>
            </a:solid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62274F68-4B89-4807-9591-2C0833F4EF78}"/>
              </a:ext>
            </a:extLst>
          </p:cNvPr>
          <p:cNvSpPr/>
          <p:nvPr/>
        </p:nvSpPr>
        <p:spPr>
          <a:xfrm rot="10800000" flipV="1">
            <a:off x="3008696" y="4231095"/>
            <a:ext cx="5508" cy="16426"/>
          </a:xfrm>
          <a:custGeom>
            <a:avLst/>
            <a:gdLst>
              <a:gd name="connsiteX0" fmla="*/ 1435 w 7323"/>
              <a:gd name="connsiteY0" fmla="*/ 8217 h 19320"/>
              <a:gd name="connsiteX1" fmla="*/ 1999 w 7323"/>
              <a:gd name="connsiteY1" fmla="*/ 18928 h 19320"/>
              <a:gd name="connsiteX2" fmla="*/ 7073 w 7323"/>
              <a:gd name="connsiteY2" fmla="*/ 10472 h 19320"/>
              <a:gd name="connsiteX3" fmla="*/ 1435 w 7323"/>
              <a:gd name="connsiteY3" fmla="*/ 8217 h 19320"/>
            </a:gdLst>
            <a:ahLst/>
            <a:cxnLst>
              <a:cxn ang="0">
                <a:pos x="connsiteX0" y="connsiteY0"/>
              </a:cxn>
              <a:cxn ang="0">
                <a:pos x="connsiteX1" y="connsiteY1"/>
              </a:cxn>
              <a:cxn ang="0">
                <a:pos x="connsiteX2" y="connsiteY2"/>
              </a:cxn>
              <a:cxn ang="0">
                <a:pos x="connsiteX3" y="connsiteY3"/>
              </a:cxn>
            </a:cxnLst>
            <a:rect l="l" t="t" r="r" b="b"/>
            <a:pathLst>
              <a:path w="7323" h="19320">
                <a:moveTo>
                  <a:pt x="1435" y="8217"/>
                </a:moveTo>
                <a:cubicBezTo>
                  <a:pt x="-819" y="12727"/>
                  <a:pt x="-256" y="17237"/>
                  <a:pt x="1999" y="18928"/>
                </a:cubicBezTo>
                <a:cubicBezTo>
                  <a:pt x="4254" y="20619"/>
                  <a:pt x="7073" y="16673"/>
                  <a:pt x="7073" y="10472"/>
                </a:cubicBezTo>
                <a:cubicBezTo>
                  <a:pt x="8200" y="-2494"/>
                  <a:pt x="5381" y="-3621"/>
                  <a:pt x="1435" y="8217"/>
                </a:cubicBezTo>
                <a:close/>
              </a:path>
            </a:pathLst>
          </a:custGeom>
          <a:solidFill>
            <a:srgbClr val="000000"/>
          </a:solidFill>
          <a:ln w="563"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E435D46E-45B3-4BCF-9463-2DBDB107C0C8}"/>
              </a:ext>
            </a:extLst>
          </p:cNvPr>
          <p:cNvSpPr/>
          <p:nvPr/>
        </p:nvSpPr>
        <p:spPr>
          <a:xfrm rot="10800000" flipV="1">
            <a:off x="4031031" y="3591115"/>
            <a:ext cx="12694" cy="19171"/>
          </a:xfrm>
          <a:custGeom>
            <a:avLst/>
            <a:gdLst>
              <a:gd name="connsiteX0" fmla="*/ 5954 w 16876"/>
              <a:gd name="connsiteY0" fmla="*/ 11274 h 22548"/>
              <a:gd name="connsiteX1" fmla="*/ 4263 w 16876"/>
              <a:gd name="connsiteY1" fmla="*/ 22549 h 22548"/>
              <a:gd name="connsiteX2" fmla="*/ 14974 w 16876"/>
              <a:gd name="connsiteY2" fmla="*/ 11274 h 22548"/>
              <a:gd name="connsiteX3" fmla="*/ 16665 w 16876"/>
              <a:gd name="connsiteY3" fmla="*/ 0 h 22548"/>
              <a:gd name="connsiteX4" fmla="*/ 5954 w 16876"/>
              <a:gd name="connsiteY4" fmla="*/ 11274 h 2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6" h="22548">
                <a:moveTo>
                  <a:pt x="5954" y="11274"/>
                </a:moveTo>
                <a:cubicBezTo>
                  <a:pt x="-1374" y="19730"/>
                  <a:pt x="-1938" y="22549"/>
                  <a:pt x="4263" y="22549"/>
                </a:cubicBezTo>
                <a:cubicBezTo>
                  <a:pt x="8209" y="22549"/>
                  <a:pt x="13283" y="17475"/>
                  <a:pt x="14974" y="11274"/>
                </a:cubicBezTo>
                <a:cubicBezTo>
                  <a:pt x="16665" y="5073"/>
                  <a:pt x="17229" y="0"/>
                  <a:pt x="16665" y="0"/>
                </a:cubicBezTo>
                <a:cubicBezTo>
                  <a:pt x="16101" y="0"/>
                  <a:pt x="11591" y="5073"/>
                  <a:pt x="5954" y="11274"/>
                </a:cubicBezTo>
                <a:close/>
              </a:path>
            </a:pathLst>
          </a:custGeom>
          <a:solidFill>
            <a:srgbClr val="000000"/>
          </a:solidFill>
          <a:ln w="563"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939745F6-F798-4ACA-9054-A8F9851499A4}"/>
              </a:ext>
            </a:extLst>
          </p:cNvPr>
          <p:cNvSpPr/>
          <p:nvPr/>
        </p:nvSpPr>
        <p:spPr>
          <a:xfrm rot="10800000" flipV="1">
            <a:off x="3475035" y="2714757"/>
            <a:ext cx="26314" cy="2636"/>
          </a:xfrm>
          <a:custGeom>
            <a:avLst/>
            <a:gdLst>
              <a:gd name="connsiteX0" fmla="*/ 4187 w 34984"/>
              <a:gd name="connsiteY0" fmla="*/ 2255 h 3100"/>
              <a:gd name="connsiteX1" fmla="*/ 32372 w 34984"/>
              <a:gd name="connsiteY1" fmla="*/ 2255 h 3100"/>
              <a:gd name="connsiteX2" fmla="*/ 16588 w 34984"/>
              <a:gd name="connsiteY2" fmla="*/ 0 h 3100"/>
              <a:gd name="connsiteX3" fmla="*/ 4187 w 34984"/>
              <a:gd name="connsiteY3" fmla="*/ 2255 h 3100"/>
            </a:gdLst>
            <a:ahLst/>
            <a:cxnLst>
              <a:cxn ang="0">
                <a:pos x="connsiteX0" y="connsiteY0"/>
              </a:cxn>
              <a:cxn ang="0">
                <a:pos x="connsiteX1" y="connsiteY1"/>
              </a:cxn>
              <a:cxn ang="0">
                <a:pos x="connsiteX2" y="connsiteY2"/>
              </a:cxn>
              <a:cxn ang="0">
                <a:pos x="connsiteX3" y="connsiteY3"/>
              </a:cxn>
            </a:cxnLst>
            <a:rect l="l" t="t" r="r" b="b"/>
            <a:pathLst>
              <a:path w="34984" h="3100">
                <a:moveTo>
                  <a:pt x="4187" y="2255"/>
                </a:moveTo>
                <a:cubicBezTo>
                  <a:pt x="12642" y="3382"/>
                  <a:pt x="25044" y="3382"/>
                  <a:pt x="32372" y="2255"/>
                </a:cubicBezTo>
                <a:cubicBezTo>
                  <a:pt x="39137" y="1127"/>
                  <a:pt x="32372" y="0"/>
                  <a:pt x="16588" y="0"/>
                </a:cubicBezTo>
                <a:cubicBezTo>
                  <a:pt x="1368" y="0"/>
                  <a:pt x="-4833" y="1127"/>
                  <a:pt x="4187" y="2255"/>
                </a:cubicBezTo>
                <a:close/>
              </a:path>
            </a:pathLst>
          </a:custGeom>
          <a:solidFill>
            <a:srgbClr val="000000"/>
          </a:solidFill>
          <a:ln w="563" cap="flat">
            <a:noFill/>
            <a:prstDash val="solid"/>
            <a:miter/>
          </a:ln>
        </p:spPr>
        <p:txBody>
          <a:bodyPr rtlCol="0" anchor="ctr"/>
          <a:lstStyle/>
          <a:p>
            <a:endParaRPr lang="de-DE"/>
          </a:p>
        </p:txBody>
      </p:sp>
      <p:cxnSp>
        <p:nvCxnSpPr>
          <p:cNvPr id="29" name="Gerader Verbinder 28">
            <a:extLst>
              <a:ext uri="{FF2B5EF4-FFF2-40B4-BE49-F238E27FC236}">
                <a16:creationId xmlns:a16="http://schemas.microsoft.com/office/drawing/2014/main" id="{F021DE71-A20E-4D61-8D9D-8798BE6F8F77}"/>
              </a:ext>
            </a:extLst>
          </p:cNvPr>
          <p:cNvCxnSpPr>
            <a:stCxn id="25" idx="42"/>
          </p:cNvCxnSpPr>
          <p:nvPr/>
        </p:nvCxnSpPr>
        <p:spPr bwMode="auto">
          <a:xfrm flipH="1" flipV="1">
            <a:off x="3189339" y="3123967"/>
            <a:ext cx="3056" cy="1277604"/>
          </a:xfrm>
          <a:prstGeom prst="lin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Freihandform: Form 30">
            <a:extLst>
              <a:ext uri="{FF2B5EF4-FFF2-40B4-BE49-F238E27FC236}">
                <a16:creationId xmlns:a16="http://schemas.microsoft.com/office/drawing/2014/main" id="{1F2C0BD5-5C69-414A-91FB-7656E72F99E5}"/>
              </a:ext>
            </a:extLst>
          </p:cNvPr>
          <p:cNvSpPr/>
          <p:nvPr/>
        </p:nvSpPr>
        <p:spPr bwMode="auto">
          <a:xfrm>
            <a:off x="2578524" y="1672530"/>
            <a:ext cx="2976378" cy="1600736"/>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rgbClr val="FFCC99"/>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10" name="Grafik 9" descr="Ein Bild, das Zeichnung enthält.&#10;&#10;Automatisch generierte Beschreibung">
            <a:extLst>
              <a:ext uri="{FF2B5EF4-FFF2-40B4-BE49-F238E27FC236}">
                <a16:creationId xmlns:a16="http://schemas.microsoft.com/office/drawing/2014/main" id="{98DEB7BC-5B17-4881-A4E2-C8A409218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42263" y="3316847"/>
            <a:ext cx="402723" cy="402723"/>
          </a:xfrm>
          <a:prstGeom prst="rect">
            <a:avLst/>
          </a:prstGeom>
        </p:spPr>
      </p:pic>
      <p:cxnSp>
        <p:nvCxnSpPr>
          <p:cNvPr id="11" name="Gerader Verbinder 10">
            <a:extLst>
              <a:ext uri="{FF2B5EF4-FFF2-40B4-BE49-F238E27FC236}">
                <a16:creationId xmlns:a16="http://schemas.microsoft.com/office/drawing/2014/main" id="{2B888467-A1DF-46ED-A7D8-42EC4FA2AB7F}"/>
              </a:ext>
            </a:extLst>
          </p:cNvPr>
          <p:cNvCxnSpPr/>
          <p:nvPr/>
        </p:nvCxnSpPr>
        <p:spPr bwMode="auto">
          <a:xfrm>
            <a:off x="3805024" y="3510052"/>
            <a:ext cx="0" cy="518249"/>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Grafik 13">
            <a:extLst>
              <a:ext uri="{FF2B5EF4-FFF2-40B4-BE49-F238E27FC236}">
                <a16:creationId xmlns:a16="http://schemas.microsoft.com/office/drawing/2014/main" id="{A5FD9CAF-DE25-4D64-9434-9B69A54854C0}"/>
              </a:ext>
            </a:extLst>
          </p:cNvPr>
          <p:cNvGrpSpPr/>
          <p:nvPr/>
        </p:nvGrpSpPr>
        <p:grpSpPr>
          <a:xfrm>
            <a:off x="4005485" y="3999585"/>
            <a:ext cx="313666" cy="331398"/>
            <a:chOff x="4923753" y="3885412"/>
            <a:chExt cx="477360" cy="428688"/>
          </a:xfrm>
          <a:solidFill>
            <a:srgbClr val="000000"/>
          </a:solidFill>
        </p:grpSpPr>
        <p:sp>
          <p:nvSpPr>
            <p:cNvPr id="43" name="Freihandform: Form 42">
              <a:extLst>
                <a:ext uri="{FF2B5EF4-FFF2-40B4-BE49-F238E27FC236}">
                  <a16:creationId xmlns:a16="http://schemas.microsoft.com/office/drawing/2014/main" id="{5FE4C2E9-1E95-4174-A7E2-7C347C197D09}"/>
                </a:ext>
              </a:extLst>
            </p:cNvPr>
            <p:cNvSpPr/>
            <p:nvPr/>
          </p:nvSpPr>
          <p:spPr>
            <a:xfrm flipV="1">
              <a:off x="4923753" y="3885412"/>
              <a:ext cx="221671" cy="218830"/>
            </a:xfrm>
            <a:custGeom>
              <a:avLst/>
              <a:gdLst>
                <a:gd name="connsiteX0" fmla="*/ -3226 w 221671"/>
                <a:gd name="connsiteY0" fmla="*/ 210741 h 218830"/>
                <a:gd name="connsiteX1" fmla="*/ -4065 w 221671"/>
                <a:gd name="connsiteY1" fmla="*/ 103198 h 218830"/>
                <a:gd name="connsiteX2" fmla="*/ -4065 w 221671"/>
                <a:gd name="connsiteY2" fmla="*/ -4023 h 218830"/>
                <a:gd name="connsiteX3" fmla="*/ -2322 w 221671"/>
                <a:gd name="connsiteY3" fmla="*/ -5830 h 218830"/>
                <a:gd name="connsiteX4" fmla="*/ -63 w 221671"/>
                <a:gd name="connsiteY4" fmla="*/ -7638 h 218830"/>
                <a:gd name="connsiteX5" fmla="*/ 453 w 221671"/>
                <a:gd name="connsiteY5" fmla="*/ 99196 h 218830"/>
                <a:gd name="connsiteX6" fmla="*/ 453 w 221671"/>
                <a:gd name="connsiteY6" fmla="*/ 206029 h 218830"/>
                <a:gd name="connsiteX7" fmla="*/ 12847 w 221671"/>
                <a:gd name="connsiteY7" fmla="*/ 206029 h 218830"/>
                <a:gd name="connsiteX8" fmla="*/ 25241 w 221671"/>
                <a:gd name="connsiteY8" fmla="*/ 206029 h 218830"/>
                <a:gd name="connsiteX9" fmla="*/ 22982 w 221671"/>
                <a:gd name="connsiteY9" fmla="*/ 208482 h 218830"/>
                <a:gd name="connsiteX10" fmla="*/ 20787 w 221671"/>
                <a:gd name="connsiteY10" fmla="*/ 210871 h 218830"/>
                <a:gd name="connsiteX11" fmla="*/ 23369 w 221671"/>
                <a:gd name="connsiteY11" fmla="*/ 208482 h 218830"/>
                <a:gd name="connsiteX12" fmla="*/ 26016 w 221671"/>
                <a:gd name="connsiteY12" fmla="*/ 206029 h 218830"/>
                <a:gd name="connsiteX13" fmla="*/ 119293 w 221671"/>
                <a:gd name="connsiteY13" fmla="*/ 206029 h 218830"/>
                <a:gd name="connsiteX14" fmla="*/ 212571 w 221671"/>
                <a:gd name="connsiteY14" fmla="*/ 206029 h 218830"/>
                <a:gd name="connsiteX15" fmla="*/ 215088 w 221671"/>
                <a:gd name="connsiteY15" fmla="*/ 208611 h 218830"/>
                <a:gd name="connsiteX16" fmla="*/ 217606 w 221671"/>
                <a:gd name="connsiteY16" fmla="*/ 211193 h 218830"/>
                <a:gd name="connsiteX17" fmla="*/ 107609 w 221671"/>
                <a:gd name="connsiteY17" fmla="*/ 211129 h 218830"/>
                <a:gd name="connsiteX18" fmla="*/ -3226 w 221671"/>
                <a:gd name="connsiteY18" fmla="*/ 210741 h 21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671" h="218830">
                  <a:moveTo>
                    <a:pt x="-3226" y="210741"/>
                  </a:moveTo>
                  <a:cubicBezTo>
                    <a:pt x="-3872" y="210483"/>
                    <a:pt x="-4065" y="188406"/>
                    <a:pt x="-4065" y="103198"/>
                  </a:cubicBezTo>
                  <a:lnTo>
                    <a:pt x="-4065" y="-4023"/>
                  </a:lnTo>
                  <a:lnTo>
                    <a:pt x="-2322" y="-5830"/>
                  </a:lnTo>
                  <a:cubicBezTo>
                    <a:pt x="-1354" y="-6798"/>
                    <a:pt x="-386" y="-7638"/>
                    <a:pt x="-63" y="-7638"/>
                  </a:cubicBezTo>
                  <a:cubicBezTo>
                    <a:pt x="195" y="-7638"/>
                    <a:pt x="453" y="40454"/>
                    <a:pt x="453" y="99196"/>
                  </a:cubicBezTo>
                  <a:lnTo>
                    <a:pt x="453" y="206029"/>
                  </a:lnTo>
                  <a:lnTo>
                    <a:pt x="12847" y="206029"/>
                  </a:lnTo>
                  <a:lnTo>
                    <a:pt x="25241" y="206029"/>
                  </a:lnTo>
                  <a:lnTo>
                    <a:pt x="22982" y="208482"/>
                  </a:lnTo>
                  <a:lnTo>
                    <a:pt x="20787" y="210871"/>
                  </a:lnTo>
                  <a:lnTo>
                    <a:pt x="23369" y="208482"/>
                  </a:lnTo>
                  <a:lnTo>
                    <a:pt x="26016" y="206029"/>
                  </a:lnTo>
                  <a:lnTo>
                    <a:pt x="119293" y="206029"/>
                  </a:lnTo>
                  <a:lnTo>
                    <a:pt x="212571" y="206029"/>
                  </a:lnTo>
                  <a:lnTo>
                    <a:pt x="215088" y="208611"/>
                  </a:lnTo>
                  <a:lnTo>
                    <a:pt x="217606" y="211193"/>
                  </a:lnTo>
                  <a:lnTo>
                    <a:pt x="107609" y="211129"/>
                  </a:lnTo>
                  <a:cubicBezTo>
                    <a:pt x="47060" y="211129"/>
                    <a:pt x="-2839" y="210935"/>
                    <a:pt x="-3226" y="210741"/>
                  </a:cubicBezTo>
                  <a:close/>
                </a:path>
              </a:pathLst>
            </a:custGeom>
            <a:solidFill>
              <a:srgbClr val="000000"/>
            </a:solidFill>
            <a:ln w="65" cap="flat">
              <a:noFill/>
              <a:prstDash val="solid"/>
              <a:miter/>
            </a:ln>
          </p:spPr>
          <p:txBody>
            <a:bodyPr rtlCol="0" anchor="ctr"/>
            <a:lstStyle/>
            <a:p>
              <a:endParaRPr lang="de-DE"/>
            </a:p>
          </p:txBody>
        </p:sp>
        <p:sp>
          <p:nvSpPr>
            <p:cNvPr id="45" name="Freihandform: Form 44">
              <a:extLst>
                <a:ext uri="{FF2B5EF4-FFF2-40B4-BE49-F238E27FC236}">
                  <a16:creationId xmlns:a16="http://schemas.microsoft.com/office/drawing/2014/main" id="{6680697D-2CCC-4608-907C-C8EE77483A8D}"/>
                </a:ext>
              </a:extLst>
            </p:cNvPr>
            <p:cNvSpPr/>
            <p:nvPr/>
          </p:nvSpPr>
          <p:spPr>
            <a:xfrm flipV="1">
              <a:off x="5141938" y="3885412"/>
              <a:ext cx="42797" cy="5164"/>
            </a:xfrm>
            <a:custGeom>
              <a:avLst/>
              <a:gdLst>
                <a:gd name="connsiteX0" fmla="*/ -3795 w 42797"/>
                <a:gd name="connsiteY0" fmla="*/ -6424 h 5164"/>
                <a:gd name="connsiteX1" fmla="*/ -5860 w 42797"/>
                <a:gd name="connsiteY1" fmla="*/ -9006 h 5164"/>
                <a:gd name="connsiteX2" fmla="*/ 15571 w 42797"/>
                <a:gd name="connsiteY2" fmla="*/ -9458 h 5164"/>
                <a:gd name="connsiteX3" fmla="*/ 36938 w 42797"/>
                <a:gd name="connsiteY3" fmla="*/ -9393 h 5164"/>
                <a:gd name="connsiteX4" fmla="*/ 34485 w 42797"/>
                <a:gd name="connsiteY4" fmla="*/ -6811 h 5164"/>
                <a:gd name="connsiteX5" fmla="*/ 31967 w 42797"/>
                <a:gd name="connsiteY5" fmla="*/ -4294 h 5164"/>
                <a:gd name="connsiteX6" fmla="*/ 15119 w 42797"/>
                <a:gd name="connsiteY6" fmla="*/ -4294 h 5164"/>
                <a:gd name="connsiteX7" fmla="*/ -1729 w 42797"/>
                <a:gd name="connsiteY7" fmla="*/ -4294 h 5164"/>
                <a:gd name="connsiteX8" fmla="*/ -3795 w 42797"/>
                <a:gd name="connsiteY8" fmla="*/ -6424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7" h="5164">
                  <a:moveTo>
                    <a:pt x="-3795" y="-6424"/>
                  </a:moveTo>
                  <a:cubicBezTo>
                    <a:pt x="-4957" y="-7586"/>
                    <a:pt x="-5860" y="-8748"/>
                    <a:pt x="-5860" y="-9006"/>
                  </a:cubicBezTo>
                  <a:cubicBezTo>
                    <a:pt x="-5860" y="-9264"/>
                    <a:pt x="3758" y="-9458"/>
                    <a:pt x="15571" y="-9458"/>
                  </a:cubicBezTo>
                  <a:lnTo>
                    <a:pt x="36938" y="-9393"/>
                  </a:lnTo>
                  <a:lnTo>
                    <a:pt x="34485" y="-6811"/>
                  </a:lnTo>
                  <a:lnTo>
                    <a:pt x="31967" y="-4294"/>
                  </a:lnTo>
                  <a:lnTo>
                    <a:pt x="15119" y="-4294"/>
                  </a:lnTo>
                  <a:lnTo>
                    <a:pt x="-1729" y="-4294"/>
                  </a:lnTo>
                  <a:lnTo>
                    <a:pt x="-3795" y="-6424"/>
                  </a:lnTo>
                  <a:close/>
                </a:path>
              </a:pathLst>
            </a:custGeom>
            <a:solidFill>
              <a:srgbClr val="000000"/>
            </a:solidFill>
            <a:ln w="65" cap="flat">
              <a:noFill/>
              <a:prstDash val="solid"/>
              <a:miter/>
            </a:ln>
          </p:spPr>
          <p:txBody>
            <a:bodyPr rtlCol="0" anchor="ctr"/>
            <a:lstStyle/>
            <a:p>
              <a:endParaRPr lang="de-DE"/>
            </a:p>
          </p:txBody>
        </p:sp>
        <p:sp>
          <p:nvSpPr>
            <p:cNvPr id="46" name="Freihandform: Form 45">
              <a:extLst>
                <a:ext uri="{FF2B5EF4-FFF2-40B4-BE49-F238E27FC236}">
                  <a16:creationId xmlns:a16="http://schemas.microsoft.com/office/drawing/2014/main" id="{74BA4D35-E4D2-44A7-B137-EBF11016BC9E}"/>
                </a:ext>
              </a:extLst>
            </p:cNvPr>
            <p:cNvSpPr/>
            <p:nvPr/>
          </p:nvSpPr>
          <p:spPr>
            <a:xfrm flipV="1">
              <a:off x="5180411" y="3885412"/>
              <a:ext cx="171320" cy="31243"/>
            </a:xfrm>
            <a:custGeom>
              <a:avLst/>
              <a:gdLst>
                <a:gd name="connsiteX0" fmla="*/ -4775 w 171320"/>
                <a:gd name="connsiteY0" fmla="*/ 19425 h 31243"/>
                <a:gd name="connsiteX1" fmla="*/ -2258 w 171320"/>
                <a:gd name="connsiteY1" fmla="*/ 16843 h 31243"/>
                <a:gd name="connsiteX2" fmla="*/ 78626 w 171320"/>
                <a:gd name="connsiteY2" fmla="*/ 16843 h 31243"/>
                <a:gd name="connsiteX3" fmla="*/ 159509 w 171320"/>
                <a:gd name="connsiteY3" fmla="*/ 16843 h 31243"/>
                <a:gd name="connsiteX4" fmla="*/ 159509 w 171320"/>
                <a:gd name="connsiteY4" fmla="*/ 3804 h 31243"/>
                <a:gd name="connsiteX5" fmla="*/ 159509 w 171320"/>
                <a:gd name="connsiteY5" fmla="*/ -9236 h 31243"/>
                <a:gd name="connsiteX6" fmla="*/ 161769 w 171320"/>
                <a:gd name="connsiteY6" fmla="*/ -7041 h 31243"/>
                <a:gd name="connsiteX7" fmla="*/ 164028 w 171320"/>
                <a:gd name="connsiteY7" fmla="*/ -4846 h 31243"/>
                <a:gd name="connsiteX8" fmla="*/ 164028 w 171320"/>
                <a:gd name="connsiteY8" fmla="*/ 7806 h 31243"/>
                <a:gd name="connsiteX9" fmla="*/ 163253 w 171320"/>
                <a:gd name="connsiteY9" fmla="*/ 21233 h 31243"/>
                <a:gd name="connsiteX10" fmla="*/ 77593 w 171320"/>
                <a:gd name="connsiteY10" fmla="*/ 22007 h 31243"/>
                <a:gd name="connsiteX11" fmla="*/ -7293 w 171320"/>
                <a:gd name="connsiteY11" fmla="*/ 22007 h 31243"/>
                <a:gd name="connsiteX12" fmla="*/ -4775 w 171320"/>
                <a:gd name="connsiteY12" fmla="*/ 19425 h 3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320" h="31243">
                  <a:moveTo>
                    <a:pt x="-4775" y="19425"/>
                  </a:moveTo>
                  <a:lnTo>
                    <a:pt x="-2258" y="16843"/>
                  </a:lnTo>
                  <a:lnTo>
                    <a:pt x="78626" y="16843"/>
                  </a:lnTo>
                  <a:lnTo>
                    <a:pt x="159509" y="16843"/>
                  </a:lnTo>
                  <a:lnTo>
                    <a:pt x="159509" y="3804"/>
                  </a:lnTo>
                  <a:lnTo>
                    <a:pt x="159509" y="-9236"/>
                  </a:lnTo>
                  <a:lnTo>
                    <a:pt x="161769" y="-7041"/>
                  </a:lnTo>
                  <a:lnTo>
                    <a:pt x="164028" y="-4846"/>
                  </a:lnTo>
                  <a:lnTo>
                    <a:pt x="164028" y="7806"/>
                  </a:lnTo>
                  <a:cubicBezTo>
                    <a:pt x="164028" y="16779"/>
                    <a:pt x="163834" y="20652"/>
                    <a:pt x="163253" y="21233"/>
                  </a:cubicBezTo>
                  <a:cubicBezTo>
                    <a:pt x="162672" y="21814"/>
                    <a:pt x="142726" y="22007"/>
                    <a:pt x="77593" y="22007"/>
                  </a:cubicBezTo>
                  <a:lnTo>
                    <a:pt x="-7293" y="22007"/>
                  </a:lnTo>
                  <a:lnTo>
                    <a:pt x="-4775" y="19425"/>
                  </a:lnTo>
                  <a:close/>
                </a:path>
              </a:pathLst>
            </a:custGeom>
            <a:solidFill>
              <a:srgbClr val="000000"/>
            </a:solidFill>
            <a:ln w="65"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61FDB5B6-8866-4C4C-938B-CCF077BBD360}"/>
                </a:ext>
              </a:extLst>
            </p:cNvPr>
            <p:cNvSpPr/>
            <p:nvPr/>
          </p:nvSpPr>
          <p:spPr>
            <a:xfrm flipV="1">
              <a:off x="4948282" y="3910588"/>
              <a:ext cx="29306" cy="219734"/>
            </a:xfrm>
            <a:custGeom>
              <a:avLst/>
              <a:gdLst>
                <a:gd name="connsiteX0" fmla="*/ -2292 w 29306"/>
                <a:gd name="connsiteY0" fmla="*/ 211759 h 219734"/>
                <a:gd name="connsiteX1" fmla="*/ -3066 w 29306"/>
                <a:gd name="connsiteY1" fmla="*/ 104409 h 219734"/>
                <a:gd name="connsiteX2" fmla="*/ -3066 w 29306"/>
                <a:gd name="connsiteY2" fmla="*/ -2166 h 219734"/>
                <a:gd name="connsiteX3" fmla="*/ -484 w 29306"/>
                <a:gd name="connsiteY3" fmla="*/ -4683 h 219734"/>
                <a:gd name="connsiteX4" fmla="*/ 2098 w 29306"/>
                <a:gd name="connsiteY4" fmla="*/ -7201 h 219734"/>
                <a:gd name="connsiteX5" fmla="*/ 2098 w 29306"/>
                <a:gd name="connsiteY5" fmla="*/ 18233 h 219734"/>
                <a:gd name="connsiteX6" fmla="*/ 2098 w 29306"/>
                <a:gd name="connsiteY6" fmla="*/ 43666 h 219734"/>
                <a:gd name="connsiteX7" fmla="*/ -291 w 29306"/>
                <a:gd name="connsiteY7" fmla="*/ 41407 h 219734"/>
                <a:gd name="connsiteX8" fmla="*/ -2744 w 29306"/>
                <a:gd name="connsiteY8" fmla="*/ 39212 h 219734"/>
                <a:gd name="connsiteX9" fmla="*/ -291 w 29306"/>
                <a:gd name="connsiteY9" fmla="*/ 41794 h 219734"/>
                <a:gd name="connsiteX10" fmla="*/ 2098 w 29306"/>
                <a:gd name="connsiteY10" fmla="*/ 44441 h 219734"/>
                <a:gd name="connsiteX11" fmla="*/ 2098 w 29306"/>
                <a:gd name="connsiteY11" fmla="*/ 126228 h 219734"/>
                <a:gd name="connsiteX12" fmla="*/ 2098 w 29306"/>
                <a:gd name="connsiteY12" fmla="*/ 208015 h 219734"/>
                <a:gd name="connsiteX13" fmla="*/ 14169 w 29306"/>
                <a:gd name="connsiteY13" fmla="*/ 208015 h 219734"/>
                <a:gd name="connsiteX14" fmla="*/ 26240 w 29306"/>
                <a:gd name="connsiteY14" fmla="*/ 208015 h 219734"/>
                <a:gd name="connsiteX15" fmla="*/ 24045 w 29306"/>
                <a:gd name="connsiteY15" fmla="*/ 210274 h 219734"/>
                <a:gd name="connsiteX16" fmla="*/ 21851 w 29306"/>
                <a:gd name="connsiteY16" fmla="*/ 212534 h 219734"/>
                <a:gd name="connsiteX17" fmla="*/ 10167 w 29306"/>
                <a:gd name="connsiteY17" fmla="*/ 212534 h 219734"/>
                <a:gd name="connsiteX18" fmla="*/ -2292 w 29306"/>
                <a:gd name="connsiteY18" fmla="*/ 211759 h 21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306" h="219734">
                  <a:moveTo>
                    <a:pt x="-2292" y="211759"/>
                  </a:moveTo>
                  <a:cubicBezTo>
                    <a:pt x="-2873" y="211178"/>
                    <a:pt x="-3066" y="186455"/>
                    <a:pt x="-3066" y="104409"/>
                  </a:cubicBezTo>
                  <a:lnTo>
                    <a:pt x="-3066" y="-2166"/>
                  </a:lnTo>
                  <a:lnTo>
                    <a:pt x="-484" y="-4683"/>
                  </a:lnTo>
                  <a:lnTo>
                    <a:pt x="2098" y="-7201"/>
                  </a:lnTo>
                  <a:lnTo>
                    <a:pt x="2098" y="18233"/>
                  </a:lnTo>
                  <a:lnTo>
                    <a:pt x="2098" y="43666"/>
                  </a:lnTo>
                  <a:lnTo>
                    <a:pt x="-291" y="41407"/>
                  </a:lnTo>
                  <a:lnTo>
                    <a:pt x="-2744" y="39212"/>
                  </a:lnTo>
                  <a:lnTo>
                    <a:pt x="-291" y="41794"/>
                  </a:lnTo>
                  <a:lnTo>
                    <a:pt x="2098" y="44441"/>
                  </a:lnTo>
                  <a:lnTo>
                    <a:pt x="2098" y="126228"/>
                  </a:lnTo>
                  <a:lnTo>
                    <a:pt x="2098" y="208015"/>
                  </a:lnTo>
                  <a:lnTo>
                    <a:pt x="14169" y="208015"/>
                  </a:lnTo>
                  <a:lnTo>
                    <a:pt x="26240" y="208015"/>
                  </a:lnTo>
                  <a:lnTo>
                    <a:pt x="24045" y="210274"/>
                  </a:lnTo>
                  <a:lnTo>
                    <a:pt x="21851" y="212534"/>
                  </a:lnTo>
                  <a:lnTo>
                    <a:pt x="10167" y="212534"/>
                  </a:lnTo>
                  <a:cubicBezTo>
                    <a:pt x="1969" y="212534"/>
                    <a:pt x="-1775" y="212275"/>
                    <a:pt x="-2292" y="211759"/>
                  </a:cubicBezTo>
                  <a:close/>
                </a:path>
              </a:pathLst>
            </a:custGeom>
            <a:solidFill>
              <a:srgbClr val="000000"/>
            </a:solidFill>
            <a:ln w="65"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B595CB47-53B7-4FAD-ABBB-97D165F42243}"/>
                </a:ext>
              </a:extLst>
            </p:cNvPr>
            <p:cNvSpPr/>
            <p:nvPr/>
          </p:nvSpPr>
          <p:spPr>
            <a:xfrm flipV="1">
              <a:off x="4973845" y="3910588"/>
              <a:ext cx="146403" cy="4518"/>
            </a:xfrm>
            <a:custGeom>
              <a:avLst/>
              <a:gdLst>
                <a:gd name="connsiteX0" fmla="*/ -2044 w 146403"/>
                <a:gd name="connsiteY0" fmla="*/ -6775 h 4518"/>
                <a:gd name="connsiteX1" fmla="*/ 151 w 146403"/>
                <a:gd name="connsiteY1" fmla="*/ -9035 h 4518"/>
                <a:gd name="connsiteX2" fmla="*/ 68963 w 146403"/>
                <a:gd name="connsiteY2" fmla="*/ -9035 h 4518"/>
                <a:gd name="connsiteX3" fmla="*/ 137775 w 146403"/>
                <a:gd name="connsiteY3" fmla="*/ -9035 h 4518"/>
                <a:gd name="connsiteX4" fmla="*/ 139970 w 146403"/>
                <a:gd name="connsiteY4" fmla="*/ -6775 h 4518"/>
                <a:gd name="connsiteX5" fmla="*/ 142165 w 146403"/>
                <a:gd name="connsiteY5" fmla="*/ -4516 h 4518"/>
                <a:gd name="connsiteX6" fmla="*/ 68963 w 146403"/>
                <a:gd name="connsiteY6" fmla="*/ -4516 h 4518"/>
                <a:gd name="connsiteX7" fmla="*/ -4239 w 146403"/>
                <a:gd name="connsiteY7" fmla="*/ -4516 h 4518"/>
                <a:gd name="connsiteX8" fmla="*/ -2044 w 146403"/>
                <a:gd name="connsiteY8" fmla="*/ -6775 h 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03" h="4518">
                  <a:moveTo>
                    <a:pt x="-2044" y="-6775"/>
                  </a:moveTo>
                  <a:lnTo>
                    <a:pt x="151" y="-9035"/>
                  </a:lnTo>
                  <a:lnTo>
                    <a:pt x="68963" y="-9035"/>
                  </a:lnTo>
                  <a:lnTo>
                    <a:pt x="137775" y="-9035"/>
                  </a:lnTo>
                  <a:lnTo>
                    <a:pt x="139970" y="-6775"/>
                  </a:lnTo>
                  <a:lnTo>
                    <a:pt x="142165" y="-4516"/>
                  </a:lnTo>
                  <a:lnTo>
                    <a:pt x="68963" y="-4516"/>
                  </a:lnTo>
                  <a:lnTo>
                    <a:pt x="-4239" y="-4516"/>
                  </a:lnTo>
                  <a:lnTo>
                    <a:pt x="-2044" y="-6775"/>
                  </a:lnTo>
                  <a:close/>
                </a:path>
              </a:pathLst>
            </a:custGeom>
            <a:solidFill>
              <a:srgbClr val="000000"/>
            </a:solidFill>
            <a:ln w="65" cap="flat">
              <a:noFill/>
              <a:prstDash val="solid"/>
              <a:miter/>
            </a:ln>
          </p:spPr>
          <p:txBody>
            <a:bodyPr rtlCol="0" anchor="ctr"/>
            <a:lstStyle/>
            <a:p>
              <a:endParaRPr lang="de-DE"/>
            </a:p>
          </p:txBody>
        </p:sp>
        <p:sp>
          <p:nvSpPr>
            <p:cNvPr id="58" name="Freihandform: Form 57">
              <a:extLst>
                <a:ext uri="{FF2B5EF4-FFF2-40B4-BE49-F238E27FC236}">
                  <a16:creationId xmlns:a16="http://schemas.microsoft.com/office/drawing/2014/main" id="{2F288D69-A148-4412-935B-A6B167FE0181}"/>
                </a:ext>
              </a:extLst>
            </p:cNvPr>
            <p:cNvSpPr/>
            <p:nvPr/>
          </p:nvSpPr>
          <p:spPr>
            <a:xfrm flipV="1">
              <a:off x="5116504" y="3910588"/>
              <a:ext cx="92825" cy="4518"/>
            </a:xfrm>
            <a:custGeom>
              <a:avLst/>
              <a:gdLst>
                <a:gd name="connsiteX0" fmla="*/ -3660 w 92825"/>
                <a:gd name="connsiteY0" fmla="*/ -6775 h 4518"/>
                <a:gd name="connsiteX1" fmla="*/ -5855 w 92825"/>
                <a:gd name="connsiteY1" fmla="*/ -9035 h 4518"/>
                <a:gd name="connsiteX2" fmla="*/ 40558 w 92825"/>
                <a:gd name="connsiteY2" fmla="*/ -9035 h 4518"/>
                <a:gd name="connsiteX3" fmla="*/ 86971 w 92825"/>
                <a:gd name="connsiteY3" fmla="*/ -9035 h 4518"/>
                <a:gd name="connsiteX4" fmla="*/ 84776 w 92825"/>
                <a:gd name="connsiteY4" fmla="*/ -6775 h 4518"/>
                <a:gd name="connsiteX5" fmla="*/ 82582 w 92825"/>
                <a:gd name="connsiteY5" fmla="*/ -4516 h 4518"/>
                <a:gd name="connsiteX6" fmla="*/ 40558 w 92825"/>
                <a:gd name="connsiteY6" fmla="*/ -4516 h 4518"/>
                <a:gd name="connsiteX7" fmla="*/ -1465 w 92825"/>
                <a:gd name="connsiteY7" fmla="*/ -4516 h 4518"/>
                <a:gd name="connsiteX8" fmla="*/ -3660 w 92825"/>
                <a:gd name="connsiteY8" fmla="*/ -6775 h 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25" h="4518">
                  <a:moveTo>
                    <a:pt x="-3660" y="-6775"/>
                  </a:moveTo>
                  <a:lnTo>
                    <a:pt x="-5855" y="-9035"/>
                  </a:lnTo>
                  <a:lnTo>
                    <a:pt x="40558" y="-9035"/>
                  </a:lnTo>
                  <a:lnTo>
                    <a:pt x="86971" y="-9035"/>
                  </a:lnTo>
                  <a:lnTo>
                    <a:pt x="84776" y="-6775"/>
                  </a:lnTo>
                  <a:lnTo>
                    <a:pt x="82582" y="-4516"/>
                  </a:lnTo>
                  <a:lnTo>
                    <a:pt x="40558" y="-4516"/>
                  </a:lnTo>
                  <a:lnTo>
                    <a:pt x="-1465" y="-4516"/>
                  </a:lnTo>
                  <a:lnTo>
                    <a:pt x="-3660" y="-6775"/>
                  </a:lnTo>
                  <a:close/>
                </a:path>
              </a:pathLst>
            </a:custGeom>
            <a:solidFill>
              <a:srgbClr val="000000"/>
            </a:solidFill>
            <a:ln w="65" cap="flat">
              <a:noFill/>
              <a:prstDash val="solid"/>
              <a:miter/>
            </a:ln>
          </p:spPr>
          <p:txBody>
            <a:bodyPr rtlCol="0" anchor="ctr"/>
            <a:lstStyle/>
            <a:p>
              <a:endParaRPr lang="de-DE"/>
            </a:p>
          </p:txBody>
        </p:sp>
        <p:sp>
          <p:nvSpPr>
            <p:cNvPr id="60" name="Freihandform: Form 59">
              <a:extLst>
                <a:ext uri="{FF2B5EF4-FFF2-40B4-BE49-F238E27FC236}">
                  <a16:creationId xmlns:a16="http://schemas.microsoft.com/office/drawing/2014/main" id="{D9DAA352-2BBA-4D68-8AC9-A2D4A9EE7049}"/>
                </a:ext>
              </a:extLst>
            </p:cNvPr>
            <p:cNvSpPr/>
            <p:nvPr/>
          </p:nvSpPr>
          <p:spPr>
            <a:xfrm flipV="1">
              <a:off x="4955189" y="3910588"/>
              <a:ext cx="445924" cy="403513"/>
            </a:xfrm>
            <a:custGeom>
              <a:avLst/>
              <a:gdLst>
                <a:gd name="connsiteX0" fmla="*/ 246524 w 445924"/>
                <a:gd name="connsiteY0" fmla="*/ 395619 h 403513"/>
                <a:gd name="connsiteX1" fmla="*/ 248719 w 445924"/>
                <a:gd name="connsiteY1" fmla="*/ 393360 h 403513"/>
                <a:gd name="connsiteX2" fmla="*/ 272668 w 445924"/>
                <a:gd name="connsiteY2" fmla="*/ 393360 h 403513"/>
                <a:gd name="connsiteX3" fmla="*/ 300425 w 445924"/>
                <a:gd name="connsiteY3" fmla="*/ 392650 h 403513"/>
                <a:gd name="connsiteX4" fmla="*/ 322696 w 445924"/>
                <a:gd name="connsiteY4" fmla="*/ 371477 h 403513"/>
                <a:gd name="connsiteX5" fmla="*/ 321986 w 445924"/>
                <a:gd name="connsiteY5" fmla="*/ 354629 h 403513"/>
                <a:gd name="connsiteX6" fmla="*/ 320114 w 445924"/>
                <a:gd name="connsiteY6" fmla="*/ 351466 h 403513"/>
                <a:gd name="connsiteX7" fmla="*/ 310108 w 445924"/>
                <a:gd name="connsiteY7" fmla="*/ 340686 h 403513"/>
                <a:gd name="connsiteX8" fmla="*/ 303653 w 445924"/>
                <a:gd name="connsiteY8" fmla="*/ 337845 h 403513"/>
                <a:gd name="connsiteX9" fmla="*/ 177196 w 445924"/>
                <a:gd name="connsiteY9" fmla="*/ 336554 h 403513"/>
                <a:gd name="connsiteX10" fmla="*/ 49964 w 445924"/>
                <a:gd name="connsiteY10" fmla="*/ 335909 h 403513"/>
                <a:gd name="connsiteX11" fmla="*/ 8005 w 445924"/>
                <a:gd name="connsiteY11" fmla="*/ 274714 h 403513"/>
                <a:gd name="connsiteX12" fmla="*/ 18463 w 445924"/>
                <a:gd name="connsiteY12" fmla="*/ 253218 h 403513"/>
                <a:gd name="connsiteX13" fmla="*/ 44477 w 445924"/>
                <a:gd name="connsiteY13" fmla="*/ 236370 h 403513"/>
                <a:gd name="connsiteX14" fmla="*/ 49319 w 445924"/>
                <a:gd name="connsiteY14" fmla="*/ 234950 h 403513"/>
                <a:gd name="connsiteX15" fmla="*/ 112902 w 445924"/>
                <a:gd name="connsiteY15" fmla="*/ 234692 h 403513"/>
                <a:gd name="connsiteX16" fmla="*/ 176486 w 445924"/>
                <a:gd name="connsiteY16" fmla="*/ 234498 h 403513"/>
                <a:gd name="connsiteX17" fmla="*/ 173904 w 445924"/>
                <a:gd name="connsiteY17" fmla="*/ 237145 h 403513"/>
                <a:gd name="connsiteX18" fmla="*/ 171386 w 445924"/>
                <a:gd name="connsiteY18" fmla="*/ 239727 h 403513"/>
                <a:gd name="connsiteX19" fmla="*/ 112128 w 445924"/>
                <a:gd name="connsiteY19" fmla="*/ 239727 h 403513"/>
                <a:gd name="connsiteX20" fmla="*/ 37699 w 445924"/>
                <a:gd name="connsiteY20" fmla="*/ 244245 h 403513"/>
                <a:gd name="connsiteX21" fmla="*/ 25564 w 445924"/>
                <a:gd name="connsiteY21" fmla="*/ 318544 h 403513"/>
                <a:gd name="connsiteX22" fmla="*/ 47963 w 445924"/>
                <a:gd name="connsiteY22" fmla="*/ 330745 h 403513"/>
                <a:gd name="connsiteX23" fmla="*/ 176421 w 445924"/>
                <a:gd name="connsiteY23" fmla="*/ 331584 h 403513"/>
                <a:gd name="connsiteX24" fmla="*/ 301071 w 445924"/>
                <a:gd name="connsiteY24" fmla="*/ 331713 h 403513"/>
                <a:gd name="connsiteX25" fmla="*/ 305848 w 445924"/>
                <a:gd name="connsiteY25" fmla="*/ 333456 h 403513"/>
                <a:gd name="connsiteX26" fmla="*/ 323599 w 445924"/>
                <a:gd name="connsiteY26" fmla="*/ 347786 h 403513"/>
                <a:gd name="connsiteX27" fmla="*/ 325149 w 445924"/>
                <a:gd name="connsiteY27" fmla="*/ 352370 h 403513"/>
                <a:gd name="connsiteX28" fmla="*/ 325407 w 445924"/>
                <a:gd name="connsiteY28" fmla="*/ 352821 h 403513"/>
                <a:gd name="connsiteX29" fmla="*/ 327924 w 445924"/>
                <a:gd name="connsiteY29" fmla="*/ 365215 h 403513"/>
                <a:gd name="connsiteX30" fmla="*/ 323599 w 445924"/>
                <a:gd name="connsiteY30" fmla="*/ 381805 h 403513"/>
                <a:gd name="connsiteX31" fmla="*/ 314175 w 445924"/>
                <a:gd name="connsiteY31" fmla="*/ 392069 h 403513"/>
                <a:gd name="connsiteX32" fmla="*/ 313658 w 445924"/>
                <a:gd name="connsiteY32" fmla="*/ 392715 h 403513"/>
                <a:gd name="connsiteX33" fmla="*/ 322567 w 445924"/>
                <a:gd name="connsiteY33" fmla="*/ 393360 h 403513"/>
                <a:gd name="connsiteX34" fmla="*/ 331475 w 445924"/>
                <a:gd name="connsiteY34" fmla="*/ 393360 h 403513"/>
                <a:gd name="connsiteX35" fmla="*/ 332830 w 445924"/>
                <a:gd name="connsiteY35" fmla="*/ 391553 h 403513"/>
                <a:gd name="connsiteX36" fmla="*/ 337736 w 445924"/>
                <a:gd name="connsiteY36" fmla="*/ 347205 h 403513"/>
                <a:gd name="connsiteX37" fmla="*/ 323664 w 445924"/>
                <a:gd name="connsiteY37" fmla="*/ 328292 h 403513"/>
                <a:gd name="connsiteX38" fmla="*/ 323212 w 445924"/>
                <a:gd name="connsiteY38" fmla="*/ 327130 h 403513"/>
                <a:gd name="connsiteX39" fmla="*/ 325278 w 445924"/>
                <a:gd name="connsiteY39" fmla="*/ 327904 h 403513"/>
                <a:gd name="connsiteX40" fmla="*/ 321146 w 445924"/>
                <a:gd name="connsiteY40" fmla="*/ 326097 h 403513"/>
                <a:gd name="connsiteX41" fmla="*/ 320243 w 445924"/>
                <a:gd name="connsiteY41" fmla="*/ 325903 h 403513"/>
                <a:gd name="connsiteX42" fmla="*/ 316434 w 445924"/>
                <a:gd name="connsiteY42" fmla="*/ 323644 h 403513"/>
                <a:gd name="connsiteX43" fmla="*/ 313013 w 445924"/>
                <a:gd name="connsiteY43" fmla="*/ 321514 h 403513"/>
                <a:gd name="connsiteX44" fmla="*/ 312496 w 445924"/>
                <a:gd name="connsiteY44" fmla="*/ 321320 h 403513"/>
                <a:gd name="connsiteX45" fmla="*/ 307139 w 445924"/>
                <a:gd name="connsiteY45" fmla="*/ 320223 h 403513"/>
                <a:gd name="connsiteX46" fmla="*/ 302362 w 445924"/>
                <a:gd name="connsiteY46" fmla="*/ 318867 h 403513"/>
                <a:gd name="connsiteX47" fmla="*/ 175840 w 445924"/>
                <a:gd name="connsiteY47" fmla="*/ 318480 h 403513"/>
                <a:gd name="connsiteX48" fmla="*/ 49319 w 445924"/>
                <a:gd name="connsiteY48" fmla="*/ 318157 h 403513"/>
                <a:gd name="connsiteX49" fmla="*/ 45897 w 445924"/>
                <a:gd name="connsiteY49" fmla="*/ 316737 h 403513"/>
                <a:gd name="connsiteX50" fmla="*/ 27952 w 445924"/>
                <a:gd name="connsiteY50" fmla="*/ 300083 h 403513"/>
                <a:gd name="connsiteX51" fmla="*/ 49383 w 445924"/>
                <a:gd name="connsiteY51" fmla="*/ 253670 h 403513"/>
                <a:gd name="connsiteX52" fmla="*/ 105866 w 445924"/>
                <a:gd name="connsiteY52" fmla="*/ 252637 h 403513"/>
                <a:gd name="connsiteX53" fmla="*/ 158347 w 445924"/>
                <a:gd name="connsiteY53" fmla="*/ 252637 h 403513"/>
                <a:gd name="connsiteX54" fmla="*/ 156152 w 445924"/>
                <a:gd name="connsiteY54" fmla="*/ 254896 h 403513"/>
                <a:gd name="connsiteX55" fmla="*/ 154022 w 445924"/>
                <a:gd name="connsiteY55" fmla="*/ 257091 h 403513"/>
                <a:gd name="connsiteX56" fmla="*/ 102961 w 445924"/>
                <a:gd name="connsiteY56" fmla="*/ 257285 h 403513"/>
                <a:gd name="connsiteX57" fmla="*/ 48221 w 445924"/>
                <a:gd name="connsiteY57" fmla="*/ 258899 h 403513"/>
                <a:gd name="connsiteX58" fmla="*/ 32019 w 445924"/>
                <a:gd name="connsiteY58" fmla="*/ 273875 h 403513"/>
                <a:gd name="connsiteX59" fmla="*/ 32600 w 445924"/>
                <a:gd name="connsiteY59" fmla="*/ 298792 h 403513"/>
                <a:gd name="connsiteX60" fmla="*/ 46026 w 445924"/>
                <a:gd name="connsiteY60" fmla="*/ 311508 h 403513"/>
                <a:gd name="connsiteX61" fmla="*/ 50610 w 445924"/>
                <a:gd name="connsiteY61" fmla="*/ 313638 h 403513"/>
                <a:gd name="connsiteX62" fmla="*/ 177454 w 445924"/>
                <a:gd name="connsiteY62" fmla="*/ 313961 h 403513"/>
                <a:gd name="connsiteX63" fmla="*/ 307849 w 445924"/>
                <a:gd name="connsiteY63" fmla="*/ 315381 h 403513"/>
                <a:gd name="connsiteX64" fmla="*/ 320114 w 445924"/>
                <a:gd name="connsiteY64" fmla="*/ 320739 h 403513"/>
                <a:gd name="connsiteX65" fmla="*/ 319339 w 445924"/>
                <a:gd name="connsiteY65" fmla="*/ 320675 h 403513"/>
                <a:gd name="connsiteX66" fmla="*/ 319081 w 445924"/>
                <a:gd name="connsiteY66" fmla="*/ 320997 h 403513"/>
                <a:gd name="connsiteX67" fmla="*/ 320178 w 445924"/>
                <a:gd name="connsiteY67" fmla="*/ 321320 h 403513"/>
                <a:gd name="connsiteX68" fmla="*/ 324890 w 445924"/>
                <a:gd name="connsiteY68" fmla="*/ 324419 h 403513"/>
                <a:gd name="connsiteX69" fmla="*/ 325084 w 445924"/>
                <a:gd name="connsiteY69" fmla="*/ 324741 h 403513"/>
                <a:gd name="connsiteX70" fmla="*/ 329345 w 445924"/>
                <a:gd name="connsiteY70" fmla="*/ 328421 h 403513"/>
                <a:gd name="connsiteX71" fmla="*/ 329474 w 445924"/>
                <a:gd name="connsiteY71" fmla="*/ 328679 h 403513"/>
                <a:gd name="connsiteX72" fmla="*/ 331281 w 445924"/>
                <a:gd name="connsiteY72" fmla="*/ 330616 h 403513"/>
                <a:gd name="connsiteX73" fmla="*/ 331604 w 445924"/>
                <a:gd name="connsiteY73" fmla="*/ 330745 h 403513"/>
                <a:gd name="connsiteX74" fmla="*/ 333669 w 445924"/>
                <a:gd name="connsiteY74" fmla="*/ 331390 h 403513"/>
                <a:gd name="connsiteX75" fmla="*/ 340447 w 445924"/>
                <a:gd name="connsiteY75" fmla="*/ 388196 h 403513"/>
                <a:gd name="connsiteX76" fmla="*/ 338188 w 445924"/>
                <a:gd name="connsiteY76" fmla="*/ 393037 h 403513"/>
                <a:gd name="connsiteX77" fmla="*/ 349485 w 445924"/>
                <a:gd name="connsiteY77" fmla="*/ 393360 h 403513"/>
                <a:gd name="connsiteX78" fmla="*/ 360781 w 445924"/>
                <a:gd name="connsiteY78" fmla="*/ 393360 h 403513"/>
                <a:gd name="connsiteX79" fmla="*/ 360781 w 445924"/>
                <a:gd name="connsiteY79" fmla="*/ 246182 h 403513"/>
                <a:gd name="connsiteX80" fmla="*/ 360781 w 445924"/>
                <a:gd name="connsiteY80" fmla="*/ 99004 h 403513"/>
                <a:gd name="connsiteX81" fmla="*/ 223802 w 445924"/>
                <a:gd name="connsiteY81" fmla="*/ 99004 h 403513"/>
                <a:gd name="connsiteX82" fmla="*/ 50545 w 445924"/>
                <a:gd name="connsiteY82" fmla="*/ 100036 h 403513"/>
                <a:gd name="connsiteX83" fmla="*/ 32019 w 445924"/>
                <a:gd name="connsiteY83" fmla="*/ 115593 h 403513"/>
                <a:gd name="connsiteX84" fmla="*/ 29953 w 445924"/>
                <a:gd name="connsiteY84" fmla="*/ 127406 h 403513"/>
                <a:gd name="connsiteX85" fmla="*/ 32148 w 445924"/>
                <a:gd name="connsiteY85" fmla="*/ 139478 h 403513"/>
                <a:gd name="connsiteX86" fmla="*/ 52159 w 445924"/>
                <a:gd name="connsiteY86" fmla="*/ 155164 h 403513"/>
                <a:gd name="connsiteX87" fmla="*/ 102187 w 445924"/>
                <a:gd name="connsiteY87" fmla="*/ 155809 h 403513"/>
                <a:gd name="connsiteX88" fmla="*/ 148793 w 445924"/>
                <a:gd name="connsiteY88" fmla="*/ 155809 h 403513"/>
                <a:gd name="connsiteX89" fmla="*/ 150988 w 445924"/>
                <a:gd name="connsiteY89" fmla="*/ 158069 h 403513"/>
                <a:gd name="connsiteX90" fmla="*/ 153183 w 445924"/>
                <a:gd name="connsiteY90" fmla="*/ 160392 h 403513"/>
                <a:gd name="connsiteX91" fmla="*/ 101606 w 445924"/>
                <a:gd name="connsiteY91" fmla="*/ 160199 h 403513"/>
                <a:gd name="connsiteX92" fmla="*/ 46349 w 445924"/>
                <a:gd name="connsiteY92" fmla="*/ 158650 h 403513"/>
                <a:gd name="connsiteX93" fmla="*/ 32148 w 445924"/>
                <a:gd name="connsiteY93" fmla="*/ 148515 h 403513"/>
                <a:gd name="connsiteX94" fmla="*/ 29049 w 445924"/>
                <a:gd name="connsiteY94" fmla="*/ 141156 h 403513"/>
                <a:gd name="connsiteX95" fmla="*/ 28856 w 445924"/>
                <a:gd name="connsiteY95" fmla="*/ 140898 h 403513"/>
                <a:gd name="connsiteX96" fmla="*/ 26725 w 445924"/>
                <a:gd name="connsiteY96" fmla="*/ 139413 h 403513"/>
                <a:gd name="connsiteX97" fmla="*/ 24983 w 445924"/>
                <a:gd name="connsiteY97" fmla="*/ 132248 h 403513"/>
                <a:gd name="connsiteX98" fmla="*/ 34730 w 445924"/>
                <a:gd name="connsiteY98" fmla="*/ 103522 h 403513"/>
                <a:gd name="connsiteX99" fmla="*/ 39248 w 445924"/>
                <a:gd name="connsiteY99" fmla="*/ 99004 h 403513"/>
                <a:gd name="connsiteX100" fmla="*/ 30276 w 445924"/>
                <a:gd name="connsiteY100" fmla="*/ 99004 h 403513"/>
                <a:gd name="connsiteX101" fmla="*/ 21239 w 445924"/>
                <a:gd name="connsiteY101" fmla="*/ 99004 h 403513"/>
                <a:gd name="connsiteX102" fmla="*/ 18979 w 445924"/>
                <a:gd name="connsiteY102" fmla="*/ 102425 h 403513"/>
                <a:gd name="connsiteX103" fmla="*/ 11556 w 445924"/>
                <a:gd name="connsiteY103" fmla="*/ 127406 h 403513"/>
                <a:gd name="connsiteX104" fmla="*/ 15752 w 445924"/>
                <a:gd name="connsiteY104" fmla="*/ 146256 h 403513"/>
                <a:gd name="connsiteX105" fmla="*/ 18011 w 445924"/>
                <a:gd name="connsiteY105" fmla="*/ 151549 h 403513"/>
                <a:gd name="connsiteX106" fmla="*/ 16397 w 445924"/>
                <a:gd name="connsiteY106" fmla="*/ 153163 h 403513"/>
                <a:gd name="connsiteX107" fmla="*/ 13880 w 445924"/>
                <a:gd name="connsiteY107" fmla="*/ 153550 h 403513"/>
                <a:gd name="connsiteX108" fmla="*/ 7941 w 445924"/>
                <a:gd name="connsiteY108" fmla="*/ 137735 h 403513"/>
                <a:gd name="connsiteX109" fmla="*/ 7231 w 445924"/>
                <a:gd name="connsiteY109" fmla="*/ 124889 h 403513"/>
                <a:gd name="connsiteX110" fmla="*/ 12072 w 445924"/>
                <a:gd name="connsiteY110" fmla="*/ 104813 h 403513"/>
                <a:gd name="connsiteX111" fmla="*/ 14654 w 445924"/>
                <a:gd name="connsiteY111" fmla="*/ 99585 h 403513"/>
                <a:gd name="connsiteX112" fmla="*/ 13492 w 445924"/>
                <a:gd name="connsiteY112" fmla="*/ 98810 h 403513"/>
                <a:gd name="connsiteX113" fmla="*/ 12201 w 445924"/>
                <a:gd name="connsiteY113" fmla="*/ 94550 h 403513"/>
                <a:gd name="connsiteX114" fmla="*/ 15945 w 445924"/>
                <a:gd name="connsiteY114" fmla="*/ 78993 h 403513"/>
                <a:gd name="connsiteX115" fmla="*/ 30469 w 445924"/>
                <a:gd name="connsiteY115" fmla="*/ 62274 h 403513"/>
                <a:gd name="connsiteX116" fmla="*/ 34859 w 445924"/>
                <a:gd name="connsiteY116" fmla="*/ 55818 h 403513"/>
                <a:gd name="connsiteX117" fmla="*/ 23562 w 445924"/>
                <a:gd name="connsiteY117" fmla="*/ 26383 h 403513"/>
                <a:gd name="connsiteX118" fmla="*/ 16720 w 445924"/>
                <a:gd name="connsiteY118" fmla="*/ 21864 h 403513"/>
                <a:gd name="connsiteX119" fmla="*/ 14525 w 445924"/>
                <a:gd name="connsiteY119" fmla="*/ 19605 h 403513"/>
                <a:gd name="connsiteX120" fmla="*/ 16655 w 445924"/>
                <a:gd name="connsiteY120" fmla="*/ 19605 h 403513"/>
                <a:gd name="connsiteX121" fmla="*/ 35246 w 445924"/>
                <a:gd name="connsiteY121" fmla="*/ 28900 h 403513"/>
                <a:gd name="connsiteX122" fmla="*/ 41443 w 445924"/>
                <a:gd name="connsiteY122" fmla="*/ 50848 h 403513"/>
                <a:gd name="connsiteX123" fmla="*/ 26790 w 445924"/>
                <a:gd name="connsiteY123" fmla="*/ 72537 h 403513"/>
                <a:gd name="connsiteX124" fmla="*/ 17043 w 445924"/>
                <a:gd name="connsiteY124" fmla="*/ 90870 h 403513"/>
                <a:gd name="connsiteX125" fmla="*/ 16591 w 445924"/>
                <a:gd name="connsiteY125" fmla="*/ 94033 h 403513"/>
                <a:gd name="connsiteX126" fmla="*/ 20399 w 445924"/>
                <a:gd name="connsiteY126" fmla="*/ 93646 h 403513"/>
                <a:gd name="connsiteX127" fmla="*/ 38603 w 445924"/>
                <a:gd name="connsiteY127" fmla="*/ 87578 h 403513"/>
                <a:gd name="connsiteX128" fmla="*/ 55064 w 445924"/>
                <a:gd name="connsiteY128" fmla="*/ 71246 h 403513"/>
                <a:gd name="connsiteX129" fmla="*/ 60615 w 445924"/>
                <a:gd name="connsiteY129" fmla="*/ 36711 h 403513"/>
                <a:gd name="connsiteX130" fmla="*/ 28016 w 445924"/>
                <a:gd name="connsiteY130" fmla="*/ 1401 h 403513"/>
                <a:gd name="connsiteX131" fmla="*/ 14138 w 445924"/>
                <a:gd name="connsiteY131" fmla="*/ -83 h 403513"/>
                <a:gd name="connsiteX132" fmla="*/ 1098 w 445924"/>
                <a:gd name="connsiteY132" fmla="*/ 1272 h 403513"/>
                <a:gd name="connsiteX133" fmla="*/ -2581 w 445924"/>
                <a:gd name="connsiteY133" fmla="*/ 2628 h 403513"/>
                <a:gd name="connsiteX134" fmla="*/ -4324 w 445924"/>
                <a:gd name="connsiteY134" fmla="*/ 820 h 403513"/>
                <a:gd name="connsiteX135" fmla="*/ -6067 w 445924"/>
                <a:gd name="connsiteY135" fmla="*/ -1052 h 403513"/>
                <a:gd name="connsiteX136" fmla="*/ -3743 w 445924"/>
                <a:gd name="connsiteY136" fmla="*/ -2020 h 403513"/>
                <a:gd name="connsiteX137" fmla="*/ 91277 w 445924"/>
                <a:gd name="connsiteY137" fmla="*/ -5441 h 403513"/>
                <a:gd name="connsiteX138" fmla="*/ 176486 w 445924"/>
                <a:gd name="connsiteY138" fmla="*/ -5635 h 403513"/>
                <a:gd name="connsiteX139" fmla="*/ 174033 w 445924"/>
                <a:gd name="connsiteY139" fmla="*/ -3117 h 403513"/>
                <a:gd name="connsiteX140" fmla="*/ 170482 w 445924"/>
                <a:gd name="connsiteY140" fmla="*/ -600 h 403513"/>
                <a:gd name="connsiteX141" fmla="*/ 103219 w 445924"/>
                <a:gd name="connsiteY141" fmla="*/ -471 h 403513"/>
                <a:gd name="connsiteX142" fmla="*/ 38926 w 445924"/>
                <a:gd name="connsiteY142" fmla="*/ 562 h 403513"/>
                <a:gd name="connsiteX143" fmla="*/ 60809 w 445924"/>
                <a:gd name="connsiteY143" fmla="*/ 22962 h 403513"/>
                <a:gd name="connsiteX144" fmla="*/ 66296 w 445924"/>
                <a:gd name="connsiteY144" fmla="*/ 48589 h 403513"/>
                <a:gd name="connsiteX145" fmla="*/ 64230 w 445924"/>
                <a:gd name="connsiteY145" fmla="*/ 62532 h 403513"/>
                <a:gd name="connsiteX146" fmla="*/ 61713 w 445924"/>
                <a:gd name="connsiteY146" fmla="*/ 68148 h 403513"/>
                <a:gd name="connsiteX147" fmla="*/ 61454 w 445924"/>
                <a:gd name="connsiteY147" fmla="*/ 68664 h 403513"/>
                <a:gd name="connsiteX148" fmla="*/ 58937 w 445924"/>
                <a:gd name="connsiteY148" fmla="*/ 73828 h 403513"/>
                <a:gd name="connsiteX149" fmla="*/ 59066 w 445924"/>
                <a:gd name="connsiteY149" fmla="*/ 73054 h 403513"/>
                <a:gd name="connsiteX150" fmla="*/ 58808 w 445924"/>
                <a:gd name="connsiteY150" fmla="*/ 72796 h 403513"/>
                <a:gd name="connsiteX151" fmla="*/ 58420 w 445924"/>
                <a:gd name="connsiteY151" fmla="*/ 74022 h 403513"/>
                <a:gd name="connsiteX152" fmla="*/ 48673 w 445924"/>
                <a:gd name="connsiteY152" fmla="*/ 86351 h 403513"/>
                <a:gd name="connsiteX153" fmla="*/ 41121 w 445924"/>
                <a:gd name="connsiteY153" fmla="*/ 91709 h 403513"/>
                <a:gd name="connsiteX154" fmla="*/ 37118 w 445924"/>
                <a:gd name="connsiteY154" fmla="*/ 94162 h 403513"/>
                <a:gd name="connsiteX155" fmla="*/ 64553 w 445924"/>
                <a:gd name="connsiteY155" fmla="*/ 94356 h 403513"/>
                <a:gd name="connsiteX156" fmla="*/ 243620 w 445924"/>
                <a:gd name="connsiteY156" fmla="*/ 94291 h 403513"/>
                <a:gd name="connsiteX157" fmla="*/ 398867 w 445924"/>
                <a:gd name="connsiteY157" fmla="*/ 93065 h 403513"/>
                <a:gd name="connsiteX158" fmla="*/ 412423 w 445924"/>
                <a:gd name="connsiteY158" fmla="*/ 87384 h 403513"/>
                <a:gd name="connsiteX159" fmla="*/ 424042 w 445924"/>
                <a:gd name="connsiteY159" fmla="*/ 77637 h 403513"/>
                <a:gd name="connsiteX160" fmla="*/ 259951 w 445924"/>
                <a:gd name="connsiteY160" fmla="*/ 76927 h 403513"/>
                <a:gd name="connsiteX161" fmla="*/ 95602 w 445924"/>
                <a:gd name="connsiteY161" fmla="*/ 75571 h 403513"/>
                <a:gd name="connsiteX162" fmla="*/ 262404 w 445924"/>
                <a:gd name="connsiteY162" fmla="*/ 72537 h 403513"/>
                <a:gd name="connsiteX163" fmla="*/ 427915 w 445924"/>
                <a:gd name="connsiteY163" fmla="*/ 72537 h 403513"/>
                <a:gd name="connsiteX164" fmla="*/ 429852 w 445924"/>
                <a:gd name="connsiteY164" fmla="*/ 69181 h 403513"/>
                <a:gd name="connsiteX165" fmla="*/ 435274 w 445924"/>
                <a:gd name="connsiteY165" fmla="*/ 52720 h 403513"/>
                <a:gd name="connsiteX166" fmla="*/ 435726 w 445924"/>
                <a:gd name="connsiteY166" fmla="*/ 49299 h 403513"/>
                <a:gd name="connsiteX167" fmla="*/ 270796 w 445924"/>
                <a:gd name="connsiteY167" fmla="*/ 49299 h 403513"/>
                <a:gd name="connsiteX168" fmla="*/ 105156 w 445924"/>
                <a:gd name="connsiteY168" fmla="*/ 48072 h 403513"/>
                <a:gd name="connsiteX169" fmla="*/ 104898 w 445924"/>
                <a:gd name="connsiteY169" fmla="*/ 45813 h 403513"/>
                <a:gd name="connsiteX170" fmla="*/ 196755 w 445924"/>
                <a:gd name="connsiteY170" fmla="*/ 44780 h 403513"/>
                <a:gd name="connsiteX171" fmla="*/ 361750 w 445924"/>
                <a:gd name="connsiteY171" fmla="*/ 44586 h 403513"/>
                <a:gd name="connsiteX172" fmla="*/ 435339 w 445924"/>
                <a:gd name="connsiteY172" fmla="*/ 44457 h 403513"/>
                <a:gd name="connsiteX173" fmla="*/ 435145 w 445924"/>
                <a:gd name="connsiteY173" fmla="*/ 41230 h 403513"/>
                <a:gd name="connsiteX174" fmla="*/ 429594 w 445924"/>
                <a:gd name="connsiteY174" fmla="*/ 23865 h 403513"/>
                <a:gd name="connsiteX175" fmla="*/ 427205 w 445924"/>
                <a:gd name="connsiteY175" fmla="*/ 19605 h 403513"/>
                <a:gd name="connsiteX176" fmla="*/ 409001 w 445924"/>
                <a:gd name="connsiteY176" fmla="*/ 19605 h 403513"/>
                <a:gd name="connsiteX177" fmla="*/ 390862 w 445924"/>
                <a:gd name="connsiteY177" fmla="*/ 19605 h 403513"/>
                <a:gd name="connsiteX178" fmla="*/ 393380 w 445924"/>
                <a:gd name="connsiteY178" fmla="*/ 17023 h 403513"/>
                <a:gd name="connsiteX179" fmla="*/ 395897 w 445924"/>
                <a:gd name="connsiteY179" fmla="*/ 14441 h 403513"/>
                <a:gd name="connsiteX180" fmla="*/ 409518 w 445924"/>
                <a:gd name="connsiteY180" fmla="*/ 14441 h 403513"/>
                <a:gd name="connsiteX181" fmla="*/ 423074 w 445924"/>
                <a:gd name="connsiteY181" fmla="*/ 14376 h 403513"/>
                <a:gd name="connsiteX182" fmla="*/ 420169 w 445924"/>
                <a:gd name="connsiteY182" fmla="*/ 11859 h 403513"/>
                <a:gd name="connsiteX183" fmla="*/ 412294 w 445924"/>
                <a:gd name="connsiteY183" fmla="*/ 6178 h 403513"/>
                <a:gd name="connsiteX184" fmla="*/ 407259 w 445924"/>
                <a:gd name="connsiteY184" fmla="*/ 3015 h 403513"/>
                <a:gd name="connsiteX185" fmla="*/ 409066 w 445924"/>
                <a:gd name="connsiteY185" fmla="*/ 1337 h 403513"/>
                <a:gd name="connsiteX186" fmla="*/ 410873 w 445924"/>
                <a:gd name="connsiteY186" fmla="*/ -342 h 403513"/>
                <a:gd name="connsiteX187" fmla="*/ 415328 w 445924"/>
                <a:gd name="connsiteY187" fmla="*/ 2305 h 403513"/>
                <a:gd name="connsiteX188" fmla="*/ 433015 w 445924"/>
                <a:gd name="connsiteY188" fmla="*/ 20057 h 403513"/>
                <a:gd name="connsiteX189" fmla="*/ 437792 w 445924"/>
                <a:gd name="connsiteY189" fmla="*/ 30708 h 403513"/>
                <a:gd name="connsiteX190" fmla="*/ 439857 w 445924"/>
                <a:gd name="connsiteY190" fmla="*/ 46717 h 403513"/>
                <a:gd name="connsiteX191" fmla="*/ 438695 w 445924"/>
                <a:gd name="connsiteY191" fmla="*/ 60595 h 403513"/>
                <a:gd name="connsiteX192" fmla="*/ 414295 w 445924"/>
                <a:gd name="connsiteY192" fmla="*/ 91967 h 403513"/>
                <a:gd name="connsiteX193" fmla="*/ 394542 w 445924"/>
                <a:gd name="connsiteY193" fmla="*/ 98681 h 403513"/>
                <a:gd name="connsiteX194" fmla="*/ 390475 w 445924"/>
                <a:gd name="connsiteY194" fmla="*/ 99133 h 403513"/>
                <a:gd name="connsiteX195" fmla="*/ 390475 w 445924"/>
                <a:gd name="connsiteY195" fmla="*/ 127923 h 403513"/>
                <a:gd name="connsiteX196" fmla="*/ 390475 w 445924"/>
                <a:gd name="connsiteY196" fmla="*/ 156713 h 403513"/>
                <a:gd name="connsiteX197" fmla="*/ 388216 w 445924"/>
                <a:gd name="connsiteY197" fmla="*/ 154518 h 403513"/>
                <a:gd name="connsiteX198" fmla="*/ 385956 w 445924"/>
                <a:gd name="connsiteY198" fmla="*/ 152323 h 403513"/>
                <a:gd name="connsiteX199" fmla="*/ 385956 w 445924"/>
                <a:gd name="connsiteY199" fmla="*/ 125664 h 403513"/>
                <a:gd name="connsiteX200" fmla="*/ 385956 w 445924"/>
                <a:gd name="connsiteY200" fmla="*/ 99004 h 403513"/>
                <a:gd name="connsiteX201" fmla="*/ 376015 w 445924"/>
                <a:gd name="connsiteY201" fmla="*/ 99004 h 403513"/>
                <a:gd name="connsiteX202" fmla="*/ 365687 w 445924"/>
                <a:gd name="connsiteY202" fmla="*/ 100036 h 403513"/>
                <a:gd name="connsiteX203" fmla="*/ 365300 w 445924"/>
                <a:gd name="connsiteY203" fmla="*/ 248893 h 403513"/>
                <a:gd name="connsiteX204" fmla="*/ 364913 w 445924"/>
                <a:gd name="connsiteY204" fmla="*/ 397298 h 403513"/>
                <a:gd name="connsiteX205" fmla="*/ 304427 w 445924"/>
                <a:gd name="connsiteY205" fmla="*/ 397879 h 403513"/>
                <a:gd name="connsiteX206" fmla="*/ 244330 w 445924"/>
                <a:gd name="connsiteY206" fmla="*/ 397879 h 403513"/>
                <a:gd name="connsiteX207" fmla="*/ 246524 w 445924"/>
                <a:gd name="connsiteY207" fmla="*/ 395619 h 403513"/>
                <a:gd name="connsiteX208" fmla="*/ 20593 w 445924"/>
                <a:gd name="connsiteY208" fmla="*/ 257607 h 403513"/>
                <a:gd name="connsiteX209" fmla="*/ 18850 w 445924"/>
                <a:gd name="connsiteY209" fmla="*/ 255800 h 403513"/>
                <a:gd name="connsiteX210" fmla="*/ 17043 w 445924"/>
                <a:gd name="connsiteY210" fmla="*/ 254251 h 403513"/>
                <a:gd name="connsiteX211" fmla="*/ 18592 w 445924"/>
                <a:gd name="connsiteY211" fmla="*/ 256058 h 403513"/>
                <a:gd name="connsiteX212" fmla="*/ 20593 w 445924"/>
                <a:gd name="connsiteY212" fmla="*/ 257607 h 403513"/>
                <a:gd name="connsiteX213" fmla="*/ 59970 w 445924"/>
                <a:gd name="connsiteY213" fmla="*/ 71505 h 403513"/>
                <a:gd name="connsiteX214" fmla="*/ 58420 w 445924"/>
                <a:gd name="connsiteY214" fmla="*/ 71117 h 403513"/>
                <a:gd name="connsiteX215" fmla="*/ 59001 w 445924"/>
                <a:gd name="connsiteY215" fmla="*/ 71698 h 403513"/>
                <a:gd name="connsiteX216" fmla="*/ 59970 w 445924"/>
                <a:gd name="connsiteY216" fmla="*/ 71505 h 40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445924" h="403513">
                  <a:moveTo>
                    <a:pt x="246524" y="395619"/>
                  </a:moveTo>
                  <a:lnTo>
                    <a:pt x="248719" y="393360"/>
                  </a:lnTo>
                  <a:lnTo>
                    <a:pt x="272668" y="393360"/>
                  </a:lnTo>
                  <a:cubicBezTo>
                    <a:pt x="287192" y="393360"/>
                    <a:pt x="298166" y="393102"/>
                    <a:pt x="300425" y="392650"/>
                  </a:cubicBezTo>
                  <a:cubicBezTo>
                    <a:pt x="311205" y="390649"/>
                    <a:pt x="320178" y="382128"/>
                    <a:pt x="322696" y="371477"/>
                  </a:cubicBezTo>
                  <a:cubicBezTo>
                    <a:pt x="323599" y="367539"/>
                    <a:pt x="323083" y="355533"/>
                    <a:pt x="321986" y="354629"/>
                  </a:cubicBezTo>
                  <a:cubicBezTo>
                    <a:pt x="321727" y="354435"/>
                    <a:pt x="320953" y="353015"/>
                    <a:pt x="320114" y="351466"/>
                  </a:cubicBezTo>
                  <a:cubicBezTo>
                    <a:pt x="318306" y="347851"/>
                    <a:pt x="313465" y="342687"/>
                    <a:pt x="310108" y="340686"/>
                  </a:cubicBezTo>
                  <a:cubicBezTo>
                    <a:pt x="308623" y="339847"/>
                    <a:pt x="305719" y="338556"/>
                    <a:pt x="303653" y="337845"/>
                  </a:cubicBezTo>
                  <a:cubicBezTo>
                    <a:pt x="299973" y="336554"/>
                    <a:pt x="298295" y="336554"/>
                    <a:pt x="177196" y="336554"/>
                  </a:cubicBezTo>
                  <a:cubicBezTo>
                    <a:pt x="99088" y="336554"/>
                    <a:pt x="52869" y="336296"/>
                    <a:pt x="49964" y="335909"/>
                  </a:cubicBezTo>
                  <a:cubicBezTo>
                    <a:pt x="21109" y="331778"/>
                    <a:pt x="2196" y="304214"/>
                    <a:pt x="8005" y="274714"/>
                  </a:cubicBezTo>
                  <a:cubicBezTo>
                    <a:pt x="9296" y="268388"/>
                    <a:pt x="14267" y="258059"/>
                    <a:pt x="18463" y="253218"/>
                  </a:cubicBezTo>
                  <a:cubicBezTo>
                    <a:pt x="25176" y="245343"/>
                    <a:pt x="34278" y="239468"/>
                    <a:pt x="44477" y="236370"/>
                  </a:cubicBezTo>
                  <a:lnTo>
                    <a:pt x="49319" y="234950"/>
                  </a:lnTo>
                  <a:lnTo>
                    <a:pt x="112902" y="234692"/>
                  </a:lnTo>
                  <a:lnTo>
                    <a:pt x="176486" y="234498"/>
                  </a:lnTo>
                  <a:lnTo>
                    <a:pt x="173904" y="237145"/>
                  </a:lnTo>
                  <a:lnTo>
                    <a:pt x="171386" y="239727"/>
                  </a:lnTo>
                  <a:lnTo>
                    <a:pt x="112128" y="239727"/>
                  </a:lnTo>
                  <a:cubicBezTo>
                    <a:pt x="45768" y="239727"/>
                    <a:pt x="47253" y="239662"/>
                    <a:pt x="37699" y="244245"/>
                  </a:cubicBezTo>
                  <a:cubicBezTo>
                    <a:pt x="8974" y="258124"/>
                    <a:pt x="2648" y="296532"/>
                    <a:pt x="25564" y="318544"/>
                  </a:cubicBezTo>
                  <a:cubicBezTo>
                    <a:pt x="32019" y="324806"/>
                    <a:pt x="39959" y="329131"/>
                    <a:pt x="47963" y="330745"/>
                  </a:cubicBezTo>
                  <a:cubicBezTo>
                    <a:pt x="50803" y="331326"/>
                    <a:pt x="82692" y="331519"/>
                    <a:pt x="176421" y="331584"/>
                  </a:cubicBezTo>
                  <a:lnTo>
                    <a:pt x="301071" y="331713"/>
                  </a:lnTo>
                  <a:lnTo>
                    <a:pt x="305848" y="333456"/>
                  </a:lnTo>
                  <a:cubicBezTo>
                    <a:pt x="313981" y="336425"/>
                    <a:pt x="319404" y="340815"/>
                    <a:pt x="323599" y="347786"/>
                  </a:cubicBezTo>
                  <a:cubicBezTo>
                    <a:pt x="326052" y="351853"/>
                    <a:pt x="326440" y="353015"/>
                    <a:pt x="325149" y="352370"/>
                  </a:cubicBezTo>
                  <a:cubicBezTo>
                    <a:pt x="324697" y="352111"/>
                    <a:pt x="324761" y="352370"/>
                    <a:pt x="325407" y="352821"/>
                  </a:cubicBezTo>
                  <a:cubicBezTo>
                    <a:pt x="327021" y="354177"/>
                    <a:pt x="327989" y="358889"/>
                    <a:pt x="327924" y="365215"/>
                  </a:cubicBezTo>
                  <a:cubicBezTo>
                    <a:pt x="327860" y="371993"/>
                    <a:pt x="326633" y="376835"/>
                    <a:pt x="323599" y="381805"/>
                  </a:cubicBezTo>
                  <a:cubicBezTo>
                    <a:pt x="321469" y="385356"/>
                    <a:pt x="315272" y="392069"/>
                    <a:pt x="314175" y="392069"/>
                  </a:cubicBezTo>
                  <a:cubicBezTo>
                    <a:pt x="313917" y="392069"/>
                    <a:pt x="313658" y="392392"/>
                    <a:pt x="313658" y="392715"/>
                  </a:cubicBezTo>
                  <a:cubicBezTo>
                    <a:pt x="313658" y="393102"/>
                    <a:pt x="317080" y="393360"/>
                    <a:pt x="322567" y="393360"/>
                  </a:cubicBezTo>
                  <a:lnTo>
                    <a:pt x="331475" y="393360"/>
                  </a:lnTo>
                  <a:lnTo>
                    <a:pt x="332830" y="391553"/>
                  </a:lnTo>
                  <a:cubicBezTo>
                    <a:pt x="341416" y="379933"/>
                    <a:pt x="343546" y="360632"/>
                    <a:pt x="337736" y="347205"/>
                  </a:cubicBezTo>
                  <a:cubicBezTo>
                    <a:pt x="334638" y="340040"/>
                    <a:pt x="329538" y="333198"/>
                    <a:pt x="323664" y="328292"/>
                  </a:cubicBezTo>
                  <a:cubicBezTo>
                    <a:pt x="321211" y="326226"/>
                    <a:pt x="321146" y="326162"/>
                    <a:pt x="323212" y="327130"/>
                  </a:cubicBezTo>
                  <a:cubicBezTo>
                    <a:pt x="324309" y="327711"/>
                    <a:pt x="325278" y="328034"/>
                    <a:pt x="325278" y="327904"/>
                  </a:cubicBezTo>
                  <a:cubicBezTo>
                    <a:pt x="325278" y="327259"/>
                    <a:pt x="321534" y="325645"/>
                    <a:pt x="321146" y="326097"/>
                  </a:cubicBezTo>
                  <a:cubicBezTo>
                    <a:pt x="320888" y="326291"/>
                    <a:pt x="320501" y="326226"/>
                    <a:pt x="320243" y="325903"/>
                  </a:cubicBezTo>
                  <a:cubicBezTo>
                    <a:pt x="319984" y="325516"/>
                    <a:pt x="318242" y="324548"/>
                    <a:pt x="316434" y="323644"/>
                  </a:cubicBezTo>
                  <a:cubicBezTo>
                    <a:pt x="314562" y="322740"/>
                    <a:pt x="313013" y="321772"/>
                    <a:pt x="313013" y="321514"/>
                  </a:cubicBezTo>
                  <a:cubicBezTo>
                    <a:pt x="313013" y="321191"/>
                    <a:pt x="312755" y="321127"/>
                    <a:pt x="312496" y="321320"/>
                  </a:cubicBezTo>
                  <a:cubicBezTo>
                    <a:pt x="312174" y="321514"/>
                    <a:pt x="309785" y="320997"/>
                    <a:pt x="307139" y="320223"/>
                  </a:cubicBezTo>
                  <a:lnTo>
                    <a:pt x="302362" y="318867"/>
                  </a:lnTo>
                  <a:lnTo>
                    <a:pt x="175840" y="318480"/>
                  </a:lnTo>
                  <a:lnTo>
                    <a:pt x="49319" y="318157"/>
                  </a:lnTo>
                  <a:lnTo>
                    <a:pt x="45897" y="316737"/>
                  </a:lnTo>
                  <a:cubicBezTo>
                    <a:pt x="37699" y="313380"/>
                    <a:pt x="31567" y="307700"/>
                    <a:pt x="27952" y="300083"/>
                  </a:cubicBezTo>
                  <a:cubicBezTo>
                    <a:pt x="18915" y="281104"/>
                    <a:pt x="29178" y="258899"/>
                    <a:pt x="49383" y="253670"/>
                  </a:cubicBezTo>
                  <a:cubicBezTo>
                    <a:pt x="52869" y="252766"/>
                    <a:pt x="60099" y="252637"/>
                    <a:pt x="105866" y="252637"/>
                  </a:cubicBezTo>
                  <a:lnTo>
                    <a:pt x="158347" y="252637"/>
                  </a:lnTo>
                  <a:lnTo>
                    <a:pt x="156152" y="254896"/>
                  </a:lnTo>
                  <a:lnTo>
                    <a:pt x="154022" y="257091"/>
                  </a:lnTo>
                  <a:lnTo>
                    <a:pt x="102961" y="257285"/>
                  </a:lnTo>
                  <a:cubicBezTo>
                    <a:pt x="52353" y="257478"/>
                    <a:pt x="51901" y="257478"/>
                    <a:pt x="48221" y="258899"/>
                  </a:cubicBezTo>
                  <a:cubicBezTo>
                    <a:pt x="40733" y="261739"/>
                    <a:pt x="35311" y="266709"/>
                    <a:pt x="32019" y="273875"/>
                  </a:cubicBezTo>
                  <a:cubicBezTo>
                    <a:pt x="28533" y="281233"/>
                    <a:pt x="28791" y="291110"/>
                    <a:pt x="32600" y="298792"/>
                  </a:cubicBezTo>
                  <a:cubicBezTo>
                    <a:pt x="35053" y="303698"/>
                    <a:pt x="40604" y="308926"/>
                    <a:pt x="46026" y="311508"/>
                  </a:cubicBezTo>
                  <a:lnTo>
                    <a:pt x="50610" y="313638"/>
                  </a:lnTo>
                  <a:lnTo>
                    <a:pt x="177454" y="313961"/>
                  </a:lnTo>
                  <a:cubicBezTo>
                    <a:pt x="293325" y="314284"/>
                    <a:pt x="304621" y="314413"/>
                    <a:pt x="307849" y="315381"/>
                  </a:cubicBezTo>
                  <a:cubicBezTo>
                    <a:pt x="311980" y="316608"/>
                    <a:pt x="320114" y="320158"/>
                    <a:pt x="320114" y="320739"/>
                  </a:cubicBezTo>
                  <a:cubicBezTo>
                    <a:pt x="320114" y="320933"/>
                    <a:pt x="319791" y="320933"/>
                    <a:pt x="319339" y="320675"/>
                  </a:cubicBezTo>
                  <a:cubicBezTo>
                    <a:pt x="318887" y="320416"/>
                    <a:pt x="318823" y="320481"/>
                    <a:pt x="319081" y="320997"/>
                  </a:cubicBezTo>
                  <a:cubicBezTo>
                    <a:pt x="319339" y="321385"/>
                    <a:pt x="319855" y="321578"/>
                    <a:pt x="320178" y="321320"/>
                  </a:cubicBezTo>
                  <a:cubicBezTo>
                    <a:pt x="321082" y="320804"/>
                    <a:pt x="325342" y="323644"/>
                    <a:pt x="324890" y="324419"/>
                  </a:cubicBezTo>
                  <a:cubicBezTo>
                    <a:pt x="324632" y="324806"/>
                    <a:pt x="324697" y="324935"/>
                    <a:pt x="325084" y="324741"/>
                  </a:cubicBezTo>
                  <a:cubicBezTo>
                    <a:pt x="325988" y="324160"/>
                    <a:pt x="329861" y="327517"/>
                    <a:pt x="329345" y="328421"/>
                  </a:cubicBezTo>
                  <a:cubicBezTo>
                    <a:pt x="329151" y="328808"/>
                    <a:pt x="329151" y="328937"/>
                    <a:pt x="329474" y="328679"/>
                  </a:cubicBezTo>
                  <a:cubicBezTo>
                    <a:pt x="330313" y="327904"/>
                    <a:pt x="331668" y="329389"/>
                    <a:pt x="331281" y="330616"/>
                  </a:cubicBezTo>
                  <a:cubicBezTo>
                    <a:pt x="331023" y="331519"/>
                    <a:pt x="331087" y="331584"/>
                    <a:pt x="331604" y="330745"/>
                  </a:cubicBezTo>
                  <a:cubicBezTo>
                    <a:pt x="332185" y="329970"/>
                    <a:pt x="332508" y="330035"/>
                    <a:pt x="333669" y="331390"/>
                  </a:cubicBezTo>
                  <a:cubicBezTo>
                    <a:pt x="346838" y="346431"/>
                    <a:pt x="349614" y="369928"/>
                    <a:pt x="340447" y="388196"/>
                  </a:cubicBezTo>
                  <a:cubicBezTo>
                    <a:pt x="339221" y="390649"/>
                    <a:pt x="338188" y="392844"/>
                    <a:pt x="338188" y="393037"/>
                  </a:cubicBezTo>
                  <a:cubicBezTo>
                    <a:pt x="338188" y="393231"/>
                    <a:pt x="343288" y="393360"/>
                    <a:pt x="349485" y="393360"/>
                  </a:cubicBezTo>
                  <a:lnTo>
                    <a:pt x="360781" y="393360"/>
                  </a:lnTo>
                  <a:lnTo>
                    <a:pt x="360781" y="246182"/>
                  </a:lnTo>
                  <a:lnTo>
                    <a:pt x="360781" y="99004"/>
                  </a:lnTo>
                  <a:lnTo>
                    <a:pt x="223802" y="99004"/>
                  </a:lnTo>
                  <a:cubicBezTo>
                    <a:pt x="40669" y="98939"/>
                    <a:pt x="54935" y="98874"/>
                    <a:pt x="50545" y="100036"/>
                  </a:cubicBezTo>
                  <a:cubicBezTo>
                    <a:pt x="42412" y="102167"/>
                    <a:pt x="35763" y="107718"/>
                    <a:pt x="32019" y="115593"/>
                  </a:cubicBezTo>
                  <a:cubicBezTo>
                    <a:pt x="30082" y="119725"/>
                    <a:pt x="29953" y="120370"/>
                    <a:pt x="29953" y="127406"/>
                  </a:cubicBezTo>
                  <a:cubicBezTo>
                    <a:pt x="29953" y="134507"/>
                    <a:pt x="30082" y="135024"/>
                    <a:pt x="32148" y="139478"/>
                  </a:cubicBezTo>
                  <a:cubicBezTo>
                    <a:pt x="35892" y="147482"/>
                    <a:pt x="43703" y="153550"/>
                    <a:pt x="52159" y="155164"/>
                  </a:cubicBezTo>
                  <a:cubicBezTo>
                    <a:pt x="54289" y="155551"/>
                    <a:pt x="73461" y="155809"/>
                    <a:pt x="102187" y="155809"/>
                  </a:cubicBezTo>
                  <a:lnTo>
                    <a:pt x="148793" y="155809"/>
                  </a:lnTo>
                  <a:lnTo>
                    <a:pt x="150988" y="158069"/>
                  </a:lnTo>
                  <a:lnTo>
                    <a:pt x="153183" y="160392"/>
                  </a:lnTo>
                  <a:lnTo>
                    <a:pt x="101606" y="160199"/>
                  </a:lnTo>
                  <a:cubicBezTo>
                    <a:pt x="50674" y="160005"/>
                    <a:pt x="49900" y="160005"/>
                    <a:pt x="46349" y="158650"/>
                  </a:cubicBezTo>
                  <a:cubicBezTo>
                    <a:pt x="41185" y="156648"/>
                    <a:pt x="35246" y="152453"/>
                    <a:pt x="32148" y="148515"/>
                  </a:cubicBezTo>
                  <a:cubicBezTo>
                    <a:pt x="28468" y="143932"/>
                    <a:pt x="27952" y="142576"/>
                    <a:pt x="29049" y="141156"/>
                  </a:cubicBezTo>
                  <a:cubicBezTo>
                    <a:pt x="29888" y="140123"/>
                    <a:pt x="29824" y="140059"/>
                    <a:pt x="28856" y="140898"/>
                  </a:cubicBezTo>
                  <a:cubicBezTo>
                    <a:pt x="27823" y="141672"/>
                    <a:pt x="27565" y="141543"/>
                    <a:pt x="26725" y="139413"/>
                  </a:cubicBezTo>
                  <a:cubicBezTo>
                    <a:pt x="26209" y="138122"/>
                    <a:pt x="25370" y="134894"/>
                    <a:pt x="24983" y="132248"/>
                  </a:cubicBezTo>
                  <a:cubicBezTo>
                    <a:pt x="23369" y="121661"/>
                    <a:pt x="26790" y="111462"/>
                    <a:pt x="34730" y="103522"/>
                  </a:cubicBezTo>
                  <a:lnTo>
                    <a:pt x="39248" y="99004"/>
                  </a:lnTo>
                  <a:lnTo>
                    <a:pt x="30276" y="99004"/>
                  </a:lnTo>
                  <a:lnTo>
                    <a:pt x="21239" y="99004"/>
                  </a:lnTo>
                  <a:lnTo>
                    <a:pt x="18979" y="102425"/>
                  </a:lnTo>
                  <a:cubicBezTo>
                    <a:pt x="14525" y="109138"/>
                    <a:pt x="11556" y="119144"/>
                    <a:pt x="11556" y="127406"/>
                  </a:cubicBezTo>
                  <a:cubicBezTo>
                    <a:pt x="11556" y="133087"/>
                    <a:pt x="13170" y="140317"/>
                    <a:pt x="15752" y="146256"/>
                  </a:cubicBezTo>
                  <a:lnTo>
                    <a:pt x="18011" y="151549"/>
                  </a:lnTo>
                  <a:lnTo>
                    <a:pt x="16397" y="153163"/>
                  </a:lnTo>
                  <a:cubicBezTo>
                    <a:pt x="14848" y="154712"/>
                    <a:pt x="14783" y="154776"/>
                    <a:pt x="13880" y="153550"/>
                  </a:cubicBezTo>
                  <a:cubicBezTo>
                    <a:pt x="12072" y="151032"/>
                    <a:pt x="9038" y="142963"/>
                    <a:pt x="7941" y="137735"/>
                  </a:cubicBezTo>
                  <a:cubicBezTo>
                    <a:pt x="7166" y="133668"/>
                    <a:pt x="6973" y="130505"/>
                    <a:pt x="7231" y="124889"/>
                  </a:cubicBezTo>
                  <a:cubicBezTo>
                    <a:pt x="7683" y="116303"/>
                    <a:pt x="8780" y="111656"/>
                    <a:pt x="12072" y="104813"/>
                  </a:cubicBezTo>
                  <a:cubicBezTo>
                    <a:pt x="13428" y="102167"/>
                    <a:pt x="14525" y="99778"/>
                    <a:pt x="14654" y="99585"/>
                  </a:cubicBezTo>
                  <a:cubicBezTo>
                    <a:pt x="14783" y="99326"/>
                    <a:pt x="14267" y="99004"/>
                    <a:pt x="13492" y="98810"/>
                  </a:cubicBezTo>
                  <a:cubicBezTo>
                    <a:pt x="12395" y="98552"/>
                    <a:pt x="12201" y="97971"/>
                    <a:pt x="12201" y="94550"/>
                  </a:cubicBezTo>
                  <a:cubicBezTo>
                    <a:pt x="12201" y="88998"/>
                    <a:pt x="13299" y="84544"/>
                    <a:pt x="15945" y="78993"/>
                  </a:cubicBezTo>
                  <a:cubicBezTo>
                    <a:pt x="18205" y="74409"/>
                    <a:pt x="21045" y="71117"/>
                    <a:pt x="30469" y="62274"/>
                  </a:cubicBezTo>
                  <a:cubicBezTo>
                    <a:pt x="31825" y="60983"/>
                    <a:pt x="33826" y="58078"/>
                    <a:pt x="34859" y="55818"/>
                  </a:cubicBezTo>
                  <a:cubicBezTo>
                    <a:pt x="40152" y="44909"/>
                    <a:pt x="35182" y="31999"/>
                    <a:pt x="23562" y="26383"/>
                  </a:cubicBezTo>
                  <a:cubicBezTo>
                    <a:pt x="21045" y="25156"/>
                    <a:pt x="17946" y="23155"/>
                    <a:pt x="16720" y="21864"/>
                  </a:cubicBezTo>
                  <a:lnTo>
                    <a:pt x="14525" y="19605"/>
                  </a:lnTo>
                  <a:lnTo>
                    <a:pt x="16655" y="19605"/>
                  </a:lnTo>
                  <a:cubicBezTo>
                    <a:pt x="22271" y="19605"/>
                    <a:pt x="31309" y="24123"/>
                    <a:pt x="35246" y="28900"/>
                  </a:cubicBezTo>
                  <a:cubicBezTo>
                    <a:pt x="40281" y="35033"/>
                    <a:pt x="42670" y="43554"/>
                    <a:pt x="41443" y="50848"/>
                  </a:cubicBezTo>
                  <a:cubicBezTo>
                    <a:pt x="40023" y="59046"/>
                    <a:pt x="38280" y="61693"/>
                    <a:pt x="26790" y="72537"/>
                  </a:cubicBezTo>
                  <a:cubicBezTo>
                    <a:pt x="21303" y="77701"/>
                    <a:pt x="18075" y="83834"/>
                    <a:pt x="17043" y="90870"/>
                  </a:cubicBezTo>
                  <a:lnTo>
                    <a:pt x="16591" y="94033"/>
                  </a:lnTo>
                  <a:lnTo>
                    <a:pt x="20399" y="93646"/>
                  </a:lnTo>
                  <a:cubicBezTo>
                    <a:pt x="25564" y="93194"/>
                    <a:pt x="33697" y="90483"/>
                    <a:pt x="38603" y="87578"/>
                  </a:cubicBezTo>
                  <a:cubicBezTo>
                    <a:pt x="44025" y="84415"/>
                    <a:pt x="51901" y="76540"/>
                    <a:pt x="55064" y="71246"/>
                  </a:cubicBezTo>
                  <a:cubicBezTo>
                    <a:pt x="61325" y="60660"/>
                    <a:pt x="63326" y="48201"/>
                    <a:pt x="60615" y="36711"/>
                  </a:cubicBezTo>
                  <a:cubicBezTo>
                    <a:pt x="56677" y="19476"/>
                    <a:pt x="45316" y="7211"/>
                    <a:pt x="28016" y="1401"/>
                  </a:cubicBezTo>
                  <a:cubicBezTo>
                    <a:pt x="24079" y="110"/>
                    <a:pt x="22271" y="-83"/>
                    <a:pt x="14138" y="-83"/>
                  </a:cubicBezTo>
                  <a:cubicBezTo>
                    <a:pt x="6392" y="-19"/>
                    <a:pt x="4132" y="175"/>
                    <a:pt x="1098" y="1272"/>
                  </a:cubicBezTo>
                  <a:lnTo>
                    <a:pt x="-2581" y="2628"/>
                  </a:lnTo>
                  <a:lnTo>
                    <a:pt x="-4324" y="820"/>
                  </a:lnTo>
                  <a:lnTo>
                    <a:pt x="-6067" y="-1052"/>
                  </a:lnTo>
                  <a:lnTo>
                    <a:pt x="-3743" y="-2020"/>
                  </a:lnTo>
                  <a:cubicBezTo>
                    <a:pt x="4326" y="-5377"/>
                    <a:pt x="-645" y="-5183"/>
                    <a:pt x="91277" y="-5441"/>
                  </a:cubicBezTo>
                  <a:lnTo>
                    <a:pt x="176486" y="-5635"/>
                  </a:lnTo>
                  <a:lnTo>
                    <a:pt x="174033" y="-3117"/>
                  </a:lnTo>
                  <a:cubicBezTo>
                    <a:pt x="172677" y="-1697"/>
                    <a:pt x="171063" y="-600"/>
                    <a:pt x="170482" y="-600"/>
                  </a:cubicBezTo>
                  <a:cubicBezTo>
                    <a:pt x="169901" y="-600"/>
                    <a:pt x="139627" y="-535"/>
                    <a:pt x="103219" y="-471"/>
                  </a:cubicBezTo>
                  <a:cubicBezTo>
                    <a:pt x="43767" y="-406"/>
                    <a:pt x="37247" y="-277"/>
                    <a:pt x="38926" y="562"/>
                  </a:cubicBezTo>
                  <a:cubicBezTo>
                    <a:pt x="47317" y="4952"/>
                    <a:pt x="56355" y="14182"/>
                    <a:pt x="60809" y="22962"/>
                  </a:cubicBezTo>
                  <a:cubicBezTo>
                    <a:pt x="65392" y="31934"/>
                    <a:pt x="66618" y="37808"/>
                    <a:pt x="66296" y="48589"/>
                  </a:cubicBezTo>
                  <a:cubicBezTo>
                    <a:pt x="66038" y="56012"/>
                    <a:pt x="65715" y="58142"/>
                    <a:pt x="64230" y="62532"/>
                  </a:cubicBezTo>
                  <a:cubicBezTo>
                    <a:pt x="63262" y="65372"/>
                    <a:pt x="62100" y="67890"/>
                    <a:pt x="61713" y="68148"/>
                  </a:cubicBezTo>
                  <a:cubicBezTo>
                    <a:pt x="61261" y="68406"/>
                    <a:pt x="61132" y="68664"/>
                    <a:pt x="61454" y="68664"/>
                  </a:cubicBezTo>
                  <a:cubicBezTo>
                    <a:pt x="61971" y="68664"/>
                    <a:pt x="59518" y="73828"/>
                    <a:pt x="58937" y="73828"/>
                  </a:cubicBezTo>
                  <a:cubicBezTo>
                    <a:pt x="58743" y="73828"/>
                    <a:pt x="58808" y="73506"/>
                    <a:pt x="59066" y="73054"/>
                  </a:cubicBezTo>
                  <a:cubicBezTo>
                    <a:pt x="59324" y="72602"/>
                    <a:pt x="59260" y="72537"/>
                    <a:pt x="58808" y="72796"/>
                  </a:cubicBezTo>
                  <a:cubicBezTo>
                    <a:pt x="58420" y="73054"/>
                    <a:pt x="58227" y="73570"/>
                    <a:pt x="58420" y="74022"/>
                  </a:cubicBezTo>
                  <a:cubicBezTo>
                    <a:pt x="58872" y="75313"/>
                    <a:pt x="52740" y="82995"/>
                    <a:pt x="48673" y="86351"/>
                  </a:cubicBezTo>
                  <a:cubicBezTo>
                    <a:pt x="46672" y="87965"/>
                    <a:pt x="43251" y="90418"/>
                    <a:pt x="41121" y="91709"/>
                  </a:cubicBezTo>
                  <a:lnTo>
                    <a:pt x="37118" y="94162"/>
                  </a:lnTo>
                  <a:lnTo>
                    <a:pt x="64553" y="94356"/>
                  </a:lnTo>
                  <a:cubicBezTo>
                    <a:pt x="79593" y="94420"/>
                    <a:pt x="160219" y="94420"/>
                    <a:pt x="243620" y="94291"/>
                  </a:cubicBezTo>
                  <a:cubicBezTo>
                    <a:pt x="380728" y="94098"/>
                    <a:pt x="395639" y="94033"/>
                    <a:pt x="398867" y="93065"/>
                  </a:cubicBezTo>
                  <a:cubicBezTo>
                    <a:pt x="405064" y="91257"/>
                    <a:pt x="408098" y="89966"/>
                    <a:pt x="412423" y="87384"/>
                  </a:cubicBezTo>
                  <a:cubicBezTo>
                    <a:pt x="416748" y="84802"/>
                    <a:pt x="424042" y="78670"/>
                    <a:pt x="424042" y="77637"/>
                  </a:cubicBezTo>
                  <a:cubicBezTo>
                    <a:pt x="424042" y="77314"/>
                    <a:pt x="359038" y="76991"/>
                    <a:pt x="259951" y="76927"/>
                  </a:cubicBezTo>
                  <a:cubicBezTo>
                    <a:pt x="102574" y="76733"/>
                    <a:pt x="95796" y="76669"/>
                    <a:pt x="95602" y="75571"/>
                  </a:cubicBezTo>
                  <a:cubicBezTo>
                    <a:pt x="94957" y="72344"/>
                    <a:pt x="84628" y="72537"/>
                    <a:pt x="262404" y="72537"/>
                  </a:cubicBezTo>
                  <a:lnTo>
                    <a:pt x="427915" y="72537"/>
                  </a:lnTo>
                  <a:lnTo>
                    <a:pt x="429852" y="69181"/>
                  </a:lnTo>
                  <a:cubicBezTo>
                    <a:pt x="432111" y="65178"/>
                    <a:pt x="434693" y="57497"/>
                    <a:pt x="435274" y="52720"/>
                  </a:cubicBezTo>
                  <a:lnTo>
                    <a:pt x="435726" y="49299"/>
                  </a:lnTo>
                  <a:lnTo>
                    <a:pt x="270796" y="49299"/>
                  </a:lnTo>
                  <a:cubicBezTo>
                    <a:pt x="108577" y="49299"/>
                    <a:pt x="105866" y="49299"/>
                    <a:pt x="105156" y="48072"/>
                  </a:cubicBezTo>
                  <a:cubicBezTo>
                    <a:pt x="104833" y="47362"/>
                    <a:pt x="104704" y="46329"/>
                    <a:pt x="104898" y="45813"/>
                  </a:cubicBezTo>
                  <a:cubicBezTo>
                    <a:pt x="105285" y="44909"/>
                    <a:pt x="114193" y="44780"/>
                    <a:pt x="196755" y="44780"/>
                  </a:cubicBezTo>
                  <a:cubicBezTo>
                    <a:pt x="247041" y="44780"/>
                    <a:pt x="321276" y="44715"/>
                    <a:pt x="361750" y="44586"/>
                  </a:cubicBezTo>
                  <a:lnTo>
                    <a:pt x="435339" y="44457"/>
                  </a:lnTo>
                  <a:lnTo>
                    <a:pt x="435145" y="41230"/>
                  </a:lnTo>
                  <a:cubicBezTo>
                    <a:pt x="434951" y="36776"/>
                    <a:pt x="432434" y="28965"/>
                    <a:pt x="429594" y="23865"/>
                  </a:cubicBezTo>
                  <a:lnTo>
                    <a:pt x="427205" y="19605"/>
                  </a:lnTo>
                  <a:lnTo>
                    <a:pt x="409001" y="19605"/>
                  </a:lnTo>
                  <a:lnTo>
                    <a:pt x="390862" y="19605"/>
                  </a:lnTo>
                  <a:lnTo>
                    <a:pt x="393380" y="17023"/>
                  </a:lnTo>
                  <a:lnTo>
                    <a:pt x="395897" y="14441"/>
                  </a:lnTo>
                  <a:lnTo>
                    <a:pt x="409518" y="14441"/>
                  </a:lnTo>
                  <a:lnTo>
                    <a:pt x="423074" y="14376"/>
                  </a:lnTo>
                  <a:lnTo>
                    <a:pt x="420169" y="11859"/>
                  </a:lnTo>
                  <a:cubicBezTo>
                    <a:pt x="418555" y="10438"/>
                    <a:pt x="415005" y="7856"/>
                    <a:pt x="412294" y="6178"/>
                  </a:cubicBezTo>
                  <a:lnTo>
                    <a:pt x="407259" y="3015"/>
                  </a:lnTo>
                  <a:lnTo>
                    <a:pt x="409066" y="1337"/>
                  </a:lnTo>
                  <a:lnTo>
                    <a:pt x="410873" y="-342"/>
                  </a:lnTo>
                  <a:lnTo>
                    <a:pt x="415328" y="2305"/>
                  </a:lnTo>
                  <a:cubicBezTo>
                    <a:pt x="421073" y="5726"/>
                    <a:pt x="429400" y="14053"/>
                    <a:pt x="433015" y="20057"/>
                  </a:cubicBezTo>
                  <a:cubicBezTo>
                    <a:pt x="434499" y="22639"/>
                    <a:pt x="436694" y="27416"/>
                    <a:pt x="437792" y="30708"/>
                  </a:cubicBezTo>
                  <a:cubicBezTo>
                    <a:pt x="439664" y="36388"/>
                    <a:pt x="439793" y="37292"/>
                    <a:pt x="439857" y="46717"/>
                  </a:cubicBezTo>
                  <a:cubicBezTo>
                    <a:pt x="439857" y="54656"/>
                    <a:pt x="439599" y="57497"/>
                    <a:pt x="438695" y="60595"/>
                  </a:cubicBezTo>
                  <a:cubicBezTo>
                    <a:pt x="434499" y="74087"/>
                    <a:pt x="425979" y="85060"/>
                    <a:pt x="414295" y="91967"/>
                  </a:cubicBezTo>
                  <a:cubicBezTo>
                    <a:pt x="409066" y="95001"/>
                    <a:pt x="400029" y="98100"/>
                    <a:pt x="394542" y="98681"/>
                  </a:cubicBezTo>
                  <a:lnTo>
                    <a:pt x="390475" y="99133"/>
                  </a:lnTo>
                  <a:lnTo>
                    <a:pt x="390475" y="127923"/>
                  </a:lnTo>
                  <a:lnTo>
                    <a:pt x="390475" y="156713"/>
                  </a:lnTo>
                  <a:lnTo>
                    <a:pt x="388216" y="154518"/>
                  </a:lnTo>
                  <a:lnTo>
                    <a:pt x="385956" y="152323"/>
                  </a:lnTo>
                  <a:lnTo>
                    <a:pt x="385956" y="125664"/>
                  </a:lnTo>
                  <a:lnTo>
                    <a:pt x="385956" y="99004"/>
                  </a:lnTo>
                  <a:lnTo>
                    <a:pt x="376015" y="99004"/>
                  </a:lnTo>
                  <a:cubicBezTo>
                    <a:pt x="367624" y="99004"/>
                    <a:pt x="366010" y="99133"/>
                    <a:pt x="365687" y="100036"/>
                  </a:cubicBezTo>
                  <a:cubicBezTo>
                    <a:pt x="365494" y="100553"/>
                    <a:pt x="365300" y="167558"/>
                    <a:pt x="365300" y="248893"/>
                  </a:cubicBezTo>
                  <a:cubicBezTo>
                    <a:pt x="365300" y="330164"/>
                    <a:pt x="365106" y="396975"/>
                    <a:pt x="364913" y="397298"/>
                  </a:cubicBezTo>
                  <a:cubicBezTo>
                    <a:pt x="364719" y="397620"/>
                    <a:pt x="339285" y="397879"/>
                    <a:pt x="304427" y="397879"/>
                  </a:cubicBezTo>
                  <a:lnTo>
                    <a:pt x="244330" y="397879"/>
                  </a:lnTo>
                  <a:lnTo>
                    <a:pt x="246524" y="395619"/>
                  </a:lnTo>
                  <a:close/>
                  <a:moveTo>
                    <a:pt x="20593" y="257607"/>
                  </a:moveTo>
                  <a:cubicBezTo>
                    <a:pt x="20593" y="257478"/>
                    <a:pt x="19818" y="256704"/>
                    <a:pt x="18850" y="255800"/>
                  </a:cubicBezTo>
                  <a:lnTo>
                    <a:pt x="17043" y="254251"/>
                  </a:lnTo>
                  <a:lnTo>
                    <a:pt x="18592" y="256058"/>
                  </a:lnTo>
                  <a:cubicBezTo>
                    <a:pt x="20077" y="257672"/>
                    <a:pt x="20593" y="258124"/>
                    <a:pt x="20593" y="257607"/>
                  </a:cubicBezTo>
                  <a:close/>
                  <a:moveTo>
                    <a:pt x="59970" y="71505"/>
                  </a:moveTo>
                  <a:cubicBezTo>
                    <a:pt x="59970" y="70988"/>
                    <a:pt x="58743" y="70665"/>
                    <a:pt x="58420" y="71117"/>
                  </a:cubicBezTo>
                  <a:cubicBezTo>
                    <a:pt x="58227" y="71440"/>
                    <a:pt x="58485" y="71698"/>
                    <a:pt x="59001" y="71698"/>
                  </a:cubicBezTo>
                  <a:cubicBezTo>
                    <a:pt x="59518" y="71698"/>
                    <a:pt x="59970" y="71569"/>
                    <a:pt x="59970" y="71505"/>
                  </a:cubicBezTo>
                  <a:close/>
                </a:path>
              </a:pathLst>
            </a:custGeom>
            <a:solidFill>
              <a:srgbClr val="000000"/>
            </a:solidFill>
            <a:ln w="65" cap="flat">
              <a:noFill/>
              <a:prstDash val="solid"/>
              <a:miter/>
            </a:ln>
          </p:spPr>
          <p:txBody>
            <a:bodyPr rtlCol="0" anchor="ctr"/>
            <a:lstStyle/>
            <a:p>
              <a:endParaRPr lang="de-DE"/>
            </a:p>
          </p:txBody>
        </p:sp>
        <p:sp>
          <p:nvSpPr>
            <p:cNvPr id="68" name="Freihandform: Form 67">
              <a:extLst>
                <a:ext uri="{FF2B5EF4-FFF2-40B4-BE49-F238E27FC236}">
                  <a16:creationId xmlns:a16="http://schemas.microsoft.com/office/drawing/2014/main" id="{A01310F2-2FF8-4B3A-A43B-C25A6089CD49}"/>
                </a:ext>
              </a:extLst>
            </p:cNvPr>
            <p:cNvSpPr/>
            <p:nvPr/>
          </p:nvSpPr>
          <p:spPr>
            <a:xfrm flipV="1">
              <a:off x="5347213" y="3913170"/>
              <a:ext cx="4518" cy="142272"/>
            </a:xfrm>
            <a:custGeom>
              <a:avLst/>
              <a:gdLst>
                <a:gd name="connsiteX0" fmla="*/ -6390 w 4518"/>
                <a:gd name="connsiteY0" fmla="*/ 132325 h 142272"/>
                <a:gd name="connsiteX1" fmla="*/ -8456 w 4518"/>
                <a:gd name="connsiteY1" fmla="*/ 130195 h 142272"/>
                <a:gd name="connsiteX2" fmla="*/ -8456 w 4518"/>
                <a:gd name="connsiteY2" fmla="*/ 63384 h 142272"/>
                <a:gd name="connsiteX3" fmla="*/ -8456 w 4518"/>
                <a:gd name="connsiteY3" fmla="*/ -3427 h 142272"/>
                <a:gd name="connsiteX4" fmla="*/ -6196 w 4518"/>
                <a:gd name="connsiteY4" fmla="*/ -5622 h 142272"/>
                <a:gd name="connsiteX5" fmla="*/ -3937 w 4518"/>
                <a:gd name="connsiteY5" fmla="*/ -7817 h 142272"/>
                <a:gd name="connsiteX6" fmla="*/ -3937 w 4518"/>
                <a:gd name="connsiteY6" fmla="*/ 63319 h 142272"/>
                <a:gd name="connsiteX7" fmla="*/ -4131 w 4518"/>
                <a:gd name="connsiteY7" fmla="*/ 134455 h 142272"/>
                <a:gd name="connsiteX8" fmla="*/ -6390 w 4518"/>
                <a:gd name="connsiteY8" fmla="*/ 132325 h 14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8" h="142272">
                  <a:moveTo>
                    <a:pt x="-6390" y="132325"/>
                  </a:moveTo>
                  <a:lnTo>
                    <a:pt x="-8456" y="130195"/>
                  </a:lnTo>
                  <a:lnTo>
                    <a:pt x="-8456" y="63384"/>
                  </a:lnTo>
                  <a:lnTo>
                    <a:pt x="-8456" y="-3427"/>
                  </a:lnTo>
                  <a:lnTo>
                    <a:pt x="-6196" y="-5622"/>
                  </a:lnTo>
                  <a:lnTo>
                    <a:pt x="-3937" y="-7817"/>
                  </a:lnTo>
                  <a:lnTo>
                    <a:pt x="-3937" y="63319"/>
                  </a:lnTo>
                  <a:cubicBezTo>
                    <a:pt x="-3937" y="102438"/>
                    <a:pt x="-4001" y="134455"/>
                    <a:pt x="-4131" y="134455"/>
                  </a:cubicBezTo>
                  <a:cubicBezTo>
                    <a:pt x="-4260" y="134455"/>
                    <a:pt x="-5228" y="133487"/>
                    <a:pt x="-6390" y="132325"/>
                  </a:cubicBezTo>
                  <a:close/>
                </a:path>
              </a:pathLst>
            </a:custGeom>
            <a:solidFill>
              <a:srgbClr val="000000"/>
            </a:solidFill>
            <a:ln w="65" cap="flat">
              <a:noFill/>
              <a:prstDash val="solid"/>
              <a:miter/>
            </a:ln>
          </p:spPr>
          <p:txBody>
            <a:bodyPr rtlCol="0" anchor="ctr"/>
            <a:lstStyle/>
            <a:p>
              <a:endParaRPr lang="de-DE"/>
            </a:p>
          </p:txBody>
        </p:sp>
        <p:sp>
          <p:nvSpPr>
            <p:cNvPr id="69" name="Freihandform: Form 68">
              <a:extLst>
                <a:ext uri="{FF2B5EF4-FFF2-40B4-BE49-F238E27FC236}">
                  <a16:creationId xmlns:a16="http://schemas.microsoft.com/office/drawing/2014/main" id="{89CCAA77-C0BE-432E-9B6F-680E534881C0}"/>
                </a:ext>
              </a:extLst>
            </p:cNvPr>
            <p:cNvSpPr/>
            <p:nvPr/>
          </p:nvSpPr>
          <p:spPr>
            <a:xfrm flipV="1">
              <a:off x="5116117" y="4051094"/>
              <a:ext cx="94609" cy="4735"/>
            </a:xfrm>
            <a:custGeom>
              <a:avLst/>
              <a:gdLst>
                <a:gd name="connsiteX0" fmla="*/ -5862 w 94609"/>
                <a:gd name="connsiteY0" fmla="*/ -2184 h 4735"/>
                <a:gd name="connsiteX1" fmla="*/ -3731 w 94609"/>
                <a:gd name="connsiteY1" fmla="*/ -4573 h 4735"/>
                <a:gd name="connsiteX2" fmla="*/ -1601 w 94609"/>
                <a:gd name="connsiteY2" fmla="*/ -6638 h 4735"/>
                <a:gd name="connsiteX3" fmla="*/ 41649 w 94609"/>
                <a:gd name="connsiteY3" fmla="*/ -6638 h 4735"/>
                <a:gd name="connsiteX4" fmla="*/ 84898 w 94609"/>
                <a:gd name="connsiteY4" fmla="*/ -6638 h 4735"/>
                <a:gd name="connsiteX5" fmla="*/ 87093 w 94609"/>
                <a:gd name="connsiteY5" fmla="*/ -4379 h 4735"/>
                <a:gd name="connsiteX6" fmla="*/ 88642 w 94609"/>
                <a:gd name="connsiteY6" fmla="*/ -2120 h 4735"/>
                <a:gd name="connsiteX7" fmla="*/ 41068 w 94609"/>
                <a:gd name="connsiteY7" fmla="*/ -1926 h 4735"/>
                <a:gd name="connsiteX8" fmla="*/ -5862 w 94609"/>
                <a:gd name="connsiteY8" fmla="*/ -2184 h 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09" h="4735">
                  <a:moveTo>
                    <a:pt x="-5862" y="-2184"/>
                  </a:moveTo>
                  <a:cubicBezTo>
                    <a:pt x="-5862" y="-2378"/>
                    <a:pt x="-4893" y="-3411"/>
                    <a:pt x="-3731" y="-4573"/>
                  </a:cubicBezTo>
                  <a:lnTo>
                    <a:pt x="-1601" y="-6638"/>
                  </a:lnTo>
                  <a:lnTo>
                    <a:pt x="41649" y="-6638"/>
                  </a:lnTo>
                  <a:lnTo>
                    <a:pt x="84898" y="-6638"/>
                  </a:lnTo>
                  <a:lnTo>
                    <a:pt x="87093" y="-4379"/>
                  </a:lnTo>
                  <a:cubicBezTo>
                    <a:pt x="88320" y="-3153"/>
                    <a:pt x="89030" y="-2120"/>
                    <a:pt x="88642" y="-2120"/>
                  </a:cubicBezTo>
                  <a:cubicBezTo>
                    <a:pt x="88320" y="-2120"/>
                    <a:pt x="66953" y="-2055"/>
                    <a:pt x="41068" y="-1926"/>
                  </a:cubicBezTo>
                  <a:cubicBezTo>
                    <a:pt x="15247" y="-1862"/>
                    <a:pt x="-5862" y="-1926"/>
                    <a:pt x="-5862" y="-2184"/>
                  </a:cubicBezTo>
                  <a:close/>
                </a:path>
              </a:pathLst>
            </a:custGeom>
            <a:solidFill>
              <a:srgbClr val="000000"/>
            </a:solidFill>
            <a:ln w="65" cap="flat">
              <a:noFill/>
              <a:prstDash val="solid"/>
              <a:miter/>
            </a:ln>
          </p:spPr>
          <p:txBody>
            <a:bodyPr rtlCol="0" anchor="ctr"/>
            <a:lstStyle/>
            <a:p>
              <a:endParaRPr lang="de-DE"/>
            </a:p>
          </p:txBody>
        </p:sp>
        <p:sp>
          <p:nvSpPr>
            <p:cNvPr id="70" name="Freihandform: Form 69">
              <a:extLst>
                <a:ext uri="{FF2B5EF4-FFF2-40B4-BE49-F238E27FC236}">
                  <a16:creationId xmlns:a16="http://schemas.microsoft.com/office/drawing/2014/main" id="{A9B71296-E450-4F45-81DC-176AF0860438}"/>
                </a:ext>
              </a:extLst>
            </p:cNvPr>
            <p:cNvSpPr/>
            <p:nvPr/>
          </p:nvSpPr>
          <p:spPr>
            <a:xfrm flipV="1">
              <a:off x="5207587" y="4051311"/>
              <a:ext cx="99498" cy="101410"/>
            </a:xfrm>
            <a:custGeom>
              <a:avLst/>
              <a:gdLst>
                <a:gd name="connsiteX0" fmla="*/ -4976 w 99498"/>
                <a:gd name="connsiteY0" fmla="*/ 93405 h 101410"/>
                <a:gd name="connsiteX1" fmla="*/ -7171 w 99498"/>
                <a:gd name="connsiteY1" fmla="*/ 91146 h 101410"/>
                <a:gd name="connsiteX2" fmla="*/ 21490 w 99498"/>
                <a:gd name="connsiteY2" fmla="*/ 90888 h 101410"/>
                <a:gd name="connsiteX3" fmla="*/ 62029 w 99498"/>
                <a:gd name="connsiteY3" fmla="*/ 86240 h 101410"/>
                <a:gd name="connsiteX4" fmla="*/ 85655 w 99498"/>
                <a:gd name="connsiteY4" fmla="*/ 58612 h 101410"/>
                <a:gd name="connsiteX5" fmla="*/ 84622 w 99498"/>
                <a:gd name="connsiteY5" fmla="*/ 28466 h 101410"/>
                <a:gd name="connsiteX6" fmla="*/ 73713 w 99498"/>
                <a:gd name="connsiteY6" fmla="*/ 12264 h 101410"/>
                <a:gd name="connsiteX7" fmla="*/ 54670 w 99498"/>
                <a:gd name="connsiteY7" fmla="*/ 773 h 101410"/>
                <a:gd name="connsiteX8" fmla="*/ 23749 w 99498"/>
                <a:gd name="connsiteY8" fmla="*/ -1099 h 101410"/>
                <a:gd name="connsiteX9" fmla="*/ -2007 w 99498"/>
                <a:gd name="connsiteY9" fmla="*/ -1292 h 101410"/>
                <a:gd name="connsiteX10" fmla="*/ 188 w 99498"/>
                <a:gd name="connsiteY10" fmla="*/ -3552 h 101410"/>
                <a:gd name="connsiteX11" fmla="*/ 2383 w 99498"/>
                <a:gd name="connsiteY11" fmla="*/ -5811 h 101410"/>
                <a:gd name="connsiteX12" fmla="*/ 26912 w 99498"/>
                <a:gd name="connsiteY12" fmla="*/ -5553 h 101410"/>
                <a:gd name="connsiteX13" fmla="*/ 64353 w 99498"/>
                <a:gd name="connsiteY13" fmla="*/ -518 h 101410"/>
                <a:gd name="connsiteX14" fmla="*/ 86881 w 99498"/>
                <a:gd name="connsiteY14" fmla="*/ 22011 h 101410"/>
                <a:gd name="connsiteX15" fmla="*/ 92239 w 99498"/>
                <a:gd name="connsiteY15" fmla="*/ 42345 h 101410"/>
                <a:gd name="connsiteX16" fmla="*/ 54089 w 99498"/>
                <a:gd name="connsiteY16" fmla="*/ 94309 h 101410"/>
                <a:gd name="connsiteX17" fmla="*/ 23039 w 99498"/>
                <a:gd name="connsiteY17" fmla="*/ 95600 h 101410"/>
                <a:gd name="connsiteX18" fmla="*/ -2846 w 99498"/>
                <a:gd name="connsiteY18" fmla="*/ 95600 h 101410"/>
                <a:gd name="connsiteX19" fmla="*/ -4976 w 99498"/>
                <a:gd name="connsiteY19" fmla="*/ 93405 h 1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498" h="101410">
                  <a:moveTo>
                    <a:pt x="-4976" y="93405"/>
                  </a:moveTo>
                  <a:lnTo>
                    <a:pt x="-7171" y="91146"/>
                  </a:lnTo>
                  <a:lnTo>
                    <a:pt x="21490" y="90888"/>
                  </a:lnTo>
                  <a:cubicBezTo>
                    <a:pt x="53121" y="90630"/>
                    <a:pt x="53443" y="90565"/>
                    <a:pt x="62029" y="86240"/>
                  </a:cubicBezTo>
                  <a:cubicBezTo>
                    <a:pt x="73325" y="80559"/>
                    <a:pt x="82169" y="70231"/>
                    <a:pt x="85655" y="58612"/>
                  </a:cubicBezTo>
                  <a:cubicBezTo>
                    <a:pt x="88495" y="49187"/>
                    <a:pt x="88108" y="37503"/>
                    <a:pt x="84622" y="28466"/>
                  </a:cubicBezTo>
                  <a:cubicBezTo>
                    <a:pt x="82104" y="21882"/>
                    <a:pt x="79587" y="18202"/>
                    <a:pt x="73713" y="12264"/>
                  </a:cubicBezTo>
                  <a:cubicBezTo>
                    <a:pt x="68161" y="6648"/>
                    <a:pt x="62287" y="3097"/>
                    <a:pt x="54670" y="773"/>
                  </a:cubicBezTo>
                  <a:cubicBezTo>
                    <a:pt x="49635" y="-840"/>
                    <a:pt x="48989" y="-840"/>
                    <a:pt x="23749" y="-1099"/>
                  </a:cubicBezTo>
                  <a:lnTo>
                    <a:pt x="-2007" y="-1292"/>
                  </a:lnTo>
                  <a:lnTo>
                    <a:pt x="188" y="-3552"/>
                  </a:lnTo>
                  <a:lnTo>
                    <a:pt x="2383" y="-5811"/>
                  </a:lnTo>
                  <a:lnTo>
                    <a:pt x="26912" y="-5553"/>
                  </a:lnTo>
                  <a:cubicBezTo>
                    <a:pt x="54347" y="-5295"/>
                    <a:pt x="54928" y="-5230"/>
                    <a:pt x="64353" y="-518"/>
                  </a:cubicBezTo>
                  <a:cubicBezTo>
                    <a:pt x="74358" y="4453"/>
                    <a:pt x="81846" y="11941"/>
                    <a:pt x="86881" y="22011"/>
                  </a:cubicBezTo>
                  <a:cubicBezTo>
                    <a:pt x="90367" y="28853"/>
                    <a:pt x="91723" y="34082"/>
                    <a:pt x="92239" y="42345"/>
                  </a:cubicBezTo>
                  <a:cubicBezTo>
                    <a:pt x="93659" y="66810"/>
                    <a:pt x="77973" y="88177"/>
                    <a:pt x="54089" y="94309"/>
                  </a:cubicBezTo>
                  <a:cubicBezTo>
                    <a:pt x="49376" y="95471"/>
                    <a:pt x="46988" y="95600"/>
                    <a:pt x="23039" y="95600"/>
                  </a:cubicBezTo>
                  <a:lnTo>
                    <a:pt x="-2846" y="95600"/>
                  </a:lnTo>
                  <a:lnTo>
                    <a:pt x="-4976" y="93405"/>
                  </a:lnTo>
                  <a:close/>
                </a:path>
              </a:pathLst>
            </a:custGeom>
            <a:solidFill>
              <a:srgbClr val="000000"/>
            </a:solidFill>
            <a:ln w="65"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8596D3F3-7EB6-4463-8357-14695F9679BF}"/>
                </a:ext>
              </a:extLst>
            </p:cNvPr>
            <p:cNvSpPr/>
            <p:nvPr/>
          </p:nvSpPr>
          <p:spPr>
            <a:xfrm flipV="1">
              <a:off x="5347213" y="4051698"/>
              <a:ext cx="4518" cy="103799"/>
            </a:xfrm>
            <a:custGeom>
              <a:avLst/>
              <a:gdLst>
                <a:gd name="connsiteX0" fmla="*/ -8456 w 4518"/>
                <a:gd name="connsiteY0" fmla="*/ 46116 h 103799"/>
                <a:gd name="connsiteX1" fmla="*/ -8456 w 4518"/>
                <a:gd name="connsiteY1" fmla="*/ -5784 h 103799"/>
                <a:gd name="connsiteX2" fmla="*/ -6196 w 4518"/>
                <a:gd name="connsiteY2" fmla="*/ -3589 h 103799"/>
                <a:gd name="connsiteX3" fmla="*/ -3937 w 4518"/>
                <a:gd name="connsiteY3" fmla="*/ -1394 h 103799"/>
                <a:gd name="connsiteX4" fmla="*/ -3937 w 4518"/>
                <a:gd name="connsiteY4" fmla="*/ 46116 h 103799"/>
                <a:gd name="connsiteX5" fmla="*/ -3937 w 4518"/>
                <a:gd name="connsiteY5" fmla="*/ 93626 h 103799"/>
                <a:gd name="connsiteX6" fmla="*/ -6196 w 4518"/>
                <a:gd name="connsiteY6" fmla="*/ 95821 h 103799"/>
                <a:gd name="connsiteX7" fmla="*/ -8456 w 4518"/>
                <a:gd name="connsiteY7" fmla="*/ 98015 h 103799"/>
                <a:gd name="connsiteX8" fmla="*/ -8456 w 4518"/>
                <a:gd name="connsiteY8" fmla="*/ 46116 h 10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8" h="103799">
                  <a:moveTo>
                    <a:pt x="-8456" y="46116"/>
                  </a:moveTo>
                  <a:lnTo>
                    <a:pt x="-8456" y="-5784"/>
                  </a:lnTo>
                  <a:lnTo>
                    <a:pt x="-6196" y="-3589"/>
                  </a:lnTo>
                  <a:lnTo>
                    <a:pt x="-3937" y="-1394"/>
                  </a:lnTo>
                  <a:lnTo>
                    <a:pt x="-3937" y="46116"/>
                  </a:lnTo>
                  <a:lnTo>
                    <a:pt x="-3937" y="93626"/>
                  </a:lnTo>
                  <a:lnTo>
                    <a:pt x="-6196" y="95821"/>
                  </a:lnTo>
                  <a:lnTo>
                    <a:pt x="-8456" y="98015"/>
                  </a:lnTo>
                  <a:lnTo>
                    <a:pt x="-8456" y="46116"/>
                  </a:lnTo>
                  <a:close/>
                </a:path>
              </a:pathLst>
            </a:custGeom>
            <a:solidFill>
              <a:srgbClr val="000000"/>
            </a:solidFill>
            <a:ln w="65" cap="flat">
              <a:noFill/>
              <a:prstDash val="solid"/>
              <a:miter/>
            </a:ln>
          </p:spPr>
          <p:txBody>
            <a:bodyPr rtlCol="0" anchor="ctr"/>
            <a:lstStyle/>
            <a:p>
              <a:endParaRPr lang="de-DE"/>
            </a:p>
          </p:txBody>
        </p:sp>
        <p:sp>
          <p:nvSpPr>
            <p:cNvPr id="77" name="Freihandform: Form 76">
              <a:extLst>
                <a:ext uri="{FF2B5EF4-FFF2-40B4-BE49-F238E27FC236}">
                  <a16:creationId xmlns:a16="http://schemas.microsoft.com/office/drawing/2014/main" id="{837A7EAD-6CF7-4ABD-90AB-2653DA547A74}"/>
                </a:ext>
              </a:extLst>
            </p:cNvPr>
            <p:cNvSpPr/>
            <p:nvPr/>
          </p:nvSpPr>
          <p:spPr>
            <a:xfrm flipV="1">
              <a:off x="5133288" y="4068740"/>
              <a:ext cx="60549" cy="5228"/>
            </a:xfrm>
            <a:custGeom>
              <a:avLst/>
              <a:gdLst>
                <a:gd name="connsiteX0" fmla="*/ -3411 w 60549"/>
                <a:gd name="connsiteY0" fmla="*/ -3622 h 5228"/>
                <a:gd name="connsiteX1" fmla="*/ -893 w 60549"/>
                <a:gd name="connsiteY1" fmla="*/ -6140 h 5228"/>
                <a:gd name="connsiteX2" fmla="*/ 24347 w 60549"/>
                <a:gd name="connsiteY2" fmla="*/ -6269 h 5228"/>
                <a:gd name="connsiteX3" fmla="*/ 49587 w 60549"/>
                <a:gd name="connsiteY3" fmla="*/ -6333 h 5228"/>
                <a:gd name="connsiteX4" fmla="*/ 52169 w 60549"/>
                <a:gd name="connsiteY4" fmla="*/ -3687 h 5228"/>
                <a:gd name="connsiteX5" fmla="*/ 54686 w 60549"/>
                <a:gd name="connsiteY5" fmla="*/ -1105 h 5228"/>
                <a:gd name="connsiteX6" fmla="*/ 24411 w 60549"/>
                <a:gd name="connsiteY6" fmla="*/ -1105 h 5228"/>
                <a:gd name="connsiteX7" fmla="*/ -5864 w 60549"/>
                <a:gd name="connsiteY7" fmla="*/ -1105 h 5228"/>
                <a:gd name="connsiteX8" fmla="*/ -3411 w 60549"/>
                <a:gd name="connsiteY8" fmla="*/ -3622 h 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 h="5228">
                  <a:moveTo>
                    <a:pt x="-3411" y="-3622"/>
                  </a:moveTo>
                  <a:lnTo>
                    <a:pt x="-893" y="-6140"/>
                  </a:lnTo>
                  <a:lnTo>
                    <a:pt x="24347" y="-6269"/>
                  </a:lnTo>
                  <a:lnTo>
                    <a:pt x="49587" y="-6333"/>
                  </a:lnTo>
                  <a:lnTo>
                    <a:pt x="52169" y="-3687"/>
                  </a:lnTo>
                  <a:lnTo>
                    <a:pt x="54686" y="-1105"/>
                  </a:lnTo>
                  <a:lnTo>
                    <a:pt x="24411" y="-1105"/>
                  </a:lnTo>
                  <a:lnTo>
                    <a:pt x="-5864" y="-1105"/>
                  </a:lnTo>
                  <a:lnTo>
                    <a:pt x="-3411" y="-3622"/>
                  </a:lnTo>
                  <a:close/>
                </a:path>
              </a:pathLst>
            </a:custGeom>
            <a:solidFill>
              <a:srgbClr val="000000"/>
            </a:solidFill>
            <a:ln w="65" cap="flat">
              <a:noFill/>
              <a:prstDash val="solid"/>
              <a:miter/>
            </a:ln>
          </p:spPr>
          <p:txBody>
            <a:bodyPr rtlCol="0" anchor="ctr"/>
            <a:lstStyle/>
            <a:p>
              <a:endParaRPr lang="de-DE"/>
            </a:p>
          </p:txBody>
        </p:sp>
        <p:sp>
          <p:nvSpPr>
            <p:cNvPr id="78" name="Freihandform: Form 77">
              <a:extLst>
                <a:ext uri="{FF2B5EF4-FFF2-40B4-BE49-F238E27FC236}">
                  <a16:creationId xmlns:a16="http://schemas.microsoft.com/office/drawing/2014/main" id="{5C395125-FB67-42C3-B369-A91EDDAD34A9}"/>
                </a:ext>
              </a:extLst>
            </p:cNvPr>
            <p:cNvSpPr/>
            <p:nvPr/>
          </p:nvSpPr>
          <p:spPr>
            <a:xfrm flipV="1">
              <a:off x="5189448" y="4068740"/>
              <a:ext cx="99918" cy="66552"/>
            </a:xfrm>
            <a:custGeom>
              <a:avLst/>
              <a:gdLst>
                <a:gd name="connsiteX0" fmla="*/ -4403 w 99918"/>
                <a:gd name="connsiteY0" fmla="*/ 58160 h 66552"/>
                <a:gd name="connsiteX1" fmla="*/ -6921 w 99918"/>
                <a:gd name="connsiteY1" fmla="*/ 55578 h 66552"/>
                <a:gd name="connsiteX2" fmla="*/ 29099 w 99918"/>
                <a:gd name="connsiteY2" fmla="*/ 55578 h 66552"/>
                <a:gd name="connsiteX3" fmla="*/ 76157 w 99918"/>
                <a:gd name="connsiteY3" fmla="*/ 50866 h 66552"/>
                <a:gd name="connsiteX4" fmla="*/ 86421 w 99918"/>
                <a:gd name="connsiteY4" fmla="*/ 38149 h 66552"/>
                <a:gd name="connsiteX5" fmla="*/ 87906 w 99918"/>
                <a:gd name="connsiteY5" fmla="*/ 27498 h 66552"/>
                <a:gd name="connsiteX6" fmla="*/ 85776 w 99918"/>
                <a:gd name="connsiteY6" fmla="*/ 15943 h 66552"/>
                <a:gd name="connsiteX7" fmla="*/ 69057 w 99918"/>
                <a:gd name="connsiteY7" fmla="*/ 773 h 66552"/>
                <a:gd name="connsiteX8" fmla="*/ 31617 w 99918"/>
                <a:gd name="connsiteY8" fmla="*/ -582 h 66552"/>
                <a:gd name="connsiteX9" fmla="*/ -1821 w 99918"/>
                <a:gd name="connsiteY9" fmla="*/ -647 h 66552"/>
                <a:gd name="connsiteX10" fmla="*/ 954 w 99918"/>
                <a:gd name="connsiteY10" fmla="*/ -3229 h 66552"/>
                <a:gd name="connsiteX11" fmla="*/ 3730 w 99918"/>
                <a:gd name="connsiteY11" fmla="*/ -5811 h 66552"/>
                <a:gd name="connsiteX12" fmla="*/ 35167 w 99918"/>
                <a:gd name="connsiteY12" fmla="*/ -5617 h 66552"/>
                <a:gd name="connsiteX13" fmla="*/ 70541 w 99918"/>
                <a:gd name="connsiteY13" fmla="*/ -4068 h 66552"/>
                <a:gd name="connsiteX14" fmla="*/ 92683 w 99918"/>
                <a:gd name="connsiteY14" fmla="*/ 22850 h 66552"/>
                <a:gd name="connsiteX15" fmla="*/ 91392 w 99918"/>
                <a:gd name="connsiteY15" fmla="*/ 38794 h 66552"/>
                <a:gd name="connsiteX16" fmla="*/ 66281 w 99918"/>
                <a:gd name="connsiteY16" fmla="*/ 60032 h 66552"/>
                <a:gd name="connsiteX17" fmla="*/ 30132 w 99918"/>
                <a:gd name="connsiteY17" fmla="*/ 60742 h 66552"/>
                <a:gd name="connsiteX18" fmla="*/ -1886 w 99918"/>
                <a:gd name="connsiteY18" fmla="*/ 60742 h 66552"/>
                <a:gd name="connsiteX19" fmla="*/ -4403 w 99918"/>
                <a:gd name="connsiteY19" fmla="*/ 58160 h 6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918" h="66552">
                  <a:moveTo>
                    <a:pt x="-4403" y="58160"/>
                  </a:moveTo>
                  <a:lnTo>
                    <a:pt x="-6921" y="55578"/>
                  </a:lnTo>
                  <a:lnTo>
                    <a:pt x="29099" y="55578"/>
                  </a:lnTo>
                  <a:cubicBezTo>
                    <a:pt x="69638" y="55578"/>
                    <a:pt x="68992" y="55642"/>
                    <a:pt x="76157" y="50866"/>
                  </a:cubicBezTo>
                  <a:cubicBezTo>
                    <a:pt x="80740" y="47767"/>
                    <a:pt x="84355" y="43248"/>
                    <a:pt x="86421" y="38149"/>
                  </a:cubicBezTo>
                  <a:cubicBezTo>
                    <a:pt x="87583" y="35244"/>
                    <a:pt x="87841" y="33307"/>
                    <a:pt x="87906" y="27498"/>
                  </a:cubicBezTo>
                  <a:cubicBezTo>
                    <a:pt x="87906" y="20784"/>
                    <a:pt x="87777" y="20139"/>
                    <a:pt x="85776" y="15943"/>
                  </a:cubicBezTo>
                  <a:cubicBezTo>
                    <a:pt x="82161" y="8326"/>
                    <a:pt x="76674" y="3355"/>
                    <a:pt x="69057" y="773"/>
                  </a:cubicBezTo>
                  <a:cubicBezTo>
                    <a:pt x="65183" y="-518"/>
                    <a:pt x="63763" y="-582"/>
                    <a:pt x="31617" y="-582"/>
                  </a:cubicBezTo>
                  <a:lnTo>
                    <a:pt x="-1821" y="-647"/>
                  </a:lnTo>
                  <a:lnTo>
                    <a:pt x="954" y="-3229"/>
                  </a:lnTo>
                  <a:lnTo>
                    <a:pt x="3730" y="-5811"/>
                  </a:lnTo>
                  <a:lnTo>
                    <a:pt x="35167" y="-5617"/>
                  </a:lnTo>
                  <a:cubicBezTo>
                    <a:pt x="64861" y="-5359"/>
                    <a:pt x="66797" y="-5295"/>
                    <a:pt x="70541" y="-4068"/>
                  </a:cubicBezTo>
                  <a:cubicBezTo>
                    <a:pt x="82290" y="-66"/>
                    <a:pt x="91069" y="10585"/>
                    <a:pt x="92683" y="22850"/>
                  </a:cubicBezTo>
                  <a:cubicBezTo>
                    <a:pt x="93393" y="28079"/>
                    <a:pt x="92876" y="34469"/>
                    <a:pt x="91392" y="38794"/>
                  </a:cubicBezTo>
                  <a:cubicBezTo>
                    <a:pt x="87712" y="49187"/>
                    <a:pt x="76996" y="58289"/>
                    <a:pt x="66281" y="60032"/>
                  </a:cubicBezTo>
                  <a:cubicBezTo>
                    <a:pt x="63763" y="60484"/>
                    <a:pt x="49433" y="60742"/>
                    <a:pt x="30132" y="60742"/>
                  </a:cubicBezTo>
                  <a:lnTo>
                    <a:pt x="-1886" y="60742"/>
                  </a:lnTo>
                  <a:lnTo>
                    <a:pt x="-4403" y="58160"/>
                  </a:lnTo>
                  <a:close/>
                </a:path>
              </a:pathLst>
            </a:custGeom>
            <a:solidFill>
              <a:srgbClr val="000000"/>
            </a:solidFill>
            <a:ln w="65" cap="flat">
              <a:noFill/>
              <a:prstDash val="solid"/>
              <a:miter/>
            </a:ln>
          </p:spPr>
          <p:txBody>
            <a:bodyPr rtlCol="0" anchor="ctr"/>
            <a:lstStyle/>
            <a:p>
              <a:endParaRPr lang="de-DE"/>
            </a:p>
          </p:txBody>
        </p:sp>
        <p:sp>
          <p:nvSpPr>
            <p:cNvPr id="79" name="Freihandform: Form 78">
              <a:extLst>
                <a:ext uri="{FF2B5EF4-FFF2-40B4-BE49-F238E27FC236}">
                  <a16:creationId xmlns:a16="http://schemas.microsoft.com/office/drawing/2014/main" id="{D4121776-E2AF-4279-822C-5CF6CE74F214}"/>
                </a:ext>
              </a:extLst>
            </p:cNvPr>
            <p:cNvSpPr/>
            <p:nvPr/>
          </p:nvSpPr>
          <p:spPr>
            <a:xfrm flipV="1">
              <a:off x="4923753" y="4101338"/>
              <a:ext cx="3550" cy="7100"/>
            </a:xfrm>
            <a:custGeom>
              <a:avLst/>
              <a:gdLst>
                <a:gd name="connsiteX0" fmla="*/ -2545 w 3550"/>
                <a:gd name="connsiteY0" fmla="*/ -2212 h 7100"/>
                <a:gd name="connsiteX1" fmla="*/ -2545 w 3550"/>
                <a:gd name="connsiteY1" fmla="*/ -5762 h 7100"/>
                <a:gd name="connsiteX2" fmla="*/ -802 w 3550"/>
                <a:gd name="connsiteY2" fmla="*/ -3955 h 7100"/>
                <a:gd name="connsiteX3" fmla="*/ 1006 w 3550"/>
                <a:gd name="connsiteY3" fmla="*/ -2212 h 7100"/>
                <a:gd name="connsiteX4" fmla="*/ -802 w 3550"/>
                <a:gd name="connsiteY4" fmla="*/ -469 h 7100"/>
                <a:gd name="connsiteX5" fmla="*/ -2545 w 3550"/>
                <a:gd name="connsiteY5" fmla="*/ 1339 h 7100"/>
                <a:gd name="connsiteX6" fmla="*/ -2545 w 3550"/>
                <a:gd name="connsiteY6" fmla="*/ -2212 h 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 h="7100">
                  <a:moveTo>
                    <a:pt x="-2545" y="-2212"/>
                  </a:moveTo>
                  <a:lnTo>
                    <a:pt x="-2545" y="-5762"/>
                  </a:lnTo>
                  <a:lnTo>
                    <a:pt x="-802" y="-3955"/>
                  </a:lnTo>
                  <a:lnTo>
                    <a:pt x="1006" y="-2212"/>
                  </a:lnTo>
                  <a:lnTo>
                    <a:pt x="-802" y="-469"/>
                  </a:lnTo>
                  <a:lnTo>
                    <a:pt x="-2545" y="1339"/>
                  </a:lnTo>
                  <a:lnTo>
                    <a:pt x="-2545" y="-2212"/>
                  </a:lnTo>
                  <a:close/>
                </a:path>
              </a:pathLst>
            </a:custGeom>
            <a:solidFill>
              <a:srgbClr val="000000"/>
            </a:solidFill>
            <a:ln w="65" cap="flat">
              <a:noFill/>
              <a:prstDash val="solid"/>
              <a:miter/>
            </a:ln>
          </p:spPr>
          <p:txBody>
            <a:bodyPr rtlCol="0" anchor="ctr"/>
            <a:lstStyle/>
            <a:p>
              <a:endParaRPr lang="de-DE"/>
            </a:p>
          </p:txBody>
        </p:sp>
        <p:sp>
          <p:nvSpPr>
            <p:cNvPr id="81" name="Freihandform: Form 80">
              <a:extLst>
                <a:ext uri="{FF2B5EF4-FFF2-40B4-BE49-F238E27FC236}">
                  <a16:creationId xmlns:a16="http://schemas.microsoft.com/office/drawing/2014/main" id="{444C16B9-8FF7-4665-93B7-A8B260C0EA35}"/>
                </a:ext>
              </a:extLst>
            </p:cNvPr>
            <p:cNvSpPr/>
            <p:nvPr/>
          </p:nvSpPr>
          <p:spPr>
            <a:xfrm flipV="1">
              <a:off x="4923753" y="4105534"/>
              <a:ext cx="34341" cy="203919"/>
            </a:xfrm>
            <a:custGeom>
              <a:avLst/>
              <a:gdLst>
                <a:gd name="connsiteX0" fmla="*/ -1017 w 34341"/>
                <a:gd name="connsiteY0" fmla="*/ 198098 h 203919"/>
                <a:gd name="connsiteX1" fmla="*/ -2759 w 34341"/>
                <a:gd name="connsiteY1" fmla="*/ 196291 h 203919"/>
                <a:gd name="connsiteX2" fmla="*/ -2759 w 34341"/>
                <a:gd name="connsiteY2" fmla="*/ 116763 h 203919"/>
                <a:gd name="connsiteX3" fmla="*/ -2049 w 34341"/>
                <a:gd name="connsiteY3" fmla="*/ 33878 h 203919"/>
                <a:gd name="connsiteX4" fmla="*/ 4406 w 34341"/>
                <a:gd name="connsiteY4" fmla="*/ 17030 h 203919"/>
                <a:gd name="connsiteX5" fmla="*/ 25385 w 34341"/>
                <a:gd name="connsiteY5" fmla="*/ -2658 h 203919"/>
                <a:gd name="connsiteX6" fmla="*/ 28032 w 34341"/>
                <a:gd name="connsiteY6" fmla="*/ -4014 h 203919"/>
                <a:gd name="connsiteX7" fmla="*/ 29839 w 34341"/>
                <a:gd name="connsiteY7" fmla="*/ -2142 h 203919"/>
                <a:gd name="connsiteX8" fmla="*/ 31582 w 34341"/>
                <a:gd name="connsiteY8" fmla="*/ -334 h 203919"/>
                <a:gd name="connsiteX9" fmla="*/ 28290 w 34341"/>
                <a:gd name="connsiteY9" fmla="*/ 1344 h 203919"/>
                <a:gd name="connsiteX10" fmla="*/ 3760 w 34341"/>
                <a:gd name="connsiteY10" fmla="*/ 30005 h 203919"/>
                <a:gd name="connsiteX11" fmla="*/ 2082 w 34341"/>
                <a:gd name="connsiteY11" fmla="*/ 34976 h 203919"/>
                <a:gd name="connsiteX12" fmla="*/ 1888 w 34341"/>
                <a:gd name="connsiteY12" fmla="*/ 117473 h 203919"/>
                <a:gd name="connsiteX13" fmla="*/ 1243 w 34341"/>
                <a:gd name="connsiteY13" fmla="*/ 199906 h 203919"/>
                <a:gd name="connsiteX14" fmla="*/ -1017 w 34341"/>
                <a:gd name="connsiteY14" fmla="*/ 198098 h 20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41" h="203919">
                  <a:moveTo>
                    <a:pt x="-1017" y="198098"/>
                  </a:moveTo>
                  <a:lnTo>
                    <a:pt x="-2759" y="196291"/>
                  </a:lnTo>
                  <a:lnTo>
                    <a:pt x="-2759" y="116763"/>
                  </a:lnTo>
                  <a:cubicBezTo>
                    <a:pt x="-2759" y="61829"/>
                    <a:pt x="-2566" y="36267"/>
                    <a:pt x="-2049" y="33878"/>
                  </a:cubicBezTo>
                  <a:cubicBezTo>
                    <a:pt x="-952" y="28391"/>
                    <a:pt x="1630" y="21743"/>
                    <a:pt x="4406" y="17030"/>
                  </a:cubicBezTo>
                  <a:cubicBezTo>
                    <a:pt x="8924" y="9349"/>
                    <a:pt x="17574" y="1280"/>
                    <a:pt x="25385" y="-2658"/>
                  </a:cubicBezTo>
                  <a:lnTo>
                    <a:pt x="28032" y="-4014"/>
                  </a:lnTo>
                  <a:lnTo>
                    <a:pt x="29839" y="-2142"/>
                  </a:lnTo>
                  <a:lnTo>
                    <a:pt x="31582" y="-334"/>
                  </a:lnTo>
                  <a:lnTo>
                    <a:pt x="28290" y="1344"/>
                  </a:lnTo>
                  <a:cubicBezTo>
                    <a:pt x="16606" y="7218"/>
                    <a:pt x="8214" y="17030"/>
                    <a:pt x="3760" y="30005"/>
                  </a:cubicBezTo>
                  <a:lnTo>
                    <a:pt x="2082" y="34976"/>
                  </a:lnTo>
                  <a:lnTo>
                    <a:pt x="1888" y="117473"/>
                  </a:lnTo>
                  <a:cubicBezTo>
                    <a:pt x="1824" y="162788"/>
                    <a:pt x="1501" y="199906"/>
                    <a:pt x="1243" y="199906"/>
                  </a:cubicBezTo>
                  <a:cubicBezTo>
                    <a:pt x="920" y="199906"/>
                    <a:pt x="-48" y="199067"/>
                    <a:pt x="-1017" y="198098"/>
                  </a:cubicBezTo>
                  <a:close/>
                </a:path>
              </a:pathLst>
            </a:custGeom>
            <a:solidFill>
              <a:srgbClr val="000000"/>
            </a:solidFill>
            <a:ln w="65" cap="flat">
              <a:noFill/>
              <a:prstDash val="solid"/>
              <a:miter/>
            </a:ln>
          </p:spPr>
          <p:txBody>
            <a:bodyPr rtlCol="0" anchor="ctr"/>
            <a:lstStyle/>
            <a:p>
              <a:endParaRPr lang="de-DE"/>
            </a:p>
          </p:txBody>
        </p:sp>
        <p:sp>
          <p:nvSpPr>
            <p:cNvPr id="82" name="Freihandform: Form 81">
              <a:extLst>
                <a:ext uri="{FF2B5EF4-FFF2-40B4-BE49-F238E27FC236}">
                  <a16:creationId xmlns:a16="http://schemas.microsoft.com/office/drawing/2014/main" id="{2C0262CF-C904-406A-88F2-3CCD4787C055}"/>
                </a:ext>
              </a:extLst>
            </p:cNvPr>
            <p:cNvSpPr/>
            <p:nvPr/>
          </p:nvSpPr>
          <p:spPr>
            <a:xfrm flipV="1">
              <a:off x="4948282" y="4125933"/>
              <a:ext cx="31565" cy="162878"/>
            </a:xfrm>
            <a:custGeom>
              <a:avLst/>
              <a:gdLst>
                <a:gd name="connsiteX0" fmla="*/ -3082 w 31565"/>
                <a:gd name="connsiteY0" fmla="*/ 90374 h 162878"/>
                <a:gd name="connsiteX1" fmla="*/ -2372 w 31565"/>
                <a:gd name="connsiteY1" fmla="*/ 18398 h 162878"/>
                <a:gd name="connsiteX2" fmla="*/ 17123 w 31565"/>
                <a:gd name="connsiteY2" fmla="*/ -3097 h 162878"/>
                <a:gd name="connsiteX3" fmla="*/ 26160 w 31565"/>
                <a:gd name="connsiteY3" fmla="*/ -1613 h 162878"/>
                <a:gd name="connsiteX4" fmla="*/ 28484 w 31565"/>
                <a:gd name="connsiteY4" fmla="*/ 776 h 162878"/>
                <a:gd name="connsiteX5" fmla="*/ 23772 w 31565"/>
                <a:gd name="connsiteY5" fmla="*/ 840 h 162878"/>
                <a:gd name="connsiteX6" fmla="*/ 15251 w 31565"/>
                <a:gd name="connsiteY6" fmla="*/ 2712 h 162878"/>
                <a:gd name="connsiteX7" fmla="*/ 4212 w 31565"/>
                <a:gd name="connsiteY7" fmla="*/ 13880 h 162878"/>
                <a:gd name="connsiteX8" fmla="*/ 2405 w 31565"/>
                <a:gd name="connsiteY8" fmla="*/ 17559 h 162878"/>
                <a:gd name="connsiteX9" fmla="*/ 2211 w 31565"/>
                <a:gd name="connsiteY9" fmla="*/ 85726 h 162878"/>
                <a:gd name="connsiteX10" fmla="*/ 2082 w 31565"/>
                <a:gd name="connsiteY10" fmla="*/ 153828 h 162878"/>
                <a:gd name="connsiteX11" fmla="*/ -500 w 31565"/>
                <a:gd name="connsiteY11" fmla="*/ 156346 h 162878"/>
                <a:gd name="connsiteX12" fmla="*/ -3082 w 31565"/>
                <a:gd name="connsiteY12" fmla="*/ 158863 h 162878"/>
                <a:gd name="connsiteX13" fmla="*/ -3082 w 31565"/>
                <a:gd name="connsiteY13" fmla="*/ 90374 h 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565" h="162878">
                  <a:moveTo>
                    <a:pt x="-3082" y="90374"/>
                  </a:moveTo>
                  <a:cubicBezTo>
                    <a:pt x="-3082" y="42412"/>
                    <a:pt x="-2888" y="20787"/>
                    <a:pt x="-2372" y="18398"/>
                  </a:cubicBezTo>
                  <a:cubicBezTo>
                    <a:pt x="-177" y="8135"/>
                    <a:pt x="7311" y="-193"/>
                    <a:pt x="17123" y="-3097"/>
                  </a:cubicBezTo>
                  <a:cubicBezTo>
                    <a:pt x="22158" y="-4582"/>
                    <a:pt x="23449" y="-4388"/>
                    <a:pt x="26160" y="-1613"/>
                  </a:cubicBezTo>
                  <a:lnTo>
                    <a:pt x="28484" y="776"/>
                  </a:lnTo>
                  <a:lnTo>
                    <a:pt x="23772" y="840"/>
                  </a:lnTo>
                  <a:cubicBezTo>
                    <a:pt x="19963" y="840"/>
                    <a:pt x="18349" y="1228"/>
                    <a:pt x="15251" y="2712"/>
                  </a:cubicBezTo>
                  <a:cubicBezTo>
                    <a:pt x="10603" y="4972"/>
                    <a:pt x="6601" y="9038"/>
                    <a:pt x="4212" y="13880"/>
                  </a:cubicBezTo>
                  <a:lnTo>
                    <a:pt x="2405" y="17559"/>
                  </a:lnTo>
                  <a:lnTo>
                    <a:pt x="2211" y="85726"/>
                  </a:lnTo>
                  <a:lnTo>
                    <a:pt x="2082" y="153828"/>
                  </a:lnTo>
                  <a:lnTo>
                    <a:pt x="-500" y="156346"/>
                  </a:lnTo>
                  <a:lnTo>
                    <a:pt x="-3082" y="158863"/>
                  </a:lnTo>
                  <a:lnTo>
                    <a:pt x="-3082" y="90374"/>
                  </a:lnTo>
                  <a:close/>
                </a:path>
              </a:pathLst>
            </a:custGeom>
            <a:solidFill>
              <a:srgbClr val="000000"/>
            </a:solidFill>
            <a:ln w="65" cap="flat">
              <a:noFill/>
              <a:prstDash val="solid"/>
              <a:miter/>
            </a:ln>
          </p:spPr>
          <p:txBody>
            <a:bodyPr rtlCol="0" anchor="ctr"/>
            <a:lstStyle/>
            <a:p>
              <a:endParaRPr lang="de-DE"/>
            </a:p>
          </p:txBody>
        </p:sp>
        <p:sp>
          <p:nvSpPr>
            <p:cNvPr id="83" name="Freihandform: Form 82">
              <a:extLst>
                <a:ext uri="{FF2B5EF4-FFF2-40B4-BE49-F238E27FC236}">
                  <a16:creationId xmlns:a16="http://schemas.microsoft.com/office/drawing/2014/main" id="{794E004F-CF37-45D9-A1B9-456871892EAD}"/>
                </a:ext>
              </a:extLst>
            </p:cNvPr>
            <p:cNvSpPr/>
            <p:nvPr/>
          </p:nvSpPr>
          <p:spPr>
            <a:xfrm flipV="1">
              <a:off x="4976685" y="4130064"/>
              <a:ext cx="155828" cy="26466"/>
            </a:xfrm>
            <a:custGeom>
              <a:avLst/>
              <a:gdLst>
                <a:gd name="connsiteX0" fmla="*/ 31159 w 155828"/>
                <a:gd name="connsiteY0" fmla="*/ 20907 h 26466"/>
                <a:gd name="connsiteX1" fmla="*/ 6242 w 155828"/>
                <a:gd name="connsiteY1" fmla="*/ 10256 h 26466"/>
                <a:gd name="connsiteX2" fmla="*/ -4344 w 155828"/>
                <a:gd name="connsiteY2" fmla="*/ -1557 h 26466"/>
                <a:gd name="connsiteX3" fmla="*/ -2860 w 155828"/>
                <a:gd name="connsiteY3" fmla="*/ -3687 h 26466"/>
                <a:gd name="connsiteX4" fmla="*/ -1310 w 155828"/>
                <a:gd name="connsiteY4" fmla="*/ -5108 h 26466"/>
                <a:gd name="connsiteX5" fmla="*/ 1594 w 155828"/>
                <a:gd name="connsiteY5" fmla="*/ -1299 h 26466"/>
                <a:gd name="connsiteX6" fmla="*/ 24381 w 155828"/>
                <a:gd name="connsiteY6" fmla="*/ 14516 h 26466"/>
                <a:gd name="connsiteX7" fmla="*/ 87384 w 155828"/>
                <a:gd name="connsiteY7" fmla="*/ 16066 h 26466"/>
                <a:gd name="connsiteX8" fmla="*/ 146513 w 155828"/>
                <a:gd name="connsiteY8" fmla="*/ 16259 h 26466"/>
                <a:gd name="connsiteX9" fmla="*/ 148966 w 155828"/>
                <a:gd name="connsiteY9" fmla="*/ 18777 h 26466"/>
                <a:gd name="connsiteX10" fmla="*/ 151484 w 155828"/>
                <a:gd name="connsiteY10" fmla="*/ 21359 h 26466"/>
                <a:gd name="connsiteX11" fmla="*/ 92483 w 155828"/>
                <a:gd name="connsiteY11" fmla="*/ 21230 h 26466"/>
                <a:gd name="connsiteX12" fmla="*/ 31159 w 155828"/>
                <a:gd name="connsiteY12" fmla="*/ 20907 h 2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828" h="26466">
                  <a:moveTo>
                    <a:pt x="31159" y="20907"/>
                  </a:moveTo>
                  <a:cubicBezTo>
                    <a:pt x="23865" y="20068"/>
                    <a:pt x="13214" y="15549"/>
                    <a:pt x="6242" y="10256"/>
                  </a:cubicBezTo>
                  <a:cubicBezTo>
                    <a:pt x="2627" y="7545"/>
                    <a:pt x="-4344" y="-266"/>
                    <a:pt x="-4344" y="-1557"/>
                  </a:cubicBezTo>
                  <a:cubicBezTo>
                    <a:pt x="-4344" y="-2009"/>
                    <a:pt x="-3699" y="-2913"/>
                    <a:pt x="-2860" y="-3687"/>
                  </a:cubicBezTo>
                  <a:lnTo>
                    <a:pt x="-1310" y="-5108"/>
                  </a:lnTo>
                  <a:lnTo>
                    <a:pt x="1594" y="-1299"/>
                  </a:lnTo>
                  <a:cubicBezTo>
                    <a:pt x="7146" y="5802"/>
                    <a:pt x="15021" y="11289"/>
                    <a:pt x="24381" y="14516"/>
                  </a:cubicBezTo>
                  <a:cubicBezTo>
                    <a:pt x="28190" y="15807"/>
                    <a:pt x="29545" y="15807"/>
                    <a:pt x="87384" y="16066"/>
                  </a:cubicBezTo>
                  <a:lnTo>
                    <a:pt x="146513" y="16259"/>
                  </a:lnTo>
                  <a:lnTo>
                    <a:pt x="148966" y="18777"/>
                  </a:lnTo>
                  <a:lnTo>
                    <a:pt x="151484" y="21359"/>
                  </a:lnTo>
                  <a:lnTo>
                    <a:pt x="92483" y="21230"/>
                  </a:lnTo>
                  <a:cubicBezTo>
                    <a:pt x="60014" y="21230"/>
                    <a:pt x="32386" y="21036"/>
                    <a:pt x="31159" y="20907"/>
                  </a:cubicBezTo>
                  <a:close/>
                </a:path>
              </a:pathLst>
            </a:custGeom>
            <a:solidFill>
              <a:srgbClr val="000000"/>
            </a:solidFill>
            <a:ln w="65" cap="flat">
              <a:noFill/>
              <a:prstDash val="solid"/>
              <a:miter/>
            </a:ln>
          </p:spPr>
          <p:txBody>
            <a:bodyPr rtlCol="0" anchor="ctr"/>
            <a:lstStyle/>
            <a:p>
              <a:endParaRPr lang="de-DE"/>
            </a:p>
          </p:txBody>
        </p:sp>
        <p:sp>
          <p:nvSpPr>
            <p:cNvPr id="84" name="Freihandform: Form 83">
              <a:extLst>
                <a:ext uri="{FF2B5EF4-FFF2-40B4-BE49-F238E27FC236}">
                  <a16:creationId xmlns:a16="http://schemas.microsoft.com/office/drawing/2014/main" id="{61FBD51F-2CFD-4BF4-924B-B295CDA68A8E}"/>
                </a:ext>
              </a:extLst>
            </p:cNvPr>
            <p:cNvSpPr/>
            <p:nvPr/>
          </p:nvSpPr>
          <p:spPr>
            <a:xfrm flipV="1">
              <a:off x="5128124" y="4130064"/>
              <a:ext cx="69974" cy="5164"/>
            </a:xfrm>
            <a:custGeom>
              <a:avLst/>
              <a:gdLst>
                <a:gd name="connsiteX0" fmla="*/ -3340 w 69974"/>
                <a:gd name="connsiteY0" fmla="*/ -2707 h 5164"/>
                <a:gd name="connsiteX1" fmla="*/ -5857 w 69974"/>
                <a:gd name="connsiteY1" fmla="*/ -5289 h 5164"/>
                <a:gd name="connsiteX2" fmla="*/ 29130 w 69974"/>
                <a:gd name="connsiteY2" fmla="*/ -5289 h 5164"/>
                <a:gd name="connsiteX3" fmla="*/ 64117 w 69974"/>
                <a:gd name="connsiteY3" fmla="*/ -4773 h 5164"/>
                <a:gd name="connsiteX4" fmla="*/ 61987 w 69974"/>
                <a:gd name="connsiteY4" fmla="*/ -2191 h 5164"/>
                <a:gd name="connsiteX5" fmla="*/ 59857 w 69974"/>
                <a:gd name="connsiteY5" fmla="*/ -125 h 5164"/>
                <a:gd name="connsiteX6" fmla="*/ 29517 w 69974"/>
                <a:gd name="connsiteY6" fmla="*/ -125 h 5164"/>
                <a:gd name="connsiteX7" fmla="*/ -822 w 69974"/>
                <a:gd name="connsiteY7" fmla="*/ -125 h 5164"/>
                <a:gd name="connsiteX8" fmla="*/ -3340 w 69974"/>
                <a:gd name="connsiteY8" fmla="*/ -2707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74" h="5164">
                  <a:moveTo>
                    <a:pt x="-3340" y="-2707"/>
                  </a:moveTo>
                  <a:lnTo>
                    <a:pt x="-5857" y="-5289"/>
                  </a:lnTo>
                  <a:lnTo>
                    <a:pt x="29130" y="-5289"/>
                  </a:lnTo>
                  <a:cubicBezTo>
                    <a:pt x="48366" y="-5289"/>
                    <a:pt x="64117" y="-5031"/>
                    <a:pt x="64117" y="-4773"/>
                  </a:cubicBezTo>
                  <a:cubicBezTo>
                    <a:pt x="64117" y="-4514"/>
                    <a:pt x="63149" y="-3352"/>
                    <a:pt x="61987" y="-2191"/>
                  </a:cubicBezTo>
                  <a:lnTo>
                    <a:pt x="59857" y="-125"/>
                  </a:lnTo>
                  <a:lnTo>
                    <a:pt x="29517" y="-125"/>
                  </a:lnTo>
                  <a:lnTo>
                    <a:pt x="-822" y="-125"/>
                  </a:lnTo>
                  <a:lnTo>
                    <a:pt x="-3340" y="-2707"/>
                  </a:lnTo>
                  <a:close/>
                </a:path>
              </a:pathLst>
            </a:custGeom>
            <a:solidFill>
              <a:srgbClr val="000000"/>
            </a:solidFill>
            <a:ln w="65" cap="flat">
              <a:noFill/>
              <a:prstDash val="solid"/>
              <a:miter/>
            </a:ln>
          </p:spPr>
          <p:txBody>
            <a:bodyPr rtlCol="0" anchor="ctr"/>
            <a:lstStyle/>
            <a:p>
              <a:endParaRPr lang="de-DE"/>
            </a:p>
          </p:txBody>
        </p:sp>
        <p:sp>
          <p:nvSpPr>
            <p:cNvPr id="85" name="Freihandform: Form 84">
              <a:extLst>
                <a:ext uri="{FF2B5EF4-FFF2-40B4-BE49-F238E27FC236}">
                  <a16:creationId xmlns:a16="http://schemas.microsoft.com/office/drawing/2014/main" id="{71E19B0A-D017-4A5D-8B12-DD01091DA63D}"/>
                </a:ext>
              </a:extLst>
            </p:cNvPr>
            <p:cNvSpPr/>
            <p:nvPr/>
          </p:nvSpPr>
          <p:spPr>
            <a:xfrm flipV="1">
              <a:off x="5110695" y="4148138"/>
              <a:ext cx="105735" cy="4518"/>
            </a:xfrm>
            <a:custGeom>
              <a:avLst/>
              <a:gdLst>
                <a:gd name="connsiteX0" fmla="*/ -3669 w 105735"/>
                <a:gd name="connsiteY0" fmla="*/ -2727 h 4518"/>
                <a:gd name="connsiteX1" fmla="*/ -5864 w 105735"/>
                <a:gd name="connsiteY1" fmla="*/ -4987 h 4518"/>
                <a:gd name="connsiteX2" fmla="*/ 47004 w 105735"/>
                <a:gd name="connsiteY2" fmla="*/ -4987 h 4518"/>
                <a:gd name="connsiteX3" fmla="*/ 99872 w 105735"/>
                <a:gd name="connsiteY3" fmla="*/ -4987 h 4518"/>
                <a:gd name="connsiteX4" fmla="*/ 97678 w 105735"/>
                <a:gd name="connsiteY4" fmla="*/ -2727 h 4518"/>
                <a:gd name="connsiteX5" fmla="*/ 95483 w 105735"/>
                <a:gd name="connsiteY5" fmla="*/ -468 h 4518"/>
                <a:gd name="connsiteX6" fmla="*/ 47004 w 105735"/>
                <a:gd name="connsiteY6" fmla="*/ -468 h 4518"/>
                <a:gd name="connsiteX7" fmla="*/ -1474 w 105735"/>
                <a:gd name="connsiteY7" fmla="*/ -468 h 4518"/>
                <a:gd name="connsiteX8" fmla="*/ -3669 w 105735"/>
                <a:gd name="connsiteY8" fmla="*/ -2727 h 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35" h="4518">
                  <a:moveTo>
                    <a:pt x="-3669" y="-2727"/>
                  </a:moveTo>
                  <a:lnTo>
                    <a:pt x="-5864" y="-4987"/>
                  </a:lnTo>
                  <a:lnTo>
                    <a:pt x="47004" y="-4987"/>
                  </a:lnTo>
                  <a:lnTo>
                    <a:pt x="99872" y="-4987"/>
                  </a:lnTo>
                  <a:lnTo>
                    <a:pt x="97678" y="-2727"/>
                  </a:lnTo>
                  <a:lnTo>
                    <a:pt x="95483" y="-468"/>
                  </a:lnTo>
                  <a:lnTo>
                    <a:pt x="47004" y="-468"/>
                  </a:lnTo>
                  <a:lnTo>
                    <a:pt x="-1474" y="-468"/>
                  </a:lnTo>
                  <a:lnTo>
                    <a:pt x="-3669" y="-2727"/>
                  </a:lnTo>
                  <a:close/>
                </a:path>
              </a:pathLst>
            </a:custGeom>
            <a:solidFill>
              <a:srgbClr val="000000"/>
            </a:solidFill>
            <a:ln w="65" cap="flat">
              <a:noFill/>
              <a:prstDash val="solid"/>
              <a:miter/>
            </a:ln>
          </p:spPr>
          <p:txBody>
            <a:bodyPr rtlCol="0" anchor="ctr"/>
            <a:lstStyle/>
            <a:p>
              <a:endParaRPr lang="de-DE"/>
            </a:p>
          </p:txBody>
        </p:sp>
        <p:sp>
          <p:nvSpPr>
            <p:cNvPr id="86" name="Freihandform: Form 85">
              <a:extLst>
                <a:ext uri="{FF2B5EF4-FFF2-40B4-BE49-F238E27FC236}">
                  <a16:creationId xmlns:a16="http://schemas.microsoft.com/office/drawing/2014/main" id="{7114F1EB-D3DA-41C9-94CA-B60801C58D6C}"/>
                </a:ext>
              </a:extLst>
            </p:cNvPr>
            <p:cNvSpPr/>
            <p:nvPr/>
          </p:nvSpPr>
          <p:spPr>
            <a:xfrm flipV="1">
              <a:off x="5056777" y="4288861"/>
              <a:ext cx="60824" cy="5164"/>
            </a:xfrm>
            <a:custGeom>
              <a:avLst/>
              <a:gdLst>
                <a:gd name="connsiteX0" fmla="*/ -4007 w 60824"/>
                <a:gd name="connsiteY0" fmla="*/ 2129 h 5164"/>
                <a:gd name="connsiteX1" fmla="*/ -3943 w 60824"/>
                <a:gd name="connsiteY1" fmla="*/ -1873 h 5164"/>
                <a:gd name="connsiteX2" fmla="*/ 26461 w 60824"/>
                <a:gd name="connsiteY2" fmla="*/ -2583 h 5164"/>
                <a:gd name="connsiteX3" fmla="*/ 56026 w 60824"/>
                <a:gd name="connsiteY3" fmla="*/ -2518 h 5164"/>
                <a:gd name="connsiteX4" fmla="*/ 53573 w 60824"/>
                <a:gd name="connsiteY4" fmla="*/ -1 h 5164"/>
                <a:gd name="connsiteX5" fmla="*/ 51056 w 60824"/>
                <a:gd name="connsiteY5" fmla="*/ 2581 h 5164"/>
                <a:gd name="connsiteX6" fmla="*/ 23879 w 60824"/>
                <a:gd name="connsiteY6" fmla="*/ 2517 h 5164"/>
                <a:gd name="connsiteX7" fmla="*/ -4007 w 60824"/>
                <a:gd name="connsiteY7" fmla="*/ 2129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24" h="5164">
                  <a:moveTo>
                    <a:pt x="-4007" y="2129"/>
                  </a:moveTo>
                  <a:cubicBezTo>
                    <a:pt x="-5105" y="1742"/>
                    <a:pt x="-5040" y="-969"/>
                    <a:pt x="-3943" y="-1873"/>
                  </a:cubicBezTo>
                  <a:cubicBezTo>
                    <a:pt x="-3362" y="-2389"/>
                    <a:pt x="5353" y="-2583"/>
                    <a:pt x="26461" y="-2583"/>
                  </a:cubicBezTo>
                  <a:lnTo>
                    <a:pt x="56026" y="-2518"/>
                  </a:lnTo>
                  <a:lnTo>
                    <a:pt x="53573" y="-1"/>
                  </a:lnTo>
                  <a:lnTo>
                    <a:pt x="51056" y="2581"/>
                  </a:lnTo>
                  <a:lnTo>
                    <a:pt x="23879" y="2517"/>
                  </a:lnTo>
                  <a:cubicBezTo>
                    <a:pt x="8968" y="2517"/>
                    <a:pt x="-3620" y="2323"/>
                    <a:pt x="-4007" y="2129"/>
                  </a:cubicBezTo>
                  <a:close/>
                </a:path>
              </a:pathLst>
            </a:custGeom>
            <a:solidFill>
              <a:srgbClr val="000000"/>
            </a:solidFill>
            <a:ln w="65" cap="flat">
              <a:noFill/>
              <a:prstDash val="solid"/>
              <a:miter/>
            </a:ln>
          </p:spPr>
          <p:txBody>
            <a:bodyPr rtlCol="0" anchor="ctr"/>
            <a:lstStyle/>
            <a:p>
              <a:endParaRPr lang="de-DE"/>
            </a:p>
          </p:txBody>
        </p:sp>
        <p:sp>
          <p:nvSpPr>
            <p:cNvPr id="87" name="Freihandform: Form 86">
              <a:extLst>
                <a:ext uri="{FF2B5EF4-FFF2-40B4-BE49-F238E27FC236}">
                  <a16:creationId xmlns:a16="http://schemas.microsoft.com/office/drawing/2014/main" id="{8E4EACA6-504D-4DC7-88F8-94ED1058DB9E}"/>
                </a:ext>
              </a:extLst>
            </p:cNvPr>
            <p:cNvSpPr/>
            <p:nvPr/>
          </p:nvSpPr>
          <p:spPr>
            <a:xfrm flipV="1">
              <a:off x="5113277" y="4288861"/>
              <a:ext cx="101862" cy="5164"/>
            </a:xfrm>
            <a:custGeom>
              <a:avLst/>
              <a:gdLst>
                <a:gd name="connsiteX0" fmla="*/ -3355 w 101862"/>
                <a:gd name="connsiteY0" fmla="*/ -1 h 5164"/>
                <a:gd name="connsiteX1" fmla="*/ -837 w 101862"/>
                <a:gd name="connsiteY1" fmla="*/ -2518 h 5164"/>
                <a:gd name="connsiteX2" fmla="*/ 45059 w 101862"/>
                <a:gd name="connsiteY2" fmla="*/ -2583 h 5164"/>
                <a:gd name="connsiteX3" fmla="*/ 90955 w 101862"/>
                <a:gd name="connsiteY3" fmla="*/ -2583 h 5164"/>
                <a:gd name="connsiteX4" fmla="*/ 93473 w 101862"/>
                <a:gd name="connsiteY4" fmla="*/ -1 h 5164"/>
                <a:gd name="connsiteX5" fmla="*/ 95990 w 101862"/>
                <a:gd name="connsiteY5" fmla="*/ 2581 h 5164"/>
                <a:gd name="connsiteX6" fmla="*/ 45059 w 101862"/>
                <a:gd name="connsiteY6" fmla="*/ 2581 h 5164"/>
                <a:gd name="connsiteX7" fmla="*/ -5873 w 101862"/>
                <a:gd name="connsiteY7" fmla="*/ 2581 h 5164"/>
                <a:gd name="connsiteX8" fmla="*/ -3355 w 101862"/>
                <a:gd name="connsiteY8" fmla="*/ -1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862" h="5164">
                  <a:moveTo>
                    <a:pt x="-3355" y="-1"/>
                  </a:moveTo>
                  <a:lnTo>
                    <a:pt x="-837" y="-2518"/>
                  </a:lnTo>
                  <a:lnTo>
                    <a:pt x="45059" y="-2583"/>
                  </a:lnTo>
                  <a:lnTo>
                    <a:pt x="90955" y="-2583"/>
                  </a:lnTo>
                  <a:lnTo>
                    <a:pt x="93473" y="-1"/>
                  </a:lnTo>
                  <a:lnTo>
                    <a:pt x="95990" y="2581"/>
                  </a:lnTo>
                  <a:lnTo>
                    <a:pt x="45059" y="2581"/>
                  </a:lnTo>
                  <a:lnTo>
                    <a:pt x="-5873" y="2581"/>
                  </a:lnTo>
                  <a:lnTo>
                    <a:pt x="-3355" y="-1"/>
                  </a:lnTo>
                  <a:close/>
                </a:path>
              </a:pathLst>
            </a:custGeom>
            <a:solidFill>
              <a:srgbClr val="000000"/>
            </a:solidFill>
            <a:ln w="65" cap="flat">
              <a:noFill/>
              <a:prstDash val="solid"/>
              <a:miter/>
            </a:ln>
          </p:spPr>
          <p:txBody>
            <a:bodyPr rtlCol="0" anchor="ctr"/>
            <a:lstStyle/>
            <a:p>
              <a:endParaRPr lang="de-DE"/>
            </a:p>
          </p:txBody>
        </p:sp>
        <p:sp>
          <p:nvSpPr>
            <p:cNvPr id="88" name="Freihandform: Form 87">
              <a:extLst>
                <a:ext uri="{FF2B5EF4-FFF2-40B4-BE49-F238E27FC236}">
                  <a16:creationId xmlns:a16="http://schemas.microsoft.com/office/drawing/2014/main" id="{7FB408BA-F42E-4314-9F16-7B59208CB5F6}"/>
                </a:ext>
              </a:extLst>
            </p:cNvPr>
            <p:cNvSpPr/>
            <p:nvPr/>
          </p:nvSpPr>
          <p:spPr>
            <a:xfrm flipV="1">
              <a:off x="5210815" y="4288861"/>
              <a:ext cx="145693" cy="5164"/>
            </a:xfrm>
            <a:custGeom>
              <a:avLst/>
              <a:gdLst>
                <a:gd name="connsiteX0" fmla="*/ -5085 w 145693"/>
                <a:gd name="connsiteY0" fmla="*/ -1 h 5164"/>
                <a:gd name="connsiteX1" fmla="*/ -7538 w 145693"/>
                <a:gd name="connsiteY1" fmla="*/ -2518 h 5164"/>
                <a:gd name="connsiteX2" fmla="*/ 65341 w 145693"/>
                <a:gd name="connsiteY2" fmla="*/ -2583 h 5164"/>
                <a:gd name="connsiteX3" fmla="*/ 138156 w 145693"/>
                <a:gd name="connsiteY3" fmla="*/ -2583 h 5164"/>
                <a:gd name="connsiteX4" fmla="*/ 135638 w 145693"/>
                <a:gd name="connsiteY4" fmla="*/ -1 h 5164"/>
                <a:gd name="connsiteX5" fmla="*/ 133121 w 145693"/>
                <a:gd name="connsiteY5" fmla="*/ 2581 h 5164"/>
                <a:gd name="connsiteX6" fmla="*/ 65277 w 145693"/>
                <a:gd name="connsiteY6" fmla="*/ 2581 h 5164"/>
                <a:gd name="connsiteX7" fmla="*/ -2567 w 145693"/>
                <a:gd name="connsiteY7" fmla="*/ 2581 h 5164"/>
                <a:gd name="connsiteX8" fmla="*/ -5085 w 145693"/>
                <a:gd name="connsiteY8" fmla="*/ -1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693" h="5164">
                  <a:moveTo>
                    <a:pt x="-5085" y="-1"/>
                  </a:moveTo>
                  <a:lnTo>
                    <a:pt x="-7538" y="-2518"/>
                  </a:lnTo>
                  <a:lnTo>
                    <a:pt x="65341" y="-2583"/>
                  </a:lnTo>
                  <a:lnTo>
                    <a:pt x="138156" y="-2583"/>
                  </a:lnTo>
                  <a:lnTo>
                    <a:pt x="135638" y="-1"/>
                  </a:lnTo>
                  <a:lnTo>
                    <a:pt x="133121" y="2581"/>
                  </a:lnTo>
                  <a:lnTo>
                    <a:pt x="65277" y="2581"/>
                  </a:lnTo>
                  <a:lnTo>
                    <a:pt x="-2567" y="2581"/>
                  </a:lnTo>
                  <a:lnTo>
                    <a:pt x="-5085" y="-1"/>
                  </a:lnTo>
                  <a:close/>
                </a:path>
              </a:pathLst>
            </a:custGeom>
            <a:solidFill>
              <a:srgbClr val="000000"/>
            </a:solidFill>
            <a:ln w="65" cap="flat">
              <a:noFill/>
              <a:prstDash val="solid"/>
              <a:miter/>
            </a:ln>
          </p:spPr>
          <p:txBody>
            <a:bodyPr rtlCol="0" anchor="ctr"/>
            <a:lstStyle/>
            <a:p>
              <a:endParaRPr lang="de-DE"/>
            </a:p>
          </p:txBody>
        </p:sp>
        <p:sp>
          <p:nvSpPr>
            <p:cNvPr id="89" name="Freihandform: Form 88">
              <a:extLst>
                <a:ext uri="{FF2B5EF4-FFF2-40B4-BE49-F238E27FC236}">
                  <a16:creationId xmlns:a16="http://schemas.microsoft.com/office/drawing/2014/main" id="{2809E717-F921-4D2A-8FC5-D9B9A372BAF1}"/>
                </a:ext>
              </a:extLst>
            </p:cNvPr>
            <p:cNvSpPr/>
            <p:nvPr/>
          </p:nvSpPr>
          <p:spPr>
            <a:xfrm flipV="1">
              <a:off x="5190739" y="4305708"/>
              <a:ext cx="180347" cy="8328"/>
            </a:xfrm>
            <a:custGeom>
              <a:avLst/>
              <a:gdLst>
                <a:gd name="connsiteX0" fmla="*/ 164466 w 180347"/>
                <a:gd name="connsiteY0" fmla="*/ 4638 h 8328"/>
                <a:gd name="connsiteX1" fmla="*/ 160916 w 180347"/>
                <a:gd name="connsiteY1" fmla="*/ 3218 h 8328"/>
                <a:gd name="connsiteX2" fmla="*/ 79194 w 180347"/>
                <a:gd name="connsiteY2" fmla="*/ 3024 h 8328"/>
                <a:gd name="connsiteX3" fmla="*/ -2465 w 180347"/>
                <a:gd name="connsiteY3" fmla="*/ 2895 h 8328"/>
                <a:gd name="connsiteX4" fmla="*/ -4982 w 180347"/>
                <a:gd name="connsiteY4" fmla="*/ 313 h 8328"/>
                <a:gd name="connsiteX5" fmla="*/ -7500 w 180347"/>
                <a:gd name="connsiteY5" fmla="*/ -2269 h 8328"/>
                <a:gd name="connsiteX6" fmla="*/ 72932 w 180347"/>
                <a:gd name="connsiteY6" fmla="*/ -2269 h 8328"/>
                <a:gd name="connsiteX7" fmla="*/ 158399 w 180347"/>
                <a:gd name="connsiteY7" fmla="*/ -1559 h 8328"/>
                <a:gd name="connsiteX8" fmla="*/ 172794 w 180347"/>
                <a:gd name="connsiteY8" fmla="*/ 2637 h 8328"/>
                <a:gd name="connsiteX9" fmla="*/ 169050 w 180347"/>
                <a:gd name="connsiteY9" fmla="*/ 6058 h 8328"/>
                <a:gd name="connsiteX10" fmla="*/ 164466 w 180347"/>
                <a:gd name="connsiteY10" fmla="*/ 4638 h 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347" h="8328">
                  <a:moveTo>
                    <a:pt x="164466" y="4638"/>
                  </a:moveTo>
                  <a:lnTo>
                    <a:pt x="160916" y="3218"/>
                  </a:lnTo>
                  <a:lnTo>
                    <a:pt x="79194" y="3024"/>
                  </a:lnTo>
                  <a:lnTo>
                    <a:pt x="-2465" y="2895"/>
                  </a:lnTo>
                  <a:lnTo>
                    <a:pt x="-4982" y="313"/>
                  </a:lnTo>
                  <a:lnTo>
                    <a:pt x="-7500" y="-2269"/>
                  </a:lnTo>
                  <a:lnTo>
                    <a:pt x="72932" y="-2269"/>
                  </a:lnTo>
                  <a:cubicBezTo>
                    <a:pt x="126704" y="-2269"/>
                    <a:pt x="155042" y="-2011"/>
                    <a:pt x="158399" y="-1559"/>
                  </a:cubicBezTo>
                  <a:cubicBezTo>
                    <a:pt x="162530" y="-978"/>
                    <a:pt x="171825" y="1733"/>
                    <a:pt x="172794" y="2637"/>
                  </a:cubicBezTo>
                  <a:cubicBezTo>
                    <a:pt x="173310" y="3153"/>
                    <a:pt x="170018" y="6123"/>
                    <a:pt x="169050" y="6058"/>
                  </a:cubicBezTo>
                  <a:cubicBezTo>
                    <a:pt x="168469" y="6058"/>
                    <a:pt x="166403" y="5413"/>
                    <a:pt x="164466" y="4638"/>
                  </a:cubicBezTo>
                  <a:close/>
                </a:path>
              </a:pathLst>
            </a:custGeom>
            <a:solidFill>
              <a:srgbClr val="000000"/>
            </a:solidFill>
            <a:ln w="65" cap="flat">
              <a:noFill/>
              <a:prstDash val="solid"/>
              <a:miter/>
            </a:ln>
          </p:spPr>
          <p:txBody>
            <a:bodyPr rtlCol="0" anchor="ctr"/>
            <a:lstStyle/>
            <a:p>
              <a:endParaRPr lang="de-DE"/>
            </a:p>
          </p:txBody>
        </p:sp>
        <p:sp>
          <p:nvSpPr>
            <p:cNvPr id="90" name="Freihandform: Form 89">
              <a:extLst>
                <a:ext uri="{FF2B5EF4-FFF2-40B4-BE49-F238E27FC236}">
                  <a16:creationId xmlns:a16="http://schemas.microsoft.com/office/drawing/2014/main" id="{51874CC3-463C-4184-9C3A-15C952F94C25}"/>
                </a:ext>
              </a:extLst>
            </p:cNvPr>
            <p:cNvSpPr/>
            <p:nvPr/>
          </p:nvSpPr>
          <p:spPr>
            <a:xfrm flipV="1">
              <a:off x="5133288" y="4308872"/>
              <a:ext cx="61840" cy="5164"/>
            </a:xfrm>
            <a:custGeom>
              <a:avLst/>
              <a:gdLst>
                <a:gd name="connsiteX0" fmla="*/ -3355 w 61840"/>
                <a:gd name="connsiteY0" fmla="*/ 340 h 5164"/>
                <a:gd name="connsiteX1" fmla="*/ -837 w 61840"/>
                <a:gd name="connsiteY1" fmla="*/ -2242 h 5164"/>
                <a:gd name="connsiteX2" fmla="*/ 25048 w 61840"/>
                <a:gd name="connsiteY2" fmla="*/ -2242 h 5164"/>
                <a:gd name="connsiteX3" fmla="*/ 50933 w 61840"/>
                <a:gd name="connsiteY3" fmla="*/ -2242 h 5164"/>
                <a:gd name="connsiteX4" fmla="*/ 53451 w 61840"/>
                <a:gd name="connsiteY4" fmla="*/ 340 h 5164"/>
                <a:gd name="connsiteX5" fmla="*/ 55968 w 61840"/>
                <a:gd name="connsiteY5" fmla="*/ 2922 h 5164"/>
                <a:gd name="connsiteX6" fmla="*/ 25048 w 61840"/>
                <a:gd name="connsiteY6" fmla="*/ 2922 h 5164"/>
                <a:gd name="connsiteX7" fmla="*/ -5873 w 61840"/>
                <a:gd name="connsiteY7" fmla="*/ 2922 h 5164"/>
                <a:gd name="connsiteX8" fmla="*/ -3355 w 61840"/>
                <a:gd name="connsiteY8" fmla="*/ 340 h 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40" h="5164">
                  <a:moveTo>
                    <a:pt x="-3355" y="340"/>
                  </a:moveTo>
                  <a:lnTo>
                    <a:pt x="-837" y="-2242"/>
                  </a:lnTo>
                  <a:lnTo>
                    <a:pt x="25048" y="-2242"/>
                  </a:lnTo>
                  <a:lnTo>
                    <a:pt x="50933" y="-2242"/>
                  </a:lnTo>
                  <a:lnTo>
                    <a:pt x="53451" y="340"/>
                  </a:lnTo>
                  <a:lnTo>
                    <a:pt x="55968" y="2922"/>
                  </a:lnTo>
                  <a:lnTo>
                    <a:pt x="25048" y="2922"/>
                  </a:lnTo>
                  <a:lnTo>
                    <a:pt x="-5873" y="2922"/>
                  </a:lnTo>
                  <a:lnTo>
                    <a:pt x="-3355" y="340"/>
                  </a:lnTo>
                  <a:close/>
                </a:path>
              </a:pathLst>
            </a:custGeom>
            <a:solidFill>
              <a:srgbClr val="000000"/>
            </a:solidFill>
            <a:ln w="65" cap="flat">
              <a:noFill/>
              <a:prstDash val="solid"/>
              <a:miter/>
            </a:ln>
          </p:spPr>
          <p:txBody>
            <a:bodyPr rtlCol="0" anchor="ctr"/>
            <a:lstStyle/>
            <a:p>
              <a:endParaRPr lang="de-DE"/>
            </a:p>
          </p:txBody>
        </p:sp>
      </p:grpSp>
      <p:cxnSp>
        <p:nvCxnSpPr>
          <p:cNvPr id="39" name="Gerader Verbinder 38">
            <a:extLst>
              <a:ext uri="{FF2B5EF4-FFF2-40B4-BE49-F238E27FC236}">
                <a16:creationId xmlns:a16="http://schemas.microsoft.com/office/drawing/2014/main" id="{CFC4F4D7-C19B-4C5E-8896-88A420DA14C1}"/>
              </a:ext>
            </a:extLst>
          </p:cNvPr>
          <p:cNvCxnSpPr>
            <a:cxnSpLocks/>
          </p:cNvCxnSpPr>
          <p:nvPr/>
        </p:nvCxnSpPr>
        <p:spPr bwMode="auto">
          <a:xfrm>
            <a:off x="5976019" y="1191520"/>
            <a:ext cx="22904" cy="3651611"/>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feld 48">
            <a:extLst>
              <a:ext uri="{FF2B5EF4-FFF2-40B4-BE49-F238E27FC236}">
                <a16:creationId xmlns:a16="http://schemas.microsoft.com/office/drawing/2014/main" id="{27C07F9B-316A-4C62-A7E2-904800AE2144}"/>
              </a:ext>
            </a:extLst>
          </p:cNvPr>
          <p:cNvSpPr txBox="1"/>
          <p:nvPr/>
        </p:nvSpPr>
        <p:spPr>
          <a:xfrm>
            <a:off x="5139934" y="4546691"/>
            <a:ext cx="1092197" cy="307777"/>
          </a:xfrm>
          <a:prstGeom prst="rect">
            <a:avLst/>
          </a:prstGeom>
          <a:noFill/>
        </p:spPr>
        <p:txBody>
          <a:bodyPr wrap="square" rtlCol="0">
            <a:spAutoFit/>
          </a:bodyPr>
          <a:lstStyle/>
          <a:p>
            <a:r>
              <a:rPr lang="de-DE" sz="1400" dirty="0">
                <a:solidFill>
                  <a:srgbClr val="3333FF"/>
                </a:solidFill>
              </a:rPr>
              <a:t>Hausnetz</a:t>
            </a:r>
          </a:p>
        </p:txBody>
      </p:sp>
      <p:pic>
        <p:nvPicPr>
          <p:cNvPr id="51" name="Grafik 50" descr="Ein Bild, das Buchse, Elektronik, drinnen, Stecker enthält.&#10;&#10;Automatisch generierte Beschreibung">
            <a:extLst>
              <a:ext uri="{FF2B5EF4-FFF2-40B4-BE49-F238E27FC236}">
                <a16:creationId xmlns:a16="http://schemas.microsoft.com/office/drawing/2014/main" id="{9FB441D2-D519-4379-A910-DBDC6A1CD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992" y="3967765"/>
            <a:ext cx="223029" cy="223029"/>
          </a:xfrm>
          <a:prstGeom prst="rect">
            <a:avLst/>
          </a:prstGeom>
        </p:spPr>
      </p:pic>
      <p:cxnSp>
        <p:nvCxnSpPr>
          <p:cNvPr id="61" name="Gerader Verbinder 60">
            <a:extLst>
              <a:ext uri="{FF2B5EF4-FFF2-40B4-BE49-F238E27FC236}">
                <a16:creationId xmlns:a16="http://schemas.microsoft.com/office/drawing/2014/main" id="{F70F2D80-A629-4BEE-881B-4D85AB7B75D1}"/>
              </a:ext>
            </a:extLst>
          </p:cNvPr>
          <p:cNvCxnSpPr/>
          <p:nvPr/>
        </p:nvCxnSpPr>
        <p:spPr bwMode="auto">
          <a:xfrm>
            <a:off x="5217031" y="1222880"/>
            <a:ext cx="988401"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Textfeld 63">
            <a:extLst>
              <a:ext uri="{FF2B5EF4-FFF2-40B4-BE49-F238E27FC236}">
                <a16:creationId xmlns:a16="http://schemas.microsoft.com/office/drawing/2014/main" id="{F25F223B-193E-42B6-9B54-F83E04774338}"/>
              </a:ext>
            </a:extLst>
          </p:cNvPr>
          <p:cNvSpPr txBox="1"/>
          <p:nvPr/>
        </p:nvSpPr>
        <p:spPr>
          <a:xfrm>
            <a:off x="4544308" y="846337"/>
            <a:ext cx="1604915" cy="275858"/>
          </a:xfrm>
          <a:prstGeom prst="rect">
            <a:avLst/>
          </a:prstGeom>
          <a:noFill/>
        </p:spPr>
        <p:txBody>
          <a:bodyPr wrap="none" rtlCol="0">
            <a:spAutoFit/>
          </a:bodyPr>
          <a:lstStyle/>
          <a:p>
            <a:r>
              <a:rPr lang="de-DE" sz="1400" dirty="0">
                <a:solidFill>
                  <a:srgbClr val="3333FF"/>
                </a:solidFill>
              </a:rPr>
              <a:t>EVU-Netz 400 V AC</a:t>
            </a:r>
          </a:p>
        </p:txBody>
      </p:sp>
      <p:grpSp>
        <p:nvGrpSpPr>
          <p:cNvPr id="16" name="Gruppieren 15">
            <a:extLst>
              <a:ext uri="{FF2B5EF4-FFF2-40B4-BE49-F238E27FC236}">
                <a16:creationId xmlns:a16="http://schemas.microsoft.com/office/drawing/2014/main" id="{1B7A40BB-6D00-40CC-8E67-18FE8261007F}"/>
              </a:ext>
            </a:extLst>
          </p:cNvPr>
          <p:cNvGrpSpPr/>
          <p:nvPr/>
        </p:nvGrpSpPr>
        <p:grpSpPr>
          <a:xfrm>
            <a:off x="301450" y="5038450"/>
            <a:ext cx="9604549" cy="946990"/>
            <a:chOff x="301450" y="5397015"/>
            <a:chExt cx="9604549" cy="946990"/>
          </a:xfrm>
        </p:grpSpPr>
        <p:sp>
          <p:nvSpPr>
            <p:cNvPr id="98" name="Textfeld 97">
              <a:extLst>
                <a:ext uri="{FF2B5EF4-FFF2-40B4-BE49-F238E27FC236}">
                  <a16:creationId xmlns:a16="http://schemas.microsoft.com/office/drawing/2014/main" id="{EB481B56-AC83-4558-A5D7-9174941A9892}"/>
                </a:ext>
              </a:extLst>
            </p:cNvPr>
            <p:cNvSpPr txBox="1"/>
            <p:nvPr/>
          </p:nvSpPr>
          <p:spPr>
            <a:xfrm>
              <a:off x="301451" y="6005451"/>
              <a:ext cx="9380508"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Der </a:t>
              </a:r>
              <a:r>
                <a:rPr lang="de-DE" sz="1600" dirty="0" err="1">
                  <a:solidFill>
                    <a:srgbClr val="3333FF"/>
                  </a:solidFill>
                </a:rPr>
                <a:t>ProSumer</a:t>
              </a:r>
              <a:r>
                <a:rPr lang="de-DE" sz="1600" dirty="0">
                  <a:solidFill>
                    <a:srgbClr val="3333FF"/>
                  </a:solidFill>
                </a:rPr>
                <a:t> erreicht hohe Autarkiegrade</a:t>
              </a:r>
            </a:p>
          </p:txBody>
        </p:sp>
        <p:sp>
          <p:nvSpPr>
            <p:cNvPr id="100" name="Textfeld 99">
              <a:extLst>
                <a:ext uri="{FF2B5EF4-FFF2-40B4-BE49-F238E27FC236}">
                  <a16:creationId xmlns:a16="http://schemas.microsoft.com/office/drawing/2014/main" id="{15295552-68A0-4E2B-8EAB-320E63A8F4EC}"/>
                </a:ext>
              </a:extLst>
            </p:cNvPr>
            <p:cNvSpPr txBox="1"/>
            <p:nvPr/>
          </p:nvSpPr>
          <p:spPr>
            <a:xfrm>
              <a:off x="301451" y="5397015"/>
              <a:ext cx="9380508"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Die Akkus der Fahrzeuge/Geräte können auch für den Energiebedarf des Hofes verwendet werden</a:t>
              </a:r>
            </a:p>
          </p:txBody>
        </p:sp>
        <p:sp>
          <p:nvSpPr>
            <p:cNvPr id="101" name="Textfeld 100">
              <a:extLst>
                <a:ext uri="{FF2B5EF4-FFF2-40B4-BE49-F238E27FC236}">
                  <a16:creationId xmlns:a16="http://schemas.microsoft.com/office/drawing/2014/main" id="{15DBD730-6C2E-4363-9083-F3AD10D0F8FC}"/>
                </a:ext>
              </a:extLst>
            </p:cNvPr>
            <p:cNvSpPr txBox="1"/>
            <p:nvPr/>
          </p:nvSpPr>
          <p:spPr>
            <a:xfrm>
              <a:off x="301450" y="5709404"/>
              <a:ext cx="9604549"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Der </a:t>
              </a:r>
              <a:r>
                <a:rPr lang="de-DE" sz="1600" dirty="0" err="1">
                  <a:solidFill>
                    <a:srgbClr val="3333FF"/>
                  </a:solidFill>
                </a:rPr>
                <a:t>ProSumer</a:t>
              </a:r>
              <a:r>
                <a:rPr lang="de-DE" sz="1600" dirty="0">
                  <a:solidFill>
                    <a:srgbClr val="3333FF"/>
                  </a:solidFill>
                </a:rPr>
                <a:t> kann über das Datennetz auch netzdienliche Funktionen übernehmen</a:t>
              </a:r>
            </a:p>
          </p:txBody>
        </p:sp>
      </p:grpSp>
      <p:sp>
        <p:nvSpPr>
          <p:cNvPr id="110" name="Ellipse 109">
            <a:extLst>
              <a:ext uri="{FF2B5EF4-FFF2-40B4-BE49-F238E27FC236}">
                <a16:creationId xmlns:a16="http://schemas.microsoft.com/office/drawing/2014/main" id="{77DEB769-4483-4D11-A702-B21D4FFDA112}"/>
              </a:ext>
            </a:extLst>
          </p:cNvPr>
          <p:cNvSpPr/>
          <p:nvPr/>
        </p:nvSpPr>
        <p:spPr bwMode="auto">
          <a:xfrm>
            <a:off x="5931273" y="1186486"/>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cxnSp>
        <p:nvCxnSpPr>
          <p:cNvPr id="124" name="Gerader Verbinder 123">
            <a:extLst>
              <a:ext uri="{FF2B5EF4-FFF2-40B4-BE49-F238E27FC236}">
                <a16:creationId xmlns:a16="http://schemas.microsoft.com/office/drawing/2014/main" id="{00DE085C-ACA0-4FEC-ABA2-7908C3C362EA}"/>
              </a:ext>
            </a:extLst>
          </p:cNvPr>
          <p:cNvCxnSpPr>
            <a:stCxn id="51" idx="2"/>
          </p:cNvCxnSpPr>
          <p:nvPr/>
        </p:nvCxnSpPr>
        <p:spPr bwMode="auto">
          <a:xfrm flipH="1">
            <a:off x="5173142" y="4190794"/>
            <a:ext cx="6365" cy="652338"/>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6" name="Gruppieren 125">
            <a:extLst>
              <a:ext uri="{FF2B5EF4-FFF2-40B4-BE49-F238E27FC236}">
                <a16:creationId xmlns:a16="http://schemas.microsoft.com/office/drawing/2014/main" id="{367581C7-FD81-4812-B7F8-02DD38C56FBC}"/>
              </a:ext>
            </a:extLst>
          </p:cNvPr>
          <p:cNvGrpSpPr/>
          <p:nvPr/>
        </p:nvGrpSpPr>
        <p:grpSpPr>
          <a:xfrm>
            <a:off x="4689334" y="3927604"/>
            <a:ext cx="521211" cy="946313"/>
            <a:chOff x="5364926" y="3927604"/>
            <a:chExt cx="521211" cy="946313"/>
          </a:xfrm>
        </p:grpSpPr>
        <p:cxnSp>
          <p:nvCxnSpPr>
            <p:cNvPr id="52" name="Gerader Verbinder 51">
              <a:extLst>
                <a:ext uri="{FF2B5EF4-FFF2-40B4-BE49-F238E27FC236}">
                  <a16:creationId xmlns:a16="http://schemas.microsoft.com/office/drawing/2014/main" id="{088E5D81-85FD-452A-BAA7-B605E553BBDC}"/>
                </a:ext>
              </a:extLst>
            </p:cNvPr>
            <p:cNvCxnSpPr>
              <a:stCxn id="8" idx="2"/>
            </p:cNvCxnSpPr>
            <p:nvPr/>
          </p:nvCxnSpPr>
          <p:spPr bwMode="auto">
            <a:xfrm flipH="1">
              <a:off x="5478860" y="4319729"/>
              <a:ext cx="349" cy="523403"/>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Grafik 7">
              <a:extLst>
                <a:ext uri="{FF2B5EF4-FFF2-40B4-BE49-F238E27FC236}">
                  <a16:creationId xmlns:a16="http://schemas.microsoft.com/office/drawing/2014/main" id="{4F64958E-6CC0-4B37-9759-F3B8D732A9CB}"/>
                </a:ext>
              </a:extLst>
            </p:cNvPr>
            <p:cNvPicPr>
              <a:picLocks noChangeAspect="1"/>
            </p:cNvPicPr>
            <p:nvPr/>
          </p:nvPicPr>
          <p:blipFill rotWithShape="1">
            <a:blip r:embed="rId5">
              <a:extLst>
                <a:ext uri="{28A0092B-C50C-407E-A947-70E740481C1C}">
                  <a14:useLocalDpi xmlns:a14="http://schemas.microsoft.com/office/drawing/2010/main" val="0"/>
                </a:ext>
              </a:extLst>
            </a:blip>
            <a:srcRect l="21087" t="56358" r="73126" b="14625"/>
            <a:stretch/>
          </p:blipFill>
          <p:spPr>
            <a:xfrm>
              <a:off x="5364926" y="3927604"/>
              <a:ext cx="228565" cy="392125"/>
            </a:xfrm>
            <a:prstGeom prst="rect">
              <a:avLst/>
            </a:prstGeom>
          </p:spPr>
        </p:pic>
        <p:cxnSp>
          <p:nvCxnSpPr>
            <p:cNvPr id="97" name="Gerader Verbinder 96">
              <a:extLst>
                <a:ext uri="{FF2B5EF4-FFF2-40B4-BE49-F238E27FC236}">
                  <a16:creationId xmlns:a16="http://schemas.microsoft.com/office/drawing/2014/main" id="{3870C5A0-5BE8-4898-B691-89BACE9C36AF}"/>
                </a:ext>
              </a:extLst>
            </p:cNvPr>
            <p:cNvCxnSpPr>
              <a:cxnSpLocks/>
              <a:endCxn id="125" idx="6"/>
            </p:cNvCxnSpPr>
            <p:nvPr/>
          </p:nvCxnSpPr>
          <p:spPr bwMode="auto">
            <a:xfrm flipV="1">
              <a:off x="5461294" y="4839083"/>
              <a:ext cx="424843" cy="1091"/>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5" name="Ellipse 124">
              <a:extLst>
                <a:ext uri="{FF2B5EF4-FFF2-40B4-BE49-F238E27FC236}">
                  <a16:creationId xmlns:a16="http://schemas.microsoft.com/office/drawing/2014/main" id="{F259BA60-BE46-4844-91CA-6A6E37D5EDE5}"/>
                </a:ext>
              </a:extLst>
            </p:cNvPr>
            <p:cNvSpPr/>
            <p:nvPr/>
          </p:nvSpPr>
          <p:spPr bwMode="auto">
            <a:xfrm>
              <a:off x="5816468" y="4804248"/>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6" name="Gruppieren 5">
            <a:extLst>
              <a:ext uri="{FF2B5EF4-FFF2-40B4-BE49-F238E27FC236}">
                <a16:creationId xmlns:a16="http://schemas.microsoft.com/office/drawing/2014/main" id="{7E5AFE1C-296A-4594-AE59-77F47B062738}"/>
              </a:ext>
            </a:extLst>
          </p:cNvPr>
          <p:cNvGrpSpPr/>
          <p:nvPr/>
        </p:nvGrpSpPr>
        <p:grpSpPr>
          <a:xfrm>
            <a:off x="3281434" y="3530932"/>
            <a:ext cx="1559863" cy="1335760"/>
            <a:chOff x="3947971" y="3530932"/>
            <a:chExt cx="1559863" cy="1335760"/>
          </a:xfrm>
        </p:grpSpPr>
        <p:cxnSp>
          <p:nvCxnSpPr>
            <p:cNvPr id="117" name="Gerader Verbinder 116">
              <a:extLst>
                <a:ext uri="{FF2B5EF4-FFF2-40B4-BE49-F238E27FC236}">
                  <a16:creationId xmlns:a16="http://schemas.microsoft.com/office/drawing/2014/main" id="{DA038023-D871-465D-B947-C8F766F98E42}"/>
                </a:ext>
              </a:extLst>
            </p:cNvPr>
            <p:cNvCxnSpPr/>
            <p:nvPr/>
          </p:nvCxnSpPr>
          <p:spPr bwMode="auto">
            <a:xfrm>
              <a:off x="4248169" y="4835470"/>
              <a:ext cx="1237159"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13" name="Gruppieren 112">
              <a:extLst>
                <a:ext uri="{FF2B5EF4-FFF2-40B4-BE49-F238E27FC236}">
                  <a16:creationId xmlns:a16="http://schemas.microsoft.com/office/drawing/2014/main" id="{FE638271-CA88-493E-A902-7A6D28DEC4FD}"/>
                </a:ext>
              </a:extLst>
            </p:cNvPr>
            <p:cNvGrpSpPr/>
            <p:nvPr/>
          </p:nvGrpSpPr>
          <p:grpSpPr>
            <a:xfrm>
              <a:off x="3947971" y="3530932"/>
              <a:ext cx="1559863" cy="1335760"/>
              <a:chOff x="3947971" y="3530932"/>
              <a:chExt cx="1559863" cy="1335760"/>
            </a:xfrm>
          </p:grpSpPr>
          <p:cxnSp>
            <p:nvCxnSpPr>
              <p:cNvPr id="48" name="Gerader Verbinder 47">
                <a:extLst>
                  <a:ext uri="{FF2B5EF4-FFF2-40B4-BE49-F238E27FC236}">
                    <a16:creationId xmlns:a16="http://schemas.microsoft.com/office/drawing/2014/main" id="{FA436010-E268-40C8-B188-8A5132BB6749}"/>
                  </a:ext>
                </a:extLst>
              </p:cNvPr>
              <p:cNvCxnSpPr/>
              <p:nvPr/>
            </p:nvCxnSpPr>
            <p:spPr bwMode="auto">
              <a:xfrm flipH="1">
                <a:off x="4248169" y="3923311"/>
                <a:ext cx="9658" cy="917219"/>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1" name="Grafik 90">
                <a:extLst>
                  <a:ext uri="{FF2B5EF4-FFF2-40B4-BE49-F238E27FC236}">
                    <a16:creationId xmlns:a16="http://schemas.microsoft.com/office/drawing/2014/main" id="{E624AB83-94CC-43A7-829C-280F72EB5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7971" y="3530932"/>
                <a:ext cx="492820" cy="492820"/>
              </a:xfrm>
              <a:prstGeom prst="rect">
                <a:avLst/>
              </a:prstGeom>
            </p:spPr>
          </p:pic>
          <p:cxnSp>
            <p:nvCxnSpPr>
              <p:cNvPr id="13" name="Gerader Verbinder 12">
                <a:extLst>
                  <a:ext uri="{FF2B5EF4-FFF2-40B4-BE49-F238E27FC236}">
                    <a16:creationId xmlns:a16="http://schemas.microsoft.com/office/drawing/2014/main" id="{62A53B7F-40B6-484A-ADB2-AFF3C59C84E7}"/>
                  </a:ext>
                </a:extLst>
              </p:cNvPr>
              <p:cNvCxnSpPr/>
              <p:nvPr/>
            </p:nvCxnSpPr>
            <p:spPr bwMode="auto">
              <a:xfrm>
                <a:off x="4424704" y="3777342"/>
                <a:ext cx="54488" cy="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Ellipse 52">
                <a:extLst>
                  <a:ext uri="{FF2B5EF4-FFF2-40B4-BE49-F238E27FC236}">
                    <a16:creationId xmlns:a16="http://schemas.microsoft.com/office/drawing/2014/main" id="{1783D757-6DFE-435D-8051-CF666D886B7E}"/>
                  </a:ext>
                </a:extLst>
              </p:cNvPr>
              <p:cNvSpPr/>
              <p:nvPr/>
            </p:nvSpPr>
            <p:spPr bwMode="auto">
              <a:xfrm>
                <a:off x="5445390" y="4804248"/>
                <a:ext cx="62444" cy="62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grpSp>
        <p:nvGrpSpPr>
          <p:cNvPr id="3" name="Gruppieren 2">
            <a:extLst>
              <a:ext uri="{FF2B5EF4-FFF2-40B4-BE49-F238E27FC236}">
                <a16:creationId xmlns:a16="http://schemas.microsoft.com/office/drawing/2014/main" id="{8FDB7D43-F1A3-4309-ADA2-2D2CC616CFF3}"/>
              </a:ext>
            </a:extLst>
          </p:cNvPr>
          <p:cNvGrpSpPr/>
          <p:nvPr/>
        </p:nvGrpSpPr>
        <p:grpSpPr>
          <a:xfrm>
            <a:off x="4802820" y="1145849"/>
            <a:ext cx="2548151" cy="2521748"/>
            <a:chOff x="5476612" y="1145849"/>
            <a:chExt cx="2548151" cy="2521748"/>
          </a:xfrm>
        </p:grpSpPr>
        <p:cxnSp>
          <p:nvCxnSpPr>
            <p:cNvPr id="92" name="Gerader Verbinder 91">
              <a:extLst>
                <a:ext uri="{FF2B5EF4-FFF2-40B4-BE49-F238E27FC236}">
                  <a16:creationId xmlns:a16="http://schemas.microsoft.com/office/drawing/2014/main" id="{22624939-A364-472D-885E-7AFF5FFA3F85}"/>
                </a:ext>
              </a:extLst>
            </p:cNvPr>
            <p:cNvCxnSpPr/>
            <p:nvPr/>
          </p:nvCxnSpPr>
          <p:spPr bwMode="auto">
            <a:xfrm>
              <a:off x="7524466" y="1468767"/>
              <a:ext cx="0" cy="2045823"/>
            </a:xfrm>
            <a:prstGeom prst="line">
              <a:avLst/>
            </a:prstGeom>
            <a:solidFill>
              <a:srgbClr val="FF0000"/>
            </a:solidFill>
            <a:ln w="12700"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Gerader Verbinder 93">
              <a:extLst>
                <a:ext uri="{FF2B5EF4-FFF2-40B4-BE49-F238E27FC236}">
                  <a16:creationId xmlns:a16="http://schemas.microsoft.com/office/drawing/2014/main" id="{315B8E1D-63E0-4A84-82DB-4AA48137FAD3}"/>
                </a:ext>
              </a:extLst>
            </p:cNvPr>
            <p:cNvCxnSpPr/>
            <p:nvPr/>
          </p:nvCxnSpPr>
          <p:spPr bwMode="auto">
            <a:xfrm>
              <a:off x="6926506" y="1520033"/>
              <a:ext cx="835966" cy="0"/>
            </a:xfrm>
            <a:prstGeom prst="line">
              <a:avLst/>
            </a:prstGeom>
            <a:solidFill>
              <a:srgbClr val="FF0000"/>
            </a:solidFill>
            <a:ln w="12700"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Ellipse 94">
              <a:extLst>
                <a:ext uri="{FF2B5EF4-FFF2-40B4-BE49-F238E27FC236}">
                  <a16:creationId xmlns:a16="http://schemas.microsoft.com/office/drawing/2014/main" id="{6A5356F7-C04E-4741-9D86-EC81D479A308}"/>
                </a:ext>
              </a:extLst>
            </p:cNvPr>
            <p:cNvSpPr/>
            <p:nvPr/>
          </p:nvSpPr>
          <p:spPr bwMode="auto">
            <a:xfrm>
              <a:off x="7477573" y="1474842"/>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96" name="Textfeld 95">
              <a:extLst>
                <a:ext uri="{FF2B5EF4-FFF2-40B4-BE49-F238E27FC236}">
                  <a16:creationId xmlns:a16="http://schemas.microsoft.com/office/drawing/2014/main" id="{A8B5E3B7-9803-44C3-9794-D8DA9F57EE11}"/>
                </a:ext>
              </a:extLst>
            </p:cNvPr>
            <p:cNvSpPr txBox="1"/>
            <p:nvPr/>
          </p:nvSpPr>
          <p:spPr>
            <a:xfrm>
              <a:off x="7024168" y="1145849"/>
              <a:ext cx="1000595" cy="307777"/>
            </a:xfrm>
            <a:prstGeom prst="rect">
              <a:avLst/>
            </a:prstGeom>
            <a:noFill/>
            <a:ln w="12700">
              <a:noFill/>
            </a:ln>
          </p:spPr>
          <p:txBody>
            <a:bodyPr wrap="none" rtlCol="0">
              <a:spAutoFit/>
            </a:bodyPr>
            <a:lstStyle/>
            <a:p>
              <a:r>
                <a:rPr lang="de-DE" sz="1400" dirty="0">
                  <a:solidFill>
                    <a:srgbClr val="3333FF"/>
                  </a:solidFill>
                </a:rPr>
                <a:t>Datennetz</a:t>
              </a:r>
            </a:p>
          </p:txBody>
        </p:sp>
        <p:pic>
          <p:nvPicPr>
            <p:cNvPr id="24" name="Grafik 23">
              <a:extLst>
                <a:ext uri="{FF2B5EF4-FFF2-40B4-BE49-F238E27FC236}">
                  <a16:creationId xmlns:a16="http://schemas.microsoft.com/office/drawing/2014/main" id="{7A7604D9-CC65-454F-AC50-4C076115B22A}"/>
                </a:ext>
              </a:extLst>
            </p:cNvPr>
            <p:cNvPicPr>
              <a:picLocks noChangeAspect="1"/>
            </p:cNvPicPr>
            <p:nvPr/>
          </p:nvPicPr>
          <p:blipFill rotWithShape="1">
            <a:blip r:embed="rId7">
              <a:extLst>
                <a:ext uri="{28A0092B-C50C-407E-A947-70E740481C1C}">
                  <a14:useLocalDpi xmlns:a14="http://schemas.microsoft.com/office/drawing/2010/main" val="0"/>
                </a:ext>
              </a:extLst>
            </a:blip>
            <a:srcRect l="17809" t="17276" r="16816" b="18891"/>
            <a:stretch/>
          </p:blipFill>
          <p:spPr>
            <a:xfrm>
              <a:off x="5476612" y="3357317"/>
              <a:ext cx="476662" cy="310280"/>
            </a:xfrm>
            <a:prstGeom prst="rect">
              <a:avLst/>
            </a:prstGeom>
          </p:spPr>
        </p:pic>
        <p:cxnSp>
          <p:nvCxnSpPr>
            <p:cNvPr id="99" name="Gerader Verbinder 98">
              <a:extLst>
                <a:ext uri="{FF2B5EF4-FFF2-40B4-BE49-F238E27FC236}">
                  <a16:creationId xmlns:a16="http://schemas.microsoft.com/office/drawing/2014/main" id="{15623FAA-0125-46C7-BDFC-2B1C73F54180}"/>
                </a:ext>
              </a:extLst>
            </p:cNvPr>
            <p:cNvCxnSpPr/>
            <p:nvPr/>
          </p:nvCxnSpPr>
          <p:spPr bwMode="auto">
            <a:xfrm>
              <a:off x="5960009" y="3514590"/>
              <a:ext cx="1564457" cy="0"/>
            </a:xfrm>
            <a:prstGeom prst="line">
              <a:avLst/>
            </a:prstGeom>
            <a:solidFill>
              <a:srgbClr val="FF0000"/>
            </a:solidFill>
            <a:ln w="12700"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18" name="Gerader Verbinder 117">
            <a:extLst>
              <a:ext uri="{FF2B5EF4-FFF2-40B4-BE49-F238E27FC236}">
                <a16:creationId xmlns:a16="http://schemas.microsoft.com/office/drawing/2014/main" id="{B528C62D-5382-49B7-92F9-8D7F2F1D5409}"/>
              </a:ext>
            </a:extLst>
          </p:cNvPr>
          <p:cNvCxnSpPr/>
          <p:nvPr/>
        </p:nvCxnSpPr>
        <p:spPr bwMode="auto">
          <a:xfrm>
            <a:off x="3805024" y="3510052"/>
            <a:ext cx="251789" cy="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Gerader Verbinder 119">
            <a:extLst>
              <a:ext uri="{FF2B5EF4-FFF2-40B4-BE49-F238E27FC236}">
                <a16:creationId xmlns:a16="http://schemas.microsoft.com/office/drawing/2014/main" id="{A7CB86E3-9924-494F-84A7-5FB5CD8D5C95}"/>
              </a:ext>
            </a:extLst>
          </p:cNvPr>
          <p:cNvCxnSpPr>
            <a:endCxn id="54" idx="7"/>
          </p:cNvCxnSpPr>
          <p:nvPr/>
        </p:nvCxnSpPr>
        <p:spPr bwMode="auto">
          <a:xfrm flipV="1">
            <a:off x="3805024" y="4026031"/>
            <a:ext cx="230591" cy="227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4">
            <a:extLst>
              <a:ext uri="{FF2B5EF4-FFF2-40B4-BE49-F238E27FC236}">
                <a16:creationId xmlns:a16="http://schemas.microsoft.com/office/drawing/2014/main" id="{E71F2F2D-85F2-4B08-B535-A1306EC24683}"/>
              </a:ext>
            </a:extLst>
          </p:cNvPr>
          <p:cNvSpPr>
            <a:spLocks noChangeArrowheads="1"/>
          </p:cNvSpPr>
          <p:nvPr/>
        </p:nvSpPr>
        <p:spPr bwMode="auto">
          <a:xfrm>
            <a:off x="-14514" y="6137594"/>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Der landwirtschaftliche Betrieb ausgestattet mit einer maximalen Eigenversorgung !</a:t>
            </a:r>
          </a:p>
        </p:txBody>
      </p:sp>
      <p:sp>
        <p:nvSpPr>
          <p:cNvPr id="137" name="Freihandform: Form 136">
            <a:extLst>
              <a:ext uri="{FF2B5EF4-FFF2-40B4-BE49-F238E27FC236}">
                <a16:creationId xmlns:a16="http://schemas.microsoft.com/office/drawing/2014/main" id="{2615EF5F-82F7-4B0A-B487-D002CD524FE9}"/>
              </a:ext>
            </a:extLst>
          </p:cNvPr>
          <p:cNvSpPr/>
          <p:nvPr/>
        </p:nvSpPr>
        <p:spPr>
          <a:xfrm rot="10800000" flipH="1" flipV="1">
            <a:off x="8996258" y="2919962"/>
            <a:ext cx="12703" cy="1273"/>
          </a:xfrm>
          <a:custGeom>
            <a:avLst/>
            <a:gdLst>
              <a:gd name="connsiteX0" fmla="*/ 4187 w 34984"/>
              <a:gd name="connsiteY0" fmla="*/ 2255 h 3100"/>
              <a:gd name="connsiteX1" fmla="*/ 32372 w 34984"/>
              <a:gd name="connsiteY1" fmla="*/ 2255 h 3100"/>
              <a:gd name="connsiteX2" fmla="*/ 16588 w 34984"/>
              <a:gd name="connsiteY2" fmla="*/ 0 h 3100"/>
              <a:gd name="connsiteX3" fmla="*/ 4187 w 34984"/>
              <a:gd name="connsiteY3" fmla="*/ 2255 h 3100"/>
            </a:gdLst>
            <a:ahLst/>
            <a:cxnLst>
              <a:cxn ang="0">
                <a:pos x="connsiteX0" y="connsiteY0"/>
              </a:cxn>
              <a:cxn ang="0">
                <a:pos x="connsiteX1" y="connsiteY1"/>
              </a:cxn>
              <a:cxn ang="0">
                <a:pos x="connsiteX2" y="connsiteY2"/>
              </a:cxn>
              <a:cxn ang="0">
                <a:pos x="connsiteX3" y="connsiteY3"/>
              </a:cxn>
            </a:cxnLst>
            <a:rect l="l" t="t" r="r" b="b"/>
            <a:pathLst>
              <a:path w="34984" h="3100">
                <a:moveTo>
                  <a:pt x="4187" y="2255"/>
                </a:moveTo>
                <a:cubicBezTo>
                  <a:pt x="12642" y="3382"/>
                  <a:pt x="25044" y="3382"/>
                  <a:pt x="32372" y="2255"/>
                </a:cubicBezTo>
                <a:cubicBezTo>
                  <a:pt x="39137" y="1127"/>
                  <a:pt x="32372" y="0"/>
                  <a:pt x="16588" y="0"/>
                </a:cubicBezTo>
                <a:cubicBezTo>
                  <a:pt x="1368" y="0"/>
                  <a:pt x="-4833" y="1127"/>
                  <a:pt x="4187" y="2255"/>
                </a:cubicBezTo>
                <a:close/>
              </a:path>
            </a:pathLst>
          </a:custGeom>
          <a:solidFill>
            <a:srgbClr val="000000"/>
          </a:solidFill>
          <a:ln w="563" cap="flat">
            <a:noFill/>
            <a:prstDash val="solid"/>
            <a:miter/>
          </a:ln>
        </p:spPr>
        <p:txBody>
          <a:bodyPr rtlCol="0" anchor="ctr"/>
          <a:lstStyle/>
          <a:p>
            <a:endParaRPr lang="de-DE"/>
          </a:p>
        </p:txBody>
      </p:sp>
      <p:grpSp>
        <p:nvGrpSpPr>
          <p:cNvPr id="8203" name="Gruppieren 8202">
            <a:extLst>
              <a:ext uri="{FF2B5EF4-FFF2-40B4-BE49-F238E27FC236}">
                <a16:creationId xmlns:a16="http://schemas.microsoft.com/office/drawing/2014/main" id="{76699978-46CA-4491-BCBA-AA1F4D49D1E9}"/>
              </a:ext>
            </a:extLst>
          </p:cNvPr>
          <p:cNvGrpSpPr/>
          <p:nvPr/>
        </p:nvGrpSpPr>
        <p:grpSpPr>
          <a:xfrm>
            <a:off x="1797973" y="1266888"/>
            <a:ext cx="7771542" cy="3311260"/>
            <a:chOff x="1797973" y="1266888"/>
            <a:chExt cx="7771542" cy="3311260"/>
          </a:xfrm>
        </p:grpSpPr>
        <p:grpSp>
          <p:nvGrpSpPr>
            <p:cNvPr id="75" name="Gruppieren 74">
              <a:extLst>
                <a:ext uri="{FF2B5EF4-FFF2-40B4-BE49-F238E27FC236}">
                  <a16:creationId xmlns:a16="http://schemas.microsoft.com/office/drawing/2014/main" id="{B71D392F-2EF8-4B26-90C2-9F0FEB9FCBA7}"/>
                </a:ext>
              </a:extLst>
            </p:cNvPr>
            <p:cNvGrpSpPr/>
            <p:nvPr/>
          </p:nvGrpSpPr>
          <p:grpSpPr>
            <a:xfrm>
              <a:off x="1797973" y="1266888"/>
              <a:ext cx="1354511" cy="3055991"/>
              <a:chOff x="3614914" y="895462"/>
              <a:chExt cx="1511240" cy="3409596"/>
            </a:xfrm>
          </p:grpSpPr>
          <p:sp>
            <p:nvSpPr>
              <p:cNvPr id="18" name="Freihandform: Form 17">
                <a:extLst>
                  <a:ext uri="{FF2B5EF4-FFF2-40B4-BE49-F238E27FC236}">
                    <a16:creationId xmlns:a16="http://schemas.microsoft.com/office/drawing/2014/main" id="{530B6974-FD95-46EC-A875-E3D54EDAECD5}"/>
                  </a:ext>
                </a:extLst>
              </p:cNvPr>
              <p:cNvSpPr/>
              <p:nvPr/>
            </p:nvSpPr>
            <p:spPr bwMode="auto">
              <a:xfrm>
                <a:off x="4199565" y="1601287"/>
                <a:ext cx="926589" cy="2703771"/>
              </a:xfrm>
              <a:custGeom>
                <a:avLst/>
                <a:gdLst>
                  <a:gd name="connsiteX0" fmla="*/ 0 w 381000"/>
                  <a:gd name="connsiteY0" fmla="*/ 369094 h 1066800"/>
                  <a:gd name="connsiteX1" fmla="*/ 150019 w 381000"/>
                  <a:gd name="connsiteY1" fmla="*/ 0 h 1066800"/>
                  <a:gd name="connsiteX2" fmla="*/ 381000 w 381000"/>
                  <a:gd name="connsiteY2" fmla="*/ 550069 h 1066800"/>
                  <a:gd name="connsiteX3" fmla="*/ 381000 w 381000"/>
                  <a:gd name="connsiteY3" fmla="*/ 1066800 h 1066800"/>
                  <a:gd name="connsiteX4" fmla="*/ 16669 w 381000"/>
                  <a:gd name="connsiteY4" fmla="*/ 833437 h 1066800"/>
                  <a:gd name="connsiteX5" fmla="*/ 0 w 381000"/>
                  <a:gd name="connsiteY5" fmla="*/ 369094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1066800">
                    <a:moveTo>
                      <a:pt x="0" y="369094"/>
                    </a:moveTo>
                    <a:lnTo>
                      <a:pt x="150019" y="0"/>
                    </a:lnTo>
                    <a:lnTo>
                      <a:pt x="381000" y="550069"/>
                    </a:lnTo>
                    <a:lnTo>
                      <a:pt x="381000" y="1066800"/>
                    </a:lnTo>
                    <a:lnTo>
                      <a:pt x="16669" y="833437"/>
                    </a:lnTo>
                    <a:lnTo>
                      <a:pt x="0" y="369094"/>
                    </a:lnTo>
                    <a:close/>
                  </a:path>
                </a:pathLst>
              </a:custGeom>
              <a:solidFill>
                <a:srgbClr val="FF0000"/>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56" name="Textfeld 55">
                <a:extLst>
                  <a:ext uri="{FF2B5EF4-FFF2-40B4-BE49-F238E27FC236}">
                    <a16:creationId xmlns:a16="http://schemas.microsoft.com/office/drawing/2014/main" id="{E80E13DF-B14D-48D3-BAFA-1282840F2456}"/>
                  </a:ext>
                </a:extLst>
              </p:cNvPr>
              <p:cNvSpPr txBox="1"/>
              <p:nvPr/>
            </p:nvSpPr>
            <p:spPr>
              <a:xfrm>
                <a:off x="3614914" y="895462"/>
                <a:ext cx="1010213" cy="307777"/>
              </a:xfrm>
              <a:prstGeom prst="rect">
                <a:avLst/>
              </a:prstGeom>
              <a:noFill/>
            </p:spPr>
            <p:txBody>
              <a:bodyPr wrap="none" rtlCol="0">
                <a:spAutoFit/>
              </a:bodyPr>
              <a:lstStyle/>
              <a:p>
                <a:r>
                  <a:rPr lang="de-DE" sz="1400" dirty="0">
                    <a:solidFill>
                      <a:srgbClr val="3333FF"/>
                    </a:solidFill>
                  </a:rPr>
                  <a:t>Dämmung</a:t>
                </a:r>
              </a:p>
            </p:txBody>
          </p:sp>
          <p:cxnSp>
            <p:nvCxnSpPr>
              <p:cNvPr id="55" name="Gerader Verbinder 54">
                <a:extLst>
                  <a:ext uri="{FF2B5EF4-FFF2-40B4-BE49-F238E27FC236}">
                    <a16:creationId xmlns:a16="http://schemas.microsoft.com/office/drawing/2014/main" id="{404A8B09-44EA-4406-B042-BDFD27675913}"/>
                  </a:ext>
                </a:extLst>
              </p:cNvPr>
              <p:cNvCxnSpPr/>
              <p:nvPr/>
            </p:nvCxnSpPr>
            <p:spPr bwMode="auto">
              <a:xfrm>
                <a:off x="3999333" y="1157394"/>
                <a:ext cx="566200" cy="857135"/>
              </a:xfrm>
              <a:prstGeom prst="lin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41" name="Freihandform: Form 140">
              <a:extLst>
                <a:ext uri="{FF2B5EF4-FFF2-40B4-BE49-F238E27FC236}">
                  <a16:creationId xmlns:a16="http://schemas.microsoft.com/office/drawing/2014/main" id="{4645EA45-077F-468E-8E96-937CF32E9FEE}"/>
                </a:ext>
              </a:extLst>
            </p:cNvPr>
            <p:cNvSpPr/>
            <p:nvPr/>
          </p:nvSpPr>
          <p:spPr bwMode="auto">
            <a:xfrm flipH="1">
              <a:off x="9168598" y="3408279"/>
              <a:ext cx="400917" cy="1169869"/>
            </a:xfrm>
            <a:custGeom>
              <a:avLst/>
              <a:gdLst>
                <a:gd name="connsiteX0" fmla="*/ 0 w 381000"/>
                <a:gd name="connsiteY0" fmla="*/ 369094 h 1066800"/>
                <a:gd name="connsiteX1" fmla="*/ 150019 w 381000"/>
                <a:gd name="connsiteY1" fmla="*/ 0 h 1066800"/>
                <a:gd name="connsiteX2" fmla="*/ 381000 w 381000"/>
                <a:gd name="connsiteY2" fmla="*/ 550069 h 1066800"/>
                <a:gd name="connsiteX3" fmla="*/ 381000 w 381000"/>
                <a:gd name="connsiteY3" fmla="*/ 1066800 h 1066800"/>
                <a:gd name="connsiteX4" fmla="*/ 16669 w 381000"/>
                <a:gd name="connsiteY4" fmla="*/ 833437 h 1066800"/>
                <a:gd name="connsiteX5" fmla="*/ 0 w 381000"/>
                <a:gd name="connsiteY5" fmla="*/ 369094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0" h="1066800">
                  <a:moveTo>
                    <a:pt x="0" y="369094"/>
                  </a:moveTo>
                  <a:lnTo>
                    <a:pt x="150019" y="0"/>
                  </a:lnTo>
                  <a:lnTo>
                    <a:pt x="381000" y="550069"/>
                  </a:lnTo>
                  <a:lnTo>
                    <a:pt x="381000" y="1066800"/>
                  </a:lnTo>
                  <a:lnTo>
                    <a:pt x="16669" y="833437"/>
                  </a:lnTo>
                  <a:lnTo>
                    <a:pt x="0" y="369094"/>
                  </a:lnTo>
                  <a:close/>
                </a:path>
              </a:pathLst>
            </a:custGeom>
            <a:solidFill>
              <a:srgbClr val="FF0000"/>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15" name="Gruppieren 14">
            <a:extLst>
              <a:ext uri="{FF2B5EF4-FFF2-40B4-BE49-F238E27FC236}">
                <a16:creationId xmlns:a16="http://schemas.microsoft.com/office/drawing/2014/main" id="{AA5B3E47-00F0-487A-B7C1-A4BCA3BAEA72}"/>
              </a:ext>
            </a:extLst>
          </p:cNvPr>
          <p:cNvGrpSpPr/>
          <p:nvPr/>
        </p:nvGrpSpPr>
        <p:grpSpPr>
          <a:xfrm>
            <a:off x="5966107" y="3274174"/>
            <a:ext cx="4268928" cy="1598106"/>
            <a:chOff x="5959540" y="3269570"/>
            <a:chExt cx="4268928" cy="1598106"/>
          </a:xfrm>
        </p:grpSpPr>
        <p:cxnSp>
          <p:nvCxnSpPr>
            <p:cNvPr id="133" name="Gerader Verbinder 132">
              <a:extLst>
                <a:ext uri="{FF2B5EF4-FFF2-40B4-BE49-F238E27FC236}">
                  <a16:creationId xmlns:a16="http://schemas.microsoft.com/office/drawing/2014/main" id="{724100B7-F47D-48BC-A797-4354FF654F3B}"/>
                </a:ext>
              </a:extLst>
            </p:cNvPr>
            <p:cNvCxnSpPr/>
            <p:nvPr/>
          </p:nvCxnSpPr>
          <p:spPr bwMode="auto">
            <a:xfrm flipH="1">
              <a:off x="6009205" y="4834406"/>
              <a:ext cx="2187762"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feld 1">
              <a:extLst>
                <a:ext uri="{FF2B5EF4-FFF2-40B4-BE49-F238E27FC236}">
                  <a16:creationId xmlns:a16="http://schemas.microsoft.com/office/drawing/2014/main" id="{44D4D066-77A7-4AAF-9C02-036A180B4637}"/>
                </a:ext>
              </a:extLst>
            </p:cNvPr>
            <p:cNvSpPr txBox="1"/>
            <p:nvPr/>
          </p:nvSpPr>
          <p:spPr>
            <a:xfrm>
              <a:off x="7588983" y="3653032"/>
              <a:ext cx="2639485" cy="276999"/>
            </a:xfrm>
            <a:prstGeom prst="rect">
              <a:avLst/>
            </a:prstGeom>
            <a:noFill/>
          </p:spPr>
          <p:txBody>
            <a:bodyPr wrap="square" rtlCol="0">
              <a:spAutoFit/>
            </a:bodyPr>
            <a:lstStyle/>
            <a:p>
              <a:endParaRPr lang="de-DE" sz="1200" dirty="0">
                <a:solidFill>
                  <a:srgbClr val="FF0000"/>
                </a:solidFill>
              </a:endParaRPr>
            </a:p>
          </p:txBody>
        </p:sp>
        <p:sp>
          <p:nvSpPr>
            <p:cNvPr id="134" name="Freihandform: Form 133">
              <a:extLst>
                <a:ext uri="{FF2B5EF4-FFF2-40B4-BE49-F238E27FC236}">
                  <a16:creationId xmlns:a16="http://schemas.microsoft.com/office/drawing/2014/main" id="{72EADBFD-A44F-4253-966C-417BB616D53D}"/>
                </a:ext>
              </a:extLst>
            </p:cNvPr>
            <p:cNvSpPr/>
            <p:nvPr/>
          </p:nvSpPr>
          <p:spPr>
            <a:xfrm rot="10800000" flipV="1">
              <a:off x="7956931" y="3269570"/>
              <a:ext cx="1754608" cy="1374098"/>
            </a:xfrm>
            <a:custGeom>
              <a:avLst/>
              <a:gdLst>
                <a:gd name="connsiteX0" fmla="*/ 497198 w 3607783"/>
                <a:gd name="connsiteY0" fmla="*/ 32132 h 3347910"/>
                <a:gd name="connsiteX1" fmla="*/ 242962 w 3607783"/>
                <a:gd name="connsiteY1" fmla="*/ 742414 h 3347910"/>
                <a:gd name="connsiteX2" fmla="*/ 0 w 3607783"/>
                <a:gd name="connsiteY2" fmla="*/ 1446496 h 3347910"/>
                <a:gd name="connsiteX3" fmla="*/ 10147 w 3607783"/>
                <a:gd name="connsiteY3" fmla="*/ 1468481 h 3347910"/>
                <a:gd name="connsiteX4" fmla="*/ 197301 w 3607783"/>
                <a:gd name="connsiteY4" fmla="*/ 1403653 h 3347910"/>
                <a:gd name="connsiteX5" fmla="*/ 202938 w 3607783"/>
                <a:gd name="connsiteY5" fmla="*/ 1478064 h 3347910"/>
                <a:gd name="connsiteX6" fmla="*/ 214212 w 3607783"/>
                <a:gd name="connsiteY6" fmla="*/ 2043471 h 3347910"/>
                <a:gd name="connsiteX7" fmla="*/ 225486 w 3607783"/>
                <a:gd name="connsiteY7" fmla="*/ 2580129 h 3347910"/>
                <a:gd name="connsiteX8" fmla="*/ 225486 w 3607783"/>
                <a:gd name="connsiteY8" fmla="*/ 2626354 h 3347910"/>
                <a:gd name="connsiteX9" fmla="*/ 421660 w 3607783"/>
                <a:gd name="connsiteY9" fmla="*/ 2780812 h 3347910"/>
                <a:gd name="connsiteX10" fmla="*/ 879961 w 3607783"/>
                <a:gd name="connsiteY10" fmla="*/ 3141590 h 3347910"/>
                <a:gd name="connsiteX11" fmla="*/ 1142653 w 3607783"/>
                <a:gd name="connsiteY11" fmla="*/ 3347910 h 3347910"/>
                <a:gd name="connsiteX12" fmla="*/ 2246973 w 3607783"/>
                <a:gd name="connsiteY12" fmla="*/ 3325362 h 3347910"/>
                <a:gd name="connsiteX13" fmla="*/ 3351856 w 3607783"/>
                <a:gd name="connsiteY13" fmla="*/ 3301686 h 3347910"/>
                <a:gd name="connsiteX14" fmla="*/ 3359748 w 3607783"/>
                <a:gd name="connsiteY14" fmla="*/ 2686108 h 3347910"/>
                <a:gd name="connsiteX15" fmla="*/ 3368768 w 3607783"/>
                <a:gd name="connsiteY15" fmla="*/ 2047417 h 3347910"/>
                <a:gd name="connsiteX16" fmla="*/ 3371586 w 3607783"/>
                <a:gd name="connsiteY16" fmla="*/ 2023741 h 3347910"/>
                <a:gd name="connsiteX17" fmla="*/ 3421193 w 3607783"/>
                <a:gd name="connsiteY17" fmla="*/ 2023741 h 3347910"/>
                <a:gd name="connsiteX18" fmla="*/ 3539010 w 3607783"/>
                <a:gd name="connsiteY18" fmla="*/ 2019795 h 3347910"/>
                <a:gd name="connsiteX19" fmla="*/ 3607783 w 3607783"/>
                <a:gd name="connsiteY19" fmla="*/ 2016413 h 3347910"/>
                <a:gd name="connsiteX20" fmla="*/ 3607783 w 3607783"/>
                <a:gd name="connsiteY20" fmla="*/ 1997810 h 3347910"/>
                <a:gd name="connsiteX21" fmla="*/ 3484329 w 3607783"/>
                <a:gd name="connsiteY21" fmla="*/ 1712570 h 3347910"/>
                <a:gd name="connsiteX22" fmla="*/ 2955564 w 3607783"/>
                <a:gd name="connsiteY22" fmla="*/ 569353 h 3347910"/>
                <a:gd name="connsiteX23" fmla="*/ 2761082 w 3607783"/>
                <a:gd name="connsiteY23" fmla="*/ 148257 h 3347910"/>
                <a:gd name="connsiteX24" fmla="*/ 2727259 w 3607783"/>
                <a:gd name="connsiteY24" fmla="*/ 73847 h 3347910"/>
                <a:gd name="connsiteX25" fmla="*/ 2692308 w 3607783"/>
                <a:gd name="connsiteY25" fmla="*/ 71028 h 3347910"/>
                <a:gd name="connsiteX26" fmla="*/ 2367608 w 3607783"/>
                <a:gd name="connsiteY26" fmla="*/ 59190 h 3347910"/>
                <a:gd name="connsiteX27" fmla="*/ 1296547 w 3607783"/>
                <a:gd name="connsiteY27" fmla="*/ 25367 h 3347910"/>
                <a:gd name="connsiteX28" fmla="*/ 511854 w 3607783"/>
                <a:gd name="connsiteY28" fmla="*/ 0 h 3347910"/>
                <a:gd name="connsiteX29" fmla="*/ 497198 w 3607783"/>
                <a:gd name="connsiteY29" fmla="*/ 32132 h 3347910"/>
                <a:gd name="connsiteX30" fmla="*/ 1519215 w 3607783"/>
                <a:gd name="connsiteY30" fmla="*/ 99214 h 3347910"/>
                <a:gd name="connsiteX31" fmla="*/ 2581820 w 3607783"/>
                <a:gd name="connsiteY31" fmla="*/ 133601 h 3347910"/>
                <a:gd name="connsiteX32" fmla="*/ 2681034 w 3607783"/>
                <a:gd name="connsiteY32" fmla="*/ 136983 h 3347910"/>
                <a:gd name="connsiteX33" fmla="*/ 2709783 w 3607783"/>
                <a:gd name="connsiteY33" fmla="*/ 199556 h 3347910"/>
                <a:gd name="connsiteX34" fmla="*/ 3062670 w 3607783"/>
                <a:gd name="connsiteY34" fmla="*/ 961136 h 3347910"/>
                <a:gd name="connsiteX35" fmla="*/ 3454452 w 3607783"/>
                <a:gd name="connsiteY35" fmla="*/ 1806710 h 3347910"/>
                <a:gd name="connsiteX36" fmla="*/ 3522098 w 3607783"/>
                <a:gd name="connsiteY36" fmla="*/ 1953277 h 3347910"/>
                <a:gd name="connsiteX37" fmla="*/ 3414429 w 3607783"/>
                <a:gd name="connsiteY37" fmla="*/ 1957786 h 3347910"/>
                <a:gd name="connsiteX38" fmla="*/ 3305631 w 3607783"/>
                <a:gd name="connsiteY38" fmla="*/ 1963423 h 3347910"/>
                <a:gd name="connsiteX39" fmla="*/ 3295485 w 3607783"/>
                <a:gd name="connsiteY39" fmla="*/ 2598168 h 3347910"/>
                <a:gd name="connsiteX40" fmla="*/ 3283646 w 3607783"/>
                <a:gd name="connsiteY40" fmla="*/ 3234603 h 3347910"/>
                <a:gd name="connsiteX41" fmla="*/ 1211990 w 3607783"/>
                <a:gd name="connsiteY41" fmla="*/ 3280264 h 3347910"/>
                <a:gd name="connsiteX42" fmla="*/ 1164074 w 3607783"/>
                <a:gd name="connsiteY42" fmla="*/ 3280828 h 3347910"/>
                <a:gd name="connsiteX43" fmla="*/ 730012 w 3607783"/>
                <a:gd name="connsiteY43" fmla="*/ 2939216 h 3347910"/>
                <a:gd name="connsiteX44" fmla="*/ 295951 w 3607783"/>
                <a:gd name="connsiteY44" fmla="*/ 2597041 h 3347910"/>
                <a:gd name="connsiteX45" fmla="*/ 292005 w 3607783"/>
                <a:gd name="connsiteY45" fmla="*/ 2523194 h 3347910"/>
                <a:gd name="connsiteX46" fmla="*/ 276221 w 3607783"/>
                <a:gd name="connsiteY46" fmla="*/ 1879993 h 3347910"/>
                <a:gd name="connsiteX47" fmla="*/ 264383 w 3607783"/>
                <a:gd name="connsiteY47" fmla="*/ 1310640 h 3347910"/>
                <a:gd name="connsiteX48" fmla="*/ 379945 w 3607783"/>
                <a:gd name="connsiteY48" fmla="*/ 963955 h 3347910"/>
                <a:gd name="connsiteX49" fmla="*/ 555260 w 3607783"/>
                <a:gd name="connsiteY49" fmla="*/ 443645 h 3347910"/>
                <a:gd name="connsiteX50" fmla="*/ 615578 w 3607783"/>
                <a:gd name="connsiteY50" fmla="*/ 270020 h 3347910"/>
                <a:gd name="connsiteX51" fmla="*/ 584010 w 3607783"/>
                <a:gd name="connsiteY51" fmla="*/ 178134 h 3347910"/>
                <a:gd name="connsiteX52" fmla="*/ 554133 w 3607783"/>
                <a:gd name="connsiteY52" fmla="*/ 67646 h 3347910"/>
                <a:gd name="connsiteX53" fmla="*/ 1519215 w 3607783"/>
                <a:gd name="connsiteY53" fmla="*/ 99214 h 334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607783" h="3347910">
                  <a:moveTo>
                    <a:pt x="497198" y="32132"/>
                  </a:moveTo>
                  <a:cubicBezTo>
                    <a:pt x="490997" y="50171"/>
                    <a:pt x="376562" y="369798"/>
                    <a:pt x="242962" y="742414"/>
                  </a:cubicBezTo>
                  <a:cubicBezTo>
                    <a:pt x="55244" y="1265543"/>
                    <a:pt x="0" y="1426202"/>
                    <a:pt x="0" y="1446496"/>
                  </a:cubicBezTo>
                  <a:cubicBezTo>
                    <a:pt x="0" y="1469044"/>
                    <a:pt x="1127" y="1471863"/>
                    <a:pt x="10147" y="1468481"/>
                  </a:cubicBezTo>
                  <a:cubicBezTo>
                    <a:pt x="47352" y="1453824"/>
                    <a:pt x="192227" y="1403653"/>
                    <a:pt x="197301" y="1403653"/>
                  </a:cubicBezTo>
                  <a:cubicBezTo>
                    <a:pt x="200683" y="1403653"/>
                    <a:pt x="202938" y="1430712"/>
                    <a:pt x="202938" y="1478064"/>
                  </a:cubicBezTo>
                  <a:cubicBezTo>
                    <a:pt x="202938" y="1519215"/>
                    <a:pt x="208011" y="1773451"/>
                    <a:pt x="214212" y="2043471"/>
                  </a:cubicBezTo>
                  <a:cubicBezTo>
                    <a:pt x="220413" y="2312928"/>
                    <a:pt x="225486" y="2554762"/>
                    <a:pt x="225486" y="2580129"/>
                  </a:cubicBezTo>
                  <a:lnTo>
                    <a:pt x="225486" y="2626354"/>
                  </a:lnTo>
                  <a:lnTo>
                    <a:pt x="421660" y="2780812"/>
                  </a:lnTo>
                  <a:cubicBezTo>
                    <a:pt x="529329" y="2865369"/>
                    <a:pt x="735650" y="3027720"/>
                    <a:pt x="879961" y="3141590"/>
                  </a:cubicBezTo>
                  <a:lnTo>
                    <a:pt x="1142653" y="3347910"/>
                  </a:lnTo>
                  <a:lnTo>
                    <a:pt x="2246973" y="3325362"/>
                  </a:lnTo>
                  <a:cubicBezTo>
                    <a:pt x="2854095" y="3312960"/>
                    <a:pt x="3351856" y="3302249"/>
                    <a:pt x="3351856" y="3301686"/>
                  </a:cubicBezTo>
                  <a:cubicBezTo>
                    <a:pt x="3352420" y="3301122"/>
                    <a:pt x="3355802" y="3024337"/>
                    <a:pt x="3359748" y="2686108"/>
                  </a:cubicBezTo>
                  <a:cubicBezTo>
                    <a:pt x="3363130" y="2347878"/>
                    <a:pt x="3367076" y="2060946"/>
                    <a:pt x="3368768" y="2047417"/>
                  </a:cubicBezTo>
                  <a:lnTo>
                    <a:pt x="3371586" y="2023741"/>
                  </a:lnTo>
                  <a:lnTo>
                    <a:pt x="3421193" y="2023741"/>
                  </a:lnTo>
                  <a:cubicBezTo>
                    <a:pt x="3448252" y="2023741"/>
                    <a:pt x="3501805" y="2022050"/>
                    <a:pt x="3539010" y="2019795"/>
                  </a:cubicBezTo>
                  <a:lnTo>
                    <a:pt x="3607783" y="2016413"/>
                  </a:lnTo>
                  <a:lnTo>
                    <a:pt x="3607783" y="1997810"/>
                  </a:lnTo>
                  <a:cubicBezTo>
                    <a:pt x="3607783" y="1985972"/>
                    <a:pt x="3565505" y="1887886"/>
                    <a:pt x="3484329" y="1712570"/>
                  </a:cubicBezTo>
                  <a:cubicBezTo>
                    <a:pt x="3347910" y="1417183"/>
                    <a:pt x="3196834" y="1090791"/>
                    <a:pt x="2955564" y="569353"/>
                  </a:cubicBezTo>
                  <a:cubicBezTo>
                    <a:pt x="2867060" y="378817"/>
                    <a:pt x="2779684" y="189409"/>
                    <a:pt x="2761082" y="148257"/>
                  </a:cubicBezTo>
                  <a:lnTo>
                    <a:pt x="2727259" y="73847"/>
                  </a:lnTo>
                  <a:lnTo>
                    <a:pt x="2692308" y="71028"/>
                  </a:lnTo>
                  <a:cubicBezTo>
                    <a:pt x="2673706" y="69337"/>
                    <a:pt x="2527139" y="64264"/>
                    <a:pt x="2367608" y="59190"/>
                  </a:cubicBezTo>
                  <a:cubicBezTo>
                    <a:pt x="2208076" y="54117"/>
                    <a:pt x="1726099" y="38896"/>
                    <a:pt x="1296547" y="25367"/>
                  </a:cubicBezTo>
                  <a:cubicBezTo>
                    <a:pt x="866995" y="11274"/>
                    <a:pt x="514109" y="0"/>
                    <a:pt x="511854" y="0"/>
                  </a:cubicBezTo>
                  <a:cubicBezTo>
                    <a:pt x="510163" y="0"/>
                    <a:pt x="503399" y="14657"/>
                    <a:pt x="497198" y="32132"/>
                  </a:cubicBezTo>
                  <a:close/>
                  <a:moveTo>
                    <a:pt x="1519215" y="99214"/>
                  </a:moveTo>
                  <a:cubicBezTo>
                    <a:pt x="2049672" y="116126"/>
                    <a:pt x="2527703" y="131910"/>
                    <a:pt x="2581820" y="133601"/>
                  </a:cubicBezTo>
                  <a:lnTo>
                    <a:pt x="2681034" y="136983"/>
                  </a:lnTo>
                  <a:lnTo>
                    <a:pt x="2709783" y="199556"/>
                  </a:lnTo>
                  <a:cubicBezTo>
                    <a:pt x="2725568" y="233942"/>
                    <a:pt x="2883972" y="576682"/>
                    <a:pt x="3062670" y="961136"/>
                  </a:cubicBezTo>
                  <a:cubicBezTo>
                    <a:pt x="3240804" y="1345591"/>
                    <a:pt x="3417247" y="1726099"/>
                    <a:pt x="3454452" y="1806710"/>
                  </a:cubicBezTo>
                  <a:lnTo>
                    <a:pt x="3522098" y="1953277"/>
                  </a:lnTo>
                  <a:lnTo>
                    <a:pt x="3414429" y="1957786"/>
                  </a:lnTo>
                  <a:cubicBezTo>
                    <a:pt x="3355238" y="1960041"/>
                    <a:pt x="3306195" y="1962860"/>
                    <a:pt x="3305631" y="1963423"/>
                  </a:cubicBezTo>
                  <a:cubicBezTo>
                    <a:pt x="3304504" y="1963987"/>
                    <a:pt x="3299994" y="2249791"/>
                    <a:pt x="3295485" y="2598168"/>
                  </a:cubicBezTo>
                  <a:cubicBezTo>
                    <a:pt x="3290975" y="2945981"/>
                    <a:pt x="3285901" y="3232349"/>
                    <a:pt x="3283646" y="3234603"/>
                  </a:cubicBezTo>
                  <a:cubicBezTo>
                    <a:pt x="3280828" y="3237986"/>
                    <a:pt x="1391815" y="3279137"/>
                    <a:pt x="1211990" y="3280264"/>
                  </a:cubicBezTo>
                  <a:lnTo>
                    <a:pt x="1164074" y="3280828"/>
                  </a:lnTo>
                  <a:lnTo>
                    <a:pt x="730012" y="2939216"/>
                  </a:lnTo>
                  <a:lnTo>
                    <a:pt x="295951" y="2597041"/>
                  </a:lnTo>
                  <a:lnTo>
                    <a:pt x="292005" y="2523194"/>
                  </a:lnTo>
                  <a:cubicBezTo>
                    <a:pt x="289750" y="2482606"/>
                    <a:pt x="282422" y="2192856"/>
                    <a:pt x="276221" y="1879993"/>
                  </a:cubicBezTo>
                  <a:lnTo>
                    <a:pt x="264383" y="1310640"/>
                  </a:lnTo>
                  <a:lnTo>
                    <a:pt x="379945" y="963955"/>
                  </a:lnTo>
                  <a:cubicBezTo>
                    <a:pt x="443081" y="773419"/>
                    <a:pt x="522001" y="538913"/>
                    <a:pt x="555260" y="443645"/>
                  </a:cubicBezTo>
                  <a:lnTo>
                    <a:pt x="615578" y="270020"/>
                  </a:lnTo>
                  <a:lnTo>
                    <a:pt x="584010" y="178134"/>
                  </a:lnTo>
                  <a:cubicBezTo>
                    <a:pt x="556952" y="99214"/>
                    <a:pt x="547932" y="67646"/>
                    <a:pt x="554133" y="67646"/>
                  </a:cubicBezTo>
                  <a:cubicBezTo>
                    <a:pt x="554697" y="67646"/>
                    <a:pt x="989322" y="81739"/>
                    <a:pt x="1519215" y="99214"/>
                  </a:cubicBezTo>
                  <a:close/>
                </a:path>
              </a:pathLst>
            </a:custGeom>
            <a:solidFill>
              <a:srgbClr val="FFC000"/>
            </a:solidFill>
            <a:ln w="19050" cap="flat">
              <a:solidFill>
                <a:schemeClr val="tx1"/>
              </a:solidFill>
              <a:prstDash val="solid"/>
              <a:miter/>
            </a:ln>
          </p:spPr>
          <p:txBody>
            <a:bodyPr rtlCol="0" anchor="ctr"/>
            <a:lstStyle/>
            <a:p>
              <a:endParaRPr lang="de-DE"/>
            </a:p>
          </p:txBody>
        </p:sp>
        <p:sp>
          <p:nvSpPr>
            <p:cNvPr id="135" name="Freihandform: Form 134">
              <a:extLst>
                <a:ext uri="{FF2B5EF4-FFF2-40B4-BE49-F238E27FC236}">
                  <a16:creationId xmlns:a16="http://schemas.microsoft.com/office/drawing/2014/main" id="{8070FA50-0219-4728-B845-AFA6F8E863ED}"/>
                </a:ext>
              </a:extLst>
            </p:cNvPr>
            <p:cNvSpPr/>
            <p:nvPr/>
          </p:nvSpPr>
          <p:spPr>
            <a:xfrm rot="10800000" flipH="1" flipV="1">
              <a:off x="9231425" y="4533839"/>
              <a:ext cx="2659" cy="7930"/>
            </a:xfrm>
            <a:custGeom>
              <a:avLst/>
              <a:gdLst>
                <a:gd name="connsiteX0" fmla="*/ 1435 w 7323"/>
                <a:gd name="connsiteY0" fmla="*/ 8217 h 19320"/>
                <a:gd name="connsiteX1" fmla="*/ 1999 w 7323"/>
                <a:gd name="connsiteY1" fmla="*/ 18928 h 19320"/>
                <a:gd name="connsiteX2" fmla="*/ 7073 w 7323"/>
                <a:gd name="connsiteY2" fmla="*/ 10472 h 19320"/>
                <a:gd name="connsiteX3" fmla="*/ 1435 w 7323"/>
                <a:gd name="connsiteY3" fmla="*/ 8217 h 19320"/>
              </a:gdLst>
              <a:ahLst/>
              <a:cxnLst>
                <a:cxn ang="0">
                  <a:pos x="connsiteX0" y="connsiteY0"/>
                </a:cxn>
                <a:cxn ang="0">
                  <a:pos x="connsiteX1" y="connsiteY1"/>
                </a:cxn>
                <a:cxn ang="0">
                  <a:pos x="connsiteX2" y="connsiteY2"/>
                </a:cxn>
                <a:cxn ang="0">
                  <a:pos x="connsiteX3" y="connsiteY3"/>
                </a:cxn>
              </a:cxnLst>
              <a:rect l="l" t="t" r="r" b="b"/>
              <a:pathLst>
                <a:path w="7323" h="19320">
                  <a:moveTo>
                    <a:pt x="1435" y="8217"/>
                  </a:moveTo>
                  <a:cubicBezTo>
                    <a:pt x="-819" y="12727"/>
                    <a:pt x="-256" y="17237"/>
                    <a:pt x="1999" y="18928"/>
                  </a:cubicBezTo>
                  <a:cubicBezTo>
                    <a:pt x="4254" y="20619"/>
                    <a:pt x="7073" y="16673"/>
                    <a:pt x="7073" y="10472"/>
                  </a:cubicBezTo>
                  <a:cubicBezTo>
                    <a:pt x="8200" y="-2494"/>
                    <a:pt x="5381" y="-3621"/>
                    <a:pt x="1435" y="8217"/>
                  </a:cubicBezTo>
                  <a:close/>
                </a:path>
              </a:pathLst>
            </a:custGeom>
            <a:solidFill>
              <a:srgbClr val="000000"/>
            </a:solidFill>
            <a:ln w="563" cap="flat">
              <a:noFill/>
              <a:prstDash val="solid"/>
              <a:miter/>
            </a:ln>
          </p:spPr>
          <p:txBody>
            <a:bodyPr rtlCol="0" anchor="ctr"/>
            <a:lstStyle/>
            <a:p>
              <a:endParaRPr lang="de-DE"/>
            </a:p>
          </p:txBody>
        </p:sp>
        <p:sp>
          <p:nvSpPr>
            <p:cNvPr id="136" name="Freihandform: Form 135">
              <a:extLst>
                <a:ext uri="{FF2B5EF4-FFF2-40B4-BE49-F238E27FC236}">
                  <a16:creationId xmlns:a16="http://schemas.microsoft.com/office/drawing/2014/main" id="{C1BCF73B-F5BD-4FEE-9BD3-3D219C4FE75F}"/>
                </a:ext>
              </a:extLst>
            </p:cNvPr>
            <p:cNvSpPr/>
            <p:nvPr/>
          </p:nvSpPr>
          <p:spPr>
            <a:xfrm rot="10800000" flipH="1" flipV="1">
              <a:off x="8734429" y="3336910"/>
              <a:ext cx="6128" cy="9255"/>
            </a:xfrm>
            <a:custGeom>
              <a:avLst/>
              <a:gdLst>
                <a:gd name="connsiteX0" fmla="*/ 5954 w 16876"/>
                <a:gd name="connsiteY0" fmla="*/ 11274 h 22548"/>
                <a:gd name="connsiteX1" fmla="*/ 4263 w 16876"/>
                <a:gd name="connsiteY1" fmla="*/ 22549 h 22548"/>
                <a:gd name="connsiteX2" fmla="*/ 14974 w 16876"/>
                <a:gd name="connsiteY2" fmla="*/ 11274 h 22548"/>
                <a:gd name="connsiteX3" fmla="*/ 16665 w 16876"/>
                <a:gd name="connsiteY3" fmla="*/ 0 h 22548"/>
                <a:gd name="connsiteX4" fmla="*/ 5954 w 16876"/>
                <a:gd name="connsiteY4" fmla="*/ 11274 h 2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6" h="22548">
                  <a:moveTo>
                    <a:pt x="5954" y="11274"/>
                  </a:moveTo>
                  <a:cubicBezTo>
                    <a:pt x="-1374" y="19730"/>
                    <a:pt x="-1938" y="22549"/>
                    <a:pt x="4263" y="22549"/>
                  </a:cubicBezTo>
                  <a:cubicBezTo>
                    <a:pt x="8209" y="22549"/>
                    <a:pt x="13283" y="17475"/>
                    <a:pt x="14974" y="11274"/>
                  </a:cubicBezTo>
                  <a:cubicBezTo>
                    <a:pt x="16665" y="5073"/>
                    <a:pt x="17229" y="0"/>
                    <a:pt x="16665" y="0"/>
                  </a:cubicBezTo>
                  <a:cubicBezTo>
                    <a:pt x="16101" y="0"/>
                    <a:pt x="11591" y="5073"/>
                    <a:pt x="5954" y="11274"/>
                  </a:cubicBezTo>
                  <a:close/>
                </a:path>
              </a:pathLst>
            </a:custGeom>
            <a:solidFill>
              <a:srgbClr val="000000"/>
            </a:solidFill>
            <a:ln w="563" cap="flat">
              <a:noFill/>
              <a:prstDash val="solid"/>
              <a:miter/>
            </a:ln>
          </p:spPr>
          <p:txBody>
            <a:bodyPr rtlCol="0" anchor="ctr"/>
            <a:lstStyle/>
            <a:p>
              <a:endParaRPr lang="de-DE"/>
            </a:p>
          </p:txBody>
        </p:sp>
        <p:cxnSp>
          <p:nvCxnSpPr>
            <p:cNvPr id="138" name="Gerader Verbinder 137">
              <a:extLst>
                <a:ext uri="{FF2B5EF4-FFF2-40B4-BE49-F238E27FC236}">
                  <a16:creationId xmlns:a16="http://schemas.microsoft.com/office/drawing/2014/main" id="{5CEE9C2B-C180-40DF-A515-F11B861D4517}"/>
                </a:ext>
              </a:extLst>
            </p:cNvPr>
            <p:cNvCxnSpPr>
              <a:stCxn id="134" idx="42"/>
            </p:cNvCxnSpPr>
            <p:nvPr/>
          </p:nvCxnSpPr>
          <p:spPr bwMode="auto">
            <a:xfrm flipV="1">
              <a:off x="9145404" y="3999378"/>
              <a:ext cx="1475" cy="616757"/>
            </a:xfrm>
            <a:prstGeom prst="line">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9" name="Freihandform: Form 138">
              <a:extLst>
                <a:ext uri="{FF2B5EF4-FFF2-40B4-BE49-F238E27FC236}">
                  <a16:creationId xmlns:a16="http://schemas.microsoft.com/office/drawing/2014/main" id="{0416F759-44DB-4C1F-970E-D9021B3F8115}"/>
                </a:ext>
              </a:extLst>
            </p:cNvPr>
            <p:cNvSpPr/>
            <p:nvPr/>
          </p:nvSpPr>
          <p:spPr bwMode="auto">
            <a:xfrm flipH="1">
              <a:off x="8004915" y="3298704"/>
              <a:ext cx="1436831" cy="772748"/>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rgbClr val="FFCC99"/>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pic>
          <p:nvPicPr>
            <p:cNvPr id="140" name="Grafik 139" descr="Ein Bild, das Buchse, Elektronik, drinnen, Stecker enthält.&#10;&#10;Automatisch generierte Beschreibung">
              <a:extLst>
                <a:ext uri="{FF2B5EF4-FFF2-40B4-BE49-F238E27FC236}">
                  <a16:creationId xmlns:a16="http://schemas.microsoft.com/office/drawing/2014/main" id="{C6E03691-A324-4BAB-8CF2-2870BAB68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132303" y="4406718"/>
              <a:ext cx="107666" cy="107666"/>
            </a:xfrm>
            <a:prstGeom prst="rect">
              <a:avLst/>
            </a:prstGeom>
          </p:spPr>
        </p:pic>
        <p:cxnSp>
          <p:nvCxnSpPr>
            <p:cNvPr id="143" name="Gerader Verbinder 142">
              <a:extLst>
                <a:ext uri="{FF2B5EF4-FFF2-40B4-BE49-F238E27FC236}">
                  <a16:creationId xmlns:a16="http://schemas.microsoft.com/office/drawing/2014/main" id="{F5134D0F-CD84-400D-B023-5234EB2C3DB9}"/>
                </a:ext>
              </a:extLst>
            </p:cNvPr>
            <p:cNvCxnSpPr>
              <a:stCxn id="140" idx="2"/>
            </p:cNvCxnSpPr>
            <p:nvPr/>
          </p:nvCxnSpPr>
          <p:spPr bwMode="auto">
            <a:xfrm>
              <a:off x="8186136" y="4514384"/>
              <a:ext cx="3073" cy="314913"/>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0" name="Ellipse 149">
              <a:extLst>
                <a:ext uri="{FF2B5EF4-FFF2-40B4-BE49-F238E27FC236}">
                  <a16:creationId xmlns:a16="http://schemas.microsoft.com/office/drawing/2014/main" id="{865B1A51-F6D9-4F56-8861-4C211A3D03A6}"/>
                </a:ext>
              </a:extLst>
            </p:cNvPr>
            <p:cNvSpPr/>
            <p:nvPr/>
          </p:nvSpPr>
          <p:spPr bwMode="auto">
            <a:xfrm>
              <a:off x="5959540" y="4798007"/>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nvGrpSpPr>
          <p:cNvPr id="66" name="Gruppieren 65">
            <a:extLst>
              <a:ext uri="{FF2B5EF4-FFF2-40B4-BE49-F238E27FC236}">
                <a16:creationId xmlns:a16="http://schemas.microsoft.com/office/drawing/2014/main" id="{A434BF37-F574-4DF8-B9B4-AF8748A50AC5}"/>
              </a:ext>
            </a:extLst>
          </p:cNvPr>
          <p:cNvGrpSpPr/>
          <p:nvPr/>
        </p:nvGrpSpPr>
        <p:grpSpPr>
          <a:xfrm>
            <a:off x="3794424" y="847095"/>
            <a:ext cx="5863996" cy="2930247"/>
            <a:chOff x="3794424" y="847095"/>
            <a:chExt cx="5863996" cy="2930247"/>
          </a:xfrm>
        </p:grpSpPr>
        <p:grpSp>
          <p:nvGrpSpPr>
            <p:cNvPr id="23" name="Gruppieren 22">
              <a:extLst>
                <a:ext uri="{FF2B5EF4-FFF2-40B4-BE49-F238E27FC236}">
                  <a16:creationId xmlns:a16="http://schemas.microsoft.com/office/drawing/2014/main" id="{63A0C738-15DF-41F8-B004-ED5916205E5F}"/>
                </a:ext>
              </a:extLst>
            </p:cNvPr>
            <p:cNvGrpSpPr/>
            <p:nvPr/>
          </p:nvGrpSpPr>
          <p:grpSpPr>
            <a:xfrm>
              <a:off x="5950613" y="847095"/>
              <a:ext cx="3707807" cy="2125193"/>
              <a:chOff x="9871786" y="2290155"/>
              <a:chExt cx="3707807" cy="2125193"/>
            </a:xfrm>
          </p:grpSpPr>
          <p:pic>
            <p:nvPicPr>
              <p:cNvPr id="103" name="Grafik 102" descr="Ein Bild, das drinnen, Tisch, sitzend, klein enthält.&#10;&#10;Automatisch generierte Beschreibung">
                <a:extLst>
                  <a:ext uri="{FF2B5EF4-FFF2-40B4-BE49-F238E27FC236}">
                    <a16:creationId xmlns:a16="http://schemas.microsoft.com/office/drawing/2014/main" id="{CEC3835E-9F4F-42EE-AC8E-520E779EE71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flipH="1">
                <a:off x="11653657" y="3067192"/>
                <a:ext cx="1925936" cy="1348156"/>
              </a:xfrm>
              <a:prstGeom prst="rect">
                <a:avLst/>
              </a:prstGeom>
            </p:spPr>
          </p:pic>
          <p:cxnSp>
            <p:nvCxnSpPr>
              <p:cNvPr id="108" name="Gerader Verbinder 107">
                <a:extLst>
                  <a:ext uri="{FF2B5EF4-FFF2-40B4-BE49-F238E27FC236}">
                    <a16:creationId xmlns:a16="http://schemas.microsoft.com/office/drawing/2014/main" id="{A6C4DEFB-724B-4ACE-A0C0-96F376EFF7A1}"/>
                  </a:ext>
                </a:extLst>
              </p:cNvPr>
              <p:cNvCxnSpPr/>
              <p:nvPr/>
            </p:nvCxnSpPr>
            <p:spPr bwMode="auto">
              <a:xfrm>
                <a:off x="11347038" y="3777342"/>
                <a:ext cx="399019" cy="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Gerader Verbinder 113">
                <a:extLst>
                  <a:ext uri="{FF2B5EF4-FFF2-40B4-BE49-F238E27FC236}">
                    <a16:creationId xmlns:a16="http://schemas.microsoft.com/office/drawing/2014/main" id="{6D5A6BBD-BA2E-4069-B8E7-DFBCC533E0F1}"/>
                  </a:ext>
                </a:extLst>
              </p:cNvPr>
              <p:cNvCxnSpPr/>
              <p:nvPr/>
            </p:nvCxnSpPr>
            <p:spPr bwMode="auto">
              <a:xfrm>
                <a:off x="9897192" y="3641117"/>
                <a:ext cx="1979912"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Ellipse 105">
                <a:extLst>
                  <a:ext uri="{FF2B5EF4-FFF2-40B4-BE49-F238E27FC236}">
                    <a16:creationId xmlns:a16="http://schemas.microsoft.com/office/drawing/2014/main" id="{8B34A4E2-020B-448C-8628-C4395F2F53FE}"/>
                  </a:ext>
                </a:extLst>
              </p:cNvPr>
              <p:cNvSpPr/>
              <p:nvPr/>
            </p:nvSpPr>
            <p:spPr bwMode="auto">
              <a:xfrm>
                <a:off x="9871786" y="3606283"/>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5" name="Gruppieren 4">
                <a:extLst>
                  <a:ext uri="{FF2B5EF4-FFF2-40B4-BE49-F238E27FC236}">
                    <a16:creationId xmlns:a16="http://schemas.microsoft.com/office/drawing/2014/main" id="{572297A6-C006-4FDB-B95E-E394A36CD820}"/>
                  </a:ext>
                </a:extLst>
              </p:cNvPr>
              <p:cNvGrpSpPr/>
              <p:nvPr/>
            </p:nvGrpSpPr>
            <p:grpSpPr>
              <a:xfrm>
                <a:off x="11347038" y="2290155"/>
                <a:ext cx="925833" cy="1302965"/>
                <a:chOff x="11347038" y="2290155"/>
                <a:chExt cx="925833" cy="1302965"/>
              </a:xfrm>
            </p:grpSpPr>
            <p:cxnSp>
              <p:nvCxnSpPr>
                <p:cNvPr id="122" name="Gerader Verbinder 121">
                  <a:extLst>
                    <a:ext uri="{FF2B5EF4-FFF2-40B4-BE49-F238E27FC236}">
                      <a16:creationId xmlns:a16="http://schemas.microsoft.com/office/drawing/2014/main" id="{D3AC7E72-ABC0-4B51-B1F7-7C2BB190E235}"/>
                    </a:ext>
                  </a:extLst>
                </p:cNvPr>
                <p:cNvCxnSpPr>
                  <a:stCxn id="128" idx="4"/>
                </p:cNvCxnSpPr>
                <p:nvPr/>
              </p:nvCxnSpPr>
              <p:spPr bwMode="auto">
                <a:xfrm>
                  <a:off x="11932940" y="2696430"/>
                  <a:ext cx="10905" cy="896690"/>
                </a:xfrm>
                <a:prstGeom prst="line">
                  <a:avLst/>
                </a:prstGeom>
                <a:solidFill>
                  <a:srgbClr val="FF0000"/>
                </a:solidFill>
                <a:ln w="2857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Gerader Verbinder 126">
                  <a:extLst>
                    <a:ext uri="{FF2B5EF4-FFF2-40B4-BE49-F238E27FC236}">
                      <a16:creationId xmlns:a16="http://schemas.microsoft.com/office/drawing/2014/main" id="{F6E9EA71-D635-4316-844A-5875877C928E}"/>
                    </a:ext>
                  </a:extLst>
                </p:cNvPr>
                <p:cNvCxnSpPr/>
                <p:nvPr/>
              </p:nvCxnSpPr>
              <p:spPr bwMode="auto">
                <a:xfrm>
                  <a:off x="11347038" y="2671952"/>
                  <a:ext cx="835966" cy="0"/>
                </a:xfrm>
                <a:prstGeom prst="line">
                  <a:avLst/>
                </a:prstGeom>
                <a:solidFill>
                  <a:srgbClr val="FF0000"/>
                </a:solidFill>
                <a:ln w="2857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8" name="Ellipse 127">
                  <a:extLst>
                    <a:ext uri="{FF2B5EF4-FFF2-40B4-BE49-F238E27FC236}">
                      <a16:creationId xmlns:a16="http://schemas.microsoft.com/office/drawing/2014/main" id="{BCAA771D-D29B-475D-AA56-04C31C7A8B17}"/>
                    </a:ext>
                  </a:extLst>
                </p:cNvPr>
                <p:cNvSpPr/>
                <p:nvPr/>
              </p:nvSpPr>
              <p:spPr bwMode="auto">
                <a:xfrm>
                  <a:off x="11898105" y="2626761"/>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sp>
              <p:nvSpPr>
                <p:cNvPr id="129" name="Textfeld 128">
                  <a:extLst>
                    <a:ext uri="{FF2B5EF4-FFF2-40B4-BE49-F238E27FC236}">
                      <a16:creationId xmlns:a16="http://schemas.microsoft.com/office/drawing/2014/main" id="{BA627BBC-B957-4581-932E-97CFEEA533D6}"/>
                    </a:ext>
                  </a:extLst>
                </p:cNvPr>
                <p:cNvSpPr txBox="1"/>
                <p:nvPr/>
              </p:nvSpPr>
              <p:spPr>
                <a:xfrm>
                  <a:off x="11421356" y="2290155"/>
                  <a:ext cx="851515" cy="307777"/>
                </a:xfrm>
                <a:prstGeom prst="rect">
                  <a:avLst/>
                </a:prstGeom>
                <a:noFill/>
              </p:spPr>
              <p:txBody>
                <a:bodyPr wrap="none" rtlCol="0">
                  <a:spAutoFit/>
                </a:bodyPr>
                <a:lstStyle/>
                <a:p>
                  <a:r>
                    <a:rPr lang="de-DE" sz="1400" dirty="0">
                      <a:solidFill>
                        <a:srgbClr val="3333FF"/>
                      </a:solidFill>
                    </a:rPr>
                    <a:t>Gasnetz</a:t>
                  </a:r>
                </a:p>
              </p:txBody>
            </p:sp>
          </p:grpSp>
        </p:grpSp>
        <p:cxnSp>
          <p:nvCxnSpPr>
            <p:cNvPr id="151" name="Gerader Verbinder 150">
              <a:extLst>
                <a:ext uri="{FF2B5EF4-FFF2-40B4-BE49-F238E27FC236}">
                  <a16:creationId xmlns:a16="http://schemas.microsoft.com/office/drawing/2014/main" id="{DB679812-F515-4EE3-97C0-CAF623080558}"/>
                </a:ext>
              </a:extLst>
            </p:cNvPr>
            <p:cNvCxnSpPr/>
            <p:nvPr/>
          </p:nvCxnSpPr>
          <p:spPr bwMode="auto">
            <a:xfrm>
              <a:off x="7425865" y="2337916"/>
              <a:ext cx="0" cy="1439426"/>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Gerader Verbinder 151">
              <a:extLst>
                <a:ext uri="{FF2B5EF4-FFF2-40B4-BE49-F238E27FC236}">
                  <a16:creationId xmlns:a16="http://schemas.microsoft.com/office/drawing/2014/main" id="{023E6C1A-B0DA-4395-BAA9-79F71EF79012}"/>
                </a:ext>
              </a:extLst>
            </p:cNvPr>
            <p:cNvCxnSpPr/>
            <p:nvPr/>
          </p:nvCxnSpPr>
          <p:spPr bwMode="auto">
            <a:xfrm>
              <a:off x="3794424" y="3774028"/>
              <a:ext cx="3631441" cy="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3" name="Ellipse 152">
            <a:extLst>
              <a:ext uri="{FF2B5EF4-FFF2-40B4-BE49-F238E27FC236}">
                <a16:creationId xmlns:a16="http://schemas.microsoft.com/office/drawing/2014/main" id="{463E69FE-B276-46B6-913F-25201BD57423}"/>
              </a:ext>
            </a:extLst>
          </p:cNvPr>
          <p:cNvSpPr/>
          <p:nvPr/>
        </p:nvSpPr>
        <p:spPr bwMode="auto">
          <a:xfrm>
            <a:off x="3774254" y="3732675"/>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8192" name="Gruppieren 8191">
            <a:extLst>
              <a:ext uri="{FF2B5EF4-FFF2-40B4-BE49-F238E27FC236}">
                <a16:creationId xmlns:a16="http://schemas.microsoft.com/office/drawing/2014/main" id="{BFBA7955-19F1-49D1-B18A-DE0383E8FD09}"/>
              </a:ext>
            </a:extLst>
          </p:cNvPr>
          <p:cNvGrpSpPr/>
          <p:nvPr/>
        </p:nvGrpSpPr>
        <p:grpSpPr>
          <a:xfrm>
            <a:off x="7388221" y="3727934"/>
            <a:ext cx="1535608" cy="1138515"/>
            <a:chOff x="7388221" y="3727934"/>
            <a:chExt cx="1535608" cy="1138515"/>
          </a:xfrm>
        </p:grpSpPr>
        <p:cxnSp>
          <p:nvCxnSpPr>
            <p:cNvPr id="157" name="Gerader Verbinder 156">
              <a:extLst>
                <a:ext uri="{FF2B5EF4-FFF2-40B4-BE49-F238E27FC236}">
                  <a16:creationId xmlns:a16="http://schemas.microsoft.com/office/drawing/2014/main" id="{3736C4D1-D8FF-4B89-8F6B-86861CD93BE8}"/>
                </a:ext>
              </a:extLst>
            </p:cNvPr>
            <p:cNvCxnSpPr/>
            <p:nvPr/>
          </p:nvCxnSpPr>
          <p:spPr bwMode="auto">
            <a:xfrm>
              <a:off x="7430628" y="3748986"/>
              <a:ext cx="0" cy="562447"/>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4" name="Ellipse 153">
              <a:extLst>
                <a:ext uri="{FF2B5EF4-FFF2-40B4-BE49-F238E27FC236}">
                  <a16:creationId xmlns:a16="http://schemas.microsoft.com/office/drawing/2014/main" id="{B2AA7B5B-6747-4594-96D0-4D5B4C74D267}"/>
                </a:ext>
              </a:extLst>
            </p:cNvPr>
            <p:cNvSpPr/>
            <p:nvPr/>
          </p:nvSpPr>
          <p:spPr bwMode="auto">
            <a:xfrm>
              <a:off x="7388221" y="3727934"/>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pic>
          <p:nvPicPr>
            <p:cNvPr id="74" name="Grafik 73">
              <a:extLst>
                <a:ext uri="{FF2B5EF4-FFF2-40B4-BE49-F238E27FC236}">
                  <a16:creationId xmlns:a16="http://schemas.microsoft.com/office/drawing/2014/main" id="{F83116DD-88CC-4634-BB02-95F3E6F89A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8166" y="4152206"/>
              <a:ext cx="595663" cy="397108"/>
            </a:xfrm>
            <a:prstGeom prst="rect">
              <a:avLst/>
            </a:prstGeom>
          </p:spPr>
        </p:pic>
        <p:cxnSp>
          <p:nvCxnSpPr>
            <p:cNvPr id="155" name="Gerader Verbinder 154">
              <a:extLst>
                <a:ext uri="{FF2B5EF4-FFF2-40B4-BE49-F238E27FC236}">
                  <a16:creationId xmlns:a16="http://schemas.microsoft.com/office/drawing/2014/main" id="{4D4106A9-F98E-47F3-8591-1AF253C47F84}"/>
                </a:ext>
              </a:extLst>
            </p:cNvPr>
            <p:cNvCxnSpPr/>
            <p:nvPr/>
          </p:nvCxnSpPr>
          <p:spPr bwMode="auto">
            <a:xfrm>
              <a:off x="7425865" y="4311433"/>
              <a:ext cx="1005779" cy="0"/>
            </a:xfrm>
            <a:prstGeom prst="line">
              <a:avLst/>
            </a:prstGeom>
            <a:solidFill>
              <a:srgbClr val="FF00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Gerader Verbinder 159">
              <a:extLst>
                <a:ext uri="{FF2B5EF4-FFF2-40B4-BE49-F238E27FC236}">
                  <a16:creationId xmlns:a16="http://schemas.microsoft.com/office/drawing/2014/main" id="{60319B6B-5AAF-4BB2-A3E8-D53965B65CC5}"/>
                </a:ext>
              </a:extLst>
            </p:cNvPr>
            <p:cNvCxnSpPr/>
            <p:nvPr/>
          </p:nvCxnSpPr>
          <p:spPr bwMode="auto">
            <a:xfrm flipH="1">
              <a:off x="8593439" y="4518857"/>
              <a:ext cx="1" cy="329912"/>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Gerader Verbinder 160">
              <a:extLst>
                <a:ext uri="{FF2B5EF4-FFF2-40B4-BE49-F238E27FC236}">
                  <a16:creationId xmlns:a16="http://schemas.microsoft.com/office/drawing/2014/main" id="{DA3084D9-93C3-4049-88B9-B18EBAE2175E}"/>
                </a:ext>
              </a:extLst>
            </p:cNvPr>
            <p:cNvCxnSpPr>
              <a:cxnSpLocks/>
            </p:cNvCxnSpPr>
            <p:nvPr/>
          </p:nvCxnSpPr>
          <p:spPr bwMode="auto">
            <a:xfrm flipV="1">
              <a:off x="8169663" y="4832279"/>
              <a:ext cx="424843" cy="1091"/>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Ellipse 162">
              <a:extLst>
                <a:ext uri="{FF2B5EF4-FFF2-40B4-BE49-F238E27FC236}">
                  <a16:creationId xmlns:a16="http://schemas.microsoft.com/office/drawing/2014/main" id="{546B3574-E039-4709-8F9B-85C4D318FAD8}"/>
                </a:ext>
              </a:extLst>
            </p:cNvPr>
            <p:cNvSpPr/>
            <p:nvPr/>
          </p:nvSpPr>
          <p:spPr bwMode="auto">
            <a:xfrm>
              <a:off x="8157066" y="4796780"/>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grpSp>
      <p:grpSp>
        <p:nvGrpSpPr>
          <p:cNvPr id="8205" name="Gruppieren 8204">
            <a:extLst>
              <a:ext uri="{FF2B5EF4-FFF2-40B4-BE49-F238E27FC236}">
                <a16:creationId xmlns:a16="http://schemas.microsoft.com/office/drawing/2014/main" id="{07431DDA-4507-43EB-A97D-0C31BFA889AD}"/>
              </a:ext>
            </a:extLst>
          </p:cNvPr>
          <p:cNvGrpSpPr/>
          <p:nvPr/>
        </p:nvGrpSpPr>
        <p:grpSpPr>
          <a:xfrm>
            <a:off x="3008694" y="1430667"/>
            <a:ext cx="6225390" cy="3442131"/>
            <a:chOff x="3008694" y="1430667"/>
            <a:chExt cx="6225390" cy="3442131"/>
          </a:xfrm>
        </p:grpSpPr>
        <p:grpSp>
          <p:nvGrpSpPr>
            <p:cNvPr id="67" name="Gruppieren 66">
              <a:extLst>
                <a:ext uri="{FF2B5EF4-FFF2-40B4-BE49-F238E27FC236}">
                  <a16:creationId xmlns:a16="http://schemas.microsoft.com/office/drawing/2014/main" id="{3D9D3587-3394-4C57-B455-3395A0794555}"/>
                </a:ext>
              </a:extLst>
            </p:cNvPr>
            <p:cNvGrpSpPr/>
            <p:nvPr/>
          </p:nvGrpSpPr>
          <p:grpSpPr>
            <a:xfrm>
              <a:off x="3008694" y="1430667"/>
              <a:ext cx="3003829" cy="1636525"/>
              <a:chOff x="3811625" y="1078193"/>
              <a:chExt cx="3351398" cy="1825885"/>
            </a:xfrm>
          </p:grpSpPr>
          <p:grpSp>
            <p:nvGrpSpPr>
              <p:cNvPr id="73" name="Gruppieren 72">
                <a:extLst>
                  <a:ext uri="{FF2B5EF4-FFF2-40B4-BE49-F238E27FC236}">
                    <a16:creationId xmlns:a16="http://schemas.microsoft.com/office/drawing/2014/main" id="{0D43477C-9A5B-40FB-9F52-C8B7BAE756B5}"/>
                  </a:ext>
                </a:extLst>
              </p:cNvPr>
              <p:cNvGrpSpPr/>
              <p:nvPr/>
            </p:nvGrpSpPr>
            <p:grpSpPr>
              <a:xfrm>
                <a:off x="3811625" y="1601287"/>
                <a:ext cx="3351398" cy="1302791"/>
                <a:chOff x="4965726" y="1601287"/>
                <a:chExt cx="3351398" cy="1302791"/>
              </a:xfrm>
            </p:grpSpPr>
            <p:grpSp>
              <p:nvGrpSpPr>
                <p:cNvPr id="17" name="Gruppieren 16">
                  <a:extLst>
                    <a:ext uri="{FF2B5EF4-FFF2-40B4-BE49-F238E27FC236}">
                      <a16:creationId xmlns:a16="http://schemas.microsoft.com/office/drawing/2014/main" id="{C5578023-2269-452E-BE95-39A0DB118D46}"/>
                    </a:ext>
                  </a:extLst>
                </p:cNvPr>
                <p:cNvGrpSpPr/>
                <p:nvPr/>
              </p:nvGrpSpPr>
              <p:grpSpPr>
                <a:xfrm>
                  <a:off x="4965726" y="1601287"/>
                  <a:ext cx="2344763" cy="1302791"/>
                  <a:chOff x="8364915" y="3815016"/>
                  <a:chExt cx="897300" cy="528571"/>
                </a:xfrm>
              </p:grpSpPr>
              <p:sp>
                <p:nvSpPr>
                  <p:cNvPr id="19" name="Freihandform: Form 18">
                    <a:extLst>
                      <a:ext uri="{FF2B5EF4-FFF2-40B4-BE49-F238E27FC236}">
                        <a16:creationId xmlns:a16="http://schemas.microsoft.com/office/drawing/2014/main" id="{765E8201-2ED6-4455-A791-85E3C90DDD39}"/>
                      </a:ext>
                    </a:extLst>
                  </p:cNvPr>
                  <p:cNvSpPr/>
                  <p:nvPr/>
                </p:nvSpPr>
                <p:spPr bwMode="auto">
                  <a:xfrm>
                    <a:off x="8364915" y="3815016"/>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0" name="Freihandform: Form 19">
                    <a:extLst>
                      <a:ext uri="{FF2B5EF4-FFF2-40B4-BE49-F238E27FC236}">
                        <a16:creationId xmlns:a16="http://schemas.microsoft.com/office/drawing/2014/main" id="{50079D3C-241D-4B12-85B6-C6C0EA71576D}"/>
                      </a:ext>
                    </a:extLst>
                  </p:cNvPr>
                  <p:cNvSpPr/>
                  <p:nvPr/>
                </p:nvSpPr>
                <p:spPr bwMode="auto">
                  <a:xfrm>
                    <a:off x="8764049" y="3815016"/>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1" name="Freihandform: Form 20">
                    <a:extLst>
                      <a:ext uri="{FF2B5EF4-FFF2-40B4-BE49-F238E27FC236}">
                        <a16:creationId xmlns:a16="http://schemas.microsoft.com/office/drawing/2014/main" id="{F05163AF-20A9-41AF-AE41-E61103D46950}"/>
                      </a:ext>
                    </a:extLst>
                  </p:cNvPr>
                  <p:cNvSpPr/>
                  <p:nvPr/>
                </p:nvSpPr>
                <p:spPr bwMode="auto">
                  <a:xfrm>
                    <a:off x="8512535" y="4117607"/>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22" name="Freihandform: Form 21">
                    <a:extLst>
                      <a:ext uri="{FF2B5EF4-FFF2-40B4-BE49-F238E27FC236}">
                        <a16:creationId xmlns:a16="http://schemas.microsoft.com/office/drawing/2014/main" id="{DF5FF9D8-2AB6-4269-9454-2049E1F8C82F}"/>
                      </a:ext>
                    </a:extLst>
                  </p:cNvPr>
                  <p:cNvSpPr/>
                  <p:nvPr/>
                </p:nvSpPr>
                <p:spPr bwMode="auto">
                  <a:xfrm>
                    <a:off x="8911668" y="4117607"/>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grpSp>
            <p:cxnSp>
              <p:nvCxnSpPr>
                <p:cNvPr id="37" name="Gerader Verbinder 36">
                  <a:extLst>
                    <a:ext uri="{FF2B5EF4-FFF2-40B4-BE49-F238E27FC236}">
                      <a16:creationId xmlns:a16="http://schemas.microsoft.com/office/drawing/2014/main" id="{7D14DC26-2A0F-4E68-BC11-2766490D97A0}"/>
                    </a:ext>
                  </a:extLst>
                </p:cNvPr>
                <p:cNvCxnSpPr/>
                <p:nvPr/>
              </p:nvCxnSpPr>
              <p:spPr bwMode="auto">
                <a:xfrm>
                  <a:off x="7180445" y="2625587"/>
                  <a:ext cx="1102767"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Ellipse 61">
                  <a:extLst>
                    <a:ext uri="{FF2B5EF4-FFF2-40B4-BE49-F238E27FC236}">
                      <a16:creationId xmlns:a16="http://schemas.microsoft.com/office/drawing/2014/main" id="{22870BAA-3707-4FD2-BD2B-1F940EDDBD44}"/>
                    </a:ext>
                  </a:extLst>
                </p:cNvPr>
                <p:cNvSpPr/>
                <p:nvPr/>
              </p:nvSpPr>
              <p:spPr bwMode="auto">
                <a:xfrm>
                  <a:off x="8247455" y="2590752"/>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cxnSp>
            <p:nvCxnSpPr>
              <p:cNvPr id="38" name="Gerade Verbindung mit Pfeil 37">
                <a:extLst>
                  <a:ext uri="{FF2B5EF4-FFF2-40B4-BE49-F238E27FC236}">
                    <a16:creationId xmlns:a16="http://schemas.microsoft.com/office/drawing/2014/main" id="{87FFDE7C-70A4-4E6E-847B-8FEBBFD837C1}"/>
                  </a:ext>
                </a:extLst>
              </p:cNvPr>
              <p:cNvCxnSpPr/>
              <p:nvPr/>
            </p:nvCxnSpPr>
            <p:spPr bwMode="auto">
              <a:xfrm>
                <a:off x="6854366" y="1078193"/>
                <a:ext cx="0" cy="793315"/>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99" name="Gruppieren 8198">
              <a:extLst>
                <a:ext uri="{FF2B5EF4-FFF2-40B4-BE49-F238E27FC236}">
                  <a16:creationId xmlns:a16="http://schemas.microsoft.com/office/drawing/2014/main" id="{3F01E0F1-6376-433B-BA6F-AF7200990864}"/>
                </a:ext>
              </a:extLst>
            </p:cNvPr>
            <p:cNvGrpSpPr/>
            <p:nvPr/>
          </p:nvGrpSpPr>
          <p:grpSpPr>
            <a:xfrm>
              <a:off x="7720693" y="3414462"/>
              <a:ext cx="1513391" cy="1458336"/>
              <a:chOff x="7720693" y="3414462"/>
              <a:chExt cx="1513391" cy="1458336"/>
            </a:xfrm>
          </p:grpSpPr>
          <p:cxnSp>
            <p:nvCxnSpPr>
              <p:cNvPr id="166" name="Gerader Verbinder 165">
                <a:extLst>
                  <a:ext uri="{FF2B5EF4-FFF2-40B4-BE49-F238E27FC236}">
                    <a16:creationId xmlns:a16="http://schemas.microsoft.com/office/drawing/2014/main" id="{934DBE09-A062-4DD6-BF32-AEF3A56A25C8}"/>
                  </a:ext>
                </a:extLst>
              </p:cNvPr>
              <p:cNvCxnSpPr/>
              <p:nvPr/>
            </p:nvCxnSpPr>
            <p:spPr bwMode="auto">
              <a:xfrm>
                <a:off x="7751145" y="3857656"/>
                <a:ext cx="0" cy="946391"/>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2" name="Gruppieren 141">
                <a:extLst>
                  <a:ext uri="{FF2B5EF4-FFF2-40B4-BE49-F238E27FC236}">
                    <a16:creationId xmlns:a16="http://schemas.microsoft.com/office/drawing/2014/main" id="{583FE8C2-0900-4252-B12D-3173864CDB16}"/>
                  </a:ext>
                </a:extLst>
              </p:cNvPr>
              <p:cNvGrpSpPr/>
              <p:nvPr/>
            </p:nvGrpSpPr>
            <p:grpSpPr>
              <a:xfrm flipH="1">
                <a:off x="8219552" y="3414462"/>
                <a:ext cx="1014532" cy="563692"/>
                <a:chOff x="8364915" y="3815016"/>
                <a:chExt cx="897300" cy="528571"/>
              </a:xfrm>
            </p:grpSpPr>
            <p:sp>
              <p:nvSpPr>
                <p:cNvPr id="146" name="Freihandform: Form 145">
                  <a:extLst>
                    <a:ext uri="{FF2B5EF4-FFF2-40B4-BE49-F238E27FC236}">
                      <a16:creationId xmlns:a16="http://schemas.microsoft.com/office/drawing/2014/main" id="{A29AA33F-577C-4981-8870-FCC38E900406}"/>
                    </a:ext>
                  </a:extLst>
                </p:cNvPr>
                <p:cNvSpPr/>
                <p:nvPr/>
              </p:nvSpPr>
              <p:spPr bwMode="auto">
                <a:xfrm>
                  <a:off x="8364915" y="3815016"/>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47" name="Freihandform: Form 146">
                  <a:extLst>
                    <a:ext uri="{FF2B5EF4-FFF2-40B4-BE49-F238E27FC236}">
                      <a16:creationId xmlns:a16="http://schemas.microsoft.com/office/drawing/2014/main" id="{DF227223-04DA-46EF-8858-35CB6A8745AB}"/>
                    </a:ext>
                  </a:extLst>
                </p:cNvPr>
                <p:cNvSpPr/>
                <p:nvPr/>
              </p:nvSpPr>
              <p:spPr bwMode="auto">
                <a:xfrm>
                  <a:off x="8764049" y="3815016"/>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48" name="Freihandform: Form 147">
                  <a:extLst>
                    <a:ext uri="{FF2B5EF4-FFF2-40B4-BE49-F238E27FC236}">
                      <a16:creationId xmlns:a16="http://schemas.microsoft.com/office/drawing/2014/main" id="{A4983B98-7349-4A73-BFD1-BD2AB64ADA0D}"/>
                    </a:ext>
                  </a:extLst>
                </p:cNvPr>
                <p:cNvSpPr/>
                <p:nvPr/>
              </p:nvSpPr>
              <p:spPr bwMode="auto">
                <a:xfrm>
                  <a:off x="8512535" y="4117607"/>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sp>
              <p:nvSpPr>
                <p:cNvPr id="149" name="Freihandform: Form 148">
                  <a:extLst>
                    <a:ext uri="{FF2B5EF4-FFF2-40B4-BE49-F238E27FC236}">
                      <a16:creationId xmlns:a16="http://schemas.microsoft.com/office/drawing/2014/main" id="{50B06B32-0F7E-4A94-B06D-D0DB5FA3C812}"/>
                    </a:ext>
                  </a:extLst>
                </p:cNvPr>
                <p:cNvSpPr/>
                <p:nvPr/>
              </p:nvSpPr>
              <p:spPr bwMode="auto">
                <a:xfrm>
                  <a:off x="8911668" y="4117607"/>
                  <a:ext cx="350547" cy="225980"/>
                </a:xfrm>
                <a:custGeom>
                  <a:avLst/>
                  <a:gdLst>
                    <a:gd name="connsiteX0" fmla="*/ 0 w 3972232"/>
                    <a:gd name="connsiteY0" fmla="*/ 9833 h 1897626"/>
                    <a:gd name="connsiteX1" fmla="*/ 2871019 w 3972232"/>
                    <a:gd name="connsiteY1" fmla="*/ 3932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9833 h 1897626"/>
                    <a:gd name="connsiteX1" fmla="*/ 2874829 w 3972232"/>
                    <a:gd name="connsiteY1" fmla="*/ 54569 h 1897626"/>
                    <a:gd name="connsiteX2" fmla="*/ 3972232 w 3972232"/>
                    <a:gd name="connsiteY2" fmla="*/ 1858297 h 1897626"/>
                    <a:gd name="connsiteX3" fmla="*/ 894735 w 3972232"/>
                    <a:gd name="connsiteY3" fmla="*/ 1897626 h 1897626"/>
                    <a:gd name="connsiteX4" fmla="*/ 49161 w 3972232"/>
                    <a:gd name="connsiteY4" fmla="*/ 0 h 1897626"/>
                    <a:gd name="connsiteX5" fmla="*/ 78658 w 3972232"/>
                    <a:gd name="connsiteY5" fmla="*/ 68826 h 189762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17453 h 1905246"/>
                    <a:gd name="connsiteX1" fmla="*/ 2874829 w 3972232"/>
                    <a:gd name="connsiteY1" fmla="*/ 62189 h 1905246"/>
                    <a:gd name="connsiteX2" fmla="*/ 3972232 w 3972232"/>
                    <a:gd name="connsiteY2" fmla="*/ 1865917 h 1905246"/>
                    <a:gd name="connsiteX3" fmla="*/ 894735 w 3972232"/>
                    <a:gd name="connsiteY3" fmla="*/ 1905246 h 1905246"/>
                    <a:gd name="connsiteX4" fmla="*/ 178701 w 3972232"/>
                    <a:gd name="connsiteY4" fmla="*/ 0 h 1905246"/>
                    <a:gd name="connsiteX5" fmla="*/ 78658 w 3972232"/>
                    <a:gd name="connsiteY5" fmla="*/ 76446 h 1905246"/>
                    <a:gd name="connsiteX0" fmla="*/ 0 w 3972232"/>
                    <a:gd name="connsiteY0" fmla="*/ 0 h 1887793"/>
                    <a:gd name="connsiteX1" fmla="*/ 2874829 w 3972232"/>
                    <a:gd name="connsiteY1" fmla="*/ 44736 h 1887793"/>
                    <a:gd name="connsiteX2" fmla="*/ 3972232 w 3972232"/>
                    <a:gd name="connsiteY2" fmla="*/ 1848464 h 1887793"/>
                    <a:gd name="connsiteX3" fmla="*/ 894735 w 3972232"/>
                    <a:gd name="connsiteY3" fmla="*/ 1887793 h 1887793"/>
                    <a:gd name="connsiteX4" fmla="*/ 78658 w 3972232"/>
                    <a:gd name="connsiteY4" fmla="*/ 58993 h 1887793"/>
                    <a:gd name="connsiteX0" fmla="*/ 0 w 3972232"/>
                    <a:gd name="connsiteY0" fmla="*/ 24827 h 1912620"/>
                    <a:gd name="connsiteX1" fmla="*/ 2874829 w 3972232"/>
                    <a:gd name="connsiteY1" fmla="*/ 69563 h 1912620"/>
                    <a:gd name="connsiteX2" fmla="*/ 3972232 w 3972232"/>
                    <a:gd name="connsiteY2" fmla="*/ 1873291 h 1912620"/>
                    <a:gd name="connsiteX3" fmla="*/ 894735 w 3972232"/>
                    <a:gd name="connsiteY3" fmla="*/ 1912620 h 1912620"/>
                    <a:gd name="connsiteX4" fmla="*/ 21508 w 3972232"/>
                    <a:gd name="connsiteY4" fmla="*/ 0 h 1912620"/>
                    <a:gd name="connsiteX0" fmla="*/ 0 w 3956992"/>
                    <a:gd name="connsiteY0" fmla="*/ 0 h 1922083"/>
                    <a:gd name="connsiteX1" fmla="*/ 2859589 w 3956992"/>
                    <a:gd name="connsiteY1" fmla="*/ 79026 h 1922083"/>
                    <a:gd name="connsiteX2" fmla="*/ 3956992 w 3956992"/>
                    <a:gd name="connsiteY2" fmla="*/ 1882754 h 1922083"/>
                    <a:gd name="connsiteX3" fmla="*/ 879495 w 3956992"/>
                    <a:gd name="connsiteY3" fmla="*/ 1922083 h 1922083"/>
                    <a:gd name="connsiteX4" fmla="*/ 6268 w 3956992"/>
                    <a:gd name="connsiteY4" fmla="*/ 9463 h 1922083"/>
                    <a:gd name="connsiteX0" fmla="*/ 0 w 3956992"/>
                    <a:gd name="connsiteY0" fmla="*/ 0 h 1882754"/>
                    <a:gd name="connsiteX1" fmla="*/ 2859589 w 3956992"/>
                    <a:gd name="connsiteY1" fmla="*/ 79026 h 1882754"/>
                    <a:gd name="connsiteX2" fmla="*/ 3956992 w 3956992"/>
                    <a:gd name="connsiteY2" fmla="*/ 1882754 h 1882754"/>
                    <a:gd name="connsiteX3" fmla="*/ 879495 w 3956992"/>
                    <a:gd name="connsiteY3" fmla="*/ 1867219 h 1882754"/>
                    <a:gd name="connsiteX4" fmla="*/ 6268 w 3956992"/>
                    <a:gd name="connsiteY4" fmla="*/ 9463 h 1882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992" h="1882754">
                      <a:moveTo>
                        <a:pt x="0" y="0"/>
                      </a:moveTo>
                      <a:lnTo>
                        <a:pt x="2859589" y="79026"/>
                      </a:lnTo>
                      <a:lnTo>
                        <a:pt x="3956992" y="1882754"/>
                      </a:lnTo>
                      <a:lnTo>
                        <a:pt x="879495" y="1867219"/>
                      </a:lnTo>
                      <a:lnTo>
                        <a:pt x="6268" y="9463"/>
                      </a:lnTo>
                    </a:path>
                  </a:pathLst>
                </a:custGeom>
                <a:solidFill>
                  <a:schemeClr val="tx1">
                    <a:lumMod val="65000"/>
                    <a:lumOff val="35000"/>
                  </a:schemeClr>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grpSp>
          <p:sp>
            <p:nvSpPr>
              <p:cNvPr id="165" name="Ellipse 164">
                <a:extLst>
                  <a:ext uri="{FF2B5EF4-FFF2-40B4-BE49-F238E27FC236}">
                    <a16:creationId xmlns:a16="http://schemas.microsoft.com/office/drawing/2014/main" id="{08C0E30E-65BE-4048-A79F-FEC92510FF65}"/>
                  </a:ext>
                </a:extLst>
              </p:cNvPr>
              <p:cNvSpPr/>
              <p:nvPr/>
            </p:nvSpPr>
            <p:spPr bwMode="auto">
              <a:xfrm>
                <a:off x="7720693" y="4803129"/>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dirty="0">
                  <a:ln>
                    <a:noFill/>
                  </a:ln>
                  <a:solidFill>
                    <a:schemeClr val="tx1"/>
                  </a:solidFill>
                  <a:effectLst/>
                  <a:latin typeface="Arial" charset="0"/>
                </a:endParaRPr>
              </a:p>
            </p:txBody>
          </p:sp>
          <p:cxnSp>
            <p:nvCxnSpPr>
              <p:cNvPr id="168" name="Gerader Verbinder 167">
                <a:extLst>
                  <a:ext uri="{FF2B5EF4-FFF2-40B4-BE49-F238E27FC236}">
                    <a16:creationId xmlns:a16="http://schemas.microsoft.com/office/drawing/2014/main" id="{F334C222-69CB-4B51-AD6F-96DAB663A4E7}"/>
                  </a:ext>
                </a:extLst>
              </p:cNvPr>
              <p:cNvCxnSpPr/>
              <p:nvPr/>
            </p:nvCxnSpPr>
            <p:spPr bwMode="auto">
              <a:xfrm>
                <a:off x="7732484" y="3854496"/>
                <a:ext cx="529347"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pic>
        <p:nvPicPr>
          <p:cNvPr id="176" name="Grafik 175" descr="Ein Bild, das drinnen, Zähler, weiß, sitzend enthält.&#10;&#10;Automatisch generierte Beschreibung">
            <a:extLst>
              <a:ext uri="{FF2B5EF4-FFF2-40B4-BE49-F238E27FC236}">
                <a16:creationId xmlns:a16="http://schemas.microsoft.com/office/drawing/2014/main" id="{63CF7B2E-1DEC-4402-9D85-1E01C1DD05B2}"/>
              </a:ext>
            </a:extLst>
          </p:cNvPr>
          <p:cNvPicPr>
            <a:picLocks noChangeAspect="1"/>
          </p:cNvPicPr>
          <p:nvPr/>
        </p:nvPicPr>
        <p:blipFill rotWithShape="1">
          <a:blip r:embed="rId10">
            <a:extLst>
              <a:ext uri="{28A0092B-C50C-407E-A947-70E740481C1C}">
                <a14:useLocalDpi xmlns:a14="http://schemas.microsoft.com/office/drawing/2010/main" val="0"/>
              </a:ext>
            </a:extLst>
          </a:blip>
          <a:srcRect l="2829" t="20588" r="12982" b="4299"/>
          <a:stretch/>
        </p:blipFill>
        <p:spPr>
          <a:xfrm rot="5400000">
            <a:off x="5783398" y="1647606"/>
            <a:ext cx="394770" cy="264162"/>
          </a:xfrm>
          <a:prstGeom prst="rect">
            <a:avLst/>
          </a:prstGeom>
        </p:spPr>
      </p:pic>
      <p:grpSp>
        <p:nvGrpSpPr>
          <p:cNvPr id="8202" name="Gruppieren 8201">
            <a:extLst>
              <a:ext uri="{FF2B5EF4-FFF2-40B4-BE49-F238E27FC236}">
                <a16:creationId xmlns:a16="http://schemas.microsoft.com/office/drawing/2014/main" id="{CB9294B3-AD74-44EF-ABCA-B89DBF115527}"/>
              </a:ext>
            </a:extLst>
          </p:cNvPr>
          <p:cNvGrpSpPr/>
          <p:nvPr/>
        </p:nvGrpSpPr>
        <p:grpSpPr>
          <a:xfrm>
            <a:off x="386465" y="2298885"/>
            <a:ext cx="3219134" cy="2573395"/>
            <a:chOff x="386465" y="2298885"/>
            <a:chExt cx="3219134" cy="2573395"/>
          </a:xfrm>
        </p:grpSpPr>
        <p:sp>
          <p:nvSpPr>
            <p:cNvPr id="35" name="Freihandform: Form 34">
              <a:extLst>
                <a:ext uri="{FF2B5EF4-FFF2-40B4-BE49-F238E27FC236}">
                  <a16:creationId xmlns:a16="http://schemas.microsoft.com/office/drawing/2014/main" id="{09DF102F-6310-49DE-8EA5-C00FF141C416}"/>
                </a:ext>
              </a:extLst>
            </p:cNvPr>
            <p:cNvSpPr/>
            <p:nvPr/>
          </p:nvSpPr>
          <p:spPr bwMode="auto">
            <a:xfrm>
              <a:off x="1738832" y="3805011"/>
              <a:ext cx="911173" cy="320022"/>
            </a:xfrm>
            <a:custGeom>
              <a:avLst/>
              <a:gdLst>
                <a:gd name="connsiteX0" fmla="*/ 0 w 775944"/>
                <a:gd name="connsiteY0" fmla="*/ 87085 h 357051"/>
                <a:gd name="connsiteX1" fmla="*/ 43543 w 775944"/>
                <a:gd name="connsiteY1" fmla="*/ 121920 h 357051"/>
                <a:gd name="connsiteX2" fmla="*/ 78377 w 775944"/>
                <a:gd name="connsiteY2" fmla="*/ 139337 h 357051"/>
                <a:gd name="connsiteX3" fmla="*/ 121920 w 775944"/>
                <a:gd name="connsiteY3" fmla="*/ 174171 h 357051"/>
                <a:gd name="connsiteX4" fmla="*/ 200297 w 775944"/>
                <a:gd name="connsiteY4" fmla="*/ 226422 h 357051"/>
                <a:gd name="connsiteX5" fmla="*/ 243840 w 775944"/>
                <a:gd name="connsiteY5" fmla="*/ 261257 h 357051"/>
                <a:gd name="connsiteX6" fmla="*/ 330926 w 775944"/>
                <a:gd name="connsiteY6" fmla="*/ 296091 h 357051"/>
                <a:gd name="connsiteX7" fmla="*/ 470263 w 775944"/>
                <a:gd name="connsiteY7" fmla="*/ 339634 h 357051"/>
                <a:gd name="connsiteX8" fmla="*/ 531223 w 775944"/>
                <a:gd name="connsiteY8" fmla="*/ 357051 h 357051"/>
                <a:gd name="connsiteX9" fmla="*/ 635726 w 775944"/>
                <a:gd name="connsiteY9" fmla="*/ 339634 h 357051"/>
                <a:gd name="connsiteX10" fmla="*/ 705395 w 775944"/>
                <a:gd name="connsiteY10" fmla="*/ 278674 h 357051"/>
                <a:gd name="connsiteX11" fmla="*/ 722812 w 775944"/>
                <a:gd name="connsiteY11" fmla="*/ 252548 h 357051"/>
                <a:gd name="connsiteX12" fmla="*/ 748937 w 775944"/>
                <a:gd name="connsiteY12" fmla="*/ 217714 h 357051"/>
                <a:gd name="connsiteX13" fmla="*/ 775063 w 775944"/>
                <a:gd name="connsiteY13" fmla="*/ 113211 h 357051"/>
                <a:gd name="connsiteX14" fmla="*/ 775063 w 775944"/>
                <a:gd name="connsiteY14" fmla="*/ 0 h 35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5944" h="357051">
                  <a:moveTo>
                    <a:pt x="0" y="87085"/>
                  </a:moveTo>
                  <a:cubicBezTo>
                    <a:pt x="14514" y="98697"/>
                    <a:pt x="28077" y="111609"/>
                    <a:pt x="43543" y="121920"/>
                  </a:cubicBezTo>
                  <a:cubicBezTo>
                    <a:pt x="54345" y="129121"/>
                    <a:pt x="68404" y="131026"/>
                    <a:pt x="78377" y="139337"/>
                  </a:cubicBezTo>
                  <a:cubicBezTo>
                    <a:pt x="130900" y="183105"/>
                    <a:pt x="59543" y="153377"/>
                    <a:pt x="121920" y="174171"/>
                  </a:cubicBezTo>
                  <a:cubicBezTo>
                    <a:pt x="267715" y="290806"/>
                    <a:pt x="84502" y="149225"/>
                    <a:pt x="200297" y="226422"/>
                  </a:cubicBezTo>
                  <a:cubicBezTo>
                    <a:pt x="215763" y="236733"/>
                    <a:pt x="227439" y="252510"/>
                    <a:pt x="243840" y="261257"/>
                  </a:cubicBezTo>
                  <a:cubicBezTo>
                    <a:pt x="271427" y="275970"/>
                    <a:pt x="302962" y="282109"/>
                    <a:pt x="330926" y="296091"/>
                  </a:cubicBezTo>
                  <a:cubicBezTo>
                    <a:pt x="419033" y="340145"/>
                    <a:pt x="294646" y="281099"/>
                    <a:pt x="470263" y="339634"/>
                  </a:cubicBezTo>
                  <a:cubicBezTo>
                    <a:pt x="507744" y="352127"/>
                    <a:pt x="487483" y="346115"/>
                    <a:pt x="531223" y="357051"/>
                  </a:cubicBezTo>
                  <a:cubicBezTo>
                    <a:pt x="556050" y="354292"/>
                    <a:pt x="606549" y="354222"/>
                    <a:pt x="635726" y="339634"/>
                  </a:cubicBezTo>
                  <a:cubicBezTo>
                    <a:pt x="658742" y="328126"/>
                    <a:pt x="694045" y="295699"/>
                    <a:pt x="705395" y="278674"/>
                  </a:cubicBezTo>
                  <a:cubicBezTo>
                    <a:pt x="711201" y="269965"/>
                    <a:pt x="716729" y="261065"/>
                    <a:pt x="722812" y="252548"/>
                  </a:cubicBezTo>
                  <a:cubicBezTo>
                    <a:pt x="731248" y="240737"/>
                    <a:pt x="740229" y="229325"/>
                    <a:pt x="748937" y="217714"/>
                  </a:cubicBezTo>
                  <a:cubicBezTo>
                    <a:pt x="762033" y="178429"/>
                    <a:pt x="772864" y="154991"/>
                    <a:pt x="775063" y="113211"/>
                  </a:cubicBezTo>
                  <a:cubicBezTo>
                    <a:pt x="777046" y="75526"/>
                    <a:pt x="775063" y="37737"/>
                    <a:pt x="775063" y="0"/>
                  </a:cubicBezTo>
                </a:path>
              </a:pathLst>
            </a:custGeom>
            <a:no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nvGrpSpPr>
            <p:cNvPr id="8201" name="Gruppieren 8200">
              <a:extLst>
                <a:ext uri="{FF2B5EF4-FFF2-40B4-BE49-F238E27FC236}">
                  <a16:creationId xmlns:a16="http://schemas.microsoft.com/office/drawing/2014/main" id="{E7BDDAC3-37F4-473E-9BAB-B91C65A72ACA}"/>
                </a:ext>
              </a:extLst>
            </p:cNvPr>
            <p:cNvGrpSpPr/>
            <p:nvPr/>
          </p:nvGrpSpPr>
          <p:grpSpPr>
            <a:xfrm>
              <a:off x="386465" y="2298885"/>
              <a:ext cx="3219134" cy="2573395"/>
              <a:chOff x="386465" y="2298885"/>
              <a:chExt cx="3219134" cy="2573395"/>
            </a:xfrm>
          </p:grpSpPr>
          <p:pic>
            <p:nvPicPr>
              <p:cNvPr id="4" name="Grafik 3" descr="Ein Bild, das Text, schwarz, dunkel, Küchengerät enthält.&#10;&#10;Automatisch generierte Beschreibung">
                <a:extLst>
                  <a:ext uri="{FF2B5EF4-FFF2-40B4-BE49-F238E27FC236}">
                    <a16:creationId xmlns:a16="http://schemas.microsoft.com/office/drawing/2014/main" id="{0F95E97A-8F83-4CCC-A152-55BFF3AF7CE4}"/>
                  </a:ext>
                </a:extLst>
              </p:cNvPr>
              <p:cNvPicPr>
                <a:picLocks noChangeAspect="1"/>
              </p:cNvPicPr>
              <p:nvPr/>
            </p:nvPicPr>
            <p:blipFill rotWithShape="1">
              <a:blip r:embed="rId11">
                <a:extLst>
                  <a:ext uri="{28A0092B-C50C-407E-A947-70E740481C1C}">
                    <a14:useLocalDpi xmlns:a14="http://schemas.microsoft.com/office/drawing/2010/main" val="0"/>
                  </a:ext>
                </a:extLst>
              </a:blip>
              <a:srcRect l="29688" r="29626"/>
              <a:stretch/>
            </p:blipFill>
            <p:spPr>
              <a:xfrm>
                <a:off x="2436634" y="3077859"/>
                <a:ext cx="556459" cy="769330"/>
              </a:xfrm>
              <a:prstGeom prst="rect">
                <a:avLst/>
              </a:prstGeom>
            </p:spPr>
          </p:pic>
          <p:cxnSp>
            <p:nvCxnSpPr>
              <p:cNvPr id="44" name="Gerader Verbinder 43">
                <a:extLst>
                  <a:ext uri="{FF2B5EF4-FFF2-40B4-BE49-F238E27FC236}">
                    <a16:creationId xmlns:a16="http://schemas.microsoft.com/office/drawing/2014/main" id="{501C4E79-D89B-4D87-9DE8-3CE34C2FEE6F}"/>
                  </a:ext>
                </a:extLst>
              </p:cNvPr>
              <p:cNvCxnSpPr/>
              <p:nvPr/>
            </p:nvCxnSpPr>
            <p:spPr bwMode="auto">
              <a:xfrm>
                <a:off x="2852713" y="3805011"/>
                <a:ext cx="0" cy="103812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r Verbinder 71">
                <a:extLst>
                  <a:ext uri="{FF2B5EF4-FFF2-40B4-BE49-F238E27FC236}">
                    <a16:creationId xmlns:a16="http://schemas.microsoft.com/office/drawing/2014/main" id="{23F6BEB4-1267-49D5-A115-97AE002BA09B}"/>
                  </a:ext>
                </a:extLst>
              </p:cNvPr>
              <p:cNvCxnSpPr/>
              <p:nvPr/>
            </p:nvCxnSpPr>
            <p:spPr bwMode="auto">
              <a:xfrm>
                <a:off x="2852713" y="4841059"/>
                <a:ext cx="704422" cy="0"/>
              </a:xfrm>
              <a:prstGeom prst="line">
                <a:avLst/>
              </a:prstGeom>
              <a:solidFill>
                <a:srgbClr val="FF0000"/>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196" name="Gruppieren 8195">
                <a:extLst>
                  <a:ext uri="{FF2B5EF4-FFF2-40B4-BE49-F238E27FC236}">
                    <a16:creationId xmlns:a16="http://schemas.microsoft.com/office/drawing/2014/main" id="{BF484DA3-D112-431B-9F2C-617F28ECFAD2}"/>
                  </a:ext>
                </a:extLst>
              </p:cNvPr>
              <p:cNvGrpSpPr/>
              <p:nvPr/>
            </p:nvGrpSpPr>
            <p:grpSpPr>
              <a:xfrm>
                <a:off x="386465" y="2298885"/>
                <a:ext cx="2009799" cy="1960374"/>
                <a:chOff x="337516" y="1468767"/>
                <a:chExt cx="3058211" cy="2983004"/>
              </a:xfrm>
            </p:grpSpPr>
            <p:cxnSp>
              <p:nvCxnSpPr>
                <p:cNvPr id="7" name="Gerade Verbindung mit Pfeil 6">
                  <a:extLst>
                    <a:ext uri="{FF2B5EF4-FFF2-40B4-BE49-F238E27FC236}">
                      <a16:creationId xmlns:a16="http://schemas.microsoft.com/office/drawing/2014/main" id="{1BEA3553-21A4-4386-9DFA-C59F6FC2D31F}"/>
                    </a:ext>
                  </a:extLst>
                </p:cNvPr>
                <p:cNvCxnSpPr/>
                <p:nvPr/>
              </p:nvCxnSpPr>
              <p:spPr bwMode="auto">
                <a:xfrm>
                  <a:off x="2986899" y="4418135"/>
                  <a:ext cx="408828" cy="0"/>
                </a:xfrm>
                <a:prstGeom prst="straightConnector1">
                  <a:avLst/>
                </a:prstGeom>
                <a:solidFill>
                  <a:srgbClr val="FF0000"/>
                </a:solidFill>
                <a:ln w="12700" cap="flat" cmpd="sng" algn="ctr">
                  <a:solidFill>
                    <a:schemeClr val="tx1"/>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3" name="Grafik 32">
                  <a:extLst>
                    <a:ext uri="{FF2B5EF4-FFF2-40B4-BE49-F238E27FC236}">
                      <a16:creationId xmlns:a16="http://schemas.microsoft.com/office/drawing/2014/main" id="{BDD2941E-70D5-4A19-8844-94003A3AE56C}"/>
                    </a:ext>
                  </a:extLst>
                </p:cNvPr>
                <p:cNvPicPr>
                  <a:picLocks noChangeAspect="1"/>
                </p:cNvPicPr>
                <p:nvPr/>
              </p:nvPicPr>
              <p:blipFill rotWithShape="1">
                <a:blip r:embed="rId12">
                  <a:extLst>
                    <a:ext uri="{28A0092B-C50C-407E-A947-70E740481C1C}">
                      <a14:useLocalDpi xmlns:a14="http://schemas.microsoft.com/office/drawing/2010/main" val="0"/>
                    </a:ext>
                  </a:extLst>
                </a:blip>
                <a:srcRect b="20945"/>
                <a:stretch/>
              </p:blipFill>
              <p:spPr>
                <a:xfrm flipH="1">
                  <a:off x="337516" y="2326415"/>
                  <a:ext cx="1815215" cy="1435028"/>
                </a:xfrm>
                <a:prstGeom prst="rect">
                  <a:avLst/>
                </a:prstGeom>
              </p:spPr>
            </p:pic>
            <p:pic>
              <p:nvPicPr>
                <p:cNvPr id="1026" name="Picture 2" descr="Traktor Kostenlos Symbol von Selman Icons">
                  <a:extLst>
                    <a:ext uri="{FF2B5EF4-FFF2-40B4-BE49-F238E27FC236}">
                      <a16:creationId xmlns:a16="http://schemas.microsoft.com/office/drawing/2014/main" id="{23CAD8C2-A792-4A65-9160-D4F1BF98BC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709613" y="1468767"/>
                  <a:ext cx="1248833" cy="1248833"/>
                </a:xfrm>
                <a:prstGeom prst="rect">
                  <a:avLst/>
                </a:prstGeom>
                <a:noFill/>
                <a:extLst>
                  <a:ext uri="{909E8E84-426E-40DD-AFC4-6F175D3DCCD1}">
                    <a14:hiddenFill xmlns:a14="http://schemas.microsoft.com/office/drawing/2010/main">
                      <a:solidFill>
                        <a:srgbClr val="FFFFFF"/>
                      </a:solidFill>
                    </a14:hiddenFill>
                  </a:ext>
                </a:extLst>
              </p:spPr>
            </p:pic>
            <p:pic>
              <p:nvPicPr>
                <p:cNvPr id="80" name="Grafik 79">
                  <a:extLst>
                    <a:ext uri="{FF2B5EF4-FFF2-40B4-BE49-F238E27FC236}">
                      <a16:creationId xmlns:a16="http://schemas.microsoft.com/office/drawing/2014/main" id="{846DD1BB-4EE3-4787-9B71-48EF23637414}"/>
                    </a:ext>
                  </a:extLst>
                </p:cNvPr>
                <p:cNvPicPr>
                  <a:picLocks noChangeAspect="1"/>
                </p:cNvPicPr>
                <p:nvPr/>
              </p:nvPicPr>
              <p:blipFill rotWithShape="1">
                <a:blip r:embed="rId14">
                  <a:extLst>
                    <a:ext uri="{28A0092B-C50C-407E-A947-70E740481C1C}">
                      <a14:useLocalDpi xmlns:a14="http://schemas.microsoft.com/office/drawing/2010/main" val="0"/>
                    </a:ext>
                  </a:extLst>
                </a:blip>
                <a:srcRect t="29361" b="26935"/>
                <a:stretch/>
              </p:blipFill>
              <p:spPr>
                <a:xfrm>
                  <a:off x="612999" y="3880364"/>
                  <a:ext cx="1309090" cy="571407"/>
                </a:xfrm>
                <a:prstGeom prst="rect">
                  <a:avLst/>
                </a:prstGeom>
              </p:spPr>
            </p:pic>
            <p:cxnSp>
              <p:nvCxnSpPr>
                <p:cNvPr id="112" name="Gerader Verbinder 111">
                  <a:extLst>
                    <a:ext uri="{FF2B5EF4-FFF2-40B4-BE49-F238E27FC236}">
                      <a16:creationId xmlns:a16="http://schemas.microsoft.com/office/drawing/2014/main" id="{361BBCAC-F6DD-48F4-93C1-CED71A154A1A}"/>
                    </a:ext>
                  </a:extLst>
                </p:cNvPr>
                <p:cNvCxnSpPr/>
                <p:nvPr/>
              </p:nvCxnSpPr>
              <p:spPr bwMode="auto">
                <a:xfrm>
                  <a:off x="2400300" y="1885776"/>
                  <a:ext cx="0" cy="2298481"/>
                </a:xfrm>
                <a:prstGeom prst="line">
                  <a:avLst/>
                </a:prstGeom>
                <a:solidFill>
                  <a:srgbClr val="FF00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6" name="Ellipse 115">
                  <a:extLst>
                    <a:ext uri="{FF2B5EF4-FFF2-40B4-BE49-F238E27FC236}">
                      <a16:creationId xmlns:a16="http://schemas.microsoft.com/office/drawing/2014/main" id="{89022B88-8019-455B-AD2F-16B6381C1E6B}"/>
                    </a:ext>
                  </a:extLst>
                </p:cNvPr>
                <p:cNvSpPr/>
                <p:nvPr/>
              </p:nvSpPr>
              <p:spPr bwMode="auto">
                <a:xfrm>
                  <a:off x="2369984" y="3853642"/>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cxnSp>
              <p:nvCxnSpPr>
                <p:cNvPr id="115" name="Gerader Verbinder 114">
                  <a:extLst>
                    <a:ext uri="{FF2B5EF4-FFF2-40B4-BE49-F238E27FC236}">
                      <a16:creationId xmlns:a16="http://schemas.microsoft.com/office/drawing/2014/main" id="{4D7CC542-9DB7-4012-9517-91776A6F4488}"/>
                    </a:ext>
                  </a:extLst>
                </p:cNvPr>
                <p:cNvCxnSpPr/>
                <p:nvPr/>
              </p:nvCxnSpPr>
              <p:spPr bwMode="auto">
                <a:xfrm>
                  <a:off x="1695450" y="1885776"/>
                  <a:ext cx="717174" cy="0"/>
                </a:xfrm>
                <a:prstGeom prst="line">
                  <a:avLst/>
                </a:prstGeom>
                <a:solidFill>
                  <a:srgbClr val="FF00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Gerader Verbinder 118">
                  <a:extLst>
                    <a:ext uri="{FF2B5EF4-FFF2-40B4-BE49-F238E27FC236}">
                      <a16:creationId xmlns:a16="http://schemas.microsoft.com/office/drawing/2014/main" id="{B13FEB0F-E91A-42BE-8382-EE8562E797D6}"/>
                    </a:ext>
                  </a:extLst>
                </p:cNvPr>
                <p:cNvCxnSpPr/>
                <p:nvPr/>
              </p:nvCxnSpPr>
              <p:spPr bwMode="auto">
                <a:xfrm>
                  <a:off x="2025650" y="3172865"/>
                  <a:ext cx="386974" cy="0"/>
                </a:xfrm>
                <a:prstGeom prst="line">
                  <a:avLst/>
                </a:prstGeom>
                <a:solidFill>
                  <a:srgbClr val="FF00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Gerader Verbinder 120">
                  <a:extLst>
                    <a:ext uri="{FF2B5EF4-FFF2-40B4-BE49-F238E27FC236}">
                      <a16:creationId xmlns:a16="http://schemas.microsoft.com/office/drawing/2014/main" id="{E6B80B38-3131-4363-B31B-94C742720E16}"/>
                    </a:ext>
                  </a:extLst>
                </p:cNvPr>
                <p:cNvCxnSpPr>
                  <a:stCxn id="80" idx="3"/>
                </p:cNvCxnSpPr>
                <p:nvPr/>
              </p:nvCxnSpPr>
              <p:spPr bwMode="auto">
                <a:xfrm>
                  <a:off x="1922089" y="4166068"/>
                  <a:ext cx="490535" cy="11825"/>
                </a:xfrm>
                <a:prstGeom prst="line">
                  <a:avLst/>
                </a:prstGeom>
                <a:solidFill>
                  <a:srgbClr val="FF0000"/>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 name="Ellipse 122">
                  <a:extLst>
                    <a:ext uri="{FF2B5EF4-FFF2-40B4-BE49-F238E27FC236}">
                      <a16:creationId xmlns:a16="http://schemas.microsoft.com/office/drawing/2014/main" id="{46907AC6-D39A-4B9B-ACE2-209471B82C48}"/>
                    </a:ext>
                  </a:extLst>
                </p:cNvPr>
                <p:cNvSpPr/>
                <p:nvPr/>
              </p:nvSpPr>
              <p:spPr bwMode="auto">
                <a:xfrm>
                  <a:off x="2369174" y="3138030"/>
                  <a:ext cx="69669" cy="69669"/>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sp>
            <p:nvSpPr>
              <p:cNvPr id="47" name="Ellipse 46">
                <a:extLst>
                  <a:ext uri="{FF2B5EF4-FFF2-40B4-BE49-F238E27FC236}">
                    <a16:creationId xmlns:a16="http://schemas.microsoft.com/office/drawing/2014/main" id="{12CFD925-0C7A-43EA-9B95-EEFB56040591}"/>
                  </a:ext>
                </a:extLst>
              </p:cNvPr>
              <p:cNvSpPr/>
              <p:nvPr/>
            </p:nvSpPr>
            <p:spPr bwMode="auto">
              <a:xfrm>
                <a:off x="3543155" y="4809836"/>
                <a:ext cx="62444" cy="62444"/>
              </a:xfrm>
              <a:prstGeom prst="ellipse">
                <a:avLst/>
              </a:prstGeom>
              <a:solidFill>
                <a:schemeClr val="tx1"/>
              </a:solidFill>
              <a:ln w="127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Char char="•"/>
                  <a:tabLst/>
                </a:pPr>
                <a:endParaRPr kumimoji="0" lang="de-DE" sz="2400" b="0" i="0" u="none" strike="noStrike" cap="none" normalizeH="0" baseline="0">
                  <a:ln>
                    <a:noFill/>
                  </a:ln>
                  <a:solidFill>
                    <a:schemeClr val="tx1"/>
                  </a:solidFill>
                  <a:effectLst/>
                  <a:latin typeface="Arial" charset="0"/>
                </a:endParaRPr>
              </a:p>
            </p:txBody>
          </p:sp>
        </p:grpSp>
      </p:grpSp>
    </p:spTree>
    <p:extLst>
      <p:ext uri="{BB962C8B-B14F-4D97-AF65-F5344CB8AC3E}">
        <p14:creationId xmlns:p14="http://schemas.microsoft.com/office/powerpoint/2010/main" val="2393789371"/>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1000" fill="hold"/>
                                        <p:tgtEl>
                                          <p:spTgt spid="8203"/>
                                        </p:tgtEl>
                                        <p:attrNameLst>
                                          <p:attrName>ppt_x</p:attrName>
                                        </p:attrNameLst>
                                      </p:cBhvr>
                                      <p:tavLst>
                                        <p:tav tm="0">
                                          <p:val>
                                            <p:strVal val="0-#ppt_w/2"/>
                                          </p:val>
                                        </p:tav>
                                        <p:tav tm="100000">
                                          <p:val>
                                            <p:strVal val="#ppt_x"/>
                                          </p:val>
                                        </p:tav>
                                      </p:tavLst>
                                    </p:anim>
                                    <p:anim calcmode="lin" valueType="num">
                                      <p:cBhvr additive="base">
                                        <p:cTn id="8" dur="10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205"/>
                                        </p:tgtEl>
                                        <p:attrNameLst>
                                          <p:attrName>style.visibility</p:attrName>
                                        </p:attrNameLst>
                                      </p:cBhvr>
                                      <p:to>
                                        <p:strVal val="visible"/>
                                      </p:to>
                                    </p:set>
                                    <p:anim calcmode="lin" valueType="num">
                                      <p:cBhvr additive="base">
                                        <p:cTn id="13" dur="1000" fill="hold"/>
                                        <p:tgtEl>
                                          <p:spTgt spid="8205"/>
                                        </p:tgtEl>
                                        <p:attrNameLst>
                                          <p:attrName>ppt_x</p:attrName>
                                        </p:attrNameLst>
                                      </p:cBhvr>
                                      <p:tavLst>
                                        <p:tav tm="0">
                                          <p:val>
                                            <p:strVal val="#ppt_x"/>
                                          </p:val>
                                        </p:tav>
                                        <p:tav tm="100000">
                                          <p:val>
                                            <p:strVal val="#ppt_x"/>
                                          </p:val>
                                        </p:tav>
                                      </p:tavLst>
                                    </p:anim>
                                    <p:anim calcmode="lin" valueType="num">
                                      <p:cBhvr additive="base">
                                        <p:cTn id="14" dur="1000" fill="hold"/>
                                        <p:tgtEl>
                                          <p:spTgt spid="820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6"/>
                                        </p:tgtEl>
                                        <p:attrNameLst>
                                          <p:attrName>style.visibility</p:attrName>
                                        </p:attrNameLst>
                                      </p:cBhvr>
                                      <p:to>
                                        <p:strVal val="visible"/>
                                      </p:to>
                                    </p:set>
                                    <p:anim calcmode="lin" valueType="num">
                                      <p:cBhvr additive="base">
                                        <p:cTn id="19" dur="1000" fill="hold"/>
                                        <p:tgtEl>
                                          <p:spTgt spid="126"/>
                                        </p:tgtEl>
                                        <p:attrNameLst>
                                          <p:attrName>ppt_x</p:attrName>
                                        </p:attrNameLst>
                                      </p:cBhvr>
                                      <p:tavLst>
                                        <p:tav tm="0">
                                          <p:val>
                                            <p:strVal val="0-#ppt_w/2"/>
                                          </p:val>
                                        </p:tav>
                                        <p:tav tm="100000">
                                          <p:val>
                                            <p:strVal val="#ppt_x"/>
                                          </p:val>
                                        </p:tav>
                                      </p:tavLst>
                                    </p:anim>
                                    <p:anim calcmode="lin" valueType="num">
                                      <p:cBhvr additive="base">
                                        <p:cTn id="20" dur="1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1000" fill="hold"/>
                                        <p:tgtEl>
                                          <p:spTgt spid="66"/>
                                        </p:tgtEl>
                                        <p:attrNameLst>
                                          <p:attrName>ppt_x</p:attrName>
                                        </p:attrNameLst>
                                      </p:cBhvr>
                                      <p:tavLst>
                                        <p:tav tm="0">
                                          <p:val>
                                            <p:strVal val="1+#ppt_w/2"/>
                                          </p:val>
                                        </p:tav>
                                        <p:tav tm="100000">
                                          <p:val>
                                            <p:strVal val="#ppt_x"/>
                                          </p:val>
                                        </p:tav>
                                      </p:tavLst>
                                    </p:anim>
                                    <p:anim calcmode="lin" valueType="num">
                                      <p:cBhvr additive="base">
                                        <p:cTn id="26" dur="10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0-#ppt_w/2"/>
                                          </p:val>
                                        </p:tav>
                                        <p:tav tm="100000">
                                          <p:val>
                                            <p:strVal val="#ppt_x"/>
                                          </p:val>
                                        </p:tav>
                                      </p:tavLst>
                                    </p:anim>
                                    <p:anim calcmode="lin" valueType="num">
                                      <p:cBhvr additive="base">
                                        <p:cTn id="32"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192"/>
                                        </p:tgtEl>
                                        <p:attrNameLst>
                                          <p:attrName>style.visibility</p:attrName>
                                        </p:attrNameLst>
                                      </p:cBhvr>
                                      <p:to>
                                        <p:strVal val="visible"/>
                                      </p:to>
                                    </p:set>
                                    <p:anim calcmode="lin" valueType="num">
                                      <p:cBhvr additive="base">
                                        <p:cTn id="37" dur="1000" fill="hold"/>
                                        <p:tgtEl>
                                          <p:spTgt spid="8192"/>
                                        </p:tgtEl>
                                        <p:attrNameLst>
                                          <p:attrName>ppt_x</p:attrName>
                                        </p:attrNameLst>
                                      </p:cBhvr>
                                      <p:tavLst>
                                        <p:tav tm="0">
                                          <p:val>
                                            <p:strVal val="1+#ppt_w/2"/>
                                          </p:val>
                                        </p:tav>
                                        <p:tav tm="100000">
                                          <p:val>
                                            <p:strVal val="#ppt_x"/>
                                          </p:val>
                                        </p:tav>
                                      </p:tavLst>
                                    </p:anim>
                                    <p:anim calcmode="lin" valueType="num">
                                      <p:cBhvr additive="base">
                                        <p:cTn id="38" dur="1000" fill="hold"/>
                                        <p:tgtEl>
                                          <p:spTgt spid="819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202"/>
                                        </p:tgtEl>
                                        <p:attrNameLst>
                                          <p:attrName>style.visibility</p:attrName>
                                        </p:attrNameLst>
                                      </p:cBhvr>
                                      <p:to>
                                        <p:strVal val="visible"/>
                                      </p:to>
                                    </p:set>
                                    <p:anim calcmode="lin" valueType="num">
                                      <p:cBhvr additive="base">
                                        <p:cTn id="43" dur="1000" fill="hold"/>
                                        <p:tgtEl>
                                          <p:spTgt spid="8202"/>
                                        </p:tgtEl>
                                        <p:attrNameLst>
                                          <p:attrName>ppt_x</p:attrName>
                                        </p:attrNameLst>
                                      </p:cBhvr>
                                      <p:tavLst>
                                        <p:tav tm="0">
                                          <p:val>
                                            <p:strVal val="0-#ppt_w/2"/>
                                          </p:val>
                                        </p:tav>
                                        <p:tav tm="100000">
                                          <p:val>
                                            <p:strVal val="#ppt_x"/>
                                          </p:val>
                                        </p:tav>
                                      </p:tavLst>
                                    </p:anim>
                                    <p:anim calcmode="lin" valueType="num">
                                      <p:cBhvr additive="base">
                                        <p:cTn id="44" dur="10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1000" fill="hold"/>
                                        <p:tgtEl>
                                          <p:spTgt spid="3"/>
                                        </p:tgtEl>
                                        <p:attrNameLst>
                                          <p:attrName>ppt_x</p:attrName>
                                        </p:attrNameLst>
                                      </p:cBhvr>
                                      <p:tavLst>
                                        <p:tav tm="0">
                                          <p:val>
                                            <p:strVal val="1+#ppt_w/2"/>
                                          </p:val>
                                        </p:tav>
                                        <p:tav tm="100000">
                                          <p:val>
                                            <p:strVal val="#ppt_x"/>
                                          </p:val>
                                        </p:tav>
                                      </p:tavLst>
                                    </p:anim>
                                    <p:anim calcmode="lin" valueType="num">
                                      <p:cBhvr additive="base">
                                        <p:cTn id="50"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fill="hold"/>
                                        <p:tgtEl>
                                          <p:spTgt spid="16"/>
                                        </p:tgtEl>
                                        <p:attrNameLst>
                                          <p:attrName>ppt_x</p:attrName>
                                        </p:attrNameLst>
                                      </p:cBhvr>
                                      <p:tavLst>
                                        <p:tav tm="0">
                                          <p:val>
                                            <p:strVal val="1+#ppt_w/2"/>
                                          </p:val>
                                        </p:tav>
                                        <p:tav tm="100000">
                                          <p:val>
                                            <p:strVal val="#ppt_x"/>
                                          </p:val>
                                        </p:tav>
                                      </p:tavLst>
                                    </p:anim>
                                    <p:anim calcmode="lin" valueType="num">
                                      <p:cBhvr additive="base">
                                        <p:cTn id="56"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1000" fill="hold"/>
                                        <p:tgtEl>
                                          <p:spTgt spid="32"/>
                                        </p:tgtEl>
                                        <p:attrNameLst>
                                          <p:attrName>ppt_x</p:attrName>
                                        </p:attrNameLst>
                                      </p:cBhvr>
                                      <p:tavLst>
                                        <p:tav tm="0">
                                          <p:val>
                                            <p:strVal val="#ppt_x"/>
                                          </p:val>
                                        </p:tav>
                                        <p:tav tm="100000">
                                          <p:val>
                                            <p:strVal val="#ppt_x"/>
                                          </p:val>
                                        </p:tav>
                                      </p:tavLst>
                                    </p:anim>
                                    <p:anim calcmode="lin" valueType="num">
                                      <p:cBhvr additive="base">
                                        <p:cTn id="62"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4932441"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Landwirtschaftliche Flächen</a:t>
            </a:r>
            <a:br>
              <a:rPr lang="de-DE" altLang="de-DE" dirty="0">
                <a:solidFill>
                  <a:schemeClr val="bg1"/>
                </a:solidFill>
              </a:rPr>
            </a:br>
            <a:r>
              <a:rPr lang="de-DE" altLang="de-DE" dirty="0">
                <a:solidFill>
                  <a:schemeClr val="bg1"/>
                </a:solidFill>
              </a:rPr>
              <a:t>zur Nutzung von Energieerzeugung </a:t>
            </a:r>
          </a:p>
        </p:txBody>
      </p:sp>
      <p:sp>
        <p:nvSpPr>
          <p:cNvPr id="4" name="Textfeld 3">
            <a:extLst>
              <a:ext uri="{FF2B5EF4-FFF2-40B4-BE49-F238E27FC236}">
                <a16:creationId xmlns:a16="http://schemas.microsoft.com/office/drawing/2014/main" id="{4D5DB33E-568E-4B02-8526-618AFEA54C49}"/>
              </a:ext>
            </a:extLst>
          </p:cNvPr>
          <p:cNvSpPr txBox="1"/>
          <p:nvPr/>
        </p:nvSpPr>
        <p:spPr>
          <a:xfrm>
            <a:off x="244447" y="1137870"/>
            <a:ext cx="9385890"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PV-Freiflächenanlagen und Windräder werden zum Großteil auf den Flächen der Landwirtschaft gebaut, deshalb muss die Gesellschaft diesen Sachverhalt würdigen!</a:t>
            </a:r>
          </a:p>
        </p:txBody>
      </p:sp>
      <p:sp>
        <p:nvSpPr>
          <p:cNvPr id="8" name="Textfeld 7">
            <a:extLst>
              <a:ext uri="{FF2B5EF4-FFF2-40B4-BE49-F238E27FC236}">
                <a16:creationId xmlns:a16="http://schemas.microsoft.com/office/drawing/2014/main" id="{8E34365C-684B-4541-A417-A7EE5EA405B4}"/>
              </a:ext>
            </a:extLst>
          </p:cNvPr>
          <p:cNvSpPr txBox="1"/>
          <p:nvPr/>
        </p:nvSpPr>
        <p:spPr>
          <a:xfrm>
            <a:off x="244447" y="3105834"/>
            <a:ext cx="9385890"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Klimaschutz, Landwirtschaft und Naturschutz arbeiten von der Planung über die Erstellung bis zum Betrieb eng und partnerschaftlich zusammen!</a:t>
            </a:r>
            <a:endParaRPr lang="de-DE" sz="1600" dirty="0">
              <a:solidFill>
                <a:srgbClr val="FF0000"/>
              </a:solidFill>
              <a:latin typeface="+mn-lt"/>
            </a:endParaRPr>
          </a:p>
        </p:txBody>
      </p:sp>
      <p:sp>
        <p:nvSpPr>
          <p:cNvPr id="9" name="Textfeld 8">
            <a:extLst>
              <a:ext uri="{FF2B5EF4-FFF2-40B4-BE49-F238E27FC236}">
                <a16:creationId xmlns:a16="http://schemas.microsoft.com/office/drawing/2014/main" id="{3269A121-866C-4922-9E5A-E24FF117DBA3}"/>
              </a:ext>
            </a:extLst>
          </p:cNvPr>
          <p:cNvSpPr txBox="1"/>
          <p:nvPr/>
        </p:nvSpPr>
        <p:spPr>
          <a:xfrm>
            <a:off x="244447" y="1940280"/>
            <a:ext cx="9385890" cy="923330"/>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PV-Freiflächenanlagen haben einen viel höheren Energieertrag pro Hektar als alle Energiepflanzen! Hier muss die „Tank-Teller-Diskussion“ wieder aufgegriffen werden. Deshalb sollten </a:t>
            </a:r>
            <a:r>
              <a:rPr lang="de-DE" sz="1800" dirty="0">
                <a:solidFill>
                  <a:srgbClr val="3333FF"/>
                </a:solidFill>
                <a:sym typeface="Wingdings" panose="05000000000000000000" pitchFamily="2" charset="2"/>
              </a:rPr>
              <a:t>zukünftig keine Pflanzen zur Energieerzeugung angebaut werden.</a:t>
            </a:r>
            <a:endParaRPr lang="de-DE" sz="1800" dirty="0">
              <a:solidFill>
                <a:srgbClr val="FF0000"/>
              </a:solidFill>
              <a:latin typeface="+mn-lt"/>
            </a:endParaRPr>
          </a:p>
        </p:txBody>
      </p:sp>
      <p:sp>
        <p:nvSpPr>
          <p:cNvPr id="2" name="Textfeld 1">
            <a:extLst>
              <a:ext uri="{FF2B5EF4-FFF2-40B4-BE49-F238E27FC236}">
                <a16:creationId xmlns:a16="http://schemas.microsoft.com/office/drawing/2014/main" id="{739E12F0-BE68-AFD6-8662-1B378836284C}"/>
              </a:ext>
            </a:extLst>
          </p:cNvPr>
          <p:cNvSpPr txBox="1"/>
          <p:nvPr/>
        </p:nvSpPr>
        <p:spPr>
          <a:xfrm>
            <a:off x="244447" y="4080364"/>
            <a:ext cx="9385890"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sym typeface="Wingdings" panose="05000000000000000000" pitchFamily="2" charset="2"/>
              </a:rPr>
              <a:t>Im Kapitel „EE-Ausbaupfad“ wird der Bau von Windkraft- und PV-Anlagen auf landwirtschaftlichen Flächen behandelt.</a:t>
            </a:r>
            <a:endParaRPr lang="de-DE" sz="1800" dirty="0">
              <a:solidFill>
                <a:srgbClr val="3333FF"/>
              </a:solidFill>
              <a:latin typeface="+mn-lt"/>
            </a:endParaRPr>
          </a:p>
        </p:txBody>
      </p:sp>
    </p:spTree>
    <p:extLst>
      <p:ext uri="{BB962C8B-B14F-4D97-AF65-F5344CB8AC3E}">
        <p14:creationId xmlns:p14="http://schemas.microsoft.com/office/powerpoint/2010/main" val="3567964272"/>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666849"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Fazit</a:t>
            </a:r>
          </a:p>
        </p:txBody>
      </p:sp>
      <p:sp>
        <p:nvSpPr>
          <p:cNvPr id="3" name="Textfeld 2">
            <a:extLst>
              <a:ext uri="{FF2B5EF4-FFF2-40B4-BE49-F238E27FC236}">
                <a16:creationId xmlns:a16="http://schemas.microsoft.com/office/drawing/2014/main" id="{00528D17-DB5A-47AC-890B-03095B2874B8}"/>
              </a:ext>
            </a:extLst>
          </p:cNvPr>
          <p:cNvSpPr txBox="1"/>
          <p:nvPr/>
        </p:nvSpPr>
        <p:spPr>
          <a:xfrm>
            <a:off x="244447" y="1015830"/>
            <a:ext cx="9661554"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sym typeface="Wingdings" panose="05000000000000000000" pitchFamily="2" charset="2"/>
              </a:rPr>
              <a:t>Mit ca. 7% Anteil an den Gesamt-THG-Emissionen und ca. 2% Anteil am Gesamt-Endenergieverbrauch von D gehört die Landwirtschaft zu den kleineren Teilsektoren. </a:t>
            </a:r>
            <a:endParaRPr lang="de-DE" sz="1800" dirty="0">
              <a:solidFill>
                <a:srgbClr val="3333FF"/>
              </a:solidFill>
            </a:endParaRPr>
          </a:p>
        </p:txBody>
      </p:sp>
      <p:sp>
        <p:nvSpPr>
          <p:cNvPr id="4" name="Textfeld 3">
            <a:extLst>
              <a:ext uri="{FF2B5EF4-FFF2-40B4-BE49-F238E27FC236}">
                <a16:creationId xmlns:a16="http://schemas.microsoft.com/office/drawing/2014/main" id="{4D5DB33E-568E-4B02-8526-618AFEA54C49}"/>
              </a:ext>
            </a:extLst>
          </p:cNvPr>
          <p:cNvSpPr txBox="1"/>
          <p:nvPr/>
        </p:nvSpPr>
        <p:spPr>
          <a:xfrm>
            <a:off x="244447" y="3675498"/>
            <a:ext cx="9385890" cy="615553"/>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PV-Freiflächenanlagen</a:t>
            </a:r>
            <a:r>
              <a:rPr lang="de-DE" sz="1600" dirty="0">
                <a:solidFill>
                  <a:srgbClr val="3333FF"/>
                </a:solidFill>
                <a:latin typeface="+mn-lt"/>
              </a:rPr>
              <a:t> und Windräder werden zum Großteil auf den Flächen der Landwirtschaft gebaut, deshalb </a:t>
            </a:r>
            <a:r>
              <a:rPr lang="de-DE" sz="1600" dirty="0">
                <a:solidFill>
                  <a:srgbClr val="3333FF"/>
                </a:solidFill>
                <a:latin typeface="+mj-lt"/>
              </a:rPr>
              <a:t>muss</a:t>
            </a:r>
            <a:r>
              <a:rPr lang="de-DE" sz="1600" dirty="0">
                <a:solidFill>
                  <a:srgbClr val="3333FF"/>
                </a:solidFill>
                <a:latin typeface="+mn-lt"/>
              </a:rPr>
              <a:t> die Gesellschaft diesen Sachverhalt würdigen!.</a:t>
            </a:r>
            <a:endParaRPr lang="de-DE" sz="1600" dirty="0">
              <a:solidFill>
                <a:srgbClr val="FF0000"/>
              </a:solidFill>
              <a:latin typeface="+mn-lt"/>
            </a:endParaRPr>
          </a:p>
        </p:txBody>
      </p:sp>
      <p:sp>
        <p:nvSpPr>
          <p:cNvPr id="5" name="Textfeld 4">
            <a:extLst>
              <a:ext uri="{FF2B5EF4-FFF2-40B4-BE49-F238E27FC236}">
                <a16:creationId xmlns:a16="http://schemas.microsoft.com/office/drawing/2014/main" id="{C72630E1-67E1-48C5-AA0B-29723C314CAF}"/>
              </a:ext>
            </a:extLst>
          </p:cNvPr>
          <p:cNvSpPr txBox="1"/>
          <p:nvPr/>
        </p:nvSpPr>
        <p:spPr>
          <a:xfrm>
            <a:off x="244447" y="2419610"/>
            <a:ext cx="9385890" cy="1200329"/>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In den Landwirtschaftlichen Betrieben (Haupt- und Nebengebäuden, Anlagen, Maschinen, Fahrzeugen etc.) sind mit der </a:t>
            </a:r>
            <a:r>
              <a:rPr lang="de-DE" sz="1800" dirty="0" err="1">
                <a:solidFill>
                  <a:srgbClr val="3333FF"/>
                </a:solidFill>
                <a:latin typeface="+mn-lt"/>
              </a:rPr>
              <a:t>Sektorkopplung</a:t>
            </a:r>
            <a:r>
              <a:rPr lang="de-DE" sz="1800" dirty="0">
                <a:solidFill>
                  <a:srgbClr val="3333FF"/>
                </a:solidFill>
                <a:latin typeface="+mn-lt"/>
              </a:rPr>
              <a:t> (Energie-Erzeugung und –Verbrauch, „</a:t>
            </a:r>
            <a:r>
              <a:rPr lang="de-DE" sz="1800" dirty="0" err="1">
                <a:solidFill>
                  <a:srgbClr val="3333FF"/>
                </a:solidFill>
                <a:latin typeface="+mn-lt"/>
              </a:rPr>
              <a:t>ProSumer</a:t>
            </a:r>
            <a:r>
              <a:rPr lang="de-DE" sz="1800" dirty="0">
                <a:solidFill>
                  <a:srgbClr val="3333FF"/>
                </a:solidFill>
                <a:latin typeface="+mn-lt"/>
              </a:rPr>
              <a:t>“) noch viele Einsparpotenziale zu heben. In diesem Bereich ist die Klimaneutralität bis 2040 gut erreichbar!</a:t>
            </a:r>
            <a:endParaRPr lang="de-DE" sz="1600" dirty="0">
              <a:solidFill>
                <a:srgbClr val="FF0000"/>
              </a:solidFill>
              <a:latin typeface="+mn-lt"/>
            </a:endParaRPr>
          </a:p>
        </p:txBody>
      </p:sp>
      <p:sp>
        <p:nvSpPr>
          <p:cNvPr id="6" name="Textfeld 5">
            <a:extLst>
              <a:ext uri="{FF2B5EF4-FFF2-40B4-BE49-F238E27FC236}">
                <a16:creationId xmlns:a16="http://schemas.microsoft.com/office/drawing/2014/main" id="{3DC2650B-56AF-4D1B-82D2-F439D8626315}"/>
              </a:ext>
            </a:extLst>
          </p:cNvPr>
          <p:cNvSpPr txBox="1"/>
          <p:nvPr/>
        </p:nvSpPr>
        <p:spPr>
          <a:xfrm>
            <a:off x="244447" y="1717720"/>
            <a:ext cx="9661554"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sym typeface="Wingdings" panose="05000000000000000000" pitchFamily="2" charset="2"/>
              </a:rPr>
              <a:t>Wenn auf allen geeigneten Dächern möglichst vollflächig PV installiert wird, erreichen die Betriebe einen hohen Autarkiegrad</a:t>
            </a:r>
            <a:endParaRPr lang="de-DE" sz="1800" dirty="0">
              <a:solidFill>
                <a:srgbClr val="3333FF"/>
              </a:solidFill>
            </a:endParaRPr>
          </a:p>
        </p:txBody>
      </p:sp>
      <p:sp>
        <p:nvSpPr>
          <p:cNvPr id="7" name="Textfeld 6">
            <a:extLst>
              <a:ext uri="{FF2B5EF4-FFF2-40B4-BE49-F238E27FC236}">
                <a16:creationId xmlns:a16="http://schemas.microsoft.com/office/drawing/2014/main" id="{3F392257-03E3-42FD-BC3B-188191343B00}"/>
              </a:ext>
            </a:extLst>
          </p:cNvPr>
          <p:cNvSpPr txBox="1"/>
          <p:nvPr/>
        </p:nvSpPr>
        <p:spPr>
          <a:xfrm>
            <a:off x="244447" y="5719609"/>
            <a:ext cx="9385890" cy="615553"/>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Mit PV-Freiflächenanlagen</a:t>
            </a:r>
            <a:r>
              <a:rPr lang="de-DE" sz="1600" dirty="0">
                <a:solidFill>
                  <a:srgbClr val="3333FF"/>
                </a:solidFill>
                <a:latin typeface="+mn-lt"/>
              </a:rPr>
              <a:t> und Windrädern können sowohl die Grundstückseigentümer als auch die Gemeinden gute Pachterträge erzielen.</a:t>
            </a:r>
            <a:endParaRPr lang="de-DE" sz="1600" dirty="0">
              <a:solidFill>
                <a:srgbClr val="FF0000"/>
              </a:solidFill>
              <a:latin typeface="+mn-lt"/>
            </a:endParaRPr>
          </a:p>
        </p:txBody>
      </p:sp>
      <p:sp>
        <p:nvSpPr>
          <p:cNvPr id="8" name="Textfeld 7">
            <a:extLst>
              <a:ext uri="{FF2B5EF4-FFF2-40B4-BE49-F238E27FC236}">
                <a16:creationId xmlns:a16="http://schemas.microsoft.com/office/drawing/2014/main" id="{8E34365C-684B-4541-A417-A7EE5EA405B4}"/>
              </a:ext>
            </a:extLst>
          </p:cNvPr>
          <p:cNvSpPr txBox="1"/>
          <p:nvPr/>
        </p:nvSpPr>
        <p:spPr>
          <a:xfrm>
            <a:off x="244447" y="5017721"/>
            <a:ext cx="9385890" cy="646331"/>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Klimaschutz und Naturschutz arbeiten von der Planung über die Erstellung bis zum Betrieb eng und partnerschaftlich zusammen!</a:t>
            </a:r>
            <a:endParaRPr lang="de-DE" sz="1600" dirty="0">
              <a:solidFill>
                <a:srgbClr val="FF0000"/>
              </a:solidFill>
              <a:latin typeface="+mn-lt"/>
            </a:endParaRPr>
          </a:p>
        </p:txBody>
      </p:sp>
      <p:sp>
        <p:nvSpPr>
          <p:cNvPr id="9" name="Textfeld 8">
            <a:extLst>
              <a:ext uri="{FF2B5EF4-FFF2-40B4-BE49-F238E27FC236}">
                <a16:creationId xmlns:a16="http://schemas.microsoft.com/office/drawing/2014/main" id="{3269A121-866C-4922-9E5A-E24FF117DBA3}"/>
              </a:ext>
            </a:extLst>
          </p:cNvPr>
          <p:cNvSpPr txBox="1"/>
          <p:nvPr/>
        </p:nvSpPr>
        <p:spPr>
          <a:xfrm>
            <a:off x="244447" y="4346610"/>
            <a:ext cx="9385890" cy="615553"/>
          </a:xfrm>
          <a:prstGeom prst="rect">
            <a:avLst/>
          </a:prstGeom>
          <a:noFill/>
        </p:spPr>
        <p:txBody>
          <a:bodyPr wrap="square" rtlCol="0">
            <a:spAutoFit/>
          </a:bodyPr>
          <a:lstStyle/>
          <a:p>
            <a:pPr marL="285750" indent="-285750">
              <a:buFont typeface="Wingdings" panose="05000000000000000000" pitchFamily="2" charset="2"/>
              <a:buChar char="Ø"/>
            </a:pPr>
            <a:r>
              <a:rPr lang="de-DE" sz="1800" dirty="0">
                <a:solidFill>
                  <a:srgbClr val="3333FF"/>
                </a:solidFill>
                <a:latin typeface="+mn-lt"/>
              </a:rPr>
              <a:t>PV-Freiflächenanlagen</a:t>
            </a:r>
            <a:r>
              <a:rPr lang="de-DE" sz="1600" dirty="0">
                <a:solidFill>
                  <a:srgbClr val="3333FF"/>
                </a:solidFill>
                <a:latin typeface="+mn-lt"/>
              </a:rPr>
              <a:t> haben einen viel höheren Energieertrag pro Hektar als alle Energiepflanzen! Hier muss die „Tank-Teller-Diskussion“ wieder aufgegriffen werden.</a:t>
            </a:r>
            <a:endParaRPr lang="de-DE" sz="1600" dirty="0">
              <a:solidFill>
                <a:srgbClr val="FF0000"/>
              </a:solidFill>
              <a:latin typeface="+mn-lt"/>
            </a:endParaRPr>
          </a:p>
        </p:txBody>
      </p:sp>
    </p:spTree>
    <p:extLst>
      <p:ext uri="{BB962C8B-B14F-4D97-AF65-F5344CB8AC3E}">
        <p14:creationId xmlns:p14="http://schemas.microsoft.com/office/powerpoint/2010/main" val="3813163948"/>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1062791"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Quellen</a:t>
            </a:r>
          </a:p>
        </p:txBody>
      </p:sp>
      <p:graphicFrame>
        <p:nvGraphicFramePr>
          <p:cNvPr id="3" name="Tabelle 2">
            <a:extLst>
              <a:ext uri="{FF2B5EF4-FFF2-40B4-BE49-F238E27FC236}">
                <a16:creationId xmlns:a16="http://schemas.microsoft.com/office/drawing/2014/main" id="{15C2DABE-F4D5-4808-980C-6EA893EF3EC4}"/>
              </a:ext>
            </a:extLst>
          </p:cNvPr>
          <p:cNvGraphicFramePr>
            <a:graphicFrameLocks noGrp="1"/>
          </p:cNvGraphicFramePr>
          <p:nvPr>
            <p:extLst>
              <p:ext uri="{D42A27DB-BD31-4B8C-83A1-F6EECF244321}">
                <p14:modId xmlns:p14="http://schemas.microsoft.com/office/powerpoint/2010/main" val="885480369"/>
              </p:ext>
            </p:extLst>
          </p:nvPr>
        </p:nvGraphicFramePr>
        <p:xfrm>
          <a:off x="508000" y="1005841"/>
          <a:ext cx="8981440" cy="5017692"/>
        </p:xfrm>
        <a:graphic>
          <a:graphicData uri="http://schemas.openxmlformats.org/drawingml/2006/table">
            <a:tbl>
              <a:tblPr>
                <a:tableStyleId>{5C22544A-7EE6-4342-B048-85BDC9FD1C3A}</a:tableStyleId>
              </a:tblPr>
              <a:tblGrid>
                <a:gridCol w="447512">
                  <a:extLst>
                    <a:ext uri="{9D8B030D-6E8A-4147-A177-3AD203B41FA5}">
                      <a16:colId xmlns:a16="http://schemas.microsoft.com/office/drawing/2014/main" val="4263098568"/>
                    </a:ext>
                  </a:extLst>
                </a:gridCol>
                <a:gridCol w="8533928">
                  <a:extLst>
                    <a:ext uri="{9D8B030D-6E8A-4147-A177-3AD203B41FA5}">
                      <a16:colId xmlns:a16="http://schemas.microsoft.com/office/drawing/2014/main" val="3882981867"/>
                    </a:ext>
                  </a:extLst>
                </a:gridCol>
              </a:tblGrid>
              <a:tr h="104537">
                <a:tc>
                  <a:txBody>
                    <a:bodyPr/>
                    <a:lstStyle/>
                    <a:p>
                      <a:pPr algn="ctr" fontAlgn="t"/>
                      <a:r>
                        <a:rPr lang="de-DE" sz="1400" b="1" u="none" strike="noStrike">
                          <a:solidFill>
                            <a:schemeClr val="bg1"/>
                          </a:solidFill>
                          <a:effectLst/>
                          <a:latin typeface="Calibri" panose="020F0502020204030204" pitchFamily="34" charset="0"/>
                          <a:cs typeface="Calibri" panose="020F0502020204030204" pitchFamily="34" charset="0"/>
                        </a:rPr>
                        <a:t> LW </a:t>
                      </a:r>
                      <a:endParaRPr lang="de-DE" sz="1400" b="1" i="0" u="none" strike="noStrike">
                        <a:solidFill>
                          <a:schemeClr val="bg1"/>
                        </a:solidFill>
                        <a:effectLst/>
                        <a:latin typeface="Calibri" panose="020F0502020204030204" pitchFamily="34" charset="0"/>
                        <a:cs typeface="Calibri" panose="020F0502020204030204" pitchFamily="34" charset="0"/>
                      </a:endParaRPr>
                    </a:p>
                  </a:txBody>
                  <a:tcPr marL="3804" marR="3804" marT="3804" marB="0">
                    <a:solidFill>
                      <a:schemeClr val="bg1">
                        <a:lumMod val="65000"/>
                      </a:schemeClr>
                    </a:solidFill>
                  </a:tcPr>
                </a:tc>
                <a:tc>
                  <a:txBody>
                    <a:bodyPr/>
                    <a:lstStyle/>
                    <a:p>
                      <a:pPr algn="ctr" fontAlgn="t"/>
                      <a:r>
                        <a:rPr lang="de-DE" sz="1400" b="1" u="none" strike="noStrike" dirty="0">
                          <a:solidFill>
                            <a:schemeClr val="bg1"/>
                          </a:solidFill>
                          <a:effectLst/>
                          <a:latin typeface="Calibri" panose="020F0502020204030204" pitchFamily="34" charset="0"/>
                          <a:cs typeface="Calibri" panose="020F0502020204030204" pitchFamily="34" charset="0"/>
                        </a:rPr>
                        <a:t>Quelle</a:t>
                      </a:r>
                      <a:endParaRPr lang="de-DE" sz="1400" b="1" i="0" u="none" strike="noStrike" dirty="0">
                        <a:solidFill>
                          <a:schemeClr val="bg1"/>
                        </a:solidFill>
                        <a:effectLst/>
                        <a:latin typeface="Calibri" panose="020F0502020204030204" pitchFamily="34" charset="0"/>
                        <a:cs typeface="Calibri" panose="020F0502020204030204" pitchFamily="34" charset="0"/>
                      </a:endParaRPr>
                    </a:p>
                  </a:txBody>
                  <a:tcPr marL="3804" marR="3804" marT="3804" marB="0">
                    <a:solidFill>
                      <a:schemeClr val="bg1">
                        <a:lumMod val="65000"/>
                      </a:schemeClr>
                    </a:solidFill>
                  </a:tcPr>
                </a:tc>
                <a:extLst>
                  <a:ext uri="{0D108BD9-81ED-4DB2-BD59-A6C34878D82A}">
                    <a16:rowId xmlns:a16="http://schemas.microsoft.com/office/drawing/2014/main" val="3559507756"/>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Zukunftskommission Landwirtschaft (ZKL) 2021:</a:t>
                      </a:r>
                      <a:br>
                        <a:rPr lang="de-DE" sz="1200" u="sng"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Abschlußbericht Seite 4 und 81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extLst>
                  <a:ext uri="{0D108BD9-81ED-4DB2-BD59-A6C34878D82A}">
                    <a16:rowId xmlns:a16="http://schemas.microsoft.com/office/drawing/2014/main" val="745078264"/>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2</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t"/>
                      <a:r>
                        <a:rPr lang="de-DE" sz="1200" u="sng" strike="noStrike" dirty="0" err="1">
                          <a:solidFill>
                            <a:srgbClr val="3333FF"/>
                          </a:solidFill>
                          <a:effectLst/>
                          <a:latin typeface="Calibri" panose="020F0502020204030204" pitchFamily="34" charset="0"/>
                          <a:cs typeface="Calibri" panose="020F0502020204030204" pitchFamily="34" charset="0"/>
                        </a:rPr>
                        <a:t>oekom</a:t>
                      </a:r>
                      <a:r>
                        <a:rPr lang="de-DE" sz="1200" u="sng" strike="noStrike" dirty="0">
                          <a:solidFill>
                            <a:srgbClr val="3333FF"/>
                          </a:solidFill>
                          <a:effectLst/>
                          <a:latin typeface="Calibri" panose="020F0502020204030204" pitchFamily="34" charset="0"/>
                          <a:cs typeface="Calibri" panose="020F0502020204030204" pitchFamily="34" charset="0"/>
                        </a:rPr>
                        <a:t> Verlag 2020:</a:t>
                      </a:r>
                      <a:br>
                        <a:rPr lang="de-DE" sz="1200" u="sng"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Handbuch Klimaschutz, Seite 92</a:t>
                      </a:r>
                      <a:endParaRPr lang="de-DE" sz="1200" b="0" i="0" u="sng"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extLst>
                  <a:ext uri="{0D108BD9-81ED-4DB2-BD59-A6C34878D82A}">
                    <a16:rowId xmlns:a16="http://schemas.microsoft.com/office/drawing/2014/main" val="3276568417"/>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3</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oekom Verlag 2020:</a:t>
                      </a:r>
                      <a:br>
                        <a:rPr lang="de-DE" sz="1200" u="sng"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Handbuch Klimaschutz, Seite 93, Tabelle 6</a:t>
                      </a:r>
                      <a:endParaRPr lang="de-DE" sz="1200" b="0" i="0" u="sng" strike="noStrike">
                        <a:solidFill>
                          <a:srgbClr val="3333FF"/>
                        </a:solidFill>
                        <a:effectLst/>
                        <a:latin typeface="Calibri" panose="020F0502020204030204" pitchFamily="34" charset="0"/>
                        <a:cs typeface="Calibri" panose="020F0502020204030204" pitchFamily="34" charset="0"/>
                      </a:endParaRPr>
                    </a:p>
                  </a:txBody>
                  <a:tcPr marL="3804" marR="3804" marT="3804" marB="0"/>
                </a:tc>
                <a:extLst>
                  <a:ext uri="{0D108BD9-81ED-4DB2-BD59-A6C34878D82A}">
                    <a16:rowId xmlns:a16="http://schemas.microsoft.com/office/drawing/2014/main" val="3669458834"/>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4</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AGEB 2021:</a:t>
                      </a:r>
                      <a:br>
                        <a:rPr lang="de-DE" sz="1200" u="sng"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Auswertungstabellen zur Energiebilanz Deutschland 1990 bis 2020, Kapitel 6,5 Landwirtschaft</a:t>
                      </a:r>
                      <a:endParaRPr lang="de-DE" sz="1200" b="0" i="0" u="sng"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extLst>
                  <a:ext uri="{0D108BD9-81ED-4DB2-BD59-A6C34878D82A}">
                    <a16:rowId xmlns:a16="http://schemas.microsoft.com/office/drawing/2014/main" val="635692285"/>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oekom Verlag 2020:</a:t>
                      </a:r>
                      <a:br>
                        <a:rPr lang="de-DE" sz="1200" u="sng"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Handbuch Klimaschutz, Seite 97</a:t>
                      </a:r>
                      <a:endParaRPr lang="de-DE" sz="1200" b="0" i="0" u="sng" strike="noStrike">
                        <a:solidFill>
                          <a:srgbClr val="3333FF"/>
                        </a:solidFill>
                        <a:effectLst/>
                        <a:latin typeface="Calibri" panose="020F0502020204030204" pitchFamily="34" charset="0"/>
                        <a:cs typeface="Calibri" panose="020F0502020204030204" pitchFamily="34" charset="0"/>
                      </a:endParaRPr>
                    </a:p>
                  </a:txBody>
                  <a:tcPr marL="3804" marR="3804" marT="3804" marB="0"/>
                </a:tc>
                <a:extLst>
                  <a:ext uri="{0D108BD9-81ED-4DB2-BD59-A6C34878D82A}">
                    <a16:rowId xmlns:a16="http://schemas.microsoft.com/office/drawing/2014/main" val="1250372309"/>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6</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b"/>
                      <a:r>
                        <a:rPr lang="de-DE" sz="1200" u="sng" strike="noStrike" dirty="0">
                          <a:solidFill>
                            <a:srgbClr val="3333FF"/>
                          </a:solidFill>
                          <a:effectLst/>
                          <a:latin typeface="Calibri" panose="020F0502020204030204" pitchFamily="34" charset="0"/>
                          <a:cs typeface="Calibri" panose="020F0502020204030204" pitchFamily="34" charset="0"/>
                        </a:rPr>
                        <a:t>ÖKOBIT 2016:</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Anlagensteckbrief: Gülleanlage </a:t>
                      </a:r>
                      <a:r>
                        <a:rPr lang="de-DE" sz="1200" u="none" strike="noStrike" dirty="0" err="1">
                          <a:solidFill>
                            <a:srgbClr val="3333FF"/>
                          </a:solidFill>
                          <a:effectLst/>
                          <a:latin typeface="Calibri" panose="020F0502020204030204" pitchFamily="34" charset="0"/>
                          <a:cs typeface="Calibri" panose="020F0502020204030204" pitchFamily="34" charset="0"/>
                        </a:rPr>
                        <a:t>FarMethan</a:t>
                      </a:r>
                      <a:r>
                        <a:rPr lang="de-DE" sz="1200" u="none" strike="noStrike" dirty="0">
                          <a:solidFill>
                            <a:srgbClr val="3333FF"/>
                          </a:solidFill>
                          <a:effectLst/>
                          <a:latin typeface="Calibri" panose="020F0502020204030204" pitchFamily="34" charset="0"/>
                          <a:cs typeface="Calibri" panose="020F0502020204030204" pitchFamily="34" charset="0"/>
                        </a:rPr>
                        <a:t> Roth bei </a:t>
                      </a:r>
                      <a:r>
                        <a:rPr lang="de-DE" sz="1200" u="none" strike="noStrike" dirty="0" err="1">
                          <a:solidFill>
                            <a:srgbClr val="3333FF"/>
                          </a:solidFill>
                          <a:effectLst/>
                          <a:latin typeface="Calibri" panose="020F0502020204030204" pitchFamily="34" charset="0"/>
                          <a:cs typeface="Calibri" panose="020F0502020204030204" pitchFamily="34" charset="0"/>
                        </a:rPr>
                        <a:t>Prüm</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nchor="b">
                    <a:solidFill>
                      <a:schemeClr val="bg1"/>
                    </a:solidFill>
                  </a:tcPr>
                </a:tc>
                <a:extLst>
                  <a:ext uri="{0D108BD9-81ED-4DB2-BD59-A6C34878D82A}">
                    <a16:rowId xmlns:a16="http://schemas.microsoft.com/office/drawing/2014/main" val="2415116122"/>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7</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Heinrich-Böll-Stiftung 2021</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Broschüre "Besser wohnen mit Klimaschutz", Sanierungsfahrplan, Seite 15</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extLst>
                  <a:ext uri="{0D108BD9-81ED-4DB2-BD59-A6C34878D82A}">
                    <a16:rowId xmlns:a16="http://schemas.microsoft.com/office/drawing/2014/main" val="2304416261"/>
                  </a:ext>
                </a:extLst>
              </a:tr>
              <a:tr h="313611">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8a</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EU-Richtline 2012:</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"zur Energieeffizienz, zur Änderung der Richtlinien 2009/125/EG und 2010/30/EU und zur Aufhebung der Richtlinien 2004/8/EG und 2006/32/EG"</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Artikel 7</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extLst>
                  <a:ext uri="{0D108BD9-81ED-4DB2-BD59-A6C34878D82A}">
                    <a16:rowId xmlns:a16="http://schemas.microsoft.com/office/drawing/2014/main" val="3489797237"/>
                  </a:ext>
                </a:extLst>
              </a:tr>
              <a:tr h="313611">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8b</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t"/>
                      <a:r>
                        <a:rPr lang="de-DE" sz="1200" u="sng" strike="noStrike">
                          <a:solidFill>
                            <a:srgbClr val="3333FF"/>
                          </a:solidFill>
                          <a:effectLst/>
                          <a:latin typeface="Calibri" panose="020F0502020204030204" pitchFamily="34" charset="0"/>
                          <a:cs typeface="Calibri" panose="020F0502020204030204" pitchFamily="34" charset="0"/>
                        </a:rPr>
                        <a:t>EU-Richtline 2018</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"zur Änderung der Richtlinie 2012/27/EU zur Energieeffizienz"</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Artikel 7</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extLst>
                  <a:ext uri="{0D108BD9-81ED-4DB2-BD59-A6C34878D82A}">
                    <a16:rowId xmlns:a16="http://schemas.microsoft.com/office/drawing/2014/main" val="3440837907"/>
                  </a:ext>
                </a:extLst>
              </a:tr>
              <a:tr h="10453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9</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t"/>
                      <a:r>
                        <a:rPr lang="de-DE" sz="1200" u="sng" strike="noStrike" dirty="0">
                          <a:solidFill>
                            <a:srgbClr val="3333FF"/>
                          </a:solidFill>
                          <a:effectLst/>
                          <a:latin typeface="Calibri" panose="020F0502020204030204" pitchFamily="34" charset="0"/>
                          <a:cs typeface="Calibri" panose="020F0502020204030204" pitchFamily="34" charset="0"/>
                        </a:rPr>
                        <a:t>GEG 2020</a:t>
                      </a:r>
                      <a:endParaRPr lang="de-DE" sz="1200" b="0" i="0" u="sng"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extLst>
                  <a:ext uri="{0D108BD9-81ED-4DB2-BD59-A6C34878D82A}">
                    <a16:rowId xmlns:a16="http://schemas.microsoft.com/office/drawing/2014/main" val="4151630771"/>
                  </a:ext>
                </a:extLst>
              </a:tr>
              <a:tr h="225157">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10</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tc>
                <a:tc>
                  <a:txBody>
                    <a:bodyPr/>
                    <a:lstStyle/>
                    <a:p>
                      <a:pPr algn="l" fontAlgn="b"/>
                      <a:r>
                        <a:rPr lang="de-DE" sz="1200" u="sng" strike="noStrike">
                          <a:solidFill>
                            <a:srgbClr val="3333FF"/>
                          </a:solidFill>
                          <a:effectLst/>
                          <a:latin typeface="Calibri" panose="020F0502020204030204" pitchFamily="34" charset="0"/>
                          <a:cs typeface="Calibri" panose="020F0502020204030204" pitchFamily="34" charset="0"/>
                        </a:rPr>
                        <a:t>Fraunhofer ISE 2020</a:t>
                      </a:r>
                      <a:r>
                        <a:rPr lang="de-DE" sz="1200" u="none" strike="noStrike">
                          <a:solidFill>
                            <a:srgbClr val="3333FF"/>
                          </a:solidFill>
                          <a:effectLst/>
                          <a:latin typeface="Calibri" panose="020F0502020204030204" pitchFamily="34" charset="0"/>
                          <a:cs typeface="Calibri" panose="020F0502020204030204" pitchFamily="34" charset="0"/>
                        </a:rPr>
                        <a:t>:</a:t>
                      </a:r>
                      <a:br>
                        <a:rPr lang="de-DE" sz="1200" u="none" strike="noStrike">
                          <a:solidFill>
                            <a:srgbClr val="3333FF"/>
                          </a:solidFill>
                          <a:effectLst/>
                          <a:latin typeface="Calibri" panose="020F0502020204030204" pitchFamily="34" charset="0"/>
                          <a:cs typeface="Calibri" panose="020F0502020204030204" pitchFamily="34" charset="0"/>
                        </a:rPr>
                      </a:br>
                      <a:r>
                        <a:rPr lang="de-DE" sz="1200" u="none" strike="noStrike">
                          <a:solidFill>
                            <a:srgbClr val="3333FF"/>
                          </a:solidFill>
                          <a:effectLst/>
                          <a:latin typeface="Calibri" panose="020F0502020204030204" pitchFamily="34" charset="0"/>
                          <a:cs typeface="Calibri" panose="020F0502020204030204" pitchFamily="34" charset="0"/>
                        </a:rPr>
                        <a:t>Abschlußbericht "Wärmepumpen in Bestandsgebäden", Ergebnisse aus dem Forschungsbericht 'WP</a:t>
                      </a:r>
                      <a:r>
                        <a:rPr lang="de-DE" sz="1200" u="none" strike="noStrike" baseline="-25000">
                          <a:solidFill>
                            <a:srgbClr val="3333FF"/>
                          </a:solidFill>
                          <a:effectLst/>
                          <a:latin typeface="Calibri" panose="020F0502020204030204" pitchFamily="34" charset="0"/>
                          <a:cs typeface="Calibri" panose="020F0502020204030204" pitchFamily="34" charset="0"/>
                        </a:rPr>
                        <a:t>Smar</a:t>
                      </a:r>
                      <a:r>
                        <a:rPr lang="de-DE" sz="1200" u="none" strike="noStrike">
                          <a:solidFill>
                            <a:srgbClr val="3333FF"/>
                          </a:solidFill>
                          <a:effectLst/>
                          <a:latin typeface="Calibri" panose="020F0502020204030204" pitchFamily="34" charset="0"/>
                          <a:cs typeface="Calibri" panose="020F0502020204030204" pitchFamily="34" charset="0"/>
                        </a:rPr>
                        <a:t>t im Bestand'</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nchor="b"/>
                </a:tc>
                <a:extLst>
                  <a:ext uri="{0D108BD9-81ED-4DB2-BD59-A6C34878D82A}">
                    <a16:rowId xmlns:a16="http://schemas.microsoft.com/office/drawing/2014/main" val="1243234796"/>
                  </a:ext>
                </a:extLst>
              </a:tr>
              <a:tr h="209074">
                <a:tc>
                  <a:txBody>
                    <a:bodyPr/>
                    <a:lstStyle/>
                    <a:p>
                      <a:pPr algn="ctr" fontAlgn="t"/>
                      <a:r>
                        <a:rPr lang="de-DE" sz="1200" u="none" strike="noStrike">
                          <a:solidFill>
                            <a:srgbClr val="3333FF"/>
                          </a:solidFill>
                          <a:effectLst/>
                          <a:latin typeface="Calibri" panose="020F0502020204030204" pitchFamily="34" charset="0"/>
                          <a:cs typeface="Calibri" panose="020F0502020204030204" pitchFamily="34" charset="0"/>
                        </a:rPr>
                        <a:t>11</a:t>
                      </a:r>
                      <a:endParaRPr lang="de-DE" sz="1200" b="0" i="0" u="none" strike="noStrike">
                        <a:solidFill>
                          <a:srgbClr val="3333FF"/>
                        </a:solidFill>
                        <a:effectLst/>
                        <a:latin typeface="Calibri" panose="020F0502020204030204" pitchFamily="34" charset="0"/>
                        <a:cs typeface="Calibri" panose="020F0502020204030204" pitchFamily="34" charset="0"/>
                      </a:endParaRPr>
                    </a:p>
                  </a:txBody>
                  <a:tcPr marL="3804" marR="3804" marT="3804" marB="0">
                    <a:solidFill>
                      <a:schemeClr val="bg1"/>
                    </a:solidFill>
                  </a:tcPr>
                </a:tc>
                <a:tc>
                  <a:txBody>
                    <a:bodyPr/>
                    <a:lstStyle/>
                    <a:p>
                      <a:pPr algn="l" fontAlgn="b"/>
                      <a:r>
                        <a:rPr lang="de-DE" sz="1200" u="sng" strike="noStrike" dirty="0">
                          <a:solidFill>
                            <a:srgbClr val="3333FF"/>
                          </a:solidFill>
                          <a:effectLst/>
                          <a:latin typeface="Calibri" panose="020F0502020204030204" pitchFamily="34" charset="0"/>
                          <a:cs typeface="Calibri" panose="020F0502020204030204" pitchFamily="34" charset="0"/>
                        </a:rPr>
                        <a:t>Bayrisches Landwirtschaftliches Wochenblatt 2020:</a:t>
                      </a:r>
                      <a:br>
                        <a:rPr lang="de-DE" sz="1200" u="none" strike="noStrike" dirty="0">
                          <a:solidFill>
                            <a:srgbClr val="3333FF"/>
                          </a:solidFill>
                          <a:effectLst/>
                          <a:latin typeface="Calibri" panose="020F0502020204030204" pitchFamily="34" charset="0"/>
                          <a:cs typeface="Calibri" panose="020F0502020204030204" pitchFamily="34" charset="0"/>
                        </a:rPr>
                      </a:br>
                      <a:r>
                        <a:rPr lang="de-DE" sz="1200" u="none" strike="noStrike" dirty="0">
                          <a:solidFill>
                            <a:srgbClr val="3333FF"/>
                          </a:solidFill>
                          <a:effectLst/>
                          <a:latin typeface="Calibri" panose="020F0502020204030204" pitchFamily="34" charset="0"/>
                          <a:cs typeface="Calibri" panose="020F0502020204030204" pitchFamily="34" charset="0"/>
                        </a:rPr>
                        <a:t>E-Traktor: Technik mächtig unter Strom </a:t>
                      </a:r>
                      <a:endParaRPr lang="de-DE" sz="1200" b="0" i="0" u="none" strike="noStrike" dirty="0">
                        <a:solidFill>
                          <a:srgbClr val="3333FF"/>
                        </a:solidFill>
                        <a:effectLst/>
                        <a:latin typeface="Calibri" panose="020F0502020204030204" pitchFamily="34" charset="0"/>
                        <a:cs typeface="Calibri" panose="020F0502020204030204" pitchFamily="34" charset="0"/>
                      </a:endParaRPr>
                    </a:p>
                  </a:txBody>
                  <a:tcPr marL="3804" marR="3804" marT="3804" marB="0" anchor="b">
                    <a:solidFill>
                      <a:schemeClr val="bg1"/>
                    </a:solidFill>
                  </a:tcPr>
                </a:tc>
                <a:extLst>
                  <a:ext uri="{0D108BD9-81ED-4DB2-BD59-A6C34878D82A}">
                    <a16:rowId xmlns:a16="http://schemas.microsoft.com/office/drawing/2014/main" val="2724284877"/>
                  </a:ext>
                </a:extLst>
              </a:tr>
            </a:tbl>
          </a:graphicData>
        </a:graphic>
      </p:graphicFrame>
    </p:spTree>
    <p:extLst>
      <p:ext uri="{BB962C8B-B14F-4D97-AF65-F5344CB8AC3E}">
        <p14:creationId xmlns:p14="http://schemas.microsoft.com/office/powerpoint/2010/main" val="1702197998"/>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feld 53">
            <a:extLst>
              <a:ext uri="{FF2B5EF4-FFF2-40B4-BE49-F238E27FC236}">
                <a16:creationId xmlns:a16="http://schemas.microsoft.com/office/drawing/2014/main" id="{C509B89D-5FB6-43D9-BE31-B22E18A7231E}"/>
              </a:ext>
            </a:extLst>
          </p:cNvPr>
          <p:cNvSpPr txBox="1">
            <a:spLocks noChangeArrowheads="1"/>
          </p:cNvSpPr>
          <p:nvPr/>
        </p:nvSpPr>
        <p:spPr bwMode="auto">
          <a:xfrm>
            <a:off x="8916988" y="1779588"/>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chemeClr val="accent2"/>
                </a:solidFill>
              </a:rPr>
              <a:t>2040</a:t>
            </a:r>
          </a:p>
        </p:txBody>
      </p:sp>
      <p:sp>
        <p:nvSpPr>
          <p:cNvPr id="9" name="Rechteck 8">
            <a:extLst>
              <a:ext uri="{FF2B5EF4-FFF2-40B4-BE49-F238E27FC236}">
                <a16:creationId xmlns:a16="http://schemas.microsoft.com/office/drawing/2014/main" id="{68D378A7-2158-4E9F-844C-91876B078FBA}"/>
              </a:ext>
            </a:extLst>
          </p:cNvPr>
          <p:cNvSpPr/>
          <p:nvPr/>
        </p:nvSpPr>
        <p:spPr bwMode="auto">
          <a:xfrm>
            <a:off x="0" y="0"/>
            <a:ext cx="9906000" cy="6243638"/>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lstStyle/>
          <a:p>
            <a:pPr>
              <a:buFontTx/>
              <a:buChar char="•"/>
              <a:defRPr/>
            </a:pPr>
            <a:endParaRPr lang="de-DE" dirty="0">
              <a:latin typeface="Arial" charset="0"/>
            </a:endParaRPr>
          </a:p>
        </p:txBody>
      </p:sp>
      <p:grpSp>
        <p:nvGrpSpPr>
          <p:cNvPr id="76804" name="Gruppieren 2">
            <a:extLst>
              <a:ext uri="{FF2B5EF4-FFF2-40B4-BE49-F238E27FC236}">
                <a16:creationId xmlns:a16="http://schemas.microsoft.com/office/drawing/2014/main" id="{A36E783A-CC43-4E52-A92A-8CB1D1312BE2}"/>
              </a:ext>
            </a:extLst>
          </p:cNvPr>
          <p:cNvGrpSpPr>
            <a:grpSpLocks/>
          </p:cNvGrpSpPr>
          <p:nvPr/>
        </p:nvGrpSpPr>
        <p:grpSpPr bwMode="auto">
          <a:xfrm>
            <a:off x="830263" y="704850"/>
            <a:ext cx="8154987" cy="5046663"/>
            <a:chOff x="1960546" y="2930858"/>
            <a:chExt cx="5987996" cy="2821360"/>
          </a:xfrm>
        </p:grpSpPr>
        <p:sp>
          <p:nvSpPr>
            <p:cNvPr id="76810" name="Freihandform: Form 10">
              <a:extLst>
                <a:ext uri="{FF2B5EF4-FFF2-40B4-BE49-F238E27FC236}">
                  <a16:creationId xmlns:a16="http://schemas.microsoft.com/office/drawing/2014/main" id="{42264575-E63E-475A-8149-D927FC922643}"/>
                </a:ext>
              </a:extLst>
            </p:cNvPr>
            <p:cNvSpPr>
              <a:spLocks/>
            </p:cNvSpPr>
            <p:nvPr/>
          </p:nvSpPr>
          <p:spPr bwMode="auto">
            <a:xfrm rot="286618">
              <a:off x="1960546" y="2930858"/>
              <a:ext cx="5987996" cy="2788920"/>
            </a:xfrm>
            <a:custGeom>
              <a:avLst/>
              <a:gdLst>
                <a:gd name="T0" fmla="*/ 1 w 8519160"/>
                <a:gd name="T1" fmla="*/ 2766060 h 2788920"/>
                <a:gd name="T2" fmla="*/ 1 w 8519160"/>
                <a:gd name="T3" fmla="*/ 2727960 h 2788920"/>
                <a:gd name="T4" fmla="*/ 1 w 8519160"/>
                <a:gd name="T5" fmla="*/ 2636520 h 2788920"/>
                <a:gd name="T6" fmla="*/ 1 w 8519160"/>
                <a:gd name="T7" fmla="*/ 2560320 h 2788920"/>
                <a:gd name="T8" fmla="*/ 1 w 8519160"/>
                <a:gd name="T9" fmla="*/ 2514600 h 2788920"/>
                <a:gd name="T10" fmla="*/ 1 w 8519160"/>
                <a:gd name="T11" fmla="*/ 2461260 h 2788920"/>
                <a:gd name="T12" fmla="*/ 1 w 8519160"/>
                <a:gd name="T13" fmla="*/ 2362200 h 2788920"/>
                <a:gd name="T14" fmla="*/ 1 w 8519160"/>
                <a:gd name="T15" fmla="*/ 2247900 h 2788920"/>
                <a:gd name="T16" fmla="*/ 1 w 8519160"/>
                <a:gd name="T17" fmla="*/ 2186940 h 2788920"/>
                <a:gd name="T18" fmla="*/ 1 w 8519160"/>
                <a:gd name="T19" fmla="*/ 2148840 h 2788920"/>
                <a:gd name="T20" fmla="*/ 1 w 8519160"/>
                <a:gd name="T21" fmla="*/ 2095500 h 2788920"/>
                <a:gd name="T22" fmla="*/ 1 w 8519160"/>
                <a:gd name="T23" fmla="*/ 2057400 h 2788920"/>
                <a:gd name="T24" fmla="*/ 1 w 8519160"/>
                <a:gd name="T25" fmla="*/ 2034540 h 2788920"/>
                <a:gd name="T26" fmla="*/ 1 w 8519160"/>
                <a:gd name="T27" fmla="*/ 2004060 h 2788920"/>
                <a:gd name="T28" fmla="*/ 1 w 8519160"/>
                <a:gd name="T29" fmla="*/ 1973580 h 2788920"/>
                <a:gd name="T30" fmla="*/ 1 w 8519160"/>
                <a:gd name="T31" fmla="*/ 1920240 h 2788920"/>
                <a:gd name="T32" fmla="*/ 1 w 8519160"/>
                <a:gd name="T33" fmla="*/ 1866900 h 2788920"/>
                <a:gd name="T34" fmla="*/ 1 w 8519160"/>
                <a:gd name="T35" fmla="*/ 1790700 h 2788920"/>
                <a:gd name="T36" fmla="*/ 1 w 8519160"/>
                <a:gd name="T37" fmla="*/ 1691640 h 2788920"/>
                <a:gd name="T38" fmla="*/ 1 w 8519160"/>
                <a:gd name="T39" fmla="*/ 1630680 h 2788920"/>
                <a:gd name="T40" fmla="*/ 1 w 8519160"/>
                <a:gd name="T41" fmla="*/ 1584960 h 2788920"/>
                <a:gd name="T42" fmla="*/ 1 w 8519160"/>
                <a:gd name="T43" fmla="*/ 1554480 h 2788920"/>
                <a:gd name="T44" fmla="*/ 1 w 8519160"/>
                <a:gd name="T45" fmla="*/ 1516380 h 2788920"/>
                <a:gd name="T46" fmla="*/ 1 w 8519160"/>
                <a:gd name="T47" fmla="*/ 1424940 h 2788920"/>
                <a:gd name="T48" fmla="*/ 1 w 8519160"/>
                <a:gd name="T49" fmla="*/ 1386840 h 2788920"/>
                <a:gd name="T50" fmla="*/ 1 w 8519160"/>
                <a:gd name="T51" fmla="*/ 1341120 h 2788920"/>
                <a:gd name="T52" fmla="*/ 1 w 8519160"/>
                <a:gd name="T53" fmla="*/ 1318260 h 2788920"/>
                <a:gd name="T54" fmla="*/ 1 w 8519160"/>
                <a:gd name="T55" fmla="*/ 1287780 h 2788920"/>
                <a:gd name="T56" fmla="*/ 1 w 8519160"/>
                <a:gd name="T57" fmla="*/ 1234440 h 2788920"/>
                <a:gd name="T58" fmla="*/ 1 w 8519160"/>
                <a:gd name="T59" fmla="*/ 1158240 h 2788920"/>
                <a:gd name="T60" fmla="*/ 1 w 8519160"/>
                <a:gd name="T61" fmla="*/ 1097280 h 2788920"/>
                <a:gd name="T62" fmla="*/ 1 w 8519160"/>
                <a:gd name="T63" fmla="*/ 1059180 h 2788920"/>
                <a:gd name="T64" fmla="*/ 1 w 8519160"/>
                <a:gd name="T65" fmla="*/ 1005840 h 2788920"/>
                <a:gd name="T66" fmla="*/ 1 w 8519160"/>
                <a:gd name="T67" fmla="*/ 967740 h 2788920"/>
                <a:gd name="T68" fmla="*/ 1 w 8519160"/>
                <a:gd name="T69" fmla="*/ 899160 h 2788920"/>
                <a:gd name="T70" fmla="*/ 1 w 8519160"/>
                <a:gd name="T71" fmla="*/ 861060 h 2788920"/>
                <a:gd name="T72" fmla="*/ 1 w 8519160"/>
                <a:gd name="T73" fmla="*/ 830580 h 2788920"/>
                <a:gd name="T74" fmla="*/ 1 w 8519160"/>
                <a:gd name="T75" fmla="*/ 800100 h 2788920"/>
                <a:gd name="T76" fmla="*/ 1 w 8519160"/>
                <a:gd name="T77" fmla="*/ 723900 h 2788920"/>
                <a:gd name="T78" fmla="*/ 1 w 8519160"/>
                <a:gd name="T79" fmla="*/ 655320 h 2788920"/>
                <a:gd name="T80" fmla="*/ 1 w 8519160"/>
                <a:gd name="T81" fmla="*/ 617220 h 2788920"/>
                <a:gd name="T82" fmla="*/ 1 w 8519160"/>
                <a:gd name="T83" fmla="*/ 541020 h 2788920"/>
                <a:gd name="T84" fmla="*/ 1 w 8519160"/>
                <a:gd name="T85" fmla="*/ 502920 h 2788920"/>
                <a:gd name="T86" fmla="*/ 1 w 8519160"/>
                <a:gd name="T87" fmla="*/ 464820 h 2788920"/>
                <a:gd name="T88" fmla="*/ 1 w 8519160"/>
                <a:gd name="T89" fmla="*/ 434340 h 2788920"/>
                <a:gd name="T90" fmla="*/ 1 w 8519160"/>
                <a:gd name="T91" fmla="*/ 411480 h 2788920"/>
                <a:gd name="T92" fmla="*/ 1 w 8519160"/>
                <a:gd name="T93" fmla="*/ 381000 h 2788920"/>
                <a:gd name="T94" fmla="*/ 1 w 8519160"/>
                <a:gd name="T95" fmla="*/ 304800 h 2788920"/>
                <a:gd name="T96" fmla="*/ 1 w 8519160"/>
                <a:gd name="T97" fmla="*/ 274320 h 2788920"/>
                <a:gd name="T98" fmla="*/ 1 w 8519160"/>
                <a:gd name="T99" fmla="*/ 243840 h 2788920"/>
                <a:gd name="T100" fmla="*/ 1 w 8519160"/>
                <a:gd name="T101" fmla="*/ 220980 h 2788920"/>
                <a:gd name="T102" fmla="*/ 1 w 8519160"/>
                <a:gd name="T103" fmla="*/ 190500 h 2788920"/>
                <a:gd name="T104" fmla="*/ 1 w 8519160"/>
                <a:gd name="T105" fmla="*/ 129540 h 2788920"/>
                <a:gd name="T106" fmla="*/ 1 w 8519160"/>
                <a:gd name="T107" fmla="*/ 22860 h 2788920"/>
                <a:gd name="T108" fmla="*/ 1 w 8519160"/>
                <a:gd name="T109" fmla="*/ 30480 h 27889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519160" h="2788920">
                  <a:moveTo>
                    <a:pt x="0" y="2788920"/>
                  </a:moveTo>
                  <a:cubicBezTo>
                    <a:pt x="12700" y="2783840"/>
                    <a:pt x="25124" y="2778005"/>
                    <a:pt x="38100" y="2773680"/>
                  </a:cubicBezTo>
                  <a:cubicBezTo>
                    <a:pt x="48035" y="2770368"/>
                    <a:pt x="58549" y="2769069"/>
                    <a:pt x="68580" y="2766060"/>
                  </a:cubicBezTo>
                  <a:cubicBezTo>
                    <a:pt x="83967" y="2761444"/>
                    <a:pt x="99060" y="2755900"/>
                    <a:pt x="114300" y="2750820"/>
                  </a:cubicBezTo>
                  <a:cubicBezTo>
                    <a:pt x="121920" y="2748280"/>
                    <a:pt x="130477" y="2747655"/>
                    <a:pt x="137160" y="2743200"/>
                  </a:cubicBezTo>
                  <a:cubicBezTo>
                    <a:pt x="144780" y="2738120"/>
                    <a:pt x="151602" y="2731568"/>
                    <a:pt x="160020" y="2727960"/>
                  </a:cubicBezTo>
                  <a:cubicBezTo>
                    <a:pt x="194200" y="2713311"/>
                    <a:pt x="183703" y="2727548"/>
                    <a:pt x="213360" y="2712720"/>
                  </a:cubicBezTo>
                  <a:cubicBezTo>
                    <a:pt x="265983" y="2686408"/>
                    <a:pt x="203265" y="2705719"/>
                    <a:pt x="266700" y="2689860"/>
                  </a:cubicBezTo>
                  <a:cubicBezTo>
                    <a:pt x="321578" y="2634982"/>
                    <a:pt x="291286" y="2648367"/>
                    <a:pt x="350520" y="2636520"/>
                  </a:cubicBezTo>
                  <a:cubicBezTo>
                    <a:pt x="360680" y="2628900"/>
                    <a:pt x="369395" y="2618818"/>
                    <a:pt x="381000" y="2613660"/>
                  </a:cubicBezTo>
                  <a:cubicBezTo>
                    <a:pt x="439306" y="2587746"/>
                    <a:pt x="401289" y="2628919"/>
                    <a:pt x="464820" y="2590800"/>
                  </a:cubicBezTo>
                  <a:cubicBezTo>
                    <a:pt x="547136" y="2541410"/>
                    <a:pt x="463636" y="2586482"/>
                    <a:pt x="533400" y="2560320"/>
                  </a:cubicBezTo>
                  <a:cubicBezTo>
                    <a:pt x="544036" y="2556332"/>
                    <a:pt x="553500" y="2549693"/>
                    <a:pt x="563880" y="2545080"/>
                  </a:cubicBezTo>
                  <a:cubicBezTo>
                    <a:pt x="576379" y="2539525"/>
                    <a:pt x="589481" y="2535395"/>
                    <a:pt x="601980" y="2529840"/>
                  </a:cubicBezTo>
                  <a:cubicBezTo>
                    <a:pt x="612360" y="2525227"/>
                    <a:pt x="621824" y="2518588"/>
                    <a:pt x="632460" y="2514600"/>
                  </a:cubicBezTo>
                  <a:cubicBezTo>
                    <a:pt x="642266" y="2510923"/>
                    <a:pt x="653273" y="2511008"/>
                    <a:pt x="662940" y="2506980"/>
                  </a:cubicBezTo>
                  <a:cubicBezTo>
                    <a:pt x="683911" y="2498242"/>
                    <a:pt x="702347" y="2483684"/>
                    <a:pt x="723900" y="2476500"/>
                  </a:cubicBezTo>
                  <a:cubicBezTo>
                    <a:pt x="739140" y="2471420"/>
                    <a:pt x="755252" y="2468444"/>
                    <a:pt x="769620" y="2461260"/>
                  </a:cubicBezTo>
                  <a:cubicBezTo>
                    <a:pt x="839947" y="2426096"/>
                    <a:pt x="808540" y="2436290"/>
                    <a:pt x="861060" y="2423160"/>
                  </a:cubicBezTo>
                  <a:cubicBezTo>
                    <a:pt x="876300" y="2413000"/>
                    <a:pt x="893828" y="2405632"/>
                    <a:pt x="906780" y="2392680"/>
                  </a:cubicBezTo>
                  <a:cubicBezTo>
                    <a:pt x="935320" y="2364140"/>
                    <a:pt x="919417" y="2373228"/>
                    <a:pt x="952500" y="2362200"/>
                  </a:cubicBezTo>
                  <a:cubicBezTo>
                    <a:pt x="960120" y="2354580"/>
                    <a:pt x="967020" y="2346164"/>
                    <a:pt x="975360" y="2339340"/>
                  </a:cubicBezTo>
                  <a:lnTo>
                    <a:pt x="1066800" y="2270760"/>
                  </a:lnTo>
                  <a:cubicBezTo>
                    <a:pt x="1076960" y="2263140"/>
                    <a:pt x="1086713" y="2254945"/>
                    <a:pt x="1097280" y="2247900"/>
                  </a:cubicBezTo>
                  <a:cubicBezTo>
                    <a:pt x="1112520" y="2237740"/>
                    <a:pt x="1128347" y="2228410"/>
                    <a:pt x="1143000" y="2217420"/>
                  </a:cubicBezTo>
                  <a:cubicBezTo>
                    <a:pt x="1153160" y="2209800"/>
                    <a:pt x="1162453" y="2200861"/>
                    <a:pt x="1173480" y="2194560"/>
                  </a:cubicBezTo>
                  <a:cubicBezTo>
                    <a:pt x="1180454" y="2190575"/>
                    <a:pt x="1188617" y="2189147"/>
                    <a:pt x="1196340" y="2186940"/>
                  </a:cubicBezTo>
                  <a:cubicBezTo>
                    <a:pt x="1215674" y="2181416"/>
                    <a:pt x="1231410" y="2179530"/>
                    <a:pt x="1249680" y="2171700"/>
                  </a:cubicBezTo>
                  <a:cubicBezTo>
                    <a:pt x="1260121" y="2167225"/>
                    <a:pt x="1269719" y="2160935"/>
                    <a:pt x="1280160" y="2156460"/>
                  </a:cubicBezTo>
                  <a:cubicBezTo>
                    <a:pt x="1287543" y="2153296"/>
                    <a:pt x="1295523" y="2151723"/>
                    <a:pt x="1303020" y="2148840"/>
                  </a:cubicBezTo>
                  <a:cubicBezTo>
                    <a:pt x="1328553" y="2139020"/>
                    <a:pt x="1352031" y="2121381"/>
                    <a:pt x="1379220" y="2118360"/>
                  </a:cubicBezTo>
                  <a:lnTo>
                    <a:pt x="1447800" y="2110740"/>
                  </a:lnTo>
                  <a:cubicBezTo>
                    <a:pt x="1478670" y="2100450"/>
                    <a:pt x="1469680" y="2102396"/>
                    <a:pt x="1508760" y="2095500"/>
                  </a:cubicBezTo>
                  <a:cubicBezTo>
                    <a:pt x="1539190" y="2090130"/>
                    <a:pt x="1570885" y="2090032"/>
                    <a:pt x="1600200" y="2080260"/>
                  </a:cubicBezTo>
                  <a:cubicBezTo>
                    <a:pt x="1617270" y="2074570"/>
                    <a:pt x="1635771" y="2067754"/>
                    <a:pt x="1653540" y="2065020"/>
                  </a:cubicBezTo>
                  <a:cubicBezTo>
                    <a:pt x="1676273" y="2061523"/>
                    <a:pt x="1699321" y="2060440"/>
                    <a:pt x="1722120" y="2057400"/>
                  </a:cubicBezTo>
                  <a:cubicBezTo>
                    <a:pt x="1737435" y="2055358"/>
                    <a:pt x="1752758" y="2053132"/>
                    <a:pt x="1767840" y="2049780"/>
                  </a:cubicBezTo>
                  <a:cubicBezTo>
                    <a:pt x="1775681" y="2048038"/>
                    <a:pt x="1782738" y="2043222"/>
                    <a:pt x="1790700" y="2042160"/>
                  </a:cubicBezTo>
                  <a:cubicBezTo>
                    <a:pt x="1821017" y="2038118"/>
                    <a:pt x="1851660" y="2037080"/>
                    <a:pt x="1882140" y="2034540"/>
                  </a:cubicBezTo>
                  <a:cubicBezTo>
                    <a:pt x="1889760" y="2032000"/>
                    <a:pt x="1897208" y="2028868"/>
                    <a:pt x="1905000" y="2026920"/>
                  </a:cubicBezTo>
                  <a:cubicBezTo>
                    <a:pt x="1949990" y="2015673"/>
                    <a:pt x="1974869" y="2016412"/>
                    <a:pt x="2026920" y="2011680"/>
                  </a:cubicBezTo>
                  <a:cubicBezTo>
                    <a:pt x="2039620" y="2009140"/>
                    <a:pt x="2052455" y="2007201"/>
                    <a:pt x="2065020" y="2004060"/>
                  </a:cubicBezTo>
                  <a:cubicBezTo>
                    <a:pt x="2072812" y="2002112"/>
                    <a:pt x="2080004" y="1998015"/>
                    <a:pt x="2087880" y="1996440"/>
                  </a:cubicBezTo>
                  <a:cubicBezTo>
                    <a:pt x="2105492" y="1992918"/>
                    <a:pt x="2123549" y="1992033"/>
                    <a:pt x="2141220" y="1988820"/>
                  </a:cubicBezTo>
                  <a:cubicBezTo>
                    <a:pt x="2224652" y="1973651"/>
                    <a:pt x="2111484" y="1988706"/>
                    <a:pt x="2209800" y="1973580"/>
                  </a:cubicBezTo>
                  <a:cubicBezTo>
                    <a:pt x="2350627" y="1951914"/>
                    <a:pt x="2182166" y="1983679"/>
                    <a:pt x="2346960" y="1950720"/>
                  </a:cubicBezTo>
                  <a:cubicBezTo>
                    <a:pt x="2359660" y="1948180"/>
                    <a:pt x="2372773" y="1947196"/>
                    <a:pt x="2385060" y="1943100"/>
                  </a:cubicBezTo>
                  <a:cubicBezTo>
                    <a:pt x="2432013" y="1927449"/>
                    <a:pt x="2381904" y="1945349"/>
                    <a:pt x="2438400" y="1920240"/>
                  </a:cubicBezTo>
                  <a:cubicBezTo>
                    <a:pt x="2450899" y="1914685"/>
                    <a:pt x="2463693" y="1909803"/>
                    <a:pt x="2476500" y="1905000"/>
                  </a:cubicBezTo>
                  <a:cubicBezTo>
                    <a:pt x="2484021" y="1902180"/>
                    <a:pt x="2492339" y="1901281"/>
                    <a:pt x="2499360" y="1897380"/>
                  </a:cubicBezTo>
                  <a:cubicBezTo>
                    <a:pt x="2515371" y="1888485"/>
                    <a:pt x="2529840" y="1877060"/>
                    <a:pt x="2545080" y="1866900"/>
                  </a:cubicBezTo>
                  <a:cubicBezTo>
                    <a:pt x="2552700" y="1861820"/>
                    <a:pt x="2561464" y="1858136"/>
                    <a:pt x="2567940" y="1851660"/>
                  </a:cubicBezTo>
                  <a:cubicBezTo>
                    <a:pt x="2588721" y="1830879"/>
                    <a:pt x="2595213" y="1822232"/>
                    <a:pt x="2621280" y="1805940"/>
                  </a:cubicBezTo>
                  <a:cubicBezTo>
                    <a:pt x="2630913" y="1799920"/>
                    <a:pt x="2642517" y="1797302"/>
                    <a:pt x="2651760" y="1790700"/>
                  </a:cubicBezTo>
                  <a:cubicBezTo>
                    <a:pt x="2660529" y="1784436"/>
                    <a:pt x="2666114" y="1774456"/>
                    <a:pt x="2674620" y="1767840"/>
                  </a:cubicBezTo>
                  <a:cubicBezTo>
                    <a:pt x="2689078" y="1756595"/>
                    <a:pt x="2705435" y="1748006"/>
                    <a:pt x="2720340" y="1737360"/>
                  </a:cubicBezTo>
                  <a:cubicBezTo>
                    <a:pt x="2741009" y="1722597"/>
                    <a:pt x="2760980" y="1706880"/>
                    <a:pt x="2781300" y="1691640"/>
                  </a:cubicBezTo>
                  <a:lnTo>
                    <a:pt x="2811780" y="1668780"/>
                  </a:lnTo>
                  <a:cubicBezTo>
                    <a:pt x="2821940" y="1661160"/>
                    <a:pt x="2831693" y="1652965"/>
                    <a:pt x="2842260" y="1645920"/>
                  </a:cubicBezTo>
                  <a:cubicBezTo>
                    <a:pt x="2849880" y="1640840"/>
                    <a:pt x="2856702" y="1634288"/>
                    <a:pt x="2865120" y="1630680"/>
                  </a:cubicBezTo>
                  <a:cubicBezTo>
                    <a:pt x="2874746" y="1626555"/>
                    <a:pt x="2885794" y="1626737"/>
                    <a:pt x="2895600" y="1623060"/>
                  </a:cubicBezTo>
                  <a:cubicBezTo>
                    <a:pt x="2932080" y="1609380"/>
                    <a:pt x="2916141" y="1607769"/>
                    <a:pt x="2948940" y="1600200"/>
                  </a:cubicBezTo>
                  <a:cubicBezTo>
                    <a:pt x="2974180" y="1594375"/>
                    <a:pt x="2999343" y="1587305"/>
                    <a:pt x="3025140" y="1584960"/>
                  </a:cubicBezTo>
                  <a:cubicBezTo>
                    <a:pt x="3157088" y="1572965"/>
                    <a:pt x="3080944" y="1578815"/>
                    <a:pt x="3253740" y="1569720"/>
                  </a:cubicBezTo>
                  <a:cubicBezTo>
                    <a:pt x="3266440" y="1567180"/>
                    <a:pt x="3279065" y="1564229"/>
                    <a:pt x="3291840" y="1562100"/>
                  </a:cubicBezTo>
                  <a:cubicBezTo>
                    <a:pt x="3309556" y="1559147"/>
                    <a:pt x="3327509" y="1557693"/>
                    <a:pt x="3345180" y="1554480"/>
                  </a:cubicBezTo>
                  <a:cubicBezTo>
                    <a:pt x="3355484" y="1552607"/>
                    <a:pt x="3365309" y="1548452"/>
                    <a:pt x="3375660" y="1546860"/>
                  </a:cubicBezTo>
                  <a:cubicBezTo>
                    <a:pt x="3398393" y="1543363"/>
                    <a:pt x="3421380" y="1541780"/>
                    <a:pt x="3444240" y="1539240"/>
                  </a:cubicBezTo>
                  <a:cubicBezTo>
                    <a:pt x="3496128" y="1521944"/>
                    <a:pt x="3432308" y="1543715"/>
                    <a:pt x="3505200" y="1516380"/>
                  </a:cubicBezTo>
                  <a:cubicBezTo>
                    <a:pt x="3558099" y="1496543"/>
                    <a:pt x="3536085" y="1516178"/>
                    <a:pt x="3627120" y="1470660"/>
                  </a:cubicBezTo>
                  <a:cubicBezTo>
                    <a:pt x="3728209" y="1420115"/>
                    <a:pt x="3601975" y="1481436"/>
                    <a:pt x="3680460" y="1447800"/>
                  </a:cubicBezTo>
                  <a:cubicBezTo>
                    <a:pt x="3736246" y="1423892"/>
                    <a:pt x="3685225" y="1438989"/>
                    <a:pt x="3741420" y="1424940"/>
                  </a:cubicBezTo>
                  <a:cubicBezTo>
                    <a:pt x="3749040" y="1419860"/>
                    <a:pt x="3755862" y="1413308"/>
                    <a:pt x="3764280" y="1409700"/>
                  </a:cubicBezTo>
                  <a:cubicBezTo>
                    <a:pt x="3773906" y="1405575"/>
                    <a:pt x="3784467" y="1404010"/>
                    <a:pt x="3794760" y="1402080"/>
                  </a:cubicBezTo>
                  <a:cubicBezTo>
                    <a:pt x="3825131" y="1396385"/>
                    <a:pt x="3855720" y="1391920"/>
                    <a:pt x="3886200" y="1386840"/>
                  </a:cubicBezTo>
                  <a:cubicBezTo>
                    <a:pt x="4050851" y="1359398"/>
                    <a:pt x="3798965" y="1401015"/>
                    <a:pt x="3985260" y="1371600"/>
                  </a:cubicBezTo>
                  <a:cubicBezTo>
                    <a:pt x="4175290" y="1341595"/>
                    <a:pt x="4010432" y="1367716"/>
                    <a:pt x="4114800" y="1348740"/>
                  </a:cubicBezTo>
                  <a:cubicBezTo>
                    <a:pt x="4130001" y="1345976"/>
                    <a:pt x="4145319" y="1343884"/>
                    <a:pt x="4160520" y="1341120"/>
                  </a:cubicBezTo>
                  <a:cubicBezTo>
                    <a:pt x="4173263" y="1338803"/>
                    <a:pt x="4185845" y="1335629"/>
                    <a:pt x="4198620" y="1333500"/>
                  </a:cubicBezTo>
                  <a:cubicBezTo>
                    <a:pt x="4216336" y="1330547"/>
                    <a:pt x="4234244" y="1328833"/>
                    <a:pt x="4251960" y="1325880"/>
                  </a:cubicBezTo>
                  <a:cubicBezTo>
                    <a:pt x="4264735" y="1323751"/>
                    <a:pt x="4277655" y="1321982"/>
                    <a:pt x="4290060" y="1318260"/>
                  </a:cubicBezTo>
                  <a:cubicBezTo>
                    <a:pt x="4303161" y="1314330"/>
                    <a:pt x="4314607" y="1304868"/>
                    <a:pt x="4328160" y="1303020"/>
                  </a:cubicBezTo>
                  <a:cubicBezTo>
                    <a:pt x="4371018" y="1297176"/>
                    <a:pt x="4414520" y="1297940"/>
                    <a:pt x="4457700" y="1295400"/>
                  </a:cubicBezTo>
                  <a:cubicBezTo>
                    <a:pt x="4472940" y="1292860"/>
                    <a:pt x="4488270" y="1290810"/>
                    <a:pt x="4503420" y="1287780"/>
                  </a:cubicBezTo>
                  <a:cubicBezTo>
                    <a:pt x="4551013" y="1278261"/>
                    <a:pt x="4516816" y="1283434"/>
                    <a:pt x="4556760" y="1272540"/>
                  </a:cubicBezTo>
                  <a:cubicBezTo>
                    <a:pt x="4607308" y="1258754"/>
                    <a:pt x="4611389" y="1258566"/>
                    <a:pt x="4655820" y="1249680"/>
                  </a:cubicBezTo>
                  <a:cubicBezTo>
                    <a:pt x="4663440" y="1244600"/>
                    <a:pt x="4670489" y="1238536"/>
                    <a:pt x="4678680" y="1234440"/>
                  </a:cubicBezTo>
                  <a:cubicBezTo>
                    <a:pt x="4702869" y="1222345"/>
                    <a:pt x="4767723" y="1202219"/>
                    <a:pt x="4785360" y="1196340"/>
                  </a:cubicBezTo>
                  <a:cubicBezTo>
                    <a:pt x="4792980" y="1193800"/>
                    <a:pt x="4801036" y="1192312"/>
                    <a:pt x="4808220" y="1188720"/>
                  </a:cubicBezTo>
                  <a:cubicBezTo>
                    <a:pt x="4842728" y="1171466"/>
                    <a:pt x="4846448" y="1166912"/>
                    <a:pt x="4876800" y="1158240"/>
                  </a:cubicBezTo>
                  <a:cubicBezTo>
                    <a:pt x="4888193" y="1154985"/>
                    <a:pt x="4917960" y="1149090"/>
                    <a:pt x="4930140" y="1143000"/>
                  </a:cubicBezTo>
                  <a:cubicBezTo>
                    <a:pt x="4943387" y="1136376"/>
                    <a:pt x="4954757" y="1126269"/>
                    <a:pt x="4968240" y="1120140"/>
                  </a:cubicBezTo>
                  <a:cubicBezTo>
                    <a:pt x="4990914" y="1109833"/>
                    <a:pt x="5019876" y="1103421"/>
                    <a:pt x="5044440" y="1097280"/>
                  </a:cubicBezTo>
                  <a:cubicBezTo>
                    <a:pt x="5052060" y="1092200"/>
                    <a:pt x="5058931" y="1085759"/>
                    <a:pt x="5067300" y="1082040"/>
                  </a:cubicBezTo>
                  <a:cubicBezTo>
                    <a:pt x="5081980" y="1075516"/>
                    <a:pt x="5097780" y="1071880"/>
                    <a:pt x="5113020" y="1066800"/>
                  </a:cubicBezTo>
                  <a:cubicBezTo>
                    <a:pt x="5120640" y="1064260"/>
                    <a:pt x="5128696" y="1062772"/>
                    <a:pt x="5135880" y="1059180"/>
                  </a:cubicBezTo>
                  <a:cubicBezTo>
                    <a:pt x="5156200" y="1049020"/>
                    <a:pt x="5175746" y="1037137"/>
                    <a:pt x="5196840" y="1028700"/>
                  </a:cubicBezTo>
                  <a:cubicBezTo>
                    <a:pt x="5209540" y="1023620"/>
                    <a:pt x="5222133" y="1018263"/>
                    <a:pt x="5234940" y="1013460"/>
                  </a:cubicBezTo>
                  <a:cubicBezTo>
                    <a:pt x="5242461" y="1010640"/>
                    <a:pt x="5250417" y="1009004"/>
                    <a:pt x="5257800" y="1005840"/>
                  </a:cubicBezTo>
                  <a:cubicBezTo>
                    <a:pt x="5268241" y="1001365"/>
                    <a:pt x="5277839" y="995075"/>
                    <a:pt x="5288280" y="990600"/>
                  </a:cubicBezTo>
                  <a:cubicBezTo>
                    <a:pt x="5295663" y="987436"/>
                    <a:pt x="5303956" y="986572"/>
                    <a:pt x="5311140" y="982980"/>
                  </a:cubicBezTo>
                  <a:cubicBezTo>
                    <a:pt x="5319331" y="978884"/>
                    <a:pt x="5325960" y="972125"/>
                    <a:pt x="5334000" y="967740"/>
                  </a:cubicBezTo>
                  <a:cubicBezTo>
                    <a:pt x="5353944" y="956861"/>
                    <a:pt x="5376057" y="949862"/>
                    <a:pt x="5394960" y="937260"/>
                  </a:cubicBezTo>
                  <a:cubicBezTo>
                    <a:pt x="5410200" y="927100"/>
                    <a:pt x="5422719" y="910372"/>
                    <a:pt x="5440680" y="906780"/>
                  </a:cubicBezTo>
                  <a:lnTo>
                    <a:pt x="5478780" y="899160"/>
                  </a:lnTo>
                  <a:cubicBezTo>
                    <a:pt x="5486400" y="894080"/>
                    <a:pt x="5493222" y="887528"/>
                    <a:pt x="5501640" y="883920"/>
                  </a:cubicBezTo>
                  <a:cubicBezTo>
                    <a:pt x="5511266" y="879795"/>
                    <a:pt x="5521880" y="878494"/>
                    <a:pt x="5532120" y="876300"/>
                  </a:cubicBezTo>
                  <a:cubicBezTo>
                    <a:pt x="5557448" y="870873"/>
                    <a:pt x="5583746" y="869251"/>
                    <a:pt x="5608320" y="861060"/>
                  </a:cubicBezTo>
                  <a:cubicBezTo>
                    <a:pt x="5615940" y="858520"/>
                    <a:pt x="5623304" y="855015"/>
                    <a:pt x="5631180" y="853440"/>
                  </a:cubicBezTo>
                  <a:cubicBezTo>
                    <a:pt x="5658362" y="848004"/>
                    <a:pt x="5729327" y="840841"/>
                    <a:pt x="5753100" y="838200"/>
                  </a:cubicBezTo>
                  <a:cubicBezTo>
                    <a:pt x="5763260" y="835660"/>
                    <a:pt x="5773276" y="832453"/>
                    <a:pt x="5783580" y="830580"/>
                  </a:cubicBezTo>
                  <a:cubicBezTo>
                    <a:pt x="5801251" y="827367"/>
                    <a:pt x="5819592" y="827686"/>
                    <a:pt x="5836920" y="822960"/>
                  </a:cubicBezTo>
                  <a:cubicBezTo>
                    <a:pt x="5847879" y="819971"/>
                    <a:pt x="5856764" y="811708"/>
                    <a:pt x="5867400" y="807720"/>
                  </a:cubicBezTo>
                  <a:cubicBezTo>
                    <a:pt x="5877206" y="804043"/>
                    <a:pt x="5888213" y="804128"/>
                    <a:pt x="5897880" y="800100"/>
                  </a:cubicBezTo>
                  <a:cubicBezTo>
                    <a:pt x="5918851" y="791362"/>
                    <a:pt x="5936297" y="772438"/>
                    <a:pt x="5958840" y="769620"/>
                  </a:cubicBezTo>
                  <a:lnTo>
                    <a:pt x="6019800" y="762000"/>
                  </a:lnTo>
                  <a:cubicBezTo>
                    <a:pt x="6088984" y="727408"/>
                    <a:pt x="6003393" y="769458"/>
                    <a:pt x="6103620" y="723900"/>
                  </a:cubicBezTo>
                  <a:cubicBezTo>
                    <a:pt x="6113961" y="719200"/>
                    <a:pt x="6123425" y="712542"/>
                    <a:pt x="6134100" y="708660"/>
                  </a:cubicBezTo>
                  <a:cubicBezTo>
                    <a:pt x="6183795" y="690589"/>
                    <a:pt x="6182696" y="699602"/>
                    <a:pt x="6225540" y="678180"/>
                  </a:cubicBezTo>
                  <a:cubicBezTo>
                    <a:pt x="6238787" y="671556"/>
                    <a:pt x="6250393" y="661944"/>
                    <a:pt x="6263640" y="655320"/>
                  </a:cubicBezTo>
                  <a:cubicBezTo>
                    <a:pt x="6270824" y="651728"/>
                    <a:pt x="6278979" y="650520"/>
                    <a:pt x="6286500" y="647700"/>
                  </a:cubicBezTo>
                  <a:cubicBezTo>
                    <a:pt x="6299307" y="642897"/>
                    <a:pt x="6312101" y="638015"/>
                    <a:pt x="6324600" y="632460"/>
                  </a:cubicBezTo>
                  <a:cubicBezTo>
                    <a:pt x="6334980" y="627847"/>
                    <a:pt x="6344639" y="621695"/>
                    <a:pt x="6355080" y="617220"/>
                  </a:cubicBezTo>
                  <a:cubicBezTo>
                    <a:pt x="6378955" y="606988"/>
                    <a:pt x="6396259" y="606547"/>
                    <a:pt x="6423660" y="601980"/>
                  </a:cubicBezTo>
                  <a:cubicBezTo>
                    <a:pt x="6449663" y="588979"/>
                    <a:pt x="6491939" y="565731"/>
                    <a:pt x="6522720" y="556260"/>
                  </a:cubicBezTo>
                  <a:cubicBezTo>
                    <a:pt x="6542739" y="550100"/>
                    <a:pt x="6563809" y="547644"/>
                    <a:pt x="6583680" y="541020"/>
                  </a:cubicBezTo>
                  <a:cubicBezTo>
                    <a:pt x="6594456" y="537428"/>
                    <a:pt x="6603780" y="530393"/>
                    <a:pt x="6614160" y="525780"/>
                  </a:cubicBezTo>
                  <a:cubicBezTo>
                    <a:pt x="6626659" y="520225"/>
                    <a:pt x="6639453" y="515343"/>
                    <a:pt x="6652260" y="510540"/>
                  </a:cubicBezTo>
                  <a:cubicBezTo>
                    <a:pt x="6659781" y="507720"/>
                    <a:pt x="6667737" y="506084"/>
                    <a:pt x="6675120" y="502920"/>
                  </a:cubicBezTo>
                  <a:cubicBezTo>
                    <a:pt x="6685561" y="498445"/>
                    <a:pt x="6695159" y="492155"/>
                    <a:pt x="6705600" y="487680"/>
                  </a:cubicBezTo>
                  <a:cubicBezTo>
                    <a:pt x="6712983" y="484516"/>
                    <a:pt x="6721276" y="483652"/>
                    <a:pt x="6728460" y="480060"/>
                  </a:cubicBezTo>
                  <a:cubicBezTo>
                    <a:pt x="6736651" y="475964"/>
                    <a:pt x="6742632" y="467716"/>
                    <a:pt x="6751320" y="464820"/>
                  </a:cubicBezTo>
                  <a:cubicBezTo>
                    <a:pt x="6765977" y="459934"/>
                    <a:pt x="6781890" y="460230"/>
                    <a:pt x="6797040" y="457200"/>
                  </a:cubicBezTo>
                  <a:cubicBezTo>
                    <a:pt x="6807309" y="455146"/>
                    <a:pt x="6817280" y="451774"/>
                    <a:pt x="6827520" y="449580"/>
                  </a:cubicBezTo>
                  <a:cubicBezTo>
                    <a:pt x="6852848" y="444153"/>
                    <a:pt x="6879146" y="442531"/>
                    <a:pt x="6903720" y="434340"/>
                  </a:cubicBezTo>
                  <a:cubicBezTo>
                    <a:pt x="6911340" y="431800"/>
                    <a:pt x="6918704" y="428295"/>
                    <a:pt x="6926580" y="426720"/>
                  </a:cubicBezTo>
                  <a:cubicBezTo>
                    <a:pt x="6944192" y="423198"/>
                    <a:pt x="6962204" y="422053"/>
                    <a:pt x="6979920" y="419100"/>
                  </a:cubicBezTo>
                  <a:cubicBezTo>
                    <a:pt x="6992695" y="416971"/>
                    <a:pt x="7005122" y="412653"/>
                    <a:pt x="7018020" y="411480"/>
                  </a:cubicBezTo>
                  <a:cubicBezTo>
                    <a:pt x="7061097" y="407564"/>
                    <a:pt x="7104380" y="406400"/>
                    <a:pt x="7147560" y="403860"/>
                  </a:cubicBezTo>
                  <a:lnTo>
                    <a:pt x="7193280" y="388620"/>
                  </a:lnTo>
                  <a:lnTo>
                    <a:pt x="7216140" y="381000"/>
                  </a:lnTo>
                  <a:cubicBezTo>
                    <a:pt x="7234077" y="363063"/>
                    <a:pt x="7260415" y="333736"/>
                    <a:pt x="7284720" y="327660"/>
                  </a:cubicBezTo>
                  <a:cubicBezTo>
                    <a:pt x="7294880" y="325120"/>
                    <a:pt x="7305169" y="323049"/>
                    <a:pt x="7315200" y="320040"/>
                  </a:cubicBezTo>
                  <a:cubicBezTo>
                    <a:pt x="7330587" y="315424"/>
                    <a:pt x="7345680" y="309880"/>
                    <a:pt x="7360920" y="304800"/>
                  </a:cubicBezTo>
                  <a:cubicBezTo>
                    <a:pt x="7368540" y="302260"/>
                    <a:pt x="7375763" y="297681"/>
                    <a:pt x="7383780" y="297180"/>
                  </a:cubicBezTo>
                  <a:lnTo>
                    <a:pt x="7505700" y="289560"/>
                  </a:lnTo>
                  <a:cubicBezTo>
                    <a:pt x="7568205" y="268725"/>
                    <a:pt x="7469535" y="299841"/>
                    <a:pt x="7597140" y="274320"/>
                  </a:cubicBezTo>
                  <a:cubicBezTo>
                    <a:pt x="7612892" y="271170"/>
                    <a:pt x="7626894" y="260854"/>
                    <a:pt x="7642860" y="259080"/>
                  </a:cubicBezTo>
                  <a:cubicBezTo>
                    <a:pt x="7665720" y="256540"/>
                    <a:pt x="7688670" y="254713"/>
                    <a:pt x="7711440" y="251460"/>
                  </a:cubicBezTo>
                  <a:cubicBezTo>
                    <a:pt x="7724261" y="249628"/>
                    <a:pt x="7736797" y="246157"/>
                    <a:pt x="7749540" y="243840"/>
                  </a:cubicBezTo>
                  <a:cubicBezTo>
                    <a:pt x="7764741" y="241076"/>
                    <a:pt x="7780059" y="238984"/>
                    <a:pt x="7795260" y="236220"/>
                  </a:cubicBezTo>
                  <a:cubicBezTo>
                    <a:pt x="7808003" y="233903"/>
                    <a:pt x="7820522" y="230312"/>
                    <a:pt x="7833360" y="228600"/>
                  </a:cubicBezTo>
                  <a:cubicBezTo>
                    <a:pt x="7858663" y="225226"/>
                    <a:pt x="7884189" y="223799"/>
                    <a:pt x="7909560" y="220980"/>
                  </a:cubicBezTo>
                  <a:cubicBezTo>
                    <a:pt x="7929913" y="218719"/>
                    <a:pt x="7950200" y="215900"/>
                    <a:pt x="7970520" y="213360"/>
                  </a:cubicBezTo>
                  <a:lnTo>
                    <a:pt x="8016240" y="198120"/>
                  </a:lnTo>
                  <a:cubicBezTo>
                    <a:pt x="8023860" y="195580"/>
                    <a:pt x="8032417" y="194955"/>
                    <a:pt x="8039100" y="190500"/>
                  </a:cubicBezTo>
                  <a:cubicBezTo>
                    <a:pt x="8046720" y="185420"/>
                    <a:pt x="8053645" y="179098"/>
                    <a:pt x="8061960" y="175260"/>
                  </a:cubicBezTo>
                  <a:cubicBezTo>
                    <a:pt x="8086799" y="163796"/>
                    <a:pt x="8112207" y="153431"/>
                    <a:pt x="8138160" y="144780"/>
                  </a:cubicBezTo>
                  <a:cubicBezTo>
                    <a:pt x="8153400" y="139700"/>
                    <a:pt x="8170514" y="138451"/>
                    <a:pt x="8183880" y="129540"/>
                  </a:cubicBezTo>
                  <a:cubicBezTo>
                    <a:pt x="8215706" y="108322"/>
                    <a:pt x="8200264" y="120776"/>
                    <a:pt x="8229600" y="91440"/>
                  </a:cubicBezTo>
                  <a:cubicBezTo>
                    <a:pt x="8242991" y="51266"/>
                    <a:pt x="8228369" y="83773"/>
                    <a:pt x="8260080" y="45720"/>
                  </a:cubicBezTo>
                  <a:cubicBezTo>
                    <a:pt x="8265943" y="38685"/>
                    <a:pt x="8268844" y="29336"/>
                    <a:pt x="8275320" y="22860"/>
                  </a:cubicBezTo>
                  <a:cubicBezTo>
                    <a:pt x="8290092" y="8088"/>
                    <a:pt x="8302447" y="6198"/>
                    <a:pt x="8321040" y="0"/>
                  </a:cubicBezTo>
                  <a:cubicBezTo>
                    <a:pt x="8374892" y="10770"/>
                    <a:pt x="8346853" y="3524"/>
                    <a:pt x="8404860" y="22860"/>
                  </a:cubicBezTo>
                  <a:lnTo>
                    <a:pt x="8427720" y="30480"/>
                  </a:lnTo>
                  <a:cubicBezTo>
                    <a:pt x="8450580" y="27940"/>
                    <a:pt x="8473612" y="26641"/>
                    <a:pt x="8496300" y="22860"/>
                  </a:cubicBezTo>
                  <a:cubicBezTo>
                    <a:pt x="8504223" y="21540"/>
                    <a:pt x="8519160" y="15240"/>
                    <a:pt x="8519160" y="15240"/>
                  </a:cubicBezTo>
                </a:path>
              </a:pathLst>
            </a:custGeom>
            <a:noFill/>
            <a:ln w="10160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de-DE"/>
            </a:p>
          </p:txBody>
        </p:sp>
        <p:grpSp>
          <p:nvGrpSpPr>
            <p:cNvPr id="76811" name="Gruppieren 11">
              <a:extLst>
                <a:ext uri="{FF2B5EF4-FFF2-40B4-BE49-F238E27FC236}">
                  <a16:creationId xmlns:a16="http://schemas.microsoft.com/office/drawing/2014/main" id="{F126ADBB-12CE-4809-8B8E-95AD0EF1E696}"/>
                </a:ext>
              </a:extLst>
            </p:cNvPr>
            <p:cNvGrpSpPr>
              <a:grpSpLocks/>
            </p:cNvGrpSpPr>
            <p:nvPr/>
          </p:nvGrpSpPr>
          <p:grpSpPr bwMode="auto">
            <a:xfrm rot="286618">
              <a:off x="2018625" y="2954951"/>
              <a:ext cx="5757650" cy="2797267"/>
              <a:chOff x="814131" y="2773552"/>
              <a:chExt cx="8209754" cy="2797267"/>
            </a:xfrm>
          </p:grpSpPr>
          <p:pic>
            <p:nvPicPr>
              <p:cNvPr id="76812" name="Grafik 12">
                <a:extLst>
                  <a:ext uri="{FF2B5EF4-FFF2-40B4-BE49-F238E27FC236}">
                    <a16:creationId xmlns:a16="http://schemas.microsoft.com/office/drawing/2014/main" id="{A81D5F72-CFAF-48EB-9B55-499E1368D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52986" y="529176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3" name="Grafik 13">
                <a:extLst>
                  <a:ext uri="{FF2B5EF4-FFF2-40B4-BE49-F238E27FC236}">
                    <a16:creationId xmlns:a16="http://schemas.microsoft.com/office/drawing/2014/main" id="{113FE199-3833-405A-8F51-AD816509A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1163407" y="515604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4" name="Grafik 14">
                <a:extLst>
                  <a:ext uri="{FF2B5EF4-FFF2-40B4-BE49-F238E27FC236}">
                    <a16:creationId xmlns:a16="http://schemas.microsoft.com/office/drawing/2014/main" id="{4D39E20C-199A-45A3-BC4C-10EFC758C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1477219" y="50479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5" name="Grafik 15">
                <a:extLst>
                  <a:ext uri="{FF2B5EF4-FFF2-40B4-BE49-F238E27FC236}">
                    <a16:creationId xmlns:a16="http://schemas.microsoft.com/office/drawing/2014/main" id="{F162784C-E927-468F-A829-DC6F63CC7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1786346" y="496029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6816" name="Gruppieren 16">
                <a:extLst>
                  <a:ext uri="{FF2B5EF4-FFF2-40B4-BE49-F238E27FC236}">
                    <a16:creationId xmlns:a16="http://schemas.microsoft.com/office/drawing/2014/main" id="{BD8AC127-CF86-4B0F-8899-DAB5806CCFA5}"/>
                  </a:ext>
                </a:extLst>
              </p:cNvPr>
              <p:cNvGrpSpPr>
                <a:grpSpLocks/>
              </p:cNvGrpSpPr>
              <p:nvPr/>
            </p:nvGrpSpPr>
            <p:grpSpPr bwMode="auto">
              <a:xfrm rot="-320531">
                <a:off x="2074080" y="4525204"/>
                <a:ext cx="1333392" cy="512874"/>
                <a:chOff x="2092741" y="4611956"/>
                <a:chExt cx="1333392" cy="512874"/>
              </a:xfrm>
            </p:grpSpPr>
            <p:pic>
              <p:nvPicPr>
                <p:cNvPr id="76837" name="Grafik 37">
                  <a:extLst>
                    <a:ext uri="{FF2B5EF4-FFF2-40B4-BE49-F238E27FC236}">
                      <a16:creationId xmlns:a16="http://schemas.microsoft.com/office/drawing/2014/main" id="{051F210A-DC83-4581-A7F8-D5B801468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131596" y="4845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8" name="Grafik 38">
                  <a:extLst>
                    <a:ext uri="{FF2B5EF4-FFF2-40B4-BE49-F238E27FC236}">
                      <a16:creationId xmlns:a16="http://schemas.microsoft.com/office/drawing/2014/main" id="{4F00012B-A6DD-4A59-91F2-9A90D3B7A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416558" y="4771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9" name="Grafik 39">
                  <a:extLst>
                    <a:ext uri="{FF2B5EF4-FFF2-40B4-BE49-F238E27FC236}">
                      <a16:creationId xmlns:a16="http://schemas.microsoft.com/office/drawing/2014/main" id="{12242401-54D8-4ABA-B4FB-B1CB8D549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2764650" y="4684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40" name="Grafik 40">
                  <a:extLst>
                    <a:ext uri="{FF2B5EF4-FFF2-40B4-BE49-F238E27FC236}">
                      <a16:creationId xmlns:a16="http://schemas.microsoft.com/office/drawing/2014/main" id="{517F6E30-CBB7-474A-8F89-88E22ED26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3147078" y="457310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7" name="Gruppieren 17">
                <a:extLst>
                  <a:ext uri="{FF2B5EF4-FFF2-40B4-BE49-F238E27FC236}">
                    <a16:creationId xmlns:a16="http://schemas.microsoft.com/office/drawing/2014/main" id="{450F1073-1A95-476A-9D1A-A4660FEE5339}"/>
                  </a:ext>
                </a:extLst>
              </p:cNvPr>
              <p:cNvGrpSpPr>
                <a:grpSpLocks/>
              </p:cNvGrpSpPr>
              <p:nvPr/>
            </p:nvGrpSpPr>
            <p:grpSpPr bwMode="auto">
              <a:xfrm rot="165854">
                <a:off x="3426592" y="3777148"/>
                <a:ext cx="2333399" cy="839147"/>
                <a:chOff x="3418644" y="3877288"/>
                <a:chExt cx="2333399" cy="839147"/>
              </a:xfrm>
            </p:grpSpPr>
            <p:pic>
              <p:nvPicPr>
                <p:cNvPr id="76830" name="Grafik 30">
                  <a:extLst>
                    <a:ext uri="{FF2B5EF4-FFF2-40B4-BE49-F238E27FC236}">
                      <a16:creationId xmlns:a16="http://schemas.microsoft.com/office/drawing/2014/main" id="{537B7692-E2C2-4F8B-898A-532513CBA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3457499" y="4437381"/>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1" name="Grafik 31">
                  <a:extLst>
                    <a:ext uri="{FF2B5EF4-FFF2-40B4-BE49-F238E27FC236}">
                      <a16:creationId xmlns:a16="http://schemas.microsoft.com/office/drawing/2014/main" id="{77AAF6E0-5F65-465C-8FE4-E430C20A9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3771311" y="43293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2" name="Grafik 32">
                  <a:extLst>
                    <a:ext uri="{FF2B5EF4-FFF2-40B4-BE49-F238E27FC236}">
                      <a16:creationId xmlns:a16="http://schemas.microsoft.com/office/drawing/2014/main" id="{E14A1771-7DF4-4D22-B47A-9B0427A7E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080438" y="424162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3" name="Grafik 33">
                  <a:extLst>
                    <a:ext uri="{FF2B5EF4-FFF2-40B4-BE49-F238E27FC236}">
                      <a16:creationId xmlns:a16="http://schemas.microsoft.com/office/drawing/2014/main" id="{DAF25138-E82F-4F66-8630-E9C0E67BE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425688" y="412711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4" name="Grafik 34">
                  <a:extLst>
                    <a:ext uri="{FF2B5EF4-FFF2-40B4-BE49-F238E27FC236}">
                      <a16:creationId xmlns:a16="http://schemas.microsoft.com/office/drawing/2014/main" id="{9C6684AE-D824-4B8F-BF47-333C42522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4710650" y="405310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5" name="Grafik 35">
                  <a:extLst>
                    <a:ext uri="{FF2B5EF4-FFF2-40B4-BE49-F238E27FC236}">
                      <a16:creationId xmlns:a16="http://schemas.microsoft.com/office/drawing/2014/main" id="{23BD8AEA-3304-4EE0-B3CF-DB13D1C6A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5058742" y="3966225"/>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36" name="Grafik 36">
                  <a:extLst>
                    <a:ext uri="{FF2B5EF4-FFF2-40B4-BE49-F238E27FC236}">
                      <a16:creationId xmlns:a16="http://schemas.microsoft.com/office/drawing/2014/main" id="{0A762B1A-0706-4FC5-8B65-E101586E9F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19304">
                  <a:off x="5472988" y="3838433"/>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8" name="Gruppieren 18">
                <a:extLst>
                  <a:ext uri="{FF2B5EF4-FFF2-40B4-BE49-F238E27FC236}">
                    <a16:creationId xmlns:a16="http://schemas.microsoft.com/office/drawing/2014/main" id="{831F0398-D4C5-4A8B-8289-64B7466A23C6}"/>
                  </a:ext>
                </a:extLst>
              </p:cNvPr>
              <p:cNvGrpSpPr>
                <a:grpSpLocks/>
              </p:cNvGrpSpPr>
              <p:nvPr/>
            </p:nvGrpSpPr>
            <p:grpSpPr bwMode="auto">
              <a:xfrm rot="-220020">
                <a:off x="5785888" y="3322688"/>
                <a:ext cx="1605340" cy="603286"/>
                <a:chOff x="5747946" y="3406132"/>
                <a:chExt cx="1605340" cy="603286"/>
              </a:xfrm>
            </p:grpSpPr>
            <p:pic>
              <p:nvPicPr>
                <p:cNvPr id="76825" name="Grafik 25">
                  <a:extLst>
                    <a:ext uri="{FF2B5EF4-FFF2-40B4-BE49-F238E27FC236}">
                      <a16:creationId xmlns:a16="http://schemas.microsoft.com/office/drawing/2014/main" id="{E1066D86-C250-4BD0-886A-B8DE2B6B7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5786801" y="37303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6" name="Grafik 26">
                  <a:extLst>
                    <a:ext uri="{FF2B5EF4-FFF2-40B4-BE49-F238E27FC236}">
                      <a16:creationId xmlns:a16="http://schemas.microsoft.com/office/drawing/2014/main" id="{0F4F6BD5-8729-4AE1-804D-493FDF0DD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095928" y="364268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7" name="Grafik 27">
                  <a:extLst>
                    <a:ext uri="{FF2B5EF4-FFF2-40B4-BE49-F238E27FC236}">
                      <a16:creationId xmlns:a16="http://schemas.microsoft.com/office/drawing/2014/main" id="{DD723995-5639-4EED-B5B5-50FB22F2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441178" y="3528164"/>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8" name="Grafik 28">
                  <a:extLst>
                    <a:ext uri="{FF2B5EF4-FFF2-40B4-BE49-F238E27FC236}">
                      <a16:creationId xmlns:a16="http://schemas.microsoft.com/office/drawing/2014/main" id="{95C6F2A9-4E56-4465-9811-0F55E38A4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6726139" y="3454158"/>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9" name="Grafik 29">
                  <a:extLst>
                    <a:ext uri="{FF2B5EF4-FFF2-40B4-BE49-F238E27FC236}">
                      <a16:creationId xmlns:a16="http://schemas.microsoft.com/office/drawing/2014/main" id="{B0151603-5CCD-4C3C-A326-ADFDF8E0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074231" y="33672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6819" name="Gruppieren 19">
                <a:extLst>
                  <a:ext uri="{FF2B5EF4-FFF2-40B4-BE49-F238E27FC236}">
                    <a16:creationId xmlns:a16="http://schemas.microsoft.com/office/drawing/2014/main" id="{806D6A9B-F126-4C72-A513-BE97B9452128}"/>
                  </a:ext>
                </a:extLst>
              </p:cNvPr>
              <p:cNvGrpSpPr>
                <a:grpSpLocks/>
              </p:cNvGrpSpPr>
              <p:nvPr/>
            </p:nvGrpSpPr>
            <p:grpSpPr bwMode="auto">
              <a:xfrm>
                <a:off x="7418545" y="2773552"/>
                <a:ext cx="1605340" cy="603287"/>
                <a:chOff x="7372905" y="2866744"/>
                <a:chExt cx="1605340" cy="603287"/>
              </a:xfrm>
            </p:grpSpPr>
            <p:pic>
              <p:nvPicPr>
                <p:cNvPr id="76820" name="Grafik 20">
                  <a:extLst>
                    <a:ext uri="{FF2B5EF4-FFF2-40B4-BE49-F238E27FC236}">
                      <a16:creationId xmlns:a16="http://schemas.microsoft.com/office/drawing/2014/main" id="{24DE8321-4ECF-40F7-8404-01553CB5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2988">
                  <a:off x="7411760" y="3190977"/>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1" name="Grafik 21">
                  <a:extLst>
                    <a:ext uri="{FF2B5EF4-FFF2-40B4-BE49-F238E27FC236}">
                      <a16:creationId xmlns:a16="http://schemas.microsoft.com/office/drawing/2014/main" id="{CF1574E7-43EB-4EC0-B8E8-62B094EC7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7720887" y="3103292"/>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2" name="Grafik 22">
                  <a:extLst>
                    <a:ext uri="{FF2B5EF4-FFF2-40B4-BE49-F238E27FC236}">
                      <a16:creationId xmlns:a16="http://schemas.microsoft.com/office/drawing/2014/main" id="{68B113FD-0270-4178-8A51-0F2B11500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066137" y="2988776"/>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3" name="Grafik 23">
                  <a:extLst>
                    <a:ext uri="{FF2B5EF4-FFF2-40B4-BE49-F238E27FC236}">
                      <a16:creationId xmlns:a16="http://schemas.microsoft.com/office/drawing/2014/main" id="{08A175A6-B1D5-4349-9EBA-C3E1BCA89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351098" y="2914770"/>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24" name="Grafik 24">
                  <a:extLst>
                    <a:ext uri="{FF2B5EF4-FFF2-40B4-BE49-F238E27FC236}">
                      <a16:creationId xmlns:a16="http://schemas.microsoft.com/office/drawing/2014/main" id="{681EAA42-5F43-428F-958A-438D8E092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449198">
                  <a:off x="8699190" y="2827889"/>
                  <a:ext cx="240199" cy="3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76806" name="Textfeld 56">
            <a:extLst>
              <a:ext uri="{FF2B5EF4-FFF2-40B4-BE49-F238E27FC236}">
                <a16:creationId xmlns:a16="http://schemas.microsoft.com/office/drawing/2014/main" id="{E7BC9CE0-08EF-4288-9856-C13CD2F3221B}"/>
              </a:ext>
            </a:extLst>
          </p:cNvPr>
          <p:cNvSpPr txBox="1">
            <a:spLocks noChangeArrowheads="1"/>
          </p:cNvSpPr>
          <p:nvPr/>
        </p:nvSpPr>
        <p:spPr bwMode="auto">
          <a:xfrm>
            <a:off x="8797925" y="144463"/>
            <a:ext cx="1052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sz="2000">
                <a:solidFill>
                  <a:srgbClr val="00B050"/>
                </a:solidFill>
              </a:rPr>
              <a:t>!100% !</a:t>
            </a:r>
          </a:p>
        </p:txBody>
      </p:sp>
      <p:sp>
        <p:nvSpPr>
          <p:cNvPr id="76807" name="Textfeld 1">
            <a:extLst>
              <a:ext uri="{FF2B5EF4-FFF2-40B4-BE49-F238E27FC236}">
                <a16:creationId xmlns:a16="http://schemas.microsoft.com/office/drawing/2014/main" id="{4DD3F373-2CC7-4B7C-98C2-D4B501435339}"/>
              </a:ext>
            </a:extLst>
          </p:cNvPr>
          <p:cNvSpPr txBox="1">
            <a:spLocks noChangeArrowheads="1"/>
          </p:cNvSpPr>
          <p:nvPr/>
        </p:nvSpPr>
        <p:spPr bwMode="auto">
          <a:xfrm>
            <a:off x="5346912" y="4657276"/>
            <a:ext cx="442709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00FF"/>
                </a:solidFill>
              </a:rPr>
              <a:t>Wolfgang Thiel, Vorsitzender</a:t>
            </a:r>
          </a:p>
          <a:p>
            <a:pPr algn="ctr"/>
            <a:r>
              <a:rPr lang="de-DE" altLang="de-DE" sz="1800" b="1" dirty="0">
                <a:solidFill>
                  <a:srgbClr val="0000FF"/>
                </a:solidFill>
              </a:rPr>
              <a:t>Initiative Südpfalz-Energie (ISE e.V.)</a:t>
            </a:r>
          </a:p>
          <a:p>
            <a:pPr algn="ctr"/>
            <a:r>
              <a:rPr lang="de-DE" altLang="de-DE" sz="1800" dirty="0">
                <a:solidFill>
                  <a:srgbClr val="0000FF"/>
                </a:solidFill>
              </a:rPr>
              <a:t>www.i-suedpfalz-energie.de/</a:t>
            </a:r>
          </a:p>
          <a:p>
            <a:pPr algn="ctr"/>
            <a:r>
              <a:rPr lang="de-DE" altLang="de-DE" sz="1800" dirty="0">
                <a:solidFill>
                  <a:srgbClr val="0000FF"/>
                </a:solidFill>
              </a:rPr>
              <a:t>Tel.: +49 172 7419812</a:t>
            </a:r>
          </a:p>
          <a:p>
            <a:pPr algn="ctr"/>
            <a:r>
              <a:rPr lang="de-DE" altLang="de-DE" sz="1800" dirty="0" err="1">
                <a:solidFill>
                  <a:srgbClr val="0000FF"/>
                </a:solidFill>
              </a:rPr>
              <a:t>eMail</a:t>
            </a:r>
            <a:r>
              <a:rPr lang="de-DE" altLang="de-DE" sz="1800" dirty="0">
                <a:solidFill>
                  <a:srgbClr val="0000FF"/>
                </a:solidFill>
              </a:rPr>
              <a:t>: wolfgang@thiel-wt.de</a:t>
            </a:r>
          </a:p>
        </p:txBody>
      </p:sp>
      <p:sp>
        <p:nvSpPr>
          <p:cNvPr id="2" name="Text Box 5">
            <a:extLst>
              <a:ext uri="{FF2B5EF4-FFF2-40B4-BE49-F238E27FC236}">
                <a16:creationId xmlns:a16="http://schemas.microsoft.com/office/drawing/2014/main" id="{946A1577-52E2-61EE-760C-FD670A91CDB3}"/>
              </a:ext>
            </a:extLst>
          </p:cNvPr>
          <p:cNvSpPr txBox="1">
            <a:spLocks noChangeArrowheads="1"/>
          </p:cNvSpPr>
          <p:nvPr/>
        </p:nvSpPr>
        <p:spPr bwMode="auto">
          <a:xfrm>
            <a:off x="409069" y="469538"/>
            <a:ext cx="5586310" cy="2585323"/>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indent="0"/>
            <a:r>
              <a:rPr lang="de-DE" sz="1800" b="1" dirty="0">
                <a:solidFill>
                  <a:srgbClr val="3333FF"/>
                </a:solidFill>
              </a:rPr>
              <a:t>Projekt-Team</a:t>
            </a:r>
            <a:br>
              <a:rPr lang="de-DE" sz="1800" dirty="0">
                <a:solidFill>
                  <a:srgbClr val="3333FF"/>
                </a:solidFill>
              </a:rPr>
            </a:br>
            <a:r>
              <a:rPr lang="de-DE" sz="1800" dirty="0">
                <a:solidFill>
                  <a:srgbClr val="3333FF"/>
                </a:solidFill>
              </a:rPr>
              <a:t>Wolfgang Thiel (Projektleiter und PPT-Ersteller)</a:t>
            </a:r>
            <a:br>
              <a:rPr lang="de-DE" sz="1800" dirty="0">
                <a:solidFill>
                  <a:srgbClr val="3333FF"/>
                </a:solidFill>
              </a:rPr>
            </a:br>
            <a:r>
              <a:rPr lang="de-DE" sz="1800" dirty="0">
                <a:solidFill>
                  <a:srgbClr val="3333FF"/>
                </a:solidFill>
              </a:rPr>
              <a:t>Frieder </a:t>
            </a:r>
            <a:r>
              <a:rPr lang="de-DE" sz="1800" dirty="0" err="1">
                <a:solidFill>
                  <a:srgbClr val="3333FF"/>
                </a:solidFill>
              </a:rPr>
              <a:t>Wambsganß</a:t>
            </a:r>
            <a:r>
              <a:rPr lang="de-DE" sz="1800" dirty="0">
                <a:solidFill>
                  <a:srgbClr val="3333FF"/>
                </a:solidFill>
              </a:rPr>
              <a:t> (Lektor)</a:t>
            </a:r>
          </a:p>
          <a:p>
            <a:r>
              <a:rPr lang="de-DE" sz="1800" dirty="0">
                <a:solidFill>
                  <a:srgbClr val="3333FF"/>
                </a:solidFill>
              </a:rPr>
              <a:t>Hans Biehler</a:t>
            </a:r>
          </a:p>
          <a:p>
            <a:pPr marL="0" indent="0"/>
            <a:r>
              <a:rPr lang="de-DE" altLang="de-DE" sz="1800" dirty="0">
                <a:solidFill>
                  <a:srgbClr val="3333FF"/>
                </a:solidFill>
              </a:rPr>
              <a:t>Wolfgang Fedderken</a:t>
            </a:r>
          </a:p>
          <a:p>
            <a:pPr marL="0" indent="0"/>
            <a:r>
              <a:rPr lang="de-DE" sz="1800" dirty="0">
                <a:solidFill>
                  <a:srgbClr val="3333FF"/>
                </a:solidFill>
              </a:rPr>
              <a:t>Prof. Dr. Karl Keilen</a:t>
            </a:r>
          </a:p>
          <a:p>
            <a:pPr marL="0" indent="0"/>
            <a:r>
              <a:rPr lang="de-DE" altLang="de-DE" sz="1800" dirty="0">
                <a:solidFill>
                  <a:srgbClr val="3333FF"/>
                </a:solidFill>
              </a:rPr>
              <a:t>Dr. Gerhard Lausterer</a:t>
            </a:r>
            <a:br>
              <a:rPr lang="de-DE" altLang="de-DE" sz="1800" dirty="0">
                <a:solidFill>
                  <a:srgbClr val="3333FF"/>
                </a:solidFill>
              </a:rPr>
            </a:br>
            <a:r>
              <a:rPr lang="de-DE" sz="1800" dirty="0">
                <a:solidFill>
                  <a:srgbClr val="3333FF"/>
                </a:solidFill>
              </a:rPr>
              <a:t>Michael Linder</a:t>
            </a:r>
            <a:br>
              <a:rPr lang="de-DE" sz="1800" dirty="0">
                <a:solidFill>
                  <a:srgbClr val="3333FF"/>
                </a:solidFill>
              </a:rPr>
            </a:br>
            <a:r>
              <a:rPr lang="de-DE" sz="1800" dirty="0">
                <a:solidFill>
                  <a:srgbClr val="3333FF"/>
                </a:solidFill>
              </a:rPr>
              <a:t>Volker Wander</a:t>
            </a:r>
            <a:endParaRPr lang="de-DE" altLang="de-DE" sz="1800" dirty="0">
              <a:solidFill>
                <a:srgbClr val="3333FF"/>
              </a:solidFill>
            </a:endParaRP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147762" cy="369887"/>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Agenda </a:t>
            </a:r>
            <a:endParaRPr lang="de-DE" altLang="de-DE" sz="2000" dirty="0">
              <a:solidFill>
                <a:schemeClr val="bg1"/>
              </a:solidFill>
            </a:endParaRPr>
          </a:p>
        </p:txBody>
      </p:sp>
      <p:sp>
        <p:nvSpPr>
          <p:cNvPr id="7" name="Text Box 5">
            <a:extLst>
              <a:ext uri="{FF2B5EF4-FFF2-40B4-BE49-F238E27FC236}">
                <a16:creationId xmlns:a16="http://schemas.microsoft.com/office/drawing/2014/main" id="{80018ECB-96DD-41A9-B688-CADD572DB8C3}"/>
              </a:ext>
            </a:extLst>
          </p:cNvPr>
          <p:cNvSpPr txBox="1">
            <a:spLocks noChangeArrowheads="1"/>
          </p:cNvSpPr>
          <p:nvPr/>
        </p:nvSpPr>
        <p:spPr bwMode="auto">
          <a:xfrm>
            <a:off x="1415884" y="2139871"/>
            <a:ext cx="7944686"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dirty="0">
                <a:solidFill>
                  <a:srgbClr val="3333FF"/>
                </a:solidFill>
              </a:rPr>
              <a:t>- Maßnahmen zur Energieerzeugung</a:t>
            </a:r>
            <a:endParaRPr lang="de-DE" altLang="de-DE" sz="1800" dirty="0">
              <a:solidFill>
                <a:srgbClr val="C00000"/>
              </a:solidFill>
            </a:endParaRPr>
          </a:p>
        </p:txBody>
      </p:sp>
      <p:sp>
        <p:nvSpPr>
          <p:cNvPr id="8" name="Text Box 5">
            <a:extLst>
              <a:ext uri="{FF2B5EF4-FFF2-40B4-BE49-F238E27FC236}">
                <a16:creationId xmlns:a16="http://schemas.microsoft.com/office/drawing/2014/main" id="{B3C0E212-0E94-4843-91A5-982C814F11BB}"/>
              </a:ext>
            </a:extLst>
          </p:cNvPr>
          <p:cNvSpPr txBox="1">
            <a:spLocks noChangeArrowheads="1"/>
          </p:cNvSpPr>
          <p:nvPr/>
        </p:nvSpPr>
        <p:spPr bwMode="auto">
          <a:xfrm>
            <a:off x="1127125" y="4659508"/>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Quellen</a:t>
            </a:r>
          </a:p>
        </p:txBody>
      </p:sp>
      <p:sp>
        <p:nvSpPr>
          <p:cNvPr id="9" name="Text Box 5">
            <a:extLst>
              <a:ext uri="{FF2B5EF4-FFF2-40B4-BE49-F238E27FC236}">
                <a16:creationId xmlns:a16="http://schemas.microsoft.com/office/drawing/2014/main" id="{48E3141F-17D2-441D-A675-7D662787FFBD}"/>
              </a:ext>
            </a:extLst>
          </p:cNvPr>
          <p:cNvSpPr txBox="1">
            <a:spLocks noChangeArrowheads="1"/>
          </p:cNvSpPr>
          <p:nvPr/>
        </p:nvSpPr>
        <p:spPr bwMode="auto">
          <a:xfrm>
            <a:off x="1415883" y="3020801"/>
            <a:ext cx="7944687"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dirty="0">
                <a:solidFill>
                  <a:srgbClr val="3333FF"/>
                </a:solidFill>
              </a:rPr>
              <a:t>- Maßnahmen zur </a:t>
            </a:r>
            <a:r>
              <a:rPr lang="de-DE" altLang="de-DE" sz="1800" dirty="0" err="1">
                <a:solidFill>
                  <a:srgbClr val="3333FF"/>
                </a:solidFill>
              </a:rPr>
              <a:t>Sektorkopplung</a:t>
            </a:r>
            <a:endParaRPr lang="de-DE" altLang="de-DE" sz="1800" dirty="0">
              <a:solidFill>
                <a:srgbClr val="C00000"/>
              </a:solidFill>
            </a:endParaRPr>
          </a:p>
        </p:txBody>
      </p:sp>
      <p:sp>
        <p:nvSpPr>
          <p:cNvPr id="10" name="Text Box 5">
            <a:extLst>
              <a:ext uri="{FF2B5EF4-FFF2-40B4-BE49-F238E27FC236}">
                <a16:creationId xmlns:a16="http://schemas.microsoft.com/office/drawing/2014/main" id="{4B27BE64-A4F5-4645-BDE3-0678C5EE6D1B}"/>
              </a:ext>
            </a:extLst>
          </p:cNvPr>
          <p:cNvSpPr txBox="1">
            <a:spLocks noChangeArrowheads="1"/>
          </p:cNvSpPr>
          <p:nvPr/>
        </p:nvSpPr>
        <p:spPr bwMode="auto">
          <a:xfrm>
            <a:off x="1127125" y="4220079"/>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Fazit</a:t>
            </a:r>
          </a:p>
        </p:txBody>
      </p:sp>
      <p:sp>
        <p:nvSpPr>
          <p:cNvPr id="11" name="Text Box 5">
            <a:extLst>
              <a:ext uri="{FF2B5EF4-FFF2-40B4-BE49-F238E27FC236}">
                <a16:creationId xmlns:a16="http://schemas.microsoft.com/office/drawing/2014/main" id="{81449225-D7B5-4791-8269-3255675DC1F6}"/>
              </a:ext>
            </a:extLst>
          </p:cNvPr>
          <p:cNvSpPr txBox="1">
            <a:spLocks noChangeArrowheads="1"/>
          </p:cNvSpPr>
          <p:nvPr/>
        </p:nvSpPr>
        <p:spPr bwMode="auto">
          <a:xfrm>
            <a:off x="1127125" y="820540"/>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Einführung</a:t>
            </a:r>
          </a:p>
        </p:txBody>
      </p:sp>
      <p:sp>
        <p:nvSpPr>
          <p:cNvPr id="12" name="Text Box 5">
            <a:extLst>
              <a:ext uri="{FF2B5EF4-FFF2-40B4-BE49-F238E27FC236}">
                <a16:creationId xmlns:a16="http://schemas.microsoft.com/office/drawing/2014/main" id="{3E980F76-FCE7-4E23-A3A7-5BF7BE4A653F}"/>
              </a:ext>
            </a:extLst>
          </p:cNvPr>
          <p:cNvSpPr txBox="1">
            <a:spLocks noChangeArrowheads="1"/>
          </p:cNvSpPr>
          <p:nvPr/>
        </p:nvSpPr>
        <p:spPr bwMode="auto">
          <a:xfrm>
            <a:off x="1415884" y="2580336"/>
            <a:ext cx="7944686"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marL="0" indent="0"/>
            <a:r>
              <a:rPr lang="de-DE" altLang="de-DE" sz="1800" dirty="0">
                <a:solidFill>
                  <a:srgbClr val="3333FF"/>
                </a:solidFill>
              </a:rPr>
              <a:t>- Maßnahmen zum Energieverbrauch</a:t>
            </a:r>
            <a:endParaRPr lang="de-DE" altLang="de-DE" sz="1800" dirty="0">
              <a:solidFill>
                <a:srgbClr val="C00000"/>
              </a:solidFill>
            </a:endParaRPr>
          </a:p>
        </p:txBody>
      </p:sp>
      <p:sp>
        <p:nvSpPr>
          <p:cNvPr id="20" name="Text Box 5">
            <a:extLst>
              <a:ext uri="{FF2B5EF4-FFF2-40B4-BE49-F238E27FC236}">
                <a16:creationId xmlns:a16="http://schemas.microsoft.com/office/drawing/2014/main" id="{CAC0F37D-E456-48A4-AA81-6B61BB1A98DE}"/>
              </a:ext>
            </a:extLst>
          </p:cNvPr>
          <p:cNvSpPr txBox="1">
            <a:spLocks noChangeArrowheads="1"/>
          </p:cNvSpPr>
          <p:nvPr/>
        </p:nvSpPr>
        <p:spPr bwMode="auto">
          <a:xfrm>
            <a:off x="1127125" y="1699406"/>
            <a:ext cx="8697913" cy="369332"/>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Landwirtschaftlicher Betrieb </a:t>
            </a:r>
          </a:p>
        </p:txBody>
      </p:sp>
      <p:sp>
        <p:nvSpPr>
          <p:cNvPr id="14" name="Text Box 5">
            <a:extLst>
              <a:ext uri="{FF2B5EF4-FFF2-40B4-BE49-F238E27FC236}">
                <a16:creationId xmlns:a16="http://schemas.microsoft.com/office/drawing/2014/main" id="{5CD553D2-0291-424E-AFC0-247F862B47B6}"/>
              </a:ext>
            </a:extLst>
          </p:cNvPr>
          <p:cNvSpPr txBox="1">
            <a:spLocks noChangeArrowheads="1"/>
          </p:cNvSpPr>
          <p:nvPr/>
        </p:nvSpPr>
        <p:spPr bwMode="auto">
          <a:xfrm>
            <a:off x="1127125" y="1259973"/>
            <a:ext cx="8697913" cy="368300"/>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563BFB"/>
                </a:solidFill>
              </a:rPr>
              <a:t>Bestehende Defizite</a:t>
            </a:r>
          </a:p>
        </p:txBody>
      </p:sp>
      <p:sp>
        <p:nvSpPr>
          <p:cNvPr id="2" name="Textfeld 1">
            <a:extLst>
              <a:ext uri="{FF2B5EF4-FFF2-40B4-BE49-F238E27FC236}">
                <a16:creationId xmlns:a16="http://schemas.microsoft.com/office/drawing/2014/main" id="{3738F597-F216-4136-9DA5-54AEFDF884B4}"/>
              </a:ext>
            </a:extLst>
          </p:cNvPr>
          <p:cNvSpPr txBox="1"/>
          <p:nvPr/>
        </p:nvSpPr>
        <p:spPr>
          <a:xfrm>
            <a:off x="6321031" y="1733209"/>
            <a:ext cx="3283719" cy="830997"/>
          </a:xfrm>
          <a:prstGeom prst="rect">
            <a:avLst/>
          </a:prstGeom>
          <a:noFill/>
        </p:spPr>
        <p:txBody>
          <a:bodyPr wrap="none" rtlCol="0">
            <a:spAutoFit/>
          </a:bodyPr>
          <a:lstStyle/>
          <a:p>
            <a:r>
              <a:rPr lang="de-DE" sz="1200" dirty="0"/>
              <a:t>*) Bauernhof, Weingut, Obst-/Gemüsehof etc.</a:t>
            </a:r>
            <a:br>
              <a:rPr lang="de-DE" sz="1200" dirty="0"/>
            </a:br>
            <a:r>
              <a:rPr lang="de-DE" sz="1200" dirty="0"/>
              <a:t>mit Haupt- und Nebengebäuden, Anlagen,</a:t>
            </a:r>
            <a:br>
              <a:rPr lang="de-DE" sz="1200" dirty="0"/>
            </a:br>
            <a:r>
              <a:rPr lang="de-DE" sz="1200" dirty="0"/>
              <a:t>Fahrzeugen und Maschinen,</a:t>
            </a:r>
            <a:br>
              <a:rPr lang="de-DE" sz="1200" dirty="0"/>
            </a:br>
            <a:r>
              <a:rPr lang="de-DE" sz="1200" dirty="0"/>
              <a:t>keine landwirtschaftliche Flächen </a:t>
            </a:r>
          </a:p>
        </p:txBody>
      </p:sp>
      <p:sp>
        <p:nvSpPr>
          <p:cNvPr id="15" name="Textfeld 14">
            <a:extLst>
              <a:ext uri="{FF2B5EF4-FFF2-40B4-BE49-F238E27FC236}">
                <a16:creationId xmlns:a16="http://schemas.microsoft.com/office/drawing/2014/main" id="{C4F0B910-DDF8-47AC-8F9C-F3521DF0B0C1}"/>
              </a:ext>
            </a:extLst>
          </p:cNvPr>
          <p:cNvSpPr txBox="1"/>
          <p:nvPr/>
        </p:nvSpPr>
        <p:spPr>
          <a:xfrm>
            <a:off x="4287737" y="1688290"/>
            <a:ext cx="432435" cy="276999"/>
          </a:xfrm>
          <a:prstGeom prst="rect">
            <a:avLst/>
          </a:prstGeom>
          <a:noFill/>
        </p:spPr>
        <p:txBody>
          <a:bodyPr wrap="square">
            <a:spAutoFit/>
          </a:bodyPr>
          <a:lstStyle/>
          <a:p>
            <a:r>
              <a:rPr lang="de-DE" sz="1200" dirty="0"/>
              <a:t>*)</a:t>
            </a:r>
          </a:p>
        </p:txBody>
      </p:sp>
      <p:sp>
        <p:nvSpPr>
          <p:cNvPr id="19" name="Textfeld 18">
            <a:extLst>
              <a:ext uri="{FF2B5EF4-FFF2-40B4-BE49-F238E27FC236}">
                <a16:creationId xmlns:a16="http://schemas.microsoft.com/office/drawing/2014/main" id="{75E9DFFF-DCD5-40CC-91E7-33BAAD015A4C}"/>
              </a:ext>
            </a:extLst>
          </p:cNvPr>
          <p:cNvSpPr txBox="1"/>
          <p:nvPr/>
        </p:nvSpPr>
        <p:spPr>
          <a:xfrm>
            <a:off x="4287736" y="3462298"/>
            <a:ext cx="432435" cy="276999"/>
          </a:xfrm>
          <a:prstGeom prst="rect">
            <a:avLst/>
          </a:prstGeom>
          <a:noFill/>
        </p:spPr>
        <p:txBody>
          <a:bodyPr wrap="square">
            <a:spAutoFit/>
          </a:bodyPr>
          <a:lstStyle/>
          <a:p>
            <a:r>
              <a:rPr lang="de-DE" sz="1200" dirty="0"/>
              <a:t>**)</a:t>
            </a:r>
          </a:p>
        </p:txBody>
      </p:sp>
      <p:sp>
        <p:nvSpPr>
          <p:cNvPr id="23" name="Text Box 5">
            <a:extLst>
              <a:ext uri="{FF2B5EF4-FFF2-40B4-BE49-F238E27FC236}">
                <a16:creationId xmlns:a16="http://schemas.microsoft.com/office/drawing/2014/main" id="{BB84FE07-7C21-43E6-8828-40D88DCD6B94}"/>
              </a:ext>
            </a:extLst>
          </p:cNvPr>
          <p:cNvSpPr txBox="1">
            <a:spLocks noChangeArrowheads="1"/>
          </p:cNvSpPr>
          <p:nvPr/>
        </p:nvSpPr>
        <p:spPr bwMode="auto">
          <a:xfrm>
            <a:off x="1127125" y="3461266"/>
            <a:ext cx="8697913" cy="646331"/>
          </a:xfrm>
          <a:prstGeom prst="rect">
            <a:avLst/>
          </a:prstGeom>
          <a:noFill/>
          <a:ln>
            <a:noFill/>
          </a:ln>
          <a:effectLst/>
          <a:extLst>
            <a:ext uri="{909E8E84-426E-40DD-AFC4-6F175D3DCCD1}">
              <a14:hiddenFill xmlns:a14="http://schemas.microsoft.com/office/drawing/2010/main">
                <a:gradFill rotWithShape="0">
                  <a:gsLst>
                    <a:gs pos="0">
                      <a:srgbClr val="F4A300"/>
                    </a:gs>
                    <a:gs pos="100000">
                      <a:schemeClr val="accent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tabLst>
                <a:tab pos="446088" algn="l"/>
                <a:tab pos="4000500" algn="l"/>
              </a:tabLst>
              <a:defRPr sz="2400">
                <a:solidFill>
                  <a:schemeClr val="tx1"/>
                </a:solidFill>
                <a:latin typeface="Arial" panose="020B0604020202020204" pitchFamily="34" charset="0"/>
              </a:defRPr>
            </a:lvl1pPr>
            <a:lvl2pPr marL="742950" indent="-285750">
              <a:tabLst>
                <a:tab pos="446088" algn="l"/>
                <a:tab pos="4000500" algn="l"/>
              </a:tabLst>
              <a:defRPr sz="2400">
                <a:solidFill>
                  <a:schemeClr val="tx1"/>
                </a:solidFill>
                <a:latin typeface="Arial" panose="020B0604020202020204" pitchFamily="34" charset="0"/>
              </a:defRPr>
            </a:lvl2pPr>
            <a:lvl3pPr marL="1143000" indent="-228600">
              <a:tabLst>
                <a:tab pos="446088" algn="l"/>
                <a:tab pos="4000500" algn="l"/>
              </a:tabLst>
              <a:defRPr sz="2400">
                <a:solidFill>
                  <a:schemeClr val="tx1"/>
                </a:solidFill>
                <a:latin typeface="Arial" panose="020B0604020202020204" pitchFamily="34" charset="0"/>
              </a:defRPr>
            </a:lvl3pPr>
            <a:lvl4pPr marL="1600200" indent="-228600">
              <a:tabLst>
                <a:tab pos="446088" algn="l"/>
                <a:tab pos="4000500" algn="l"/>
              </a:tabLst>
              <a:defRPr sz="2400">
                <a:solidFill>
                  <a:schemeClr val="tx1"/>
                </a:solidFill>
                <a:latin typeface="Arial" panose="020B0604020202020204" pitchFamily="34" charset="0"/>
              </a:defRPr>
            </a:lvl4pPr>
            <a:lvl5pPr marL="2057400" indent="-228600">
              <a:tabLst>
                <a:tab pos="446088" algn="l"/>
                <a:tab pos="40005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46088" algn="l"/>
                <a:tab pos="4000500" algn="l"/>
              </a:tabLst>
              <a:defRPr sz="2400">
                <a:solidFill>
                  <a:schemeClr val="tx1"/>
                </a:solidFill>
                <a:latin typeface="Arial" panose="020B0604020202020204" pitchFamily="34" charset="0"/>
              </a:defRPr>
            </a:lvl9pPr>
          </a:lstStyle>
          <a:p>
            <a:pPr>
              <a:buFont typeface="Courier New" panose="02070309020205020404" pitchFamily="49" charset="0"/>
              <a:buChar char="o"/>
            </a:pPr>
            <a:r>
              <a:rPr lang="de-DE" altLang="de-DE" sz="1800" dirty="0">
                <a:solidFill>
                  <a:srgbClr val="3333FF"/>
                </a:solidFill>
              </a:rPr>
              <a:t>L</a:t>
            </a:r>
            <a:r>
              <a:rPr lang="de-DE" altLang="de-DE" sz="1800" dirty="0">
                <a:solidFill>
                  <a:srgbClr val="563BFB"/>
                </a:solidFill>
              </a:rPr>
              <a:t>andwirtschaftliche Flächen     zur Nutzung</a:t>
            </a:r>
            <a:br>
              <a:rPr lang="de-DE" altLang="de-DE" sz="1800" dirty="0">
                <a:solidFill>
                  <a:srgbClr val="563BFB"/>
                </a:solidFill>
              </a:rPr>
            </a:br>
            <a:r>
              <a:rPr lang="de-DE" altLang="de-DE" sz="1800" dirty="0">
                <a:solidFill>
                  <a:srgbClr val="563BFB"/>
                </a:solidFill>
              </a:rPr>
              <a:t>von Energieerzeugung</a:t>
            </a:r>
            <a:endParaRPr lang="de-DE" altLang="de-DE" sz="1800" dirty="0">
              <a:solidFill>
                <a:srgbClr val="3333FF"/>
              </a:solidFill>
            </a:endParaRPr>
          </a:p>
        </p:txBody>
      </p:sp>
      <p:sp>
        <p:nvSpPr>
          <p:cNvPr id="22" name="Textfeld 21">
            <a:extLst>
              <a:ext uri="{FF2B5EF4-FFF2-40B4-BE49-F238E27FC236}">
                <a16:creationId xmlns:a16="http://schemas.microsoft.com/office/drawing/2014/main" id="{15352F85-3C4E-479D-ADC1-9872F26A1915}"/>
              </a:ext>
            </a:extLst>
          </p:cNvPr>
          <p:cNvSpPr txBox="1"/>
          <p:nvPr/>
        </p:nvSpPr>
        <p:spPr>
          <a:xfrm>
            <a:off x="6321031" y="3476876"/>
            <a:ext cx="3301353" cy="461665"/>
          </a:xfrm>
          <a:prstGeom prst="rect">
            <a:avLst/>
          </a:prstGeom>
          <a:noFill/>
        </p:spPr>
        <p:txBody>
          <a:bodyPr wrap="square">
            <a:spAutoFit/>
          </a:bodyPr>
          <a:lstStyle/>
          <a:p>
            <a:r>
              <a:rPr lang="de-DE" sz="1200" dirty="0"/>
              <a:t>**) nur landwirtschaftliche Flächen</a:t>
            </a:r>
            <a:br>
              <a:rPr lang="de-DE" sz="1200" dirty="0"/>
            </a:br>
            <a:r>
              <a:rPr lang="de-DE" sz="1200" dirty="0"/>
              <a:t>keine Gebäude etc.</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1575752"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Einführung </a:t>
            </a:r>
            <a:endParaRPr lang="de-DE" altLang="de-DE" sz="2000" dirty="0">
              <a:solidFill>
                <a:schemeClr val="bg1"/>
              </a:solidFill>
            </a:endParaRPr>
          </a:p>
        </p:txBody>
      </p:sp>
      <p:sp>
        <p:nvSpPr>
          <p:cNvPr id="11" name="Textfeld 10">
            <a:extLst>
              <a:ext uri="{FF2B5EF4-FFF2-40B4-BE49-F238E27FC236}">
                <a16:creationId xmlns:a16="http://schemas.microsoft.com/office/drawing/2014/main" id="{D5AC5619-E6E2-4ED3-85E0-347E5BC7F4C9}"/>
              </a:ext>
            </a:extLst>
          </p:cNvPr>
          <p:cNvSpPr txBox="1"/>
          <p:nvPr/>
        </p:nvSpPr>
        <p:spPr>
          <a:xfrm>
            <a:off x="437380" y="768826"/>
            <a:ext cx="9385890" cy="1815882"/>
          </a:xfrm>
          <a:prstGeom prst="rect">
            <a:avLst/>
          </a:prstGeom>
          <a:noFill/>
        </p:spPr>
        <p:txBody>
          <a:bodyPr wrap="square" rtlCol="0">
            <a:spAutoFit/>
          </a:bodyPr>
          <a:lstStyle/>
          <a:p>
            <a:r>
              <a:rPr lang="de-DE" sz="1600" b="0" i="0" u="none" strike="noStrike" baseline="0" dirty="0">
                <a:solidFill>
                  <a:srgbClr val="3333FF"/>
                </a:solidFill>
                <a:latin typeface="+mn-lt"/>
              </a:rPr>
              <a:t>„Das Agrar- und Ernährungssystem muss so angelegt sein, dass die Steigerung der positiven Wirkungen und die </a:t>
            </a:r>
            <a:r>
              <a:rPr lang="de-DE" sz="1600" dirty="0">
                <a:solidFill>
                  <a:srgbClr val="3333FF"/>
                </a:solidFill>
                <a:latin typeface="+mn-lt"/>
              </a:rPr>
              <a:t>V</a:t>
            </a:r>
            <a:r>
              <a:rPr lang="de-DE" sz="1600" b="0" i="0" u="none" strike="noStrike" baseline="0" dirty="0">
                <a:solidFill>
                  <a:srgbClr val="3333FF"/>
                </a:solidFill>
                <a:latin typeface="+mn-lt"/>
              </a:rPr>
              <a:t>ermeidung schädlicher Effekte auf Klima, </a:t>
            </a:r>
            <a:r>
              <a:rPr lang="de-DE" sz="1600" dirty="0">
                <a:solidFill>
                  <a:srgbClr val="3333FF"/>
                </a:solidFill>
                <a:latin typeface="+mn-lt"/>
              </a:rPr>
              <a:t>U</a:t>
            </a:r>
            <a:r>
              <a:rPr lang="de-DE" sz="1600" b="0" i="0" u="none" strike="noStrike" baseline="0" dirty="0">
                <a:solidFill>
                  <a:srgbClr val="3333FF"/>
                </a:solidFill>
                <a:latin typeface="+mn-lt"/>
              </a:rPr>
              <a:t>mwelt, Biodiversität, Tierwohl und menschliche Gesundheit auch im unternehmerischen Interesse der landwirtschaftlichen Produzent</a:t>
            </a:r>
            <a:r>
              <a:rPr lang="de-DE" sz="1600" dirty="0">
                <a:solidFill>
                  <a:srgbClr val="3333FF"/>
                </a:solidFill>
                <a:latin typeface="+mn-lt"/>
              </a:rPr>
              <a:t>en</a:t>
            </a:r>
            <a:r>
              <a:rPr lang="de-DE" sz="1600" b="0" i="0" u="none" strike="noStrike" baseline="0" dirty="0">
                <a:solidFill>
                  <a:srgbClr val="3333FF"/>
                </a:solidFill>
                <a:latin typeface="+mn-lt"/>
              </a:rPr>
              <a:t> liegen können. </a:t>
            </a:r>
            <a:r>
              <a:rPr lang="de-DE" sz="1600" dirty="0">
                <a:solidFill>
                  <a:srgbClr val="3333FF"/>
                </a:solidFill>
              </a:rPr>
              <a:t>Es sind massive staatl. geförderte Beratungsangebote notwendig (z. B. regelmäßige Klimachecks auf einzelbetrieblicher Ebene), damit die Minderung von Treibhausgasemissionen und die Speicherung von Treibhausgasen weitergeführt und intensiviert werden“, </a:t>
            </a:r>
            <a:r>
              <a:rPr lang="de-DE" sz="1600" b="0" i="0" u="none" strike="noStrike" baseline="0" dirty="0">
                <a:solidFill>
                  <a:srgbClr val="3333FF"/>
                </a:solidFill>
                <a:latin typeface="+mn-lt"/>
              </a:rPr>
              <a:t>so die Zukunftskommission Landwirtschaft (ZKL).</a:t>
            </a:r>
            <a:endParaRPr lang="de-DE" sz="1600" dirty="0">
              <a:solidFill>
                <a:srgbClr val="3333FF"/>
              </a:solidFill>
              <a:latin typeface="+mn-lt"/>
            </a:endParaRPr>
          </a:p>
        </p:txBody>
      </p:sp>
      <p:sp>
        <p:nvSpPr>
          <p:cNvPr id="18" name="Text Box 14">
            <a:extLst>
              <a:ext uri="{FF2B5EF4-FFF2-40B4-BE49-F238E27FC236}">
                <a16:creationId xmlns:a16="http://schemas.microsoft.com/office/drawing/2014/main" id="{7681A66A-D259-4948-80AE-F3C59F5F776B}"/>
              </a:ext>
            </a:extLst>
          </p:cNvPr>
          <p:cNvSpPr txBox="1">
            <a:spLocks noChangeArrowheads="1"/>
          </p:cNvSpPr>
          <p:nvPr/>
        </p:nvSpPr>
        <p:spPr bwMode="auto">
          <a:xfrm flipH="1">
            <a:off x="4437241" y="2310461"/>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1)</a:t>
            </a:r>
          </a:p>
        </p:txBody>
      </p:sp>
      <p:grpSp>
        <p:nvGrpSpPr>
          <p:cNvPr id="10" name="Gruppieren 9">
            <a:extLst>
              <a:ext uri="{FF2B5EF4-FFF2-40B4-BE49-F238E27FC236}">
                <a16:creationId xmlns:a16="http://schemas.microsoft.com/office/drawing/2014/main" id="{10C8DEFB-03E5-4AB6-9217-E1F390A38965}"/>
              </a:ext>
            </a:extLst>
          </p:cNvPr>
          <p:cNvGrpSpPr/>
          <p:nvPr/>
        </p:nvGrpSpPr>
        <p:grpSpPr>
          <a:xfrm>
            <a:off x="437379" y="2609588"/>
            <a:ext cx="9385891" cy="3918416"/>
            <a:chOff x="437379" y="2609588"/>
            <a:chExt cx="9385891" cy="3918416"/>
          </a:xfrm>
        </p:grpSpPr>
        <p:sp>
          <p:nvSpPr>
            <p:cNvPr id="6" name="Textfeld 5">
              <a:extLst>
                <a:ext uri="{FF2B5EF4-FFF2-40B4-BE49-F238E27FC236}">
                  <a16:creationId xmlns:a16="http://schemas.microsoft.com/office/drawing/2014/main" id="{BE5E259B-47E3-44A5-B43E-B4E843B54343}"/>
                </a:ext>
              </a:extLst>
            </p:cNvPr>
            <p:cNvSpPr txBox="1"/>
            <p:nvPr/>
          </p:nvSpPr>
          <p:spPr>
            <a:xfrm>
              <a:off x="437379" y="5697007"/>
              <a:ext cx="8485728" cy="830997"/>
            </a:xfrm>
            <a:prstGeom prst="rect">
              <a:avLst/>
            </a:prstGeom>
            <a:noFill/>
          </p:spPr>
          <p:txBody>
            <a:bodyPr wrap="square">
              <a:spAutoFit/>
            </a:bodyPr>
            <a:lstStyle/>
            <a:p>
              <a:pPr marL="285750" indent="-285750">
                <a:buFont typeface="Wingdings" panose="05000000000000000000" pitchFamily="2" charset="2"/>
                <a:buChar char="Ø"/>
                <a:tabLst>
                  <a:tab pos="442913" algn="l"/>
                  <a:tab pos="4000500" algn="l"/>
                </a:tabLst>
                <a:defRPr/>
              </a:pPr>
              <a:r>
                <a:rPr lang="de-DE" altLang="de-DE" sz="1600" dirty="0">
                  <a:solidFill>
                    <a:srgbClr val="563BFB"/>
                  </a:solidFill>
                  <a:latin typeface="+mn-lt"/>
                </a:rPr>
                <a:t>Die Maßnahmen zur Zielerreichung müssen im Einklang mit dem Naturschutz stehen und sozial gerecht sowohl bei der Kostenträgerschaft als auch bei der Partizipation für Investitionen gestaltet werden.</a:t>
              </a:r>
            </a:p>
          </p:txBody>
        </p:sp>
        <p:grpSp>
          <p:nvGrpSpPr>
            <p:cNvPr id="3" name="Gruppieren 2">
              <a:extLst>
                <a:ext uri="{FF2B5EF4-FFF2-40B4-BE49-F238E27FC236}">
                  <a16:creationId xmlns:a16="http://schemas.microsoft.com/office/drawing/2014/main" id="{3B566112-07F3-46CF-9272-9B613A81FC4F}"/>
                </a:ext>
              </a:extLst>
            </p:cNvPr>
            <p:cNvGrpSpPr/>
            <p:nvPr/>
          </p:nvGrpSpPr>
          <p:grpSpPr>
            <a:xfrm>
              <a:off x="437380" y="2609588"/>
              <a:ext cx="9385890" cy="3157622"/>
              <a:chOff x="437380" y="2609588"/>
              <a:chExt cx="9385890" cy="3157622"/>
            </a:xfrm>
          </p:grpSpPr>
          <p:grpSp>
            <p:nvGrpSpPr>
              <p:cNvPr id="2" name="Gruppieren 1">
                <a:extLst>
                  <a:ext uri="{FF2B5EF4-FFF2-40B4-BE49-F238E27FC236}">
                    <a16:creationId xmlns:a16="http://schemas.microsoft.com/office/drawing/2014/main" id="{3843E986-17B6-4D5D-9143-559AF64094F9}"/>
                  </a:ext>
                </a:extLst>
              </p:cNvPr>
              <p:cNvGrpSpPr/>
              <p:nvPr/>
            </p:nvGrpSpPr>
            <p:grpSpPr>
              <a:xfrm>
                <a:off x="437380" y="2609588"/>
                <a:ext cx="9385890" cy="3157622"/>
                <a:chOff x="437380" y="2609588"/>
                <a:chExt cx="9385890" cy="3157622"/>
              </a:xfrm>
            </p:grpSpPr>
            <p:sp>
              <p:nvSpPr>
                <p:cNvPr id="4" name="Textfeld 3">
                  <a:extLst>
                    <a:ext uri="{FF2B5EF4-FFF2-40B4-BE49-F238E27FC236}">
                      <a16:creationId xmlns:a16="http://schemas.microsoft.com/office/drawing/2014/main" id="{A8516D35-7119-4E5C-9FEB-85DD7C170A8D}"/>
                    </a:ext>
                  </a:extLst>
                </p:cNvPr>
                <p:cNvSpPr txBox="1"/>
                <p:nvPr/>
              </p:nvSpPr>
              <p:spPr>
                <a:xfrm>
                  <a:off x="437380" y="3146284"/>
                  <a:ext cx="9385890" cy="830997"/>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solidFill>
                        <a:srgbClr val="3333FF"/>
                      </a:solidFill>
                      <a:latin typeface="+mn-lt"/>
                    </a:rPr>
                    <a:t>Mit ca. 7% (2017) ist die Landwirtschaft der kleinste Treibhausgasemittent, davon:</a:t>
                  </a:r>
                  <a:br>
                    <a:rPr lang="de-DE" sz="1600" dirty="0">
                      <a:solidFill>
                        <a:srgbClr val="3333FF"/>
                      </a:solidFill>
                      <a:latin typeface="+mn-lt"/>
                    </a:rPr>
                  </a:br>
                  <a:r>
                    <a:rPr lang="de-DE" sz="1600" dirty="0">
                      <a:solidFill>
                        <a:srgbClr val="3333FF"/>
                      </a:solidFill>
                      <a:latin typeface="+mn-lt"/>
                    </a:rPr>
                    <a:t>36% Verdauung von Wiederkäuern, 4% Gülleverarbeitung, 36% Bodenbearbeitung (Dünger) und 14% Heizungen, Geräte, Fahrzeuge usw. </a:t>
                  </a:r>
                  <a:endParaRPr lang="de-DE" sz="1600" dirty="0">
                    <a:solidFill>
                      <a:srgbClr val="008000"/>
                    </a:solidFill>
                    <a:latin typeface="+mn-lt"/>
                  </a:endParaRPr>
                </a:p>
              </p:txBody>
            </p:sp>
            <p:sp>
              <p:nvSpPr>
                <p:cNvPr id="5" name="Textfeld 4">
                  <a:extLst>
                    <a:ext uri="{FF2B5EF4-FFF2-40B4-BE49-F238E27FC236}">
                      <a16:creationId xmlns:a16="http://schemas.microsoft.com/office/drawing/2014/main" id="{6CF20334-6AB5-4A51-B555-89571A6C8F9B}"/>
                    </a:ext>
                  </a:extLst>
                </p:cNvPr>
                <p:cNvSpPr txBox="1"/>
                <p:nvPr/>
              </p:nvSpPr>
              <p:spPr>
                <a:xfrm>
                  <a:off x="437380" y="2877936"/>
                  <a:ext cx="9385890"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Die landwirtschaftlich genutzte Fläche beträgt 46% der Fläche von Deutschland. </a:t>
                  </a:r>
                </a:p>
              </p:txBody>
            </p:sp>
            <p:sp>
              <p:nvSpPr>
                <p:cNvPr id="7" name="Textfeld 6">
                  <a:extLst>
                    <a:ext uri="{FF2B5EF4-FFF2-40B4-BE49-F238E27FC236}">
                      <a16:creationId xmlns:a16="http://schemas.microsoft.com/office/drawing/2014/main" id="{E2E3D7F0-A298-48AA-9047-90FFD7860D39}"/>
                    </a:ext>
                  </a:extLst>
                </p:cNvPr>
                <p:cNvSpPr txBox="1"/>
                <p:nvPr/>
              </p:nvSpPr>
              <p:spPr>
                <a:xfrm>
                  <a:off x="437380" y="4667866"/>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Bei landwirtschaftlichen Gebäuden, Maschinen etc. ist die Klimaneutralität bis 2040 gut zu erreichen. Bei der Viehwirtschaft und der Bodennutzung wird es schwierig werden. </a:t>
                  </a:r>
                  <a:endParaRPr lang="de-DE" sz="1600" dirty="0">
                    <a:solidFill>
                      <a:srgbClr val="FF0000"/>
                    </a:solidFill>
                    <a:latin typeface="+mn-lt"/>
                  </a:endParaRPr>
                </a:p>
              </p:txBody>
            </p:sp>
            <p:sp>
              <p:nvSpPr>
                <p:cNvPr id="8" name="Textfeld 7">
                  <a:extLst>
                    <a:ext uri="{FF2B5EF4-FFF2-40B4-BE49-F238E27FC236}">
                      <a16:creationId xmlns:a16="http://schemas.microsoft.com/office/drawing/2014/main" id="{1D0103F6-8006-4292-8B76-A78CD5CC6456}"/>
                    </a:ext>
                  </a:extLst>
                </p:cNvPr>
                <p:cNvSpPr txBox="1"/>
                <p:nvPr/>
              </p:nvSpPr>
              <p:spPr>
                <a:xfrm>
                  <a:off x="437380" y="5182435"/>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PV-Freiflächenanlagen und Windräder werden zum Großteil auf den Flächen der Landwirtschaft gebaut, deshalb muss die Gesellschaft diesen Sachverhalt würdigen!.</a:t>
                  </a:r>
                  <a:endParaRPr lang="de-DE" sz="1600" dirty="0">
                    <a:solidFill>
                      <a:srgbClr val="FF0000"/>
                    </a:solidFill>
                    <a:latin typeface="+mn-lt"/>
                  </a:endParaRPr>
                </a:p>
              </p:txBody>
            </p:sp>
            <p:sp>
              <p:nvSpPr>
                <p:cNvPr id="9" name="Textfeld 8">
                  <a:extLst>
                    <a:ext uri="{FF2B5EF4-FFF2-40B4-BE49-F238E27FC236}">
                      <a16:creationId xmlns:a16="http://schemas.microsoft.com/office/drawing/2014/main" id="{BB4F2C34-DFF6-4803-8C06-A6D32A2CEA38}"/>
                    </a:ext>
                  </a:extLst>
                </p:cNvPr>
                <p:cNvSpPr txBox="1"/>
                <p:nvPr/>
              </p:nvSpPr>
              <p:spPr>
                <a:xfrm>
                  <a:off x="437380" y="3907075"/>
                  <a:ext cx="9385890"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Die Landwirtschaft ist Teil des Endenergieverbrauchssektors „Gewerbe, Handel, Dienstleistungen“ (GDH): Der Anteil der Landwirtschaft beträgt am Gesamtendenergieverbrauch aller Endenergieverbrauchssektoren  ca. 2 % (2017).</a:t>
                  </a:r>
                </a:p>
              </p:txBody>
            </p:sp>
            <p:sp>
              <p:nvSpPr>
                <p:cNvPr id="17" name="Textfeld 16">
                  <a:extLst>
                    <a:ext uri="{FF2B5EF4-FFF2-40B4-BE49-F238E27FC236}">
                      <a16:creationId xmlns:a16="http://schemas.microsoft.com/office/drawing/2014/main" id="{0BDC9CE6-3FE6-4EED-88FA-C716858A5B29}"/>
                    </a:ext>
                  </a:extLst>
                </p:cNvPr>
                <p:cNvSpPr txBox="1"/>
                <p:nvPr/>
              </p:nvSpPr>
              <p:spPr>
                <a:xfrm>
                  <a:off x="437380" y="2609588"/>
                  <a:ext cx="9385890" cy="338554"/>
                </a:xfrm>
                <a:prstGeom prst="rect">
                  <a:avLst/>
                </a:prstGeom>
                <a:noFill/>
              </p:spPr>
              <p:txBody>
                <a:bodyPr wrap="square" rtlCol="0">
                  <a:spAutoFit/>
                </a:bodyPr>
                <a:lstStyle/>
                <a:p>
                  <a:r>
                    <a:rPr lang="de-DE" sz="1600" dirty="0">
                      <a:solidFill>
                        <a:srgbClr val="3333FF"/>
                      </a:solidFill>
                      <a:latin typeface="+mn-lt"/>
                    </a:rPr>
                    <a:t>Wir beschäftigen uns beim Kapitel „Landwirtschaft“ primär mit Aspekten Klimaschutz/Energiewende:</a:t>
                  </a:r>
                  <a:endParaRPr lang="de-DE" sz="1600" dirty="0">
                    <a:solidFill>
                      <a:srgbClr val="C00000"/>
                    </a:solidFill>
                    <a:latin typeface="+mn-lt"/>
                  </a:endParaRPr>
                </a:p>
              </p:txBody>
            </p:sp>
          </p:grpSp>
          <p:sp>
            <p:nvSpPr>
              <p:cNvPr id="13" name="Text Box 14">
                <a:extLst>
                  <a:ext uri="{FF2B5EF4-FFF2-40B4-BE49-F238E27FC236}">
                    <a16:creationId xmlns:a16="http://schemas.microsoft.com/office/drawing/2014/main" id="{2B8EF94F-B0FD-457E-A513-52A274BECE45}"/>
                  </a:ext>
                </a:extLst>
              </p:cNvPr>
              <p:cNvSpPr txBox="1">
                <a:spLocks noChangeArrowheads="1"/>
              </p:cNvSpPr>
              <p:nvPr/>
            </p:nvSpPr>
            <p:spPr bwMode="auto">
              <a:xfrm flipH="1">
                <a:off x="5215562" y="4472136"/>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4)</a:t>
                </a:r>
              </a:p>
            </p:txBody>
          </p:sp>
          <p:sp>
            <p:nvSpPr>
              <p:cNvPr id="14" name="Text Box 14">
                <a:extLst>
                  <a:ext uri="{FF2B5EF4-FFF2-40B4-BE49-F238E27FC236}">
                    <a16:creationId xmlns:a16="http://schemas.microsoft.com/office/drawing/2014/main" id="{20F8D5E9-B403-4D91-A35D-B251D817673B}"/>
                  </a:ext>
                </a:extLst>
              </p:cNvPr>
              <p:cNvSpPr txBox="1">
                <a:spLocks noChangeArrowheads="1"/>
              </p:cNvSpPr>
              <p:nvPr/>
            </p:nvSpPr>
            <p:spPr bwMode="auto">
              <a:xfrm flipH="1">
                <a:off x="8135546" y="2970268"/>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ea typeface="Microsoft YaHei" panose="020B0503020204020204" pitchFamily="34" charset="-122"/>
                  </a:rPr>
                  <a:t>2)</a:t>
                </a:r>
              </a:p>
            </p:txBody>
          </p:sp>
          <p:sp>
            <p:nvSpPr>
              <p:cNvPr id="19" name="Text Box 14">
                <a:extLst>
                  <a:ext uri="{FF2B5EF4-FFF2-40B4-BE49-F238E27FC236}">
                    <a16:creationId xmlns:a16="http://schemas.microsoft.com/office/drawing/2014/main" id="{180149C4-F013-45A2-9198-AD6DADFD2B05}"/>
                  </a:ext>
                </a:extLst>
              </p:cNvPr>
              <p:cNvSpPr txBox="1">
                <a:spLocks noChangeArrowheads="1"/>
              </p:cNvSpPr>
              <p:nvPr/>
            </p:nvSpPr>
            <p:spPr bwMode="auto">
              <a:xfrm flipH="1">
                <a:off x="4613229" y="3731059"/>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3)</a:t>
                </a:r>
              </a:p>
            </p:txBody>
          </p:sp>
        </p:grpSp>
      </p:grpSp>
      <p:sp>
        <p:nvSpPr>
          <p:cNvPr id="20" name="Text Box 14">
            <a:extLst>
              <a:ext uri="{FF2B5EF4-FFF2-40B4-BE49-F238E27FC236}">
                <a16:creationId xmlns:a16="http://schemas.microsoft.com/office/drawing/2014/main" id="{4B37D7D4-1F16-4AE4-894E-DEB85B5E96B1}"/>
              </a:ext>
            </a:extLst>
          </p:cNvPr>
          <p:cNvSpPr txBox="1">
            <a:spLocks noChangeArrowheads="1"/>
          </p:cNvSpPr>
          <p:nvPr/>
        </p:nvSpPr>
        <p:spPr bwMode="auto">
          <a:xfrm>
            <a:off x="8202560" y="6281782"/>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155563629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84138"/>
            <a:ext cx="2842125" cy="369332"/>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Bestehende Defizite </a:t>
            </a:r>
            <a:endParaRPr lang="de-DE" altLang="de-DE" sz="2000" dirty="0">
              <a:solidFill>
                <a:schemeClr val="bg1"/>
              </a:solidFill>
            </a:endParaRPr>
          </a:p>
        </p:txBody>
      </p:sp>
      <p:sp>
        <p:nvSpPr>
          <p:cNvPr id="5" name="Textfeld 4">
            <a:extLst>
              <a:ext uri="{FF2B5EF4-FFF2-40B4-BE49-F238E27FC236}">
                <a16:creationId xmlns:a16="http://schemas.microsoft.com/office/drawing/2014/main" id="{6CF20334-6AB5-4A51-B555-89571A6C8F9B}"/>
              </a:ext>
            </a:extLst>
          </p:cNvPr>
          <p:cNvSpPr txBox="1"/>
          <p:nvPr/>
        </p:nvSpPr>
        <p:spPr>
          <a:xfrm>
            <a:off x="437380" y="1077656"/>
            <a:ext cx="9385890" cy="584775"/>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latin typeface="+mn-lt"/>
              </a:rPr>
              <a:t>Beim RLP-Landes-Solargesetz 2021 wird die Landwirtschaft nicht verpflichtet PV-Anlagen auf ihre Dächer zu bauen, obwohl diese Anlagen sich gut „rechnen“. </a:t>
            </a:r>
            <a:endParaRPr lang="de-DE" sz="1600" dirty="0">
              <a:solidFill>
                <a:srgbClr val="FF0000"/>
              </a:solidFill>
              <a:latin typeface="+mn-lt"/>
            </a:endParaRPr>
          </a:p>
        </p:txBody>
      </p:sp>
      <p:sp>
        <p:nvSpPr>
          <p:cNvPr id="4" name="Textfeld 3">
            <a:extLst>
              <a:ext uri="{FF2B5EF4-FFF2-40B4-BE49-F238E27FC236}">
                <a16:creationId xmlns:a16="http://schemas.microsoft.com/office/drawing/2014/main" id="{4B53AA59-3F9A-4B34-9F9D-18F249492822}"/>
              </a:ext>
            </a:extLst>
          </p:cNvPr>
          <p:cNvSpPr txBox="1"/>
          <p:nvPr/>
        </p:nvSpPr>
        <p:spPr>
          <a:xfrm>
            <a:off x="437380" y="1819897"/>
            <a:ext cx="9385890" cy="584775"/>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u="none" strike="noStrike" baseline="0" dirty="0">
                <a:solidFill>
                  <a:srgbClr val="3333FF"/>
                </a:solidFill>
                <a:latin typeface="OfficinaSans-Book"/>
              </a:rPr>
              <a:t>Ineffiziente Nutzung landwirtschaftlicher Flächen für nachwachsende Rohstoffe zur Energieerzeugung (Raps, Mais).</a:t>
            </a:r>
          </a:p>
        </p:txBody>
      </p:sp>
      <p:sp>
        <p:nvSpPr>
          <p:cNvPr id="6" name="Text Box 14">
            <a:extLst>
              <a:ext uri="{FF2B5EF4-FFF2-40B4-BE49-F238E27FC236}">
                <a16:creationId xmlns:a16="http://schemas.microsoft.com/office/drawing/2014/main" id="{1E2A9860-F158-47AB-AB56-5CED8B5156BB}"/>
              </a:ext>
            </a:extLst>
          </p:cNvPr>
          <p:cNvSpPr txBox="1">
            <a:spLocks noChangeArrowheads="1"/>
          </p:cNvSpPr>
          <p:nvPr/>
        </p:nvSpPr>
        <p:spPr bwMode="auto">
          <a:xfrm flipH="1">
            <a:off x="1385392" y="2174734"/>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5)</a:t>
            </a:r>
          </a:p>
        </p:txBody>
      </p:sp>
      <p:sp>
        <p:nvSpPr>
          <p:cNvPr id="7" name="Textfeld 6">
            <a:extLst>
              <a:ext uri="{FF2B5EF4-FFF2-40B4-BE49-F238E27FC236}">
                <a16:creationId xmlns:a16="http://schemas.microsoft.com/office/drawing/2014/main" id="{53E7DF1D-B149-4E87-9CC0-8317F8565399}"/>
              </a:ext>
            </a:extLst>
          </p:cNvPr>
          <p:cNvSpPr txBox="1"/>
          <p:nvPr/>
        </p:nvSpPr>
        <p:spPr>
          <a:xfrm>
            <a:off x="437380" y="2406461"/>
            <a:ext cx="9385890" cy="584775"/>
          </a:xfrm>
          <a:prstGeom prst="rect">
            <a:avLst/>
          </a:prstGeom>
          <a:noFill/>
        </p:spPr>
        <p:txBody>
          <a:bodyPr wrap="square" rtlCol="0">
            <a:spAutoFit/>
          </a:bodyPr>
          <a:lstStyle/>
          <a:p>
            <a:pPr marL="285750" indent="-285750" algn="l">
              <a:buFont typeface="Wingdings" panose="05000000000000000000" pitchFamily="2" charset="2"/>
              <a:buChar char="Ø"/>
            </a:pPr>
            <a:r>
              <a:rPr lang="de-DE" sz="1600" b="0" i="0" u="none" strike="noStrike" baseline="0" dirty="0">
                <a:solidFill>
                  <a:srgbClr val="3333FF"/>
                </a:solidFill>
                <a:latin typeface="OfficinaSans-Book"/>
              </a:rPr>
              <a:t>Für PV-Freiflächenanlagen gibt es, anders als bei Windkraftanlagen, auf landwirtschaftlichen Flächen keine Privilegierung. </a:t>
            </a:r>
          </a:p>
        </p:txBody>
      </p:sp>
      <p:sp>
        <p:nvSpPr>
          <p:cNvPr id="8" name="Textfeld 7">
            <a:extLst>
              <a:ext uri="{FF2B5EF4-FFF2-40B4-BE49-F238E27FC236}">
                <a16:creationId xmlns:a16="http://schemas.microsoft.com/office/drawing/2014/main" id="{426A2520-94EF-4B09-B2C9-28F0B17FE42C}"/>
              </a:ext>
            </a:extLst>
          </p:cNvPr>
          <p:cNvSpPr txBox="1"/>
          <p:nvPr/>
        </p:nvSpPr>
        <p:spPr>
          <a:xfrm>
            <a:off x="437380" y="2993023"/>
            <a:ext cx="9385890" cy="584775"/>
          </a:xfrm>
          <a:prstGeom prst="rect">
            <a:avLst/>
          </a:prstGeom>
          <a:noFill/>
        </p:spPr>
        <p:txBody>
          <a:bodyPr wrap="square" rtlCol="0">
            <a:spAutoFit/>
          </a:bodyPr>
          <a:lstStyle/>
          <a:p>
            <a:pPr marL="285750" indent="-285750" algn="l">
              <a:buFont typeface="Wingdings" panose="05000000000000000000" pitchFamily="2" charset="2"/>
              <a:buChar char="Ø"/>
            </a:pPr>
            <a:r>
              <a:rPr lang="de-DE" sz="1600" dirty="0">
                <a:solidFill>
                  <a:srgbClr val="3333FF"/>
                </a:solidFill>
                <a:latin typeface="OfficinaSans-Book"/>
              </a:rPr>
              <a:t>In landwirtschaftlichen Betrieben</a:t>
            </a:r>
            <a:r>
              <a:rPr lang="de-DE" sz="1600" b="0" i="0" u="none" strike="noStrike" baseline="0" dirty="0">
                <a:solidFill>
                  <a:srgbClr val="3333FF"/>
                </a:solidFill>
                <a:latin typeface="OfficinaSans-Book"/>
              </a:rPr>
              <a:t> ist die </a:t>
            </a:r>
            <a:r>
              <a:rPr lang="de-DE" sz="1600" b="0" i="0" u="none" strike="noStrike" baseline="0" dirty="0" err="1">
                <a:solidFill>
                  <a:srgbClr val="3333FF"/>
                </a:solidFill>
                <a:latin typeface="OfficinaSans-Book"/>
              </a:rPr>
              <a:t>Sektorkopplung</a:t>
            </a:r>
            <a:r>
              <a:rPr lang="de-DE" sz="1600" b="0" i="0" u="none" strike="noStrike" baseline="0" dirty="0">
                <a:solidFill>
                  <a:srgbClr val="3333FF"/>
                </a:solidFill>
                <a:latin typeface="OfficinaSans-Book"/>
              </a:rPr>
              <a:t> von Erzeugung und Verbrauch (</a:t>
            </a:r>
            <a:r>
              <a:rPr lang="de-DE" sz="1600" b="0" i="0" u="none" strike="noStrike" baseline="0" dirty="0" err="1">
                <a:solidFill>
                  <a:srgbClr val="3333FF"/>
                </a:solidFill>
                <a:latin typeface="OfficinaSans-Book"/>
              </a:rPr>
              <a:t>ProSumer</a:t>
            </a:r>
            <a:r>
              <a:rPr lang="de-DE" sz="1600" b="0" i="0" u="none" strike="noStrike" baseline="0" dirty="0">
                <a:solidFill>
                  <a:srgbClr val="3333FF"/>
                </a:solidFill>
                <a:latin typeface="OfficinaSans-Book"/>
              </a:rPr>
              <a:t>) noch sehr schwach ausgeprägt.</a:t>
            </a:r>
          </a:p>
        </p:txBody>
      </p:sp>
      <p:sp>
        <p:nvSpPr>
          <p:cNvPr id="9" name="Text Box 14">
            <a:extLst>
              <a:ext uri="{FF2B5EF4-FFF2-40B4-BE49-F238E27FC236}">
                <a16:creationId xmlns:a16="http://schemas.microsoft.com/office/drawing/2014/main" id="{16837B7A-F423-4B52-A396-62413C5292EA}"/>
              </a:ext>
            </a:extLst>
          </p:cNvPr>
          <p:cNvSpPr txBox="1">
            <a:spLocks noChangeArrowheads="1"/>
          </p:cNvSpPr>
          <p:nvPr/>
        </p:nvSpPr>
        <p:spPr bwMode="auto">
          <a:xfrm>
            <a:off x="8233789" y="5946976"/>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987158507"/>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7227941"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Energieerzeugung im landwirtschaftlichen Betrieb (1)</a:t>
            </a:r>
            <a:br>
              <a:rPr lang="de-DE" altLang="de-DE" dirty="0">
                <a:solidFill>
                  <a:schemeClr val="bg1"/>
                </a:solidFill>
              </a:rPr>
            </a:br>
            <a:r>
              <a:rPr lang="de-DE" altLang="de-DE" dirty="0">
                <a:solidFill>
                  <a:schemeClr val="bg1"/>
                </a:solidFill>
              </a:rPr>
              <a:t>PV-Anlage </a:t>
            </a:r>
          </a:p>
        </p:txBody>
      </p:sp>
      <p:pic>
        <p:nvPicPr>
          <p:cNvPr id="4" name="Grafik 3" descr="Ein Bild, das Gras, Himmel, draußen, Feld enthält.&#10;&#10;Automatisch generierte Beschreibung">
            <a:extLst>
              <a:ext uri="{FF2B5EF4-FFF2-40B4-BE49-F238E27FC236}">
                <a16:creationId xmlns:a16="http://schemas.microsoft.com/office/drawing/2014/main" id="{8123A687-67E4-4A81-9348-9BA27D6C629B}"/>
              </a:ext>
            </a:extLst>
          </p:cNvPr>
          <p:cNvPicPr>
            <a:picLocks noChangeAspect="1"/>
          </p:cNvPicPr>
          <p:nvPr/>
        </p:nvPicPr>
        <p:blipFill rotWithShape="1">
          <a:blip r:embed="rId3">
            <a:extLst>
              <a:ext uri="{28A0092B-C50C-407E-A947-70E740481C1C}">
                <a14:useLocalDpi xmlns:a14="http://schemas.microsoft.com/office/drawing/2010/main" val="0"/>
              </a:ext>
            </a:extLst>
          </a:blip>
          <a:srcRect l="12923" t="43684" r="18515"/>
          <a:stretch/>
        </p:blipFill>
        <p:spPr>
          <a:xfrm>
            <a:off x="1701261" y="869397"/>
            <a:ext cx="6503478" cy="3004771"/>
          </a:xfrm>
          <a:prstGeom prst="rect">
            <a:avLst/>
          </a:prstGeom>
        </p:spPr>
      </p:pic>
      <p:grpSp>
        <p:nvGrpSpPr>
          <p:cNvPr id="3" name="Gruppieren 2">
            <a:extLst>
              <a:ext uri="{FF2B5EF4-FFF2-40B4-BE49-F238E27FC236}">
                <a16:creationId xmlns:a16="http://schemas.microsoft.com/office/drawing/2014/main" id="{CF634A24-F37B-4854-A65C-08D28B6CB225}"/>
              </a:ext>
            </a:extLst>
          </p:cNvPr>
          <p:cNvGrpSpPr/>
          <p:nvPr/>
        </p:nvGrpSpPr>
        <p:grpSpPr>
          <a:xfrm>
            <a:off x="377221" y="4221469"/>
            <a:ext cx="9528779" cy="1178298"/>
            <a:chOff x="377221" y="4004901"/>
            <a:chExt cx="9528779" cy="1178298"/>
          </a:xfrm>
        </p:grpSpPr>
        <p:sp>
          <p:nvSpPr>
            <p:cNvPr id="13" name="Textfeld 12">
              <a:extLst>
                <a:ext uri="{FF2B5EF4-FFF2-40B4-BE49-F238E27FC236}">
                  <a16:creationId xmlns:a16="http://schemas.microsoft.com/office/drawing/2014/main" id="{B0226E9C-17FC-4B2F-BA4A-ACFA63304ED7}"/>
                </a:ext>
              </a:extLst>
            </p:cNvPr>
            <p:cNvSpPr txBox="1"/>
            <p:nvPr/>
          </p:nvSpPr>
          <p:spPr>
            <a:xfrm>
              <a:off x="377221" y="4004901"/>
              <a:ext cx="9528779"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Auf allen geeigneten Dächern (Ost, Süd, West) sollten PV-Anlagen möglichst vollflächig installiert sein. Ein über den Tag möglichst gleichmäßiger Ertrag ist anzustreben. Die PV-Anlage sollte mit einem adäquaten Stromspeicher ergänzt werden. </a:t>
              </a:r>
            </a:p>
          </p:txBody>
        </p:sp>
        <p:sp>
          <p:nvSpPr>
            <p:cNvPr id="6" name="Textfeld 5">
              <a:extLst>
                <a:ext uri="{FF2B5EF4-FFF2-40B4-BE49-F238E27FC236}">
                  <a16:creationId xmlns:a16="http://schemas.microsoft.com/office/drawing/2014/main" id="{A0FD631A-2157-432B-8F1E-2B7C50E563E3}"/>
                </a:ext>
              </a:extLst>
            </p:cNvPr>
            <p:cNvSpPr txBox="1"/>
            <p:nvPr/>
          </p:nvSpPr>
          <p:spPr>
            <a:xfrm>
              <a:off x="377221" y="4844645"/>
              <a:ext cx="9528779" cy="338554"/>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Stromüberschuss wird ins Netz eingespeist. Die Wirtschaftlichkeit muss gewährleistet sein.</a:t>
              </a:r>
            </a:p>
          </p:txBody>
        </p:sp>
      </p:grpSp>
      <p:sp>
        <p:nvSpPr>
          <p:cNvPr id="7" name="Rectangle 4">
            <a:extLst>
              <a:ext uri="{FF2B5EF4-FFF2-40B4-BE49-F238E27FC236}">
                <a16:creationId xmlns:a16="http://schemas.microsoft.com/office/drawing/2014/main" id="{FCC72961-5EA9-4AF9-A2AC-90355943F5F5}"/>
              </a:ext>
            </a:extLst>
          </p:cNvPr>
          <p:cNvSpPr>
            <a:spLocks noChangeArrowheads="1"/>
          </p:cNvSpPr>
          <p:nvPr/>
        </p:nvSpPr>
        <p:spPr bwMode="auto">
          <a:xfrm>
            <a:off x="-14514" y="5988603"/>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PV-Anlagen bilden die Basis für die Energieversorgung im landwirtschaftlichen Betrieb.</a:t>
            </a:r>
          </a:p>
        </p:txBody>
      </p:sp>
    </p:spTree>
    <p:extLst>
      <p:ext uri="{BB962C8B-B14F-4D97-AF65-F5344CB8AC3E}">
        <p14:creationId xmlns:p14="http://schemas.microsoft.com/office/powerpoint/2010/main" val="93842619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188740" y="0"/>
            <a:ext cx="7227941"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Energieerzeugung im landwirtschaftlichen Betrieb (2)</a:t>
            </a:r>
            <a:br>
              <a:rPr lang="de-DE" altLang="de-DE" dirty="0">
                <a:solidFill>
                  <a:schemeClr val="bg1"/>
                </a:solidFill>
              </a:rPr>
            </a:br>
            <a:r>
              <a:rPr lang="de-DE" altLang="de-DE" dirty="0">
                <a:solidFill>
                  <a:schemeClr val="bg1"/>
                </a:solidFill>
              </a:rPr>
              <a:t>Biogasanlage</a:t>
            </a:r>
          </a:p>
        </p:txBody>
      </p:sp>
      <p:pic>
        <p:nvPicPr>
          <p:cNvPr id="3" name="Grafik 2">
            <a:extLst>
              <a:ext uri="{FF2B5EF4-FFF2-40B4-BE49-F238E27FC236}">
                <a16:creationId xmlns:a16="http://schemas.microsoft.com/office/drawing/2014/main" id="{90FA41CE-F594-4215-A0B8-11E21E405AB7}"/>
              </a:ext>
            </a:extLst>
          </p:cNvPr>
          <p:cNvPicPr>
            <a:picLocks noChangeAspect="1"/>
          </p:cNvPicPr>
          <p:nvPr/>
        </p:nvPicPr>
        <p:blipFill rotWithShape="1">
          <a:blip r:embed="rId3">
            <a:extLst>
              <a:ext uri="{28A0092B-C50C-407E-A947-70E740481C1C}">
                <a14:useLocalDpi xmlns:a14="http://schemas.microsoft.com/office/drawing/2010/main" val="0"/>
              </a:ext>
            </a:extLst>
          </a:blip>
          <a:srcRect r="18307"/>
          <a:stretch/>
        </p:blipFill>
        <p:spPr>
          <a:xfrm>
            <a:off x="305801" y="905711"/>
            <a:ext cx="5725659" cy="2920332"/>
          </a:xfrm>
          <a:prstGeom prst="rect">
            <a:avLst/>
          </a:prstGeom>
        </p:spPr>
      </p:pic>
      <p:sp>
        <p:nvSpPr>
          <p:cNvPr id="7" name="Textfeld 6">
            <a:extLst>
              <a:ext uri="{FF2B5EF4-FFF2-40B4-BE49-F238E27FC236}">
                <a16:creationId xmlns:a16="http://schemas.microsoft.com/office/drawing/2014/main" id="{1597099B-8DA9-4306-8A3B-8F6B9AFBC10F}"/>
              </a:ext>
            </a:extLst>
          </p:cNvPr>
          <p:cNvSpPr txBox="1"/>
          <p:nvPr/>
        </p:nvSpPr>
        <p:spPr>
          <a:xfrm>
            <a:off x="6031460" y="2544110"/>
            <a:ext cx="3865145" cy="1323439"/>
          </a:xfrm>
          <a:prstGeom prst="rect">
            <a:avLst/>
          </a:prstGeom>
          <a:noFill/>
        </p:spPr>
        <p:txBody>
          <a:bodyPr wrap="square">
            <a:spAutoFit/>
          </a:bodyPr>
          <a:lstStyle/>
          <a:p>
            <a:r>
              <a:rPr lang="de-DE" sz="1600" u="sng" dirty="0">
                <a:solidFill>
                  <a:srgbClr val="3333FF"/>
                </a:solidFill>
              </a:rPr>
              <a:t>Leistung</a:t>
            </a:r>
          </a:p>
          <a:p>
            <a:pPr>
              <a:buFont typeface="Arial" panose="020B0604020202020204" pitchFamily="34" charset="0"/>
              <a:buChar char="•"/>
            </a:pPr>
            <a:r>
              <a:rPr lang="de-DE" sz="1600" dirty="0">
                <a:solidFill>
                  <a:srgbClr val="3333FF"/>
                </a:solidFill>
              </a:rPr>
              <a:t> Anlagenleistung: 75 </a:t>
            </a:r>
            <a:r>
              <a:rPr lang="de-DE" sz="1600" dirty="0" err="1">
                <a:solidFill>
                  <a:srgbClr val="3333FF"/>
                </a:solidFill>
              </a:rPr>
              <a:t>kWel</a:t>
            </a:r>
            <a:endParaRPr lang="de-DE" sz="1600" dirty="0">
              <a:solidFill>
                <a:srgbClr val="3333FF"/>
              </a:solidFill>
            </a:endParaRPr>
          </a:p>
          <a:p>
            <a:pPr>
              <a:buFont typeface="Arial" panose="020B0604020202020204" pitchFamily="34" charset="0"/>
              <a:buChar char="•"/>
            </a:pPr>
            <a:r>
              <a:rPr lang="de-DE" sz="1600" dirty="0">
                <a:solidFill>
                  <a:srgbClr val="3333FF"/>
                </a:solidFill>
              </a:rPr>
              <a:t> Biogasproduktion/a: ca. 321.000 Nm³</a:t>
            </a:r>
          </a:p>
          <a:p>
            <a:pPr>
              <a:buFont typeface="Arial" panose="020B0604020202020204" pitchFamily="34" charset="0"/>
              <a:buChar char="•"/>
            </a:pPr>
            <a:r>
              <a:rPr lang="de-DE" sz="1600" dirty="0">
                <a:solidFill>
                  <a:srgbClr val="3333FF"/>
                </a:solidFill>
              </a:rPr>
              <a:t> Stromproduktion/a: ca. 643 MWh</a:t>
            </a:r>
          </a:p>
          <a:p>
            <a:pPr>
              <a:buFont typeface="Arial" panose="020B0604020202020204" pitchFamily="34" charset="0"/>
              <a:buChar char="•"/>
            </a:pPr>
            <a:r>
              <a:rPr lang="de-DE" sz="1600" dirty="0">
                <a:solidFill>
                  <a:srgbClr val="3333FF"/>
                </a:solidFill>
              </a:rPr>
              <a:t> CO2-Einsparung/a: 446 t</a:t>
            </a:r>
          </a:p>
        </p:txBody>
      </p:sp>
      <p:sp>
        <p:nvSpPr>
          <p:cNvPr id="10" name="Textfeld 9">
            <a:extLst>
              <a:ext uri="{FF2B5EF4-FFF2-40B4-BE49-F238E27FC236}">
                <a16:creationId xmlns:a16="http://schemas.microsoft.com/office/drawing/2014/main" id="{9499C1E4-D932-46A7-8DCE-548B747654E2}"/>
              </a:ext>
            </a:extLst>
          </p:cNvPr>
          <p:cNvSpPr txBox="1"/>
          <p:nvPr/>
        </p:nvSpPr>
        <p:spPr>
          <a:xfrm>
            <a:off x="6031460" y="1230831"/>
            <a:ext cx="3568739" cy="1323439"/>
          </a:xfrm>
          <a:prstGeom prst="rect">
            <a:avLst/>
          </a:prstGeom>
          <a:noFill/>
        </p:spPr>
        <p:txBody>
          <a:bodyPr wrap="square">
            <a:spAutoFit/>
          </a:bodyPr>
          <a:lstStyle/>
          <a:p>
            <a:r>
              <a:rPr lang="de-DE" sz="1600" u="sng" dirty="0">
                <a:solidFill>
                  <a:srgbClr val="3333FF"/>
                </a:solidFill>
              </a:rPr>
              <a:t>Technik</a:t>
            </a:r>
          </a:p>
          <a:p>
            <a:r>
              <a:rPr lang="de-DE" sz="1600" dirty="0">
                <a:solidFill>
                  <a:srgbClr val="3333FF"/>
                </a:solidFill>
              </a:rPr>
              <a:t>1 Fermenter (1.130 m³)</a:t>
            </a:r>
            <a:br>
              <a:rPr lang="de-DE" sz="1600" dirty="0">
                <a:solidFill>
                  <a:srgbClr val="3333FF"/>
                </a:solidFill>
              </a:rPr>
            </a:br>
            <a:r>
              <a:rPr lang="de-DE" sz="1600" dirty="0">
                <a:solidFill>
                  <a:srgbClr val="3333FF"/>
                </a:solidFill>
              </a:rPr>
              <a:t>Technikcontainer</a:t>
            </a:r>
            <a:br>
              <a:rPr lang="de-DE" sz="1600" dirty="0">
                <a:solidFill>
                  <a:srgbClr val="3333FF"/>
                </a:solidFill>
              </a:rPr>
            </a:br>
            <a:r>
              <a:rPr lang="de-DE" sz="1600" dirty="0">
                <a:solidFill>
                  <a:srgbClr val="3333FF"/>
                </a:solidFill>
              </a:rPr>
              <a:t>Gasfackelanlage</a:t>
            </a:r>
            <a:br>
              <a:rPr lang="de-DE" sz="1600" dirty="0">
                <a:solidFill>
                  <a:srgbClr val="3333FF"/>
                </a:solidFill>
              </a:rPr>
            </a:br>
            <a:r>
              <a:rPr lang="de-DE" sz="1600" dirty="0">
                <a:solidFill>
                  <a:srgbClr val="3333FF"/>
                </a:solidFill>
              </a:rPr>
              <a:t>BHKW-Containeranlage</a:t>
            </a:r>
          </a:p>
        </p:txBody>
      </p:sp>
      <p:sp>
        <p:nvSpPr>
          <p:cNvPr id="9" name="Textfeld 8">
            <a:extLst>
              <a:ext uri="{FF2B5EF4-FFF2-40B4-BE49-F238E27FC236}">
                <a16:creationId xmlns:a16="http://schemas.microsoft.com/office/drawing/2014/main" id="{1F7BDB8E-9CA1-4E32-9E06-2836F754E15B}"/>
              </a:ext>
            </a:extLst>
          </p:cNvPr>
          <p:cNvSpPr txBox="1"/>
          <p:nvPr/>
        </p:nvSpPr>
        <p:spPr>
          <a:xfrm>
            <a:off x="396591" y="4014884"/>
            <a:ext cx="9528779" cy="1077218"/>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Dort wo ausreichend landwirtschaftliche Abfälle entstehen (z.B. Gülle, Grünschnitt) ist eine Biogasanlage mit BHKW einsetzbar. Dabei sollte die Anlage für Eigenversorgung und Spitzenlast eingesetzt werden. Die anfallende Wärme kann in den Hofgebäuden oder Trockenanlagen verwendet werden.</a:t>
            </a:r>
          </a:p>
        </p:txBody>
      </p:sp>
      <p:sp>
        <p:nvSpPr>
          <p:cNvPr id="12" name="Textfeld 11">
            <a:extLst>
              <a:ext uri="{FF2B5EF4-FFF2-40B4-BE49-F238E27FC236}">
                <a16:creationId xmlns:a16="http://schemas.microsoft.com/office/drawing/2014/main" id="{80574096-E2D2-48E9-A8C4-A61C997F45CC}"/>
              </a:ext>
            </a:extLst>
          </p:cNvPr>
          <p:cNvSpPr txBox="1"/>
          <p:nvPr/>
        </p:nvSpPr>
        <p:spPr>
          <a:xfrm>
            <a:off x="377221" y="5215843"/>
            <a:ext cx="9528779" cy="830997"/>
          </a:xfrm>
          <a:prstGeom prst="rect">
            <a:avLst/>
          </a:prstGeom>
          <a:noFill/>
        </p:spPr>
        <p:txBody>
          <a:bodyPr wrap="square" rtlCol="0">
            <a:spAutoFit/>
          </a:bodyPr>
          <a:lstStyle/>
          <a:p>
            <a:pPr marL="285750" indent="-285750">
              <a:buFont typeface="Wingdings" panose="05000000000000000000" pitchFamily="2" charset="2"/>
              <a:buChar char="Ø"/>
            </a:pPr>
            <a:r>
              <a:rPr lang="de-DE" sz="1600" dirty="0">
                <a:solidFill>
                  <a:srgbClr val="3333FF"/>
                </a:solidFill>
              </a:rPr>
              <a:t>Falls eine Erdgasleitung in der Nähe ist, sollte das gereinigte Biogas direkt  in das Erdgasnetz zur Speicherung für Dunkelflauten verwendet werden. Hier könnten sich mehrere Höfe zusammenschließen</a:t>
            </a:r>
          </a:p>
        </p:txBody>
      </p:sp>
      <p:sp>
        <p:nvSpPr>
          <p:cNvPr id="13" name="Rectangle 4">
            <a:extLst>
              <a:ext uri="{FF2B5EF4-FFF2-40B4-BE49-F238E27FC236}">
                <a16:creationId xmlns:a16="http://schemas.microsoft.com/office/drawing/2014/main" id="{0F5AF88A-3FF1-4DC2-B760-3D54E1D03268}"/>
              </a:ext>
            </a:extLst>
          </p:cNvPr>
          <p:cNvSpPr>
            <a:spLocks noChangeArrowheads="1"/>
          </p:cNvSpPr>
          <p:nvPr/>
        </p:nvSpPr>
        <p:spPr bwMode="auto">
          <a:xfrm>
            <a:off x="-14514" y="6137594"/>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Eine Biogasanlage ist ein gutes „Zubrot“, insbesondere in dunklen Jahreszeiten!</a:t>
            </a:r>
          </a:p>
        </p:txBody>
      </p:sp>
      <p:sp>
        <p:nvSpPr>
          <p:cNvPr id="11" name="Text Box 14">
            <a:extLst>
              <a:ext uri="{FF2B5EF4-FFF2-40B4-BE49-F238E27FC236}">
                <a16:creationId xmlns:a16="http://schemas.microsoft.com/office/drawing/2014/main" id="{35CE4939-23BD-49B0-A2DA-359C71F9216A}"/>
              </a:ext>
            </a:extLst>
          </p:cNvPr>
          <p:cNvSpPr txBox="1">
            <a:spLocks noChangeArrowheads="1"/>
          </p:cNvSpPr>
          <p:nvPr/>
        </p:nvSpPr>
        <p:spPr bwMode="auto">
          <a:xfrm flipH="1">
            <a:off x="9352927" y="953202"/>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6)</a:t>
            </a:r>
          </a:p>
        </p:txBody>
      </p:sp>
      <p:sp>
        <p:nvSpPr>
          <p:cNvPr id="14" name="Textfeld 13">
            <a:extLst>
              <a:ext uri="{FF2B5EF4-FFF2-40B4-BE49-F238E27FC236}">
                <a16:creationId xmlns:a16="http://schemas.microsoft.com/office/drawing/2014/main" id="{01272657-F656-494B-AA70-6EE1C8035C1A}"/>
              </a:ext>
            </a:extLst>
          </p:cNvPr>
          <p:cNvSpPr txBox="1"/>
          <p:nvPr/>
        </p:nvSpPr>
        <p:spPr>
          <a:xfrm>
            <a:off x="6031460" y="863110"/>
            <a:ext cx="3568739" cy="338554"/>
          </a:xfrm>
          <a:prstGeom prst="rect">
            <a:avLst/>
          </a:prstGeom>
          <a:noFill/>
        </p:spPr>
        <p:txBody>
          <a:bodyPr wrap="square">
            <a:spAutoFit/>
          </a:bodyPr>
          <a:lstStyle/>
          <a:p>
            <a:r>
              <a:rPr lang="de-DE" sz="1600" b="1" dirty="0">
                <a:solidFill>
                  <a:srgbClr val="3333FF"/>
                </a:solidFill>
              </a:rPr>
              <a:t>Beispiel: Biogasanlage ÖKOBIT</a:t>
            </a:r>
            <a:endParaRPr lang="de-DE" sz="1600" dirty="0">
              <a:solidFill>
                <a:srgbClr val="3333FF"/>
              </a:solidFill>
            </a:endParaRPr>
          </a:p>
        </p:txBody>
      </p:sp>
      <p:sp>
        <p:nvSpPr>
          <p:cNvPr id="15" name="Text Box 14">
            <a:extLst>
              <a:ext uri="{FF2B5EF4-FFF2-40B4-BE49-F238E27FC236}">
                <a16:creationId xmlns:a16="http://schemas.microsoft.com/office/drawing/2014/main" id="{866CE618-5139-4AE6-9D90-0C337478B0C5}"/>
              </a:ext>
            </a:extLst>
          </p:cNvPr>
          <p:cNvSpPr txBox="1">
            <a:spLocks noChangeArrowheads="1"/>
          </p:cNvSpPr>
          <p:nvPr/>
        </p:nvSpPr>
        <p:spPr bwMode="auto">
          <a:xfrm>
            <a:off x="8233789" y="5946976"/>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662211214"/>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14466"/>
            <a:ext cx="714137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Energieverbrauch im landwirtschaftlichen Betrieb (1)</a:t>
            </a:r>
            <a:br>
              <a:rPr lang="de-DE" altLang="de-DE" dirty="0">
                <a:solidFill>
                  <a:schemeClr val="bg1"/>
                </a:solidFill>
              </a:rPr>
            </a:br>
            <a:r>
              <a:rPr lang="de-DE" altLang="de-DE" dirty="0">
                <a:solidFill>
                  <a:schemeClr val="bg1"/>
                </a:solidFill>
              </a:rPr>
              <a:t>Wärme (1) Sanierungsfahrplan</a:t>
            </a:r>
          </a:p>
        </p:txBody>
      </p:sp>
      <p:pic>
        <p:nvPicPr>
          <p:cNvPr id="16" name="Grafik 15">
            <a:extLst>
              <a:ext uri="{FF2B5EF4-FFF2-40B4-BE49-F238E27FC236}">
                <a16:creationId xmlns:a16="http://schemas.microsoft.com/office/drawing/2014/main" id="{F56803C5-49A8-4242-80C7-E348EF6A2545}"/>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b="16316"/>
          <a:stretch/>
        </p:blipFill>
        <p:spPr>
          <a:xfrm>
            <a:off x="171451" y="847726"/>
            <a:ext cx="4781550" cy="5152672"/>
          </a:xfrm>
          <a:prstGeom prst="rect">
            <a:avLst/>
          </a:prstGeom>
        </p:spPr>
      </p:pic>
      <p:sp>
        <p:nvSpPr>
          <p:cNvPr id="19" name="Textfeld 18">
            <a:extLst>
              <a:ext uri="{FF2B5EF4-FFF2-40B4-BE49-F238E27FC236}">
                <a16:creationId xmlns:a16="http://schemas.microsoft.com/office/drawing/2014/main" id="{4768D116-8230-4AB6-995B-11138F51FD72}"/>
              </a:ext>
            </a:extLst>
          </p:cNvPr>
          <p:cNvSpPr txBox="1"/>
          <p:nvPr/>
        </p:nvSpPr>
        <p:spPr>
          <a:xfrm>
            <a:off x="5124450" y="1285875"/>
            <a:ext cx="4781550" cy="1077218"/>
          </a:xfrm>
          <a:prstGeom prst="rect">
            <a:avLst/>
          </a:prstGeom>
          <a:noFill/>
        </p:spPr>
        <p:txBody>
          <a:bodyPr wrap="square" rtlCol="0">
            <a:spAutoFit/>
          </a:bodyPr>
          <a:lstStyle/>
          <a:p>
            <a:pPr algn="l"/>
            <a:r>
              <a:rPr lang="de-DE" sz="1600" b="1" i="0" u="none" strike="noStrike" baseline="0" dirty="0">
                <a:solidFill>
                  <a:srgbClr val="3333FF"/>
                </a:solidFill>
                <a:latin typeface="+mj-lt"/>
              </a:rPr>
              <a:t>In fünf Schritten mit Plan zur Klimaneutralität:</a:t>
            </a:r>
          </a:p>
          <a:p>
            <a:pPr algn="l"/>
            <a:r>
              <a:rPr lang="de-DE" sz="1600" i="0" u="none" strike="noStrike" baseline="0" dirty="0">
                <a:solidFill>
                  <a:srgbClr val="3333FF"/>
                </a:solidFill>
                <a:latin typeface="+mj-lt"/>
              </a:rPr>
              <a:t>Ein Sanierungsfahrplan hilft bei der Entwicklung einer Sanierungsstrategie, die Kosten spart und Klima schont.</a:t>
            </a:r>
            <a:endParaRPr lang="de-DE" sz="1600" dirty="0">
              <a:solidFill>
                <a:srgbClr val="3333FF"/>
              </a:solidFill>
              <a:latin typeface="+mj-lt"/>
            </a:endParaRPr>
          </a:p>
        </p:txBody>
      </p:sp>
      <p:sp>
        <p:nvSpPr>
          <p:cNvPr id="21" name="Text Box 14">
            <a:extLst>
              <a:ext uri="{FF2B5EF4-FFF2-40B4-BE49-F238E27FC236}">
                <a16:creationId xmlns:a16="http://schemas.microsoft.com/office/drawing/2014/main" id="{F21BF7C9-25CD-41FB-B9D6-7B403767C415}"/>
              </a:ext>
            </a:extLst>
          </p:cNvPr>
          <p:cNvSpPr txBox="1">
            <a:spLocks noChangeArrowheads="1"/>
          </p:cNvSpPr>
          <p:nvPr/>
        </p:nvSpPr>
        <p:spPr bwMode="auto">
          <a:xfrm>
            <a:off x="5192125" y="5728337"/>
            <a:ext cx="261770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7) Heinrich-Böll-Stiftung 2021  </a:t>
            </a:r>
          </a:p>
        </p:txBody>
      </p:sp>
      <p:sp>
        <p:nvSpPr>
          <p:cNvPr id="7" name="Rectangle 4">
            <a:extLst>
              <a:ext uri="{FF2B5EF4-FFF2-40B4-BE49-F238E27FC236}">
                <a16:creationId xmlns:a16="http://schemas.microsoft.com/office/drawing/2014/main" id="{CF5BA5C1-F5BE-4A02-9A7A-76D275B2DF61}"/>
              </a:ext>
            </a:extLst>
          </p:cNvPr>
          <p:cNvSpPr>
            <a:spLocks noChangeArrowheads="1"/>
          </p:cNvSpPr>
          <p:nvPr/>
        </p:nvSpPr>
        <p:spPr bwMode="auto">
          <a:xfrm>
            <a:off x="0" y="6010274"/>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sz="1800" dirty="0">
                <a:solidFill>
                  <a:srgbClr val="00B050"/>
                </a:solidFill>
              </a:rPr>
              <a:t>„Wir bauen heute an der Klimabilanz der Enkel“</a:t>
            </a:r>
            <a:r>
              <a:rPr lang="de-DE" altLang="de-DE" sz="1800" dirty="0">
                <a:solidFill>
                  <a:srgbClr val="00B050"/>
                </a:solidFill>
              </a:rPr>
              <a:t>! </a:t>
            </a:r>
          </a:p>
        </p:txBody>
      </p:sp>
      <p:sp>
        <p:nvSpPr>
          <p:cNvPr id="8" name="Text Box 14">
            <a:extLst>
              <a:ext uri="{FF2B5EF4-FFF2-40B4-BE49-F238E27FC236}">
                <a16:creationId xmlns:a16="http://schemas.microsoft.com/office/drawing/2014/main" id="{75CA3FFF-17BE-42A2-A26A-6341E8F9FD18}"/>
              </a:ext>
            </a:extLst>
          </p:cNvPr>
          <p:cNvSpPr txBox="1">
            <a:spLocks noChangeArrowheads="1"/>
          </p:cNvSpPr>
          <p:nvPr/>
        </p:nvSpPr>
        <p:spPr bwMode="auto">
          <a:xfrm>
            <a:off x="8233789" y="5946976"/>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Tree>
    <p:extLst>
      <p:ext uri="{BB962C8B-B14F-4D97-AF65-F5344CB8AC3E}">
        <p14:creationId xmlns:p14="http://schemas.microsoft.com/office/powerpoint/2010/main" val="384860852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E49A3F19-7882-4D8C-BC0A-6D44238BFEED}"/>
              </a:ext>
            </a:extLst>
          </p:cNvPr>
          <p:cNvSpPr txBox="1"/>
          <p:nvPr/>
        </p:nvSpPr>
        <p:spPr>
          <a:xfrm>
            <a:off x="2807249" y="1477805"/>
            <a:ext cx="6443662" cy="830997"/>
          </a:xfrm>
          <a:prstGeom prst="rect">
            <a:avLst/>
          </a:prstGeom>
          <a:noFill/>
        </p:spPr>
        <p:txBody>
          <a:bodyPr wrap="square">
            <a:spAutoFit/>
          </a:bodyPr>
          <a:lstStyle/>
          <a:p>
            <a:r>
              <a:rPr lang="de-DE" sz="1600" u="sng" dirty="0">
                <a:solidFill>
                  <a:srgbClr val="3333FF"/>
                </a:solidFill>
                <a:effectLst/>
                <a:latin typeface="+mn-lt"/>
                <a:ea typeface="Calibri" panose="020F0502020204030204" pitchFamily="34" charset="0"/>
                <a:cs typeface="Times New Roman" panose="02020603050405020304" pitchFamily="18" charset="0"/>
              </a:rPr>
              <a:t>Wärmedämmung</a:t>
            </a:r>
            <a:r>
              <a:rPr lang="de-DE" sz="1600" dirty="0">
                <a:solidFill>
                  <a:srgbClr val="3333FF"/>
                </a:solidFill>
                <a:effectLst/>
                <a:latin typeface="+mn-lt"/>
                <a:ea typeface="Calibri" panose="020F0502020204030204" pitchFamily="34" charset="0"/>
                <a:cs typeface="Times New Roman" panose="02020603050405020304" pitchFamily="18" charset="0"/>
              </a:rPr>
              <a:t> ist eine notwendige Voraussetzung für die Wärmewende um die notwendigen Einsparungen zu realisieren (EU-Richtlinie 2012 und 2018). </a:t>
            </a:r>
            <a:endParaRPr lang="de-DE" sz="1600" dirty="0">
              <a:solidFill>
                <a:srgbClr val="3333FF"/>
              </a:solidFill>
              <a:latin typeface="+mn-lt"/>
            </a:endParaRPr>
          </a:p>
        </p:txBody>
      </p:sp>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14466"/>
            <a:ext cx="714137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Energieverbrauch im landwirtschaftlichen Betrieb (1)</a:t>
            </a:r>
            <a:br>
              <a:rPr lang="de-DE" altLang="de-DE" dirty="0">
                <a:solidFill>
                  <a:schemeClr val="bg1"/>
                </a:solidFill>
              </a:rPr>
            </a:br>
            <a:r>
              <a:rPr lang="de-DE" altLang="de-DE" dirty="0">
                <a:solidFill>
                  <a:schemeClr val="bg1"/>
                </a:solidFill>
              </a:rPr>
              <a:t>Wärme (2) Wärmedämmung</a:t>
            </a:r>
          </a:p>
        </p:txBody>
      </p:sp>
      <p:sp>
        <p:nvSpPr>
          <p:cNvPr id="7" name="Rectangle 4">
            <a:extLst>
              <a:ext uri="{FF2B5EF4-FFF2-40B4-BE49-F238E27FC236}">
                <a16:creationId xmlns:a16="http://schemas.microsoft.com/office/drawing/2014/main" id="{CF5BA5C1-F5BE-4A02-9A7A-76D275B2DF61}"/>
              </a:ext>
            </a:extLst>
          </p:cNvPr>
          <p:cNvSpPr>
            <a:spLocks noChangeArrowheads="1"/>
          </p:cNvSpPr>
          <p:nvPr/>
        </p:nvSpPr>
        <p:spPr bwMode="auto">
          <a:xfrm>
            <a:off x="0" y="5875051"/>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Gute Wärmedämmung verhindert unnötige Wärmeerzeugung! </a:t>
            </a:r>
          </a:p>
        </p:txBody>
      </p:sp>
      <p:sp>
        <p:nvSpPr>
          <p:cNvPr id="5" name="Text Box 14">
            <a:extLst>
              <a:ext uri="{FF2B5EF4-FFF2-40B4-BE49-F238E27FC236}">
                <a16:creationId xmlns:a16="http://schemas.microsoft.com/office/drawing/2014/main" id="{6B3D10A9-F73E-451C-8E78-59A0B37D836E}"/>
              </a:ext>
            </a:extLst>
          </p:cNvPr>
          <p:cNvSpPr txBox="1">
            <a:spLocks noChangeArrowheads="1"/>
          </p:cNvSpPr>
          <p:nvPr/>
        </p:nvSpPr>
        <p:spPr bwMode="auto">
          <a:xfrm flipH="1">
            <a:off x="5294502" y="2063566"/>
            <a:ext cx="953897"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8a,b)</a:t>
            </a:r>
          </a:p>
        </p:txBody>
      </p:sp>
      <p:sp>
        <p:nvSpPr>
          <p:cNvPr id="8" name="Text Box 14">
            <a:extLst>
              <a:ext uri="{FF2B5EF4-FFF2-40B4-BE49-F238E27FC236}">
                <a16:creationId xmlns:a16="http://schemas.microsoft.com/office/drawing/2014/main" id="{51E0839A-D326-407A-972B-86D824662E3C}"/>
              </a:ext>
            </a:extLst>
          </p:cNvPr>
          <p:cNvSpPr txBox="1">
            <a:spLocks noChangeArrowheads="1"/>
          </p:cNvSpPr>
          <p:nvPr/>
        </p:nvSpPr>
        <p:spPr bwMode="auto">
          <a:xfrm>
            <a:off x="7890538" y="5457583"/>
            <a:ext cx="158697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pic>
        <p:nvPicPr>
          <p:cNvPr id="4" name="Grafik 3" descr="Ein Bild, das Pfeil enthält.&#10;&#10;Automatisch generierte Beschreibung">
            <a:extLst>
              <a:ext uri="{FF2B5EF4-FFF2-40B4-BE49-F238E27FC236}">
                <a16:creationId xmlns:a16="http://schemas.microsoft.com/office/drawing/2014/main" id="{673E850B-7CEB-44F6-9D4C-346EC0EF0A24}"/>
              </a:ext>
            </a:extLst>
          </p:cNvPr>
          <p:cNvPicPr>
            <a:picLocks noChangeAspect="1"/>
          </p:cNvPicPr>
          <p:nvPr/>
        </p:nvPicPr>
        <p:blipFill rotWithShape="1">
          <a:blip r:embed="rId3">
            <a:extLst>
              <a:ext uri="{28A0092B-C50C-407E-A947-70E740481C1C}">
                <a14:useLocalDpi xmlns:a14="http://schemas.microsoft.com/office/drawing/2010/main" val="0"/>
              </a:ext>
            </a:extLst>
          </a:blip>
          <a:srcRect l="18042" r="15574"/>
          <a:stretch/>
        </p:blipFill>
        <p:spPr>
          <a:xfrm>
            <a:off x="501631" y="1047927"/>
            <a:ext cx="1983704" cy="1494136"/>
          </a:xfrm>
          <a:prstGeom prst="rect">
            <a:avLst/>
          </a:prstGeom>
        </p:spPr>
      </p:pic>
      <p:sp>
        <p:nvSpPr>
          <p:cNvPr id="10" name="Textfeld 9">
            <a:extLst>
              <a:ext uri="{FF2B5EF4-FFF2-40B4-BE49-F238E27FC236}">
                <a16:creationId xmlns:a16="http://schemas.microsoft.com/office/drawing/2014/main" id="{8108A71C-7532-4385-A6AB-6A249AC24E37}"/>
              </a:ext>
            </a:extLst>
          </p:cNvPr>
          <p:cNvSpPr txBox="1"/>
          <p:nvPr/>
        </p:nvSpPr>
        <p:spPr>
          <a:xfrm>
            <a:off x="501631" y="2700809"/>
            <a:ext cx="9021748" cy="584775"/>
          </a:xfrm>
          <a:prstGeom prst="rect">
            <a:avLst/>
          </a:prstGeom>
          <a:noFill/>
        </p:spPr>
        <p:txBody>
          <a:bodyPr wrap="square">
            <a:spAutoFit/>
          </a:bodyPr>
          <a:lstStyle/>
          <a:p>
            <a:r>
              <a:rPr lang="de-DE" sz="1600" u="sng" dirty="0">
                <a:solidFill>
                  <a:srgbClr val="3333FF"/>
                </a:solidFill>
                <a:effectLst/>
                <a:latin typeface="+mn-lt"/>
                <a:ea typeface="Calibri" panose="020F0502020204030204" pitchFamily="34" charset="0"/>
                <a:cs typeface="Times New Roman" panose="02020603050405020304" pitchFamily="18" charset="0"/>
              </a:rPr>
              <a:t>Neubau: </a:t>
            </a:r>
            <a:r>
              <a:rPr lang="de-DE" sz="1600" dirty="0">
                <a:solidFill>
                  <a:srgbClr val="3333FF"/>
                </a:solidFill>
                <a:effectLst/>
                <a:latin typeface="+mn-lt"/>
                <a:ea typeface="Calibri" panose="020F0502020204030204" pitchFamily="34" charset="0"/>
                <a:cs typeface="Times New Roman" panose="02020603050405020304" pitchFamily="18" charset="0"/>
              </a:rPr>
              <a:t>Durch das Gebäude-Energie-Gesetz (GEG) sind die gesetzlichen Vorgaben für die Wärmewende im Neubau geschaffen worden. </a:t>
            </a:r>
            <a:endParaRPr lang="de-DE" sz="1600" dirty="0">
              <a:solidFill>
                <a:srgbClr val="3333FF"/>
              </a:solidFill>
              <a:latin typeface="+mn-lt"/>
            </a:endParaRPr>
          </a:p>
        </p:txBody>
      </p:sp>
      <p:sp>
        <p:nvSpPr>
          <p:cNvPr id="11" name="Textfeld 10">
            <a:extLst>
              <a:ext uri="{FF2B5EF4-FFF2-40B4-BE49-F238E27FC236}">
                <a16:creationId xmlns:a16="http://schemas.microsoft.com/office/drawing/2014/main" id="{D0FAE94A-7DE1-4CCA-816C-D8141D02B849}"/>
              </a:ext>
            </a:extLst>
          </p:cNvPr>
          <p:cNvSpPr txBox="1"/>
          <p:nvPr/>
        </p:nvSpPr>
        <p:spPr>
          <a:xfrm>
            <a:off x="501631" y="3436686"/>
            <a:ext cx="9021748" cy="830997"/>
          </a:xfrm>
          <a:prstGeom prst="rect">
            <a:avLst/>
          </a:prstGeom>
          <a:noFill/>
        </p:spPr>
        <p:txBody>
          <a:bodyPr wrap="square">
            <a:spAutoFit/>
          </a:bodyPr>
          <a:lstStyle/>
          <a:p>
            <a:r>
              <a:rPr lang="de-DE" sz="1600" u="sng" dirty="0">
                <a:solidFill>
                  <a:srgbClr val="3333FF"/>
                </a:solidFill>
                <a:latin typeface="+mn-lt"/>
                <a:cs typeface="Times New Roman" panose="02020603050405020304" pitchFamily="18" charset="0"/>
              </a:rPr>
              <a:t>Bestand: </a:t>
            </a:r>
            <a:r>
              <a:rPr lang="de-DE" sz="1600" dirty="0">
                <a:solidFill>
                  <a:srgbClr val="3333FF"/>
                </a:solidFill>
                <a:latin typeface="+mn-lt"/>
                <a:cs typeface="Times New Roman" panose="02020603050405020304" pitchFamily="18" charset="0"/>
              </a:rPr>
              <a:t>Hier ist das größte Potenzial für die Umsetzung der Wärmewende zu finden. Deshalb müssen Anreize geschaffen werden, um die Sanierungsquote deutlich von 0,5%/ auf mindestens 3%/a bis zum Jahr 2030 zu erhöhen. </a:t>
            </a:r>
          </a:p>
        </p:txBody>
      </p:sp>
      <p:sp>
        <p:nvSpPr>
          <p:cNvPr id="12" name="Textfeld 11">
            <a:extLst>
              <a:ext uri="{FF2B5EF4-FFF2-40B4-BE49-F238E27FC236}">
                <a16:creationId xmlns:a16="http://schemas.microsoft.com/office/drawing/2014/main" id="{ECC05DF5-7805-40D1-AB9D-6BFFC7468B01}"/>
              </a:ext>
            </a:extLst>
          </p:cNvPr>
          <p:cNvSpPr txBox="1"/>
          <p:nvPr/>
        </p:nvSpPr>
        <p:spPr>
          <a:xfrm>
            <a:off x="501631" y="4477453"/>
            <a:ext cx="9021748" cy="584775"/>
          </a:xfrm>
          <a:prstGeom prst="rect">
            <a:avLst/>
          </a:prstGeom>
          <a:noFill/>
        </p:spPr>
        <p:txBody>
          <a:bodyPr wrap="square">
            <a:spAutoFit/>
          </a:bodyPr>
          <a:lstStyle/>
          <a:p>
            <a:r>
              <a:rPr lang="de-DE" sz="1600" u="sng" dirty="0">
                <a:solidFill>
                  <a:srgbClr val="3333FF"/>
                </a:solidFill>
                <a:latin typeface="+mn-lt"/>
                <a:cs typeface="Times New Roman" panose="02020603050405020304" pitchFamily="18" charset="0"/>
              </a:rPr>
              <a:t>Förderung</a:t>
            </a:r>
            <a:r>
              <a:rPr lang="de-DE" sz="1600" dirty="0">
                <a:solidFill>
                  <a:srgbClr val="3333FF"/>
                </a:solidFill>
                <a:latin typeface="+mn-lt"/>
                <a:cs typeface="Times New Roman" panose="02020603050405020304" pitchFamily="18" charset="0"/>
              </a:rPr>
              <a:t>:  Die aktuellen Förderungen können bei der </a:t>
            </a:r>
            <a:r>
              <a:rPr lang="de-DE" sz="1600" dirty="0">
                <a:solidFill>
                  <a:srgbClr val="3333FF"/>
                </a:solid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Verbraucherzentrale RLP unter „</a:t>
            </a:r>
            <a:r>
              <a:rPr lang="de-DE" sz="1600" dirty="0" err="1">
                <a:solidFill>
                  <a:srgbClr val="3333FF"/>
                </a:solid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Energie&amp;Bauen</a:t>
            </a:r>
            <a:r>
              <a:rPr lang="de-DE" sz="1600" dirty="0">
                <a:solidFill>
                  <a:srgbClr val="3333FF"/>
                </a:solid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de-DE" sz="1600" dirty="0">
                <a:solidFill>
                  <a:srgbClr val="3333FF"/>
                </a:solidFill>
                <a:latin typeface="+mn-lt"/>
                <a:cs typeface="Times New Roman" panose="02020603050405020304" pitchFamily="18" charset="0"/>
              </a:rPr>
              <a:t> angefragt werden.</a:t>
            </a:r>
          </a:p>
        </p:txBody>
      </p:sp>
      <p:sp>
        <p:nvSpPr>
          <p:cNvPr id="14" name="Text Box 14">
            <a:extLst>
              <a:ext uri="{FF2B5EF4-FFF2-40B4-BE49-F238E27FC236}">
                <a16:creationId xmlns:a16="http://schemas.microsoft.com/office/drawing/2014/main" id="{39806178-C61E-4E9F-BE5A-6FFA30B560CB}"/>
              </a:ext>
            </a:extLst>
          </p:cNvPr>
          <p:cNvSpPr txBox="1">
            <a:spLocks noChangeArrowheads="1"/>
          </p:cNvSpPr>
          <p:nvPr/>
        </p:nvSpPr>
        <p:spPr bwMode="auto">
          <a:xfrm flipH="1">
            <a:off x="315607" y="2787571"/>
            <a:ext cx="134028"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9)</a:t>
            </a:r>
          </a:p>
        </p:txBody>
      </p:sp>
    </p:spTree>
    <p:extLst>
      <p:ext uri="{BB962C8B-B14F-4D97-AF65-F5344CB8AC3E}">
        <p14:creationId xmlns:p14="http://schemas.microsoft.com/office/powerpoint/2010/main" val="2099865779"/>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908A944D-CA6C-4B5D-A57F-A802C76C6FE6}"/>
              </a:ext>
            </a:extLst>
          </p:cNvPr>
          <p:cNvSpPr>
            <a:spLocks noChangeArrowheads="1"/>
          </p:cNvSpPr>
          <p:nvPr/>
        </p:nvSpPr>
        <p:spPr bwMode="auto">
          <a:xfrm>
            <a:off x="1328738" y="14466"/>
            <a:ext cx="7141379" cy="738664"/>
          </a:xfrm>
          <a:prstGeom prst="rect">
            <a:avLst/>
          </a:prstGeom>
          <a:noFill/>
          <a:ln>
            <a:noFill/>
          </a:ln>
          <a:effectLst/>
          <a:extLst>
            <a:ext uri="{909E8E84-426E-40DD-AFC4-6F175D3DCCD1}">
              <a14:hiddenFill xmlns:a14="http://schemas.microsoft.com/office/drawing/2010/main">
                <a:solidFill>
                  <a:srgbClr val="C0E8F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762000">
              <a:defRPr sz="2400">
                <a:solidFill>
                  <a:schemeClr val="tx1"/>
                </a:solidFill>
                <a:latin typeface="Arial" panose="020B0604020202020204" pitchFamily="34" charset="0"/>
              </a:defRPr>
            </a:lvl1pPr>
            <a:lvl2pPr marL="742950" indent="-285750" defTabSz="762000">
              <a:defRPr sz="2400">
                <a:solidFill>
                  <a:schemeClr val="tx1"/>
                </a:solidFill>
                <a:latin typeface="Arial" panose="020B0604020202020204" pitchFamily="34" charset="0"/>
              </a:defRPr>
            </a:lvl2pPr>
            <a:lvl3pPr marL="1143000" indent="-228600" defTabSz="762000">
              <a:defRPr sz="2400">
                <a:solidFill>
                  <a:schemeClr val="tx1"/>
                </a:solidFill>
                <a:latin typeface="Arial" panose="020B0604020202020204" pitchFamily="34" charset="0"/>
              </a:defRPr>
            </a:lvl3pPr>
            <a:lvl4pPr marL="1600200" indent="-228600" defTabSz="762000">
              <a:defRPr sz="2400">
                <a:solidFill>
                  <a:schemeClr val="tx1"/>
                </a:solidFill>
                <a:latin typeface="Arial" panose="020B0604020202020204" pitchFamily="34" charset="0"/>
              </a:defRPr>
            </a:lvl4pPr>
            <a:lvl5pPr marL="2057400" indent="-228600" defTabSz="762000">
              <a:defRPr sz="2400">
                <a:solidFill>
                  <a:schemeClr val="tx1"/>
                </a:solidFill>
                <a:latin typeface="Arial" panose="020B0604020202020204" pitchFamily="34" charset="0"/>
              </a:defRPr>
            </a:lvl5pPr>
            <a:lvl6pPr marL="2514600" indent="-228600" defTabSz="762000"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762000"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762000"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762000" eaLnBrk="0" fontAlgn="base" hangingPunct="0">
              <a:spcBef>
                <a:spcPct val="0"/>
              </a:spcBef>
              <a:spcAft>
                <a:spcPct val="0"/>
              </a:spcAft>
              <a:defRPr sz="2400">
                <a:solidFill>
                  <a:schemeClr val="tx1"/>
                </a:solidFill>
                <a:latin typeface="Arial" panose="020B0604020202020204" pitchFamily="34" charset="0"/>
              </a:defRPr>
            </a:lvl9pPr>
          </a:lstStyle>
          <a:p>
            <a:r>
              <a:rPr lang="de-DE" altLang="de-DE" dirty="0">
                <a:solidFill>
                  <a:schemeClr val="bg1"/>
                </a:solidFill>
              </a:rPr>
              <a:t>Energieverbrauch im landwirtschaftlichen Betrieb (1)</a:t>
            </a:r>
            <a:br>
              <a:rPr lang="de-DE" altLang="de-DE" dirty="0">
                <a:solidFill>
                  <a:schemeClr val="bg1"/>
                </a:solidFill>
              </a:rPr>
            </a:br>
            <a:r>
              <a:rPr lang="de-DE" altLang="de-DE" dirty="0">
                <a:solidFill>
                  <a:schemeClr val="bg1"/>
                </a:solidFill>
              </a:rPr>
              <a:t>Wärme (3) Wärmeerzeugung</a:t>
            </a:r>
          </a:p>
        </p:txBody>
      </p:sp>
      <p:sp>
        <p:nvSpPr>
          <p:cNvPr id="8" name="Text Box 14">
            <a:extLst>
              <a:ext uri="{FF2B5EF4-FFF2-40B4-BE49-F238E27FC236}">
                <a16:creationId xmlns:a16="http://schemas.microsoft.com/office/drawing/2014/main" id="{51E0839A-D326-407A-972B-86D824662E3C}"/>
              </a:ext>
            </a:extLst>
          </p:cNvPr>
          <p:cNvSpPr txBox="1">
            <a:spLocks noChangeArrowheads="1"/>
          </p:cNvSpPr>
          <p:nvPr/>
        </p:nvSpPr>
        <p:spPr bwMode="auto">
          <a:xfrm>
            <a:off x="8233789" y="5946976"/>
            <a:ext cx="154369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200" u="sng" dirty="0">
                <a:solidFill>
                  <a:srgbClr val="000000"/>
                </a:solidFill>
                <a:ea typeface="Microsoft YaHei" panose="020B0503020204020204" pitchFamily="34" charset="-122"/>
              </a:rPr>
              <a:t>Quelle:</a:t>
            </a:r>
            <a:r>
              <a:rPr lang="de-DE" altLang="de-DE" sz="1200" dirty="0">
                <a:solidFill>
                  <a:srgbClr val="000000"/>
                </a:solidFill>
                <a:ea typeface="Microsoft YaHei" panose="020B0503020204020204" pitchFamily="34" charset="-122"/>
              </a:rPr>
              <a:t> x) Quellenliste </a:t>
            </a:r>
          </a:p>
        </p:txBody>
      </p:sp>
      <p:sp>
        <p:nvSpPr>
          <p:cNvPr id="9" name="Textfeld 8">
            <a:extLst>
              <a:ext uri="{FF2B5EF4-FFF2-40B4-BE49-F238E27FC236}">
                <a16:creationId xmlns:a16="http://schemas.microsoft.com/office/drawing/2014/main" id="{E49A3F19-7882-4D8C-BC0A-6D44238BFEED}"/>
              </a:ext>
            </a:extLst>
          </p:cNvPr>
          <p:cNvSpPr txBox="1"/>
          <p:nvPr/>
        </p:nvSpPr>
        <p:spPr>
          <a:xfrm>
            <a:off x="2042909" y="888990"/>
            <a:ext cx="7734572" cy="830997"/>
          </a:xfrm>
          <a:prstGeom prst="rect">
            <a:avLst/>
          </a:prstGeom>
          <a:noFill/>
        </p:spPr>
        <p:txBody>
          <a:bodyPr wrap="square">
            <a:spAutoFit/>
          </a:bodyPr>
          <a:lstStyle/>
          <a:p>
            <a:r>
              <a:rPr lang="de-DE" sz="1600" dirty="0">
                <a:solidFill>
                  <a:srgbClr val="3333FF"/>
                </a:solidFill>
                <a:effectLst/>
                <a:latin typeface="+mn-lt"/>
                <a:ea typeface="Calibri" panose="020F0502020204030204" pitchFamily="34" charset="0"/>
                <a:cs typeface="Times New Roman" panose="02020603050405020304" pitchFamily="18" charset="0"/>
              </a:rPr>
              <a:t>Die </a:t>
            </a:r>
            <a:r>
              <a:rPr lang="de-DE" sz="1600" u="sng" dirty="0">
                <a:solidFill>
                  <a:srgbClr val="3333FF"/>
                </a:solidFill>
                <a:effectLst/>
                <a:latin typeface="+mn-lt"/>
                <a:ea typeface="Calibri" panose="020F0502020204030204" pitchFamily="34" charset="0"/>
                <a:cs typeface="Times New Roman" panose="02020603050405020304" pitchFamily="18" charset="0"/>
              </a:rPr>
              <a:t>Wärmeerzeugung</a:t>
            </a:r>
            <a:r>
              <a:rPr lang="de-DE" sz="1600" dirty="0">
                <a:solidFill>
                  <a:srgbClr val="3333FF"/>
                </a:solidFill>
                <a:effectLst/>
                <a:latin typeface="+mn-lt"/>
                <a:ea typeface="Calibri" panose="020F0502020204030204" pitchFamily="34" charset="0"/>
                <a:cs typeface="Times New Roman" panose="02020603050405020304" pitchFamily="18" charset="0"/>
              </a:rPr>
              <a:t> muss fossilfrei sein. Die Wärmeerzeugung mit einer </a:t>
            </a:r>
            <a:r>
              <a:rPr lang="de-DE" sz="1600" u="sng" dirty="0">
                <a:solidFill>
                  <a:srgbClr val="3333FF"/>
                </a:solidFill>
                <a:effectLst/>
                <a:latin typeface="+mn-lt"/>
                <a:ea typeface="Calibri" panose="020F0502020204030204" pitchFamily="34" charset="0"/>
                <a:cs typeface="Times New Roman" panose="02020603050405020304" pitchFamily="18" charset="0"/>
              </a:rPr>
              <a:t>Wärmepumpe</a:t>
            </a:r>
            <a:r>
              <a:rPr lang="de-DE" sz="1600" dirty="0">
                <a:solidFill>
                  <a:srgbClr val="3333FF"/>
                </a:solidFill>
                <a:effectLst/>
                <a:latin typeface="+mn-lt"/>
                <a:ea typeface="Calibri" panose="020F0502020204030204" pitchFamily="34" charset="0"/>
                <a:cs typeface="Times New Roman" panose="02020603050405020304" pitchFamily="18" charset="0"/>
              </a:rPr>
              <a:t> hat in der gesamten Energiekette von der EE-Erzeugung bis hin zur Anwendung im Haus die höchste Effizienz! </a:t>
            </a:r>
            <a:r>
              <a:rPr lang="de-DE" sz="1600" dirty="0">
                <a:solidFill>
                  <a:srgbClr val="3333FF"/>
                </a:solidFill>
                <a:latin typeface="+mn-lt"/>
                <a:cs typeface="Times New Roman" panose="02020603050405020304" pitchFamily="18" charset="0"/>
              </a:rPr>
              <a:t>Vier Varianten stehen zur Verfügung:</a:t>
            </a:r>
            <a:endParaRPr lang="de-DE" sz="1600" dirty="0">
              <a:solidFill>
                <a:srgbClr val="3333FF"/>
              </a:solidFill>
              <a:latin typeface="+mn-lt"/>
            </a:endParaRPr>
          </a:p>
        </p:txBody>
      </p:sp>
      <p:sp>
        <p:nvSpPr>
          <p:cNvPr id="11" name="Textfeld 10">
            <a:extLst>
              <a:ext uri="{FF2B5EF4-FFF2-40B4-BE49-F238E27FC236}">
                <a16:creationId xmlns:a16="http://schemas.microsoft.com/office/drawing/2014/main" id="{E9FA68A7-F138-41C7-8F00-91EDC702D19A}"/>
              </a:ext>
            </a:extLst>
          </p:cNvPr>
          <p:cNvSpPr txBox="1"/>
          <p:nvPr/>
        </p:nvSpPr>
        <p:spPr>
          <a:xfrm>
            <a:off x="501631" y="2670308"/>
            <a:ext cx="8652346" cy="584775"/>
          </a:xfrm>
          <a:prstGeom prst="rect">
            <a:avLst/>
          </a:prstGeom>
          <a:noFill/>
        </p:spPr>
        <p:txBody>
          <a:bodyPr wrap="square">
            <a:spAutoFit/>
          </a:bodyPr>
          <a:lstStyle/>
          <a:p>
            <a:r>
              <a:rPr lang="de-DE" sz="1600" u="sng" dirty="0">
                <a:solidFill>
                  <a:srgbClr val="3333FF"/>
                </a:solidFill>
                <a:latin typeface="+mn-lt"/>
                <a:cs typeface="Times New Roman" panose="02020603050405020304" pitchFamily="18" charset="0"/>
              </a:rPr>
              <a:t>Neubau</a:t>
            </a:r>
            <a:r>
              <a:rPr lang="de-DE" sz="1600" dirty="0">
                <a:solidFill>
                  <a:srgbClr val="3333FF"/>
                </a:solidFill>
                <a:latin typeface="+mn-lt"/>
                <a:cs typeface="Times New Roman" panose="02020603050405020304" pitchFamily="18" charset="0"/>
              </a:rPr>
              <a:t>: Hier sollte die Wärmepumpe die Regel sein. Wärmeerzeuger mit Öl oder Gas sollen auf keine Fall mehr zum Einsatz kommen!</a:t>
            </a:r>
          </a:p>
        </p:txBody>
      </p:sp>
      <p:pic>
        <p:nvPicPr>
          <p:cNvPr id="3" name="Grafik 2">
            <a:extLst>
              <a:ext uri="{FF2B5EF4-FFF2-40B4-BE49-F238E27FC236}">
                <a16:creationId xmlns:a16="http://schemas.microsoft.com/office/drawing/2014/main" id="{2BAC5B14-F41C-4C89-A702-DE464F74CAC3}"/>
              </a:ext>
            </a:extLst>
          </p:cNvPr>
          <p:cNvPicPr>
            <a:picLocks noChangeAspect="1"/>
          </p:cNvPicPr>
          <p:nvPr/>
        </p:nvPicPr>
        <p:blipFill rotWithShape="1">
          <a:blip r:embed="rId3">
            <a:extLst>
              <a:ext uri="{28A0092B-C50C-407E-A947-70E740481C1C}">
                <a14:useLocalDpi xmlns:a14="http://schemas.microsoft.com/office/drawing/2010/main" val="0"/>
              </a:ext>
            </a:extLst>
          </a:blip>
          <a:srcRect r="67273"/>
          <a:stretch/>
        </p:blipFill>
        <p:spPr>
          <a:xfrm>
            <a:off x="565069" y="1853550"/>
            <a:ext cx="694534" cy="911040"/>
          </a:xfrm>
          <a:prstGeom prst="rect">
            <a:avLst/>
          </a:prstGeom>
        </p:spPr>
      </p:pic>
      <p:pic>
        <p:nvPicPr>
          <p:cNvPr id="13" name="Grafik 12">
            <a:extLst>
              <a:ext uri="{FF2B5EF4-FFF2-40B4-BE49-F238E27FC236}">
                <a16:creationId xmlns:a16="http://schemas.microsoft.com/office/drawing/2014/main" id="{0A1DDA70-CEC5-4090-AB31-AD315F80E850}"/>
              </a:ext>
            </a:extLst>
          </p:cNvPr>
          <p:cNvPicPr>
            <a:picLocks noChangeAspect="1"/>
          </p:cNvPicPr>
          <p:nvPr/>
        </p:nvPicPr>
        <p:blipFill rotWithShape="1">
          <a:blip r:embed="rId3">
            <a:extLst>
              <a:ext uri="{28A0092B-C50C-407E-A947-70E740481C1C}">
                <a14:useLocalDpi xmlns:a14="http://schemas.microsoft.com/office/drawing/2010/main" val="0"/>
              </a:ext>
            </a:extLst>
          </a:blip>
          <a:srcRect l="33039" r="34234"/>
          <a:stretch/>
        </p:blipFill>
        <p:spPr>
          <a:xfrm>
            <a:off x="2597812" y="1849239"/>
            <a:ext cx="690434" cy="905662"/>
          </a:xfrm>
          <a:prstGeom prst="rect">
            <a:avLst/>
          </a:prstGeom>
        </p:spPr>
      </p:pic>
      <p:sp>
        <p:nvSpPr>
          <p:cNvPr id="15" name="Textfeld 14">
            <a:extLst>
              <a:ext uri="{FF2B5EF4-FFF2-40B4-BE49-F238E27FC236}">
                <a16:creationId xmlns:a16="http://schemas.microsoft.com/office/drawing/2014/main" id="{BA38CCA2-F152-4ABF-9ED6-4F20DCA16F0B}"/>
              </a:ext>
            </a:extLst>
          </p:cNvPr>
          <p:cNvSpPr txBox="1"/>
          <p:nvPr/>
        </p:nvSpPr>
        <p:spPr>
          <a:xfrm>
            <a:off x="1252302" y="2098539"/>
            <a:ext cx="1274323" cy="338554"/>
          </a:xfrm>
          <a:prstGeom prst="rect">
            <a:avLst/>
          </a:prstGeom>
          <a:noFill/>
        </p:spPr>
        <p:txBody>
          <a:bodyPr wrap="square">
            <a:spAutoFit/>
          </a:bodyPr>
          <a:lstStyle/>
          <a:p>
            <a:r>
              <a:rPr lang="de-DE" sz="1600" dirty="0">
                <a:solidFill>
                  <a:srgbClr val="3333FF"/>
                </a:solidFill>
                <a:latin typeface="+mn-lt"/>
                <a:ea typeface="Calibri" panose="020F0502020204030204" pitchFamily="34" charset="0"/>
                <a:cs typeface="Times New Roman" panose="02020603050405020304" pitchFamily="18" charset="0"/>
              </a:rPr>
              <a:t>Luft-Wasser</a:t>
            </a:r>
            <a:endParaRPr lang="de-DE" sz="1600" dirty="0">
              <a:solidFill>
                <a:srgbClr val="3333FF"/>
              </a:solidFill>
              <a:latin typeface="+mn-lt"/>
            </a:endParaRPr>
          </a:p>
        </p:txBody>
      </p:sp>
      <p:sp>
        <p:nvSpPr>
          <p:cNvPr id="16" name="Textfeld 15">
            <a:extLst>
              <a:ext uri="{FF2B5EF4-FFF2-40B4-BE49-F238E27FC236}">
                <a16:creationId xmlns:a16="http://schemas.microsoft.com/office/drawing/2014/main" id="{1C5D2807-3B1B-44C8-80E9-D46BC5F0B0D4}"/>
              </a:ext>
            </a:extLst>
          </p:cNvPr>
          <p:cNvSpPr txBox="1"/>
          <p:nvPr/>
        </p:nvSpPr>
        <p:spPr>
          <a:xfrm>
            <a:off x="3231756" y="2111104"/>
            <a:ext cx="1712067" cy="338554"/>
          </a:xfrm>
          <a:prstGeom prst="rect">
            <a:avLst/>
          </a:prstGeom>
          <a:noFill/>
        </p:spPr>
        <p:txBody>
          <a:bodyPr wrap="square">
            <a:spAutoFit/>
          </a:bodyPr>
          <a:lstStyle/>
          <a:p>
            <a:r>
              <a:rPr lang="de-DE" sz="1600" dirty="0">
                <a:solidFill>
                  <a:srgbClr val="3333FF"/>
                </a:solidFill>
                <a:latin typeface="+mn-lt"/>
                <a:ea typeface="Calibri" panose="020F0502020204030204" pitchFamily="34" charset="0"/>
                <a:cs typeface="Times New Roman" panose="02020603050405020304" pitchFamily="18" charset="0"/>
              </a:rPr>
              <a:t>Wasser-Wasser</a:t>
            </a:r>
            <a:endParaRPr lang="de-DE" sz="1600" dirty="0">
              <a:solidFill>
                <a:srgbClr val="3333FF"/>
              </a:solidFill>
              <a:latin typeface="+mn-lt"/>
            </a:endParaRPr>
          </a:p>
        </p:txBody>
      </p:sp>
      <p:sp>
        <p:nvSpPr>
          <p:cNvPr id="17" name="Textfeld 16">
            <a:extLst>
              <a:ext uri="{FF2B5EF4-FFF2-40B4-BE49-F238E27FC236}">
                <a16:creationId xmlns:a16="http://schemas.microsoft.com/office/drawing/2014/main" id="{20460653-9E6A-4335-ACFB-9B5AE30B74FB}"/>
              </a:ext>
            </a:extLst>
          </p:cNvPr>
          <p:cNvSpPr txBox="1"/>
          <p:nvPr/>
        </p:nvSpPr>
        <p:spPr>
          <a:xfrm>
            <a:off x="5521277" y="2123744"/>
            <a:ext cx="1840376" cy="338554"/>
          </a:xfrm>
          <a:prstGeom prst="rect">
            <a:avLst/>
          </a:prstGeom>
          <a:noFill/>
        </p:spPr>
        <p:txBody>
          <a:bodyPr wrap="square">
            <a:spAutoFit/>
          </a:bodyPr>
          <a:lstStyle/>
          <a:p>
            <a:r>
              <a:rPr lang="de-DE" sz="1600" dirty="0">
                <a:solidFill>
                  <a:srgbClr val="3333FF"/>
                </a:solidFill>
                <a:latin typeface="+mn-lt"/>
                <a:ea typeface="Calibri" panose="020F0502020204030204" pitchFamily="34" charset="0"/>
                <a:cs typeface="Times New Roman" panose="02020603050405020304" pitchFamily="18" charset="0"/>
              </a:rPr>
              <a:t>Erdsonde-Wasser</a:t>
            </a:r>
            <a:endParaRPr lang="de-DE" sz="1600" dirty="0">
              <a:solidFill>
                <a:srgbClr val="3333FF"/>
              </a:solidFill>
              <a:latin typeface="+mn-lt"/>
            </a:endParaRPr>
          </a:p>
        </p:txBody>
      </p:sp>
      <p:sp>
        <p:nvSpPr>
          <p:cNvPr id="19" name="Textfeld 18">
            <a:extLst>
              <a:ext uri="{FF2B5EF4-FFF2-40B4-BE49-F238E27FC236}">
                <a16:creationId xmlns:a16="http://schemas.microsoft.com/office/drawing/2014/main" id="{FBCBACB1-299F-4B09-A4BF-803B3E111BF3}"/>
              </a:ext>
            </a:extLst>
          </p:cNvPr>
          <p:cNvSpPr txBox="1"/>
          <p:nvPr/>
        </p:nvSpPr>
        <p:spPr>
          <a:xfrm>
            <a:off x="501631" y="5319908"/>
            <a:ext cx="8652346" cy="830997"/>
          </a:xfrm>
          <a:prstGeom prst="rect">
            <a:avLst/>
          </a:prstGeom>
          <a:noFill/>
        </p:spPr>
        <p:txBody>
          <a:bodyPr wrap="square">
            <a:spAutoFit/>
          </a:bodyPr>
          <a:lstStyle/>
          <a:p>
            <a:r>
              <a:rPr lang="de-DE" sz="1600" u="sng" dirty="0">
                <a:solidFill>
                  <a:srgbClr val="3333FF"/>
                </a:solidFill>
                <a:latin typeface="+mj-lt"/>
                <a:cs typeface="Times New Roman" panose="02020603050405020304" pitchFamily="18" charset="0"/>
              </a:rPr>
              <a:t>Ausblick</a:t>
            </a:r>
            <a:r>
              <a:rPr lang="de-DE" sz="1600" dirty="0">
                <a:solidFill>
                  <a:srgbClr val="3333FF"/>
                </a:solidFill>
                <a:latin typeface="+mj-lt"/>
                <a:cs typeface="Times New Roman" panose="02020603050405020304" pitchFamily="18" charset="0"/>
              </a:rPr>
              <a:t>: </a:t>
            </a:r>
            <a:r>
              <a:rPr lang="de-DE" sz="1600" dirty="0">
                <a:solidFill>
                  <a:srgbClr val="3333FF"/>
                </a:solidFill>
                <a:latin typeface="+mj-lt"/>
              </a:rPr>
              <a:t>Bei der Wärmepumpe muss eine Kostendegression angestoßen werden, wie dies in der PV-Technik erfolgreich geschehen ist. Wobei die Fertigung, anders als bei PV (China), in D und der EU hochgezogen werden muss!</a:t>
            </a:r>
            <a:endParaRPr lang="de-DE" sz="1600" dirty="0">
              <a:solidFill>
                <a:srgbClr val="3333FF"/>
              </a:solidFill>
              <a:latin typeface="+mj-lt"/>
              <a:cs typeface="Times New Roman" panose="02020603050405020304" pitchFamily="18" charset="0"/>
            </a:endParaRPr>
          </a:p>
        </p:txBody>
      </p:sp>
      <p:pic>
        <p:nvPicPr>
          <p:cNvPr id="21" name="Grafik 20">
            <a:extLst>
              <a:ext uri="{FF2B5EF4-FFF2-40B4-BE49-F238E27FC236}">
                <a16:creationId xmlns:a16="http://schemas.microsoft.com/office/drawing/2014/main" id="{3FB43496-BD5B-4C13-AEF9-AB526F33E2C2}"/>
              </a:ext>
            </a:extLst>
          </p:cNvPr>
          <p:cNvPicPr>
            <a:picLocks noChangeAspect="1"/>
          </p:cNvPicPr>
          <p:nvPr/>
        </p:nvPicPr>
        <p:blipFill rotWithShape="1">
          <a:blip r:embed="rId3">
            <a:extLst>
              <a:ext uri="{28A0092B-C50C-407E-A947-70E740481C1C}">
                <a14:useLocalDpi xmlns:a14="http://schemas.microsoft.com/office/drawing/2010/main" val="0"/>
              </a:ext>
            </a:extLst>
          </a:blip>
          <a:srcRect l="67273"/>
          <a:stretch/>
        </p:blipFill>
        <p:spPr>
          <a:xfrm>
            <a:off x="4915255" y="1830846"/>
            <a:ext cx="690435" cy="905664"/>
          </a:xfrm>
          <a:prstGeom prst="rect">
            <a:avLst/>
          </a:prstGeom>
        </p:spPr>
      </p:pic>
      <p:pic>
        <p:nvPicPr>
          <p:cNvPr id="22" name="Grafik 21">
            <a:extLst>
              <a:ext uri="{FF2B5EF4-FFF2-40B4-BE49-F238E27FC236}">
                <a16:creationId xmlns:a16="http://schemas.microsoft.com/office/drawing/2014/main" id="{C8763D82-6071-459E-81DA-31AF6F92B3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3312" y="1948124"/>
            <a:ext cx="668015" cy="665458"/>
          </a:xfrm>
          <a:prstGeom prst="rect">
            <a:avLst/>
          </a:prstGeom>
        </p:spPr>
      </p:pic>
      <p:sp>
        <p:nvSpPr>
          <p:cNvPr id="23" name="Textfeld 22">
            <a:extLst>
              <a:ext uri="{FF2B5EF4-FFF2-40B4-BE49-F238E27FC236}">
                <a16:creationId xmlns:a16="http://schemas.microsoft.com/office/drawing/2014/main" id="{45B97509-E3A6-4EBD-9984-993C11D34221}"/>
              </a:ext>
            </a:extLst>
          </p:cNvPr>
          <p:cNvSpPr txBox="1"/>
          <p:nvPr/>
        </p:nvSpPr>
        <p:spPr>
          <a:xfrm>
            <a:off x="8043428" y="2123744"/>
            <a:ext cx="1840376" cy="338554"/>
          </a:xfrm>
          <a:prstGeom prst="rect">
            <a:avLst/>
          </a:prstGeom>
          <a:noFill/>
        </p:spPr>
        <p:txBody>
          <a:bodyPr wrap="square">
            <a:spAutoFit/>
          </a:bodyPr>
          <a:lstStyle/>
          <a:p>
            <a:r>
              <a:rPr lang="de-DE" sz="1600" dirty="0">
                <a:solidFill>
                  <a:srgbClr val="3333FF"/>
                </a:solidFill>
                <a:latin typeface="+mn-lt"/>
                <a:ea typeface="Calibri" panose="020F0502020204030204" pitchFamily="34" charset="0"/>
                <a:cs typeface="Times New Roman" panose="02020603050405020304" pitchFamily="18" charset="0"/>
              </a:rPr>
              <a:t>PVT-Wasser</a:t>
            </a:r>
            <a:endParaRPr lang="de-DE" sz="1600" dirty="0">
              <a:solidFill>
                <a:srgbClr val="3333FF"/>
              </a:solidFill>
              <a:latin typeface="+mn-lt"/>
            </a:endParaRPr>
          </a:p>
        </p:txBody>
      </p:sp>
      <p:grpSp>
        <p:nvGrpSpPr>
          <p:cNvPr id="2" name="Gruppieren 1">
            <a:extLst>
              <a:ext uri="{FF2B5EF4-FFF2-40B4-BE49-F238E27FC236}">
                <a16:creationId xmlns:a16="http://schemas.microsoft.com/office/drawing/2014/main" id="{75C091E2-3F3C-4878-B14C-928B22F35663}"/>
              </a:ext>
            </a:extLst>
          </p:cNvPr>
          <p:cNvGrpSpPr/>
          <p:nvPr/>
        </p:nvGrpSpPr>
        <p:grpSpPr>
          <a:xfrm>
            <a:off x="335442" y="3184736"/>
            <a:ext cx="9170876" cy="1077218"/>
            <a:chOff x="335442" y="3184736"/>
            <a:chExt cx="9170876" cy="1077218"/>
          </a:xfrm>
        </p:grpSpPr>
        <p:sp>
          <p:nvSpPr>
            <p:cNvPr id="5" name="Text Box 14">
              <a:extLst>
                <a:ext uri="{FF2B5EF4-FFF2-40B4-BE49-F238E27FC236}">
                  <a16:creationId xmlns:a16="http://schemas.microsoft.com/office/drawing/2014/main" id="{6B3D10A9-F73E-451C-8E78-59A0B37D836E}"/>
                </a:ext>
              </a:extLst>
            </p:cNvPr>
            <p:cNvSpPr txBox="1">
              <a:spLocks noChangeArrowheads="1"/>
            </p:cNvSpPr>
            <p:nvPr/>
          </p:nvSpPr>
          <p:spPr bwMode="auto">
            <a:xfrm>
              <a:off x="335442" y="3301301"/>
              <a:ext cx="184346" cy="15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1pPr>
              <a:lvl2pPr marL="742950" indent="-28575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2pPr>
              <a:lvl3pPr marL="11430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3pPr>
              <a:lvl4pPr marL="16002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4pPr>
              <a:lvl5pPr marL="2057400" indent="-22860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defRPr>
              </a:lvl9pPr>
            </a:lstStyle>
            <a:p>
              <a:r>
                <a:rPr lang="de-DE" altLang="de-DE" sz="1000" dirty="0">
                  <a:solidFill>
                    <a:srgbClr val="000000"/>
                  </a:solidFill>
                  <a:ea typeface="Microsoft YaHei" panose="020B0503020204020204" pitchFamily="34" charset="-122"/>
                </a:rPr>
                <a:t>10)</a:t>
              </a:r>
            </a:p>
          </p:txBody>
        </p:sp>
        <p:sp>
          <p:nvSpPr>
            <p:cNvPr id="24" name="Textfeld 23">
              <a:extLst>
                <a:ext uri="{FF2B5EF4-FFF2-40B4-BE49-F238E27FC236}">
                  <a16:creationId xmlns:a16="http://schemas.microsoft.com/office/drawing/2014/main" id="{54EE5657-6B63-47AE-82D6-D60149410FEA}"/>
                </a:ext>
              </a:extLst>
            </p:cNvPr>
            <p:cNvSpPr txBox="1"/>
            <p:nvPr/>
          </p:nvSpPr>
          <p:spPr>
            <a:xfrm>
              <a:off x="494298" y="3184736"/>
              <a:ext cx="9012020" cy="1077218"/>
            </a:xfrm>
            <a:prstGeom prst="rect">
              <a:avLst/>
            </a:prstGeom>
            <a:noFill/>
          </p:spPr>
          <p:txBody>
            <a:bodyPr wrap="square">
              <a:spAutoFit/>
            </a:bodyPr>
            <a:lstStyle/>
            <a:p>
              <a:r>
                <a:rPr lang="de-DE" sz="1600" u="sng" dirty="0">
                  <a:solidFill>
                    <a:srgbClr val="3333FF"/>
                  </a:solidFill>
                  <a:latin typeface="+mn-lt"/>
                  <a:cs typeface="Times New Roman" panose="02020603050405020304" pitchFamily="18" charset="0"/>
                </a:rPr>
                <a:t>Bestand</a:t>
              </a:r>
              <a:r>
                <a:rPr lang="de-DE" sz="1600" dirty="0">
                  <a:solidFill>
                    <a:srgbClr val="3333FF"/>
                  </a:solidFill>
                  <a:latin typeface="+mn-lt"/>
                  <a:cs typeface="Times New Roman" panose="02020603050405020304" pitchFamily="18" charset="0"/>
                </a:rPr>
                <a:t>: Langzeitstudien von Fraunhofer ISE zeigen, dass die Wärmepumpe auch im Bestand in der Regel die richtige Lösung ist. „ Die Ergebnisse zeigen, dass Wärmepumpen auch in Bestandsgebäuden, vor allem unter ökologischen Gesichtspunkten, zweckmäßig eingesetzt werden können.“</a:t>
              </a:r>
            </a:p>
          </p:txBody>
        </p:sp>
      </p:grpSp>
      <p:sp>
        <p:nvSpPr>
          <p:cNvPr id="25" name="Textfeld 24">
            <a:extLst>
              <a:ext uri="{FF2B5EF4-FFF2-40B4-BE49-F238E27FC236}">
                <a16:creationId xmlns:a16="http://schemas.microsoft.com/office/drawing/2014/main" id="{9DA2A373-33DA-41E4-A168-DB1ED818E80E}"/>
              </a:ext>
            </a:extLst>
          </p:cNvPr>
          <p:cNvSpPr txBox="1"/>
          <p:nvPr/>
        </p:nvSpPr>
        <p:spPr>
          <a:xfrm>
            <a:off x="501630" y="4185847"/>
            <a:ext cx="9374841" cy="1077218"/>
          </a:xfrm>
          <a:prstGeom prst="rect">
            <a:avLst/>
          </a:prstGeom>
          <a:noFill/>
        </p:spPr>
        <p:txBody>
          <a:bodyPr wrap="square">
            <a:spAutoFit/>
          </a:bodyPr>
          <a:lstStyle/>
          <a:p>
            <a:r>
              <a:rPr lang="de-DE" sz="1600" u="sng" dirty="0">
                <a:solidFill>
                  <a:srgbClr val="3333FF"/>
                </a:solidFill>
                <a:latin typeface="+mn-lt"/>
                <a:cs typeface="Times New Roman" panose="02020603050405020304" pitchFamily="18" charset="0"/>
              </a:rPr>
              <a:t>Einsparpotenziale</a:t>
            </a:r>
            <a:r>
              <a:rPr lang="de-DE" sz="1600" dirty="0">
                <a:solidFill>
                  <a:srgbClr val="3333FF"/>
                </a:solidFill>
                <a:latin typeface="+mn-lt"/>
                <a:cs typeface="Times New Roman" panose="02020603050405020304" pitchFamily="18" charset="0"/>
              </a:rPr>
              <a:t>: Die Stromkosten für die Wärmepumpe können gesenkt werden, wenn</a:t>
            </a:r>
            <a:br>
              <a:rPr lang="de-DE" sz="1600" dirty="0">
                <a:solidFill>
                  <a:srgbClr val="3333FF"/>
                </a:solidFill>
                <a:latin typeface="+mn-lt"/>
                <a:cs typeface="Times New Roman" panose="02020603050405020304" pitchFamily="18" charset="0"/>
              </a:rPr>
            </a:br>
            <a:r>
              <a:rPr lang="de-DE" sz="1600" dirty="0">
                <a:solidFill>
                  <a:srgbClr val="3333FF"/>
                </a:solidFill>
                <a:latin typeface="+mn-lt"/>
                <a:cs typeface="Times New Roman" panose="02020603050405020304" pitchFamily="18" charset="0"/>
              </a:rPr>
              <a:t>- die Wärmepumpe von der hauseigenen PV-Anlage versorgt wird (Power </a:t>
            </a:r>
            <a:r>
              <a:rPr lang="de-DE" sz="1600" dirty="0" err="1">
                <a:solidFill>
                  <a:srgbClr val="3333FF"/>
                </a:solidFill>
                <a:latin typeface="+mn-lt"/>
                <a:cs typeface="Times New Roman" panose="02020603050405020304" pitchFamily="18" charset="0"/>
              </a:rPr>
              <a:t>to</a:t>
            </a:r>
            <a:r>
              <a:rPr lang="de-DE" sz="1600" dirty="0">
                <a:solidFill>
                  <a:srgbClr val="3333FF"/>
                </a:solidFill>
                <a:latin typeface="+mn-lt"/>
                <a:cs typeface="Times New Roman" panose="02020603050405020304" pitchFamily="18" charset="0"/>
              </a:rPr>
              <a:t> Heat)</a:t>
            </a:r>
            <a:br>
              <a:rPr lang="de-DE" sz="1600" dirty="0">
                <a:solidFill>
                  <a:srgbClr val="3333FF"/>
                </a:solidFill>
                <a:latin typeface="+mn-lt"/>
                <a:cs typeface="Times New Roman" panose="02020603050405020304" pitchFamily="18" charset="0"/>
              </a:rPr>
            </a:br>
            <a:r>
              <a:rPr lang="de-DE" sz="1600" dirty="0">
                <a:solidFill>
                  <a:srgbClr val="3333FF"/>
                </a:solidFill>
                <a:latin typeface="+mn-lt"/>
                <a:cs typeface="Times New Roman" panose="02020603050405020304" pitchFamily="18" charset="0"/>
              </a:rPr>
              <a:t>- ein stundenvariabler Stromtarif zum Einsatz kommt</a:t>
            </a:r>
            <a:br>
              <a:rPr lang="de-DE" sz="1600" dirty="0">
                <a:solidFill>
                  <a:srgbClr val="3333FF"/>
                </a:solidFill>
                <a:latin typeface="+mn-lt"/>
                <a:cs typeface="Times New Roman" panose="02020603050405020304" pitchFamily="18" charset="0"/>
              </a:rPr>
            </a:br>
            <a:r>
              <a:rPr lang="de-DE" sz="1600" dirty="0">
                <a:solidFill>
                  <a:srgbClr val="3333FF"/>
                </a:solidFill>
                <a:latin typeface="+mn-lt"/>
                <a:cs typeface="Times New Roman" panose="02020603050405020304" pitchFamily="18" charset="0"/>
              </a:rPr>
              <a:t>- die Wärmepumpe an der Versorgungssicherheit beteiligt wird (Ein-/Ausschalten durch EVU)</a:t>
            </a:r>
          </a:p>
        </p:txBody>
      </p:sp>
      <p:pic>
        <p:nvPicPr>
          <p:cNvPr id="10" name="Grafik 9">
            <a:extLst>
              <a:ext uri="{FF2B5EF4-FFF2-40B4-BE49-F238E27FC236}">
                <a16:creationId xmlns:a16="http://schemas.microsoft.com/office/drawing/2014/main" id="{3D58AFB3-D780-4B49-A9C7-C962D5ECC276}"/>
              </a:ext>
            </a:extLst>
          </p:cNvPr>
          <p:cNvPicPr>
            <a:picLocks noChangeAspect="1"/>
          </p:cNvPicPr>
          <p:nvPr/>
        </p:nvPicPr>
        <p:blipFill rotWithShape="1">
          <a:blip r:embed="rId5">
            <a:extLst>
              <a:ext uri="{28A0092B-C50C-407E-A947-70E740481C1C}">
                <a14:useLocalDpi xmlns:a14="http://schemas.microsoft.com/office/drawing/2010/main" val="0"/>
              </a:ext>
            </a:extLst>
          </a:blip>
          <a:srcRect t="12345" b="7839"/>
          <a:stretch/>
        </p:blipFill>
        <p:spPr>
          <a:xfrm>
            <a:off x="540129" y="823732"/>
            <a:ext cx="1438948" cy="1148502"/>
          </a:xfrm>
          <a:prstGeom prst="rect">
            <a:avLst/>
          </a:prstGeom>
        </p:spPr>
      </p:pic>
      <p:sp>
        <p:nvSpPr>
          <p:cNvPr id="7" name="Rectangle 4">
            <a:extLst>
              <a:ext uri="{FF2B5EF4-FFF2-40B4-BE49-F238E27FC236}">
                <a16:creationId xmlns:a16="http://schemas.microsoft.com/office/drawing/2014/main" id="{CF5BA5C1-F5BE-4A02-9A7A-76D275B2DF61}"/>
              </a:ext>
            </a:extLst>
          </p:cNvPr>
          <p:cNvSpPr>
            <a:spLocks noChangeArrowheads="1"/>
          </p:cNvSpPr>
          <p:nvPr/>
        </p:nvSpPr>
        <p:spPr bwMode="auto">
          <a:xfrm>
            <a:off x="-29528" y="6105177"/>
            <a:ext cx="9906000" cy="40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3124" tIns="63124" rIns="63124" bIns="63124">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de-DE" altLang="de-DE" sz="1800" dirty="0">
                <a:solidFill>
                  <a:srgbClr val="00B050"/>
                </a:solidFill>
              </a:rPr>
              <a:t>Die Wärmepumpe ist das Mittel der Wahl bei der Wärmeerzeugung! </a:t>
            </a:r>
          </a:p>
        </p:txBody>
      </p:sp>
    </p:spTree>
    <p:extLst>
      <p:ext uri="{BB962C8B-B14F-4D97-AF65-F5344CB8AC3E}">
        <p14:creationId xmlns:p14="http://schemas.microsoft.com/office/powerpoint/2010/main" val="218434015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100" fill="hold"/>
                                        <p:tgtEl>
                                          <p:spTgt spid="2"/>
                                        </p:tgtEl>
                                        <p:attrNameLst>
                                          <p:attrName>ppt_x</p:attrName>
                                        </p:attrNameLst>
                                      </p:cBhvr>
                                      <p:tavLst>
                                        <p:tav tm="0">
                                          <p:val>
                                            <p:strVal val="1+#ppt_w/2"/>
                                          </p:val>
                                        </p:tav>
                                        <p:tav tm="100000">
                                          <p:val>
                                            <p:strVal val="#ppt_x"/>
                                          </p:val>
                                        </p:tav>
                                      </p:tavLst>
                                    </p:anim>
                                    <p:anim calcmode="lin" valueType="num">
                                      <p:cBhvr additive="base">
                                        <p:cTn id="14" dur="11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00" fill="hold"/>
                                        <p:tgtEl>
                                          <p:spTgt spid="19"/>
                                        </p:tgtEl>
                                        <p:attrNameLst>
                                          <p:attrName>ppt_x</p:attrName>
                                        </p:attrNameLst>
                                      </p:cBhvr>
                                      <p:tavLst>
                                        <p:tav tm="0">
                                          <p:val>
                                            <p:strVal val="1+#ppt_w/2"/>
                                          </p:val>
                                        </p:tav>
                                        <p:tav tm="100000">
                                          <p:val>
                                            <p:strVal val="#ppt_x"/>
                                          </p:val>
                                        </p:tav>
                                      </p:tavLst>
                                    </p:anim>
                                    <p:anim calcmode="lin" valueType="num">
                                      <p:cBhvr additive="base">
                                        <p:cTn id="26"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5" grpId="0"/>
      <p:bldP spid="7" grpId="0"/>
    </p:bldLst>
  </p:timing>
</p:sld>
</file>

<file path=ppt/theme/theme1.xml><?xml version="1.0" encoding="utf-8"?>
<a:theme xmlns:a="http://schemas.openxmlformats.org/drawingml/2006/main" name="pg_blau_basisversion">
  <a:themeElements>
    <a:clrScheme name="">
      <a:dk1>
        <a:srgbClr val="000000"/>
      </a:dk1>
      <a:lt1>
        <a:srgbClr val="FFFFFF"/>
      </a:lt1>
      <a:dk2>
        <a:srgbClr val="FFFFFF"/>
      </a:dk2>
      <a:lt2>
        <a:srgbClr val="808080"/>
      </a:lt2>
      <a:accent1>
        <a:srgbClr val="B2B2B2"/>
      </a:accent1>
      <a:accent2>
        <a:srgbClr val="3333CC"/>
      </a:accent2>
      <a:accent3>
        <a:srgbClr val="FFFFFF"/>
      </a:accent3>
      <a:accent4>
        <a:srgbClr val="000000"/>
      </a:accent4>
      <a:accent5>
        <a:srgbClr val="D5D5D5"/>
      </a:accent5>
      <a:accent6>
        <a:srgbClr val="2D2DB9"/>
      </a:accent6>
      <a:hlink>
        <a:srgbClr val="0000CC"/>
      </a:hlink>
      <a:folHlink>
        <a:srgbClr val="000099"/>
      </a:folHlink>
    </a:clrScheme>
    <a:fontScheme name="pg_blau_basisvers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Char char="•"/>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pg_blau_basis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g_blau_basis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g_blau_basis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g_blau_basis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g_blau_basis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g_blau_basis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g_blau_basisversion 8">
        <a:dk1>
          <a:srgbClr val="000000"/>
        </a:dk1>
        <a:lt1>
          <a:srgbClr val="FFFFFF"/>
        </a:lt1>
        <a:dk2>
          <a:srgbClr val="000000"/>
        </a:dk2>
        <a:lt2>
          <a:srgbClr val="808080"/>
        </a:lt2>
        <a:accent1>
          <a:srgbClr val="99FF33"/>
        </a:accent1>
        <a:accent2>
          <a:srgbClr val="3333CC"/>
        </a:accent2>
        <a:accent3>
          <a:srgbClr val="FFFFFF"/>
        </a:accent3>
        <a:accent4>
          <a:srgbClr val="000000"/>
        </a:accent4>
        <a:accent5>
          <a:srgbClr val="CAFFAD"/>
        </a:accent5>
        <a:accent6>
          <a:srgbClr val="2D2DB9"/>
        </a:accent6>
        <a:hlink>
          <a:srgbClr val="0000CC"/>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Settings\janke00s\Application Data\Microsoft\Templates\PG Folienvorlagen\pg_blau_basisversion.pot</Template>
  <TotalTime>0</TotalTime>
  <Words>1881</Words>
  <Application>Microsoft Office PowerPoint</Application>
  <PresentationFormat>A4-Papier (210 x 297 mm)</PresentationFormat>
  <Paragraphs>182</Paragraphs>
  <Slides>16</Slides>
  <Notes>16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Calibri</vt:lpstr>
      <vt:lpstr>Courier New</vt:lpstr>
      <vt:lpstr>OfficinaSans-Book</vt:lpstr>
      <vt:lpstr>Wingdings</vt:lpstr>
      <vt:lpstr>pg_blau_basisversion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janke00s</dc:creator>
  <cp:lastModifiedBy>Wolfgang Thiel</cp:lastModifiedBy>
  <cp:revision>2441</cp:revision>
  <cp:lastPrinted>2019-03-23T07:11:31Z</cp:lastPrinted>
  <dcterms:created xsi:type="dcterms:W3CDTF">2003-01-24T08:17:53Z</dcterms:created>
  <dcterms:modified xsi:type="dcterms:W3CDTF">2023-05-31T14:14:48Z</dcterms:modified>
</cp:coreProperties>
</file>