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04.jpg" ContentType="image/pn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4"/>
  </p:notesMasterIdLst>
  <p:handoutMasterIdLst>
    <p:handoutMasterId r:id="rId65"/>
  </p:handoutMasterIdLst>
  <p:sldIdLst>
    <p:sldId id="878" r:id="rId2"/>
    <p:sldId id="943" r:id="rId3"/>
    <p:sldId id="972" r:id="rId4"/>
    <p:sldId id="1009" r:id="rId5"/>
    <p:sldId id="898" r:id="rId6"/>
    <p:sldId id="1073" r:id="rId7"/>
    <p:sldId id="1023" r:id="rId8"/>
    <p:sldId id="978" r:id="rId9"/>
    <p:sldId id="758" r:id="rId10"/>
    <p:sldId id="1088" r:id="rId11"/>
    <p:sldId id="1267" r:id="rId12"/>
    <p:sldId id="1266" r:id="rId13"/>
    <p:sldId id="1296" r:id="rId14"/>
    <p:sldId id="1075" r:id="rId15"/>
    <p:sldId id="1074" r:id="rId16"/>
    <p:sldId id="946" r:id="rId17"/>
    <p:sldId id="976" r:id="rId18"/>
    <p:sldId id="1270" r:id="rId19"/>
    <p:sldId id="1268" r:id="rId20"/>
    <p:sldId id="1269" r:id="rId21"/>
    <p:sldId id="1272" r:id="rId22"/>
    <p:sldId id="1092" r:id="rId23"/>
    <p:sldId id="1271" r:id="rId24"/>
    <p:sldId id="968" r:id="rId25"/>
    <p:sldId id="915" r:id="rId26"/>
    <p:sldId id="966" r:id="rId27"/>
    <p:sldId id="967" r:id="rId28"/>
    <p:sldId id="971" r:id="rId29"/>
    <p:sldId id="1265" r:id="rId30"/>
    <p:sldId id="1069" r:id="rId31"/>
    <p:sldId id="991" r:id="rId32"/>
    <p:sldId id="998" r:id="rId33"/>
    <p:sldId id="993" r:id="rId34"/>
    <p:sldId id="1094" r:id="rId35"/>
    <p:sldId id="1090" r:id="rId36"/>
    <p:sldId id="1091" r:id="rId37"/>
    <p:sldId id="842" r:id="rId38"/>
    <p:sldId id="853" r:id="rId39"/>
    <p:sldId id="1021" r:id="rId40"/>
    <p:sldId id="1026" r:id="rId41"/>
    <p:sldId id="1089" r:id="rId42"/>
    <p:sldId id="1022" r:id="rId43"/>
    <p:sldId id="1024" r:id="rId44"/>
    <p:sldId id="1025" r:id="rId45"/>
    <p:sldId id="1007" r:id="rId46"/>
    <p:sldId id="979" r:id="rId47"/>
    <p:sldId id="982" r:id="rId48"/>
    <p:sldId id="1015" r:id="rId49"/>
    <p:sldId id="1006" r:id="rId50"/>
    <p:sldId id="1012" r:id="rId51"/>
    <p:sldId id="1011" r:id="rId52"/>
    <p:sldId id="1010" r:id="rId53"/>
    <p:sldId id="1013" r:id="rId54"/>
    <p:sldId id="1085" r:id="rId55"/>
    <p:sldId id="1068" r:id="rId56"/>
    <p:sldId id="1087" r:id="rId57"/>
    <p:sldId id="1077" r:id="rId58"/>
    <p:sldId id="1071" r:id="rId59"/>
    <p:sldId id="959" r:id="rId60"/>
    <p:sldId id="1029" r:id="rId61"/>
    <p:sldId id="1078" r:id="rId62"/>
    <p:sldId id="755" r:id="rId63"/>
  </p:sldIdLst>
  <p:sldSz cx="9906000" cy="6858000" type="A4"/>
  <p:notesSz cx="6888163" cy="10021888"/>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 id="2" name="Thielwol" initials="T" lastIdx="5" clrIdx="1">
    <p:extLst>
      <p:ext uri="{19B8F6BF-5375-455C-9EA6-DF929625EA0E}">
        <p15:presenceInfo xmlns:p15="http://schemas.microsoft.com/office/powerpoint/2012/main" userId="Thielwo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33FF"/>
    <a:srgbClr val="66CCFF"/>
    <a:srgbClr val="FF3399"/>
    <a:srgbClr val="CCFFFF"/>
    <a:srgbClr val="FF0000"/>
    <a:srgbClr val="000000"/>
    <a:srgbClr val="008000"/>
    <a:srgbClr val="0099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493" autoAdjust="0"/>
    <p:restoredTop sz="94205" autoAdjust="0"/>
  </p:normalViewPr>
  <p:slideViewPr>
    <p:cSldViewPr snapToGrid="0">
      <p:cViewPr>
        <p:scale>
          <a:sx n="125" d="100"/>
          <a:sy n="125" d="100"/>
        </p:scale>
        <p:origin x="1470" y="-96"/>
      </p:cViewPr>
      <p:guideLst>
        <p:guide orient="horz" pos="2160"/>
        <p:guide pos="312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0" d="100"/>
          <a:sy n="100" d="100"/>
        </p:scale>
        <p:origin x="1624" y="-632"/>
      </p:cViewPr>
      <p:guideLst>
        <p:guide orient="horz" pos="3155"/>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2Energie-Erzeugung\02EE-Ausbaupfad\Berechnungen\EE-Ausbaupfad-D-RLP_V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2Energie-Erzeugung\02EE-Ausbaupfad\Berechnungen\EE-Ausbaupfad-D-RLP_V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FF3399"/>
              </a:solidFill>
              <a:ln>
                <a:noFill/>
              </a:ln>
              <a:effectLst/>
            </c:spPr>
            <c:extLst>
              <c:ext xmlns:c16="http://schemas.microsoft.com/office/drawing/2014/chart" uri="{C3380CC4-5D6E-409C-BE32-E72D297353CC}">
                <c16:uniqueId val="{00000001-2F9B-4CDD-872C-122A6AE4881C}"/>
              </c:ext>
            </c:extLst>
          </c:dPt>
          <c:dPt>
            <c:idx val="1"/>
            <c:invertIfNegative val="0"/>
            <c:bubble3D val="0"/>
            <c:spPr>
              <a:solidFill>
                <a:srgbClr val="3333FF"/>
              </a:solidFill>
              <a:ln>
                <a:noFill/>
              </a:ln>
              <a:effectLst/>
            </c:spPr>
            <c:extLst>
              <c:ext xmlns:c16="http://schemas.microsoft.com/office/drawing/2014/chart" uri="{C3380CC4-5D6E-409C-BE32-E72D297353CC}">
                <c16:uniqueId val="{00000002-2F9B-4CDD-872C-122A6AE4881C}"/>
              </c:ext>
            </c:extLst>
          </c:dPt>
          <c:dPt>
            <c:idx val="2"/>
            <c:invertIfNegative val="0"/>
            <c:bubble3D val="0"/>
            <c:spPr>
              <a:solidFill>
                <a:srgbClr val="66CCFF"/>
              </a:solidFill>
              <a:ln>
                <a:noFill/>
              </a:ln>
              <a:effectLst/>
            </c:spPr>
            <c:extLst>
              <c:ext xmlns:c16="http://schemas.microsoft.com/office/drawing/2014/chart" uri="{C3380CC4-5D6E-409C-BE32-E72D297353CC}">
                <c16:uniqueId val="{00000003-2F9B-4CDD-872C-122A6AE4881C}"/>
              </c:ext>
            </c:extLst>
          </c:dPt>
          <c:dPt>
            <c:idx val="3"/>
            <c:invertIfNegative val="0"/>
            <c:bubble3D val="0"/>
            <c:spPr>
              <a:solidFill>
                <a:srgbClr val="FFC000"/>
              </a:solidFill>
              <a:ln>
                <a:noFill/>
              </a:ln>
              <a:effectLst/>
            </c:spPr>
            <c:extLst>
              <c:ext xmlns:c16="http://schemas.microsoft.com/office/drawing/2014/chart" uri="{C3380CC4-5D6E-409C-BE32-E72D297353CC}">
                <c16:uniqueId val="{00000004-2F9B-4CDD-872C-122A6AE4881C}"/>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1-2F9B-4CDD-872C-122A6AE4881C}"/>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2-2F9B-4CDD-872C-122A6AE4881C}"/>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4-2F9B-4CDD-872C-122A6AE4881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Kernkraftwerk</c:v>
                </c:pt>
                <c:pt idx="1">
                  <c:v>Windkraft offshore</c:v>
                </c:pt>
                <c:pt idx="2">
                  <c:v>Windkraft onhore</c:v>
                </c:pt>
                <c:pt idx="3">
                  <c:v>Photpvoltaik</c:v>
                </c:pt>
              </c:strCache>
            </c:strRef>
          </c:cat>
          <c:val>
            <c:numRef>
              <c:f>Tabelle1!$B$2:$B$5</c:f>
              <c:numCache>
                <c:formatCode>#,##0</c:formatCode>
                <c:ptCount val="4"/>
                <c:pt idx="0">
                  <c:v>8070</c:v>
                </c:pt>
                <c:pt idx="1">
                  <c:v>3090</c:v>
                </c:pt>
                <c:pt idx="2">
                  <c:v>1620</c:v>
                </c:pt>
                <c:pt idx="3">
                  <c:v>910</c:v>
                </c:pt>
              </c:numCache>
            </c:numRef>
          </c:val>
          <c:extLst>
            <c:ext xmlns:c16="http://schemas.microsoft.com/office/drawing/2014/chart" uri="{C3380CC4-5D6E-409C-BE32-E72D297353CC}">
              <c16:uniqueId val="{00000000-2F9B-4CDD-872C-122A6AE4881C}"/>
            </c:ext>
          </c:extLst>
        </c:ser>
        <c:dLbls>
          <c:showLegendKey val="0"/>
          <c:showVal val="0"/>
          <c:showCatName val="0"/>
          <c:showSerName val="0"/>
          <c:showPercent val="0"/>
          <c:showBubbleSize val="0"/>
        </c:dLbls>
        <c:gapWidth val="150"/>
        <c:overlap val="100"/>
        <c:axId val="426547152"/>
        <c:axId val="426548232"/>
      </c:barChart>
      <c:catAx>
        <c:axId val="4265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8232"/>
        <c:crosses val="autoZero"/>
        <c:auto val="1"/>
        <c:lblAlgn val="ctr"/>
        <c:lblOffset val="100"/>
        <c:noMultiLvlLbl val="0"/>
      </c:catAx>
      <c:valAx>
        <c:axId val="426548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7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54705517340761E-2"/>
          <c:y val="3.6535283485816493E-2"/>
          <c:w val="0.84593588344797777"/>
          <c:h val="0.92692943302836706"/>
        </c:manualLayout>
      </c:layout>
      <c:barChart>
        <c:barDir val="col"/>
        <c:grouping val="stacked"/>
        <c:varyColors val="0"/>
        <c:ser>
          <c:idx val="0"/>
          <c:order val="0"/>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204-4FCC-8106-4123CC5EE0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D'!$B$13:$C$13</c:f>
              <c:numCache>
                <c:formatCode>General</c:formatCode>
                <c:ptCount val="2"/>
                <c:pt idx="0" formatCode="#,##0">
                  <c:v>3485</c:v>
                </c:pt>
              </c:numCache>
            </c:numRef>
          </c:val>
          <c:extLst>
            <c:ext xmlns:c16="http://schemas.microsoft.com/office/drawing/2014/chart" uri="{C3380CC4-5D6E-409C-BE32-E72D297353CC}">
              <c16:uniqueId val="{00000000-2204-4FCC-8106-4123CC5EE0E4}"/>
            </c:ext>
          </c:extLst>
        </c:ser>
        <c:ser>
          <c:idx val="1"/>
          <c:order val="1"/>
          <c:spPr>
            <a:solidFill>
              <a:schemeClr val="accent2"/>
            </a:solidFill>
            <a:ln>
              <a:noFill/>
            </a:ln>
            <a:effectLst/>
          </c:spPr>
          <c:invertIfNegative val="0"/>
          <c:val>
            <c:numRef>
              <c:f>'Entwicklung Strom D'!$B$14:$C$14</c:f>
            </c:numRef>
          </c:val>
          <c:extLst>
            <c:ext xmlns:c16="http://schemas.microsoft.com/office/drawing/2014/chart" uri="{C3380CC4-5D6E-409C-BE32-E72D297353CC}">
              <c16:uniqueId val="{00000001-2204-4FCC-8106-4123CC5EE0E4}"/>
            </c:ext>
          </c:extLst>
        </c:ser>
        <c:ser>
          <c:idx val="2"/>
          <c:order val="2"/>
          <c:spPr>
            <a:solidFill>
              <a:schemeClr val="tx1"/>
            </a:solidFill>
            <a:ln>
              <a:noFill/>
            </a:ln>
            <a:effectLst/>
          </c:spPr>
          <c:invertIfNegative val="0"/>
          <c:dLbls>
            <c:dLbl>
              <c:idx val="1"/>
              <c:layout>
                <c:manualLayout>
                  <c:x val="0.17273855492196422"/>
                  <c:y val="1.7307667410229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D'!$B$15:$C$15</c:f>
              <c:numCache>
                <c:formatCode>0</c:formatCode>
                <c:ptCount val="2"/>
                <c:pt idx="1">
                  <c:v>283.23999999999995</c:v>
                </c:pt>
              </c:numCache>
            </c:numRef>
          </c:val>
          <c:extLst>
            <c:ext xmlns:c16="http://schemas.microsoft.com/office/drawing/2014/chart" uri="{C3380CC4-5D6E-409C-BE32-E72D297353CC}">
              <c16:uniqueId val="{00000002-2204-4FCC-8106-4123CC5EE0E4}"/>
            </c:ext>
          </c:extLst>
        </c:ser>
        <c:ser>
          <c:idx val="3"/>
          <c:order val="3"/>
          <c:spPr>
            <a:solidFill>
              <a:srgbClr val="0000FF"/>
            </a:solidFill>
            <a:ln>
              <a:noFill/>
            </a:ln>
            <a:effectLst/>
          </c:spPr>
          <c:invertIfNegative val="0"/>
          <c:dLbls>
            <c:dLbl>
              <c:idx val="1"/>
              <c:layout>
                <c:manualLayout>
                  <c:x val="0.17740716451444974"/>
                  <c:y val="1.1538444940153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D'!$B$16:$C$16</c:f>
              <c:numCache>
                <c:formatCode>0</c:formatCode>
                <c:ptCount val="2"/>
                <c:pt idx="1">
                  <c:v>20.09</c:v>
                </c:pt>
              </c:numCache>
            </c:numRef>
          </c:val>
          <c:extLst>
            <c:ext xmlns:c16="http://schemas.microsoft.com/office/drawing/2014/chart" uri="{C3380CC4-5D6E-409C-BE32-E72D297353CC}">
              <c16:uniqueId val="{00000003-2204-4FCC-8106-4123CC5EE0E4}"/>
            </c:ext>
          </c:extLst>
        </c:ser>
        <c:ser>
          <c:idx val="4"/>
          <c:order val="4"/>
          <c:spPr>
            <a:solidFill>
              <a:srgbClr val="00B050"/>
            </a:solidFill>
            <a:ln>
              <a:noFill/>
            </a:ln>
            <a:effectLst/>
          </c:spPr>
          <c:invertIfNegative val="0"/>
          <c:dLbls>
            <c:dLbl>
              <c:idx val="1"/>
              <c:layout>
                <c:manualLayout>
                  <c:x val="0.17740716451444974"/>
                  <c:y val="-2.0192278645268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D'!$B$17:$C$17</c:f>
              <c:numCache>
                <c:formatCode>0</c:formatCode>
                <c:ptCount val="2"/>
                <c:pt idx="1">
                  <c:v>44.7</c:v>
                </c:pt>
              </c:numCache>
            </c:numRef>
          </c:val>
          <c:extLst>
            <c:ext xmlns:c16="http://schemas.microsoft.com/office/drawing/2014/chart" uri="{C3380CC4-5D6E-409C-BE32-E72D297353CC}">
              <c16:uniqueId val="{00000004-2204-4FCC-8106-4123CC5EE0E4}"/>
            </c:ext>
          </c:extLst>
        </c:ser>
        <c:ser>
          <c:idx val="5"/>
          <c:order val="5"/>
          <c:spPr>
            <a:solidFill>
              <a:srgbClr val="00B0F0"/>
            </a:solidFill>
            <a:ln>
              <a:noFill/>
            </a:ln>
            <a:effectLst/>
          </c:spPr>
          <c:invertIfNegative val="0"/>
          <c:dLbls>
            <c:dLbl>
              <c:idx val="1"/>
              <c:layout>
                <c:manualLayout>
                  <c:x val="0.15873272614450781"/>
                  <c:y val="-4.9038390995652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D'!$B$18:$C$18</c:f>
              <c:numCache>
                <c:formatCode>0</c:formatCode>
                <c:ptCount val="2"/>
                <c:pt idx="1">
                  <c:v>105.69</c:v>
                </c:pt>
              </c:numCache>
            </c:numRef>
          </c:val>
          <c:extLst>
            <c:ext xmlns:c16="http://schemas.microsoft.com/office/drawing/2014/chart" uri="{C3380CC4-5D6E-409C-BE32-E72D297353CC}">
              <c16:uniqueId val="{00000005-2204-4FCC-8106-4123CC5EE0E4}"/>
            </c:ext>
          </c:extLst>
        </c:ser>
        <c:ser>
          <c:idx val="6"/>
          <c:order val="6"/>
          <c:spPr>
            <a:solidFill>
              <a:srgbClr val="FFC000"/>
            </a:solidFill>
            <a:ln>
              <a:noFill/>
            </a:ln>
            <a:effectLst/>
          </c:spPr>
          <c:invertIfNegative val="0"/>
          <c:dLbls>
            <c:dLbl>
              <c:idx val="1"/>
              <c:layout>
                <c:manualLayout>
                  <c:x val="0.17273855492196438"/>
                  <c:y val="-7.4999892110997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D'!$B$19:$C$19</c:f>
              <c:numCache>
                <c:formatCode>0</c:formatCode>
                <c:ptCount val="2"/>
                <c:pt idx="1">
                  <c:v>39.43</c:v>
                </c:pt>
              </c:numCache>
            </c:numRef>
          </c:val>
          <c:extLst>
            <c:ext xmlns:c16="http://schemas.microsoft.com/office/drawing/2014/chart" uri="{C3380CC4-5D6E-409C-BE32-E72D297353CC}">
              <c16:uniqueId val="{00000006-2204-4FCC-8106-4123CC5EE0E4}"/>
            </c:ext>
          </c:extLst>
        </c:ser>
        <c:dLbls>
          <c:showLegendKey val="0"/>
          <c:showVal val="0"/>
          <c:showCatName val="0"/>
          <c:showSerName val="0"/>
          <c:showPercent val="0"/>
          <c:showBubbleSize val="0"/>
        </c:dLbls>
        <c:gapWidth val="150"/>
        <c:overlap val="100"/>
        <c:axId val="866167664"/>
        <c:axId val="866175208"/>
      </c:barChart>
      <c:catAx>
        <c:axId val="866167664"/>
        <c:scaling>
          <c:orientation val="minMax"/>
        </c:scaling>
        <c:delete val="1"/>
        <c:axPos val="b"/>
        <c:majorTickMark val="none"/>
        <c:minorTickMark val="none"/>
        <c:tickLblPos val="nextTo"/>
        <c:crossAx val="866175208"/>
        <c:crosses val="autoZero"/>
        <c:auto val="1"/>
        <c:lblAlgn val="ctr"/>
        <c:lblOffset val="100"/>
        <c:noMultiLvlLbl val="0"/>
      </c:catAx>
      <c:valAx>
        <c:axId val="866175208"/>
        <c:scaling>
          <c:orientation val="minMax"/>
        </c:scaling>
        <c:delete val="1"/>
        <c:axPos val="l"/>
        <c:numFmt formatCode="#,##0" sourceLinked="1"/>
        <c:majorTickMark val="none"/>
        <c:minorTickMark val="none"/>
        <c:tickLblPos val="nextTo"/>
        <c:crossAx val="866167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1132125939618099E-2"/>
          <c:w val="0.71944444444444444"/>
          <c:h val="0.89317942006673845"/>
        </c:manualLayout>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D'!$E$13:$G$13</c:f>
              <c:numCache>
                <c:formatCode>General</c:formatCode>
                <c:ptCount val="3"/>
                <c:pt idx="0" formatCode="#,##0">
                  <c:v>2000</c:v>
                </c:pt>
              </c:numCache>
            </c:numRef>
          </c:val>
          <c:extLst>
            <c:ext xmlns:c16="http://schemas.microsoft.com/office/drawing/2014/chart" uri="{C3380CC4-5D6E-409C-BE32-E72D297353CC}">
              <c16:uniqueId val="{00000000-B94B-4E35-B4FD-B1C2309BC873}"/>
            </c:ext>
          </c:extLst>
        </c:ser>
        <c:ser>
          <c:idx val="1"/>
          <c:order val="1"/>
          <c:spPr>
            <a:solidFill>
              <a:schemeClr val="accent2"/>
            </a:solidFill>
            <a:ln>
              <a:noFill/>
            </a:ln>
            <a:effectLst/>
          </c:spPr>
          <c:invertIfNegative val="0"/>
          <c:val>
            <c:numRef>
              <c:f>'Entwicklung Strom D'!$E$14:$G$14</c:f>
            </c:numRef>
          </c:val>
          <c:extLst>
            <c:ext xmlns:c16="http://schemas.microsoft.com/office/drawing/2014/chart" uri="{C3380CC4-5D6E-409C-BE32-E72D297353CC}">
              <c16:uniqueId val="{00000001-B94B-4E35-B4FD-B1C2309BC873}"/>
            </c:ext>
          </c:extLst>
        </c:ser>
        <c:ser>
          <c:idx val="2"/>
          <c:order val="2"/>
          <c:spPr>
            <a:noFill/>
            <a:ln>
              <a:noFill/>
            </a:ln>
            <a:effectLst/>
          </c:spPr>
          <c:invertIfNegative val="0"/>
          <c:val>
            <c:numRef>
              <c:f>'Entwicklung Strom D'!$E$15:$G$15</c:f>
              <c:numCache>
                <c:formatCode>General</c:formatCode>
                <c:ptCount val="3"/>
                <c:pt idx="2">
                  <c:v>1650</c:v>
                </c:pt>
              </c:numCache>
            </c:numRef>
          </c:val>
          <c:extLst>
            <c:ext xmlns:c16="http://schemas.microsoft.com/office/drawing/2014/chart" uri="{C3380CC4-5D6E-409C-BE32-E72D297353CC}">
              <c16:uniqueId val="{00000002-B94B-4E35-B4FD-B1C2309BC873}"/>
            </c:ext>
          </c:extLst>
        </c:ser>
        <c:ser>
          <c:idx val="3"/>
          <c:order val="3"/>
          <c:spPr>
            <a:solidFill>
              <a:schemeClr val="accent4"/>
            </a:solidFill>
            <a:ln>
              <a:noFill/>
            </a:ln>
            <a:effectLst/>
          </c:spPr>
          <c:invertIfNegative val="0"/>
          <c:dPt>
            <c:idx val="1"/>
            <c:invertIfNegative val="0"/>
            <c:bubble3D val="0"/>
            <c:spPr>
              <a:solidFill>
                <a:srgbClr val="0000FF"/>
              </a:solidFill>
              <a:ln>
                <a:noFill/>
              </a:ln>
              <a:effectLst/>
            </c:spPr>
            <c:extLst>
              <c:ext xmlns:c16="http://schemas.microsoft.com/office/drawing/2014/chart" uri="{C3380CC4-5D6E-409C-BE32-E72D297353CC}">
                <c16:uniqueId val="{0000000A-B94B-4E35-B4FD-B1C2309BC873}"/>
              </c:ext>
            </c:extLst>
          </c:dPt>
          <c:dLbls>
            <c:dLbl>
              <c:idx val="1"/>
              <c:layout>
                <c:manualLayout>
                  <c:x val="9.4444444444444442E-2"/>
                  <c:y val="-4.43786103484645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D'!$E$16:$G$16</c:f>
              <c:numCache>
                <c:formatCode>#,##0</c:formatCode>
                <c:ptCount val="3"/>
                <c:pt idx="1">
                  <c:v>25</c:v>
                </c:pt>
              </c:numCache>
            </c:numRef>
          </c:val>
          <c:extLst>
            <c:ext xmlns:c16="http://schemas.microsoft.com/office/drawing/2014/chart" uri="{C3380CC4-5D6E-409C-BE32-E72D297353CC}">
              <c16:uniqueId val="{00000003-B94B-4E35-B4FD-B1C2309BC873}"/>
            </c:ext>
          </c:extLst>
        </c:ser>
        <c:ser>
          <c:idx val="4"/>
          <c:order val="4"/>
          <c:spPr>
            <a:solidFill>
              <a:srgbClr val="00B050"/>
            </a:solidFill>
            <a:ln>
              <a:noFill/>
            </a:ln>
            <a:effectLst/>
          </c:spPr>
          <c:invertIfNegative val="0"/>
          <c:dPt>
            <c:idx val="2"/>
            <c:invertIfNegative val="0"/>
            <c:bubble3D val="0"/>
            <c:spPr>
              <a:solidFill>
                <a:srgbClr val="FF66FF"/>
              </a:solidFill>
              <a:ln>
                <a:noFill/>
              </a:ln>
              <a:effectLst/>
            </c:spPr>
            <c:extLst>
              <c:ext xmlns:c16="http://schemas.microsoft.com/office/drawing/2014/chart" uri="{C3380CC4-5D6E-409C-BE32-E72D297353CC}">
                <c16:uniqueId val="{0000000D-B94B-4E35-B4FD-B1C2309BC873}"/>
              </c:ext>
            </c:extLst>
          </c:dPt>
          <c:dLbls>
            <c:dLbl>
              <c:idx val="1"/>
              <c:layout>
                <c:manualLayout>
                  <c:x val="8.611111111111111E-2"/>
                  <c:y val="-5.7692193453001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94B-4E35-B4FD-B1C2309BC873}"/>
                </c:ext>
              </c:extLst>
            </c:dLbl>
            <c:dLbl>
              <c:idx val="2"/>
              <c:layout>
                <c:manualLayout>
                  <c:x val="8.8888888888888892E-2"/>
                  <c:y val="3.99407493136166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D'!$E$17:$G$17</c:f>
              <c:numCache>
                <c:formatCode>#,##0</c:formatCode>
                <c:ptCount val="3"/>
                <c:pt idx="1">
                  <c:v>100</c:v>
                </c:pt>
                <c:pt idx="2" formatCode="General">
                  <c:v>100</c:v>
                </c:pt>
              </c:numCache>
            </c:numRef>
          </c:val>
          <c:extLst>
            <c:ext xmlns:c16="http://schemas.microsoft.com/office/drawing/2014/chart" uri="{C3380CC4-5D6E-409C-BE32-E72D297353CC}">
              <c16:uniqueId val="{00000004-B94B-4E35-B4FD-B1C2309BC873}"/>
            </c:ext>
          </c:extLst>
        </c:ser>
        <c:ser>
          <c:idx val="5"/>
          <c:order val="5"/>
          <c:spPr>
            <a:solidFill>
              <a:srgbClr val="00B0F0"/>
            </a:solidFill>
            <a:ln>
              <a:noFill/>
            </a:ln>
            <a:effectLst/>
          </c:spPr>
          <c:invertIfNegative val="0"/>
          <c:dPt>
            <c:idx val="2"/>
            <c:invertIfNegative val="0"/>
            <c:bubble3D val="0"/>
            <c:spPr>
              <a:solidFill>
                <a:srgbClr val="00B050"/>
              </a:solidFill>
              <a:ln>
                <a:noFill/>
              </a:ln>
              <a:effectLst/>
            </c:spPr>
            <c:extLst>
              <c:ext xmlns:c16="http://schemas.microsoft.com/office/drawing/2014/chart" uri="{C3380CC4-5D6E-409C-BE32-E72D297353CC}">
                <c16:uniqueId val="{00000008-B94B-4E35-B4FD-B1C2309BC873}"/>
              </c:ext>
            </c:extLst>
          </c:dPt>
          <c:dLbls>
            <c:dLbl>
              <c:idx val="2"/>
              <c:layout>
                <c:manualLayout>
                  <c:x val="8.888888888888889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D'!$E$18:$G$18</c:f>
              <c:numCache>
                <c:formatCode>#,##0</c:formatCode>
                <c:ptCount val="3"/>
                <c:pt idx="1">
                  <c:v>700</c:v>
                </c:pt>
                <c:pt idx="2" formatCode="General">
                  <c:v>200</c:v>
                </c:pt>
              </c:numCache>
            </c:numRef>
          </c:val>
          <c:extLst>
            <c:ext xmlns:c16="http://schemas.microsoft.com/office/drawing/2014/chart" uri="{C3380CC4-5D6E-409C-BE32-E72D297353CC}">
              <c16:uniqueId val="{00000005-B94B-4E35-B4FD-B1C2309BC873}"/>
            </c:ext>
          </c:extLst>
        </c:ser>
        <c:ser>
          <c:idx val="6"/>
          <c:order val="6"/>
          <c:spPr>
            <a:solidFill>
              <a:schemeClr val="accent1">
                <a:lumMod val="60000"/>
              </a:schemeClr>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9-B94B-4E35-B4FD-B1C2309BC873}"/>
              </c:ext>
            </c:extLst>
          </c:dPt>
          <c:dPt>
            <c:idx val="2"/>
            <c:invertIfNegative val="0"/>
            <c:bubble3D val="0"/>
            <c:spPr>
              <a:solidFill>
                <a:srgbClr val="FF0000"/>
              </a:solidFill>
              <a:ln>
                <a:noFill/>
              </a:ln>
              <a:effectLst/>
            </c:spPr>
            <c:extLst>
              <c:ext xmlns:c16="http://schemas.microsoft.com/office/drawing/2014/chart" uri="{C3380CC4-5D6E-409C-BE32-E72D297353CC}">
                <c16:uniqueId val="{00000007-B94B-4E35-B4FD-B1C2309BC873}"/>
              </c:ext>
            </c:extLst>
          </c:dPt>
          <c:dLbls>
            <c:dLbl>
              <c:idx val="2"/>
              <c:layout>
                <c:manualLayout>
                  <c:x val="9.1666666666666563E-2"/>
                  <c:y val="-4.4378610348462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D'!$E$19:$G$19</c:f>
              <c:numCache>
                <c:formatCode>#,##0</c:formatCode>
                <c:ptCount val="3"/>
                <c:pt idx="1">
                  <c:v>825</c:v>
                </c:pt>
                <c:pt idx="2" formatCode="General">
                  <c:v>50</c:v>
                </c:pt>
              </c:numCache>
            </c:numRef>
          </c:val>
          <c:extLst>
            <c:ext xmlns:c16="http://schemas.microsoft.com/office/drawing/2014/chart" uri="{C3380CC4-5D6E-409C-BE32-E72D297353CC}">
              <c16:uniqueId val="{00000006-B94B-4E35-B4FD-B1C2309BC873}"/>
            </c:ext>
          </c:extLst>
        </c:ser>
        <c:dLbls>
          <c:showLegendKey val="0"/>
          <c:showVal val="0"/>
          <c:showCatName val="0"/>
          <c:showSerName val="0"/>
          <c:showPercent val="0"/>
          <c:showBubbleSize val="0"/>
        </c:dLbls>
        <c:gapWidth val="150"/>
        <c:overlap val="100"/>
        <c:axId val="848773912"/>
        <c:axId val="848768992"/>
      </c:barChart>
      <c:catAx>
        <c:axId val="848773912"/>
        <c:scaling>
          <c:orientation val="minMax"/>
        </c:scaling>
        <c:delete val="1"/>
        <c:axPos val="b"/>
        <c:majorTickMark val="none"/>
        <c:minorTickMark val="none"/>
        <c:tickLblPos val="nextTo"/>
        <c:crossAx val="848768992"/>
        <c:crosses val="autoZero"/>
        <c:auto val="1"/>
        <c:lblAlgn val="ctr"/>
        <c:lblOffset val="100"/>
        <c:noMultiLvlLbl val="0"/>
      </c:catAx>
      <c:valAx>
        <c:axId val="848768992"/>
        <c:scaling>
          <c:orientation val="minMax"/>
        </c:scaling>
        <c:delete val="1"/>
        <c:axPos val="l"/>
        <c:numFmt formatCode="#,##0" sourceLinked="1"/>
        <c:majorTickMark val="none"/>
        <c:minorTickMark val="none"/>
        <c:tickLblPos val="nextTo"/>
        <c:crossAx val="848773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52575" y="9745006"/>
            <a:ext cx="2983013" cy="27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3425" y="750888"/>
            <a:ext cx="5429250" cy="3759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3211" y="4759522"/>
            <a:ext cx="5176076" cy="4511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7093" y="9552461"/>
            <a:ext cx="3033977" cy="46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10</a:t>
            </a:fld>
            <a:endParaRPr lang="de-DE" altLang="de-DE"/>
          </a:p>
        </p:txBody>
      </p:sp>
    </p:spTree>
    <p:extLst>
      <p:ext uri="{BB962C8B-B14F-4D97-AF65-F5344CB8AC3E}">
        <p14:creationId xmlns:p14="http://schemas.microsoft.com/office/powerpoint/2010/main" val="90764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11</a:t>
            </a:fld>
            <a:endParaRPr lang="de-DE" altLang="de-DE"/>
          </a:p>
        </p:txBody>
      </p:sp>
    </p:spTree>
    <p:extLst>
      <p:ext uri="{BB962C8B-B14F-4D97-AF65-F5344CB8AC3E}">
        <p14:creationId xmlns:p14="http://schemas.microsoft.com/office/powerpoint/2010/main" val="3950281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12</a:t>
            </a:fld>
            <a:endParaRPr lang="de-DE" altLang="de-DE"/>
          </a:p>
        </p:txBody>
      </p:sp>
    </p:spTree>
    <p:extLst>
      <p:ext uri="{BB962C8B-B14F-4D97-AF65-F5344CB8AC3E}">
        <p14:creationId xmlns:p14="http://schemas.microsoft.com/office/powerpoint/2010/main" val="423240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pPr>
              <a:lnSpc>
                <a:spcPct val="107000"/>
              </a:lnSpc>
              <a:spcAft>
                <a:spcPts val="800"/>
              </a:spcAft>
            </a:pPr>
            <a:r>
              <a:rPr lang="de-DE" sz="1000" b="1" kern="1200" dirty="0">
                <a:effectLst/>
                <a:latin typeface="+mn-lt"/>
                <a:ea typeface="Aptos" panose="020B0004020202020204" pitchFamily="34" charset="0"/>
                <a:cs typeface="Times New Roman" panose="02020603050405020304" pitchFamily="18" charset="0"/>
              </a:rPr>
              <a:t>Vergangenheit</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In der </a:t>
            </a:r>
            <a:r>
              <a:rPr lang="de-DE" sz="1000" u="sng" kern="1200" dirty="0">
                <a:effectLst/>
                <a:latin typeface="+mn-lt"/>
                <a:ea typeface="Aptos" panose="020B0004020202020204" pitchFamily="34" charset="0"/>
                <a:cs typeface="Times New Roman" panose="02020603050405020304" pitchFamily="18" charset="0"/>
              </a:rPr>
              <a:t>Stromwirtschaft</a:t>
            </a:r>
            <a:r>
              <a:rPr lang="de-DE" sz="1000" kern="1200" dirty="0">
                <a:effectLst/>
                <a:latin typeface="+mn-lt"/>
                <a:ea typeface="Aptos" panose="020B0004020202020204" pitchFamily="34" charset="0"/>
                <a:cs typeface="Times New Roman" panose="02020603050405020304" pitchFamily="18" charset="0"/>
              </a:rPr>
              <a:t> gab es eine klare Trennung zwischen </a:t>
            </a:r>
            <a:r>
              <a:rPr lang="de-DE" sz="1000" u="sng" kern="1200" dirty="0">
                <a:effectLst/>
                <a:latin typeface="+mn-lt"/>
                <a:ea typeface="Aptos" panose="020B0004020202020204" pitchFamily="34" charset="0"/>
                <a:cs typeface="Times New Roman" panose="02020603050405020304" pitchFamily="18" charset="0"/>
              </a:rPr>
              <a:t>Stromerzeugung und –verbrauch</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Der Strom wurde in </a:t>
            </a:r>
            <a:r>
              <a:rPr lang="de-DE" sz="1000" u="sng" kern="1200" dirty="0">
                <a:effectLst/>
                <a:latin typeface="+mn-lt"/>
                <a:ea typeface="Aptos" panose="020B0004020202020204" pitchFamily="34" charset="0"/>
                <a:cs typeface="Times New Roman" panose="02020603050405020304" pitchFamily="18" charset="0"/>
              </a:rPr>
              <a:t>zentralen Kraftwerken </a:t>
            </a:r>
            <a:r>
              <a:rPr lang="de-DE" sz="1000" kern="1200" dirty="0">
                <a:effectLst/>
                <a:latin typeface="+mn-lt"/>
                <a:ea typeface="Aptos" panose="020B0004020202020204" pitchFamily="34" charset="0"/>
                <a:cs typeface="Times New Roman" panose="02020603050405020304" pitchFamily="18" charset="0"/>
              </a:rPr>
              <a:t>(meist mit fossilen Brennstoffen) </a:t>
            </a:r>
            <a:r>
              <a:rPr lang="de-DE" sz="1000" u="sng" kern="1200" dirty="0">
                <a:effectLst/>
                <a:latin typeface="+mn-lt"/>
                <a:ea typeface="Aptos" panose="020B0004020202020204" pitchFamily="34" charset="0"/>
                <a:cs typeface="Times New Roman" panose="02020603050405020304" pitchFamily="18" charset="0"/>
              </a:rPr>
              <a:t>erzeugt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Mit </a:t>
            </a:r>
            <a:r>
              <a:rPr lang="de-DE" sz="1000" u="sng" kern="1200" dirty="0">
                <a:effectLst/>
                <a:latin typeface="+mn-lt"/>
                <a:ea typeface="Aptos" panose="020B0004020202020204" pitchFamily="34" charset="0"/>
                <a:cs typeface="Times New Roman" panose="02020603050405020304" pitchFamily="18" charset="0"/>
              </a:rPr>
              <a:t>Übertragungs- und Verteilernetzen </a:t>
            </a:r>
            <a:r>
              <a:rPr lang="de-DE" sz="1000" kern="1200" dirty="0">
                <a:effectLst/>
                <a:latin typeface="+mn-lt"/>
                <a:ea typeface="Aptos" panose="020B0004020202020204" pitchFamily="34" charset="0"/>
                <a:cs typeface="Times New Roman" panose="02020603050405020304" pitchFamily="18" charset="0"/>
              </a:rPr>
              <a:t>wurde der Strom zu den Verbrauchern </a:t>
            </a:r>
            <a:r>
              <a:rPr lang="de-DE" sz="1000" u="sng" kern="1200" dirty="0">
                <a:effectLst/>
                <a:latin typeface="+mn-lt"/>
                <a:ea typeface="Aptos" panose="020B0004020202020204" pitchFamily="34" charset="0"/>
                <a:cs typeface="Times New Roman" panose="02020603050405020304" pitchFamily="18" charset="0"/>
              </a:rPr>
              <a:t>transportiert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Die </a:t>
            </a:r>
            <a:r>
              <a:rPr lang="de-DE" sz="1000" u="sng" kern="1200" dirty="0">
                <a:effectLst/>
                <a:latin typeface="+mn-lt"/>
                <a:ea typeface="Aptos" panose="020B0004020202020204" pitchFamily="34" charset="0"/>
                <a:cs typeface="Times New Roman" panose="02020603050405020304" pitchFamily="18" charset="0"/>
              </a:rPr>
              <a:t>Verbraucher</a:t>
            </a:r>
            <a:r>
              <a:rPr lang="de-DE" sz="1000" kern="1200" dirty="0">
                <a:effectLst/>
                <a:latin typeface="+mn-lt"/>
                <a:ea typeface="Aptos" panose="020B0004020202020204" pitchFamily="34" charset="0"/>
                <a:cs typeface="Times New Roman" panose="02020603050405020304" pitchFamily="18" charset="0"/>
              </a:rPr>
              <a:t> haben den </a:t>
            </a:r>
            <a:r>
              <a:rPr lang="de-DE" sz="1000" u="sng" kern="1200" dirty="0">
                <a:effectLst/>
                <a:latin typeface="+mn-lt"/>
                <a:ea typeface="Aptos" panose="020B0004020202020204" pitchFamily="34" charset="0"/>
                <a:cs typeface="Times New Roman" panose="02020603050405020304" pitchFamily="18" charset="0"/>
              </a:rPr>
              <a:t>Strom</a:t>
            </a:r>
            <a:r>
              <a:rPr lang="de-DE" sz="1000" kern="1200" dirty="0">
                <a:effectLst/>
                <a:latin typeface="+mn-lt"/>
                <a:ea typeface="Aptos" panose="020B0004020202020204" pitchFamily="34" charset="0"/>
                <a:cs typeface="Times New Roman" panose="02020603050405020304" pitchFamily="18" charset="0"/>
              </a:rPr>
              <a:t> in ihren Haushalten </a:t>
            </a:r>
            <a:r>
              <a:rPr lang="de-DE" sz="1000" u="sng" kern="1200" dirty="0">
                <a:effectLst/>
                <a:latin typeface="+mn-lt"/>
                <a:ea typeface="Aptos" panose="020B0004020202020204" pitchFamily="34" charset="0"/>
                <a:cs typeface="Times New Roman" panose="02020603050405020304" pitchFamily="18" charset="0"/>
              </a:rPr>
              <a:t>konsumiert</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Energie für </a:t>
            </a:r>
            <a:r>
              <a:rPr lang="de-DE" sz="1000" u="sng" kern="1200" dirty="0">
                <a:effectLst/>
                <a:latin typeface="+mn-lt"/>
                <a:ea typeface="Aptos" panose="020B0004020202020204" pitchFamily="34" charset="0"/>
                <a:cs typeface="Times New Roman" panose="02020603050405020304" pitchFamily="18" charset="0"/>
              </a:rPr>
              <a:t>Wärme und Mobilität wurde meist aus fossilen Brennstoffen</a:t>
            </a:r>
            <a:r>
              <a:rPr lang="de-DE" sz="1000" kern="1200" dirty="0">
                <a:effectLst/>
                <a:latin typeface="+mn-lt"/>
                <a:ea typeface="Aptos" panose="020B0004020202020204" pitchFamily="34" charset="0"/>
                <a:cs typeface="Times New Roman" panose="02020603050405020304" pitchFamily="18" charset="0"/>
              </a:rPr>
              <a:t> wie Erdgas und Öl gewonnen.</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b="1" kern="100" dirty="0">
                <a:effectLst/>
                <a:latin typeface="+mn-lt"/>
                <a:ea typeface="Aptos" panose="020B0004020202020204" pitchFamily="34" charset="0"/>
                <a:cs typeface="Times New Roman" panose="02020603050405020304" pitchFamily="18" charset="0"/>
              </a:rPr>
              <a:t>Zukunft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Durch den </a:t>
            </a:r>
            <a:r>
              <a:rPr lang="de-DE" sz="1000" u="sng" kern="1200" dirty="0">
                <a:effectLst/>
                <a:latin typeface="+mn-lt"/>
                <a:ea typeface="Aptos" panose="020B0004020202020204" pitchFamily="34" charset="0"/>
                <a:cs typeface="Times New Roman" panose="02020603050405020304" pitchFamily="18" charset="0"/>
              </a:rPr>
              <a:t>Siegeszug der Photovoltaik </a:t>
            </a:r>
            <a:r>
              <a:rPr lang="de-DE" sz="1000" kern="1200" dirty="0">
                <a:effectLst/>
                <a:latin typeface="+mn-lt"/>
                <a:ea typeface="Aptos" panose="020B0004020202020204" pitchFamily="34" charset="0"/>
                <a:cs typeface="Times New Roman" panose="02020603050405020304" pitchFamily="18" charset="0"/>
              </a:rPr>
              <a:t>in privaten Haushalten können die </a:t>
            </a:r>
            <a:r>
              <a:rPr lang="de-DE" sz="1000" kern="1200" dirty="0" err="1">
                <a:effectLst/>
                <a:latin typeface="+mn-lt"/>
                <a:ea typeface="Aptos" panose="020B0004020202020204" pitchFamily="34" charset="0"/>
                <a:cs typeface="Times New Roman" panose="02020603050405020304" pitchFamily="18" charset="0"/>
              </a:rPr>
              <a:t>Bürger:unnen</a:t>
            </a:r>
            <a:r>
              <a:rPr lang="de-DE" sz="1000" kern="1200" dirty="0">
                <a:effectLst/>
                <a:latin typeface="+mn-lt"/>
                <a:ea typeface="Aptos" panose="020B0004020202020204" pitchFamily="34" charset="0"/>
                <a:cs typeface="Times New Roman" panose="02020603050405020304" pitchFamily="18" charset="0"/>
              </a:rPr>
              <a:t> zu einem beträchtlichen Teil ihren </a:t>
            </a:r>
            <a:r>
              <a:rPr lang="de-DE" sz="1000" u="sng" kern="1200" dirty="0">
                <a:effectLst/>
                <a:latin typeface="+mn-lt"/>
                <a:ea typeface="Aptos" panose="020B0004020202020204" pitchFamily="34" charset="0"/>
                <a:cs typeface="Times New Roman" panose="02020603050405020304" pitchFamily="18" charset="0"/>
              </a:rPr>
              <a:t>Energiebedarf selbst decken</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a:t>
            </a:r>
            <a:r>
              <a:rPr lang="de-DE" sz="1000" u="sng" kern="1200" dirty="0">
                <a:effectLst/>
                <a:latin typeface="+mn-lt"/>
                <a:ea typeface="Aptos" panose="020B0004020202020204" pitchFamily="34" charset="0"/>
                <a:cs typeface="Times New Roman" panose="02020603050405020304" pitchFamily="18" charset="0"/>
              </a:rPr>
              <a:t>intelligente Kopplung  zwischen Stromerzeugung und –verbrauch </a:t>
            </a:r>
            <a:r>
              <a:rPr lang="de-DE" sz="1000" kern="1200" dirty="0">
                <a:effectLst/>
                <a:latin typeface="+mn-lt"/>
                <a:ea typeface="Aptos" panose="020B0004020202020204" pitchFamily="34" charset="0"/>
                <a:cs typeface="Times New Roman" panose="02020603050405020304" pitchFamily="18" charset="0"/>
              </a:rPr>
              <a:t>wird zum großen Hebel in der Energiewende. Das Zauberwort ist der „</a:t>
            </a:r>
            <a:r>
              <a:rPr lang="de-DE" sz="1000" b="1" kern="1200" dirty="0" err="1">
                <a:effectLst/>
                <a:latin typeface="+mn-lt"/>
                <a:ea typeface="Aptos" panose="020B0004020202020204" pitchFamily="34" charset="0"/>
                <a:cs typeface="Times New Roman" panose="02020603050405020304" pitchFamily="18" charset="0"/>
              </a:rPr>
              <a:t>ProSumer</a:t>
            </a:r>
            <a:r>
              <a:rPr lang="de-DE" sz="1000" kern="1200" dirty="0">
                <a:effectLst/>
                <a:latin typeface="+mn-lt"/>
                <a:ea typeface="Aptos" panose="020B0004020202020204" pitchFamily="34" charset="0"/>
                <a:cs typeface="Times New Roman" panose="02020603050405020304" pitchFamily="18" charset="0"/>
              </a:rPr>
              <a:t>“, bei dem alle Komponenten der Strom-</a:t>
            </a:r>
            <a:r>
              <a:rPr lang="de-DE" sz="1000" u="sng" kern="1200" dirty="0">
                <a:effectLst/>
                <a:latin typeface="+mn-lt"/>
                <a:ea typeface="Aptos" panose="020B0004020202020204" pitchFamily="34" charset="0"/>
                <a:cs typeface="Times New Roman" panose="02020603050405020304" pitchFamily="18" charset="0"/>
              </a:rPr>
              <a:t>Pro</a:t>
            </a:r>
            <a:r>
              <a:rPr lang="de-DE" sz="1000" kern="1200" dirty="0">
                <a:effectLst/>
                <a:latin typeface="+mn-lt"/>
                <a:ea typeface="Aptos" panose="020B0004020202020204" pitchFamily="34" charset="0"/>
                <a:cs typeface="Times New Roman" panose="02020603050405020304" pitchFamily="18" charset="0"/>
              </a:rPr>
              <a:t>duktion und des Strom-Kon</a:t>
            </a:r>
            <a:r>
              <a:rPr lang="de-DE" sz="1000" u="sng" kern="1200" dirty="0">
                <a:effectLst/>
                <a:latin typeface="+mn-lt"/>
                <a:ea typeface="Aptos" panose="020B0004020202020204" pitchFamily="34" charset="0"/>
                <a:cs typeface="Times New Roman" panose="02020603050405020304" pitchFamily="18" charset="0"/>
              </a:rPr>
              <a:t>sum</a:t>
            </a:r>
            <a:r>
              <a:rPr lang="de-DE" sz="1000" kern="1200" dirty="0">
                <a:effectLst/>
                <a:latin typeface="+mn-lt"/>
                <a:ea typeface="Aptos" panose="020B0004020202020204" pitchFamily="34" charset="0"/>
                <a:cs typeface="Times New Roman" panose="02020603050405020304" pitchFamily="18" charset="0"/>
              </a:rPr>
              <a:t>s zusammenarbeiten:</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Stromerzeugung: PV mit Speicher</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Stromverbrauch: Wärme, Mobilität und Haushalt.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Der Strom, der nicht von den privaten Erzeugern abgedeckt werden kann, wird von EE-Anlagen wie </a:t>
            </a:r>
            <a:r>
              <a:rPr lang="de-DE" sz="1000" u="sng" kern="1200" dirty="0">
                <a:effectLst/>
                <a:latin typeface="+mn-lt"/>
                <a:ea typeface="Aptos" panose="020B0004020202020204" pitchFamily="34" charset="0"/>
                <a:cs typeface="Times New Roman" panose="02020603050405020304" pitchFamily="18" charset="0"/>
              </a:rPr>
              <a:t>Windkraft und PV-Freiflächen mit dazugehörigen Speichern</a:t>
            </a:r>
            <a:r>
              <a:rPr lang="de-DE" sz="1000" kern="1200" dirty="0">
                <a:effectLst/>
                <a:latin typeface="+mn-lt"/>
                <a:ea typeface="Aptos" panose="020B0004020202020204" pitchFamily="34" charset="0"/>
                <a:cs typeface="Times New Roman" panose="02020603050405020304" pitchFamily="18" charset="0"/>
              </a:rPr>
              <a:t> bereitgestellt und über die Stromnetze transportiert und verteilt!</a:t>
            </a:r>
            <a:endParaRPr lang="de-DE" sz="1000" kern="100" dirty="0">
              <a:effectLst/>
              <a:latin typeface="+mn-lt"/>
              <a:ea typeface="Aptos" panose="020B0004020202020204" pitchFamily="34" charset="0"/>
              <a:cs typeface="Times New Roman" panose="02020603050405020304" pitchFamily="18"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2700464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14</a:t>
            </a:fld>
            <a:endParaRPr lang="de-DE" altLang="de-DE"/>
          </a:p>
        </p:txBody>
      </p:sp>
    </p:spTree>
    <p:extLst>
      <p:ext uri="{BB962C8B-B14F-4D97-AF65-F5344CB8AC3E}">
        <p14:creationId xmlns:p14="http://schemas.microsoft.com/office/powerpoint/2010/main" val="392190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4BEFCE22-2042-47ED-B7B0-D396211E8E2F}"/>
              </a:ext>
            </a:extLst>
          </p:cNvPr>
          <p:cNvSpPr>
            <a:spLocks noGrp="1" noRot="1" noChangeAspect="1" noTextEdit="1"/>
          </p:cNvSpPr>
          <p:nvPr>
            <p:ph type="sldImg"/>
          </p:nvPr>
        </p:nvSpPr>
        <p:spPr>
          <a:ln/>
        </p:spPr>
      </p:sp>
      <p:sp>
        <p:nvSpPr>
          <p:cNvPr id="43011" name="Notizenplatzhalter 2">
            <a:extLst>
              <a:ext uri="{FF2B5EF4-FFF2-40B4-BE49-F238E27FC236}">
                <a16:creationId xmlns:a16="http://schemas.microsoft.com/office/drawing/2014/main" id="{1020C96C-8296-49F3-9B5B-3E1D8982D13E}"/>
              </a:ext>
            </a:extLst>
          </p:cNvPr>
          <p:cNvSpPr>
            <a:spLocks noGrp="1"/>
          </p:cNvSpPr>
          <p:nvPr>
            <p:ph type="body" idx="1"/>
          </p:nvPr>
        </p:nvSpPr>
        <p:spPr/>
        <p:txBody>
          <a:bodyPr/>
          <a:lstStyle/>
          <a:p>
            <a:pPr>
              <a:defRPr/>
            </a:pPr>
            <a:r>
              <a:rPr lang="de-DE" sz="1800" dirty="0">
                <a:latin typeface="Arial" pitchFamily="34" charset="0"/>
              </a:rPr>
              <a:t>Fast alle Kraftwerke tragen zur </a:t>
            </a:r>
            <a:r>
              <a:rPr lang="de-DE" sz="1800" b="1" dirty="0">
                <a:latin typeface="Arial" pitchFamily="34" charset="0"/>
              </a:rPr>
              <a:t>Frequenzstützung</a:t>
            </a:r>
            <a:r>
              <a:rPr lang="de-DE" sz="1800" dirty="0">
                <a:latin typeface="Arial" pitchFamily="34" charset="0"/>
              </a:rPr>
              <a:t>  bei:</a:t>
            </a:r>
          </a:p>
          <a:p>
            <a:pPr marL="285750" indent="-285750">
              <a:buFontTx/>
              <a:buChar char="-"/>
              <a:defRPr/>
            </a:pPr>
            <a:r>
              <a:rPr lang="de-DE" sz="1800" dirty="0">
                <a:latin typeface="Arial" pitchFamily="34" charset="0"/>
              </a:rPr>
              <a:t>Pumpspeicherkraftwerke</a:t>
            </a:r>
          </a:p>
          <a:p>
            <a:pPr marL="285750" indent="-285750">
              <a:buFontTx/>
              <a:buChar char="-"/>
              <a:defRPr/>
            </a:pPr>
            <a:r>
              <a:rPr lang="de-DE" sz="1800" dirty="0">
                <a:latin typeface="Arial" pitchFamily="34" charset="0"/>
              </a:rPr>
              <a:t>Kohlekraftwerke mit </a:t>
            </a:r>
            <a:br>
              <a:rPr lang="de-DE" sz="1800" dirty="0">
                <a:latin typeface="Arial" pitchFamily="34" charset="0"/>
              </a:rPr>
            </a:br>
            <a:r>
              <a:rPr lang="de-DE" sz="1800" dirty="0">
                <a:latin typeface="Arial" pitchFamily="34" charset="0"/>
              </a:rPr>
              <a:t>- </a:t>
            </a:r>
            <a:r>
              <a:rPr lang="de-DE" sz="1800" dirty="0" err="1">
                <a:latin typeface="Arial" pitchFamily="34" charset="0"/>
              </a:rPr>
              <a:t>angedrosselten</a:t>
            </a:r>
            <a:r>
              <a:rPr lang="de-DE" sz="1800" dirty="0">
                <a:latin typeface="Arial" pitchFamily="34" charset="0"/>
              </a:rPr>
              <a:t> Turbinen-Einlassventilen</a:t>
            </a:r>
            <a:br>
              <a:rPr lang="de-DE" sz="1800" dirty="0">
                <a:latin typeface="Arial" pitchFamily="34" charset="0"/>
              </a:rPr>
            </a:br>
            <a:r>
              <a:rPr lang="de-DE" sz="1800" dirty="0">
                <a:latin typeface="Arial" pitchFamily="34" charset="0"/>
              </a:rPr>
              <a:t>- </a:t>
            </a:r>
            <a:r>
              <a:rPr lang="de-DE" sz="1800" dirty="0" err="1">
                <a:latin typeface="Arial" pitchFamily="34" charset="0"/>
              </a:rPr>
              <a:t>Kondensatstopp</a:t>
            </a:r>
            <a:endParaRPr lang="de-DE" sz="1800" dirty="0">
              <a:latin typeface="Arial" pitchFamily="34" charset="0"/>
            </a:endParaRPr>
          </a:p>
          <a:p>
            <a:pPr marL="285750" indent="-285750">
              <a:buFontTx/>
              <a:buChar char="-"/>
              <a:defRPr/>
            </a:pPr>
            <a:r>
              <a:rPr lang="de-DE" sz="1800" dirty="0" err="1">
                <a:latin typeface="Arial" pitchFamily="34" charset="0"/>
              </a:rPr>
              <a:t>GuD</a:t>
            </a:r>
            <a:r>
              <a:rPr lang="de-DE" sz="1800" dirty="0">
                <a:latin typeface="Arial" pitchFamily="34" charset="0"/>
              </a:rPr>
              <a:t>-Kraftwerke</a:t>
            </a:r>
          </a:p>
          <a:p>
            <a:pPr>
              <a:defRPr/>
            </a:pPr>
            <a:endParaRPr lang="de-DE" sz="1800" dirty="0">
              <a:latin typeface="Arial" pitchFamily="34" charset="0"/>
            </a:endParaRPr>
          </a:p>
          <a:p>
            <a:pPr>
              <a:defRPr/>
            </a:pPr>
            <a:endParaRPr lang="de-DE" sz="1800" dirty="0">
              <a:latin typeface="Arial" pitchFamily="34" charset="0"/>
            </a:endParaRPr>
          </a:p>
          <a:p>
            <a:pPr>
              <a:defRPr/>
            </a:pPr>
            <a:r>
              <a:rPr lang="de-DE" sz="1800" dirty="0">
                <a:latin typeface="Arial" pitchFamily="34" charset="0"/>
              </a:rPr>
              <a:t>Neben der Netzfrequenz gibt es weitere Themen:</a:t>
            </a:r>
          </a:p>
          <a:p>
            <a:pPr>
              <a:defRPr/>
            </a:pPr>
            <a:r>
              <a:rPr lang="de-DE" sz="1800" b="1" dirty="0">
                <a:latin typeface="Arial" pitchFamily="34" charset="0"/>
              </a:rPr>
              <a:t>- Blindleistung</a:t>
            </a:r>
            <a:r>
              <a:rPr lang="de-DE" sz="1800" dirty="0">
                <a:latin typeface="Arial" pitchFamily="34" charset="0"/>
              </a:rPr>
              <a:t> und </a:t>
            </a:r>
            <a:br>
              <a:rPr lang="de-DE" sz="1800" dirty="0">
                <a:latin typeface="Arial" pitchFamily="34" charset="0"/>
              </a:rPr>
            </a:br>
            <a:r>
              <a:rPr lang="de-DE" sz="1800" dirty="0">
                <a:latin typeface="Arial" pitchFamily="34" charset="0"/>
              </a:rPr>
              <a:t>- </a:t>
            </a:r>
            <a:r>
              <a:rPr lang="de-DE" sz="1800" b="1" dirty="0">
                <a:latin typeface="Arial" pitchFamily="34" charset="0"/>
              </a:rPr>
              <a:t>Netzengpässe</a:t>
            </a:r>
          </a:p>
        </p:txBody>
      </p:sp>
      <p:sp>
        <p:nvSpPr>
          <p:cNvPr id="43012" name="Foliennummernplatzhalter 3">
            <a:extLst>
              <a:ext uri="{FF2B5EF4-FFF2-40B4-BE49-F238E27FC236}">
                <a16:creationId xmlns:a16="http://schemas.microsoft.com/office/drawing/2014/main" id="{126EE000-BB2D-4DC1-9CEE-58F89B1ABBB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81A2ED40-F2E2-4C10-9ACF-75CDFF3EE13F}" type="slidenum">
              <a:rPr lang="de-DE" altLang="de-DE" sz="1200"/>
              <a:pPr/>
              <a:t>15</a:t>
            </a:fld>
            <a:endParaRPr lang="de-DE" altLang="de-DE"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16</a:t>
            </a:fld>
            <a:endParaRPr lang="de-DE" altLang="de-DE"/>
          </a:p>
        </p:txBody>
      </p:sp>
    </p:spTree>
    <p:extLst>
      <p:ext uri="{BB962C8B-B14F-4D97-AF65-F5344CB8AC3E}">
        <p14:creationId xmlns:p14="http://schemas.microsoft.com/office/powerpoint/2010/main" val="3708571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17</a:t>
            </a:fld>
            <a:endParaRPr lang="de-DE" altLang="de-DE"/>
          </a:p>
        </p:txBody>
      </p:sp>
    </p:spTree>
    <p:extLst>
      <p:ext uri="{BB962C8B-B14F-4D97-AF65-F5344CB8AC3E}">
        <p14:creationId xmlns:p14="http://schemas.microsoft.com/office/powerpoint/2010/main" val="3374433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D1BB-CDF0-2E2B-0B85-BAB17F90DDEA}"/>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FD066E81-2D0F-6E79-D76F-8332BB0C4B62}"/>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4AC03086-C26D-536D-B6F5-C7852A6BC8CB}"/>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6B9AF88B-CA41-6204-C23F-371C64CD601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18</a:t>
            </a:fld>
            <a:endParaRPr lang="de-DE" altLang="de-DE"/>
          </a:p>
        </p:txBody>
      </p:sp>
    </p:spTree>
    <p:extLst>
      <p:ext uri="{BB962C8B-B14F-4D97-AF65-F5344CB8AC3E}">
        <p14:creationId xmlns:p14="http://schemas.microsoft.com/office/powerpoint/2010/main" val="3896762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19</a:t>
            </a:fld>
            <a:endParaRPr lang="de-DE" altLang="de-DE"/>
          </a:p>
        </p:txBody>
      </p:sp>
    </p:spTree>
    <p:extLst>
      <p:ext uri="{BB962C8B-B14F-4D97-AF65-F5344CB8AC3E}">
        <p14:creationId xmlns:p14="http://schemas.microsoft.com/office/powerpoint/2010/main" val="42046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72909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20</a:t>
            </a:fld>
            <a:endParaRPr lang="de-DE" altLang="de-DE"/>
          </a:p>
        </p:txBody>
      </p:sp>
    </p:spTree>
    <p:extLst>
      <p:ext uri="{BB962C8B-B14F-4D97-AF65-F5344CB8AC3E}">
        <p14:creationId xmlns:p14="http://schemas.microsoft.com/office/powerpoint/2010/main" val="4104449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21</a:t>
            </a:fld>
            <a:endParaRPr lang="de-DE" altLang="de-DE"/>
          </a:p>
        </p:txBody>
      </p:sp>
    </p:spTree>
    <p:extLst>
      <p:ext uri="{BB962C8B-B14F-4D97-AF65-F5344CB8AC3E}">
        <p14:creationId xmlns:p14="http://schemas.microsoft.com/office/powerpoint/2010/main" val="299351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22</a:t>
            </a:fld>
            <a:endParaRPr lang="de-DE" altLang="de-DE"/>
          </a:p>
        </p:txBody>
      </p:sp>
    </p:spTree>
    <p:extLst>
      <p:ext uri="{BB962C8B-B14F-4D97-AF65-F5344CB8AC3E}">
        <p14:creationId xmlns:p14="http://schemas.microsoft.com/office/powerpoint/2010/main" val="824959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23</a:t>
            </a:fld>
            <a:endParaRPr lang="de-DE" altLang="de-DE"/>
          </a:p>
        </p:txBody>
      </p:sp>
    </p:spTree>
    <p:extLst>
      <p:ext uri="{BB962C8B-B14F-4D97-AF65-F5344CB8AC3E}">
        <p14:creationId xmlns:p14="http://schemas.microsoft.com/office/powerpoint/2010/main" val="268675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24</a:t>
            </a:fld>
            <a:endParaRPr lang="de-DE" altLang="de-DE"/>
          </a:p>
        </p:txBody>
      </p:sp>
    </p:spTree>
    <p:extLst>
      <p:ext uri="{BB962C8B-B14F-4D97-AF65-F5344CB8AC3E}">
        <p14:creationId xmlns:p14="http://schemas.microsoft.com/office/powerpoint/2010/main" val="4276625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25</a:t>
            </a:fld>
            <a:endParaRPr lang="de-DE" altLang="de-DE"/>
          </a:p>
        </p:txBody>
      </p:sp>
    </p:spTree>
    <p:extLst>
      <p:ext uri="{BB962C8B-B14F-4D97-AF65-F5344CB8AC3E}">
        <p14:creationId xmlns:p14="http://schemas.microsoft.com/office/powerpoint/2010/main" val="851094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26</a:t>
            </a:fld>
            <a:endParaRPr lang="de-DE" altLang="de-DE"/>
          </a:p>
        </p:txBody>
      </p:sp>
    </p:spTree>
    <p:extLst>
      <p:ext uri="{BB962C8B-B14F-4D97-AF65-F5344CB8AC3E}">
        <p14:creationId xmlns:p14="http://schemas.microsoft.com/office/powerpoint/2010/main" val="320589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27</a:t>
            </a:fld>
            <a:endParaRPr lang="de-DE" altLang="de-DE"/>
          </a:p>
        </p:txBody>
      </p:sp>
    </p:spTree>
    <p:extLst>
      <p:ext uri="{BB962C8B-B14F-4D97-AF65-F5344CB8AC3E}">
        <p14:creationId xmlns:p14="http://schemas.microsoft.com/office/powerpoint/2010/main" val="3308851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80752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60012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65779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88874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34</a:t>
            </a:fld>
            <a:endParaRPr lang="de-DE" altLang="de-DE"/>
          </a:p>
        </p:txBody>
      </p:sp>
    </p:spTree>
    <p:extLst>
      <p:ext uri="{BB962C8B-B14F-4D97-AF65-F5344CB8AC3E}">
        <p14:creationId xmlns:p14="http://schemas.microsoft.com/office/powerpoint/2010/main" val="1663908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35</a:t>
            </a:fld>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36</a:t>
            </a:fld>
            <a:endParaRPr lang="de-DE" altLang="de-DE"/>
          </a:p>
        </p:txBody>
      </p:sp>
    </p:spTree>
    <p:extLst>
      <p:ext uri="{BB962C8B-B14F-4D97-AF65-F5344CB8AC3E}">
        <p14:creationId xmlns:p14="http://schemas.microsoft.com/office/powerpoint/2010/main" val="2155322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1DB9B31A-57A2-4A10-BE2D-17E10EDCFCD3}"/>
              </a:ext>
            </a:extLst>
          </p:cNvPr>
          <p:cNvSpPr>
            <a:spLocks noGrp="1" noRot="1" noChangeAspect="1" noChangeArrowheads="1" noTextEdit="1"/>
          </p:cNvSpPr>
          <p:nvPr>
            <p:ph type="sldImg"/>
          </p:nvPr>
        </p:nvSpPr>
        <p:spPr>
          <a:ln/>
        </p:spPr>
      </p:sp>
      <p:sp>
        <p:nvSpPr>
          <p:cNvPr id="43011" name="Notizenplatzhalter 2">
            <a:extLst>
              <a:ext uri="{FF2B5EF4-FFF2-40B4-BE49-F238E27FC236}">
                <a16:creationId xmlns:a16="http://schemas.microsoft.com/office/drawing/2014/main" id="{D41BE02A-A33D-454F-9536-0F28A8C99DC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3012" name="Foliennummernplatzhalter 3">
            <a:extLst>
              <a:ext uri="{FF2B5EF4-FFF2-40B4-BE49-F238E27FC236}">
                <a16:creationId xmlns:a16="http://schemas.microsoft.com/office/drawing/2014/main" id="{13917FFA-965F-470D-A488-D8597B68FA9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C49B8A-B161-4BC7-83BA-4AD940887CE1}" type="slidenum">
              <a:rPr lang="de-DE" altLang="de-DE" smtClean="0"/>
              <a:pPr>
                <a:spcBef>
                  <a:spcPct val="0"/>
                </a:spcBef>
              </a:pPr>
              <a:t>37</a:t>
            </a:fld>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38</a:t>
            </a:fld>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39</a:t>
            </a:fld>
            <a:endParaRPr lang="de-DE" altLang="de-DE" sz="1200"/>
          </a:p>
        </p:txBody>
      </p:sp>
    </p:spTree>
    <p:extLst>
      <p:ext uri="{BB962C8B-B14F-4D97-AF65-F5344CB8AC3E}">
        <p14:creationId xmlns:p14="http://schemas.microsoft.com/office/powerpoint/2010/main" val="86489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4</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989686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40</a:t>
            </a:fld>
            <a:endParaRPr lang="de-DE" altLang="de-DE" sz="1200"/>
          </a:p>
        </p:txBody>
      </p:sp>
    </p:spTree>
    <p:extLst>
      <p:ext uri="{BB962C8B-B14F-4D97-AF65-F5344CB8AC3E}">
        <p14:creationId xmlns:p14="http://schemas.microsoft.com/office/powerpoint/2010/main" val="3240470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41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417939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42</a:t>
            </a:fld>
            <a:endParaRPr lang="de-DE" altLang="de-DE" sz="1200"/>
          </a:p>
        </p:txBody>
      </p:sp>
    </p:spTree>
    <p:extLst>
      <p:ext uri="{BB962C8B-B14F-4D97-AF65-F5344CB8AC3E}">
        <p14:creationId xmlns:p14="http://schemas.microsoft.com/office/powerpoint/2010/main" val="3912115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43</a:t>
            </a:fld>
            <a:endParaRPr lang="de-DE" altLang="de-DE" sz="1200"/>
          </a:p>
        </p:txBody>
      </p:sp>
    </p:spTree>
    <p:extLst>
      <p:ext uri="{BB962C8B-B14F-4D97-AF65-F5344CB8AC3E}">
        <p14:creationId xmlns:p14="http://schemas.microsoft.com/office/powerpoint/2010/main" val="2466851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44</a:t>
            </a:fld>
            <a:endParaRPr lang="de-DE" altLang="de-DE" sz="1200"/>
          </a:p>
        </p:txBody>
      </p:sp>
    </p:spTree>
    <p:extLst>
      <p:ext uri="{BB962C8B-B14F-4D97-AF65-F5344CB8AC3E}">
        <p14:creationId xmlns:p14="http://schemas.microsoft.com/office/powerpoint/2010/main" val="3920670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0001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764431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7310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48</a:t>
            </a:fld>
            <a:endParaRPr lang="de-DE" altLang="de-DE"/>
          </a:p>
        </p:txBody>
      </p:sp>
    </p:spTree>
    <p:extLst>
      <p:ext uri="{BB962C8B-B14F-4D97-AF65-F5344CB8AC3E}">
        <p14:creationId xmlns:p14="http://schemas.microsoft.com/office/powerpoint/2010/main" val="4002664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49</a:t>
            </a:fld>
            <a:endParaRPr lang="de-DE" altLang="de-DE"/>
          </a:p>
        </p:txBody>
      </p:sp>
    </p:spTree>
    <p:extLst>
      <p:ext uri="{BB962C8B-B14F-4D97-AF65-F5344CB8AC3E}">
        <p14:creationId xmlns:p14="http://schemas.microsoft.com/office/powerpoint/2010/main" val="683654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5</a:t>
            </a:fld>
            <a:endParaRPr lang="de-DE" altLang="de-DE"/>
          </a:p>
        </p:txBody>
      </p:sp>
    </p:spTree>
    <p:extLst>
      <p:ext uri="{BB962C8B-B14F-4D97-AF65-F5344CB8AC3E}">
        <p14:creationId xmlns:p14="http://schemas.microsoft.com/office/powerpoint/2010/main" val="3202191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50</a:t>
            </a:fld>
            <a:endParaRPr lang="de-DE" altLang="de-DE"/>
          </a:p>
        </p:txBody>
      </p:sp>
    </p:spTree>
    <p:extLst>
      <p:ext uri="{BB962C8B-B14F-4D97-AF65-F5344CB8AC3E}">
        <p14:creationId xmlns:p14="http://schemas.microsoft.com/office/powerpoint/2010/main" val="3788052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51</a:t>
            </a:fld>
            <a:endParaRPr lang="de-DE" altLang="de-DE"/>
          </a:p>
        </p:txBody>
      </p:sp>
    </p:spTree>
    <p:extLst>
      <p:ext uri="{BB962C8B-B14F-4D97-AF65-F5344CB8AC3E}">
        <p14:creationId xmlns:p14="http://schemas.microsoft.com/office/powerpoint/2010/main" val="56542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52</a:t>
            </a:fld>
            <a:endParaRPr lang="de-DE" altLang="de-DE"/>
          </a:p>
        </p:txBody>
      </p:sp>
    </p:spTree>
    <p:extLst>
      <p:ext uri="{BB962C8B-B14F-4D97-AF65-F5344CB8AC3E}">
        <p14:creationId xmlns:p14="http://schemas.microsoft.com/office/powerpoint/2010/main" val="162938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53</a:t>
            </a:fld>
            <a:endParaRPr lang="de-DE" altLang="de-DE"/>
          </a:p>
        </p:txBody>
      </p:sp>
    </p:spTree>
    <p:extLst>
      <p:ext uri="{BB962C8B-B14F-4D97-AF65-F5344CB8AC3E}">
        <p14:creationId xmlns:p14="http://schemas.microsoft.com/office/powerpoint/2010/main" val="3066826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67729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563982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901673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50076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77654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59</a:t>
            </a:fld>
            <a:endParaRPr lang="de-DE" altLang="de-DE"/>
          </a:p>
        </p:txBody>
      </p:sp>
    </p:spTree>
    <p:extLst>
      <p:ext uri="{BB962C8B-B14F-4D97-AF65-F5344CB8AC3E}">
        <p14:creationId xmlns:p14="http://schemas.microsoft.com/office/powerpoint/2010/main" val="88151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6</a:t>
            </a:fld>
            <a:endParaRPr lang="de-DE" altLang="de-DE"/>
          </a:p>
        </p:txBody>
      </p:sp>
    </p:spTree>
    <p:extLst>
      <p:ext uri="{BB962C8B-B14F-4D97-AF65-F5344CB8AC3E}">
        <p14:creationId xmlns:p14="http://schemas.microsoft.com/office/powerpoint/2010/main" val="1996781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87192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311854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62</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7</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750773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5525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9</a:t>
            </a:fld>
            <a:endParaRPr lang="de-DE"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CB66A0D-9823-48CF-B480-5F625C87389E}"/>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energetische Versorgungssicherheit</a:t>
            </a:r>
            <a:r>
              <a:rPr lang="de-DE" altLang="de-DE" sz="1200" b="1" dirty="0">
                <a:solidFill>
                  <a:srgbClr val="FF9933"/>
                </a:solidFill>
              </a:rPr>
              <a:t> | FV34</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72DCDE3D-A900-9A9E-5143-C3AF1AFF02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5" y="1"/>
            <a:ext cx="802216" cy="802664"/>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jp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energie-lexikon.info/pumpspeicherkraftwerk.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energie-lexikon.info/virtuelles_kraftwerk.html" TargetMode="External"/><Relationship Id="rId4" Type="http://schemas.openxmlformats.org/officeDocument/2006/relationships/hyperlink" Target="https://www.energie-lexikon.info/gaskraftwerk.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amprion.net/Netzjournal/Beitr%C3%A4ge-2019/Werkzeugkasten-der-Systemf%C3%BChrung.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51.jpg"/><Relationship Id="rId18"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11.png"/><Relationship Id="rId12" Type="http://schemas.openxmlformats.org/officeDocument/2006/relationships/image" Target="../media/image6.png"/><Relationship Id="rId17" Type="http://schemas.openxmlformats.org/officeDocument/2006/relationships/image" Target="../media/image55.jpg"/><Relationship Id="rId2" Type="http://schemas.openxmlformats.org/officeDocument/2006/relationships/notesSlide" Target="../notesSlides/notesSlide20.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9.jpg"/><Relationship Id="rId11" Type="http://schemas.openxmlformats.org/officeDocument/2006/relationships/image" Target="../media/image5.png"/><Relationship Id="rId5" Type="http://schemas.openxmlformats.org/officeDocument/2006/relationships/image" Target="../media/image48.png"/><Relationship Id="rId15" Type="http://schemas.openxmlformats.org/officeDocument/2006/relationships/image" Target="../media/image53.jpeg"/><Relationship Id="rId10"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14.jp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de.wikipedia.org/wiki/Raspberry_Pi" TargetMode="External"/><Relationship Id="rId3" Type="http://schemas.openxmlformats.org/officeDocument/2006/relationships/image" Target="../media/image42.png"/><Relationship Id="rId7" Type="http://schemas.openxmlformats.org/officeDocument/2006/relationships/hyperlink" Target="https://tibber.com/de?utm_source=googleadwords_int&amp;utm_medium=cpc&amp;utm_content=12516736730_148758637874_646784593572&amp;utm_id=g_&amp;keyword=tibber&amp;gad=1&amp;gclid=Cj0KCQjw0tKiBhC6ARIsAAOXutl_zLu0g6PdrMvL2uPidFZ-vuCIveirks-InlFt8PtaLS0sNXA5DG8aAt4NEALw_wcB" TargetMode="External"/><Relationship Id="rId12" Type="http://schemas.openxmlformats.org/officeDocument/2006/relationships/hyperlink" Target="https://de.search.yahoo.com/yhs/search?hspart=tro&amp;hsimp=yhs-freshy&amp;action=nt&amp;type=Y219_F163_204671_100523&amp;p=wendeware"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jp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14.jpg"/><Relationship Id="rId4" Type="http://schemas.openxmlformats.org/officeDocument/2006/relationships/image" Target="../media/image43.png"/><Relationship Id="rId9" Type="http://schemas.openxmlformats.org/officeDocument/2006/relationships/image" Target="../media/image13.jpg"/><Relationship Id="rId14" Type="http://schemas.openxmlformats.org/officeDocument/2006/relationships/hyperlink" Target="https://home-assistant-blog.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2.gif"/><Relationship Id="rId18" Type="http://schemas.openxmlformats.org/officeDocument/2006/relationships/image" Target="../media/image77.gif"/><Relationship Id="rId26" Type="http://schemas.openxmlformats.org/officeDocument/2006/relationships/image" Target="../media/image85.jpg"/><Relationship Id="rId3" Type="http://schemas.openxmlformats.org/officeDocument/2006/relationships/image" Target="../media/image62.gif"/><Relationship Id="rId21" Type="http://schemas.openxmlformats.org/officeDocument/2006/relationships/image" Target="../media/image80.gif"/><Relationship Id="rId7" Type="http://schemas.openxmlformats.org/officeDocument/2006/relationships/image" Target="../media/image66.gif"/><Relationship Id="rId12" Type="http://schemas.openxmlformats.org/officeDocument/2006/relationships/image" Target="../media/image71.gif"/><Relationship Id="rId17" Type="http://schemas.openxmlformats.org/officeDocument/2006/relationships/image" Target="../media/image76.gif"/><Relationship Id="rId25" Type="http://schemas.openxmlformats.org/officeDocument/2006/relationships/image" Target="../media/image84.gif"/><Relationship Id="rId2" Type="http://schemas.openxmlformats.org/officeDocument/2006/relationships/notesSlide" Target="../notesSlides/notesSlide26.xml"/><Relationship Id="rId16" Type="http://schemas.openxmlformats.org/officeDocument/2006/relationships/image" Target="../media/image75.gif"/><Relationship Id="rId20" Type="http://schemas.openxmlformats.org/officeDocument/2006/relationships/image" Target="../media/image79.gif"/><Relationship Id="rId1" Type="http://schemas.openxmlformats.org/officeDocument/2006/relationships/slideLayout" Target="../slideLayouts/slideLayout7.xml"/><Relationship Id="rId6" Type="http://schemas.openxmlformats.org/officeDocument/2006/relationships/image" Target="../media/image65.gif"/><Relationship Id="rId11" Type="http://schemas.openxmlformats.org/officeDocument/2006/relationships/image" Target="../media/image70.gif"/><Relationship Id="rId24" Type="http://schemas.openxmlformats.org/officeDocument/2006/relationships/image" Target="../media/image83.gif"/><Relationship Id="rId5" Type="http://schemas.openxmlformats.org/officeDocument/2006/relationships/image" Target="../media/image64.gif"/><Relationship Id="rId15" Type="http://schemas.openxmlformats.org/officeDocument/2006/relationships/image" Target="../media/image74.gif"/><Relationship Id="rId23" Type="http://schemas.openxmlformats.org/officeDocument/2006/relationships/image" Target="../media/image82.png"/><Relationship Id="rId28" Type="http://schemas.openxmlformats.org/officeDocument/2006/relationships/image" Target="../media/image87.jpg"/><Relationship Id="rId10" Type="http://schemas.openxmlformats.org/officeDocument/2006/relationships/image" Target="../media/image69.gif"/><Relationship Id="rId19" Type="http://schemas.openxmlformats.org/officeDocument/2006/relationships/image" Target="../media/image78.gif"/><Relationship Id="rId4" Type="http://schemas.openxmlformats.org/officeDocument/2006/relationships/image" Target="../media/image63.gif"/><Relationship Id="rId9" Type="http://schemas.openxmlformats.org/officeDocument/2006/relationships/image" Target="../media/image68.gif"/><Relationship Id="rId14" Type="http://schemas.openxmlformats.org/officeDocument/2006/relationships/image" Target="../media/image73.gif"/><Relationship Id="rId22" Type="http://schemas.openxmlformats.org/officeDocument/2006/relationships/image" Target="../media/image81.gif"/><Relationship Id="rId27" Type="http://schemas.openxmlformats.org/officeDocument/2006/relationships/image" Target="../media/image86.jp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8.gif"/><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71.gif"/><Relationship Id="rId10" Type="http://schemas.openxmlformats.org/officeDocument/2006/relationships/image" Target="../media/image92.png"/><Relationship Id="rId4" Type="http://schemas.openxmlformats.org/officeDocument/2006/relationships/image" Target="../media/image70.gif"/><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96.jpeg"/><Relationship Id="rId4" Type="http://schemas.openxmlformats.org/officeDocument/2006/relationships/image" Target="../media/image95.jp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4.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6.jpeg"/><Relationship Id="rId10" Type="http://schemas.openxmlformats.org/officeDocument/2006/relationships/image" Target="../media/image98.png"/><Relationship Id="rId4" Type="http://schemas.openxmlformats.org/officeDocument/2006/relationships/image" Target="../media/image95.jpg"/><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png"/><Relationship Id="rId7"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00.jpg"/><Relationship Id="rId5" Type="http://schemas.openxmlformats.org/officeDocument/2006/relationships/image" Target="../media/image96.jpeg"/><Relationship Id="rId10" Type="http://schemas.openxmlformats.org/officeDocument/2006/relationships/image" Target="../media/image98.png"/><Relationship Id="rId4" Type="http://schemas.openxmlformats.org/officeDocument/2006/relationships/image" Target="../media/image95.jpg"/><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96.jpeg"/><Relationship Id="rId7" Type="http://schemas.openxmlformats.org/officeDocument/2006/relationships/image" Target="../media/image106.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95.jpg"/><Relationship Id="rId12"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9.jpg"/><Relationship Id="rId11" Type="http://schemas.openxmlformats.org/officeDocument/2006/relationships/image" Target="../media/image42.png"/><Relationship Id="rId5" Type="http://schemas.openxmlformats.org/officeDocument/2006/relationships/image" Target="../media/image109.jpg"/><Relationship Id="rId10" Type="http://schemas.openxmlformats.org/officeDocument/2006/relationships/image" Target="../media/image43.png"/><Relationship Id="rId4" Type="http://schemas.openxmlformats.org/officeDocument/2006/relationships/image" Target="../media/image96.jpeg"/><Relationship Id="rId9" Type="http://schemas.openxmlformats.org/officeDocument/2006/relationships/image" Target="../media/image111.svg"/></Relationships>
</file>

<file path=ppt/slides/_rels/slide3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jpg"/><Relationship Id="rId18" Type="http://schemas.openxmlformats.org/officeDocument/2006/relationships/image" Target="../media/image112.png"/><Relationship Id="rId3" Type="http://schemas.openxmlformats.org/officeDocument/2006/relationships/image" Target="../media/image114.jpeg"/><Relationship Id="rId21" Type="http://schemas.openxmlformats.org/officeDocument/2006/relationships/image" Target="../media/image110.png"/><Relationship Id="rId7" Type="http://schemas.openxmlformats.org/officeDocument/2006/relationships/image" Target="../media/image118.jpg"/><Relationship Id="rId12" Type="http://schemas.openxmlformats.org/officeDocument/2006/relationships/image" Target="../media/image99.jpg"/><Relationship Id="rId17" Type="http://schemas.openxmlformats.org/officeDocument/2006/relationships/image" Target="../media/image42.png"/><Relationship Id="rId2" Type="http://schemas.openxmlformats.org/officeDocument/2006/relationships/notesSlide" Target="../notesSlides/notesSlide34.xml"/><Relationship Id="rId16" Type="http://schemas.openxmlformats.org/officeDocument/2006/relationships/image" Target="../media/image43.png"/><Relationship Id="rId20"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7.jpg"/><Relationship Id="rId11" Type="http://schemas.openxmlformats.org/officeDocument/2006/relationships/image" Target="../media/image122.jpg"/><Relationship Id="rId5" Type="http://schemas.openxmlformats.org/officeDocument/2006/relationships/image" Target="../media/image116.png"/><Relationship Id="rId15" Type="http://schemas.openxmlformats.org/officeDocument/2006/relationships/image" Target="../media/image95.jpg"/><Relationship Id="rId10" Type="http://schemas.openxmlformats.org/officeDocument/2006/relationships/image" Target="../media/image121.jpeg"/><Relationship Id="rId19" Type="http://schemas.openxmlformats.org/officeDocument/2006/relationships/image" Target="../media/image108.jpg"/><Relationship Id="rId4" Type="http://schemas.openxmlformats.org/officeDocument/2006/relationships/image" Target="../media/image115.JPG"/><Relationship Id="rId9" Type="http://schemas.openxmlformats.org/officeDocument/2006/relationships/image" Target="../media/image120.jpg"/><Relationship Id="rId14" Type="http://schemas.openxmlformats.org/officeDocument/2006/relationships/image" Target="../media/image124.jpg"/><Relationship Id="rId22" Type="http://schemas.openxmlformats.org/officeDocument/2006/relationships/image" Target="../media/image111.svg"/></Relationships>
</file>

<file path=ppt/slides/_rels/slide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36.xml.rels><?xml version="1.0" encoding="UTF-8" standalone="yes"?>
<Relationships xmlns="http://schemas.openxmlformats.org/package/2006/relationships"><Relationship Id="rId8" Type="http://schemas.openxmlformats.org/officeDocument/2006/relationships/image" Target="../media/image117.jpg"/><Relationship Id="rId13" Type="http://schemas.openxmlformats.org/officeDocument/2006/relationships/image" Target="../media/image122.jpg"/><Relationship Id="rId18" Type="http://schemas.openxmlformats.org/officeDocument/2006/relationships/image" Target="../media/image108.jpg"/><Relationship Id="rId3" Type="http://schemas.openxmlformats.org/officeDocument/2006/relationships/image" Target="../media/image129.jpg"/><Relationship Id="rId21" Type="http://schemas.openxmlformats.org/officeDocument/2006/relationships/image" Target="../media/image131.svg"/><Relationship Id="rId7" Type="http://schemas.openxmlformats.org/officeDocument/2006/relationships/image" Target="../media/image116.png"/><Relationship Id="rId12" Type="http://schemas.openxmlformats.org/officeDocument/2006/relationships/image" Target="../media/image121.jpeg"/><Relationship Id="rId17" Type="http://schemas.openxmlformats.org/officeDocument/2006/relationships/image" Target="../media/image112.png"/><Relationship Id="rId2" Type="http://schemas.openxmlformats.org/officeDocument/2006/relationships/notesSlide" Target="../notesSlides/notesSlide36.xml"/><Relationship Id="rId16" Type="http://schemas.openxmlformats.org/officeDocument/2006/relationships/image" Target="../media/image42.png"/><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15.JPG"/><Relationship Id="rId11" Type="http://schemas.openxmlformats.org/officeDocument/2006/relationships/image" Target="../media/image120.jpg"/><Relationship Id="rId24" Type="http://schemas.openxmlformats.org/officeDocument/2006/relationships/image" Target="../media/image124.jpg"/><Relationship Id="rId5" Type="http://schemas.openxmlformats.org/officeDocument/2006/relationships/image" Target="../media/image114.jpeg"/><Relationship Id="rId15" Type="http://schemas.openxmlformats.org/officeDocument/2006/relationships/image" Target="../media/image43.png"/><Relationship Id="rId23" Type="http://schemas.openxmlformats.org/officeDocument/2006/relationships/image" Target="../media/image123.jpg"/><Relationship Id="rId10" Type="http://schemas.openxmlformats.org/officeDocument/2006/relationships/image" Target="../media/image119.png"/><Relationship Id="rId19" Type="http://schemas.openxmlformats.org/officeDocument/2006/relationships/image" Target="../media/image109.jpg"/><Relationship Id="rId4" Type="http://schemas.openxmlformats.org/officeDocument/2006/relationships/image" Target="../media/image55.jpg"/><Relationship Id="rId9" Type="http://schemas.openxmlformats.org/officeDocument/2006/relationships/image" Target="../media/image118.jpg"/><Relationship Id="rId14" Type="http://schemas.openxmlformats.org/officeDocument/2006/relationships/image" Target="../media/image95.jpg"/><Relationship Id="rId22" Type="http://schemas.openxmlformats.org/officeDocument/2006/relationships/image" Target="../media/image99.jpg"/></Relationships>
</file>

<file path=ppt/slides/_rels/slide3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98.png"/><Relationship Id="rId18" Type="http://schemas.openxmlformats.org/officeDocument/2006/relationships/image" Target="../media/image119.png"/><Relationship Id="rId3" Type="http://schemas.openxmlformats.org/officeDocument/2006/relationships/image" Target="../media/image135.jpeg"/><Relationship Id="rId7" Type="http://schemas.openxmlformats.org/officeDocument/2006/relationships/image" Target="../media/image109.jpg"/><Relationship Id="rId12" Type="http://schemas.openxmlformats.org/officeDocument/2006/relationships/image" Target="../media/image97.png"/><Relationship Id="rId17" Type="http://schemas.openxmlformats.org/officeDocument/2006/relationships/image" Target="../media/image55.jpg"/><Relationship Id="rId2" Type="http://schemas.openxmlformats.org/officeDocument/2006/relationships/notesSlide" Target="../notesSlides/notesSlide41.xml"/><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08.jpg"/><Relationship Id="rId11" Type="http://schemas.openxmlformats.org/officeDocument/2006/relationships/image" Target="../media/image43.png"/><Relationship Id="rId5" Type="http://schemas.openxmlformats.org/officeDocument/2006/relationships/image" Target="../media/image42.png"/><Relationship Id="rId15" Type="http://schemas.openxmlformats.org/officeDocument/2006/relationships/image" Target="../media/image53.jpeg"/><Relationship Id="rId10" Type="http://schemas.openxmlformats.org/officeDocument/2006/relationships/image" Target="../media/image95.jpg"/><Relationship Id="rId19" Type="http://schemas.openxmlformats.org/officeDocument/2006/relationships/hyperlink" Target="https://youtu.be/lb4sxL_31rI" TargetMode="External"/><Relationship Id="rId4" Type="http://schemas.openxmlformats.org/officeDocument/2006/relationships/image" Target="../media/image52.png"/><Relationship Id="rId9" Type="http://schemas.openxmlformats.org/officeDocument/2006/relationships/image" Target="../media/image111.svg"/><Relationship Id="rId1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37.jpg"/></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4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140.png"/><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4.jpg"/><Relationship Id="rId5" Type="http://schemas.openxmlformats.org/officeDocument/2006/relationships/image" Target="../media/image142.png"/><Relationship Id="rId10" Type="http://schemas.openxmlformats.org/officeDocument/2006/relationships/image" Target="../media/image13.jpg"/><Relationship Id="rId4" Type="http://schemas.openxmlformats.org/officeDocument/2006/relationships/image" Target="../media/image141.jpg"/><Relationship Id="rId9" Type="http://schemas.openxmlformats.org/officeDocument/2006/relationships/image" Target="../media/image11.png"/></Relationships>
</file>

<file path=ppt/slides/_rels/slide45.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11.svg"/><Relationship Id="rId3" Type="http://schemas.openxmlformats.org/officeDocument/2006/relationships/image" Target="../media/image95.jpg"/><Relationship Id="rId7" Type="http://schemas.openxmlformats.org/officeDocument/2006/relationships/image" Target="../media/image98.png"/><Relationship Id="rId12"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12.png"/><Relationship Id="rId5" Type="http://schemas.openxmlformats.org/officeDocument/2006/relationships/image" Target="../media/image42.png"/><Relationship Id="rId10" Type="http://schemas.openxmlformats.org/officeDocument/2006/relationships/image" Target="../media/image109.jpg"/><Relationship Id="rId4" Type="http://schemas.openxmlformats.org/officeDocument/2006/relationships/image" Target="../media/image43.png"/><Relationship Id="rId9" Type="http://schemas.openxmlformats.org/officeDocument/2006/relationships/image" Target="../media/image108.jpg"/></Relationships>
</file>

<file path=ppt/slides/_rels/slide4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44.jpg"/></Relationships>
</file>

<file path=ppt/slides/_rels/slide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49.jpg"/><Relationship Id="rId4" Type="http://schemas.openxmlformats.org/officeDocument/2006/relationships/image" Target="../media/image148.jpg"/></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50.jpg"/></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51.jpg"/><Relationship Id="rId7" Type="http://schemas.openxmlformats.org/officeDocument/2006/relationships/image" Target="../media/image152.png"/><Relationship Id="rId12" Type="http://schemas.openxmlformats.org/officeDocument/2006/relationships/image" Target="../media/image156.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55.jpg"/><Relationship Id="rId5" Type="http://schemas.openxmlformats.org/officeDocument/2006/relationships/image" Target="../media/image56.png"/><Relationship Id="rId10" Type="http://schemas.openxmlformats.org/officeDocument/2006/relationships/image" Target="../media/image154.jpeg"/><Relationship Id="rId4" Type="http://schemas.openxmlformats.org/officeDocument/2006/relationships/image" Target="../media/image5.png"/><Relationship Id="rId9" Type="http://schemas.openxmlformats.org/officeDocument/2006/relationships/image" Target="../media/image42.png"/></Relationships>
</file>

<file path=ppt/slides/_rels/slide58.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7.jpeg"/><Relationship Id="rId7" Type="http://schemas.openxmlformats.org/officeDocument/2006/relationships/image" Target="../media/image15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57.jpg"/><Relationship Id="rId4" Type="http://schemas.openxmlformats.org/officeDocument/2006/relationships/image" Target="../media/image18.jpeg"/><Relationship Id="rId9" Type="http://schemas.openxmlformats.org/officeDocument/2006/relationships/image" Target="../media/image158.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jpg"/><Relationship Id="rId3" Type="http://schemas.openxmlformats.org/officeDocument/2006/relationships/image" Target="../media/image11.png"/><Relationship Id="rId7" Type="http://schemas.openxmlformats.org/officeDocument/2006/relationships/image" Target="../media/image10.png"/><Relationship Id="rId12"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jpg"/><Relationship Id="rId5" Type="http://schemas.openxmlformats.org/officeDocument/2006/relationships/image" Target="../media/image8.jp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E6D8A07C-A019-49F4-BE16-F513E68AB3F2}"/>
              </a:ext>
            </a:extLst>
          </p:cNvPr>
          <p:cNvSpPr/>
          <p:nvPr/>
        </p:nvSpPr>
        <p:spPr bwMode="auto">
          <a:xfrm>
            <a:off x="0" y="1350963"/>
            <a:ext cx="9905998" cy="511123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62713"/>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2674621" y="74658"/>
            <a:ext cx="9434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energetische</a:t>
            </a:r>
            <a:r>
              <a:rPr lang="en-US" altLang="de-DE" sz="2800" dirty="0">
                <a:solidFill>
                  <a:schemeClr val="bg1"/>
                </a:solidFill>
              </a:rPr>
              <a:t> </a:t>
            </a:r>
            <a:r>
              <a:rPr lang="en-US" altLang="de-DE" sz="2800" dirty="0" err="1">
                <a:solidFill>
                  <a:schemeClr val="bg1"/>
                </a:solidFill>
              </a:rPr>
              <a:t>Versorgungssicherheit</a:t>
            </a:r>
            <a:endParaRPr lang="en-US" altLang="de-DE" sz="2800" dirty="0">
              <a:solidFill>
                <a:schemeClr val="bg1"/>
              </a:solidFill>
            </a:endParaRPr>
          </a:p>
        </p:txBody>
      </p:sp>
      <p:grpSp>
        <p:nvGrpSpPr>
          <p:cNvPr id="36" name="Gruppieren 35">
            <a:extLst>
              <a:ext uri="{FF2B5EF4-FFF2-40B4-BE49-F238E27FC236}">
                <a16:creationId xmlns:a16="http://schemas.microsoft.com/office/drawing/2014/main" id="{A8909CE9-A0B9-4151-A061-AAA5B4EA5956}"/>
              </a:ext>
            </a:extLst>
          </p:cNvPr>
          <p:cNvGrpSpPr/>
          <p:nvPr/>
        </p:nvGrpSpPr>
        <p:grpSpPr>
          <a:xfrm>
            <a:off x="2502042" y="1558576"/>
            <a:ext cx="5058638" cy="4733581"/>
            <a:chOff x="518296" y="1658166"/>
            <a:chExt cx="3574067" cy="3541668"/>
          </a:xfrm>
        </p:grpSpPr>
        <p:grpSp>
          <p:nvGrpSpPr>
            <p:cNvPr id="37" name="Gruppieren 36">
              <a:extLst>
                <a:ext uri="{FF2B5EF4-FFF2-40B4-BE49-F238E27FC236}">
                  <a16:creationId xmlns:a16="http://schemas.microsoft.com/office/drawing/2014/main" id="{05CDC00F-3F34-4FB8-B1C8-5B0F3C08A658}"/>
                </a:ext>
              </a:extLst>
            </p:cNvPr>
            <p:cNvGrpSpPr/>
            <p:nvPr/>
          </p:nvGrpSpPr>
          <p:grpSpPr>
            <a:xfrm>
              <a:off x="518296" y="1658166"/>
              <a:ext cx="3574067" cy="3541668"/>
              <a:chOff x="2369533" y="887240"/>
              <a:chExt cx="5116092" cy="5069714"/>
            </a:xfrm>
          </p:grpSpPr>
          <p:sp>
            <p:nvSpPr>
              <p:cNvPr id="57" name="Sechseck 56">
                <a:extLst>
                  <a:ext uri="{FF2B5EF4-FFF2-40B4-BE49-F238E27FC236}">
                    <a16:creationId xmlns:a16="http://schemas.microsoft.com/office/drawing/2014/main" id="{228054F5-0A77-4E73-A144-785C60C63C62}"/>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dirty="0"/>
              </a:p>
            </p:txBody>
          </p:sp>
          <p:sp>
            <p:nvSpPr>
              <p:cNvPr id="58" name="Sechseck 57">
                <a:extLst>
                  <a:ext uri="{FF2B5EF4-FFF2-40B4-BE49-F238E27FC236}">
                    <a16:creationId xmlns:a16="http://schemas.microsoft.com/office/drawing/2014/main" id="{8D34FA72-745E-4C8C-AA7B-E0DB1D6C78D1}"/>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9" name="Sechseck 58">
                <a:extLst>
                  <a:ext uri="{FF2B5EF4-FFF2-40B4-BE49-F238E27FC236}">
                    <a16:creationId xmlns:a16="http://schemas.microsoft.com/office/drawing/2014/main" id="{32A35263-8B57-4002-94AD-F207870E0A67}"/>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0" name="Sechseck 59">
                <a:extLst>
                  <a:ext uri="{FF2B5EF4-FFF2-40B4-BE49-F238E27FC236}">
                    <a16:creationId xmlns:a16="http://schemas.microsoft.com/office/drawing/2014/main" id="{637F93B7-862E-4883-8DF2-968A8FED7915}"/>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1" name="Sechseck 60">
                <a:extLst>
                  <a:ext uri="{FF2B5EF4-FFF2-40B4-BE49-F238E27FC236}">
                    <a16:creationId xmlns:a16="http://schemas.microsoft.com/office/drawing/2014/main" id="{D5C67800-95B1-4BC9-B3D8-0257C253410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2" name="Sechseck 61">
                <a:extLst>
                  <a:ext uri="{FF2B5EF4-FFF2-40B4-BE49-F238E27FC236}">
                    <a16:creationId xmlns:a16="http://schemas.microsoft.com/office/drawing/2014/main" id="{2A104025-E18F-465A-B7D8-FD2F688DFB03}"/>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3" name="Sechseck 62">
                <a:extLst>
                  <a:ext uri="{FF2B5EF4-FFF2-40B4-BE49-F238E27FC236}">
                    <a16:creationId xmlns:a16="http://schemas.microsoft.com/office/drawing/2014/main" id="{ABF7ACD7-0883-4359-951E-D73521F3B61A}"/>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cxnSp>
          <p:nvCxnSpPr>
            <p:cNvPr id="38" name="Gerade Verbindung mit Pfeil 37">
              <a:extLst>
                <a:ext uri="{FF2B5EF4-FFF2-40B4-BE49-F238E27FC236}">
                  <a16:creationId xmlns:a16="http://schemas.microsoft.com/office/drawing/2014/main" id="{7FBB30AB-A39F-411C-8C67-B262C35BFCA8}"/>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mit Pfeil 38">
              <a:extLst>
                <a:ext uri="{FF2B5EF4-FFF2-40B4-BE49-F238E27FC236}">
                  <a16:creationId xmlns:a16="http://schemas.microsoft.com/office/drawing/2014/main" id="{EF3703E2-CC3A-4CE6-80F1-46180427B16C}"/>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mit Pfeil 39">
              <a:extLst>
                <a:ext uri="{FF2B5EF4-FFF2-40B4-BE49-F238E27FC236}">
                  <a16:creationId xmlns:a16="http://schemas.microsoft.com/office/drawing/2014/main" id="{1BCD9546-F370-4EA0-B6F7-8CD291D4ED24}"/>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mit Pfeil 40">
              <a:extLst>
                <a:ext uri="{FF2B5EF4-FFF2-40B4-BE49-F238E27FC236}">
                  <a16:creationId xmlns:a16="http://schemas.microsoft.com/office/drawing/2014/main" id="{11561EF0-A569-48A3-8BEF-E6F6440C02A5}"/>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mit Pfeil 41">
              <a:extLst>
                <a:ext uri="{FF2B5EF4-FFF2-40B4-BE49-F238E27FC236}">
                  <a16:creationId xmlns:a16="http://schemas.microsoft.com/office/drawing/2014/main" id="{0FBAF7BF-1269-4AEA-A11B-DF6295059AC6}"/>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92097CB5-6A68-4F8F-A539-B5AC75E779A0}"/>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a:extLst>
                <a:ext uri="{FF2B5EF4-FFF2-40B4-BE49-F238E27FC236}">
                  <a16:creationId xmlns:a16="http://schemas.microsoft.com/office/drawing/2014/main" id="{153DDD37-971B-4D86-B776-3C320A41DFA4}"/>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a:extLst>
                <a:ext uri="{FF2B5EF4-FFF2-40B4-BE49-F238E27FC236}">
                  <a16:creationId xmlns:a16="http://schemas.microsoft.com/office/drawing/2014/main" id="{75CB7D36-17D1-4D3B-8615-53D7277865BC}"/>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mit Pfeil 45">
              <a:extLst>
                <a:ext uri="{FF2B5EF4-FFF2-40B4-BE49-F238E27FC236}">
                  <a16:creationId xmlns:a16="http://schemas.microsoft.com/office/drawing/2014/main" id="{B9D9BBEB-3970-4B87-825E-6DD8AEF6430B}"/>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a:extLst>
                <a:ext uri="{FF2B5EF4-FFF2-40B4-BE49-F238E27FC236}">
                  <a16:creationId xmlns:a16="http://schemas.microsoft.com/office/drawing/2014/main" id="{457DE56B-CA73-44D7-8E29-4437B030DAFF}"/>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mit Pfeil 47">
              <a:extLst>
                <a:ext uri="{FF2B5EF4-FFF2-40B4-BE49-F238E27FC236}">
                  <a16:creationId xmlns:a16="http://schemas.microsoft.com/office/drawing/2014/main" id="{CDD0C86A-2B77-4563-8592-85BCFAFED171}"/>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a:extLst>
                <a:ext uri="{FF2B5EF4-FFF2-40B4-BE49-F238E27FC236}">
                  <a16:creationId xmlns:a16="http://schemas.microsoft.com/office/drawing/2014/main" id="{C56FFFEC-8CF4-4A43-8E9D-90D83515D8EC}"/>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Bogen 49">
              <a:extLst>
                <a:ext uri="{FF2B5EF4-FFF2-40B4-BE49-F238E27FC236}">
                  <a16:creationId xmlns:a16="http://schemas.microsoft.com/office/drawing/2014/main" id="{D436F7B9-AF60-4A38-862B-89C165A4E7EA}"/>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1" name="Bogen 50">
              <a:extLst>
                <a:ext uri="{FF2B5EF4-FFF2-40B4-BE49-F238E27FC236}">
                  <a16:creationId xmlns:a16="http://schemas.microsoft.com/office/drawing/2014/main" id="{909419DA-7B2C-4783-8618-030B285CB3C4}"/>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2" name="Bogen 51">
              <a:extLst>
                <a:ext uri="{FF2B5EF4-FFF2-40B4-BE49-F238E27FC236}">
                  <a16:creationId xmlns:a16="http://schemas.microsoft.com/office/drawing/2014/main" id="{2A3513E8-E69B-4139-B754-363B1C28A481}"/>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3" name="Bogen 52">
              <a:extLst>
                <a:ext uri="{FF2B5EF4-FFF2-40B4-BE49-F238E27FC236}">
                  <a16:creationId xmlns:a16="http://schemas.microsoft.com/office/drawing/2014/main" id="{37FFDC00-78D5-4977-AF9B-09F661304969}"/>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4" name="Bogen 53">
              <a:extLst>
                <a:ext uri="{FF2B5EF4-FFF2-40B4-BE49-F238E27FC236}">
                  <a16:creationId xmlns:a16="http://schemas.microsoft.com/office/drawing/2014/main" id="{1D11821D-22F2-433D-BE04-92D9970B7904}"/>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5" name="Bogen 54">
              <a:extLst>
                <a:ext uri="{FF2B5EF4-FFF2-40B4-BE49-F238E27FC236}">
                  <a16:creationId xmlns:a16="http://schemas.microsoft.com/office/drawing/2014/main" id="{BE3B3390-E9BB-43E4-B6FA-ACA2B694B71A}"/>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6" name="Bogen 55">
              <a:extLst>
                <a:ext uri="{FF2B5EF4-FFF2-40B4-BE49-F238E27FC236}">
                  <a16:creationId xmlns:a16="http://schemas.microsoft.com/office/drawing/2014/main" id="{1AC93F83-09AF-4F72-9828-9212C0C51979}"/>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sp>
        <p:nvSpPr>
          <p:cNvPr id="34" name="Rectangle 75">
            <a:extLst>
              <a:ext uri="{FF2B5EF4-FFF2-40B4-BE49-F238E27FC236}">
                <a16:creationId xmlns:a16="http://schemas.microsoft.com/office/drawing/2014/main" id="{4009C84F-D2C4-41E9-9785-4B2A1D6F519D}"/>
              </a:ext>
            </a:extLst>
          </p:cNvPr>
          <p:cNvSpPr>
            <a:spLocks noChangeArrowheads="1"/>
          </p:cNvSpPr>
          <p:nvPr/>
        </p:nvSpPr>
        <p:spPr bwMode="auto">
          <a:xfrm>
            <a:off x="0" y="648095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energetische Versorgungssicherheit | FV34                                                        		ISE e.V.</a:t>
            </a:r>
          </a:p>
        </p:txBody>
      </p:sp>
      <p:sp>
        <p:nvSpPr>
          <p:cNvPr id="64" name="Textfeld 63">
            <a:extLst>
              <a:ext uri="{FF2B5EF4-FFF2-40B4-BE49-F238E27FC236}">
                <a16:creationId xmlns:a16="http://schemas.microsoft.com/office/drawing/2014/main" id="{E5F48523-B9A9-4CC5-A46B-A98784D0A484}"/>
              </a:ext>
            </a:extLst>
          </p:cNvPr>
          <p:cNvSpPr txBox="1"/>
          <p:nvPr/>
        </p:nvSpPr>
        <p:spPr>
          <a:xfrm>
            <a:off x="7606164" y="5896589"/>
            <a:ext cx="2138727" cy="276999"/>
          </a:xfrm>
          <a:prstGeom prst="rect">
            <a:avLst/>
          </a:prstGeom>
          <a:noFill/>
        </p:spPr>
        <p:txBody>
          <a:bodyPr wrap="none" rtlCol="0">
            <a:spAutoFit/>
          </a:bodyPr>
          <a:lstStyle/>
          <a:p>
            <a:r>
              <a:rPr lang="de-DE" sz="1200" dirty="0"/>
              <a:t>Stand FV34 vom 08.04.2024</a:t>
            </a:r>
          </a:p>
        </p:txBody>
      </p:sp>
      <p:pic>
        <p:nvPicPr>
          <p:cNvPr id="3" name="Grafik 2">
            <a:extLst>
              <a:ext uri="{FF2B5EF4-FFF2-40B4-BE49-F238E27FC236}">
                <a16:creationId xmlns:a16="http://schemas.microsoft.com/office/drawing/2014/main" id="{EF8AF9E9-0C98-D44C-7323-619A568E1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050"/>
            <a:ext cx="1368732" cy="1369497"/>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(1)</a:t>
            </a:r>
            <a:br>
              <a:rPr lang="de-DE" altLang="de-DE" sz="2000" dirty="0">
                <a:solidFill>
                  <a:schemeClr val="bg1"/>
                </a:solidFill>
              </a:rPr>
            </a:br>
            <a:r>
              <a:rPr lang="de-DE" altLang="de-DE" sz="2000" dirty="0">
                <a:solidFill>
                  <a:schemeClr val="bg1"/>
                </a:solidFill>
              </a:rPr>
              <a:t>Volllaststunden und Nutzungsgrad, Auswahl 2021</a:t>
            </a:r>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18823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Volllaststunden drücken den spezifischen „Erntefaktor“ eines Kraftwerkes aus!</a:t>
            </a:r>
          </a:p>
        </p:txBody>
      </p:sp>
      <p:sp>
        <p:nvSpPr>
          <p:cNvPr id="41" name="Textfeld 1">
            <a:extLst>
              <a:ext uri="{FF2B5EF4-FFF2-40B4-BE49-F238E27FC236}">
                <a16:creationId xmlns:a16="http://schemas.microsoft.com/office/drawing/2014/main" id="{43A15256-BB76-8907-39EC-1E28B7F4CF1C}"/>
              </a:ext>
            </a:extLst>
          </p:cNvPr>
          <p:cNvSpPr txBox="1">
            <a:spLocks noChangeArrowheads="1"/>
          </p:cNvSpPr>
          <p:nvPr/>
        </p:nvSpPr>
        <p:spPr bwMode="auto">
          <a:xfrm>
            <a:off x="184728" y="831475"/>
            <a:ext cx="9564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Mit den Jahresvolllaststunden wird der </a:t>
            </a:r>
            <a:r>
              <a:rPr lang="de-DE" sz="1600" dirty="0">
                <a:solidFill>
                  <a:srgbClr val="3333FF"/>
                </a:solidFill>
              </a:rPr>
              <a:t>Nutzungsgrad von Kraftwerken ermittelt. Sie sind der </a:t>
            </a:r>
            <a:r>
              <a:rPr lang="de-DE" altLang="de-DE" sz="1600" dirty="0">
                <a:solidFill>
                  <a:srgbClr val="3333FF"/>
                </a:solidFill>
              </a:rPr>
              <a:t>spezifische „Erntefaktor“ eines Kraftwerktyps. </a:t>
            </a:r>
          </a:p>
        </p:txBody>
      </p:sp>
      <p:grpSp>
        <p:nvGrpSpPr>
          <p:cNvPr id="55" name="Gruppieren 54">
            <a:extLst>
              <a:ext uri="{FF2B5EF4-FFF2-40B4-BE49-F238E27FC236}">
                <a16:creationId xmlns:a16="http://schemas.microsoft.com/office/drawing/2014/main" id="{2C037768-9726-19C2-CEFA-247F0968405A}"/>
              </a:ext>
            </a:extLst>
          </p:cNvPr>
          <p:cNvGrpSpPr/>
          <p:nvPr/>
        </p:nvGrpSpPr>
        <p:grpSpPr>
          <a:xfrm>
            <a:off x="3722856" y="1230309"/>
            <a:ext cx="5644332" cy="652468"/>
            <a:chOff x="3176286" y="1534439"/>
            <a:chExt cx="5177197" cy="652468"/>
          </a:xfrm>
        </p:grpSpPr>
        <p:grpSp>
          <p:nvGrpSpPr>
            <p:cNvPr id="56" name="Gruppieren 55">
              <a:extLst>
                <a:ext uri="{FF2B5EF4-FFF2-40B4-BE49-F238E27FC236}">
                  <a16:creationId xmlns:a16="http://schemas.microsoft.com/office/drawing/2014/main" id="{C8AAB620-5E72-751F-EC46-727CC326213E}"/>
                </a:ext>
              </a:extLst>
            </p:cNvPr>
            <p:cNvGrpSpPr/>
            <p:nvPr/>
          </p:nvGrpSpPr>
          <p:grpSpPr>
            <a:xfrm>
              <a:off x="3176286" y="1534439"/>
              <a:ext cx="5177197" cy="622704"/>
              <a:chOff x="1983210" y="1534439"/>
              <a:chExt cx="5177197" cy="622704"/>
            </a:xfrm>
          </p:grpSpPr>
          <p:sp>
            <p:nvSpPr>
              <p:cNvPr id="58" name="Textfeld 1">
                <a:extLst>
                  <a:ext uri="{FF2B5EF4-FFF2-40B4-BE49-F238E27FC236}">
                    <a16:creationId xmlns:a16="http://schemas.microsoft.com/office/drawing/2014/main" id="{ED5BD848-7AEF-1A73-AB8B-F77B0F60174C}"/>
                  </a:ext>
                </a:extLst>
              </p:cNvPr>
              <p:cNvSpPr txBox="1">
                <a:spLocks noChangeArrowheads="1"/>
              </p:cNvSpPr>
              <p:nvPr/>
            </p:nvSpPr>
            <p:spPr bwMode="auto">
              <a:xfrm>
                <a:off x="1983210" y="1695478"/>
                <a:ext cx="2168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sz="1400" dirty="0">
                    <a:solidFill>
                      <a:srgbClr val="0000FF"/>
                    </a:solidFill>
                  </a:rPr>
                  <a:t>Jahresvolllaststunden (h) =</a:t>
                </a:r>
                <a:endParaRPr lang="de-DE" altLang="de-DE" sz="1400" dirty="0">
                  <a:solidFill>
                    <a:srgbClr val="0000FF"/>
                  </a:solidFill>
                </a:endParaRPr>
              </a:p>
            </p:txBody>
          </p:sp>
          <p:sp>
            <p:nvSpPr>
              <p:cNvPr id="59" name="Textfeld 58">
                <a:extLst>
                  <a:ext uri="{FF2B5EF4-FFF2-40B4-BE49-F238E27FC236}">
                    <a16:creationId xmlns:a16="http://schemas.microsoft.com/office/drawing/2014/main" id="{69F0334A-7C5D-0331-8A99-F4F52630F55F}"/>
                  </a:ext>
                </a:extLst>
              </p:cNvPr>
              <p:cNvSpPr txBox="1"/>
              <p:nvPr/>
            </p:nvSpPr>
            <p:spPr>
              <a:xfrm>
                <a:off x="4278633" y="1534439"/>
                <a:ext cx="2881774" cy="307777"/>
              </a:xfrm>
              <a:prstGeom prst="rect">
                <a:avLst/>
              </a:prstGeom>
              <a:noFill/>
            </p:spPr>
            <p:txBody>
              <a:bodyPr wrap="square">
                <a:spAutoFit/>
              </a:bodyPr>
              <a:lstStyle/>
              <a:p>
                <a:r>
                  <a:rPr lang="de-DE" sz="1400" dirty="0">
                    <a:solidFill>
                      <a:srgbClr val="0000FF"/>
                    </a:solidFill>
                  </a:rPr>
                  <a:t>Jahresenergie (MWh)</a:t>
                </a:r>
                <a:endParaRPr lang="de-DE" sz="1400" dirty="0"/>
              </a:p>
            </p:txBody>
          </p:sp>
          <p:cxnSp>
            <p:nvCxnSpPr>
              <p:cNvPr id="60" name="Gerader Verbinder 59">
                <a:extLst>
                  <a:ext uri="{FF2B5EF4-FFF2-40B4-BE49-F238E27FC236}">
                    <a16:creationId xmlns:a16="http://schemas.microsoft.com/office/drawing/2014/main" id="{C182BF9E-A297-8201-67B4-159B95580548}"/>
                  </a:ext>
                </a:extLst>
              </p:cNvPr>
              <p:cNvCxnSpPr>
                <a:stCxn id="58" idx="3"/>
              </p:cNvCxnSpPr>
              <p:nvPr/>
            </p:nvCxnSpPr>
            <p:spPr bwMode="auto">
              <a:xfrm>
                <a:off x="4152075" y="1849367"/>
                <a:ext cx="1935244"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feld 60">
                <a:extLst>
                  <a:ext uri="{FF2B5EF4-FFF2-40B4-BE49-F238E27FC236}">
                    <a16:creationId xmlns:a16="http://schemas.microsoft.com/office/drawing/2014/main" id="{901CA4D3-A245-ED7C-AB8C-287BF185FCF0}"/>
                  </a:ext>
                </a:extLst>
              </p:cNvPr>
              <p:cNvSpPr txBox="1"/>
              <p:nvPr/>
            </p:nvSpPr>
            <p:spPr>
              <a:xfrm>
                <a:off x="4383674" y="1849366"/>
                <a:ext cx="1823220" cy="307777"/>
              </a:xfrm>
              <a:prstGeom prst="rect">
                <a:avLst/>
              </a:prstGeom>
              <a:noFill/>
            </p:spPr>
            <p:txBody>
              <a:bodyPr wrap="square">
                <a:spAutoFit/>
              </a:bodyPr>
              <a:lstStyle/>
              <a:p>
                <a:r>
                  <a:rPr lang="de-DE" sz="1400" dirty="0">
                    <a:solidFill>
                      <a:srgbClr val="0000FF"/>
                    </a:solidFill>
                  </a:rPr>
                  <a:t>Nennleistung (MW)</a:t>
                </a:r>
                <a:endParaRPr lang="de-DE" sz="1400" dirty="0"/>
              </a:p>
            </p:txBody>
          </p:sp>
        </p:grpSp>
        <p:sp>
          <p:nvSpPr>
            <p:cNvPr id="57" name="Rechteck 56">
              <a:extLst>
                <a:ext uri="{FF2B5EF4-FFF2-40B4-BE49-F238E27FC236}">
                  <a16:creationId xmlns:a16="http://schemas.microsoft.com/office/drawing/2014/main" id="{5C13018B-5524-CEEE-01BF-0C72B4EA69DB}"/>
                </a:ext>
              </a:extLst>
            </p:cNvPr>
            <p:cNvSpPr/>
            <p:nvPr/>
          </p:nvSpPr>
          <p:spPr bwMode="auto">
            <a:xfrm>
              <a:off x="3232202" y="1535129"/>
              <a:ext cx="4129951" cy="651778"/>
            </a:xfrm>
            <a:prstGeom prst="rect">
              <a:avLst/>
            </a:prstGeom>
            <a:noFill/>
            <a:ln w="127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2" name="Textfeld 1">
            <a:extLst>
              <a:ext uri="{FF2B5EF4-FFF2-40B4-BE49-F238E27FC236}">
                <a16:creationId xmlns:a16="http://schemas.microsoft.com/office/drawing/2014/main" id="{473CF651-7629-EBB3-F9D3-5F99D3112F02}"/>
              </a:ext>
            </a:extLst>
          </p:cNvPr>
          <p:cNvSpPr txBox="1">
            <a:spLocks noChangeArrowheads="1"/>
          </p:cNvSpPr>
          <p:nvPr/>
        </p:nvSpPr>
        <p:spPr bwMode="auto">
          <a:xfrm>
            <a:off x="288925" y="5401681"/>
            <a:ext cx="932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Damit man z.B. mit einem PV-Kraftwerk bilanziell die gleiche Jahresenergie erzeugen kann wie ein Kernkraftwerk, muss man die fast 9-fache Nennleistung installieren!</a:t>
            </a:r>
            <a:br>
              <a:rPr lang="de-DE" altLang="de-DE" sz="1600" dirty="0">
                <a:solidFill>
                  <a:srgbClr val="3333FF"/>
                </a:solidFill>
              </a:rPr>
            </a:br>
            <a:r>
              <a:rPr lang="de-DE" altLang="de-DE" sz="1600" u="sng" dirty="0">
                <a:solidFill>
                  <a:srgbClr val="3333FF"/>
                </a:solidFill>
              </a:rPr>
              <a:t>Vorteil der EE</a:t>
            </a:r>
            <a:r>
              <a:rPr lang="de-DE" altLang="de-DE" sz="1600" dirty="0">
                <a:solidFill>
                  <a:srgbClr val="3333FF"/>
                </a:solidFill>
              </a:rPr>
              <a:t>: Wind- und PV-Kraftwerke haben keine Brennstoffkosten!</a:t>
            </a:r>
          </a:p>
        </p:txBody>
      </p:sp>
      <p:grpSp>
        <p:nvGrpSpPr>
          <p:cNvPr id="8" name="Gruppieren 7">
            <a:extLst>
              <a:ext uri="{FF2B5EF4-FFF2-40B4-BE49-F238E27FC236}">
                <a16:creationId xmlns:a16="http://schemas.microsoft.com/office/drawing/2014/main" id="{42BD384C-A72A-64FE-D60C-C89A8517ABE3}"/>
              </a:ext>
            </a:extLst>
          </p:cNvPr>
          <p:cNvGrpSpPr/>
          <p:nvPr/>
        </p:nvGrpSpPr>
        <p:grpSpPr>
          <a:xfrm>
            <a:off x="119902" y="2353914"/>
            <a:ext cx="9629252" cy="3018064"/>
            <a:chOff x="119902" y="2353914"/>
            <a:chExt cx="9629252" cy="3018064"/>
          </a:xfrm>
        </p:grpSpPr>
        <p:grpSp>
          <p:nvGrpSpPr>
            <p:cNvPr id="5" name="Gruppieren 4">
              <a:extLst>
                <a:ext uri="{FF2B5EF4-FFF2-40B4-BE49-F238E27FC236}">
                  <a16:creationId xmlns:a16="http://schemas.microsoft.com/office/drawing/2014/main" id="{19A67787-5947-58F9-3230-0F20BB0407BC}"/>
                </a:ext>
              </a:extLst>
            </p:cNvPr>
            <p:cNvGrpSpPr/>
            <p:nvPr/>
          </p:nvGrpSpPr>
          <p:grpSpPr>
            <a:xfrm>
              <a:off x="119902" y="2353914"/>
              <a:ext cx="9629252" cy="3018064"/>
              <a:chOff x="119902" y="2501690"/>
              <a:chExt cx="9629252" cy="3018064"/>
            </a:xfrm>
          </p:grpSpPr>
          <p:graphicFrame>
            <p:nvGraphicFramePr>
              <p:cNvPr id="2" name="Diagramm 1">
                <a:extLst>
                  <a:ext uri="{FF2B5EF4-FFF2-40B4-BE49-F238E27FC236}">
                    <a16:creationId xmlns:a16="http://schemas.microsoft.com/office/drawing/2014/main" id="{FB839363-9781-8692-ED17-56F49756EF66}"/>
                  </a:ext>
                </a:extLst>
              </p:cNvPr>
              <p:cNvGraphicFramePr>
                <a:graphicFrameLocks/>
              </p:cNvGraphicFramePr>
              <p:nvPr>
                <p:extLst>
                  <p:ext uri="{D42A27DB-BD31-4B8C-83A1-F6EECF244321}">
                    <p14:modId xmlns:p14="http://schemas.microsoft.com/office/powerpoint/2010/main" val="3596474466"/>
                  </p:ext>
                </p:extLst>
              </p:nvPr>
            </p:nvGraphicFramePr>
            <p:xfrm>
              <a:off x="1899468" y="2531544"/>
              <a:ext cx="7849686" cy="29882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27">
                <a:extLst>
                  <a:ext uri="{FF2B5EF4-FFF2-40B4-BE49-F238E27FC236}">
                    <a16:creationId xmlns:a16="http://schemas.microsoft.com/office/drawing/2014/main" id="{A88F86B0-0E3D-0162-869B-D907FFC4B4AC}"/>
                  </a:ext>
                </a:extLst>
              </p:cNvPr>
              <p:cNvSpPr>
                <a:spLocks noChangeArrowheads="1"/>
              </p:cNvSpPr>
              <p:nvPr/>
            </p:nvSpPr>
            <p:spPr bwMode="auto">
              <a:xfrm>
                <a:off x="119902" y="250169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t>Jahresvolllaststunden</a:t>
                </a:r>
              </a:p>
            </p:txBody>
          </p:sp>
        </p:grpSp>
        <p:sp>
          <p:nvSpPr>
            <p:cNvPr id="6" name="Text Box 5">
              <a:extLst>
                <a:ext uri="{FF2B5EF4-FFF2-40B4-BE49-F238E27FC236}">
                  <a16:creationId xmlns:a16="http://schemas.microsoft.com/office/drawing/2014/main" id="{9CE7B3A9-93A0-F2EC-31F2-F4822AEE5C9E}"/>
                </a:ext>
              </a:extLst>
            </p:cNvPr>
            <p:cNvSpPr txBox="1">
              <a:spLocks noChangeArrowheads="1"/>
            </p:cNvSpPr>
            <p:nvPr/>
          </p:nvSpPr>
          <p:spPr bwMode="auto">
            <a:xfrm>
              <a:off x="390525" y="5035823"/>
              <a:ext cx="137377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BDEW 2022</a:t>
              </a:r>
              <a:endParaRPr lang="en-US" altLang="de-DE" sz="1200" dirty="0"/>
            </a:p>
          </p:txBody>
        </p:sp>
      </p:grpSp>
      <p:grpSp>
        <p:nvGrpSpPr>
          <p:cNvPr id="10" name="Gruppieren 9">
            <a:extLst>
              <a:ext uri="{FF2B5EF4-FFF2-40B4-BE49-F238E27FC236}">
                <a16:creationId xmlns:a16="http://schemas.microsoft.com/office/drawing/2014/main" id="{27CD2FD8-87DD-FDF9-BE07-1E67323D7100}"/>
              </a:ext>
            </a:extLst>
          </p:cNvPr>
          <p:cNvGrpSpPr/>
          <p:nvPr/>
        </p:nvGrpSpPr>
        <p:grpSpPr>
          <a:xfrm>
            <a:off x="292795" y="1969557"/>
            <a:ext cx="9470628" cy="2327582"/>
            <a:chOff x="292795" y="1969557"/>
            <a:chExt cx="9470628" cy="2327582"/>
          </a:xfrm>
        </p:grpSpPr>
        <p:grpSp>
          <p:nvGrpSpPr>
            <p:cNvPr id="42" name="Gruppieren 41">
              <a:extLst>
                <a:ext uri="{FF2B5EF4-FFF2-40B4-BE49-F238E27FC236}">
                  <a16:creationId xmlns:a16="http://schemas.microsoft.com/office/drawing/2014/main" id="{9A69473E-7F68-5676-E980-33D1A2C08881}"/>
                </a:ext>
              </a:extLst>
            </p:cNvPr>
            <p:cNvGrpSpPr/>
            <p:nvPr/>
          </p:nvGrpSpPr>
          <p:grpSpPr>
            <a:xfrm>
              <a:off x="292795" y="1969557"/>
              <a:ext cx="8977364" cy="2327582"/>
              <a:chOff x="-739719" y="2571630"/>
              <a:chExt cx="8977364" cy="2327582"/>
            </a:xfrm>
          </p:grpSpPr>
          <p:sp>
            <p:nvSpPr>
              <p:cNvPr id="43" name="Textfeld 67">
                <a:extLst>
                  <a:ext uri="{FF2B5EF4-FFF2-40B4-BE49-F238E27FC236}">
                    <a16:creationId xmlns:a16="http://schemas.microsoft.com/office/drawing/2014/main" id="{EDB39EFC-2DBD-E4BE-8030-3789D8AF5A7C}"/>
                  </a:ext>
                </a:extLst>
              </p:cNvPr>
              <p:cNvSpPr txBox="1">
                <a:spLocks noChangeArrowheads="1"/>
              </p:cNvSpPr>
              <p:nvPr/>
            </p:nvSpPr>
            <p:spPr bwMode="auto">
              <a:xfrm>
                <a:off x="7368172"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10,4%</a:t>
                </a:r>
              </a:p>
            </p:txBody>
          </p:sp>
          <p:sp>
            <p:nvSpPr>
              <p:cNvPr id="47" name="Rechteck 27">
                <a:extLst>
                  <a:ext uri="{FF2B5EF4-FFF2-40B4-BE49-F238E27FC236}">
                    <a16:creationId xmlns:a16="http://schemas.microsoft.com/office/drawing/2014/main" id="{382C4520-6915-01C1-BE10-D3BCFC7D2E48}"/>
                  </a:ext>
                </a:extLst>
              </p:cNvPr>
              <p:cNvSpPr>
                <a:spLocks noChangeArrowheads="1"/>
              </p:cNvSpPr>
              <p:nvPr/>
            </p:nvSpPr>
            <p:spPr bwMode="auto">
              <a:xfrm>
                <a:off x="-739719" y="257163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rgbClr val="FF0000"/>
                    </a:solidFill>
                  </a:rPr>
                  <a:t>Jahresnutzungsgrad (%) </a:t>
                </a:r>
                <a:r>
                  <a:rPr lang="de-DE" altLang="de-DE" sz="1400" dirty="0"/>
                  <a:t>*)</a:t>
                </a:r>
              </a:p>
            </p:txBody>
          </p:sp>
          <p:sp>
            <p:nvSpPr>
              <p:cNvPr id="48" name="Geschweifte Klammer rechts 3">
                <a:extLst>
                  <a:ext uri="{FF2B5EF4-FFF2-40B4-BE49-F238E27FC236}">
                    <a16:creationId xmlns:a16="http://schemas.microsoft.com/office/drawing/2014/main" id="{3AD995BE-BA46-09F6-397C-9D58B3688090}"/>
                  </a:ext>
                </a:extLst>
              </p:cNvPr>
              <p:cNvSpPr>
                <a:spLocks/>
              </p:cNvSpPr>
              <p:nvPr/>
            </p:nvSpPr>
            <p:spPr bwMode="auto">
              <a:xfrm rot="16200000">
                <a:off x="5632726" y="2316535"/>
                <a:ext cx="584119" cy="4581236"/>
              </a:xfrm>
              <a:prstGeom prst="rightBrace">
                <a:avLst>
                  <a:gd name="adj1" fmla="val 8342"/>
                  <a:gd name="adj2" fmla="val 48403"/>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49" name="Textfeld 4">
                <a:extLst>
                  <a:ext uri="{FF2B5EF4-FFF2-40B4-BE49-F238E27FC236}">
                    <a16:creationId xmlns:a16="http://schemas.microsoft.com/office/drawing/2014/main" id="{7A54A26A-A812-A630-F94B-B9A2FD9A9EE2}"/>
                  </a:ext>
                </a:extLst>
              </p:cNvPr>
              <p:cNvSpPr txBox="1">
                <a:spLocks noChangeArrowheads="1"/>
              </p:cNvSpPr>
              <p:nvPr/>
            </p:nvSpPr>
            <p:spPr bwMode="auto">
              <a:xfrm>
                <a:off x="4889236" y="3930427"/>
                <a:ext cx="2134135" cy="42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rgbClr val="FF0000"/>
                    </a:solidFill>
                  </a:rPr>
                  <a:t>Volatile Energieträger</a:t>
                </a:r>
              </a:p>
            </p:txBody>
          </p:sp>
          <p:sp>
            <p:nvSpPr>
              <p:cNvPr id="50" name="Textfeld 67">
                <a:extLst>
                  <a:ext uri="{FF2B5EF4-FFF2-40B4-BE49-F238E27FC236}">
                    <a16:creationId xmlns:a16="http://schemas.microsoft.com/office/drawing/2014/main" id="{DB809CDE-E852-C2D2-1CE9-2A2DDCC1A522}"/>
                  </a:ext>
                </a:extLst>
              </p:cNvPr>
              <p:cNvSpPr txBox="1">
                <a:spLocks noChangeArrowheads="1"/>
              </p:cNvSpPr>
              <p:nvPr/>
            </p:nvSpPr>
            <p:spPr bwMode="auto">
              <a:xfrm>
                <a:off x="2017151"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92,1%</a:t>
                </a:r>
              </a:p>
            </p:txBody>
          </p:sp>
          <p:sp>
            <p:nvSpPr>
              <p:cNvPr id="51" name="Textfeld 67">
                <a:extLst>
                  <a:ext uri="{FF2B5EF4-FFF2-40B4-BE49-F238E27FC236}">
                    <a16:creationId xmlns:a16="http://schemas.microsoft.com/office/drawing/2014/main" id="{4554EE80-E9CE-5313-CB14-231ED40A95CD}"/>
                  </a:ext>
                </a:extLst>
              </p:cNvPr>
              <p:cNvSpPr txBox="1">
                <a:spLocks noChangeArrowheads="1"/>
              </p:cNvSpPr>
              <p:nvPr/>
            </p:nvSpPr>
            <p:spPr bwMode="auto">
              <a:xfrm>
                <a:off x="3894673"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35,3%</a:t>
                </a:r>
              </a:p>
            </p:txBody>
          </p:sp>
          <p:sp>
            <p:nvSpPr>
              <p:cNvPr id="54" name="Textfeld 67">
                <a:extLst>
                  <a:ext uri="{FF2B5EF4-FFF2-40B4-BE49-F238E27FC236}">
                    <a16:creationId xmlns:a16="http://schemas.microsoft.com/office/drawing/2014/main" id="{5909ED5A-2C4F-AB71-A022-510C2E6C4E7E}"/>
                  </a:ext>
                </a:extLst>
              </p:cNvPr>
              <p:cNvSpPr txBox="1">
                <a:spLocks noChangeArrowheads="1"/>
              </p:cNvSpPr>
              <p:nvPr/>
            </p:nvSpPr>
            <p:spPr bwMode="auto">
              <a:xfrm>
                <a:off x="5584658"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18,5%</a:t>
                </a:r>
              </a:p>
            </p:txBody>
          </p:sp>
        </p:grpSp>
        <p:sp>
          <p:nvSpPr>
            <p:cNvPr id="9" name="Text Box 5">
              <a:extLst>
                <a:ext uri="{FF2B5EF4-FFF2-40B4-BE49-F238E27FC236}">
                  <a16:creationId xmlns:a16="http://schemas.microsoft.com/office/drawing/2014/main" id="{25491600-22EB-DBB0-B85F-4237A0BB05CB}"/>
                </a:ext>
              </a:extLst>
            </p:cNvPr>
            <p:cNvSpPr txBox="1">
              <a:spLocks noChangeArrowheads="1"/>
            </p:cNvSpPr>
            <p:nvPr/>
          </p:nvSpPr>
          <p:spPr bwMode="auto">
            <a:xfrm>
              <a:off x="8006532" y="2287369"/>
              <a:ext cx="17568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 gemessen an 8.760 h/a</a:t>
              </a:r>
              <a:endParaRPr lang="en-US" altLang="de-DE" sz="1200" dirty="0"/>
            </a:p>
          </p:txBody>
        </p:sp>
      </p:grpSp>
    </p:spTree>
    <p:extLst>
      <p:ext uri="{BB962C8B-B14F-4D97-AF65-F5344CB8AC3E}">
        <p14:creationId xmlns:p14="http://schemas.microsoft.com/office/powerpoint/2010/main" val="39017830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1+#ppt_w/2"/>
                                          </p:val>
                                        </p:tav>
                                        <p:tav tm="100000">
                                          <p:val>
                                            <p:strVal val="#ppt_x"/>
                                          </p:val>
                                        </p:tav>
                                      </p:tavLst>
                                    </p:anim>
                                    <p:anim calcmode="lin" valueType="num">
                                      <p:cBhvr additive="base">
                                        <p:cTn id="20"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(2)</a:t>
            </a:r>
            <a:br>
              <a:rPr lang="de-DE" altLang="de-DE" sz="2000" dirty="0">
                <a:solidFill>
                  <a:schemeClr val="bg1"/>
                </a:solidFill>
              </a:rPr>
            </a:br>
            <a:r>
              <a:rPr lang="de-DE" altLang="de-DE" sz="2000" dirty="0">
                <a:solidFill>
                  <a:schemeClr val="bg1"/>
                </a:solidFill>
              </a:rPr>
              <a:t>Stromgestehungskosten, Auswahl 2021</a:t>
            </a:r>
          </a:p>
        </p:txBody>
      </p:sp>
      <p:pic>
        <p:nvPicPr>
          <p:cNvPr id="7" name="Grafik 6">
            <a:extLst>
              <a:ext uri="{FF2B5EF4-FFF2-40B4-BE49-F238E27FC236}">
                <a16:creationId xmlns:a16="http://schemas.microsoft.com/office/drawing/2014/main" id="{83E66486-339B-C72C-0F19-ED6536069D57}"/>
              </a:ext>
            </a:extLst>
          </p:cNvPr>
          <p:cNvPicPr>
            <a:picLocks noChangeAspect="1"/>
          </p:cNvPicPr>
          <p:nvPr/>
        </p:nvPicPr>
        <p:blipFill rotWithShape="1">
          <a:blip r:embed="rId3"/>
          <a:srcRect t="14276" b="2552"/>
          <a:stretch/>
        </p:blipFill>
        <p:spPr>
          <a:xfrm>
            <a:off x="978196" y="914397"/>
            <a:ext cx="7981319" cy="5116946"/>
          </a:xfrm>
          <a:prstGeom prst="rect">
            <a:avLst/>
          </a:prstGeom>
        </p:spPr>
      </p:pic>
      <p:sp>
        <p:nvSpPr>
          <p:cNvPr id="13" name="Textfeld 12">
            <a:extLst>
              <a:ext uri="{FF2B5EF4-FFF2-40B4-BE49-F238E27FC236}">
                <a16:creationId xmlns:a16="http://schemas.microsoft.com/office/drawing/2014/main" id="{5350F2A8-A9D9-4063-60D6-60C7BA47A9B8}"/>
              </a:ext>
            </a:extLst>
          </p:cNvPr>
          <p:cNvSpPr txBox="1"/>
          <p:nvPr/>
        </p:nvSpPr>
        <p:spPr>
          <a:xfrm>
            <a:off x="420361" y="882069"/>
            <a:ext cx="832279" cy="307777"/>
          </a:xfrm>
          <a:prstGeom prst="rect">
            <a:avLst/>
          </a:prstGeom>
          <a:noFill/>
        </p:spPr>
        <p:txBody>
          <a:bodyPr wrap="none" rtlCol="0">
            <a:spAutoFit/>
          </a:bodyPr>
          <a:lstStyle/>
          <a:p>
            <a:r>
              <a:rPr lang="de-DE" sz="1400" dirty="0"/>
              <a:t>€ct/kWh</a:t>
            </a:r>
          </a:p>
        </p:txBody>
      </p:sp>
      <p:grpSp>
        <p:nvGrpSpPr>
          <p:cNvPr id="5" name="Gruppieren 4">
            <a:extLst>
              <a:ext uri="{FF2B5EF4-FFF2-40B4-BE49-F238E27FC236}">
                <a16:creationId xmlns:a16="http://schemas.microsoft.com/office/drawing/2014/main" id="{6A6DB13F-4BF7-9319-B0E0-B9502EFFBC6B}"/>
              </a:ext>
            </a:extLst>
          </p:cNvPr>
          <p:cNvGrpSpPr/>
          <p:nvPr/>
        </p:nvGrpSpPr>
        <p:grpSpPr>
          <a:xfrm>
            <a:off x="6450434" y="1085815"/>
            <a:ext cx="3261792" cy="4515416"/>
            <a:chOff x="6450434" y="1085815"/>
            <a:chExt cx="3261792" cy="4515416"/>
          </a:xfrm>
        </p:grpSpPr>
        <p:sp>
          <p:nvSpPr>
            <p:cNvPr id="3" name="Textfeld 2">
              <a:extLst>
                <a:ext uri="{FF2B5EF4-FFF2-40B4-BE49-F238E27FC236}">
                  <a16:creationId xmlns:a16="http://schemas.microsoft.com/office/drawing/2014/main" id="{1A675161-B90F-48CC-7887-ADB9A1D3B892}"/>
                </a:ext>
              </a:extLst>
            </p:cNvPr>
            <p:cNvSpPr txBox="1"/>
            <p:nvPr/>
          </p:nvSpPr>
          <p:spPr>
            <a:xfrm>
              <a:off x="8379223" y="5355010"/>
              <a:ext cx="580292" cy="246221"/>
            </a:xfrm>
            <a:prstGeom prst="rect">
              <a:avLst/>
            </a:prstGeom>
            <a:noFill/>
          </p:spPr>
          <p:txBody>
            <a:bodyPr wrap="square">
              <a:spAutoFit/>
            </a:bodyPr>
            <a:lstStyle/>
            <a:p>
              <a:r>
                <a:rPr lang="de-DE" altLang="de-DE" sz="1000" dirty="0">
                  <a:solidFill>
                    <a:srgbClr val="FF0000"/>
                  </a:solidFill>
                </a:rPr>
                <a:t>*)</a:t>
              </a:r>
              <a:endParaRPr lang="de-DE" sz="1000" dirty="0">
                <a:solidFill>
                  <a:srgbClr val="FF0000"/>
                </a:solidFill>
              </a:endParaRPr>
            </a:p>
          </p:txBody>
        </p:sp>
        <p:sp>
          <p:nvSpPr>
            <p:cNvPr id="4" name="Textfeld 3">
              <a:extLst>
                <a:ext uri="{FF2B5EF4-FFF2-40B4-BE49-F238E27FC236}">
                  <a16:creationId xmlns:a16="http://schemas.microsoft.com/office/drawing/2014/main" id="{8C839142-1B6A-1C0D-EA5D-0AB621C363CD}"/>
                </a:ext>
              </a:extLst>
            </p:cNvPr>
            <p:cNvSpPr txBox="1"/>
            <p:nvPr/>
          </p:nvSpPr>
          <p:spPr>
            <a:xfrm>
              <a:off x="6450434" y="1085815"/>
              <a:ext cx="3261792" cy="738664"/>
            </a:xfrm>
            <a:prstGeom prst="rect">
              <a:avLst/>
            </a:prstGeom>
            <a:noFill/>
          </p:spPr>
          <p:txBody>
            <a:bodyPr wrap="square">
              <a:spAutoFit/>
            </a:bodyPr>
            <a:lstStyle/>
            <a:p>
              <a:r>
                <a:rPr lang="de-DE" altLang="de-DE" sz="1400" dirty="0">
                  <a:solidFill>
                    <a:srgbClr val="FF0000"/>
                  </a:solidFill>
                </a:rPr>
                <a:t>*) hierin sind die Kosten für die Endlagerung der </a:t>
              </a:r>
              <a:r>
                <a:rPr lang="de-DE" altLang="de-DE" sz="1400" dirty="0" err="1">
                  <a:solidFill>
                    <a:srgbClr val="FF0000"/>
                  </a:solidFill>
                </a:rPr>
                <a:t>radiaktiven</a:t>
              </a:r>
              <a:r>
                <a:rPr lang="de-DE" altLang="de-DE" sz="1400" dirty="0">
                  <a:solidFill>
                    <a:srgbClr val="FF0000"/>
                  </a:solidFill>
                </a:rPr>
                <a:t> Abfälle nicht berücksichtigt!</a:t>
              </a:r>
              <a:endParaRPr lang="de-DE" sz="1400" dirty="0">
                <a:solidFill>
                  <a:srgbClr val="FF0000"/>
                </a:solidFill>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6367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EE-KW sind mit Abstand die kostengünstigsten Kraftwerke!</a:t>
            </a:r>
          </a:p>
        </p:txBody>
      </p:sp>
    </p:spTree>
    <p:extLst>
      <p:ext uri="{BB962C8B-B14F-4D97-AF65-F5344CB8AC3E}">
        <p14:creationId xmlns:p14="http://schemas.microsoft.com/office/powerpoint/2010/main" val="19101882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F7E18916-6602-5D12-EC54-18ECD967D3C2}"/>
              </a:ext>
            </a:extLst>
          </p:cNvPr>
          <p:cNvSpPr txBox="1"/>
          <p:nvPr/>
        </p:nvSpPr>
        <p:spPr>
          <a:xfrm>
            <a:off x="229406" y="1627206"/>
            <a:ext cx="2460417" cy="338554"/>
          </a:xfrm>
          <a:prstGeom prst="rect">
            <a:avLst/>
          </a:prstGeom>
          <a:noFill/>
        </p:spPr>
        <p:txBody>
          <a:bodyPr wrap="none" rtlCol="0">
            <a:spAutoFit/>
          </a:bodyPr>
          <a:lstStyle/>
          <a:p>
            <a:r>
              <a:rPr lang="de-DE" sz="1600" u="sng" dirty="0">
                <a:solidFill>
                  <a:srgbClr val="3333FF"/>
                </a:solidFill>
              </a:rPr>
              <a:t>Mittellast-KW</a:t>
            </a:r>
            <a:r>
              <a:rPr lang="de-DE" sz="1600" dirty="0">
                <a:solidFill>
                  <a:srgbClr val="3333FF"/>
                </a:solidFill>
              </a:rPr>
              <a:t>: Steinkohle</a:t>
            </a:r>
          </a:p>
        </p:txBody>
      </p:sp>
      <p:sp>
        <p:nvSpPr>
          <p:cNvPr id="21" name="Textfeld 20">
            <a:extLst>
              <a:ext uri="{FF2B5EF4-FFF2-40B4-BE49-F238E27FC236}">
                <a16:creationId xmlns:a16="http://schemas.microsoft.com/office/drawing/2014/main" id="{83278D71-50A7-83BD-26FC-4AD90CB99DFA}"/>
              </a:ext>
            </a:extLst>
          </p:cNvPr>
          <p:cNvSpPr txBox="1"/>
          <p:nvPr/>
        </p:nvSpPr>
        <p:spPr>
          <a:xfrm>
            <a:off x="203953" y="1154135"/>
            <a:ext cx="4582793" cy="338554"/>
          </a:xfrm>
          <a:prstGeom prst="rect">
            <a:avLst/>
          </a:prstGeom>
          <a:noFill/>
        </p:spPr>
        <p:txBody>
          <a:bodyPr wrap="none" rtlCol="0">
            <a:spAutoFit/>
          </a:bodyPr>
          <a:lstStyle/>
          <a:p>
            <a:r>
              <a:rPr lang="de-DE" sz="1600" u="sng" dirty="0">
                <a:solidFill>
                  <a:srgbClr val="3333FF"/>
                </a:solidFill>
              </a:rPr>
              <a:t>Spitzenlast-KW</a:t>
            </a:r>
            <a:r>
              <a:rPr lang="de-DE" sz="1600" dirty="0">
                <a:solidFill>
                  <a:srgbClr val="3333FF"/>
                </a:solidFill>
              </a:rPr>
              <a:t>: </a:t>
            </a:r>
            <a:r>
              <a:rPr lang="de-DE" sz="1600" dirty="0" err="1">
                <a:solidFill>
                  <a:srgbClr val="3333FF"/>
                </a:solidFill>
              </a:rPr>
              <a:t>GuD</a:t>
            </a:r>
            <a:r>
              <a:rPr lang="de-DE" sz="1600" dirty="0">
                <a:solidFill>
                  <a:srgbClr val="3333FF"/>
                </a:solidFill>
              </a:rPr>
              <a:t> mit Erdgas, Pumpspeicher</a:t>
            </a:r>
          </a:p>
        </p:txBody>
      </p:sp>
      <p:pic>
        <p:nvPicPr>
          <p:cNvPr id="18" name="Grafik 17">
            <a:extLst>
              <a:ext uri="{FF2B5EF4-FFF2-40B4-BE49-F238E27FC236}">
                <a16:creationId xmlns:a16="http://schemas.microsoft.com/office/drawing/2014/main" id="{74CDA0BE-8243-191E-417F-3869EAD8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263" y="839424"/>
            <a:ext cx="4535902" cy="2299697"/>
          </a:xfrm>
          <a:prstGeom prst="rect">
            <a:avLst/>
          </a:prstGeom>
        </p:spPr>
      </p:pic>
      <p:sp>
        <p:nvSpPr>
          <p:cNvPr id="19" name="Textfeld 18">
            <a:extLst>
              <a:ext uri="{FF2B5EF4-FFF2-40B4-BE49-F238E27FC236}">
                <a16:creationId xmlns:a16="http://schemas.microsoft.com/office/drawing/2014/main" id="{6DD59CD7-2841-043A-B84A-4F784F03F40F}"/>
              </a:ext>
            </a:extLst>
          </p:cNvPr>
          <p:cNvSpPr txBox="1"/>
          <p:nvPr/>
        </p:nvSpPr>
        <p:spPr>
          <a:xfrm>
            <a:off x="203952" y="2366548"/>
            <a:ext cx="4572165" cy="338554"/>
          </a:xfrm>
          <a:prstGeom prst="rect">
            <a:avLst/>
          </a:prstGeom>
          <a:noFill/>
        </p:spPr>
        <p:txBody>
          <a:bodyPr wrap="square" rtlCol="0">
            <a:spAutoFit/>
          </a:bodyPr>
          <a:lstStyle/>
          <a:p>
            <a:r>
              <a:rPr lang="de-DE" sz="1600" u="sng" dirty="0">
                <a:solidFill>
                  <a:srgbClr val="3333FF"/>
                </a:solidFill>
              </a:rPr>
              <a:t>Grundlast-KW</a:t>
            </a:r>
            <a:r>
              <a:rPr lang="de-DE" sz="1600" dirty="0">
                <a:solidFill>
                  <a:srgbClr val="3333FF"/>
                </a:solidFill>
              </a:rPr>
              <a:t>: Atom, Braunkohle, Laufwasser</a:t>
            </a:r>
          </a:p>
        </p:txBody>
      </p:sp>
      <p:sp>
        <p:nvSpPr>
          <p:cNvPr id="22" name="Textfeld 21">
            <a:extLst>
              <a:ext uri="{FF2B5EF4-FFF2-40B4-BE49-F238E27FC236}">
                <a16:creationId xmlns:a16="http://schemas.microsoft.com/office/drawing/2014/main" id="{794C1C6C-BB8F-1E9C-0198-B8BC8B345B20}"/>
              </a:ext>
            </a:extLst>
          </p:cNvPr>
          <p:cNvSpPr txBox="1"/>
          <p:nvPr/>
        </p:nvSpPr>
        <p:spPr>
          <a:xfrm>
            <a:off x="193772" y="763800"/>
            <a:ext cx="869149" cy="338554"/>
          </a:xfrm>
          <a:prstGeom prst="rect">
            <a:avLst/>
          </a:prstGeom>
          <a:noFill/>
        </p:spPr>
        <p:txBody>
          <a:bodyPr wrap="none" rtlCol="0">
            <a:spAutoFit/>
          </a:bodyPr>
          <a:lstStyle/>
          <a:p>
            <a:r>
              <a:rPr lang="de-DE" sz="1600" b="1" dirty="0">
                <a:solidFill>
                  <a:srgbClr val="3333FF"/>
                </a:solidFill>
              </a:rPr>
              <a:t>bisher:</a:t>
            </a:r>
          </a:p>
        </p:txBody>
      </p:sp>
      <p:sp>
        <p:nvSpPr>
          <p:cNvPr id="5" name="Textfeld 4">
            <a:extLst>
              <a:ext uri="{FF2B5EF4-FFF2-40B4-BE49-F238E27FC236}">
                <a16:creationId xmlns:a16="http://schemas.microsoft.com/office/drawing/2014/main" id="{6B24B153-7319-712F-A475-0BE5D555C641}"/>
              </a:ext>
            </a:extLst>
          </p:cNvPr>
          <p:cNvSpPr txBox="1"/>
          <p:nvPr/>
        </p:nvSpPr>
        <p:spPr>
          <a:xfrm>
            <a:off x="116619" y="5270578"/>
            <a:ext cx="4756634" cy="584775"/>
          </a:xfrm>
          <a:prstGeom prst="rect">
            <a:avLst/>
          </a:prstGeom>
          <a:noFill/>
        </p:spPr>
        <p:txBody>
          <a:bodyPr wrap="square" rtlCol="0">
            <a:spAutoFit/>
          </a:bodyPr>
          <a:lstStyle/>
          <a:p>
            <a:r>
              <a:rPr lang="de-DE" sz="1600" u="sng" dirty="0">
                <a:solidFill>
                  <a:srgbClr val="3333FF"/>
                </a:solidFill>
              </a:rPr>
              <a:t>Lastverschiebung (schaltbare Verbraucher)</a:t>
            </a:r>
            <a:r>
              <a:rPr lang="de-DE" sz="1600" dirty="0">
                <a:solidFill>
                  <a:srgbClr val="3333FF"/>
                </a:solidFill>
              </a:rPr>
              <a:t>: Industrie, Haushalt, GHD, Verkehr (E-Autos)</a:t>
            </a:r>
          </a:p>
        </p:txBody>
      </p:sp>
      <p:sp>
        <p:nvSpPr>
          <p:cNvPr id="2" name="Text Box 5">
            <a:extLst>
              <a:ext uri="{FF2B5EF4-FFF2-40B4-BE49-F238E27FC236}">
                <a16:creationId xmlns:a16="http://schemas.microsoft.com/office/drawing/2014/main" id="{16E87593-D66C-67CC-8B0D-3B857463C824}"/>
              </a:ext>
            </a:extLst>
          </p:cNvPr>
          <p:cNvSpPr txBox="1">
            <a:spLocks noChangeArrowheads="1"/>
          </p:cNvSpPr>
          <p:nvPr/>
        </p:nvSpPr>
        <p:spPr bwMode="auto">
          <a:xfrm>
            <a:off x="8253983" y="3049481"/>
            <a:ext cx="1271182" cy="33855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Tageslastgang</a:t>
            </a:r>
            <a:br>
              <a:rPr lang="de-DE" altLang="de-DE" sz="1200" dirty="0"/>
            </a:br>
            <a:r>
              <a:rPr lang="de-DE" altLang="de-DE" sz="1000" u="sng" dirty="0"/>
              <a:t>Quelle:</a:t>
            </a:r>
            <a:r>
              <a:rPr lang="de-DE" altLang="de-DE" sz="1000" b="1" dirty="0"/>
              <a:t> </a:t>
            </a:r>
            <a:r>
              <a:rPr lang="de-DE" altLang="de-DE" sz="1000" dirty="0"/>
              <a:t>billig-strom.de </a:t>
            </a:r>
            <a:endParaRPr lang="en-US" altLang="de-DE" sz="1000" dirty="0"/>
          </a:p>
        </p:txBody>
      </p:sp>
      <p:sp>
        <p:nvSpPr>
          <p:cNvPr id="25" name="Textfeld 24">
            <a:extLst>
              <a:ext uri="{FF2B5EF4-FFF2-40B4-BE49-F238E27FC236}">
                <a16:creationId xmlns:a16="http://schemas.microsoft.com/office/drawing/2014/main" id="{D9FE4425-03E3-9807-B4C0-505161645282}"/>
              </a:ext>
            </a:extLst>
          </p:cNvPr>
          <p:cNvSpPr txBox="1"/>
          <p:nvPr/>
        </p:nvSpPr>
        <p:spPr>
          <a:xfrm>
            <a:off x="116619" y="5894394"/>
            <a:ext cx="4417171" cy="338554"/>
          </a:xfrm>
          <a:prstGeom prst="rect">
            <a:avLst/>
          </a:prstGeom>
          <a:noFill/>
        </p:spPr>
        <p:txBody>
          <a:bodyPr wrap="square" rtlCol="0">
            <a:spAutoFit/>
          </a:bodyPr>
          <a:lstStyle/>
          <a:p>
            <a:r>
              <a:rPr lang="de-DE" sz="1600" u="sng" dirty="0">
                <a:solidFill>
                  <a:srgbClr val="3333FF"/>
                </a:solidFill>
              </a:rPr>
              <a:t>EE-KW (volatil)</a:t>
            </a:r>
            <a:r>
              <a:rPr lang="de-DE" sz="1600" dirty="0">
                <a:solidFill>
                  <a:srgbClr val="3333FF"/>
                </a:solidFill>
              </a:rPr>
              <a:t>: Wind, PV, Laufwasser</a:t>
            </a:r>
          </a:p>
        </p:txBody>
      </p:sp>
      <p:grpSp>
        <p:nvGrpSpPr>
          <p:cNvPr id="30" name="Gruppieren 29">
            <a:extLst>
              <a:ext uri="{FF2B5EF4-FFF2-40B4-BE49-F238E27FC236}">
                <a16:creationId xmlns:a16="http://schemas.microsoft.com/office/drawing/2014/main" id="{334C8697-E3F9-D4D6-411D-707646681239}"/>
              </a:ext>
            </a:extLst>
          </p:cNvPr>
          <p:cNvGrpSpPr/>
          <p:nvPr/>
        </p:nvGrpSpPr>
        <p:grpSpPr>
          <a:xfrm>
            <a:off x="167810" y="3712978"/>
            <a:ext cx="9621571" cy="2601081"/>
            <a:chOff x="167810" y="3712978"/>
            <a:chExt cx="9621571" cy="2601081"/>
          </a:xfrm>
        </p:grpSpPr>
        <p:sp>
          <p:nvSpPr>
            <p:cNvPr id="23" name="Textfeld 22">
              <a:extLst>
                <a:ext uri="{FF2B5EF4-FFF2-40B4-BE49-F238E27FC236}">
                  <a16:creationId xmlns:a16="http://schemas.microsoft.com/office/drawing/2014/main" id="{39CCBA13-5F72-6A8D-2C34-42AC311B6556}"/>
                </a:ext>
              </a:extLst>
            </p:cNvPr>
            <p:cNvSpPr txBox="1"/>
            <p:nvPr/>
          </p:nvSpPr>
          <p:spPr>
            <a:xfrm>
              <a:off x="167810" y="3897231"/>
              <a:ext cx="1203172" cy="338554"/>
            </a:xfrm>
            <a:prstGeom prst="rect">
              <a:avLst/>
            </a:prstGeom>
            <a:noFill/>
          </p:spPr>
          <p:txBody>
            <a:bodyPr wrap="square" rtlCol="0">
              <a:spAutoFit/>
            </a:bodyPr>
            <a:lstStyle/>
            <a:p>
              <a:r>
                <a:rPr lang="de-DE" sz="1600" b="1" dirty="0">
                  <a:solidFill>
                    <a:srgbClr val="3333FF"/>
                  </a:solidFill>
                </a:rPr>
                <a:t>zukünftig:</a:t>
              </a:r>
            </a:p>
          </p:txBody>
        </p:sp>
        <p:grpSp>
          <p:nvGrpSpPr>
            <p:cNvPr id="16" name="Gruppieren 15">
              <a:extLst>
                <a:ext uri="{FF2B5EF4-FFF2-40B4-BE49-F238E27FC236}">
                  <a16:creationId xmlns:a16="http://schemas.microsoft.com/office/drawing/2014/main" id="{4E9F7E65-AD54-544A-0623-EF0980EFFA8E}"/>
                </a:ext>
              </a:extLst>
            </p:cNvPr>
            <p:cNvGrpSpPr/>
            <p:nvPr/>
          </p:nvGrpSpPr>
          <p:grpSpPr>
            <a:xfrm>
              <a:off x="4805901" y="3712978"/>
              <a:ext cx="4983480" cy="2463590"/>
              <a:chOff x="5362932" y="1280160"/>
              <a:chExt cx="4535901" cy="2339166"/>
            </a:xfrm>
          </p:grpSpPr>
          <p:pic>
            <p:nvPicPr>
              <p:cNvPr id="6" name="Grafik 5">
                <a:extLst>
                  <a:ext uri="{FF2B5EF4-FFF2-40B4-BE49-F238E27FC236}">
                    <a16:creationId xmlns:a16="http://schemas.microsoft.com/office/drawing/2014/main" id="{A91D3BC3-E6BE-95BC-B008-8558393142B1}"/>
                  </a:ext>
                </a:extLst>
              </p:cNvPr>
              <p:cNvPicPr>
                <a:picLocks noChangeAspect="1"/>
              </p:cNvPicPr>
              <p:nvPr/>
            </p:nvPicPr>
            <p:blipFill rotWithShape="1">
              <a:blip r:embed="rId4">
                <a:extLst>
                  <a:ext uri="{28A0092B-C50C-407E-A947-70E740481C1C}">
                    <a14:useLocalDpi xmlns:a14="http://schemas.microsoft.com/office/drawing/2010/main" val="0"/>
                  </a:ext>
                </a:extLst>
              </a:blip>
              <a:srcRect l="9651" r="7514" b="21507"/>
              <a:stretch/>
            </p:blipFill>
            <p:spPr>
              <a:xfrm>
                <a:off x="5362932" y="1647651"/>
                <a:ext cx="4535901" cy="1971675"/>
              </a:xfrm>
              <a:prstGeom prst="rect">
                <a:avLst/>
              </a:prstGeom>
            </p:spPr>
          </p:pic>
          <p:sp>
            <p:nvSpPr>
              <p:cNvPr id="15" name="Rechteck 14">
                <a:extLst>
                  <a:ext uri="{FF2B5EF4-FFF2-40B4-BE49-F238E27FC236}">
                    <a16:creationId xmlns:a16="http://schemas.microsoft.com/office/drawing/2014/main" id="{3D42D1F8-6F4B-BF23-BB8A-359BF8F79E66}"/>
                  </a:ext>
                </a:extLst>
              </p:cNvPr>
              <p:cNvSpPr/>
              <p:nvPr/>
            </p:nvSpPr>
            <p:spPr bwMode="auto">
              <a:xfrm>
                <a:off x="6103620" y="1280160"/>
                <a:ext cx="2274570" cy="37719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3" name="Text Box 5">
              <a:extLst>
                <a:ext uri="{FF2B5EF4-FFF2-40B4-BE49-F238E27FC236}">
                  <a16:creationId xmlns:a16="http://schemas.microsoft.com/office/drawing/2014/main" id="{CCA8CCD4-3311-8C23-04C6-CDAC6A4B5052}"/>
                </a:ext>
              </a:extLst>
            </p:cNvPr>
            <p:cNvSpPr txBox="1">
              <a:spLocks noChangeArrowheads="1"/>
            </p:cNvSpPr>
            <p:nvPr/>
          </p:nvSpPr>
          <p:spPr bwMode="auto">
            <a:xfrm>
              <a:off x="7554272" y="6129393"/>
              <a:ext cx="221900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Wochenlastgang     </a:t>
              </a:r>
              <a:r>
                <a:rPr lang="de-DE" altLang="de-DE" sz="1000" u="sng" dirty="0"/>
                <a:t>Quelle:</a:t>
              </a:r>
              <a:r>
                <a:rPr lang="de-DE" altLang="de-DE" sz="1000" b="1" dirty="0"/>
                <a:t> </a:t>
              </a:r>
              <a:r>
                <a:rPr lang="de-DE" altLang="de-DE" sz="1000" dirty="0" err="1"/>
                <a:t>ee</a:t>
              </a:r>
              <a:r>
                <a:rPr lang="de-DE" altLang="de-DE" sz="1000" dirty="0"/>
                <a:t> mag</a:t>
              </a:r>
              <a:endParaRPr lang="en-US" altLang="de-DE" sz="1000" dirty="0"/>
            </a:p>
          </p:txBody>
        </p:sp>
      </p:grpSp>
      <p:grpSp>
        <p:nvGrpSpPr>
          <p:cNvPr id="9" name="Gruppieren 8">
            <a:extLst>
              <a:ext uri="{FF2B5EF4-FFF2-40B4-BE49-F238E27FC236}">
                <a16:creationId xmlns:a16="http://schemas.microsoft.com/office/drawing/2014/main" id="{B2691A4A-63F0-8000-47B0-4306B8EC9258}"/>
              </a:ext>
            </a:extLst>
          </p:cNvPr>
          <p:cNvGrpSpPr/>
          <p:nvPr/>
        </p:nvGrpSpPr>
        <p:grpSpPr>
          <a:xfrm>
            <a:off x="1459614" y="3567909"/>
            <a:ext cx="4007535" cy="2403890"/>
            <a:chOff x="1459614" y="3567909"/>
            <a:chExt cx="4007535" cy="2403890"/>
          </a:xfrm>
        </p:grpSpPr>
        <p:sp>
          <p:nvSpPr>
            <p:cNvPr id="4" name="Textfeld 3">
              <a:extLst>
                <a:ext uri="{FF2B5EF4-FFF2-40B4-BE49-F238E27FC236}">
                  <a16:creationId xmlns:a16="http://schemas.microsoft.com/office/drawing/2014/main" id="{3D7BA518-2828-25DA-CA4E-9033A1A31CBE}"/>
                </a:ext>
              </a:extLst>
            </p:cNvPr>
            <p:cNvSpPr txBox="1"/>
            <p:nvPr/>
          </p:nvSpPr>
          <p:spPr>
            <a:xfrm>
              <a:off x="1459614" y="3567909"/>
              <a:ext cx="3909828" cy="738664"/>
            </a:xfrm>
            <a:prstGeom prst="rect">
              <a:avLst/>
            </a:prstGeom>
            <a:noFill/>
          </p:spPr>
          <p:txBody>
            <a:bodyPr wrap="square" rtlCol="0">
              <a:spAutoFit/>
            </a:bodyPr>
            <a:lstStyle/>
            <a:p>
              <a:r>
                <a:rPr lang="de-DE" sz="1400" dirty="0">
                  <a:solidFill>
                    <a:srgbClr val="FF0000"/>
                  </a:solidFill>
                </a:rPr>
                <a:t>Biogas muss zukünftig zur Verstromung gespeichert werden und damit der Residuallast dienen! </a:t>
              </a:r>
            </a:p>
          </p:txBody>
        </p:sp>
        <p:cxnSp>
          <p:nvCxnSpPr>
            <p:cNvPr id="8" name="Gerade Verbindung mit Pfeil 7">
              <a:extLst>
                <a:ext uri="{FF2B5EF4-FFF2-40B4-BE49-F238E27FC236}">
                  <a16:creationId xmlns:a16="http://schemas.microsoft.com/office/drawing/2014/main" id="{280729C0-8F0A-917A-BFDD-A89CB8BFCD96}"/>
                </a:ext>
              </a:extLst>
            </p:cNvPr>
            <p:cNvCxnSpPr/>
            <p:nvPr/>
          </p:nvCxnSpPr>
          <p:spPr bwMode="auto">
            <a:xfrm flipH="1" flipV="1">
              <a:off x="4497572" y="4110231"/>
              <a:ext cx="969577" cy="1861568"/>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ext Box 5">
            <a:extLst>
              <a:ext uri="{FF2B5EF4-FFF2-40B4-BE49-F238E27FC236}">
                <a16:creationId xmlns:a16="http://schemas.microsoft.com/office/drawing/2014/main" id="{933EF54A-2E3B-6CA4-4166-812518F1A68B}"/>
              </a:ext>
            </a:extLst>
          </p:cNvPr>
          <p:cNvSpPr txBox="1">
            <a:spLocks noChangeArrowheads="1"/>
          </p:cNvSpPr>
          <p:nvPr/>
        </p:nvSpPr>
        <p:spPr bwMode="auto">
          <a:xfrm>
            <a:off x="8692532" y="3856808"/>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Von Lastbereichskraftwerken zu</a:t>
            </a:r>
            <a:br>
              <a:rPr lang="de-DE" altLang="de-DE" sz="2000" dirty="0">
                <a:solidFill>
                  <a:schemeClr val="bg1"/>
                </a:solidFill>
              </a:rPr>
            </a:br>
            <a:r>
              <a:rPr lang="de-DE" altLang="de-DE" sz="2000" dirty="0">
                <a:solidFill>
                  <a:schemeClr val="bg1"/>
                </a:solidFill>
              </a:rPr>
              <a:t>volatilen EE- und Residuallastkraftwerken</a:t>
            </a:r>
          </a:p>
        </p:txBody>
      </p:sp>
      <p:sp>
        <p:nvSpPr>
          <p:cNvPr id="24" name="Textfeld 23">
            <a:extLst>
              <a:ext uri="{FF2B5EF4-FFF2-40B4-BE49-F238E27FC236}">
                <a16:creationId xmlns:a16="http://schemas.microsoft.com/office/drawing/2014/main" id="{52A2E02A-4FCA-52C5-7631-1AD3CA2AB814}"/>
              </a:ext>
            </a:extLst>
          </p:cNvPr>
          <p:cNvSpPr txBox="1"/>
          <p:nvPr/>
        </p:nvSpPr>
        <p:spPr>
          <a:xfrm>
            <a:off x="116619" y="4265494"/>
            <a:ext cx="4972588" cy="1077218"/>
          </a:xfrm>
          <a:prstGeom prst="rect">
            <a:avLst/>
          </a:prstGeom>
          <a:noFill/>
        </p:spPr>
        <p:txBody>
          <a:bodyPr wrap="square" rtlCol="0">
            <a:spAutoFit/>
          </a:bodyPr>
          <a:lstStyle/>
          <a:p>
            <a:r>
              <a:rPr lang="de-DE" sz="1600" u="sng" dirty="0">
                <a:solidFill>
                  <a:srgbClr val="3333FF"/>
                </a:solidFill>
              </a:rPr>
              <a:t>Residuallast-KW</a:t>
            </a:r>
            <a:r>
              <a:rPr lang="de-DE" sz="1600" dirty="0">
                <a:solidFill>
                  <a:srgbClr val="3333FF"/>
                </a:solidFill>
              </a:rPr>
              <a:t>: Groß-Akku, Pumpspeicher, </a:t>
            </a:r>
            <a:br>
              <a:rPr lang="de-DE" sz="1600" dirty="0">
                <a:solidFill>
                  <a:srgbClr val="3333FF"/>
                </a:solidFill>
              </a:rPr>
            </a:br>
            <a:r>
              <a:rPr lang="de-DE" sz="1600" dirty="0">
                <a:solidFill>
                  <a:srgbClr val="3333FF"/>
                </a:solidFill>
              </a:rPr>
              <a:t>E-Auto-Schwarmspeicher (V2G), </a:t>
            </a:r>
            <a:r>
              <a:rPr lang="de-DE" sz="1600" dirty="0" err="1">
                <a:solidFill>
                  <a:srgbClr val="3333FF"/>
                </a:solidFill>
              </a:rPr>
              <a:t>GuD</a:t>
            </a:r>
            <a:r>
              <a:rPr lang="de-DE" sz="1600" dirty="0">
                <a:solidFill>
                  <a:srgbClr val="3333FF"/>
                </a:solidFill>
              </a:rPr>
              <a:t> mit Gasspeicher (Bio-CH</a:t>
            </a:r>
            <a:r>
              <a:rPr lang="de-DE" sz="1600" baseline="-25000" dirty="0">
                <a:solidFill>
                  <a:srgbClr val="3333FF"/>
                </a:solidFill>
              </a:rPr>
              <a:t>4</a:t>
            </a:r>
            <a:r>
              <a:rPr lang="de-DE" sz="1600" dirty="0">
                <a:solidFill>
                  <a:srgbClr val="3333FF"/>
                </a:solidFill>
              </a:rPr>
              <a:t> und H</a:t>
            </a:r>
            <a:r>
              <a:rPr lang="de-DE" sz="1600" baseline="-25000" dirty="0">
                <a:solidFill>
                  <a:srgbClr val="3333FF"/>
                </a:solidFill>
              </a:rPr>
              <a:t>2</a:t>
            </a:r>
            <a:r>
              <a:rPr lang="de-DE" sz="1600" dirty="0">
                <a:solidFill>
                  <a:srgbClr val="3333FF"/>
                </a:solidFill>
              </a:rPr>
              <a:t> von Elektrolyseuren), </a:t>
            </a:r>
            <a:br>
              <a:rPr lang="de-DE" sz="1600" dirty="0">
                <a:solidFill>
                  <a:srgbClr val="3333FF"/>
                </a:solidFill>
              </a:rPr>
            </a:br>
            <a:r>
              <a:rPr lang="de-DE" sz="1600" dirty="0">
                <a:solidFill>
                  <a:srgbClr val="3333FF"/>
                </a:solidFill>
              </a:rPr>
              <a:t>EU-Overlay-Netzwerk</a:t>
            </a:r>
          </a:p>
        </p:txBody>
      </p:sp>
      <p:sp>
        <p:nvSpPr>
          <p:cNvPr id="27" name="Rectangle 4">
            <a:extLst>
              <a:ext uri="{FF2B5EF4-FFF2-40B4-BE49-F238E27FC236}">
                <a16:creationId xmlns:a16="http://schemas.microsoft.com/office/drawing/2014/main" id="{5100E341-DA9C-B9C7-0635-69F5B99E4678}"/>
              </a:ext>
            </a:extLst>
          </p:cNvPr>
          <p:cNvSpPr>
            <a:spLocks noChangeArrowheads="1"/>
          </p:cNvSpPr>
          <p:nvPr/>
        </p:nvSpPr>
        <p:spPr bwMode="auto">
          <a:xfrm>
            <a:off x="148590" y="315767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Lastregelung</a:t>
            </a:r>
            <a:r>
              <a:rPr lang="de-DE" sz="1800" dirty="0">
                <a:solidFill>
                  <a:srgbClr val="00B050"/>
                </a:solidFill>
              </a:rPr>
              <a:t>: die Erzeugung folgt dem Verbrauch!</a:t>
            </a:r>
          </a:p>
        </p:txBody>
      </p:sp>
      <p:grpSp>
        <p:nvGrpSpPr>
          <p:cNvPr id="31" name="Gruppieren 30">
            <a:extLst>
              <a:ext uri="{FF2B5EF4-FFF2-40B4-BE49-F238E27FC236}">
                <a16:creationId xmlns:a16="http://schemas.microsoft.com/office/drawing/2014/main" id="{B6B9C7E1-CF9D-EDA7-3C50-02F826632DF9}"/>
              </a:ext>
            </a:extLst>
          </p:cNvPr>
          <p:cNvGrpSpPr/>
          <p:nvPr/>
        </p:nvGrpSpPr>
        <p:grpSpPr>
          <a:xfrm>
            <a:off x="5265105" y="3572946"/>
            <a:ext cx="4616125" cy="1737506"/>
            <a:chOff x="5265105" y="3572946"/>
            <a:chExt cx="4616125" cy="1737506"/>
          </a:xfrm>
        </p:grpSpPr>
        <p:sp>
          <p:nvSpPr>
            <p:cNvPr id="26" name="Textfeld 25">
              <a:extLst>
                <a:ext uri="{FF2B5EF4-FFF2-40B4-BE49-F238E27FC236}">
                  <a16:creationId xmlns:a16="http://schemas.microsoft.com/office/drawing/2014/main" id="{C7D8DFC2-DFE1-FFC6-6E93-10C697F3DF17}"/>
                </a:ext>
              </a:extLst>
            </p:cNvPr>
            <p:cNvSpPr txBox="1"/>
            <p:nvPr/>
          </p:nvSpPr>
          <p:spPr>
            <a:xfrm>
              <a:off x="5265105" y="3572946"/>
              <a:ext cx="4616125" cy="523220"/>
            </a:xfrm>
            <a:prstGeom prst="rect">
              <a:avLst/>
            </a:prstGeom>
            <a:noFill/>
          </p:spPr>
          <p:txBody>
            <a:bodyPr wrap="square" rtlCol="0">
              <a:spAutoFit/>
            </a:bodyPr>
            <a:lstStyle/>
            <a:p>
              <a:r>
                <a:rPr lang="de-DE" sz="1400" dirty="0">
                  <a:solidFill>
                    <a:srgbClr val="FF0000"/>
                  </a:solidFill>
                </a:rPr>
                <a:t>Bis 2035 wird die Residuallast abnehmend durch Kohle- und </a:t>
              </a:r>
              <a:r>
                <a:rPr lang="de-DE" sz="1400" dirty="0" err="1">
                  <a:solidFill>
                    <a:srgbClr val="FF0000"/>
                  </a:solidFill>
                </a:rPr>
                <a:t>GuD</a:t>
              </a:r>
              <a:r>
                <a:rPr lang="de-DE" sz="1400" dirty="0">
                  <a:solidFill>
                    <a:srgbClr val="FF0000"/>
                  </a:solidFill>
                </a:rPr>
                <a:t>-KW (Erdgas) bereitgestellt! </a:t>
              </a:r>
            </a:p>
          </p:txBody>
        </p:sp>
        <p:cxnSp>
          <p:nvCxnSpPr>
            <p:cNvPr id="29" name="Gerade Verbindung mit Pfeil 28">
              <a:extLst>
                <a:ext uri="{FF2B5EF4-FFF2-40B4-BE49-F238E27FC236}">
                  <a16:creationId xmlns:a16="http://schemas.microsoft.com/office/drawing/2014/main" id="{8B2F0683-738E-08C6-73F8-04B2B90E8071}"/>
                </a:ext>
              </a:extLst>
            </p:cNvPr>
            <p:cNvCxnSpPr/>
            <p:nvPr/>
          </p:nvCxnSpPr>
          <p:spPr bwMode="auto">
            <a:xfrm flipV="1">
              <a:off x="6958916" y="4066508"/>
              <a:ext cx="0" cy="1243944"/>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2251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Paradigmenwechsel bei der Lastregelung</a:t>
            </a:r>
            <a:r>
              <a:rPr lang="de-DE" sz="1800" dirty="0">
                <a:solidFill>
                  <a:srgbClr val="00B050"/>
                </a:solidFill>
              </a:rPr>
              <a:t>: der Verbrauch folgt der Erzeugung!</a:t>
            </a:r>
          </a:p>
        </p:txBody>
      </p:sp>
    </p:spTree>
    <p:extLst>
      <p:ext uri="{BB962C8B-B14F-4D97-AF65-F5344CB8AC3E}">
        <p14:creationId xmlns:p14="http://schemas.microsoft.com/office/powerpoint/2010/main" val="231081840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1000" fill="hold"/>
                                        <p:tgtEl>
                                          <p:spTgt spid="27"/>
                                        </p:tgtEl>
                                        <p:attrNameLst>
                                          <p:attrName>ppt_x</p:attrName>
                                        </p:attrNameLst>
                                      </p:cBhvr>
                                      <p:tavLst>
                                        <p:tav tm="0">
                                          <p:val>
                                            <p:strVal val="#ppt_x"/>
                                          </p:val>
                                        </p:tav>
                                        <p:tav tm="100000">
                                          <p:val>
                                            <p:strVal val="#ppt_x"/>
                                          </p:val>
                                        </p:tav>
                                      </p:tavLst>
                                    </p:anim>
                                    <p:anim calcmode="lin" valueType="num">
                                      <p:cBhvr additive="base">
                                        <p:cTn id="26" dur="10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1+#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ppt_x"/>
                                          </p:val>
                                        </p:tav>
                                        <p:tav tm="100000">
                                          <p:val>
                                            <p:strVal val="#ppt_x"/>
                                          </p:val>
                                        </p:tav>
                                      </p:tavLst>
                                    </p:anim>
                                    <p:anim calcmode="lin" valueType="num">
                                      <p:cBhvr additive="base">
                                        <p:cTn id="3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1000" fill="hold"/>
                                        <p:tgtEl>
                                          <p:spTgt spid="24"/>
                                        </p:tgtEl>
                                        <p:attrNameLst>
                                          <p:attrName>ppt_x</p:attrName>
                                        </p:attrNameLst>
                                      </p:cBhvr>
                                      <p:tavLst>
                                        <p:tav tm="0">
                                          <p:val>
                                            <p:strVal val="#ppt_x"/>
                                          </p:val>
                                        </p:tav>
                                        <p:tav tm="100000">
                                          <p:val>
                                            <p:strVal val="#ppt_x"/>
                                          </p:val>
                                        </p:tav>
                                      </p:tavLst>
                                    </p:anim>
                                    <p:anim calcmode="lin" valueType="num">
                                      <p:cBhvr additive="base">
                                        <p:cTn id="50"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0-#ppt_w/2"/>
                                          </p:val>
                                        </p:tav>
                                        <p:tav tm="100000">
                                          <p:val>
                                            <p:strVal val="#ppt_x"/>
                                          </p:val>
                                        </p:tav>
                                      </p:tavLst>
                                    </p:anim>
                                    <p:anim calcmode="lin" valueType="num">
                                      <p:cBhvr additive="base">
                                        <p:cTn id="5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1000" fill="hold"/>
                                        <p:tgtEl>
                                          <p:spTgt spid="31"/>
                                        </p:tgtEl>
                                        <p:attrNameLst>
                                          <p:attrName>ppt_x</p:attrName>
                                        </p:attrNameLst>
                                      </p:cBhvr>
                                      <p:tavLst>
                                        <p:tav tm="0">
                                          <p:val>
                                            <p:strVal val="0-#ppt_w/2"/>
                                          </p:val>
                                        </p:tav>
                                        <p:tav tm="100000">
                                          <p:val>
                                            <p:strVal val="#ppt_x"/>
                                          </p:val>
                                        </p:tav>
                                      </p:tavLst>
                                    </p:anim>
                                    <p:anim calcmode="lin" valueType="num">
                                      <p:cBhvr additive="base">
                                        <p:cTn id="62"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1000" fill="hold"/>
                                        <p:tgtEl>
                                          <p:spTgt spid="11"/>
                                        </p:tgtEl>
                                        <p:attrNameLst>
                                          <p:attrName>ppt_x</p:attrName>
                                        </p:attrNameLst>
                                      </p:cBhvr>
                                      <p:tavLst>
                                        <p:tav tm="0">
                                          <p:val>
                                            <p:strVal val="#ppt_x"/>
                                          </p:val>
                                        </p:tav>
                                        <p:tav tm="100000">
                                          <p:val>
                                            <p:strVal val="#ppt_x"/>
                                          </p:val>
                                        </p:tav>
                                      </p:tavLst>
                                    </p:anim>
                                    <p:anim calcmode="lin" valueType="num">
                                      <p:cBhvr additive="base">
                                        <p:cTn id="6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P spid="5" grpId="0"/>
      <p:bldP spid="25" grpId="0"/>
      <p:bldP spid="24" grpId="0"/>
      <p:bldP spid="27" grpId="0" autoUpdateAnimBg="0"/>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12" name="Gruppieren 8311">
            <a:extLst>
              <a:ext uri="{FF2B5EF4-FFF2-40B4-BE49-F238E27FC236}">
                <a16:creationId xmlns:a16="http://schemas.microsoft.com/office/drawing/2014/main" id="{275B4498-3955-7327-97E4-6D80E8AFCE63}"/>
              </a:ext>
            </a:extLst>
          </p:cNvPr>
          <p:cNvGrpSpPr/>
          <p:nvPr/>
        </p:nvGrpSpPr>
        <p:grpSpPr>
          <a:xfrm>
            <a:off x="8029195" y="1084647"/>
            <a:ext cx="1718176" cy="2154384"/>
            <a:chOff x="8994261" y="1099887"/>
            <a:chExt cx="1718176" cy="2154384"/>
          </a:xfrm>
        </p:grpSpPr>
        <p:sp>
          <p:nvSpPr>
            <p:cNvPr id="8321" name="Rechteck 8320">
              <a:extLst>
                <a:ext uri="{FF2B5EF4-FFF2-40B4-BE49-F238E27FC236}">
                  <a16:creationId xmlns:a16="http://schemas.microsoft.com/office/drawing/2014/main" id="{B9DDBF62-1A92-DD9F-8429-9DE9FEDA264D}"/>
                </a:ext>
              </a:extLst>
            </p:cNvPr>
            <p:cNvSpPr/>
            <p:nvPr/>
          </p:nvSpPr>
          <p:spPr bwMode="auto">
            <a:xfrm>
              <a:off x="8994261" y="1099887"/>
              <a:ext cx="1718176" cy="215438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7" name="Textfeld 8296">
              <a:extLst>
                <a:ext uri="{FF2B5EF4-FFF2-40B4-BE49-F238E27FC236}">
                  <a16:creationId xmlns:a16="http://schemas.microsoft.com/office/drawing/2014/main" id="{B09A376E-65BA-F575-8E48-C649692A9CF0}"/>
                </a:ext>
              </a:extLst>
            </p:cNvPr>
            <p:cNvSpPr txBox="1"/>
            <p:nvPr/>
          </p:nvSpPr>
          <p:spPr>
            <a:xfrm>
              <a:off x="9047190" y="1152593"/>
              <a:ext cx="1651791" cy="523220"/>
            </a:xfrm>
            <a:prstGeom prst="rect">
              <a:avLst/>
            </a:prstGeom>
            <a:noFill/>
          </p:spPr>
          <p:txBody>
            <a:bodyPr wrap="square" rtlCol="0">
              <a:spAutoFit/>
            </a:bodyPr>
            <a:lstStyle/>
            <a:p>
              <a:pPr algn="r"/>
              <a:r>
                <a:rPr lang="de-DE" sz="1400" u="sng" dirty="0"/>
                <a:t>Wärme/Mobilität:</a:t>
              </a:r>
              <a:br>
                <a:rPr lang="de-DE" sz="1400" u="sng" dirty="0"/>
              </a:br>
              <a:r>
                <a:rPr lang="de-DE" sz="1400" dirty="0"/>
                <a:t>Fossile</a:t>
              </a:r>
            </a:p>
          </p:txBody>
        </p:sp>
      </p:grpSp>
      <p:grpSp>
        <p:nvGrpSpPr>
          <p:cNvPr id="8326" name="Gruppieren 8325">
            <a:extLst>
              <a:ext uri="{FF2B5EF4-FFF2-40B4-BE49-F238E27FC236}">
                <a16:creationId xmlns:a16="http://schemas.microsoft.com/office/drawing/2014/main" id="{43B34693-15F9-9BCC-4488-C50399B6C8DB}"/>
              </a:ext>
            </a:extLst>
          </p:cNvPr>
          <p:cNvGrpSpPr/>
          <p:nvPr/>
        </p:nvGrpSpPr>
        <p:grpSpPr>
          <a:xfrm>
            <a:off x="155691" y="3615956"/>
            <a:ext cx="9581846" cy="2347660"/>
            <a:chOff x="152704" y="3755656"/>
            <a:chExt cx="9581846" cy="2200369"/>
          </a:xfrm>
        </p:grpSpPr>
        <p:sp>
          <p:nvSpPr>
            <p:cNvPr id="8325" name="Rechteck 8324">
              <a:extLst>
                <a:ext uri="{FF2B5EF4-FFF2-40B4-BE49-F238E27FC236}">
                  <a16:creationId xmlns:a16="http://schemas.microsoft.com/office/drawing/2014/main" id="{626297DD-3558-53D3-40F4-4062F763B777}"/>
                </a:ext>
              </a:extLst>
            </p:cNvPr>
            <p:cNvSpPr/>
            <p:nvPr/>
          </p:nvSpPr>
          <p:spPr bwMode="auto">
            <a:xfrm>
              <a:off x="152704" y="3755656"/>
              <a:ext cx="9581846" cy="220036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24" name="Textfeld 8323">
              <a:extLst>
                <a:ext uri="{FF2B5EF4-FFF2-40B4-BE49-F238E27FC236}">
                  <a16:creationId xmlns:a16="http://schemas.microsoft.com/office/drawing/2014/main" id="{C5232D15-C8CB-0062-DE79-76713F6E9DFA}"/>
                </a:ext>
              </a:extLst>
            </p:cNvPr>
            <p:cNvSpPr txBox="1"/>
            <p:nvPr/>
          </p:nvSpPr>
          <p:spPr>
            <a:xfrm>
              <a:off x="152704" y="3757012"/>
              <a:ext cx="1462964" cy="490393"/>
            </a:xfrm>
            <a:prstGeom prst="rect">
              <a:avLst/>
            </a:prstGeom>
            <a:noFill/>
          </p:spPr>
          <p:txBody>
            <a:bodyPr wrap="square" rtlCol="0">
              <a:spAutoFit/>
            </a:bodyPr>
            <a:lstStyle/>
            <a:p>
              <a:r>
                <a:rPr lang="de-DE" sz="1400" u="sng" dirty="0"/>
                <a:t>Stromsystem:</a:t>
              </a:r>
              <a:br>
                <a:rPr lang="de-DE" sz="1400" u="sng" dirty="0"/>
              </a:br>
              <a:r>
                <a:rPr lang="de-DE" sz="1400" dirty="0"/>
                <a:t>Erneuerbare</a:t>
              </a:r>
            </a:p>
          </p:txBody>
        </p:sp>
      </p:grpSp>
      <p:grpSp>
        <p:nvGrpSpPr>
          <p:cNvPr id="8318" name="Gruppieren 8317">
            <a:extLst>
              <a:ext uri="{FF2B5EF4-FFF2-40B4-BE49-F238E27FC236}">
                <a16:creationId xmlns:a16="http://schemas.microsoft.com/office/drawing/2014/main" id="{F6A5C9BE-97B6-A475-FD0E-32D3DAEC7BCD}"/>
              </a:ext>
            </a:extLst>
          </p:cNvPr>
          <p:cNvGrpSpPr/>
          <p:nvPr/>
        </p:nvGrpSpPr>
        <p:grpSpPr>
          <a:xfrm>
            <a:off x="155691" y="1076103"/>
            <a:ext cx="7718255" cy="2164895"/>
            <a:chOff x="155691" y="1076103"/>
            <a:chExt cx="7718255" cy="2164895"/>
          </a:xfrm>
        </p:grpSpPr>
        <p:sp>
          <p:nvSpPr>
            <p:cNvPr id="8320" name="Rechteck 8319">
              <a:extLst>
                <a:ext uri="{FF2B5EF4-FFF2-40B4-BE49-F238E27FC236}">
                  <a16:creationId xmlns:a16="http://schemas.microsoft.com/office/drawing/2014/main" id="{1048B1D2-1B57-3977-472C-ABFFF8281F9C}"/>
                </a:ext>
              </a:extLst>
            </p:cNvPr>
            <p:cNvSpPr/>
            <p:nvPr/>
          </p:nvSpPr>
          <p:spPr bwMode="auto">
            <a:xfrm>
              <a:off x="155691" y="1076103"/>
              <a:ext cx="7718255" cy="216489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8" name="Textfeld 8297">
              <a:extLst>
                <a:ext uri="{FF2B5EF4-FFF2-40B4-BE49-F238E27FC236}">
                  <a16:creationId xmlns:a16="http://schemas.microsoft.com/office/drawing/2014/main" id="{11FB7490-1F67-DA88-5587-FB168423513B}"/>
                </a:ext>
              </a:extLst>
            </p:cNvPr>
            <p:cNvSpPr txBox="1"/>
            <p:nvPr/>
          </p:nvSpPr>
          <p:spPr>
            <a:xfrm>
              <a:off x="156004" y="1112974"/>
              <a:ext cx="1468366" cy="523220"/>
            </a:xfrm>
            <a:prstGeom prst="rect">
              <a:avLst/>
            </a:prstGeom>
            <a:noFill/>
          </p:spPr>
          <p:txBody>
            <a:bodyPr wrap="square" rtlCol="0">
              <a:spAutoFit/>
            </a:bodyPr>
            <a:lstStyle/>
            <a:p>
              <a:r>
                <a:rPr lang="de-DE" sz="1400" u="sng" dirty="0"/>
                <a:t>Stromsystem:</a:t>
              </a:r>
              <a:br>
                <a:rPr lang="de-DE" sz="1400" u="sng" dirty="0"/>
              </a:br>
              <a:r>
                <a:rPr lang="de-DE" sz="1400" dirty="0"/>
                <a:t>Fossile</a:t>
              </a:r>
            </a:p>
          </p:txBody>
        </p:sp>
      </p:grpSp>
      <p:grpSp>
        <p:nvGrpSpPr>
          <p:cNvPr id="8282" name="Gruppieren 8281">
            <a:extLst>
              <a:ext uri="{FF2B5EF4-FFF2-40B4-BE49-F238E27FC236}">
                <a16:creationId xmlns:a16="http://schemas.microsoft.com/office/drawing/2014/main" id="{C59C3456-712F-78ED-57AE-0BC96A2DE12A}"/>
              </a:ext>
            </a:extLst>
          </p:cNvPr>
          <p:cNvGrpSpPr/>
          <p:nvPr/>
        </p:nvGrpSpPr>
        <p:grpSpPr>
          <a:xfrm>
            <a:off x="6403142" y="3720535"/>
            <a:ext cx="3389672" cy="2154384"/>
            <a:chOff x="6377756" y="3650685"/>
            <a:chExt cx="3389672" cy="2154384"/>
          </a:xfrm>
        </p:grpSpPr>
        <p:sp>
          <p:nvSpPr>
            <p:cNvPr id="8281" name="Rechteck 8280">
              <a:extLst>
                <a:ext uri="{FF2B5EF4-FFF2-40B4-BE49-F238E27FC236}">
                  <a16:creationId xmlns:a16="http://schemas.microsoft.com/office/drawing/2014/main" id="{6E8D79B0-1669-4EFA-F9DF-FEF66AF3EBCE}"/>
                </a:ext>
              </a:extLst>
            </p:cNvPr>
            <p:cNvSpPr/>
            <p:nvPr/>
          </p:nvSpPr>
          <p:spPr bwMode="auto">
            <a:xfrm>
              <a:off x="6610709" y="3650685"/>
              <a:ext cx="2923816" cy="215438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80" name="Textfeld 8279">
              <a:extLst>
                <a:ext uri="{FF2B5EF4-FFF2-40B4-BE49-F238E27FC236}">
                  <a16:creationId xmlns:a16="http://schemas.microsoft.com/office/drawing/2014/main" id="{23EDD510-6F97-F9E3-F14E-E8EF11540A0C}"/>
                </a:ext>
              </a:extLst>
            </p:cNvPr>
            <p:cNvSpPr txBox="1"/>
            <p:nvPr/>
          </p:nvSpPr>
          <p:spPr>
            <a:xfrm>
              <a:off x="6377756" y="5436436"/>
              <a:ext cx="3389672" cy="307777"/>
            </a:xfrm>
            <a:prstGeom prst="rect">
              <a:avLst/>
            </a:prstGeom>
            <a:noFill/>
          </p:spPr>
          <p:txBody>
            <a:bodyPr wrap="square" rtlCol="0">
              <a:spAutoFit/>
            </a:bodyPr>
            <a:lstStyle/>
            <a:p>
              <a:pPr algn="ctr"/>
              <a:r>
                <a:rPr lang="de-DE" sz="1400" dirty="0" err="1"/>
                <a:t>ProSumer</a:t>
              </a:r>
              <a:endParaRPr lang="de-DE" sz="1400" dirty="0"/>
            </a:p>
          </p:txBody>
        </p:sp>
      </p:gr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448840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Energie-Transformation</a:t>
            </a:r>
            <a:br>
              <a:rPr lang="de-DE" altLang="de-DE" sz="2000" dirty="0">
                <a:solidFill>
                  <a:schemeClr val="bg1"/>
                </a:solidFill>
              </a:rPr>
            </a:br>
            <a:r>
              <a:rPr lang="de-DE" altLang="de-DE" sz="2000" dirty="0">
                <a:solidFill>
                  <a:schemeClr val="bg1"/>
                </a:solidFill>
              </a:rPr>
              <a:t>von den Fossilen zu den Erneuerbaren </a:t>
            </a:r>
          </a:p>
        </p:txBody>
      </p:sp>
      <p:sp>
        <p:nvSpPr>
          <p:cNvPr id="3" name="Textfeld 2">
            <a:extLst>
              <a:ext uri="{FF2B5EF4-FFF2-40B4-BE49-F238E27FC236}">
                <a16:creationId xmlns:a16="http://schemas.microsoft.com/office/drawing/2014/main" id="{B8B50CD3-E2B3-2744-C115-040B31265354}"/>
              </a:ext>
            </a:extLst>
          </p:cNvPr>
          <p:cNvSpPr txBox="1"/>
          <p:nvPr/>
        </p:nvSpPr>
        <p:spPr>
          <a:xfrm>
            <a:off x="108067" y="742221"/>
            <a:ext cx="1586991" cy="338554"/>
          </a:xfrm>
          <a:prstGeom prst="rect">
            <a:avLst/>
          </a:prstGeom>
          <a:noFill/>
        </p:spPr>
        <p:txBody>
          <a:bodyPr wrap="square" rtlCol="0">
            <a:spAutoFit/>
          </a:bodyPr>
          <a:lstStyle/>
          <a:p>
            <a:r>
              <a:rPr lang="de-DE" sz="1600" b="1" dirty="0"/>
              <a:t>Vergangenheit</a:t>
            </a:r>
          </a:p>
        </p:txBody>
      </p:sp>
      <p:sp>
        <p:nvSpPr>
          <p:cNvPr id="16" name="Freihandform: Form 15">
            <a:extLst>
              <a:ext uri="{FF2B5EF4-FFF2-40B4-BE49-F238E27FC236}">
                <a16:creationId xmlns:a16="http://schemas.microsoft.com/office/drawing/2014/main" id="{088F1AD3-187F-5F70-B904-3ED505C70F05}"/>
              </a:ext>
            </a:extLst>
          </p:cNvPr>
          <p:cNvSpPr/>
          <p:nvPr/>
        </p:nvSpPr>
        <p:spPr>
          <a:xfrm rot="10800000" flipH="1" flipV="1">
            <a:off x="1238559" y="1447187"/>
            <a:ext cx="1586990" cy="1052248"/>
          </a:xfrm>
          <a:custGeom>
            <a:avLst/>
            <a:gdLst>
              <a:gd name="connsiteX0" fmla="*/ 2309757 w 3300542"/>
              <a:gd name="connsiteY0" fmla="*/ 5818 h 2579628"/>
              <a:gd name="connsiteX1" fmla="*/ 2166911 w 3300542"/>
              <a:gd name="connsiteY1" fmla="*/ 111689 h 2579628"/>
              <a:gd name="connsiteX2" fmla="*/ 2152005 w 3300542"/>
              <a:gd name="connsiteY2" fmla="*/ 126902 h 2579628"/>
              <a:gd name="connsiteX3" fmla="*/ 2056981 w 3300542"/>
              <a:gd name="connsiteY3" fmla="*/ 193343 h 2579628"/>
              <a:gd name="connsiteX4" fmla="*/ 2024996 w 3300542"/>
              <a:gd name="connsiteY4" fmla="*/ 224390 h 2579628"/>
              <a:gd name="connsiteX5" fmla="*/ 1961647 w 3300542"/>
              <a:gd name="connsiteY5" fmla="*/ 218181 h 2579628"/>
              <a:gd name="connsiteX6" fmla="*/ 1924383 w 3300542"/>
              <a:gd name="connsiteY6" fmla="*/ 371243 h 2579628"/>
              <a:gd name="connsiteX7" fmla="*/ 1923762 w 3300542"/>
              <a:gd name="connsiteY7" fmla="*/ 591057 h 2579628"/>
              <a:gd name="connsiteX8" fmla="*/ 1919104 w 3300542"/>
              <a:gd name="connsiteY8" fmla="*/ 720214 h 2579628"/>
              <a:gd name="connsiteX9" fmla="*/ 1919104 w 3300542"/>
              <a:gd name="connsiteY9" fmla="*/ 734495 h 2579628"/>
              <a:gd name="connsiteX10" fmla="*/ 1904509 w 3300542"/>
              <a:gd name="connsiteY10" fmla="*/ 737911 h 2579628"/>
              <a:gd name="connsiteX11" fmla="*/ 1853892 w 3300542"/>
              <a:gd name="connsiteY11" fmla="*/ 752503 h 2579628"/>
              <a:gd name="connsiteX12" fmla="*/ 1780295 w 3300542"/>
              <a:gd name="connsiteY12" fmla="*/ 762127 h 2579628"/>
              <a:gd name="connsiteX13" fmla="*/ 1601427 w 3300542"/>
              <a:gd name="connsiteY13" fmla="*/ 768026 h 2579628"/>
              <a:gd name="connsiteX14" fmla="*/ 1463239 w 3300542"/>
              <a:gd name="connsiteY14" fmla="*/ 878244 h 2579628"/>
              <a:gd name="connsiteX15" fmla="*/ 1361384 w 3300542"/>
              <a:gd name="connsiteY15" fmla="*/ 960829 h 2579628"/>
              <a:gd name="connsiteX16" fmla="*/ 1327536 w 3300542"/>
              <a:gd name="connsiteY16" fmla="*/ 971696 h 2579628"/>
              <a:gd name="connsiteX17" fmla="*/ 1302693 w 3300542"/>
              <a:gd name="connsiteY17" fmla="*/ 959898 h 2579628"/>
              <a:gd name="connsiteX18" fmla="*/ 1201769 w 3300542"/>
              <a:gd name="connsiteY18" fmla="*/ 953999 h 2579628"/>
              <a:gd name="connsiteX19" fmla="*/ 1039359 w 3300542"/>
              <a:gd name="connsiteY19" fmla="*/ 998396 h 2579628"/>
              <a:gd name="connsiteX20" fmla="*/ 1016069 w 3300542"/>
              <a:gd name="connsiteY20" fmla="*/ 989703 h 2579628"/>
              <a:gd name="connsiteX21" fmla="*/ 957999 w 3300542"/>
              <a:gd name="connsiteY21" fmla="*/ 979147 h 2579628"/>
              <a:gd name="connsiteX22" fmla="*/ 899619 w 3300542"/>
              <a:gd name="connsiteY22" fmla="*/ 986288 h 2579628"/>
              <a:gd name="connsiteX23" fmla="*/ 818569 w 3300542"/>
              <a:gd name="connsiteY23" fmla="*/ 1025407 h 2579628"/>
              <a:gd name="connsiteX24" fmla="*/ 745594 w 3300542"/>
              <a:gd name="connsiteY24" fmla="*/ 1100542 h 2579628"/>
              <a:gd name="connsiteX25" fmla="*/ 670134 w 3300542"/>
              <a:gd name="connsiteY25" fmla="*/ 1159221 h 2579628"/>
              <a:gd name="connsiteX26" fmla="*/ 598090 w 3300542"/>
              <a:gd name="connsiteY26" fmla="*/ 1200824 h 2579628"/>
              <a:gd name="connsiteX27" fmla="*/ 565794 w 3300542"/>
              <a:gd name="connsiteY27" fmla="*/ 1254846 h 2579628"/>
              <a:gd name="connsiteX28" fmla="*/ 563620 w 3300542"/>
              <a:gd name="connsiteY28" fmla="*/ 1267886 h 2579628"/>
              <a:gd name="connsiteX29" fmla="*/ 542815 w 3300542"/>
              <a:gd name="connsiteY29" fmla="*/ 1269749 h 2579628"/>
              <a:gd name="connsiteX30" fmla="*/ 487229 w 3300542"/>
              <a:gd name="connsiteY30" fmla="*/ 1301727 h 2579628"/>
              <a:gd name="connsiteX31" fmla="*/ 442201 w 3300542"/>
              <a:gd name="connsiteY31" fmla="*/ 1488942 h 2579628"/>
              <a:gd name="connsiteX32" fmla="*/ 444375 w 3300542"/>
              <a:gd name="connsiteY32" fmla="*/ 1520920 h 2579628"/>
              <a:gd name="connsiteX33" fmla="*/ 367984 w 3300542"/>
              <a:gd name="connsiteY33" fmla="*/ 1520920 h 2579628"/>
              <a:gd name="connsiteX34" fmla="*/ 291903 w 3300542"/>
              <a:gd name="connsiteY34" fmla="*/ 1520920 h 2579628"/>
              <a:gd name="connsiteX35" fmla="*/ 292524 w 3300542"/>
              <a:gd name="connsiteY35" fmla="*/ 1571217 h 2579628"/>
              <a:gd name="connsiteX36" fmla="*/ 293455 w 3300542"/>
              <a:gd name="connsiteY36" fmla="*/ 1621824 h 2579628"/>
              <a:gd name="connsiteX37" fmla="*/ 316745 w 3300542"/>
              <a:gd name="connsiteY37" fmla="*/ 1623376 h 2579628"/>
              <a:gd name="connsiteX38" fmla="*/ 340035 w 3300542"/>
              <a:gd name="connsiteY38" fmla="*/ 1624928 h 2579628"/>
              <a:gd name="connsiteX39" fmla="*/ 341899 w 3300542"/>
              <a:gd name="connsiteY39" fmla="*/ 1645109 h 2579628"/>
              <a:gd name="connsiteX40" fmla="*/ 344383 w 3300542"/>
              <a:gd name="connsiteY40" fmla="*/ 1707203 h 2579628"/>
              <a:gd name="connsiteX41" fmla="*/ 227001 w 3300542"/>
              <a:gd name="connsiteY41" fmla="*/ 2198991 h 2579628"/>
              <a:gd name="connsiteX42" fmla="*/ 208369 w 3300542"/>
              <a:gd name="connsiteY42" fmla="*/ 2238110 h 2579628"/>
              <a:gd name="connsiteX43" fmla="*/ 104340 w 3300542"/>
              <a:gd name="connsiteY43" fmla="*/ 2238110 h 2579628"/>
              <a:gd name="connsiteX44" fmla="*/ 0 w 3300542"/>
              <a:gd name="connsiteY44" fmla="*/ 2238110 h 2579628"/>
              <a:gd name="connsiteX45" fmla="*/ 0 w 3300542"/>
              <a:gd name="connsiteY45" fmla="*/ 2408869 h 2579628"/>
              <a:gd name="connsiteX46" fmla="*/ 0 w 3300542"/>
              <a:gd name="connsiteY46" fmla="*/ 2579629 h 2579628"/>
              <a:gd name="connsiteX47" fmla="*/ 1465723 w 3300542"/>
              <a:gd name="connsiteY47" fmla="*/ 2579629 h 2579628"/>
              <a:gd name="connsiteX48" fmla="*/ 2931447 w 3300542"/>
              <a:gd name="connsiteY48" fmla="*/ 2579629 h 2579628"/>
              <a:gd name="connsiteX49" fmla="*/ 2931447 w 3300542"/>
              <a:gd name="connsiteY49" fmla="*/ 2408869 h 2579628"/>
              <a:gd name="connsiteX50" fmla="*/ 2931447 w 3300542"/>
              <a:gd name="connsiteY50" fmla="*/ 2238110 h 2579628"/>
              <a:gd name="connsiteX51" fmla="*/ 2857229 w 3300542"/>
              <a:gd name="connsiteY51" fmla="*/ 2238110 h 2579628"/>
              <a:gd name="connsiteX52" fmla="*/ 2782701 w 3300542"/>
              <a:gd name="connsiteY52" fmla="*/ 2238110 h 2579628"/>
              <a:gd name="connsiteX53" fmla="*/ 2780838 w 3300542"/>
              <a:gd name="connsiteY53" fmla="*/ 2220103 h 2579628"/>
              <a:gd name="connsiteX54" fmla="*/ 2769969 w 3300542"/>
              <a:gd name="connsiteY54" fmla="*/ 2130997 h 2579628"/>
              <a:gd name="connsiteX55" fmla="*/ 2755995 w 3300542"/>
              <a:gd name="connsiteY55" fmla="*/ 2016123 h 2579628"/>
              <a:gd name="connsiteX56" fmla="*/ 2734568 w 3300542"/>
              <a:gd name="connsiteY56" fmla="*/ 1950613 h 2579628"/>
              <a:gd name="connsiteX57" fmla="*/ 2720904 w 3300542"/>
              <a:gd name="connsiteY57" fmla="*/ 1941920 h 2579628"/>
              <a:gd name="connsiteX58" fmla="*/ 2719041 w 3300542"/>
              <a:gd name="connsiteY58" fmla="*/ 1898454 h 2579628"/>
              <a:gd name="connsiteX59" fmla="*/ 2714073 w 3300542"/>
              <a:gd name="connsiteY59" fmla="*/ 1739803 h 2579628"/>
              <a:gd name="connsiteX60" fmla="*/ 2709415 w 3300542"/>
              <a:gd name="connsiteY60" fmla="*/ 1609405 h 2579628"/>
              <a:gd name="connsiteX61" fmla="*/ 2706309 w 3300542"/>
              <a:gd name="connsiteY61" fmla="*/ 1524025 h 2579628"/>
              <a:gd name="connsiteX62" fmla="*/ 2701651 w 3300542"/>
              <a:gd name="connsiteY62" fmla="*/ 1384313 h 2579628"/>
              <a:gd name="connsiteX63" fmla="*/ 2695441 w 3300542"/>
              <a:gd name="connsiteY63" fmla="*/ 1196477 h 2579628"/>
              <a:gd name="connsiteX64" fmla="*/ 2689230 w 3300542"/>
              <a:gd name="connsiteY64" fmla="*/ 1010194 h 2579628"/>
              <a:gd name="connsiteX65" fmla="*/ 2684572 w 3300542"/>
              <a:gd name="connsiteY65" fmla="*/ 882901 h 2579628"/>
              <a:gd name="connsiteX66" fmla="*/ 2679914 w 3300542"/>
              <a:gd name="connsiteY66" fmla="*/ 749398 h 2579628"/>
              <a:gd name="connsiteX67" fmla="*/ 2674945 w 3300542"/>
              <a:gd name="connsiteY67" fmla="*/ 614964 h 2579628"/>
              <a:gd name="connsiteX68" fmla="*/ 2672771 w 3300542"/>
              <a:gd name="connsiteY68" fmla="*/ 555353 h 2579628"/>
              <a:gd name="connsiteX69" fmla="*/ 2660971 w 3300542"/>
              <a:gd name="connsiteY69" fmla="*/ 555353 h 2579628"/>
              <a:gd name="connsiteX70" fmla="*/ 2652276 w 3300542"/>
              <a:gd name="connsiteY70" fmla="*/ 546349 h 2579628"/>
              <a:gd name="connsiteX71" fmla="*/ 2677740 w 3300542"/>
              <a:gd name="connsiteY71" fmla="*/ 535793 h 2579628"/>
              <a:gd name="connsiteX72" fmla="*/ 2760032 w 3300542"/>
              <a:gd name="connsiteY72" fmla="*/ 498847 h 2579628"/>
              <a:gd name="connsiteX73" fmla="*/ 2781769 w 3300542"/>
              <a:gd name="connsiteY73" fmla="*/ 497916 h 2579628"/>
              <a:gd name="connsiteX74" fmla="*/ 2896046 w 3300542"/>
              <a:gd name="connsiteY74" fmla="*/ 514992 h 2579628"/>
              <a:gd name="connsiteX75" fmla="*/ 2928652 w 3300542"/>
              <a:gd name="connsiteY75" fmla="*/ 490154 h 2579628"/>
              <a:gd name="connsiteX76" fmla="*/ 2945731 w 3300542"/>
              <a:gd name="connsiteY76" fmla="*/ 472457 h 2579628"/>
              <a:gd name="connsiteX77" fmla="*/ 2958153 w 3300542"/>
              <a:gd name="connsiteY77" fmla="*/ 482703 h 2579628"/>
              <a:gd name="connsiteX78" fmla="*/ 3026160 w 3300542"/>
              <a:gd name="connsiteY78" fmla="*/ 517786 h 2579628"/>
              <a:gd name="connsiteX79" fmla="*/ 3130810 w 3300542"/>
              <a:gd name="connsiteY79" fmla="*/ 512198 h 2579628"/>
              <a:gd name="connsiteX80" fmla="*/ 3282661 w 3300542"/>
              <a:gd name="connsiteY80" fmla="*/ 402291 h 2579628"/>
              <a:gd name="connsiteX81" fmla="*/ 3215275 w 3300542"/>
              <a:gd name="connsiteY81" fmla="*/ 172852 h 2579628"/>
              <a:gd name="connsiteX82" fmla="*/ 3165279 w 3300542"/>
              <a:gd name="connsiteY82" fmla="*/ 161675 h 2579628"/>
              <a:gd name="connsiteX83" fmla="*/ 3110936 w 3300542"/>
              <a:gd name="connsiteY83" fmla="*/ 168195 h 2579628"/>
              <a:gd name="connsiteX84" fmla="*/ 3067461 w 3300542"/>
              <a:gd name="connsiteY84" fmla="*/ 187134 h 2579628"/>
              <a:gd name="connsiteX85" fmla="*/ 3049760 w 3300542"/>
              <a:gd name="connsiteY85" fmla="*/ 197690 h 2579628"/>
              <a:gd name="connsiteX86" fmla="*/ 3037960 w 3300542"/>
              <a:gd name="connsiteY86" fmla="*/ 187134 h 2579628"/>
              <a:gd name="connsiteX87" fmla="*/ 3010012 w 3300542"/>
              <a:gd name="connsiteY87" fmla="*/ 168505 h 2579628"/>
              <a:gd name="connsiteX88" fmla="*/ 2987654 w 3300542"/>
              <a:gd name="connsiteY88" fmla="*/ 149256 h 2579628"/>
              <a:gd name="connsiteX89" fmla="*/ 2890146 w 3300542"/>
              <a:gd name="connsiteY89" fmla="*/ 82815 h 2579628"/>
              <a:gd name="connsiteX90" fmla="*/ 2768106 w 3300542"/>
              <a:gd name="connsiteY90" fmla="*/ 114483 h 2579628"/>
              <a:gd name="connsiteX91" fmla="*/ 2746679 w 3300542"/>
              <a:gd name="connsiteY91" fmla="*/ 105790 h 2579628"/>
              <a:gd name="connsiteX92" fmla="*/ 2714073 w 3300542"/>
              <a:gd name="connsiteY92" fmla="*/ 86230 h 2579628"/>
              <a:gd name="connsiteX93" fmla="*/ 2684261 w 3300542"/>
              <a:gd name="connsiteY93" fmla="*/ 62635 h 2579628"/>
              <a:gd name="connsiteX94" fmla="*/ 2551974 w 3300542"/>
              <a:gd name="connsiteY94" fmla="*/ 5508 h 2579628"/>
              <a:gd name="connsiteX95" fmla="*/ 2485209 w 3300542"/>
              <a:gd name="connsiteY95" fmla="*/ 28793 h 2579628"/>
              <a:gd name="connsiteX96" fmla="*/ 2465024 w 3300542"/>
              <a:gd name="connsiteY96" fmla="*/ 39660 h 2579628"/>
              <a:gd name="connsiteX97" fmla="*/ 2448876 w 3300542"/>
              <a:gd name="connsiteY97" fmla="*/ 27862 h 2579628"/>
              <a:gd name="connsiteX98" fmla="*/ 2425275 w 3300542"/>
              <a:gd name="connsiteY98" fmla="*/ 12028 h 2579628"/>
              <a:gd name="connsiteX99" fmla="*/ 2309757 w 3300542"/>
              <a:gd name="connsiteY99" fmla="*/ 5818 h 2579628"/>
              <a:gd name="connsiteX100" fmla="*/ 2411301 w 3300542"/>
              <a:gd name="connsiteY100" fmla="*/ 37797 h 2579628"/>
              <a:gd name="connsiteX101" fmla="*/ 2448565 w 3300542"/>
              <a:gd name="connsiteY101" fmla="*/ 68844 h 2579628"/>
              <a:gd name="connsiteX102" fmla="*/ 2466887 w 3300542"/>
              <a:gd name="connsiteY102" fmla="*/ 79710 h 2579628"/>
              <a:gd name="connsiteX103" fmla="*/ 2480551 w 3300542"/>
              <a:gd name="connsiteY103" fmla="*/ 70396 h 2579628"/>
              <a:gd name="connsiteX104" fmla="*/ 2521541 w 3300542"/>
              <a:gd name="connsiteY104" fmla="*/ 43075 h 2579628"/>
              <a:gd name="connsiteX105" fmla="*/ 2646997 w 3300542"/>
              <a:gd name="connsiteY105" fmla="*/ 62635 h 2579628"/>
              <a:gd name="connsiteX106" fmla="*/ 2659729 w 3300542"/>
              <a:gd name="connsiteY106" fmla="*/ 75364 h 2579628"/>
              <a:gd name="connsiteX107" fmla="*/ 2637681 w 3300542"/>
              <a:gd name="connsiteY107" fmla="*/ 77848 h 2579628"/>
              <a:gd name="connsiteX108" fmla="*/ 2540173 w 3300542"/>
              <a:gd name="connsiteY108" fmla="*/ 111379 h 2579628"/>
              <a:gd name="connsiteX109" fmla="*/ 2465645 w 3300542"/>
              <a:gd name="connsiteY109" fmla="*/ 186823 h 2579628"/>
              <a:gd name="connsiteX110" fmla="*/ 2447323 w 3300542"/>
              <a:gd name="connsiteY110" fmla="*/ 204520 h 2579628"/>
              <a:gd name="connsiteX111" fmla="*/ 2378074 w 3300542"/>
              <a:gd name="connsiteY111" fmla="*/ 244881 h 2579628"/>
              <a:gd name="connsiteX112" fmla="*/ 2351368 w 3300542"/>
              <a:gd name="connsiteY112" fmla="*/ 269719 h 2579628"/>
              <a:gd name="connsiteX113" fmla="*/ 2343605 w 3300542"/>
              <a:gd name="connsiteY113" fmla="*/ 281828 h 2579628"/>
              <a:gd name="connsiteX114" fmla="*/ 2332736 w 3300542"/>
              <a:gd name="connsiteY114" fmla="*/ 298593 h 2579628"/>
              <a:gd name="connsiteX115" fmla="*/ 2310999 w 3300542"/>
              <a:gd name="connsiteY115" fmla="*/ 297662 h 2579628"/>
              <a:gd name="connsiteX116" fmla="*/ 2235539 w 3300542"/>
              <a:gd name="connsiteY116" fmla="*/ 314738 h 2579628"/>
              <a:gd name="connsiteX117" fmla="*/ 2226223 w 3300542"/>
              <a:gd name="connsiteY117" fmla="*/ 325604 h 2579628"/>
              <a:gd name="connsiteX118" fmla="*/ 2209143 w 3300542"/>
              <a:gd name="connsiteY118" fmla="*/ 315359 h 2579628"/>
              <a:gd name="connsiteX119" fmla="*/ 2190822 w 3300542"/>
              <a:gd name="connsiteY119" fmla="*/ 294867 h 2579628"/>
              <a:gd name="connsiteX120" fmla="*/ 2159768 w 3300542"/>
              <a:gd name="connsiteY120" fmla="*/ 282138 h 2579628"/>
              <a:gd name="connsiteX121" fmla="*/ 2156352 w 3300542"/>
              <a:gd name="connsiteY121" fmla="*/ 303561 h 2579628"/>
              <a:gd name="connsiteX122" fmla="*/ 2148279 w 3300542"/>
              <a:gd name="connsiteY122" fmla="*/ 329640 h 2579628"/>
              <a:gd name="connsiteX123" fmla="*/ 2121262 w 3300542"/>
              <a:gd name="connsiteY123" fmla="*/ 345474 h 2579628"/>
              <a:gd name="connsiteX124" fmla="*/ 2066608 w 3300542"/>
              <a:gd name="connsiteY124" fmla="*/ 347337 h 2579628"/>
              <a:gd name="connsiteX125" fmla="*/ 2043628 w 3300542"/>
              <a:gd name="connsiteY125" fmla="*/ 348269 h 2579628"/>
              <a:gd name="connsiteX126" fmla="*/ 2044870 w 3300542"/>
              <a:gd name="connsiteY126" fmla="*/ 358514 h 2579628"/>
              <a:gd name="connsiteX127" fmla="*/ 2046734 w 3300542"/>
              <a:gd name="connsiteY127" fmla="*/ 367518 h 2579628"/>
              <a:gd name="connsiteX128" fmla="*/ 2038660 w 3300542"/>
              <a:gd name="connsiteY128" fmla="*/ 383041 h 2579628"/>
              <a:gd name="connsiteX129" fmla="*/ 2033691 w 3300542"/>
              <a:gd name="connsiteY129" fmla="*/ 400117 h 2579628"/>
              <a:gd name="connsiteX130" fmla="*/ 1998601 w 3300542"/>
              <a:gd name="connsiteY130" fmla="*/ 400117 h 2579628"/>
              <a:gd name="connsiteX131" fmla="*/ 1959784 w 3300542"/>
              <a:gd name="connsiteY131" fmla="*/ 392045 h 2579628"/>
              <a:gd name="connsiteX132" fmla="*/ 1951710 w 3300542"/>
              <a:gd name="connsiteY132" fmla="*/ 273755 h 2579628"/>
              <a:gd name="connsiteX133" fmla="*/ 1983695 w 3300542"/>
              <a:gd name="connsiteY133" fmla="*/ 241777 h 2579628"/>
              <a:gd name="connsiteX134" fmla="*/ 2008538 w 3300542"/>
              <a:gd name="connsiteY134" fmla="*/ 249539 h 2579628"/>
              <a:gd name="connsiteX135" fmla="*/ 2069713 w 3300542"/>
              <a:gd name="connsiteY135" fmla="*/ 223148 h 2579628"/>
              <a:gd name="connsiteX136" fmla="*/ 2153558 w 3300542"/>
              <a:gd name="connsiteY136" fmla="*/ 154845 h 2579628"/>
              <a:gd name="connsiteX137" fmla="*/ 2169705 w 3300542"/>
              <a:gd name="connsiteY137" fmla="*/ 164159 h 2579628"/>
              <a:gd name="connsiteX138" fmla="*/ 2196722 w 3300542"/>
              <a:gd name="connsiteY138" fmla="*/ 171610 h 2579628"/>
              <a:gd name="connsiteX139" fmla="*/ 2195480 w 3300542"/>
              <a:gd name="connsiteY139" fmla="*/ 147083 h 2579628"/>
              <a:gd name="connsiteX140" fmla="*/ 2194238 w 3300542"/>
              <a:gd name="connsiteY140" fmla="*/ 119761 h 2579628"/>
              <a:gd name="connsiteX141" fmla="*/ 2289572 w 3300542"/>
              <a:gd name="connsiteY141" fmla="*/ 42764 h 2579628"/>
              <a:gd name="connsiteX142" fmla="*/ 2367826 w 3300542"/>
              <a:gd name="connsiteY142" fmla="*/ 28793 h 2579628"/>
              <a:gd name="connsiteX143" fmla="*/ 2411301 w 3300542"/>
              <a:gd name="connsiteY143" fmla="*/ 37797 h 2579628"/>
              <a:gd name="connsiteX144" fmla="*/ 2708483 w 3300542"/>
              <a:gd name="connsiteY144" fmla="*/ 115104 h 2579628"/>
              <a:gd name="connsiteX145" fmla="*/ 2740468 w 3300542"/>
              <a:gd name="connsiteY145" fmla="*/ 140563 h 2579628"/>
              <a:gd name="connsiteX146" fmla="*/ 2778974 w 3300542"/>
              <a:gd name="connsiteY146" fmla="*/ 146772 h 2579628"/>
              <a:gd name="connsiteX147" fmla="*/ 2808786 w 3300542"/>
              <a:gd name="connsiteY147" fmla="*/ 125039 h 2579628"/>
              <a:gd name="connsiteX148" fmla="*/ 2943558 w 3300542"/>
              <a:gd name="connsiteY148" fmla="*/ 140252 h 2579628"/>
              <a:gd name="connsiteX149" fmla="*/ 2956600 w 3300542"/>
              <a:gd name="connsiteY149" fmla="*/ 153292 h 2579628"/>
              <a:gd name="connsiteX150" fmla="*/ 2935484 w 3300542"/>
              <a:gd name="connsiteY150" fmla="*/ 155155 h 2579628"/>
              <a:gd name="connsiteX151" fmla="*/ 2753821 w 3300542"/>
              <a:gd name="connsiteY151" fmla="*/ 265373 h 2579628"/>
              <a:gd name="connsiteX152" fmla="*/ 2733636 w 3300542"/>
              <a:gd name="connsiteY152" fmla="*/ 283069 h 2579628"/>
              <a:gd name="connsiteX153" fmla="*/ 2639234 w 3300542"/>
              <a:gd name="connsiteY153" fmla="*/ 353857 h 2579628"/>
              <a:gd name="connsiteX154" fmla="*/ 2615012 w 3300542"/>
              <a:gd name="connsiteY154" fmla="*/ 381489 h 2579628"/>
              <a:gd name="connsiteX155" fmla="*/ 2595138 w 3300542"/>
              <a:gd name="connsiteY155" fmla="*/ 375280 h 2579628"/>
              <a:gd name="connsiteX156" fmla="*/ 2569674 w 3300542"/>
              <a:gd name="connsiteY156" fmla="*/ 369070 h 2579628"/>
              <a:gd name="connsiteX157" fmla="*/ 2527752 w 3300542"/>
              <a:gd name="connsiteY157" fmla="*/ 389251 h 2579628"/>
              <a:gd name="connsiteX158" fmla="*/ 2516883 w 3300542"/>
              <a:gd name="connsiteY158" fmla="*/ 399807 h 2579628"/>
              <a:gd name="connsiteX159" fmla="*/ 2501977 w 3300542"/>
              <a:gd name="connsiteY159" fmla="*/ 390182 h 2579628"/>
              <a:gd name="connsiteX160" fmla="*/ 2487382 w 3300542"/>
              <a:gd name="connsiteY160" fmla="*/ 373417 h 2579628"/>
              <a:gd name="connsiteX161" fmla="*/ 2469371 w 3300542"/>
              <a:gd name="connsiteY161" fmla="*/ 353547 h 2579628"/>
              <a:gd name="connsiteX162" fmla="*/ 2450118 w 3300542"/>
              <a:gd name="connsiteY162" fmla="*/ 370622 h 2579628"/>
              <a:gd name="connsiteX163" fmla="*/ 2453534 w 3300542"/>
              <a:gd name="connsiteY163" fmla="*/ 382731 h 2579628"/>
              <a:gd name="connsiteX164" fmla="*/ 2429623 w 3300542"/>
              <a:gd name="connsiteY164" fmla="*/ 418746 h 2579628"/>
              <a:gd name="connsiteX165" fmla="*/ 2365032 w 3300542"/>
              <a:gd name="connsiteY165" fmla="*/ 425266 h 2579628"/>
              <a:gd name="connsiteX166" fmla="*/ 2342052 w 3300542"/>
              <a:gd name="connsiteY166" fmla="*/ 425576 h 2579628"/>
              <a:gd name="connsiteX167" fmla="*/ 2341431 w 3300542"/>
              <a:gd name="connsiteY167" fmla="*/ 433959 h 2579628"/>
              <a:gd name="connsiteX168" fmla="*/ 2337705 w 3300542"/>
              <a:gd name="connsiteY168" fmla="*/ 458486 h 2579628"/>
              <a:gd name="connsiteX169" fmla="*/ 2331494 w 3300542"/>
              <a:gd name="connsiteY169" fmla="*/ 477735 h 2579628"/>
              <a:gd name="connsiteX170" fmla="*/ 2298577 w 3300542"/>
              <a:gd name="connsiteY170" fmla="*/ 477735 h 2579628"/>
              <a:gd name="connsiteX171" fmla="*/ 2261934 w 3300542"/>
              <a:gd name="connsiteY171" fmla="*/ 475251 h 2579628"/>
              <a:gd name="connsiteX172" fmla="*/ 2251065 w 3300542"/>
              <a:gd name="connsiteY172" fmla="*/ 449793 h 2579628"/>
              <a:gd name="connsiteX173" fmla="*/ 2243613 w 3300542"/>
              <a:gd name="connsiteY173" fmla="*/ 393908 h 2579628"/>
              <a:gd name="connsiteX174" fmla="*/ 2251997 w 3300542"/>
              <a:gd name="connsiteY174" fmla="*/ 343922 h 2579628"/>
              <a:gd name="connsiteX175" fmla="*/ 2306651 w 3300542"/>
              <a:gd name="connsiteY175" fmla="*/ 327156 h 2579628"/>
              <a:gd name="connsiteX176" fmla="*/ 2330252 w 3300542"/>
              <a:gd name="connsiteY176" fmla="*/ 334918 h 2579628"/>
              <a:gd name="connsiteX177" fmla="*/ 2377143 w 3300542"/>
              <a:gd name="connsiteY177" fmla="*/ 288968 h 2579628"/>
              <a:gd name="connsiteX178" fmla="*/ 2451050 w 3300542"/>
              <a:gd name="connsiteY178" fmla="*/ 232463 h 2579628"/>
              <a:gd name="connsiteX179" fmla="*/ 2467198 w 3300542"/>
              <a:gd name="connsiteY179" fmla="*/ 241777 h 2579628"/>
              <a:gd name="connsiteX180" fmla="*/ 2493904 w 3300542"/>
              <a:gd name="connsiteY180" fmla="*/ 247986 h 2579628"/>
              <a:gd name="connsiteX181" fmla="*/ 2497940 w 3300542"/>
              <a:gd name="connsiteY181" fmla="*/ 236188 h 2579628"/>
              <a:gd name="connsiteX182" fmla="*/ 2491730 w 3300542"/>
              <a:gd name="connsiteY182" fmla="*/ 222838 h 2579628"/>
              <a:gd name="connsiteX183" fmla="*/ 2492351 w 3300542"/>
              <a:gd name="connsiteY183" fmla="*/ 196758 h 2579628"/>
              <a:gd name="connsiteX184" fmla="*/ 2619049 w 3300542"/>
              <a:gd name="connsiteY184" fmla="*/ 109516 h 2579628"/>
              <a:gd name="connsiteX185" fmla="*/ 2708483 w 3300542"/>
              <a:gd name="connsiteY185" fmla="*/ 115104 h 2579628"/>
              <a:gd name="connsiteX186" fmla="*/ 2987964 w 3300542"/>
              <a:gd name="connsiteY186" fmla="*/ 190859 h 2579628"/>
              <a:gd name="connsiteX187" fmla="*/ 3032060 w 3300542"/>
              <a:gd name="connsiteY187" fmla="*/ 223459 h 2579628"/>
              <a:gd name="connsiteX188" fmla="*/ 3051003 w 3300542"/>
              <a:gd name="connsiteY188" fmla="*/ 235567 h 2579628"/>
              <a:gd name="connsiteX189" fmla="*/ 3066529 w 3300542"/>
              <a:gd name="connsiteY189" fmla="*/ 226253 h 2579628"/>
              <a:gd name="connsiteX190" fmla="*/ 3132673 w 3300542"/>
              <a:gd name="connsiteY190" fmla="*/ 192101 h 2579628"/>
              <a:gd name="connsiteX191" fmla="*/ 3233286 w 3300542"/>
              <a:gd name="connsiteY191" fmla="*/ 220354 h 2579628"/>
              <a:gd name="connsiteX192" fmla="*/ 3222418 w 3300542"/>
              <a:gd name="connsiteY192" fmla="*/ 437995 h 2579628"/>
              <a:gd name="connsiteX193" fmla="*/ 3073982 w 3300542"/>
              <a:gd name="connsiteY193" fmla="*/ 492327 h 2579628"/>
              <a:gd name="connsiteX194" fmla="*/ 3026470 w 3300542"/>
              <a:gd name="connsiteY194" fmla="*/ 487049 h 2579628"/>
              <a:gd name="connsiteX195" fmla="*/ 2964363 w 3300542"/>
              <a:gd name="connsiteY195" fmla="*/ 444515 h 2579628"/>
              <a:gd name="connsiteX196" fmla="*/ 2947905 w 3300542"/>
              <a:gd name="connsiteY196" fmla="*/ 430233 h 2579628"/>
              <a:gd name="connsiteX197" fmla="*/ 2934552 w 3300542"/>
              <a:gd name="connsiteY197" fmla="*/ 425886 h 2579628"/>
              <a:gd name="connsiteX198" fmla="*/ 2927410 w 3300542"/>
              <a:gd name="connsiteY198" fmla="*/ 441721 h 2579628"/>
              <a:gd name="connsiteX199" fmla="*/ 2824312 w 3300542"/>
              <a:gd name="connsiteY199" fmla="*/ 486739 h 2579628"/>
              <a:gd name="connsiteX200" fmla="*/ 2776801 w 3300542"/>
              <a:gd name="connsiteY200" fmla="*/ 452897 h 2579628"/>
              <a:gd name="connsiteX201" fmla="*/ 2744505 w 3300542"/>
              <a:gd name="connsiteY201" fmla="*/ 439547 h 2579628"/>
              <a:gd name="connsiteX202" fmla="*/ 2742331 w 3300542"/>
              <a:gd name="connsiteY202" fmla="*/ 462522 h 2579628"/>
              <a:gd name="connsiteX203" fmla="*/ 2719662 w 3300542"/>
              <a:gd name="connsiteY203" fmla="*/ 496364 h 2579628"/>
              <a:gd name="connsiteX204" fmla="*/ 2678361 w 3300542"/>
              <a:gd name="connsiteY204" fmla="*/ 504125 h 2579628"/>
              <a:gd name="connsiteX205" fmla="*/ 2644202 w 3300542"/>
              <a:gd name="connsiteY205" fmla="*/ 501642 h 2579628"/>
              <a:gd name="connsiteX206" fmla="*/ 2632091 w 3300542"/>
              <a:gd name="connsiteY206" fmla="*/ 503504 h 2579628"/>
              <a:gd name="connsiteX207" fmla="*/ 2629607 w 3300542"/>
              <a:gd name="connsiteY207" fmla="*/ 514060 h 2579628"/>
              <a:gd name="connsiteX208" fmla="*/ 2630539 w 3300542"/>
              <a:gd name="connsiteY208" fmla="*/ 523064 h 2579628"/>
              <a:gd name="connsiteX209" fmla="*/ 2624018 w 3300542"/>
              <a:gd name="connsiteY209" fmla="*/ 540761 h 2579628"/>
              <a:gd name="connsiteX210" fmla="*/ 2619981 w 3300542"/>
              <a:gd name="connsiteY210" fmla="*/ 555664 h 2579628"/>
              <a:gd name="connsiteX211" fmla="*/ 2583959 w 3300542"/>
              <a:gd name="connsiteY211" fmla="*/ 554732 h 2579628"/>
              <a:gd name="connsiteX212" fmla="*/ 2547937 w 3300542"/>
              <a:gd name="connsiteY212" fmla="*/ 553801 h 2579628"/>
              <a:gd name="connsiteX213" fmla="*/ 2540794 w 3300542"/>
              <a:gd name="connsiteY213" fmla="*/ 533620 h 2579628"/>
              <a:gd name="connsiteX214" fmla="*/ 2548247 w 3300542"/>
              <a:gd name="connsiteY214" fmla="*/ 409742 h 2579628"/>
              <a:gd name="connsiteX215" fmla="*/ 2600727 w 3300542"/>
              <a:gd name="connsiteY215" fmla="*/ 408190 h 2579628"/>
              <a:gd name="connsiteX216" fmla="*/ 2618428 w 3300542"/>
              <a:gd name="connsiteY216" fmla="*/ 416262 h 2579628"/>
              <a:gd name="connsiteX217" fmla="*/ 2626812 w 3300542"/>
              <a:gd name="connsiteY217" fmla="*/ 410363 h 2579628"/>
              <a:gd name="connsiteX218" fmla="*/ 2648550 w 3300542"/>
              <a:gd name="connsiteY218" fmla="*/ 387388 h 2579628"/>
              <a:gd name="connsiteX219" fmla="*/ 2737673 w 3300542"/>
              <a:gd name="connsiteY219" fmla="*/ 313185 h 2579628"/>
              <a:gd name="connsiteX220" fmla="*/ 2752268 w 3300542"/>
              <a:gd name="connsiteY220" fmla="*/ 317532 h 2579628"/>
              <a:gd name="connsiteX221" fmla="*/ 2762205 w 3300542"/>
              <a:gd name="connsiteY221" fmla="*/ 327467 h 2579628"/>
              <a:gd name="connsiteX222" fmla="*/ 2779595 w 3300542"/>
              <a:gd name="connsiteY222" fmla="*/ 302008 h 2579628"/>
              <a:gd name="connsiteX223" fmla="*/ 2776490 w 3300542"/>
              <a:gd name="connsiteY223" fmla="*/ 284622 h 2579628"/>
              <a:gd name="connsiteX224" fmla="*/ 2919646 w 3300542"/>
              <a:gd name="connsiteY224" fmla="*/ 186202 h 2579628"/>
              <a:gd name="connsiteX225" fmla="*/ 2987964 w 3300542"/>
              <a:gd name="connsiteY225" fmla="*/ 190859 h 2579628"/>
              <a:gd name="connsiteX226" fmla="*/ 2205417 w 3300542"/>
              <a:gd name="connsiteY226" fmla="*/ 347027 h 2579628"/>
              <a:gd name="connsiteX227" fmla="*/ 2217217 w 3300542"/>
              <a:gd name="connsiteY227" fmla="*/ 354167 h 2579628"/>
              <a:gd name="connsiteX228" fmla="*/ 2215354 w 3300542"/>
              <a:gd name="connsiteY228" fmla="*/ 379316 h 2579628"/>
              <a:gd name="connsiteX229" fmla="*/ 2225912 w 3300542"/>
              <a:gd name="connsiteY229" fmla="*/ 467800 h 2579628"/>
              <a:gd name="connsiteX230" fmla="*/ 2224670 w 3300542"/>
              <a:gd name="connsiteY230" fmla="*/ 566220 h 2579628"/>
              <a:gd name="connsiteX231" fmla="*/ 2218770 w 3300542"/>
              <a:gd name="connsiteY231" fmla="*/ 736669 h 2579628"/>
              <a:gd name="connsiteX232" fmla="*/ 2216596 w 3300542"/>
              <a:gd name="connsiteY232" fmla="*/ 814287 h 2579628"/>
              <a:gd name="connsiteX233" fmla="*/ 2210075 w 3300542"/>
              <a:gd name="connsiteY233" fmla="*/ 804972 h 2579628"/>
              <a:gd name="connsiteX234" fmla="*/ 2177158 w 3300542"/>
              <a:gd name="connsiteY234" fmla="*/ 769579 h 2579628"/>
              <a:gd name="connsiteX235" fmla="*/ 2125299 w 3300542"/>
              <a:gd name="connsiteY235" fmla="*/ 730149 h 2579628"/>
              <a:gd name="connsiteX236" fmla="*/ 2100146 w 3300542"/>
              <a:gd name="connsiteY236" fmla="*/ 716798 h 2579628"/>
              <a:gd name="connsiteX237" fmla="*/ 2098282 w 3300542"/>
              <a:gd name="connsiteY237" fmla="*/ 688235 h 2579628"/>
              <a:gd name="connsiteX238" fmla="*/ 2092693 w 3300542"/>
              <a:gd name="connsiteY238" fmla="*/ 533620 h 2579628"/>
              <a:gd name="connsiteX239" fmla="*/ 2088035 w 3300542"/>
              <a:gd name="connsiteY239" fmla="*/ 403843 h 2579628"/>
              <a:gd name="connsiteX240" fmla="*/ 2075924 w 3300542"/>
              <a:gd name="connsiteY240" fmla="*/ 400117 h 2579628"/>
              <a:gd name="connsiteX241" fmla="*/ 2067850 w 3300542"/>
              <a:gd name="connsiteY241" fmla="*/ 386767 h 2579628"/>
              <a:gd name="connsiteX242" fmla="*/ 2098282 w 3300542"/>
              <a:gd name="connsiteY242" fmla="*/ 377763 h 2579628"/>
              <a:gd name="connsiteX243" fmla="*/ 2172190 w 3300542"/>
              <a:gd name="connsiteY243" fmla="*/ 345164 h 2579628"/>
              <a:gd name="connsiteX244" fmla="*/ 2187716 w 3300542"/>
              <a:gd name="connsiteY244" fmla="*/ 336160 h 2579628"/>
              <a:gd name="connsiteX245" fmla="*/ 2205417 w 3300542"/>
              <a:gd name="connsiteY245" fmla="*/ 347027 h 2579628"/>
              <a:gd name="connsiteX246" fmla="*/ 2504462 w 3300542"/>
              <a:gd name="connsiteY246" fmla="*/ 469352 h 2579628"/>
              <a:gd name="connsiteX247" fmla="*/ 2510051 w 3300542"/>
              <a:gd name="connsiteY247" fmla="*/ 533310 h 2579628"/>
              <a:gd name="connsiteX248" fmla="*/ 2509120 w 3300542"/>
              <a:gd name="connsiteY248" fmla="*/ 747535 h 2579628"/>
              <a:gd name="connsiteX249" fmla="*/ 2499804 w 3300542"/>
              <a:gd name="connsiteY249" fmla="*/ 1011747 h 2579628"/>
              <a:gd name="connsiteX250" fmla="*/ 2493593 w 3300542"/>
              <a:gd name="connsiteY250" fmla="*/ 1188716 h 2579628"/>
              <a:gd name="connsiteX251" fmla="*/ 2475893 w 3300542"/>
              <a:gd name="connsiteY251" fmla="*/ 1712481 h 2579628"/>
              <a:gd name="connsiteX252" fmla="*/ 2471235 w 3300542"/>
              <a:gd name="connsiteY252" fmla="*/ 1766193 h 2579628"/>
              <a:gd name="connsiteX253" fmla="*/ 2428381 w 3300542"/>
              <a:gd name="connsiteY253" fmla="*/ 1732662 h 2579628"/>
              <a:gd name="connsiteX254" fmla="*/ 2425275 w 3300542"/>
              <a:gd name="connsiteY254" fmla="*/ 1637347 h 2579628"/>
              <a:gd name="connsiteX255" fmla="*/ 2419065 w 3300542"/>
              <a:gd name="connsiteY255" fmla="*/ 1449512 h 2579628"/>
              <a:gd name="connsiteX256" fmla="*/ 2412854 w 3300542"/>
              <a:gd name="connsiteY256" fmla="*/ 1278752 h 2579628"/>
              <a:gd name="connsiteX257" fmla="*/ 2405091 w 3300542"/>
              <a:gd name="connsiteY257" fmla="*/ 1056765 h 2579628"/>
              <a:gd name="connsiteX258" fmla="*/ 2386148 w 3300542"/>
              <a:gd name="connsiteY258" fmla="*/ 515613 h 2579628"/>
              <a:gd name="connsiteX259" fmla="*/ 2384285 w 3300542"/>
              <a:gd name="connsiteY259" fmla="*/ 477735 h 2579628"/>
              <a:gd name="connsiteX260" fmla="*/ 2373727 w 3300542"/>
              <a:gd name="connsiteY260" fmla="*/ 477735 h 2579628"/>
              <a:gd name="connsiteX261" fmla="*/ 2365032 w 3300542"/>
              <a:gd name="connsiteY261" fmla="*/ 463454 h 2579628"/>
              <a:gd name="connsiteX262" fmla="*/ 2394222 w 3300542"/>
              <a:gd name="connsiteY262" fmla="*/ 455381 h 2579628"/>
              <a:gd name="connsiteX263" fmla="*/ 2442044 w 3300542"/>
              <a:gd name="connsiteY263" fmla="*/ 443894 h 2579628"/>
              <a:gd name="connsiteX264" fmla="*/ 2470613 w 3300542"/>
              <a:gd name="connsiteY264" fmla="*/ 421850 h 2579628"/>
              <a:gd name="connsiteX265" fmla="*/ 2478687 w 3300542"/>
              <a:gd name="connsiteY265" fmla="*/ 409742 h 2579628"/>
              <a:gd name="connsiteX266" fmla="*/ 2491419 w 3300542"/>
              <a:gd name="connsiteY266" fmla="*/ 417814 h 2579628"/>
              <a:gd name="connsiteX267" fmla="*/ 2504462 w 3300542"/>
              <a:gd name="connsiteY267" fmla="*/ 425576 h 2579628"/>
              <a:gd name="connsiteX268" fmla="*/ 2504462 w 3300542"/>
              <a:gd name="connsiteY268" fmla="*/ 469352 h 2579628"/>
              <a:gd name="connsiteX269" fmla="*/ 2060087 w 3300542"/>
              <a:gd name="connsiteY269" fmla="*/ 434890 h 2579628"/>
              <a:gd name="connsiteX270" fmla="*/ 2063192 w 3300542"/>
              <a:gd name="connsiteY270" fmla="*/ 498537 h 2579628"/>
              <a:gd name="connsiteX271" fmla="*/ 2064745 w 3300542"/>
              <a:gd name="connsiteY271" fmla="*/ 555353 h 2579628"/>
              <a:gd name="connsiteX272" fmla="*/ 2010712 w 3300542"/>
              <a:gd name="connsiteY272" fmla="*/ 555353 h 2579628"/>
              <a:gd name="connsiteX273" fmla="*/ 1955126 w 3300542"/>
              <a:gd name="connsiteY273" fmla="*/ 552869 h 2579628"/>
              <a:gd name="connsiteX274" fmla="*/ 1955436 w 3300542"/>
              <a:gd name="connsiteY274" fmla="*/ 489223 h 2579628"/>
              <a:gd name="connsiteX275" fmla="*/ 1957300 w 3300542"/>
              <a:gd name="connsiteY275" fmla="*/ 428060 h 2579628"/>
              <a:gd name="connsiteX276" fmla="*/ 2007917 w 3300542"/>
              <a:gd name="connsiteY276" fmla="*/ 428060 h 2579628"/>
              <a:gd name="connsiteX277" fmla="*/ 2060087 w 3300542"/>
              <a:gd name="connsiteY277" fmla="*/ 434890 h 2579628"/>
              <a:gd name="connsiteX278" fmla="*/ 2358200 w 3300542"/>
              <a:gd name="connsiteY278" fmla="*/ 521822 h 2579628"/>
              <a:gd name="connsiteX279" fmla="*/ 2360684 w 3300542"/>
              <a:gd name="connsiteY279" fmla="*/ 583917 h 2579628"/>
              <a:gd name="connsiteX280" fmla="*/ 2361616 w 3300542"/>
              <a:gd name="connsiteY280" fmla="*/ 629556 h 2579628"/>
              <a:gd name="connsiteX281" fmla="*/ 2306030 w 3300542"/>
              <a:gd name="connsiteY281" fmla="*/ 630487 h 2579628"/>
              <a:gd name="connsiteX282" fmla="*/ 2250444 w 3300542"/>
              <a:gd name="connsiteY282" fmla="*/ 631419 h 2579628"/>
              <a:gd name="connsiteX283" fmla="*/ 2252618 w 3300542"/>
              <a:gd name="connsiteY283" fmla="*/ 594473 h 2579628"/>
              <a:gd name="connsiteX284" fmla="*/ 2254481 w 3300542"/>
              <a:gd name="connsiteY284" fmla="*/ 531447 h 2579628"/>
              <a:gd name="connsiteX285" fmla="*/ 2254481 w 3300542"/>
              <a:gd name="connsiteY285" fmla="*/ 505678 h 2579628"/>
              <a:gd name="connsiteX286" fmla="*/ 2305409 w 3300542"/>
              <a:gd name="connsiteY286" fmla="*/ 505678 h 2579628"/>
              <a:gd name="connsiteX287" fmla="*/ 2356647 w 3300542"/>
              <a:gd name="connsiteY287" fmla="*/ 505678 h 2579628"/>
              <a:gd name="connsiteX288" fmla="*/ 2358200 w 3300542"/>
              <a:gd name="connsiteY288" fmla="*/ 521822 h 2579628"/>
              <a:gd name="connsiteX289" fmla="*/ 2066297 w 3300542"/>
              <a:gd name="connsiteY289" fmla="*/ 602234 h 2579628"/>
              <a:gd name="connsiteX290" fmla="*/ 2068161 w 3300542"/>
              <a:gd name="connsiteY290" fmla="*/ 656567 h 2579628"/>
              <a:gd name="connsiteX291" fmla="*/ 2068161 w 3300542"/>
              <a:gd name="connsiteY291" fmla="*/ 691961 h 2579628"/>
              <a:gd name="connsiteX292" fmla="*/ 2009159 w 3300542"/>
              <a:gd name="connsiteY292" fmla="*/ 691961 h 2579628"/>
              <a:gd name="connsiteX293" fmla="*/ 1950157 w 3300542"/>
              <a:gd name="connsiteY293" fmla="*/ 691961 h 2579628"/>
              <a:gd name="connsiteX294" fmla="*/ 1950157 w 3300542"/>
              <a:gd name="connsiteY294" fmla="*/ 656567 h 2579628"/>
              <a:gd name="connsiteX295" fmla="*/ 1952021 w 3300542"/>
              <a:gd name="connsiteY295" fmla="*/ 602234 h 2579628"/>
              <a:gd name="connsiteX296" fmla="*/ 1954194 w 3300542"/>
              <a:gd name="connsiteY296" fmla="*/ 583296 h 2579628"/>
              <a:gd name="connsiteX297" fmla="*/ 2009159 w 3300542"/>
              <a:gd name="connsiteY297" fmla="*/ 583296 h 2579628"/>
              <a:gd name="connsiteX298" fmla="*/ 2064124 w 3300542"/>
              <a:gd name="connsiteY298" fmla="*/ 583296 h 2579628"/>
              <a:gd name="connsiteX299" fmla="*/ 2066297 w 3300542"/>
              <a:gd name="connsiteY299" fmla="*/ 602234 h 2579628"/>
              <a:gd name="connsiteX300" fmla="*/ 2646687 w 3300542"/>
              <a:gd name="connsiteY300" fmla="*/ 619621 h 2579628"/>
              <a:gd name="connsiteX301" fmla="*/ 2648860 w 3300542"/>
              <a:gd name="connsiteY301" fmla="*/ 681715 h 2579628"/>
              <a:gd name="connsiteX302" fmla="*/ 2648860 w 3300542"/>
              <a:gd name="connsiteY302" fmla="*/ 710589 h 2579628"/>
              <a:gd name="connsiteX303" fmla="*/ 2594517 w 3300542"/>
              <a:gd name="connsiteY303" fmla="*/ 710589 h 2579628"/>
              <a:gd name="connsiteX304" fmla="*/ 2540173 w 3300542"/>
              <a:gd name="connsiteY304" fmla="*/ 710589 h 2579628"/>
              <a:gd name="connsiteX305" fmla="*/ 2540173 w 3300542"/>
              <a:gd name="connsiteY305" fmla="*/ 686372 h 2579628"/>
              <a:gd name="connsiteX306" fmla="*/ 2542347 w 3300542"/>
              <a:gd name="connsiteY306" fmla="*/ 624278 h 2579628"/>
              <a:gd name="connsiteX307" fmla="*/ 2544210 w 3300542"/>
              <a:gd name="connsiteY307" fmla="*/ 586400 h 2579628"/>
              <a:gd name="connsiteX308" fmla="*/ 2594517 w 3300542"/>
              <a:gd name="connsiteY308" fmla="*/ 586400 h 2579628"/>
              <a:gd name="connsiteX309" fmla="*/ 2644823 w 3300542"/>
              <a:gd name="connsiteY309" fmla="*/ 586400 h 2579628"/>
              <a:gd name="connsiteX310" fmla="*/ 2646687 w 3300542"/>
              <a:gd name="connsiteY310" fmla="*/ 619621 h 2579628"/>
              <a:gd name="connsiteX311" fmla="*/ 2363168 w 3300542"/>
              <a:gd name="connsiteY311" fmla="*/ 675506 h 2579628"/>
              <a:gd name="connsiteX312" fmla="*/ 2365342 w 3300542"/>
              <a:gd name="connsiteY312" fmla="*/ 729838 h 2579628"/>
              <a:gd name="connsiteX313" fmla="*/ 2367205 w 3300542"/>
              <a:gd name="connsiteY313" fmla="*/ 769579 h 2579628"/>
              <a:gd name="connsiteX314" fmla="*/ 2306651 w 3300542"/>
              <a:gd name="connsiteY314" fmla="*/ 769579 h 2579628"/>
              <a:gd name="connsiteX315" fmla="*/ 2246407 w 3300542"/>
              <a:gd name="connsiteY315" fmla="*/ 769579 h 2579628"/>
              <a:gd name="connsiteX316" fmla="*/ 2247339 w 3300542"/>
              <a:gd name="connsiteY316" fmla="*/ 725181 h 2579628"/>
              <a:gd name="connsiteX317" fmla="*/ 2250134 w 3300542"/>
              <a:gd name="connsiteY317" fmla="*/ 670849 h 2579628"/>
              <a:gd name="connsiteX318" fmla="*/ 2251687 w 3300542"/>
              <a:gd name="connsiteY318" fmla="*/ 660914 h 2579628"/>
              <a:gd name="connsiteX319" fmla="*/ 2307272 w 3300542"/>
              <a:gd name="connsiteY319" fmla="*/ 660914 h 2579628"/>
              <a:gd name="connsiteX320" fmla="*/ 2363168 w 3300542"/>
              <a:gd name="connsiteY320" fmla="*/ 660914 h 2579628"/>
              <a:gd name="connsiteX321" fmla="*/ 2363168 w 3300542"/>
              <a:gd name="connsiteY321" fmla="*/ 675506 h 2579628"/>
              <a:gd name="connsiteX322" fmla="*/ 1961026 w 3300542"/>
              <a:gd name="connsiteY322" fmla="*/ 723008 h 2579628"/>
              <a:gd name="connsiteX323" fmla="*/ 1947052 w 3300542"/>
              <a:gd name="connsiteY323" fmla="*/ 723008 h 2579628"/>
              <a:gd name="connsiteX324" fmla="*/ 1957300 w 3300542"/>
              <a:gd name="connsiteY324" fmla="*/ 720214 h 2579628"/>
              <a:gd name="connsiteX325" fmla="*/ 1961026 w 3300542"/>
              <a:gd name="connsiteY325" fmla="*/ 723008 h 2579628"/>
              <a:gd name="connsiteX326" fmla="*/ 2103872 w 3300542"/>
              <a:gd name="connsiteY326" fmla="*/ 750640 h 2579628"/>
              <a:gd name="connsiteX327" fmla="*/ 2160079 w 3300542"/>
              <a:gd name="connsiteY327" fmla="*/ 792554 h 2579628"/>
              <a:gd name="connsiteX328" fmla="*/ 2201069 w 3300542"/>
              <a:gd name="connsiteY328" fmla="*/ 847197 h 2579628"/>
              <a:gd name="connsiteX329" fmla="*/ 2224670 w 3300542"/>
              <a:gd name="connsiteY329" fmla="*/ 948100 h 2579628"/>
              <a:gd name="connsiteX330" fmla="*/ 2172190 w 3300542"/>
              <a:gd name="connsiteY330" fmla="*/ 1084707 h 2579628"/>
              <a:gd name="connsiteX331" fmla="*/ 2093624 w 3300542"/>
              <a:gd name="connsiteY331" fmla="*/ 1139351 h 2579628"/>
              <a:gd name="connsiteX332" fmla="*/ 2015370 w 3300542"/>
              <a:gd name="connsiteY332" fmla="*/ 1144008 h 2579628"/>
              <a:gd name="connsiteX333" fmla="*/ 1999222 w 3300542"/>
              <a:gd name="connsiteY333" fmla="*/ 1152701 h 2579628"/>
              <a:gd name="connsiteX334" fmla="*/ 2013817 w 3300542"/>
              <a:gd name="connsiteY334" fmla="*/ 1175055 h 2579628"/>
              <a:gd name="connsiteX335" fmla="*/ 1993322 w 3300542"/>
              <a:gd name="connsiteY335" fmla="*/ 1242738 h 2579628"/>
              <a:gd name="connsiteX336" fmla="*/ 1929352 w 3300542"/>
              <a:gd name="connsiteY336" fmla="*/ 1273785 h 2579628"/>
              <a:gd name="connsiteX337" fmla="*/ 1803896 w 3300542"/>
              <a:gd name="connsiteY337" fmla="*/ 1273785 h 2579628"/>
              <a:gd name="connsiteX338" fmla="*/ 1652044 w 3300542"/>
              <a:gd name="connsiteY338" fmla="*/ 1202376 h 2579628"/>
              <a:gd name="connsiteX339" fmla="*/ 1630617 w 3300542"/>
              <a:gd name="connsiteY339" fmla="*/ 1182506 h 2579628"/>
              <a:gd name="connsiteX340" fmla="*/ 1615712 w 3300542"/>
              <a:gd name="connsiteY340" fmla="*/ 1203929 h 2579628"/>
              <a:gd name="connsiteX341" fmla="*/ 1590558 w 3300542"/>
              <a:gd name="connsiteY341" fmla="*/ 1233423 h 2579628"/>
              <a:gd name="connsiteX342" fmla="*/ 1498019 w 3300542"/>
              <a:gd name="connsiteY342" fmla="*/ 1244911 h 2579628"/>
              <a:gd name="connsiteX343" fmla="*/ 1315425 w 3300542"/>
              <a:gd name="connsiteY343" fmla="*/ 1353886 h 2579628"/>
              <a:gd name="connsiteX344" fmla="*/ 1291513 w 3300542"/>
              <a:gd name="connsiteY344" fmla="*/ 1387417 h 2579628"/>
              <a:gd name="connsiteX345" fmla="*/ 1212638 w 3300542"/>
              <a:gd name="connsiteY345" fmla="*/ 1387417 h 2579628"/>
              <a:gd name="connsiteX346" fmla="*/ 1132209 w 3300542"/>
              <a:gd name="connsiteY346" fmla="*/ 1384623 h 2579628"/>
              <a:gd name="connsiteX347" fmla="*/ 1126930 w 3300542"/>
              <a:gd name="connsiteY347" fmla="*/ 1352334 h 2579628"/>
              <a:gd name="connsiteX348" fmla="*/ 1138109 w 3300542"/>
              <a:gd name="connsiteY348" fmla="*/ 1226904 h 2579628"/>
              <a:gd name="connsiteX349" fmla="*/ 1241828 w 3300542"/>
              <a:gd name="connsiteY349" fmla="*/ 1121964 h 2579628"/>
              <a:gd name="connsiteX350" fmla="*/ 1270087 w 3300542"/>
              <a:gd name="connsiteY350" fmla="*/ 1091848 h 2579628"/>
              <a:gd name="connsiteX351" fmla="*/ 1299587 w 3300542"/>
              <a:gd name="connsiteY351" fmla="*/ 1028823 h 2579628"/>
              <a:gd name="connsiteX352" fmla="*/ 1376289 w 3300542"/>
              <a:gd name="connsiteY352" fmla="*/ 985977 h 2579628"/>
              <a:gd name="connsiteX353" fmla="*/ 1453613 w 3300542"/>
              <a:gd name="connsiteY353" fmla="*/ 940959 h 2579628"/>
              <a:gd name="connsiteX354" fmla="*/ 1483113 w 3300542"/>
              <a:gd name="connsiteY354" fmla="*/ 899977 h 2579628"/>
              <a:gd name="connsiteX355" fmla="*/ 1591490 w 3300542"/>
              <a:gd name="connsiteY355" fmla="*/ 804351 h 2579628"/>
              <a:gd name="connsiteX356" fmla="*/ 1697072 w 3300542"/>
              <a:gd name="connsiteY356" fmla="*/ 773304 h 2579628"/>
              <a:gd name="connsiteX357" fmla="*/ 1767874 w 3300542"/>
              <a:gd name="connsiteY357" fmla="*/ 788517 h 2579628"/>
              <a:gd name="connsiteX358" fmla="*/ 1792716 w 3300542"/>
              <a:gd name="connsiteY358" fmla="*/ 798142 h 2579628"/>
              <a:gd name="connsiteX359" fmla="*/ 1860102 w 3300542"/>
              <a:gd name="connsiteY359" fmla="*/ 780756 h 2579628"/>
              <a:gd name="connsiteX360" fmla="*/ 2058844 w 3300542"/>
              <a:gd name="connsiteY360" fmla="*/ 736358 h 2579628"/>
              <a:gd name="connsiteX361" fmla="*/ 2103872 w 3300542"/>
              <a:gd name="connsiteY361" fmla="*/ 750640 h 2579628"/>
              <a:gd name="connsiteX362" fmla="*/ 2651966 w 3300542"/>
              <a:gd name="connsiteY362" fmla="*/ 768958 h 2579628"/>
              <a:gd name="connsiteX363" fmla="*/ 2653829 w 3300542"/>
              <a:gd name="connsiteY363" fmla="*/ 823290 h 2579628"/>
              <a:gd name="connsiteX364" fmla="*/ 2656003 w 3300542"/>
              <a:gd name="connsiteY364" fmla="*/ 847197 h 2579628"/>
              <a:gd name="connsiteX365" fmla="*/ 2594517 w 3300542"/>
              <a:gd name="connsiteY365" fmla="*/ 847197 h 2579628"/>
              <a:gd name="connsiteX366" fmla="*/ 2533031 w 3300542"/>
              <a:gd name="connsiteY366" fmla="*/ 847197 h 2579628"/>
              <a:gd name="connsiteX367" fmla="*/ 2534894 w 3300542"/>
              <a:gd name="connsiteY367" fmla="*/ 816770 h 2579628"/>
              <a:gd name="connsiteX368" fmla="*/ 2537068 w 3300542"/>
              <a:gd name="connsiteY368" fmla="*/ 762438 h 2579628"/>
              <a:gd name="connsiteX369" fmla="*/ 2537068 w 3300542"/>
              <a:gd name="connsiteY369" fmla="*/ 738531 h 2579628"/>
              <a:gd name="connsiteX370" fmla="*/ 2594517 w 3300542"/>
              <a:gd name="connsiteY370" fmla="*/ 738531 h 2579628"/>
              <a:gd name="connsiteX371" fmla="*/ 2651966 w 3300542"/>
              <a:gd name="connsiteY371" fmla="*/ 738531 h 2579628"/>
              <a:gd name="connsiteX372" fmla="*/ 2651966 w 3300542"/>
              <a:gd name="connsiteY372" fmla="*/ 768958 h 2579628"/>
              <a:gd name="connsiteX373" fmla="*/ 2367516 w 3300542"/>
              <a:gd name="connsiteY373" fmla="*/ 810561 h 2579628"/>
              <a:gd name="connsiteX374" fmla="*/ 2370932 w 3300542"/>
              <a:gd name="connsiteY374" fmla="*/ 886626 h 2579628"/>
              <a:gd name="connsiteX375" fmla="*/ 2372795 w 3300542"/>
              <a:gd name="connsiteY375" fmla="*/ 949652 h 2579628"/>
              <a:gd name="connsiteX376" fmla="*/ 2314104 w 3300542"/>
              <a:gd name="connsiteY376" fmla="*/ 949652 h 2579628"/>
              <a:gd name="connsiteX377" fmla="*/ 2255413 w 3300542"/>
              <a:gd name="connsiteY377" fmla="*/ 949652 h 2579628"/>
              <a:gd name="connsiteX378" fmla="*/ 2253550 w 3300542"/>
              <a:gd name="connsiteY378" fmla="*/ 926988 h 2579628"/>
              <a:gd name="connsiteX379" fmla="*/ 2246718 w 3300542"/>
              <a:gd name="connsiteY379" fmla="*/ 886626 h 2579628"/>
              <a:gd name="connsiteX380" fmla="*/ 2244234 w 3300542"/>
              <a:gd name="connsiteY380" fmla="*/ 832915 h 2579628"/>
              <a:gd name="connsiteX381" fmla="*/ 2246097 w 3300542"/>
              <a:gd name="connsiteY381" fmla="*/ 797521 h 2579628"/>
              <a:gd name="connsiteX382" fmla="*/ 2306030 w 3300542"/>
              <a:gd name="connsiteY382" fmla="*/ 797521 h 2579628"/>
              <a:gd name="connsiteX383" fmla="*/ 2365963 w 3300542"/>
              <a:gd name="connsiteY383" fmla="*/ 797521 h 2579628"/>
              <a:gd name="connsiteX384" fmla="*/ 2367516 w 3300542"/>
              <a:gd name="connsiteY384" fmla="*/ 810561 h 2579628"/>
              <a:gd name="connsiteX385" fmla="*/ 2656313 w 3300542"/>
              <a:gd name="connsiteY385" fmla="*/ 916121 h 2579628"/>
              <a:gd name="connsiteX386" fmla="*/ 2659418 w 3300542"/>
              <a:gd name="connsiteY386" fmla="*/ 990635 h 2579628"/>
              <a:gd name="connsiteX387" fmla="*/ 2660971 w 3300542"/>
              <a:gd name="connsiteY387" fmla="*/ 1027270 h 2579628"/>
              <a:gd name="connsiteX388" fmla="*/ 2594517 w 3300542"/>
              <a:gd name="connsiteY388" fmla="*/ 1027270 h 2579628"/>
              <a:gd name="connsiteX389" fmla="*/ 2528062 w 3300542"/>
              <a:gd name="connsiteY389" fmla="*/ 1027270 h 2579628"/>
              <a:gd name="connsiteX390" fmla="*/ 2529615 w 3300542"/>
              <a:gd name="connsiteY390" fmla="*/ 972006 h 2579628"/>
              <a:gd name="connsiteX391" fmla="*/ 2532720 w 3300542"/>
              <a:gd name="connsiteY391" fmla="*/ 897493 h 2579628"/>
              <a:gd name="connsiteX392" fmla="*/ 2534584 w 3300542"/>
              <a:gd name="connsiteY392" fmla="*/ 878244 h 2579628"/>
              <a:gd name="connsiteX393" fmla="*/ 2594517 w 3300542"/>
              <a:gd name="connsiteY393" fmla="*/ 878244 h 2579628"/>
              <a:gd name="connsiteX394" fmla="*/ 2654450 w 3300542"/>
              <a:gd name="connsiteY394" fmla="*/ 878244 h 2579628"/>
              <a:gd name="connsiteX395" fmla="*/ 2656313 w 3300542"/>
              <a:gd name="connsiteY395" fmla="*/ 916121 h 2579628"/>
              <a:gd name="connsiteX396" fmla="*/ 1275055 w 3300542"/>
              <a:gd name="connsiteY396" fmla="*/ 979147 h 2579628"/>
              <a:gd name="connsiteX397" fmla="*/ 1278782 w 3300542"/>
              <a:gd name="connsiteY397" fmla="*/ 1009263 h 2579628"/>
              <a:gd name="connsiteX398" fmla="*/ 1243070 w 3300542"/>
              <a:gd name="connsiteY398" fmla="*/ 1072910 h 2579628"/>
              <a:gd name="connsiteX399" fmla="*/ 1241517 w 3300542"/>
              <a:gd name="connsiteY399" fmla="*/ 1088433 h 2579628"/>
              <a:gd name="connsiteX400" fmla="*/ 1220712 w 3300542"/>
              <a:gd name="connsiteY400" fmla="*/ 1088433 h 2579628"/>
              <a:gd name="connsiteX401" fmla="*/ 1130035 w 3300542"/>
              <a:gd name="connsiteY401" fmla="*/ 1162325 h 2579628"/>
              <a:gd name="connsiteX402" fmla="*/ 1101466 w 3300542"/>
              <a:gd name="connsiteY402" fmla="*/ 1377172 h 2579628"/>
              <a:gd name="connsiteX403" fmla="*/ 1103019 w 3300542"/>
              <a:gd name="connsiteY403" fmla="*/ 1387417 h 2579628"/>
              <a:gd name="connsiteX404" fmla="*/ 1018864 w 3300542"/>
              <a:gd name="connsiteY404" fmla="*/ 1387417 h 2579628"/>
              <a:gd name="connsiteX405" fmla="*/ 925393 w 3300542"/>
              <a:gd name="connsiteY405" fmla="*/ 1380587 h 2579628"/>
              <a:gd name="connsiteX406" fmla="*/ 916077 w 3300542"/>
              <a:gd name="connsiteY406" fmla="*/ 1368168 h 2579628"/>
              <a:gd name="connsiteX407" fmla="*/ 894961 w 3300542"/>
              <a:gd name="connsiteY407" fmla="*/ 1347056 h 2579628"/>
              <a:gd name="connsiteX408" fmla="*/ 879123 w 3300542"/>
              <a:gd name="connsiteY408" fmla="*/ 1368168 h 2579628"/>
              <a:gd name="connsiteX409" fmla="*/ 856144 w 3300542"/>
              <a:gd name="connsiteY409" fmla="*/ 1393937 h 2579628"/>
              <a:gd name="connsiteX410" fmla="*/ 785342 w 3300542"/>
              <a:gd name="connsiteY410" fmla="*/ 1400457 h 2579628"/>
              <a:gd name="connsiteX411" fmla="*/ 713609 w 3300542"/>
              <a:gd name="connsiteY411" fmla="*/ 1406046 h 2579628"/>
              <a:gd name="connsiteX412" fmla="*/ 630385 w 3300542"/>
              <a:gd name="connsiteY412" fmla="*/ 1488942 h 2579628"/>
              <a:gd name="connsiteX413" fmla="*/ 607406 w 3300542"/>
              <a:gd name="connsiteY413" fmla="*/ 1520920 h 2579628"/>
              <a:gd name="connsiteX414" fmla="*/ 541572 w 3300542"/>
              <a:gd name="connsiteY414" fmla="*/ 1520920 h 2579628"/>
              <a:gd name="connsiteX415" fmla="*/ 475739 w 3300542"/>
              <a:gd name="connsiteY415" fmla="*/ 1520920 h 2579628"/>
              <a:gd name="connsiteX416" fmla="*/ 473255 w 3300542"/>
              <a:gd name="connsiteY416" fmla="*/ 1507570 h 2579628"/>
              <a:gd name="connsiteX417" fmla="*/ 477913 w 3300542"/>
              <a:gd name="connsiteY417" fmla="*/ 1400457 h 2579628"/>
              <a:gd name="connsiteX418" fmla="*/ 526356 w 3300542"/>
              <a:gd name="connsiteY418" fmla="*/ 1303590 h 2579628"/>
              <a:gd name="connsiteX419" fmla="*/ 567036 w 3300542"/>
              <a:gd name="connsiteY419" fmla="*/ 1301106 h 2579628"/>
              <a:gd name="connsiteX420" fmla="*/ 587221 w 3300542"/>
              <a:gd name="connsiteY420" fmla="*/ 1297691 h 2579628"/>
              <a:gd name="connsiteX421" fmla="*/ 593121 w 3300542"/>
              <a:gd name="connsiteY421" fmla="*/ 1273474 h 2579628"/>
              <a:gd name="connsiteX422" fmla="*/ 619206 w 3300542"/>
              <a:gd name="connsiteY422" fmla="*/ 1220384 h 2579628"/>
              <a:gd name="connsiteX423" fmla="*/ 678518 w 3300542"/>
              <a:gd name="connsiteY423" fmla="*/ 1187163 h 2579628"/>
              <a:gd name="connsiteX424" fmla="*/ 767021 w 3300542"/>
              <a:gd name="connsiteY424" fmla="*/ 1120722 h 2579628"/>
              <a:gd name="connsiteX425" fmla="*/ 912661 w 3300542"/>
              <a:gd name="connsiteY425" fmla="*/ 1012988 h 2579628"/>
              <a:gd name="connsiteX426" fmla="*/ 1007064 w 3300542"/>
              <a:gd name="connsiteY426" fmla="*/ 1017335 h 2579628"/>
              <a:gd name="connsiteX427" fmla="*/ 1060476 w 3300542"/>
              <a:gd name="connsiteY427" fmla="*/ 1021061 h 2579628"/>
              <a:gd name="connsiteX428" fmla="*/ 1253318 w 3300542"/>
              <a:gd name="connsiteY428" fmla="*/ 974800 h 2579628"/>
              <a:gd name="connsiteX429" fmla="*/ 1275055 w 3300542"/>
              <a:gd name="connsiteY429" fmla="*/ 979147 h 2579628"/>
              <a:gd name="connsiteX430" fmla="*/ 2373727 w 3300542"/>
              <a:gd name="connsiteY430" fmla="*/ 987530 h 2579628"/>
              <a:gd name="connsiteX431" fmla="*/ 2376521 w 3300542"/>
              <a:gd name="connsiteY431" fmla="*/ 1041862 h 2579628"/>
              <a:gd name="connsiteX432" fmla="*/ 2377453 w 3300542"/>
              <a:gd name="connsiteY432" fmla="*/ 1086260 h 2579628"/>
              <a:gd name="connsiteX433" fmla="*/ 2306651 w 3300542"/>
              <a:gd name="connsiteY433" fmla="*/ 1086260 h 2579628"/>
              <a:gd name="connsiteX434" fmla="*/ 2235849 w 3300542"/>
              <a:gd name="connsiteY434" fmla="*/ 1086260 h 2579628"/>
              <a:gd name="connsiteX435" fmla="*/ 2235849 w 3300542"/>
              <a:gd name="connsiteY435" fmla="*/ 1066700 h 2579628"/>
              <a:gd name="connsiteX436" fmla="*/ 2245165 w 3300542"/>
              <a:gd name="connsiteY436" fmla="*/ 1013299 h 2579628"/>
              <a:gd name="connsiteX437" fmla="*/ 2254481 w 3300542"/>
              <a:gd name="connsiteY437" fmla="*/ 978216 h 2579628"/>
              <a:gd name="connsiteX438" fmla="*/ 2313483 w 3300542"/>
              <a:gd name="connsiteY438" fmla="*/ 977595 h 2579628"/>
              <a:gd name="connsiteX439" fmla="*/ 2372174 w 3300542"/>
              <a:gd name="connsiteY439" fmla="*/ 977595 h 2579628"/>
              <a:gd name="connsiteX440" fmla="*/ 2373727 w 3300542"/>
              <a:gd name="connsiteY440" fmla="*/ 987530 h 2579628"/>
              <a:gd name="connsiteX441" fmla="*/ 2664077 w 3300542"/>
              <a:gd name="connsiteY441" fmla="*/ 1131899 h 2579628"/>
              <a:gd name="connsiteX442" fmla="*/ 2664387 w 3300542"/>
              <a:gd name="connsiteY442" fmla="*/ 1166982 h 2579628"/>
              <a:gd name="connsiteX443" fmla="*/ 2594517 w 3300542"/>
              <a:gd name="connsiteY443" fmla="*/ 1166982 h 2579628"/>
              <a:gd name="connsiteX444" fmla="*/ 2524646 w 3300542"/>
              <a:gd name="connsiteY444" fmla="*/ 1166982 h 2579628"/>
              <a:gd name="connsiteX445" fmla="*/ 2524646 w 3300542"/>
              <a:gd name="connsiteY445" fmla="*/ 1141213 h 2579628"/>
              <a:gd name="connsiteX446" fmla="*/ 2526510 w 3300542"/>
              <a:gd name="connsiteY446" fmla="*/ 1086881 h 2579628"/>
              <a:gd name="connsiteX447" fmla="*/ 2528683 w 3300542"/>
              <a:gd name="connsiteY447" fmla="*/ 1058317 h 2579628"/>
              <a:gd name="connsiteX448" fmla="*/ 2594206 w 3300542"/>
              <a:gd name="connsiteY448" fmla="*/ 1057696 h 2579628"/>
              <a:gd name="connsiteX449" fmla="*/ 2659729 w 3300542"/>
              <a:gd name="connsiteY449" fmla="*/ 1056765 h 2579628"/>
              <a:gd name="connsiteX450" fmla="*/ 2661592 w 3300542"/>
              <a:gd name="connsiteY450" fmla="*/ 1076946 h 2579628"/>
              <a:gd name="connsiteX451" fmla="*/ 2664077 w 3300542"/>
              <a:gd name="connsiteY451" fmla="*/ 1131899 h 2579628"/>
              <a:gd name="connsiteX452" fmla="*/ 2202001 w 3300542"/>
              <a:gd name="connsiteY452" fmla="*/ 1224420 h 2579628"/>
              <a:gd name="connsiteX453" fmla="*/ 2195480 w 3300542"/>
              <a:gd name="connsiteY453" fmla="*/ 1427779 h 2579628"/>
              <a:gd name="connsiteX454" fmla="*/ 2189269 w 3300542"/>
              <a:gd name="connsiteY454" fmla="*/ 1598538 h 2579628"/>
              <a:gd name="connsiteX455" fmla="*/ 2184301 w 3300542"/>
              <a:gd name="connsiteY455" fmla="*/ 1723658 h 2579628"/>
              <a:gd name="connsiteX456" fmla="*/ 2180264 w 3300542"/>
              <a:gd name="connsiteY456" fmla="*/ 1781096 h 2579628"/>
              <a:gd name="connsiteX457" fmla="*/ 2155731 w 3300542"/>
              <a:gd name="connsiteY457" fmla="*/ 1764641 h 2579628"/>
              <a:gd name="connsiteX458" fmla="*/ 2133373 w 3300542"/>
              <a:gd name="connsiteY458" fmla="*/ 1749117 h 2579628"/>
              <a:gd name="connsiteX459" fmla="*/ 2133373 w 3300542"/>
              <a:gd name="connsiteY459" fmla="*/ 1718070 h 2579628"/>
              <a:gd name="connsiteX460" fmla="*/ 2127162 w 3300542"/>
              <a:gd name="connsiteY460" fmla="*/ 1539549 h 2579628"/>
              <a:gd name="connsiteX461" fmla="*/ 2120951 w 3300542"/>
              <a:gd name="connsiteY461" fmla="*/ 1371894 h 2579628"/>
              <a:gd name="connsiteX462" fmla="*/ 2115983 w 3300542"/>
              <a:gd name="connsiteY462" fmla="*/ 1219763 h 2579628"/>
              <a:gd name="connsiteX463" fmla="*/ 2114120 w 3300542"/>
              <a:gd name="connsiteY463" fmla="*/ 1162325 h 2579628"/>
              <a:gd name="connsiteX464" fmla="*/ 2138031 w 3300542"/>
              <a:gd name="connsiteY464" fmla="*/ 1148354 h 2579628"/>
              <a:gd name="connsiteX465" fmla="*/ 2182748 w 3300542"/>
              <a:gd name="connsiteY465" fmla="*/ 1114202 h 2579628"/>
              <a:gd name="connsiteX466" fmla="*/ 2203243 w 3300542"/>
              <a:gd name="connsiteY466" fmla="*/ 1094022 h 2579628"/>
              <a:gd name="connsiteX467" fmla="*/ 2204175 w 3300542"/>
              <a:gd name="connsiteY467" fmla="*/ 1109545 h 2579628"/>
              <a:gd name="connsiteX468" fmla="*/ 2202001 w 3300542"/>
              <a:gd name="connsiteY468" fmla="*/ 1224420 h 2579628"/>
              <a:gd name="connsiteX469" fmla="*/ 2379937 w 3300542"/>
              <a:gd name="connsiteY469" fmla="*/ 1162946 h 2579628"/>
              <a:gd name="connsiteX470" fmla="*/ 2382732 w 3300542"/>
              <a:gd name="connsiteY470" fmla="*/ 1239012 h 2579628"/>
              <a:gd name="connsiteX471" fmla="*/ 2383664 w 3300542"/>
              <a:gd name="connsiteY471" fmla="*/ 1266333 h 2579628"/>
              <a:gd name="connsiteX472" fmla="*/ 2306341 w 3300542"/>
              <a:gd name="connsiteY472" fmla="*/ 1266333 h 2579628"/>
              <a:gd name="connsiteX473" fmla="*/ 2229328 w 3300542"/>
              <a:gd name="connsiteY473" fmla="*/ 1266333 h 2579628"/>
              <a:gd name="connsiteX474" fmla="*/ 2231191 w 3300542"/>
              <a:gd name="connsiteY474" fmla="*/ 1209517 h 2579628"/>
              <a:gd name="connsiteX475" fmla="*/ 2234607 w 3300542"/>
              <a:gd name="connsiteY475" fmla="*/ 1133452 h 2579628"/>
              <a:gd name="connsiteX476" fmla="*/ 2236470 w 3300542"/>
              <a:gd name="connsiteY476" fmla="*/ 1114202 h 2579628"/>
              <a:gd name="connsiteX477" fmla="*/ 2307272 w 3300542"/>
              <a:gd name="connsiteY477" fmla="*/ 1114202 h 2579628"/>
              <a:gd name="connsiteX478" fmla="*/ 2378074 w 3300542"/>
              <a:gd name="connsiteY478" fmla="*/ 1114202 h 2579628"/>
              <a:gd name="connsiteX479" fmla="*/ 2379937 w 3300542"/>
              <a:gd name="connsiteY479" fmla="*/ 1162946 h 2579628"/>
              <a:gd name="connsiteX480" fmla="*/ 2086793 w 3300542"/>
              <a:gd name="connsiteY480" fmla="*/ 1180954 h 2579628"/>
              <a:gd name="connsiteX481" fmla="*/ 2067850 w 3300542"/>
              <a:gd name="connsiteY481" fmla="*/ 1188716 h 2579628"/>
              <a:gd name="connsiteX482" fmla="*/ 2050150 w 3300542"/>
              <a:gd name="connsiteY482" fmla="*/ 1183127 h 2579628"/>
              <a:gd name="connsiteX483" fmla="*/ 2063503 w 3300542"/>
              <a:gd name="connsiteY483" fmla="*/ 1175986 h 2579628"/>
              <a:gd name="connsiteX484" fmla="*/ 2086793 w 3300542"/>
              <a:gd name="connsiteY484" fmla="*/ 1180954 h 2579628"/>
              <a:gd name="connsiteX485" fmla="*/ 2668424 w 3300542"/>
              <a:gd name="connsiteY485" fmla="*/ 1248326 h 2579628"/>
              <a:gd name="connsiteX486" fmla="*/ 2670598 w 3300542"/>
              <a:gd name="connsiteY486" fmla="*/ 1324392 h 2579628"/>
              <a:gd name="connsiteX487" fmla="*/ 2670598 w 3300542"/>
              <a:gd name="connsiteY487" fmla="*/ 1347056 h 2579628"/>
              <a:gd name="connsiteX488" fmla="*/ 2594517 w 3300542"/>
              <a:gd name="connsiteY488" fmla="*/ 1347056 h 2579628"/>
              <a:gd name="connsiteX489" fmla="*/ 2518436 w 3300542"/>
              <a:gd name="connsiteY489" fmla="*/ 1347056 h 2579628"/>
              <a:gd name="connsiteX490" fmla="*/ 2518436 w 3300542"/>
              <a:gd name="connsiteY490" fmla="*/ 1327496 h 2579628"/>
              <a:gd name="connsiteX491" fmla="*/ 2520610 w 3300542"/>
              <a:gd name="connsiteY491" fmla="*/ 1251431 h 2579628"/>
              <a:gd name="connsiteX492" fmla="*/ 2522473 w 3300542"/>
              <a:gd name="connsiteY492" fmla="*/ 1194925 h 2579628"/>
              <a:gd name="connsiteX493" fmla="*/ 2594517 w 3300542"/>
              <a:gd name="connsiteY493" fmla="*/ 1194925 h 2579628"/>
              <a:gd name="connsiteX494" fmla="*/ 2666561 w 3300542"/>
              <a:gd name="connsiteY494" fmla="*/ 1194925 h 2579628"/>
              <a:gd name="connsiteX495" fmla="*/ 2668424 w 3300542"/>
              <a:gd name="connsiteY495" fmla="*/ 1248326 h 2579628"/>
              <a:gd name="connsiteX496" fmla="*/ 2087724 w 3300542"/>
              <a:gd name="connsiteY496" fmla="*/ 1237460 h 2579628"/>
              <a:gd name="connsiteX497" fmla="*/ 2089898 w 3300542"/>
              <a:gd name="connsiteY497" fmla="*/ 1293344 h 2579628"/>
              <a:gd name="connsiteX498" fmla="*/ 2089898 w 3300542"/>
              <a:gd name="connsiteY498" fmla="*/ 1328428 h 2579628"/>
              <a:gd name="connsiteX499" fmla="*/ 2009159 w 3300542"/>
              <a:gd name="connsiteY499" fmla="*/ 1328428 h 2579628"/>
              <a:gd name="connsiteX500" fmla="*/ 1928420 w 3300542"/>
              <a:gd name="connsiteY500" fmla="*/ 1328428 h 2579628"/>
              <a:gd name="connsiteX501" fmla="*/ 1928420 w 3300542"/>
              <a:gd name="connsiteY501" fmla="*/ 1316319 h 2579628"/>
              <a:gd name="connsiteX502" fmla="*/ 1943326 w 3300542"/>
              <a:gd name="connsiteY502" fmla="*/ 1300485 h 2579628"/>
              <a:gd name="connsiteX503" fmla="*/ 2035554 w 3300542"/>
              <a:gd name="connsiteY503" fmla="*/ 1236218 h 2579628"/>
              <a:gd name="connsiteX504" fmla="*/ 2066608 w 3300542"/>
              <a:gd name="connsiteY504" fmla="*/ 1216658 h 2579628"/>
              <a:gd name="connsiteX505" fmla="*/ 2085861 w 3300542"/>
              <a:gd name="connsiteY505" fmla="*/ 1216658 h 2579628"/>
              <a:gd name="connsiteX506" fmla="*/ 2087724 w 3300542"/>
              <a:gd name="connsiteY506" fmla="*/ 1237460 h 2579628"/>
              <a:gd name="connsiteX507" fmla="*/ 1661050 w 3300542"/>
              <a:gd name="connsiteY507" fmla="*/ 1252362 h 2579628"/>
              <a:gd name="connsiteX508" fmla="*/ 1768495 w 3300542"/>
              <a:gd name="connsiteY508" fmla="*/ 1295207 h 2579628"/>
              <a:gd name="connsiteX509" fmla="*/ 1882461 w 3300542"/>
              <a:gd name="connsiteY509" fmla="*/ 1309179 h 2579628"/>
              <a:gd name="connsiteX510" fmla="*/ 1898298 w 3300542"/>
              <a:gd name="connsiteY510" fmla="*/ 1308247 h 2579628"/>
              <a:gd name="connsiteX511" fmla="*/ 1896435 w 3300542"/>
              <a:gd name="connsiteY511" fmla="*/ 1379966 h 2579628"/>
              <a:gd name="connsiteX512" fmla="*/ 1891156 w 3300542"/>
              <a:gd name="connsiteY512" fmla="*/ 1546068 h 2579628"/>
              <a:gd name="connsiteX513" fmla="*/ 1885566 w 3300542"/>
              <a:gd name="connsiteY513" fmla="*/ 1703478 h 2579628"/>
              <a:gd name="connsiteX514" fmla="*/ 1883392 w 3300542"/>
              <a:gd name="connsiteY514" fmla="*/ 1766503 h 2579628"/>
              <a:gd name="connsiteX515" fmla="*/ 1855755 w 3300542"/>
              <a:gd name="connsiteY515" fmla="*/ 1743218 h 2579628"/>
              <a:gd name="connsiteX516" fmla="*/ 1826565 w 3300542"/>
              <a:gd name="connsiteY516" fmla="*/ 1721175 h 2579628"/>
              <a:gd name="connsiteX517" fmla="*/ 1823149 w 3300542"/>
              <a:gd name="connsiteY517" fmla="*/ 1824251 h 2579628"/>
              <a:gd name="connsiteX518" fmla="*/ 1821286 w 3300542"/>
              <a:gd name="connsiteY518" fmla="*/ 1926086 h 2579628"/>
              <a:gd name="connsiteX519" fmla="*/ 1709804 w 3300542"/>
              <a:gd name="connsiteY519" fmla="*/ 1926086 h 2579628"/>
              <a:gd name="connsiteX520" fmla="*/ 1598632 w 3300542"/>
              <a:gd name="connsiteY520" fmla="*/ 1926086 h 2579628"/>
              <a:gd name="connsiteX521" fmla="*/ 1589316 w 3300542"/>
              <a:gd name="connsiteY521" fmla="*/ 1888829 h 2579628"/>
              <a:gd name="connsiteX522" fmla="*/ 1558884 w 3300542"/>
              <a:gd name="connsiteY522" fmla="*/ 1705651 h 2579628"/>
              <a:gd name="connsiteX523" fmla="*/ 1558573 w 3300542"/>
              <a:gd name="connsiteY523" fmla="*/ 1527130 h 2579628"/>
              <a:gd name="connsiteX524" fmla="*/ 1560436 w 3300542"/>
              <a:gd name="connsiteY524" fmla="*/ 1506949 h 2579628"/>
              <a:gd name="connsiteX525" fmla="*/ 1578447 w 3300542"/>
              <a:gd name="connsiteY525" fmla="*/ 1506018 h 2579628"/>
              <a:gd name="connsiteX526" fmla="*/ 1596148 w 3300542"/>
              <a:gd name="connsiteY526" fmla="*/ 1505086 h 2579628"/>
              <a:gd name="connsiteX527" fmla="*/ 1595527 w 3300542"/>
              <a:gd name="connsiteY527" fmla="*/ 1447028 h 2579628"/>
              <a:gd name="connsiteX528" fmla="*/ 1594595 w 3300542"/>
              <a:gd name="connsiteY528" fmla="*/ 1388970 h 2579628"/>
              <a:gd name="connsiteX529" fmla="*/ 1461997 w 3300542"/>
              <a:gd name="connsiteY529" fmla="*/ 1388038 h 2579628"/>
              <a:gd name="connsiteX530" fmla="*/ 1329088 w 3300542"/>
              <a:gd name="connsiteY530" fmla="*/ 1384934 h 2579628"/>
              <a:gd name="connsiteX531" fmla="*/ 1351447 w 3300542"/>
              <a:gd name="connsiteY531" fmla="*/ 1353266 h 2579628"/>
              <a:gd name="connsiteX532" fmla="*/ 1460755 w 3300542"/>
              <a:gd name="connsiteY532" fmla="*/ 1272232 h 2579628"/>
              <a:gd name="connsiteX533" fmla="*/ 1514788 w 3300542"/>
              <a:gd name="connsiteY533" fmla="*/ 1274095 h 2579628"/>
              <a:gd name="connsiteX534" fmla="*/ 1627201 w 3300542"/>
              <a:gd name="connsiteY534" fmla="*/ 1244911 h 2579628"/>
              <a:gd name="connsiteX535" fmla="*/ 1637139 w 3300542"/>
              <a:gd name="connsiteY535" fmla="*/ 1238391 h 2579628"/>
              <a:gd name="connsiteX536" fmla="*/ 1661050 w 3300542"/>
              <a:gd name="connsiteY536" fmla="*/ 1252362 h 2579628"/>
              <a:gd name="connsiteX537" fmla="*/ 2384906 w 3300542"/>
              <a:gd name="connsiteY537" fmla="*/ 1313525 h 2579628"/>
              <a:gd name="connsiteX538" fmla="*/ 2387080 w 3300542"/>
              <a:gd name="connsiteY538" fmla="*/ 1367858 h 2579628"/>
              <a:gd name="connsiteX539" fmla="*/ 2388943 w 3300542"/>
              <a:gd name="connsiteY539" fmla="*/ 1402941 h 2579628"/>
              <a:gd name="connsiteX540" fmla="*/ 2306962 w 3300542"/>
              <a:gd name="connsiteY540" fmla="*/ 1402941 h 2579628"/>
              <a:gd name="connsiteX541" fmla="*/ 2224981 w 3300542"/>
              <a:gd name="connsiteY541" fmla="*/ 1402941 h 2579628"/>
              <a:gd name="connsiteX542" fmla="*/ 2225912 w 3300542"/>
              <a:gd name="connsiteY542" fmla="*/ 1358544 h 2579628"/>
              <a:gd name="connsiteX543" fmla="*/ 2228396 w 3300542"/>
              <a:gd name="connsiteY543" fmla="*/ 1304211 h 2579628"/>
              <a:gd name="connsiteX544" fmla="*/ 2229949 w 3300542"/>
              <a:gd name="connsiteY544" fmla="*/ 1294276 h 2579628"/>
              <a:gd name="connsiteX545" fmla="*/ 2307272 w 3300542"/>
              <a:gd name="connsiteY545" fmla="*/ 1294276 h 2579628"/>
              <a:gd name="connsiteX546" fmla="*/ 2384906 w 3300542"/>
              <a:gd name="connsiteY546" fmla="*/ 1294276 h 2579628"/>
              <a:gd name="connsiteX547" fmla="*/ 2384906 w 3300542"/>
              <a:gd name="connsiteY547" fmla="*/ 1313525 h 2579628"/>
              <a:gd name="connsiteX548" fmla="*/ 2093003 w 3300542"/>
              <a:gd name="connsiteY548" fmla="*/ 1377172 h 2579628"/>
              <a:gd name="connsiteX549" fmla="*/ 2095177 w 3300542"/>
              <a:gd name="connsiteY549" fmla="*/ 1451685 h 2579628"/>
              <a:gd name="connsiteX550" fmla="*/ 2097040 w 3300542"/>
              <a:gd name="connsiteY550" fmla="*/ 1505397 h 2579628"/>
              <a:gd name="connsiteX551" fmla="*/ 2009159 w 3300542"/>
              <a:gd name="connsiteY551" fmla="*/ 1505397 h 2579628"/>
              <a:gd name="connsiteX552" fmla="*/ 1921278 w 3300542"/>
              <a:gd name="connsiteY552" fmla="*/ 1505397 h 2579628"/>
              <a:gd name="connsiteX553" fmla="*/ 1923141 w 3300542"/>
              <a:gd name="connsiteY553" fmla="*/ 1456342 h 2579628"/>
              <a:gd name="connsiteX554" fmla="*/ 1925315 w 3300542"/>
              <a:gd name="connsiteY554" fmla="*/ 1381829 h 2579628"/>
              <a:gd name="connsiteX555" fmla="*/ 1925315 w 3300542"/>
              <a:gd name="connsiteY555" fmla="*/ 1356370 h 2579628"/>
              <a:gd name="connsiteX556" fmla="*/ 2009159 w 3300542"/>
              <a:gd name="connsiteY556" fmla="*/ 1356370 h 2579628"/>
              <a:gd name="connsiteX557" fmla="*/ 2093003 w 3300542"/>
              <a:gd name="connsiteY557" fmla="*/ 1356370 h 2579628"/>
              <a:gd name="connsiteX558" fmla="*/ 2093003 w 3300542"/>
              <a:gd name="connsiteY558" fmla="*/ 1377172 h 2579628"/>
              <a:gd name="connsiteX559" fmla="*/ 2673703 w 3300542"/>
              <a:gd name="connsiteY559" fmla="*/ 1410392 h 2579628"/>
              <a:gd name="connsiteX560" fmla="*/ 2675566 w 3300542"/>
              <a:gd name="connsiteY560" fmla="*/ 1464725 h 2579628"/>
              <a:gd name="connsiteX561" fmla="*/ 2677740 w 3300542"/>
              <a:gd name="connsiteY561" fmla="*/ 1483664 h 2579628"/>
              <a:gd name="connsiteX562" fmla="*/ 2594517 w 3300542"/>
              <a:gd name="connsiteY562" fmla="*/ 1483664 h 2579628"/>
              <a:gd name="connsiteX563" fmla="*/ 2511293 w 3300542"/>
              <a:gd name="connsiteY563" fmla="*/ 1483664 h 2579628"/>
              <a:gd name="connsiteX564" fmla="*/ 2513157 w 3300542"/>
              <a:gd name="connsiteY564" fmla="*/ 1453237 h 2579628"/>
              <a:gd name="connsiteX565" fmla="*/ 2515330 w 3300542"/>
              <a:gd name="connsiteY565" fmla="*/ 1398905 h 2579628"/>
              <a:gd name="connsiteX566" fmla="*/ 2515330 w 3300542"/>
              <a:gd name="connsiteY566" fmla="*/ 1374999 h 2579628"/>
              <a:gd name="connsiteX567" fmla="*/ 2594517 w 3300542"/>
              <a:gd name="connsiteY567" fmla="*/ 1374999 h 2579628"/>
              <a:gd name="connsiteX568" fmla="*/ 2673703 w 3300542"/>
              <a:gd name="connsiteY568" fmla="*/ 1374999 h 2579628"/>
              <a:gd name="connsiteX569" fmla="*/ 2673703 w 3300542"/>
              <a:gd name="connsiteY569" fmla="*/ 1410392 h 2579628"/>
              <a:gd name="connsiteX570" fmla="*/ 913903 w 3300542"/>
              <a:gd name="connsiteY570" fmla="*/ 1407598 h 2579628"/>
              <a:gd name="connsiteX571" fmla="*/ 922288 w 3300542"/>
              <a:gd name="connsiteY571" fmla="*/ 1415049 h 2579628"/>
              <a:gd name="connsiteX572" fmla="*/ 922288 w 3300542"/>
              <a:gd name="connsiteY572" fmla="*/ 1460378 h 2579628"/>
              <a:gd name="connsiteX573" fmla="*/ 922288 w 3300542"/>
              <a:gd name="connsiteY573" fmla="*/ 1505397 h 2579628"/>
              <a:gd name="connsiteX574" fmla="*/ 949925 w 3300542"/>
              <a:gd name="connsiteY574" fmla="*/ 1505397 h 2579628"/>
              <a:gd name="connsiteX575" fmla="*/ 977874 w 3300542"/>
              <a:gd name="connsiteY575" fmla="*/ 1505397 h 2579628"/>
              <a:gd name="connsiteX576" fmla="*/ 980358 w 3300542"/>
              <a:gd name="connsiteY576" fmla="*/ 1523094 h 2579628"/>
              <a:gd name="connsiteX577" fmla="*/ 978495 w 3300542"/>
              <a:gd name="connsiteY577" fmla="*/ 1722727 h 2579628"/>
              <a:gd name="connsiteX578" fmla="*/ 903035 w 3300542"/>
              <a:gd name="connsiteY578" fmla="*/ 2049964 h 2579628"/>
              <a:gd name="connsiteX579" fmla="*/ 896203 w 3300542"/>
              <a:gd name="connsiteY579" fmla="*/ 2068282 h 2579628"/>
              <a:gd name="connsiteX580" fmla="*/ 887508 w 3300542"/>
              <a:gd name="connsiteY580" fmla="*/ 2042202 h 2579628"/>
              <a:gd name="connsiteX581" fmla="*/ 835649 w 3300542"/>
              <a:gd name="connsiteY581" fmla="*/ 1795998 h 2579628"/>
              <a:gd name="connsiteX582" fmla="*/ 834096 w 3300542"/>
              <a:gd name="connsiteY582" fmla="*/ 1642315 h 2579628"/>
              <a:gd name="connsiteX583" fmla="*/ 836270 w 3300542"/>
              <a:gd name="connsiteY583" fmla="*/ 1623376 h 2579628"/>
              <a:gd name="connsiteX584" fmla="*/ 851175 w 3300542"/>
              <a:gd name="connsiteY584" fmla="*/ 1623376 h 2579628"/>
              <a:gd name="connsiteX585" fmla="*/ 866392 w 3300542"/>
              <a:gd name="connsiteY585" fmla="*/ 1623376 h 2579628"/>
              <a:gd name="connsiteX586" fmla="*/ 866392 w 3300542"/>
              <a:gd name="connsiteY586" fmla="*/ 1572148 h 2579628"/>
              <a:gd name="connsiteX587" fmla="*/ 866392 w 3300542"/>
              <a:gd name="connsiteY587" fmla="*/ 1520920 h 2579628"/>
              <a:gd name="connsiteX588" fmla="*/ 756152 w 3300542"/>
              <a:gd name="connsiteY588" fmla="*/ 1520920 h 2579628"/>
              <a:gd name="connsiteX589" fmla="*/ 645912 w 3300542"/>
              <a:gd name="connsiteY589" fmla="*/ 1518126 h 2579628"/>
              <a:gd name="connsiteX590" fmla="*/ 700566 w 3300542"/>
              <a:gd name="connsiteY590" fmla="*/ 1448891 h 2579628"/>
              <a:gd name="connsiteX591" fmla="*/ 784410 w 3300542"/>
              <a:gd name="connsiteY591" fmla="*/ 1429642 h 2579628"/>
              <a:gd name="connsiteX592" fmla="*/ 853970 w 3300542"/>
              <a:gd name="connsiteY592" fmla="*/ 1424674 h 2579628"/>
              <a:gd name="connsiteX593" fmla="*/ 887508 w 3300542"/>
              <a:gd name="connsiteY593" fmla="*/ 1408840 h 2579628"/>
              <a:gd name="connsiteX594" fmla="*/ 913903 w 3300542"/>
              <a:gd name="connsiteY594" fmla="*/ 1407598 h 2579628"/>
              <a:gd name="connsiteX595" fmla="*/ 1565094 w 3300542"/>
              <a:gd name="connsiteY595" fmla="*/ 1446407 h 2579628"/>
              <a:gd name="connsiteX596" fmla="*/ 1565094 w 3300542"/>
              <a:gd name="connsiteY596" fmla="*/ 1477454 h 2579628"/>
              <a:gd name="connsiteX597" fmla="*/ 1259218 w 3300542"/>
              <a:gd name="connsiteY597" fmla="*/ 1477454 h 2579628"/>
              <a:gd name="connsiteX598" fmla="*/ 953341 w 3300542"/>
              <a:gd name="connsiteY598" fmla="*/ 1477454 h 2579628"/>
              <a:gd name="connsiteX599" fmla="*/ 953341 w 3300542"/>
              <a:gd name="connsiteY599" fmla="*/ 1446407 h 2579628"/>
              <a:gd name="connsiteX600" fmla="*/ 953341 w 3300542"/>
              <a:gd name="connsiteY600" fmla="*/ 1415360 h 2579628"/>
              <a:gd name="connsiteX601" fmla="*/ 1259218 w 3300542"/>
              <a:gd name="connsiteY601" fmla="*/ 1415360 h 2579628"/>
              <a:gd name="connsiteX602" fmla="*/ 1565094 w 3300542"/>
              <a:gd name="connsiteY602" fmla="*/ 1415360 h 2579628"/>
              <a:gd name="connsiteX603" fmla="*/ 1565094 w 3300542"/>
              <a:gd name="connsiteY603" fmla="*/ 1446407 h 2579628"/>
              <a:gd name="connsiteX604" fmla="*/ 2389253 w 3300542"/>
              <a:gd name="connsiteY604" fmla="*/ 1450133 h 2579628"/>
              <a:gd name="connsiteX605" fmla="*/ 2392669 w 3300542"/>
              <a:gd name="connsiteY605" fmla="*/ 1524646 h 2579628"/>
              <a:gd name="connsiteX606" fmla="*/ 2394532 w 3300542"/>
              <a:gd name="connsiteY606" fmla="*/ 1583015 h 2579628"/>
              <a:gd name="connsiteX607" fmla="*/ 2306651 w 3300542"/>
              <a:gd name="connsiteY607" fmla="*/ 1583015 h 2579628"/>
              <a:gd name="connsiteX608" fmla="*/ 2218770 w 3300542"/>
              <a:gd name="connsiteY608" fmla="*/ 1583015 h 2579628"/>
              <a:gd name="connsiteX609" fmla="*/ 2220633 w 3300542"/>
              <a:gd name="connsiteY609" fmla="*/ 1524956 h 2579628"/>
              <a:gd name="connsiteX610" fmla="*/ 2223117 w 3300542"/>
              <a:gd name="connsiteY610" fmla="*/ 1450133 h 2579628"/>
              <a:gd name="connsiteX611" fmla="*/ 2223428 w 3300542"/>
              <a:gd name="connsiteY611" fmla="*/ 1433988 h 2579628"/>
              <a:gd name="connsiteX612" fmla="*/ 2305409 w 3300542"/>
              <a:gd name="connsiteY612" fmla="*/ 1433988 h 2579628"/>
              <a:gd name="connsiteX613" fmla="*/ 2387701 w 3300542"/>
              <a:gd name="connsiteY613" fmla="*/ 1433988 h 2579628"/>
              <a:gd name="connsiteX614" fmla="*/ 2389253 w 3300542"/>
              <a:gd name="connsiteY614" fmla="*/ 1450133 h 2579628"/>
              <a:gd name="connsiteX615" fmla="*/ 1529072 w 3300542"/>
              <a:gd name="connsiteY615" fmla="*/ 1551036 h 2579628"/>
              <a:gd name="connsiteX616" fmla="*/ 1526278 w 3300542"/>
              <a:gd name="connsiteY616" fmla="*/ 1600091 h 2579628"/>
              <a:gd name="connsiteX617" fmla="*/ 1535594 w 3300542"/>
              <a:gd name="connsiteY617" fmla="*/ 1753153 h 2579628"/>
              <a:gd name="connsiteX618" fmla="*/ 1566958 w 3300542"/>
              <a:gd name="connsiteY618" fmla="*/ 1920497 h 2579628"/>
              <a:gd name="connsiteX619" fmla="*/ 1568821 w 3300542"/>
              <a:gd name="connsiteY619" fmla="*/ 1927638 h 2579628"/>
              <a:gd name="connsiteX620" fmla="*/ 1362005 w 3300542"/>
              <a:gd name="connsiteY620" fmla="*/ 1927638 h 2579628"/>
              <a:gd name="connsiteX621" fmla="*/ 1155189 w 3300542"/>
              <a:gd name="connsiteY621" fmla="*/ 1927638 h 2579628"/>
              <a:gd name="connsiteX622" fmla="*/ 1155189 w 3300542"/>
              <a:gd name="connsiteY622" fmla="*/ 2082874 h 2579628"/>
              <a:gd name="connsiteX623" fmla="*/ 1155189 w 3300542"/>
              <a:gd name="connsiteY623" fmla="*/ 2238110 h 2579628"/>
              <a:gd name="connsiteX624" fmla="*/ 1004890 w 3300542"/>
              <a:gd name="connsiteY624" fmla="*/ 2238110 h 2579628"/>
              <a:gd name="connsiteX625" fmla="*/ 854281 w 3300542"/>
              <a:gd name="connsiteY625" fmla="*/ 2238110 h 2579628"/>
              <a:gd name="connsiteX626" fmla="*/ 871360 w 3300542"/>
              <a:gd name="connsiteY626" fmla="*/ 2201474 h 2579628"/>
              <a:gd name="connsiteX627" fmla="*/ 1003337 w 3300542"/>
              <a:gd name="connsiteY627" fmla="*/ 1756879 h 2579628"/>
              <a:gd name="connsiteX628" fmla="*/ 1010790 w 3300542"/>
              <a:gd name="connsiteY628" fmla="*/ 1615614 h 2579628"/>
              <a:gd name="connsiteX629" fmla="*/ 1008616 w 3300542"/>
              <a:gd name="connsiteY629" fmla="*/ 1515332 h 2579628"/>
              <a:gd name="connsiteX630" fmla="*/ 1006443 w 3300542"/>
              <a:gd name="connsiteY630" fmla="*/ 1505397 h 2579628"/>
              <a:gd name="connsiteX631" fmla="*/ 1268534 w 3300542"/>
              <a:gd name="connsiteY631" fmla="*/ 1505397 h 2579628"/>
              <a:gd name="connsiteX632" fmla="*/ 1530936 w 3300542"/>
              <a:gd name="connsiteY632" fmla="*/ 1505397 h 2579628"/>
              <a:gd name="connsiteX633" fmla="*/ 1529072 w 3300542"/>
              <a:gd name="connsiteY633" fmla="*/ 1551036 h 2579628"/>
              <a:gd name="connsiteX634" fmla="*/ 2678051 w 3300542"/>
              <a:gd name="connsiteY634" fmla="*/ 1557245 h 2579628"/>
              <a:gd name="connsiteX635" fmla="*/ 2681466 w 3300542"/>
              <a:gd name="connsiteY635" fmla="*/ 1633311 h 2579628"/>
              <a:gd name="connsiteX636" fmla="*/ 2683019 w 3300542"/>
              <a:gd name="connsiteY636" fmla="*/ 1663737 h 2579628"/>
              <a:gd name="connsiteX637" fmla="*/ 2594827 w 3300542"/>
              <a:gd name="connsiteY637" fmla="*/ 1663737 h 2579628"/>
              <a:gd name="connsiteX638" fmla="*/ 2506325 w 3300542"/>
              <a:gd name="connsiteY638" fmla="*/ 1663737 h 2579628"/>
              <a:gd name="connsiteX639" fmla="*/ 2507878 w 3300542"/>
              <a:gd name="connsiteY639" fmla="*/ 1613130 h 2579628"/>
              <a:gd name="connsiteX640" fmla="*/ 2510983 w 3300542"/>
              <a:gd name="connsiteY640" fmla="*/ 1537065 h 2579628"/>
              <a:gd name="connsiteX641" fmla="*/ 2512846 w 3300542"/>
              <a:gd name="connsiteY641" fmla="*/ 1511606 h 2579628"/>
              <a:gd name="connsiteX642" fmla="*/ 2594517 w 3300542"/>
              <a:gd name="connsiteY642" fmla="*/ 1511606 h 2579628"/>
              <a:gd name="connsiteX643" fmla="*/ 2676187 w 3300542"/>
              <a:gd name="connsiteY643" fmla="*/ 1511606 h 2579628"/>
              <a:gd name="connsiteX644" fmla="*/ 2678051 w 3300542"/>
              <a:gd name="connsiteY644" fmla="*/ 1557245 h 2579628"/>
              <a:gd name="connsiteX645" fmla="*/ 2099214 w 3300542"/>
              <a:gd name="connsiteY645" fmla="*/ 1571838 h 2579628"/>
              <a:gd name="connsiteX646" fmla="*/ 2101077 w 3300542"/>
              <a:gd name="connsiteY646" fmla="*/ 1626170 h 2579628"/>
              <a:gd name="connsiteX647" fmla="*/ 2103251 w 3300542"/>
              <a:gd name="connsiteY647" fmla="*/ 1645109 h 2579628"/>
              <a:gd name="connsiteX648" fmla="*/ 2009159 w 3300542"/>
              <a:gd name="connsiteY648" fmla="*/ 1645109 h 2579628"/>
              <a:gd name="connsiteX649" fmla="*/ 1915067 w 3300542"/>
              <a:gd name="connsiteY649" fmla="*/ 1645109 h 2579628"/>
              <a:gd name="connsiteX650" fmla="*/ 1917241 w 3300542"/>
              <a:gd name="connsiteY650" fmla="*/ 1621203 h 2579628"/>
              <a:gd name="connsiteX651" fmla="*/ 1919104 w 3300542"/>
              <a:gd name="connsiteY651" fmla="*/ 1566870 h 2579628"/>
              <a:gd name="connsiteX652" fmla="*/ 1919104 w 3300542"/>
              <a:gd name="connsiteY652" fmla="*/ 1536444 h 2579628"/>
              <a:gd name="connsiteX653" fmla="*/ 2009159 w 3300542"/>
              <a:gd name="connsiteY653" fmla="*/ 1536444 h 2579628"/>
              <a:gd name="connsiteX654" fmla="*/ 2099214 w 3300542"/>
              <a:gd name="connsiteY654" fmla="*/ 1536444 h 2579628"/>
              <a:gd name="connsiteX655" fmla="*/ 2099214 w 3300542"/>
              <a:gd name="connsiteY655" fmla="*/ 1571838 h 2579628"/>
              <a:gd name="connsiteX656" fmla="*/ 835338 w 3300542"/>
              <a:gd name="connsiteY656" fmla="*/ 1572148 h 2579628"/>
              <a:gd name="connsiteX657" fmla="*/ 835338 w 3300542"/>
              <a:gd name="connsiteY657" fmla="*/ 1595433 h 2579628"/>
              <a:gd name="connsiteX658" fmla="*/ 579147 w 3300542"/>
              <a:gd name="connsiteY658" fmla="*/ 1595433 h 2579628"/>
              <a:gd name="connsiteX659" fmla="*/ 322956 w 3300542"/>
              <a:gd name="connsiteY659" fmla="*/ 1595433 h 2579628"/>
              <a:gd name="connsiteX660" fmla="*/ 322956 w 3300542"/>
              <a:gd name="connsiteY660" fmla="*/ 1572148 h 2579628"/>
              <a:gd name="connsiteX661" fmla="*/ 322956 w 3300542"/>
              <a:gd name="connsiteY661" fmla="*/ 1548863 h 2579628"/>
              <a:gd name="connsiteX662" fmla="*/ 579147 w 3300542"/>
              <a:gd name="connsiteY662" fmla="*/ 1548863 h 2579628"/>
              <a:gd name="connsiteX663" fmla="*/ 835338 w 3300542"/>
              <a:gd name="connsiteY663" fmla="*/ 1548863 h 2579628"/>
              <a:gd name="connsiteX664" fmla="*/ 835338 w 3300542"/>
              <a:gd name="connsiteY664" fmla="*/ 1572148 h 2579628"/>
              <a:gd name="connsiteX665" fmla="*/ 2395775 w 3300542"/>
              <a:gd name="connsiteY665" fmla="*/ 1620892 h 2579628"/>
              <a:gd name="connsiteX666" fmla="*/ 2396706 w 3300542"/>
              <a:gd name="connsiteY666" fmla="*/ 1716517 h 2579628"/>
              <a:gd name="connsiteX667" fmla="*/ 2392669 w 3300542"/>
              <a:gd name="connsiteY667" fmla="*/ 1713413 h 2579628"/>
              <a:gd name="connsiteX668" fmla="*/ 2384906 w 3300542"/>
              <a:gd name="connsiteY668" fmla="*/ 1716517 h 2579628"/>
              <a:gd name="connsiteX669" fmla="*/ 2298888 w 3300542"/>
              <a:gd name="connsiteY669" fmla="*/ 1722727 h 2579628"/>
              <a:gd name="connsiteX670" fmla="*/ 2213180 w 3300542"/>
              <a:gd name="connsiteY670" fmla="*/ 1722727 h 2579628"/>
              <a:gd name="connsiteX671" fmla="*/ 2215043 w 3300542"/>
              <a:gd name="connsiteY671" fmla="*/ 1689506 h 2579628"/>
              <a:gd name="connsiteX672" fmla="*/ 2217217 w 3300542"/>
              <a:gd name="connsiteY672" fmla="*/ 1635174 h 2579628"/>
              <a:gd name="connsiteX673" fmla="*/ 2217217 w 3300542"/>
              <a:gd name="connsiteY673" fmla="*/ 1614062 h 2579628"/>
              <a:gd name="connsiteX674" fmla="*/ 2305720 w 3300542"/>
              <a:gd name="connsiteY674" fmla="*/ 1614062 h 2579628"/>
              <a:gd name="connsiteX675" fmla="*/ 2394222 w 3300542"/>
              <a:gd name="connsiteY675" fmla="*/ 1614062 h 2579628"/>
              <a:gd name="connsiteX676" fmla="*/ 2395775 w 3300542"/>
              <a:gd name="connsiteY676" fmla="*/ 1620892 h 2579628"/>
              <a:gd name="connsiteX677" fmla="*/ 805837 w 3300542"/>
              <a:gd name="connsiteY677" fmla="*/ 1709377 h 2579628"/>
              <a:gd name="connsiteX678" fmla="*/ 824780 w 3300542"/>
              <a:gd name="connsiteY678" fmla="*/ 1913357 h 2579628"/>
              <a:gd name="connsiteX679" fmla="*/ 863907 w 3300542"/>
              <a:gd name="connsiteY679" fmla="*/ 2061141 h 2579628"/>
              <a:gd name="connsiteX680" fmla="*/ 879745 w 3300542"/>
              <a:gd name="connsiteY680" fmla="*/ 2109264 h 2579628"/>
              <a:gd name="connsiteX681" fmla="*/ 874155 w 3300542"/>
              <a:gd name="connsiteY681" fmla="*/ 2124788 h 2579628"/>
              <a:gd name="connsiteX682" fmla="*/ 845275 w 3300542"/>
              <a:gd name="connsiteY682" fmla="*/ 2189055 h 2579628"/>
              <a:gd name="connsiteX683" fmla="*/ 821985 w 3300542"/>
              <a:gd name="connsiteY683" fmla="*/ 2238110 h 2579628"/>
              <a:gd name="connsiteX684" fmla="*/ 531946 w 3300542"/>
              <a:gd name="connsiteY684" fmla="*/ 2238110 h 2579628"/>
              <a:gd name="connsiteX685" fmla="*/ 242217 w 3300542"/>
              <a:gd name="connsiteY685" fmla="*/ 2236868 h 2579628"/>
              <a:gd name="connsiteX686" fmla="*/ 254949 w 3300542"/>
              <a:gd name="connsiteY686" fmla="*/ 2207994 h 2579628"/>
              <a:gd name="connsiteX687" fmla="*/ 369847 w 3300542"/>
              <a:gd name="connsiteY687" fmla="*/ 1792893 h 2579628"/>
              <a:gd name="connsiteX688" fmla="*/ 372020 w 3300542"/>
              <a:gd name="connsiteY688" fmla="*/ 1689506 h 2579628"/>
              <a:gd name="connsiteX689" fmla="*/ 370778 w 3300542"/>
              <a:gd name="connsiteY689" fmla="*/ 1623376 h 2579628"/>
              <a:gd name="connsiteX690" fmla="*/ 588463 w 3300542"/>
              <a:gd name="connsiteY690" fmla="*/ 1623376 h 2579628"/>
              <a:gd name="connsiteX691" fmla="*/ 805837 w 3300542"/>
              <a:gd name="connsiteY691" fmla="*/ 1623376 h 2579628"/>
              <a:gd name="connsiteX692" fmla="*/ 805837 w 3300542"/>
              <a:gd name="connsiteY692" fmla="*/ 1709377 h 2579628"/>
              <a:gd name="connsiteX693" fmla="*/ 2102319 w 3300542"/>
              <a:gd name="connsiteY693" fmla="*/ 1684539 h 2579628"/>
              <a:gd name="connsiteX694" fmla="*/ 2104183 w 3300542"/>
              <a:gd name="connsiteY694" fmla="*/ 1713413 h 2579628"/>
              <a:gd name="connsiteX695" fmla="*/ 2102009 w 3300542"/>
              <a:gd name="connsiteY695" fmla="*/ 1726453 h 2579628"/>
              <a:gd name="connsiteX696" fmla="*/ 2093003 w 3300542"/>
              <a:gd name="connsiteY696" fmla="*/ 1732662 h 2579628"/>
              <a:gd name="connsiteX697" fmla="*/ 2079029 w 3300542"/>
              <a:gd name="connsiteY697" fmla="*/ 1927017 h 2579628"/>
              <a:gd name="connsiteX698" fmla="*/ 1995495 w 3300542"/>
              <a:gd name="connsiteY698" fmla="*/ 1859334 h 2579628"/>
              <a:gd name="connsiteX699" fmla="*/ 1912893 w 3300542"/>
              <a:gd name="connsiteY699" fmla="*/ 1790410 h 2579628"/>
              <a:gd name="connsiteX700" fmla="*/ 1912893 w 3300542"/>
              <a:gd name="connsiteY700" fmla="*/ 1752843 h 2579628"/>
              <a:gd name="connsiteX701" fmla="*/ 1915067 w 3300542"/>
              <a:gd name="connsiteY701" fmla="*/ 1693853 h 2579628"/>
              <a:gd name="connsiteX702" fmla="*/ 1916930 w 3300542"/>
              <a:gd name="connsiteY702" fmla="*/ 1673051 h 2579628"/>
              <a:gd name="connsiteX703" fmla="*/ 2009469 w 3300542"/>
              <a:gd name="connsiteY703" fmla="*/ 1673051 h 2579628"/>
              <a:gd name="connsiteX704" fmla="*/ 2102319 w 3300542"/>
              <a:gd name="connsiteY704" fmla="*/ 1673051 h 2579628"/>
              <a:gd name="connsiteX705" fmla="*/ 2102319 w 3300542"/>
              <a:gd name="connsiteY705" fmla="*/ 1684539 h 2579628"/>
              <a:gd name="connsiteX706" fmla="*/ 2684261 w 3300542"/>
              <a:gd name="connsiteY706" fmla="*/ 1720243 h 2579628"/>
              <a:gd name="connsiteX707" fmla="*/ 2686124 w 3300542"/>
              <a:gd name="connsiteY707" fmla="*/ 1774576 h 2579628"/>
              <a:gd name="connsiteX708" fmla="*/ 2686124 w 3300542"/>
              <a:gd name="connsiteY708" fmla="*/ 1800345 h 2579628"/>
              <a:gd name="connsiteX709" fmla="*/ 2602280 w 3300542"/>
              <a:gd name="connsiteY709" fmla="*/ 1800345 h 2579628"/>
              <a:gd name="connsiteX710" fmla="*/ 2502909 w 3300542"/>
              <a:gd name="connsiteY710" fmla="*/ 1771160 h 2579628"/>
              <a:gd name="connsiteX711" fmla="*/ 2505083 w 3300542"/>
              <a:gd name="connsiteY711" fmla="*/ 1721795 h 2579628"/>
              <a:gd name="connsiteX712" fmla="*/ 2506946 w 3300542"/>
              <a:gd name="connsiteY712" fmla="*/ 1691680 h 2579628"/>
              <a:gd name="connsiteX713" fmla="*/ 2594517 w 3300542"/>
              <a:gd name="connsiteY713" fmla="*/ 1691680 h 2579628"/>
              <a:gd name="connsiteX714" fmla="*/ 2682088 w 3300542"/>
              <a:gd name="connsiteY714" fmla="*/ 1691680 h 2579628"/>
              <a:gd name="connsiteX715" fmla="*/ 2684261 w 3300542"/>
              <a:gd name="connsiteY715" fmla="*/ 1720243 h 2579628"/>
              <a:gd name="connsiteX716" fmla="*/ 2388632 w 3300542"/>
              <a:gd name="connsiteY716" fmla="*/ 1839154 h 2579628"/>
              <a:gd name="connsiteX717" fmla="*/ 2389564 w 3300542"/>
              <a:gd name="connsiteY717" fmla="*/ 1927017 h 2579628"/>
              <a:gd name="connsiteX718" fmla="*/ 2300751 w 3300542"/>
              <a:gd name="connsiteY718" fmla="*/ 1866165 h 2579628"/>
              <a:gd name="connsiteX719" fmla="*/ 2211628 w 3300542"/>
              <a:gd name="connsiteY719" fmla="*/ 1796930 h 2579628"/>
              <a:gd name="connsiteX720" fmla="*/ 2212559 w 3300542"/>
              <a:gd name="connsiteY720" fmla="*/ 1770229 h 2579628"/>
              <a:gd name="connsiteX721" fmla="*/ 2214733 w 3300542"/>
              <a:gd name="connsiteY721" fmla="*/ 1750669 h 2579628"/>
              <a:gd name="connsiteX722" fmla="*/ 2300440 w 3300542"/>
              <a:gd name="connsiteY722" fmla="*/ 1751290 h 2579628"/>
              <a:gd name="connsiteX723" fmla="*/ 2386459 w 3300542"/>
              <a:gd name="connsiteY723" fmla="*/ 1752222 h 2579628"/>
              <a:gd name="connsiteX724" fmla="*/ 2388632 w 3300542"/>
              <a:gd name="connsiteY724" fmla="*/ 1839154 h 2579628"/>
              <a:gd name="connsiteX725" fmla="*/ 2480240 w 3300542"/>
              <a:gd name="connsiteY725" fmla="*/ 1809038 h 2579628"/>
              <a:gd name="connsiteX726" fmla="*/ 2632091 w 3300542"/>
              <a:gd name="connsiteY726" fmla="*/ 1914598 h 2579628"/>
              <a:gd name="connsiteX727" fmla="*/ 2722457 w 3300542"/>
              <a:gd name="connsiteY727" fmla="*/ 1977314 h 2579628"/>
              <a:gd name="connsiteX728" fmla="*/ 2730841 w 3300542"/>
              <a:gd name="connsiteY728" fmla="*/ 2047791 h 2579628"/>
              <a:gd name="connsiteX729" fmla="*/ 2746989 w 3300542"/>
              <a:gd name="connsiteY729" fmla="*/ 2177258 h 2579628"/>
              <a:gd name="connsiteX730" fmla="*/ 2754442 w 3300542"/>
              <a:gd name="connsiteY730" fmla="*/ 2237179 h 2579628"/>
              <a:gd name="connsiteX731" fmla="*/ 2720283 w 3300542"/>
              <a:gd name="connsiteY731" fmla="*/ 2238110 h 2579628"/>
              <a:gd name="connsiteX732" fmla="*/ 2686124 w 3300542"/>
              <a:gd name="connsiteY732" fmla="*/ 2238110 h 2579628"/>
              <a:gd name="connsiteX733" fmla="*/ 2686124 w 3300542"/>
              <a:gd name="connsiteY733" fmla="*/ 2127893 h 2579628"/>
              <a:gd name="connsiteX734" fmla="*/ 2686124 w 3300542"/>
              <a:gd name="connsiteY734" fmla="*/ 2017675 h 2579628"/>
              <a:gd name="connsiteX735" fmla="*/ 2613149 w 3300542"/>
              <a:gd name="connsiteY735" fmla="*/ 2017675 h 2579628"/>
              <a:gd name="connsiteX736" fmla="*/ 2540173 w 3300542"/>
              <a:gd name="connsiteY736" fmla="*/ 2017675 h 2579628"/>
              <a:gd name="connsiteX737" fmla="*/ 2540173 w 3300542"/>
              <a:gd name="connsiteY737" fmla="*/ 2127893 h 2579628"/>
              <a:gd name="connsiteX738" fmla="*/ 2540173 w 3300542"/>
              <a:gd name="connsiteY738" fmla="*/ 2238110 h 2579628"/>
              <a:gd name="connsiteX739" fmla="*/ 2509120 w 3300542"/>
              <a:gd name="connsiteY739" fmla="*/ 2238110 h 2579628"/>
              <a:gd name="connsiteX740" fmla="*/ 2478066 w 3300542"/>
              <a:gd name="connsiteY740" fmla="*/ 2238110 h 2579628"/>
              <a:gd name="connsiteX741" fmla="*/ 2478066 w 3300542"/>
              <a:gd name="connsiteY741" fmla="*/ 2127893 h 2579628"/>
              <a:gd name="connsiteX742" fmla="*/ 2478066 w 3300542"/>
              <a:gd name="connsiteY742" fmla="*/ 2017675 h 2579628"/>
              <a:gd name="connsiteX743" fmla="*/ 2405091 w 3300542"/>
              <a:gd name="connsiteY743" fmla="*/ 2017675 h 2579628"/>
              <a:gd name="connsiteX744" fmla="*/ 2332115 w 3300542"/>
              <a:gd name="connsiteY744" fmla="*/ 2017675 h 2579628"/>
              <a:gd name="connsiteX745" fmla="*/ 2332115 w 3300542"/>
              <a:gd name="connsiteY745" fmla="*/ 2127893 h 2579628"/>
              <a:gd name="connsiteX746" fmla="*/ 2332115 w 3300542"/>
              <a:gd name="connsiteY746" fmla="*/ 2238110 h 2579628"/>
              <a:gd name="connsiteX747" fmla="*/ 2301062 w 3300542"/>
              <a:gd name="connsiteY747" fmla="*/ 2238110 h 2579628"/>
              <a:gd name="connsiteX748" fmla="*/ 2270008 w 3300542"/>
              <a:gd name="connsiteY748" fmla="*/ 2238110 h 2579628"/>
              <a:gd name="connsiteX749" fmla="*/ 2269387 w 3300542"/>
              <a:gd name="connsiteY749" fmla="*/ 2128513 h 2579628"/>
              <a:gd name="connsiteX750" fmla="*/ 2268455 w 3300542"/>
              <a:gd name="connsiteY750" fmla="*/ 2019227 h 2579628"/>
              <a:gd name="connsiteX751" fmla="*/ 2196411 w 3300542"/>
              <a:gd name="connsiteY751" fmla="*/ 2018296 h 2579628"/>
              <a:gd name="connsiteX752" fmla="*/ 2124057 w 3300542"/>
              <a:gd name="connsiteY752" fmla="*/ 2017675 h 2579628"/>
              <a:gd name="connsiteX753" fmla="*/ 2124057 w 3300542"/>
              <a:gd name="connsiteY753" fmla="*/ 2127893 h 2579628"/>
              <a:gd name="connsiteX754" fmla="*/ 2124057 w 3300542"/>
              <a:gd name="connsiteY754" fmla="*/ 2238110 h 2579628"/>
              <a:gd name="connsiteX755" fmla="*/ 2091451 w 3300542"/>
              <a:gd name="connsiteY755" fmla="*/ 2238110 h 2579628"/>
              <a:gd name="connsiteX756" fmla="*/ 2058844 w 3300542"/>
              <a:gd name="connsiteY756" fmla="*/ 2238110 h 2579628"/>
              <a:gd name="connsiteX757" fmla="*/ 2058844 w 3300542"/>
              <a:gd name="connsiteY757" fmla="*/ 2127893 h 2579628"/>
              <a:gd name="connsiteX758" fmla="*/ 2058844 w 3300542"/>
              <a:gd name="connsiteY758" fmla="*/ 2017675 h 2579628"/>
              <a:gd name="connsiteX759" fmla="*/ 1985869 w 3300542"/>
              <a:gd name="connsiteY759" fmla="*/ 2017675 h 2579628"/>
              <a:gd name="connsiteX760" fmla="*/ 1912893 w 3300542"/>
              <a:gd name="connsiteY760" fmla="*/ 2017675 h 2579628"/>
              <a:gd name="connsiteX761" fmla="*/ 1912893 w 3300542"/>
              <a:gd name="connsiteY761" fmla="*/ 2127893 h 2579628"/>
              <a:gd name="connsiteX762" fmla="*/ 1912893 w 3300542"/>
              <a:gd name="connsiteY762" fmla="*/ 2238110 h 2579628"/>
              <a:gd name="connsiteX763" fmla="*/ 1878734 w 3300542"/>
              <a:gd name="connsiteY763" fmla="*/ 2238110 h 2579628"/>
              <a:gd name="connsiteX764" fmla="*/ 1844576 w 3300542"/>
              <a:gd name="connsiteY764" fmla="*/ 2238110 h 2579628"/>
              <a:gd name="connsiteX765" fmla="*/ 1844576 w 3300542"/>
              <a:gd name="connsiteY765" fmla="*/ 2196817 h 2579628"/>
              <a:gd name="connsiteX766" fmla="*/ 1847681 w 3300542"/>
              <a:gd name="connsiteY766" fmla="*/ 2022332 h 2579628"/>
              <a:gd name="connsiteX767" fmla="*/ 1851097 w 3300542"/>
              <a:gd name="connsiteY767" fmla="*/ 1833876 h 2579628"/>
              <a:gd name="connsiteX768" fmla="*/ 1855444 w 3300542"/>
              <a:gd name="connsiteY768" fmla="*/ 1781096 h 2579628"/>
              <a:gd name="connsiteX769" fmla="*/ 1975311 w 3300542"/>
              <a:gd name="connsiteY769" fmla="*/ 1879515 h 2579628"/>
              <a:gd name="connsiteX770" fmla="*/ 2103562 w 3300542"/>
              <a:gd name="connsiteY770" fmla="*/ 1983213 h 2579628"/>
              <a:gd name="connsiteX771" fmla="*/ 2111946 w 3300542"/>
              <a:gd name="connsiteY771" fmla="*/ 1878584 h 2579628"/>
              <a:gd name="connsiteX772" fmla="*/ 2120641 w 3300542"/>
              <a:gd name="connsiteY772" fmla="*/ 1775507 h 2579628"/>
              <a:gd name="connsiteX773" fmla="*/ 2270008 w 3300542"/>
              <a:gd name="connsiteY773" fmla="*/ 1879515 h 2579628"/>
              <a:gd name="connsiteX774" fmla="*/ 2419996 w 3300542"/>
              <a:gd name="connsiteY774" fmla="*/ 1983523 h 2579628"/>
              <a:gd name="connsiteX775" fmla="*/ 2420928 w 3300542"/>
              <a:gd name="connsiteY775" fmla="*/ 1960859 h 2579628"/>
              <a:gd name="connsiteX776" fmla="*/ 2417201 w 3300542"/>
              <a:gd name="connsiteY776" fmla="*/ 1766193 h 2579628"/>
              <a:gd name="connsiteX777" fmla="*/ 2480240 w 3300542"/>
              <a:gd name="connsiteY777" fmla="*/ 1809038 h 2579628"/>
              <a:gd name="connsiteX778" fmla="*/ 2687677 w 3300542"/>
              <a:gd name="connsiteY778" fmla="*/ 1832013 h 2579628"/>
              <a:gd name="connsiteX779" fmla="*/ 2690161 w 3300542"/>
              <a:gd name="connsiteY779" fmla="*/ 1877342 h 2579628"/>
              <a:gd name="connsiteX780" fmla="*/ 2687677 w 3300542"/>
              <a:gd name="connsiteY780" fmla="*/ 1917082 h 2579628"/>
              <a:gd name="connsiteX781" fmla="*/ 2561911 w 3300542"/>
              <a:gd name="connsiteY781" fmla="*/ 1829529 h 2579628"/>
              <a:gd name="connsiteX782" fmla="*/ 2624018 w 3300542"/>
              <a:gd name="connsiteY782" fmla="*/ 1828287 h 2579628"/>
              <a:gd name="connsiteX783" fmla="*/ 2687677 w 3300542"/>
              <a:gd name="connsiteY783" fmla="*/ 1832013 h 2579628"/>
              <a:gd name="connsiteX784" fmla="*/ 1813522 w 3300542"/>
              <a:gd name="connsiteY784" fmla="*/ 2096845 h 2579628"/>
              <a:gd name="connsiteX785" fmla="*/ 1813522 w 3300542"/>
              <a:gd name="connsiteY785" fmla="*/ 2238110 h 2579628"/>
              <a:gd name="connsiteX786" fmla="*/ 1498330 w 3300542"/>
              <a:gd name="connsiteY786" fmla="*/ 2238110 h 2579628"/>
              <a:gd name="connsiteX787" fmla="*/ 1183137 w 3300542"/>
              <a:gd name="connsiteY787" fmla="*/ 2238110 h 2579628"/>
              <a:gd name="connsiteX788" fmla="*/ 1183137 w 3300542"/>
              <a:gd name="connsiteY788" fmla="*/ 2096845 h 2579628"/>
              <a:gd name="connsiteX789" fmla="*/ 1183137 w 3300542"/>
              <a:gd name="connsiteY789" fmla="*/ 1955581 h 2579628"/>
              <a:gd name="connsiteX790" fmla="*/ 1498330 w 3300542"/>
              <a:gd name="connsiteY790" fmla="*/ 1955581 h 2579628"/>
              <a:gd name="connsiteX791" fmla="*/ 1813522 w 3300542"/>
              <a:gd name="connsiteY791" fmla="*/ 1955581 h 2579628"/>
              <a:gd name="connsiteX792" fmla="*/ 1813522 w 3300542"/>
              <a:gd name="connsiteY792" fmla="*/ 2096845 h 2579628"/>
              <a:gd name="connsiteX793" fmla="*/ 2030275 w 3300542"/>
              <a:gd name="connsiteY793" fmla="*/ 2130066 h 2579628"/>
              <a:gd name="connsiteX794" fmla="*/ 2029344 w 3300542"/>
              <a:gd name="connsiteY794" fmla="*/ 2214825 h 2579628"/>
              <a:gd name="connsiteX795" fmla="*/ 1986800 w 3300542"/>
              <a:gd name="connsiteY795" fmla="*/ 2215756 h 2579628"/>
              <a:gd name="connsiteX796" fmla="*/ 1943947 w 3300542"/>
              <a:gd name="connsiteY796" fmla="*/ 2216687 h 2579628"/>
              <a:gd name="connsiteX797" fmla="*/ 1943947 w 3300542"/>
              <a:gd name="connsiteY797" fmla="*/ 2130997 h 2579628"/>
              <a:gd name="connsiteX798" fmla="*/ 1943947 w 3300542"/>
              <a:gd name="connsiteY798" fmla="*/ 2045617 h 2579628"/>
              <a:gd name="connsiteX799" fmla="*/ 1987422 w 3300542"/>
              <a:gd name="connsiteY799" fmla="*/ 2045617 h 2579628"/>
              <a:gd name="connsiteX800" fmla="*/ 2030896 w 3300542"/>
              <a:gd name="connsiteY800" fmla="*/ 2045617 h 2579628"/>
              <a:gd name="connsiteX801" fmla="*/ 2030275 w 3300542"/>
              <a:gd name="connsiteY801" fmla="*/ 2130066 h 2579628"/>
              <a:gd name="connsiteX802" fmla="*/ 2238955 w 3300542"/>
              <a:gd name="connsiteY802" fmla="*/ 2130997 h 2579628"/>
              <a:gd name="connsiteX803" fmla="*/ 2238955 w 3300542"/>
              <a:gd name="connsiteY803" fmla="*/ 2216377 h 2579628"/>
              <a:gd name="connsiteX804" fmla="*/ 2195480 w 3300542"/>
              <a:gd name="connsiteY804" fmla="*/ 2216377 h 2579628"/>
              <a:gd name="connsiteX805" fmla="*/ 2152005 w 3300542"/>
              <a:gd name="connsiteY805" fmla="*/ 2216377 h 2579628"/>
              <a:gd name="connsiteX806" fmla="*/ 2152005 w 3300542"/>
              <a:gd name="connsiteY806" fmla="*/ 2130997 h 2579628"/>
              <a:gd name="connsiteX807" fmla="*/ 2152005 w 3300542"/>
              <a:gd name="connsiteY807" fmla="*/ 2045617 h 2579628"/>
              <a:gd name="connsiteX808" fmla="*/ 2195480 w 3300542"/>
              <a:gd name="connsiteY808" fmla="*/ 2045617 h 2579628"/>
              <a:gd name="connsiteX809" fmla="*/ 2238955 w 3300542"/>
              <a:gd name="connsiteY809" fmla="*/ 2045617 h 2579628"/>
              <a:gd name="connsiteX810" fmla="*/ 2238955 w 3300542"/>
              <a:gd name="connsiteY810" fmla="*/ 2130997 h 2579628"/>
              <a:gd name="connsiteX811" fmla="*/ 2448565 w 3300542"/>
              <a:gd name="connsiteY811" fmla="*/ 2130997 h 2579628"/>
              <a:gd name="connsiteX812" fmla="*/ 2448565 w 3300542"/>
              <a:gd name="connsiteY812" fmla="*/ 2214825 h 2579628"/>
              <a:gd name="connsiteX813" fmla="*/ 2405091 w 3300542"/>
              <a:gd name="connsiteY813" fmla="*/ 2214825 h 2579628"/>
              <a:gd name="connsiteX814" fmla="*/ 2361616 w 3300542"/>
              <a:gd name="connsiteY814" fmla="*/ 2214825 h 2579628"/>
              <a:gd name="connsiteX815" fmla="*/ 2360684 w 3300542"/>
              <a:gd name="connsiteY815" fmla="*/ 2134102 h 2579628"/>
              <a:gd name="connsiteX816" fmla="*/ 2361616 w 3300542"/>
              <a:gd name="connsiteY816" fmla="*/ 2049343 h 2579628"/>
              <a:gd name="connsiteX817" fmla="*/ 2405712 w 3300542"/>
              <a:gd name="connsiteY817" fmla="*/ 2046238 h 2579628"/>
              <a:gd name="connsiteX818" fmla="*/ 2448565 w 3300542"/>
              <a:gd name="connsiteY818" fmla="*/ 2047170 h 2579628"/>
              <a:gd name="connsiteX819" fmla="*/ 2448565 w 3300542"/>
              <a:gd name="connsiteY819" fmla="*/ 2130997 h 2579628"/>
              <a:gd name="connsiteX820" fmla="*/ 2657555 w 3300542"/>
              <a:gd name="connsiteY820" fmla="*/ 2130066 h 2579628"/>
              <a:gd name="connsiteX821" fmla="*/ 2656624 w 3300542"/>
              <a:gd name="connsiteY821" fmla="*/ 2214825 h 2579628"/>
              <a:gd name="connsiteX822" fmla="*/ 2614080 w 3300542"/>
              <a:gd name="connsiteY822" fmla="*/ 2215756 h 2579628"/>
              <a:gd name="connsiteX823" fmla="*/ 2571227 w 3300542"/>
              <a:gd name="connsiteY823" fmla="*/ 2216687 h 2579628"/>
              <a:gd name="connsiteX824" fmla="*/ 2571227 w 3300542"/>
              <a:gd name="connsiteY824" fmla="*/ 2130997 h 2579628"/>
              <a:gd name="connsiteX825" fmla="*/ 2571227 w 3300542"/>
              <a:gd name="connsiteY825" fmla="*/ 2045617 h 2579628"/>
              <a:gd name="connsiteX826" fmla="*/ 2614702 w 3300542"/>
              <a:gd name="connsiteY826" fmla="*/ 2045617 h 2579628"/>
              <a:gd name="connsiteX827" fmla="*/ 2658176 w 3300542"/>
              <a:gd name="connsiteY827" fmla="*/ 2045617 h 2579628"/>
              <a:gd name="connsiteX828" fmla="*/ 2657555 w 3300542"/>
              <a:gd name="connsiteY828" fmla="*/ 2130066 h 2579628"/>
              <a:gd name="connsiteX829" fmla="*/ 2903499 w 3300542"/>
              <a:gd name="connsiteY829" fmla="*/ 2408869 h 2579628"/>
              <a:gd name="connsiteX830" fmla="*/ 2903499 w 3300542"/>
              <a:gd name="connsiteY830" fmla="*/ 2551686 h 2579628"/>
              <a:gd name="connsiteX831" fmla="*/ 1465723 w 3300542"/>
              <a:gd name="connsiteY831" fmla="*/ 2551686 h 2579628"/>
              <a:gd name="connsiteX832" fmla="*/ 27948 w 3300542"/>
              <a:gd name="connsiteY832" fmla="*/ 2551686 h 2579628"/>
              <a:gd name="connsiteX833" fmla="*/ 27948 w 3300542"/>
              <a:gd name="connsiteY833" fmla="*/ 2408869 h 2579628"/>
              <a:gd name="connsiteX834" fmla="*/ 27948 w 3300542"/>
              <a:gd name="connsiteY834" fmla="*/ 2266052 h 2579628"/>
              <a:gd name="connsiteX835" fmla="*/ 1465723 w 3300542"/>
              <a:gd name="connsiteY835" fmla="*/ 2266052 h 2579628"/>
              <a:gd name="connsiteX836" fmla="*/ 2903499 w 3300542"/>
              <a:gd name="connsiteY836" fmla="*/ 2266052 h 2579628"/>
              <a:gd name="connsiteX837" fmla="*/ 2903499 w 3300542"/>
              <a:gd name="connsiteY837" fmla="*/ 2408869 h 2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Lst>
            <a:rect l="l" t="t" r="r" b="b"/>
            <a:pathLst>
              <a:path w="3300542" h="2579628">
                <a:moveTo>
                  <a:pt x="2309757" y="5818"/>
                </a:moveTo>
                <a:cubicBezTo>
                  <a:pt x="2247960" y="21031"/>
                  <a:pt x="2188027" y="65429"/>
                  <a:pt x="2166911" y="111689"/>
                </a:cubicBezTo>
                <a:cubicBezTo>
                  <a:pt x="2161010" y="124108"/>
                  <a:pt x="2158216" y="126902"/>
                  <a:pt x="2152005" y="126902"/>
                </a:cubicBezTo>
                <a:cubicBezTo>
                  <a:pt x="2124678" y="126902"/>
                  <a:pt x="2095177" y="147704"/>
                  <a:pt x="2056981" y="193343"/>
                </a:cubicBezTo>
                <a:cubicBezTo>
                  <a:pt x="2037107" y="217560"/>
                  <a:pt x="2028412" y="225943"/>
                  <a:pt x="2024996" y="224390"/>
                </a:cubicBezTo>
                <a:cubicBezTo>
                  <a:pt x="1997980" y="212903"/>
                  <a:pt x="1978416" y="211040"/>
                  <a:pt x="1961647" y="218181"/>
                </a:cubicBezTo>
                <a:cubicBezTo>
                  <a:pt x="1923141" y="234636"/>
                  <a:pt x="1906061" y="304492"/>
                  <a:pt x="1924383" y="371243"/>
                </a:cubicBezTo>
                <a:cubicBezTo>
                  <a:pt x="1930283" y="392666"/>
                  <a:pt x="1930283" y="424955"/>
                  <a:pt x="1923762" y="591057"/>
                </a:cubicBezTo>
                <a:cubicBezTo>
                  <a:pt x="1921278" y="654083"/>
                  <a:pt x="1919104" y="712452"/>
                  <a:pt x="1919104" y="720214"/>
                </a:cubicBezTo>
                <a:lnTo>
                  <a:pt x="1919104" y="734495"/>
                </a:lnTo>
                <a:lnTo>
                  <a:pt x="1904509" y="737911"/>
                </a:lnTo>
                <a:cubicBezTo>
                  <a:pt x="1896124" y="740084"/>
                  <a:pt x="1873455" y="746604"/>
                  <a:pt x="1853892" y="752503"/>
                </a:cubicBezTo>
                <a:cubicBezTo>
                  <a:pt x="1790853" y="771752"/>
                  <a:pt x="1794269" y="771131"/>
                  <a:pt x="1780295" y="762127"/>
                </a:cubicBezTo>
                <a:cubicBezTo>
                  <a:pt x="1740236" y="735737"/>
                  <a:pt x="1670987" y="737911"/>
                  <a:pt x="1601427" y="768026"/>
                </a:cubicBezTo>
                <a:cubicBezTo>
                  <a:pt x="1540562" y="794106"/>
                  <a:pt x="1492740" y="832294"/>
                  <a:pt x="1463239" y="878244"/>
                </a:cubicBezTo>
                <a:cubicBezTo>
                  <a:pt x="1428459" y="932576"/>
                  <a:pt x="1415106" y="943132"/>
                  <a:pt x="1361384" y="960829"/>
                </a:cubicBezTo>
                <a:lnTo>
                  <a:pt x="1327536" y="971696"/>
                </a:lnTo>
                <a:lnTo>
                  <a:pt x="1302693" y="959898"/>
                </a:lnTo>
                <a:cubicBezTo>
                  <a:pt x="1270087" y="944685"/>
                  <a:pt x="1252697" y="943443"/>
                  <a:pt x="1201769" y="953999"/>
                </a:cubicBezTo>
                <a:cubicBezTo>
                  <a:pt x="1166989" y="960829"/>
                  <a:pt x="1046502" y="994050"/>
                  <a:pt x="1039359" y="998396"/>
                </a:cubicBezTo>
                <a:cubicBezTo>
                  <a:pt x="1037807" y="999328"/>
                  <a:pt x="1027559" y="995292"/>
                  <a:pt x="1016069" y="989703"/>
                </a:cubicBezTo>
                <a:cubicBezTo>
                  <a:pt x="996195" y="979458"/>
                  <a:pt x="994642" y="979147"/>
                  <a:pt x="957999" y="979147"/>
                </a:cubicBezTo>
                <a:cubicBezTo>
                  <a:pt x="927567" y="979147"/>
                  <a:pt x="917009" y="980389"/>
                  <a:pt x="899619" y="986288"/>
                </a:cubicBezTo>
                <a:cubicBezTo>
                  <a:pt x="866702" y="997154"/>
                  <a:pt x="845586" y="1007400"/>
                  <a:pt x="818569" y="1025407"/>
                </a:cubicBezTo>
                <a:cubicBezTo>
                  <a:pt x="786584" y="1046830"/>
                  <a:pt x="771679" y="1062354"/>
                  <a:pt x="745594" y="1100542"/>
                </a:cubicBezTo>
                <a:cubicBezTo>
                  <a:pt x="721372" y="1136556"/>
                  <a:pt x="708019" y="1146802"/>
                  <a:pt x="670134" y="1159221"/>
                </a:cubicBezTo>
                <a:cubicBezTo>
                  <a:pt x="636907" y="1170087"/>
                  <a:pt x="620759" y="1179401"/>
                  <a:pt x="598090" y="1200824"/>
                </a:cubicBezTo>
                <a:cubicBezTo>
                  <a:pt x="578215" y="1219763"/>
                  <a:pt x="568899" y="1235286"/>
                  <a:pt x="565794" y="1254846"/>
                </a:cubicBezTo>
                <a:lnTo>
                  <a:pt x="563620" y="1267886"/>
                </a:lnTo>
                <a:lnTo>
                  <a:pt x="542815" y="1269749"/>
                </a:lnTo>
                <a:cubicBezTo>
                  <a:pt x="518593" y="1271611"/>
                  <a:pt x="502445" y="1281236"/>
                  <a:pt x="487229" y="1301727"/>
                </a:cubicBezTo>
                <a:cubicBezTo>
                  <a:pt x="456796" y="1343020"/>
                  <a:pt x="437854" y="1421569"/>
                  <a:pt x="442201" y="1488942"/>
                </a:cubicBezTo>
                <a:lnTo>
                  <a:pt x="444375" y="1520920"/>
                </a:lnTo>
                <a:lnTo>
                  <a:pt x="367984" y="1520920"/>
                </a:lnTo>
                <a:lnTo>
                  <a:pt x="291903" y="1520920"/>
                </a:lnTo>
                <a:lnTo>
                  <a:pt x="292524" y="1571217"/>
                </a:lnTo>
                <a:lnTo>
                  <a:pt x="293455" y="1621824"/>
                </a:lnTo>
                <a:lnTo>
                  <a:pt x="316745" y="1623376"/>
                </a:lnTo>
                <a:lnTo>
                  <a:pt x="340035" y="1624928"/>
                </a:lnTo>
                <a:lnTo>
                  <a:pt x="341899" y="1645109"/>
                </a:lnTo>
                <a:cubicBezTo>
                  <a:pt x="343141" y="1656286"/>
                  <a:pt x="344072" y="1684228"/>
                  <a:pt x="344383" y="1707203"/>
                </a:cubicBezTo>
                <a:cubicBezTo>
                  <a:pt x="345625" y="1858713"/>
                  <a:pt x="302150" y="2040960"/>
                  <a:pt x="227001" y="2198991"/>
                </a:cubicBezTo>
                <a:lnTo>
                  <a:pt x="208369" y="2238110"/>
                </a:lnTo>
                <a:lnTo>
                  <a:pt x="104340" y="2238110"/>
                </a:lnTo>
                <a:lnTo>
                  <a:pt x="0" y="2238110"/>
                </a:lnTo>
                <a:lnTo>
                  <a:pt x="0" y="2408869"/>
                </a:lnTo>
                <a:lnTo>
                  <a:pt x="0" y="2579629"/>
                </a:lnTo>
                <a:lnTo>
                  <a:pt x="1465723" y="2579629"/>
                </a:lnTo>
                <a:lnTo>
                  <a:pt x="2931447" y="2579629"/>
                </a:lnTo>
                <a:lnTo>
                  <a:pt x="2931447" y="2408869"/>
                </a:lnTo>
                <a:lnTo>
                  <a:pt x="2931447" y="2238110"/>
                </a:lnTo>
                <a:lnTo>
                  <a:pt x="2857229" y="2238110"/>
                </a:lnTo>
                <a:lnTo>
                  <a:pt x="2782701" y="2238110"/>
                </a:lnTo>
                <a:lnTo>
                  <a:pt x="2780838" y="2220103"/>
                </a:lnTo>
                <a:cubicBezTo>
                  <a:pt x="2779595" y="2210478"/>
                  <a:pt x="2774627" y="2170117"/>
                  <a:pt x="2769969" y="2130997"/>
                </a:cubicBezTo>
                <a:cubicBezTo>
                  <a:pt x="2765000" y="2091567"/>
                  <a:pt x="2758790" y="2040029"/>
                  <a:pt x="2755995" y="2016123"/>
                </a:cubicBezTo>
                <a:cubicBezTo>
                  <a:pt x="2749474" y="1958685"/>
                  <a:pt x="2750095" y="1960548"/>
                  <a:pt x="2734568" y="1950613"/>
                </a:cubicBezTo>
                <a:lnTo>
                  <a:pt x="2720904" y="1941920"/>
                </a:lnTo>
                <a:lnTo>
                  <a:pt x="2719041" y="1898454"/>
                </a:lnTo>
                <a:cubicBezTo>
                  <a:pt x="2717799" y="1874237"/>
                  <a:pt x="2715625" y="1802829"/>
                  <a:pt x="2714073" y="1739803"/>
                </a:cubicBezTo>
                <a:cubicBezTo>
                  <a:pt x="2712209" y="1676467"/>
                  <a:pt x="2710346" y="1617787"/>
                  <a:pt x="2709415" y="1609405"/>
                </a:cubicBezTo>
                <a:cubicBezTo>
                  <a:pt x="2708793" y="1600711"/>
                  <a:pt x="2707241" y="1562523"/>
                  <a:pt x="2706309" y="1524025"/>
                </a:cubicBezTo>
                <a:cubicBezTo>
                  <a:pt x="2705378" y="1485526"/>
                  <a:pt x="2703204" y="1422811"/>
                  <a:pt x="2701651" y="1384313"/>
                </a:cubicBezTo>
                <a:cubicBezTo>
                  <a:pt x="2700099" y="1345814"/>
                  <a:pt x="2697304" y="1261366"/>
                  <a:pt x="2695441" y="1196477"/>
                </a:cubicBezTo>
                <a:cubicBezTo>
                  <a:pt x="2693577" y="1131589"/>
                  <a:pt x="2690782" y="1047761"/>
                  <a:pt x="2689230" y="1010194"/>
                </a:cubicBezTo>
                <a:cubicBezTo>
                  <a:pt x="2687677" y="972627"/>
                  <a:pt x="2685503" y="915190"/>
                  <a:pt x="2684572" y="882901"/>
                </a:cubicBezTo>
                <a:cubicBezTo>
                  <a:pt x="2683640" y="850301"/>
                  <a:pt x="2681466" y="790380"/>
                  <a:pt x="2679914" y="749398"/>
                </a:cubicBezTo>
                <a:cubicBezTo>
                  <a:pt x="2678361" y="708416"/>
                  <a:pt x="2676187" y="647874"/>
                  <a:pt x="2674945" y="614964"/>
                </a:cubicBezTo>
                <a:lnTo>
                  <a:pt x="2672771" y="555353"/>
                </a:lnTo>
                <a:lnTo>
                  <a:pt x="2660971" y="555353"/>
                </a:lnTo>
                <a:cubicBezTo>
                  <a:pt x="2649481" y="555353"/>
                  <a:pt x="2649171" y="555353"/>
                  <a:pt x="2652276" y="546349"/>
                </a:cubicBezTo>
                <a:cubicBezTo>
                  <a:pt x="2655071" y="537967"/>
                  <a:pt x="2656624" y="537656"/>
                  <a:pt x="2677740" y="535793"/>
                </a:cubicBezTo>
                <a:cubicBezTo>
                  <a:pt x="2717799" y="532378"/>
                  <a:pt x="2748231" y="518717"/>
                  <a:pt x="2760032" y="498847"/>
                </a:cubicBezTo>
                <a:cubicBezTo>
                  <a:pt x="2766242" y="488291"/>
                  <a:pt x="2767174" y="488291"/>
                  <a:pt x="2781769" y="497916"/>
                </a:cubicBezTo>
                <a:cubicBezTo>
                  <a:pt x="2819033" y="522754"/>
                  <a:pt x="2865613" y="529584"/>
                  <a:pt x="2896046" y="514992"/>
                </a:cubicBezTo>
                <a:cubicBezTo>
                  <a:pt x="2904430" y="510956"/>
                  <a:pt x="2919025" y="499779"/>
                  <a:pt x="2928652" y="490154"/>
                </a:cubicBezTo>
                <a:lnTo>
                  <a:pt x="2945731" y="472457"/>
                </a:lnTo>
                <a:lnTo>
                  <a:pt x="2958153" y="482703"/>
                </a:lnTo>
                <a:cubicBezTo>
                  <a:pt x="2971816" y="494190"/>
                  <a:pt x="3007217" y="512508"/>
                  <a:pt x="3026160" y="517786"/>
                </a:cubicBezTo>
                <a:cubicBezTo>
                  <a:pt x="3050071" y="524306"/>
                  <a:pt x="3092614" y="522133"/>
                  <a:pt x="3130810" y="512198"/>
                </a:cubicBezTo>
                <a:cubicBezTo>
                  <a:pt x="3211238" y="491396"/>
                  <a:pt x="3255955" y="458796"/>
                  <a:pt x="3282661" y="402291"/>
                </a:cubicBezTo>
                <a:cubicBezTo>
                  <a:pt x="3323341" y="315359"/>
                  <a:pt x="3291977" y="208867"/>
                  <a:pt x="3215275" y="172852"/>
                </a:cubicBezTo>
                <a:cubicBezTo>
                  <a:pt x="3197264" y="164469"/>
                  <a:pt x="3189501" y="162606"/>
                  <a:pt x="3165279" y="161675"/>
                </a:cubicBezTo>
                <a:cubicBezTo>
                  <a:pt x="3140747" y="160433"/>
                  <a:pt x="3132673" y="161365"/>
                  <a:pt x="3110936" y="168195"/>
                </a:cubicBezTo>
                <a:cubicBezTo>
                  <a:pt x="3096651" y="172852"/>
                  <a:pt x="3077088" y="181235"/>
                  <a:pt x="3067461" y="187134"/>
                </a:cubicBezTo>
                <a:lnTo>
                  <a:pt x="3049760" y="197690"/>
                </a:lnTo>
                <a:lnTo>
                  <a:pt x="3037960" y="187134"/>
                </a:lnTo>
                <a:cubicBezTo>
                  <a:pt x="3031439" y="181235"/>
                  <a:pt x="3019018" y="172852"/>
                  <a:pt x="3010012" y="168505"/>
                </a:cubicBezTo>
                <a:cubicBezTo>
                  <a:pt x="2997901" y="162917"/>
                  <a:pt x="2992001" y="157639"/>
                  <a:pt x="2987654" y="149256"/>
                </a:cubicBezTo>
                <a:cubicBezTo>
                  <a:pt x="2971506" y="117898"/>
                  <a:pt x="2929584" y="89335"/>
                  <a:pt x="2890146" y="82815"/>
                </a:cubicBezTo>
                <a:cubicBezTo>
                  <a:pt x="2855366" y="77227"/>
                  <a:pt x="2808165" y="89335"/>
                  <a:pt x="2768106" y="114483"/>
                </a:cubicBezTo>
                <a:cubicBezTo>
                  <a:pt x="2761895" y="118209"/>
                  <a:pt x="2760032" y="117588"/>
                  <a:pt x="2746679" y="105790"/>
                </a:cubicBezTo>
                <a:cubicBezTo>
                  <a:pt x="2738605" y="98649"/>
                  <a:pt x="2723699" y="89956"/>
                  <a:pt x="2714073" y="86230"/>
                </a:cubicBezTo>
                <a:cubicBezTo>
                  <a:pt x="2698856" y="80642"/>
                  <a:pt x="2694198" y="77227"/>
                  <a:pt x="2684261" y="62635"/>
                </a:cubicBezTo>
                <a:cubicBezTo>
                  <a:pt x="2654760" y="19789"/>
                  <a:pt x="2603212" y="-2565"/>
                  <a:pt x="2551974" y="5508"/>
                </a:cubicBezTo>
                <a:cubicBezTo>
                  <a:pt x="2526820" y="9544"/>
                  <a:pt x="2510983" y="15132"/>
                  <a:pt x="2485209" y="28793"/>
                </a:cubicBezTo>
                <a:lnTo>
                  <a:pt x="2465024" y="39660"/>
                </a:lnTo>
                <a:lnTo>
                  <a:pt x="2448876" y="27862"/>
                </a:lnTo>
                <a:cubicBezTo>
                  <a:pt x="2440181" y="21342"/>
                  <a:pt x="2429623" y="14201"/>
                  <a:pt x="2425275" y="12028"/>
                </a:cubicBezTo>
                <a:cubicBezTo>
                  <a:pt x="2399812" y="-1323"/>
                  <a:pt x="2349815" y="-3806"/>
                  <a:pt x="2309757" y="5818"/>
                </a:cubicBezTo>
                <a:close/>
                <a:moveTo>
                  <a:pt x="2411301" y="37797"/>
                </a:moveTo>
                <a:cubicBezTo>
                  <a:pt x="2430244" y="47732"/>
                  <a:pt x="2437386" y="53631"/>
                  <a:pt x="2448565" y="68844"/>
                </a:cubicBezTo>
                <a:cubicBezTo>
                  <a:pt x="2456018" y="78779"/>
                  <a:pt x="2458813" y="80642"/>
                  <a:pt x="2466887" y="79710"/>
                </a:cubicBezTo>
                <a:cubicBezTo>
                  <a:pt x="2473719" y="79090"/>
                  <a:pt x="2477756" y="76295"/>
                  <a:pt x="2480551" y="70396"/>
                </a:cubicBezTo>
                <a:cubicBezTo>
                  <a:pt x="2484898" y="60772"/>
                  <a:pt x="2497319" y="52389"/>
                  <a:pt x="2521541" y="43075"/>
                </a:cubicBezTo>
                <a:cubicBezTo>
                  <a:pt x="2569674" y="24136"/>
                  <a:pt x="2614391" y="30966"/>
                  <a:pt x="2646997" y="62635"/>
                </a:cubicBezTo>
                <a:lnTo>
                  <a:pt x="2659729" y="75364"/>
                </a:lnTo>
                <a:lnTo>
                  <a:pt x="2637681" y="77848"/>
                </a:lnTo>
                <a:cubicBezTo>
                  <a:pt x="2608801" y="80952"/>
                  <a:pt x="2569053" y="94613"/>
                  <a:pt x="2540173" y="111379"/>
                </a:cubicBezTo>
                <a:cubicBezTo>
                  <a:pt x="2508809" y="129386"/>
                  <a:pt x="2475271" y="163538"/>
                  <a:pt x="2465645" y="186823"/>
                </a:cubicBezTo>
                <a:cubicBezTo>
                  <a:pt x="2458503" y="203589"/>
                  <a:pt x="2457882" y="204520"/>
                  <a:pt x="2447323" y="204520"/>
                </a:cubicBezTo>
                <a:cubicBezTo>
                  <a:pt x="2427760" y="204520"/>
                  <a:pt x="2404159" y="218491"/>
                  <a:pt x="2378074" y="244881"/>
                </a:cubicBezTo>
                <a:cubicBezTo>
                  <a:pt x="2364721" y="258542"/>
                  <a:pt x="2352610" y="269719"/>
                  <a:pt x="2351368" y="269719"/>
                </a:cubicBezTo>
                <a:cubicBezTo>
                  <a:pt x="2349815" y="269719"/>
                  <a:pt x="2346400" y="274997"/>
                  <a:pt x="2343605" y="281828"/>
                </a:cubicBezTo>
                <a:cubicBezTo>
                  <a:pt x="2340810" y="288347"/>
                  <a:pt x="2335841" y="295799"/>
                  <a:pt x="2332736" y="298593"/>
                </a:cubicBezTo>
                <a:cubicBezTo>
                  <a:pt x="2327457" y="303250"/>
                  <a:pt x="2325904" y="303250"/>
                  <a:pt x="2310999" y="297662"/>
                </a:cubicBezTo>
                <a:cubicBezTo>
                  <a:pt x="2280566" y="286174"/>
                  <a:pt x="2250444" y="293005"/>
                  <a:pt x="2235539" y="314738"/>
                </a:cubicBezTo>
                <a:cubicBezTo>
                  <a:pt x="2231502" y="320637"/>
                  <a:pt x="2227154" y="325604"/>
                  <a:pt x="2226223" y="325604"/>
                </a:cubicBezTo>
                <a:cubicBezTo>
                  <a:pt x="2224981" y="325604"/>
                  <a:pt x="2217528" y="320947"/>
                  <a:pt x="2209143" y="315359"/>
                </a:cubicBezTo>
                <a:cubicBezTo>
                  <a:pt x="2199206" y="308839"/>
                  <a:pt x="2193306" y="302008"/>
                  <a:pt x="2190822" y="294867"/>
                </a:cubicBezTo>
                <a:cubicBezTo>
                  <a:pt x="2184922" y="276860"/>
                  <a:pt x="2170016" y="270651"/>
                  <a:pt x="2159768" y="282138"/>
                </a:cubicBezTo>
                <a:cubicBezTo>
                  <a:pt x="2155421" y="287106"/>
                  <a:pt x="2154800" y="291142"/>
                  <a:pt x="2156352" y="303561"/>
                </a:cubicBezTo>
                <a:cubicBezTo>
                  <a:pt x="2158216" y="317842"/>
                  <a:pt x="2157595" y="319395"/>
                  <a:pt x="2148279" y="329640"/>
                </a:cubicBezTo>
                <a:cubicBezTo>
                  <a:pt x="2141447" y="336781"/>
                  <a:pt x="2132131" y="342059"/>
                  <a:pt x="2121262" y="345474"/>
                </a:cubicBezTo>
                <a:cubicBezTo>
                  <a:pt x="2102319" y="351063"/>
                  <a:pt x="2069713" y="351994"/>
                  <a:pt x="2066608" y="347337"/>
                </a:cubicBezTo>
                <a:cubicBezTo>
                  <a:pt x="2063813" y="342680"/>
                  <a:pt x="2047665" y="343611"/>
                  <a:pt x="2043628" y="348269"/>
                </a:cubicBezTo>
                <a:cubicBezTo>
                  <a:pt x="2041144" y="351373"/>
                  <a:pt x="2041455" y="354167"/>
                  <a:pt x="2044870" y="358514"/>
                </a:cubicBezTo>
                <a:cubicBezTo>
                  <a:pt x="2049839" y="365344"/>
                  <a:pt x="2051081" y="370312"/>
                  <a:pt x="2046734" y="367518"/>
                </a:cubicBezTo>
                <a:cubicBezTo>
                  <a:pt x="2045181" y="366586"/>
                  <a:pt x="2041455" y="373727"/>
                  <a:pt x="2038660" y="383041"/>
                </a:cubicBezTo>
                <a:lnTo>
                  <a:pt x="2033691" y="400117"/>
                </a:lnTo>
                <a:lnTo>
                  <a:pt x="1998601" y="400117"/>
                </a:lnTo>
                <a:cubicBezTo>
                  <a:pt x="1963821" y="400117"/>
                  <a:pt x="1963510" y="400117"/>
                  <a:pt x="1959784" y="392045"/>
                </a:cubicBezTo>
                <a:cubicBezTo>
                  <a:pt x="1947052" y="364103"/>
                  <a:pt x="1943015" y="302940"/>
                  <a:pt x="1951710" y="273755"/>
                </a:cubicBezTo>
                <a:cubicBezTo>
                  <a:pt x="1957300" y="255437"/>
                  <a:pt x="1970963" y="241777"/>
                  <a:pt x="1983695" y="241777"/>
                </a:cubicBezTo>
                <a:cubicBezTo>
                  <a:pt x="1988353" y="241777"/>
                  <a:pt x="1999532" y="245192"/>
                  <a:pt x="2008538" y="249539"/>
                </a:cubicBezTo>
                <a:cubicBezTo>
                  <a:pt x="2037418" y="262889"/>
                  <a:pt x="2038349" y="262268"/>
                  <a:pt x="2069713" y="223148"/>
                </a:cubicBezTo>
                <a:cubicBezTo>
                  <a:pt x="2106046" y="177509"/>
                  <a:pt x="2133683" y="154845"/>
                  <a:pt x="2153558" y="154845"/>
                </a:cubicBezTo>
                <a:cubicBezTo>
                  <a:pt x="2158216" y="154845"/>
                  <a:pt x="2164426" y="158570"/>
                  <a:pt x="2169705" y="164159"/>
                </a:cubicBezTo>
                <a:cubicBezTo>
                  <a:pt x="2177469" y="173162"/>
                  <a:pt x="2186474" y="175646"/>
                  <a:pt x="2196722" y="171610"/>
                </a:cubicBezTo>
                <a:cubicBezTo>
                  <a:pt x="2203864" y="168816"/>
                  <a:pt x="2202933" y="153913"/>
                  <a:pt x="2195480" y="147083"/>
                </a:cubicBezTo>
                <a:cubicBezTo>
                  <a:pt x="2188027" y="140252"/>
                  <a:pt x="2187716" y="132801"/>
                  <a:pt x="2194238" y="119761"/>
                </a:cubicBezTo>
                <a:cubicBezTo>
                  <a:pt x="2209454" y="89646"/>
                  <a:pt x="2247650" y="59219"/>
                  <a:pt x="2289572" y="42764"/>
                </a:cubicBezTo>
                <a:cubicBezTo>
                  <a:pt x="2323731" y="29725"/>
                  <a:pt x="2335220" y="27551"/>
                  <a:pt x="2367826" y="28793"/>
                </a:cubicBezTo>
                <a:cubicBezTo>
                  <a:pt x="2390806" y="29414"/>
                  <a:pt x="2398569" y="31277"/>
                  <a:pt x="2411301" y="37797"/>
                </a:cubicBezTo>
                <a:close/>
                <a:moveTo>
                  <a:pt x="2708483" y="115104"/>
                </a:moveTo>
                <a:cubicBezTo>
                  <a:pt x="2719973" y="120382"/>
                  <a:pt x="2730220" y="128765"/>
                  <a:pt x="2740468" y="140563"/>
                </a:cubicBezTo>
                <a:cubicBezTo>
                  <a:pt x="2759411" y="162296"/>
                  <a:pt x="2769037" y="163848"/>
                  <a:pt x="2778974" y="146772"/>
                </a:cubicBezTo>
                <a:cubicBezTo>
                  <a:pt x="2783943" y="138390"/>
                  <a:pt x="2791085" y="133112"/>
                  <a:pt x="2808786" y="125039"/>
                </a:cubicBezTo>
                <a:cubicBezTo>
                  <a:pt x="2860334" y="101443"/>
                  <a:pt x="2910641" y="107032"/>
                  <a:pt x="2943558" y="140252"/>
                </a:cubicBezTo>
                <a:lnTo>
                  <a:pt x="2956600" y="153292"/>
                </a:lnTo>
                <a:lnTo>
                  <a:pt x="2935484" y="155155"/>
                </a:lnTo>
                <a:cubicBezTo>
                  <a:pt x="2857540" y="162606"/>
                  <a:pt x="2777732" y="211040"/>
                  <a:pt x="2753821" y="265373"/>
                </a:cubicBezTo>
                <a:cubicBezTo>
                  <a:pt x="2746989" y="280586"/>
                  <a:pt x="2746058" y="281517"/>
                  <a:pt x="2733636" y="283069"/>
                </a:cubicBezTo>
                <a:cubicBezTo>
                  <a:pt x="2704446" y="286174"/>
                  <a:pt x="2676187" y="307286"/>
                  <a:pt x="2639234" y="353857"/>
                </a:cubicBezTo>
                <a:cubicBezTo>
                  <a:pt x="2627123" y="369070"/>
                  <a:pt x="2616254" y="381489"/>
                  <a:pt x="2615012" y="381489"/>
                </a:cubicBezTo>
                <a:cubicBezTo>
                  <a:pt x="2613770" y="381489"/>
                  <a:pt x="2605075" y="378695"/>
                  <a:pt x="2595138" y="375280"/>
                </a:cubicBezTo>
                <a:cubicBezTo>
                  <a:pt x="2585511" y="371864"/>
                  <a:pt x="2574021" y="369070"/>
                  <a:pt x="2569674" y="369070"/>
                </a:cubicBezTo>
                <a:cubicBezTo>
                  <a:pt x="2557253" y="369070"/>
                  <a:pt x="2539863" y="377453"/>
                  <a:pt x="2527752" y="389251"/>
                </a:cubicBezTo>
                <a:lnTo>
                  <a:pt x="2516883" y="399807"/>
                </a:lnTo>
                <a:lnTo>
                  <a:pt x="2501977" y="390182"/>
                </a:lnTo>
                <a:cubicBezTo>
                  <a:pt x="2491419" y="383352"/>
                  <a:pt x="2487382" y="378695"/>
                  <a:pt x="2487382" y="373417"/>
                </a:cubicBezTo>
                <a:cubicBezTo>
                  <a:pt x="2487382" y="364724"/>
                  <a:pt x="2477445" y="353547"/>
                  <a:pt x="2469371" y="353547"/>
                </a:cubicBezTo>
                <a:cubicBezTo>
                  <a:pt x="2462540" y="353547"/>
                  <a:pt x="2450118" y="364413"/>
                  <a:pt x="2450118" y="370622"/>
                </a:cubicBezTo>
                <a:cubicBezTo>
                  <a:pt x="2450118" y="373106"/>
                  <a:pt x="2451671" y="378384"/>
                  <a:pt x="2453534" y="382731"/>
                </a:cubicBezTo>
                <a:cubicBezTo>
                  <a:pt x="2458503" y="393597"/>
                  <a:pt x="2447944" y="410052"/>
                  <a:pt x="2429623" y="418746"/>
                </a:cubicBezTo>
                <a:cubicBezTo>
                  <a:pt x="2413475" y="426507"/>
                  <a:pt x="2368448" y="431164"/>
                  <a:pt x="2365032" y="425266"/>
                </a:cubicBezTo>
                <a:cubicBezTo>
                  <a:pt x="2362237" y="420919"/>
                  <a:pt x="2346710" y="420919"/>
                  <a:pt x="2342052" y="425576"/>
                </a:cubicBezTo>
                <a:cubicBezTo>
                  <a:pt x="2339878" y="427749"/>
                  <a:pt x="2339568" y="430854"/>
                  <a:pt x="2341431" y="433959"/>
                </a:cubicBezTo>
                <a:cubicBezTo>
                  <a:pt x="2342984" y="437374"/>
                  <a:pt x="2341742" y="446067"/>
                  <a:pt x="2337705" y="458486"/>
                </a:cubicBezTo>
                <a:lnTo>
                  <a:pt x="2331494" y="477735"/>
                </a:lnTo>
                <a:lnTo>
                  <a:pt x="2298577" y="477735"/>
                </a:lnTo>
                <a:cubicBezTo>
                  <a:pt x="2280256" y="477735"/>
                  <a:pt x="2263797" y="476493"/>
                  <a:pt x="2261934" y="475251"/>
                </a:cubicBezTo>
                <a:cubicBezTo>
                  <a:pt x="2259760" y="474010"/>
                  <a:pt x="2255102" y="462522"/>
                  <a:pt x="2251065" y="449793"/>
                </a:cubicBezTo>
                <a:cubicBezTo>
                  <a:pt x="2245476" y="431785"/>
                  <a:pt x="2243923" y="419056"/>
                  <a:pt x="2243613" y="393908"/>
                </a:cubicBezTo>
                <a:cubicBezTo>
                  <a:pt x="2243613" y="364413"/>
                  <a:pt x="2244544" y="359446"/>
                  <a:pt x="2251997" y="343922"/>
                </a:cubicBezTo>
                <a:cubicBezTo>
                  <a:pt x="2265040" y="317842"/>
                  <a:pt x="2278082" y="313806"/>
                  <a:pt x="2306651" y="327156"/>
                </a:cubicBezTo>
                <a:cubicBezTo>
                  <a:pt x="2315967" y="331503"/>
                  <a:pt x="2326525" y="334918"/>
                  <a:pt x="2330252" y="334918"/>
                </a:cubicBezTo>
                <a:cubicBezTo>
                  <a:pt x="2337705" y="334918"/>
                  <a:pt x="2349194" y="323741"/>
                  <a:pt x="2377143" y="288968"/>
                </a:cubicBezTo>
                <a:cubicBezTo>
                  <a:pt x="2407264" y="251401"/>
                  <a:pt x="2431797" y="232463"/>
                  <a:pt x="2451050" y="232463"/>
                </a:cubicBezTo>
                <a:cubicBezTo>
                  <a:pt x="2455087" y="232463"/>
                  <a:pt x="2462229" y="236499"/>
                  <a:pt x="2467198" y="241777"/>
                </a:cubicBezTo>
                <a:cubicBezTo>
                  <a:pt x="2476514" y="251712"/>
                  <a:pt x="2483656" y="253264"/>
                  <a:pt x="2493904" y="247986"/>
                </a:cubicBezTo>
                <a:cubicBezTo>
                  <a:pt x="2498562" y="245502"/>
                  <a:pt x="2499493" y="242708"/>
                  <a:pt x="2497940" y="236188"/>
                </a:cubicBezTo>
                <a:cubicBezTo>
                  <a:pt x="2496698" y="231531"/>
                  <a:pt x="2493904" y="225632"/>
                  <a:pt x="2491730" y="222838"/>
                </a:cubicBezTo>
                <a:cubicBezTo>
                  <a:pt x="2486140" y="216629"/>
                  <a:pt x="2486140" y="209488"/>
                  <a:pt x="2492351" y="196758"/>
                </a:cubicBezTo>
                <a:cubicBezTo>
                  <a:pt x="2509120" y="161054"/>
                  <a:pt x="2566879" y="121624"/>
                  <a:pt x="2619049" y="109516"/>
                </a:cubicBezTo>
                <a:cubicBezTo>
                  <a:pt x="2647618" y="102996"/>
                  <a:pt x="2687367" y="105480"/>
                  <a:pt x="2708483" y="115104"/>
                </a:cubicBezTo>
                <a:close/>
                <a:moveTo>
                  <a:pt x="2987964" y="190859"/>
                </a:moveTo>
                <a:cubicBezTo>
                  <a:pt x="3006907" y="197379"/>
                  <a:pt x="3022744" y="209177"/>
                  <a:pt x="3032060" y="223459"/>
                </a:cubicBezTo>
                <a:cubicBezTo>
                  <a:pt x="3038892" y="233704"/>
                  <a:pt x="3041997" y="235567"/>
                  <a:pt x="3051003" y="235567"/>
                </a:cubicBezTo>
                <a:cubicBezTo>
                  <a:pt x="3059698" y="235567"/>
                  <a:pt x="3062492" y="234015"/>
                  <a:pt x="3066529" y="226253"/>
                </a:cubicBezTo>
                <a:cubicBezTo>
                  <a:pt x="3072740" y="214455"/>
                  <a:pt x="3105967" y="197379"/>
                  <a:pt x="3132673" y="192101"/>
                </a:cubicBezTo>
                <a:cubicBezTo>
                  <a:pt x="3172422" y="184029"/>
                  <a:pt x="3206580" y="193654"/>
                  <a:pt x="3233286" y="220354"/>
                </a:cubicBezTo>
                <a:cubicBezTo>
                  <a:pt x="3289493" y="276550"/>
                  <a:pt x="3284214" y="377763"/>
                  <a:pt x="3222418" y="437995"/>
                </a:cubicBezTo>
                <a:cubicBezTo>
                  <a:pt x="3195401" y="464074"/>
                  <a:pt x="3127084" y="489223"/>
                  <a:pt x="3073982" y="492327"/>
                </a:cubicBezTo>
                <a:cubicBezTo>
                  <a:pt x="3051624" y="493880"/>
                  <a:pt x="3043860" y="492948"/>
                  <a:pt x="3026470" y="487049"/>
                </a:cubicBezTo>
                <a:cubicBezTo>
                  <a:pt x="2997591" y="477425"/>
                  <a:pt x="2968090" y="457244"/>
                  <a:pt x="2964363" y="444515"/>
                </a:cubicBezTo>
                <a:cubicBezTo>
                  <a:pt x="2961879" y="436442"/>
                  <a:pt x="2958774" y="433648"/>
                  <a:pt x="2947905" y="430233"/>
                </a:cubicBezTo>
                <a:lnTo>
                  <a:pt x="2934552" y="425886"/>
                </a:lnTo>
                <a:lnTo>
                  <a:pt x="2927410" y="441721"/>
                </a:lnTo>
                <a:cubicBezTo>
                  <a:pt x="2906604" y="487049"/>
                  <a:pt x="2869029" y="503504"/>
                  <a:pt x="2824312" y="486739"/>
                </a:cubicBezTo>
                <a:cubicBezTo>
                  <a:pt x="2799470" y="477425"/>
                  <a:pt x="2778043" y="462212"/>
                  <a:pt x="2776801" y="452897"/>
                </a:cubicBezTo>
                <a:cubicBezTo>
                  <a:pt x="2774316" y="435822"/>
                  <a:pt x="2756616" y="428370"/>
                  <a:pt x="2744505" y="439547"/>
                </a:cubicBezTo>
                <a:cubicBezTo>
                  <a:pt x="2738294" y="445136"/>
                  <a:pt x="2737363" y="453518"/>
                  <a:pt x="2742331" y="462522"/>
                </a:cubicBezTo>
                <a:cubicBezTo>
                  <a:pt x="2746989" y="471215"/>
                  <a:pt x="2736431" y="486739"/>
                  <a:pt x="2719662" y="496364"/>
                </a:cubicBezTo>
                <a:cubicBezTo>
                  <a:pt x="2708172" y="503194"/>
                  <a:pt x="2702583" y="504125"/>
                  <a:pt x="2678361" y="504125"/>
                </a:cubicBezTo>
                <a:cubicBezTo>
                  <a:pt x="2663145" y="503815"/>
                  <a:pt x="2647618" y="502883"/>
                  <a:pt x="2644202" y="501642"/>
                </a:cubicBezTo>
                <a:cubicBezTo>
                  <a:pt x="2640476" y="500089"/>
                  <a:pt x="2635818" y="500710"/>
                  <a:pt x="2632091" y="503504"/>
                </a:cubicBezTo>
                <a:cubicBezTo>
                  <a:pt x="2627433" y="506920"/>
                  <a:pt x="2627123" y="509093"/>
                  <a:pt x="2629607" y="514060"/>
                </a:cubicBezTo>
                <a:cubicBezTo>
                  <a:pt x="2631470" y="517476"/>
                  <a:pt x="2631781" y="521512"/>
                  <a:pt x="2630539" y="523064"/>
                </a:cubicBezTo>
                <a:cubicBezTo>
                  <a:pt x="2629297" y="524616"/>
                  <a:pt x="2626191" y="532689"/>
                  <a:pt x="2624018" y="540761"/>
                </a:cubicBezTo>
                <a:lnTo>
                  <a:pt x="2619981" y="555664"/>
                </a:lnTo>
                <a:lnTo>
                  <a:pt x="2583959" y="554732"/>
                </a:lnTo>
                <a:lnTo>
                  <a:pt x="2547937" y="553801"/>
                </a:lnTo>
                <a:lnTo>
                  <a:pt x="2540794" y="533620"/>
                </a:lnTo>
                <a:cubicBezTo>
                  <a:pt x="2525268" y="491086"/>
                  <a:pt x="2528994" y="432717"/>
                  <a:pt x="2548247" y="409742"/>
                </a:cubicBezTo>
                <a:cubicBezTo>
                  <a:pt x="2558805" y="397323"/>
                  <a:pt x="2575574" y="396702"/>
                  <a:pt x="2600727" y="408190"/>
                </a:cubicBezTo>
                <a:lnTo>
                  <a:pt x="2618428" y="416262"/>
                </a:lnTo>
                <a:lnTo>
                  <a:pt x="2626812" y="410363"/>
                </a:lnTo>
                <a:cubicBezTo>
                  <a:pt x="2631160" y="406948"/>
                  <a:pt x="2641097" y="396702"/>
                  <a:pt x="2648550" y="387388"/>
                </a:cubicBezTo>
                <a:cubicBezTo>
                  <a:pt x="2694509" y="330261"/>
                  <a:pt x="2715004" y="313185"/>
                  <a:pt x="2737673" y="313185"/>
                </a:cubicBezTo>
                <a:cubicBezTo>
                  <a:pt x="2746058" y="313185"/>
                  <a:pt x="2751337" y="314738"/>
                  <a:pt x="2752268" y="317532"/>
                </a:cubicBezTo>
                <a:cubicBezTo>
                  <a:pt x="2753200" y="320016"/>
                  <a:pt x="2757858" y="324362"/>
                  <a:pt x="2762205" y="327467"/>
                </a:cubicBezTo>
                <a:cubicBezTo>
                  <a:pt x="2779906" y="338954"/>
                  <a:pt x="2793259" y="319395"/>
                  <a:pt x="2779595" y="302008"/>
                </a:cubicBezTo>
                <a:cubicBezTo>
                  <a:pt x="2774627" y="295799"/>
                  <a:pt x="2774006" y="292384"/>
                  <a:pt x="2776490" y="284622"/>
                </a:cubicBezTo>
                <a:cubicBezTo>
                  <a:pt x="2787980" y="243640"/>
                  <a:pt x="2855366" y="197379"/>
                  <a:pt x="2919646" y="186202"/>
                </a:cubicBezTo>
                <a:cubicBezTo>
                  <a:pt x="2940142" y="182477"/>
                  <a:pt x="2970264" y="184650"/>
                  <a:pt x="2987964" y="190859"/>
                </a:cubicBezTo>
                <a:close/>
                <a:moveTo>
                  <a:pt x="2205417" y="347027"/>
                </a:moveTo>
                <a:lnTo>
                  <a:pt x="2217217" y="354167"/>
                </a:lnTo>
                <a:lnTo>
                  <a:pt x="2215354" y="379316"/>
                </a:lnTo>
                <a:cubicBezTo>
                  <a:pt x="2213491" y="403843"/>
                  <a:pt x="2219701" y="454760"/>
                  <a:pt x="2225912" y="467800"/>
                </a:cubicBezTo>
                <a:cubicBezTo>
                  <a:pt x="2227465" y="470905"/>
                  <a:pt x="2226844" y="514992"/>
                  <a:pt x="2224670" y="566220"/>
                </a:cubicBezTo>
                <a:cubicBezTo>
                  <a:pt x="2222496" y="617448"/>
                  <a:pt x="2220012" y="694134"/>
                  <a:pt x="2218770" y="736669"/>
                </a:cubicBezTo>
                <a:lnTo>
                  <a:pt x="2216596" y="814287"/>
                </a:lnTo>
                <a:lnTo>
                  <a:pt x="2210075" y="804972"/>
                </a:lnTo>
                <a:cubicBezTo>
                  <a:pt x="2206659" y="800005"/>
                  <a:pt x="2191753" y="784171"/>
                  <a:pt x="2177158" y="769579"/>
                </a:cubicBezTo>
                <a:cubicBezTo>
                  <a:pt x="2157595" y="750019"/>
                  <a:pt x="2143931" y="739773"/>
                  <a:pt x="2125299" y="730149"/>
                </a:cubicBezTo>
                <a:lnTo>
                  <a:pt x="2100146" y="716798"/>
                </a:lnTo>
                <a:lnTo>
                  <a:pt x="2098282" y="688235"/>
                </a:lnTo>
                <a:cubicBezTo>
                  <a:pt x="2097040" y="672401"/>
                  <a:pt x="2094867" y="602855"/>
                  <a:pt x="2092693" y="533620"/>
                </a:cubicBezTo>
                <a:cubicBezTo>
                  <a:pt x="2090830" y="464385"/>
                  <a:pt x="2088966" y="406016"/>
                  <a:pt x="2088035" y="403843"/>
                </a:cubicBezTo>
                <a:cubicBezTo>
                  <a:pt x="2087414" y="401980"/>
                  <a:pt x="2082135" y="400117"/>
                  <a:pt x="2075924" y="400117"/>
                </a:cubicBezTo>
                <a:cubicBezTo>
                  <a:pt x="2064434" y="400117"/>
                  <a:pt x="2063503" y="398565"/>
                  <a:pt x="2067850" y="386767"/>
                </a:cubicBezTo>
                <a:cubicBezTo>
                  <a:pt x="2070645" y="379626"/>
                  <a:pt x="2072508" y="379005"/>
                  <a:pt x="2098282" y="377763"/>
                </a:cubicBezTo>
                <a:cubicBezTo>
                  <a:pt x="2132131" y="376211"/>
                  <a:pt x="2157595" y="365034"/>
                  <a:pt x="2172190" y="345164"/>
                </a:cubicBezTo>
                <a:cubicBezTo>
                  <a:pt x="2180574" y="333987"/>
                  <a:pt x="2182127" y="333055"/>
                  <a:pt x="2187716" y="336160"/>
                </a:cubicBezTo>
                <a:cubicBezTo>
                  <a:pt x="2191132" y="338333"/>
                  <a:pt x="2199206" y="342991"/>
                  <a:pt x="2205417" y="347027"/>
                </a:cubicBezTo>
                <a:close/>
                <a:moveTo>
                  <a:pt x="2504462" y="469352"/>
                </a:moveTo>
                <a:cubicBezTo>
                  <a:pt x="2504462" y="501952"/>
                  <a:pt x="2506014" y="518717"/>
                  <a:pt x="2510051" y="533310"/>
                </a:cubicBezTo>
                <a:cubicBezTo>
                  <a:pt x="2515330" y="552559"/>
                  <a:pt x="2515330" y="560942"/>
                  <a:pt x="2509120" y="747535"/>
                </a:cubicBezTo>
                <a:cubicBezTo>
                  <a:pt x="2505704" y="854337"/>
                  <a:pt x="2501667" y="973248"/>
                  <a:pt x="2499804" y="1011747"/>
                </a:cubicBezTo>
                <a:cubicBezTo>
                  <a:pt x="2498251" y="1050245"/>
                  <a:pt x="2495146" y="1129726"/>
                  <a:pt x="2493593" y="1188716"/>
                </a:cubicBezTo>
                <a:cubicBezTo>
                  <a:pt x="2490798" y="1279063"/>
                  <a:pt x="2483966" y="1486768"/>
                  <a:pt x="2475893" y="1712481"/>
                </a:cubicBezTo>
                <a:cubicBezTo>
                  <a:pt x="2474961" y="1741976"/>
                  <a:pt x="2472787" y="1766193"/>
                  <a:pt x="2471235" y="1766193"/>
                </a:cubicBezTo>
                <a:cubicBezTo>
                  <a:pt x="2465024" y="1766193"/>
                  <a:pt x="2428381" y="1737319"/>
                  <a:pt x="2428381" y="1732662"/>
                </a:cubicBezTo>
                <a:cubicBezTo>
                  <a:pt x="2428381" y="1729557"/>
                  <a:pt x="2426828" y="1686712"/>
                  <a:pt x="2425275" y="1637347"/>
                </a:cubicBezTo>
                <a:cubicBezTo>
                  <a:pt x="2423723" y="1587672"/>
                  <a:pt x="2420928" y="1503223"/>
                  <a:pt x="2419065" y="1449512"/>
                </a:cubicBezTo>
                <a:cubicBezTo>
                  <a:pt x="2417512" y="1395800"/>
                  <a:pt x="2414407" y="1318803"/>
                  <a:pt x="2412854" y="1278752"/>
                </a:cubicBezTo>
                <a:cubicBezTo>
                  <a:pt x="2410991" y="1238701"/>
                  <a:pt x="2407575" y="1138730"/>
                  <a:pt x="2405091" y="1056765"/>
                </a:cubicBezTo>
                <a:cubicBezTo>
                  <a:pt x="2395775" y="760265"/>
                  <a:pt x="2390806" y="613411"/>
                  <a:pt x="2386148" y="515613"/>
                </a:cubicBezTo>
                <a:lnTo>
                  <a:pt x="2384285" y="477735"/>
                </a:lnTo>
                <a:lnTo>
                  <a:pt x="2373727" y="477735"/>
                </a:lnTo>
                <a:cubicBezTo>
                  <a:pt x="2362858" y="477735"/>
                  <a:pt x="2361616" y="475872"/>
                  <a:pt x="2365032" y="463454"/>
                </a:cubicBezTo>
                <a:cubicBezTo>
                  <a:pt x="2366584" y="457244"/>
                  <a:pt x="2369379" y="456623"/>
                  <a:pt x="2394222" y="455381"/>
                </a:cubicBezTo>
                <a:cubicBezTo>
                  <a:pt x="2417201" y="454450"/>
                  <a:pt x="2424654" y="452587"/>
                  <a:pt x="2442044" y="443894"/>
                </a:cubicBezTo>
                <a:cubicBezTo>
                  <a:pt x="2456639" y="436753"/>
                  <a:pt x="2465024" y="430233"/>
                  <a:pt x="2470613" y="421850"/>
                </a:cubicBezTo>
                <a:lnTo>
                  <a:pt x="2478687" y="409742"/>
                </a:lnTo>
                <a:lnTo>
                  <a:pt x="2491419" y="417814"/>
                </a:lnTo>
                <a:lnTo>
                  <a:pt x="2504462" y="425576"/>
                </a:lnTo>
                <a:lnTo>
                  <a:pt x="2504462" y="469352"/>
                </a:lnTo>
                <a:close/>
                <a:moveTo>
                  <a:pt x="2060087" y="434890"/>
                </a:moveTo>
                <a:cubicBezTo>
                  <a:pt x="2061018" y="438926"/>
                  <a:pt x="2062260" y="467490"/>
                  <a:pt x="2063192" y="498537"/>
                </a:cubicBezTo>
                <a:lnTo>
                  <a:pt x="2064745" y="555353"/>
                </a:lnTo>
                <a:lnTo>
                  <a:pt x="2010712" y="555353"/>
                </a:lnTo>
                <a:cubicBezTo>
                  <a:pt x="1981211" y="555353"/>
                  <a:pt x="1956058" y="554111"/>
                  <a:pt x="1955126" y="552869"/>
                </a:cubicBezTo>
                <a:cubicBezTo>
                  <a:pt x="1954194" y="551317"/>
                  <a:pt x="1954505" y="522754"/>
                  <a:pt x="1955436" y="489223"/>
                </a:cubicBezTo>
                <a:lnTo>
                  <a:pt x="1957300" y="428060"/>
                </a:lnTo>
                <a:lnTo>
                  <a:pt x="2007917" y="428060"/>
                </a:lnTo>
                <a:cubicBezTo>
                  <a:pt x="2058223" y="428060"/>
                  <a:pt x="2058844" y="428060"/>
                  <a:pt x="2060087" y="434890"/>
                </a:cubicBezTo>
                <a:close/>
                <a:moveTo>
                  <a:pt x="2358200" y="521822"/>
                </a:moveTo>
                <a:cubicBezTo>
                  <a:pt x="2359132" y="530826"/>
                  <a:pt x="2360374" y="558768"/>
                  <a:pt x="2360684" y="583917"/>
                </a:cubicBezTo>
                <a:lnTo>
                  <a:pt x="2361616" y="629556"/>
                </a:lnTo>
                <a:lnTo>
                  <a:pt x="2306030" y="630487"/>
                </a:lnTo>
                <a:lnTo>
                  <a:pt x="2250444" y="631419"/>
                </a:lnTo>
                <a:lnTo>
                  <a:pt x="2252618" y="594473"/>
                </a:lnTo>
                <a:cubicBezTo>
                  <a:pt x="2253550" y="573981"/>
                  <a:pt x="2254481" y="545729"/>
                  <a:pt x="2254481" y="531447"/>
                </a:cubicBezTo>
                <a:lnTo>
                  <a:pt x="2254481" y="505678"/>
                </a:lnTo>
                <a:lnTo>
                  <a:pt x="2305409" y="505678"/>
                </a:lnTo>
                <a:lnTo>
                  <a:pt x="2356647" y="505678"/>
                </a:lnTo>
                <a:lnTo>
                  <a:pt x="2358200" y="521822"/>
                </a:lnTo>
                <a:close/>
                <a:moveTo>
                  <a:pt x="2066297" y="602234"/>
                </a:moveTo>
                <a:cubicBezTo>
                  <a:pt x="2067229" y="612790"/>
                  <a:pt x="2068161" y="637318"/>
                  <a:pt x="2068161" y="656567"/>
                </a:cubicBezTo>
                <a:lnTo>
                  <a:pt x="2068161" y="691961"/>
                </a:lnTo>
                <a:lnTo>
                  <a:pt x="2009159" y="691961"/>
                </a:lnTo>
                <a:lnTo>
                  <a:pt x="1950157" y="691961"/>
                </a:lnTo>
                <a:lnTo>
                  <a:pt x="1950157" y="656567"/>
                </a:lnTo>
                <a:cubicBezTo>
                  <a:pt x="1950157" y="637318"/>
                  <a:pt x="1951089" y="612790"/>
                  <a:pt x="1952021" y="602234"/>
                </a:cubicBezTo>
                <a:lnTo>
                  <a:pt x="1954194" y="583296"/>
                </a:lnTo>
                <a:lnTo>
                  <a:pt x="2009159" y="583296"/>
                </a:lnTo>
                <a:lnTo>
                  <a:pt x="2064124" y="583296"/>
                </a:lnTo>
                <a:lnTo>
                  <a:pt x="2066297" y="602234"/>
                </a:lnTo>
                <a:close/>
                <a:moveTo>
                  <a:pt x="2646687" y="619621"/>
                </a:moveTo>
                <a:cubicBezTo>
                  <a:pt x="2647929" y="637628"/>
                  <a:pt x="2648860" y="665571"/>
                  <a:pt x="2648860" y="681715"/>
                </a:cubicBezTo>
                <a:lnTo>
                  <a:pt x="2648860" y="710589"/>
                </a:lnTo>
                <a:lnTo>
                  <a:pt x="2594517" y="710589"/>
                </a:lnTo>
                <a:lnTo>
                  <a:pt x="2540173" y="710589"/>
                </a:lnTo>
                <a:lnTo>
                  <a:pt x="2540173" y="686372"/>
                </a:lnTo>
                <a:cubicBezTo>
                  <a:pt x="2540173" y="672711"/>
                  <a:pt x="2541105" y="644769"/>
                  <a:pt x="2542347" y="624278"/>
                </a:cubicBezTo>
                <a:lnTo>
                  <a:pt x="2544210" y="586400"/>
                </a:lnTo>
                <a:lnTo>
                  <a:pt x="2594517" y="586400"/>
                </a:lnTo>
                <a:lnTo>
                  <a:pt x="2644823" y="586400"/>
                </a:lnTo>
                <a:lnTo>
                  <a:pt x="2646687" y="619621"/>
                </a:lnTo>
                <a:close/>
                <a:moveTo>
                  <a:pt x="2363168" y="675506"/>
                </a:moveTo>
                <a:cubicBezTo>
                  <a:pt x="2363168" y="683888"/>
                  <a:pt x="2364100" y="708105"/>
                  <a:pt x="2365342" y="729838"/>
                </a:cubicBezTo>
                <a:lnTo>
                  <a:pt x="2367205" y="769579"/>
                </a:lnTo>
                <a:lnTo>
                  <a:pt x="2306651" y="769579"/>
                </a:lnTo>
                <a:lnTo>
                  <a:pt x="2246407" y="769579"/>
                </a:lnTo>
                <a:lnTo>
                  <a:pt x="2247339" y="725181"/>
                </a:lnTo>
                <a:cubicBezTo>
                  <a:pt x="2247960" y="700964"/>
                  <a:pt x="2249202" y="676437"/>
                  <a:pt x="2250134" y="670849"/>
                </a:cubicBezTo>
                <a:lnTo>
                  <a:pt x="2251687" y="660914"/>
                </a:lnTo>
                <a:lnTo>
                  <a:pt x="2307272" y="660914"/>
                </a:lnTo>
                <a:lnTo>
                  <a:pt x="2363168" y="660914"/>
                </a:lnTo>
                <a:lnTo>
                  <a:pt x="2363168" y="675506"/>
                </a:lnTo>
                <a:close/>
                <a:moveTo>
                  <a:pt x="1961026" y="723008"/>
                </a:moveTo>
                <a:cubicBezTo>
                  <a:pt x="1952331" y="726734"/>
                  <a:pt x="1947052" y="726734"/>
                  <a:pt x="1947052" y="723008"/>
                </a:cubicBezTo>
                <a:cubicBezTo>
                  <a:pt x="1947052" y="721145"/>
                  <a:pt x="1951710" y="719903"/>
                  <a:pt x="1957300" y="720214"/>
                </a:cubicBezTo>
                <a:cubicBezTo>
                  <a:pt x="1965684" y="720214"/>
                  <a:pt x="1966305" y="720835"/>
                  <a:pt x="1961026" y="723008"/>
                </a:cubicBezTo>
                <a:close/>
                <a:moveTo>
                  <a:pt x="2103872" y="750640"/>
                </a:moveTo>
                <a:cubicBezTo>
                  <a:pt x="2127162" y="762127"/>
                  <a:pt x="2136478" y="768958"/>
                  <a:pt x="2160079" y="792554"/>
                </a:cubicBezTo>
                <a:cubicBezTo>
                  <a:pt x="2182748" y="815528"/>
                  <a:pt x="2190511" y="825774"/>
                  <a:pt x="2201069" y="847197"/>
                </a:cubicBezTo>
                <a:cubicBezTo>
                  <a:pt x="2219080" y="884143"/>
                  <a:pt x="2224670" y="907118"/>
                  <a:pt x="2224670" y="948100"/>
                </a:cubicBezTo>
                <a:cubicBezTo>
                  <a:pt x="2224670" y="1007400"/>
                  <a:pt x="2209454" y="1046830"/>
                  <a:pt x="2172190" y="1084707"/>
                </a:cubicBezTo>
                <a:cubicBezTo>
                  <a:pt x="2147347" y="1109856"/>
                  <a:pt x="2119709" y="1129105"/>
                  <a:pt x="2093624" y="1139351"/>
                </a:cubicBezTo>
                <a:cubicBezTo>
                  <a:pt x="2074682" y="1146802"/>
                  <a:pt x="2037107" y="1148975"/>
                  <a:pt x="2015370" y="1144008"/>
                </a:cubicBezTo>
                <a:cubicBezTo>
                  <a:pt x="2004811" y="1141834"/>
                  <a:pt x="2004190" y="1142145"/>
                  <a:pt x="1999222" y="1152701"/>
                </a:cubicBezTo>
                <a:cubicBezTo>
                  <a:pt x="1993322" y="1164809"/>
                  <a:pt x="1992390" y="1163567"/>
                  <a:pt x="2013817" y="1175055"/>
                </a:cubicBezTo>
                <a:cubicBezTo>
                  <a:pt x="2029344" y="1183437"/>
                  <a:pt x="2018164" y="1220384"/>
                  <a:pt x="1993322" y="1242738"/>
                </a:cubicBezTo>
                <a:cubicBezTo>
                  <a:pt x="1975000" y="1259193"/>
                  <a:pt x="1958852" y="1266954"/>
                  <a:pt x="1929352" y="1273785"/>
                </a:cubicBezTo>
                <a:cubicBezTo>
                  <a:pt x="1900472" y="1280305"/>
                  <a:pt x="1842402" y="1280305"/>
                  <a:pt x="1803896" y="1273785"/>
                </a:cubicBezTo>
                <a:cubicBezTo>
                  <a:pt x="1732162" y="1261676"/>
                  <a:pt x="1652044" y="1224109"/>
                  <a:pt x="1652044" y="1202376"/>
                </a:cubicBezTo>
                <a:cubicBezTo>
                  <a:pt x="1652044" y="1192131"/>
                  <a:pt x="1641486" y="1182506"/>
                  <a:pt x="1630617" y="1182506"/>
                </a:cubicBezTo>
                <a:cubicBezTo>
                  <a:pt x="1618506" y="1182506"/>
                  <a:pt x="1613538" y="1189336"/>
                  <a:pt x="1615712" y="1203929"/>
                </a:cubicBezTo>
                <a:cubicBezTo>
                  <a:pt x="1617575" y="1218210"/>
                  <a:pt x="1615091" y="1221315"/>
                  <a:pt x="1590558" y="1233423"/>
                </a:cubicBezTo>
                <a:cubicBezTo>
                  <a:pt x="1565094" y="1246463"/>
                  <a:pt x="1545220" y="1248637"/>
                  <a:pt x="1498019" y="1244911"/>
                </a:cubicBezTo>
                <a:cubicBezTo>
                  <a:pt x="1411380" y="1237460"/>
                  <a:pt x="1389642" y="1250810"/>
                  <a:pt x="1315425" y="1353886"/>
                </a:cubicBezTo>
                <a:lnTo>
                  <a:pt x="1291513" y="1387417"/>
                </a:lnTo>
                <a:lnTo>
                  <a:pt x="1212638" y="1387417"/>
                </a:lnTo>
                <a:cubicBezTo>
                  <a:pt x="1169163" y="1387417"/>
                  <a:pt x="1133141" y="1386176"/>
                  <a:pt x="1132209" y="1384623"/>
                </a:cubicBezTo>
                <a:cubicBezTo>
                  <a:pt x="1131278" y="1383381"/>
                  <a:pt x="1128793" y="1368789"/>
                  <a:pt x="1126930" y="1352334"/>
                </a:cubicBezTo>
                <a:cubicBezTo>
                  <a:pt x="1122893" y="1316940"/>
                  <a:pt x="1126620" y="1274095"/>
                  <a:pt x="1138109" y="1226904"/>
                </a:cubicBezTo>
                <a:cubicBezTo>
                  <a:pt x="1158915" y="1140903"/>
                  <a:pt x="1194316" y="1105199"/>
                  <a:pt x="1241828" y="1121964"/>
                </a:cubicBezTo>
                <a:cubicBezTo>
                  <a:pt x="1263565" y="1129415"/>
                  <a:pt x="1270087" y="1122896"/>
                  <a:pt x="1270087" y="1091848"/>
                </a:cubicBezTo>
                <a:cubicBezTo>
                  <a:pt x="1270397" y="1066079"/>
                  <a:pt x="1277850" y="1049935"/>
                  <a:pt x="1299587" y="1028823"/>
                </a:cubicBezTo>
                <a:cubicBezTo>
                  <a:pt x="1321946" y="1006779"/>
                  <a:pt x="1336230" y="998707"/>
                  <a:pt x="1376289" y="985977"/>
                </a:cubicBezTo>
                <a:cubicBezTo>
                  <a:pt x="1411690" y="974490"/>
                  <a:pt x="1437465" y="959587"/>
                  <a:pt x="1453613" y="940959"/>
                </a:cubicBezTo>
                <a:cubicBezTo>
                  <a:pt x="1459202" y="934750"/>
                  <a:pt x="1472555" y="916121"/>
                  <a:pt x="1483113" y="899977"/>
                </a:cubicBezTo>
                <a:cubicBezTo>
                  <a:pt x="1511993" y="855890"/>
                  <a:pt x="1542115" y="829189"/>
                  <a:pt x="1591490" y="804351"/>
                </a:cubicBezTo>
                <a:cubicBezTo>
                  <a:pt x="1631859" y="783860"/>
                  <a:pt x="1661671" y="775167"/>
                  <a:pt x="1697072" y="773304"/>
                </a:cubicBezTo>
                <a:cubicBezTo>
                  <a:pt x="1732783" y="771752"/>
                  <a:pt x="1747378" y="774857"/>
                  <a:pt x="1767874" y="788517"/>
                </a:cubicBezTo>
                <a:cubicBezTo>
                  <a:pt x="1776879" y="794416"/>
                  <a:pt x="1786506" y="798142"/>
                  <a:pt x="1792716" y="798142"/>
                </a:cubicBezTo>
                <a:cubicBezTo>
                  <a:pt x="1797995" y="798142"/>
                  <a:pt x="1828428" y="790070"/>
                  <a:pt x="1860102" y="780756"/>
                </a:cubicBezTo>
                <a:cubicBezTo>
                  <a:pt x="1960716" y="750329"/>
                  <a:pt x="2029344" y="735116"/>
                  <a:pt x="2058844" y="736358"/>
                </a:cubicBezTo>
                <a:cubicBezTo>
                  <a:pt x="2071576" y="736979"/>
                  <a:pt x="2083066" y="740705"/>
                  <a:pt x="2103872" y="750640"/>
                </a:cubicBezTo>
                <a:close/>
                <a:moveTo>
                  <a:pt x="2651966" y="768958"/>
                </a:moveTo>
                <a:cubicBezTo>
                  <a:pt x="2651966" y="786034"/>
                  <a:pt x="2652897" y="810250"/>
                  <a:pt x="2653829" y="823290"/>
                </a:cubicBezTo>
                <a:lnTo>
                  <a:pt x="2656003" y="847197"/>
                </a:lnTo>
                <a:lnTo>
                  <a:pt x="2594517" y="847197"/>
                </a:lnTo>
                <a:lnTo>
                  <a:pt x="2533031" y="847197"/>
                </a:lnTo>
                <a:lnTo>
                  <a:pt x="2534894" y="816770"/>
                </a:lnTo>
                <a:cubicBezTo>
                  <a:pt x="2536136" y="800315"/>
                  <a:pt x="2537068" y="775788"/>
                  <a:pt x="2537068" y="762438"/>
                </a:cubicBezTo>
                <a:lnTo>
                  <a:pt x="2537068" y="738531"/>
                </a:lnTo>
                <a:lnTo>
                  <a:pt x="2594517" y="738531"/>
                </a:lnTo>
                <a:lnTo>
                  <a:pt x="2651966" y="738531"/>
                </a:lnTo>
                <a:lnTo>
                  <a:pt x="2651966" y="768958"/>
                </a:lnTo>
                <a:close/>
                <a:moveTo>
                  <a:pt x="2367516" y="810561"/>
                </a:moveTo>
                <a:cubicBezTo>
                  <a:pt x="2368448" y="818012"/>
                  <a:pt x="2370000" y="852164"/>
                  <a:pt x="2370932" y="886626"/>
                </a:cubicBezTo>
                <a:lnTo>
                  <a:pt x="2372795" y="949652"/>
                </a:lnTo>
                <a:lnTo>
                  <a:pt x="2314104" y="949652"/>
                </a:lnTo>
                <a:lnTo>
                  <a:pt x="2255413" y="949652"/>
                </a:lnTo>
                <a:lnTo>
                  <a:pt x="2253550" y="926988"/>
                </a:lnTo>
                <a:cubicBezTo>
                  <a:pt x="2252308" y="914879"/>
                  <a:pt x="2249513" y="896562"/>
                  <a:pt x="2246718" y="886626"/>
                </a:cubicBezTo>
                <a:cubicBezTo>
                  <a:pt x="2243302" y="872966"/>
                  <a:pt x="2242681" y="860236"/>
                  <a:pt x="2244234" y="832915"/>
                </a:cubicBezTo>
                <a:lnTo>
                  <a:pt x="2246097" y="797521"/>
                </a:lnTo>
                <a:lnTo>
                  <a:pt x="2306030" y="797521"/>
                </a:lnTo>
                <a:lnTo>
                  <a:pt x="2365963" y="797521"/>
                </a:lnTo>
                <a:lnTo>
                  <a:pt x="2367516" y="810561"/>
                </a:lnTo>
                <a:close/>
                <a:moveTo>
                  <a:pt x="2656313" y="916121"/>
                </a:moveTo>
                <a:cubicBezTo>
                  <a:pt x="2657245" y="937233"/>
                  <a:pt x="2658797" y="970764"/>
                  <a:pt x="2659418" y="990635"/>
                </a:cubicBezTo>
                <a:lnTo>
                  <a:pt x="2660971" y="1027270"/>
                </a:lnTo>
                <a:lnTo>
                  <a:pt x="2594517" y="1027270"/>
                </a:lnTo>
                <a:lnTo>
                  <a:pt x="2528062" y="1027270"/>
                </a:lnTo>
                <a:lnTo>
                  <a:pt x="2529615" y="972006"/>
                </a:lnTo>
                <a:cubicBezTo>
                  <a:pt x="2530547" y="941890"/>
                  <a:pt x="2531789" y="908360"/>
                  <a:pt x="2532720" y="897493"/>
                </a:cubicBezTo>
                <a:lnTo>
                  <a:pt x="2534584" y="878244"/>
                </a:lnTo>
                <a:lnTo>
                  <a:pt x="2594517" y="878244"/>
                </a:lnTo>
                <a:lnTo>
                  <a:pt x="2654450" y="878244"/>
                </a:lnTo>
                <a:lnTo>
                  <a:pt x="2656313" y="916121"/>
                </a:lnTo>
                <a:close/>
                <a:moveTo>
                  <a:pt x="1275055" y="979147"/>
                </a:moveTo>
                <a:cubicBezTo>
                  <a:pt x="1300830" y="986909"/>
                  <a:pt x="1300830" y="987219"/>
                  <a:pt x="1278782" y="1009263"/>
                </a:cubicBezTo>
                <a:cubicBezTo>
                  <a:pt x="1256423" y="1031617"/>
                  <a:pt x="1245865" y="1050245"/>
                  <a:pt x="1243070" y="1072910"/>
                </a:cubicBezTo>
                <a:lnTo>
                  <a:pt x="1241517" y="1088433"/>
                </a:lnTo>
                <a:lnTo>
                  <a:pt x="1220712" y="1088433"/>
                </a:lnTo>
                <a:cubicBezTo>
                  <a:pt x="1182516" y="1087812"/>
                  <a:pt x="1154568" y="1110477"/>
                  <a:pt x="1130035" y="1162325"/>
                </a:cubicBezTo>
                <a:cubicBezTo>
                  <a:pt x="1102398" y="1220073"/>
                  <a:pt x="1090287" y="1311973"/>
                  <a:pt x="1101466" y="1377172"/>
                </a:cubicBezTo>
                <a:lnTo>
                  <a:pt x="1103019" y="1387417"/>
                </a:lnTo>
                <a:lnTo>
                  <a:pt x="1018864" y="1387417"/>
                </a:lnTo>
                <a:cubicBezTo>
                  <a:pt x="936883" y="1387417"/>
                  <a:pt x="934088" y="1387107"/>
                  <a:pt x="925393" y="1380587"/>
                </a:cubicBezTo>
                <a:cubicBezTo>
                  <a:pt x="920114" y="1376861"/>
                  <a:pt x="916077" y="1371273"/>
                  <a:pt x="916077" y="1368168"/>
                </a:cubicBezTo>
                <a:cubicBezTo>
                  <a:pt x="916077" y="1360717"/>
                  <a:pt x="902414" y="1347056"/>
                  <a:pt x="894961" y="1347056"/>
                </a:cubicBezTo>
                <a:cubicBezTo>
                  <a:pt x="885955" y="1347056"/>
                  <a:pt x="878192" y="1357612"/>
                  <a:pt x="879123" y="1368168"/>
                </a:cubicBezTo>
                <a:cubicBezTo>
                  <a:pt x="880366" y="1379966"/>
                  <a:pt x="876018" y="1385244"/>
                  <a:pt x="856144" y="1393937"/>
                </a:cubicBezTo>
                <a:cubicBezTo>
                  <a:pt x="840928" y="1401078"/>
                  <a:pt x="837201" y="1401389"/>
                  <a:pt x="785342" y="1400457"/>
                </a:cubicBezTo>
                <a:cubicBezTo>
                  <a:pt x="736588" y="1399526"/>
                  <a:pt x="728825" y="1400147"/>
                  <a:pt x="713609" y="1406046"/>
                </a:cubicBezTo>
                <a:cubicBezTo>
                  <a:pt x="692492" y="1413808"/>
                  <a:pt x="664234" y="1442060"/>
                  <a:pt x="630385" y="1488942"/>
                </a:cubicBezTo>
                <a:lnTo>
                  <a:pt x="607406" y="1520920"/>
                </a:lnTo>
                <a:lnTo>
                  <a:pt x="541572" y="1520920"/>
                </a:lnTo>
                <a:lnTo>
                  <a:pt x="475739" y="1520920"/>
                </a:lnTo>
                <a:lnTo>
                  <a:pt x="473255" y="1507570"/>
                </a:lnTo>
                <a:cubicBezTo>
                  <a:pt x="468907" y="1484285"/>
                  <a:pt x="471392" y="1433678"/>
                  <a:pt x="477913" y="1400457"/>
                </a:cubicBezTo>
                <a:cubicBezTo>
                  <a:pt x="488160" y="1351713"/>
                  <a:pt x="505861" y="1316319"/>
                  <a:pt x="526356" y="1303590"/>
                </a:cubicBezTo>
                <a:cubicBezTo>
                  <a:pt x="537846" y="1296449"/>
                  <a:pt x="547162" y="1295828"/>
                  <a:pt x="567036" y="1301106"/>
                </a:cubicBezTo>
                <a:cubicBezTo>
                  <a:pt x="580700" y="1304832"/>
                  <a:pt x="581631" y="1304521"/>
                  <a:pt x="587221" y="1297691"/>
                </a:cubicBezTo>
                <a:cubicBezTo>
                  <a:pt x="591568" y="1292724"/>
                  <a:pt x="593121" y="1285583"/>
                  <a:pt x="593121" y="1273474"/>
                </a:cubicBezTo>
                <a:cubicBezTo>
                  <a:pt x="593121" y="1251431"/>
                  <a:pt x="599021" y="1239322"/>
                  <a:pt x="619206" y="1220384"/>
                </a:cubicBezTo>
                <a:cubicBezTo>
                  <a:pt x="637838" y="1202687"/>
                  <a:pt x="652123" y="1194614"/>
                  <a:pt x="678518" y="1187163"/>
                </a:cubicBezTo>
                <a:cubicBezTo>
                  <a:pt x="717646" y="1175676"/>
                  <a:pt x="748078" y="1153011"/>
                  <a:pt x="767021" y="1120722"/>
                </a:cubicBezTo>
                <a:cubicBezTo>
                  <a:pt x="797142" y="1069184"/>
                  <a:pt x="848070" y="1031617"/>
                  <a:pt x="912661" y="1012988"/>
                </a:cubicBezTo>
                <a:cubicBezTo>
                  <a:pt x="952099" y="1001812"/>
                  <a:pt x="981910" y="1003053"/>
                  <a:pt x="1007064" y="1017335"/>
                </a:cubicBezTo>
                <a:cubicBezTo>
                  <a:pt x="1027870" y="1029133"/>
                  <a:pt x="1031907" y="1029133"/>
                  <a:pt x="1060476" y="1021061"/>
                </a:cubicBezTo>
                <a:cubicBezTo>
                  <a:pt x="1170094" y="989393"/>
                  <a:pt x="1225059" y="976042"/>
                  <a:pt x="1253318" y="974800"/>
                </a:cubicBezTo>
                <a:cubicBezTo>
                  <a:pt x="1256734" y="974490"/>
                  <a:pt x="1266671" y="976663"/>
                  <a:pt x="1275055" y="979147"/>
                </a:cubicBezTo>
                <a:close/>
                <a:moveTo>
                  <a:pt x="2373727" y="987530"/>
                </a:moveTo>
                <a:cubicBezTo>
                  <a:pt x="2374658" y="993118"/>
                  <a:pt x="2375900" y="1017646"/>
                  <a:pt x="2376521" y="1041862"/>
                </a:cubicBezTo>
                <a:lnTo>
                  <a:pt x="2377453" y="1086260"/>
                </a:lnTo>
                <a:lnTo>
                  <a:pt x="2306651" y="1086260"/>
                </a:lnTo>
                <a:lnTo>
                  <a:pt x="2235849" y="1086260"/>
                </a:lnTo>
                <a:lnTo>
                  <a:pt x="2235849" y="1066700"/>
                </a:lnTo>
                <a:cubicBezTo>
                  <a:pt x="2236160" y="1055834"/>
                  <a:pt x="2239886" y="1032859"/>
                  <a:pt x="2245165" y="1013299"/>
                </a:cubicBezTo>
                <a:cubicBezTo>
                  <a:pt x="2250134" y="994360"/>
                  <a:pt x="2254171" y="978837"/>
                  <a:pt x="2254481" y="978216"/>
                </a:cubicBezTo>
                <a:cubicBezTo>
                  <a:pt x="2254481" y="977905"/>
                  <a:pt x="2280877" y="977595"/>
                  <a:pt x="2313483" y="977595"/>
                </a:cubicBezTo>
                <a:lnTo>
                  <a:pt x="2372174" y="977595"/>
                </a:lnTo>
                <a:lnTo>
                  <a:pt x="2373727" y="987530"/>
                </a:lnTo>
                <a:close/>
                <a:moveTo>
                  <a:pt x="2664077" y="1131899"/>
                </a:moveTo>
                <a:lnTo>
                  <a:pt x="2664387" y="1166982"/>
                </a:lnTo>
                <a:lnTo>
                  <a:pt x="2594517" y="1166982"/>
                </a:lnTo>
                <a:lnTo>
                  <a:pt x="2524646" y="1166982"/>
                </a:lnTo>
                <a:lnTo>
                  <a:pt x="2524646" y="1141213"/>
                </a:lnTo>
                <a:cubicBezTo>
                  <a:pt x="2524646" y="1126932"/>
                  <a:pt x="2525578" y="1102404"/>
                  <a:pt x="2526510" y="1086881"/>
                </a:cubicBezTo>
                <a:lnTo>
                  <a:pt x="2528683" y="1058317"/>
                </a:lnTo>
                <a:lnTo>
                  <a:pt x="2594206" y="1057696"/>
                </a:lnTo>
                <a:lnTo>
                  <a:pt x="2659729" y="1056765"/>
                </a:lnTo>
                <a:lnTo>
                  <a:pt x="2661592" y="1076946"/>
                </a:lnTo>
                <a:cubicBezTo>
                  <a:pt x="2662834" y="1088123"/>
                  <a:pt x="2663766" y="1112960"/>
                  <a:pt x="2664077" y="1131899"/>
                </a:cubicBezTo>
                <a:close/>
                <a:moveTo>
                  <a:pt x="2202001" y="1224420"/>
                </a:moveTo>
                <a:cubicBezTo>
                  <a:pt x="2200138" y="1279063"/>
                  <a:pt x="2197032" y="1370652"/>
                  <a:pt x="2195480" y="1427779"/>
                </a:cubicBezTo>
                <a:cubicBezTo>
                  <a:pt x="2193617" y="1484906"/>
                  <a:pt x="2190822" y="1561903"/>
                  <a:pt x="2189269" y="1598538"/>
                </a:cubicBezTo>
                <a:cubicBezTo>
                  <a:pt x="2187716" y="1635174"/>
                  <a:pt x="2185543" y="1691680"/>
                  <a:pt x="2184301" y="1723658"/>
                </a:cubicBezTo>
                <a:cubicBezTo>
                  <a:pt x="2183058" y="1755637"/>
                  <a:pt x="2181195" y="1781406"/>
                  <a:pt x="2180264" y="1781096"/>
                </a:cubicBezTo>
                <a:cubicBezTo>
                  <a:pt x="2179021" y="1780475"/>
                  <a:pt x="2168153" y="1773023"/>
                  <a:pt x="2155731" y="1764641"/>
                </a:cubicBezTo>
                <a:lnTo>
                  <a:pt x="2133373" y="1749117"/>
                </a:lnTo>
                <a:lnTo>
                  <a:pt x="2133373" y="1718070"/>
                </a:lnTo>
                <a:cubicBezTo>
                  <a:pt x="2133062" y="1684849"/>
                  <a:pt x="2132131" y="1654423"/>
                  <a:pt x="2127162" y="1539549"/>
                </a:cubicBezTo>
                <a:cubicBezTo>
                  <a:pt x="2125299" y="1499498"/>
                  <a:pt x="2122504" y="1424053"/>
                  <a:pt x="2120951" y="1371894"/>
                </a:cubicBezTo>
                <a:cubicBezTo>
                  <a:pt x="2119399" y="1319735"/>
                  <a:pt x="2117225" y="1251431"/>
                  <a:pt x="2115983" y="1219763"/>
                </a:cubicBezTo>
                <a:lnTo>
                  <a:pt x="2114120" y="1162325"/>
                </a:lnTo>
                <a:lnTo>
                  <a:pt x="2138031" y="1148354"/>
                </a:lnTo>
                <a:cubicBezTo>
                  <a:pt x="2151384" y="1140592"/>
                  <a:pt x="2171258" y="1125379"/>
                  <a:pt x="2182748" y="1114202"/>
                </a:cubicBezTo>
                <a:lnTo>
                  <a:pt x="2203243" y="1094022"/>
                </a:lnTo>
                <a:lnTo>
                  <a:pt x="2204175" y="1109545"/>
                </a:lnTo>
                <a:cubicBezTo>
                  <a:pt x="2204796" y="1117928"/>
                  <a:pt x="2203864" y="1169777"/>
                  <a:pt x="2202001" y="1224420"/>
                </a:cubicBezTo>
                <a:close/>
                <a:moveTo>
                  <a:pt x="2379937" y="1162946"/>
                </a:moveTo>
                <a:cubicBezTo>
                  <a:pt x="2380869" y="1189957"/>
                  <a:pt x="2382422" y="1224109"/>
                  <a:pt x="2382732" y="1239012"/>
                </a:cubicBezTo>
                <a:lnTo>
                  <a:pt x="2383664" y="1266333"/>
                </a:lnTo>
                <a:lnTo>
                  <a:pt x="2306341" y="1266333"/>
                </a:lnTo>
                <a:lnTo>
                  <a:pt x="2229328" y="1266333"/>
                </a:lnTo>
                <a:lnTo>
                  <a:pt x="2231191" y="1209517"/>
                </a:lnTo>
                <a:cubicBezTo>
                  <a:pt x="2232123" y="1178470"/>
                  <a:pt x="2233676" y="1144318"/>
                  <a:pt x="2234607" y="1133452"/>
                </a:cubicBezTo>
                <a:lnTo>
                  <a:pt x="2236470" y="1114202"/>
                </a:lnTo>
                <a:lnTo>
                  <a:pt x="2307272" y="1114202"/>
                </a:lnTo>
                <a:lnTo>
                  <a:pt x="2378074" y="1114202"/>
                </a:lnTo>
                <a:lnTo>
                  <a:pt x="2379937" y="1162946"/>
                </a:lnTo>
                <a:close/>
                <a:moveTo>
                  <a:pt x="2086793" y="1180954"/>
                </a:moveTo>
                <a:cubicBezTo>
                  <a:pt x="2086793" y="1188405"/>
                  <a:pt x="2085861" y="1188716"/>
                  <a:pt x="2067850" y="1188716"/>
                </a:cubicBezTo>
                <a:cubicBezTo>
                  <a:pt x="2051702" y="1188716"/>
                  <a:pt x="2049218" y="1188095"/>
                  <a:pt x="2050150" y="1183127"/>
                </a:cubicBezTo>
                <a:cubicBezTo>
                  <a:pt x="2050771" y="1179712"/>
                  <a:pt x="2055118" y="1177228"/>
                  <a:pt x="2063503" y="1175986"/>
                </a:cubicBezTo>
                <a:cubicBezTo>
                  <a:pt x="2086172" y="1172571"/>
                  <a:pt x="2086793" y="1172571"/>
                  <a:pt x="2086793" y="1180954"/>
                </a:cubicBezTo>
                <a:close/>
                <a:moveTo>
                  <a:pt x="2668424" y="1248326"/>
                </a:moveTo>
                <a:cubicBezTo>
                  <a:pt x="2669666" y="1277821"/>
                  <a:pt x="2670598" y="1312283"/>
                  <a:pt x="2670598" y="1324392"/>
                </a:cubicBezTo>
                <a:lnTo>
                  <a:pt x="2670598" y="1347056"/>
                </a:lnTo>
                <a:lnTo>
                  <a:pt x="2594517" y="1347056"/>
                </a:lnTo>
                <a:lnTo>
                  <a:pt x="2518436" y="1347056"/>
                </a:lnTo>
                <a:lnTo>
                  <a:pt x="2518436" y="1327496"/>
                </a:lnTo>
                <a:cubicBezTo>
                  <a:pt x="2518436" y="1316630"/>
                  <a:pt x="2519367" y="1282167"/>
                  <a:pt x="2520610" y="1251431"/>
                </a:cubicBezTo>
                <a:lnTo>
                  <a:pt x="2522473" y="1194925"/>
                </a:lnTo>
                <a:lnTo>
                  <a:pt x="2594517" y="1194925"/>
                </a:lnTo>
                <a:lnTo>
                  <a:pt x="2666561" y="1194925"/>
                </a:lnTo>
                <a:lnTo>
                  <a:pt x="2668424" y="1248326"/>
                </a:lnTo>
                <a:close/>
                <a:moveTo>
                  <a:pt x="2087724" y="1237460"/>
                </a:moveTo>
                <a:cubicBezTo>
                  <a:pt x="2088966" y="1249257"/>
                  <a:pt x="2089898" y="1274406"/>
                  <a:pt x="2089898" y="1293344"/>
                </a:cubicBezTo>
                <a:lnTo>
                  <a:pt x="2089898" y="1328428"/>
                </a:lnTo>
                <a:lnTo>
                  <a:pt x="2009159" y="1328428"/>
                </a:lnTo>
                <a:lnTo>
                  <a:pt x="1928420" y="1328428"/>
                </a:lnTo>
                <a:lnTo>
                  <a:pt x="1928420" y="1316319"/>
                </a:lnTo>
                <a:cubicBezTo>
                  <a:pt x="1928420" y="1304832"/>
                  <a:pt x="1928730" y="1304211"/>
                  <a:pt x="1943326" y="1300485"/>
                </a:cubicBezTo>
                <a:cubicBezTo>
                  <a:pt x="1984006" y="1289308"/>
                  <a:pt x="2021580" y="1263229"/>
                  <a:pt x="2035554" y="1236218"/>
                </a:cubicBezTo>
                <a:cubicBezTo>
                  <a:pt x="2045181" y="1216968"/>
                  <a:pt x="2045802" y="1216658"/>
                  <a:pt x="2066608" y="1216658"/>
                </a:cubicBezTo>
                <a:lnTo>
                  <a:pt x="2085861" y="1216658"/>
                </a:lnTo>
                <a:lnTo>
                  <a:pt x="2087724" y="1237460"/>
                </a:lnTo>
                <a:close/>
                <a:moveTo>
                  <a:pt x="1661050" y="1252362"/>
                </a:moveTo>
                <a:cubicBezTo>
                  <a:pt x="1688687" y="1270370"/>
                  <a:pt x="1725951" y="1285272"/>
                  <a:pt x="1768495" y="1295207"/>
                </a:cubicBezTo>
                <a:cubicBezTo>
                  <a:pt x="1807311" y="1304521"/>
                  <a:pt x="1858860" y="1311041"/>
                  <a:pt x="1882461" y="1309179"/>
                </a:cubicBezTo>
                <a:lnTo>
                  <a:pt x="1898298" y="1308247"/>
                </a:lnTo>
                <a:lnTo>
                  <a:pt x="1896435" y="1379966"/>
                </a:lnTo>
                <a:cubicBezTo>
                  <a:pt x="1895503" y="1419706"/>
                  <a:pt x="1893019" y="1494220"/>
                  <a:pt x="1891156" y="1546068"/>
                </a:cubicBezTo>
                <a:cubicBezTo>
                  <a:pt x="1889293" y="1597917"/>
                  <a:pt x="1886808" y="1668705"/>
                  <a:pt x="1885566" y="1703478"/>
                </a:cubicBezTo>
                <a:lnTo>
                  <a:pt x="1883392" y="1766503"/>
                </a:lnTo>
                <a:lnTo>
                  <a:pt x="1855755" y="1743218"/>
                </a:lnTo>
                <a:cubicBezTo>
                  <a:pt x="1840228" y="1730178"/>
                  <a:pt x="1827186" y="1720243"/>
                  <a:pt x="1826565" y="1721175"/>
                </a:cubicBezTo>
                <a:cubicBezTo>
                  <a:pt x="1825944" y="1721795"/>
                  <a:pt x="1824391" y="1768056"/>
                  <a:pt x="1823149" y="1824251"/>
                </a:cubicBezTo>
                <a:lnTo>
                  <a:pt x="1821286" y="1926086"/>
                </a:lnTo>
                <a:lnTo>
                  <a:pt x="1709804" y="1926086"/>
                </a:lnTo>
                <a:lnTo>
                  <a:pt x="1598632" y="1926086"/>
                </a:lnTo>
                <a:lnTo>
                  <a:pt x="1589316" y="1888829"/>
                </a:lnTo>
                <a:cubicBezTo>
                  <a:pt x="1578447" y="1843811"/>
                  <a:pt x="1563231" y="1752532"/>
                  <a:pt x="1558884" y="1705651"/>
                </a:cubicBezTo>
                <a:cubicBezTo>
                  <a:pt x="1555468" y="1669015"/>
                  <a:pt x="1555157" y="1560040"/>
                  <a:pt x="1558573" y="1527130"/>
                </a:cubicBezTo>
                <a:lnTo>
                  <a:pt x="1560436" y="1506949"/>
                </a:lnTo>
                <a:lnTo>
                  <a:pt x="1578447" y="1506018"/>
                </a:lnTo>
                <a:lnTo>
                  <a:pt x="1596148" y="1505086"/>
                </a:lnTo>
                <a:lnTo>
                  <a:pt x="1595527" y="1447028"/>
                </a:lnTo>
                <a:lnTo>
                  <a:pt x="1594595" y="1388970"/>
                </a:lnTo>
                <a:lnTo>
                  <a:pt x="1461997" y="1388038"/>
                </a:lnTo>
                <a:cubicBezTo>
                  <a:pt x="1388711" y="1387728"/>
                  <a:pt x="1329088" y="1386176"/>
                  <a:pt x="1329088" y="1384934"/>
                </a:cubicBezTo>
                <a:cubicBezTo>
                  <a:pt x="1329088" y="1383692"/>
                  <a:pt x="1339025" y="1369410"/>
                  <a:pt x="1351447" y="1353266"/>
                </a:cubicBezTo>
                <a:cubicBezTo>
                  <a:pt x="1404238" y="1283099"/>
                  <a:pt x="1418522" y="1272543"/>
                  <a:pt x="1460755" y="1272232"/>
                </a:cubicBezTo>
                <a:cubicBezTo>
                  <a:pt x="1474108" y="1272232"/>
                  <a:pt x="1498330" y="1272853"/>
                  <a:pt x="1514788" y="1274095"/>
                </a:cubicBezTo>
                <a:cubicBezTo>
                  <a:pt x="1559815" y="1277200"/>
                  <a:pt x="1601427" y="1266333"/>
                  <a:pt x="1627201" y="1244911"/>
                </a:cubicBezTo>
                <a:cubicBezTo>
                  <a:pt x="1631549" y="1241496"/>
                  <a:pt x="1635896" y="1238701"/>
                  <a:pt x="1637139" y="1238391"/>
                </a:cubicBezTo>
                <a:cubicBezTo>
                  <a:pt x="1638381" y="1238391"/>
                  <a:pt x="1649249" y="1244600"/>
                  <a:pt x="1661050" y="1252362"/>
                </a:cubicBezTo>
                <a:close/>
                <a:moveTo>
                  <a:pt x="2384906" y="1313525"/>
                </a:moveTo>
                <a:cubicBezTo>
                  <a:pt x="2384906" y="1324392"/>
                  <a:pt x="2385837" y="1348919"/>
                  <a:pt x="2387080" y="1367858"/>
                </a:cubicBezTo>
                <a:lnTo>
                  <a:pt x="2388943" y="1402941"/>
                </a:lnTo>
                <a:lnTo>
                  <a:pt x="2306962" y="1402941"/>
                </a:lnTo>
                <a:lnTo>
                  <a:pt x="2224981" y="1402941"/>
                </a:lnTo>
                <a:lnTo>
                  <a:pt x="2225912" y="1358544"/>
                </a:lnTo>
                <a:cubicBezTo>
                  <a:pt x="2226223" y="1334327"/>
                  <a:pt x="2227465" y="1309799"/>
                  <a:pt x="2228396" y="1304211"/>
                </a:cubicBezTo>
                <a:lnTo>
                  <a:pt x="2229949" y="1294276"/>
                </a:lnTo>
                <a:lnTo>
                  <a:pt x="2307272" y="1294276"/>
                </a:lnTo>
                <a:lnTo>
                  <a:pt x="2384906" y="1294276"/>
                </a:lnTo>
                <a:lnTo>
                  <a:pt x="2384906" y="1313525"/>
                </a:lnTo>
                <a:close/>
                <a:moveTo>
                  <a:pt x="2093003" y="1377172"/>
                </a:moveTo>
                <a:cubicBezTo>
                  <a:pt x="2093003" y="1388970"/>
                  <a:pt x="2093935" y="1422501"/>
                  <a:pt x="2095177" y="1451685"/>
                </a:cubicBezTo>
                <a:lnTo>
                  <a:pt x="2097040" y="1505397"/>
                </a:lnTo>
                <a:lnTo>
                  <a:pt x="2009159" y="1505397"/>
                </a:lnTo>
                <a:lnTo>
                  <a:pt x="1921278" y="1505397"/>
                </a:lnTo>
                <a:lnTo>
                  <a:pt x="1923141" y="1456342"/>
                </a:lnTo>
                <a:cubicBezTo>
                  <a:pt x="1924383" y="1429642"/>
                  <a:pt x="1925315" y="1396111"/>
                  <a:pt x="1925315" y="1381829"/>
                </a:cubicBezTo>
                <a:lnTo>
                  <a:pt x="1925315" y="1356370"/>
                </a:lnTo>
                <a:lnTo>
                  <a:pt x="2009159" y="1356370"/>
                </a:lnTo>
                <a:lnTo>
                  <a:pt x="2093003" y="1356370"/>
                </a:lnTo>
                <a:lnTo>
                  <a:pt x="2093003" y="1377172"/>
                </a:lnTo>
                <a:close/>
                <a:moveTo>
                  <a:pt x="2673703" y="1410392"/>
                </a:moveTo>
                <a:cubicBezTo>
                  <a:pt x="2673703" y="1429642"/>
                  <a:pt x="2674635" y="1454169"/>
                  <a:pt x="2675566" y="1464725"/>
                </a:cubicBezTo>
                <a:lnTo>
                  <a:pt x="2677740" y="1483664"/>
                </a:lnTo>
                <a:lnTo>
                  <a:pt x="2594517" y="1483664"/>
                </a:lnTo>
                <a:lnTo>
                  <a:pt x="2511293" y="1483664"/>
                </a:lnTo>
                <a:lnTo>
                  <a:pt x="2513157" y="1453237"/>
                </a:lnTo>
                <a:cubicBezTo>
                  <a:pt x="2514399" y="1436782"/>
                  <a:pt x="2515330" y="1412255"/>
                  <a:pt x="2515330" y="1398905"/>
                </a:cubicBezTo>
                <a:lnTo>
                  <a:pt x="2515330" y="1374999"/>
                </a:lnTo>
                <a:lnTo>
                  <a:pt x="2594517" y="1374999"/>
                </a:lnTo>
                <a:lnTo>
                  <a:pt x="2673703" y="1374999"/>
                </a:lnTo>
                <a:lnTo>
                  <a:pt x="2673703" y="1410392"/>
                </a:lnTo>
                <a:close/>
                <a:moveTo>
                  <a:pt x="913903" y="1407598"/>
                </a:moveTo>
                <a:lnTo>
                  <a:pt x="922288" y="1415049"/>
                </a:lnTo>
                <a:lnTo>
                  <a:pt x="922288" y="1460378"/>
                </a:lnTo>
                <a:lnTo>
                  <a:pt x="922288" y="1505397"/>
                </a:lnTo>
                <a:lnTo>
                  <a:pt x="949925" y="1505397"/>
                </a:lnTo>
                <a:lnTo>
                  <a:pt x="977874" y="1505397"/>
                </a:lnTo>
                <a:lnTo>
                  <a:pt x="980358" y="1523094"/>
                </a:lnTo>
                <a:cubicBezTo>
                  <a:pt x="984395" y="1551036"/>
                  <a:pt x="983153" y="1679571"/>
                  <a:pt x="978495" y="1722727"/>
                </a:cubicBezTo>
                <a:cubicBezTo>
                  <a:pt x="968247" y="1821457"/>
                  <a:pt x="936883" y="1956202"/>
                  <a:pt x="903035" y="2049964"/>
                </a:cubicBezTo>
                <a:lnTo>
                  <a:pt x="896203" y="2068282"/>
                </a:lnTo>
                <a:lnTo>
                  <a:pt x="887508" y="2042202"/>
                </a:lnTo>
                <a:cubicBezTo>
                  <a:pt x="865771" y="1977935"/>
                  <a:pt x="842791" y="1869270"/>
                  <a:pt x="835649" y="1795998"/>
                </a:cubicBezTo>
                <a:cubicBezTo>
                  <a:pt x="831922" y="1758431"/>
                  <a:pt x="830991" y="1672120"/>
                  <a:pt x="834096" y="1642315"/>
                </a:cubicBezTo>
                <a:lnTo>
                  <a:pt x="836270" y="1623376"/>
                </a:lnTo>
                <a:lnTo>
                  <a:pt x="851175" y="1623376"/>
                </a:lnTo>
                <a:lnTo>
                  <a:pt x="866392" y="1623376"/>
                </a:lnTo>
                <a:lnTo>
                  <a:pt x="866392" y="1572148"/>
                </a:lnTo>
                <a:lnTo>
                  <a:pt x="866392" y="1520920"/>
                </a:lnTo>
                <a:lnTo>
                  <a:pt x="756152" y="1520920"/>
                </a:lnTo>
                <a:cubicBezTo>
                  <a:pt x="692803" y="1520920"/>
                  <a:pt x="645912" y="1519678"/>
                  <a:pt x="645912" y="1518126"/>
                </a:cubicBezTo>
                <a:cubicBezTo>
                  <a:pt x="645912" y="1513779"/>
                  <a:pt x="686903" y="1461931"/>
                  <a:pt x="700566" y="1448891"/>
                </a:cubicBezTo>
                <a:cubicBezTo>
                  <a:pt x="721372" y="1429021"/>
                  <a:pt x="730067" y="1426847"/>
                  <a:pt x="784410" y="1429642"/>
                </a:cubicBezTo>
                <a:cubicBezTo>
                  <a:pt x="828817" y="1431504"/>
                  <a:pt x="833475" y="1431194"/>
                  <a:pt x="853970" y="1424674"/>
                </a:cubicBezTo>
                <a:cubicBezTo>
                  <a:pt x="866081" y="1420638"/>
                  <a:pt x="881297" y="1413808"/>
                  <a:pt x="887508" y="1408840"/>
                </a:cubicBezTo>
                <a:cubicBezTo>
                  <a:pt x="901793" y="1398284"/>
                  <a:pt x="903035" y="1398284"/>
                  <a:pt x="913903" y="1407598"/>
                </a:cubicBezTo>
                <a:close/>
                <a:moveTo>
                  <a:pt x="1565094" y="1446407"/>
                </a:moveTo>
                <a:lnTo>
                  <a:pt x="1565094" y="1477454"/>
                </a:lnTo>
                <a:lnTo>
                  <a:pt x="1259218" y="1477454"/>
                </a:lnTo>
                <a:lnTo>
                  <a:pt x="953341" y="1477454"/>
                </a:lnTo>
                <a:lnTo>
                  <a:pt x="953341" y="1446407"/>
                </a:lnTo>
                <a:lnTo>
                  <a:pt x="953341" y="1415360"/>
                </a:lnTo>
                <a:lnTo>
                  <a:pt x="1259218" y="1415360"/>
                </a:lnTo>
                <a:lnTo>
                  <a:pt x="1565094" y="1415360"/>
                </a:lnTo>
                <a:lnTo>
                  <a:pt x="1565094" y="1446407"/>
                </a:lnTo>
                <a:close/>
                <a:moveTo>
                  <a:pt x="2389253" y="1450133"/>
                </a:moveTo>
                <a:cubicBezTo>
                  <a:pt x="2390185" y="1459136"/>
                  <a:pt x="2391738" y="1492667"/>
                  <a:pt x="2392669" y="1524646"/>
                </a:cubicBezTo>
                <a:lnTo>
                  <a:pt x="2394532" y="1583015"/>
                </a:lnTo>
                <a:lnTo>
                  <a:pt x="2306651" y="1583015"/>
                </a:lnTo>
                <a:lnTo>
                  <a:pt x="2218770" y="1583015"/>
                </a:lnTo>
                <a:lnTo>
                  <a:pt x="2220633" y="1524956"/>
                </a:lnTo>
                <a:cubicBezTo>
                  <a:pt x="2221875" y="1492667"/>
                  <a:pt x="2222807" y="1459136"/>
                  <a:pt x="2223117" y="1450133"/>
                </a:cubicBezTo>
                <a:lnTo>
                  <a:pt x="2223428" y="1433988"/>
                </a:lnTo>
                <a:lnTo>
                  <a:pt x="2305409" y="1433988"/>
                </a:lnTo>
                <a:lnTo>
                  <a:pt x="2387701" y="1433988"/>
                </a:lnTo>
                <a:lnTo>
                  <a:pt x="2389253" y="1450133"/>
                </a:lnTo>
                <a:close/>
                <a:moveTo>
                  <a:pt x="1529072" y="1551036"/>
                </a:moveTo>
                <a:cubicBezTo>
                  <a:pt x="1528141" y="1576495"/>
                  <a:pt x="1526899" y="1598538"/>
                  <a:pt x="1526278" y="1600091"/>
                </a:cubicBezTo>
                <a:cubicBezTo>
                  <a:pt x="1524414" y="1606610"/>
                  <a:pt x="1530936" y="1715896"/>
                  <a:pt x="1535594" y="1753153"/>
                </a:cubicBezTo>
                <a:cubicBezTo>
                  <a:pt x="1539631" y="1786684"/>
                  <a:pt x="1560436" y="1898143"/>
                  <a:pt x="1566958" y="1920497"/>
                </a:cubicBezTo>
                <a:lnTo>
                  <a:pt x="1568821" y="1927638"/>
                </a:lnTo>
                <a:lnTo>
                  <a:pt x="1362005" y="1927638"/>
                </a:lnTo>
                <a:lnTo>
                  <a:pt x="1155189" y="1927638"/>
                </a:lnTo>
                <a:lnTo>
                  <a:pt x="1155189" y="2082874"/>
                </a:lnTo>
                <a:lnTo>
                  <a:pt x="1155189" y="2238110"/>
                </a:lnTo>
                <a:lnTo>
                  <a:pt x="1004890" y="2238110"/>
                </a:lnTo>
                <a:lnTo>
                  <a:pt x="854281" y="2238110"/>
                </a:lnTo>
                <a:lnTo>
                  <a:pt x="871360" y="2201474"/>
                </a:lnTo>
                <a:cubicBezTo>
                  <a:pt x="936572" y="2063004"/>
                  <a:pt x="982221" y="1909010"/>
                  <a:pt x="1003337" y="1756879"/>
                </a:cubicBezTo>
                <a:cubicBezTo>
                  <a:pt x="1009548" y="1713413"/>
                  <a:pt x="1010480" y="1691990"/>
                  <a:pt x="1010790" y="1615614"/>
                </a:cubicBezTo>
                <a:cubicBezTo>
                  <a:pt x="1010790" y="1565939"/>
                  <a:pt x="1009859" y="1520920"/>
                  <a:pt x="1008616" y="1515332"/>
                </a:cubicBezTo>
                <a:lnTo>
                  <a:pt x="1006443" y="1505397"/>
                </a:lnTo>
                <a:lnTo>
                  <a:pt x="1268534" y="1505397"/>
                </a:lnTo>
                <a:lnTo>
                  <a:pt x="1530936" y="1505397"/>
                </a:lnTo>
                <a:lnTo>
                  <a:pt x="1529072" y="1551036"/>
                </a:lnTo>
                <a:close/>
                <a:moveTo>
                  <a:pt x="2678051" y="1557245"/>
                </a:moveTo>
                <a:cubicBezTo>
                  <a:pt x="2678982" y="1582704"/>
                  <a:pt x="2680535" y="1616856"/>
                  <a:pt x="2681466" y="1633311"/>
                </a:cubicBezTo>
                <a:lnTo>
                  <a:pt x="2683019" y="1663737"/>
                </a:lnTo>
                <a:lnTo>
                  <a:pt x="2594827" y="1663737"/>
                </a:lnTo>
                <a:lnTo>
                  <a:pt x="2506325" y="1663737"/>
                </a:lnTo>
                <a:lnTo>
                  <a:pt x="2507878" y="1613130"/>
                </a:lnTo>
                <a:cubicBezTo>
                  <a:pt x="2508809" y="1585498"/>
                  <a:pt x="2510051" y="1551346"/>
                  <a:pt x="2510983" y="1537065"/>
                </a:cubicBezTo>
                <a:lnTo>
                  <a:pt x="2512846" y="1511606"/>
                </a:lnTo>
                <a:lnTo>
                  <a:pt x="2594517" y="1511606"/>
                </a:lnTo>
                <a:lnTo>
                  <a:pt x="2676187" y="1511606"/>
                </a:lnTo>
                <a:lnTo>
                  <a:pt x="2678051" y="1557245"/>
                </a:lnTo>
                <a:close/>
                <a:moveTo>
                  <a:pt x="2099214" y="1571838"/>
                </a:moveTo>
                <a:cubicBezTo>
                  <a:pt x="2099214" y="1591087"/>
                  <a:pt x="2100146" y="1615614"/>
                  <a:pt x="2101077" y="1626170"/>
                </a:cubicBezTo>
                <a:lnTo>
                  <a:pt x="2103251" y="1645109"/>
                </a:lnTo>
                <a:lnTo>
                  <a:pt x="2009159" y="1645109"/>
                </a:lnTo>
                <a:lnTo>
                  <a:pt x="1915067" y="1645109"/>
                </a:lnTo>
                <a:lnTo>
                  <a:pt x="1917241" y="1621203"/>
                </a:lnTo>
                <a:cubicBezTo>
                  <a:pt x="1918172" y="1608163"/>
                  <a:pt x="1919104" y="1583946"/>
                  <a:pt x="1919104" y="1566870"/>
                </a:cubicBezTo>
                <a:lnTo>
                  <a:pt x="1919104" y="1536444"/>
                </a:lnTo>
                <a:lnTo>
                  <a:pt x="2009159" y="1536444"/>
                </a:lnTo>
                <a:lnTo>
                  <a:pt x="2099214" y="1536444"/>
                </a:lnTo>
                <a:lnTo>
                  <a:pt x="2099214" y="1571838"/>
                </a:lnTo>
                <a:close/>
                <a:moveTo>
                  <a:pt x="835338" y="1572148"/>
                </a:moveTo>
                <a:lnTo>
                  <a:pt x="835338" y="1595433"/>
                </a:lnTo>
                <a:lnTo>
                  <a:pt x="579147" y="1595433"/>
                </a:lnTo>
                <a:lnTo>
                  <a:pt x="322956" y="1595433"/>
                </a:lnTo>
                <a:lnTo>
                  <a:pt x="322956" y="1572148"/>
                </a:lnTo>
                <a:lnTo>
                  <a:pt x="322956" y="1548863"/>
                </a:lnTo>
                <a:lnTo>
                  <a:pt x="579147" y="1548863"/>
                </a:lnTo>
                <a:lnTo>
                  <a:pt x="835338" y="1548863"/>
                </a:lnTo>
                <a:lnTo>
                  <a:pt x="835338" y="1572148"/>
                </a:lnTo>
                <a:close/>
                <a:moveTo>
                  <a:pt x="2395775" y="1620892"/>
                </a:moveTo>
                <a:cubicBezTo>
                  <a:pt x="2397948" y="1632380"/>
                  <a:pt x="2399190" y="1716517"/>
                  <a:pt x="2396706" y="1716517"/>
                </a:cubicBezTo>
                <a:cubicBezTo>
                  <a:pt x="2395464" y="1716517"/>
                  <a:pt x="2393601" y="1714965"/>
                  <a:pt x="2392669" y="1713413"/>
                </a:cubicBezTo>
                <a:cubicBezTo>
                  <a:pt x="2389564" y="1708135"/>
                  <a:pt x="2384906" y="1709998"/>
                  <a:pt x="2384906" y="1716517"/>
                </a:cubicBezTo>
                <a:cubicBezTo>
                  <a:pt x="2384906" y="1722727"/>
                  <a:pt x="2382732" y="1722727"/>
                  <a:pt x="2298888" y="1722727"/>
                </a:cubicBezTo>
                <a:lnTo>
                  <a:pt x="2213180" y="1722727"/>
                </a:lnTo>
                <a:lnTo>
                  <a:pt x="2215043" y="1689506"/>
                </a:lnTo>
                <a:cubicBezTo>
                  <a:pt x="2216286" y="1671499"/>
                  <a:pt x="2217217" y="1646972"/>
                  <a:pt x="2217217" y="1635174"/>
                </a:cubicBezTo>
                <a:lnTo>
                  <a:pt x="2217217" y="1614062"/>
                </a:lnTo>
                <a:lnTo>
                  <a:pt x="2305720" y="1614062"/>
                </a:lnTo>
                <a:lnTo>
                  <a:pt x="2394222" y="1614062"/>
                </a:lnTo>
                <a:lnTo>
                  <a:pt x="2395775" y="1620892"/>
                </a:lnTo>
                <a:close/>
                <a:moveTo>
                  <a:pt x="805837" y="1709377"/>
                </a:moveTo>
                <a:cubicBezTo>
                  <a:pt x="805837" y="1804691"/>
                  <a:pt x="808322" y="1831392"/>
                  <a:pt x="824780" y="1913357"/>
                </a:cubicBezTo>
                <a:cubicBezTo>
                  <a:pt x="836891" y="1974519"/>
                  <a:pt x="842480" y="1995632"/>
                  <a:pt x="863907" y="2061141"/>
                </a:cubicBezTo>
                <a:lnTo>
                  <a:pt x="879745" y="2109264"/>
                </a:lnTo>
                <a:lnTo>
                  <a:pt x="874155" y="2124788"/>
                </a:lnTo>
                <a:cubicBezTo>
                  <a:pt x="871050" y="2133171"/>
                  <a:pt x="858318" y="2162355"/>
                  <a:pt x="845275" y="2189055"/>
                </a:cubicBezTo>
                <a:lnTo>
                  <a:pt x="821985" y="2238110"/>
                </a:lnTo>
                <a:lnTo>
                  <a:pt x="531946" y="2238110"/>
                </a:lnTo>
                <a:cubicBezTo>
                  <a:pt x="372642" y="2238110"/>
                  <a:pt x="242217" y="2237489"/>
                  <a:pt x="242217" y="2236868"/>
                </a:cubicBezTo>
                <a:cubicBezTo>
                  <a:pt x="242217" y="2236247"/>
                  <a:pt x="247807" y="2223207"/>
                  <a:pt x="254949" y="2207994"/>
                </a:cubicBezTo>
                <a:cubicBezTo>
                  <a:pt x="316124" y="2075112"/>
                  <a:pt x="356494" y="1929191"/>
                  <a:pt x="369847" y="1792893"/>
                </a:cubicBezTo>
                <a:cubicBezTo>
                  <a:pt x="371710" y="1771781"/>
                  <a:pt x="372952" y="1727073"/>
                  <a:pt x="372020" y="1689506"/>
                </a:cubicBezTo>
                <a:lnTo>
                  <a:pt x="370778" y="1623376"/>
                </a:lnTo>
                <a:lnTo>
                  <a:pt x="588463" y="1623376"/>
                </a:lnTo>
                <a:lnTo>
                  <a:pt x="805837" y="1623376"/>
                </a:lnTo>
                <a:lnTo>
                  <a:pt x="805837" y="1709377"/>
                </a:lnTo>
                <a:close/>
                <a:moveTo>
                  <a:pt x="2102319" y="1684539"/>
                </a:moveTo>
                <a:cubicBezTo>
                  <a:pt x="2102319" y="1691059"/>
                  <a:pt x="2103251" y="1704099"/>
                  <a:pt x="2104183" y="1713413"/>
                </a:cubicBezTo>
                <a:cubicBezTo>
                  <a:pt x="2106046" y="1727694"/>
                  <a:pt x="2105425" y="1729868"/>
                  <a:pt x="2102009" y="1726453"/>
                </a:cubicBezTo>
                <a:cubicBezTo>
                  <a:pt x="2095488" y="1720243"/>
                  <a:pt x="2093003" y="1722106"/>
                  <a:pt x="2093003" y="1732662"/>
                </a:cubicBezTo>
                <a:cubicBezTo>
                  <a:pt x="2093314" y="1744460"/>
                  <a:pt x="2079961" y="1925775"/>
                  <a:pt x="2079029" y="1927017"/>
                </a:cubicBezTo>
                <a:cubicBezTo>
                  <a:pt x="2078408" y="1927638"/>
                  <a:pt x="2040833" y="1896902"/>
                  <a:pt x="1995495" y="1859334"/>
                </a:cubicBezTo>
                <a:lnTo>
                  <a:pt x="1912893" y="1790410"/>
                </a:lnTo>
                <a:lnTo>
                  <a:pt x="1912893" y="1752843"/>
                </a:lnTo>
                <a:cubicBezTo>
                  <a:pt x="1912893" y="1732041"/>
                  <a:pt x="1913825" y="1705651"/>
                  <a:pt x="1915067" y="1693853"/>
                </a:cubicBezTo>
                <a:lnTo>
                  <a:pt x="1916930" y="1673051"/>
                </a:lnTo>
                <a:lnTo>
                  <a:pt x="2009469" y="1673051"/>
                </a:lnTo>
                <a:lnTo>
                  <a:pt x="2102319" y="1673051"/>
                </a:lnTo>
                <a:lnTo>
                  <a:pt x="2102319" y="1684539"/>
                </a:lnTo>
                <a:close/>
                <a:moveTo>
                  <a:pt x="2684261" y="1720243"/>
                </a:moveTo>
                <a:cubicBezTo>
                  <a:pt x="2685193" y="1735767"/>
                  <a:pt x="2686124" y="1760294"/>
                  <a:pt x="2686124" y="1774576"/>
                </a:cubicBezTo>
                <a:lnTo>
                  <a:pt x="2686124" y="1800345"/>
                </a:lnTo>
                <a:lnTo>
                  <a:pt x="2602280" y="1800345"/>
                </a:lnTo>
                <a:cubicBezTo>
                  <a:pt x="2501356" y="1800345"/>
                  <a:pt x="2502909" y="1800966"/>
                  <a:pt x="2502909" y="1771160"/>
                </a:cubicBezTo>
                <a:cubicBezTo>
                  <a:pt x="2502909" y="1760915"/>
                  <a:pt x="2503841" y="1738561"/>
                  <a:pt x="2505083" y="1721795"/>
                </a:cubicBezTo>
                <a:lnTo>
                  <a:pt x="2506946" y="1691680"/>
                </a:lnTo>
                <a:lnTo>
                  <a:pt x="2594517" y="1691680"/>
                </a:lnTo>
                <a:lnTo>
                  <a:pt x="2682088" y="1691680"/>
                </a:lnTo>
                <a:lnTo>
                  <a:pt x="2684261" y="1720243"/>
                </a:lnTo>
                <a:close/>
                <a:moveTo>
                  <a:pt x="2388632" y="1839154"/>
                </a:moveTo>
                <a:cubicBezTo>
                  <a:pt x="2389564" y="1886966"/>
                  <a:pt x="2390185" y="1926396"/>
                  <a:pt x="2389564" y="1927017"/>
                </a:cubicBezTo>
                <a:cubicBezTo>
                  <a:pt x="2389253" y="1927638"/>
                  <a:pt x="2349194" y="1900006"/>
                  <a:pt x="2300751" y="1866165"/>
                </a:cubicBezTo>
                <a:cubicBezTo>
                  <a:pt x="2233676" y="1818973"/>
                  <a:pt x="2212249" y="1802518"/>
                  <a:pt x="2211628" y="1796930"/>
                </a:cubicBezTo>
                <a:cubicBezTo>
                  <a:pt x="2211007" y="1793204"/>
                  <a:pt x="2211317" y="1781096"/>
                  <a:pt x="2212559" y="1770229"/>
                </a:cubicBezTo>
                <a:lnTo>
                  <a:pt x="2214733" y="1750669"/>
                </a:lnTo>
                <a:lnTo>
                  <a:pt x="2300440" y="1751290"/>
                </a:lnTo>
                <a:lnTo>
                  <a:pt x="2386459" y="1752222"/>
                </a:lnTo>
                <a:lnTo>
                  <a:pt x="2388632" y="1839154"/>
                </a:lnTo>
                <a:close/>
                <a:moveTo>
                  <a:pt x="2480240" y="1809038"/>
                </a:moveTo>
                <a:cubicBezTo>
                  <a:pt x="2514088" y="1832634"/>
                  <a:pt x="2582406" y="1880136"/>
                  <a:pt x="2632091" y="1914598"/>
                </a:cubicBezTo>
                <a:lnTo>
                  <a:pt x="2722457" y="1977314"/>
                </a:lnTo>
                <a:lnTo>
                  <a:pt x="2730841" y="2047791"/>
                </a:lnTo>
                <a:cubicBezTo>
                  <a:pt x="2735499" y="2086910"/>
                  <a:pt x="2742642" y="2144968"/>
                  <a:pt x="2746989" y="2177258"/>
                </a:cubicBezTo>
                <a:cubicBezTo>
                  <a:pt x="2751026" y="2209547"/>
                  <a:pt x="2754442" y="2236558"/>
                  <a:pt x="2754442" y="2237179"/>
                </a:cubicBezTo>
                <a:cubicBezTo>
                  <a:pt x="2754442" y="2237800"/>
                  <a:pt x="2739226" y="2238110"/>
                  <a:pt x="2720283" y="2238110"/>
                </a:cubicBezTo>
                <a:lnTo>
                  <a:pt x="2686124" y="2238110"/>
                </a:lnTo>
                <a:lnTo>
                  <a:pt x="2686124" y="2127893"/>
                </a:lnTo>
                <a:lnTo>
                  <a:pt x="2686124" y="2017675"/>
                </a:lnTo>
                <a:lnTo>
                  <a:pt x="2613149" y="2017675"/>
                </a:lnTo>
                <a:lnTo>
                  <a:pt x="2540173" y="2017675"/>
                </a:lnTo>
                <a:lnTo>
                  <a:pt x="2540173" y="2127893"/>
                </a:lnTo>
                <a:lnTo>
                  <a:pt x="2540173" y="2238110"/>
                </a:lnTo>
                <a:lnTo>
                  <a:pt x="2509120" y="2238110"/>
                </a:lnTo>
                <a:lnTo>
                  <a:pt x="2478066" y="2238110"/>
                </a:lnTo>
                <a:lnTo>
                  <a:pt x="2478066" y="2127893"/>
                </a:lnTo>
                <a:lnTo>
                  <a:pt x="2478066" y="2017675"/>
                </a:lnTo>
                <a:lnTo>
                  <a:pt x="2405091" y="2017675"/>
                </a:lnTo>
                <a:lnTo>
                  <a:pt x="2332115" y="2017675"/>
                </a:lnTo>
                <a:lnTo>
                  <a:pt x="2332115" y="2127893"/>
                </a:lnTo>
                <a:lnTo>
                  <a:pt x="2332115" y="2238110"/>
                </a:lnTo>
                <a:lnTo>
                  <a:pt x="2301062" y="2238110"/>
                </a:lnTo>
                <a:lnTo>
                  <a:pt x="2270008" y="2238110"/>
                </a:lnTo>
                <a:lnTo>
                  <a:pt x="2269387" y="2128513"/>
                </a:lnTo>
                <a:lnTo>
                  <a:pt x="2268455" y="2019227"/>
                </a:lnTo>
                <a:lnTo>
                  <a:pt x="2196411" y="2018296"/>
                </a:lnTo>
                <a:lnTo>
                  <a:pt x="2124057" y="2017675"/>
                </a:lnTo>
                <a:lnTo>
                  <a:pt x="2124057" y="2127893"/>
                </a:lnTo>
                <a:lnTo>
                  <a:pt x="2124057" y="2238110"/>
                </a:lnTo>
                <a:lnTo>
                  <a:pt x="2091451" y="2238110"/>
                </a:lnTo>
                <a:lnTo>
                  <a:pt x="2058844" y="2238110"/>
                </a:lnTo>
                <a:lnTo>
                  <a:pt x="2058844" y="2127893"/>
                </a:lnTo>
                <a:lnTo>
                  <a:pt x="2058844" y="2017675"/>
                </a:lnTo>
                <a:lnTo>
                  <a:pt x="1985869" y="2017675"/>
                </a:lnTo>
                <a:lnTo>
                  <a:pt x="1912893" y="2017675"/>
                </a:lnTo>
                <a:lnTo>
                  <a:pt x="1912893" y="2127893"/>
                </a:lnTo>
                <a:lnTo>
                  <a:pt x="1912893" y="2238110"/>
                </a:lnTo>
                <a:lnTo>
                  <a:pt x="1878734" y="2238110"/>
                </a:lnTo>
                <a:lnTo>
                  <a:pt x="1844576" y="2238110"/>
                </a:lnTo>
                <a:lnTo>
                  <a:pt x="1844576" y="2196817"/>
                </a:lnTo>
                <a:cubicBezTo>
                  <a:pt x="1844576" y="2174463"/>
                  <a:pt x="1846128" y="2095603"/>
                  <a:pt x="1847681" y="2022332"/>
                </a:cubicBezTo>
                <a:cubicBezTo>
                  <a:pt x="1849234" y="1948750"/>
                  <a:pt x="1850786" y="1863991"/>
                  <a:pt x="1851097" y="1833876"/>
                </a:cubicBezTo>
                <a:cubicBezTo>
                  <a:pt x="1851407" y="1790099"/>
                  <a:pt x="1852339" y="1779233"/>
                  <a:pt x="1855444" y="1781096"/>
                </a:cubicBezTo>
                <a:cubicBezTo>
                  <a:pt x="1857618" y="1782337"/>
                  <a:pt x="1911651" y="1826424"/>
                  <a:pt x="1975311" y="1879515"/>
                </a:cubicBezTo>
                <a:cubicBezTo>
                  <a:pt x="2095177" y="1979487"/>
                  <a:pt x="2102009" y="1984765"/>
                  <a:pt x="2103562" y="1983213"/>
                </a:cubicBezTo>
                <a:cubicBezTo>
                  <a:pt x="2104183" y="1982592"/>
                  <a:pt x="2107909" y="1935400"/>
                  <a:pt x="2111946" y="1878584"/>
                </a:cubicBezTo>
                <a:cubicBezTo>
                  <a:pt x="2115983" y="1822078"/>
                  <a:pt x="2119709" y="1775507"/>
                  <a:pt x="2120641" y="1775507"/>
                </a:cubicBezTo>
                <a:cubicBezTo>
                  <a:pt x="2121883" y="1775818"/>
                  <a:pt x="2188959" y="1822388"/>
                  <a:pt x="2270008" y="1879515"/>
                </a:cubicBezTo>
                <a:cubicBezTo>
                  <a:pt x="2351058" y="1936642"/>
                  <a:pt x="2418754" y="1983523"/>
                  <a:pt x="2419996" y="1983523"/>
                </a:cubicBezTo>
                <a:cubicBezTo>
                  <a:pt x="2421238" y="1983523"/>
                  <a:pt x="2421549" y="1973278"/>
                  <a:pt x="2420928" y="1960859"/>
                </a:cubicBezTo>
                <a:cubicBezTo>
                  <a:pt x="2418133" y="1925775"/>
                  <a:pt x="2415338" y="1766193"/>
                  <a:pt x="2417201" y="1766193"/>
                </a:cubicBezTo>
                <a:cubicBezTo>
                  <a:pt x="2418133" y="1766193"/>
                  <a:pt x="2446392" y="1785442"/>
                  <a:pt x="2480240" y="1809038"/>
                </a:cubicBezTo>
                <a:close/>
                <a:moveTo>
                  <a:pt x="2687677" y="1832013"/>
                </a:moveTo>
                <a:cubicBezTo>
                  <a:pt x="2688298" y="1834186"/>
                  <a:pt x="2689230" y="1854677"/>
                  <a:pt x="2690161" y="1877342"/>
                </a:cubicBezTo>
                <a:cubicBezTo>
                  <a:pt x="2691093" y="1909010"/>
                  <a:pt x="2690472" y="1918324"/>
                  <a:pt x="2687677" y="1917082"/>
                </a:cubicBezTo>
                <a:cubicBezTo>
                  <a:pt x="2682398" y="1915219"/>
                  <a:pt x="2561911" y="1831081"/>
                  <a:pt x="2561911" y="1829529"/>
                </a:cubicBezTo>
                <a:cubicBezTo>
                  <a:pt x="2561911" y="1828908"/>
                  <a:pt x="2589859" y="1828287"/>
                  <a:pt x="2624018" y="1828287"/>
                </a:cubicBezTo>
                <a:cubicBezTo>
                  <a:pt x="2671219" y="1828287"/>
                  <a:pt x="2686746" y="1829219"/>
                  <a:pt x="2687677" y="1832013"/>
                </a:cubicBezTo>
                <a:close/>
                <a:moveTo>
                  <a:pt x="1813522" y="2096845"/>
                </a:moveTo>
                <a:lnTo>
                  <a:pt x="1813522" y="2238110"/>
                </a:lnTo>
                <a:lnTo>
                  <a:pt x="1498330" y="2238110"/>
                </a:lnTo>
                <a:lnTo>
                  <a:pt x="1183137" y="2238110"/>
                </a:lnTo>
                <a:lnTo>
                  <a:pt x="1183137" y="2096845"/>
                </a:lnTo>
                <a:lnTo>
                  <a:pt x="1183137" y="1955581"/>
                </a:lnTo>
                <a:lnTo>
                  <a:pt x="1498330" y="1955581"/>
                </a:lnTo>
                <a:lnTo>
                  <a:pt x="1813522" y="1955581"/>
                </a:lnTo>
                <a:lnTo>
                  <a:pt x="1813522" y="2096845"/>
                </a:lnTo>
                <a:close/>
                <a:moveTo>
                  <a:pt x="2030275" y="2130066"/>
                </a:moveTo>
                <a:lnTo>
                  <a:pt x="2029344" y="2214825"/>
                </a:lnTo>
                <a:lnTo>
                  <a:pt x="1986800" y="2215756"/>
                </a:lnTo>
                <a:lnTo>
                  <a:pt x="1943947" y="2216687"/>
                </a:lnTo>
                <a:lnTo>
                  <a:pt x="1943947" y="2130997"/>
                </a:lnTo>
                <a:lnTo>
                  <a:pt x="1943947" y="2045617"/>
                </a:lnTo>
                <a:lnTo>
                  <a:pt x="1987422" y="2045617"/>
                </a:lnTo>
                <a:lnTo>
                  <a:pt x="2030896" y="2045617"/>
                </a:lnTo>
                <a:lnTo>
                  <a:pt x="2030275" y="2130066"/>
                </a:lnTo>
                <a:close/>
                <a:moveTo>
                  <a:pt x="2238955" y="2130997"/>
                </a:moveTo>
                <a:lnTo>
                  <a:pt x="2238955" y="2216377"/>
                </a:lnTo>
                <a:lnTo>
                  <a:pt x="2195480" y="2216377"/>
                </a:lnTo>
                <a:lnTo>
                  <a:pt x="2152005" y="2216377"/>
                </a:lnTo>
                <a:lnTo>
                  <a:pt x="2152005" y="2130997"/>
                </a:lnTo>
                <a:lnTo>
                  <a:pt x="2152005" y="2045617"/>
                </a:lnTo>
                <a:lnTo>
                  <a:pt x="2195480" y="2045617"/>
                </a:lnTo>
                <a:lnTo>
                  <a:pt x="2238955" y="2045617"/>
                </a:lnTo>
                <a:lnTo>
                  <a:pt x="2238955" y="2130997"/>
                </a:lnTo>
                <a:close/>
                <a:moveTo>
                  <a:pt x="2448565" y="2130997"/>
                </a:moveTo>
                <a:lnTo>
                  <a:pt x="2448565" y="2214825"/>
                </a:lnTo>
                <a:lnTo>
                  <a:pt x="2405091" y="2214825"/>
                </a:lnTo>
                <a:lnTo>
                  <a:pt x="2361616" y="2214825"/>
                </a:lnTo>
                <a:lnTo>
                  <a:pt x="2360684" y="2134102"/>
                </a:lnTo>
                <a:cubicBezTo>
                  <a:pt x="2360374" y="2089704"/>
                  <a:pt x="2360684" y="2051827"/>
                  <a:pt x="2361616" y="2049343"/>
                </a:cubicBezTo>
                <a:cubicBezTo>
                  <a:pt x="2362547" y="2046238"/>
                  <a:pt x="2373106" y="2045617"/>
                  <a:pt x="2405712" y="2046238"/>
                </a:cubicBezTo>
                <a:lnTo>
                  <a:pt x="2448565" y="2047170"/>
                </a:lnTo>
                <a:lnTo>
                  <a:pt x="2448565" y="2130997"/>
                </a:lnTo>
                <a:close/>
                <a:moveTo>
                  <a:pt x="2657555" y="2130066"/>
                </a:moveTo>
                <a:lnTo>
                  <a:pt x="2656624" y="2214825"/>
                </a:lnTo>
                <a:lnTo>
                  <a:pt x="2614080" y="2215756"/>
                </a:lnTo>
                <a:lnTo>
                  <a:pt x="2571227" y="2216687"/>
                </a:lnTo>
                <a:lnTo>
                  <a:pt x="2571227" y="2130997"/>
                </a:lnTo>
                <a:lnTo>
                  <a:pt x="2571227" y="2045617"/>
                </a:lnTo>
                <a:lnTo>
                  <a:pt x="2614702" y="2045617"/>
                </a:lnTo>
                <a:lnTo>
                  <a:pt x="2658176" y="2045617"/>
                </a:lnTo>
                <a:lnTo>
                  <a:pt x="2657555" y="2130066"/>
                </a:lnTo>
                <a:close/>
                <a:moveTo>
                  <a:pt x="2903499" y="2408869"/>
                </a:moveTo>
                <a:lnTo>
                  <a:pt x="2903499" y="2551686"/>
                </a:lnTo>
                <a:lnTo>
                  <a:pt x="1465723" y="2551686"/>
                </a:lnTo>
                <a:lnTo>
                  <a:pt x="27948" y="2551686"/>
                </a:lnTo>
                <a:lnTo>
                  <a:pt x="27948" y="2408869"/>
                </a:lnTo>
                <a:lnTo>
                  <a:pt x="27948" y="2266052"/>
                </a:lnTo>
                <a:lnTo>
                  <a:pt x="1465723" y="2266052"/>
                </a:lnTo>
                <a:lnTo>
                  <a:pt x="2903499" y="2266052"/>
                </a:lnTo>
                <a:lnTo>
                  <a:pt x="2903499" y="2408869"/>
                </a:lnTo>
                <a:close/>
              </a:path>
            </a:pathLst>
          </a:custGeom>
          <a:solidFill>
            <a:srgbClr val="000000"/>
          </a:solidFill>
          <a:ln w="310" cap="flat">
            <a:noFill/>
            <a:prstDash val="solid"/>
            <a:miter/>
          </a:ln>
        </p:spPr>
        <p:txBody>
          <a:bodyPr rtlCol="0" anchor="ctr"/>
          <a:lstStyle/>
          <a:p>
            <a:endParaRPr lang="de-DE"/>
          </a:p>
        </p:txBody>
      </p:sp>
      <p:sp>
        <p:nvSpPr>
          <p:cNvPr id="8275" name="Textfeld 8274">
            <a:extLst>
              <a:ext uri="{FF2B5EF4-FFF2-40B4-BE49-F238E27FC236}">
                <a16:creationId xmlns:a16="http://schemas.microsoft.com/office/drawing/2014/main" id="{148C290F-AF3B-699F-7054-47C03889555B}"/>
              </a:ext>
            </a:extLst>
          </p:cNvPr>
          <p:cNvSpPr txBox="1"/>
          <p:nvPr/>
        </p:nvSpPr>
        <p:spPr>
          <a:xfrm>
            <a:off x="876231" y="2670738"/>
            <a:ext cx="2167477" cy="523220"/>
          </a:xfrm>
          <a:prstGeom prst="rect">
            <a:avLst/>
          </a:prstGeom>
          <a:noFill/>
        </p:spPr>
        <p:txBody>
          <a:bodyPr wrap="square" rtlCol="0">
            <a:spAutoFit/>
          </a:bodyPr>
          <a:lstStyle/>
          <a:p>
            <a:pPr algn="ctr"/>
            <a:r>
              <a:rPr lang="de-DE" sz="1400" u="sng" dirty="0"/>
              <a:t>wenige zentrale</a:t>
            </a:r>
            <a:br>
              <a:rPr lang="de-DE" sz="1400" dirty="0"/>
            </a:br>
            <a:r>
              <a:rPr lang="de-DE" sz="1400" dirty="0"/>
              <a:t>Groß-Wärmekraftwerke</a:t>
            </a:r>
          </a:p>
        </p:txBody>
      </p:sp>
      <p:sp>
        <p:nvSpPr>
          <p:cNvPr id="11" name="Rectangle 4">
            <a:extLst>
              <a:ext uri="{FF2B5EF4-FFF2-40B4-BE49-F238E27FC236}">
                <a16:creationId xmlns:a16="http://schemas.microsoft.com/office/drawing/2014/main" id="{AD23E884-B4CF-BBDF-538D-6D0DB3130A18}"/>
              </a:ext>
            </a:extLst>
          </p:cNvPr>
          <p:cNvSpPr>
            <a:spLocks noChangeArrowheads="1"/>
          </p:cNvSpPr>
          <p:nvPr/>
        </p:nvSpPr>
        <p:spPr bwMode="auto">
          <a:xfrm>
            <a:off x="27606" y="588904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Das</a:t>
            </a:r>
            <a:r>
              <a:rPr kumimoji="0" lang="de-DE" altLang="de-DE" sz="1800" b="0" i="0" u="none" strike="noStrike" kern="1200" cap="none" spc="0" normalizeH="0" noProof="0" dirty="0">
                <a:ln>
                  <a:noFill/>
                </a:ln>
                <a:solidFill>
                  <a:srgbClr val="00B050"/>
                </a:solidFill>
                <a:effectLst/>
                <a:uLnTx/>
                <a:uFillTx/>
                <a:latin typeface="Arial" panose="020B0604020202020204" pitchFamily="34" charset="0"/>
                <a:ea typeface="+mn-ea"/>
                <a:cs typeface="+mn-cs"/>
              </a:rPr>
              <a:t> Energiesystem</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wir</a:t>
            </a:r>
            <a:r>
              <a:rPr lang="de-DE" altLang="de-DE" sz="1800" dirty="0">
                <a:solidFill>
                  <a:srgbClr val="00B050"/>
                </a:solidFill>
              </a:rPr>
              <a:t>d sich zukünftig hauptsächlich zum Stromsystem entwickeln</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sp>
        <p:nvSpPr>
          <p:cNvPr id="8332" name="Textfeld 8331">
            <a:extLst>
              <a:ext uri="{FF2B5EF4-FFF2-40B4-BE49-F238E27FC236}">
                <a16:creationId xmlns:a16="http://schemas.microsoft.com/office/drawing/2014/main" id="{789EA6AB-7889-34B4-69D5-0B1006FF2EFF}"/>
              </a:ext>
            </a:extLst>
          </p:cNvPr>
          <p:cNvSpPr txBox="1"/>
          <p:nvPr/>
        </p:nvSpPr>
        <p:spPr>
          <a:xfrm>
            <a:off x="1624369" y="742221"/>
            <a:ext cx="7955054" cy="338554"/>
          </a:xfrm>
          <a:prstGeom prst="rect">
            <a:avLst/>
          </a:prstGeom>
          <a:noFill/>
        </p:spPr>
        <p:txBody>
          <a:bodyPr wrap="square" rtlCol="0">
            <a:spAutoFit/>
          </a:bodyPr>
          <a:lstStyle/>
          <a:p>
            <a:r>
              <a:rPr lang="de-DE" sz="1600" b="1" dirty="0">
                <a:solidFill>
                  <a:srgbClr val="FF0000"/>
                </a:solidFill>
              </a:rPr>
              <a:t>Energiesystem </a:t>
            </a:r>
            <a:r>
              <a:rPr lang="de-DE" sz="1600" b="1" dirty="0">
                <a:solidFill>
                  <a:srgbClr val="FF0000"/>
                </a:solidFill>
                <a:sym typeface="Wingdings" panose="05000000000000000000" pitchFamily="2" charset="2"/>
              </a:rPr>
              <a:t> </a:t>
            </a:r>
            <a:r>
              <a:rPr lang="de-DE" sz="1600" b="1" dirty="0">
                <a:solidFill>
                  <a:srgbClr val="FF0000"/>
                </a:solidFill>
              </a:rPr>
              <a:t>Strom (Kohle), Erdgas &amp; Heizöl/ Benzin/ Diesel: Fossile</a:t>
            </a:r>
          </a:p>
        </p:txBody>
      </p:sp>
      <p:sp>
        <p:nvSpPr>
          <p:cNvPr id="8333" name="Textfeld 8332">
            <a:extLst>
              <a:ext uri="{FF2B5EF4-FFF2-40B4-BE49-F238E27FC236}">
                <a16:creationId xmlns:a16="http://schemas.microsoft.com/office/drawing/2014/main" id="{7CF38369-4FEB-27AD-F05C-B14F95F936AE}"/>
              </a:ext>
            </a:extLst>
          </p:cNvPr>
          <p:cNvSpPr txBox="1"/>
          <p:nvPr/>
        </p:nvSpPr>
        <p:spPr>
          <a:xfrm>
            <a:off x="1126385" y="3295701"/>
            <a:ext cx="5776779" cy="338554"/>
          </a:xfrm>
          <a:prstGeom prst="rect">
            <a:avLst/>
          </a:prstGeom>
          <a:noFill/>
        </p:spPr>
        <p:txBody>
          <a:bodyPr wrap="square" rtlCol="0">
            <a:spAutoFit/>
          </a:bodyPr>
          <a:lstStyle/>
          <a:p>
            <a:r>
              <a:rPr lang="de-DE" sz="1600" b="1" dirty="0">
                <a:solidFill>
                  <a:srgbClr val="FF0000"/>
                </a:solidFill>
              </a:rPr>
              <a:t>Energiesystem </a:t>
            </a:r>
            <a:r>
              <a:rPr lang="de-DE" sz="1600" b="1" dirty="0">
                <a:solidFill>
                  <a:srgbClr val="FF0000"/>
                </a:solidFill>
                <a:sym typeface="Wingdings" panose="05000000000000000000" pitchFamily="2" charset="2"/>
              </a:rPr>
              <a:t> hauptsächlich </a:t>
            </a:r>
            <a:r>
              <a:rPr lang="de-DE" sz="1600" b="1" dirty="0">
                <a:solidFill>
                  <a:srgbClr val="FF0000"/>
                </a:solidFill>
              </a:rPr>
              <a:t>Strom: Erneuerbare</a:t>
            </a:r>
          </a:p>
        </p:txBody>
      </p:sp>
      <p:grpSp>
        <p:nvGrpSpPr>
          <p:cNvPr id="17" name="Gruppieren 16">
            <a:extLst>
              <a:ext uri="{FF2B5EF4-FFF2-40B4-BE49-F238E27FC236}">
                <a16:creationId xmlns:a16="http://schemas.microsoft.com/office/drawing/2014/main" id="{0BA779BC-CF4F-707B-420A-3CEAC2674ED2}"/>
              </a:ext>
            </a:extLst>
          </p:cNvPr>
          <p:cNvGrpSpPr/>
          <p:nvPr/>
        </p:nvGrpSpPr>
        <p:grpSpPr>
          <a:xfrm>
            <a:off x="318272" y="3872686"/>
            <a:ext cx="3737914" cy="1943639"/>
            <a:chOff x="584274" y="3872686"/>
            <a:chExt cx="3737914" cy="1943639"/>
          </a:xfrm>
        </p:grpSpPr>
        <p:sp>
          <p:nvSpPr>
            <p:cNvPr id="8310" name="Textfeld 8309">
              <a:extLst>
                <a:ext uri="{FF2B5EF4-FFF2-40B4-BE49-F238E27FC236}">
                  <a16:creationId xmlns:a16="http://schemas.microsoft.com/office/drawing/2014/main" id="{9E712DE7-9B49-3444-DBE6-EF43F339FAD9}"/>
                </a:ext>
              </a:extLst>
            </p:cNvPr>
            <p:cNvSpPr txBox="1"/>
            <p:nvPr/>
          </p:nvSpPr>
          <p:spPr>
            <a:xfrm>
              <a:off x="584274" y="5293105"/>
              <a:ext cx="2968283" cy="523220"/>
            </a:xfrm>
            <a:prstGeom prst="rect">
              <a:avLst/>
            </a:prstGeom>
            <a:noFill/>
          </p:spPr>
          <p:txBody>
            <a:bodyPr wrap="square" rtlCol="0">
              <a:spAutoFit/>
            </a:bodyPr>
            <a:lstStyle/>
            <a:p>
              <a:pPr algn="ctr"/>
              <a:r>
                <a:rPr lang="de-DE" sz="1400" u="sng" dirty="0"/>
                <a:t>viele dezentrale</a:t>
              </a:r>
              <a:r>
                <a:rPr lang="de-DE" sz="1400" dirty="0"/>
                <a:t> Windräder,</a:t>
              </a:r>
              <a:br>
                <a:rPr lang="de-DE" sz="1400" dirty="0"/>
              </a:br>
              <a:r>
                <a:rPr lang="de-DE" sz="1400" dirty="0"/>
                <a:t>PV-Freiflächen, Speicher</a:t>
              </a:r>
            </a:p>
          </p:txBody>
        </p:sp>
        <p:cxnSp>
          <p:nvCxnSpPr>
            <p:cNvPr id="8314" name="Gerader Verbinder 8313">
              <a:extLst>
                <a:ext uri="{FF2B5EF4-FFF2-40B4-BE49-F238E27FC236}">
                  <a16:creationId xmlns:a16="http://schemas.microsoft.com/office/drawing/2014/main" id="{2486741D-6EE6-7536-7B60-081EC94B3D8A}"/>
                </a:ext>
              </a:extLst>
            </p:cNvPr>
            <p:cNvCxnSpPr/>
            <p:nvPr/>
          </p:nvCxnSpPr>
          <p:spPr bwMode="auto">
            <a:xfrm>
              <a:off x="3270250" y="4544011"/>
              <a:ext cx="105193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ieren 9">
              <a:extLst>
                <a:ext uri="{FF2B5EF4-FFF2-40B4-BE49-F238E27FC236}">
                  <a16:creationId xmlns:a16="http://schemas.microsoft.com/office/drawing/2014/main" id="{F0696B69-6F02-9B7B-83AE-A09E6C2BB4E3}"/>
                </a:ext>
              </a:extLst>
            </p:cNvPr>
            <p:cNvGrpSpPr/>
            <p:nvPr/>
          </p:nvGrpSpPr>
          <p:grpSpPr>
            <a:xfrm>
              <a:off x="759527" y="3872686"/>
              <a:ext cx="2637461" cy="1584339"/>
              <a:chOff x="821344" y="3294374"/>
              <a:chExt cx="2872562" cy="1725566"/>
            </a:xfrm>
          </p:grpSpPr>
          <p:pic>
            <p:nvPicPr>
              <p:cNvPr id="12" name="Grafik 11">
                <a:extLst>
                  <a:ext uri="{FF2B5EF4-FFF2-40B4-BE49-F238E27FC236}">
                    <a16:creationId xmlns:a16="http://schemas.microsoft.com/office/drawing/2014/main" id="{65A14A08-F272-1C65-22C9-7E49079D39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344" y="3294374"/>
                <a:ext cx="1593371" cy="1114318"/>
              </a:xfrm>
              <a:prstGeom prst="rect">
                <a:avLst/>
              </a:prstGeom>
            </p:spPr>
          </p:pic>
          <p:pic>
            <p:nvPicPr>
              <p:cNvPr id="13" name="Grafik 12">
                <a:extLst>
                  <a:ext uri="{FF2B5EF4-FFF2-40B4-BE49-F238E27FC236}">
                    <a16:creationId xmlns:a16="http://schemas.microsoft.com/office/drawing/2014/main" id="{2F3F2BD9-0DB0-32D0-5F14-B455F60306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8558" y="4251328"/>
                <a:ext cx="768612" cy="768612"/>
              </a:xfrm>
              <a:prstGeom prst="rect">
                <a:avLst/>
              </a:prstGeom>
            </p:spPr>
          </p:pic>
          <p:pic>
            <p:nvPicPr>
              <p:cNvPr id="14" name="Grafik 13">
                <a:extLst>
                  <a:ext uri="{FF2B5EF4-FFF2-40B4-BE49-F238E27FC236}">
                    <a16:creationId xmlns:a16="http://schemas.microsoft.com/office/drawing/2014/main" id="{1E13F84C-A5C9-649E-92F4-DF0AD6C9F7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9026" y="3617316"/>
                <a:ext cx="1364880" cy="727041"/>
              </a:xfrm>
              <a:prstGeom prst="rect">
                <a:avLst/>
              </a:prstGeom>
            </p:spPr>
          </p:pic>
        </p:grpSp>
      </p:grpSp>
      <p:grpSp>
        <p:nvGrpSpPr>
          <p:cNvPr id="19" name="Gruppieren 18">
            <a:extLst>
              <a:ext uri="{FF2B5EF4-FFF2-40B4-BE49-F238E27FC236}">
                <a16:creationId xmlns:a16="http://schemas.microsoft.com/office/drawing/2014/main" id="{F3F24292-FEBE-44E5-4434-6261B21C75FC}"/>
              </a:ext>
            </a:extLst>
          </p:cNvPr>
          <p:cNvGrpSpPr/>
          <p:nvPr/>
        </p:nvGrpSpPr>
        <p:grpSpPr>
          <a:xfrm>
            <a:off x="2587925" y="1453530"/>
            <a:ext cx="3461751" cy="1787468"/>
            <a:chOff x="2993367" y="1453530"/>
            <a:chExt cx="3461751" cy="1787468"/>
          </a:xfrm>
        </p:grpSpPr>
        <p:cxnSp>
          <p:nvCxnSpPr>
            <p:cNvPr id="8224" name="Gerader Verbinder 8223">
              <a:extLst>
                <a:ext uri="{FF2B5EF4-FFF2-40B4-BE49-F238E27FC236}">
                  <a16:creationId xmlns:a16="http://schemas.microsoft.com/office/drawing/2014/main" id="{C001DC68-7F6B-0C0D-9ADA-650C47C17B6C}"/>
                </a:ext>
              </a:extLst>
            </p:cNvPr>
            <p:cNvCxnSpPr/>
            <p:nvPr/>
          </p:nvCxnSpPr>
          <p:spPr bwMode="auto">
            <a:xfrm>
              <a:off x="2993367" y="2289715"/>
              <a:ext cx="1468261" cy="12467"/>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6" name="Textfeld 8275">
              <a:extLst>
                <a:ext uri="{FF2B5EF4-FFF2-40B4-BE49-F238E27FC236}">
                  <a16:creationId xmlns:a16="http://schemas.microsoft.com/office/drawing/2014/main" id="{85BD359F-4C09-9D27-3A5E-CF54BB95A406}"/>
                </a:ext>
              </a:extLst>
            </p:cNvPr>
            <p:cNvSpPr txBox="1"/>
            <p:nvPr/>
          </p:nvSpPr>
          <p:spPr>
            <a:xfrm>
              <a:off x="3569390" y="2933221"/>
              <a:ext cx="2885728" cy="307777"/>
            </a:xfrm>
            <a:prstGeom prst="rect">
              <a:avLst/>
            </a:prstGeom>
            <a:noFill/>
          </p:spPr>
          <p:txBody>
            <a:bodyPr wrap="square" rtlCol="0">
              <a:spAutoFit/>
            </a:bodyPr>
            <a:lstStyle/>
            <a:p>
              <a:pPr algn="ctr"/>
              <a:r>
                <a:rPr lang="de-DE" sz="1400" dirty="0"/>
                <a:t>Übertragungs- und Verteilernetz</a:t>
              </a:r>
            </a:p>
          </p:txBody>
        </p:sp>
        <p:pic>
          <p:nvPicPr>
            <p:cNvPr id="18" name="Grafik 17">
              <a:extLst>
                <a:ext uri="{FF2B5EF4-FFF2-40B4-BE49-F238E27FC236}">
                  <a16:creationId xmlns:a16="http://schemas.microsoft.com/office/drawing/2014/main" id="{7039C3B8-EDC5-C7B7-0E89-31705E0799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3299" y="1453530"/>
              <a:ext cx="1775658" cy="1775658"/>
            </a:xfrm>
            <a:prstGeom prst="rect">
              <a:avLst/>
            </a:prstGeom>
          </p:spPr>
        </p:pic>
      </p:grpSp>
      <p:grpSp>
        <p:nvGrpSpPr>
          <p:cNvPr id="23" name="Grafik 13">
            <a:extLst>
              <a:ext uri="{FF2B5EF4-FFF2-40B4-BE49-F238E27FC236}">
                <a16:creationId xmlns:a16="http://schemas.microsoft.com/office/drawing/2014/main" id="{28778F19-3255-DBE7-69D0-D7D40F1700AE}"/>
              </a:ext>
            </a:extLst>
          </p:cNvPr>
          <p:cNvGrpSpPr/>
          <p:nvPr/>
        </p:nvGrpSpPr>
        <p:grpSpPr>
          <a:xfrm>
            <a:off x="8234873" y="2413731"/>
            <a:ext cx="217416" cy="376175"/>
            <a:chOff x="2610423" y="1744257"/>
            <a:chExt cx="1846136" cy="2763911"/>
          </a:xfrm>
          <a:solidFill>
            <a:srgbClr val="000000"/>
          </a:solidFill>
        </p:grpSpPr>
        <p:sp>
          <p:nvSpPr>
            <p:cNvPr id="24" name="Freihandform: Form 23">
              <a:extLst>
                <a:ext uri="{FF2B5EF4-FFF2-40B4-BE49-F238E27FC236}">
                  <a16:creationId xmlns:a16="http://schemas.microsoft.com/office/drawing/2014/main" id="{7AD14A8A-AF60-1D4A-409A-7FE487C239B0}"/>
                </a:ext>
              </a:extLst>
            </p:cNvPr>
            <p:cNvSpPr/>
            <p:nvPr/>
          </p:nvSpPr>
          <p:spPr>
            <a:xfrm flipV="1">
              <a:off x="2610423" y="1744257"/>
              <a:ext cx="1846136" cy="2763911"/>
            </a:xfrm>
            <a:custGeom>
              <a:avLst/>
              <a:gdLst>
                <a:gd name="connsiteX0" fmla="*/ 240893 w 1846136"/>
                <a:gd name="connsiteY0" fmla="*/ 2755314 h 2763911"/>
                <a:gd name="connsiteX1" fmla="*/ 169151 w 1846136"/>
                <a:gd name="connsiteY1" fmla="*/ 2734741 h 2763911"/>
                <a:gd name="connsiteX2" fmla="*/ 47297 w 1846136"/>
                <a:gd name="connsiteY2" fmla="*/ 2634514 h 2763911"/>
                <a:gd name="connsiteX3" fmla="*/ -3080 w 1846136"/>
                <a:gd name="connsiteY3" fmla="*/ 2496569 h 2763911"/>
                <a:gd name="connsiteX4" fmla="*/ -3080 w 1846136"/>
                <a:gd name="connsiteY4" fmla="*/ 483837 h 2763911"/>
                <a:gd name="connsiteX5" fmla="*/ 191043 w 1846136"/>
                <a:gd name="connsiteY5" fmla="*/ 238015 h 2763911"/>
                <a:gd name="connsiteX6" fmla="*/ 331360 w 1846136"/>
                <a:gd name="connsiteY6" fmla="*/ 222453 h 2763911"/>
                <a:gd name="connsiteX7" fmla="*/ 397826 w 1846136"/>
                <a:gd name="connsiteY7" fmla="*/ 222453 h 2763911"/>
                <a:gd name="connsiteX8" fmla="*/ 397826 w 1846136"/>
                <a:gd name="connsiteY8" fmla="*/ 163899 h 2763911"/>
                <a:gd name="connsiteX9" fmla="*/ 400464 w 1846136"/>
                <a:gd name="connsiteY9" fmla="*/ 89520 h 2763911"/>
                <a:gd name="connsiteX10" fmla="*/ 465083 w 1846136"/>
                <a:gd name="connsiteY10" fmla="*/ 3271 h 2763911"/>
                <a:gd name="connsiteX11" fmla="*/ 483546 w 1846136"/>
                <a:gd name="connsiteY11" fmla="*/ -5697 h 2763911"/>
                <a:gd name="connsiteX12" fmla="*/ 600917 w 1846136"/>
                <a:gd name="connsiteY12" fmla="*/ -5697 h 2763911"/>
                <a:gd name="connsiteX13" fmla="*/ 718287 w 1846136"/>
                <a:gd name="connsiteY13" fmla="*/ -5697 h 2763911"/>
                <a:gd name="connsiteX14" fmla="*/ 733058 w 1846136"/>
                <a:gd name="connsiteY14" fmla="*/ 1689 h 2763911"/>
                <a:gd name="connsiteX15" fmla="*/ 795831 w 1846136"/>
                <a:gd name="connsiteY15" fmla="*/ 71584 h 2763911"/>
                <a:gd name="connsiteX16" fmla="*/ 801370 w 1846136"/>
                <a:gd name="connsiteY16" fmla="*/ 155195 h 2763911"/>
                <a:gd name="connsiteX17" fmla="*/ 801370 w 1846136"/>
                <a:gd name="connsiteY17" fmla="*/ 222453 h 2763911"/>
                <a:gd name="connsiteX18" fmla="*/ 917422 w 1846136"/>
                <a:gd name="connsiteY18" fmla="*/ 222453 h 2763911"/>
                <a:gd name="connsiteX19" fmla="*/ 1033473 w 1846136"/>
                <a:gd name="connsiteY19" fmla="*/ 222453 h 2763911"/>
                <a:gd name="connsiteX20" fmla="*/ 1033473 w 1846136"/>
                <a:gd name="connsiteY20" fmla="*/ 155195 h 2763911"/>
                <a:gd name="connsiteX21" fmla="*/ 1039012 w 1846136"/>
                <a:gd name="connsiteY21" fmla="*/ 71584 h 2763911"/>
                <a:gd name="connsiteX22" fmla="*/ 1095983 w 1846136"/>
                <a:gd name="connsiteY22" fmla="*/ 5117 h 2763911"/>
                <a:gd name="connsiteX23" fmla="*/ 1240520 w 1846136"/>
                <a:gd name="connsiteY23" fmla="*/ -6488 h 2763911"/>
                <a:gd name="connsiteX24" fmla="*/ 1351297 w 1846136"/>
                <a:gd name="connsiteY24" fmla="*/ -5697 h 2763911"/>
                <a:gd name="connsiteX25" fmla="*/ 1368441 w 1846136"/>
                <a:gd name="connsiteY25" fmla="*/ 2480 h 2763911"/>
                <a:gd name="connsiteX26" fmla="*/ 1434379 w 1846136"/>
                <a:gd name="connsiteY26" fmla="*/ 89520 h 2763911"/>
                <a:gd name="connsiteX27" fmla="*/ 1437017 w 1846136"/>
                <a:gd name="connsiteY27" fmla="*/ 163899 h 2763911"/>
                <a:gd name="connsiteX28" fmla="*/ 1437017 w 1846136"/>
                <a:gd name="connsiteY28" fmla="*/ 222453 h 2763911"/>
                <a:gd name="connsiteX29" fmla="*/ 1505066 w 1846136"/>
                <a:gd name="connsiteY29" fmla="*/ 222453 h 2763911"/>
                <a:gd name="connsiteX30" fmla="*/ 1675978 w 1846136"/>
                <a:gd name="connsiteY30" fmla="*/ 251467 h 2763911"/>
                <a:gd name="connsiteX31" fmla="*/ 1833703 w 1846136"/>
                <a:gd name="connsiteY31" fmla="*/ 451922 h 2763911"/>
                <a:gd name="connsiteX32" fmla="*/ 1839242 w 1846136"/>
                <a:gd name="connsiteY32" fmla="*/ 476979 h 2763911"/>
                <a:gd name="connsiteX33" fmla="*/ 1839242 w 1846136"/>
                <a:gd name="connsiteY33" fmla="*/ 1158792 h 2763911"/>
                <a:gd name="connsiteX34" fmla="*/ 1839242 w 1846136"/>
                <a:gd name="connsiteY34" fmla="*/ 1840604 h 2763911"/>
                <a:gd name="connsiteX35" fmla="*/ 1832912 w 1846136"/>
                <a:gd name="connsiteY35" fmla="*/ 1853265 h 2763911"/>
                <a:gd name="connsiteX36" fmla="*/ 1729520 w 1846136"/>
                <a:gd name="connsiteY36" fmla="*/ 1851155 h 2763911"/>
                <a:gd name="connsiteX37" fmla="*/ 1724509 w 1846136"/>
                <a:gd name="connsiteY37" fmla="*/ 1289615 h 2763911"/>
                <a:gd name="connsiteX38" fmla="*/ 1728993 w 1846136"/>
                <a:gd name="connsiteY38" fmla="*/ 742319 h 2763911"/>
                <a:gd name="connsiteX39" fmla="*/ 1741389 w 1846136"/>
                <a:gd name="connsiteY39" fmla="*/ 739681 h 2763911"/>
                <a:gd name="connsiteX40" fmla="*/ 1752731 w 1846136"/>
                <a:gd name="connsiteY40" fmla="*/ 737308 h 2763911"/>
                <a:gd name="connsiteX41" fmla="*/ 1770930 w 1846136"/>
                <a:gd name="connsiteY41" fmla="*/ 741791 h 2763911"/>
                <a:gd name="connsiteX42" fmla="*/ 1768556 w 1846136"/>
                <a:gd name="connsiteY42" fmla="*/ 739418 h 2763911"/>
                <a:gd name="connsiteX43" fmla="*/ 1761698 w 1846136"/>
                <a:gd name="connsiteY43" fmla="*/ 735725 h 2763911"/>
                <a:gd name="connsiteX44" fmla="*/ 1743499 w 1846136"/>
                <a:gd name="connsiteY44" fmla="*/ 733087 h 2763911"/>
                <a:gd name="connsiteX45" fmla="*/ 1735587 w 1846136"/>
                <a:gd name="connsiteY45" fmla="*/ 735198 h 2763911"/>
                <a:gd name="connsiteX46" fmla="*/ 1735059 w 1846136"/>
                <a:gd name="connsiteY46" fmla="*/ 736516 h 2763911"/>
                <a:gd name="connsiteX47" fmla="*/ 1734532 w 1846136"/>
                <a:gd name="connsiteY47" fmla="*/ 739418 h 2763911"/>
                <a:gd name="connsiteX48" fmla="*/ 1729784 w 1846136"/>
                <a:gd name="connsiteY48" fmla="*/ 734406 h 2763911"/>
                <a:gd name="connsiteX49" fmla="*/ 1727146 w 1846136"/>
                <a:gd name="connsiteY49" fmla="*/ 727549 h 2763911"/>
                <a:gd name="connsiteX50" fmla="*/ 1724509 w 1846136"/>
                <a:gd name="connsiteY50" fmla="*/ 612814 h 2763911"/>
                <a:gd name="connsiteX51" fmla="*/ 1694441 w 1846136"/>
                <a:gd name="connsiteY51" fmla="*/ 415260 h 2763911"/>
                <a:gd name="connsiteX52" fmla="*/ 1593687 w 1846136"/>
                <a:gd name="connsiteY52" fmla="*/ 343782 h 2763911"/>
                <a:gd name="connsiteX53" fmla="*/ 1449677 w 1846136"/>
                <a:gd name="connsiteY53" fmla="*/ 338507 h 2763911"/>
                <a:gd name="connsiteX54" fmla="*/ 1325977 w 1846136"/>
                <a:gd name="connsiteY54" fmla="*/ 325319 h 2763911"/>
                <a:gd name="connsiteX55" fmla="*/ 1324658 w 1846136"/>
                <a:gd name="connsiteY55" fmla="*/ 324791 h 2763911"/>
                <a:gd name="connsiteX56" fmla="*/ 1319383 w 1846136"/>
                <a:gd name="connsiteY56" fmla="*/ 327956 h 2763911"/>
                <a:gd name="connsiteX57" fmla="*/ 1315690 w 1846136"/>
                <a:gd name="connsiteY57" fmla="*/ 330858 h 2763911"/>
                <a:gd name="connsiteX58" fmla="*/ 1313053 w 1846136"/>
                <a:gd name="connsiteY58" fmla="*/ 331913 h 2763911"/>
                <a:gd name="connsiteX59" fmla="*/ 1311998 w 1846136"/>
                <a:gd name="connsiteY59" fmla="*/ 334286 h 2763911"/>
                <a:gd name="connsiteX60" fmla="*/ 1309096 w 1846136"/>
                <a:gd name="connsiteY60" fmla="*/ 338507 h 2763911"/>
                <a:gd name="connsiteX61" fmla="*/ 1306195 w 1846136"/>
                <a:gd name="connsiteY61" fmla="*/ 332176 h 2763911"/>
                <a:gd name="connsiteX62" fmla="*/ 1296436 w 1846136"/>
                <a:gd name="connsiteY62" fmla="*/ 328220 h 2763911"/>
                <a:gd name="connsiteX63" fmla="*/ 1295381 w 1846136"/>
                <a:gd name="connsiteY63" fmla="*/ 332440 h 2763911"/>
                <a:gd name="connsiteX64" fmla="*/ 1299865 w 1846136"/>
                <a:gd name="connsiteY64" fmla="*/ 332968 h 2763911"/>
                <a:gd name="connsiteX65" fmla="*/ 1294062 w 1846136"/>
                <a:gd name="connsiteY65" fmla="*/ 336924 h 2763911"/>
                <a:gd name="connsiteX66" fmla="*/ 531022 w 1846136"/>
                <a:gd name="connsiteY66" fmla="*/ 335869 h 2763911"/>
                <a:gd name="connsiteX67" fmla="*/ 525747 w 1846136"/>
                <a:gd name="connsiteY67" fmla="*/ 333495 h 2763911"/>
                <a:gd name="connsiteX68" fmla="*/ 531022 w 1846136"/>
                <a:gd name="connsiteY68" fmla="*/ 333495 h 2763911"/>
                <a:gd name="connsiteX69" fmla="*/ 532341 w 1846136"/>
                <a:gd name="connsiteY69" fmla="*/ 330594 h 2763911"/>
                <a:gd name="connsiteX70" fmla="*/ 532341 w 1846136"/>
                <a:gd name="connsiteY70" fmla="*/ 327956 h 2763911"/>
                <a:gd name="connsiteX71" fmla="*/ 532341 w 1846136"/>
                <a:gd name="connsiteY71" fmla="*/ 325319 h 2763911"/>
                <a:gd name="connsiteX72" fmla="*/ 526274 w 1846136"/>
                <a:gd name="connsiteY72" fmla="*/ 326637 h 2763911"/>
                <a:gd name="connsiteX73" fmla="*/ 514142 w 1846136"/>
                <a:gd name="connsiteY73" fmla="*/ 329011 h 2763911"/>
                <a:gd name="connsiteX74" fmla="*/ 502537 w 1846136"/>
                <a:gd name="connsiteY74" fmla="*/ 332704 h 2763911"/>
                <a:gd name="connsiteX75" fmla="*/ 375143 w 1846136"/>
                <a:gd name="connsiteY75" fmla="*/ 339034 h 2763911"/>
                <a:gd name="connsiteX76" fmla="*/ 231661 w 1846136"/>
                <a:gd name="connsiteY76" fmla="*/ 345628 h 2763911"/>
                <a:gd name="connsiteX77" fmla="*/ 112972 w 1846136"/>
                <a:gd name="connsiteY77" fmla="*/ 484628 h 2763911"/>
                <a:gd name="connsiteX78" fmla="*/ 110334 w 1846136"/>
                <a:gd name="connsiteY78" fmla="*/ 589340 h 2763911"/>
                <a:gd name="connsiteX79" fmla="*/ 107433 w 1846136"/>
                <a:gd name="connsiteY79" fmla="*/ 677435 h 2763911"/>
                <a:gd name="connsiteX80" fmla="*/ 108488 w 1846136"/>
                <a:gd name="connsiteY80" fmla="*/ 683765 h 2763911"/>
                <a:gd name="connsiteX81" fmla="*/ 108224 w 1846136"/>
                <a:gd name="connsiteY81" fmla="*/ 685347 h 2763911"/>
                <a:gd name="connsiteX82" fmla="*/ 107433 w 1846136"/>
                <a:gd name="connsiteY82" fmla="*/ 688776 h 2763911"/>
                <a:gd name="connsiteX83" fmla="*/ 107169 w 1846136"/>
                <a:gd name="connsiteY83" fmla="*/ 709877 h 2763911"/>
                <a:gd name="connsiteX84" fmla="*/ 107169 w 1846136"/>
                <a:gd name="connsiteY84" fmla="*/ 719636 h 2763911"/>
                <a:gd name="connsiteX85" fmla="*/ 107961 w 1846136"/>
                <a:gd name="connsiteY85" fmla="*/ 1357928 h 2763911"/>
                <a:gd name="connsiteX86" fmla="*/ 107169 w 1846136"/>
                <a:gd name="connsiteY86" fmla="*/ 1367951 h 2763911"/>
                <a:gd name="connsiteX87" fmla="*/ 107697 w 1846136"/>
                <a:gd name="connsiteY87" fmla="*/ 2048972 h 2763911"/>
                <a:gd name="connsiteX88" fmla="*/ 108488 w 1846136"/>
                <a:gd name="connsiteY88" fmla="*/ 2055303 h 2763911"/>
                <a:gd name="connsiteX89" fmla="*/ 108224 w 1846136"/>
                <a:gd name="connsiteY89" fmla="*/ 2056885 h 2763911"/>
                <a:gd name="connsiteX90" fmla="*/ 107433 w 1846136"/>
                <a:gd name="connsiteY90" fmla="*/ 2060314 h 2763911"/>
                <a:gd name="connsiteX91" fmla="*/ 107433 w 1846136"/>
                <a:gd name="connsiteY91" fmla="*/ 2080887 h 2763911"/>
                <a:gd name="connsiteX92" fmla="*/ 106642 w 1846136"/>
                <a:gd name="connsiteY92" fmla="*/ 2088272 h 2763911"/>
                <a:gd name="connsiteX93" fmla="*/ 110334 w 1846136"/>
                <a:gd name="connsiteY93" fmla="*/ 2296904 h 2763911"/>
                <a:gd name="connsiteX94" fmla="*/ 129852 w 1846136"/>
                <a:gd name="connsiteY94" fmla="*/ 2547474 h 2763911"/>
                <a:gd name="connsiteX95" fmla="*/ 184977 w 1846136"/>
                <a:gd name="connsiteY95" fmla="*/ 2611039 h 2763911"/>
                <a:gd name="connsiteX96" fmla="*/ 248805 w 1846136"/>
                <a:gd name="connsiteY96" fmla="*/ 2638470 h 2763911"/>
                <a:gd name="connsiteX97" fmla="*/ 255399 w 1846136"/>
                <a:gd name="connsiteY97" fmla="*/ 2638470 h 2763911"/>
                <a:gd name="connsiteX98" fmla="*/ 255399 w 1846136"/>
                <a:gd name="connsiteY98" fmla="*/ 1848781 h 2763911"/>
                <a:gd name="connsiteX99" fmla="*/ 269642 w 1846136"/>
                <a:gd name="connsiteY99" fmla="*/ 996053 h 2763911"/>
                <a:gd name="connsiteX100" fmla="*/ 313425 w 1846136"/>
                <a:gd name="connsiteY100" fmla="*/ 913234 h 2763911"/>
                <a:gd name="connsiteX101" fmla="*/ 508339 w 1846136"/>
                <a:gd name="connsiteY101" fmla="*/ 801137 h 2763911"/>
                <a:gd name="connsiteX102" fmla="*/ 527066 w 1846136"/>
                <a:gd name="connsiteY102" fmla="*/ 790587 h 2763911"/>
                <a:gd name="connsiteX103" fmla="*/ 571640 w 1846136"/>
                <a:gd name="connsiteY103" fmla="*/ 728340 h 2763911"/>
                <a:gd name="connsiteX104" fmla="*/ 644964 w 1846136"/>
                <a:gd name="connsiteY104" fmla="*/ 689304 h 2763911"/>
                <a:gd name="connsiteX105" fmla="*/ 783435 w 1846136"/>
                <a:gd name="connsiteY105" fmla="*/ 684029 h 2763911"/>
                <a:gd name="connsiteX106" fmla="*/ 900014 w 1846136"/>
                <a:gd name="connsiteY106" fmla="*/ 687721 h 2763911"/>
                <a:gd name="connsiteX107" fmla="*/ 903179 w 1846136"/>
                <a:gd name="connsiteY107" fmla="*/ 694843 h 2763911"/>
                <a:gd name="connsiteX108" fmla="*/ 905816 w 1846136"/>
                <a:gd name="connsiteY108" fmla="*/ 692733 h 2763911"/>
                <a:gd name="connsiteX109" fmla="*/ 908981 w 1846136"/>
                <a:gd name="connsiteY109" fmla="*/ 685611 h 2763911"/>
                <a:gd name="connsiteX110" fmla="*/ 923224 w 1846136"/>
                <a:gd name="connsiteY110" fmla="*/ 696161 h 2763911"/>
                <a:gd name="connsiteX111" fmla="*/ 919268 w 1846136"/>
                <a:gd name="connsiteY111" fmla="*/ 698008 h 2763911"/>
                <a:gd name="connsiteX112" fmla="*/ 917949 w 1846136"/>
                <a:gd name="connsiteY112" fmla="*/ 702492 h 2763911"/>
                <a:gd name="connsiteX113" fmla="*/ 919268 w 1846136"/>
                <a:gd name="connsiteY113" fmla="*/ 711196 h 2763911"/>
                <a:gd name="connsiteX114" fmla="*/ 924807 w 1846136"/>
                <a:gd name="connsiteY114" fmla="*/ 707767 h 2763911"/>
                <a:gd name="connsiteX115" fmla="*/ 925334 w 1846136"/>
                <a:gd name="connsiteY115" fmla="*/ 710404 h 2763911"/>
                <a:gd name="connsiteX116" fmla="*/ 926125 w 1846136"/>
                <a:gd name="connsiteY116" fmla="*/ 713042 h 2763911"/>
                <a:gd name="connsiteX117" fmla="*/ 927972 w 1846136"/>
                <a:gd name="connsiteY117" fmla="*/ 699590 h 2763911"/>
                <a:gd name="connsiteX118" fmla="*/ 928499 w 1846136"/>
                <a:gd name="connsiteY118" fmla="*/ 694579 h 2763911"/>
                <a:gd name="connsiteX119" fmla="*/ 927972 w 1846136"/>
                <a:gd name="connsiteY119" fmla="*/ 691941 h 2763911"/>
                <a:gd name="connsiteX120" fmla="*/ 1050881 w 1846136"/>
                <a:gd name="connsiteY120" fmla="*/ 684029 h 2763911"/>
                <a:gd name="connsiteX121" fmla="*/ 1229443 w 1846136"/>
                <a:gd name="connsiteY121" fmla="*/ 704338 h 2763911"/>
                <a:gd name="connsiteX122" fmla="*/ 1301184 w 1846136"/>
                <a:gd name="connsiteY122" fmla="*/ 777926 h 2763911"/>
                <a:gd name="connsiteX123" fmla="*/ 1311734 w 1846136"/>
                <a:gd name="connsiteY123" fmla="*/ 799291 h 2763911"/>
                <a:gd name="connsiteX124" fmla="*/ 1333625 w 1846136"/>
                <a:gd name="connsiteY124" fmla="*/ 802456 h 2763911"/>
                <a:gd name="connsiteX125" fmla="*/ 1576807 w 1846136"/>
                <a:gd name="connsiteY125" fmla="*/ 1042738 h 2763911"/>
                <a:gd name="connsiteX126" fmla="*/ 1579444 w 1846136"/>
                <a:gd name="connsiteY126" fmla="*/ 1849572 h 2763911"/>
                <a:gd name="connsiteX127" fmla="*/ 1579444 w 1846136"/>
                <a:gd name="connsiteY127" fmla="*/ 2639261 h 2763911"/>
                <a:gd name="connsiteX128" fmla="*/ 1590258 w 1846136"/>
                <a:gd name="connsiteY128" fmla="*/ 2637415 h 2763911"/>
                <a:gd name="connsiteX129" fmla="*/ 1705782 w 1846136"/>
                <a:gd name="connsiteY129" fmla="*/ 2545627 h 2763911"/>
                <a:gd name="connsiteX130" fmla="*/ 1724509 w 1846136"/>
                <a:gd name="connsiteY130" fmla="*/ 2379460 h 2763911"/>
                <a:gd name="connsiteX131" fmla="*/ 1729520 w 1846136"/>
                <a:gd name="connsiteY131" fmla="*/ 2265253 h 2763911"/>
                <a:gd name="connsiteX132" fmla="*/ 1837923 w 1846136"/>
                <a:gd name="connsiteY132" fmla="*/ 2277650 h 2763911"/>
                <a:gd name="connsiteX133" fmla="*/ 1839769 w 1846136"/>
                <a:gd name="connsiteY133" fmla="*/ 2397660 h 2763911"/>
                <a:gd name="connsiteX134" fmla="*/ 1833176 w 1846136"/>
                <a:gd name="connsiteY134" fmla="*/ 2529011 h 2763911"/>
                <a:gd name="connsiteX135" fmla="*/ 1757742 w 1846136"/>
                <a:gd name="connsiteY135" fmla="*/ 2669593 h 2763911"/>
                <a:gd name="connsiteX136" fmla="*/ 1704991 w 1846136"/>
                <a:gd name="connsiteY136" fmla="*/ 2709684 h 2763911"/>
                <a:gd name="connsiteX137" fmla="*/ 1699188 w 1846136"/>
                <a:gd name="connsiteY137" fmla="*/ 2712058 h 2763911"/>
                <a:gd name="connsiteX138" fmla="*/ 1695760 w 1846136"/>
                <a:gd name="connsiteY138" fmla="*/ 2718652 h 2763911"/>
                <a:gd name="connsiteX139" fmla="*/ 1689166 w 1846136"/>
                <a:gd name="connsiteY139" fmla="*/ 2713113 h 2763911"/>
                <a:gd name="connsiteX140" fmla="*/ 1686528 w 1846136"/>
                <a:gd name="connsiteY140" fmla="*/ 2713377 h 2763911"/>
                <a:gd name="connsiteX141" fmla="*/ 1683891 w 1846136"/>
                <a:gd name="connsiteY141" fmla="*/ 2720499 h 2763911"/>
                <a:gd name="connsiteX142" fmla="*/ 1681253 w 1846136"/>
                <a:gd name="connsiteY142" fmla="*/ 2721290 h 2763911"/>
                <a:gd name="connsiteX143" fmla="*/ 1677033 w 1846136"/>
                <a:gd name="connsiteY143" fmla="*/ 2715223 h 2763911"/>
                <a:gd name="connsiteX144" fmla="*/ 1679671 w 1846136"/>
                <a:gd name="connsiteY144" fmla="*/ 2714960 h 2763911"/>
                <a:gd name="connsiteX145" fmla="*/ 1682308 w 1846136"/>
                <a:gd name="connsiteY145" fmla="*/ 2714432 h 2763911"/>
                <a:gd name="connsiteX146" fmla="*/ 1680462 w 1846136"/>
                <a:gd name="connsiteY146" fmla="*/ 2709684 h 2763911"/>
                <a:gd name="connsiteX147" fmla="*/ 1673077 w 1846136"/>
                <a:gd name="connsiteY147" fmla="*/ 2714960 h 2763911"/>
                <a:gd name="connsiteX148" fmla="*/ 1671758 w 1846136"/>
                <a:gd name="connsiteY148" fmla="*/ 2717597 h 2763911"/>
                <a:gd name="connsiteX149" fmla="*/ 1673868 w 1846136"/>
                <a:gd name="connsiteY149" fmla="*/ 2721817 h 2763911"/>
                <a:gd name="connsiteX150" fmla="*/ 1679671 w 1846136"/>
                <a:gd name="connsiteY150" fmla="*/ 2726037 h 2763911"/>
                <a:gd name="connsiteX151" fmla="*/ 1675187 w 1846136"/>
                <a:gd name="connsiteY151" fmla="*/ 2726565 h 2763911"/>
                <a:gd name="connsiteX152" fmla="*/ 1663054 w 1846136"/>
                <a:gd name="connsiteY152" fmla="*/ 2724455 h 2763911"/>
                <a:gd name="connsiteX153" fmla="*/ 1657252 w 1846136"/>
                <a:gd name="connsiteY153" fmla="*/ 2720762 h 2763911"/>
                <a:gd name="connsiteX154" fmla="*/ 1658570 w 1846136"/>
                <a:gd name="connsiteY154" fmla="*/ 2715751 h 2763911"/>
                <a:gd name="connsiteX155" fmla="*/ 1662527 w 1846136"/>
                <a:gd name="connsiteY155" fmla="*/ 2717597 h 2763911"/>
                <a:gd name="connsiteX156" fmla="*/ 1666483 w 1846136"/>
                <a:gd name="connsiteY156" fmla="*/ 2718125 h 2763911"/>
                <a:gd name="connsiteX157" fmla="*/ 1654087 w 1846136"/>
                <a:gd name="connsiteY157" fmla="*/ 2710740 h 2763911"/>
                <a:gd name="connsiteX158" fmla="*/ 1650658 w 1846136"/>
                <a:gd name="connsiteY158" fmla="*/ 2717597 h 2763911"/>
                <a:gd name="connsiteX159" fmla="*/ 1653559 w 1846136"/>
                <a:gd name="connsiteY159" fmla="*/ 2716278 h 2763911"/>
                <a:gd name="connsiteX160" fmla="*/ 1654878 w 1846136"/>
                <a:gd name="connsiteY160" fmla="*/ 2714168 h 2763911"/>
                <a:gd name="connsiteX161" fmla="*/ 1653823 w 1846136"/>
                <a:gd name="connsiteY161" fmla="*/ 2721817 h 2763911"/>
                <a:gd name="connsiteX162" fmla="*/ 1649603 w 1846136"/>
                <a:gd name="connsiteY162" fmla="*/ 2720762 h 2763911"/>
                <a:gd name="connsiteX163" fmla="*/ 1645383 w 1846136"/>
                <a:gd name="connsiteY163" fmla="*/ 2714960 h 2763911"/>
                <a:gd name="connsiteX164" fmla="*/ 1641426 w 1846136"/>
                <a:gd name="connsiteY164" fmla="*/ 2724982 h 2763911"/>
                <a:gd name="connsiteX165" fmla="*/ 1642745 w 1846136"/>
                <a:gd name="connsiteY165" fmla="*/ 2723400 h 2763911"/>
                <a:gd name="connsiteX166" fmla="*/ 1645383 w 1846136"/>
                <a:gd name="connsiteY166" fmla="*/ 2720235 h 2763911"/>
                <a:gd name="connsiteX167" fmla="*/ 1648020 w 1846136"/>
                <a:gd name="connsiteY167" fmla="*/ 2726829 h 2763911"/>
                <a:gd name="connsiteX168" fmla="*/ 1650658 w 1846136"/>
                <a:gd name="connsiteY168" fmla="*/ 2733423 h 2763911"/>
                <a:gd name="connsiteX169" fmla="*/ 1653295 w 1846136"/>
                <a:gd name="connsiteY169" fmla="*/ 2730258 h 2763911"/>
                <a:gd name="connsiteX170" fmla="*/ 1654614 w 1846136"/>
                <a:gd name="connsiteY170" fmla="*/ 2728675 h 2763911"/>
                <a:gd name="connsiteX171" fmla="*/ 1649075 w 1846136"/>
                <a:gd name="connsiteY171" fmla="*/ 2736851 h 2763911"/>
                <a:gd name="connsiteX172" fmla="*/ 1645383 w 1846136"/>
                <a:gd name="connsiteY172" fmla="*/ 2738962 h 2763911"/>
                <a:gd name="connsiteX173" fmla="*/ 1643536 w 1846136"/>
                <a:gd name="connsiteY173" fmla="*/ 2740544 h 2763911"/>
                <a:gd name="connsiteX174" fmla="*/ 1638525 w 1846136"/>
                <a:gd name="connsiteY174" fmla="*/ 2743445 h 2763911"/>
                <a:gd name="connsiteX175" fmla="*/ 1633777 w 1846136"/>
                <a:gd name="connsiteY175" fmla="*/ 2723664 h 2763911"/>
                <a:gd name="connsiteX176" fmla="*/ 1631931 w 1846136"/>
                <a:gd name="connsiteY176" fmla="*/ 2711267 h 2763911"/>
                <a:gd name="connsiteX177" fmla="*/ 1630876 w 1846136"/>
                <a:gd name="connsiteY177" fmla="*/ 2718125 h 2763911"/>
                <a:gd name="connsiteX178" fmla="*/ 1626656 w 1846136"/>
                <a:gd name="connsiteY178" fmla="*/ 2720235 h 2763911"/>
                <a:gd name="connsiteX179" fmla="*/ 1625074 w 1846136"/>
                <a:gd name="connsiteY179" fmla="*/ 2708366 h 2763911"/>
                <a:gd name="connsiteX180" fmla="*/ 1624810 w 1846136"/>
                <a:gd name="connsiteY180" fmla="*/ 2720762 h 2763911"/>
                <a:gd name="connsiteX181" fmla="*/ 1627711 w 1846136"/>
                <a:gd name="connsiteY181" fmla="*/ 2734214 h 2763911"/>
                <a:gd name="connsiteX182" fmla="*/ 1627711 w 1846136"/>
                <a:gd name="connsiteY182" fmla="*/ 2735796 h 2763911"/>
                <a:gd name="connsiteX183" fmla="*/ 1624282 w 1846136"/>
                <a:gd name="connsiteY183" fmla="*/ 2738962 h 2763911"/>
                <a:gd name="connsiteX184" fmla="*/ 1628239 w 1846136"/>
                <a:gd name="connsiteY184" fmla="*/ 2740280 h 2763911"/>
                <a:gd name="connsiteX185" fmla="*/ 1621645 w 1846136"/>
                <a:gd name="connsiteY185" fmla="*/ 2746611 h 2763911"/>
                <a:gd name="connsiteX186" fmla="*/ 1603710 w 1846136"/>
                <a:gd name="connsiteY186" fmla="*/ 2738698 h 2763911"/>
                <a:gd name="connsiteX187" fmla="*/ 1597643 w 1846136"/>
                <a:gd name="connsiteY187" fmla="*/ 2740280 h 2763911"/>
                <a:gd name="connsiteX188" fmla="*/ 1596061 w 1846136"/>
                <a:gd name="connsiteY188" fmla="*/ 2753204 h 2763911"/>
                <a:gd name="connsiteX189" fmla="*/ 1595269 w 1846136"/>
                <a:gd name="connsiteY189" fmla="*/ 2741335 h 2763911"/>
                <a:gd name="connsiteX190" fmla="*/ 1595269 w 1846136"/>
                <a:gd name="connsiteY190" fmla="*/ 2724455 h 2763911"/>
                <a:gd name="connsiteX191" fmla="*/ 1592104 w 1846136"/>
                <a:gd name="connsiteY191" fmla="*/ 2721817 h 2763911"/>
                <a:gd name="connsiteX192" fmla="*/ 1572850 w 1846136"/>
                <a:gd name="connsiteY192" fmla="*/ 2720762 h 2763911"/>
                <a:gd name="connsiteX193" fmla="*/ 1574169 w 1846136"/>
                <a:gd name="connsiteY193" fmla="*/ 2715751 h 2763911"/>
                <a:gd name="connsiteX194" fmla="*/ 1578125 w 1846136"/>
                <a:gd name="connsiteY194" fmla="*/ 2717597 h 2763911"/>
                <a:gd name="connsiteX195" fmla="*/ 1582082 w 1846136"/>
                <a:gd name="connsiteY195" fmla="*/ 2718125 h 2763911"/>
                <a:gd name="connsiteX196" fmla="*/ 1568894 w 1846136"/>
                <a:gd name="connsiteY196" fmla="*/ 2711003 h 2763911"/>
                <a:gd name="connsiteX197" fmla="*/ 1566520 w 1846136"/>
                <a:gd name="connsiteY197" fmla="*/ 2717070 h 2763911"/>
                <a:gd name="connsiteX198" fmla="*/ 1568894 w 1846136"/>
                <a:gd name="connsiteY198" fmla="*/ 2716278 h 2763911"/>
                <a:gd name="connsiteX199" fmla="*/ 1571268 w 1846136"/>
                <a:gd name="connsiteY199" fmla="*/ 2714960 h 2763911"/>
                <a:gd name="connsiteX200" fmla="*/ 1567839 w 1846136"/>
                <a:gd name="connsiteY200" fmla="*/ 2724455 h 2763911"/>
                <a:gd name="connsiteX201" fmla="*/ 1569158 w 1846136"/>
                <a:gd name="connsiteY201" fmla="*/ 2736060 h 2763911"/>
                <a:gd name="connsiteX202" fmla="*/ 1574169 w 1846136"/>
                <a:gd name="connsiteY202" fmla="*/ 2738434 h 2763911"/>
                <a:gd name="connsiteX203" fmla="*/ 1572059 w 1846136"/>
                <a:gd name="connsiteY203" fmla="*/ 2731840 h 2763911"/>
                <a:gd name="connsiteX204" fmla="*/ 1571268 w 1846136"/>
                <a:gd name="connsiteY204" fmla="*/ 2729994 h 2763911"/>
                <a:gd name="connsiteX205" fmla="*/ 1575752 w 1846136"/>
                <a:gd name="connsiteY205" fmla="*/ 2727884 h 2763911"/>
                <a:gd name="connsiteX206" fmla="*/ 1584983 w 1846136"/>
                <a:gd name="connsiteY206" fmla="*/ 2736851 h 2763911"/>
                <a:gd name="connsiteX207" fmla="*/ 1586566 w 1846136"/>
                <a:gd name="connsiteY207" fmla="*/ 2738170 h 2763911"/>
                <a:gd name="connsiteX208" fmla="*/ 1592632 w 1846136"/>
                <a:gd name="connsiteY208" fmla="*/ 2742654 h 2763911"/>
                <a:gd name="connsiteX209" fmla="*/ 1587093 w 1846136"/>
                <a:gd name="connsiteY209" fmla="*/ 2754523 h 2763911"/>
                <a:gd name="connsiteX210" fmla="*/ 1577598 w 1846136"/>
                <a:gd name="connsiteY210" fmla="*/ 2750039 h 2763911"/>
                <a:gd name="connsiteX211" fmla="*/ 1575488 w 1846136"/>
                <a:gd name="connsiteY211" fmla="*/ 2748721 h 2763911"/>
                <a:gd name="connsiteX212" fmla="*/ 1574697 w 1846136"/>
                <a:gd name="connsiteY212" fmla="*/ 2751886 h 2763911"/>
                <a:gd name="connsiteX213" fmla="*/ 1567839 w 1846136"/>
                <a:gd name="connsiteY213" fmla="*/ 2742127 h 2763911"/>
                <a:gd name="connsiteX214" fmla="*/ 1564410 w 1846136"/>
                <a:gd name="connsiteY214" fmla="*/ 2739225 h 2763911"/>
                <a:gd name="connsiteX215" fmla="*/ 1563355 w 1846136"/>
                <a:gd name="connsiteY215" fmla="*/ 2745028 h 2763911"/>
                <a:gd name="connsiteX216" fmla="*/ 1560981 w 1846136"/>
                <a:gd name="connsiteY216" fmla="*/ 2738434 h 2763911"/>
                <a:gd name="connsiteX217" fmla="*/ 1558344 w 1846136"/>
                <a:gd name="connsiteY217" fmla="*/ 2734741 h 2763911"/>
                <a:gd name="connsiteX218" fmla="*/ 1557289 w 1846136"/>
                <a:gd name="connsiteY218" fmla="*/ 2732368 h 2763911"/>
                <a:gd name="connsiteX219" fmla="*/ 1555970 w 1846136"/>
                <a:gd name="connsiteY219" fmla="*/ 2728148 h 2763911"/>
                <a:gd name="connsiteX220" fmla="*/ 1555970 w 1846136"/>
                <a:gd name="connsiteY220" fmla="*/ 2741072 h 2763911"/>
                <a:gd name="connsiteX221" fmla="*/ 1563883 w 1846136"/>
                <a:gd name="connsiteY221" fmla="*/ 2748457 h 2763911"/>
                <a:gd name="connsiteX222" fmla="*/ 1568894 w 1846136"/>
                <a:gd name="connsiteY222" fmla="*/ 2749512 h 2763911"/>
                <a:gd name="connsiteX223" fmla="*/ 1565993 w 1846136"/>
                <a:gd name="connsiteY223" fmla="*/ 2751886 h 2763911"/>
                <a:gd name="connsiteX224" fmla="*/ 1564938 w 1846136"/>
                <a:gd name="connsiteY224" fmla="*/ 2754523 h 2763911"/>
                <a:gd name="connsiteX225" fmla="*/ 1247642 w 1846136"/>
                <a:gd name="connsiteY225" fmla="*/ 2757161 h 2763911"/>
                <a:gd name="connsiteX226" fmla="*/ 928763 w 1846136"/>
                <a:gd name="connsiteY226" fmla="*/ 2757161 h 2763911"/>
                <a:gd name="connsiteX227" fmla="*/ 930082 w 1846136"/>
                <a:gd name="connsiteY227" fmla="*/ 2743973 h 2763911"/>
                <a:gd name="connsiteX228" fmla="*/ 921114 w 1846136"/>
                <a:gd name="connsiteY228" fmla="*/ 2725774 h 2763911"/>
                <a:gd name="connsiteX229" fmla="*/ 922433 w 1846136"/>
                <a:gd name="connsiteY229" fmla="*/ 2747929 h 2763911"/>
                <a:gd name="connsiteX230" fmla="*/ 924543 w 1846136"/>
                <a:gd name="connsiteY230" fmla="*/ 2746083 h 2763911"/>
                <a:gd name="connsiteX231" fmla="*/ 925598 w 1846136"/>
                <a:gd name="connsiteY231" fmla="*/ 2738698 h 2763911"/>
                <a:gd name="connsiteX232" fmla="*/ 926389 w 1846136"/>
                <a:gd name="connsiteY232" fmla="*/ 2752941 h 2763911"/>
                <a:gd name="connsiteX233" fmla="*/ 921114 w 1846136"/>
                <a:gd name="connsiteY233" fmla="*/ 2752677 h 2763911"/>
                <a:gd name="connsiteX234" fmla="*/ 917422 w 1846136"/>
                <a:gd name="connsiteY234" fmla="*/ 2752413 h 2763911"/>
                <a:gd name="connsiteX235" fmla="*/ 913202 w 1846136"/>
                <a:gd name="connsiteY235" fmla="*/ 2755314 h 2763911"/>
                <a:gd name="connsiteX236" fmla="*/ 912147 w 1846136"/>
                <a:gd name="connsiteY236" fmla="*/ 2751886 h 2763911"/>
                <a:gd name="connsiteX237" fmla="*/ 911092 w 1846136"/>
                <a:gd name="connsiteY237" fmla="*/ 2748457 h 2763911"/>
                <a:gd name="connsiteX238" fmla="*/ 906871 w 1846136"/>
                <a:gd name="connsiteY238" fmla="*/ 2749776 h 2763911"/>
                <a:gd name="connsiteX239" fmla="*/ 905289 w 1846136"/>
                <a:gd name="connsiteY239" fmla="*/ 2751094 h 2763911"/>
                <a:gd name="connsiteX240" fmla="*/ 912147 w 1846136"/>
                <a:gd name="connsiteY240" fmla="*/ 2733423 h 2763911"/>
                <a:gd name="connsiteX241" fmla="*/ 913993 w 1846136"/>
                <a:gd name="connsiteY241" fmla="*/ 2729730 h 2763911"/>
                <a:gd name="connsiteX242" fmla="*/ 909245 w 1846136"/>
                <a:gd name="connsiteY242" fmla="*/ 2728939 h 2763911"/>
                <a:gd name="connsiteX243" fmla="*/ 906080 w 1846136"/>
                <a:gd name="connsiteY243" fmla="*/ 2735005 h 2763911"/>
                <a:gd name="connsiteX244" fmla="*/ 904498 w 1846136"/>
                <a:gd name="connsiteY244" fmla="*/ 2740017 h 2763911"/>
                <a:gd name="connsiteX245" fmla="*/ 901333 w 1846136"/>
                <a:gd name="connsiteY245" fmla="*/ 2736851 h 2763911"/>
                <a:gd name="connsiteX246" fmla="*/ 898959 w 1846136"/>
                <a:gd name="connsiteY246" fmla="*/ 2737379 h 2763911"/>
                <a:gd name="connsiteX247" fmla="*/ 898959 w 1846136"/>
                <a:gd name="connsiteY247" fmla="*/ 2743973 h 2763911"/>
                <a:gd name="connsiteX248" fmla="*/ 901596 w 1846136"/>
                <a:gd name="connsiteY248" fmla="*/ 2745292 h 2763911"/>
                <a:gd name="connsiteX249" fmla="*/ 904761 w 1846136"/>
                <a:gd name="connsiteY249" fmla="*/ 2753996 h 2763911"/>
                <a:gd name="connsiteX250" fmla="*/ 578234 w 1846136"/>
                <a:gd name="connsiteY250" fmla="*/ 2756897 h 2763911"/>
                <a:gd name="connsiteX251" fmla="*/ 240893 w 1846136"/>
                <a:gd name="connsiteY251" fmla="*/ 2755314 h 2763911"/>
                <a:gd name="connsiteX252" fmla="*/ 1622436 w 1846136"/>
                <a:gd name="connsiteY252" fmla="*/ 2742127 h 2763911"/>
                <a:gd name="connsiteX253" fmla="*/ 1615842 w 1846136"/>
                <a:gd name="connsiteY253" fmla="*/ 2742127 h 2763911"/>
                <a:gd name="connsiteX254" fmla="*/ 1619007 w 1846136"/>
                <a:gd name="connsiteY254" fmla="*/ 2743445 h 2763911"/>
                <a:gd name="connsiteX255" fmla="*/ 1622436 w 1846136"/>
                <a:gd name="connsiteY255" fmla="*/ 2742127 h 2763911"/>
                <a:gd name="connsiteX256" fmla="*/ 1621117 w 1846136"/>
                <a:gd name="connsiteY256" fmla="*/ 2723136 h 2763911"/>
                <a:gd name="connsiteX257" fmla="*/ 1620590 w 1846136"/>
                <a:gd name="connsiteY257" fmla="*/ 2708366 h 2763911"/>
                <a:gd name="connsiteX258" fmla="*/ 1619799 w 1846136"/>
                <a:gd name="connsiteY258" fmla="*/ 2721026 h 2763911"/>
                <a:gd name="connsiteX259" fmla="*/ 1616106 w 1846136"/>
                <a:gd name="connsiteY259" fmla="*/ 2732104 h 2763911"/>
                <a:gd name="connsiteX260" fmla="*/ 1613732 w 1846136"/>
                <a:gd name="connsiteY260" fmla="*/ 2734214 h 2763911"/>
                <a:gd name="connsiteX261" fmla="*/ 1617689 w 1846136"/>
                <a:gd name="connsiteY261" fmla="*/ 2737907 h 2763911"/>
                <a:gd name="connsiteX262" fmla="*/ 1621117 w 1846136"/>
                <a:gd name="connsiteY262" fmla="*/ 2723136 h 2763911"/>
                <a:gd name="connsiteX263" fmla="*/ 1644855 w 1846136"/>
                <a:gd name="connsiteY263" fmla="*/ 2732895 h 2763911"/>
                <a:gd name="connsiteX264" fmla="*/ 1637470 w 1846136"/>
                <a:gd name="connsiteY264" fmla="*/ 2731840 h 2763911"/>
                <a:gd name="connsiteX265" fmla="*/ 1641690 w 1846136"/>
                <a:gd name="connsiteY265" fmla="*/ 2736060 h 2763911"/>
                <a:gd name="connsiteX266" fmla="*/ 1644855 w 1846136"/>
                <a:gd name="connsiteY266" fmla="*/ 2732895 h 2763911"/>
                <a:gd name="connsiteX267" fmla="*/ 906871 w 1846136"/>
                <a:gd name="connsiteY267" fmla="*/ 2728148 h 2763911"/>
                <a:gd name="connsiteX268" fmla="*/ 908718 w 1846136"/>
                <a:gd name="connsiteY268" fmla="*/ 2723927 h 2763911"/>
                <a:gd name="connsiteX269" fmla="*/ 902388 w 1846136"/>
                <a:gd name="connsiteY269" fmla="*/ 2726301 h 2763911"/>
                <a:gd name="connsiteX270" fmla="*/ 906871 w 1846136"/>
                <a:gd name="connsiteY270" fmla="*/ 2728148 h 2763911"/>
                <a:gd name="connsiteX271" fmla="*/ 1564146 w 1846136"/>
                <a:gd name="connsiteY271" fmla="*/ 2718652 h 2763911"/>
                <a:gd name="connsiteX272" fmla="*/ 1561773 w 1846136"/>
                <a:gd name="connsiteY272" fmla="*/ 2721290 h 2763911"/>
                <a:gd name="connsiteX273" fmla="*/ 1564146 w 1846136"/>
                <a:gd name="connsiteY273" fmla="*/ 2726037 h 2763911"/>
                <a:gd name="connsiteX274" fmla="*/ 1564146 w 1846136"/>
                <a:gd name="connsiteY274" fmla="*/ 2718652 h 2763911"/>
                <a:gd name="connsiteX275" fmla="*/ 1603182 w 1846136"/>
                <a:gd name="connsiteY275" fmla="*/ 2720499 h 2763911"/>
                <a:gd name="connsiteX276" fmla="*/ 1605028 w 1846136"/>
                <a:gd name="connsiteY276" fmla="*/ 2713113 h 2763911"/>
                <a:gd name="connsiteX277" fmla="*/ 1602391 w 1846136"/>
                <a:gd name="connsiteY277" fmla="*/ 2712850 h 2763911"/>
                <a:gd name="connsiteX278" fmla="*/ 1600544 w 1846136"/>
                <a:gd name="connsiteY278" fmla="*/ 2722872 h 2763911"/>
                <a:gd name="connsiteX279" fmla="*/ 1603182 w 1846136"/>
                <a:gd name="connsiteY279" fmla="*/ 2720499 h 2763911"/>
                <a:gd name="connsiteX280" fmla="*/ 1594214 w 1846136"/>
                <a:gd name="connsiteY280" fmla="*/ 2716542 h 2763911"/>
                <a:gd name="connsiteX281" fmla="*/ 1597379 w 1846136"/>
                <a:gd name="connsiteY281" fmla="*/ 2711003 h 2763911"/>
                <a:gd name="connsiteX282" fmla="*/ 1589731 w 1846136"/>
                <a:gd name="connsiteY282" fmla="*/ 2714696 h 2763911"/>
                <a:gd name="connsiteX283" fmla="*/ 1594214 w 1846136"/>
                <a:gd name="connsiteY283" fmla="*/ 2716542 h 2763911"/>
                <a:gd name="connsiteX284" fmla="*/ 1464711 w 1846136"/>
                <a:gd name="connsiteY284" fmla="*/ 1852473 h 2763911"/>
                <a:gd name="connsiteX285" fmla="*/ 1459964 w 1846136"/>
                <a:gd name="connsiteY285" fmla="*/ 1045376 h 2763911"/>
                <a:gd name="connsiteX286" fmla="*/ 1414598 w 1846136"/>
                <a:gd name="connsiteY286" fmla="*/ 967304 h 2763911"/>
                <a:gd name="connsiteX287" fmla="*/ 1341011 w 1846136"/>
                <a:gd name="connsiteY287" fmla="*/ 921674 h 2763911"/>
                <a:gd name="connsiteX288" fmla="*/ 1305931 w 1846136"/>
                <a:gd name="connsiteY288" fmla="*/ 926158 h 2763911"/>
                <a:gd name="connsiteX289" fmla="*/ 1201221 w 1846136"/>
                <a:gd name="connsiteY289" fmla="*/ 1021110 h 2763911"/>
                <a:gd name="connsiteX290" fmla="*/ 1179857 w 1846136"/>
                <a:gd name="connsiteY290" fmla="*/ 1028232 h 2763911"/>
                <a:gd name="connsiteX291" fmla="*/ 917422 w 1846136"/>
                <a:gd name="connsiteY291" fmla="*/ 1028232 h 2763911"/>
                <a:gd name="connsiteX292" fmla="*/ 654986 w 1846136"/>
                <a:gd name="connsiteY292" fmla="*/ 1028232 h 2763911"/>
                <a:gd name="connsiteX293" fmla="*/ 633622 w 1846136"/>
                <a:gd name="connsiteY293" fmla="*/ 1021110 h 2763911"/>
                <a:gd name="connsiteX294" fmla="*/ 567948 w 1846136"/>
                <a:gd name="connsiteY294" fmla="*/ 981811 h 2763911"/>
                <a:gd name="connsiteX295" fmla="*/ 528648 w 1846136"/>
                <a:gd name="connsiteY295" fmla="*/ 925630 h 2763911"/>
                <a:gd name="connsiteX296" fmla="*/ 512559 w 1846136"/>
                <a:gd name="connsiteY296" fmla="*/ 917454 h 2763911"/>
                <a:gd name="connsiteX297" fmla="*/ 380682 w 1846136"/>
                <a:gd name="connsiteY297" fmla="*/ 1027704 h 2763911"/>
                <a:gd name="connsiteX298" fmla="*/ 371451 w 1846136"/>
                <a:gd name="connsiteY298" fmla="*/ 1069906 h 2763911"/>
                <a:gd name="connsiteX299" fmla="*/ 370660 w 1846136"/>
                <a:gd name="connsiteY299" fmla="*/ 2641899 h 2763911"/>
                <a:gd name="connsiteX300" fmla="*/ 918477 w 1846136"/>
                <a:gd name="connsiteY300" fmla="*/ 2643218 h 2763911"/>
                <a:gd name="connsiteX301" fmla="*/ 1464711 w 1846136"/>
                <a:gd name="connsiteY301" fmla="*/ 2642426 h 2763911"/>
                <a:gd name="connsiteX302" fmla="*/ 1464711 w 1846136"/>
                <a:gd name="connsiteY302" fmla="*/ 1852473 h 2763911"/>
                <a:gd name="connsiteX303" fmla="*/ 1168779 w 1846136"/>
                <a:gd name="connsiteY303" fmla="*/ 910069 h 2763911"/>
                <a:gd name="connsiteX304" fmla="*/ 1172736 w 1846136"/>
                <a:gd name="connsiteY304" fmla="*/ 805093 h 2763911"/>
                <a:gd name="connsiteX305" fmla="*/ 917422 w 1846136"/>
                <a:gd name="connsiteY305" fmla="*/ 800082 h 2763911"/>
                <a:gd name="connsiteX306" fmla="*/ 662108 w 1846136"/>
                <a:gd name="connsiteY306" fmla="*/ 805093 h 2763911"/>
                <a:gd name="connsiteX307" fmla="*/ 662899 w 1846136"/>
                <a:gd name="connsiteY307" fmla="*/ 908486 h 2763911"/>
                <a:gd name="connsiteX308" fmla="*/ 916894 w 1846136"/>
                <a:gd name="connsiteY308" fmla="*/ 913497 h 2763911"/>
                <a:gd name="connsiteX309" fmla="*/ 1168779 w 1846136"/>
                <a:gd name="connsiteY309" fmla="*/ 910069 h 2763911"/>
                <a:gd name="connsiteX310" fmla="*/ 1802316 w 1846136"/>
                <a:gd name="connsiteY310" fmla="*/ 742319 h 2763911"/>
                <a:gd name="connsiteX311" fmla="*/ 1796250 w 1846136"/>
                <a:gd name="connsiteY311" fmla="*/ 740209 h 2763911"/>
                <a:gd name="connsiteX312" fmla="*/ 1788337 w 1846136"/>
                <a:gd name="connsiteY312" fmla="*/ 742319 h 2763911"/>
                <a:gd name="connsiteX313" fmla="*/ 1802316 w 1846136"/>
                <a:gd name="connsiteY313" fmla="*/ 742319 h 2763911"/>
                <a:gd name="connsiteX314" fmla="*/ 1826845 w 1846136"/>
                <a:gd name="connsiteY314" fmla="*/ 737835 h 2763911"/>
                <a:gd name="connsiteX315" fmla="*/ 1823944 w 1846136"/>
                <a:gd name="connsiteY315" fmla="*/ 737308 h 2763911"/>
                <a:gd name="connsiteX316" fmla="*/ 1818142 w 1846136"/>
                <a:gd name="connsiteY316" fmla="*/ 739945 h 2763911"/>
                <a:gd name="connsiteX317" fmla="*/ 1817878 w 1846136"/>
                <a:gd name="connsiteY317" fmla="*/ 741528 h 2763911"/>
                <a:gd name="connsiteX318" fmla="*/ 1826845 w 1846136"/>
                <a:gd name="connsiteY318" fmla="*/ 737835 h 2763911"/>
                <a:gd name="connsiteX319" fmla="*/ 1835286 w 1846136"/>
                <a:gd name="connsiteY319" fmla="*/ 740736 h 2763911"/>
                <a:gd name="connsiteX320" fmla="*/ 1834231 w 1846136"/>
                <a:gd name="connsiteY320" fmla="*/ 736780 h 2763911"/>
                <a:gd name="connsiteX321" fmla="*/ 1830010 w 1846136"/>
                <a:gd name="connsiteY321" fmla="*/ 740736 h 2763911"/>
                <a:gd name="connsiteX322" fmla="*/ 1831065 w 1846136"/>
                <a:gd name="connsiteY322" fmla="*/ 744693 h 2763911"/>
                <a:gd name="connsiteX323" fmla="*/ 1835286 w 1846136"/>
                <a:gd name="connsiteY323" fmla="*/ 740736 h 2763911"/>
                <a:gd name="connsiteX324" fmla="*/ 1774622 w 1846136"/>
                <a:gd name="connsiteY324" fmla="*/ 734142 h 2763911"/>
                <a:gd name="connsiteX325" fmla="*/ 1774095 w 1846136"/>
                <a:gd name="connsiteY325" fmla="*/ 731505 h 2763911"/>
                <a:gd name="connsiteX326" fmla="*/ 1776996 w 1846136"/>
                <a:gd name="connsiteY326" fmla="*/ 724383 h 2763911"/>
                <a:gd name="connsiteX327" fmla="*/ 1774886 w 1846136"/>
                <a:gd name="connsiteY327" fmla="*/ 722010 h 2763911"/>
                <a:gd name="connsiteX328" fmla="*/ 1767501 w 1846136"/>
                <a:gd name="connsiteY328" fmla="*/ 719372 h 2763911"/>
                <a:gd name="connsiteX329" fmla="*/ 1760116 w 1846136"/>
                <a:gd name="connsiteY329" fmla="*/ 713569 h 2763911"/>
                <a:gd name="connsiteX330" fmla="*/ 1764599 w 1846136"/>
                <a:gd name="connsiteY330" fmla="*/ 721482 h 2763911"/>
                <a:gd name="connsiteX331" fmla="*/ 1765654 w 1846136"/>
                <a:gd name="connsiteY331" fmla="*/ 728340 h 2763911"/>
                <a:gd name="connsiteX332" fmla="*/ 1768292 w 1846136"/>
                <a:gd name="connsiteY332" fmla="*/ 734406 h 2763911"/>
                <a:gd name="connsiteX333" fmla="*/ 1776996 w 1846136"/>
                <a:gd name="connsiteY333" fmla="*/ 737835 h 2763911"/>
                <a:gd name="connsiteX334" fmla="*/ 1774622 w 1846136"/>
                <a:gd name="connsiteY334" fmla="*/ 734142 h 2763911"/>
                <a:gd name="connsiteX335" fmla="*/ 1806273 w 1846136"/>
                <a:gd name="connsiteY335" fmla="*/ 734670 h 2763911"/>
                <a:gd name="connsiteX336" fmla="*/ 1796514 w 1846136"/>
                <a:gd name="connsiteY336" fmla="*/ 733351 h 2763911"/>
                <a:gd name="connsiteX337" fmla="*/ 1786491 w 1846136"/>
                <a:gd name="connsiteY337" fmla="*/ 734142 h 2763911"/>
                <a:gd name="connsiteX338" fmla="*/ 1795722 w 1846136"/>
                <a:gd name="connsiteY338" fmla="*/ 730714 h 2763911"/>
                <a:gd name="connsiteX339" fmla="*/ 1804954 w 1846136"/>
                <a:gd name="connsiteY339" fmla="*/ 727549 h 2763911"/>
                <a:gd name="connsiteX340" fmla="*/ 1804954 w 1846136"/>
                <a:gd name="connsiteY340" fmla="*/ 703283 h 2763911"/>
                <a:gd name="connsiteX341" fmla="*/ 1803108 w 1846136"/>
                <a:gd name="connsiteY341" fmla="*/ 682182 h 2763911"/>
                <a:gd name="connsiteX342" fmla="*/ 1800998 w 1846136"/>
                <a:gd name="connsiteY342" fmla="*/ 680864 h 2763911"/>
                <a:gd name="connsiteX343" fmla="*/ 1804426 w 1846136"/>
                <a:gd name="connsiteY343" fmla="*/ 675852 h 2763911"/>
                <a:gd name="connsiteX344" fmla="*/ 1802316 w 1846136"/>
                <a:gd name="connsiteY344" fmla="*/ 673478 h 2763911"/>
                <a:gd name="connsiteX345" fmla="*/ 1801525 w 1846136"/>
                <a:gd name="connsiteY345" fmla="*/ 671104 h 2763911"/>
                <a:gd name="connsiteX346" fmla="*/ 1807855 w 1846136"/>
                <a:gd name="connsiteY346" fmla="*/ 667939 h 2763911"/>
                <a:gd name="connsiteX347" fmla="*/ 1800734 w 1846136"/>
                <a:gd name="connsiteY347" fmla="*/ 661873 h 2763911"/>
                <a:gd name="connsiteX348" fmla="*/ 1802580 w 1846136"/>
                <a:gd name="connsiteY348" fmla="*/ 665829 h 2763911"/>
                <a:gd name="connsiteX349" fmla="*/ 1802316 w 1846136"/>
                <a:gd name="connsiteY349" fmla="*/ 667939 h 2763911"/>
                <a:gd name="connsiteX350" fmla="*/ 1793612 w 1846136"/>
                <a:gd name="connsiteY350" fmla="*/ 671368 h 2763911"/>
                <a:gd name="connsiteX351" fmla="*/ 1790184 w 1846136"/>
                <a:gd name="connsiteY351" fmla="*/ 668203 h 2763911"/>
                <a:gd name="connsiteX352" fmla="*/ 1788074 w 1846136"/>
                <a:gd name="connsiteY352" fmla="*/ 669522 h 2763911"/>
                <a:gd name="connsiteX353" fmla="*/ 1788074 w 1846136"/>
                <a:gd name="connsiteY353" fmla="*/ 702492 h 2763911"/>
                <a:gd name="connsiteX354" fmla="*/ 1789920 w 1846136"/>
                <a:gd name="connsiteY354" fmla="*/ 727549 h 2763911"/>
                <a:gd name="connsiteX355" fmla="*/ 1789392 w 1846136"/>
                <a:gd name="connsiteY355" fmla="*/ 701437 h 2763911"/>
                <a:gd name="connsiteX356" fmla="*/ 1790711 w 1846136"/>
                <a:gd name="connsiteY356" fmla="*/ 680336 h 2763911"/>
                <a:gd name="connsiteX357" fmla="*/ 1792821 w 1846136"/>
                <a:gd name="connsiteY357" fmla="*/ 707239 h 2763911"/>
                <a:gd name="connsiteX358" fmla="*/ 1789129 w 1846136"/>
                <a:gd name="connsiteY358" fmla="*/ 728867 h 2763911"/>
                <a:gd name="connsiteX359" fmla="*/ 1785172 w 1846136"/>
                <a:gd name="connsiteY359" fmla="*/ 732824 h 2763911"/>
                <a:gd name="connsiteX360" fmla="*/ 1795722 w 1846136"/>
                <a:gd name="connsiteY360" fmla="*/ 736780 h 2763911"/>
                <a:gd name="connsiteX361" fmla="*/ 1806273 w 1846136"/>
                <a:gd name="connsiteY361" fmla="*/ 734670 h 2763911"/>
                <a:gd name="connsiteX362" fmla="*/ 1821570 w 1846136"/>
                <a:gd name="connsiteY362" fmla="*/ 698008 h 2763911"/>
                <a:gd name="connsiteX363" fmla="*/ 1820515 w 1846136"/>
                <a:gd name="connsiteY363" fmla="*/ 664774 h 2763911"/>
                <a:gd name="connsiteX364" fmla="*/ 1812866 w 1846136"/>
                <a:gd name="connsiteY364" fmla="*/ 660818 h 2763911"/>
                <a:gd name="connsiteX365" fmla="*/ 1806273 w 1846136"/>
                <a:gd name="connsiteY365" fmla="*/ 656598 h 2763911"/>
                <a:gd name="connsiteX366" fmla="*/ 1810229 w 1846136"/>
                <a:gd name="connsiteY366" fmla="*/ 661345 h 2763911"/>
                <a:gd name="connsiteX367" fmla="*/ 1814185 w 1846136"/>
                <a:gd name="connsiteY367" fmla="*/ 666884 h 2763911"/>
                <a:gd name="connsiteX368" fmla="*/ 1816823 w 1846136"/>
                <a:gd name="connsiteY368" fmla="*/ 670841 h 2763911"/>
                <a:gd name="connsiteX369" fmla="*/ 1818669 w 1846136"/>
                <a:gd name="connsiteY369" fmla="*/ 703547 h 2763911"/>
                <a:gd name="connsiteX370" fmla="*/ 1819988 w 1846136"/>
                <a:gd name="connsiteY370" fmla="*/ 735198 h 2763911"/>
                <a:gd name="connsiteX371" fmla="*/ 1821570 w 1846136"/>
                <a:gd name="connsiteY371" fmla="*/ 698008 h 2763911"/>
                <a:gd name="connsiteX372" fmla="*/ 1835549 w 1846136"/>
                <a:gd name="connsiteY372" fmla="*/ 690886 h 2763911"/>
                <a:gd name="connsiteX373" fmla="*/ 1832384 w 1846136"/>
                <a:gd name="connsiteY373" fmla="*/ 644201 h 2763911"/>
                <a:gd name="connsiteX374" fmla="*/ 1832648 w 1846136"/>
                <a:gd name="connsiteY374" fmla="*/ 638662 h 2763911"/>
                <a:gd name="connsiteX375" fmla="*/ 1831857 w 1846136"/>
                <a:gd name="connsiteY375" fmla="*/ 632596 h 2763911"/>
                <a:gd name="connsiteX376" fmla="*/ 1811548 w 1846136"/>
                <a:gd name="connsiteY376" fmla="*/ 626002 h 2763911"/>
                <a:gd name="connsiteX377" fmla="*/ 1794140 w 1846136"/>
                <a:gd name="connsiteY377" fmla="*/ 626266 h 2763911"/>
                <a:gd name="connsiteX378" fmla="*/ 1813394 w 1846136"/>
                <a:gd name="connsiteY378" fmla="*/ 630750 h 2763911"/>
                <a:gd name="connsiteX379" fmla="*/ 1825527 w 1846136"/>
                <a:gd name="connsiteY379" fmla="*/ 637607 h 2763911"/>
                <a:gd name="connsiteX380" fmla="*/ 1822362 w 1846136"/>
                <a:gd name="connsiteY380" fmla="*/ 650004 h 2763911"/>
                <a:gd name="connsiteX381" fmla="*/ 1819197 w 1846136"/>
                <a:gd name="connsiteY381" fmla="*/ 659235 h 2763911"/>
                <a:gd name="connsiteX382" fmla="*/ 1824735 w 1846136"/>
                <a:gd name="connsiteY382" fmla="*/ 695898 h 2763911"/>
                <a:gd name="connsiteX383" fmla="*/ 1832121 w 1846136"/>
                <a:gd name="connsiteY383" fmla="*/ 733615 h 2763911"/>
                <a:gd name="connsiteX384" fmla="*/ 1835549 w 1846136"/>
                <a:gd name="connsiteY384" fmla="*/ 690886 h 2763911"/>
                <a:gd name="connsiteX385" fmla="*/ 1744818 w 1846136"/>
                <a:gd name="connsiteY385" fmla="*/ 728340 h 2763911"/>
                <a:gd name="connsiteX386" fmla="*/ 1746928 w 1846136"/>
                <a:gd name="connsiteY386" fmla="*/ 692996 h 2763911"/>
                <a:gd name="connsiteX387" fmla="*/ 1743763 w 1846136"/>
                <a:gd name="connsiteY387" fmla="*/ 662137 h 2763911"/>
                <a:gd name="connsiteX388" fmla="*/ 1740334 w 1846136"/>
                <a:gd name="connsiteY388" fmla="*/ 660554 h 2763911"/>
                <a:gd name="connsiteX389" fmla="*/ 1737697 w 1846136"/>
                <a:gd name="connsiteY389" fmla="*/ 657653 h 2763911"/>
                <a:gd name="connsiteX390" fmla="*/ 1735850 w 1846136"/>
                <a:gd name="connsiteY390" fmla="*/ 684029 h 2763911"/>
                <a:gd name="connsiteX391" fmla="*/ 1732685 w 1846136"/>
                <a:gd name="connsiteY391" fmla="*/ 711723 h 2763911"/>
                <a:gd name="connsiteX392" fmla="*/ 1730575 w 1846136"/>
                <a:gd name="connsiteY392" fmla="*/ 707239 h 2763911"/>
                <a:gd name="connsiteX393" fmla="*/ 1732685 w 1846136"/>
                <a:gd name="connsiteY393" fmla="*/ 678226 h 2763911"/>
                <a:gd name="connsiteX394" fmla="*/ 1737433 w 1846136"/>
                <a:gd name="connsiteY394" fmla="*/ 654224 h 2763911"/>
                <a:gd name="connsiteX395" fmla="*/ 1735850 w 1846136"/>
                <a:gd name="connsiteY395" fmla="*/ 652641 h 2763911"/>
                <a:gd name="connsiteX396" fmla="*/ 1729784 w 1846136"/>
                <a:gd name="connsiteY396" fmla="*/ 654488 h 2763911"/>
                <a:gd name="connsiteX397" fmla="*/ 1732421 w 1846136"/>
                <a:gd name="connsiteY397" fmla="*/ 728076 h 2763911"/>
                <a:gd name="connsiteX398" fmla="*/ 1744818 w 1846136"/>
                <a:gd name="connsiteY398" fmla="*/ 728340 h 2763911"/>
                <a:gd name="connsiteX399" fmla="*/ 1760643 w 1846136"/>
                <a:gd name="connsiteY399" fmla="*/ 723592 h 2763911"/>
                <a:gd name="connsiteX400" fmla="*/ 1759588 w 1846136"/>
                <a:gd name="connsiteY400" fmla="*/ 722537 h 2763911"/>
                <a:gd name="connsiteX401" fmla="*/ 1753522 w 1846136"/>
                <a:gd name="connsiteY401" fmla="*/ 727021 h 2763911"/>
                <a:gd name="connsiteX402" fmla="*/ 1754577 w 1846136"/>
                <a:gd name="connsiteY402" fmla="*/ 728076 h 2763911"/>
                <a:gd name="connsiteX403" fmla="*/ 1760643 w 1846136"/>
                <a:gd name="connsiteY403" fmla="*/ 723592 h 2763911"/>
                <a:gd name="connsiteX404" fmla="*/ 911355 w 1846136"/>
                <a:gd name="connsiteY404" fmla="*/ 720163 h 2763911"/>
                <a:gd name="connsiteX405" fmla="*/ 910564 w 1846136"/>
                <a:gd name="connsiteY405" fmla="*/ 724120 h 2763911"/>
                <a:gd name="connsiteX406" fmla="*/ 914520 w 1846136"/>
                <a:gd name="connsiteY406" fmla="*/ 724911 h 2763911"/>
                <a:gd name="connsiteX407" fmla="*/ 928499 w 1846136"/>
                <a:gd name="connsiteY407" fmla="*/ 715679 h 2763911"/>
                <a:gd name="connsiteX408" fmla="*/ 925334 w 1846136"/>
                <a:gd name="connsiteY408" fmla="*/ 719108 h 2763911"/>
                <a:gd name="connsiteX409" fmla="*/ 922960 w 1846136"/>
                <a:gd name="connsiteY409" fmla="*/ 718581 h 2763911"/>
                <a:gd name="connsiteX410" fmla="*/ 916630 w 1846136"/>
                <a:gd name="connsiteY410" fmla="*/ 716471 h 2763911"/>
                <a:gd name="connsiteX411" fmla="*/ 909509 w 1846136"/>
                <a:gd name="connsiteY411" fmla="*/ 714097 h 2763911"/>
                <a:gd name="connsiteX412" fmla="*/ 896585 w 1846136"/>
                <a:gd name="connsiteY412" fmla="*/ 715152 h 2763911"/>
                <a:gd name="connsiteX413" fmla="*/ 898168 w 1846136"/>
                <a:gd name="connsiteY413" fmla="*/ 716471 h 2763911"/>
                <a:gd name="connsiteX414" fmla="*/ 903706 w 1846136"/>
                <a:gd name="connsiteY414" fmla="*/ 713042 h 2763911"/>
                <a:gd name="connsiteX415" fmla="*/ 904761 w 1846136"/>
                <a:gd name="connsiteY415" fmla="*/ 716207 h 2763911"/>
                <a:gd name="connsiteX416" fmla="*/ 901596 w 1846136"/>
                <a:gd name="connsiteY416" fmla="*/ 723592 h 2763911"/>
                <a:gd name="connsiteX417" fmla="*/ 904498 w 1846136"/>
                <a:gd name="connsiteY417" fmla="*/ 723065 h 2763911"/>
                <a:gd name="connsiteX418" fmla="*/ 911355 w 1846136"/>
                <a:gd name="connsiteY418" fmla="*/ 720163 h 2763911"/>
                <a:gd name="connsiteX419" fmla="*/ 1777260 w 1846136"/>
                <a:gd name="connsiteY419" fmla="*/ 706975 h 2763911"/>
                <a:gd name="connsiteX420" fmla="*/ 1773303 w 1846136"/>
                <a:gd name="connsiteY420" fmla="*/ 708822 h 2763911"/>
                <a:gd name="connsiteX421" fmla="*/ 1769347 w 1846136"/>
                <a:gd name="connsiteY421" fmla="*/ 716207 h 2763911"/>
                <a:gd name="connsiteX422" fmla="*/ 1777260 w 1846136"/>
                <a:gd name="connsiteY422" fmla="*/ 706975 h 2763911"/>
                <a:gd name="connsiteX423" fmla="*/ 1772512 w 1846136"/>
                <a:gd name="connsiteY423" fmla="*/ 683237 h 2763911"/>
                <a:gd name="connsiteX424" fmla="*/ 1776205 w 1846136"/>
                <a:gd name="connsiteY424" fmla="*/ 662137 h 2763911"/>
                <a:gd name="connsiteX425" fmla="*/ 1779106 w 1846136"/>
                <a:gd name="connsiteY425" fmla="*/ 658972 h 2763911"/>
                <a:gd name="connsiteX426" fmla="*/ 1776732 w 1846136"/>
                <a:gd name="connsiteY426" fmla="*/ 656598 h 2763911"/>
                <a:gd name="connsiteX427" fmla="*/ 1774622 w 1846136"/>
                <a:gd name="connsiteY427" fmla="*/ 655279 h 2763911"/>
                <a:gd name="connsiteX428" fmla="*/ 1770138 w 1846136"/>
                <a:gd name="connsiteY428" fmla="*/ 652378 h 2763911"/>
                <a:gd name="connsiteX429" fmla="*/ 1768820 w 1846136"/>
                <a:gd name="connsiteY429" fmla="*/ 655543 h 2763911"/>
                <a:gd name="connsiteX430" fmla="*/ 1768028 w 1846136"/>
                <a:gd name="connsiteY430" fmla="*/ 661345 h 2763911"/>
                <a:gd name="connsiteX431" fmla="*/ 1764072 w 1846136"/>
                <a:gd name="connsiteY431" fmla="*/ 655543 h 2763911"/>
                <a:gd name="connsiteX432" fmla="*/ 1762226 w 1846136"/>
                <a:gd name="connsiteY432" fmla="*/ 653433 h 2763911"/>
                <a:gd name="connsiteX433" fmla="*/ 1763281 w 1846136"/>
                <a:gd name="connsiteY433" fmla="*/ 708558 h 2763911"/>
                <a:gd name="connsiteX434" fmla="*/ 1768292 w 1846136"/>
                <a:gd name="connsiteY434" fmla="*/ 707767 h 2763911"/>
                <a:gd name="connsiteX435" fmla="*/ 1772512 w 1846136"/>
                <a:gd name="connsiteY435" fmla="*/ 683237 h 2763911"/>
                <a:gd name="connsiteX436" fmla="*/ 912674 w 1846136"/>
                <a:gd name="connsiteY436" fmla="*/ 692996 h 2763911"/>
                <a:gd name="connsiteX437" fmla="*/ 910300 w 1846136"/>
                <a:gd name="connsiteY437" fmla="*/ 695634 h 2763911"/>
                <a:gd name="connsiteX438" fmla="*/ 912674 w 1846136"/>
                <a:gd name="connsiteY438" fmla="*/ 700382 h 2763911"/>
                <a:gd name="connsiteX439" fmla="*/ 912674 w 1846136"/>
                <a:gd name="connsiteY439" fmla="*/ 692996 h 2763911"/>
                <a:gd name="connsiteX440" fmla="*/ 1779106 w 1846136"/>
                <a:gd name="connsiteY440" fmla="*/ 678226 h 2763911"/>
                <a:gd name="connsiteX441" fmla="*/ 1777523 w 1846136"/>
                <a:gd name="connsiteY441" fmla="*/ 679808 h 2763911"/>
                <a:gd name="connsiteX442" fmla="*/ 1778842 w 1846136"/>
                <a:gd name="connsiteY442" fmla="*/ 683237 h 2763911"/>
                <a:gd name="connsiteX443" fmla="*/ 1779106 w 1846136"/>
                <a:gd name="connsiteY443" fmla="*/ 678226 h 2763911"/>
                <a:gd name="connsiteX444" fmla="*/ 1803635 w 1846136"/>
                <a:gd name="connsiteY444" fmla="*/ 655015 h 2763911"/>
                <a:gd name="connsiteX445" fmla="*/ 1791502 w 1846136"/>
                <a:gd name="connsiteY445" fmla="*/ 656334 h 2763911"/>
                <a:gd name="connsiteX446" fmla="*/ 1791502 w 1846136"/>
                <a:gd name="connsiteY446" fmla="*/ 661873 h 2763911"/>
                <a:gd name="connsiteX447" fmla="*/ 1799151 w 1846136"/>
                <a:gd name="connsiteY447" fmla="*/ 661082 h 2763911"/>
                <a:gd name="connsiteX448" fmla="*/ 1803635 w 1846136"/>
                <a:gd name="connsiteY448" fmla="*/ 655015 h 2763911"/>
                <a:gd name="connsiteX449" fmla="*/ 1748247 w 1846136"/>
                <a:gd name="connsiteY449" fmla="*/ 656598 h 2763911"/>
                <a:gd name="connsiteX450" fmla="*/ 1745609 w 1846136"/>
                <a:gd name="connsiteY450" fmla="*/ 653697 h 2763911"/>
                <a:gd name="connsiteX451" fmla="*/ 1742972 w 1846136"/>
                <a:gd name="connsiteY451" fmla="*/ 654752 h 2763911"/>
                <a:gd name="connsiteX452" fmla="*/ 1745609 w 1846136"/>
                <a:gd name="connsiteY452" fmla="*/ 657653 h 2763911"/>
                <a:gd name="connsiteX453" fmla="*/ 1748247 w 1846136"/>
                <a:gd name="connsiteY453" fmla="*/ 656598 h 2763911"/>
                <a:gd name="connsiteX454" fmla="*/ 1821834 w 1846136"/>
                <a:gd name="connsiteY454" fmla="*/ 644993 h 2763911"/>
                <a:gd name="connsiteX455" fmla="*/ 1814713 w 1846136"/>
                <a:gd name="connsiteY455" fmla="*/ 639717 h 2763911"/>
                <a:gd name="connsiteX456" fmla="*/ 1797832 w 1846136"/>
                <a:gd name="connsiteY456" fmla="*/ 637607 h 2763911"/>
                <a:gd name="connsiteX457" fmla="*/ 1790447 w 1846136"/>
                <a:gd name="connsiteY457" fmla="*/ 638662 h 2763911"/>
                <a:gd name="connsiteX458" fmla="*/ 1799943 w 1846136"/>
                <a:gd name="connsiteY458" fmla="*/ 641300 h 2763911"/>
                <a:gd name="connsiteX459" fmla="*/ 1818142 w 1846136"/>
                <a:gd name="connsiteY459" fmla="*/ 647366 h 2763911"/>
                <a:gd name="connsiteX460" fmla="*/ 1817878 w 1846136"/>
                <a:gd name="connsiteY460" fmla="*/ 649740 h 2763911"/>
                <a:gd name="connsiteX461" fmla="*/ 1821834 w 1846136"/>
                <a:gd name="connsiteY461" fmla="*/ 644993 h 2763911"/>
                <a:gd name="connsiteX462" fmla="*/ 1821834 w 1846136"/>
                <a:gd name="connsiteY462" fmla="*/ 635497 h 2763911"/>
                <a:gd name="connsiteX463" fmla="*/ 1804954 w 1846136"/>
                <a:gd name="connsiteY463" fmla="*/ 633123 h 2763911"/>
                <a:gd name="connsiteX464" fmla="*/ 1794404 w 1846136"/>
                <a:gd name="connsiteY464" fmla="*/ 633915 h 2763911"/>
                <a:gd name="connsiteX465" fmla="*/ 1821834 w 1846136"/>
                <a:gd name="connsiteY465" fmla="*/ 635497 h 2763911"/>
                <a:gd name="connsiteX466" fmla="*/ 687428 w 1846136"/>
                <a:gd name="connsiteY466" fmla="*/ 165218 h 2763911"/>
                <a:gd name="connsiteX467" fmla="*/ 686637 w 1846136"/>
                <a:gd name="connsiteY467" fmla="*/ 107719 h 2763911"/>
                <a:gd name="connsiteX468" fmla="*/ 600917 w 1846136"/>
                <a:gd name="connsiteY468" fmla="*/ 107719 h 2763911"/>
                <a:gd name="connsiteX469" fmla="*/ 515197 w 1846136"/>
                <a:gd name="connsiteY469" fmla="*/ 107719 h 2763911"/>
                <a:gd name="connsiteX470" fmla="*/ 514405 w 1846136"/>
                <a:gd name="connsiteY470" fmla="*/ 165218 h 2763911"/>
                <a:gd name="connsiteX471" fmla="*/ 513878 w 1846136"/>
                <a:gd name="connsiteY471" fmla="*/ 222453 h 2763911"/>
                <a:gd name="connsiteX472" fmla="*/ 600917 w 1846136"/>
                <a:gd name="connsiteY472" fmla="*/ 222453 h 2763911"/>
                <a:gd name="connsiteX473" fmla="*/ 687956 w 1846136"/>
                <a:gd name="connsiteY473" fmla="*/ 222453 h 2763911"/>
                <a:gd name="connsiteX474" fmla="*/ 687428 w 1846136"/>
                <a:gd name="connsiteY474" fmla="*/ 165218 h 2763911"/>
                <a:gd name="connsiteX475" fmla="*/ 1320438 w 1846136"/>
                <a:gd name="connsiteY475" fmla="*/ 165218 h 2763911"/>
                <a:gd name="connsiteX476" fmla="*/ 1319646 w 1846136"/>
                <a:gd name="connsiteY476" fmla="*/ 107719 h 2763911"/>
                <a:gd name="connsiteX477" fmla="*/ 1233926 w 1846136"/>
                <a:gd name="connsiteY477" fmla="*/ 107719 h 2763911"/>
                <a:gd name="connsiteX478" fmla="*/ 1148206 w 1846136"/>
                <a:gd name="connsiteY478" fmla="*/ 107719 h 2763911"/>
                <a:gd name="connsiteX479" fmla="*/ 1147415 w 1846136"/>
                <a:gd name="connsiteY479" fmla="*/ 161789 h 2763911"/>
                <a:gd name="connsiteX480" fmla="*/ 1147943 w 1846136"/>
                <a:gd name="connsiteY480" fmla="*/ 219025 h 2763911"/>
                <a:gd name="connsiteX481" fmla="*/ 1235245 w 1846136"/>
                <a:gd name="connsiteY481" fmla="*/ 222453 h 2763911"/>
                <a:gd name="connsiteX482" fmla="*/ 1320965 w 1846136"/>
                <a:gd name="connsiteY482" fmla="*/ 222453 h 2763911"/>
                <a:gd name="connsiteX483" fmla="*/ 1320438 w 1846136"/>
                <a:gd name="connsiteY483" fmla="*/ 165218 h 276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1846136" h="2763911">
                  <a:moveTo>
                    <a:pt x="240893" y="2755314"/>
                  </a:moveTo>
                  <a:cubicBezTo>
                    <a:pt x="226386" y="2753468"/>
                    <a:pt x="183658" y="2741072"/>
                    <a:pt x="169151" y="2734741"/>
                  </a:cubicBezTo>
                  <a:cubicBezTo>
                    <a:pt x="124577" y="2714960"/>
                    <a:pt x="74200" y="2673550"/>
                    <a:pt x="47297" y="2634514"/>
                  </a:cubicBezTo>
                  <a:cubicBezTo>
                    <a:pt x="19339" y="2594159"/>
                    <a:pt x="1668" y="2545627"/>
                    <a:pt x="-3080" y="2496569"/>
                  </a:cubicBezTo>
                  <a:cubicBezTo>
                    <a:pt x="-6772" y="2458324"/>
                    <a:pt x="-6772" y="518389"/>
                    <a:pt x="-3080" y="483837"/>
                  </a:cubicBezTo>
                  <a:cubicBezTo>
                    <a:pt x="9053" y="368575"/>
                    <a:pt x="83168" y="274941"/>
                    <a:pt x="191043" y="238015"/>
                  </a:cubicBezTo>
                  <a:cubicBezTo>
                    <a:pt x="227705" y="225618"/>
                    <a:pt x="255927" y="222453"/>
                    <a:pt x="331360" y="222453"/>
                  </a:cubicBezTo>
                  <a:lnTo>
                    <a:pt x="397826" y="222453"/>
                  </a:lnTo>
                  <a:lnTo>
                    <a:pt x="397826" y="163899"/>
                  </a:lnTo>
                  <a:cubicBezTo>
                    <a:pt x="397826" y="131457"/>
                    <a:pt x="398881" y="98224"/>
                    <a:pt x="400464" y="89520"/>
                  </a:cubicBezTo>
                  <a:cubicBezTo>
                    <a:pt x="406530" y="52594"/>
                    <a:pt x="430795" y="20152"/>
                    <a:pt x="465083" y="3271"/>
                  </a:cubicBezTo>
                  <a:lnTo>
                    <a:pt x="483546" y="-5697"/>
                  </a:lnTo>
                  <a:lnTo>
                    <a:pt x="600917" y="-5697"/>
                  </a:lnTo>
                  <a:lnTo>
                    <a:pt x="718287" y="-5697"/>
                  </a:lnTo>
                  <a:lnTo>
                    <a:pt x="733058" y="1689"/>
                  </a:lnTo>
                  <a:cubicBezTo>
                    <a:pt x="765499" y="17514"/>
                    <a:pt x="785017" y="39142"/>
                    <a:pt x="795831" y="71584"/>
                  </a:cubicBezTo>
                  <a:cubicBezTo>
                    <a:pt x="800842" y="86355"/>
                    <a:pt x="801370" y="94004"/>
                    <a:pt x="801370" y="155195"/>
                  </a:cubicBezTo>
                  <a:lnTo>
                    <a:pt x="801370" y="222453"/>
                  </a:lnTo>
                  <a:lnTo>
                    <a:pt x="917422" y="222453"/>
                  </a:lnTo>
                  <a:lnTo>
                    <a:pt x="1033473" y="222453"/>
                  </a:lnTo>
                  <a:lnTo>
                    <a:pt x="1033473" y="155195"/>
                  </a:lnTo>
                  <a:cubicBezTo>
                    <a:pt x="1033473" y="94004"/>
                    <a:pt x="1034001" y="86355"/>
                    <a:pt x="1039012" y="71584"/>
                  </a:cubicBezTo>
                  <a:cubicBezTo>
                    <a:pt x="1049299" y="40988"/>
                    <a:pt x="1068025" y="18833"/>
                    <a:pt x="1095983" y="5117"/>
                  </a:cubicBezTo>
                  <a:cubicBezTo>
                    <a:pt x="1120512" y="-7015"/>
                    <a:pt x="1123677" y="-7279"/>
                    <a:pt x="1240520" y="-6488"/>
                  </a:cubicBezTo>
                  <a:lnTo>
                    <a:pt x="1351297" y="-5697"/>
                  </a:lnTo>
                  <a:lnTo>
                    <a:pt x="1368441" y="2480"/>
                  </a:lnTo>
                  <a:cubicBezTo>
                    <a:pt x="1402729" y="18569"/>
                    <a:pt x="1428313" y="52594"/>
                    <a:pt x="1434379" y="89520"/>
                  </a:cubicBezTo>
                  <a:cubicBezTo>
                    <a:pt x="1435962" y="98224"/>
                    <a:pt x="1437017" y="131457"/>
                    <a:pt x="1437017" y="163899"/>
                  </a:cubicBezTo>
                  <a:lnTo>
                    <a:pt x="1437017" y="222453"/>
                  </a:lnTo>
                  <a:lnTo>
                    <a:pt x="1505066" y="222453"/>
                  </a:lnTo>
                  <a:cubicBezTo>
                    <a:pt x="1598171" y="222453"/>
                    <a:pt x="1624810" y="226937"/>
                    <a:pt x="1675978" y="251467"/>
                  </a:cubicBezTo>
                  <a:cubicBezTo>
                    <a:pt x="1756423" y="290239"/>
                    <a:pt x="1813658" y="362772"/>
                    <a:pt x="1833703" y="451922"/>
                  </a:cubicBezTo>
                  <a:lnTo>
                    <a:pt x="1839242" y="476979"/>
                  </a:lnTo>
                  <a:lnTo>
                    <a:pt x="1839242" y="1158792"/>
                  </a:lnTo>
                  <a:lnTo>
                    <a:pt x="1839242" y="1840604"/>
                  </a:lnTo>
                  <a:lnTo>
                    <a:pt x="1832912" y="1853265"/>
                  </a:lnTo>
                  <a:cubicBezTo>
                    <a:pt x="1811811" y="1896257"/>
                    <a:pt x="1749566" y="1895202"/>
                    <a:pt x="1729520" y="1851155"/>
                  </a:cubicBezTo>
                  <a:cubicBezTo>
                    <a:pt x="1724773" y="1841132"/>
                    <a:pt x="1724509" y="1816866"/>
                    <a:pt x="1724509" y="1289615"/>
                  </a:cubicBezTo>
                  <a:cubicBezTo>
                    <a:pt x="1724509" y="777399"/>
                    <a:pt x="1724773" y="739154"/>
                    <a:pt x="1728993" y="742319"/>
                  </a:cubicBezTo>
                  <a:cubicBezTo>
                    <a:pt x="1734268" y="747067"/>
                    <a:pt x="1733477" y="747067"/>
                    <a:pt x="1741389" y="739681"/>
                  </a:cubicBezTo>
                  <a:cubicBezTo>
                    <a:pt x="1747455" y="733879"/>
                    <a:pt x="1748510" y="733615"/>
                    <a:pt x="1752731" y="737308"/>
                  </a:cubicBezTo>
                  <a:cubicBezTo>
                    <a:pt x="1758797" y="742319"/>
                    <a:pt x="1768820" y="744957"/>
                    <a:pt x="1770930" y="741791"/>
                  </a:cubicBezTo>
                  <a:cubicBezTo>
                    <a:pt x="1771721" y="740473"/>
                    <a:pt x="1770666" y="739418"/>
                    <a:pt x="1768556" y="739418"/>
                  </a:cubicBezTo>
                  <a:cubicBezTo>
                    <a:pt x="1766446" y="739418"/>
                    <a:pt x="1763281" y="737835"/>
                    <a:pt x="1761698" y="735725"/>
                  </a:cubicBezTo>
                  <a:cubicBezTo>
                    <a:pt x="1757478" y="730714"/>
                    <a:pt x="1747192" y="729131"/>
                    <a:pt x="1743499" y="733087"/>
                  </a:cubicBezTo>
                  <a:cubicBezTo>
                    <a:pt x="1741653" y="735198"/>
                    <a:pt x="1738224" y="735989"/>
                    <a:pt x="1735587" y="735198"/>
                  </a:cubicBezTo>
                  <a:cubicBezTo>
                    <a:pt x="1731894" y="733879"/>
                    <a:pt x="1731630" y="734142"/>
                    <a:pt x="1735059" y="736516"/>
                  </a:cubicBezTo>
                  <a:cubicBezTo>
                    <a:pt x="1738488" y="738890"/>
                    <a:pt x="1738488" y="739418"/>
                    <a:pt x="1734532" y="739418"/>
                  </a:cubicBezTo>
                  <a:cubicBezTo>
                    <a:pt x="1731630" y="739418"/>
                    <a:pt x="1729784" y="737308"/>
                    <a:pt x="1729784" y="734406"/>
                  </a:cubicBezTo>
                  <a:cubicBezTo>
                    <a:pt x="1729784" y="731505"/>
                    <a:pt x="1728465" y="728340"/>
                    <a:pt x="1727146" y="727549"/>
                  </a:cubicBezTo>
                  <a:cubicBezTo>
                    <a:pt x="1725564" y="726494"/>
                    <a:pt x="1724509" y="685347"/>
                    <a:pt x="1724509" y="612814"/>
                  </a:cubicBezTo>
                  <a:cubicBezTo>
                    <a:pt x="1724509" y="471440"/>
                    <a:pt x="1722399" y="457461"/>
                    <a:pt x="1694441" y="415260"/>
                  </a:cubicBezTo>
                  <a:cubicBezTo>
                    <a:pt x="1670967" y="379916"/>
                    <a:pt x="1634569" y="354068"/>
                    <a:pt x="1593687" y="343782"/>
                  </a:cubicBezTo>
                  <a:cubicBezTo>
                    <a:pt x="1574960" y="338770"/>
                    <a:pt x="1564146" y="338507"/>
                    <a:pt x="1449677" y="338507"/>
                  </a:cubicBezTo>
                  <a:cubicBezTo>
                    <a:pt x="1315426" y="338507"/>
                    <a:pt x="1324922" y="339562"/>
                    <a:pt x="1325977" y="325319"/>
                  </a:cubicBezTo>
                  <a:cubicBezTo>
                    <a:pt x="1325977" y="322681"/>
                    <a:pt x="1325713" y="322417"/>
                    <a:pt x="1324658" y="324791"/>
                  </a:cubicBezTo>
                  <a:cubicBezTo>
                    <a:pt x="1323867" y="326374"/>
                    <a:pt x="1321493" y="327956"/>
                    <a:pt x="1319383" y="327956"/>
                  </a:cubicBezTo>
                  <a:cubicBezTo>
                    <a:pt x="1317273" y="327956"/>
                    <a:pt x="1315690" y="329275"/>
                    <a:pt x="1315690" y="330858"/>
                  </a:cubicBezTo>
                  <a:cubicBezTo>
                    <a:pt x="1315690" y="332176"/>
                    <a:pt x="1314635" y="332704"/>
                    <a:pt x="1313053" y="331913"/>
                  </a:cubicBezTo>
                  <a:cubicBezTo>
                    <a:pt x="1311470" y="331121"/>
                    <a:pt x="1311206" y="332176"/>
                    <a:pt x="1311998" y="334286"/>
                  </a:cubicBezTo>
                  <a:cubicBezTo>
                    <a:pt x="1313053" y="337188"/>
                    <a:pt x="1311998" y="338507"/>
                    <a:pt x="1309096" y="338507"/>
                  </a:cubicBezTo>
                  <a:cubicBezTo>
                    <a:pt x="1305668" y="338507"/>
                    <a:pt x="1304876" y="336924"/>
                    <a:pt x="1306195" y="332176"/>
                  </a:cubicBezTo>
                  <a:cubicBezTo>
                    <a:pt x="1308569" y="322945"/>
                    <a:pt x="1303294" y="320835"/>
                    <a:pt x="1296436" y="328220"/>
                  </a:cubicBezTo>
                  <a:cubicBezTo>
                    <a:pt x="1291952" y="332968"/>
                    <a:pt x="1291689" y="333759"/>
                    <a:pt x="1295381" y="332440"/>
                  </a:cubicBezTo>
                  <a:cubicBezTo>
                    <a:pt x="1297755" y="331649"/>
                    <a:pt x="1299865" y="331649"/>
                    <a:pt x="1299865" y="332968"/>
                  </a:cubicBezTo>
                  <a:cubicBezTo>
                    <a:pt x="1299865" y="334286"/>
                    <a:pt x="1297227" y="335869"/>
                    <a:pt x="1294062" y="336924"/>
                  </a:cubicBezTo>
                  <a:cubicBezTo>
                    <a:pt x="1284567" y="339298"/>
                    <a:pt x="536825" y="338507"/>
                    <a:pt x="531022" y="335869"/>
                  </a:cubicBezTo>
                  <a:lnTo>
                    <a:pt x="525747" y="333495"/>
                  </a:lnTo>
                  <a:lnTo>
                    <a:pt x="531022" y="333495"/>
                  </a:lnTo>
                  <a:cubicBezTo>
                    <a:pt x="535506" y="333231"/>
                    <a:pt x="535506" y="332704"/>
                    <a:pt x="532341" y="330594"/>
                  </a:cubicBezTo>
                  <a:cubicBezTo>
                    <a:pt x="528912" y="328220"/>
                    <a:pt x="528912" y="327956"/>
                    <a:pt x="532341" y="327956"/>
                  </a:cubicBezTo>
                  <a:cubicBezTo>
                    <a:pt x="535770" y="327956"/>
                    <a:pt x="535770" y="327693"/>
                    <a:pt x="532341" y="325319"/>
                  </a:cubicBezTo>
                  <a:cubicBezTo>
                    <a:pt x="529703" y="323736"/>
                    <a:pt x="527857" y="324000"/>
                    <a:pt x="526274" y="326637"/>
                  </a:cubicBezTo>
                  <a:cubicBezTo>
                    <a:pt x="524692" y="329539"/>
                    <a:pt x="521527" y="330066"/>
                    <a:pt x="514142" y="329011"/>
                  </a:cubicBezTo>
                  <a:cubicBezTo>
                    <a:pt x="505438" y="327693"/>
                    <a:pt x="503855" y="328220"/>
                    <a:pt x="502537" y="332704"/>
                  </a:cubicBezTo>
                  <a:cubicBezTo>
                    <a:pt x="501218" y="338243"/>
                    <a:pt x="499899" y="338243"/>
                    <a:pt x="375143" y="339034"/>
                  </a:cubicBezTo>
                  <a:cubicBezTo>
                    <a:pt x="253025" y="339825"/>
                    <a:pt x="248278" y="340089"/>
                    <a:pt x="231661" y="345628"/>
                  </a:cubicBezTo>
                  <a:cubicBezTo>
                    <a:pt x="168888" y="366992"/>
                    <a:pt x="123522" y="420271"/>
                    <a:pt x="112972" y="484628"/>
                  </a:cubicBezTo>
                  <a:cubicBezTo>
                    <a:pt x="111653" y="493068"/>
                    <a:pt x="110334" y="540281"/>
                    <a:pt x="110334" y="589340"/>
                  </a:cubicBezTo>
                  <a:cubicBezTo>
                    <a:pt x="110071" y="643410"/>
                    <a:pt x="109016" y="678226"/>
                    <a:pt x="107433" y="677435"/>
                  </a:cubicBezTo>
                  <a:cubicBezTo>
                    <a:pt x="104004" y="675061"/>
                    <a:pt x="104532" y="679808"/>
                    <a:pt x="108488" y="683765"/>
                  </a:cubicBezTo>
                  <a:cubicBezTo>
                    <a:pt x="111126" y="686666"/>
                    <a:pt x="110862" y="686930"/>
                    <a:pt x="108224" y="685347"/>
                  </a:cubicBezTo>
                  <a:cubicBezTo>
                    <a:pt x="105323" y="683765"/>
                    <a:pt x="105059" y="684556"/>
                    <a:pt x="107433" y="688776"/>
                  </a:cubicBezTo>
                  <a:cubicBezTo>
                    <a:pt x="111126" y="695898"/>
                    <a:pt x="111126" y="705920"/>
                    <a:pt x="107169" y="709877"/>
                  </a:cubicBezTo>
                  <a:cubicBezTo>
                    <a:pt x="104795" y="712251"/>
                    <a:pt x="104795" y="714624"/>
                    <a:pt x="107169" y="719636"/>
                  </a:cubicBezTo>
                  <a:cubicBezTo>
                    <a:pt x="111126" y="728340"/>
                    <a:pt x="111653" y="1355291"/>
                    <a:pt x="107961" y="1357928"/>
                  </a:cubicBezTo>
                  <a:cubicBezTo>
                    <a:pt x="106378" y="1358720"/>
                    <a:pt x="106114" y="1363204"/>
                    <a:pt x="107169" y="1367951"/>
                  </a:cubicBezTo>
                  <a:cubicBezTo>
                    <a:pt x="110071" y="1382722"/>
                    <a:pt x="110598" y="2050819"/>
                    <a:pt x="107697" y="2048972"/>
                  </a:cubicBezTo>
                  <a:cubicBezTo>
                    <a:pt x="104004" y="2046599"/>
                    <a:pt x="104532" y="2051083"/>
                    <a:pt x="108488" y="2055303"/>
                  </a:cubicBezTo>
                  <a:cubicBezTo>
                    <a:pt x="111126" y="2058204"/>
                    <a:pt x="110862" y="2058468"/>
                    <a:pt x="108224" y="2056885"/>
                  </a:cubicBezTo>
                  <a:cubicBezTo>
                    <a:pt x="105323" y="2055303"/>
                    <a:pt x="105059" y="2056094"/>
                    <a:pt x="107433" y="2060314"/>
                  </a:cubicBezTo>
                  <a:cubicBezTo>
                    <a:pt x="111126" y="2067172"/>
                    <a:pt x="111126" y="2078513"/>
                    <a:pt x="107433" y="2080887"/>
                  </a:cubicBezTo>
                  <a:cubicBezTo>
                    <a:pt x="105587" y="2081942"/>
                    <a:pt x="105323" y="2084843"/>
                    <a:pt x="106642" y="2088272"/>
                  </a:cubicBezTo>
                  <a:cubicBezTo>
                    <a:pt x="107961" y="2091174"/>
                    <a:pt x="109543" y="2185335"/>
                    <a:pt x="110334" y="2296904"/>
                  </a:cubicBezTo>
                  <a:cubicBezTo>
                    <a:pt x="112181" y="2521626"/>
                    <a:pt x="111126" y="2509493"/>
                    <a:pt x="129852" y="2547474"/>
                  </a:cubicBezTo>
                  <a:cubicBezTo>
                    <a:pt x="140402" y="2568838"/>
                    <a:pt x="163085" y="2594950"/>
                    <a:pt x="184977" y="2611039"/>
                  </a:cubicBezTo>
                  <a:cubicBezTo>
                    <a:pt x="200802" y="2622908"/>
                    <a:pt x="237200" y="2638470"/>
                    <a:pt x="248805" y="2638470"/>
                  </a:cubicBezTo>
                  <a:lnTo>
                    <a:pt x="255399" y="2638470"/>
                  </a:lnTo>
                  <a:lnTo>
                    <a:pt x="255399" y="1848781"/>
                  </a:lnTo>
                  <a:cubicBezTo>
                    <a:pt x="255399" y="991306"/>
                    <a:pt x="254608" y="1040101"/>
                    <a:pt x="269642" y="996053"/>
                  </a:cubicBezTo>
                  <a:cubicBezTo>
                    <a:pt x="278346" y="970469"/>
                    <a:pt x="297336" y="934334"/>
                    <a:pt x="313425" y="913234"/>
                  </a:cubicBezTo>
                  <a:cubicBezTo>
                    <a:pt x="358527" y="853097"/>
                    <a:pt x="434224" y="809577"/>
                    <a:pt x="508339" y="801137"/>
                  </a:cubicBezTo>
                  <a:cubicBezTo>
                    <a:pt x="523373" y="799554"/>
                    <a:pt x="524428" y="799027"/>
                    <a:pt x="527066" y="790587"/>
                  </a:cubicBezTo>
                  <a:cubicBezTo>
                    <a:pt x="532341" y="775025"/>
                    <a:pt x="554496" y="743901"/>
                    <a:pt x="571640" y="728340"/>
                  </a:cubicBezTo>
                  <a:cubicBezTo>
                    <a:pt x="591949" y="709877"/>
                    <a:pt x="618061" y="696161"/>
                    <a:pt x="644964" y="689304"/>
                  </a:cubicBezTo>
                  <a:cubicBezTo>
                    <a:pt x="663954" y="684292"/>
                    <a:pt x="673977" y="684029"/>
                    <a:pt x="783435" y="684029"/>
                  </a:cubicBezTo>
                  <a:cubicBezTo>
                    <a:pt x="879177" y="684292"/>
                    <a:pt x="901069" y="684820"/>
                    <a:pt x="900014" y="687721"/>
                  </a:cubicBezTo>
                  <a:cubicBezTo>
                    <a:pt x="899223" y="689567"/>
                    <a:pt x="900805" y="692733"/>
                    <a:pt x="903179" y="694843"/>
                  </a:cubicBezTo>
                  <a:cubicBezTo>
                    <a:pt x="907135" y="698008"/>
                    <a:pt x="907399" y="698008"/>
                    <a:pt x="905816" y="692733"/>
                  </a:cubicBezTo>
                  <a:cubicBezTo>
                    <a:pt x="904498" y="688512"/>
                    <a:pt x="905289" y="686666"/>
                    <a:pt x="908981" y="685611"/>
                  </a:cubicBezTo>
                  <a:cubicBezTo>
                    <a:pt x="917158" y="682974"/>
                    <a:pt x="922169" y="686402"/>
                    <a:pt x="923224" y="696161"/>
                  </a:cubicBezTo>
                  <a:cubicBezTo>
                    <a:pt x="924543" y="706712"/>
                    <a:pt x="920850" y="708294"/>
                    <a:pt x="919268" y="698008"/>
                  </a:cubicBezTo>
                  <a:cubicBezTo>
                    <a:pt x="918740" y="693524"/>
                    <a:pt x="918213" y="695106"/>
                    <a:pt x="917949" y="702492"/>
                  </a:cubicBezTo>
                  <a:cubicBezTo>
                    <a:pt x="917949" y="709086"/>
                    <a:pt x="918477" y="712778"/>
                    <a:pt x="919268" y="711196"/>
                  </a:cubicBezTo>
                  <a:cubicBezTo>
                    <a:pt x="919795" y="709349"/>
                    <a:pt x="922433" y="707767"/>
                    <a:pt x="924807" y="707767"/>
                  </a:cubicBezTo>
                  <a:cubicBezTo>
                    <a:pt x="928763" y="707767"/>
                    <a:pt x="928763" y="708294"/>
                    <a:pt x="925334" y="710404"/>
                  </a:cubicBezTo>
                  <a:cubicBezTo>
                    <a:pt x="921905" y="712514"/>
                    <a:pt x="922169" y="713042"/>
                    <a:pt x="926125" y="713042"/>
                  </a:cubicBezTo>
                  <a:cubicBezTo>
                    <a:pt x="931137" y="713042"/>
                    <a:pt x="931928" y="707239"/>
                    <a:pt x="927972" y="699590"/>
                  </a:cubicBezTo>
                  <a:cubicBezTo>
                    <a:pt x="925862" y="695898"/>
                    <a:pt x="926125" y="694579"/>
                    <a:pt x="928499" y="694579"/>
                  </a:cubicBezTo>
                  <a:cubicBezTo>
                    <a:pt x="930873" y="694579"/>
                    <a:pt x="930873" y="693788"/>
                    <a:pt x="927972" y="691941"/>
                  </a:cubicBezTo>
                  <a:cubicBezTo>
                    <a:pt x="917685" y="685347"/>
                    <a:pt x="935357" y="684029"/>
                    <a:pt x="1050881" y="684029"/>
                  </a:cubicBezTo>
                  <a:cubicBezTo>
                    <a:pt x="1185132" y="684029"/>
                    <a:pt x="1191990" y="684820"/>
                    <a:pt x="1229443" y="704338"/>
                  </a:cubicBezTo>
                  <a:cubicBezTo>
                    <a:pt x="1257137" y="718845"/>
                    <a:pt x="1287732" y="749968"/>
                    <a:pt x="1301184" y="777926"/>
                  </a:cubicBezTo>
                  <a:lnTo>
                    <a:pt x="1311734" y="799291"/>
                  </a:lnTo>
                  <a:lnTo>
                    <a:pt x="1333625" y="802456"/>
                  </a:lnTo>
                  <a:cubicBezTo>
                    <a:pt x="1457062" y="820391"/>
                    <a:pt x="1557025" y="919036"/>
                    <a:pt x="1576807" y="1042738"/>
                  </a:cubicBezTo>
                  <a:cubicBezTo>
                    <a:pt x="1578389" y="1054344"/>
                    <a:pt x="1579444" y="1319684"/>
                    <a:pt x="1579444" y="1849572"/>
                  </a:cubicBezTo>
                  <a:lnTo>
                    <a:pt x="1579444" y="2639261"/>
                  </a:lnTo>
                  <a:lnTo>
                    <a:pt x="1590258" y="2637415"/>
                  </a:lnTo>
                  <a:cubicBezTo>
                    <a:pt x="1634041" y="2630294"/>
                    <a:pt x="1684155" y="2590466"/>
                    <a:pt x="1705782" y="2545627"/>
                  </a:cubicBezTo>
                  <a:cubicBezTo>
                    <a:pt x="1723190" y="2509229"/>
                    <a:pt x="1724509" y="2497360"/>
                    <a:pt x="1724509" y="2379460"/>
                  </a:cubicBezTo>
                  <a:cubicBezTo>
                    <a:pt x="1724509" y="2284244"/>
                    <a:pt x="1725036" y="2275013"/>
                    <a:pt x="1729520" y="2265253"/>
                  </a:cubicBezTo>
                  <a:cubicBezTo>
                    <a:pt x="1752467" y="2215403"/>
                    <a:pt x="1824735" y="2223580"/>
                    <a:pt x="1837923" y="2277650"/>
                  </a:cubicBezTo>
                  <a:cubicBezTo>
                    <a:pt x="1840297" y="2286354"/>
                    <a:pt x="1840824" y="2320906"/>
                    <a:pt x="1839769" y="2397660"/>
                  </a:cubicBezTo>
                  <a:cubicBezTo>
                    <a:pt x="1838714" y="2493140"/>
                    <a:pt x="1837923" y="2507910"/>
                    <a:pt x="1833176" y="2529011"/>
                  </a:cubicBezTo>
                  <a:cubicBezTo>
                    <a:pt x="1820515" y="2585982"/>
                    <a:pt x="1797832" y="2628447"/>
                    <a:pt x="1757742" y="2669593"/>
                  </a:cubicBezTo>
                  <a:cubicBezTo>
                    <a:pt x="1731894" y="2696497"/>
                    <a:pt x="1714222" y="2709684"/>
                    <a:pt x="1704991" y="2709684"/>
                  </a:cubicBezTo>
                  <a:cubicBezTo>
                    <a:pt x="1701035" y="2709684"/>
                    <a:pt x="1698397" y="2710740"/>
                    <a:pt x="1699188" y="2712058"/>
                  </a:cubicBezTo>
                  <a:cubicBezTo>
                    <a:pt x="1699980" y="2713113"/>
                    <a:pt x="1698397" y="2716278"/>
                    <a:pt x="1695760" y="2718652"/>
                  </a:cubicBezTo>
                  <a:cubicBezTo>
                    <a:pt x="1690221" y="2723664"/>
                    <a:pt x="1686792" y="2720762"/>
                    <a:pt x="1689166" y="2713113"/>
                  </a:cubicBezTo>
                  <a:cubicBezTo>
                    <a:pt x="1690485" y="2708629"/>
                    <a:pt x="1690485" y="2708629"/>
                    <a:pt x="1686528" y="2713377"/>
                  </a:cubicBezTo>
                  <a:cubicBezTo>
                    <a:pt x="1684418" y="2716015"/>
                    <a:pt x="1683099" y="2719444"/>
                    <a:pt x="1683891" y="2720499"/>
                  </a:cubicBezTo>
                  <a:cubicBezTo>
                    <a:pt x="1684682" y="2721817"/>
                    <a:pt x="1683363" y="2722081"/>
                    <a:pt x="1681253" y="2721290"/>
                  </a:cubicBezTo>
                  <a:cubicBezTo>
                    <a:pt x="1678879" y="2720499"/>
                    <a:pt x="1677033" y="2717597"/>
                    <a:pt x="1677033" y="2715223"/>
                  </a:cubicBezTo>
                  <a:cubicBezTo>
                    <a:pt x="1677033" y="2711531"/>
                    <a:pt x="1677561" y="2711531"/>
                    <a:pt x="1679671" y="2714960"/>
                  </a:cubicBezTo>
                  <a:cubicBezTo>
                    <a:pt x="1681781" y="2718388"/>
                    <a:pt x="1682308" y="2718125"/>
                    <a:pt x="1682308" y="2714432"/>
                  </a:cubicBezTo>
                  <a:cubicBezTo>
                    <a:pt x="1682308" y="2711795"/>
                    <a:pt x="1681517" y="2709684"/>
                    <a:pt x="1680462" y="2709684"/>
                  </a:cubicBezTo>
                  <a:cubicBezTo>
                    <a:pt x="1677297" y="2709684"/>
                    <a:pt x="1670176" y="2714960"/>
                    <a:pt x="1673077" y="2714960"/>
                  </a:cubicBezTo>
                  <a:cubicBezTo>
                    <a:pt x="1674659" y="2714960"/>
                    <a:pt x="1673868" y="2716278"/>
                    <a:pt x="1671758" y="2717597"/>
                  </a:cubicBezTo>
                  <a:cubicBezTo>
                    <a:pt x="1668329" y="2719707"/>
                    <a:pt x="1668857" y="2720499"/>
                    <a:pt x="1673868" y="2721817"/>
                  </a:cubicBezTo>
                  <a:cubicBezTo>
                    <a:pt x="1677033" y="2722872"/>
                    <a:pt x="1679671" y="2724719"/>
                    <a:pt x="1679671" y="2726037"/>
                  </a:cubicBezTo>
                  <a:cubicBezTo>
                    <a:pt x="1679671" y="2727620"/>
                    <a:pt x="1677824" y="2727884"/>
                    <a:pt x="1675187" y="2726565"/>
                  </a:cubicBezTo>
                  <a:cubicBezTo>
                    <a:pt x="1672549" y="2725510"/>
                    <a:pt x="1667274" y="2724455"/>
                    <a:pt x="1663054" y="2724455"/>
                  </a:cubicBezTo>
                  <a:cubicBezTo>
                    <a:pt x="1658307" y="2724191"/>
                    <a:pt x="1656197" y="2723136"/>
                    <a:pt x="1657252" y="2720762"/>
                  </a:cubicBezTo>
                  <a:cubicBezTo>
                    <a:pt x="1658043" y="2718652"/>
                    <a:pt x="1658570" y="2716542"/>
                    <a:pt x="1658570" y="2715751"/>
                  </a:cubicBezTo>
                  <a:cubicBezTo>
                    <a:pt x="1658570" y="2714960"/>
                    <a:pt x="1660417" y="2715751"/>
                    <a:pt x="1662527" y="2717597"/>
                  </a:cubicBezTo>
                  <a:cubicBezTo>
                    <a:pt x="1664900" y="2719707"/>
                    <a:pt x="1666483" y="2719971"/>
                    <a:pt x="1666483" y="2718125"/>
                  </a:cubicBezTo>
                  <a:cubicBezTo>
                    <a:pt x="1666483" y="2714432"/>
                    <a:pt x="1661999" y="2711795"/>
                    <a:pt x="1654087" y="2710740"/>
                  </a:cubicBezTo>
                  <a:cubicBezTo>
                    <a:pt x="1647493" y="2710212"/>
                    <a:pt x="1646701" y="2711531"/>
                    <a:pt x="1650658" y="2717597"/>
                  </a:cubicBezTo>
                  <a:cubicBezTo>
                    <a:pt x="1652768" y="2720762"/>
                    <a:pt x="1653295" y="2720762"/>
                    <a:pt x="1653559" y="2716278"/>
                  </a:cubicBezTo>
                  <a:cubicBezTo>
                    <a:pt x="1653559" y="2713377"/>
                    <a:pt x="1654350" y="2712322"/>
                    <a:pt x="1654878" y="2714168"/>
                  </a:cubicBezTo>
                  <a:cubicBezTo>
                    <a:pt x="1655669" y="2716015"/>
                    <a:pt x="1655142" y="2719444"/>
                    <a:pt x="1653823" y="2721817"/>
                  </a:cubicBezTo>
                  <a:cubicBezTo>
                    <a:pt x="1651449" y="2726037"/>
                    <a:pt x="1651185" y="2725774"/>
                    <a:pt x="1649603" y="2720762"/>
                  </a:cubicBezTo>
                  <a:cubicBezTo>
                    <a:pt x="1648548" y="2717597"/>
                    <a:pt x="1646701" y="2714960"/>
                    <a:pt x="1645383" y="2714960"/>
                  </a:cubicBezTo>
                  <a:cubicBezTo>
                    <a:pt x="1642745" y="2714960"/>
                    <a:pt x="1639580" y="2723136"/>
                    <a:pt x="1641426" y="2724982"/>
                  </a:cubicBezTo>
                  <a:cubicBezTo>
                    <a:pt x="1642218" y="2725774"/>
                    <a:pt x="1642745" y="2724982"/>
                    <a:pt x="1642745" y="2723400"/>
                  </a:cubicBezTo>
                  <a:cubicBezTo>
                    <a:pt x="1642745" y="2721554"/>
                    <a:pt x="1644064" y="2720235"/>
                    <a:pt x="1645383" y="2720235"/>
                  </a:cubicBezTo>
                  <a:cubicBezTo>
                    <a:pt x="1646965" y="2720235"/>
                    <a:pt x="1648020" y="2723136"/>
                    <a:pt x="1648020" y="2726829"/>
                  </a:cubicBezTo>
                  <a:cubicBezTo>
                    <a:pt x="1648020" y="2730521"/>
                    <a:pt x="1649339" y="2733423"/>
                    <a:pt x="1650658" y="2733423"/>
                  </a:cubicBezTo>
                  <a:cubicBezTo>
                    <a:pt x="1652240" y="2733423"/>
                    <a:pt x="1653295" y="2732104"/>
                    <a:pt x="1653295" y="2730258"/>
                  </a:cubicBezTo>
                  <a:cubicBezTo>
                    <a:pt x="1653295" y="2728675"/>
                    <a:pt x="1653823" y="2727884"/>
                    <a:pt x="1654614" y="2728675"/>
                  </a:cubicBezTo>
                  <a:cubicBezTo>
                    <a:pt x="1657515" y="2731313"/>
                    <a:pt x="1652768" y="2738434"/>
                    <a:pt x="1649075" y="2736851"/>
                  </a:cubicBezTo>
                  <a:cubicBezTo>
                    <a:pt x="1646965" y="2736060"/>
                    <a:pt x="1645383" y="2737115"/>
                    <a:pt x="1645383" y="2738962"/>
                  </a:cubicBezTo>
                  <a:cubicBezTo>
                    <a:pt x="1645383" y="2740808"/>
                    <a:pt x="1644591" y="2741335"/>
                    <a:pt x="1643536" y="2740544"/>
                  </a:cubicBezTo>
                  <a:cubicBezTo>
                    <a:pt x="1642745" y="2739489"/>
                    <a:pt x="1640371" y="2740808"/>
                    <a:pt x="1638525" y="2743445"/>
                  </a:cubicBezTo>
                  <a:cubicBezTo>
                    <a:pt x="1634569" y="2748457"/>
                    <a:pt x="1634569" y="2747929"/>
                    <a:pt x="1633777" y="2723664"/>
                  </a:cubicBezTo>
                  <a:cubicBezTo>
                    <a:pt x="1633777" y="2717597"/>
                    <a:pt x="1632722" y="2712058"/>
                    <a:pt x="1631931" y="2711267"/>
                  </a:cubicBezTo>
                  <a:cubicBezTo>
                    <a:pt x="1631140" y="2710476"/>
                    <a:pt x="1630612" y="2713641"/>
                    <a:pt x="1630876" y="2718125"/>
                  </a:cubicBezTo>
                  <a:cubicBezTo>
                    <a:pt x="1631931" y="2731840"/>
                    <a:pt x="1628502" y="2733423"/>
                    <a:pt x="1626656" y="2720235"/>
                  </a:cubicBezTo>
                  <a:lnTo>
                    <a:pt x="1625074" y="2708366"/>
                  </a:lnTo>
                  <a:lnTo>
                    <a:pt x="1624810" y="2720762"/>
                  </a:lnTo>
                  <a:cubicBezTo>
                    <a:pt x="1624546" y="2728411"/>
                    <a:pt x="1625601" y="2733423"/>
                    <a:pt x="1627711" y="2734214"/>
                  </a:cubicBezTo>
                  <a:cubicBezTo>
                    <a:pt x="1630349" y="2735269"/>
                    <a:pt x="1630349" y="2735796"/>
                    <a:pt x="1627711" y="2735796"/>
                  </a:cubicBezTo>
                  <a:cubicBezTo>
                    <a:pt x="1625865" y="2736060"/>
                    <a:pt x="1624282" y="2737379"/>
                    <a:pt x="1624282" y="2738962"/>
                  </a:cubicBezTo>
                  <a:cubicBezTo>
                    <a:pt x="1624282" y="2740544"/>
                    <a:pt x="1626129" y="2741335"/>
                    <a:pt x="1628239" y="2740280"/>
                  </a:cubicBezTo>
                  <a:cubicBezTo>
                    <a:pt x="1636151" y="2737379"/>
                    <a:pt x="1631931" y="2741335"/>
                    <a:pt x="1621645" y="2746611"/>
                  </a:cubicBezTo>
                  <a:cubicBezTo>
                    <a:pt x="1604765" y="2755314"/>
                    <a:pt x="1602391" y="2753996"/>
                    <a:pt x="1603710" y="2738698"/>
                  </a:cubicBezTo>
                  <a:cubicBezTo>
                    <a:pt x="1605556" y="2721026"/>
                    <a:pt x="1599753" y="2722345"/>
                    <a:pt x="1597643" y="2740280"/>
                  </a:cubicBezTo>
                  <a:lnTo>
                    <a:pt x="1596061" y="2753204"/>
                  </a:lnTo>
                  <a:lnTo>
                    <a:pt x="1595269" y="2741335"/>
                  </a:lnTo>
                  <a:cubicBezTo>
                    <a:pt x="1595006" y="2734741"/>
                    <a:pt x="1595006" y="2727356"/>
                    <a:pt x="1595269" y="2724455"/>
                  </a:cubicBezTo>
                  <a:cubicBezTo>
                    <a:pt x="1595533" y="2721026"/>
                    <a:pt x="1594742" y="2720235"/>
                    <a:pt x="1592104" y="2721817"/>
                  </a:cubicBezTo>
                  <a:cubicBezTo>
                    <a:pt x="1586302" y="2725510"/>
                    <a:pt x="1571268" y="2724719"/>
                    <a:pt x="1572850" y="2720762"/>
                  </a:cubicBezTo>
                  <a:cubicBezTo>
                    <a:pt x="1573642" y="2718652"/>
                    <a:pt x="1574169" y="2716542"/>
                    <a:pt x="1574169" y="2715751"/>
                  </a:cubicBezTo>
                  <a:cubicBezTo>
                    <a:pt x="1574169" y="2714960"/>
                    <a:pt x="1576015" y="2715751"/>
                    <a:pt x="1578125" y="2717597"/>
                  </a:cubicBezTo>
                  <a:cubicBezTo>
                    <a:pt x="1580763" y="2719707"/>
                    <a:pt x="1582082" y="2719971"/>
                    <a:pt x="1582082" y="2718125"/>
                  </a:cubicBezTo>
                  <a:cubicBezTo>
                    <a:pt x="1582082" y="2714168"/>
                    <a:pt x="1572059" y="2708893"/>
                    <a:pt x="1568894" y="2711003"/>
                  </a:cubicBezTo>
                  <a:cubicBezTo>
                    <a:pt x="1567311" y="2711795"/>
                    <a:pt x="1566256" y="2714696"/>
                    <a:pt x="1566520" y="2717070"/>
                  </a:cubicBezTo>
                  <a:cubicBezTo>
                    <a:pt x="1566520" y="2720762"/>
                    <a:pt x="1567048" y="2720499"/>
                    <a:pt x="1568894" y="2716278"/>
                  </a:cubicBezTo>
                  <a:cubicBezTo>
                    <a:pt x="1570477" y="2712586"/>
                    <a:pt x="1571268" y="2712322"/>
                    <a:pt x="1571268" y="2714960"/>
                  </a:cubicBezTo>
                  <a:cubicBezTo>
                    <a:pt x="1571532" y="2717333"/>
                    <a:pt x="1569949" y="2721554"/>
                    <a:pt x="1567839" y="2724455"/>
                  </a:cubicBezTo>
                  <a:cubicBezTo>
                    <a:pt x="1564410" y="2728939"/>
                    <a:pt x="1564674" y="2730521"/>
                    <a:pt x="1569158" y="2736060"/>
                  </a:cubicBezTo>
                  <a:cubicBezTo>
                    <a:pt x="1572587" y="2740808"/>
                    <a:pt x="1574169" y="2741335"/>
                    <a:pt x="1574169" y="2738434"/>
                  </a:cubicBezTo>
                  <a:cubicBezTo>
                    <a:pt x="1574169" y="2736324"/>
                    <a:pt x="1573378" y="2733423"/>
                    <a:pt x="1572059" y="2731840"/>
                  </a:cubicBezTo>
                  <a:cubicBezTo>
                    <a:pt x="1571004" y="2730521"/>
                    <a:pt x="1570740" y="2729730"/>
                    <a:pt x="1571268" y="2729994"/>
                  </a:cubicBezTo>
                  <a:cubicBezTo>
                    <a:pt x="1571795" y="2730521"/>
                    <a:pt x="1573905" y="2729466"/>
                    <a:pt x="1575752" y="2727884"/>
                  </a:cubicBezTo>
                  <a:cubicBezTo>
                    <a:pt x="1580763" y="2723664"/>
                    <a:pt x="1584719" y="2727356"/>
                    <a:pt x="1584983" y="2736851"/>
                  </a:cubicBezTo>
                  <a:cubicBezTo>
                    <a:pt x="1585511" y="2744764"/>
                    <a:pt x="1585511" y="2745028"/>
                    <a:pt x="1586566" y="2738170"/>
                  </a:cubicBezTo>
                  <a:cubicBezTo>
                    <a:pt x="1588412" y="2726301"/>
                    <a:pt x="1592632" y="2729730"/>
                    <a:pt x="1592632" y="2742654"/>
                  </a:cubicBezTo>
                  <a:cubicBezTo>
                    <a:pt x="1592632" y="2752941"/>
                    <a:pt x="1591841" y="2754523"/>
                    <a:pt x="1587093" y="2754523"/>
                  </a:cubicBezTo>
                  <a:cubicBezTo>
                    <a:pt x="1583928" y="2754523"/>
                    <a:pt x="1579708" y="2752413"/>
                    <a:pt x="1577598" y="2750039"/>
                  </a:cubicBezTo>
                  <a:cubicBezTo>
                    <a:pt x="1575488" y="2747402"/>
                    <a:pt x="1574433" y="2746874"/>
                    <a:pt x="1575488" y="2748721"/>
                  </a:cubicBezTo>
                  <a:cubicBezTo>
                    <a:pt x="1576279" y="2750303"/>
                    <a:pt x="1576015" y="2751886"/>
                    <a:pt x="1574697" y="2751886"/>
                  </a:cubicBezTo>
                  <a:cubicBezTo>
                    <a:pt x="1573114" y="2751886"/>
                    <a:pt x="1570213" y="2747402"/>
                    <a:pt x="1567839" y="2742127"/>
                  </a:cubicBezTo>
                  <a:cubicBezTo>
                    <a:pt x="1564146" y="2733950"/>
                    <a:pt x="1563619" y="2733423"/>
                    <a:pt x="1564410" y="2739225"/>
                  </a:cubicBezTo>
                  <a:cubicBezTo>
                    <a:pt x="1564938" y="2743182"/>
                    <a:pt x="1564410" y="2745819"/>
                    <a:pt x="1563355" y="2745028"/>
                  </a:cubicBezTo>
                  <a:cubicBezTo>
                    <a:pt x="1562036" y="2744237"/>
                    <a:pt x="1560981" y="2741335"/>
                    <a:pt x="1560981" y="2738434"/>
                  </a:cubicBezTo>
                  <a:cubicBezTo>
                    <a:pt x="1560981" y="2735533"/>
                    <a:pt x="1559926" y="2733950"/>
                    <a:pt x="1558344" y="2734741"/>
                  </a:cubicBezTo>
                  <a:cubicBezTo>
                    <a:pt x="1556761" y="2735533"/>
                    <a:pt x="1556498" y="2734478"/>
                    <a:pt x="1557289" y="2732368"/>
                  </a:cubicBezTo>
                  <a:cubicBezTo>
                    <a:pt x="1558080" y="2729994"/>
                    <a:pt x="1557553" y="2728148"/>
                    <a:pt x="1555970" y="2728148"/>
                  </a:cubicBezTo>
                  <a:cubicBezTo>
                    <a:pt x="1552278" y="2728148"/>
                    <a:pt x="1552278" y="2730521"/>
                    <a:pt x="1555970" y="2741072"/>
                  </a:cubicBezTo>
                  <a:cubicBezTo>
                    <a:pt x="1558344" y="2747666"/>
                    <a:pt x="1560190" y="2749248"/>
                    <a:pt x="1563883" y="2748457"/>
                  </a:cubicBezTo>
                  <a:cubicBezTo>
                    <a:pt x="1566784" y="2747666"/>
                    <a:pt x="1568894" y="2748193"/>
                    <a:pt x="1568894" y="2749512"/>
                  </a:cubicBezTo>
                  <a:cubicBezTo>
                    <a:pt x="1568894" y="2750831"/>
                    <a:pt x="1567575" y="2751886"/>
                    <a:pt x="1565993" y="2751886"/>
                  </a:cubicBezTo>
                  <a:cubicBezTo>
                    <a:pt x="1564674" y="2751886"/>
                    <a:pt x="1564146" y="2753204"/>
                    <a:pt x="1564938" y="2754523"/>
                  </a:cubicBezTo>
                  <a:cubicBezTo>
                    <a:pt x="1565993" y="2756370"/>
                    <a:pt x="1459700" y="2757161"/>
                    <a:pt x="1247642" y="2757161"/>
                  </a:cubicBezTo>
                  <a:lnTo>
                    <a:pt x="928763" y="2757161"/>
                  </a:lnTo>
                  <a:lnTo>
                    <a:pt x="930082" y="2743973"/>
                  </a:lnTo>
                  <a:cubicBezTo>
                    <a:pt x="931401" y="2729203"/>
                    <a:pt x="927180" y="2720499"/>
                    <a:pt x="921114" y="2725774"/>
                  </a:cubicBezTo>
                  <a:cubicBezTo>
                    <a:pt x="916894" y="2729203"/>
                    <a:pt x="917685" y="2740280"/>
                    <a:pt x="922433" y="2747929"/>
                  </a:cubicBezTo>
                  <a:cubicBezTo>
                    <a:pt x="925334" y="2752941"/>
                    <a:pt x="925598" y="2752677"/>
                    <a:pt x="924543" y="2746083"/>
                  </a:cubicBezTo>
                  <a:cubicBezTo>
                    <a:pt x="924015" y="2741863"/>
                    <a:pt x="924543" y="2738698"/>
                    <a:pt x="925598" y="2738698"/>
                  </a:cubicBezTo>
                  <a:cubicBezTo>
                    <a:pt x="928236" y="2738698"/>
                    <a:pt x="928763" y="2746874"/>
                    <a:pt x="926389" y="2752941"/>
                  </a:cubicBezTo>
                  <a:cubicBezTo>
                    <a:pt x="924807" y="2756897"/>
                    <a:pt x="924279" y="2756897"/>
                    <a:pt x="921114" y="2752677"/>
                  </a:cubicBezTo>
                  <a:cubicBezTo>
                    <a:pt x="917949" y="2748193"/>
                    <a:pt x="917685" y="2748193"/>
                    <a:pt x="917422" y="2752413"/>
                  </a:cubicBezTo>
                  <a:cubicBezTo>
                    <a:pt x="917422" y="2755578"/>
                    <a:pt x="916103" y="2756370"/>
                    <a:pt x="913202" y="2755314"/>
                  </a:cubicBezTo>
                  <a:cubicBezTo>
                    <a:pt x="910300" y="2754259"/>
                    <a:pt x="910036" y="2753204"/>
                    <a:pt x="912147" y="2751886"/>
                  </a:cubicBezTo>
                  <a:cubicBezTo>
                    <a:pt x="914257" y="2750567"/>
                    <a:pt x="913993" y="2749512"/>
                    <a:pt x="911092" y="2748457"/>
                  </a:cubicBezTo>
                  <a:cubicBezTo>
                    <a:pt x="908718" y="2747402"/>
                    <a:pt x="906871" y="2748193"/>
                    <a:pt x="906871" y="2749776"/>
                  </a:cubicBezTo>
                  <a:cubicBezTo>
                    <a:pt x="906871" y="2751358"/>
                    <a:pt x="906080" y="2751886"/>
                    <a:pt x="905289" y="2751094"/>
                  </a:cubicBezTo>
                  <a:cubicBezTo>
                    <a:pt x="903179" y="2749248"/>
                    <a:pt x="909245" y="2733423"/>
                    <a:pt x="912147" y="2733423"/>
                  </a:cubicBezTo>
                  <a:cubicBezTo>
                    <a:pt x="912938" y="2733423"/>
                    <a:pt x="913993" y="2731840"/>
                    <a:pt x="913993" y="2729730"/>
                  </a:cubicBezTo>
                  <a:cubicBezTo>
                    <a:pt x="913993" y="2726829"/>
                    <a:pt x="912938" y="2726565"/>
                    <a:pt x="909245" y="2728939"/>
                  </a:cubicBezTo>
                  <a:cubicBezTo>
                    <a:pt x="906871" y="2730521"/>
                    <a:pt x="905289" y="2733159"/>
                    <a:pt x="906080" y="2735005"/>
                  </a:cubicBezTo>
                  <a:cubicBezTo>
                    <a:pt x="906608" y="2736588"/>
                    <a:pt x="906080" y="2738962"/>
                    <a:pt x="904498" y="2740017"/>
                  </a:cubicBezTo>
                  <a:cubicBezTo>
                    <a:pt x="902915" y="2740808"/>
                    <a:pt x="901596" y="2739489"/>
                    <a:pt x="901333" y="2736851"/>
                  </a:cubicBezTo>
                  <a:cubicBezTo>
                    <a:pt x="901333" y="2732631"/>
                    <a:pt x="901069" y="2732631"/>
                    <a:pt x="898959" y="2737379"/>
                  </a:cubicBezTo>
                  <a:cubicBezTo>
                    <a:pt x="895794" y="2744500"/>
                    <a:pt x="895794" y="2748721"/>
                    <a:pt x="898959" y="2743973"/>
                  </a:cubicBezTo>
                  <a:cubicBezTo>
                    <a:pt x="901069" y="2740808"/>
                    <a:pt x="901596" y="2741072"/>
                    <a:pt x="901596" y="2745292"/>
                  </a:cubicBezTo>
                  <a:cubicBezTo>
                    <a:pt x="901596" y="2748457"/>
                    <a:pt x="902915" y="2752149"/>
                    <a:pt x="904761" y="2753996"/>
                  </a:cubicBezTo>
                  <a:cubicBezTo>
                    <a:pt x="907135" y="2756370"/>
                    <a:pt x="834603" y="2757161"/>
                    <a:pt x="578234" y="2756897"/>
                  </a:cubicBezTo>
                  <a:cubicBezTo>
                    <a:pt x="397035" y="2756633"/>
                    <a:pt x="245376" y="2755842"/>
                    <a:pt x="240893" y="2755314"/>
                  </a:cubicBezTo>
                  <a:close/>
                  <a:moveTo>
                    <a:pt x="1622436" y="2742127"/>
                  </a:moveTo>
                  <a:cubicBezTo>
                    <a:pt x="1620590" y="2741599"/>
                    <a:pt x="1617425" y="2741599"/>
                    <a:pt x="1615842" y="2742127"/>
                  </a:cubicBezTo>
                  <a:cubicBezTo>
                    <a:pt x="1613996" y="2742918"/>
                    <a:pt x="1615315" y="2743445"/>
                    <a:pt x="1619007" y="2743445"/>
                  </a:cubicBezTo>
                  <a:cubicBezTo>
                    <a:pt x="1622700" y="2743445"/>
                    <a:pt x="1624019" y="2742918"/>
                    <a:pt x="1622436" y="2742127"/>
                  </a:cubicBezTo>
                  <a:close/>
                  <a:moveTo>
                    <a:pt x="1621117" y="2723136"/>
                  </a:moveTo>
                  <a:lnTo>
                    <a:pt x="1620590" y="2708366"/>
                  </a:lnTo>
                  <a:lnTo>
                    <a:pt x="1619799" y="2721026"/>
                  </a:lnTo>
                  <a:cubicBezTo>
                    <a:pt x="1619271" y="2727884"/>
                    <a:pt x="1617689" y="2732895"/>
                    <a:pt x="1616106" y="2732104"/>
                  </a:cubicBezTo>
                  <a:cubicBezTo>
                    <a:pt x="1614787" y="2731049"/>
                    <a:pt x="1613732" y="2732104"/>
                    <a:pt x="1613732" y="2734214"/>
                  </a:cubicBezTo>
                  <a:cubicBezTo>
                    <a:pt x="1613732" y="2736060"/>
                    <a:pt x="1615578" y="2737907"/>
                    <a:pt x="1617689" y="2737907"/>
                  </a:cubicBezTo>
                  <a:cubicBezTo>
                    <a:pt x="1620854" y="2737907"/>
                    <a:pt x="1621645" y="2734741"/>
                    <a:pt x="1621117" y="2723136"/>
                  </a:cubicBezTo>
                  <a:close/>
                  <a:moveTo>
                    <a:pt x="1644855" y="2732895"/>
                  </a:moveTo>
                  <a:cubicBezTo>
                    <a:pt x="1643273" y="2728148"/>
                    <a:pt x="1637470" y="2727356"/>
                    <a:pt x="1637470" y="2731840"/>
                  </a:cubicBezTo>
                  <a:cubicBezTo>
                    <a:pt x="1637470" y="2734214"/>
                    <a:pt x="1639316" y="2736060"/>
                    <a:pt x="1641690" y="2736060"/>
                  </a:cubicBezTo>
                  <a:cubicBezTo>
                    <a:pt x="1644064" y="2736060"/>
                    <a:pt x="1645383" y="2734741"/>
                    <a:pt x="1644855" y="2732895"/>
                  </a:cubicBezTo>
                  <a:close/>
                  <a:moveTo>
                    <a:pt x="906871" y="2728148"/>
                  </a:moveTo>
                  <a:cubicBezTo>
                    <a:pt x="908981" y="2726829"/>
                    <a:pt x="909773" y="2724982"/>
                    <a:pt x="908718" y="2723927"/>
                  </a:cubicBezTo>
                  <a:cubicBezTo>
                    <a:pt x="907663" y="2722872"/>
                    <a:pt x="904761" y="2723927"/>
                    <a:pt x="902388" y="2726301"/>
                  </a:cubicBezTo>
                  <a:cubicBezTo>
                    <a:pt x="897640" y="2731049"/>
                    <a:pt x="900278" y="2732368"/>
                    <a:pt x="906871" y="2728148"/>
                  </a:cubicBezTo>
                  <a:close/>
                  <a:moveTo>
                    <a:pt x="1564146" y="2718652"/>
                  </a:moveTo>
                  <a:cubicBezTo>
                    <a:pt x="1562036" y="2714960"/>
                    <a:pt x="1561773" y="2715223"/>
                    <a:pt x="1561773" y="2721290"/>
                  </a:cubicBezTo>
                  <a:cubicBezTo>
                    <a:pt x="1561773" y="2726037"/>
                    <a:pt x="1562564" y="2727620"/>
                    <a:pt x="1564146" y="2726037"/>
                  </a:cubicBezTo>
                  <a:cubicBezTo>
                    <a:pt x="1565993" y="2724191"/>
                    <a:pt x="1565993" y="2721817"/>
                    <a:pt x="1564146" y="2718652"/>
                  </a:cubicBezTo>
                  <a:close/>
                  <a:moveTo>
                    <a:pt x="1603182" y="2720499"/>
                  </a:moveTo>
                  <a:cubicBezTo>
                    <a:pt x="1603182" y="2719180"/>
                    <a:pt x="1603973" y="2715751"/>
                    <a:pt x="1605028" y="2713113"/>
                  </a:cubicBezTo>
                  <a:cubicBezTo>
                    <a:pt x="1606611" y="2708629"/>
                    <a:pt x="1606611" y="2708629"/>
                    <a:pt x="1602391" y="2712850"/>
                  </a:cubicBezTo>
                  <a:cubicBezTo>
                    <a:pt x="1597379" y="2717597"/>
                    <a:pt x="1596588" y="2722872"/>
                    <a:pt x="1600544" y="2722872"/>
                  </a:cubicBezTo>
                  <a:cubicBezTo>
                    <a:pt x="1602127" y="2722872"/>
                    <a:pt x="1603182" y="2721817"/>
                    <a:pt x="1603182" y="2720499"/>
                  </a:cubicBezTo>
                  <a:close/>
                  <a:moveTo>
                    <a:pt x="1594214" y="2716542"/>
                  </a:moveTo>
                  <a:cubicBezTo>
                    <a:pt x="1596852" y="2714432"/>
                    <a:pt x="1598434" y="2712058"/>
                    <a:pt x="1597379" y="2711003"/>
                  </a:cubicBezTo>
                  <a:cubicBezTo>
                    <a:pt x="1596324" y="2709948"/>
                    <a:pt x="1592896" y="2711531"/>
                    <a:pt x="1589731" y="2714696"/>
                  </a:cubicBezTo>
                  <a:cubicBezTo>
                    <a:pt x="1582873" y="2721026"/>
                    <a:pt x="1586302" y="2722345"/>
                    <a:pt x="1594214" y="2716542"/>
                  </a:cubicBezTo>
                  <a:close/>
                  <a:moveTo>
                    <a:pt x="1464711" y="1852473"/>
                  </a:moveTo>
                  <a:cubicBezTo>
                    <a:pt x="1464711" y="1097073"/>
                    <a:pt x="1464447" y="1061729"/>
                    <a:pt x="1459964" y="1045376"/>
                  </a:cubicBezTo>
                  <a:cubicBezTo>
                    <a:pt x="1450996" y="1013461"/>
                    <a:pt x="1437808" y="990515"/>
                    <a:pt x="1414598" y="967304"/>
                  </a:cubicBezTo>
                  <a:cubicBezTo>
                    <a:pt x="1391388" y="943830"/>
                    <a:pt x="1369760" y="930378"/>
                    <a:pt x="1341011" y="921674"/>
                  </a:cubicBezTo>
                  <a:cubicBezTo>
                    <a:pt x="1314899" y="913761"/>
                    <a:pt x="1310943" y="914289"/>
                    <a:pt x="1305931" y="926158"/>
                  </a:cubicBezTo>
                  <a:cubicBezTo>
                    <a:pt x="1288787" y="967831"/>
                    <a:pt x="1247378" y="1005285"/>
                    <a:pt x="1201221" y="1021110"/>
                  </a:cubicBezTo>
                  <a:lnTo>
                    <a:pt x="1179857" y="1028232"/>
                  </a:lnTo>
                  <a:lnTo>
                    <a:pt x="917422" y="1028232"/>
                  </a:lnTo>
                  <a:lnTo>
                    <a:pt x="654986" y="1028232"/>
                  </a:lnTo>
                  <a:lnTo>
                    <a:pt x="633622" y="1021110"/>
                  </a:lnTo>
                  <a:cubicBezTo>
                    <a:pt x="610412" y="1013198"/>
                    <a:pt x="586410" y="998691"/>
                    <a:pt x="567948" y="981811"/>
                  </a:cubicBezTo>
                  <a:cubicBezTo>
                    <a:pt x="555024" y="969678"/>
                    <a:pt x="535242" y="941983"/>
                    <a:pt x="528648" y="925630"/>
                  </a:cubicBezTo>
                  <a:cubicBezTo>
                    <a:pt x="524428" y="915607"/>
                    <a:pt x="524428" y="915607"/>
                    <a:pt x="512559" y="917454"/>
                  </a:cubicBezTo>
                  <a:cubicBezTo>
                    <a:pt x="455852" y="925894"/>
                    <a:pt x="402046" y="970996"/>
                    <a:pt x="380682" y="1027704"/>
                  </a:cubicBezTo>
                  <a:cubicBezTo>
                    <a:pt x="376990" y="1037991"/>
                    <a:pt x="372770" y="1056190"/>
                    <a:pt x="371451" y="1069906"/>
                  </a:cubicBezTo>
                  <a:cubicBezTo>
                    <a:pt x="368550" y="1097336"/>
                    <a:pt x="367758" y="2638998"/>
                    <a:pt x="370660" y="2641899"/>
                  </a:cubicBezTo>
                  <a:cubicBezTo>
                    <a:pt x="371451" y="2642954"/>
                    <a:pt x="618061" y="2643481"/>
                    <a:pt x="918477" y="2643218"/>
                  </a:cubicBezTo>
                  <a:lnTo>
                    <a:pt x="1464711" y="2642426"/>
                  </a:lnTo>
                  <a:lnTo>
                    <a:pt x="1464711" y="1852473"/>
                  </a:lnTo>
                  <a:close/>
                  <a:moveTo>
                    <a:pt x="1168779" y="910069"/>
                  </a:moveTo>
                  <a:cubicBezTo>
                    <a:pt x="1214936" y="890551"/>
                    <a:pt x="1217310" y="828040"/>
                    <a:pt x="1172736" y="805093"/>
                  </a:cubicBezTo>
                  <a:cubicBezTo>
                    <a:pt x="1163240" y="800346"/>
                    <a:pt x="1153745" y="800082"/>
                    <a:pt x="917422" y="800082"/>
                  </a:cubicBezTo>
                  <a:cubicBezTo>
                    <a:pt x="681098" y="800082"/>
                    <a:pt x="671603" y="800346"/>
                    <a:pt x="662108" y="805093"/>
                  </a:cubicBezTo>
                  <a:cubicBezTo>
                    <a:pt x="619116" y="827249"/>
                    <a:pt x="619643" y="888968"/>
                    <a:pt x="662899" y="908486"/>
                  </a:cubicBezTo>
                  <a:cubicBezTo>
                    <a:pt x="672922" y="913234"/>
                    <a:pt x="686373" y="913497"/>
                    <a:pt x="916894" y="913497"/>
                  </a:cubicBezTo>
                  <a:cubicBezTo>
                    <a:pt x="1115237" y="913497"/>
                    <a:pt x="1161922" y="912970"/>
                    <a:pt x="1168779" y="910069"/>
                  </a:cubicBezTo>
                  <a:close/>
                  <a:moveTo>
                    <a:pt x="1802316" y="742319"/>
                  </a:moveTo>
                  <a:cubicBezTo>
                    <a:pt x="1806009" y="740736"/>
                    <a:pt x="1804426" y="740209"/>
                    <a:pt x="1796250" y="740209"/>
                  </a:cubicBezTo>
                  <a:cubicBezTo>
                    <a:pt x="1788865" y="740209"/>
                    <a:pt x="1785964" y="741000"/>
                    <a:pt x="1788337" y="742319"/>
                  </a:cubicBezTo>
                  <a:cubicBezTo>
                    <a:pt x="1792557" y="744957"/>
                    <a:pt x="1795195" y="744957"/>
                    <a:pt x="1802316" y="742319"/>
                  </a:cubicBezTo>
                  <a:close/>
                  <a:moveTo>
                    <a:pt x="1826845" y="737835"/>
                  </a:moveTo>
                  <a:cubicBezTo>
                    <a:pt x="1827637" y="733087"/>
                    <a:pt x="1827373" y="733087"/>
                    <a:pt x="1823944" y="737308"/>
                  </a:cubicBezTo>
                  <a:cubicBezTo>
                    <a:pt x="1821834" y="739945"/>
                    <a:pt x="1819197" y="741000"/>
                    <a:pt x="1818142" y="739945"/>
                  </a:cubicBezTo>
                  <a:cubicBezTo>
                    <a:pt x="1816823" y="738890"/>
                    <a:pt x="1816823" y="739681"/>
                    <a:pt x="1817878" y="741528"/>
                  </a:cubicBezTo>
                  <a:cubicBezTo>
                    <a:pt x="1820779" y="746275"/>
                    <a:pt x="1825790" y="744165"/>
                    <a:pt x="1826845" y="737835"/>
                  </a:cubicBezTo>
                  <a:close/>
                  <a:moveTo>
                    <a:pt x="1835286" y="740736"/>
                  </a:moveTo>
                  <a:cubicBezTo>
                    <a:pt x="1837923" y="737571"/>
                    <a:pt x="1837923" y="736780"/>
                    <a:pt x="1834231" y="736780"/>
                  </a:cubicBezTo>
                  <a:cubicBezTo>
                    <a:pt x="1831857" y="736780"/>
                    <a:pt x="1830010" y="738626"/>
                    <a:pt x="1830010" y="740736"/>
                  </a:cubicBezTo>
                  <a:cubicBezTo>
                    <a:pt x="1830010" y="742846"/>
                    <a:pt x="1830538" y="744693"/>
                    <a:pt x="1831065" y="744693"/>
                  </a:cubicBezTo>
                  <a:cubicBezTo>
                    <a:pt x="1831593" y="744693"/>
                    <a:pt x="1833439" y="742846"/>
                    <a:pt x="1835286" y="740736"/>
                  </a:cubicBezTo>
                  <a:close/>
                  <a:moveTo>
                    <a:pt x="1774622" y="734142"/>
                  </a:moveTo>
                  <a:cubicBezTo>
                    <a:pt x="1771985" y="732296"/>
                    <a:pt x="1771721" y="731505"/>
                    <a:pt x="1774095" y="731505"/>
                  </a:cubicBezTo>
                  <a:cubicBezTo>
                    <a:pt x="1775941" y="731505"/>
                    <a:pt x="1777260" y="728340"/>
                    <a:pt x="1776996" y="724383"/>
                  </a:cubicBezTo>
                  <a:cubicBezTo>
                    <a:pt x="1776996" y="718317"/>
                    <a:pt x="1776468" y="717790"/>
                    <a:pt x="1774886" y="722010"/>
                  </a:cubicBezTo>
                  <a:cubicBezTo>
                    <a:pt x="1773040" y="726494"/>
                    <a:pt x="1772512" y="726230"/>
                    <a:pt x="1767501" y="719372"/>
                  </a:cubicBezTo>
                  <a:cubicBezTo>
                    <a:pt x="1764336" y="715152"/>
                    <a:pt x="1761171" y="712514"/>
                    <a:pt x="1760116" y="713569"/>
                  </a:cubicBezTo>
                  <a:cubicBezTo>
                    <a:pt x="1759061" y="714361"/>
                    <a:pt x="1761171" y="718053"/>
                    <a:pt x="1764599" y="721482"/>
                  </a:cubicBezTo>
                  <a:cubicBezTo>
                    <a:pt x="1770138" y="727021"/>
                    <a:pt x="1770138" y="727549"/>
                    <a:pt x="1765654" y="728340"/>
                  </a:cubicBezTo>
                  <a:cubicBezTo>
                    <a:pt x="1761434" y="729131"/>
                    <a:pt x="1761698" y="730186"/>
                    <a:pt x="1768292" y="734406"/>
                  </a:cubicBezTo>
                  <a:cubicBezTo>
                    <a:pt x="1772248" y="737044"/>
                    <a:pt x="1776205" y="738626"/>
                    <a:pt x="1776996" y="737835"/>
                  </a:cubicBezTo>
                  <a:cubicBezTo>
                    <a:pt x="1777787" y="737044"/>
                    <a:pt x="1776732" y="735461"/>
                    <a:pt x="1774622" y="734142"/>
                  </a:cubicBezTo>
                  <a:close/>
                  <a:moveTo>
                    <a:pt x="1806273" y="734670"/>
                  </a:moveTo>
                  <a:cubicBezTo>
                    <a:pt x="1806273" y="733615"/>
                    <a:pt x="1801789" y="732824"/>
                    <a:pt x="1796514" y="733351"/>
                  </a:cubicBezTo>
                  <a:lnTo>
                    <a:pt x="1786491" y="734142"/>
                  </a:lnTo>
                  <a:lnTo>
                    <a:pt x="1795722" y="730714"/>
                  </a:lnTo>
                  <a:lnTo>
                    <a:pt x="1804954" y="727549"/>
                  </a:lnTo>
                  <a:lnTo>
                    <a:pt x="1804954" y="703283"/>
                  </a:lnTo>
                  <a:cubicBezTo>
                    <a:pt x="1804954" y="690095"/>
                    <a:pt x="1804163" y="680600"/>
                    <a:pt x="1803108" y="682182"/>
                  </a:cubicBezTo>
                  <a:cubicBezTo>
                    <a:pt x="1801789" y="684292"/>
                    <a:pt x="1800998" y="683765"/>
                    <a:pt x="1800998" y="680864"/>
                  </a:cubicBezTo>
                  <a:cubicBezTo>
                    <a:pt x="1800998" y="678226"/>
                    <a:pt x="1802580" y="676116"/>
                    <a:pt x="1804426" y="675852"/>
                  </a:cubicBezTo>
                  <a:cubicBezTo>
                    <a:pt x="1806009" y="675852"/>
                    <a:pt x="1805218" y="674797"/>
                    <a:pt x="1802316" y="673478"/>
                  </a:cubicBezTo>
                  <a:cubicBezTo>
                    <a:pt x="1798096" y="671632"/>
                    <a:pt x="1797832" y="671104"/>
                    <a:pt x="1801525" y="671104"/>
                  </a:cubicBezTo>
                  <a:cubicBezTo>
                    <a:pt x="1803899" y="670841"/>
                    <a:pt x="1806800" y="669522"/>
                    <a:pt x="1807855" y="667939"/>
                  </a:cubicBezTo>
                  <a:cubicBezTo>
                    <a:pt x="1810229" y="663983"/>
                    <a:pt x="1804954" y="659235"/>
                    <a:pt x="1800734" y="661873"/>
                  </a:cubicBezTo>
                  <a:cubicBezTo>
                    <a:pt x="1798360" y="663192"/>
                    <a:pt x="1798624" y="664247"/>
                    <a:pt x="1802580" y="665829"/>
                  </a:cubicBezTo>
                  <a:cubicBezTo>
                    <a:pt x="1807328" y="667676"/>
                    <a:pt x="1807328" y="667939"/>
                    <a:pt x="1802316" y="667939"/>
                  </a:cubicBezTo>
                  <a:cubicBezTo>
                    <a:pt x="1799151" y="668203"/>
                    <a:pt x="1795459" y="669522"/>
                    <a:pt x="1793612" y="671368"/>
                  </a:cubicBezTo>
                  <a:cubicBezTo>
                    <a:pt x="1791239" y="673742"/>
                    <a:pt x="1790447" y="673215"/>
                    <a:pt x="1790184" y="668203"/>
                  </a:cubicBezTo>
                  <a:cubicBezTo>
                    <a:pt x="1789920" y="662400"/>
                    <a:pt x="1789656" y="662400"/>
                    <a:pt x="1788074" y="669522"/>
                  </a:cubicBezTo>
                  <a:cubicBezTo>
                    <a:pt x="1787019" y="674006"/>
                    <a:pt x="1787019" y="688776"/>
                    <a:pt x="1788074" y="702492"/>
                  </a:cubicBezTo>
                  <a:lnTo>
                    <a:pt x="1789920" y="727549"/>
                  </a:lnTo>
                  <a:lnTo>
                    <a:pt x="1789392" y="701437"/>
                  </a:lnTo>
                  <a:cubicBezTo>
                    <a:pt x="1789129" y="687194"/>
                    <a:pt x="1789656" y="677698"/>
                    <a:pt x="1790711" y="680336"/>
                  </a:cubicBezTo>
                  <a:cubicBezTo>
                    <a:pt x="1791766" y="683237"/>
                    <a:pt x="1792821" y="695106"/>
                    <a:pt x="1792821" y="707239"/>
                  </a:cubicBezTo>
                  <a:cubicBezTo>
                    <a:pt x="1793085" y="724647"/>
                    <a:pt x="1792294" y="728867"/>
                    <a:pt x="1789129" y="728867"/>
                  </a:cubicBezTo>
                  <a:cubicBezTo>
                    <a:pt x="1787019" y="728867"/>
                    <a:pt x="1785172" y="730714"/>
                    <a:pt x="1785172" y="732824"/>
                  </a:cubicBezTo>
                  <a:cubicBezTo>
                    <a:pt x="1785172" y="735725"/>
                    <a:pt x="1788074" y="736780"/>
                    <a:pt x="1795722" y="736780"/>
                  </a:cubicBezTo>
                  <a:cubicBezTo>
                    <a:pt x="1801525" y="736780"/>
                    <a:pt x="1806273" y="735725"/>
                    <a:pt x="1806273" y="734670"/>
                  </a:cubicBezTo>
                  <a:close/>
                  <a:moveTo>
                    <a:pt x="1821570" y="698008"/>
                  </a:moveTo>
                  <a:cubicBezTo>
                    <a:pt x="1821834" y="677962"/>
                    <a:pt x="1821307" y="662928"/>
                    <a:pt x="1820515" y="664774"/>
                  </a:cubicBezTo>
                  <a:cubicBezTo>
                    <a:pt x="1819460" y="666884"/>
                    <a:pt x="1816823" y="665566"/>
                    <a:pt x="1812866" y="660818"/>
                  </a:cubicBezTo>
                  <a:cubicBezTo>
                    <a:pt x="1809174" y="656862"/>
                    <a:pt x="1806273" y="655015"/>
                    <a:pt x="1806273" y="656598"/>
                  </a:cubicBezTo>
                  <a:cubicBezTo>
                    <a:pt x="1806273" y="658444"/>
                    <a:pt x="1808119" y="660290"/>
                    <a:pt x="1810229" y="661345"/>
                  </a:cubicBezTo>
                  <a:cubicBezTo>
                    <a:pt x="1812339" y="662137"/>
                    <a:pt x="1814185" y="664511"/>
                    <a:pt x="1814185" y="666884"/>
                  </a:cubicBezTo>
                  <a:cubicBezTo>
                    <a:pt x="1814185" y="668994"/>
                    <a:pt x="1815240" y="670841"/>
                    <a:pt x="1816823" y="670841"/>
                  </a:cubicBezTo>
                  <a:cubicBezTo>
                    <a:pt x="1818405" y="670841"/>
                    <a:pt x="1819197" y="683501"/>
                    <a:pt x="1818669" y="703547"/>
                  </a:cubicBezTo>
                  <a:cubicBezTo>
                    <a:pt x="1818405" y="721482"/>
                    <a:pt x="1818933" y="735725"/>
                    <a:pt x="1819988" y="735198"/>
                  </a:cubicBezTo>
                  <a:cubicBezTo>
                    <a:pt x="1820779" y="734670"/>
                    <a:pt x="1821570" y="717790"/>
                    <a:pt x="1821570" y="698008"/>
                  </a:cubicBezTo>
                  <a:close/>
                  <a:moveTo>
                    <a:pt x="1835549" y="690886"/>
                  </a:moveTo>
                  <a:cubicBezTo>
                    <a:pt x="1835286" y="667676"/>
                    <a:pt x="1833967" y="646575"/>
                    <a:pt x="1832384" y="644201"/>
                  </a:cubicBezTo>
                  <a:cubicBezTo>
                    <a:pt x="1830802" y="641300"/>
                    <a:pt x="1831065" y="639190"/>
                    <a:pt x="1832648" y="638662"/>
                  </a:cubicBezTo>
                  <a:cubicBezTo>
                    <a:pt x="1834494" y="638135"/>
                    <a:pt x="1833967" y="635761"/>
                    <a:pt x="1831857" y="632596"/>
                  </a:cubicBezTo>
                  <a:cubicBezTo>
                    <a:pt x="1828955" y="628903"/>
                    <a:pt x="1823417" y="627057"/>
                    <a:pt x="1811548" y="626002"/>
                  </a:cubicBezTo>
                  <a:cubicBezTo>
                    <a:pt x="1802580" y="625211"/>
                    <a:pt x="1794931" y="625211"/>
                    <a:pt x="1794140" y="626266"/>
                  </a:cubicBezTo>
                  <a:cubicBezTo>
                    <a:pt x="1792294" y="629431"/>
                    <a:pt x="1802844" y="631805"/>
                    <a:pt x="1813394" y="630750"/>
                  </a:cubicBezTo>
                  <a:cubicBezTo>
                    <a:pt x="1822098" y="630222"/>
                    <a:pt x="1823153" y="630750"/>
                    <a:pt x="1825527" y="637607"/>
                  </a:cubicBezTo>
                  <a:cubicBezTo>
                    <a:pt x="1827637" y="644201"/>
                    <a:pt x="1827109" y="646048"/>
                    <a:pt x="1822362" y="650004"/>
                  </a:cubicBezTo>
                  <a:cubicBezTo>
                    <a:pt x="1817087" y="654224"/>
                    <a:pt x="1814185" y="662137"/>
                    <a:pt x="1819197" y="659235"/>
                  </a:cubicBezTo>
                  <a:cubicBezTo>
                    <a:pt x="1823417" y="656598"/>
                    <a:pt x="1824735" y="665302"/>
                    <a:pt x="1824735" y="695898"/>
                  </a:cubicBezTo>
                  <a:cubicBezTo>
                    <a:pt x="1824735" y="728604"/>
                    <a:pt x="1826054" y="734934"/>
                    <a:pt x="1832121" y="733615"/>
                  </a:cubicBezTo>
                  <a:cubicBezTo>
                    <a:pt x="1835549" y="732824"/>
                    <a:pt x="1836077" y="726494"/>
                    <a:pt x="1835549" y="690886"/>
                  </a:cubicBezTo>
                  <a:close/>
                  <a:moveTo>
                    <a:pt x="1744818" y="728340"/>
                  </a:moveTo>
                  <a:cubicBezTo>
                    <a:pt x="1745873" y="726494"/>
                    <a:pt x="1746664" y="710404"/>
                    <a:pt x="1746928" y="692996"/>
                  </a:cubicBezTo>
                  <a:cubicBezTo>
                    <a:pt x="1746928" y="668467"/>
                    <a:pt x="1746137" y="661345"/>
                    <a:pt x="1743763" y="662137"/>
                  </a:cubicBezTo>
                  <a:cubicBezTo>
                    <a:pt x="1741917" y="662928"/>
                    <a:pt x="1740334" y="662137"/>
                    <a:pt x="1740334" y="660554"/>
                  </a:cubicBezTo>
                  <a:cubicBezTo>
                    <a:pt x="1740334" y="658972"/>
                    <a:pt x="1739279" y="657653"/>
                    <a:pt x="1737697" y="657653"/>
                  </a:cubicBezTo>
                  <a:cubicBezTo>
                    <a:pt x="1736378" y="657653"/>
                    <a:pt x="1735587" y="668731"/>
                    <a:pt x="1735850" y="684029"/>
                  </a:cubicBezTo>
                  <a:cubicBezTo>
                    <a:pt x="1736378" y="704074"/>
                    <a:pt x="1735587" y="710668"/>
                    <a:pt x="1732685" y="711723"/>
                  </a:cubicBezTo>
                  <a:cubicBezTo>
                    <a:pt x="1730311" y="712778"/>
                    <a:pt x="1729520" y="711459"/>
                    <a:pt x="1730575" y="707239"/>
                  </a:cubicBezTo>
                  <a:cubicBezTo>
                    <a:pt x="1731630" y="703810"/>
                    <a:pt x="1732421" y="690886"/>
                    <a:pt x="1732685" y="678226"/>
                  </a:cubicBezTo>
                  <a:cubicBezTo>
                    <a:pt x="1732949" y="659499"/>
                    <a:pt x="1734004" y="655015"/>
                    <a:pt x="1737433" y="654224"/>
                  </a:cubicBezTo>
                  <a:cubicBezTo>
                    <a:pt x="1740070" y="653433"/>
                    <a:pt x="1739543" y="652905"/>
                    <a:pt x="1735850" y="652641"/>
                  </a:cubicBezTo>
                  <a:cubicBezTo>
                    <a:pt x="1732421" y="652641"/>
                    <a:pt x="1729784" y="653169"/>
                    <a:pt x="1729784" y="654488"/>
                  </a:cubicBezTo>
                  <a:cubicBezTo>
                    <a:pt x="1727938" y="698535"/>
                    <a:pt x="1728993" y="725175"/>
                    <a:pt x="1732421" y="728076"/>
                  </a:cubicBezTo>
                  <a:cubicBezTo>
                    <a:pt x="1737433" y="732296"/>
                    <a:pt x="1742180" y="732296"/>
                    <a:pt x="1744818" y="728340"/>
                  </a:cubicBezTo>
                  <a:close/>
                  <a:moveTo>
                    <a:pt x="1760643" y="723592"/>
                  </a:moveTo>
                  <a:cubicBezTo>
                    <a:pt x="1761434" y="720955"/>
                    <a:pt x="1761171" y="720691"/>
                    <a:pt x="1759588" y="722537"/>
                  </a:cubicBezTo>
                  <a:cubicBezTo>
                    <a:pt x="1758533" y="724120"/>
                    <a:pt x="1755632" y="726230"/>
                    <a:pt x="1753522" y="727021"/>
                  </a:cubicBezTo>
                  <a:cubicBezTo>
                    <a:pt x="1750621" y="728340"/>
                    <a:pt x="1751148" y="728604"/>
                    <a:pt x="1754577" y="728076"/>
                  </a:cubicBezTo>
                  <a:cubicBezTo>
                    <a:pt x="1757478" y="727812"/>
                    <a:pt x="1760116" y="725702"/>
                    <a:pt x="1760643" y="723592"/>
                  </a:cubicBezTo>
                  <a:close/>
                  <a:moveTo>
                    <a:pt x="911355" y="720163"/>
                  </a:moveTo>
                  <a:cubicBezTo>
                    <a:pt x="915312" y="721746"/>
                    <a:pt x="915048" y="722010"/>
                    <a:pt x="910564" y="724120"/>
                  </a:cubicBezTo>
                  <a:cubicBezTo>
                    <a:pt x="907135" y="725438"/>
                    <a:pt x="908190" y="725702"/>
                    <a:pt x="914520" y="724911"/>
                  </a:cubicBezTo>
                  <a:cubicBezTo>
                    <a:pt x="923224" y="723856"/>
                    <a:pt x="935621" y="715679"/>
                    <a:pt x="928499" y="715679"/>
                  </a:cubicBezTo>
                  <a:cubicBezTo>
                    <a:pt x="926653" y="715679"/>
                    <a:pt x="925334" y="717262"/>
                    <a:pt x="925334" y="719108"/>
                  </a:cubicBezTo>
                  <a:cubicBezTo>
                    <a:pt x="925334" y="721218"/>
                    <a:pt x="924543" y="721218"/>
                    <a:pt x="922960" y="718581"/>
                  </a:cubicBezTo>
                  <a:cubicBezTo>
                    <a:pt x="921642" y="716471"/>
                    <a:pt x="918740" y="715679"/>
                    <a:pt x="916630" y="716471"/>
                  </a:cubicBezTo>
                  <a:cubicBezTo>
                    <a:pt x="914257" y="717262"/>
                    <a:pt x="911092" y="716207"/>
                    <a:pt x="909509" y="714097"/>
                  </a:cubicBezTo>
                  <a:cubicBezTo>
                    <a:pt x="905025" y="708822"/>
                    <a:pt x="896321" y="709349"/>
                    <a:pt x="896585" y="715152"/>
                  </a:cubicBezTo>
                  <a:cubicBezTo>
                    <a:pt x="896585" y="717790"/>
                    <a:pt x="897376" y="718317"/>
                    <a:pt x="898168" y="716471"/>
                  </a:cubicBezTo>
                  <a:cubicBezTo>
                    <a:pt x="898695" y="714624"/>
                    <a:pt x="901333" y="713042"/>
                    <a:pt x="903706" y="713042"/>
                  </a:cubicBezTo>
                  <a:cubicBezTo>
                    <a:pt x="906871" y="713042"/>
                    <a:pt x="907135" y="713833"/>
                    <a:pt x="904761" y="716207"/>
                  </a:cubicBezTo>
                  <a:cubicBezTo>
                    <a:pt x="902915" y="718053"/>
                    <a:pt x="901596" y="721218"/>
                    <a:pt x="901596" y="723592"/>
                  </a:cubicBezTo>
                  <a:cubicBezTo>
                    <a:pt x="901860" y="726757"/>
                    <a:pt x="902124" y="726757"/>
                    <a:pt x="904498" y="723065"/>
                  </a:cubicBezTo>
                  <a:cubicBezTo>
                    <a:pt x="906080" y="720163"/>
                    <a:pt x="908718" y="719108"/>
                    <a:pt x="911355" y="720163"/>
                  </a:cubicBezTo>
                  <a:close/>
                  <a:moveTo>
                    <a:pt x="1777260" y="706975"/>
                  </a:moveTo>
                  <a:cubicBezTo>
                    <a:pt x="1777260" y="705920"/>
                    <a:pt x="1775413" y="706448"/>
                    <a:pt x="1773303" y="708822"/>
                  </a:cubicBezTo>
                  <a:cubicBezTo>
                    <a:pt x="1771193" y="710932"/>
                    <a:pt x="1769347" y="714361"/>
                    <a:pt x="1769347" y="716207"/>
                  </a:cubicBezTo>
                  <a:cubicBezTo>
                    <a:pt x="1769611" y="719900"/>
                    <a:pt x="1777260" y="710932"/>
                    <a:pt x="1777260" y="706975"/>
                  </a:cubicBezTo>
                  <a:close/>
                  <a:moveTo>
                    <a:pt x="1772512" y="683237"/>
                  </a:moveTo>
                  <a:cubicBezTo>
                    <a:pt x="1773040" y="669522"/>
                    <a:pt x="1774358" y="661873"/>
                    <a:pt x="1776205" y="662137"/>
                  </a:cubicBezTo>
                  <a:cubicBezTo>
                    <a:pt x="1777787" y="662400"/>
                    <a:pt x="1779106" y="661082"/>
                    <a:pt x="1779106" y="658972"/>
                  </a:cubicBezTo>
                  <a:cubicBezTo>
                    <a:pt x="1779106" y="656862"/>
                    <a:pt x="1778051" y="655807"/>
                    <a:pt x="1776732" y="656598"/>
                  </a:cubicBezTo>
                  <a:cubicBezTo>
                    <a:pt x="1775677" y="657389"/>
                    <a:pt x="1774622" y="656598"/>
                    <a:pt x="1774622" y="655279"/>
                  </a:cubicBezTo>
                  <a:cubicBezTo>
                    <a:pt x="1774622" y="653697"/>
                    <a:pt x="1772512" y="652378"/>
                    <a:pt x="1770138" y="652378"/>
                  </a:cubicBezTo>
                  <a:cubicBezTo>
                    <a:pt x="1766710" y="652378"/>
                    <a:pt x="1766446" y="653169"/>
                    <a:pt x="1768820" y="655543"/>
                  </a:cubicBezTo>
                  <a:cubicBezTo>
                    <a:pt x="1773303" y="660027"/>
                    <a:pt x="1772776" y="663192"/>
                    <a:pt x="1768028" y="661345"/>
                  </a:cubicBezTo>
                  <a:cubicBezTo>
                    <a:pt x="1765918" y="660290"/>
                    <a:pt x="1764072" y="657917"/>
                    <a:pt x="1764072" y="655543"/>
                  </a:cubicBezTo>
                  <a:cubicBezTo>
                    <a:pt x="1764072" y="653433"/>
                    <a:pt x="1763281" y="652378"/>
                    <a:pt x="1762226" y="653433"/>
                  </a:cubicBezTo>
                  <a:cubicBezTo>
                    <a:pt x="1760116" y="655279"/>
                    <a:pt x="1761171" y="705129"/>
                    <a:pt x="1763281" y="708558"/>
                  </a:cubicBezTo>
                  <a:cubicBezTo>
                    <a:pt x="1763808" y="709613"/>
                    <a:pt x="1766182" y="709349"/>
                    <a:pt x="1768292" y="707767"/>
                  </a:cubicBezTo>
                  <a:cubicBezTo>
                    <a:pt x="1770666" y="705657"/>
                    <a:pt x="1771985" y="697480"/>
                    <a:pt x="1772512" y="683237"/>
                  </a:cubicBezTo>
                  <a:close/>
                  <a:moveTo>
                    <a:pt x="912674" y="692996"/>
                  </a:moveTo>
                  <a:cubicBezTo>
                    <a:pt x="910564" y="689304"/>
                    <a:pt x="910300" y="689567"/>
                    <a:pt x="910300" y="695634"/>
                  </a:cubicBezTo>
                  <a:cubicBezTo>
                    <a:pt x="910300" y="700382"/>
                    <a:pt x="911092" y="701964"/>
                    <a:pt x="912674" y="700382"/>
                  </a:cubicBezTo>
                  <a:cubicBezTo>
                    <a:pt x="914520" y="698535"/>
                    <a:pt x="914520" y="696161"/>
                    <a:pt x="912674" y="692996"/>
                  </a:cubicBezTo>
                  <a:close/>
                  <a:moveTo>
                    <a:pt x="1779106" y="678226"/>
                  </a:moveTo>
                  <a:cubicBezTo>
                    <a:pt x="1778315" y="676116"/>
                    <a:pt x="1777523" y="676907"/>
                    <a:pt x="1777523" y="679808"/>
                  </a:cubicBezTo>
                  <a:cubicBezTo>
                    <a:pt x="1777260" y="682710"/>
                    <a:pt x="1778051" y="684292"/>
                    <a:pt x="1778842" y="683237"/>
                  </a:cubicBezTo>
                  <a:cubicBezTo>
                    <a:pt x="1779633" y="682446"/>
                    <a:pt x="1779897" y="680072"/>
                    <a:pt x="1779106" y="678226"/>
                  </a:cubicBezTo>
                  <a:close/>
                  <a:moveTo>
                    <a:pt x="1803635" y="655015"/>
                  </a:moveTo>
                  <a:cubicBezTo>
                    <a:pt x="1803635" y="652114"/>
                    <a:pt x="1794931" y="653169"/>
                    <a:pt x="1791502" y="656334"/>
                  </a:cubicBezTo>
                  <a:cubicBezTo>
                    <a:pt x="1789392" y="658180"/>
                    <a:pt x="1789392" y="659763"/>
                    <a:pt x="1791502" y="661873"/>
                  </a:cubicBezTo>
                  <a:cubicBezTo>
                    <a:pt x="1793612" y="664247"/>
                    <a:pt x="1795459" y="664247"/>
                    <a:pt x="1799151" y="661082"/>
                  </a:cubicBezTo>
                  <a:cubicBezTo>
                    <a:pt x="1801525" y="658708"/>
                    <a:pt x="1803635" y="656070"/>
                    <a:pt x="1803635" y="655015"/>
                  </a:cubicBezTo>
                  <a:close/>
                  <a:moveTo>
                    <a:pt x="1748247" y="656598"/>
                  </a:moveTo>
                  <a:cubicBezTo>
                    <a:pt x="1748247" y="655807"/>
                    <a:pt x="1747192" y="654488"/>
                    <a:pt x="1745609" y="653697"/>
                  </a:cubicBezTo>
                  <a:cubicBezTo>
                    <a:pt x="1744290" y="652905"/>
                    <a:pt x="1742972" y="653433"/>
                    <a:pt x="1742972" y="654752"/>
                  </a:cubicBezTo>
                  <a:cubicBezTo>
                    <a:pt x="1742972" y="656334"/>
                    <a:pt x="1744290" y="657653"/>
                    <a:pt x="1745609" y="657653"/>
                  </a:cubicBezTo>
                  <a:cubicBezTo>
                    <a:pt x="1747192" y="657653"/>
                    <a:pt x="1748247" y="657125"/>
                    <a:pt x="1748247" y="656598"/>
                  </a:cubicBezTo>
                  <a:close/>
                  <a:moveTo>
                    <a:pt x="1821834" y="644993"/>
                  </a:moveTo>
                  <a:cubicBezTo>
                    <a:pt x="1823944" y="640772"/>
                    <a:pt x="1823153" y="640245"/>
                    <a:pt x="1814713" y="639717"/>
                  </a:cubicBezTo>
                  <a:cubicBezTo>
                    <a:pt x="1809438" y="639454"/>
                    <a:pt x="1801789" y="638399"/>
                    <a:pt x="1797832" y="637607"/>
                  </a:cubicBezTo>
                  <a:cubicBezTo>
                    <a:pt x="1793612" y="636816"/>
                    <a:pt x="1790447" y="637344"/>
                    <a:pt x="1790447" y="638662"/>
                  </a:cubicBezTo>
                  <a:cubicBezTo>
                    <a:pt x="1790447" y="639981"/>
                    <a:pt x="1794667" y="641036"/>
                    <a:pt x="1799943" y="641300"/>
                  </a:cubicBezTo>
                  <a:cubicBezTo>
                    <a:pt x="1812603" y="641827"/>
                    <a:pt x="1819988" y="644201"/>
                    <a:pt x="1818142" y="647366"/>
                  </a:cubicBezTo>
                  <a:cubicBezTo>
                    <a:pt x="1817087" y="648685"/>
                    <a:pt x="1817087" y="649740"/>
                    <a:pt x="1817878" y="649740"/>
                  </a:cubicBezTo>
                  <a:cubicBezTo>
                    <a:pt x="1818669" y="649740"/>
                    <a:pt x="1820515" y="647630"/>
                    <a:pt x="1821834" y="644993"/>
                  </a:cubicBezTo>
                  <a:close/>
                  <a:moveTo>
                    <a:pt x="1821834" y="635497"/>
                  </a:moveTo>
                  <a:cubicBezTo>
                    <a:pt x="1821307" y="634970"/>
                    <a:pt x="1813658" y="633915"/>
                    <a:pt x="1804954" y="633123"/>
                  </a:cubicBezTo>
                  <a:cubicBezTo>
                    <a:pt x="1795459" y="632332"/>
                    <a:pt x="1791239" y="632596"/>
                    <a:pt x="1794404" y="633915"/>
                  </a:cubicBezTo>
                  <a:cubicBezTo>
                    <a:pt x="1799415" y="636025"/>
                    <a:pt x="1824208" y="637607"/>
                    <a:pt x="1821834" y="635497"/>
                  </a:cubicBezTo>
                  <a:close/>
                  <a:moveTo>
                    <a:pt x="687428" y="165218"/>
                  </a:moveTo>
                  <a:lnTo>
                    <a:pt x="686637" y="107719"/>
                  </a:lnTo>
                  <a:lnTo>
                    <a:pt x="600917" y="107719"/>
                  </a:lnTo>
                  <a:lnTo>
                    <a:pt x="515197" y="107719"/>
                  </a:lnTo>
                  <a:lnTo>
                    <a:pt x="514405" y="165218"/>
                  </a:lnTo>
                  <a:lnTo>
                    <a:pt x="513878" y="222453"/>
                  </a:lnTo>
                  <a:lnTo>
                    <a:pt x="600917" y="222453"/>
                  </a:lnTo>
                  <a:lnTo>
                    <a:pt x="687956" y="222453"/>
                  </a:lnTo>
                  <a:lnTo>
                    <a:pt x="687428" y="165218"/>
                  </a:lnTo>
                  <a:close/>
                  <a:moveTo>
                    <a:pt x="1320438" y="165218"/>
                  </a:moveTo>
                  <a:lnTo>
                    <a:pt x="1319646" y="107719"/>
                  </a:lnTo>
                  <a:lnTo>
                    <a:pt x="1233926" y="107719"/>
                  </a:lnTo>
                  <a:lnTo>
                    <a:pt x="1148206" y="107719"/>
                  </a:lnTo>
                  <a:lnTo>
                    <a:pt x="1147415" y="161789"/>
                  </a:lnTo>
                  <a:cubicBezTo>
                    <a:pt x="1147151" y="191330"/>
                    <a:pt x="1147415" y="217178"/>
                    <a:pt x="1147943" y="219025"/>
                  </a:cubicBezTo>
                  <a:cubicBezTo>
                    <a:pt x="1148998" y="221662"/>
                    <a:pt x="1167988" y="222453"/>
                    <a:pt x="1235245" y="222453"/>
                  </a:cubicBezTo>
                  <a:lnTo>
                    <a:pt x="1320965" y="222453"/>
                  </a:lnTo>
                  <a:lnTo>
                    <a:pt x="1320438" y="165218"/>
                  </a:lnTo>
                  <a:close/>
                </a:path>
              </a:pathLst>
            </a:custGeom>
            <a:solidFill>
              <a:srgbClr val="000000"/>
            </a:solidFill>
            <a:ln w="263" cap="flat">
              <a:noFill/>
              <a:prstDash val="solid"/>
              <a:miter/>
            </a:ln>
          </p:spPr>
          <p:txBody>
            <a:bodyPr rtlCol="0" anchor="ctr"/>
            <a:lstStyle/>
            <a:p>
              <a:endParaRPr lang="de-DE" dirty="0"/>
            </a:p>
          </p:txBody>
        </p:sp>
        <p:sp>
          <p:nvSpPr>
            <p:cNvPr id="25" name="Freihandform: Form 24">
              <a:extLst>
                <a:ext uri="{FF2B5EF4-FFF2-40B4-BE49-F238E27FC236}">
                  <a16:creationId xmlns:a16="http://schemas.microsoft.com/office/drawing/2014/main" id="{2E4E434C-A665-A1BA-D76C-48471FD1923E}"/>
                </a:ext>
              </a:extLst>
            </p:cNvPr>
            <p:cNvSpPr/>
            <p:nvPr/>
          </p:nvSpPr>
          <p:spPr>
            <a:xfrm flipV="1">
              <a:off x="3246510" y="1973970"/>
              <a:ext cx="113106" cy="402753"/>
            </a:xfrm>
            <a:custGeom>
              <a:avLst/>
              <a:gdLst>
                <a:gd name="connsiteX0" fmla="*/ 32082 w 113106"/>
                <a:gd name="connsiteY0" fmla="*/ 388853 h 402753"/>
                <a:gd name="connsiteX1" fmla="*/ 168 w 113106"/>
                <a:gd name="connsiteY1" fmla="*/ 359840 h 402753"/>
                <a:gd name="connsiteX2" fmla="*/ -4844 w 113106"/>
                <a:gd name="connsiteY2" fmla="*/ 187343 h 402753"/>
                <a:gd name="connsiteX3" fmla="*/ -4052 w 113106"/>
                <a:gd name="connsiteY3" fmla="*/ 26714 h 402753"/>
                <a:gd name="connsiteX4" fmla="*/ 3333 w 113106"/>
                <a:gd name="connsiteY4" fmla="*/ 15637 h 402753"/>
                <a:gd name="connsiteX5" fmla="*/ 46588 w 113106"/>
                <a:gd name="connsiteY5" fmla="*/ -10475 h 402753"/>
                <a:gd name="connsiteX6" fmla="*/ 102768 w 113106"/>
                <a:gd name="connsiteY6" fmla="*/ 20648 h 402753"/>
                <a:gd name="connsiteX7" fmla="*/ 108043 w 113106"/>
                <a:gd name="connsiteY7" fmla="*/ 190508 h 402753"/>
                <a:gd name="connsiteX8" fmla="*/ 102768 w 113106"/>
                <a:gd name="connsiteY8" fmla="*/ 360367 h 402753"/>
                <a:gd name="connsiteX9" fmla="*/ 32082 w 113106"/>
                <a:gd name="connsiteY9" fmla="*/ 388853 h 40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106" h="402753">
                  <a:moveTo>
                    <a:pt x="32082" y="388853"/>
                  </a:moveTo>
                  <a:cubicBezTo>
                    <a:pt x="18894" y="383842"/>
                    <a:pt x="6234" y="372500"/>
                    <a:pt x="168" y="359840"/>
                  </a:cubicBezTo>
                  <a:cubicBezTo>
                    <a:pt x="-5371" y="348235"/>
                    <a:pt x="-5371" y="346916"/>
                    <a:pt x="-4844" y="187343"/>
                  </a:cubicBezTo>
                  <a:lnTo>
                    <a:pt x="-4052" y="26714"/>
                  </a:lnTo>
                  <a:lnTo>
                    <a:pt x="3333" y="15637"/>
                  </a:lnTo>
                  <a:cubicBezTo>
                    <a:pt x="13619" y="-189"/>
                    <a:pt x="28126" y="-8893"/>
                    <a:pt x="46588" y="-10475"/>
                  </a:cubicBezTo>
                  <a:cubicBezTo>
                    <a:pt x="70590" y="-12585"/>
                    <a:pt x="91954" y="-716"/>
                    <a:pt x="102768" y="20648"/>
                  </a:cubicBezTo>
                  <a:cubicBezTo>
                    <a:pt x="107779" y="30407"/>
                    <a:pt x="108043" y="37001"/>
                    <a:pt x="108043" y="190508"/>
                  </a:cubicBezTo>
                  <a:cubicBezTo>
                    <a:pt x="108043" y="344014"/>
                    <a:pt x="107779" y="350608"/>
                    <a:pt x="102768" y="360367"/>
                  </a:cubicBezTo>
                  <a:cubicBezTo>
                    <a:pt x="89844" y="385952"/>
                    <a:pt x="58721" y="398348"/>
                    <a:pt x="32082" y="388853"/>
                  </a:cubicBezTo>
                  <a:close/>
                </a:path>
              </a:pathLst>
            </a:custGeom>
            <a:solidFill>
              <a:srgbClr val="000000"/>
            </a:solidFill>
            <a:ln w="26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2627C119-33BD-72BA-1278-BF752BFEBE42}"/>
                </a:ext>
              </a:extLst>
            </p:cNvPr>
            <p:cNvSpPr/>
            <p:nvPr/>
          </p:nvSpPr>
          <p:spPr>
            <a:xfrm flipV="1">
              <a:off x="3475664" y="1974641"/>
              <a:ext cx="114742" cy="402095"/>
            </a:xfrm>
            <a:custGeom>
              <a:avLst/>
              <a:gdLst>
                <a:gd name="connsiteX0" fmla="*/ 32400 w 114742"/>
                <a:gd name="connsiteY0" fmla="*/ 388604 h 402095"/>
                <a:gd name="connsiteX1" fmla="*/ -2943 w 114742"/>
                <a:gd name="connsiteY1" fmla="*/ 351150 h 402095"/>
                <a:gd name="connsiteX2" fmla="*/ -3207 w 114742"/>
                <a:gd name="connsiteY2" fmla="*/ 31213 h 402095"/>
                <a:gd name="connsiteX3" fmla="*/ 55874 w 114742"/>
                <a:gd name="connsiteY3" fmla="*/ -10461 h 402095"/>
                <a:gd name="connsiteX4" fmla="*/ 92800 w 114742"/>
                <a:gd name="connsiteY4" fmla="*/ 6156 h 402095"/>
                <a:gd name="connsiteX5" fmla="*/ 108889 w 114742"/>
                <a:gd name="connsiteY5" fmla="*/ 190522 h 402095"/>
                <a:gd name="connsiteX6" fmla="*/ 104405 w 114742"/>
                <a:gd name="connsiteY6" fmla="*/ 359327 h 402095"/>
                <a:gd name="connsiteX7" fmla="*/ 77766 w 114742"/>
                <a:gd name="connsiteY7" fmla="*/ 386230 h 402095"/>
                <a:gd name="connsiteX8" fmla="*/ 32400 w 114742"/>
                <a:gd name="connsiteY8" fmla="*/ 388604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42" h="402095">
                  <a:moveTo>
                    <a:pt x="32400" y="388604"/>
                  </a:moveTo>
                  <a:cubicBezTo>
                    <a:pt x="18949" y="383592"/>
                    <a:pt x="750" y="364338"/>
                    <a:pt x="-2943" y="351150"/>
                  </a:cubicBezTo>
                  <a:cubicBezTo>
                    <a:pt x="-6635" y="337699"/>
                    <a:pt x="-6899" y="44137"/>
                    <a:pt x="-3207" y="31213"/>
                  </a:cubicBezTo>
                  <a:cubicBezTo>
                    <a:pt x="4178" y="5101"/>
                    <a:pt x="30026" y="-13099"/>
                    <a:pt x="55874" y="-10461"/>
                  </a:cubicBezTo>
                  <a:cubicBezTo>
                    <a:pt x="72227" y="-8878"/>
                    <a:pt x="82250" y="-4395"/>
                    <a:pt x="92800" y="6156"/>
                  </a:cubicBezTo>
                  <a:cubicBezTo>
                    <a:pt x="109680" y="23300"/>
                    <a:pt x="108889" y="13541"/>
                    <a:pt x="108889" y="190522"/>
                  </a:cubicBezTo>
                  <a:cubicBezTo>
                    <a:pt x="108889" y="335325"/>
                    <a:pt x="108361" y="352205"/>
                    <a:pt x="104405" y="359327"/>
                  </a:cubicBezTo>
                  <a:cubicBezTo>
                    <a:pt x="98866" y="369613"/>
                    <a:pt x="87261" y="381219"/>
                    <a:pt x="77766" y="386230"/>
                  </a:cubicBezTo>
                  <a:cubicBezTo>
                    <a:pt x="66424" y="392033"/>
                    <a:pt x="44797" y="393088"/>
                    <a:pt x="32400" y="388604"/>
                  </a:cubicBezTo>
                  <a:close/>
                </a:path>
              </a:pathLst>
            </a:custGeom>
            <a:solidFill>
              <a:srgbClr val="000000"/>
            </a:solidFill>
            <a:ln w="2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09B03814-1E83-7C55-62DF-CD3975C3074E}"/>
                </a:ext>
              </a:extLst>
            </p:cNvPr>
            <p:cNvSpPr/>
            <p:nvPr/>
          </p:nvSpPr>
          <p:spPr>
            <a:xfrm flipV="1">
              <a:off x="3707771" y="1973876"/>
              <a:ext cx="113076" cy="403398"/>
            </a:xfrm>
            <a:custGeom>
              <a:avLst/>
              <a:gdLst>
                <a:gd name="connsiteX0" fmla="*/ 30816 w 113076"/>
                <a:gd name="connsiteY0" fmla="*/ 389405 h 403398"/>
                <a:gd name="connsiteX1" fmla="*/ -1362 w 113076"/>
                <a:gd name="connsiteY1" fmla="*/ 361183 h 403398"/>
                <a:gd name="connsiteX2" fmla="*/ -6637 w 113076"/>
                <a:gd name="connsiteY2" fmla="*/ 191059 h 403398"/>
                <a:gd name="connsiteX3" fmla="*/ -1362 w 113076"/>
                <a:gd name="connsiteY3" fmla="*/ 21199 h 403398"/>
                <a:gd name="connsiteX4" fmla="*/ 51916 w 113076"/>
                <a:gd name="connsiteY4" fmla="*/ -10715 h 403398"/>
                <a:gd name="connsiteX5" fmla="*/ 97546 w 113076"/>
                <a:gd name="connsiteY5" fmla="*/ 15133 h 403398"/>
                <a:gd name="connsiteX6" fmla="*/ 105459 w 113076"/>
                <a:gd name="connsiteY6" fmla="*/ 26738 h 403398"/>
                <a:gd name="connsiteX7" fmla="*/ 106250 w 113076"/>
                <a:gd name="connsiteY7" fmla="*/ 185256 h 403398"/>
                <a:gd name="connsiteX8" fmla="*/ 104140 w 113076"/>
                <a:gd name="connsiteY8" fmla="*/ 354061 h 403398"/>
                <a:gd name="connsiteX9" fmla="*/ 90161 w 113076"/>
                <a:gd name="connsiteY9" fmla="*/ 375425 h 403398"/>
                <a:gd name="connsiteX10" fmla="*/ 30816 w 113076"/>
                <a:gd name="connsiteY10" fmla="*/ 389405 h 4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76" h="403398">
                  <a:moveTo>
                    <a:pt x="30816" y="389405"/>
                  </a:moveTo>
                  <a:cubicBezTo>
                    <a:pt x="18156" y="384657"/>
                    <a:pt x="4704" y="372788"/>
                    <a:pt x="-1362" y="361183"/>
                  </a:cubicBezTo>
                  <a:cubicBezTo>
                    <a:pt x="-6373" y="351160"/>
                    <a:pt x="-6637" y="345621"/>
                    <a:pt x="-6637" y="191059"/>
                  </a:cubicBezTo>
                  <a:cubicBezTo>
                    <a:pt x="-6637" y="37289"/>
                    <a:pt x="-6373" y="30958"/>
                    <a:pt x="-1362" y="21199"/>
                  </a:cubicBezTo>
                  <a:cubicBezTo>
                    <a:pt x="8133" y="2209"/>
                    <a:pt x="29761" y="-10715"/>
                    <a:pt x="51916" y="-10715"/>
                  </a:cubicBezTo>
                  <a:cubicBezTo>
                    <a:pt x="65895" y="-10715"/>
                    <a:pt x="88315" y="1945"/>
                    <a:pt x="97546" y="15133"/>
                  </a:cubicBezTo>
                  <a:lnTo>
                    <a:pt x="105459" y="26738"/>
                  </a:lnTo>
                  <a:lnTo>
                    <a:pt x="106250" y="185256"/>
                  </a:lnTo>
                  <a:cubicBezTo>
                    <a:pt x="106777" y="296826"/>
                    <a:pt x="106250" y="346940"/>
                    <a:pt x="104140" y="354061"/>
                  </a:cubicBezTo>
                  <a:cubicBezTo>
                    <a:pt x="102557" y="359864"/>
                    <a:pt x="96227" y="369359"/>
                    <a:pt x="90161" y="375425"/>
                  </a:cubicBezTo>
                  <a:cubicBezTo>
                    <a:pt x="74072" y="391515"/>
                    <a:pt x="51389" y="396790"/>
                    <a:pt x="30816" y="389405"/>
                  </a:cubicBezTo>
                  <a:close/>
                </a:path>
              </a:pathLst>
            </a:custGeom>
            <a:solidFill>
              <a:srgbClr val="000000"/>
            </a:solidFill>
            <a:ln w="2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04337C31-AC95-215E-DDFF-1FC5F971F483}"/>
                </a:ext>
              </a:extLst>
            </p:cNvPr>
            <p:cNvSpPr/>
            <p:nvPr/>
          </p:nvSpPr>
          <p:spPr>
            <a:xfrm flipV="1">
              <a:off x="3189329" y="2665241"/>
              <a:ext cx="689406" cy="690506"/>
            </a:xfrm>
            <a:custGeom>
              <a:avLst/>
              <a:gdLst>
                <a:gd name="connsiteX0" fmla="*/ 297368 w 689406"/>
                <a:gd name="connsiteY0" fmla="*/ 681107 h 690506"/>
                <a:gd name="connsiteX1" fmla="*/ 89793 w 689406"/>
                <a:gd name="connsiteY1" fmla="*/ 575868 h 690506"/>
                <a:gd name="connsiteX2" fmla="*/ -938 w 689406"/>
                <a:gd name="connsiteY2" fmla="*/ 404162 h 690506"/>
                <a:gd name="connsiteX3" fmla="*/ -674 w 689406"/>
                <a:gd name="connsiteY3" fmla="*/ 269646 h 690506"/>
                <a:gd name="connsiteX4" fmla="*/ 95596 w 689406"/>
                <a:gd name="connsiteY4" fmla="*/ 92929 h 690506"/>
                <a:gd name="connsiteX5" fmla="*/ 279169 w 689406"/>
                <a:gd name="connsiteY5" fmla="*/ -3079 h 690506"/>
                <a:gd name="connsiteX6" fmla="*/ 397594 w 689406"/>
                <a:gd name="connsiteY6" fmla="*/ -3079 h 690506"/>
                <a:gd name="connsiteX7" fmla="*/ 677437 w 689406"/>
                <a:gd name="connsiteY7" fmla="*/ 268327 h 690506"/>
                <a:gd name="connsiteX8" fmla="*/ 681657 w 689406"/>
                <a:gd name="connsiteY8" fmla="*/ 378578 h 690506"/>
                <a:gd name="connsiteX9" fmla="*/ 421596 w 689406"/>
                <a:gd name="connsiteY9" fmla="*/ 672667 h 690506"/>
                <a:gd name="connsiteX10" fmla="*/ 297368 w 689406"/>
                <a:gd name="connsiteY10" fmla="*/ 681107 h 690506"/>
                <a:gd name="connsiteX11" fmla="*/ 397858 w 689406"/>
                <a:gd name="connsiteY11" fmla="*/ 559779 h 690506"/>
                <a:gd name="connsiteX12" fmla="*/ 551099 w 689406"/>
                <a:gd name="connsiteY12" fmla="*/ 425790 h 690506"/>
                <a:gd name="connsiteX13" fmla="*/ 567188 w 689406"/>
                <a:gd name="connsiteY13" fmla="*/ 347454 h 690506"/>
                <a:gd name="connsiteX14" fmla="*/ 496238 w 689406"/>
                <a:gd name="connsiteY14" fmla="*/ 170473 h 690506"/>
                <a:gd name="connsiteX15" fmla="*/ 338513 w 689406"/>
                <a:gd name="connsiteY15" fmla="*/ 107963 h 690506"/>
                <a:gd name="connsiteX16" fmla="*/ 181843 w 689406"/>
                <a:gd name="connsiteY16" fmla="*/ 169682 h 690506"/>
                <a:gd name="connsiteX17" fmla="*/ 109047 w 689406"/>
                <a:gd name="connsiteY17" fmla="*/ 337959 h 690506"/>
                <a:gd name="connsiteX18" fmla="*/ 126982 w 689406"/>
                <a:gd name="connsiteY18" fmla="*/ 421306 h 690506"/>
                <a:gd name="connsiteX19" fmla="*/ 216395 w 689406"/>
                <a:gd name="connsiteY19" fmla="*/ 356686 h 690506"/>
                <a:gd name="connsiteX20" fmla="*/ 314512 w 689406"/>
                <a:gd name="connsiteY20" fmla="*/ 286263 h 690506"/>
                <a:gd name="connsiteX21" fmla="*/ 385461 w 689406"/>
                <a:gd name="connsiteY21" fmla="*/ 370665 h 690506"/>
                <a:gd name="connsiteX22" fmla="*/ 288664 w 689406"/>
                <a:gd name="connsiteY22" fmla="*/ 446891 h 690506"/>
                <a:gd name="connsiteX23" fmla="*/ 196614 w 689406"/>
                <a:gd name="connsiteY23" fmla="*/ 517050 h 690506"/>
                <a:gd name="connsiteX24" fmla="*/ 248573 w 689406"/>
                <a:gd name="connsiteY24" fmla="*/ 549229 h 690506"/>
                <a:gd name="connsiteX25" fmla="*/ 284971 w 689406"/>
                <a:gd name="connsiteY25" fmla="*/ 560834 h 690506"/>
                <a:gd name="connsiteX26" fmla="*/ 308181 w 689406"/>
                <a:gd name="connsiteY26" fmla="*/ 566109 h 690506"/>
                <a:gd name="connsiteX27" fmla="*/ 397858 w 689406"/>
                <a:gd name="connsiteY27" fmla="*/ 559779 h 6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9406" h="690506">
                  <a:moveTo>
                    <a:pt x="297368" y="681107"/>
                  </a:moveTo>
                  <a:cubicBezTo>
                    <a:pt x="217714" y="670557"/>
                    <a:pt x="146236" y="634159"/>
                    <a:pt x="89793" y="575868"/>
                  </a:cubicBezTo>
                  <a:cubicBezTo>
                    <a:pt x="43372" y="527864"/>
                    <a:pt x="13304" y="470629"/>
                    <a:pt x="-938" y="404162"/>
                  </a:cubicBezTo>
                  <a:cubicBezTo>
                    <a:pt x="-7532" y="372511"/>
                    <a:pt x="-7532" y="301033"/>
                    <a:pt x="-674" y="269646"/>
                  </a:cubicBezTo>
                  <a:cubicBezTo>
                    <a:pt x="14623" y="199487"/>
                    <a:pt x="45482" y="142779"/>
                    <a:pt x="95596" y="92929"/>
                  </a:cubicBezTo>
                  <a:cubicBezTo>
                    <a:pt x="148083" y="40705"/>
                    <a:pt x="208482" y="9318"/>
                    <a:pt x="279169" y="-3079"/>
                  </a:cubicBezTo>
                  <a:cubicBezTo>
                    <a:pt x="309764" y="-8618"/>
                    <a:pt x="366999" y="-8618"/>
                    <a:pt x="397594" y="-3079"/>
                  </a:cubicBezTo>
                  <a:cubicBezTo>
                    <a:pt x="536329" y="21187"/>
                    <a:pt x="647369" y="128800"/>
                    <a:pt x="677437" y="268327"/>
                  </a:cubicBezTo>
                  <a:cubicBezTo>
                    <a:pt x="683503" y="295494"/>
                    <a:pt x="685350" y="348773"/>
                    <a:pt x="681657" y="378578"/>
                  </a:cubicBezTo>
                  <a:cubicBezTo>
                    <a:pt x="663458" y="522326"/>
                    <a:pt x="561649" y="637587"/>
                    <a:pt x="421596" y="672667"/>
                  </a:cubicBezTo>
                  <a:cubicBezTo>
                    <a:pt x="381505" y="682690"/>
                    <a:pt x="335084" y="685855"/>
                    <a:pt x="297368" y="681107"/>
                  </a:cubicBezTo>
                  <a:close/>
                  <a:moveTo>
                    <a:pt x="397858" y="559779"/>
                  </a:moveTo>
                  <a:cubicBezTo>
                    <a:pt x="465906" y="541316"/>
                    <a:pt x="525515" y="489356"/>
                    <a:pt x="551099" y="425790"/>
                  </a:cubicBezTo>
                  <a:cubicBezTo>
                    <a:pt x="561913" y="398623"/>
                    <a:pt x="565869" y="379897"/>
                    <a:pt x="567188" y="347454"/>
                  </a:cubicBezTo>
                  <a:cubicBezTo>
                    <a:pt x="570089" y="277295"/>
                    <a:pt x="546088" y="217686"/>
                    <a:pt x="496238" y="170473"/>
                  </a:cubicBezTo>
                  <a:cubicBezTo>
                    <a:pt x="451400" y="128272"/>
                    <a:pt x="399704" y="107699"/>
                    <a:pt x="338513" y="107963"/>
                  </a:cubicBezTo>
                  <a:cubicBezTo>
                    <a:pt x="277058" y="107963"/>
                    <a:pt x="226418" y="128008"/>
                    <a:pt x="181843" y="169682"/>
                  </a:cubicBezTo>
                  <a:cubicBezTo>
                    <a:pt x="134368" y="213993"/>
                    <a:pt x="109047" y="272547"/>
                    <a:pt x="109047" y="337959"/>
                  </a:cubicBezTo>
                  <a:cubicBezTo>
                    <a:pt x="109047" y="373039"/>
                    <a:pt x="119334" y="421306"/>
                    <a:pt x="126982" y="421306"/>
                  </a:cubicBezTo>
                  <a:cubicBezTo>
                    <a:pt x="128829" y="421306"/>
                    <a:pt x="168919" y="392293"/>
                    <a:pt x="216395" y="356686"/>
                  </a:cubicBezTo>
                  <a:cubicBezTo>
                    <a:pt x="263871" y="321079"/>
                    <a:pt x="307918" y="289428"/>
                    <a:pt x="314512" y="286263"/>
                  </a:cubicBezTo>
                  <a:cubicBezTo>
                    <a:pt x="366207" y="259887"/>
                    <a:pt x="419222" y="323189"/>
                    <a:pt x="385461" y="370665"/>
                  </a:cubicBezTo>
                  <a:cubicBezTo>
                    <a:pt x="382296" y="374885"/>
                    <a:pt x="339041" y="409174"/>
                    <a:pt x="288664" y="446891"/>
                  </a:cubicBezTo>
                  <a:cubicBezTo>
                    <a:pt x="238550" y="484344"/>
                    <a:pt x="197141" y="515995"/>
                    <a:pt x="196614" y="517050"/>
                  </a:cubicBezTo>
                  <a:cubicBezTo>
                    <a:pt x="195558" y="520479"/>
                    <a:pt x="229319" y="541052"/>
                    <a:pt x="248573" y="549229"/>
                  </a:cubicBezTo>
                  <a:cubicBezTo>
                    <a:pt x="258859" y="553185"/>
                    <a:pt x="275212" y="558460"/>
                    <a:pt x="284971" y="560834"/>
                  </a:cubicBezTo>
                  <a:cubicBezTo>
                    <a:pt x="294730" y="563208"/>
                    <a:pt x="305280" y="565582"/>
                    <a:pt x="308181" y="566109"/>
                  </a:cubicBezTo>
                  <a:cubicBezTo>
                    <a:pt x="321369" y="569274"/>
                    <a:pt x="377549" y="565318"/>
                    <a:pt x="397858" y="559779"/>
                  </a:cubicBezTo>
                  <a:close/>
                </a:path>
              </a:pathLst>
            </a:custGeom>
            <a:solidFill>
              <a:srgbClr val="000000"/>
            </a:solidFill>
            <a:ln w="263" cap="flat">
              <a:noFill/>
              <a:prstDash val="solid"/>
              <a:miter/>
            </a:ln>
          </p:spPr>
          <p:txBody>
            <a:bodyPr rtlCol="0" anchor="ctr"/>
            <a:lstStyle/>
            <a:p>
              <a:endParaRPr lang="de-DE"/>
            </a:p>
          </p:txBody>
        </p:sp>
        <p:sp>
          <p:nvSpPr>
            <p:cNvPr id="8289" name="Freihandform: Form 8288">
              <a:extLst>
                <a:ext uri="{FF2B5EF4-FFF2-40B4-BE49-F238E27FC236}">
                  <a16:creationId xmlns:a16="http://schemas.microsoft.com/office/drawing/2014/main" id="{C6CDA2F6-9B7D-7FBC-236F-62359E6E7C21}"/>
                </a:ext>
              </a:extLst>
            </p:cNvPr>
            <p:cNvSpPr/>
            <p:nvPr/>
          </p:nvSpPr>
          <p:spPr>
            <a:xfrm flipV="1">
              <a:off x="4412218" y="3775188"/>
              <a:ext cx="4787" cy="46996"/>
            </a:xfrm>
            <a:custGeom>
              <a:avLst/>
              <a:gdLst>
                <a:gd name="connsiteX0" fmla="*/ -8816 w 4787"/>
                <a:gd name="connsiteY0" fmla="*/ 17466 h 46996"/>
                <a:gd name="connsiteX1" fmla="*/ -6442 w 4787"/>
                <a:gd name="connsiteY1" fmla="*/ -3107 h 46996"/>
                <a:gd name="connsiteX2" fmla="*/ -6442 w 4787"/>
                <a:gd name="connsiteY2" fmla="*/ 43051 h 46996"/>
                <a:gd name="connsiteX3" fmla="*/ -8816 w 4787"/>
                <a:gd name="connsiteY3" fmla="*/ 17466 h 46996"/>
              </a:gdLst>
              <a:ahLst/>
              <a:cxnLst>
                <a:cxn ang="0">
                  <a:pos x="connsiteX0" y="connsiteY0"/>
                </a:cxn>
                <a:cxn ang="0">
                  <a:pos x="connsiteX1" y="connsiteY1"/>
                </a:cxn>
                <a:cxn ang="0">
                  <a:pos x="connsiteX2" y="connsiteY2"/>
                </a:cxn>
                <a:cxn ang="0">
                  <a:pos x="connsiteX3" y="connsiteY3"/>
                </a:cxn>
              </a:cxnLst>
              <a:rect l="l" t="t" r="r" b="b"/>
              <a:pathLst>
                <a:path w="4787" h="46996">
                  <a:moveTo>
                    <a:pt x="-8816" y="17466"/>
                  </a:moveTo>
                  <a:cubicBezTo>
                    <a:pt x="-8816" y="586"/>
                    <a:pt x="-8024" y="-6536"/>
                    <a:pt x="-6442" y="-3107"/>
                  </a:cubicBezTo>
                  <a:cubicBezTo>
                    <a:pt x="-3277" y="4278"/>
                    <a:pt x="-3277" y="43051"/>
                    <a:pt x="-6442" y="43051"/>
                  </a:cubicBezTo>
                  <a:cubicBezTo>
                    <a:pt x="-8024" y="43051"/>
                    <a:pt x="-9079" y="32764"/>
                    <a:pt x="-8816" y="17466"/>
                  </a:cubicBezTo>
                  <a:close/>
                </a:path>
              </a:pathLst>
            </a:custGeom>
            <a:solidFill>
              <a:srgbClr val="000000"/>
            </a:solidFill>
            <a:ln w="263" cap="flat">
              <a:noFill/>
              <a:prstDash val="solid"/>
              <a:miter/>
            </a:ln>
          </p:spPr>
          <p:txBody>
            <a:bodyPr rtlCol="0" anchor="ctr"/>
            <a:lstStyle/>
            <a:p>
              <a:endParaRPr lang="de-DE"/>
            </a:p>
          </p:txBody>
        </p:sp>
        <p:sp>
          <p:nvSpPr>
            <p:cNvPr id="8292" name="Freihandform: Form 8291">
              <a:extLst>
                <a:ext uri="{FF2B5EF4-FFF2-40B4-BE49-F238E27FC236}">
                  <a16:creationId xmlns:a16="http://schemas.microsoft.com/office/drawing/2014/main" id="{C5BBB9BD-49E6-76AA-4079-9412B9474E03}"/>
                </a:ext>
              </a:extLst>
            </p:cNvPr>
            <p:cNvSpPr/>
            <p:nvPr/>
          </p:nvSpPr>
          <p:spPr>
            <a:xfrm flipV="1">
              <a:off x="4444151" y="3772550"/>
              <a:ext cx="5503" cy="73852"/>
            </a:xfrm>
            <a:custGeom>
              <a:avLst/>
              <a:gdLst>
                <a:gd name="connsiteX0" fmla="*/ -6835 w 5503"/>
                <a:gd name="connsiteY0" fmla="*/ 39091 h 73852"/>
                <a:gd name="connsiteX1" fmla="*/ -8417 w 5503"/>
                <a:gd name="connsiteY1" fmla="*/ 2165 h 73852"/>
                <a:gd name="connsiteX2" fmla="*/ -7362 w 5503"/>
                <a:gd name="connsiteY2" fmla="*/ -3901 h 73852"/>
                <a:gd name="connsiteX3" fmla="*/ -3670 w 5503"/>
                <a:gd name="connsiteY3" fmla="*/ 33025 h 73852"/>
                <a:gd name="connsiteX4" fmla="*/ -4725 w 5503"/>
                <a:gd name="connsiteY4" fmla="*/ 69951 h 73852"/>
                <a:gd name="connsiteX5" fmla="*/ -6835 w 5503"/>
                <a:gd name="connsiteY5" fmla="*/ 39091 h 7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3" h="73852">
                  <a:moveTo>
                    <a:pt x="-6835" y="39091"/>
                  </a:moveTo>
                  <a:cubicBezTo>
                    <a:pt x="-6835" y="21947"/>
                    <a:pt x="-7626" y="5331"/>
                    <a:pt x="-8417" y="2165"/>
                  </a:cubicBezTo>
                  <a:cubicBezTo>
                    <a:pt x="-9472" y="-1527"/>
                    <a:pt x="-8945" y="-3901"/>
                    <a:pt x="-7362" y="-3901"/>
                  </a:cubicBezTo>
                  <a:cubicBezTo>
                    <a:pt x="-5516" y="-3901"/>
                    <a:pt x="-4197" y="9287"/>
                    <a:pt x="-3670" y="33025"/>
                  </a:cubicBezTo>
                  <a:cubicBezTo>
                    <a:pt x="-3142" y="53334"/>
                    <a:pt x="-3670" y="69951"/>
                    <a:pt x="-4725" y="69951"/>
                  </a:cubicBezTo>
                  <a:cubicBezTo>
                    <a:pt x="-6043" y="69951"/>
                    <a:pt x="-6835" y="55972"/>
                    <a:pt x="-6835" y="39091"/>
                  </a:cubicBezTo>
                  <a:close/>
                </a:path>
              </a:pathLst>
            </a:custGeom>
            <a:solidFill>
              <a:srgbClr val="000000"/>
            </a:solidFill>
            <a:ln w="263" cap="flat">
              <a:noFill/>
              <a:prstDash val="solid"/>
              <a:miter/>
            </a:ln>
          </p:spPr>
          <p:txBody>
            <a:bodyPr rtlCol="0" anchor="ctr"/>
            <a:lstStyle/>
            <a:p>
              <a:endParaRPr lang="de-DE"/>
            </a:p>
          </p:txBody>
        </p:sp>
        <p:sp>
          <p:nvSpPr>
            <p:cNvPr id="8294" name="Freihandform: Form 8293">
              <a:extLst>
                <a:ext uri="{FF2B5EF4-FFF2-40B4-BE49-F238E27FC236}">
                  <a16:creationId xmlns:a16="http://schemas.microsoft.com/office/drawing/2014/main" id="{A57B9EBC-39A2-74AD-D11B-1D04A9FA8795}"/>
                </a:ext>
              </a:extLst>
            </p:cNvPr>
            <p:cNvSpPr/>
            <p:nvPr/>
          </p:nvSpPr>
          <p:spPr>
            <a:xfrm flipV="1">
              <a:off x="4349731" y="3772805"/>
              <a:ext cx="11724" cy="21664"/>
            </a:xfrm>
            <a:custGeom>
              <a:avLst/>
              <a:gdLst>
                <a:gd name="connsiteX0" fmla="*/ -6791 w 11724"/>
                <a:gd name="connsiteY0" fmla="*/ 15537 h 21664"/>
                <a:gd name="connsiteX1" fmla="*/ -4417 w 11724"/>
                <a:gd name="connsiteY1" fmla="*/ 3140 h 21664"/>
                <a:gd name="connsiteX2" fmla="*/ 2968 w 11724"/>
                <a:gd name="connsiteY2" fmla="*/ -3454 h 21664"/>
                <a:gd name="connsiteX3" fmla="*/ -461 w 11724"/>
                <a:gd name="connsiteY3" fmla="*/ 4723 h 21664"/>
                <a:gd name="connsiteX4" fmla="*/ -3626 w 11724"/>
                <a:gd name="connsiteY4" fmla="*/ 13954 h 21664"/>
                <a:gd name="connsiteX5" fmla="*/ -6791 w 11724"/>
                <a:gd name="connsiteY5" fmla="*/ 15537 h 2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4" h="21664">
                  <a:moveTo>
                    <a:pt x="-6791" y="15537"/>
                  </a:moveTo>
                  <a:cubicBezTo>
                    <a:pt x="-9692" y="13691"/>
                    <a:pt x="-9428" y="11317"/>
                    <a:pt x="-4417" y="3140"/>
                  </a:cubicBezTo>
                  <a:cubicBezTo>
                    <a:pt x="-988" y="-2399"/>
                    <a:pt x="2441" y="-5300"/>
                    <a:pt x="2968" y="-3454"/>
                  </a:cubicBezTo>
                  <a:cubicBezTo>
                    <a:pt x="3496" y="-1607"/>
                    <a:pt x="1913" y="2085"/>
                    <a:pt x="-461" y="4723"/>
                  </a:cubicBezTo>
                  <a:cubicBezTo>
                    <a:pt x="-3098" y="7624"/>
                    <a:pt x="-4417" y="11581"/>
                    <a:pt x="-3626" y="13954"/>
                  </a:cubicBezTo>
                  <a:cubicBezTo>
                    <a:pt x="-1780" y="18438"/>
                    <a:pt x="-1780" y="18702"/>
                    <a:pt x="-6791" y="15537"/>
                  </a:cubicBezTo>
                  <a:close/>
                </a:path>
              </a:pathLst>
            </a:custGeom>
            <a:solidFill>
              <a:srgbClr val="000000"/>
            </a:solidFill>
            <a:ln w="263" cap="flat">
              <a:noFill/>
              <a:prstDash val="solid"/>
              <a:miter/>
            </a:ln>
          </p:spPr>
          <p:txBody>
            <a:bodyPr rtlCol="0" anchor="ctr"/>
            <a:lstStyle/>
            <a:p>
              <a:endParaRPr lang="de-DE"/>
            </a:p>
          </p:txBody>
        </p:sp>
        <p:sp>
          <p:nvSpPr>
            <p:cNvPr id="8295" name="Freihandform: Form 8294">
              <a:extLst>
                <a:ext uri="{FF2B5EF4-FFF2-40B4-BE49-F238E27FC236}">
                  <a16:creationId xmlns:a16="http://schemas.microsoft.com/office/drawing/2014/main" id="{1C7FE15D-51F1-070E-BBA8-55B3265AD114}"/>
                </a:ext>
              </a:extLst>
            </p:cNvPr>
            <p:cNvSpPr/>
            <p:nvPr/>
          </p:nvSpPr>
          <p:spPr>
            <a:xfrm flipV="1">
              <a:off x="4383773" y="3803474"/>
              <a:ext cx="1450" cy="27735"/>
            </a:xfrm>
            <a:custGeom>
              <a:avLst/>
              <a:gdLst>
                <a:gd name="connsiteX0" fmla="*/ -8753 w 1450"/>
                <a:gd name="connsiteY0" fmla="*/ 9952 h 27735"/>
                <a:gd name="connsiteX1" fmla="*/ -7698 w 1450"/>
                <a:gd name="connsiteY1" fmla="*/ -1125 h 27735"/>
                <a:gd name="connsiteX2" fmla="*/ -7698 w 1450"/>
                <a:gd name="connsiteY2" fmla="*/ 21294 h 27735"/>
                <a:gd name="connsiteX3" fmla="*/ -8753 w 1450"/>
                <a:gd name="connsiteY3" fmla="*/ 9952 h 27735"/>
              </a:gdLst>
              <a:ahLst/>
              <a:cxnLst>
                <a:cxn ang="0">
                  <a:pos x="connsiteX0" y="connsiteY0"/>
                </a:cxn>
                <a:cxn ang="0">
                  <a:pos x="connsiteX1" y="connsiteY1"/>
                </a:cxn>
                <a:cxn ang="0">
                  <a:pos x="connsiteX2" y="connsiteY2"/>
                </a:cxn>
                <a:cxn ang="0">
                  <a:pos x="connsiteX3" y="connsiteY3"/>
                </a:cxn>
              </a:cxnLst>
              <a:rect l="l" t="t" r="r" b="b"/>
              <a:pathLst>
                <a:path w="1450" h="27735">
                  <a:moveTo>
                    <a:pt x="-8753" y="9952"/>
                  </a:moveTo>
                  <a:cubicBezTo>
                    <a:pt x="-8753" y="-2444"/>
                    <a:pt x="-8226" y="-7456"/>
                    <a:pt x="-7698" y="-1125"/>
                  </a:cubicBezTo>
                  <a:cubicBezTo>
                    <a:pt x="-7171" y="4941"/>
                    <a:pt x="-7171" y="14964"/>
                    <a:pt x="-7698" y="21294"/>
                  </a:cubicBezTo>
                  <a:cubicBezTo>
                    <a:pt x="-8226" y="27360"/>
                    <a:pt x="-8753" y="22349"/>
                    <a:pt x="-8753" y="9952"/>
                  </a:cubicBezTo>
                  <a:close/>
                </a:path>
              </a:pathLst>
            </a:custGeom>
            <a:solidFill>
              <a:srgbClr val="000000"/>
            </a:solidFill>
            <a:ln w="263" cap="flat">
              <a:noFill/>
              <a:prstDash val="solid"/>
              <a:miter/>
            </a:ln>
          </p:spPr>
          <p:txBody>
            <a:bodyPr rtlCol="0" anchor="ctr"/>
            <a:lstStyle/>
            <a:p>
              <a:endParaRPr lang="de-DE"/>
            </a:p>
          </p:txBody>
        </p:sp>
        <p:sp>
          <p:nvSpPr>
            <p:cNvPr id="8296" name="Freihandform: Form 8295">
              <a:extLst>
                <a:ext uri="{FF2B5EF4-FFF2-40B4-BE49-F238E27FC236}">
                  <a16:creationId xmlns:a16="http://schemas.microsoft.com/office/drawing/2014/main" id="{EC21F382-D4CD-89B5-66B5-4C4E25F971B0}"/>
                </a:ext>
              </a:extLst>
            </p:cNvPr>
            <p:cNvSpPr/>
            <p:nvPr/>
          </p:nvSpPr>
          <p:spPr>
            <a:xfrm flipV="1">
              <a:off x="4274842" y="1765525"/>
              <a:ext cx="10306" cy="9603"/>
            </a:xfrm>
            <a:custGeom>
              <a:avLst/>
              <a:gdLst>
                <a:gd name="connsiteX0" fmla="*/ -8397 w 10306"/>
                <a:gd name="connsiteY0" fmla="*/ -6326 h 9603"/>
                <a:gd name="connsiteX1" fmla="*/ 307 w 10306"/>
                <a:gd name="connsiteY1" fmla="*/ -10810 h 9603"/>
                <a:gd name="connsiteX2" fmla="*/ -484 w 10306"/>
                <a:gd name="connsiteY2" fmla="*/ -5271 h 9603"/>
                <a:gd name="connsiteX3" fmla="*/ -8397 w 10306"/>
                <a:gd name="connsiteY3" fmla="*/ -6326 h 9603"/>
              </a:gdLst>
              <a:ahLst/>
              <a:cxnLst>
                <a:cxn ang="0">
                  <a:pos x="connsiteX0" y="connsiteY0"/>
                </a:cxn>
                <a:cxn ang="0">
                  <a:pos x="connsiteX1" y="connsiteY1"/>
                </a:cxn>
                <a:cxn ang="0">
                  <a:pos x="connsiteX2" y="connsiteY2"/>
                </a:cxn>
                <a:cxn ang="0">
                  <a:pos x="connsiteX3" y="connsiteY3"/>
                </a:cxn>
              </a:cxnLst>
              <a:rect l="l" t="t" r="r" b="b"/>
              <a:pathLst>
                <a:path w="10306" h="9603">
                  <a:moveTo>
                    <a:pt x="-8397" y="-6326"/>
                  </a:moveTo>
                  <a:cubicBezTo>
                    <a:pt x="-8397" y="-11865"/>
                    <a:pt x="-3122" y="-14239"/>
                    <a:pt x="307" y="-10810"/>
                  </a:cubicBezTo>
                  <a:cubicBezTo>
                    <a:pt x="2681" y="-8436"/>
                    <a:pt x="2417" y="-7117"/>
                    <a:pt x="-484" y="-5271"/>
                  </a:cubicBezTo>
                  <a:cubicBezTo>
                    <a:pt x="-6023" y="-1578"/>
                    <a:pt x="-8397" y="-2106"/>
                    <a:pt x="-8397" y="-6326"/>
                  </a:cubicBezTo>
                  <a:close/>
                </a:path>
              </a:pathLst>
            </a:custGeom>
            <a:solidFill>
              <a:srgbClr val="000000"/>
            </a:solidFill>
            <a:ln w="263" cap="flat">
              <a:noFill/>
              <a:prstDash val="solid"/>
              <a:miter/>
            </a:ln>
          </p:spPr>
          <p:txBody>
            <a:bodyPr rtlCol="0" anchor="ctr"/>
            <a:lstStyle/>
            <a:p>
              <a:endParaRPr lang="de-DE"/>
            </a:p>
          </p:txBody>
        </p:sp>
        <p:sp>
          <p:nvSpPr>
            <p:cNvPr id="8299" name="Freihandform: Form 8298">
              <a:extLst>
                <a:ext uri="{FF2B5EF4-FFF2-40B4-BE49-F238E27FC236}">
                  <a16:creationId xmlns:a16="http://schemas.microsoft.com/office/drawing/2014/main" id="{7326C34C-4E31-7198-62A4-B94BF69E00FB}"/>
                </a:ext>
              </a:extLst>
            </p:cNvPr>
            <p:cNvSpPr/>
            <p:nvPr/>
          </p:nvSpPr>
          <p:spPr>
            <a:xfrm flipV="1">
              <a:off x="3536331" y="1767995"/>
              <a:ext cx="5275" cy="5275"/>
            </a:xfrm>
            <a:custGeom>
              <a:avLst/>
              <a:gdLst>
                <a:gd name="connsiteX0" fmla="*/ -5868 w 5275"/>
                <a:gd name="connsiteY0" fmla="*/ -9766 h 5275"/>
                <a:gd name="connsiteX1" fmla="*/ -3230 w 5275"/>
                <a:gd name="connsiteY1" fmla="*/ -12404 h 5275"/>
                <a:gd name="connsiteX2" fmla="*/ -593 w 5275"/>
                <a:gd name="connsiteY2" fmla="*/ -9766 h 5275"/>
                <a:gd name="connsiteX3" fmla="*/ -3230 w 5275"/>
                <a:gd name="connsiteY3" fmla="*/ -7129 h 5275"/>
                <a:gd name="connsiteX4" fmla="*/ -5868 w 5275"/>
                <a:gd name="connsiteY4" fmla="*/ -9766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5275">
                  <a:moveTo>
                    <a:pt x="-5868" y="-9766"/>
                  </a:moveTo>
                  <a:cubicBezTo>
                    <a:pt x="-5868" y="-11085"/>
                    <a:pt x="-4549" y="-12404"/>
                    <a:pt x="-3230" y="-12404"/>
                  </a:cubicBezTo>
                  <a:cubicBezTo>
                    <a:pt x="-1648" y="-12404"/>
                    <a:pt x="-593" y="-11085"/>
                    <a:pt x="-593" y="-9766"/>
                  </a:cubicBezTo>
                  <a:cubicBezTo>
                    <a:pt x="-593" y="-8184"/>
                    <a:pt x="-1648" y="-7129"/>
                    <a:pt x="-3230" y="-7129"/>
                  </a:cubicBezTo>
                  <a:cubicBezTo>
                    <a:pt x="-4549" y="-7129"/>
                    <a:pt x="-5868" y="-8184"/>
                    <a:pt x="-5868" y="-9766"/>
                  </a:cubicBezTo>
                  <a:close/>
                </a:path>
              </a:pathLst>
            </a:custGeom>
            <a:solidFill>
              <a:srgbClr val="000000"/>
            </a:solidFill>
            <a:ln w="263" cap="flat">
              <a:noFill/>
              <a:prstDash val="solid"/>
              <a:miter/>
            </a:ln>
          </p:spPr>
          <p:txBody>
            <a:bodyPr rtlCol="0" anchor="ctr"/>
            <a:lstStyle/>
            <a:p>
              <a:endParaRPr lang="de-DE"/>
            </a:p>
          </p:txBody>
        </p:sp>
        <p:sp>
          <p:nvSpPr>
            <p:cNvPr id="8304" name="Freihandform: Form 8303">
              <a:extLst>
                <a:ext uri="{FF2B5EF4-FFF2-40B4-BE49-F238E27FC236}">
                  <a16:creationId xmlns:a16="http://schemas.microsoft.com/office/drawing/2014/main" id="{F7EF927A-8024-0504-8BDF-4A5D94E59FF2}"/>
                </a:ext>
              </a:extLst>
            </p:cNvPr>
            <p:cNvSpPr/>
            <p:nvPr/>
          </p:nvSpPr>
          <p:spPr>
            <a:xfrm flipV="1">
              <a:off x="4340937" y="2385755"/>
              <a:ext cx="114050" cy="114165"/>
            </a:xfrm>
            <a:custGeom>
              <a:avLst/>
              <a:gdLst>
                <a:gd name="connsiteX0" fmla="*/ 23223 w 114050"/>
                <a:gd name="connsiteY0" fmla="*/ 98276 h 114165"/>
                <a:gd name="connsiteX1" fmla="*/ 12 w 114050"/>
                <a:gd name="connsiteY1" fmla="*/ 17039 h 114165"/>
                <a:gd name="connsiteX2" fmla="*/ 47752 w 114050"/>
                <a:gd name="connsiteY2" fmla="*/ -9601 h 114165"/>
                <a:gd name="connsiteX3" fmla="*/ 105250 w 114050"/>
                <a:gd name="connsiteY3" fmla="*/ 46843 h 114165"/>
                <a:gd name="connsiteX4" fmla="*/ 23223 w 114050"/>
                <a:gd name="connsiteY4" fmla="*/ 98276 h 114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50" h="114165">
                  <a:moveTo>
                    <a:pt x="23223" y="98276"/>
                  </a:moveTo>
                  <a:cubicBezTo>
                    <a:pt x="-7637" y="82978"/>
                    <a:pt x="-17923" y="47371"/>
                    <a:pt x="12" y="17039"/>
                  </a:cubicBezTo>
                  <a:cubicBezTo>
                    <a:pt x="10035" y="-105"/>
                    <a:pt x="26915" y="-9601"/>
                    <a:pt x="47752" y="-9601"/>
                  </a:cubicBezTo>
                  <a:cubicBezTo>
                    <a:pt x="81248" y="-9337"/>
                    <a:pt x="104986" y="13874"/>
                    <a:pt x="105250" y="46843"/>
                  </a:cubicBezTo>
                  <a:cubicBezTo>
                    <a:pt x="105514" y="90363"/>
                    <a:pt x="61994" y="117530"/>
                    <a:pt x="23223" y="98276"/>
                  </a:cubicBezTo>
                  <a:close/>
                </a:path>
              </a:pathLst>
            </a:custGeom>
            <a:solidFill>
              <a:srgbClr val="000000"/>
            </a:solidFill>
            <a:ln w="263" cap="flat">
              <a:noFill/>
              <a:prstDash val="solid"/>
              <a:miter/>
            </a:ln>
          </p:spPr>
          <p:txBody>
            <a:bodyPr rtlCol="0" anchor="ctr"/>
            <a:lstStyle/>
            <a:p>
              <a:endParaRPr lang="de-DE"/>
            </a:p>
          </p:txBody>
        </p:sp>
        <p:sp>
          <p:nvSpPr>
            <p:cNvPr id="8305" name="Freihandform: Form 8304">
              <a:extLst>
                <a:ext uri="{FF2B5EF4-FFF2-40B4-BE49-F238E27FC236}">
                  <a16:creationId xmlns:a16="http://schemas.microsoft.com/office/drawing/2014/main" id="{7B1BA189-41DF-3A01-D820-6D833D35B252}"/>
                </a:ext>
              </a:extLst>
            </p:cNvPr>
            <p:cNvSpPr/>
            <p:nvPr/>
          </p:nvSpPr>
          <p:spPr>
            <a:xfrm flipV="1">
              <a:off x="3304228" y="3933440"/>
              <a:ext cx="458608" cy="115718"/>
            </a:xfrm>
            <a:custGeom>
              <a:avLst/>
              <a:gdLst>
                <a:gd name="connsiteX0" fmla="*/ 28439 w 458608"/>
                <a:gd name="connsiteY0" fmla="*/ 108353 h 115718"/>
                <a:gd name="connsiteX1" fmla="*/ -5849 w 458608"/>
                <a:gd name="connsiteY1" fmla="*/ 55602 h 115718"/>
                <a:gd name="connsiteX2" fmla="*/ 40044 w 458608"/>
                <a:gd name="connsiteY2" fmla="*/ -842 h 115718"/>
                <a:gd name="connsiteX3" fmla="*/ 231529 w 458608"/>
                <a:gd name="connsiteY3" fmla="*/ -2952 h 115718"/>
                <a:gd name="connsiteX4" fmla="*/ 409827 w 458608"/>
                <a:gd name="connsiteY4" fmla="*/ -2161 h 115718"/>
                <a:gd name="connsiteX5" fmla="*/ 422751 w 458608"/>
                <a:gd name="connsiteY5" fmla="*/ 4697 h 115718"/>
                <a:gd name="connsiteX6" fmla="*/ 452555 w 458608"/>
                <a:gd name="connsiteY6" fmla="*/ 51645 h 115718"/>
                <a:gd name="connsiteX7" fmla="*/ 435411 w 458608"/>
                <a:gd name="connsiteY7" fmla="*/ 97275 h 115718"/>
                <a:gd name="connsiteX8" fmla="*/ 223089 w 458608"/>
                <a:gd name="connsiteY8" fmla="*/ 112573 h 115718"/>
                <a:gd name="connsiteX9" fmla="*/ 28439 w 458608"/>
                <a:gd name="connsiteY9" fmla="*/ 108353 h 1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608" h="115718">
                  <a:moveTo>
                    <a:pt x="28439" y="108353"/>
                  </a:moveTo>
                  <a:cubicBezTo>
                    <a:pt x="7074" y="99122"/>
                    <a:pt x="-5849" y="79076"/>
                    <a:pt x="-5849" y="55602"/>
                  </a:cubicBezTo>
                  <a:cubicBezTo>
                    <a:pt x="-5849" y="26852"/>
                    <a:pt x="11822" y="5224"/>
                    <a:pt x="40044" y="-842"/>
                  </a:cubicBezTo>
                  <a:cubicBezTo>
                    <a:pt x="49275" y="-2952"/>
                    <a:pt x="108356" y="-3480"/>
                    <a:pt x="231529" y="-2952"/>
                  </a:cubicBezTo>
                  <a:lnTo>
                    <a:pt x="409827" y="-2161"/>
                  </a:lnTo>
                  <a:lnTo>
                    <a:pt x="422751" y="4697"/>
                  </a:lnTo>
                  <a:cubicBezTo>
                    <a:pt x="442269" y="14456"/>
                    <a:pt x="451236" y="28962"/>
                    <a:pt x="452555" y="51645"/>
                  </a:cubicBezTo>
                  <a:cubicBezTo>
                    <a:pt x="453874" y="71691"/>
                    <a:pt x="448862" y="84615"/>
                    <a:pt x="435411" y="97275"/>
                  </a:cubicBezTo>
                  <a:cubicBezTo>
                    <a:pt x="418795" y="113101"/>
                    <a:pt x="425652" y="112573"/>
                    <a:pt x="223089" y="112573"/>
                  </a:cubicBezTo>
                  <a:cubicBezTo>
                    <a:pt x="63254" y="112309"/>
                    <a:pt x="36351" y="111782"/>
                    <a:pt x="28439" y="108353"/>
                  </a:cubicBezTo>
                  <a:close/>
                </a:path>
              </a:pathLst>
            </a:custGeom>
            <a:solidFill>
              <a:srgbClr val="000000"/>
            </a:solidFill>
            <a:ln w="263" cap="flat">
              <a:noFill/>
              <a:prstDash val="solid"/>
              <a:miter/>
            </a:ln>
          </p:spPr>
          <p:txBody>
            <a:bodyPr rtlCol="0" anchor="ctr"/>
            <a:lstStyle/>
            <a:p>
              <a:endParaRPr lang="de-DE"/>
            </a:p>
          </p:txBody>
        </p:sp>
        <p:sp>
          <p:nvSpPr>
            <p:cNvPr id="8306" name="Freihandform: Form 8305">
              <a:extLst>
                <a:ext uri="{FF2B5EF4-FFF2-40B4-BE49-F238E27FC236}">
                  <a16:creationId xmlns:a16="http://schemas.microsoft.com/office/drawing/2014/main" id="{A1555826-89C3-B0A3-F2DE-59A726A33153}"/>
                </a:ext>
              </a:extLst>
            </p:cNvPr>
            <p:cNvSpPr/>
            <p:nvPr/>
          </p:nvSpPr>
          <p:spPr>
            <a:xfrm flipV="1">
              <a:off x="3130150" y="4162911"/>
              <a:ext cx="9434" cy="5275"/>
            </a:xfrm>
            <a:custGeom>
              <a:avLst/>
              <a:gdLst>
                <a:gd name="connsiteX0" fmla="*/ -4489 w 9434"/>
                <a:gd name="connsiteY0" fmla="*/ 222 h 5275"/>
                <a:gd name="connsiteX1" fmla="*/ 1050 w 9434"/>
                <a:gd name="connsiteY1" fmla="*/ -2416 h 5275"/>
                <a:gd name="connsiteX2" fmla="*/ 4742 w 9434"/>
                <a:gd name="connsiteY2" fmla="*/ 222 h 5275"/>
                <a:gd name="connsiteX3" fmla="*/ -797 w 9434"/>
                <a:gd name="connsiteY3" fmla="*/ 2859 h 5275"/>
                <a:gd name="connsiteX4" fmla="*/ -4489 w 9434"/>
                <a:gd name="connsiteY4" fmla="*/ 222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4" h="5275">
                  <a:moveTo>
                    <a:pt x="-4489" y="222"/>
                  </a:moveTo>
                  <a:cubicBezTo>
                    <a:pt x="-4489" y="-1097"/>
                    <a:pt x="-2115" y="-2416"/>
                    <a:pt x="1050" y="-2416"/>
                  </a:cubicBezTo>
                  <a:cubicBezTo>
                    <a:pt x="3951" y="-2416"/>
                    <a:pt x="5534" y="-1097"/>
                    <a:pt x="4742" y="222"/>
                  </a:cubicBezTo>
                  <a:cubicBezTo>
                    <a:pt x="3951" y="1804"/>
                    <a:pt x="1313" y="2859"/>
                    <a:pt x="-797" y="2859"/>
                  </a:cubicBezTo>
                  <a:cubicBezTo>
                    <a:pt x="-2907" y="2859"/>
                    <a:pt x="-4489" y="1804"/>
                    <a:pt x="-4489" y="222"/>
                  </a:cubicBezTo>
                  <a:close/>
                </a:path>
              </a:pathLst>
            </a:custGeom>
            <a:solidFill>
              <a:srgbClr val="000000"/>
            </a:solidFill>
            <a:ln w="263" cap="flat">
              <a:noFill/>
              <a:prstDash val="solid"/>
              <a:miter/>
            </a:ln>
          </p:spPr>
          <p:txBody>
            <a:bodyPr rtlCol="0" anchor="ctr"/>
            <a:lstStyle/>
            <a:p>
              <a:endParaRPr lang="de-DE"/>
            </a:p>
          </p:txBody>
        </p:sp>
        <p:sp>
          <p:nvSpPr>
            <p:cNvPr id="8307" name="Freihandform: Form 8306">
              <a:extLst>
                <a:ext uri="{FF2B5EF4-FFF2-40B4-BE49-F238E27FC236}">
                  <a16:creationId xmlns:a16="http://schemas.microsoft.com/office/drawing/2014/main" id="{CF687AE3-D350-E88A-71D6-CF00DA89EACF}"/>
                </a:ext>
              </a:extLst>
            </p:cNvPr>
            <p:cNvSpPr/>
            <p:nvPr/>
          </p:nvSpPr>
          <p:spPr>
            <a:xfrm flipV="1">
              <a:off x="3916137" y="4170824"/>
              <a:ext cx="5275" cy="4328"/>
            </a:xfrm>
            <a:custGeom>
              <a:avLst/>
              <a:gdLst>
                <a:gd name="connsiteX0" fmla="*/ -7164 w 5275"/>
                <a:gd name="connsiteY0" fmla="*/ -958 h 4328"/>
                <a:gd name="connsiteX1" fmla="*/ -4526 w 5275"/>
                <a:gd name="connsiteY1" fmla="*/ -2013 h 4328"/>
                <a:gd name="connsiteX2" fmla="*/ -1889 w 5275"/>
                <a:gd name="connsiteY2" fmla="*/ 888 h 4328"/>
                <a:gd name="connsiteX3" fmla="*/ -4526 w 5275"/>
                <a:gd name="connsiteY3" fmla="*/ 1943 h 4328"/>
                <a:gd name="connsiteX4" fmla="*/ -7164 w 5275"/>
                <a:gd name="connsiteY4" fmla="*/ -958 h 4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4328">
                  <a:moveTo>
                    <a:pt x="-7164" y="-958"/>
                  </a:moveTo>
                  <a:cubicBezTo>
                    <a:pt x="-7164" y="-2277"/>
                    <a:pt x="-5845" y="-2804"/>
                    <a:pt x="-4526" y="-2013"/>
                  </a:cubicBezTo>
                  <a:cubicBezTo>
                    <a:pt x="-2944" y="-1222"/>
                    <a:pt x="-1889" y="97"/>
                    <a:pt x="-1889" y="888"/>
                  </a:cubicBezTo>
                  <a:cubicBezTo>
                    <a:pt x="-1889" y="1416"/>
                    <a:pt x="-2944" y="1943"/>
                    <a:pt x="-4526" y="1943"/>
                  </a:cubicBezTo>
                  <a:cubicBezTo>
                    <a:pt x="-5845" y="1943"/>
                    <a:pt x="-7164" y="624"/>
                    <a:pt x="-7164" y="-958"/>
                  </a:cubicBezTo>
                  <a:close/>
                </a:path>
              </a:pathLst>
            </a:custGeom>
            <a:solidFill>
              <a:srgbClr val="000000"/>
            </a:solidFill>
            <a:ln w="263" cap="flat">
              <a:noFill/>
              <a:prstDash val="solid"/>
              <a:miter/>
            </a:ln>
          </p:spPr>
          <p:txBody>
            <a:bodyPr rtlCol="0" anchor="ctr"/>
            <a:lstStyle/>
            <a:p>
              <a:endParaRPr lang="de-DE"/>
            </a:p>
          </p:txBody>
        </p:sp>
      </p:grpSp>
      <p:pic>
        <p:nvPicPr>
          <p:cNvPr id="8309" name="Grafik 8308">
            <a:extLst>
              <a:ext uri="{FF2B5EF4-FFF2-40B4-BE49-F238E27FC236}">
                <a16:creationId xmlns:a16="http://schemas.microsoft.com/office/drawing/2014/main" id="{C5033DD9-8434-5098-B1E2-8CCF3C17FB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3969" y="2294618"/>
            <a:ext cx="735454" cy="721173"/>
          </a:xfrm>
          <a:prstGeom prst="rect">
            <a:avLst/>
          </a:prstGeom>
        </p:spPr>
      </p:pic>
      <p:grpSp>
        <p:nvGrpSpPr>
          <p:cNvPr id="8322" name="Gruppieren 8321">
            <a:extLst>
              <a:ext uri="{FF2B5EF4-FFF2-40B4-BE49-F238E27FC236}">
                <a16:creationId xmlns:a16="http://schemas.microsoft.com/office/drawing/2014/main" id="{3600A2A5-CC34-A881-B804-52B37C732362}"/>
              </a:ext>
            </a:extLst>
          </p:cNvPr>
          <p:cNvGrpSpPr/>
          <p:nvPr/>
        </p:nvGrpSpPr>
        <p:grpSpPr>
          <a:xfrm>
            <a:off x="8620469" y="4524005"/>
            <a:ext cx="1075674" cy="779145"/>
            <a:chOff x="8620469" y="4524005"/>
            <a:chExt cx="1075674" cy="779145"/>
          </a:xfrm>
        </p:grpSpPr>
        <p:sp>
          <p:nvSpPr>
            <p:cNvPr id="2" name="Textfeld 1">
              <a:extLst>
                <a:ext uri="{FF2B5EF4-FFF2-40B4-BE49-F238E27FC236}">
                  <a16:creationId xmlns:a16="http://schemas.microsoft.com/office/drawing/2014/main" id="{A4BB75F4-B706-9BBE-EA18-7CEB005853C6}"/>
                </a:ext>
              </a:extLst>
            </p:cNvPr>
            <p:cNvSpPr txBox="1"/>
            <p:nvPr/>
          </p:nvSpPr>
          <p:spPr>
            <a:xfrm>
              <a:off x="8756228" y="4995373"/>
              <a:ext cx="773031" cy="307777"/>
            </a:xfrm>
            <a:prstGeom prst="rect">
              <a:avLst/>
            </a:prstGeom>
            <a:noFill/>
          </p:spPr>
          <p:txBody>
            <a:bodyPr wrap="square" rtlCol="0">
              <a:spAutoFit/>
            </a:bodyPr>
            <a:lstStyle/>
            <a:p>
              <a:pPr algn="ctr"/>
              <a:r>
                <a:rPr lang="de-DE" sz="1400" dirty="0"/>
                <a:t>E-Auto</a:t>
              </a:r>
            </a:p>
          </p:txBody>
        </p:sp>
        <p:pic>
          <p:nvPicPr>
            <p:cNvPr id="8315" name="Grafik 8314">
              <a:extLst>
                <a:ext uri="{FF2B5EF4-FFF2-40B4-BE49-F238E27FC236}">
                  <a16:creationId xmlns:a16="http://schemas.microsoft.com/office/drawing/2014/main" id="{8F06FBA6-BEE2-783C-5AB6-673D8BB80F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8620469" y="4524005"/>
              <a:ext cx="1075674" cy="743982"/>
            </a:xfrm>
            <a:prstGeom prst="rect">
              <a:avLst/>
            </a:prstGeom>
          </p:spPr>
        </p:pic>
        <p:cxnSp>
          <p:nvCxnSpPr>
            <p:cNvPr id="8316" name="Gerader Verbinder 8315">
              <a:extLst>
                <a:ext uri="{FF2B5EF4-FFF2-40B4-BE49-F238E27FC236}">
                  <a16:creationId xmlns:a16="http://schemas.microsoft.com/office/drawing/2014/main" id="{B8B5261E-0628-8AB7-582F-E3DF81ED66F8}"/>
                </a:ext>
              </a:extLst>
            </p:cNvPr>
            <p:cNvCxnSpPr/>
            <p:nvPr/>
          </p:nvCxnSpPr>
          <p:spPr bwMode="auto">
            <a:xfrm>
              <a:off x="8709825" y="4917978"/>
              <a:ext cx="117475" cy="216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ectangle 4">
            <a:extLst>
              <a:ext uri="{FF2B5EF4-FFF2-40B4-BE49-F238E27FC236}">
                <a16:creationId xmlns:a16="http://schemas.microsoft.com/office/drawing/2014/main" id="{0F500B3D-827F-8553-64F7-C50ED8596D66}"/>
              </a:ext>
            </a:extLst>
          </p:cNvPr>
          <p:cNvSpPr>
            <a:spLocks noChangeArrowheads="1"/>
          </p:cNvSpPr>
          <p:nvPr/>
        </p:nvSpPr>
        <p:spPr bwMode="auto">
          <a:xfrm>
            <a:off x="27606" y="618222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Der </a:t>
            </a:r>
            <a:r>
              <a:rPr kumimoji="0" lang="de-DE" altLang="de-DE" sz="1800" b="0" i="0" u="none" strike="noStrike" kern="1200" cap="none" spc="0" normalizeH="0" baseline="0" noProof="0" dirty="0" err="1">
                <a:ln>
                  <a:noFill/>
                </a:ln>
                <a:solidFill>
                  <a:srgbClr val="00B050"/>
                </a:solidFill>
                <a:effectLst/>
                <a:uLnTx/>
                <a:uFillTx/>
                <a:latin typeface="Arial" panose="020B0604020202020204" pitchFamily="34" charset="0"/>
                <a:ea typeface="+mn-ea"/>
                <a:cs typeface="+mn-cs"/>
              </a:rPr>
              <a:t>ProSumer</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a:t>
            </a:r>
            <a:r>
              <a:rPr lang="de-DE" altLang="de-DE" sz="1800" noProof="0" dirty="0">
                <a:solidFill>
                  <a:srgbClr val="00B050"/>
                </a:solidFill>
              </a:rPr>
              <a:t>wird dabei zur </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Schlüsselkomponente!</a:t>
            </a:r>
          </a:p>
        </p:txBody>
      </p:sp>
      <p:grpSp>
        <p:nvGrpSpPr>
          <p:cNvPr id="8348" name="Gruppieren 8347">
            <a:extLst>
              <a:ext uri="{FF2B5EF4-FFF2-40B4-BE49-F238E27FC236}">
                <a16:creationId xmlns:a16="http://schemas.microsoft.com/office/drawing/2014/main" id="{D7D0246C-9E2B-01E5-AD9F-62C1AF9616FA}"/>
              </a:ext>
            </a:extLst>
          </p:cNvPr>
          <p:cNvGrpSpPr/>
          <p:nvPr/>
        </p:nvGrpSpPr>
        <p:grpSpPr>
          <a:xfrm>
            <a:off x="5262113" y="1424647"/>
            <a:ext cx="3569582" cy="1831670"/>
            <a:chOff x="5262113" y="1424647"/>
            <a:chExt cx="3569582" cy="1831670"/>
          </a:xfrm>
        </p:grpSpPr>
        <p:grpSp>
          <p:nvGrpSpPr>
            <p:cNvPr id="5" name="Gruppieren 4">
              <a:extLst>
                <a:ext uri="{FF2B5EF4-FFF2-40B4-BE49-F238E27FC236}">
                  <a16:creationId xmlns:a16="http://schemas.microsoft.com/office/drawing/2014/main" id="{2B294B2C-0EAB-1148-BD11-9446A3CC4BF8}"/>
                </a:ext>
              </a:extLst>
            </p:cNvPr>
            <p:cNvGrpSpPr/>
            <p:nvPr/>
          </p:nvGrpSpPr>
          <p:grpSpPr>
            <a:xfrm>
              <a:off x="5262113" y="1424647"/>
              <a:ext cx="3569582" cy="1831670"/>
              <a:chOff x="5262113" y="1424647"/>
              <a:chExt cx="3569582" cy="1831670"/>
            </a:xfrm>
          </p:grpSpPr>
          <p:grpSp>
            <p:nvGrpSpPr>
              <p:cNvPr id="8317" name="Gruppieren 8316">
                <a:extLst>
                  <a:ext uri="{FF2B5EF4-FFF2-40B4-BE49-F238E27FC236}">
                    <a16:creationId xmlns:a16="http://schemas.microsoft.com/office/drawing/2014/main" id="{385FD122-F622-FF83-2205-FC457A03A9E5}"/>
                  </a:ext>
                </a:extLst>
              </p:cNvPr>
              <p:cNvGrpSpPr/>
              <p:nvPr/>
            </p:nvGrpSpPr>
            <p:grpSpPr>
              <a:xfrm>
                <a:off x="5262113" y="1424647"/>
                <a:ext cx="3569582" cy="1504864"/>
                <a:chOff x="5262113" y="1424647"/>
                <a:chExt cx="3569582" cy="1504864"/>
              </a:xfrm>
            </p:grpSpPr>
            <p:pic>
              <p:nvPicPr>
                <p:cNvPr id="8301" name="Grafik 8300" descr="Ein Bild, das Kreis, Entwurf, Design enthält.&#10;&#10;Automatisch generierte Beschreibung">
                  <a:extLst>
                    <a:ext uri="{FF2B5EF4-FFF2-40B4-BE49-F238E27FC236}">
                      <a16:creationId xmlns:a16="http://schemas.microsoft.com/office/drawing/2014/main" id="{764FBE9B-50B2-82D1-31E2-E6A209CF7C90}"/>
                    </a:ext>
                  </a:extLst>
                </p:cNvPr>
                <p:cNvPicPr>
                  <a:picLocks noChangeAspect="1"/>
                </p:cNvPicPr>
                <p:nvPr/>
              </p:nvPicPr>
              <p:blipFill rotWithShape="1">
                <a:blip r:embed="rId15">
                  <a:extLst>
                    <a:ext uri="{28A0092B-C50C-407E-A947-70E740481C1C}">
                      <a14:useLocalDpi xmlns:a14="http://schemas.microsoft.com/office/drawing/2010/main" val="0"/>
                    </a:ext>
                  </a:extLst>
                </a:blip>
                <a:srcRect b="9256"/>
                <a:stretch/>
              </p:blipFill>
              <p:spPr>
                <a:xfrm>
                  <a:off x="7600121" y="2631993"/>
                  <a:ext cx="178452" cy="171461"/>
                </a:xfrm>
                <a:prstGeom prst="rect">
                  <a:avLst/>
                </a:prstGeom>
              </p:spPr>
            </p:pic>
            <p:grpSp>
              <p:nvGrpSpPr>
                <p:cNvPr id="29" name="Gruppieren 28">
                  <a:extLst>
                    <a:ext uri="{FF2B5EF4-FFF2-40B4-BE49-F238E27FC236}">
                      <a16:creationId xmlns:a16="http://schemas.microsoft.com/office/drawing/2014/main" id="{F4AE96A9-5E5B-6AE9-3184-82D50152386D}"/>
                    </a:ext>
                  </a:extLst>
                </p:cNvPr>
                <p:cNvGrpSpPr/>
                <p:nvPr/>
              </p:nvGrpSpPr>
              <p:grpSpPr>
                <a:xfrm>
                  <a:off x="6903165" y="1424647"/>
                  <a:ext cx="1928530" cy="1504864"/>
                  <a:chOff x="2379234" y="2470777"/>
                  <a:chExt cx="4832140" cy="3347910"/>
                </a:xfrm>
              </p:grpSpPr>
              <p:sp>
                <p:nvSpPr>
                  <p:cNvPr id="30" name="Freihandform: Form 29">
                    <a:extLst>
                      <a:ext uri="{FF2B5EF4-FFF2-40B4-BE49-F238E27FC236}">
                        <a16:creationId xmlns:a16="http://schemas.microsoft.com/office/drawing/2014/main" id="{94B34AA4-1DB1-B337-7A66-374B6A2143AA}"/>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EA0424AA-DF68-AD02-C1E0-3744B05081AC}"/>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88" name="Freihandform: Form 8287">
                    <a:extLst>
                      <a:ext uri="{FF2B5EF4-FFF2-40B4-BE49-F238E27FC236}">
                        <a16:creationId xmlns:a16="http://schemas.microsoft.com/office/drawing/2014/main" id="{2F35FB54-D671-2FD5-4DA1-DEF86D9CACFF}"/>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90" name="Freihandform: Form 8289">
                    <a:extLst>
                      <a:ext uri="{FF2B5EF4-FFF2-40B4-BE49-F238E27FC236}">
                        <a16:creationId xmlns:a16="http://schemas.microsoft.com/office/drawing/2014/main" id="{AFF7160B-AECE-3447-171D-F433DC09F8EB}"/>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91" name="Gerader Verbinder 8290">
                    <a:extLst>
                      <a:ext uri="{FF2B5EF4-FFF2-40B4-BE49-F238E27FC236}">
                        <a16:creationId xmlns:a16="http://schemas.microsoft.com/office/drawing/2014/main" id="{CD9F9E41-1251-834C-9576-E163586424A3}"/>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3" name="Freihandform: Form 8292">
                    <a:extLst>
                      <a:ext uri="{FF2B5EF4-FFF2-40B4-BE49-F238E27FC236}">
                        <a16:creationId xmlns:a16="http://schemas.microsoft.com/office/drawing/2014/main" id="{E35072B6-5D49-0A07-2F52-7354704787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8313" name="Gerader Verbinder 8312">
                  <a:extLst>
                    <a:ext uri="{FF2B5EF4-FFF2-40B4-BE49-F238E27FC236}">
                      <a16:creationId xmlns:a16="http://schemas.microsoft.com/office/drawing/2014/main" id="{39287439-6638-0BAE-0DA2-4B21DD5EE6BE}"/>
                    </a:ext>
                  </a:extLst>
                </p:cNvPr>
                <p:cNvCxnSpPr/>
                <p:nvPr/>
              </p:nvCxnSpPr>
              <p:spPr bwMode="auto">
                <a:xfrm>
                  <a:off x="5262113" y="2300026"/>
                  <a:ext cx="173161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Textfeld 3">
                <a:extLst>
                  <a:ext uri="{FF2B5EF4-FFF2-40B4-BE49-F238E27FC236}">
                    <a16:creationId xmlns:a16="http://schemas.microsoft.com/office/drawing/2014/main" id="{ABEF33AE-FA92-F9F9-29D9-DCA8460CE6C3}"/>
                  </a:ext>
                </a:extLst>
              </p:cNvPr>
              <p:cNvSpPr txBox="1"/>
              <p:nvPr/>
            </p:nvSpPr>
            <p:spPr>
              <a:xfrm>
                <a:off x="7473293" y="2948540"/>
                <a:ext cx="1284015" cy="307777"/>
              </a:xfrm>
              <a:prstGeom prst="rect">
                <a:avLst/>
              </a:prstGeom>
              <a:noFill/>
            </p:spPr>
            <p:txBody>
              <a:bodyPr wrap="square" rtlCol="0">
                <a:spAutoFit/>
              </a:bodyPr>
              <a:lstStyle/>
              <a:p>
                <a:pPr algn="ctr"/>
                <a:r>
                  <a:rPr lang="de-DE" sz="1400" dirty="0"/>
                  <a:t>Verbraucher</a:t>
                </a:r>
              </a:p>
            </p:txBody>
          </p:sp>
        </p:grpSp>
        <p:grpSp>
          <p:nvGrpSpPr>
            <p:cNvPr id="8339" name="Gruppieren 8338">
              <a:extLst>
                <a:ext uri="{FF2B5EF4-FFF2-40B4-BE49-F238E27FC236}">
                  <a16:creationId xmlns:a16="http://schemas.microsoft.com/office/drawing/2014/main" id="{161ED799-6202-0A2E-5E5F-3BCE2023F7E7}"/>
                </a:ext>
              </a:extLst>
            </p:cNvPr>
            <p:cNvGrpSpPr/>
            <p:nvPr/>
          </p:nvGrpSpPr>
          <p:grpSpPr>
            <a:xfrm>
              <a:off x="5788325" y="1453530"/>
              <a:ext cx="595807" cy="1445828"/>
              <a:chOff x="5788325" y="1453530"/>
              <a:chExt cx="595807" cy="1445828"/>
            </a:xfrm>
          </p:grpSpPr>
          <p:cxnSp>
            <p:nvCxnSpPr>
              <p:cNvPr id="8308" name="Gerader Verbinder 8307">
                <a:extLst>
                  <a:ext uri="{FF2B5EF4-FFF2-40B4-BE49-F238E27FC236}">
                    <a16:creationId xmlns:a16="http://schemas.microsoft.com/office/drawing/2014/main" id="{75B11FC1-896C-B194-9A3C-C6F335C20A1A}"/>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19" name="Gerader Verbinder 8318">
                <a:extLst>
                  <a:ext uri="{FF2B5EF4-FFF2-40B4-BE49-F238E27FC236}">
                    <a16:creationId xmlns:a16="http://schemas.microsoft.com/office/drawing/2014/main" id="{CF3A90A5-99E3-2D28-73BB-F6115749F31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0" name="Gerader Verbinder 8329">
                <a:extLst>
                  <a:ext uri="{FF2B5EF4-FFF2-40B4-BE49-F238E27FC236}">
                    <a16:creationId xmlns:a16="http://schemas.microsoft.com/office/drawing/2014/main" id="{7FE9D3FE-247A-4F0A-E3B9-AFB1DD150A54}"/>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1" name="Gerader Verbinder 8330">
                <a:extLst>
                  <a:ext uri="{FF2B5EF4-FFF2-40B4-BE49-F238E27FC236}">
                    <a16:creationId xmlns:a16="http://schemas.microsoft.com/office/drawing/2014/main" id="{F14B831B-0552-7CD7-D54E-66AFC404BA0C}"/>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349" name="Gruppieren 8348">
            <a:extLst>
              <a:ext uri="{FF2B5EF4-FFF2-40B4-BE49-F238E27FC236}">
                <a16:creationId xmlns:a16="http://schemas.microsoft.com/office/drawing/2014/main" id="{DBCF49E6-215A-E69E-B5B2-D1A12580DA16}"/>
              </a:ext>
            </a:extLst>
          </p:cNvPr>
          <p:cNvGrpSpPr/>
          <p:nvPr/>
        </p:nvGrpSpPr>
        <p:grpSpPr>
          <a:xfrm>
            <a:off x="3141059" y="3708318"/>
            <a:ext cx="3874887" cy="1919087"/>
            <a:chOff x="3141059" y="3708318"/>
            <a:chExt cx="3874887" cy="1919087"/>
          </a:xfrm>
        </p:grpSpPr>
        <p:grpSp>
          <p:nvGrpSpPr>
            <p:cNvPr id="8328" name="Gruppieren 8327">
              <a:extLst>
                <a:ext uri="{FF2B5EF4-FFF2-40B4-BE49-F238E27FC236}">
                  <a16:creationId xmlns:a16="http://schemas.microsoft.com/office/drawing/2014/main" id="{62A5EC99-4569-1DD7-0D8D-3A02F6EBC3F6}"/>
                </a:ext>
              </a:extLst>
            </p:cNvPr>
            <p:cNvGrpSpPr/>
            <p:nvPr/>
          </p:nvGrpSpPr>
          <p:grpSpPr>
            <a:xfrm>
              <a:off x="3141059" y="3708318"/>
              <a:ext cx="3874887" cy="1919087"/>
              <a:chOff x="3598257" y="3708318"/>
              <a:chExt cx="3874887" cy="1919087"/>
            </a:xfrm>
          </p:grpSpPr>
          <p:grpSp>
            <p:nvGrpSpPr>
              <p:cNvPr id="21" name="Gruppieren 20">
                <a:extLst>
                  <a:ext uri="{FF2B5EF4-FFF2-40B4-BE49-F238E27FC236}">
                    <a16:creationId xmlns:a16="http://schemas.microsoft.com/office/drawing/2014/main" id="{1AFDF12A-1D75-1C37-660E-A2333F368981}"/>
                  </a:ext>
                </a:extLst>
              </p:cNvPr>
              <p:cNvGrpSpPr/>
              <p:nvPr/>
            </p:nvGrpSpPr>
            <p:grpSpPr>
              <a:xfrm>
                <a:off x="4205619" y="3708318"/>
                <a:ext cx="3267525" cy="1775658"/>
                <a:chOff x="4205619" y="3708318"/>
                <a:chExt cx="3267525" cy="1775658"/>
              </a:xfrm>
            </p:grpSpPr>
            <p:cxnSp>
              <p:nvCxnSpPr>
                <p:cNvPr id="8270" name="Gerader Verbinder 8269">
                  <a:extLst>
                    <a:ext uri="{FF2B5EF4-FFF2-40B4-BE49-F238E27FC236}">
                      <a16:creationId xmlns:a16="http://schemas.microsoft.com/office/drawing/2014/main" id="{6F1F27DF-6148-0FB7-404F-15E982D9AA32}"/>
                    </a:ext>
                  </a:extLst>
                </p:cNvPr>
                <p:cNvCxnSpPr/>
                <p:nvPr/>
              </p:nvCxnSpPr>
              <p:spPr bwMode="auto">
                <a:xfrm>
                  <a:off x="5636440" y="4639403"/>
                  <a:ext cx="1836704" cy="33889"/>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65150C66-9E42-BA7D-880B-8DBCD6B14F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05619" y="3708318"/>
                  <a:ext cx="1775658" cy="1775658"/>
                </a:xfrm>
                <a:prstGeom prst="rect">
                  <a:avLst/>
                </a:prstGeom>
              </p:spPr>
            </p:pic>
          </p:grpSp>
          <p:sp>
            <p:nvSpPr>
              <p:cNvPr id="8323" name="Textfeld 8322">
                <a:extLst>
                  <a:ext uri="{FF2B5EF4-FFF2-40B4-BE49-F238E27FC236}">
                    <a16:creationId xmlns:a16="http://schemas.microsoft.com/office/drawing/2014/main" id="{10A9C6E7-69B6-B9AD-C8D0-9568BD8AE285}"/>
                  </a:ext>
                </a:extLst>
              </p:cNvPr>
              <p:cNvSpPr txBox="1"/>
              <p:nvPr/>
            </p:nvSpPr>
            <p:spPr>
              <a:xfrm>
                <a:off x="3598257" y="5319628"/>
                <a:ext cx="2885728" cy="307777"/>
              </a:xfrm>
              <a:prstGeom prst="rect">
                <a:avLst/>
              </a:prstGeom>
              <a:noFill/>
            </p:spPr>
            <p:txBody>
              <a:bodyPr wrap="square" rtlCol="0">
                <a:spAutoFit/>
              </a:bodyPr>
              <a:lstStyle/>
              <a:p>
                <a:pPr algn="ctr"/>
                <a:r>
                  <a:rPr lang="de-DE" sz="1400" dirty="0"/>
                  <a:t>Übertragungs- und Verteilernetz</a:t>
                </a:r>
              </a:p>
            </p:txBody>
          </p:sp>
        </p:grpSp>
        <p:grpSp>
          <p:nvGrpSpPr>
            <p:cNvPr id="8343" name="Gruppieren 8342">
              <a:extLst>
                <a:ext uri="{FF2B5EF4-FFF2-40B4-BE49-F238E27FC236}">
                  <a16:creationId xmlns:a16="http://schemas.microsoft.com/office/drawing/2014/main" id="{DC340CFB-F1DF-604B-B7AB-C3C35F69CB39}"/>
                </a:ext>
              </a:extLst>
            </p:cNvPr>
            <p:cNvGrpSpPr/>
            <p:nvPr/>
          </p:nvGrpSpPr>
          <p:grpSpPr>
            <a:xfrm>
              <a:off x="5788325" y="3780051"/>
              <a:ext cx="595807" cy="1445828"/>
              <a:chOff x="5788325" y="1453530"/>
              <a:chExt cx="595807" cy="1445828"/>
            </a:xfrm>
          </p:grpSpPr>
          <p:cxnSp>
            <p:nvCxnSpPr>
              <p:cNvPr id="8344" name="Gerader Verbinder 8343">
                <a:extLst>
                  <a:ext uri="{FF2B5EF4-FFF2-40B4-BE49-F238E27FC236}">
                    <a16:creationId xmlns:a16="http://schemas.microsoft.com/office/drawing/2014/main" id="{D9CFF848-1820-8B9C-A4C1-FAE9666BC1C1}"/>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5" name="Gerader Verbinder 8344">
                <a:extLst>
                  <a:ext uri="{FF2B5EF4-FFF2-40B4-BE49-F238E27FC236}">
                    <a16:creationId xmlns:a16="http://schemas.microsoft.com/office/drawing/2014/main" id="{CECAE57A-C4A1-D7E3-E51E-BEFF4382129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6" name="Gerader Verbinder 8345">
                <a:extLst>
                  <a:ext uri="{FF2B5EF4-FFF2-40B4-BE49-F238E27FC236}">
                    <a16:creationId xmlns:a16="http://schemas.microsoft.com/office/drawing/2014/main" id="{ECDA6175-887E-7588-6B1A-630B44FB586E}"/>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7" name="Gerader Verbinder 8346">
                <a:extLst>
                  <a:ext uri="{FF2B5EF4-FFF2-40B4-BE49-F238E27FC236}">
                    <a16:creationId xmlns:a16="http://schemas.microsoft.com/office/drawing/2014/main" id="{B49A6D09-818B-E080-5D3C-6AB1BF466A43}"/>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 name="Gruppieren 7">
            <a:extLst>
              <a:ext uri="{FF2B5EF4-FFF2-40B4-BE49-F238E27FC236}">
                <a16:creationId xmlns:a16="http://schemas.microsoft.com/office/drawing/2014/main" id="{D29B3847-0587-8494-3633-25DEB97AFF3E}"/>
              </a:ext>
            </a:extLst>
          </p:cNvPr>
          <p:cNvGrpSpPr/>
          <p:nvPr/>
        </p:nvGrpSpPr>
        <p:grpSpPr>
          <a:xfrm>
            <a:off x="193578" y="3316350"/>
            <a:ext cx="8638117" cy="2100938"/>
            <a:chOff x="193578" y="3316350"/>
            <a:chExt cx="8638117" cy="2100938"/>
          </a:xfrm>
        </p:grpSpPr>
        <p:grpSp>
          <p:nvGrpSpPr>
            <p:cNvPr id="8329" name="Gruppieren 8328">
              <a:extLst>
                <a:ext uri="{FF2B5EF4-FFF2-40B4-BE49-F238E27FC236}">
                  <a16:creationId xmlns:a16="http://schemas.microsoft.com/office/drawing/2014/main" id="{85E0CD58-5D8D-338D-2EF6-404F4FA9B0E1}"/>
                </a:ext>
              </a:extLst>
            </p:cNvPr>
            <p:cNvGrpSpPr/>
            <p:nvPr/>
          </p:nvGrpSpPr>
          <p:grpSpPr>
            <a:xfrm>
              <a:off x="193578" y="3316350"/>
              <a:ext cx="8638117" cy="2100938"/>
              <a:chOff x="193578" y="3316350"/>
              <a:chExt cx="8638117" cy="2100938"/>
            </a:xfrm>
          </p:grpSpPr>
          <p:sp>
            <p:nvSpPr>
              <p:cNvPr id="6" name="Textfeld 5">
                <a:extLst>
                  <a:ext uri="{FF2B5EF4-FFF2-40B4-BE49-F238E27FC236}">
                    <a16:creationId xmlns:a16="http://schemas.microsoft.com/office/drawing/2014/main" id="{22A769CB-BB15-40D0-B267-DC0FA81F353D}"/>
                  </a:ext>
                </a:extLst>
              </p:cNvPr>
              <p:cNvSpPr txBox="1"/>
              <p:nvPr/>
            </p:nvSpPr>
            <p:spPr>
              <a:xfrm>
                <a:off x="193578" y="3316350"/>
                <a:ext cx="1339555" cy="338554"/>
              </a:xfrm>
              <a:prstGeom prst="rect">
                <a:avLst/>
              </a:prstGeom>
              <a:noFill/>
            </p:spPr>
            <p:txBody>
              <a:bodyPr wrap="square" rtlCol="0">
                <a:spAutoFit/>
              </a:bodyPr>
              <a:lstStyle/>
              <a:p>
                <a:r>
                  <a:rPr lang="de-DE" sz="1600" b="1" dirty="0"/>
                  <a:t>Zukunft </a:t>
                </a:r>
              </a:p>
            </p:txBody>
          </p:sp>
          <p:grpSp>
            <p:nvGrpSpPr>
              <p:cNvPr id="8247" name="Gruppieren 8246">
                <a:extLst>
                  <a:ext uri="{FF2B5EF4-FFF2-40B4-BE49-F238E27FC236}">
                    <a16:creationId xmlns:a16="http://schemas.microsoft.com/office/drawing/2014/main" id="{33459BDB-076D-A463-0894-E800272F5EEC}"/>
                  </a:ext>
                </a:extLst>
              </p:cNvPr>
              <p:cNvGrpSpPr/>
              <p:nvPr/>
            </p:nvGrpSpPr>
            <p:grpSpPr>
              <a:xfrm>
                <a:off x="6903165" y="3912424"/>
                <a:ext cx="1928530" cy="1504864"/>
                <a:chOff x="2379234" y="2470777"/>
                <a:chExt cx="4832140" cy="3347911"/>
              </a:xfrm>
            </p:grpSpPr>
            <p:sp>
              <p:nvSpPr>
                <p:cNvPr id="8252" name="Freihandform: Form 8251">
                  <a:extLst>
                    <a:ext uri="{FF2B5EF4-FFF2-40B4-BE49-F238E27FC236}">
                      <a16:creationId xmlns:a16="http://schemas.microsoft.com/office/drawing/2014/main" id="{BC39E60F-43CF-4EB0-182C-7CA28E6F5701}"/>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53" name="Freihandform: Form 8252">
                  <a:extLst>
                    <a:ext uri="{FF2B5EF4-FFF2-40B4-BE49-F238E27FC236}">
                      <a16:creationId xmlns:a16="http://schemas.microsoft.com/office/drawing/2014/main" id="{1B8BA479-027A-07F1-F187-3615E23FA7B3}"/>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54" name="Freihandform: Form 8253">
                  <a:extLst>
                    <a:ext uri="{FF2B5EF4-FFF2-40B4-BE49-F238E27FC236}">
                      <a16:creationId xmlns:a16="http://schemas.microsoft.com/office/drawing/2014/main" id="{EC8AF398-3029-C2B1-0B2F-11D25DC07CC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55" name="Freihandform: Form 8254">
                  <a:extLst>
                    <a:ext uri="{FF2B5EF4-FFF2-40B4-BE49-F238E27FC236}">
                      <a16:creationId xmlns:a16="http://schemas.microsoft.com/office/drawing/2014/main" id="{4C990422-8171-764F-134D-6DD500ED48C2}"/>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56" name="Gerader Verbinder 8255">
                  <a:extLst>
                    <a:ext uri="{FF2B5EF4-FFF2-40B4-BE49-F238E27FC236}">
                      <a16:creationId xmlns:a16="http://schemas.microsoft.com/office/drawing/2014/main" id="{876B8076-1DE9-AC51-9FE5-0F1011C5C71D}"/>
                    </a:ext>
                  </a:extLst>
                </p:cNvPr>
                <p:cNvCxnSpPr>
                  <a:cxnSpLocks/>
                  <a:stCxn id="8252"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57" name="Rechteck 23562">
                  <a:extLst>
                    <a:ext uri="{FF2B5EF4-FFF2-40B4-BE49-F238E27FC236}">
                      <a16:creationId xmlns:a16="http://schemas.microsoft.com/office/drawing/2014/main" id="{AE94AECA-FFD6-E018-A010-F7D43F9C9855}"/>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8" name="Freihandform: Form 8257">
                  <a:extLst>
                    <a:ext uri="{FF2B5EF4-FFF2-40B4-BE49-F238E27FC236}">
                      <a16:creationId xmlns:a16="http://schemas.microsoft.com/office/drawing/2014/main" id="{277F3FC1-063E-9E90-09AE-A9C04931E9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59" name="Rechteck 23562">
                  <a:extLst>
                    <a:ext uri="{FF2B5EF4-FFF2-40B4-BE49-F238E27FC236}">
                      <a16:creationId xmlns:a16="http://schemas.microsoft.com/office/drawing/2014/main" id="{93EA739C-63B4-46A6-5FB0-FD414617EE34}"/>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8265" name="Grafik 8264" descr="Ein Bild, das Kreis, Entwurf, Design enthält.&#10;&#10;Automatisch generierte Beschreibung">
              <a:extLst>
                <a:ext uri="{FF2B5EF4-FFF2-40B4-BE49-F238E27FC236}">
                  <a16:creationId xmlns:a16="http://schemas.microsoft.com/office/drawing/2014/main" id="{F070ECFE-B9E7-4651-9A8D-5A891EDEAACD}"/>
                </a:ext>
              </a:extLst>
            </p:cNvPr>
            <p:cNvPicPr>
              <a:picLocks noChangeAspect="1"/>
            </p:cNvPicPr>
            <p:nvPr/>
          </p:nvPicPr>
          <p:blipFill rotWithShape="1">
            <a:blip r:embed="rId15">
              <a:extLst>
                <a:ext uri="{28A0092B-C50C-407E-A947-70E740481C1C}">
                  <a14:useLocalDpi xmlns:a14="http://schemas.microsoft.com/office/drawing/2010/main" val="0"/>
                </a:ext>
              </a:extLst>
            </a:blip>
            <a:srcRect b="9256"/>
            <a:stretch/>
          </p:blipFill>
          <p:spPr>
            <a:xfrm>
              <a:off x="7600121" y="5138363"/>
              <a:ext cx="178452" cy="171461"/>
            </a:xfrm>
            <a:prstGeom prst="rect">
              <a:avLst/>
            </a:prstGeom>
          </p:spPr>
        </p:pic>
      </p:grpSp>
      <p:pic>
        <p:nvPicPr>
          <p:cNvPr id="8233" name="Grafik 8232">
            <a:extLst>
              <a:ext uri="{FF2B5EF4-FFF2-40B4-BE49-F238E27FC236}">
                <a16:creationId xmlns:a16="http://schemas.microsoft.com/office/drawing/2014/main" id="{1BAAFC58-370E-7F8C-3EA7-B2DCA080E5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7960" y="4956896"/>
            <a:ext cx="348796" cy="348796"/>
          </a:xfrm>
          <a:prstGeom prst="rect">
            <a:avLst/>
          </a:prstGeom>
        </p:spPr>
      </p:pic>
      <p:grpSp>
        <p:nvGrpSpPr>
          <p:cNvPr id="8300" name="Gruppieren 8299">
            <a:extLst>
              <a:ext uri="{FF2B5EF4-FFF2-40B4-BE49-F238E27FC236}">
                <a16:creationId xmlns:a16="http://schemas.microsoft.com/office/drawing/2014/main" id="{EA8D9BF9-4D98-9FD6-F3BD-1F3FA43E80C6}"/>
              </a:ext>
            </a:extLst>
          </p:cNvPr>
          <p:cNvGrpSpPr/>
          <p:nvPr/>
        </p:nvGrpSpPr>
        <p:grpSpPr>
          <a:xfrm>
            <a:off x="7461667" y="4077433"/>
            <a:ext cx="1055320" cy="1242195"/>
            <a:chOff x="7469555" y="4209304"/>
            <a:chExt cx="1055320" cy="1242195"/>
          </a:xfrm>
        </p:grpSpPr>
        <p:grpSp>
          <p:nvGrpSpPr>
            <p:cNvPr id="8242" name="Gruppieren 8241">
              <a:extLst>
                <a:ext uri="{FF2B5EF4-FFF2-40B4-BE49-F238E27FC236}">
                  <a16:creationId xmlns:a16="http://schemas.microsoft.com/office/drawing/2014/main" id="{6F1C32BF-BCD7-92CF-8719-FCCAD4283093}"/>
                </a:ext>
              </a:extLst>
            </p:cNvPr>
            <p:cNvGrpSpPr/>
            <p:nvPr/>
          </p:nvGrpSpPr>
          <p:grpSpPr>
            <a:xfrm>
              <a:off x="7469555" y="4209304"/>
              <a:ext cx="1055320" cy="566577"/>
              <a:chOff x="6408745" y="2599455"/>
              <a:chExt cx="897300" cy="528571"/>
            </a:xfrm>
          </p:grpSpPr>
          <p:sp>
            <p:nvSpPr>
              <p:cNvPr id="8243" name="Freihandform: Form 8242">
                <a:extLst>
                  <a:ext uri="{FF2B5EF4-FFF2-40B4-BE49-F238E27FC236}">
                    <a16:creationId xmlns:a16="http://schemas.microsoft.com/office/drawing/2014/main" id="{0DB36FD9-F887-670D-20A7-DF0894843568}"/>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4" name="Freihandform: Form 8243">
                <a:extLst>
                  <a:ext uri="{FF2B5EF4-FFF2-40B4-BE49-F238E27FC236}">
                    <a16:creationId xmlns:a16="http://schemas.microsoft.com/office/drawing/2014/main" id="{C8A21914-EB8D-775F-9532-FA5B09028FC3}"/>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5" name="Freihandform: Form 8244">
                <a:extLst>
                  <a:ext uri="{FF2B5EF4-FFF2-40B4-BE49-F238E27FC236}">
                    <a16:creationId xmlns:a16="http://schemas.microsoft.com/office/drawing/2014/main" id="{1444D319-0860-CC76-0F48-28DD22C23089}"/>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6" name="Freihandform: Form 8245">
                <a:extLst>
                  <a:ext uri="{FF2B5EF4-FFF2-40B4-BE49-F238E27FC236}">
                    <a16:creationId xmlns:a16="http://schemas.microsoft.com/office/drawing/2014/main" id="{CE9C5A97-3CF6-AB73-DDCC-B8A576BEA527}"/>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8266" name="Grafik 8265">
              <a:extLst>
                <a:ext uri="{FF2B5EF4-FFF2-40B4-BE49-F238E27FC236}">
                  <a16:creationId xmlns:a16="http://schemas.microsoft.com/office/drawing/2014/main" id="{8ED1D98D-8519-6AFD-0FC5-32AE8FC71F17}"/>
                </a:ext>
              </a:extLst>
            </p:cNvPr>
            <p:cNvPicPr>
              <a:picLocks noChangeAspect="1"/>
            </p:cNvPicPr>
            <p:nvPr/>
          </p:nvPicPr>
          <p:blipFill rotWithShape="1">
            <a:blip r:embed="rId17">
              <a:extLst>
                <a:ext uri="{28A0092B-C50C-407E-A947-70E740481C1C}">
                  <a14:useLocalDpi xmlns:a14="http://schemas.microsoft.com/office/drawing/2010/main" val="0"/>
                </a:ext>
              </a:extLst>
            </a:blip>
            <a:srcRect l="21087" t="56358" r="73126" b="14625"/>
            <a:stretch/>
          </p:blipFill>
          <p:spPr>
            <a:xfrm>
              <a:off x="7916612" y="5102703"/>
              <a:ext cx="203309" cy="348796"/>
            </a:xfrm>
            <a:prstGeom prst="rect">
              <a:avLst/>
            </a:prstGeom>
          </p:spPr>
        </p:pic>
      </p:grpSp>
      <p:sp>
        <p:nvSpPr>
          <p:cNvPr id="9" name="Text Box 14">
            <a:extLst>
              <a:ext uri="{FF2B5EF4-FFF2-40B4-BE49-F238E27FC236}">
                <a16:creationId xmlns:a16="http://schemas.microsoft.com/office/drawing/2014/main" id="{756CB92D-6B5F-3639-4535-C68278760D7C}"/>
              </a:ext>
            </a:extLst>
          </p:cNvPr>
          <p:cNvSpPr txBox="1">
            <a:spLocks noChangeArrowheads="1"/>
          </p:cNvSpPr>
          <p:nvPr/>
        </p:nvSpPr>
        <p:spPr bwMode="auto">
          <a:xfrm>
            <a:off x="8590604" y="3349834"/>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Tree>
    <p:extLst>
      <p:ext uri="{BB962C8B-B14F-4D97-AF65-F5344CB8AC3E}">
        <p14:creationId xmlns:p14="http://schemas.microsoft.com/office/powerpoint/2010/main" val="424162314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348"/>
                                        </p:tgtEl>
                                        <p:attrNameLst>
                                          <p:attrName>style.visibility</p:attrName>
                                        </p:attrNameLst>
                                      </p:cBhvr>
                                      <p:to>
                                        <p:strVal val="visible"/>
                                      </p:to>
                                    </p:set>
                                    <p:anim calcmode="lin" valueType="num">
                                      <p:cBhvr additive="base">
                                        <p:cTn id="13" dur="1000" fill="hold"/>
                                        <p:tgtEl>
                                          <p:spTgt spid="8348"/>
                                        </p:tgtEl>
                                        <p:attrNameLst>
                                          <p:attrName>ppt_x</p:attrName>
                                        </p:attrNameLst>
                                      </p:cBhvr>
                                      <p:tavLst>
                                        <p:tav tm="0">
                                          <p:val>
                                            <p:strVal val="1+#ppt_w/2"/>
                                          </p:val>
                                        </p:tav>
                                        <p:tav tm="100000">
                                          <p:val>
                                            <p:strVal val="#ppt_x"/>
                                          </p:val>
                                        </p:tav>
                                      </p:tavLst>
                                    </p:anim>
                                    <p:anim calcmode="lin" valueType="num">
                                      <p:cBhvr additive="base">
                                        <p:cTn id="14" dur="1000" fill="hold"/>
                                        <p:tgtEl>
                                          <p:spTgt spid="83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318"/>
                                        </p:tgtEl>
                                        <p:attrNameLst>
                                          <p:attrName>style.visibility</p:attrName>
                                        </p:attrNameLst>
                                      </p:cBhvr>
                                      <p:to>
                                        <p:strVal val="visible"/>
                                      </p:to>
                                    </p:set>
                                    <p:anim calcmode="lin" valueType="num">
                                      <p:cBhvr additive="base">
                                        <p:cTn id="19" dur="1000" fill="hold"/>
                                        <p:tgtEl>
                                          <p:spTgt spid="8318"/>
                                        </p:tgtEl>
                                        <p:attrNameLst>
                                          <p:attrName>ppt_x</p:attrName>
                                        </p:attrNameLst>
                                      </p:cBhvr>
                                      <p:tavLst>
                                        <p:tav tm="0">
                                          <p:val>
                                            <p:strVal val="0-#ppt_w/2"/>
                                          </p:val>
                                        </p:tav>
                                        <p:tav tm="100000">
                                          <p:val>
                                            <p:strVal val="#ppt_x"/>
                                          </p:val>
                                        </p:tav>
                                      </p:tavLst>
                                    </p:anim>
                                    <p:anim calcmode="lin" valueType="num">
                                      <p:cBhvr additive="base">
                                        <p:cTn id="20" dur="1000" fill="hold"/>
                                        <p:tgtEl>
                                          <p:spTgt spid="83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1+#ppt_w/2"/>
                                          </p:val>
                                        </p:tav>
                                        <p:tav tm="100000">
                                          <p:val>
                                            <p:strVal val="#ppt_x"/>
                                          </p:val>
                                        </p:tav>
                                      </p:tavLst>
                                    </p:anim>
                                    <p:anim calcmode="lin" valueType="num">
                                      <p:cBhvr additive="base">
                                        <p:cTn id="2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309"/>
                                        </p:tgtEl>
                                        <p:attrNameLst>
                                          <p:attrName>style.visibility</p:attrName>
                                        </p:attrNameLst>
                                      </p:cBhvr>
                                      <p:to>
                                        <p:strVal val="visible"/>
                                      </p:to>
                                    </p:set>
                                    <p:anim calcmode="lin" valueType="num">
                                      <p:cBhvr additive="base">
                                        <p:cTn id="31" dur="1000" fill="hold"/>
                                        <p:tgtEl>
                                          <p:spTgt spid="8309"/>
                                        </p:tgtEl>
                                        <p:attrNameLst>
                                          <p:attrName>ppt_x</p:attrName>
                                        </p:attrNameLst>
                                      </p:cBhvr>
                                      <p:tavLst>
                                        <p:tav tm="0">
                                          <p:val>
                                            <p:strVal val="1+#ppt_w/2"/>
                                          </p:val>
                                        </p:tav>
                                        <p:tav tm="100000">
                                          <p:val>
                                            <p:strVal val="#ppt_x"/>
                                          </p:val>
                                        </p:tav>
                                      </p:tavLst>
                                    </p:anim>
                                    <p:anim calcmode="lin" valueType="num">
                                      <p:cBhvr additive="base">
                                        <p:cTn id="32" dur="1000" fill="hold"/>
                                        <p:tgtEl>
                                          <p:spTgt spid="830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312"/>
                                        </p:tgtEl>
                                        <p:attrNameLst>
                                          <p:attrName>style.visibility</p:attrName>
                                        </p:attrNameLst>
                                      </p:cBhvr>
                                      <p:to>
                                        <p:strVal val="visible"/>
                                      </p:to>
                                    </p:set>
                                    <p:anim calcmode="lin" valueType="num">
                                      <p:cBhvr additive="base">
                                        <p:cTn id="37" dur="1000" fill="hold"/>
                                        <p:tgtEl>
                                          <p:spTgt spid="8312"/>
                                        </p:tgtEl>
                                        <p:attrNameLst>
                                          <p:attrName>ppt_x</p:attrName>
                                        </p:attrNameLst>
                                      </p:cBhvr>
                                      <p:tavLst>
                                        <p:tav tm="0">
                                          <p:val>
                                            <p:strVal val="1+#ppt_w/2"/>
                                          </p:val>
                                        </p:tav>
                                        <p:tav tm="100000">
                                          <p:val>
                                            <p:strVal val="#ppt_x"/>
                                          </p:val>
                                        </p:tav>
                                      </p:tavLst>
                                    </p:anim>
                                    <p:anim calcmode="lin" valueType="num">
                                      <p:cBhvr additive="base">
                                        <p:cTn id="38" dur="1000" fill="hold"/>
                                        <p:tgtEl>
                                          <p:spTgt spid="83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1+#ppt_w/2"/>
                                          </p:val>
                                        </p:tav>
                                        <p:tav tm="100000">
                                          <p:val>
                                            <p:strVal val="#ppt_x"/>
                                          </p:val>
                                        </p:tav>
                                      </p:tavLst>
                                    </p:anim>
                                    <p:anim calcmode="lin" valueType="num">
                                      <p:cBhvr additive="base">
                                        <p:cTn id="4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8300"/>
                                        </p:tgtEl>
                                        <p:attrNameLst>
                                          <p:attrName>style.visibility</p:attrName>
                                        </p:attrNameLst>
                                      </p:cBhvr>
                                      <p:to>
                                        <p:strVal val="visible"/>
                                      </p:to>
                                    </p:set>
                                    <p:anim calcmode="lin" valueType="num">
                                      <p:cBhvr additive="base">
                                        <p:cTn id="49" dur="1000" fill="hold"/>
                                        <p:tgtEl>
                                          <p:spTgt spid="8300"/>
                                        </p:tgtEl>
                                        <p:attrNameLst>
                                          <p:attrName>ppt_x</p:attrName>
                                        </p:attrNameLst>
                                      </p:cBhvr>
                                      <p:tavLst>
                                        <p:tav tm="0">
                                          <p:val>
                                            <p:strVal val="#ppt_x"/>
                                          </p:val>
                                        </p:tav>
                                        <p:tav tm="100000">
                                          <p:val>
                                            <p:strVal val="#ppt_x"/>
                                          </p:val>
                                        </p:tav>
                                      </p:tavLst>
                                    </p:anim>
                                    <p:anim calcmode="lin" valueType="num">
                                      <p:cBhvr additive="base">
                                        <p:cTn id="50" dur="1000" fill="hold"/>
                                        <p:tgtEl>
                                          <p:spTgt spid="830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33"/>
                                        </p:tgtEl>
                                        <p:attrNameLst>
                                          <p:attrName>style.visibility</p:attrName>
                                        </p:attrNameLst>
                                      </p:cBhvr>
                                      <p:to>
                                        <p:strVal val="visible"/>
                                      </p:to>
                                    </p:set>
                                    <p:anim calcmode="lin" valueType="num">
                                      <p:cBhvr additive="base">
                                        <p:cTn id="55" dur="1000" fill="hold"/>
                                        <p:tgtEl>
                                          <p:spTgt spid="8233"/>
                                        </p:tgtEl>
                                        <p:attrNameLst>
                                          <p:attrName>ppt_x</p:attrName>
                                        </p:attrNameLst>
                                      </p:cBhvr>
                                      <p:tavLst>
                                        <p:tav tm="0">
                                          <p:val>
                                            <p:strVal val="1+#ppt_w/2"/>
                                          </p:val>
                                        </p:tav>
                                        <p:tav tm="100000">
                                          <p:val>
                                            <p:strVal val="#ppt_x"/>
                                          </p:val>
                                        </p:tav>
                                      </p:tavLst>
                                    </p:anim>
                                    <p:anim calcmode="lin" valueType="num">
                                      <p:cBhvr additive="base">
                                        <p:cTn id="56" dur="1000" fill="hold"/>
                                        <p:tgtEl>
                                          <p:spTgt spid="82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322"/>
                                        </p:tgtEl>
                                        <p:attrNameLst>
                                          <p:attrName>style.visibility</p:attrName>
                                        </p:attrNameLst>
                                      </p:cBhvr>
                                      <p:to>
                                        <p:strVal val="visible"/>
                                      </p:to>
                                    </p:set>
                                    <p:anim calcmode="lin" valueType="num">
                                      <p:cBhvr additive="base">
                                        <p:cTn id="61" dur="1000" fill="hold"/>
                                        <p:tgtEl>
                                          <p:spTgt spid="8322"/>
                                        </p:tgtEl>
                                        <p:attrNameLst>
                                          <p:attrName>ppt_x</p:attrName>
                                        </p:attrNameLst>
                                      </p:cBhvr>
                                      <p:tavLst>
                                        <p:tav tm="0">
                                          <p:val>
                                            <p:strVal val="1+#ppt_w/2"/>
                                          </p:val>
                                        </p:tav>
                                        <p:tav tm="100000">
                                          <p:val>
                                            <p:strVal val="#ppt_x"/>
                                          </p:val>
                                        </p:tav>
                                      </p:tavLst>
                                    </p:anim>
                                    <p:anim calcmode="lin" valueType="num">
                                      <p:cBhvr additive="base">
                                        <p:cTn id="62" dur="1000" fill="hold"/>
                                        <p:tgtEl>
                                          <p:spTgt spid="83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282"/>
                                        </p:tgtEl>
                                        <p:attrNameLst>
                                          <p:attrName>style.visibility</p:attrName>
                                        </p:attrNameLst>
                                      </p:cBhvr>
                                      <p:to>
                                        <p:strVal val="visible"/>
                                      </p:to>
                                    </p:set>
                                    <p:anim calcmode="lin" valueType="num">
                                      <p:cBhvr additive="base">
                                        <p:cTn id="67" dur="1000" fill="hold"/>
                                        <p:tgtEl>
                                          <p:spTgt spid="8282"/>
                                        </p:tgtEl>
                                        <p:attrNameLst>
                                          <p:attrName>ppt_x</p:attrName>
                                        </p:attrNameLst>
                                      </p:cBhvr>
                                      <p:tavLst>
                                        <p:tav tm="0">
                                          <p:val>
                                            <p:strVal val="1+#ppt_w/2"/>
                                          </p:val>
                                        </p:tav>
                                        <p:tav tm="100000">
                                          <p:val>
                                            <p:strVal val="#ppt_x"/>
                                          </p:val>
                                        </p:tav>
                                      </p:tavLst>
                                    </p:anim>
                                    <p:anim calcmode="lin" valueType="num">
                                      <p:cBhvr additive="base">
                                        <p:cTn id="68" dur="1000" fill="hold"/>
                                        <p:tgtEl>
                                          <p:spTgt spid="828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349"/>
                                        </p:tgtEl>
                                        <p:attrNameLst>
                                          <p:attrName>style.visibility</p:attrName>
                                        </p:attrNameLst>
                                      </p:cBhvr>
                                      <p:to>
                                        <p:strVal val="visible"/>
                                      </p:to>
                                    </p:set>
                                    <p:anim calcmode="lin" valueType="num">
                                      <p:cBhvr additive="base">
                                        <p:cTn id="73" dur="1000" fill="hold"/>
                                        <p:tgtEl>
                                          <p:spTgt spid="8349"/>
                                        </p:tgtEl>
                                        <p:attrNameLst>
                                          <p:attrName>ppt_x</p:attrName>
                                        </p:attrNameLst>
                                      </p:cBhvr>
                                      <p:tavLst>
                                        <p:tav tm="0">
                                          <p:val>
                                            <p:strVal val="0-#ppt_w/2"/>
                                          </p:val>
                                        </p:tav>
                                        <p:tav tm="100000">
                                          <p:val>
                                            <p:strVal val="#ppt_x"/>
                                          </p:val>
                                        </p:tav>
                                      </p:tavLst>
                                    </p:anim>
                                    <p:anim calcmode="lin" valueType="num">
                                      <p:cBhvr additive="base">
                                        <p:cTn id="74" dur="1000" fill="hold"/>
                                        <p:tgtEl>
                                          <p:spTgt spid="834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1000" fill="hold"/>
                                        <p:tgtEl>
                                          <p:spTgt spid="17"/>
                                        </p:tgtEl>
                                        <p:attrNameLst>
                                          <p:attrName>ppt_x</p:attrName>
                                        </p:attrNameLst>
                                      </p:cBhvr>
                                      <p:tavLst>
                                        <p:tav tm="0">
                                          <p:val>
                                            <p:strVal val="0-#ppt_w/2"/>
                                          </p:val>
                                        </p:tav>
                                        <p:tav tm="100000">
                                          <p:val>
                                            <p:strVal val="#ppt_x"/>
                                          </p:val>
                                        </p:tav>
                                      </p:tavLst>
                                    </p:anim>
                                    <p:anim calcmode="lin" valueType="num">
                                      <p:cBhvr additive="base">
                                        <p:cTn id="8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8326"/>
                                        </p:tgtEl>
                                        <p:attrNameLst>
                                          <p:attrName>style.visibility</p:attrName>
                                        </p:attrNameLst>
                                      </p:cBhvr>
                                      <p:to>
                                        <p:strVal val="visible"/>
                                      </p:to>
                                    </p:set>
                                    <p:anim calcmode="lin" valueType="num">
                                      <p:cBhvr additive="base">
                                        <p:cTn id="85" dur="1000" fill="hold"/>
                                        <p:tgtEl>
                                          <p:spTgt spid="8326"/>
                                        </p:tgtEl>
                                        <p:attrNameLst>
                                          <p:attrName>ppt_x</p:attrName>
                                        </p:attrNameLst>
                                      </p:cBhvr>
                                      <p:tavLst>
                                        <p:tav tm="0">
                                          <p:val>
                                            <p:strVal val="1+#ppt_w/2"/>
                                          </p:val>
                                        </p:tav>
                                        <p:tav tm="100000">
                                          <p:val>
                                            <p:strVal val="#ppt_x"/>
                                          </p:val>
                                        </p:tav>
                                      </p:tavLst>
                                    </p:anim>
                                    <p:anim calcmode="lin" valueType="num">
                                      <p:cBhvr additive="base">
                                        <p:cTn id="86" dur="1000" fill="hold"/>
                                        <p:tgtEl>
                                          <p:spTgt spid="83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grpId="0" nodeType="clickEffect">
                                  <p:stCondLst>
                                    <p:cond delay="0"/>
                                  </p:stCondLst>
                                  <p:childTnLst>
                                    <p:set>
                                      <p:cBhvr>
                                        <p:cTn id="90" dur="1" fill="hold">
                                          <p:stCondLst>
                                            <p:cond delay="0"/>
                                          </p:stCondLst>
                                        </p:cTn>
                                        <p:tgtEl>
                                          <p:spTgt spid="8332"/>
                                        </p:tgtEl>
                                        <p:attrNameLst>
                                          <p:attrName>style.visibility</p:attrName>
                                        </p:attrNameLst>
                                      </p:cBhvr>
                                      <p:to>
                                        <p:strVal val="visible"/>
                                      </p:to>
                                    </p:set>
                                    <p:anim calcmode="lin" valueType="num">
                                      <p:cBhvr additive="base">
                                        <p:cTn id="91" dur="1000" fill="hold"/>
                                        <p:tgtEl>
                                          <p:spTgt spid="8332"/>
                                        </p:tgtEl>
                                        <p:attrNameLst>
                                          <p:attrName>ppt_x</p:attrName>
                                        </p:attrNameLst>
                                      </p:cBhvr>
                                      <p:tavLst>
                                        <p:tav tm="0">
                                          <p:val>
                                            <p:strVal val="0-#ppt_w/2"/>
                                          </p:val>
                                        </p:tav>
                                        <p:tav tm="100000">
                                          <p:val>
                                            <p:strVal val="#ppt_x"/>
                                          </p:val>
                                        </p:tav>
                                      </p:tavLst>
                                    </p:anim>
                                    <p:anim calcmode="lin" valueType="num">
                                      <p:cBhvr additive="base">
                                        <p:cTn id="92" dur="1000" fill="hold"/>
                                        <p:tgtEl>
                                          <p:spTgt spid="8332"/>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9" fill="hold" grpId="0" nodeType="clickEffect">
                                  <p:stCondLst>
                                    <p:cond delay="0"/>
                                  </p:stCondLst>
                                  <p:childTnLst>
                                    <p:set>
                                      <p:cBhvr>
                                        <p:cTn id="96" dur="1" fill="hold">
                                          <p:stCondLst>
                                            <p:cond delay="0"/>
                                          </p:stCondLst>
                                        </p:cTn>
                                        <p:tgtEl>
                                          <p:spTgt spid="8333"/>
                                        </p:tgtEl>
                                        <p:attrNameLst>
                                          <p:attrName>style.visibility</p:attrName>
                                        </p:attrNameLst>
                                      </p:cBhvr>
                                      <p:to>
                                        <p:strVal val="visible"/>
                                      </p:to>
                                    </p:set>
                                    <p:anim calcmode="lin" valueType="num">
                                      <p:cBhvr additive="base">
                                        <p:cTn id="97" dur="1000" fill="hold"/>
                                        <p:tgtEl>
                                          <p:spTgt spid="8333"/>
                                        </p:tgtEl>
                                        <p:attrNameLst>
                                          <p:attrName>ppt_x</p:attrName>
                                        </p:attrNameLst>
                                      </p:cBhvr>
                                      <p:tavLst>
                                        <p:tav tm="0">
                                          <p:val>
                                            <p:strVal val="0-#ppt_w/2"/>
                                          </p:val>
                                        </p:tav>
                                        <p:tav tm="100000">
                                          <p:val>
                                            <p:strVal val="#ppt_x"/>
                                          </p:val>
                                        </p:tav>
                                      </p:tavLst>
                                    </p:anim>
                                    <p:anim calcmode="lin" valueType="num">
                                      <p:cBhvr additive="base">
                                        <p:cTn id="98" dur="1000" fill="hold"/>
                                        <p:tgtEl>
                                          <p:spTgt spid="8333"/>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1000" fill="hold"/>
                                        <p:tgtEl>
                                          <p:spTgt spid="11"/>
                                        </p:tgtEl>
                                        <p:attrNameLst>
                                          <p:attrName>ppt_x</p:attrName>
                                        </p:attrNameLst>
                                      </p:cBhvr>
                                      <p:tavLst>
                                        <p:tav tm="0">
                                          <p:val>
                                            <p:strVal val="#ppt_x"/>
                                          </p:val>
                                        </p:tav>
                                        <p:tav tm="100000">
                                          <p:val>
                                            <p:strVal val="#ppt_x"/>
                                          </p:val>
                                        </p:tav>
                                      </p:tavLst>
                                    </p:anim>
                                    <p:anim calcmode="lin" valueType="num">
                                      <p:cBhvr additive="base">
                                        <p:cTn id="10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1000" fill="hold"/>
                                        <p:tgtEl>
                                          <p:spTgt spid="7"/>
                                        </p:tgtEl>
                                        <p:attrNameLst>
                                          <p:attrName>ppt_x</p:attrName>
                                        </p:attrNameLst>
                                      </p:cBhvr>
                                      <p:tavLst>
                                        <p:tav tm="0">
                                          <p:val>
                                            <p:strVal val="#ppt_x"/>
                                          </p:val>
                                        </p:tav>
                                        <p:tav tm="100000">
                                          <p:val>
                                            <p:strVal val="#ppt_x"/>
                                          </p:val>
                                        </p:tav>
                                      </p:tavLst>
                                    </p:anim>
                                    <p:anim calcmode="lin" valueType="num">
                                      <p:cBhvr additive="base">
                                        <p:cTn id="11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332" grpId="0"/>
      <p:bldP spid="833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34492"/>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(1)</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Europäische Verbundnetze ENTSO-E</a:t>
            </a:r>
          </a:p>
        </p:txBody>
      </p:sp>
      <p:pic>
        <p:nvPicPr>
          <p:cNvPr id="4" name="Grafik 3" descr="Ein Bild, das Karte enthält.&#10;&#10;Automatisch generierte Beschreibung">
            <a:extLst>
              <a:ext uri="{FF2B5EF4-FFF2-40B4-BE49-F238E27FC236}">
                <a16:creationId xmlns:a16="http://schemas.microsoft.com/office/drawing/2014/main" id="{4E574084-0592-4455-85D0-C5E6249C7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872" y="896293"/>
            <a:ext cx="4767448" cy="5065414"/>
          </a:xfrm>
          <a:prstGeom prst="rect">
            <a:avLst/>
          </a:prstGeom>
        </p:spPr>
      </p:pic>
      <p:sp>
        <p:nvSpPr>
          <p:cNvPr id="5" name="Textfeld 4">
            <a:extLst>
              <a:ext uri="{FF2B5EF4-FFF2-40B4-BE49-F238E27FC236}">
                <a16:creationId xmlns:a16="http://schemas.microsoft.com/office/drawing/2014/main" id="{D1E760DD-1044-49D6-957A-1626DCCE7F6B}"/>
              </a:ext>
            </a:extLst>
          </p:cNvPr>
          <p:cNvSpPr txBox="1"/>
          <p:nvPr/>
        </p:nvSpPr>
        <p:spPr>
          <a:xfrm>
            <a:off x="6219732" y="907618"/>
            <a:ext cx="3398342" cy="2554545"/>
          </a:xfrm>
          <a:prstGeom prst="rect">
            <a:avLst/>
          </a:prstGeom>
          <a:noFill/>
        </p:spPr>
        <p:txBody>
          <a:bodyPr wrap="square" rtlCol="0">
            <a:spAutoFit/>
          </a:bodyPr>
          <a:lstStyle/>
          <a:p>
            <a:r>
              <a:rPr lang="de-DE" sz="1600" dirty="0">
                <a:solidFill>
                  <a:srgbClr val="3333FF"/>
                </a:solidFill>
              </a:rPr>
              <a:t>ENTSO-E (European Network </a:t>
            </a:r>
            <a:r>
              <a:rPr lang="de-DE" sz="1600" dirty="0" err="1">
                <a:solidFill>
                  <a:srgbClr val="3333FF"/>
                </a:solidFill>
              </a:rPr>
              <a:t>of</a:t>
            </a:r>
            <a:r>
              <a:rPr lang="de-DE" sz="1600" dirty="0">
                <a:solidFill>
                  <a:srgbClr val="3333FF"/>
                </a:solidFill>
              </a:rPr>
              <a:t> Transmission System Operators </a:t>
            </a:r>
            <a:r>
              <a:rPr lang="de-DE" sz="1600" dirty="0" err="1">
                <a:solidFill>
                  <a:srgbClr val="3333FF"/>
                </a:solidFill>
              </a:rPr>
              <a:t>for</a:t>
            </a:r>
            <a:r>
              <a:rPr lang="de-DE" sz="1600" dirty="0">
                <a:solidFill>
                  <a:srgbClr val="3333FF"/>
                </a:solidFill>
              </a:rPr>
              <a:t> </a:t>
            </a:r>
            <a:r>
              <a:rPr lang="de-DE" sz="1600" dirty="0" err="1">
                <a:solidFill>
                  <a:srgbClr val="3333FF"/>
                </a:solidFill>
              </a:rPr>
              <a:t>Electricity</a:t>
            </a:r>
            <a:r>
              <a:rPr lang="de-DE" sz="1600" dirty="0">
                <a:solidFill>
                  <a:srgbClr val="3333FF"/>
                </a:solidFill>
              </a:rPr>
              <a:t>)</a:t>
            </a:r>
            <a:br>
              <a:rPr lang="de-DE" sz="1600" dirty="0">
                <a:solidFill>
                  <a:srgbClr val="3333FF"/>
                </a:solidFill>
              </a:rPr>
            </a:br>
            <a:r>
              <a:rPr lang="de-DE" sz="1600" dirty="0">
                <a:solidFill>
                  <a:srgbClr val="3333FF"/>
                </a:solidFill>
              </a:rPr>
              <a:t>ist ein europäischer Verband, in dem 43 Übertragungsnetzbetreiber Pflichtmitglieder sind.</a:t>
            </a:r>
            <a:br>
              <a:rPr lang="de-DE" sz="1600" dirty="0">
                <a:solidFill>
                  <a:srgbClr val="3333FF"/>
                </a:solidFill>
              </a:rPr>
            </a:br>
            <a:r>
              <a:rPr lang="de-DE" sz="1600" u="sng" dirty="0">
                <a:solidFill>
                  <a:srgbClr val="3333FF"/>
                </a:solidFill>
              </a:rPr>
              <a:t>Aufgaben</a:t>
            </a:r>
            <a:r>
              <a:rPr lang="de-DE" sz="1600" dirty="0">
                <a:solidFill>
                  <a:srgbClr val="3333FF"/>
                </a:solidFill>
              </a:rPr>
              <a:t> sind die Förderung des EU-Binnenmarktes für Strom, der Netzausbau und die Erarbeitung von Regeln für den Netzbetrieb. </a:t>
            </a:r>
          </a:p>
        </p:txBody>
      </p:sp>
      <p:sp>
        <p:nvSpPr>
          <p:cNvPr id="8" name="Textfeld 7">
            <a:extLst>
              <a:ext uri="{FF2B5EF4-FFF2-40B4-BE49-F238E27FC236}">
                <a16:creationId xmlns:a16="http://schemas.microsoft.com/office/drawing/2014/main" id="{DC6FD8DE-A3DF-4B1B-8281-DB0310509156}"/>
              </a:ext>
            </a:extLst>
          </p:cNvPr>
          <p:cNvSpPr txBox="1"/>
          <p:nvPr/>
        </p:nvSpPr>
        <p:spPr>
          <a:xfrm>
            <a:off x="6013320" y="948644"/>
            <a:ext cx="298480" cy="246221"/>
          </a:xfrm>
          <a:prstGeom prst="rect">
            <a:avLst/>
          </a:prstGeom>
          <a:noFill/>
        </p:spPr>
        <p:txBody>
          <a:bodyPr wrap="none" rtlCol="0">
            <a:spAutoFit/>
          </a:bodyPr>
          <a:lstStyle/>
          <a:p>
            <a:r>
              <a:rPr lang="de-DE" sz="1000" dirty="0"/>
              <a:t>6)</a:t>
            </a:r>
          </a:p>
        </p:txBody>
      </p:sp>
      <p:sp>
        <p:nvSpPr>
          <p:cNvPr id="9" name="Text Box 5">
            <a:extLst>
              <a:ext uri="{FF2B5EF4-FFF2-40B4-BE49-F238E27FC236}">
                <a16:creationId xmlns:a16="http://schemas.microsoft.com/office/drawing/2014/main" id="{F7847F87-1BAC-4C57-A7CB-921DE3CB5B2B}"/>
              </a:ext>
            </a:extLst>
          </p:cNvPr>
          <p:cNvSpPr txBox="1">
            <a:spLocks noChangeArrowheads="1"/>
          </p:cNvSpPr>
          <p:nvPr/>
        </p:nvSpPr>
        <p:spPr bwMode="auto">
          <a:xfrm>
            <a:off x="8324075" y="6029173"/>
            <a:ext cx="150041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x) Quellenliste</a:t>
            </a:r>
            <a:endParaRPr lang="en-US" altLang="de-DE" sz="1200" dirty="0"/>
          </a:p>
        </p:txBody>
      </p:sp>
      <p:sp>
        <p:nvSpPr>
          <p:cNvPr id="10" name="Textfeld 9">
            <a:extLst>
              <a:ext uri="{FF2B5EF4-FFF2-40B4-BE49-F238E27FC236}">
                <a16:creationId xmlns:a16="http://schemas.microsoft.com/office/drawing/2014/main" id="{06BC5F23-86A2-4A32-AF77-6912C6853ADE}"/>
              </a:ext>
            </a:extLst>
          </p:cNvPr>
          <p:cNvSpPr txBox="1"/>
          <p:nvPr/>
        </p:nvSpPr>
        <p:spPr>
          <a:xfrm>
            <a:off x="6219732" y="3429574"/>
            <a:ext cx="3398342" cy="584775"/>
          </a:xfrm>
          <a:prstGeom prst="rect">
            <a:avLst/>
          </a:prstGeom>
          <a:noFill/>
        </p:spPr>
        <p:txBody>
          <a:bodyPr wrap="square" rtlCol="0">
            <a:spAutoFit/>
          </a:bodyPr>
          <a:lstStyle/>
          <a:p>
            <a:r>
              <a:rPr lang="de-DE" sz="1600" dirty="0">
                <a:solidFill>
                  <a:srgbClr val="3333FF"/>
                </a:solidFill>
              </a:rPr>
              <a:t>UCTE (Union </a:t>
            </a:r>
            <a:r>
              <a:rPr lang="de-DE" sz="1600" dirty="0" err="1">
                <a:solidFill>
                  <a:srgbClr val="3333FF"/>
                </a:solidFill>
              </a:rPr>
              <a:t>for</a:t>
            </a:r>
            <a:r>
              <a:rPr lang="de-DE" sz="1600" dirty="0">
                <a:solidFill>
                  <a:srgbClr val="3333FF"/>
                </a:solidFill>
              </a:rPr>
              <a:t> </a:t>
            </a:r>
            <a:r>
              <a:rPr lang="de-DE" sz="1600" dirty="0" err="1">
                <a:solidFill>
                  <a:srgbClr val="3333FF"/>
                </a:solidFill>
              </a:rPr>
              <a:t>the</a:t>
            </a:r>
            <a:r>
              <a:rPr lang="de-DE" sz="1600" dirty="0">
                <a:solidFill>
                  <a:srgbClr val="3333FF"/>
                </a:solidFill>
              </a:rPr>
              <a:t> </a:t>
            </a:r>
            <a:r>
              <a:rPr lang="de-DE" sz="1600" dirty="0" err="1">
                <a:solidFill>
                  <a:srgbClr val="3333FF"/>
                </a:solidFill>
              </a:rPr>
              <a:t>Coordination</a:t>
            </a:r>
            <a:r>
              <a:rPr lang="de-DE" sz="1600" dirty="0">
                <a:solidFill>
                  <a:srgbClr val="3333FF"/>
                </a:solidFill>
              </a:rPr>
              <a:t> </a:t>
            </a:r>
            <a:r>
              <a:rPr lang="de-DE" sz="1600" dirty="0" err="1">
                <a:solidFill>
                  <a:srgbClr val="3333FF"/>
                </a:solidFill>
              </a:rPr>
              <a:t>of</a:t>
            </a:r>
            <a:r>
              <a:rPr lang="de-DE" sz="1600" dirty="0">
                <a:solidFill>
                  <a:srgbClr val="3333FF"/>
                </a:solidFill>
              </a:rPr>
              <a:t> Transmission </a:t>
            </a:r>
            <a:r>
              <a:rPr lang="de-DE" sz="1600" dirty="0" err="1">
                <a:solidFill>
                  <a:srgbClr val="3333FF"/>
                </a:solidFill>
              </a:rPr>
              <a:t>of</a:t>
            </a:r>
            <a:r>
              <a:rPr lang="de-DE" sz="1600" dirty="0">
                <a:solidFill>
                  <a:srgbClr val="3333FF"/>
                </a:solidFill>
              </a:rPr>
              <a:t> </a:t>
            </a:r>
            <a:r>
              <a:rPr lang="de-DE" sz="1600" dirty="0" err="1">
                <a:solidFill>
                  <a:srgbClr val="3333FF"/>
                </a:solidFill>
              </a:rPr>
              <a:t>Electricity</a:t>
            </a:r>
            <a:r>
              <a:rPr lang="de-DE" sz="1600" dirty="0">
                <a:solidFill>
                  <a:srgbClr val="3333FF"/>
                </a:solidFill>
              </a:rPr>
              <a:t>)</a:t>
            </a:r>
          </a:p>
        </p:txBody>
      </p:sp>
      <p:grpSp>
        <p:nvGrpSpPr>
          <p:cNvPr id="3" name="Gruppieren 2">
            <a:extLst>
              <a:ext uri="{FF2B5EF4-FFF2-40B4-BE49-F238E27FC236}">
                <a16:creationId xmlns:a16="http://schemas.microsoft.com/office/drawing/2014/main" id="{6B662C2D-A473-47CD-993A-AA6EBFCA3A8F}"/>
              </a:ext>
            </a:extLst>
          </p:cNvPr>
          <p:cNvGrpSpPr/>
          <p:nvPr/>
        </p:nvGrpSpPr>
        <p:grpSpPr>
          <a:xfrm>
            <a:off x="6070492" y="4000614"/>
            <a:ext cx="3570468" cy="2215991"/>
            <a:chOff x="6070492" y="4349277"/>
            <a:chExt cx="3570468" cy="2215991"/>
          </a:xfrm>
        </p:grpSpPr>
        <p:sp>
          <p:nvSpPr>
            <p:cNvPr id="13" name="Textfeld 12">
              <a:extLst>
                <a:ext uri="{FF2B5EF4-FFF2-40B4-BE49-F238E27FC236}">
                  <a16:creationId xmlns:a16="http://schemas.microsoft.com/office/drawing/2014/main" id="{25A8F903-D5DE-4A16-94CF-C113F93D179E}"/>
                </a:ext>
              </a:extLst>
            </p:cNvPr>
            <p:cNvSpPr txBox="1"/>
            <p:nvPr/>
          </p:nvSpPr>
          <p:spPr>
            <a:xfrm>
              <a:off x="6242618" y="4349277"/>
              <a:ext cx="3398342" cy="2215991"/>
            </a:xfrm>
            <a:prstGeom prst="rect">
              <a:avLst/>
            </a:prstGeom>
            <a:noFill/>
          </p:spPr>
          <p:txBody>
            <a:bodyPr wrap="square" rtlCol="0">
              <a:spAutoFit/>
            </a:bodyPr>
            <a:lstStyle/>
            <a:p>
              <a:r>
                <a:rPr lang="de-DE" sz="1600" dirty="0" err="1">
                  <a:solidFill>
                    <a:srgbClr val="FF0000"/>
                  </a:solidFill>
                </a:rPr>
                <a:t>Interkonnektoren</a:t>
              </a:r>
              <a:r>
                <a:rPr lang="de-DE" sz="1600" dirty="0">
                  <a:solidFill>
                    <a:srgbClr val="FF0000"/>
                  </a:solidFill>
                </a:rPr>
                <a:t>:</a:t>
              </a:r>
              <a:br>
                <a:rPr lang="de-DE" sz="1600" dirty="0">
                  <a:solidFill>
                    <a:srgbClr val="FF0000"/>
                  </a:solidFill>
                </a:rPr>
              </a:br>
              <a:r>
                <a:rPr lang="de-DE" sz="1200" dirty="0">
                  <a:solidFill>
                    <a:srgbClr val="FF0000"/>
                  </a:solidFill>
                </a:rPr>
                <a:t>(Leitungsgebundene Übergabepunkte zu Nachbarländern von D)</a:t>
              </a:r>
            </a:p>
            <a:p>
              <a:pPr marL="285750" indent="-285750">
                <a:buFont typeface="Wingdings" panose="05000000000000000000" pitchFamily="2" charset="2"/>
                <a:buChar char="§"/>
              </a:pPr>
              <a:r>
                <a:rPr lang="de-DE" sz="1400" b="1" dirty="0">
                  <a:solidFill>
                    <a:srgbClr val="FF0000"/>
                  </a:solidFill>
                </a:rPr>
                <a:t>Leistung</a:t>
              </a:r>
              <a:r>
                <a:rPr lang="de-DE" sz="1400" dirty="0">
                  <a:solidFill>
                    <a:srgbClr val="FF0000"/>
                  </a:solidFill>
                </a:rPr>
                <a:t> (2020):</a:t>
              </a:r>
              <a:br>
                <a:rPr lang="de-DE" sz="1400" dirty="0">
                  <a:solidFill>
                    <a:srgbClr val="FF0000"/>
                  </a:solidFill>
                </a:rPr>
              </a:br>
              <a:r>
                <a:rPr lang="de-DE" sz="1400" dirty="0">
                  <a:solidFill>
                    <a:srgbClr val="FF0000"/>
                  </a:solidFill>
                </a:rPr>
                <a:t>- Export: 20.702 MW</a:t>
              </a:r>
              <a:br>
                <a:rPr lang="de-DE" sz="1400" dirty="0">
                  <a:solidFill>
                    <a:srgbClr val="FF0000"/>
                  </a:solidFill>
                </a:rPr>
              </a:br>
              <a:r>
                <a:rPr lang="de-DE" sz="1400" dirty="0">
                  <a:solidFill>
                    <a:srgbClr val="FF0000"/>
                  </a:solidFill>
                </a:rPr>
                <a:t>- Import: 23.311 MW</a:t>
              </a:r>
              <a:endParaRPr lang="de-DE" sz="1400" b="1" dirty="0">
                <a:solidFill>
                  <a:srgbClr val="FF0000"/>
                </a:solidFill>
              </a:endParaRPr>
            </a:p>
            <a:p>
              <a:pPr marL="285750" indent="-285750">
                <a:buFont typeface="Wingdings" panose="05000000000000000000" pitchFamily="2" charset="2"/>
                <a:buChar char="§"/>
              </a:pPr>
              <a:r>
                <a:rPr lang="de-DE" sz="1400" b="1" dirty="0">
                  <a:solidFill>
                    <a:srgbClr val="FF0000"/>
                  </a:solidFill>
                </a:rPr>
                <a:t>Energie</a:t>
              </a:r>
              <a:r>
                <a:rPr lang="de-DE" sz="1400" dirty="0">
                  <a:solidFill>
                    <a:srgbClr val="FF0000"/>
                  </a:solidFill>
                </a:rPr>
                <a:t>  (2020)</a:t>
              </a:r>
              <a:br>
                <a:rPr lang="de-DE" sz="1400" dirty="0">
                  <a:solidFill>
                    <a:srgbClr val="FF0000"/>
                  </a:solidFill>
                </a:rPr>
              </a:br>
              <a:r>
                <a:rPr lang="de-DE" sz="1400" dirty="0">
                  <a:solidFill>
                    <a:srgbClr val="FF0000"/>
                  </a:solidFill>
                </a:rPr>
                <a:t>- Export: 46,7TWh</a:t>
              </a:r>
              <a:br>
                <a:rPr lang="de-DE" sz="1400" dirty="0">
                  <a:solidFill>
                    <a:srgbClr val="FF0000"/>
                  </a:solidFill>
                </a:rPr>
              </a:br>
              <a:r>
                <a:rPr lang="de-DE" sz="1400" dirty="0">
                  <a:solidFill>
                    <a:srgbClr val="FF0000"/>
                  </a:solidFill>
                </a:rPr>
                <a:t>- Import: 35,8 TWh</a:t>
              </a:r>
              <a:br>
                <a:rPr lang="de-DE" sz="1400" dirty="0">
                  <a:solidFill>
                    <a:srgbClr val="FF0000"/>
                  </a:solidFill>
                </a:rPr>
              </a:br>
              <a:r>
                <a:rPr lang="de-DE" sz="1400" dirty="0">
                  <a:solidFill>
                    <a:srgbClr val="FF0000"/>
                  </a:solidFill>
                </a:rPr>
                <a:t>- </a:t>
              </a:r>
              <a:r>
                <a:rPr lang="de-DE" sz="1400" b="1" dirty="0">
                  <a:solidFill>
                    <a:srgbClr val="FF0000"/>
                  </a:solidFill>
                </a:rPr>
                <a:t>Saldo: 11,0 TWh </a:t>
              </a:r>
            </a:p>
          </p:txBody>
        </p:sp>
        <p:sp>
          <p:nvSpPr>
            <p:cNvPr id="14" name="Textfeld 13">
              <a:extLst>
                <a:ext uri="{FF2B5EF4-FFF2-40B4-BE49-F238E27FC236}">
                  <a16:creationId xmlns:a16="http://schemas.microsoft.com/office/drawing/2014/main" id="{33091B88-98AD-419B-ABFB-1CBD7C66D286}"/>
                </a:ext>
              </a:extLst>
            </p:cNvPr>
            <p:cNvSpPr txBox="1"/>
            <p:nvPr/>
          </p:nvSpPr>
          <p:spPr>
            <a:xfrm>
              <a:off x="6070492" y="4404974"/>
              <a:ext cx="298480" cy="246221"/>
            </a:xfrm>
            <a:prstGeom prst="rect">
              <a:avLst/>
            </a:prstGeom>
            <a:noFill/>
          </p:spPr>
          <p:txBody>
            <a:bodyPr wrap="none" rtlCol="0">
              <a:spAutoFit/>
            </a:bodyPr>
            <a:lstStyle/>
            <a:p>
              <a:r>
                <a:rPr lang="de-DE" sz="1000" dirty="0">
                  <a:solidFill>
                    <a:srgbClr val="FF0000"/>
                  </a:solidFill>
                </a:rPr>
                <a:t>7)</a:t>
              </a: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081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Europäische Verbundnetze sorgen für eine hohe Netzstabilität!</a:t>
            </a:r>
          </a:p>
        </p:txBody>
      </p:sp>
    </p:spTree>
    <p:extLst>
      <p:ext uri="{BB962C8B-B14F-4D97-AF65-F5344CB8AC3E}">
        <p14:creationId xmlns:p14="http://schemas.microsoft.com/office/powerpoint/2010/main" val="2303315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7F54C994-432C-4900-AA4F-77AA98357F31}"/>
              </a:ext>
            </a:extLst>
          </p:cNvPr>
          <p:cNvSpPr>
            <a:spLocks noChangeArrowheads="1"/>
          </p:cNvSpPr>
          <p:nvPr/>
        </p:nvSpPr>
        <p:spPr bwMode="auto">
          <a:xfrm>
            <a:off x="871539" y="5062"/>
            <a:ext cx="90344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Netzstabilität (2)</a:t>
            </a:r>
            <a:br>
              <a:rPr lang="de-DE" altLang="de-DE" sz="2000" dirty="0">
                <a:solidFill>
                  <a:schemeClr val="bg1"/>
                </a:solidFill>
              </a:rPr>
            </a:br>
            <a:r>
              <a:rPr lang="de-DE" altLang="de-DE" sz="2000" dirty="0">
                <a:solidFill>
                  <a:schemeClr val="bg1"/>
                </a:solidFill>
              </a:rPr>
              <a:t>Netzfrequenz: Regelgröße zur Netzstabilität </a:t>
            </a:r>
          </a:p>
        </p:txBody>
      </p:sp>
      <p:sp>
        <p:nvSpPr>
          <p:cNvPr id="19459" name="Rechteck 15">
            <a:extLst>
              <a:ext uri="{FF2B5EF4-FFF2-40B4-BE49-F238E27FC236}">
                <a16:creationId xmlns:a16="http://schemas.microsoft.com/office/drawing/2014/main" id="{C9516488-1AE3-4FDB-A8C8-91D837525257}"/>
              </a:ext>
            </a:extLst>
          </p:cNvPr>
          <p:cNvSpPr>
            <a:spLocks noChangeArrowheads="1"/>
          </p:cNvSpPr>
          <p:nvPr/>
        </p:nvSpPr>
        <p:spPr bwMode="auto">
          <a:xfrm>
            <a:off x="352425"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48" name="Rechteck 47">
            <a:extLst>
              <a:ext uri="{FF2B5EF4-FFF2-40B4-BE49-F238E27FC236}">
                <a16:creationId xmlns:a16="http://schemas.microsoft.com/office/drawing/2014/main" id="{CAFAA2DA-DFE5-4EC6-8021-22AB9AED9EC9}"/>
              </a:ext>
            </a:extLst>
          </p:cNvPr>
          <p:cNvSpPr/>
          <p:nvPr/>
        </p:nvSpPr>
        <p:spPr bwMode="auto">
          <a:xfrm>
            <a:off x="298450" y="1292224"/>
            <a:ext cx="9271000" cy="4838701"/>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buFontTx/>
              <a:buNone/>
              <a:defRPr/>
            </a:pPr>
            <a:endParaRPr lang="de-DE" dirty="0">
              <a:solidFill>
                <a:srgbClr val="3333FF"/>
              </a:solidFill>
              <a:latin typeface="Arial" charset="0"/>
            </a:endParaRPr>
          </a:p>
        </p:txBody>
      </p:sp>
      <p:cxnSp>
        <p:nvCxnSpPr>
          <p:cNvPr id="19462" name="Gerade Verbindung 3">
            <a:extLst>
              <a:ext uri="{FF2B5EF4-FFF2-40B4-BE49-F238E27FC236}">
                <a16:creationId xmlns:a16="http://schemas.microsoft.com/office/drawing/2014/main" id="{BD7ACA6D-D5AD-43BE-A9FA-86F8C5FDFAB9}"/>
              </a:ext>
            </a:extLst>
          </p:cNvPr>
          <p:cNvCxnSpPr>
            <a:cxnSpLocks noChangeShapeType="1"/>
          </p:cNvCxnSpPr>
          <p:nvPr/>
        </p:nvCxnSpPr>
        <p:spPr bwMode="auto">
          <a:xfrm>
            <a:off x="495300" y="5411788"/>
            <a:ext cx="717232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3" name="Gerade Verbindung 5">
            <a:extLst>
              <a:ext uri="{FF2B5EF4-FFF2-40B4-BE49-F238E27FC236}">
                <a16:creationId xmlns:a16="http://schemas.microsoft.com/office/drawing/2014/main" id="{2F4CE9CC-1B69-4570-B4DD-0009B24950E4}"/>
              </a:ext>
            </a:extLst>
          </p:cNvPr>
          <p:cNvCxnSpPr>
            <a:cxnSpLocks noChangeShapeType="1"/>
            <a:stCxn id="19466" idx="0"/>
          </p:cNvCxnSpPr>
          <p:nvPr/>
        </p:nvCxnSpPr>
        <p:spPr bwMode="auto">
          <a:xfrm flipV="1">
            <a:off x="4910138" y="5391150"/>
            <a:ext cx="3175" cy="44450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464" name="Gruppieren 18">
            <a:extLst>
              <a:ext uri="{FF2B5EF4-FFF2-40B4-BE49-F238E27FC236}">
                <a16:creationId xmlns:a16="http://schemas.microsoft.com/office/drawing/2014/main" id="{1957D6DC-20AB-41EF-B338-351124361ECD}"/>
              </a:ext>
            </a:extLst>
          </p:cNvPr>
          <p:cNvGrpSpPr>
            <a:grpSpLocks/>
          </p:cNvGrpSpPr>
          <p:nvPr/>
        </p:nvGrpSpPr>
        <p:grpSpPr bwMode="auto">
          <a:xfrm>
            <a:off x="4646613" y="1714500"/>
            <a:ext cx="1049337" cy="1374775"/>
            <a:chOff x="3995551" y="2052084"/>
            <a:chExt cx="1380405" cy="1605517"/>
          </a:xfrm>
        </p:grpSpPr>
        <p:pic>
          <p:nvPicPr>
            <p:cNvPr id="19511" name="Grafik 16">
              <a:extLst>
                <a:ext uri="{FF2B5EF4-FFF2-40B4-BE49-F238E27FC236}">
                  <a16:creationId xmlns:a16="http://schemas.microsoft.com/office/drawing/2014/main" id="{181D891E-E0E3-4772-BC6D-6E492EDDFE09}"/>
                </a:ext>
              </a:extLst>
            </p:cNvPr>
            <p:cNvPicPr>
              <a:picLocks noChangeAspect="1"/>
            </p:cNvPicPr>
            <p:nvPr/>
          </p:nvPicPr>
          <p:blipFill>
            <a:blip r:embed="rId3">
              <a:extLst>
                <a:ext uri="{28A0092B-C50C-407E-A947-70E740481C1C}">
                  <a14:useLocalDpi xmlns:a14="http://schemas.microsoft.com/office/drawing/2010/main" val="0"/>
                </a:ext>
              </a:extLst>
            </a:blip>
            <a:srcRect l="58096" t="33966" b="10941"/>
            <a:stretch>
              <a:fillRect/>
            </a:stretch>
          </p:blipFill>
          <p:spPr bwMode="auto">
            <a:xfrm>
              <a:off x="3995551" y="2052085"/>
              <a:ext cx="1380405" cy="160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7">
              <a:extLst>
                <a:ext uri="{FF2B5EF4-FFF2-40B4-BE49-F238E27FC236}">
                  <a16:creationId xmlns:a16="http://schemas.microsoft.com/office/drawing/2014/main" id="{48748370-371D-4C87-BCF9-8E9DF763CCCE}"/>
                </a:ext>
              </a:extLst>
            </p:cNvPr>
            <p:cNvSpPr/>
            <p:nvPr/>
          </p:nvSpPr>
          <p:spPr bwMode="auto">
            <a:xfrm>
              <a:off x="4805835" y="2052084"/>
              <a:ext cx="403053" cy="307755"/>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grpSp>
      <p:grpSp>
        <p:nvGrpSpPr>
          <p:cNvPr id="19465" name="Gruppieren 14">
            <a:extLst>
              <a:ext uri="{FF2B5EF4-FFF2-40B4-BE49-F238E27FC236}">
                <a16:creationId xmlns:a16="http://schemas.microsoft.com/office/drawing/2014/main" id="{08B6BF8D-FA5B-436D-9675-3175372E7B52}"/>
              </a:ext>
            </a:extLst>
          </p:cNvPr>
          <p:cNvGrpSpPr>
            <a:grpSpLocks/>
          </p:cNvGrpSpPr>
          <p:nvPr/>
        </p:nvGrpSpPr>
        <p:grpSpPr bwMode="auto">
          <a:xfrm>
            <a:off x="2749550" y="2967038"/>
            <a:ext cx="4541838" cy="2424112"/>
            <a:chOff x="3306727" y="2040648"/>
            <a:chExt cx="2838970" cy="1702012"/>
          </a:xfrm>
        </p:grpSpPr>
        <p:sp>
          <p:nvSpPr>
            <p:cNvPr id="19508" name="Freihandform 8">
              <a:extLst>
                <a:ext uri="{FF2B5EF4-FFF2-40B4-BE49-F238E27FC236}">
                  <a16:creationId xmlns:a16="http://schemas.microsoft.com/office/drawing/2014/main" id="{30F784C6-F73D-4039-9D64-22881A0BC262}"/>
                </a:ext>
              </a:extLst>
            </p:cNvPr>
            <p:cNvSpPr>
              <a:spLocks/>
            </p:cNvSpPr>
            <p:nvPr/>
          </p:nvSpPr>
          <p:spPr bwMode="auto">
            <a:xfrm>
              <a:off x="3306727" y="2040648"/>
              <a:ext cx="2828336" cy="989631"/>
            </a:xfrm>
            <a:custGeom>
              <a:avLst/>
              <a:gdLst>
                <a:gd name="T0" fmla="*/ 0 w 2828336"/>
                <a:gd name="T1" fmla="*/ 978999 h 989631"/>
                <a:gd name="T2" fmla="*/ 0 w 2828336"/>
                <a:gd name="T3" fmla="*/ 978999 h 989631"/>
                <a:gd name="T4" fmla="*/ 53163 w 2828336"/>
                <a:gd name="T5" fmla="*/ 904571 h 989631"/>
                <a:gd name="T6" fmla="*/ 95693 w 2828336"/>
                <a:gd name="T7" fmla="*/ 893938 h 989631"/>
                <a:gd name="T8" fmla="*/ 159489 w 2828336"/>
                <a:gd name="T9" fmla="*/ 840775 h 989631"/>
                <a:gd name="T10" fmla="*/ 202019 w 2828336"/>
                <a:gd name="T11" fmla="*/ 745082 h 989631"/>
                <a:gd name="T12" fmla="*/ 233917 w 2828336"/>
                <a:gd name="T13" fmla="*/ 723817 h 989631"/>
                <a:gd name="T14" fmla="*/ 276447 w 2828336"/>
                <a:gd name="T15" fmla="*/ 660022 h 989631"/>
                <a:gd name="T16" fmla="*/ 340242 w 2828336"/>
                <a:gd name="T17" fmla="*/ 617492 h 989631"/>
                <a:gd name="T18" fmla="*/ 361507 w 2828336"/>
                <a:gd name="T19" fmla="*/ 596226 h 989631"/>
                <a:gd name="T20" fmla="*/ 393405 w 2828336"/>
                <a:gd name="T21" fmla="*/ 574961 h 989631"/>
                <a:gd name="T22" fmla="*/ 457200 w 2828336"/>
                <a:gd name="T23" fmla="*/ 553696 h 989631"/>
                <a:gd name="T24" fmla="*/ 478465 w 2828336"/>
                <a:gd name="T25" fmla="*/ 521799 h 989631"/>
                <a:gd name="T26" fmla="*/ 499731 w 2828336"/>
                <a:gd name="T27" fmla="*/ 500533 h 989631"/>
                <a:gd name="T28" fmla="*/ 510363 w 2828336"/>
                <a:gd name="T29" fmla="*/ 468636 h 989631"/>
                <a:gd name="T30" fmla="*/ 542261 w 2828336"/>
                <a:gd name="T31" fmla="*/ 447371 h 989631"/>
                <a:gd name="T32" fmla="*/ 627321 w 2828336"/>
                <a:gd name="T33" fmla="*/ 426105 h 989631"/>
                <a:gd name="T34" fmla="*/ 659219 w 2828336"/>
                <a:gd name="T35" fmla="*/ 415473 h 989631"/>
                <a:gd name="T36" fmla="*/ 669852 w 2828336"/>
                <a:gd name="T37" fmla="*/ 277250 h 989631"/>
                <a:gd name="T38" fmla="*/ 723014 w 2828336"/>
                <a:gd name="T39" fmla="*/ 234719 h 989631"/>
                <a:gd name="T40" fmla="*/ 871870 w 2828336"/>
                <a:gd name="T41" fmla="*/ 202822 h 989631"/>
                <a:gd name="T42" fmla="*/ 903768 w 2828336"/>
                <a:gd name="T43" fmla="*/ 181557 h 989631"/>
                <a:gd name="T44" fmla="*/ 978196 w 2828336"/>
                <a:gd name="T45" fmla="*/ 149659 h 989631"/>
                <a:gd name="T46" fmla="*/ 999461 w 2828336"/>
                <a:gd name="T47" fmla="*/ 117761 h 989631"/>
                <a:gd name="T48" fmla="*/ 1031358 w 2828336"/>
                <a:gd name="T49" fmla="*/ 107129 h 989631"/>
                <a:gd name="T50" fmla="*/ 1127052 w 2828336"/>
                <a:gd name="T51" fmla="*/ 96496 h 989631"/>
                <a:gd name="T52" fmla="*/ 1190847 w 2828336"/>
                <a:gd name="T53" fmla="*/ 53966 h 989631"/>
                <a:gd name="T54" fmla="*/ 1297172 w 2828336"/>
                <a:gd name="T55" fmla="*/ 22068 h 989631"/>
                <a:gd name="T56" fmla="*/ 1318438 w 2828336"/>
                <a:gd name="T57" fmla="*/ 803 h 989631"/>
                <a:gd name="T58" fmla="*/ 1424763 w 2828336"/>
                <a:gd name="T59" fmla="*/ 11436 h 989631"/>
                <a:gd name="T60" fmla="*/ 1456661 w 2828336"/>
                <a:gd name="T61" fmla="*/ 32701 h 989631"/>
                <a:gd name="T62" fmla="*/ 1488558 w 2828336"/>
                <a:gd name="T63" fmla="*/ 43333 h 989631"/>
                <a:gd name="T64" fmla="*/ 1509824 w 2828336"/>
                <a:gd name="T65" fmla="*/ 64599 h 989631"/>
                <a:gd name="T66" fmla="*/ 1531089 w 2828336"/>
                <a:gd name="T67" fmla="*/ 96496 h 989631"/>
                <a:gd name="T68" fmla="*/ 1637414 w 2828336"/>
                <a:gd name="T69" fmla="*/ 107129 h 989631"/>
                <a:gd name="T70" fmla="*/ 1669312 w 2828336"/>
                <a:gd name="T71" fmla="*/ 128394 h 989631"/>
                <a:gd name="T72" fmla="*/ 1690577 w 2828336"/>
                <a:gd name="T73" fmla="*/ 160292 h 989631"/>
                <a:gd name="T74" fmla="*/ 1733107 w 2828336"/>
                <a:gd name="T75" fmla="*/ 170924 h 989631"/>
                <a:gd name="T76" fmla="*/ 1796903 w 2828336"/>
                <a:gd name="T77" fmla="*/ 192189 h 989631"/>
                <a:gd name="T78" fmla="*/ 1828800 w 2828336"/>
                <a:gd name="T79" fmla="*/ 213454 h 989631"/>
                <a:gd name="T80" fmla="*/ 1839433 w 2828336"/>
                <a:gd name="T81" fmla="*/ 255985 h 989631"/>
                <a:gd name="T82" fmla="*/ 1903228 w 2828336"/>
                <a:gd name="T83" fmla="*/ 277250 h 989631"/>
                <a:gd name="T84" fmla="*/ 1924493 w 2828336"/>
                <a:gd name="T85" fmla="*/ 298515 h 989631"/>
                <a:gd name="T86" fmla="*/ 1956391 w 2828336"/>
                <a:gd name="T87" fmla="*/ 330412 h 989631"/>
                <a:gd name="T88" fmla="*/ 2041452 w 2828336"/>
                <a:gd name="T89" fmla="*/ 362310 h 989631"/>
                <a:gd name="T90" fmla="*/ 2105247 w 2828336"/>
                <a:gd name="T91" fmla="*/ 383575 h 989631"/>
                <a:gd name="T92" fmla="*/ 2115879 w 2828336"/>
                <a:gd name="T93" fmla="*/ 436738 h 989631"/>
                <a:gd name="T94" fmla="*/ 2222205 w 2828336"/>
                <a:gd name="T95" fmla="*/ 468636 h 989631"/>
                <a:gd name="T96" fmla="*/ 2264735 w 2828336"/>
                <a:gd name="T97" fmla="*/ 521799 h 989631"/>
                <a:gd name="T98" fmla="*/ 2296633 w 2828336"/>
                <a:gd name="T99" fmla="*/ 532431 h 989631"/>
                <a:gd name="T100" fmla="*/ 2317898 w 2828336"/>
                <a:gd name="T101" fmla="*/ 596226 h 989631"/>
                <a:gd name="T102" fmla="*/ 2413591 w 2828336"/>
                <a:gd name="T103" fmla="*/ 638757 h 989631"/>
                <a:gd name="T104" fmla="*/ 2434856 w 2828336"/>
                <a:gd name="T105" fmla="*/ 670654 h 989631"/>
                <a:gd name="T106" fmla="*/ 2466754 w 2828336"/>
                <a:gd name="T107" fmla="*/ 681287 h 989631"/>
                <a:gd name="T108" fmla="*/ 2498652 w 2828336"/>
                <a:gd name="T109" fmla="*/ 702552 h 989631"/>
                <a:gd name="T110" fmla="*/ 2562447 w 2828336"/>
                <a:gd name="T111" fmla="*/ 713185 h 989631"/>
                <a:gd name="T112" fmla="*/ 2594345 w 2828336"/>
                <a:gd name="T113" fmla="*/ 723817 h 989631"/>
                <a:gd name="T114" fmla="*/ 2626242 w 2828336"/>
                <a:gd name="T115" fmla="*/ 745082 h 989631"/>
                <a:gd name="T116" fmla="*/ 2668772 w 2828336"/>
                <a:gd name="T117" fmla="*/ 808878 h 989631"/>
                <a:gd name="T118" fmla="*/ 2700670 w 2828336"/>
                <a:gd name="T119" fmla="*/ 883305 h 989631"/>
                <a:gd name="T120" fmla="*/ 2764465 w 2828336"/>
                <a:gd name="T121" fmla="*/ 904571 h 989631"/>
                <a:gd name="T122" fmla="*/ 2806996 w 2828336"/>
                <a:gd name="T123" fmla="*/ 957733 h 989631"/>
                <a:gd name="T124" fmla="*/ 2828261 w 2828336"/>
                <a:gd name="T125" fmla="*/ 989631 h 9896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28336" h="989631">
                  <a:moveTo>
                    <a:pt x="0" y="978999"/>
                  </a:moveTo>
                  <a:lnTo>
                    <a:pt x="0" y="978999"/>
                  </a:lnTo>
                  <a:cubicBezTo>
                    <a:pt x="17721" y="954190"/>
                    <a:pt x="30376" y="924826"/>
                    <a:pt x="53163" y="904571"/>
                  </a:cubicBezTo>
                  <a:cubicBezTo>
                    <a:pt x="64085" y="894863"/>
                    <a:pt x="82262" y="899694"/>
                    <a:pt x="95693" y="893938"/>
                  </a:cubicBezTo>
                  <a:cubicBezTo>
                    <a:pt x="121600" y="882835"/>
                    <a:pt x="140328" y="859936"/>
                    <a:pt x="159489" y="840775"/>
                  </a:cubicBezTo>
                  <a:cubicBezTo>
                    <a:pt x="170017" y="809192"/>
                    <a:pt x="176745" y="770356"/>
                    <a:pt x="202019" y="745082"/>
                  </a:cubicBezTo>
                  <a:cubicBezTo>
                    <a:pt x="211055" y="736046"/>
                    <a:pt x="223284" y="730905"/>
                    <a:pt x="233917" y="723817"/>
                  </a:cubicBezTo>
                  <a:cubicBezTo>
                    <a:pt x="248094" y="702552"/>
                    <a:pt x="255182" y="674199"/>
                    <a:pt x="276447" y="660022"/>
                  </a:cubicBezTo>
                  <a:cubicBezTo>
                    <a:pt x="297712" y="645845"/>
                    <a:pt x="322171" y="635564"/>
                    <a:pt x="340242" y="617492"/>
                  </a:cubicBezTo>
                  <a:cubicBezTo>
                    <a:pt x="347330" y="610403"/>
                    <a:pt x="353679" y="602488"/>
                    <a:pt x="361507" y="596226"/>
                  </a:cubicBezTo>
                  <a:cubicBezTo>
                    <a:pt x="371486" y="588243"/>
                    <a:pt x="381728" y="580151"/>
                    <a:pt x="393405" y="574961"/>
                  </a:cubicBezTo>
                  <a:cubicBezTo>
                    <a:pt x="413888" y="565857"/>
                    <a:pt x="457200" y="553696"/>
                    <a:pt x="457200" y="553696"/>
                  </a:cubicBezTo>
                  <a:cubicBezTo>
                    <a:pt x="464288" y="543064"/>
                    <a:pt x="470482" y="531777"/>
                    <a:pt x="478465" y="521799"/>
                  </a:cubicBezTo>
                  <a:cubicBezTo>
                    <a:pt x="484728" y="513971"/>
                    <a:pt x="494573" y="509129"/>
                    <a:pt x="499731" y="500533"/>
                  </a:cubicBezTo>
                  <a:cubicBezTo>
                    <a:pt x="505497" y="490923"/>
                    <a:pt x="503362" y="477387"/>
                    <a:pt x="510363" y="468636"/>
                  </a:cubicBezTo>
                  <a:cubicBezTo>
                    <a:pt x="518346" y="458657"/>
                    <a:pt x="530252" y="451738"/>
                    <a:pt x="542261" y="447371"/>
                  </a:cubicBezTo>
                  <a:cubicBezTo>
                    <a:pt x="569727" y="437383"/>
                    <a:pt x="599125" y="433795"/>
                    <a:pt x="627321" y="426105"/>
                  </a:cubicBezTo>
                  <a:cubicBezTo>
                    <a:pt x="638134" y="423156"/>
                    <a:pt x="648586" y="419017"/>
                    <a:pt x="659219" y="415473"/>
                  </a:cubicBezTo>
                  <a:cubicBezTo>
                    <a:pt x="662763" y="369399"/>
                    <a:pt x="661336" y="322669"/>
                    <a:pt x="669852" y="277250"/>
                  </a:cubicBezTo>
                  <a:cubicBezTo>
                    <a:pt x="677269" y="237695"/>
                    <a:pt x="696592" y="247930"/>
                    <a:pt x="723014" y="234719"/>
                  </a:cubicBezTo>
                  <a:cubicBezTo>
                    <a:pt x="813746" y="189352"/>
                    <a:pt x="661734" y="221924"/>
                    <a:pt x="871870" y="202822"/>
                  </a:cubicBezTo>
                  <a:cubicBezTo>
                    <a:pt x="882503" y="195734"/>
                    <a:pt x="892022" y="186591"/>
                    <a:pt x="903768" y="181557"/>
                  </a:cubicBezTo>
                  <a:cubicBezTo>
                    <a:pt x="999891" y="140361"/>
                    <a:pt x="898114" y="203046"/>
                    <a:pt x="978196" y="149659"/>
                  </a:cubicBezTo>
                  <a:cubicBezTo>
                    <a:pt x="985284" y="139026"/>
                    <a:pt x="989482" y="125744"/>
                    <a:pt x="999461" y="117761"/>
                  </a:cubicBezTo>
                  <a:cubicBezTo>
                    <a:pt x="1008212" y="110760"/>
                    <a:pt x="1020303" y="108971"/>
                    <a:pt x="1031358" y="107129"/>
                  </a:cubicBezTo>
                  <a:cubicBezTo>
                    <a:pt x="1063016" y="101853"/>
                    <a:pt x="1095154" y="100040"/>
                    <a:pt x="1127052" y="96496"/>
                  </a:cubicBezTo>
                  <a:cubicBezTo>
                    <a:pt x="1148317" y="82319"/>
                    <a:pt x="1166601" y="62048"/>
                    <a:pt x="1190847" y="53966"/>
                  </a:cubicBezTo>
                  <a:cubicBezTo>
                    <a:pt x="1268505" y="28080"/>
                    <a:pt x="1232896" y="38138"/>
                    <a:pt x="1297172" y="22068"/>
                  </a:cubicBezTo>
                  <a:cubicBezTo>
                    <a:pt x="1304261" y="14980"/>
                    <a:pt x="1308448" y="1635"/>
                    <a:pt x="1318438" y="803"/>
                  </a:cubicBezTo>
                  <a:cubicBezTo>
                    <a:pt x="1353933" y="-2155"/>
                    <a:pt x="1390057" y="3427"/>
                    <a:pt x="1424763" y="11436"/>
                  </a:cubicBezTo>
                  <a:cubicBezTo>
                    <a:pt x="1437215" y="14309"/>
                    <a:pt x="1445231" y="26986"/>
                    <a:pt x="1456661" y="32701"/>
                  </a:cubicBezTo>
                  <a:cubicBezTo>
                    <a:pt x="1466685" y="37713"/>
                    <a:pt x="1477926" y="39789"/>
                    <a:pt x="1488558" y="43333"/>
                  </a:cubicBezTo>
                  <a:cubicBezTo>
                    <a:pt x="1495647" y="50422"/>
                    <a:pt x="1503561" y="56771"/>
                    <a:pt x="1509824" y="64599"/>
                  </a:cubicBezTo>
                  <a:cubicBezTo>
                    <a:pt x="1517807" y="74577"/>
                    <a:pt x="1518966" y="92455"/>
                    <a:pt x="1531089" y="96496"/>
                  </a:cubicBezTo>
                  <a:cubicBezTo>
                    <a:pt x="1564880" y="107760"/>
                    <a:pt x="1601972" y="103585"/>
                    <a:pt x="1637414" y="107129"/>
                  </a:cubicBezTo>
                  <a:cubicBezTo>
                    <a:pt x="1648047" y="114217"/>
                    <a:pt x="1660276" y="119358"/>
                    <a:pt x="1669312" y="128394"/>
                  </a:cubicBezTo>
                  <a:cubicBezTo>
                    <a:pt x="1678348" y="137430"/>
                    <a:pt x="1679944" y="153204"/>
                    <a:pt x="1690577" y="160292"/>
                  </a:cubicBezTo>
                  <a:cubicBezTo>
                    <a:pt x="1702736" y="168398"/>
                    <a:pt x="1719110" y="166725"/>
                    <a:pt x="1733107" y="170924"/>
                  </a:cubicBezTo>
                  <a:cubicBezTo>
                    <a:pt x="1754577" y="177365"/>
                    <a:pt x="1796903" y="192189"/>
                    <a:pt x="1796903" y="192189"/>
                  </a:cubicBezTo>
                  <a:cubicBezTo>
                    <a:pt x="1807535" y="199277"/>
                    <a:pt x="1821712" y="202822"/>
                    <a:pt x="1828800" y="213454"/>
                  </a:cubicBezTo>
                  <a:cubicBezTo>
                    <a:pt x="1836906" y="225613"/>
                    <a:pt x="1828338" y="246475"/>
                    <a:pt x="1839433" y="255985"/>
                  </a:cubicBezTo>
                  <a:cubicBezTo>
                    <a:pt x="1856452" y="270573"/>
                    <a:pt x="1887378" y="261400"/>
                    <a:pt x="1903228" y="277250"/>
                  </a:cubicBezTo>
                  <a:lnTo>
                    <a:pt x="1924493" y="298515"/>
                  </a:lnTo>
                  <a:lnTo>
                    <a:pt x="1956391" y="330412"/>
                  </a:lnTo>
                  <a:lnTo>
                    <a:pt x="2041452" y="362310"/>
                  </a:lnTo>
                  <a:cubicBezTo>
                    <a:pt x="2062561" y="369849"/>
                    <a:pt x="2105247" y="383575"/>
                    <a:pt x="2105247" y="383575"/>
                  </a:cubicBezTo>
                  <a:cubicBezTo>
                    <a:pt x="2108791" y="401296"/>
                    <a:pt x="2103100" y="423959"/>
                    <a:pt x="2115879" y="436738"/>
                  </a:cubicBezTo>
                  <a:cubicBezTo>
                    <a:pt x="2124506" y="445365"/>
                    <a:pt x="2202932" y="463817"/>
                    <a:pt x="2222205" y="468636"/>
                  </a:cubicBezTo>
                  <a:cubicBezTo>
                    <a:pt x="2231862" y="483121"/>
                    <a:pt x="2247903" y="511700"/>
                    <a:pt x="2264735" y="521799"/>
                  </a:cubicBezTo>
                  <a:cubicBezTo>
                    <a:pt x="2274346" y="527565"/>
                    <a:pt x="2286000" y="528887"/>
                    <a:pt x="2296633" y="532431"/>
                  </a:cubicBezTo>
                  <a:cubicBezTo>
                    <a:pt x="2303721" y="553696"/>
                    <a:pt x="2296633" y="589137"/>
                    <a:pt x="2317898" y="596226"/>
                  </a:cubicBezTo>
                  <a:cubicBezTo>
                    <a:pt x="2393816" y="621533"/>
                    <a:pt x="2363042" y="605058"/>
                    <a:pt x="2413591" y="638757"/>
                  </a:cubicBezTo>
                  <a:cubicBezTo>
                    <a:pt x="2420679" y="649389"/>
                    <a:pt x="2424878" y="662671"/>
                    <a:pt x="2434856" y="670654"/>
                  </a:cubicBezTo>
                  <a:cubicBezTo>
                    <a:pt x="2443608" y="677655"/>
                    <a:pt x="2456729" y="676275"/>
                    <a:pt x="2466754" y="681287"/>
                  </a:cubicBezTo>
                  <a:cubicBezTo>
                    <a:pt x="2478184" y="687002"/>
                    <a:pt x="2486529" y="698511"/>
                    <a:pt x="2498652" y="702552"/>
                  </a:cubicBezTo>
                  <a:cubicBezTo>
                    <a:pt x="2519104" y="709369"/>
                    <a:pt x="2541402" y="708508"/>
                    <a:pt x="2562447" y="713185"/>
                  </a:cubicBezTo>
                  <a:cubicBezTo>
                    <a:pt x="2573388" y="715616"/>
                    <a:pt x="2583712" y="720273"/>
                    <a:pt x="2594345" y="723817"/>
                  </a:cubicBezTo>
                  <a:cubicBezTo>
                    <a:pt x="2604977" y="730905"/>
                    <a:pt x="2617827" y="735465"/>
                    <a:pt x="2626242" y="745082"/>
                  </a:cubicBezTo>
                  <a:cubicBezTo>
                    <a:pt x="2643072" y="764316"/>
                    <a:pt x="2668772" y="808878"/>
                    <a:pt x="2668772" y="808878"/>
                  </a:cubicBezTo>
                  <a:cubicBezTo>
                    <a:pt x="2673796" y="828974"/>
                    <a:pt x="2678914" y="869707"/>
                    <a:pt x="2700670" y="883305"/>
                  </a:cubicBezTo>
                  <a:cubicBezTo>
                    <a:pt x="2719678" y="895185"/>
                    <a:pt x="2764465" y="904571"/>
                    <a:pt x="2764465" y="904571"/>
                  </a:cubicBezTo>
                  <a:cubicBezTo>
                    <a:pt x="2815804" y="955907"/>
                    <a:pt x="2753355" y="890681"/>
                    <a:pt x="2806996" y="957733"/>
                  </a:cubicBezTo>
                  <a:cubicBezTo>
                    <a:pt x="2830767" y="987447"/>
                    <a:pt x="2828261" y="966874"/>
                    <a:pt x="2828261" y="989631"/>
                  </a:cubicBezTo>
                </a:path>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cxnSp>
          <p:nvCxnSpPr>
            <p:cNvPr id="19509" name="Gerade Verbindung 12">
              <a:extLst>
                <a:ext uri="{FF2B5EF4-FFF2-40B4-BE49-F238E27FC236}">
                  <a16:creationId xmlns:a16="http://schemas.microsoft.com/office/drawing/2014/main" id="{24AB5C9E-5100-48EF-A3BC-D3D1C3C48639}"/>
                </a:ext>
              </a:extLst>
            </p:cNvPr>
            <p:cNvCxnSpPr>
              <a:cxnSpLocks noChangeShapeType="1"/>
            </p:cNvCxnSpPr>
            <p:nvPr/>
          </p:nvCxnSpPr>
          <p:spPr bwMode="auto">
            <a:xfrm>
              <a:off x="330672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10" name="Gerade Verbindung 60">
              <a:extLst>
                <a:ext uri="{FF2B5EF4-FFF2-40B4-BE49-F238E27FC236}">
                  <a16:creationId xmlns:a16="http://schemas.microsoft.com/office/drawing/2014/main" id="{0FF62E1E-E25B-462B-ACAE-86E38337B80F}"/>
                </a:ext>
              </a:extLst>
            </p:cNvPr>
            <p:cNvCxnSpPr>
              <a:cxnSpLocks noChangeShapeType="1"/>
            </p:cNvCxnSpPr>
            <p:nvPr/>
          </p:nvCxnSpPr>
          <p:spPr bwMode="auto">
            <a:xfrm>
              <a:off x="614569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466" name="Rechteck 15">
            <a:extLst>
              <a:ext uri="{FF2B5EF4-FFF2-40B4-BE49-F238E27FC236}">
                <a16:creationId xmlns:a16="http://schemas.microsoft.com/office/drawing/2014/main" id="{F3A8EFE1-9443-48FE-AB3D-904504A0BE6D}"/>
              </a:ext>
            </a:extLst>
          </p:cNvPr>
          <p:cNvSpPr>
            <a:spLocks noChangeArrowheads="1"/>
          </p:cNvSpPr>
          <p:nvPr/>
        </p:nvSpPr>
        <p:spPr bwMode="auto">
          <a:xfrm>
            <a:off x="4457700" y="5835650"/>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50,0</a:t>
            </a:r>
          </a:p>
        </p:txBody>
      </p:sp>
      <p:cxnSp>
        <p:nvCxnSpPr>
          <p:cNvPr id="19467" name="Gerade Verbindung 69">
            <a:extLst>
              <a:ext uri="{FF2B5EF4-FFF2-40B4-BE49-F238E27FC236}">
                <a16:creationId xmlns:a16="http://schemas.microsoft.com/office/drawing/2014/main" id="{8DAE8446-2221-41DC-97BE-C7C6619CB42E}"/>
              </a:ext>
            </a:extLst>
          </p:cNvPr>
          <p:cNvCxnSpPr>
            <a:cxnSpLocks noChangeShapeType="1"/>
          </p:cNvCxnSpPr>
          <p:nvPr/>
        </p:nvCxnSpPr>
        <p:spPr bwMode="auto">
          <a:xfrm flipV="1">
            <a:off x="52466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Rechteck 15">
            <a:extLst>
              <a:ext uri="{FF2B5EF4-FFF2-40B4-BE49-F238E27FC236}">
                <a16:creationId xmlns:a16="http://schemas.microsoft.com/office/drawing/2014/main" id="{B65993CD-84AE-47EE-98C4-EB85FD08B94B}"/>
              </a:ext>
            </a:extLst>
          </p:cNvPr>
          <p:cNvSpPr>
            <a:spLocks noChangeArrowheads="1"/>
          </p:cNvSpPr>
          <p:nvPr/>
        </p:nvSpPr>
        <p:spPr bwMode="auto">
          <a:xfrm>
            <a:off x="4800600" y="5651500"/>
            <a:ext cx="906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50,2</a:t>
            </a:r>
          </a:p>
        </p:txBody>
      </p:sp>
      <p:cxnSp>
        <p:nvCxnSpPr>
          <p:cNvPr id="19469" name="Gerade Verbindung 71">
            <a:extLst>
              <a:ext uri="{FF2B5EF4-FFF2-40B4-BE49-F238E27FC236}">
                <a16:creationId xmlns:a16="http://schemas.microsoft.com/office/drawing/2014/main" id="{F31D5DA8-8919-491C-AD57-24F7AB03B612}"/>
              </a:ext>
            </a:extLst>
          </p:cNvPr>
          <p:cNvCxnSpPr>
            <a:cxnSpLocks noChangeShapeType="1"/>
          </p:cNvCxnSpPr>
          <p:nvPr/>
        </p:nvCxnSpPr>
        <p:spPr bwMode="auto">
          <a:xfrm flipV="1">
            <a:off x="45989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0" name="Rechteck 15">
            <a:extLst>
              <a:ext uri="{FF2B5EF4-FFF2-40B4-BE49-F238E27FC236}">
                <a16:creationId xmlns:a16="http://schemas.microsoft.com/office/drawing/2014/main" id="{8A4B2A67-5F57-4F4E-9F12-8DE49F00E574}"/>
              </a:ext>
            </a:extLst>
          </p:cNvPr>
          <p:cNvSpPr>
            <a:spLocks noChangeArrowheads="1"/>
          </p:cNvSpPr>
          <p:nvPr/>
        </p:nvSpPr>
        <p:spPr bwMode="auto">
          <a:xfrm>
            <a:off x="4151313" y="5651500"/>
            <a:ext cx="90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49,8</a:t>
            </a:r>
          </a:p>
        </p:txBody>
      </p:sp>
      <p:sp>
        <p:nvSpPr>
          <p:cNvPr id="19471" name="Rechteck 15">
            <a:extLst>
              <a:ext uri="{FF2B5EF4-FFF2-40B4-BE49-F238E27FC236}">
                <a16:creationId xmlns:a16="http://schemas.microsoft.com/office/drawing/2014/main" id="{4DAA15DD-EC30-4CC9-9171-70E1D49DCB99}"/>
              </a:ext>
            </a:extLst>
          </p:cNvPr>
          <p:cNvSpPr>
            <a:spLocks noChangeArrowheads="1"/>
          </p:cNvSpPr>
          <p:nvPr/>
        </p:nvSpPr>
        <p:spPr bwMode="auto">
          <a:xfrm>
            <a:off x="2308225" y="2679700"/>
            <a:ext cx="20050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„Stabilitäts-Berg“</a:t>
            </a:r>
          </a:p>
        </p:txBody>
      </p:sp>
      <p:cxnSp>
        <p:nvCxnSpPr>
          <p:cNvPr id="19472" name="Gerade Verbindung 77">
            <a:extLst>
              <a:ext uri="{FF2B5EF4-FFF2-40B4-BE49-F238E27FC236}">
                <a16:creationId xmlns:a16="http://schemas.microsoft.com/office/drawing/2014/main" id="{9B91CCBE-3E3F-4233-A1F5-3CADA2C1136C}"/>
              </a:ext>
            </a:extLst>
          </p:cNvPr>
          <p:cNvCxnSpPr>
            <a:cxnSpLocks noChangeShapeType="1"/>
          </p:cNvCxnSpPr>
          <p:nvPr/>
        </p:nvCxnSpPr>
        <p:spPr bwMode="auto">
          <a:xfrm flipV="1">
            <a:off x="4916488" y="2989263"/>
            <a:ext cx="17462" cy="2428875"/>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3" name="Gerade Verbindung 86">
            <a:extLst>
              <a:ext uri="{FF2B5EF4-FFF2-40B4-BE49-F238E27FC236}">
                <a16:creationId xmlns:a16="http://schemas.microsoft.com/office/drawing/2014/main" id="{4C478C3E-2DF2-4EC5-9905-226176198553}"/>
              </a:ext>
            </a:extLst>
          </p:cNvPr>
          <p:cNvCxnSpPr>
            <a:cxnSpLocks noChangeShapeType="1"/>
          </p:cNvCxnSpPr>
          <p:nvPr/>
        </p:nvCxnSpPr>
        <p:spPr bwMode="auto">
          <a:xfrm flipV="1">
            <a:off x="37861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4" name="Gerade Verbindung 111">
            <a:extLst>
              <a:ext uri="{FF2B5EF4-FFF2-40B4-BE49-F238E27FC236}">
                <a16:creationId xmlns:a16="http://schemas.microsoft.com/office/drawing/2014/main" id="{2C6026F6-8B34-44D8-8FA7-7A2B1639064B}"/>
              </a:ext>
            </a:extLst>
          </p:cNvPr>
          <p:cNvCxnSpPr>
            <a:cxnSpLocks noChangeShapeType="1"/>
          </p:cNvCxnSpPr>
          <p:nvPr/>
        </p:nvCxnSpPr>
        <p:spPr bwMode="auto">
          <a:xfrm flipV="1">
            <a:off x="52546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5" name="Gerade Verbindung 114">
            <a:extLst>
              <a:ext uri="{FF2B5EF4-FFF2-40B4-BE49-F238E27FC236}">
                <a16:creationId xmlns:a16="http://schemas.microsoft.com/office/drawing/2014/main" id="{570B9137-C4DB-4B12-A9AC-3DDF10BABBDA}"/>
              </a:ext>
            </a:extLst>
          </p:cNvPr>
          <p:cNvCxnSpPr>
            <a:cxnSpLocks noChangeShapeType="1"/>
          </p:cNvCxnSpPr>
          <p:nvPr/>
        </p:nvCxnSpPr>
        <p:spPr bwMode="auto">
          <a:xfrm flipV="1">
            <a:off x="46069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7" name="Rechteck 122">
            <a:extLst>
              <a:ext uri="{FF2B5EF4-FFF2-40B4-BE49-F238E27FC236}">
                <a16:creationId xmlns:a16="http://schemas.microsoft.com/office/drawing/2014/main" id="{1C785861-52C5-4EEC-9966-9517C1CF8787}"/>
              </a:ext>
            </a:extLst>
          </p:cNvPr>
          <p:cNvSpPr>
            <a:spLocks noChangeArrowheads="1"/>
          </p:cNvSpPr>
          <p:nvPr/>
        </p:nvSpPr>
        <p:spPr bwMode="auto">
          <a:xfrm>
            <a:off x="4606925" y="3319463"/>
            <a:ext cx="647700" cy="352425"/>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000" b="1" dirty="0">
                <a:solidFill>
                  <a:schemeClr val="bg1"/>
                </a:solidFill>
              </a:rPr>
              <a:t>Normal-</a:t>
            </a:r>
            <a:br>
              <a:rPr lang="de-DE" altLang="de-DE" sz="1000" b="1" dirty="0">
                <a:solidFill>
                  <a:schemeClr val="bg1"/>
                </a:solidFill>
              </a:rPr>
            </a:br>
            <a:r>
              <a:rPr lang="de-DE" altLang="de-DE" sz="1000" b="1" dirty="0">
                <a:solidFill>
                  <a:schemeClr val="bg1"/>
                </a:solidFill>
              </a:rPr>
              <a:t>Betrieb</a:t>
            </a:r>
          </a:p>
        </p:txBody>
      </p:sp>
      <p:sp>
        <p:nvSpPr>
          <p:cNvPr id="19478" name="Ellipse 36">
            <a:extLst>
              <a:ext uri="{FF2B5EF4-FFF2-40B4-BE49-F238E27FC236}">
                <a16:creationId xmlns:a16="http://schemas.microsoft.com/office/drawing/2014/main" id="{9CAD7815-F431-453B-8B7E-9C2AFB8D22CA}"/>
              </a:ext>
            </a:extLst>
          </p:cNvPr>
          <p:cNvSpPr>
            <a:spLocks noChangeArrowheads="1"/>
          </p:cNvSpPr>
          <p:nvPr/>
        </p:nvSpPr>
        <p:spPr bwMode="auto">
          <a:xfrm>
            <a:off x="4545013" y="3022600"/>
            <a:ext cx="103187" cy="103188"/>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79" name="Ellipse 124">
            <a:extLst>
              <a:ext uri="{FF2B5EF4-FFF2-40B4-BE49-F238E27FC236}">
                <a16:creationId xmlns:a16="http://schemas.microsoft.com/office/drawing/2014/main" id="{94002385-068E-4968-9944-A6DC54FDF6E1}"/>
              </a:ext>
            </a:extLst>
          </p:cNvPr>
          <p:cNvSpPr>
            <a:spLocks noChangeArrowheads="1"/>
          </p:cNvSpPr>
          <p:nvPr/>
        </p:nvSpPr>
        <p:spPr bwMode="auto">
          <a:xfrm>
            <a:off x="5202238" y="3065463"/>
            <a:ext cx="103187" cy="104775"/>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3" name="Gruppieren 12">
            <a:extLst>
              <a:ext uri="{FF2B5EF4-FFF2-40B4-BE49-F238E27FC236}">
                <a16:creationId xmlns:a16="http://schemas.microsoft.com/office/drawing/2014/main" id="{1DA0E661-46A2-4231-BCD8-58F0718005A6}"/>
              </a:ext>
            </a:extLst>
          </p:cNvPr>
          <p:cNvGrpSpPr>
            <a:grpSpLocks/>
          </p:cNvGrpSpPr>
          <p:nvPr/>
        </p:nvGrpSpPr>
        <p:grpSpPr bwMode="auto">
          <a:xfrm>
            <a:off x="871538" y="3798888"/>
            <a:ext cx="2332037" cy="2128837"/>
            <a:chOff x="871537" y="3798888"/>
            <a:chExt cx="2332038" cy="2128837"/>
          </a:xfrm>
        </p:grpSpPr>
        <p:sp>
          <p:nvSpPr>
            <p:cNvPr id="19502" name="Ellipse 126">
              <a:extLst>
                <a:ext uri="{FF2B5EF4-FFF2-40B4-BE49-F238E27FC236}">
                  <a16:creationId xmlns:a16="http://schemas.microsoft.com/office/drawing/2014/main" id="{FD298992-6CE9-4A44-B0C7-1CF4982B5F69}"/>
                </a:ext>
              </a:extLst>
            </p:cNvPr>
            <p:cNvSpPr>
              <a:spLocks noChangeArrowheads="1"/>
            </p:cNvSpPr>
            <p:nvPr/>
          </p:nvSpPr>
          <p:spPr bwMode="auto">
            <a:xfrm>
              <a:off x="2697163" y="4313238"/>
              <a:ext cx="104775" cy="104775"/>
            </a:xfrm>
            <a:prstGeom prst="ellipse">
              <a:avLst/>
            </a:prstGeom>
            <a:solidFill>
              <a:srgbClr val="FF000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9503" name="Gruppieren 11">
              <a:extLst>
                <a:ext uri="{FF2B5EF4-FFF2-40B4-BE49-F238E27FC236}">
                  <a16:creationId xmlns:a16="http://schemas.microsoft.com/office/drawing/2014/main" id="{24BDD15D-1174-46D9-8099-9012579695F4}"/>
                </a:ext>
              </a:extLst>
            </p:cNvPr>
            <p:cNvGrpSpPr>
              <a:grpSpLocks/>
            </p:cNvGrpSpPr>
            <p:nvPr/>
          </p:nvGrpSpPr>
          <p:grpSpPr bwMode="auto">
            <a:xfrm>
              <a:off x="871537" y="3798888"/>
              <a:ext cx="2332038" cy="2128837"/>
              <a:chOff x="871537" y="3798888"/>
              <a:chExt cx="2332038" cy="2128837"/>
            </a:xfrm>
          </p:grpSpPr>
          <p:sp>
            <p:nvSpPr>
              <p:cNvPr id="19504" name="Rechteck 15">
                <a:extLst>
                  <a:ext uri="{FF2B5EF4-FFF2-40B4-BE49-F238E27FC236}">
                    <a16:creationId xmlns:a16="http://schemas.microsoft.com/office/drawing/2014/main" id="{31FF8F92-012B-4EBA-9B15-B1D8CDCBAFF3}"/>
                  </a:ext>
                </a:extLst>
              </p:cNvPr>
              <p:cNvSpPr>
                <a:spLocks noChangeArrowheads="1"/>
              </p:cNvSpPr>
              <p:nvPr/>
            </p:nvSpPr>
            <p:spPr bwMode="auto">
              <a:xfrm>
                <a:off x="871537" y="3879850"/>
                <a:ext cx="185420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300" b="1" dirty="0">
                    <a:solidFill>
                      <a:srgbClr val="FF0000"/>
                    </a:solidFill>
                  </a:rPr>
                  <a:t>Sehr kritische Situation fürs Netz:</a:t>
                </a:r>
              </a:p>
              <a:p>
                <a:pPr>
                  <a:buFontTx/>
                  <a:buNone/>
                </a:pPr>
                <a:r>
                  <a:rPr lang="de-DE" altLang="de-DE" sz="1300" dirty="0">
                    <a:solidFill>
                      <a:srgbClr val="FF0000"/>
                    </a:solidFill>
                  </a:rPr>
                  <a:t>Erzeuger gehen vom Netz (Inselbetrieb)</a:t>
                </a:r>
              </a:p>
              <a:p>
                <a:pPr>
                  <a:buFontTx/>
                  <a:buNone/>
                </a:pPr>
                <a:r>
                  <a:rPr lang="de-DE" altLang="de-DE" sz="1300" dirty="0">
                    <a:solidFill>
                      <a:srgbClr val="FF0000"/>
                    </a:solidFill>
                    <a:sym typeface="Wingdings" panose="05000000000000000000" pitchFamily="2" charset="2"/>
                  </a:rPr>
                  <a:t> es droht </a:t>
                </a:r>
                <a:r>
                  <a:rPr lang="de-DE" altLang="de-DE" sz="1300" dirty="0">
                    <a:solidFill>
                      <a:srgbClr val="FF0000"/>
                    </a:solidFill>
                  </a:rPr>
                  <a:t>Netz-zusammenbruch, </a:t>
                </a:r>
                <a:r>
                  <a:rPr lang="de-DE" altLang="de-DE" sz="1300" b="1" dirty="0">
                    <a:solidFill>
                      <a:srgbClr val="FF0000"/>
                    </a:solidFill>
                  </a:rPr>
                  <a:t>Blackout</a:t>
                </a:r>
              </a:p>
            </p:txBody>
          </p:sp>
          <p:cxnSp>
            <p:nvCxnSpPr>
              <p:cNvPr id="19505" name="Gerade Verbindung 119">
                <a:extLst>
                  <a:ext uri="{FF2B5EF4-FFF2-40B4-BE49-F238E27FC236}">
                    <a16:creationId xmlns:a16="http://schemas.microsoft.com/office/drawing/2014/main" id="{A86E797C-74BC-4FCC-A8A6-896E9F131B4A}"/>
                  </a:ext>
                </a:extLst>
              </p:cNvPr>
              <p:cNvCxnSpPr>
                <a:cxnSpLocks noChangeShapeType="1"/>
              </p:cNvCxnSpPr>
              <p:nvPr/>
            </p:nvCxnSpPr>
            <p:spPr bwMode="auto">
              <a:xfrm flipV="1">
                <a:off x="2743200"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6" name="Rechteck 15">
                <a:extLst>
                  <a:ext uri="{FF2B5EF4-FFF2-40B4-BE49-F238E27FC236}">
                    <a16:creationId xmlns:a16="http://schemas.microsoft.com/office/drawing/2014/main" id="{8ED66F48-D474-4C8C-86C4-E12171D576D5}"/>
                  </a:ext>
                </a:extLst>
              </p:cNvPr>
              <p:cNvSpPr>
                <a:spLocks noChangeArrowheads="1"/>
              </p:cNvSpPr>
              <p:nvPr/>
            </p:nvSpPr>
            <p:spPr bwMode="auto">
              <a:xfrm>
                <a:off x="22971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47,5</a:t>
                </a:r>
              </a:p>
            </p:txBody>
          </p:sp>
          <p:sp>
            <p:nvSpPr>
              <p:cNvPr id="19507" name="Freihandform 38">
                <a:extLst>
                  <a:ext uri="{FF2B5EF4-FFF2-40B4-BE49-F238E27FC236}">
                    <a16:creationId xmlns:a16="http://schemas.microsoft.com/office/drawing/2014/main" id="{47EE15E8-569D-457C-82BA-5187085753F3}"/>
                  </a:ext>
                </a:extLst>
              </p:cNvPr>
              <p:cNvSpPr>
                <a:spLocks/>
              </p:cNvSpPr>
              <p:nvPr/>
            </p:nvSpPr>
            <p:spPr bwMode="auto">
              <a:xfrm>
                <a:off x="2506663" y="3798888"/>
                <a:ext cx="236537" cy="514350"/>
              </a:xfrm>
              <a:custGeom>
                <a:avLst/>
                <a:gdLst>
                  <a:gd name="T0" fmla="*/ 0 w 1090246"/>
                  <a:gd name="T1" fmla="*/ 0 h 2376435"/>
                  <a:gd name="T2" fmla="*/ 0 w 1090246"/>
                  <a:gd name="T3" fmla="*/ 0 h 2376435"/>
                  <a:gd name="T4" fmla="*/ 0 w 1090246"/>
                  <a:gd name="T5" fmla="*/ 0 h 2376435"/>
                  <a:gd name="T6" fmla="*/ 0 w 1090246"/>
                  <a:gd name="T7" fmla="*/ 0 h 2376435"/>
                  <a:gd name="T8" fmla="*/ 0 w 1090246"/>
                  <a:gd name="T9" fmla="*/ 0 h 2376435"/>
                  <a:gd name="T10" fmla="*/ 0 w 1090246"/>
                  <a:gd name="T11" fmla="*/ 0 h 2376435"/>
                  <a:gd name="T12" fmla="*/ 0 w 1090246"/>
                  <a:gd name="T13" fmla="*/ 0 h 2376435"/>
                  <a:gd name="T14" fmla="*/ 0 w 1090246"/>
                  <a:gd name="T15" fmla="*/ 0 h 2376435"/>
                  <a:gd name="T16" fmla="*/ 0 w 1090246"/>
                  <a:gd name="T17" fmla="*/ 0 h 2376435"/>
                  <a:gd name="T18" fmla="*/ 0 w 1090246"/>
                  <a:gd name="T19" fmla="*/ 0 h 2376435"/>
                  <a:gd name="T20" fmla="*/ 0 w 1090246"/>
                  <a:gd name="T21" fmla="*/ 0 h 2376435"/>
                  <a:gd name="T22" fmla="*/ 0 w 1090246"/>
                  <a:gd name="T23" fmla="*/ 0 h 2376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90246" h="2376435">
                    <a:moveTo>
                      <a:pt x="0" y="0"/>
                    </a:moveTo>
                    <a:lnTo>
                      <a:pt x="828989" y="1085222"/>
                    </a:lnTo>
                    <a:lnTo>
                      <a:pt x="85411" y="783771"/>
                    </a:lnTo>
                    <a:lnTo>
                      <a:pt x="803868" y="2044839"/>
                    </a:lnTo>
                    <a:lnTo>
                      <a:pt x="532563" y="2004646"/>
                    </a:lnTo>
                    <a:lnTo>
                      <a:pt x="1009860" y="2376435"/>
                    </a:lnTo>
                    <a:lnTo>
                      <a:pt x="1009860" y="1778558"/>
                    </a:lnTo>
                    <a:lnTo>
                      <a:pt x="874207" y="2019718"/>
                    </a:lnTo>
                    <a:lnTo>
                      <a:pt x="537587" y="1170633"/>
                    </a:lnTo>
                    <a:lnTo>
                      <a:pt x="1090246" y="1341455"/>
                    </a:lnTo>
                    <a:lnTo>
                      <a:pt x="552660" y="10048"/>
                    </a:lnTo>
                    <a:lnTo>
                      <a:pt x="0" y="0"/>
                    </a:lnTo>
                    <a:close/>
                  </a:path>
                </a:pathLst>
              </a:cu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grpSp>
      <p:sp>
        <p:nvSpPr>
          <p:cNvPr id="19482" name="Rechteck 15">
            <a:extLst>
              <a:ext uri="{FF2B5EF4-FFF2-40B4-BE49-F238E27FC236}">
                <a16:creationId xmlns:a16="http://schemas.microsoft.com/office/drawing/2014/main" id="{C53ACDA6-4186-425E-8DD9-97BE3B988640}"/>
              </a:ext>
            </a:extLst>
          </p:cNvPr>
          <p:cNvSpPr>
            <a:spLocks noChangeArrowheads="1"/>
          </p:cNvSpPr>
          <p:nvPr/>
        </p:nvSpPr>
        <p:spPr bwMode="auto">
          <a:xfrm>
            <a:off x="7785100" y="525780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a:t>Frequenz (Hz)</a:t>
            </a:r>
          </a:p>
        </p:txBody>
      </p:sp>
      <p:cxnSp>
        <p:nvCxnSpPr>
          <p:cNvPr id="19483" name="Gerade Verbindung mit Pfeil 41">
            <a:extLst>
              <a:ext uri="{FF2B5EF4-FFF2-40B4-BE49-F238E27FC236}">
                <a16:creationId xmlns:a16="http://schemas.microsoft.com/office/drawing/2014/main" id="{7F3B8F3F-6950-48CB-8328-B03A060699C6}"/>
              </a:ext>
            </a:extLst>
          </p:cNvPr>
          <p:cNvCxnSpPr>
            <a:cxnSpLocks noChangeShapeType="1"/>
          </p:cNvCxnSpPr>
          <p:nvPr/>
        </p:nvCxnSpPr>
        <p:spPr bwMode="auto">
          <a:xfrm flipV="1">
            <a:off x="647700" y="2409825"/>
            <a:ext cx="0" cy="3203575"/>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4" name="Rechteck 15">
            <a:extLst>
              <a:ext uri="{FF2B5EF4-FFF2-40B4-BE49-F238E27FC236}">
                <a16:creationId xmlns:a16="http://schemas.microsoft.com/office/drawing/2014/main" id="{4364AABE-3D40-4A82-A646-E53071D9D0FA}"/>
              </a:ext>
            </a:extLst>
          </p:cNvPr>
          <p:cNvSpPr>
            <a:spLocks noChangeArrowheads="1"/>
          </p:cNvSpPr>
          <p:nvPr/>
        </p:nvSpPr>
        <p:spPr bwMode="auto">
          <a:xfrm>
            <a:off x="336550" y="1857261"/>
            <a:ext cx="1381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t>Netz-</a:t>
            </a:r>
            <a:br>
              <a:rPr lang="de-DE" altLang="de-DE" sz="1400" b="1" dirty="0"/>
            </a:br>
            <a:r>
              <a:rPr lang="de-DE" altLang="de-DE" sz="1400" b="1" dirty="0" err="1"/>
              <a:t>stabilität</a:t>
            </a:r>
            <a:endParaRPr lang="de-DE" altLang="de-DE" sz="1400" b="1" dirty="0"/>
          </a:p>
        </p:txBody>
      </p:sp>
      <p:cxnSp>
        <p:nvCxnSpPr>
          <p:cNvPr id="19485" name="Gerade Verbindung 86">
            <a:extLst>
              <a:ext uri="{FF2B5EF4-FFF2-40B4-BE49-F238E27FC236}">
                <a16:creationId xmlns:a16="http://schemas.microsoft.com/office/drawing/2014/main" id="{ED0F51D5-4745-4D4C-9BEC-ABE6EF9DCE98}"/>
              </a:ext>
            </a:extLst>
          </p:cNvPr>
          <p:cNvCxnSpPr>
            <a:cxnSpLocks noChangeShapeType="1"/>
          </p:cNvCxnSpPr>
          <p:nvPr/>
        </p:nvCxnSpPr>
        <p:spPr bwMode="auto">
          <a:xfrm flipV="1">
            <a:off x="6048375"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6" name="Rechteck 15">
            <a:extLst>
              <a:ext uri="{FF2B5EF4-FFF2-40B4-BE49-F238E27FC236}">
                <a16:creationId xmlns:a16="http://schemas.microsoft.com/office/drawing/2014/main" id="{608CD35F-2215-46E1-A5DD-19969C828885}"/>
              </a:ext>
            </a:extLst>
          </p:cNvPr>
          <p:cNvSpPr>
            <a:spLocks noChangeArrowheads="1"/>
          </p:cNvSpPr>
          <p:nvPr/>
        </p:nvSpPr>
        <p:spPr bwMode="auto">
          <a:xfrm>
            <a:off x="5602299" y="1535789"/>
            <a:ext cx="3985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solidFill>
                  <a:srgbClr val="3333FF"/>
                </a:solidFill>
              </a:rPr>
              <a:t>Die Netzfrequenz ist ein schneller Indikator für das Gleichgewicht zwischen Erzeugung und Verbrauch:</a:t>
            </a:r>
            <a:br>
              <a:rPr lang="de-DE" altLang="de-DE" sz="1400" b="1" dirty="0">
                <a:solidFill>
                  <a:srgbClr val="3333FF"/>
                </a:solidFill>
              </a:rPr>
            </a:br>
            <a:r>
              <a:rPr lang="de-DE" altLang="de-DE" sz="1400" dirty="0">
                <a:solidFill>
                  <a:srgbClr val="3333FF"/>
                </a:solidFill>
              </a:rPr>
              <a:t>A: Erzeugung  =  Verbrauch: f=50 Hz; ± 0,2 Hz</a:t>
            </a:r>
          </a:p>
        </p:txBody>
      </p:sp>
      <p:sp>
        <p:nvSpPr>
          <p:cNvPr id="11" name="Rectangle 4">
            <a:extLst>
              <a:ext uri="{FF2B5EF4-FFF2-40B4-BE49-F238E27FC236}">
                <a16:creationId xmlns:a16="http://schemas.microsoft.com/office/drawing/2014/main" id="{ECF5814F-1616-49CC-B848-74ABC176830A}"/>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Ein Balanceakt, der vom Energie-Management-System erbracht werden muss!</a:t>
            </a:r>
          </a:p>
        </p:txBody>
      </p:sp>
      <p:grpSp>
        <p:nvGrpSpPr>
          <p:cNvPr id="5" name="Gruppieren 4">
            <a:extLst>
              <a:ext uri="{FF2B5EF4-FFF2-40B4-BE49-F238E27FC236}">
                <a16:creationId xmlns:a16="http://schemas.microsoft.com/office/drawing/2014/main" id="{E5AE615D-CF72-4643-B2B7-18BBAA4F5AF9}"/>
              </a:ext>
            </a:extLst>
          </p:cNvPr>
          <p:cNvGrpSpPr/>
          <p:nvPr/>
        </p:nvGrpSpPr>
        <p:grpSpPr>
          <a:xfrm>
            <a:off x="4777410" y="2996813"/>
            <a:ext cx="287258" cy="276999"/>
            <a:chOff x="10206612" y="3051757"/>
            <a:chExt cx="287258" cy="276999"/>
          </a:xfrm>
        </p:grpSpPr>
        <p:sp>
          <p:nvSpPr>
            <p:cNvPr id="2" name="Ellipse 1">
              <a:extLst>
                <a:ext uri="{FF2B5EF4-FFF2-40B4-BE49-F238E27FC236}">
                  <a16:creationId xmlns:a16="http://schemas.microsoft.com/office/drawing/2014/main" id="{F559FBA5-375A-473C-B3D8-63B396D79457}"/>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321A164F-87AF-494B-A6FA-D730BDC59C5E}"/>
                </a:ext>
              </a:extLst>
            </p:cNvPr>
            <p:cNvSpPr txBox="1"/>
            <p:nvPr/>
          </p:nvSpPr>
          <p:spPr>
            <a:xfrm>
              <a:off x="10206612" y="3051757"/>
              <a:ext cx="287258" cy="276999"/>
            </a:xfrm>
            <a:prstGeom prst="rect">
              <a:avLst/>
            </a:prstGeom>
            <a:noFill/>
          </p:spPr>
          <p:txBody>
            <a:bodyPr wrap="none" rtlCol="0">
              <a:spAutoFit/>
            </a:bodyPr>
            <a:lstStyle/>
            <a:p>
              <a:pPr algn="ctr"/>
              <a:r>
                <a:rPr lang="de-DE" sz="1200" dirty="0"/>
                <a:t>A</a:t>
              </a:r>
            </a:p>
          </p:txBody>
        </p:sp>
      </p:grpSp>
      <p:sp>
        <p:nvSpPr>
          <p:cNvPr id="67" name="Text Box 5">
            <a:extLst>
              <a:ext uri="{FF2B5EF4-FFF2-40B4-BE49-F238E27FC236}">
                <a16:creationId xmlns:a16="http://schemas.microsoft.com/office/drawing/2014/main" id="{2C6B7FD9-D468-4E12-9361-B8AEED18CA2E}"/>
              </a:ext>
            </a:extLst>
          </p:cNvPr>
          <p:cNvSpPr txBox="1">
            <a:spLocks noChangeArrowheads="1"/>
          </p:cNvSpPr>
          <p:nvPr/>
        </p:nvSpPr>
        <p:spPr bwMode="auto">
          <a:xfrm>
            <a:off x="7274376" y="5798605"/>
            <a:ext cx="20954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8) Quellenliste, SE e.V.</a:t>
            </a:r>
            <a:endParaRPr lang="en-US" altLang="de-DE" sz="1200" dirty="0"/>
          </a:p>
        </p:txBody>
      </p:sp>
      <p:grpSp>
        <p:nvGrpSpPr>
          <p:cNvPr id="17" name="Gruppieren 16">
            <a:extLst>
              <a:ext uri="{FF2B5EF4-FFF2-40B4-BE49-F238E27FC236}">
                <a16:creationId xmlns:a16="http://schemas.microsoft.com/office/drawing/2014/main" id="{7DBA7E3D-64A9-3B99-2ABD-AAF8538AC125}"/>
              </a:ext>
            </a:extLst>
          </p:cNvPr>
          <p:cNvGrpSpPr/>
          <p:nvPr/>
        </p:nvGrpSpPr>
        <p:grpSpPr>
          <a:xfrm>
            <a:off x="5264150" y="2432050"/>
            <a:ext cx="4212940" cy="3495675"/>
            <a:chOff x="5264150" y="2432050"/>
            <a:chExt cx="4212940" cy="3495675"/>
          </a:xfrm>
        </p:grpSpPr>
        <p:grpSp>
          <p:nvGrpSpPr>
            <p:cNvPr id="19495" name="Gruppieren 7">
              <a:extLst>
                <a:ext uri="{FF2B5EF4-FFF2-40B4-BE49-F238E27FC236}">
                  <a16:creationId xmlns:a16="http://schemas.microsoft.com/office/drawing/2014/main" id="{AD6711AA-0808-4093-A6B4-E268B360AF31}"/>
                </a:ext>
              </a:extLst>
            </p:cNvPr>
            <p:cNvGrpSpPr>
              <a:grpSpLocks/>
            </p:cNvGrpSpPr>
            <p:nvPr/>
          </p:nvGrpSpPr>
          <p:grpSpPr bwMode="auto">
            <a:xfrm>
              <a:off x="5264150" y="3425513"/>
              <a:ext cx="4079875" cy="2502212"/>
              <a:chOff x="5264150" y="3425031"/>
              <a:chExt cx="4079875" cy="2502694"/>
            </a:xfrm>
          </p:grpSpPr>
          <p:sp>
            <p:nvSpPr>
              <p:cNvPr id="19497" name="Rechteck 25">
                <a:extLst>
                  <a:ext uri="{FF2B5EF4-FFF2-40B4-BE49-F238E27FC236}">
                    <a16:creationId xmlns:a16="http://schemas.microsoft.com/office/drawing/2014/main" id="{32FA6BB2-8237-4603-BB2C-AA9B42BDCE3C}"/>
                  </a:ext>
                </a:extLst>
              </p:cNvPr>
              <p:cNvSpPr>
                <a:spLocks noChangeArrowheads="1"/>
              </p:cNvSpPr>
              <p:nvPr/>
            </p:nvSpPr>
            <p:spPr bwMode="auto">
              <a:xfrm>
                <a:off x="5264150" y="3860800"/>
                <a:ext cx="792162" cy="603750"/>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8" name="Rechteck 15">
                <a:extLst>
                  <a:ext uri="{FF2B5EF4-FFF2-40B4-BE49-F238E27FC236}">
                    <a16:creationId xmlns:a16="http://schemas.microsoft.com/office/drawing/2014/main" id="{7B4807B3-697B-4E63-9E5A-786907419A39}"/>
                  </a:ext>
                </a:extLst>
              </p:cNvPr>
              <p:cNvSpPr>
                <a:spLocks noChangeArrowheads="1"/>
              </p:cNvSpPr>
              <p:nvPr/>
            </p:nvSpPr>
            <p:spPr bwMode="auto">
              <a:xfrm>
                <a:off x="7392988" y="4000500"/>
                <a:ext cx="1951037" cy="2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endParaRPr lang="de-DE" altLang="de-DE" sz="1300" dirty="0">
                  <a:solidFill>
                    <a:srgbClr val="FF0000"/>
                  </a:solidFill>
                </a:endParaRPr>
              </a:p>
            </p:txBody>
          </p:sp>
          <p:sp>
            <p:nvSpPr>
              <p:cNvPr id="19499" name="Rechteck 15">
                <a:extLst>
                  <a:ext uri="{FF2B5EF4-FFF2-40B4-BE49-F238E27FC236}">
                    <a16:creationId xmlns:a16="http://schemas.microsoft.com/office/drawing/2014/main" id="{339E4D61-0025-472B-BE80-1001052D0674}"/>
                  </a:ext>
                </a:extLst>
              </p:cNvPr>
              <p:cNvSpPr>
                <a:spLocks noChangeArrowheads="1"/>
              </p:cNvSpPr>
              <p:nvPr/>
            </p:nvSpPr>
            <p:spPr bwMode="auto">
              <a:xfrm>
                <a:off x="5600700"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51,0</a:t>
                </a:r>
              </a:p>
            </p:txBody>
          </p:sp>
          <p:cxnSp>
            <p:nvCxnSpPr>
              <p:cNvPr id="19500" name="Gerade Verbindung 116">
                <a:extLst>
                  <a:ext uri="{FF2B5EF4-FFF2-40B4-BE49-F238E27FC236}">
                    <a16:creationId xmlns:a16="http://schemas.microsoft.com/office/drawing/2014/main" id="{FE8BB127-87C9-4DE8-970C-E6259F0A9888}"/>
                  </a:ext>
                </a:extLst>
              </p:cNvPr>
              <p:cNvCxnSpPr>
                <a:cxnSpLocks noChangeShapeType="1"/>
              </p:cNvCxnSpPr>
              <p:nvPr/>
            </p:nvCxnSpPr>
            <p:spPr bwMode="auto">
              <a:xfrm flipH="1" flipV="1">
                <a:off x="6022975" y="3513349"/>
                <a:ext cx="23812" cy="190479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1" name="Ellipse 125">
                <a:extLst>
                  <a:ext uri="{FF2B5EF4-FFF2-40B4-BE49-F238E27FC236}">
                    <a16:creationId xmlns:a16="http://schemas.microsoft.com/office/drawing/2014/main" id="{DBF45686-1CEA-47D7-BDCB-56DA0175D2BD}"/>
                  </a:ext>
                </a:extLst>
              </p:cNvPr>
              <p:cNvSpPr>
                <a:spLocks noChangeArrowheads="1"/>
              </p:cNvSpPr>
              <p:nvPr/>
            </p:nvSpPr>
            <p:spPr bwMode="auto">
              <a:xfrm>
                <a:off x="5963443" y="3425031"/>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sp>
          <p:nvSpPr>
            <p:cNvPr id="19496" name="Rechteck 15">
              <a:extLst>
                <a:ext uri="{FF2B5EF4-FFF2-40B4-BE49-F238E27FC236}">
                  <a16:creationId xmlns:a16="http://schemas.microsoft.com/office/drawing/2014/main" id="{4E631989-9C95-4DBE-AB9E-7ECE06375F98}"/>
                </a:ext>
              </a:extLst>
            </p:cNvPr>
            <p:cNvSpPr>
              <a:spLocks noChangeArrowheads="1"/>
            </p:cNvSpPr>
            <p:nvPr/>
          </p:nvSpPr>
          <p:spPr bwMode="auto">
            <a:xfrm>
              <a:off x="5606418" y="2432050"/>
              <a:ext cx="3870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B: Erzeugung  &gt;  Verbrauch: f &gt; 50 Hz, einfach</a:t>
              </a:r>
            </a:p>
          </p:txBody>
        </p:sp>
        <p:grpSp>
          <p:nvGrpSpPr>
            <p:cNvPr id="16" name="Gruppieren 15">
              <a:extLst>
                <a:ext uri="{FF2B5EF4-FFF2-40B4-BE49-F238E27FC236}">
                  <a16:creationId xmlns:a16="http://schemas.microsoft.com/office/drawing/2014/main" id="{14525F25-C874-8F47-4658-6CCA89E5E4B4}"/>
                </a:ext>
              </a:extLst>
            </p:cNvPr>
            <p:cNvGrpSpPr/>
            <p:nvPr/>
          </p:nvGrpSpPr>
          <p:grpSpPr>
            <a:xfrm>
              <a:off x="5491604" y="3429000"/>
              <a:ext cx="287259" cy="276999"/>
              <a:chOff x="5491604" y="3429000"/>
              <a:chExt cx="287259" cy="276999"/>
            </a:xfrm>
          </p:grpSpPr>
          <p:sp>
            <p:nvSpPr>
              <p:cNvPr id="62" name="Ellipse 61">
                <a:extLst>
                  <a:ext uri="{FF2B5EF4-FFF2-40B4-BE49-F238E27FC236}">
                    <a16:creationId xmlns:a16="http://schemas.microsoft.com/office/drawing/2014/main" id="{9D0A288F-C283-41B0-A7AF-7E4B872BD62B}"/>
                  </a:ext>
                </a:extLst>
              </p:cNvPr>
              <p:cNvSpPr/>
              <p:nvPr/>
            </p:nvSpPr>
            <p:spPr bwMode="auto">
              <a:xfrm>
                <a:off x="5508234" y="3440499"/>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233E9820-CB6B-4EC2-972D-76C224C89291}"/>
                  </a:ext>
                </a:extLst>
              </p:cNvPr>
              <p:cNvSpPr txBox="1"/>
              <p:nvPr/>
            </p:nvSpPr>
            <p:spPr>
              <a:xfrm>
                <a:off x="5491604" y="3429000"/>
                <a:ext cx="287259" cy="276999"/>
              </a:xfrm>
              <a:prstGeom prst="rect">
                <a:avLst/>
              </a:prstGeom>
              <a:noFill/>
            </p:spPr>
            <p:txBody>
              <a:bodyPr wrap="none" rtlCol="0">
                <a:spAutoFit/>
              </a:bodyPr>
              <a:lstStyle/>
              <a:p>
                <a:pPr algn="ctr"/>
                <a:r>
                  <a:rPr lang="de-DE" sz="1200" dirty="0"/>
                  <a:t>B</a:t>
                </a:r>
              </a:p>
            </p:txBody>
          </p:sp>
        </p:grpSp>
        <p:cxnSp>
          <p:nvCxnSpPr>
            <p:cNvPr id="8" name="Gerade Verbindung mit Pfeil 7">
              <a:extLst>
                <a:ext uri="{FF2B5EF4-FFF2-40B4-BE49-F238E27FC236}">
                  <a16:creationId xmlns:a16="http://schemas.microsoft.com/office/drawing/2014/main" id="{09D6E1C1-C50F-B4E5-234C-9D0BCFDC56F0}"/>
                </a:ext>
              </a:extLst>
            </p:cNvPr>
            <p:cNvCxnSpPr/>
            <p:nvPr/>
          </p:nvCxnSpPr>
          <p:spPr bwMode="auto">
            <a:xfrm flipH="1">
              <a:off x="5364163"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uppieren 18">
            <a:extLst>
              <a:ext uri="{FF2B5EF4-FFF2-40B4-BE49-F238E27FC236}">
                <a16:creationId xmlns:a16="http://schemas.microsoft.com/office/drawing/2014/main" id="{58347C87-97C6-379B-53FD-BCAC55426A3D}"/>
              </a:ext>
            </a:extLst>
          </p:cNvPr>
          <p:cNvGrpSpPr/>
          <p:nvPr/>
        </p:nvGrpSpPr>
        <p:grpSpPr>
          <a:xfrm>
            <a:off x="3338513" y="2678113"/>
            <a:ext cx="6309061" cy="3249612"/>
            <a:chOff x="3338513" y="2678113"/>
            <a:chExt cx="6309061" cy="3249612"/>
          </a:xfrm>
        </p:grpSpPr>
        <p:grpSp>
          <p:nvGrpSpPr>
            <p:cNvPr id="7" name="Gruppieren 6">
              <a:extLst>
                <a:ext uri="{FF2B5EF4-FFF2-40B4-BE49-F238E27FC236}">
                  <a16:creationId xmlns:a16="http://schemas.microsoft.com/office/drawing/2014/main" id="{DCC38A8A-585D-4A6E-8592-D4879FFE7F15}"/>
                </a:ext>
              </a:extLst>
            </p:cNvPr>
            <p:cNvGrpSpPr/>
            <p:nvPr/>
          </p:nvGrpSpPr>
          <p:grpSpPr>
            <a:xfrm>
              <a:off x="3338513" y="2678113"/>
              <a:ext cx="6309061" cy="3249612"/>
              <a:chOff x="3338513" y="2678113"/>
              <a:chExt cx="6309061" cy="3249612"/>
            </a:xfrm>
          </p:grpSpPr>
          <p:grpSp>
            <p:nvGrpSpPr>
              <p:cNvPr id="10" name="Gruppieren 9">
                <a:extLst>
                  <a:ext uri="{FF2B5EF4-FFF2-40B4-BE49-F238E27FC236}">
                    <a16:creationId xmlns:a16="http://schemas.microsoft.com/office/drawing/2014/main" id="{E3D582F4-830E-434A-AF77-18F13687DAEA}"/>
                  </a:ext>
                </a:extLst>
              </p:cNvPr>
              <p:cNvGrpSpPr>
                <a:grpSpLocks/>
              </p:cNvGrpSpPr>
              <p:nvPr/>
            </p:nvGrpSpPr>
            <p:grpSpPr bwMode="auto">
              <a:xfrm>
                <a:off x="3338513" y="2678113"/>
                <a:ext cx="6309061" cy="3249612"/>
                <a:chOff x="3338513" y="2678311"/>
                <a:chExt cx="6309061" cy="3249414"/>
              </a:xfrm>
            </p:grpSpPr>
            <p:sp>
              <p:nvSpPr>
                <p:cNvPr id="19490" name="Rechteck 25">
                  <a:extLst>
                    <a:ext uri="{FF2B5EF4-FFF2-40B4-BE49-F238E27FC236}">
                      <a16:creationId xmlns:a16="http://schemas.microsoft.com/office/drawing/2014/main" id="{B319E330-59B5-43A2-901F-F63C7358BCD8}"/>
                    </a:ext>
                  </a:extLst>
                </p:cNvPr>
                <p:cNvSpPr>
                  <a:spLocks noChangeArrowheads="1"/>
                </p:cNvSpPr>
                <p:nvPr/>
              </p:nvSpPr>
              <p:spPr bwMode="auto">
                <a:xfrm>
                  <a:off x="3814763" y="3860799"/>
                  <a:ext cx="792162" cy="604118"/>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1" name="Rechteck 15">
                  <a:extLst>
                    <a:ext uri="{FF2B5EF4-FFF2-40B4-BE49-F238E27FC236}">
                      <a16:creationId xmlns:a16="http://schemas.microsoft.com/office/drawing/2014/main" id="{FE5289EE-E8A2-4651-A5AE-4A978484F70E}"/>
                    </a:ext>
                  </a:extLst>
                </p:cNvPr>
                <p:cNvSpPr>
                  <a:spLocks noChangeArrowheads="1"/>
                </p:cNvSpPr>
                <p:nvPr/>
              </p:nvSpPr>
              <p:spPr bwMode="auto">
                <a:xfrm>
                  <a:off x="33385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49,0</a:t>
                  </a:r>
                </a:p>
              </p:txBody>
            </p:sp>
            <p:cxnSp>
              <p:nvCxnSpPr>
                <p:cNvPr id="19492" name="Gerade Verbindung 116">
                  <a:extLst>
                    <a:ext uri="{FF2B5EF4-FFF2-40B4-BE49-F238E27FC236}">
                      <a16:creationId xmlns:a16="http://schemas.microsoft.com/office/drawing/2014/main" id="{7A83EDFB-F48D-474D-949B-00243DE56E81}"/>
                    </a:ext>
                  </a:extLst>
                </p:cNvPr>
                <p:cNvCxnSpPr>
                  <a:cxnSpLocks noChangeShapeType="1"/>
                  <a:endCxn id="19508" idx="17"/>
                </p:cNvCxnSpPr>
                <p:nvPr/>
              </p:nvCxnSpPr>
              <p:spPr bwMode="auto">
                <a:xfrm flipV="1">
                  <a:off x="3784600" y="3557588"/>
                  <a:ext cx="19050" cy="186055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3" name="Ellipse 125">
                  <a:extLst>
                    <a:ext uri="{FF2B5EF4-FFF2-40B4-BE49-F238E27FC236}">
                      <a16:creationId xmlns:a16="http://schemas.microsoft.com/office/drawing/2014/main" id="{6A872311-3CDA-49B5-9013-84B861C1190B}"/>
                    </a:ext>
                  </a:extLst>
                </p:cNvPr>
                <p:cNvSpPr>
                  <a:spLocks noChangeArrowheads="1"/>
                </p:cNvSpPr>
                <p:nvPr/>
              </p:nvSpPr>
              <p:spPr bwMode="auto">
                <a:xfrm>
                  <a:off x="3741738" y="3506788"/>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94" name="Rechteck 15">
                  <a:extLst>
                    <a:ext uri="{FF2B5EF4-FFF2-40B4-BE49-F238E27FC236}">
                      <a16:creationId xmlns:a16="http://schemas.microsoft.com/office/drawing/2014/main" id="{3CC778C5-FB60-405B-AF14-A8F11DBC1BBF}"/>
                    </a:ext>
                  </a:extLst>
                </p:cNvPr>
                <p:cNvSpPr>
                  <a:spLocks noChangeArrowheads="1"/>
                </p:cNvSpPr>
                <p:nvPr/>
              </p:nvSpPr>
              <p:spPr bwMode="auto">
                <a:xfrm>
                  <a:off x="5606418" y="2678311"/>
                  <a:ext cx="4041156"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C: Erzeugung  &lt;  Verbrauch: f &lt; 50 Hz, komplex</a:t>
                  </a:r>
                  <a:endParaRPr lang="de-DE" altLang="de-DE" sz="1400" b="1" dirty="0">
                    <a:solidFill>
                      <a:srgbClr val="3333FF"/>
                    </a:solidFill>
                  </a:endParaRPr>
                </a:p>
              </p:txBody>
            </p:sp>
          </p:grpSp>
          <p:grpSp>
            <p:nvGrpSpPr>
              <p:cNvPr id="64" name="Gruppieren 63">
                <a:extLst>
                  <a:ext uri="{FF2B5EF4-FFF2-40B4-BE49-F238E27FC236}">
                    <a16:creationId xmlns:a16="http://schemas.microsoft.com/office/drawing/2014/main" id="{AD22492C-EB77-4D06-9152-E0E304249581}"/>
                  </a:ext>
                </a:extLst>
              </p:cNvPr>
              <p:cNvGrpSpPr/>
              <p:nvPr/>
            </p:nvGrpSpPr>
            <p:grpSpPr>
              <a:xfrm>
                <a:off x="4068567" y="3429000"/>
                <a:ext cx="295274" cy="276999"/>
                <a:chOff x="10202604" y="3051757"/>
                <a:chExt cx="295274" cy="276999"/>
              </a:xfrm>
            </p:grpSpPr>
            <p:sp>
              <p:nvSpPr>
                <p:cNvPr id="65" name="Ellipse 64">
                  <a:extLst>
                    <a:ext uri="{FF2B5EF4-FFF2-40B4-BE49-F238E27FC236}">
                      <a16:creationId xmlns:a16="http://schemas.microsoft.com/office/drawing/2014/main" id="{334091CC-5633-48AC-83DA-29F0C13A8162}"/>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6" name="Textfeld 65">
                  <a:extLst>
                    <a:ext uri="{FF2B5EF4-FFF2-40B4-BE49-F238E27FC236}">
                      <a16:creationId xmlns:a16="http://schemas.microsoft.com/office/drawing/2014/main" id="{7290E70C-2D65-4439-A266-43607AEF7AAE}"/>
                    </a:ext>
                  </a:extLst>
                </p:cNvPr>
                <p:cNvSpPr txBox="1"/>
                <p:nvPr/>
              </p:nvSpPr>
              <p:spPr>
                <a:xfrm>
                  <a:off x="10202604" y="3051757"/>
                  <a:ext cx="295274" cy="276999"/>
                </a:xfrm>
                <a:prstGeom prst="rect">
                  <a:avLst/>
                </a:prstGeom>
                <a:noFill/>
              </p:spPr>
              <p:txBody>
                <a:bodyPr wrap="none" rtlCol="0">
                  <a:spAutoFit/>
                </a:bodyPr>
                <a:lstStyle/>
                <a:p>
                  <a:pPr algn="ctr"/>
                  <a:r>
                    <a:rPr lang="de-DE" sz="1200" dirty="0"/>
                    <a:t>C</a:t>
                  </a:r>
                </a:p>
              </p:txBody>
            </p:sp>
          </p:grpSp>
        </p:grpSp>
        <p:cxnSp>
          <p:nvCxnSpPr>
            <p:cNvPr id="12" name="Gerade Verbindung mit Pfeil 11">
              <a:extLst>
                <a:ext uri="{FF2B5EF4-FFF2-40B4-BE49-F238E27FC236}">
                  <a16:creationId xmlns:a16="http://schemas.microsoft.com/office/drawing/2014/main" id="{AAED4F87-BB31-0C84-8915-7EFE71A5A44D}"/>
                </a:ext>
              </a:extLst>
            </p:cNvPr>
            <p:cNvCxnSpPr/>
            <p:nvPr/>
          </p:nvCxnSpPr>
          <p:spPr bwMode="auto">
            <a:xfrm>
              <a:off x="3887788"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Gruppieren 19">
            <a:extLst>
              <a:ext uri="{FF2B5EF4-FFF2-40B4-BE49-F238E27FC236}">
                <a16:creationId xmlns:a16="http://schemas.microsoft.com/office/drawing/2014/main" id="{F8257504-7DA7-C965-A443-B8E5FA947D32}"/>
              </a:ext>
            </a:extLst>
          </p:cNvPr>
          <p:cNvGrpSpPr/>
          <p:nvPr/>
        </p:nvGrpSpPr>
        <p:grpSpPr>
          <a:xfrm>
            <a:off x="2785270" y="4376738"/>
            <a:ext cx="999330" cy="682626"/>
            <a:chOff x="2785270" y="4376738"/>
            <a:chExt cx="999330" cy="682626"/>
          </a:xfrm>
        </p:grpSpPr>
        <p:sp>
          <p:nvSpPr>
            <p:cNvPr id="18459" name="Rechteck 121">
              <a:extLst>
                <a:ext uri="{FF2B5EF4-FFF2-40B4-BE49-F238E27FC236}">
                  <a16:creationId xmlns:a16="http://schemas.microsoft.com/office/drawing/2014/main" id="{2BCC3A75-AC60-41AB-8BE3-07448E712C46}"/>
                </a:ext>
              </a:extLst>
            </p:cNvPr>
            <p:cNvSpPr>
              <a:spLocks noChangeArrowheads="1"/>
            </p:cNvSpPr>
            <p:nvPr/>
          </p:nvSpPr>
          <p:spPr bwMode="auto">
            <a:xfrm>
              <a:off x="2785270" y="4376738"/>
              <a:ext cx="999330" cy="682626"/>
            </a:xfrm>
            <a:prstGeom prst="rect">
              <a:avLst/>
            </a:prstGeom>
            <a:solidFill>
              <a:srgbClr val="FFC000"/>
            </a:solidFill>
            <a:ln>
              <a:noFill/>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solidFill>
                    <a:schemeClr val="bg1"/>
                  </a:solidFill>
                </a:rPr>
                <a:t>Last-</a:t>
              </a:r>
            </a:p>
            <a:p>
              <a:pPr algn="ctr">
                <a:buFontTx/>
                <a:buNone/>
              </a:pPr>
              <a:r>
                <a:rPr lang="de-DE" altLang="de-DE" sz="1400" b="1" dirty="0" err="1">
                  <a:solidFill>
                    <a:schemeClr val="bg1"/>
                  </a:solidFill>
                </a:rPr>
                <a:t>abwurf</a:t>
              </a:r>
              <a:endParaRPr lang="de-DE" altLang="de-DE" sz="1400" b="1" dirty="0">
                <a:solidFill>
                  <a:schemeClr val="bg1"/>
                </a:solidFill>
              </a:endParaRPr>
            </a:p>
          </p:txBody>
        </p:sp>
        <p:cxnSp>
          <p:nvCxnSpPr>
            <p:cNvPr id="14" name="Gerade Verbindung mit Pfeil 13">
              <a:extLst>
                <a:ext uri="{FF2B5EF4-FFF2-40B4-BE49-F238E27FC236}">
                  <a16:creationId xmlns:a16="http://schemas.microsoft.com/office/drawing/2014/main" id="{CE0761E1-9F6D-A7DB-EA15-9FB7791D1973}"/>
                </a:ext>
              </a:extLst>
            </p:cNvPr>
            <p:cNvCxnSpPr/>
            <p:nvPr/>
          </p:nvCxnSpPr>
          <p:spPr bwMode="auto">
            <a:xfrm>
              <a:off x="2986088" y="4957557"/>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(3)</a:t>
            </a:r>
          </a:p>
          <a:p>
            <a:r>
              <a:rPr lang="de-DE" altLang="de-DE" sz="2000" dirty="0">
                <a:solidFill>
                  <a:schemeClr val="bg1"/>
                </a:solidFill>
                <a:effectLst>
                  <a:outerShdw blurRad="38100" dist="38100" dir="2700000" algn="tl">
                    <a:srgbClr val="000000">
                      <a:alpha val="43137"/>
                    </a:srgbClr>
                  </a:outerShdw>
                </a:effectLst>
              </a:rPr>
              <a:t>Maßnahmen bei Ungleichgewicht: Erzeugung ≠ Verbrauch</a:t>
            </a:r>
          </a:p>
        </p:txBody>
      </p:sp>
      <p:sp>
        <p:nvSpPr>
          <p:cNvPr id="8" name="Rechteck 7">
            <a:extLst>
              <a:ext uri="{FF2B5EF4-FFF2-40B4-BE49-F238E27FC236}">
                <a16:creationId xmlns:a16="http://schemas.microsoft.com/office/drawing/2014/main" id="{9F3F62FF-7502-43B0-9748-456308D03383}"/>
              </a:ext>
            </a:extLst>
          </p:cNvPr>
          <p:cNvSpPr/>
          <p:nvPr/>
        </p:nvSpPr>
        <p:spPr bwMode="auto">
          <a:xfrm>
            <a:off x="290184" y="1119184"/>
            <a:ext cx="4330295" cy="419264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Textfeld 5">
            <a:extLst>
              <a:ext uri="{FF2B5EF4-FFF2-40B4-BE49-F238E27FC236}">
                <a16:creationId xmlns:a16="http://schemas.microsoft.com/office/drawing/2014/main" id="{9729D215-AE19-4DF0-AEC5-C297FB99C32C}"/>
              </a:ext>
            </a:extLst>
          </p:cNvPr>
          <p:cNvSpPr txBox="1"/>
          <p:nvPr/>
        </p:nvSpPr>
        <p:spPr>
          <a:xfrm>
            <a:off x="380518" y="1073424"/>
            <a:ext cx="4462211"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rPr>
              <a:t>hochfahren/einschalten 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Wärmepumpen</a:t>
            </a:r>
          </a:p>
          <a:p>
            <a:pPr>
              <a:buFont typeface="Wingdings" panose="05000000000000000000" pitchFamily="2" charset="2"/>
              <a:buChar char="à"/>
            </a:pP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r>
              <a:rPr lang="de-DE" sz="1600" dirty="0">
                <a:solidFill>
                  <a:srgbClr val="3333FF"/>
                </a:solidFill>
                <a:sym typeface="Wingdings" panose="05000000000000000000" pitchFamily="2" charset="2"/>
              </a:rPr>
              <a:t> </a:t>
            </a:r>
            <a:br>
              <a:rPr lang="de-DE" sz="1600" dirty="0">
                <a:solidFill>
                  <a:srgbClr val="3333FF"/>
                </a:solidFill>
                <a:sym typeface="Wingdings" panose="05000000000000000000" pitchFamily="2" charset="2"/>
              </a:rPr>
            </a:br>
            <a:r>
              <a:rPr lang="de-DE" sz="1600" dirty="0">
                <a:solidFill>
                  <a:srgbClr val="3333FF"/>
                </a:solidFill>
                <a:sym typeface="Wingdings" panose="05000000000000000000" pitchFamily="2" charset="2"/>
              </a:rPr>
              <a:t> etc.</a:t>
            </a:r>
            <a:endParaRPr lang="de-DE" sz="1600" dirty="0">
              <a:solidFill>
                <a:srgbClr val="3333FF"/>
              </a:solidFill>
            </a:endParaRPr>
          </a:p>
        </p:txBody>
      </p:sp>
      <p:grpSp>
        <p:nvGrpSpPr>
          <p:cNvPr id="16" name="Gruppieren 15">
            <a:extLst>
              <a:ext uri="{FF2B5EF4-FFF2-40B4-BE49-F238E27FC236}">
                <a16:creationId xmlns:a16="http://schemas.microsoft.com/office/drawing/2014/main" id="{BB31BACF-F457-4860-8826-C34C7F9F1735}"/>
              </a:ext>
            </a:extLst>
          </p:cNvPr>
          <p:cNvGrpSpPr/>
          <p:nvPr/>
        </p:nvGrpSpPr>
        <p:grpSpPr>
          <a:xfrm>
            <a:off x="4666660" y="1110678"/>
            <a:ext cx="560772" cy="4161093"/>
            <a:chOff x="4533493" y="1479216"/>
            <a:chExt cx="548548" cy="4161093"/>
          </a:xfrm>
        </p:grpSpPr>
        <p:sp>
          <p:nvSpPr>
            <p:cNvPr id="3" name="Pfeil: nach unten 2">
              <a:extLst>
                <a:ext uri="{FF2B5EF4-FFF2-40B4-BE49-F238E27FC236}">
                  <a16:creationId xmlns:a16="http://schemas.microsoft.com/office/drawing/2014/main" id="{6835FEFA-B4DB-4B04-81B2-788B4C83FCC8}"/>
                </a:ext>
              </a:extLst>
            </p:cNvPr>
            <p:cNvSpPr/>
            <p:nvPr/>
          </p:nvSpPr>
          <p:spPr bwMode="auto">
            <a:xfrm>
              <a:off x="4662534" y="1819747"/>
              <a:ext cx="290466" cy="3820562"/>
            </a:xfrm>
            <a:prstGeom prst="downArrow">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343859DB-C00D-4CBE-8D66-7A56EFD5D862}"/>
                </a:ext>
              </a:extLst>
            </p:cNvPr>
            <p:cNvSpPr txBox="1"/>
            <p:nvPr/>
          </p:nvSpPr>
          <p:spPr>
            <a:xfrm>
              <a:off x="4533493" y="1479216"/>
              <a:ext cx="548548" cy="338554"/>
            </a:xfrm>
            <a:prstGeom prst="rect">
              <a:avLst/>
            </a:prstGeom>
            <a:noFill/>
          </p:spPr>
          <p:txBody>
            <a:bodyPr wrap="none" rtlCol="0">
              <a:spAutoFit/>
            </a:bodyPr>
            <a:lstStyle/>
            <a:p>
              <a:r>
                <a:rPr lang="de-DE" sz="1600" dirty="0" err="1">
                  <a:solidFill>
                    <a:schemeClr val="accent2"/>
                  </a:solidFill>
                </a:rPr>
                <a:t>Prio</a:t>
              </a:r>
              <a:endParaRPr lang="de-DE" sz="1600" dirty="0">
                <a:solidFill>
                  <a:schemeClr val="accent2"/>
                </a:solidFill>
              </a:endParaRPr>
            </a:p>
          </p:txBody>
        </p:sp>
      </p:grpSp>
      <p:sp>
        <p:nvSpPr>
          <p:cNvPr id="13" name="Textfeld 12">
            <a:extLst>
              <a:ext uri="{FF2B5EF4-FFF2-40B4-BE49-F238E27FC236}">
                <a16:creationId xmlns:a16="http://schemas.microsoft.com/office/drawing/2014/main" id="{0258A6B9-C038-41E4-A943-860246100FAF}"/>
              </a:ext>
            </a:extLst>
          </p:cNvPr>
          <p:cNvSpPr txBox="1"/>
          <p:nvPr/>
        </p:nvSpPr>
        <p:spPr>
          <a:xfrm>
            <a:off x="290185" y="762952"/>
            <a:ext cx="4360790" cy="338554"/>
          </a:xfrm>
          <a:prstGeom prst="rect">
            <a:avLst/>
          </a:prstGeom>
          <a:noFill/>
        </p:spPr>
        <p:txBody>
          <a:bodyPr wrap="square" rtlCol="0">
            <a:spAutoFit/>
          </a:bodyPr>
          <a:lstStyle/>
          <a:p>
            <a:pPr algn="ctr"/>
            <a:r>
              <a:rPr lang="de-DE" sz="1600" b="1" dirty="0">
                <a:solidFill>
                  <a:srgbClr val="3333FF"/>
                </a:solidFill>
              </a:rPr>
              <a:t>Erzeugung &gt; Verbrauch: </a:t>
            </a:r>
            <a:r>
              <a:rPr lang="de-DE" sz="1600" dirty="0">
                <a:solidFill>
                  <a:srgbClr val="3333FF"/>
                </a:solidFill>
              </a:rPr>
              <a:t>Überschuss an EE</a:t>
            </a:r>
          </a:p>
        </p:txBody>
      </p:sp>
      <p:grpSp>
        <p:nvGrpSpPr>
          <p:cNvPr id="26" name="Gruppieren 25">
            <a:extLst>
              <a:ext uri="{FF2B5EF4-FFF2-40B4-BE49-F238E27FC236}">
                <a16:creationId xmlns:a16="http://schemas.microsoft.com/office/drawing/2014/main" id="{8DF49BBD-D3F5-45E0-A82D-DE59C13294CE}"/>
              </a:ext>
            </a:extLst>
          </p:cNvPr>
          <p:cNvGrpSpPr/>
          <p:nvPr/>
        </p:nvGrpSpPr>
        <p:grpSpPr>
          <a:xfrm>
            <a:off x="5284261" y="757967"/>
            <a:ext cx="4331554" cy="4553866"/>
            <a:chOff x="5284261" y="982418"/>
            <a:chExt cx="4331554" cy="4553866"/>
          </a:xfrm>
        </p:grpSpPr>
        <p:sp>
          <p:nvSpPr>
            <p:cNvPr id="5" name="Textfeld 4">
              <a:extLst>
                <a:ext uri="{FF2B5EF4-FFF2-40B4-BE49-F238E27FC236}">
                  <a16:creationId xmlns:a16="http://schemas.microsoft.com/office/drawing/2014/main" id="{52CAC1CF-7D0A-45E3-9421-06D2C390917B}"/>
                </a:ext>
              </a:extLst>
            </p:cNvPr>
            <p:cNvSpPr txBox="1"/>
            <p:nvPr/>
          </p:nvSpPr>
          <p:spPr>
            <a:xfrm>
              <a:off x="5350081" y="982418"/>
              <a:ext cx="4265734" cy="338554"/>
            </a:xfrm>
            <a:prstGeom prst="rect">
              <a:avLst/>
            </a:prstGeom>
            <a:noFill/>
          </p:spPr>
          <p:txBody>
            <a:bodyPr wrap="square" rtlCol="0">
              <a:spAutoFit/>
            </a:bodyPr>
            <a:lstStyle/>
            <a:p>
              <a:pPr algn="ctr"/>
              <a:r>
                <a:rPr lang="de-DE" sz="1600" b="1" dirty="0">
                  <a:solidFill>
                    <a:srgbClr val="3333FF"/>
                  </a:solidFill>
                </a:rPr>
                <a:t>Erzeugung &lt; Verbrauch: </a:t>
              </a:r>
              <a:r>
                <a:rPr lang="de-DE" sz="1600" dirty="0">
                  <a:solidFill>
                    <a:srgbClr val="3333FF"/>
                  </a:solidFill>
                </a:rPr>
                <a:t>Mangel an EE</a:t>
              </a:r>
            </a:p>
          </p:txBody>
        </p:sp>
        <p:sp>
          <p:nvSpPr>
            <p:cNvPr id="19" name="Rechteck 18">
              <a:extLst>
                <a:ext uri="{FF2B5EF4-FFF2-40B4-BE49-F238E27FC236}">
                  <a16:creationId xmlns:a16="http://schemas.microsoft.com/office/drawing/2014/main" id="{DD393FFC-FF61-4058-9F37-8DBF098B0BAB}"/>
                </a:ext>
              </a:extLst>
            </p:cNvPr>
            <p:cNvSpPr/>
            <p:nvPr/>
          </p:nvSpPr>
          <p:spPr bwMode="auto">
            <a:xfrm>
              <a:off x="5284261" y="1356335"/>
              <a:ext cx="4330295" cy="417994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14" name="Textfeld 13">
            <a:extLst>
              <a:ext uri="{FF2B5EF4-FFF2-40B4-BE49-F238E27FC236}">
                <a16:creationId xmlns:a16="http://schemas.microsoft.com/office/drawing/2014/main" id="{844CB65F-574B-48BE-83D4-EDF5FD96FAC4}"/>
              </a:ext>
            </a:extLst>
          </p:cNvPr>
          <p:cNvSpPr txBox="1"/>
          <p:nvPr/>
        </p:nvSpPr>
        <p:spPr>
          <a:xfrm>
            <a:off x="5395335" y="1101828"/>
            <a:ext cx="4364943"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hochfahren/einschalten</a:t>
            </a:r>
            <a:endParaRPr lang="de-DE" sz="1600" dirty="0">
              <a:solidFill>
                <a:srgbClr val="3333FF"/>
              </a:solidFill>
            </a:endParaRPr>
          </a:p>
        </p:txBody>
      </p:sp>
      <p:sp>
        <p:nvSpPr>
          <p:cNvPr id="22" name="Textfeld 21">
            <a:extLst>
              <a:ext uri="{FF2B5EF4-FFF2-40B4-BE49-F238E27FC236}">
                <a16:creationId xmlns:a16="http://schemas.microsoft.com/office/drawing/2014/main" id="{A0DE29C1-BE38-4A2C-89A6-11D400728D68}"/>
              </a:ext>
            </a:extLst>
          </p:cNvPr>
          <p:cNvSpPr txBox="1"/>
          <p:nvPr/>
        </p:nvSpPr>
        <p:spPr>
          <a:xfrm>
            <a:off x="5395335" y="1782820"/>
            <a:ext cx="4364943"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sym typeface="Wingdings" panose="05000000000000000000" pitchFamily="2" charset="2"/>
              </a:rPr>
              <a:t>zurückfahren/abschalten </a:t>
            </a:r>
            <a:r>
              <a:rPr lang="de-DE" sz="1600" dirty="0">
                <a:solidFill>
                  <a:srgbClr val="3333FF"/>
                </a:solidFill>
              </a:rPr>
              <a:t>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Wärmepumpen</a:t>
            </a:r>
            <a:br>
              <a:rPr lang="de-DE" sz="1600" dirty="0">
                <a:solidFill>
                  <a:srgbClr val="3333FF"/>
                </a:solidFill>
              </a:rPr>
            </a:b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p>
          <a:p>
            <a:pPr marL="285750" indent="-285750">
              <a:buFont typeface="Wingdings" panose="05000000000000000000" pitchFamily="2" charset="2"/>
              <a:buChar char="à"/>
            </a:pPr>
            <a:r>
              <a:rPr lang="de-DE" sz="1600" dirty="0">
                <a:solidFill>
                  <a:srgbClr val="3333FF"/>
                </a:solidFill>
                <a:sym typeface="Wingdings" panose="05000000000000000000" pitchFamily="2" charset="2"/>
              </a:rPr>
              <a:t>etc.</a:t>
            </a:r>
            <a:endParaRPr lang="de-DE" sz="1600" dirty="0">
              <a:solidFill>
                <a:srgbClr val="3333FF"/>
              </a:solidFill>
            </a:endParaRPr>
          </a:p>
        </p:txBody>
      </p:sp>
      <p:sp>
        <p:nvSpPr>
          <p:cNvPr id="23" name="Textfeld 22">
            <a:extLst>
              <a:ext uri="{FF2B5EF4-FFF2-40B4-BE49-F238E27FC236}">
                <a16:creationId xmlns:a16="http://schemas.microsoft.com/office/drawing/2014/main" id="{7463E58F-075D-4441-8555-48F48CEA4682}"/>
              </a:ext>
            </a:extLst>
          </p:cNvPr>
          <p:cNvSpPr txBox="1"/>
          <p:nvPr/>
        </p:nvSpPr>
        <p:spPr>
          <a:xfrm>
            <a:off x="5395335" y="3437118"/>
            <a:ext cx="4364943" cy="1815882"/>
          </a:xfrm>
          <a:prstGeom prst="rect">
            <a:avLst/>
          </a:prstGeom>
          <a:noFill/>
        </p:spPr>
        <p:txBody>
          <a:bodyPr wrap="square" rtlCol="0">
            <a:spAutoFit/>
          </a:bodyPr>
          <a:lstStyle/>
          <a:p>
            <a:r>
              <a:rPr lang="de-DE" sz="1600" u="sng" dirty="0">
                <a:solidFill>
                  <a:srgbClr val="3333FF"/>
                </a:solidFill>
              </a:rPr>
              <a:t>Energiespeicher</a:t>
            </a:r>
            <a:r>
              <a:rPr lang="de-DE" sz="1600" dirty="0">
                <a:solidFill>
                  <a:srgbClr val="3333FF"/>
                </a:solidFill>
              </a:rPr>
              <a:t> </a:t>
            </a:r>
            <a:br>
              <a:rPr lang="de-DE" sz="1600" dirty="0">
                <a:solidFill>
                  <a:srgbClr val="3333FF"/>
                </a:solidFill>
              </a:rPr>
            </a:br>
            <a:r>
              <a:rPr lang="de-DE" sz="1600" dirty="0">
                <a:solidFill>
                  <a:srgbClr val="3333FF"/>
                </a:solidFill>
              </a:rPr>
              <a:t>Ausspeicherung von gespeicherter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Groß-Akkus, PV-Akkus, E-Mobilität</a:t>
            </a:r>
          </a:p>
          <a:p>
            <a:pPr marL="285750" indent="-285750">
              <a:buFont typeface="Wingdings" panose="05000000000000000000" pitchFamily="2" charset="2"/>
              <a:buChar char="à"/>
            </a:pPr>
            <a:r>
              <a:rPr lang="de-DE" sz="1600" dirty="0">
                <a:solidFill>
                  <a:srgbClr val="3333FF"/>
                </a:solidFill>
              </a:rPr>
              <a:t>Pumpspeicher-Kraftwerke</a:t>
            </a:r>
          </a:p>
          <a:p>
            <a:pPr marL="285750" indent="-285750">
              <a:buFont typeface="Wingdings" panose="05000000000000000000" pitchFamily="2" charset="2"/>
              <a:buChar char="à"/>
            </a:pPr>
            <a:r>
              <a:rPr lang="de-DE" sz="1600" dirty="0" err="1">
                <a:solidFill>
                  <a:srgbClr val="3333FF"/>
                </a:solidFill>
              </a:rPr>
              <a:t>GuD</a:t>
            </a:r>
            <a:r>
              <a:rPr lang="de-DE" sz="1600" dirty="0">
                <a:solidFill>
                  <a:srgbClr val="3333FF"/>
                </a:solidFill>
              </a:rPr>
              <a:t>-Kraftwerke mit Bio-Methan/H</a:t>
            </a:r>
            <a:r>
              <a:rPr lang="de-DE" sz="1600" baseline="-25000" dirty="0">
                <a:solidFill>
                  <a:srgbClr val="3333FF"/>
                </a:solidFill>
              </a:rPr>
              <a:t>2</a:t>
            </a:r>
            <a:r>
              <a:rPr lang="de-DE" sz="1600" dirty="0">
                <a:solidFill>
                  <a:srgbClr val="3333FF"/>
                </a:solidFill>
              </a:rPr>
              <a:t> aus</a:t>
            </a:r>
            <a:br>
              <a:rPr lang="de-DE" sz="1600" dirty="0">
                <a:solidFill>
                  <a:srgbClr val="3333FF"/>
                </a:solidFill>
              </a:rPr>
            </a:br>
            <a:r>
              <a:rPr lang="de-DE" sz="1600" dirty="0">
                <a:solidFill>
                  <a:srgbClr val="3333FF"/>
                </a:solidFill>
              </a:rPr>
              <a:t>dem </a:t>
            </a:r>
            <a:r>
              <a:rPr lang="de-DE" sz="1600" dirty="0" err="1">
                <a:solidFill>
                  <a:srgbClr val="3333FF"/>
                </a:solidFill>
              </a:rPr>
              <a:t>Saisonalspeicher</a:t>
            </a:r>
            <a:r>
              <a:rPr lang="de-DE" sz="1600" dirty="0">
                <a:solidFill>
                  <a:srgbClr val="3333FF"/>
                </a:solidFill>
              </a:rPr>
              <a:t>-System</a:t>
            </a:r>
          </a:p>
        </p:txBody>
      </p:sp>
      <p:grpSp>
        <p:nvGrpSpPr>
          <p:cNvPr id="7" name="Gruppieren 6">
            <a:extLst>
              <a:ext uri="{FF2B5EF4-FFF2-40B4-BE49-F238E27FC236}">
                <a16:creationId xmlns:a16="http://schemas.microsoft.com/office/drawing/2014/main" id="{3648F90A-298F-42F0-AECC-A6E9CF3215AE}"/>
              </a:ext>
            </a:extLst>
          </p:cNvPr>
          <p:cNvGrpSpPr/>
          <p:nvPr/>
        </p:nvGrpSpPr>
        <p:grpSpPr>
          <a:xfrm>
            <a:off x="218035" y="5390631"/>
            <a:ext cx="9396521" cy="420636"/>
            <a:chOff x="218035" y="5777434"/>
            <a:chExt cx="9396521" cy="420636"/>
          </a:xfrm>
        </p:grpSpPr>
        <p:sp>
          <p:nvSpPr>
            <p:cNvPr id="17" name="Rechteck 16">
              <a:extLst>
                <a:ext uri="{FF2B5EF4-FFF2-40B4-BE49-F238E27FC236}">
                  <a16:creationId xmlns:a16="http://schemas.microsoft.com/office/drawing/2014/main" id="{5F158178-3D85-422B-B89F-AD9ABCE6801C}"/>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86028F9E-7183-4EC4-B3A7-AC467054D273}"/>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Europäisches Overlay-Netzwerk</a:t>
              </a:r>
              <a:r>
                <a:rPr lang="de-DE" sz="1600" dirty="0">
                  <a:solidFill>
                    <a:srgbClr val="3333FF"/>
                  </a:solidFill>
                </a:rPr>
                <a:t>: Unterstützung bei g</a:t>
              </a:r>
              <a:r>
                <a:rPr lang="de-DE" altLang="de-DE" sz="1600" dirty="0">
                  <a:solidFill>
                    <a:srgbClr val="3333FF"/>
                  </a:solidFill>
                </a:rPr>
                <a:t>rößeren Wetter- und saisonalen Schwankungen</a:t>
              </a:r>
              <a:r>
                <a:rPr lang="de-DE" sz="1600" dirty="0">
                  <a:solidFill>
                    <a:srgbClr val="3333FF"/>
                  </a:solidFill>
                </a:rPr>
                <a:t> </a:t>
              </a:r>
            </a:p>
          </p:txBody>
        </p:sp>
      </p:grpSp>
      <p:sp>
        <p:nvSpPr>
          <p:cNvPr id="20" name="Text Box 5">
            <a:extLst>
              <a:ext uri="{FF2B5EF4-FFF2-40B4-BE49-F238E27FC236}">
                <a16:creationId xmlns:a16="http://schemas.microsoft.com/office/drawing/2014/main" id="{9A81D559-9260-437A-91C9-2FD06B495131}"/>
              </a:ext>
            </a:extLst>
          </p:cNvPr>
          <p:cNvSpPr txBox="1">
            <a:spLocks noChangeArrowheads="1"/>
          </p:cNvSpPr>
          <p:nvPr/>
        </p:nvSpPr>
        <p:spPr bwMode="auto">
          <a:xfrm>
            <a:off x="8490530" y="511897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 ISE e.V.</a:t>
            </a:r>
            <a:r>
              <a:rPr lang="de-DE" altLang="de-DE" sz="1200" dirty="0"/>
              <a:t>.</a:t>
            </a:r>
            <a:endParaRPr lang="en-US" altLang="de-DE" sz="1200" dirty="0"/>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20984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Energie-Management-System garantiert die Versorgungssicherheit! </a:t>
            </a:r>
          </a:p>
        </p:txBody>
      </p:sp>
      <p:sp>
        <p:nvSpPr>
          <p:cNvPr id="18" name="Textfeld 17">
            <a:extLst>
              <a:ext uri="{FF2B5EF4-FFF2-40B4-BE49-F238E27FC236}">
                <a16:creationId xmlns:a16="http://schemas.microsoft.com/office/drawing/2014/main" id="{B68945C1-7E1B-4686-9E6C-290FBED9F906}"/>
              </a:ext>
            </a:extLst>
          </p:cNvPr>
          <p:cNvSpPr txBox="1"/>
          <p:nvPr/>
        </p:nvSpPr>
        <p:spPr>
          <a:xfrm>
            <a:off x="380518" y="2624638"/>
            <a:ext cx="4462211" cy="2062103"/>
          </a:xfrm>
          <a:prstGeom prst="rect">
            <a:avLst/>
          </a:prstGeom>
          <a:noFill/>
        </p:spPr>
        <p:txBody>
          <a:bodyPr wrap="square" rtlCol="0">
            <a:spAutoFit/>
          </a:bodyPr>
          <a:lstStyle/>
          <a:p>
            <a:r>
              <a:rPr lang="de-DE" sz="1600" u="sng" dirty="0">
                <a:solidFill>
                  <a:srgbClr val="3333FF"/>
                </a:solidFill>
              </a:rPr>
              <a:t>Energiespeicher</a:t>
            </a:r>
            <a:br>
              <a:rPr lang="de-DE" sz="1600" u="sng" dirty="0">
                <a:solidFill>
                  <a:srgbClr val="3333FF"/>
                </a:solidFill>
              </a:rPr>
            </a:br>
            <a:r>
              <a:rPr lang="de-DE" sz="1600" dirty="0">
                <a:solidFill>
                  <a:srgbClr val="3333FF"/>
                </a:solidFill>
              </a:rPr>
              <a:t>Einspeicherung von überschüssiger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 Groß-Akkus, PV-Akkus, E-Mobilität</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Pumpspeicher-Kraftwerke</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Wärmespeicher</a:t>
            </a:r>
          </a:p>
          <a:p>
            <a:pPr marL="285750" indent="-285750">
              <a:buFont typeface="Wingdings" panose="05000000000000000000" pitchFamily="2" charset="2"/>
              <a:buChar char="à"/>
            </a:pPr>
            <a:r>
              <a:rPr lang="de-DE" sz="1600" dirty="0">
                <a:solidFill>
                  <a:srgbClr val="3333FF"/>
                </a:solidFill>
              </a:rPr>
              <a:t>Produktion von grünem Wasserstoff</a:t>
            </a:r>
            <a:br>
              <a:rPr lang="de-DE" sz="1600" dirty="0">
                <a:solidFill>
                  <a:srgbClr val="3333FF"/>
                </a:solidFill>
              </a:rPr>
            </a:br>
            <a:r>
              <a:rPr lang="de-DE" sz="1600" dirty="0">
                <a:solidFill>
                  <a:srgbClr val="3333FF"/>
                </a:solidFill>
              </a:rPr>
              <a:t>(</a:t>
            </a:r>
            <a:r>
              <a:rPr lang="de-DE" sz="1600" dirty="0" err="1">
                <a:solidFill>
                  <a:srgbClr val="3333FF"/>
                </a:solidFill>
              </a:rPr>
              <a:t>Saisonalspeicher</a:t>
            </a:r>
            <a:r>
              <a:rPr lang="de-DE" sz="1600" dirty="0">
                <a:solidFill>
                  <a:srgbClr val="3333FF"/>
                </a:solidFill>
              </a:rPr>
              <a:t> füllen)</a:t>
            </a:r>
          </a:p>
        </p:txBody>
      </p:sp>
      <p:sp>
        <p:nvSpPr>
          <p:cNvPr id="21" name="Textfeld 20">
            <a:extLst>
              <a:ext uri="{FF2B5EF4-FFF2-40B4-BE49-F238E27FC236}">
                <a16:creationId xmlns:a16="http://schemas.microsoft.com/office/drawing/2014/main" id="{ABDEC919-928E-45F9-8E2E-C942F8FFC715}"/>
              </a:ext>
            </a:extLst>
          </p:cNvPr>
          <p:cNvSpPr txBox="1"/>
          <p:nvPr/>
        </p:nvSpPr>
        <p:spPr>
          <a:xfrm>
            <a:off x="380518" y="4674236"/>
            <a:ext cx="4462211"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zurückfahren/abschalten</a:t>
            </a:r>
            <a:endParaRPr lang="de-DE" sz="1600" dirty="0">
              <a:solidFill>
                <a:srgbClr val="3333FF"/>
              </a:solidFill>
            </a:endParaRPr>
          </a:p>
        </p:txBody>
      </p:sp>
      <p:grpSp>
        <p:nvGrpSpPr>
          <p:cNvPr id="28" name="Gruppieren 27">
            <a:extLst>
              <a:ext uri="{FF2B5EF4-FFF2-40B4-BE49-F238E27FC236}">
                <a16:creationId xmlns:a16="http://schemas.microsoft.com/office/drawing/2014/main" id="{BCE9EF44-D82F-4968-BED5-57C073893EBD}"/>
              </a:ext>
            </a:extLst>
          </p:cNvPr>
          <p:cNvGrpSpPr/>
          <p:nvPr/>
        </p:nvGrpSpPr>
        <p:grpSpPr>
          <a:xfrm>
            <a:off x="218035" y="5881433"/>
            <a:ext cx="9396521" cy="420636"/>
            <a:chOff x="218035" y="5777434"/>
            <a:chExt cx="9396521" cy="420636"/>
          </a:xfrm>
        </p:grpSpPr>
        <p:sp>
          <p:nvSpPr>
            <p:cNvPr id="29" name="Rechteck 28">
              <a:extLst>
                <a:ext uri="{FF2B5EF4-FFF2-40B4-BE49-F238E27FC236}">
                  <a16:creationId xmlns:a16="http://schemas.microsoft.com/office/drawing/2014/main" id="{49D10670-781F-419B-9E13-04CC2C3C5E43}"/>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C3F1BA02-3667-465F-93BE-8E20C0547D06}"/>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Energiemarkt</a:t>
              </a:r>
              <a:r>
                <a:rPr lang="de-DE" sz="1600" dirty="0">
                  <a:solidFill>
                    <a:srgbClr val="3333FF"/>
                  </a:solidFill>
                </a:rPr>
                <a:t>: Neben physikalischen Kriterien sind auch Erzeuger- und Verbraucherpreise relevant! </a:t>
              </a:r>
            </a:p>
          </p:txBody>
        </p:sp>
      </p:grpSp>
    </p:spTree>
    <p:extLst>
      <p:ext uri="{BB962C8B-B14F-4D97-AF65-F5344CB8AC3E}">
        <p14:creationId xmlns:p14="http://schemas.microsoft.com/office/powerpoint/2010/main" val="17656097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ppt_x"/>
                                          </p:val>
                                        </p:tav>
                                        <p:tav tm="100000">
                                          <p:val>
                                            <p:strVal val="#ppt_x"/>
                                          </p:val>
                                        </p:tav>
                                      </p:tavLst>
                                    </p:anim>
                                    <p:anim calcmode="lin" valueType="num">
                                      <p:cBhvr additive="base">
                                        <p:cTn id="3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ppt_x"/>
                                          </p:val>
                                        </p:tav>
                                        <p:tav tm="100000">
                                          <p:val>
                                            <p:strVal val="#ppt_x"/>
                                          </p:val>
                                        </p:tav>
                                      </p:tavLst>
                                    </p:anim>
                                    <p:anim calcmode="lin" valueType="num">
                                      <p:cBhvr additive="base">
                                        <p:cTn id="44"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1000" fill="hold"/>
                                        <p:tgtEl>
                                          <p:spTgt spid="28"/>
                                        </p:tgtEl>
                                        <p:attrNameLst>
                                          <p:attrName>ppt_x</p:attrName>
                                        </p:attrNameLst>
                                      </p:cBhvr>
                                      <p:tavLst>
                                        <p:tav tm="0">
                                          <p:val>
                                            <p:strVal val="1+#ppt_w/2"/>
                                          </p:val>
                                        </p:tav>
                                        <p:tav tm="100000">
                                          <p:val>
                                            <p:strVal val="#ppt_x"/>
                                          </p:val>
                                        </p:tav>
                                      </p:tavLst>
                                    </p:anim>
                                    <p:anim calcmode="lin" valueType="num">
                                      <p:cBhvr additive="base">
                                        <p:cTn id="5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2" grpId="0"/>
      <p:bldP spid="23" grpId="0"/>
      <p:bldP spid="11" grpId="0"/>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Mechanismen zur Frequenzregelung sind klar geregelt und verpflichtend!</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(4)</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D3A4232B-DB38-4713-BE9D-BD3E4ACB98B2}"/>
              </a:ext>
            </a:extLst>
          </p:cNvPr>
          <p:cNvSpPr txBox="1"/>
          <p:nvPr/>
        </p:nvSpPr>
        <p:spPr>
          <a:xfrm>
            <a:off x="354080" y="930479"/>
            <a:ext cx="9035845" cy="1924886"/>
          </a:xfrm>
          <a:prstGeom prst="rect">
            <a:avLst/>
          </a:prstGeom>
          <a:noFill/>
        </p:spPr>
        <p:txBody>
          <a:bodyPr wrap="square">
            <a:spAutoFit/>
          </a:bodyPr>
          <a:lstStyle/>
          <a:p>
            <a:pPr>
              <a:lnSpc>
                <a:spcPct val="107000"/>
              </a:lnSpc>
              <a:spcAft>
                <a:spcPts val="0"/>
              </a:spcAf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Zur Sicherung der Netzstabilität  ist eine aktive Regelung notwendig, die die Übertragungsnetzbetreiber (ÜBN) bei den Kraftwerksbetreibern beschaffen müssen, und zwar mit unterschiedlichen Beiträgen entsprechend den jeweiligen Zeitskalen (siehe unten). Für diese Regelung wird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benötigt: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Man benötigt bei zu niedriger Netzfrequenz zusätzliche Einspeisungen oder auch eine Reduktion 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Beides wird als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positive Regelenergie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bezeichnet.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80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Bei zu hoher Netzfrequenz muss die Einspeisung reduziert oder die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erhöht werden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negative 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C90B2D55-C76E-4A93-8ED8-1749D190091A}"/>
              </a:ext>
            </a:extLst>
          </p:cNvPr>
          <p:cNvSpPr txBox="1"/>
          <p:nvPr/>
        </p:nvSpPr>
        <p:spPr>
          <a:xfrm>
            <a:off x="354080" y="2770671"/>
            <a:ext cx="9152545"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Primärregelung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(Sekundenreserve) muss spätestens eingreifen, wenn eine Frequenzabweichung von mindestens 0,2 Hz auftritt. Dann erfolgt innerhalb von 30 Sekunden eine Leistungsänderung, die bei Bedarf mindestens für 15 Minuten durchgehalten werden muss. </a:t>
            </a:r>
            <a:endParaRPr lang="de-DE" sz="1600" i="1" dirty="0">
              <a:latin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706B56B0-2663-4A50-8356-A44A767B7F07}"/>
              </a:ext>
            </a:extLst>
          </p:cNvPr>
          <p:cNvSpPr txBox="1"/>
          <p:nvPr/>
        </p:nvSpPr>
        <p:spPr>
          <a:xfrm>
            <a:off x="354080" y="3570893"/>
            <a:ext cx="9152545"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Sekundärregelung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erfolgt auf der Ebene der Übertragungsnetze und reagiert wesentlich langsamer; sie setzt innerhalb von maximal 15 Minuten ein. Ein zentraler Regler berücksichtigt nicht nur die Netzfrequenz, sondern auch die Leistungsbilanz der jeweiligen Regelzone.</a:t>
            </a:r>
            <a:endParaRPr lang="de-DE" sz="1600" i="1" dirty="0">
              <a:latin typeface="Calibri" panose="020F0502020204030204" pitchFamily="34" charset="0"/>
              <a:cs typeface="Calibri" panose="020F0502020204030204" pitchFamily="34" charset="0"/>
            </a:endParaRPr>
          </a:p>
        </p:txBody>
      </p:sp>
      <p:sp>
        <p:nvSpPr>
          <p:cNvPr id="15" name="Textfeld 14">
            <a:extLst>
              <a:ext uri="{FF2B5EF4-FFF2-40B4-BE49-F238E27FC236}">
                <a16:creationId xmlns:a16="http://schemas.microsoft.com/office/drawing/2014/main" id="{60461599-87F7-448F-8DAF-F6036B0FC19C}"/>
              </a:ext>
            </a:extLst>
          </p:cNvPr>
          <p:cNvSpPr txBox="1"/>
          <p:nvPr/>
        </p:nvSpPr>
        <p:spPr>
          <a:xfrm>
            <a:off x="354080" y="4371115"/>
            <a:ext cx="9252134"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Tertiärregelung</a:t>
            </a:r>
            <a:r>
              <a:rPr lang="de-DE" sz="1600" i="1" dirty="0">
                <a:latin typeface="Calibri" panose="020F0502020204030204" pitchFamily="34" charset="0"/>
                <a:ea typeface="Times New Roman" panose="02020603050405020304" pitchFamily="18" charset="0"/>
                <a:cs typeface="Calibri" panose="020F0502020204030204" pitchFamily="34" charset="0"/>
              </a:rPr>
              <a:t> (Minutenreserve)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wird eingesetzt, um die Sekundärregelung zu unterstützen und entlasten. Hierfür werden z. B.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3" tooltip="ein Wasser-Speicherkraftwerk, bei dem das obere Wasserreservoir über Pumpen aufgefüllt werden kann">
                  <a:extLst>
                    <a:ext uri="{A12FA001-AC4F-418D-AE19-62706E023703}">
                      <ahyp:hlinkClr xmlns:ahyp="http://schemas.microsoft.com/office/drawing/2018/hyperlinkcolor" val="tx"/>
                    </a:ext>
                  </a:extLst>
                </a:hlinkClick>
              </a:rPr>
              <a:t>Pumpspeicherkraftwerke</a:t>
            </a:r>
            <a:r>
              <a:rPr lang="de-DE" sz="1600" i="1" dirty="0">
                <a:latin typeface="Calibri" panose="020F0502020204030204" pitchFamily="34" charset="0"/>
                <a:ea typeface="Times New Roman" panose="02020603050405020304" pitchFamily="18" charset="0"/>
                <a:cs typeface="Calibri" panose="020F0502020204030204" pitchFamily="34" charset="0"/>
              </a:rPr>
              <a:t> oder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GuD</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-Kraftwerke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eingesetzt. Auch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5" tooltip="eine Kombination von dezentralen, aber zentral gesteuerten Kraftwerken">
                  <a:extLst>
                    <a:ext uri="{A12FA001-AC4F-418D-AE19-62706E023703}">
                      <ahyp:hlinkClr xmlns:ahyp="http://schemas.microsoft.com/office/drawing/2018/hyperlinkcolor" val="tx"/>
                    </a:ext>
                  </a:extLst>
                </a:hlinkClick>
              </a:rPr>
              <a:t>virtuelle Kraftwerk</a:t>
            </a:r>
            <a:r>
              <a:rPr lang="de-DE" sz="1600" i="1" dirty="0">
                <a:effectLst/>
                <a:latin typeface="Calibri" panose="020F0502020204030204" pitchFamily="34" charset="0"/>
                <a:ea typeface="Times New Roman" panose="02020603050405020304" pitchFamily="18" charset="0"/>
                <a:cs typeface="Calibri" panose="020F0502020204030204" pitchFamily="34" charset="0"/>
              </a:rPr>
              <a:t>e und </a:t>
            </a:r>
            <a:r>
              <a:rPr lang="de-DE" sz="1600" i="1" u="sng" dirty="0" err="1">
                <a:effectLst/>
                <a:latin typeface="Calibri" panose="020F0502020204030204" pitchFamily="34" charset="0"/>
                <a:ea typeface="Times New Roman" panose="02020603050405020304" pitchFamily="18" charset="0"/>
                <a:cs typeface="Calibri" panose="020F0502020204030204" pitchFamily="34" charset="0"/>
              </a:rPr>
              <a:t>PkW</a:t>
            </a:r>
            <a:r>
              <a:rPr lang="de-DE" sz="1600" i="1" u="sng" dirty="0">
                <a:effectLst/>
                <a:latin typeface="Calibri" panose="020F0502020204030204" pitchFamily="34" charset="0"/>
                <a:ea typeface="Times New Roman" panose="02020603050405020304" pitchFamily="18" charset="0"/>
                <a:cs typeface="Calibri" panose="020F0502020204030204" pitchFamily="34" charset="0"/>
              </a:rPr>
              <a:t>-Akku-Schwarmspeicher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können genutzt werden.</a:t>
            </a:r>
            <a:endParaRPr lang="de-DE" sz="1600" i="1"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3C92031D-9F40-4856-9B4F-F92FAED1307E}"/>
              </a:ext>
            </a:extLst>
          </p:cNvPr>
          <p:cNvSpPr txBox="1"/>
          <p:nvPr/>
        </p:nvSpPr>
        <p:spPr>
          <a:xfrm>
            <a:off x="354080" y="5417559"/>
            <a:ext cx="9116840" cy="607539"/>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Quartärregelung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dient der Stabilisierung der durchschnittlichen Netzfrequenz als Zeitgeber für Synchronuhren. Letzteres sind Uhren z. B. in manchen Radioweckern und Küchengeräten.</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F6AE28B1-518E-4FD8-8AF8-FAEDC4835F46}"/>
              </a:ext>
            </a:extLst>
          </p:cNvPr>
          <p:cNvSpPr txBox="1"/>
          <p:nvPr/>
        </p:nvSpPr>
        <p:spPr>
          <a:xfrm>
            <a:off x="9363279" y="988389"/>
            <a:ext cx="298480" cy="246221"/>
          </a:xfrm>
          <a:prstGeom prst="rect">
            <a:avLst/>
          </a:prstGeom>
          <a:noFill/>
        </p:spPr>
        <p:txBody>
          <a:bodyPr wrap="none" rtlCol="0">
            <a:spAutoFit/>
          </a:bodyPr>
          <a:lstStyle/>
          <a:p>
            <a:r>
              <a:rPr lang="de-DE" sz="1000" dirty="0"/>
              <a:t>9)</a:t>
            </a:r>
          </a:p>
        </p:txBody>
      </p:sp>
      <p:sp>
        <p:nvSpPr>
          <p:cNvPr id="14" name="Text Box 5">
            <a:extLst>
              <a:ext uri="{FF2B5EF4-FFF2-40B4-BE49-F238E27FC236}">
                <a16:creationId xmlns:a16="http://schemas.microsoft.com/office/drawing/2014/main" id="{989BBB9D-1E48-4656-8178-DF35C6AF348F}"/>
              </a:ext>
            </a:extLst>
          </p:cNvPr>
          <p:cNvSpPr txBox="1">
            <a:spLocks noChangeArrowheads="1"/>
          </p:cNvSpPr>
          <p:nvPr/>
        </p:nvSpPr>
        <p:spPr bwMode="auto">
          <a:xfrm>
            <a:off x="7697062" y="6011375"/>
            <a:ext cx="15517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9) Quellenliste.</a:t>
            </a:r>
            <a:endParaRPr lang="en-US" altLang="de-DE" sz="1200" dirty="0"/>
          </a:p>
        </p:txBody>
      </p:sp>
    </p:spTree>
    <p:extLst>
      <p:ext uri="{BB962C8B-B14F-4D97-AF65-F5344CB8AC3E}">
        <p14:creationId xmlns:p14="http://schemas.microsoft.com/office/powerpoint/2010/main" val="29337719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8" grpId="0"/>
      <p:bldP spid="13" grpId="0"/>
      <p:bldP spid="1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FB10-113F-50C7-3335-53506FF12B34}"/>
            </a:ext>
          </a:extLst>
        </p:cNvPr>
        <p:cNvGrpSpPr/>
        <p:nvPr/>
      </p:nvGrpSpPr>
      <p:grpSpPr>
        <a:xfrm>
          <a:off x="0" y="0"/>
          <a:ext cx="0" cy="0"/>
          <a:chOff x="0" y="0"/>
          <a:chExt cx="0" cy="0"/>
        </a:xfrm>
      </p:grpSpPr>
      <p:sp>
        <p:nvSpPr>
          <p:cNvPr id="11" name="Rectangle 4">
            <a:extLst>
              <a:ext uri="{FF2B5EF4-FFF2-40B4-BE49-F238E27FC236}">
                <a16:creationId xmlns:a16="http://schemas.microsoft.com/office/drawing/2014/main" id="{4463F394-25C3-2102-1356-1AE3B896109B}"/>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Regelbereiche sind klar definiert!</a:t>
            </a:r>
          </a:p>
        </p:txBody>
      </p:sp>
      <p:sp>
        <p:nvSpPr>
          <p:cNvPr id="12" name="Rectangle 4">
            <a:extLst>
              <a:ext uri="{FF2B5EF4-FFF2-40B4-BE49-F238E27FC236}">
                <a16:creationId xmlns:a16="http://schemas.microsoft.com/office/drawing/2014/main" id="{57C2BEC1-F775-AA63-3001-EAEBC54540C8}"/>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(5)</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 </a:t>
            </a:r>
            <a:r>
              <a:rPr lang="de-DE" sz="2000" dirty="0">
                <a:solidFill>
                  <a:schemeClr val="bg1">
                    <a:lumMod val="95000"/>
                  </a:schemeClr>
                </a:solidFill>
                <a:latin typeface="+mn-lt"/>
                <a:ea typeface="Times New Roman" panose="02020603050405020304" pitchFamily="18" charset="0"/>
                <a:cs typeface="Times New Roman" panose="02020603050405020304" pitchFamily="18" charset="0"/>
              </a:rPr>
              <a:t>A</a:t>
            </a: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ktivierung der Primärreserve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59E38D7E-6E76-E5CD-AC00-3DBBD7A42290}"/>
              </a:ext>
            </a:extLst>
          </p:cNvPr>
          <p:cNvPicPr>
            <a:picLocks noChangeAspect="1"/>
          </p:cNvPicPr>
          <p:nvPr/>
        </p:nvPicPr>
        <p:blipFill rotWithShape="1">
          <a:blip r:embed="rId3"/>
          <a:srcRect l="38825" t="43567" r="45378" b="28345"/>
          <a:stretch/>
        </p:blipFill>
        <p:spPr>
          <a:xfrm>
            <a:off x="90594" y="851193"/>
            <a:ext cx="9815406" cy="3272236"/>
          </a:xfrm>
          <a:prstGeom prst="rect">
            <a:avLst/>
          </a:prstGeom>
        </p:spPr>
      </p:pic>
      <p:sp>
        <p:nvSpPr>
          <p:cNvPr id="5" name="Text Box 5">
            <a:extLst>
              <a:ext uri="{FF2B5EF4-FFF2-40B4-BE49-F238E27FC236}">
                <a16:creationId xmlns:a16="http://schemas.microsoft.com/office/drawing/2014/main" id="{287FA2D8-B44F-581A-99C6-202D43C7FF7B}"/>
              </a:ext>
            </a:extLst>
          </p:cNvPr>
          <p:cNvSpPr txBox="1">
            <a:spLocks noChangeArrowheads="1"/>
          </p:cNvSpPr>
          <p:nvPr/>
        </p:nvSpPr>
        <p:spPr bwMode="auto">
          <a:xfrm>
            <a:off x="7346080" y="5334301"/>
            <a:ext cx="222496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dirty="0" err="1"/>
              <a:t>next</a:t>
            </a:r>
            <a:r>
              <a:rPr lang="de-DE" altLang="de-DE" sz="1200" dirty="0"/>
              <a:t>, Primärregelleistung</a:t>
            </a:r>
            <a:endParaRPr lang="en-US" altLang="de-DE" sz="1200" dirty="0"/>
          </a:p>
        </p:txBody>
      </p:sp>
      <p:sp>
        <p:nvSpPr>
          <p:cNvPr id="2" name="Textfeld 1">
            <a:extLst>
              <a:ext uri="{FF2B5EF4-FFF2-40B4-BE49-F238E27FC236}">
                <a16:creationId xmlns:a16="http://schemas.microsoft.com/office/drawing/2014/main" id="{46531A86-1FEC-DD22-5F29-ADECCAA959D4}"/>
              </a:ext>
            </a:extLst>
          </p:cNvPr>
          <p:cNvSpPr txBox="1"/>
          <p:nvPr/>
        </p:nvSpPr>
        <p:spPr>
          <a:xfrm>
            <a:off x="793101" y="4332563"/>
            <a:ext cx="2789854" cy="1169551"/>
          </a:xfrm>
          <a:prstGeom prst="rect">
            <a:avLst/>
          </a:prstGeom>
          <a:noFill/>
        </p:spPr>
        <p:txBody>
          <a:bodyPr wrap="square" rtlCol="0">
            <a:spAutoFit/>
          </a:bodyPr>
          <a:lstStyle/>
          <a:p>
            <a:r>
              <a:rPr lang="de-DE" sz="1400" dirty="0"/>
              <a:t>MR: </a:t>
            </a:r>
            <a:r>
              <a:rPr lang="de-DE" sz="1400" dirty="0" err="1"/>
              <a:t>Momentanreserve</a:t>
            </a:r>
            <a:endParaRPr lang="de-DE" sz="1400" dirty="0"/>
          </a:p>
          <a:p>
            <a:r>
              <a:rPr lang="de-DE" sz="1400" dirty="0"/>
              <a:t>PRL: Primärregelleistung</a:t>
            </a:r>
          </a:p>
          <a:p>
            <a:r>
              <a:rPr lang="de-DE" sz="1400" dirty="0"/>
              <a:t>SRL: Sekundenreserve</a:t>
            </a:r>
            <a:br>
              <a:rPr lang="de-DE" sz="1400" dirty="0"/>
            </a:br>
            <a:r>
              <a:rPr lang="de-DE" sz="1400" dirty="0"/>
              <a:t>MRL: Minutenreserve</a:t>
            </a:r>
            <a:br>
              <a:rPr lang="de-DE" sz="1400" dirty="0"/>
            </a:br>
            <a:r>
              <a:rPr lang="de-DE" sz="1400" dirty="0"/>
              <a:t>BKV: Bilanzkreisverantwortlicher</a:t>
            </a:r>
          </a:p>
        </p:txBody>
      </p:sp>
    </p:spTree>
    <p:extLst>
      <p:ext uri="{BB962C8B-B14F-4D97-AF65-F5344CB8AC3E}">
        <p14:creationId xmlns:p14="http://schemas.microsoft.com/office/powerpoint/2010/main" val="2711752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4543816-475B-22AE-B137-642FD4FEAD60}"/>
              </a:ext>
            </a:extLst>
          </p:cNvPr>
          <p:cNvPicPr>
            <a:picLocks noChangeAspect="1"/>
          </p:cNvPicPr>
          <p:nvPr/>
        </p:nvPicPr>
        <p:blipFill rotWithShape="1">
          <a:blip r:embed="rId3"/>
          <a:srcRect l="39277" t="11835" r="40955" b="10417"/>
          <a:stretch/>
        </p:blipFill>
        <p:spPr>
          <a:xfrm>
            <a:off x="3084301" y="893672"/>
            <a:ext cx="6868986" cy="5065489"/>
          </a:xfrm>
          <a:prstGeom prst="rect">
            <a:avLst/>
          </a:prstGeom>
        </p:spPr>
      </p:pic>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(6)</a:t>
            </a:r>
          </a:p>
          <a:p>
            <a:r>
              <a:rPr lang="de-DE" altLang="de-DE" sz="2000" dirty="0">
                <a:solidFill>
                  <a:schemeClr val="bg1"/>
                </a:solidFill>
              </a:rPr>
              <a:t>Regularien zur Netzstabilität</a:t>
            </a:r>
          </a:p>
        </p:txBody>
      </p:sp>
      <p:sp>
        <p:nvSpPr>
          <p:cNvPr id="2" name="Text Box 5">
            <a:extLst>
              <a:ext uri="{FF2B5EF4-FFF2-40B4-BE49-F238E27FC236}">
                <a16:creationId xmlns:a16="http://schemas.microsoft.com/office/drawing/2014/main" id="{1E80FA82-C844-43A5-E538-A55372011FE1}"/>
              </a:ext>
            </a:extLst>
          </p:cNvPr>
          <p:cNvSpPr txBox="1">
            <a:spLocks noChangeArrowheads="1"/>
          </p:cNvSpPr>
          <p:nvPr/>
        </p:nvSpPr>
        <p:spPr bwMode="auto">
          <a:xfrm>
            <a:off x="36692" y="822441"/>
            <a:ext cx="3474408" cy="156966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Netzstabilität wird durch</a:t>
            </a:r>
            <a:br>
              <a:rPr lang="de-DE" altLang="de-DE" sz="1600" dirty="0">
                <a:solidFill>
                  <a:srgbClr val="3333FF"/>
                </a:solidFill>
              </a:rPr>
            </a:br>
            <a:r>
              <a:rPr lang="de-DE" altLang="de-DE" sz="1600" dirty="0">
                <a:solidFill>
                  <a:srgbClr val="3333FF"/>
                </a:solidFill>
              </a:rPr>
              <a:t>die Ü-Netzbetreiber nach gesetzlichen Vorgaben</a:t>
            </a:r>
          </a:p>
          <a:p>
            <a:pPr marL="0" indent="0">
              <a:defRPr/>
            </a:pPr>
            <a:r>
              <a:rPr lang="de-DE" altLang="de-DE" sz="1600" dirty="0">
                <a:solidFill>
                  <a:srgbClr val="3333FF"/>
                </a:solidFill>
              </a:rPr>
              <a:t>(Abschaltverordnung) geregelt. Hauptregelgröße ist dabei die</a:t>
            </a:r>
            <a:br>
              <a:rPr lang="de-DE" altLang="de-DE" sz="1600" dirty="0">
                <a:solidFill>
                  <a:srgbClr val="3333FF"/>
                </a:solidFill>
              </a:rPr>
            </a:br>
            <a:r>
              <a:rPr lang="de-DE" altLang="de-DE" sz="1600" dirty="0">
                <a:solidFill>
                  <a:srgbClr val="3333FF"/>
                </a:solidFill>
              </a:rPr>
              <a:t>Frequenz: Sollwert=50 Hz.</a:t>
            </a:r>
          </a:p>
        </p:txBody>
      </p:sp>
      <p:sp>
        <p:nvSpPr>
          <p:cNvPr id="11" name="Rectangle 4">
            <a:extLst>
              <a:ext uri="{FF2B5EF4-FFF2-40B4-BE49-F238E27FC236}">
                <a16:creationId xmlns:a16="http://schemas.microsoft.com/office/drawing/2014/main" id="{994A2DC7-8AC3-F544-6BEB-32D31A85BF11}"/>
              </a:ext>
            </a:extLst>
          </p:cNvPr>
          <p:cNvSpPr>
            <a:spLocks noChangeArrowheads="1"/>
          </p:cNvSpPr>
          <p:nvPr/>
        </p:nvSpPr>
        <p:spPr bwMode="auto">
          <a:xfrm>
            <a:off x="0" y="6240984"/>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Schwellwerte bei der Frequenz bestimmen die Handlungen zur Netzstabilität! </a:t>
            </a:r>
          </a:p>
        </p:txBody>
      </p:sp>
      <p:grpSp>
        <p:nvGrpSpPr>
          <p:cNvPr id="29" name="Gruppieren 28">
            <a:extLst>
              <a:ext uri="{FF2B5EF4-FFF2-40B4-BE49-F238E27FC236}">
                <a16:creationId xmlns:a16="http://schemas.microsoft.com/office/drawing/2014/main" id="{9A057551-908E-8F85-3E53-48D9545559EF}"/>
              </a:ext>
            </a:extLst>
          </p:cNvPr>
          <p:cNvGrpSpPr/>
          <p:nvPr/>
        </p:nvGrpSpPr>
        <p:grpSpPr>
          <a:xfrm>
            <a:off x="36692" y="1084513"/>
            <a:ext cx="5729626" cy="1967300"/>
            <a:chOff x="36692" y="1084513"/>
            <a:chExt cx="5729626" cy="1967300"/>
          </a:xfrm>
        </p:grpSpPr>
        <p:sp>
          <p:nvSpPr>
            <p:cNvPr id="3" name="Text Box 5">
              <a:extLst>
                <a:ext uri="{FF2B5EF4-FFF2-40B4-BE49-F238E27FC236}">
                  <a16:creationId xmlns:a16="http://schemas.microsoft.com/office/drawing/2014/main" id="{8044177E-88DF-CFD1-D241-AD95115D735D}"/>
                </a:ext>
              </a:extLst>
            </p:cNvPr>
            <p:cNvSpPr txBox="1">
              <a:spLocks noChangeArrowheads="1"/>
            </p:cNvSpPr>
            <p:nvPr/>
          </p:nvSpPr>
          <p:spPr bwMode="auto">
            <a:xfrm>
              <a:off x="36692" y="2467038"/>
              <a:ext cx="2874459"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t>
              </a:r>
              <a:r>
                <a:rPr lang="de-DE" altLang="de-DE" sz="1600" dirty="0" err="1">
                  <a:solidFill>
                    <a:srgbClr val="3333FF"/>
                  </a:solidFill>
                </a:rPr>
                <a:t>Totband</a:t>
              </a:r>
              <a:r>
                <a:rPr lang="de-DE" altLang="de-DE" sz="1600" dirty="0">
                  <a:solidFill>
                    <a:srgbClr val="3333FF"/>
                  </a:solidFill>
                </a:rPr>
                <a:t>: 50 Hz; ± 0,01 Hz</a:t>
              </a:r>
              <a:br>
                <a:rPr lang="de-DE" altLang="de-DE" sz="1600" dirty="0">
                  <a:solidFill>
                    <a:srgbClr val="3333FF"/>
                  </a:solidFill>
                </a:rPr>
              </a:br>
              <a:r>
                <a:rPr lang="de-DE" altLang="de-DE" sz="1600" dirty="0">
                  <a:solidFill>
                    <a:srgbClr val="3333FF"/>
                  </a:solidFill>
                </a:rPr>
                <a:t>   keine Aktivitäten</a:t>
              </a:r>
            </a:p>
          </p:txBody>
        </p:sp>
        <p:sp>
          <p:nvSpPr>
            <p:cNvPr id="13" name="Ellipse 12">
              <a:extLst>
                <a:ext uri="{FF2B5EF4-FFF2-40B4-BE49-F238E27FC236}">
                  <a16:creationId xmlns:a16="http://schemas.microsoft.com/office/drawing/2014/main" id="{87D70163-C6B4-7735-C828-370BA6779842}"/>
                </a:ext>
              </a:extLst>
            </p:cNvPr>
            <p:cNvSpPr/>
            <p:nvPr/>
          </p:nvSpPr>
          <p:spPr bwMode="auto">
            <a:xfrm>
              <a:off x="3686175" y="1084513"/>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0BD3893D-BC78-AB4A-E7E7-14D4222FE30E}"/>
              </a:ext>
            </a:extLst>
          </p:cNvPr>
          <p:cNvGrpSpPr/>
          <p:nvPr/>
        </p:nvGrpSpPr>
        <p:grpSpPr>
          <a:xfrm>
            <a:off x="36692" y="1333071"/>
            <a:ext cx="9259708" cy="2378454"/>
            <a:chOff x="36692" y="1333071"/>
            <a:chExt cx="9259708" cy="2378454"/>
          </a:xfrm>
        </p:grpSpPr>
        <p:sp>
          <p:nvSpPr>
            <p:cNvPr id="134" name="Text Box 5">
              <a:extLst>
                <a:ext uri="{FF2B5EF4-FFF2-40B4-BE49-F238E27FC236}">
                  <a16:creationId xmlns:a16="http://schemas.microsoft.com/office/drawing/2014/main" id="{9F2AD660-EF5B-4C6C-AFEE-02C8EA95E4FA}"/>
                </a:ext>
              </a:extLst>
            </p:cNvPr>
            <p:cNvSpPr txBox="1">
              <a:spLocks noChangeArrowheads="1"/>
            </p:cNvSpPr>
            <p:nvPr/>
          </p:nvSpPr>
          <p:spPr bwMode="auto">
            <a:xfrm>
              <a:off x="36692" y="3126750"/>
              <a:ext cx="2963630"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Normalbetrieb : 50 Hz;</a:t>
              </a:r>
              <a:br>
                <a:rPr lang="de-DE" altLang="de-DE" sz="1600" dirty="0">
                  <a:solidFill>
                    <a:srgbClr val="3333FF"/>
                  </a:solidFill>
                </a:rPr>
              </a:br>
              <a:r>
                <a:rPr lang="de-DE" altLang="de-DE" sz="1600" dirty="0">
                  <a:solidFill>
                    <a:srgbClr val="3333FF"/>
                  </a:solidFill>
                </a:rPr>
                <a:t>  ± 0,2 Hz;</a:t>
              </a:r>
            </a:p>
          </p:txBody>
        </p:sp>
        <p:grpSp>
          <p:nvGrpSpPr>
            <p:cNvPr id="21" name="Gruppieren 20">
              <a:extLst>
                <a:ext uri="{FF2B5EF4-FFF2-40B4-BE49-F238E27FC236}">
                  <a16:creationId xmlns:a16="http://schemas.microsoft.com/office/drawing/2014/main" id="{93DDC35F-38B3-CA0F-2F2D-F0B3C899EA11}"/>
                </a:ext>
              </a:extLst>
            </p:cNvPr>
            <p:cNvGrpSpPr/>
            <p:nvPr/>
          </p:nvGrpSpPr>
          <p:grpSpPr>
            <a:xfrm>
              <a:off x="3565525" y="1333071"/>
              <a:ext cx="5730875" cy="261258"/>
              <a:chOff x="3565525" y="1333071"/>
              <a:chExt cx="5730875" cy="261258"/>
            </a:xfrm>
          </p:grpSpPr>
          <p:sp>
            <p:nvSpPr>
              <p:cNvPr id="14" name="Ellipse 13">
                <a:extLst>
                  <a:ext uri="{FF2B5EF4-FFF2-40B4-BE49-F238E27FC236}">
                    <a16:creationId xmlns:a16="http://schemas.microsoft.com/office/drawing/2014/main" id="{27975F85-43D8-A00C-FB1C-F6B5A7F31161}"/>
                  </a:ext>
                </a:extLst>
              </p:cNvPr>
              <p:cNvSpPr/>
              <p:nvPr/>
            </p:nvSpPr>
            <p:spPr bwMode="auto">
              <a:xfrm>
                <a:off x="3565525" y="1333071"/>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EA0D8FDF-0699-5514-1804-D48377F998AA}"/>
                  </a:ext>
                </a:extLst>
              </p:cNvPr>
              <p:cNvSpPr/>
              <p:nvPr/>
            </p:nvSpPr>
            <p:spPr bwMode="auto">
              <a:xfrm>
                <a:off x="7108825" y="1333071"/>
                <a:ext cx="2187575"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31" name="Gruppieren 30">
            <a:extLst>
              <a:ext uri="{FF2B5EF4-FFF2-40B4-BE49-F238E27FC236}">
                <a16:creationId xmlns:a16="http://schemas.microsoft.com/office/drawing/2014/main" id="{1012BC4B-3135-F481-C931-EAB9B577B930}"/>
              </a:ext>
            </a:extLst>
          </p:cNvPr>
          <p:cNvGrpSpPr/>
          <p:nvPr/>
        </p:nvGrpSpPr>
        <p:grpSpPr>
          <a:xfrm>
            <a:off x="36692" y="1624216"/>
            <a:ext cx="4427358" cy="2747021"/>
            <a:chOff x="36692" y="1624216"/>
            <a:chExt cx="4427358" cy="2747021"/>
          </a:xfrm>
        </p:grpSpPr>
        <p:sp>
          <p:nvSpPr>
            <p:cNvPr id="136" name="Text Box 5">
              <a:extLst>
                <a:ext uri="{FF2B5EF4-FFF2-40B4-BE49-F238E27FC236}">
                  <a16:creationId xmlns:a16="http://schemas.microsoft.com/office/drawing/2014/main" id="{C10400EF-0A84-313A-C768-46784E617FB1}"/>
                </a:ext>
              </a:extLst>
            </p:cNvPr>
            <p:cNvSpPr txBox="1">
              <a:spLocks noChangeArrowheads="1"/>
            </p:cNvSpPr>
            <p:nvPr/>
          </p:nvSpPr>
          <p:spPr bwMode="auto">
            <a:xfrm>
              <a:off x="36692" y="3786462"/>
              <a:ext cx="303000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Störung: 50 Hz;</a:t>
              </a:r>
              <a:br>
                <a:rPr lang="de-DE" altLang="de-DE" sz="1600" dirty="0">
                  <a:solidFill>
                    <a:srgbClr val="3333FF"/>
                  </a:solidFill>
                </a:rPr>
              </a:br>
              <a:r>
                <a:rPr lang="de-DE" altLang="de-DE" sz="1600" dirty="0">
                  <a:solidFill>
                    <a:srgbClr val="3333FF"/>
                  </a:solidFill>
                </a:rPr>
                <a:t>  + 1,5 Hz  bis -1 Hz</a:t>
              </a:r>
            </a:p>
          </p:txBody>
        </p:sp>
        <p:sp>
          <p:nvSpPr>
            <p:cNvPr id="24" name="Ellipse 23">
              <a:extLst>
                <a:ext uri="{FF2B5EF4-FFF2-40B4-BE49-F238E27FC236}">
                  <a16:creationId xmlns:a16="http://schemas.microsoft.com/office/drawing/2014/main" id="{3C55FC74-2EEF-2951-D1BB-9061C9F38D18}"/>
                </a:ext>
              </a:extLst>
            </p:cNvPr>
            <p:cNvSpPr/>
            <p:nvPr/>
          </p:nvSpPr>
          <p:spPr bwMode="auto">
            <a:xfrm>
              <a:off x="3187700" y="1624216"/>
              <a:ext cx="1276350" cy="40951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2" name="Gruppieren 31">
            <a:extLst>
              <a:ext uri="{FF2B5EF4-FFF2-40B4-BE49-F238E27FC236}">
                <a16:creationId xmlns:a16="http://schemas.microsoft.com/office/drawing/2014/main" id="{8D14CD82-6C8E-5139-5B63-94FABD47A81E}"/>
              </a:ext>
            </a:extLst>
          </p:cNvPr>
          <p:cNvGrpSpPr/>
          <p:nvPr/>
        </p:nvGrpSpPr>
        <p:grpSpPr>
          <a:xfrm>
            <a:off x="36692" y="3296302"/>
            <a:ext cx="6205358" cy="1980869"/>
            <a:chOff x="36692" y="3296302"/>
            <a:chExt cx="6205358" cy="1980869"/>
          </a:xfrm>
        </p:grpSpPr>
        <p:sp>
          <p:nvSpPr>
            <p:cNvPr id="137" name="Text Box 5">
              <a:extLst>
                <a:ext uri="{FF2B5EF4-FFF2-40B4-BE49-F238E27FC236}">
                  <a16:creationId xmlns:a16="http://schemas.microsoft.com/office/drawing/2014/main" id="{C3085AEA-B13E-5479-6829-85943735EEF7}"/>
                </a:ext>
              </a:extLst>
            </p:cNvPr>
            <p:cNvSpPr txBox="1">
              <a:spLocks noChangeArrowheads="1"/>
            </p:cNvSpPr>
            <p:nvPr/>
          </p:nvSpPr>
          <p:spPr bwMode="auto">
            <a:xfrm>
              <a:off x="36692" y="4446174"/>
              <a:ext cx="3329326"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Lastabwurf: &lt; 49 Hz;</a:t>
              </a:r>
              <a:br>
                <a:rPr lang="de-DE" altLang="de-DE" sz="1600" dirty="0">
                  <a:solidFill>
                    <a:srgbClr val="3333FF"/>
                  </a:solidFill>
                </a:rPr>
              </a:br>
              <a:r>
                <a:rPr lang="de-DE" altLang="de-DE" sz="1600" dirty="0">
                  <a:solidFill>
                    <a:srgbClr val="3333FF"/>
                  </a:solidFill>
                </a:rPr>
                <a:t>  automatische, gestaffelte</a:t>
              </a:r>
              <a:br>
                <a:rPr lang="de-DE" altLang="de-DE" sz="1600" dirty="0">
                  <a:solidFill>
                    <a:srgbClr val="3333FF"/>
                  </a:solidFill>
                </a:rPr>
              </a:br>
              <a:r>
                <a:rPr lang="de-DE" altLang="de-DE" sz="1600" dirty="0">
                  <a:solidFill>
                    <a:srgbClr val="3333FF"/>
                  </a:solidFill>
                </a:rPr>
                <a:t>  Abschaltung von Netzabgängen </a:t>
              </a:r>
            </a:p>
          </p:txBody>
        </p:sp>
        <p:sp>
          <p:nvSpPr>
            <p:cNvPr id="27" name="Ellipse 26">
              <a:extLst>
                <a:ext uri="{FF2B5EF4-FFF2-40B4-BE49-F238E27FC236}">
                  <a16:creationId xmlns:a16="http://schemas.microsoft.com/office/drawing/2014/main" id="{AFA754EE-7972-FEC4-5BE6-B0E35C23788D}"/>
                </a:ext>
              </a:extLst>
            </p:cNvPr>
            <p:cNvSpPr/>
            <p:nvPr/>
          </p:nvSpPr>
          <p:spPr bwMode="auto">
            <a:xfrm>
              <a:off x="3841750" y="3296302"/>
              <a:ext cx="2400300" cy="1842617"/>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7" name="Gruppieren 36">
            <a:extLst>
              <a:ext uri="{FF2B5EF4-FFF2-40B4-BE49-F238E27FC236}">
                <a16:creationId xmlns:a16="http://schemas.microsoft.com/office/drawing/2014/main" id="{B67ED71B-A75E-920A-20B0-B52E3EB5DD14}"/>
              </a:ext>
            </a:extLst>
          </p:cNvPr>
          <p:cNvGrpSpPr/>
          <p:nvPr/>
        </p:nvGrpSpPr>
        <p:grpSpPr>
          <a:xfrm>
            <a:off x="36692" y="5171278"/>
            <a:ext cx="5729626" cy="1011827"/>
            <a:chOff x="36692" y="5171278"/>
            <a:chExt cx="5729626" cy="1011827"/>
          </a:xfrm>
        </p:grpSpPr>
        <p:sp>
          <p:nvSpPr>
            <p:cNvPr id="135" name="Text Box 5">
              <a:extLst>
                <a:ext uri="{FF2B5EF4-FFF2-40B4-BE49-F238E27FC236}">
                  <a16:creationId xmlns:a16="http://schemas.microsoft.com/office/drawing/2014/main" id="{3BA5E51D-6BB0-97D9-34A5-82FBBD43BE98}"/>
                </a:ext>
              </a:extLst>
            </p:cNvPr>
            <p:cNvSpPr txBox="1">
              <a:spLocks noChangeArrowheads="1"/>
            </p:cNvSpPr>
            <p:nvPr/>
          </p:nvSpPr>
          <p:spPr bwMode="auto">
            <a:xfrm>
              <a:off x="36692" y="5352108"/>
              <a:ext cx="303000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Blackout: &lt; 47,5 Hz;</a:t>
              </a:r>
              <a:br>
                <a:rPr lang="de-DE" altLang="de-DE" sz="1600" dirty="0">
                  <a:solidFill>
                    <a:srgbClr val="3333FF"/>
                  </a:solidFill>
                </a:rPr>
              </a:br>
              <a:r>
                <a:rPr lang="de-DE" altLang="de-DE" sz="1600" dirty="0">
                  <a:solidFill>
                    <a:srgbClr val="3333FF"/>
                  </a:solidFill>
                </a:rPr>
                <a:t>  Trennung der Kraftwerke vom</a:t>
              </a:r>
              <a:br>
                <a:rPr lang="de-DE" altLang="de-DE" sz="1600" dirty="0">
                  <a:solidFill>
                    <a:srgbClr val="3333FF"/>
                  </a:solidFill>
                </a:rPr>
              </a:br>
              <a:r>
                <a:rPr lang="de-DE" altLang="de-DE" sz="1600" dirty="0">
                  <a:solidFill>
                    <a:srgbClr val="3333FF"/>
                  </a:solidFill>
                </a:rPr>
                <a:t>  Netz; es droht ein Blackout!</a:t>
              </a:r>
            </a:p>
          </p:txBody>
        </p:sp>
        <p:sp>
          <p:nvSpPr>
            <p:cNvPr id="28" name="Ellipse 27">
              <a:extLst>
                <a:ext uri="{FF2B5EF4-FFF2-40B4-BE49-F238E27FC236}">
                  <a16:creationId xmlns:a16="http://schemas.microsoft.com/office/drawing/2014/main" id="{1C173677-D3C6-330F-4F97-ACC8DD201B0F}"/>
                </a:ext>
              </a:extLst>
            </p:cNvPr>
            <p:cNvSpPr/>
            <p:nvPr/>
          </p:nvSpPr>
          <p:spPr bwMode="auto">
            <a:xfrm>
              <a:off x="4152900" y="5171278"/>
              <a:ext cx="1613418" cy="41693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Textfeld 4">
            <a:extLst>
              <a:ext uri="{FF2B5EF4-FFF2-40B4-BE49-F238E27FC236}">
                <a16:creationId xmlns:a16="http://schemas.microsoft.com/office/drawing/2014/main" id="{AA9FFD5D-F6E8-340A-1041-CDEAEC271C21}"/>
              </a:ext>
            </a:extLst>
          </p:cNvPr>
          <p:cNvSpPr txBox="1"/>
          <p:nvPr/>
        </p:nvSpPr>
        <p:spPr>
          <a:xfrm>
            <a:off x="8010186" y="5642585"/>
            <a:ext cx="1943101" cy="276999"/>
          </a:xfrm>
          <a:prstGeom prst="rect">
            <a:avLst/>
          </a:prstGeom>
          <a:noFill/>
        </p:spPr>
        <p:txBody>
          <a:bodyPr wrap="square">
            <a:spAutoFit/>
          </a:bodyPr>
          <a:lstStyle/>
          <a:p>
            <a:r>
              <a:rPr lang="de-DE" sz="1200" u="sng" dirty="0"/>
              <a:t>Quelle</a:t>
            </a:r>
            <a:r>
              <a:rPr lang="de-DE" sz="1200" dirty="0"/>
              <a:t>: netzfrequenz.info</a:t>
            </a:r>
          </a:p>
        </p:txBody>
      </p:sp>
      <p:sp>
        <p:nvSpPr>
          <p:cNvPr id="6" name="Textfeld 5">
            <a:extLst>
              <a:ext uri="{FF2B5EF4-FFF2-40B4-BE49-F238E27FC236}">
                <a16:creationId xmlns:a16="http://schemas.microsoft.com/office/drawing/2014/main" id="{3ADA0851-5959-0047-1A9C-D7DEA85C1565}"/>
              </a:ext>
            </a:extLst>
          </p:cNvPr>
          <p:cNvSpPr txBox="1"/>
          <p:nvPr/>
        </p:nvSpPr>
        <p:spPr>
          <a:xfrm>
            <a:off x="4152900" y="5888392"/>
            <a:ext cx="4982546" cy="461665"/>
          </a:xfrm>
          <a:prstGeom prst="rect">
            <a:avLst/>
          </a:prstGeom>
          <a:noFill/>
        </p:spPr>
        <p:txBody>
          <a:bodyPr wrap="square">
            <a:spAutoFit/>
          </a:bodyPr>
          <a:lstStyle/>
          <a:p>
            <a:pPr algn="l"/>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AMPRION: Stabile Netze in Zeiten der Energiewende</a:t>
            </a:r>
            <a:b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br>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Der Werkzeugkasten der Systemführung</a:t>
            </a:r>
            <a:endParaRPr lang="de-DE" sz="1200" b="0" i="0" dirty="0">
              <a:solidFill>
                <a:srgbClr val="FF0000"/>
              </a:solidFill>
              <a:effectLst/>
              <a:latin typeface="+mn-lt"/>
            </a:endParaRPr>
          </a:p>
        </p:txBody>
      </p:sp>
      <p:sp>
        <p:nvSpPr>
          <p:cNvPr id="4" name="Textfeld 3">
            <a:extLst>
              <a:ext uri="{FF2B5EF4-FFF2-40B4-BE49-F238E27FC236}">
                <a16:creationId xmlns:a16="http://schemas.microsoft.com/office/drawing/2014/main" id="{3D00F4D9-D9AE-4E21-3E20-6214D4A7CBB7}"/>
              </a:ext>
            </a:extLst>
          </p:cNvPr>
          <p:cNvSpPr txBox="1"/>
          <p:nvPr/>
        </p:nvSpPr>
        <p:spPr>
          <a:xfrm>
            <a:off x="7108825" y="2876851"/>
            <a:ext cx="845103" cy="338554"/>
          </a:xfrm>
          <a:prstGeom prst="rect">
            <a:avLst/>
          </a:prstGeom>
          <a:noFill/>
        </p:spPr>
        <p:txBody>
          <a:bodyPr wrap="none" rtlCol="0">
            <a:spAutoFit/>
          </a:bodyPr>
          <a:lstStyle/>
          <a:p>
            <a:r>
              <a:rPr lang="de-DE" sz="1600" dirty="0">
                <a:solidFill>
                  <a:srgbClr val="FF0000"/>
                </a:solidFill>
              </a:rPr>
              <a:t>einfach</a:t>
            </a:r>
          </a:p>
        </p:txBody>
      </p:sp>
      <p:sp>
        <p:nvSpPr>
          <p:cNvPr id="7" name="Textfeld 6">
            <a:extLst>
              <a:ext uri="{FF2B5EF4-FFF2-40B4-BE49-F238E27FC236}">
                <a16:creationId xmlns:a16="http://schemas.microsoft.com/office/drawing/2014/main" id="{D9DAC5A7-950D-CC02-493D-4A30F47BF962}"/>
              </a:ext>
            </a:extLst>
          </p:cNvPr>
          <p:cNvSpPr txBox="1"/>
          <p:nvPr/>
        </p:nvSpPr>
        <p:spPr>
          <a:xfrm>
            <a:off x="4959609" y="2876851"/>
            <a:ext cx="947695" cy="338554"/>
          </a:xfrm>
          <a:prstGeom prst="rect">
            <a:avLst/>
          </a:prstGeom>
          <a:noFill/>
        </p:spPr>
        <p:txBody>
          <a:bodyPr wrap="none" rtlCol="0">
            <a:spAutoFit/>
          </a:bodyPr>
          <a:lstStyle/>
          <a:p>
            <a:r>
              <a:rPr lang="de-DE" sz="1600" dirty="0">
                <a:solidFill>
                  <a:srgbClr val="FF0000"/>
                </a:solidFill>
              </a:rPr>
              <a:t>komplex</a:t>
            </a:r>
          </a:p>
        </p:txBody>
      </p:sp>
    </p:spTree>
    <p:extLst>
      <p:ext uri="{BB962C8B-B14F-4D97-AF65-F5344CB8AC3E}">
        <p14:creationId xmlns:p14="http://schemas.microsoft.com/office/powerpoint/2010/main" val="285635493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1+#ppt_w/2"/>
                                          </p:val>
                                        </p:tav>
                                        <p:tav tm="100000">
                                          <p:val>
                                            <p:strVal val="#ppt_x"/>
                                          </p:val>
                                        </p:tav>
                                      </p:tavLst>
                                    </p:anim>
                                    <p:anim calcmode="lin" valueType="num">
                                      <p:cBhvr additive="base">
                                        <p:cTn id="1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1+#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1+#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000" fill="hold"/>
                                        <p:tgtEl>
                                          <p:spTgt spid="37"/>
                                        </p:tgtEl>
                                        <p:attrNameLst>
                                          <p:attrName>ppt_x</p:attrName>
                                        </p:attrNameLst>
                                      </p:cBhvr>
                                      <p:tavLst>
                                        <p:tav tm="0">
                                          <p:val>
                                            <p:strVal val="1+#ppt_w/2"/>
                                          </p:val>
                                        </p:tav>
                                        <p:tav tm="100000">
                                          <p:val>
                                            <p:strVal val="#ppt_x"/>
                                          </p:val>
                                        </p:tav>
                                      </p:tavLst>
                                    </p:anim>
                                    <p:anim calcmode="lin" valueType="num">
                                      <p:cBhvr additive="base">
                                        <p:cTn id="3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000" fill="hold"/>
                                        <p:tgtEl>
                                          <p:spTgt spid="4"/>
                                        </p:tgtEl>
                                        <p:attrNameLst>
                                          <p:attrName>ppt_x</p:attrName>
                                        </p:attrNameLst>
                                      </p:cBhvr>
                                      <p:tavLst>
                                        <p:tav tm="0">
                                          <p:val>
                                            <p:strVal val="0-#ppt_w/2"/>
                                          </p:val>
                                        </p:tav>
                                        <p:tav tm="100000">
                                          <p:val>
                                            <p:strVal val="#ppt_x"/>
                                          </p:val>
                                        </p:tav>
                                      </p:tavLst>
                                    </p:anim>
                                    <p:anim calcmode="lin" valueType="num">
                                      <p:cBhvr additive="base">
                                        <p:cTn id="3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0-#ppt_w/2"/>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1000" fill="hold"/>
                                        <p:tgtEl>
                                          <p:spTgt spid="6"/>
                                        </p:tgtEl>
                                        <p:attrNameLst>
                                          <p:attrName>ppt_x</p:attrName>
                                        </p:attrNameLst>
                                      </p:cBhvr>
                                      <p:tavLst>
                                        <p:tav tm="0">
                                          <p:val>
                                            <p:strVal val="0-#ppt_w/2"/>
                                          </p:val>
                                        </p:tav>
                                        <p:tav tm="100000">
                                          <p:val>
                                            <p:strVal val="#ppt_x"/>
                                          </p:val>
                                        </p:tav>
                                      </p:tavLst>
                                    </p:anim>
                                    <p:anim calcmode="lin" valueType="num">
                                      <p:cBhvr additive="base">
                                        <p:cTn id="5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1000" fill="hold"/>
                                        <p:tgtEl>
                                          <p:spTgt spid="11"/>
                                        </p:tgtEl>
                                        <p:attrNameLst>
                                          <p:attrName>ppt_x</p:attrName>
                                        </p:attrNameLst>
                                      </p:cBhvr>
                                      <p:tavLst>
                                        <p:tav tm="0">
                                          <p:val>
                                            <p:strVal val="#ppt_x"/>
                                          </p:val>
                                        </p:tav>
                                        <p:tav tm="100000">
                                          <p:val>
                                            <p:strVal val="#ppt_x"/>
                                          </p:val>
                                        </p:tav>
                                      </p:tavLst>
                                    </p:anim>
                                    <p:anim calcmode="lin" valueType="num">
                                      <p:cBhvr additive="base">
                                        <p:cTn id="5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22" name="Text Box 5">
            <a:extLst>
              <a:ext uri="{FF2B5EF4-FFF2-40B4-BE49-F238E27FC236}">
                <a16:creationId xmlns:a16="http://schemas.microsoft.com/office/drawing/2014/main" id="{467886E4-9E9F-49C4-9BFC-FDB702C1C992}"/>
              </a:ext>
            </a:extLst>
          </p:cNvPr>
          <p:cNvSpPr txBox="1">
            <a:spLocks noChangeArrowheads="1"/>
          </p:cNvSpPr>
          <p:nvPr/>
        </p:nvSpPr>
        <p:spPr bwMode="auto">
          <a:xfrm>
            <a:off x="618171" y="86398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Einführung</a:t>
            </a:r>
          </a:p>
        </p:txBody>
      </p:sp>
      <p:sp>
        <p:nvSpPr>
          <p:cNvPr id="25" name="Text Box 5">
            <a:extLst>
              <a:ext uri="{FF2B5EF4-FFF2-40B4-BE49-F238E27FC236}">
                <a16:creationId xmlns:a16="http://schemas.microsoft.com/office/drawing/2014/main" id="{1890E108-4D8F-4C76-8FAD-8D2CA485C128}"/>
              </a:ext>
            </a:extLst>
          </p:cNvPr>
          <p:cNvSpPr txBox="1">
            <a:spLocks noChangeArrowheads="1"/>
          </p:cNvSpPr>
          <p:nvPr/>
        </p:nvSpPr>
        <p:spPr bwMode="auto">
          <a:xfrm>
            <a:off x="618171" y="3900385"/>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Netzstabilität</a:t>
            </a:r>
          </a:p>
        </p:txBody>
      </p:sp>
      <p:sp>
        <p:nvSpPr>
          <p:cNvPr id="26" name="Text Box 5">
            <a:extLst>
              <a:ext uri="{FF2B5EF4-FFF2-40B4-BE49-F238E27FC236}">
                <a16:creationId xmlns:a16="http://schemas.microsoft.com/office/drawing/2014/main" id="{96384559-4E75-44A8-8BBA-DC83A23D63DF}"/>
              </a:ext>
            </a:extLst>
          </p:cNvPr>
          <p:cNvSpPr txBox="1">
            <a:spLocks noChangeArrowheads="1"/>
          </p:cNvSpPr>
          <p:nvPr/>
        </p:nvSpPr>
        <p:spPr bwMode="auto">
          <a:xfrm>
            <a:off x="618171" y="4768813"/>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Energieausgleich, Energiespeicher </a:t>
            </a:r>
          </a:p>
        </p:txBody>
      </p:sp>
      <p:sp>
        <p:nvSpPr>
          <p:cNvPr id="27" name="Text Box 5">
            <a:extLst>
              <a:ext uri="{FF2B5EF4-FFF2-40B4-BE49-F238E27FC236}">
                <a16:creationId xmlns:a16="http://schemas.microsoft.com/office/drawing/2014/main" id="{D6E04AA8-3DEE-4B88-9612-FC5486425B4E}"/>
              </a:ext>
            </a:extLst>
          </p:cNvPr>
          <p:cNvSpPr txBox="1">
            <a:spLocks noChangeArrowheads="1"/>
          </p:cNvSpPr>
          <p:nvPr/>
        </p:nvSpPr>
        <p:spPr bwMode="auto">
          <a:xfrm>
            <a:off x="618171" y="216352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Vom anonymen Verbraucher zum kooperativen Energiesystem</a:t>
            </a:r>
            <a:endParaRPr lang="de-DE" altLang="de-DE" sz="1800" dirty="0">
              <a:solidFill>
                <a:srgbClr val="563BFB"/>
              </a:solidFill>
            </a:endParaRPr>
          </a:p>
        </p:txBody>
      </p:sp>
      <p:sp>
        <p:nvSpPr>
          <p:cNvPr id="28" name="Text Box 5">
            <a:extLst>
              <a:ext uri="{FF2B5EF4-FFF2-40B4-BE49-F238E27FC236}">
                <a16:creationId xmlns:a16="http://schemas.microsoft.com/office/drawing/2014/main" id="{60B64DA1-7E05-4051-B8EF-14E1B2F6C729}"/>
              </a:ext>
            </a:extLst>
          </p:cNvPr>
          <p:cNvSpPr txBox="1">
            <a:spLocks noChangeArrowheads="1"/>
          </p:cNvSpPr>
          <p:nvPr/>
        </p:nvSpPr>
        <p:spPr bwMode="auto">
          <a:xfrm>
            <a:off x="618171" y="433459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Das Energiewabensystem</a:t>
            </a:r>
          </a:p>
        </p:txBody>
      </p:sp>
      <p:sp>
        <p:nvSpPr>
          <p:cNvPr id="29" name="Text Box 5">
            <a:extLst>
              <a:ext uri="{FF2B5EF4-FFF2-40B4-BE49-F238E27FC236}">
                <a16:creationId xmlns:a16="http://schemas.microsoft.com/office/drawing/2014/main" id="{7E777913-A17E-4FEA-9BCE-BB3CE5E88C9A}"/>
              </a:ext>
            </a:extLst>
          </p:cNvPr>
          <p:cNvSpPr txBox="1">
            <a:spLocks noChangeArrowheads="1"/>
          </p:cNvSpPr>
          <p:nvPr/>
        </p:nvSpPr>
        <p:spPr bwMode="auto">
          <a:xfrm>
            <a:off x="618171" y="563620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30" name="Text Box 5">
            <a:extLst>
              <a:ext uri="{FF2B5EF4-FFF2-40B4-BE49-F238E27FC236}">
                <a16:creationId xmlns:a16="http://schemas.microsoft.com/office/drawing/2014/main" id="{A5CA7407-92DE-47D7-AB5D-9B4EB3869C53}"/>
              </a:ext>
            </a:extLst>
          </p:cNvPr>
          <p:cNvSpPr txBox="1">
            <a:spLocks noChangeArrowheads="1"/>
          </p:cNvSpPr>
          <p:nvPr/>
        </p:nvSpPr>
        <p:spPr bwMode="auto">
          <a:xfrm>
            <a:off x="618171" y="606939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3" name="Text Box 5">
            <a:extLst>
              <a:ext uri="{FF2B5EF4-FFF2-40B4-BE49-F238E27FC236}">
                <a16:creationId xmlns:a16="http://schemas.microsoft.com/office/drawing/2014/main" id="{44E6129E-7B8C-49BB-8071-5FCE355977DE}"/>
              </a:ext>
            </a:extLst>
          </p:cNvPr>
          <p:cNvSpPr txBox="1">
            <a:spLocks noChangeArrowheads="1"/>
          </p:cNvSpPr>
          <p:nvPr/>
        </p:nvSpPr>
        <p:spPr bwMode="auto">
          <a:xfrm>
            <a:off x="618171" y="173034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Ziele und Prinzipien: Gleichgewicht für Stromerzeugung und -Verbrauch</a:t>
            </a:r>
          </a:p>
        </p:txBody>
      </p:sp>
      <p:sp>
        <p:nvSpPr>
          <p:cNvPr id="17" name="Text Box 5">
            <a:extLst>
              <a:ext uri="{FF2B5EF4-FFF2-40B4-BE49-F238E27FC236}">
                <a16:creationId xmlns:a16="http://schemas.microsoft.com/office/drawing/2014/main" id="{35034F4C-76A1-42B2-89E6-3BBC24996AA6}"/>
              </a:ext>
            </a:extLst>
          </p:cNvPr>
          <p:cNvSpPr txBox="1">
            <a:spLocks noChangeArrowheads="1"/>
          </p:cNvSpPr>
          <p:nvPr/>
        </p:nvSpPr>
        <p:spPr bwMode="auto">
          <a:xfrm>
            <a:off x="618171" y="129716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Grundsätzliche Verfügbarkeit ausreichender Primärenergie</a:t>
            </a:r>
          </a:p>
        </p:txBody>
      </p:sp>
      <p:sp>
        <p:nvSpPr>
          <p:cNvPr id="3" name="Text Box 5">
            <a:extLst>
              <a:ext uri="{FF2B5EF4-FFF2-40B4-BE49-F238E27FC236}">
                <a16:creationId xmlns:a16="http://schemas.microsoft.com/office/drawing/2014/main" id="{044C555A-94AC-B186-7352-ED9E4F9E20E7}"/>
              </a:ext>
            </a:extLst>
          </p:cNvPr>
          <p:cNvSpPr txBox="1">
            <a:spLocks noChangeArrowheads="1"/>
          </p:cNvSpPr>
          <p:nvPr/>
        </p:nvSpPr>
        <p:spPr bwMode="auto">
          <a:xfrm>
            <a:off x="618171" y="3031957"/>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Von Grund-, Mittel- und Spitzenlastkraftwerken zu volatilen EE- und Residuallast-KW</a:t>
            </a:r>
          </a:p>
        </p:txBody>
      </p:sp>
      <p:sp>
        <p:nvSpPr>
          <p:cNvPr id="4" name="Text Box 5">
            <a:extLst>
              <a:ext uri="{FF2B5EF4-FFF2-40B4-BE49-F238E27FC236}">
                <a16:creationId xmlns:a16="http://schemas.microsoft.com/office/drawing/2014/main" id="{89A0C7AA-7029-700E-A636-29F8E9C8CEC5}"/>
              </a:ext>
            </a:extLst>
          </p:cNvPr>
          <p:cNvSpPr txBox="1">
            <a:spLocks noChangeArrowheads="1"/>
          </p:cNvSpPr>
          <p:nvPr/>
        </p:nvSpPr>
        <p:spPr bwMode="auto">
          <a:xfrm>
            <a:off x="618171" y="520302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Stromerzeugung, Stromnetze, Strommarkt</a:t>
            </a:r>
          </a:p>
        </p:txBody>
      </p:sp>
      <p:sp>
        <p:nvSpPr>
          <p:cNvPr id="2" name="Text Box 5">
            <a:extLst>
              <a:ext uri="{FF2B5EF4-FFF2-40B4-BE49-F238E27FC236}">
                <a16:creationId xmlns:a16="http://schemas.microsoft.com/office/drawing/2014/main" id="{488AEFA1-C6E8-EB81-F794-355F3B2B082A}"/>
              </a:ext>
            </a:extLst>
          </p:cNvPr>
          <p:cNvSpPr txBox="1">
            <a:spLocks noChangeArrowheads="1"/>
          </p:cNvSpPr>
          <p:nvPr/>
        </p:nvSpPr>
        <p:spPr bwMode="auto">
          <a:xfrm>
            <a:off x="618171" y="2597743"/>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Nutzungsgrad und Stromgestehungskosten von Kraftwerken</a:t>
            </a:r>
          </a:p>
        </p:txBody>
      </p:sp>
      <p:sp>
        <p:nvSpPr>
          <p:cNvPr id="5" name="Text Box 5">
            <a:extLst>
              <a:ext uri="{FF2B5EF4-FFF2-40B4-BE49-F238E27FC236}">
                <a16:creationId xmlns:a16="http://schemas.microsoft.com/office/drawing/2014/main" id="{ACA5CA45-CBB4-CE80-25AA-DE0D08128352}"/>
              </a:ext>
            </a:extLst>
          </p:cNvPr>
          <p:cNvSpPr txBox="1">
            <a:spLocks noChangeArrowheads="1"/>
          </p:cNvSpPr>
          <p:nvPr/>
        </p:nvSpPr>
        <p:spPr bwMode="auto">
          <a:xfrm>
            <a:off x="618171" y="3466171"/>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Energie-Transformation: von den Fossilen zu den Erneuerbaren</a:t>
            </a:r>
          </a:p>
        </p:txBody>
      </p:sp>
    </p:spTree>
    <p:extLst>
      <p:ext uri="{BB962C8B-B14F-4D97-AF65-F5344CB8AC3E}">
        <p14:creationId xmlns:p14="http://schemas.microsoft.com/office/powerpoint/2010/main" val="16876448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1+#ppt_w/2"/>
                                          </p:val>
                                        </p:tav>
                                        <p:tav tm="100000">
                                          <p:val>
                                            <p:strVal val="#ppt_x"/>
                                          </p:val>
                                        </p:tav>
                                      </p:tavLst>
                                    </p:anim>
                                    <p:anim calcmode="lin" valueType="num">
                                      <p:cBhvr additive="base">
                                        <p:cTn id="3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1+#ppt_w/2"/>
                                          </p:val>
                                        </p:tav>
                                        <p:tav tm="100000">
                                          <p:val>
                                            <p:strVal val="#ppt_x"/>
                                          </p:val>
                                        </p:tav>
                                      </p:tavLst>
                                    </p:anim>
                                    <p:anim calcmode="lin" valueType="num">
                                      <p:cBhvr additive="base">
                                        <p:cTn id="4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1000" fill="hold"/>
                                        <p:tgtEl>
                                          <p:spTgt spid="28"/>
                                        </p:tgtEl>
                                        <p:attrNameLst>
                                          <p:attrName>ppt_x</p:attrName>
                                        </p:attrNameLst>
                                      </p:cBhvr>
                                      <p:tavLst>
                                        <p:tav tm="0">
                                          <p:val>
                                            <p:strVal val="1+#ppt_w/2"/>
                                          </p:val>
                                        </p:tav>
                                        <p:tav tm="100000">
                                          <p:val>
                                            <p:strVal val="#ppt_x"/>
                                          </p:val>
                                        </p:tav>
                                      </p:tavLst>
                                    </p:anim>
                                    <p:anim calcmode="lin" valueType="num">
                                      <p:cBhvr additive="base">
                                        <p:cTn id="5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1+#ppt_w/2"/>
                                          </p:val>
                                        </p:tav>
                                        <p:tav tm="100000">
                                          <p:val>
                                            <p:strVal val="#ppt_x"/>
                                          </p:val>
                                        </p:tav>
                                      </p:tavLst>
                                    </p:anim>
                                    <p:anim calcmode="lin" valueType="num">
                                      <p:cBhvr additive="base">
                                        <p:cTn id="5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1+#ppt_w/2"/>
                                          </p:val>
                                        </p:tav>
                                        <p:tav tm="100000">
                                          <p:val>
                                            <p:strVal val="#ppt_x"/>
                                          </p:val>
                                        </p:tav>
                                      </p:tavLst>
                                    </p:anim>
                                    <p:anim calcmode="lin" valueType="num">
                                      <p:cBhvr additive="base">
                                        <p:cTn id="6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1000" fill="hold"/>
                                        <p:tgtEl>
                                          <p:spTgt spid="29"/>
                                        </p:tgtEl>
                                        <p:attrNameLst>
                                          <p:attrName>ppt_x</p:attrName>
                                        </p:attrNameLst>
                                      </p:cBhvr>
                                      <p:tavLst>
                                        <p:tav tm="0">
                                          <p:val>
                                            <p:strVal val="1+#ppt_w/2"/>
                                          </p:val>
                                        </p:tav>
                                        <p:tav tm="100000">
                                          <p:val>
                                            <p:strVal val="#ppt_x"/>
                                          </p:val>
                                        </p:tav>
                                      </p:tavLst>
                                    </p:anim>
                                    <p:anim calcmode="lin" valueType="num">
                                      <p:cBhvr additive="base">
                                        <p:cTn id="6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000" fill="hold"/>
                                        <p:tgtEl>
                                          <p:spTgt spid="30"/>
                                        </p:tgtEl>
                                        <p:attrNameLst>
                                          <p:attrName>ppt_x</p:attrName>
                                        </p:attrNameLst>
                                      </p:cBhvr>
                                      <p:tavLst>
                                        <p:tav tm="0">
                                          <p:val>
                                            <p:strVal val="1+#ppt_w/2"/>
                                          </p:val>
                                        </p:tav>
                                        <p:tav tm="100000">
                                          <p:val>
                                            <p:strVal val="#ppt_x"/>
                                          </p:val>
                                        </p:tav>
                                      </p:tavLst>
                                    </p:anim>
                                    <p:anim calcmode="lin" valueType="num">
                                      <p:cBhvr additive="base">
                                        <p:cTn id="7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13" grpId="0"/>
      <p:bldP spid="17" grpId="0"/>
      <p:bldP spid="3" grpId="0"/>
      <p:bldP spid="4" grpId="0"/>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Gruppieren 271">
            <a:extLst>
              <a:ext uri="{FF2B5EF4-FFF2-40B4-BE49-F238E27FC236}">
                <a16:creationId xmlns:a16="http://schemas.microsoft.com/office/drawing/2014/main" id="{372169D6-2E3D-B2C2-2C0B-3AB9C9E86456}"/>
              </a:ext>
            </a:extLst>
          </p:cNvPr>
          <p:cNvGrpSpPr/>
          <p:nvPr/>
        </p:nvGrpSpPr>
        <p:grpSpPr>
          <a:xfrm>
            <a:off x="5617057" y="1758571"/>
            <a:ext cx="4236119" cy="4429975"/>
            <a:chOff x="5617057" y="1758571"/>
            <a:chExt cx="4236119" cy="4429975"/>
          </a:xfrm>
        </p:grpSpPr>
        <p:grpSp>
          <p:nvGrpSpPr>
            <p:cNvPr id="9" name="Gruppieren 8">
              <a:extLst>
                <a:ext uri="{FF2B5EF4-FFF2-40B4-BE49-F238E27FC236}">
                  <a16:creationId xmlns:a16="http://schemas.microsoft.com/office/drawing/2014/main" id="{68266ABC-E1B5-1409-78C7-776B49B72C6F}"/>
                </a:ext>
              </a:extLst>
            </p:cNvPr>
            <p:cNvGrpSpPr/>
            <p:nvPr/>
          </p:nvGrpSpPr>
          <p:grpSpPr>
            <a:xfrm>
              <a:off x="5617057" y="1758571"/>
              <a:ext cx="4236119" cy="4429975"/>
              <a:chOff x="5617057" y="1758571"/>
              <a:chExt cx="4236119" cy="4429975"/>
            </a:xfrm>
          </p:grpSpPr>
          <p:grpSp>
            <p:nvGrpSpPr>
              <p:cNvPr id="265" name="Gruppieren 264">
                <a:extLst>
                  <a:ext uri="{FF2B5EF4-FFF2-40B4-BE49-F238E27FC236}">
                    <a16:creationId xmlns:a16="http://schemas.microsoft.com/office/drawing/2014/main" id="{641E9169-A5B4-E104-9EA9-51119A3D7B3E}"/>
                  </a:ext>
                </a:extLst>
              </p:cNvPr>
              <p:cNvGrpSpPr/>
              <p:nvPr/>
            </p:nvGrpSpPr>
            <p:grpSpPr>
              <a:xfrm>
                <a:off x="5617057" y="1758571"/>
                <a:ext cx="4202058" cy="4410655"/>
                <a:chOff x="7675828" y="1948687"/>
                <a:chExt cx="4202058" cy="4410655"/>
              </a:xfrm>
            </p:grpSpPr>
            <p:grpSp>
              <p:nvGrpSpPr>
                <p:cNvPr id="263" name="Gruppieren 262">
                  <a:extLst>
                    <a:ext uri="{FF2B5EF4-FFF2-40B4-BE49-F238E27FC236}">
                      <a16:creationId xmlns:a16="http://schemas.microsoft.com/office/drawing/2014/main" id="{98E5F78D-79D9-4A4D-2260-EBCC151FDE1F}"/>
                    </a:ext>
                  </a:extLst>
                </p:cNvPr>
                <p:cNvGrpSpPr/>
                <p:nvPr/>
              </p:nvGrpSpPr>
              <p:grpSpPr>
                <a:xfrm>
                  <a:off x="7711545" y="1948687"/>
                  <a:ext cx="4166341" cy="4410655"/>
                  <a:chOff x="5650317" y="1725186"/>
                  <a:chExt cx="4166341" cy="4410655"/>
                </a:xfrm>
              </p:grpSpPr>
              <p:sp>
                <p:nvSpPr>
                  <p:cNvPr id="65" name="Rechteck 64">
                    <a:extLst>
                      <a:ext uri="{FF2B5EF4-FFF2-40B4-BE49-F238E27FC236}">
                        <a16:creationId xmlns:a16="http://schemas.microsoft.com/office/drawing/2014/main" id="{A5E23DB5-A475-4C9F-B85E-547D2409F6FF}"/>
                      </a:ext>
                    </a:extLst>
                  </p:cNvPr>
                  <p:cNvSpPr/>
                  <p:nvPr/>
                </p:nvSpPr>
                <p:spPr bwMode="auto">
                  <a:xfrm>
                    <a:off x="5676540" y="1725186"/>
                    <a:ext cx="4140118" cy="441065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Textfeld 191">
                    <a:extLst>
                      <a:ext uri="{FF2B5EF4-FFF2-40B4-BE49-F238E27FC236}">
                        <a16:creationId xmlns:a16="http://schemas.microsoft.com/office/drawing/2014/main" id="{C9C69B97-DB0D-4734-B912-BEFD81934BA7}"/>
                      </a:ext>
                    </a:extLst>
                  </p:cNvPr>
                  <p:cNvSpPr txBox="1"/>
                  <p:nvPr/>
                </p:nvSpPr>
                <p:spPr>
                  <a:xfrm>
                    <a:off x="5650317" y="1725187"/>
                    <a:ext cx="1231171" cy="307777"/>
                  </a:xfrm>
                  <a:prstGeom prst="rect">
                    <a:avLst/>
                  </a:prstGeom>
                  <a:noFill/>
                </p:spPr>
                <p:txBody>
                  <a:bodyPr wrap="none" rtlCol="0">
                    <a:spAutoFit/>
                  </a:bodyPr>
                  <a:lstStyle/>
                  <a:p>
                    <a:r>
                      <a:rPr lang="de-DE" sz="1400" b="1" dirty="0"/>
                      <a:t>Verbraucher</a:t>
                    </a:r>
                  </a:p>
                </p:txBody>
              </p:sp>
              <p:grpSp>
                <p:nvGrpSpPr>
                  <p:cNvPr id="262" name="Gruppieren 261">
                    <a:extLst>
                      <a:ext uri="{FF2B5EF4-FFF2-40B4-BE49-F238E27FC236}">
                        <a16:creationId xmlns:a16="http://schemas.microsoft.com/office/drawing/2014/main" id="{80580344-5626-5DD1-CA74-E69DC5543DAC}"/>
                      </a:ext>
                    </a:extLst>
                  </p:cNvPr>
                  <p:cNvGrpSpPr/>
                  <p:nvPr/>
                </p:nvGrpSpPr>
                <p:grpSpPr>
                  <a:xfrm>
                    <a:off x="5675315" y="1768215"/>
                    <a:ext cx="3861596" cy="4088544"/>
                    <a:chOff x="5675315" y="1768215"/>
                    <a:chExt cx="3861596" cy="4088544"/>
                  </a:xfrm>
                </p:grpSpPr>
                <p:sp>
                  <p:nvSpPr>
                    <p:cNvPr id="64" name="Rechteck: abgerundete Ecken 63">
                      <a:extLst>
                        <a:ext uri="{FF2B5EF4-FFF2-40B4-BE49-F238E27FC236}">
                          <a16:creationId xmlns:a16="http://schemas.microsoft.com/office/drawing/2014/main" id="{6269AE88-27A5-40EA-91E1-271B73BD6814}"/>
                        </a:ext>
                      </a:extLst>
                    </p:cNvPr>
                    <p:cNvSpPr/>
                    <p:nvPr/>
                  </p:nvSpPr>
                  <p:spPr bwMode="auto">
                    <a:xfrm>
                      <a:off x="6797498" y="1974386"/>
                      <a:ext cx="1931106" cy="677818"/>
                    </a:xfrm>
                    <a:prstGeom prst="roundRect">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0" name="Gruppieren 259">
                      <a:extLst>
                        <a:ext uri="{FF2B5EF4-FFF2-40B4-BE49-F238E27FC236}">
                          <a16:creationId xmlns:a16="http://schemas.microsoft.com/office/drawing/2014/main" id="{5F90CCC5-6A3E-5027-0C7B-9395F2671169}"/>
                        </a:ext>
                      </a:extLst>
                    </p:cNvPr>
                    <p:cNvGrpSpPr/>
                    <p:nvPr/>
                  </p:nvGrpSpPr>
                  <p:grpSpPr>
                    <a:xfrm>
                      <a:off x="6850242" y="2106212"/>
                      <a:ext cx="1646263" cy="411540"/>
                      <a:chOff x="6850242" y="2106212"/>
                      <a:chExt cx="1646263" cy="411540"/>
                    </a:xfrm>
                  </p:grpSpPr>
                  <p:grpSp>
                    <p:nvGrpSpPr>
                      <p:cNvPr id="26" name="Gruppieren 25">
                        <a:extLst>
                          <a:ext uri="{FF2B5EF4-FFF2-40B4-BE49-F238E27FC236}">
                            <a16:creationId xmlns:a16="http://schemas.microsoft.com/office/drawing/2014/main" id="{0CC7B673-3609-4794-831A-64BABEB1CB17}"/>
                          </a:ext>
                        </a:extLst>
                      </p:cNvPr>
                      <p:cNvGrpSpPr/>
                      <p:nvPr/>
                    </p:nvGrpSpPr>
                    <p:grpSpPr>
                      <a:xfrm>
                        <a:off x="7808496" y="2106212"/>
                        <a:ext cx="688009" cy="400110"/>
                        <a:chOff x="7598036" y="2137410"/>
                        <a:chExt cx="688009" cy="400110"/>
                      </a:xfrm>
                    </p:grpSpPr>
                    <p:sp>
                      <p:nvSpPr>
                        <p:cNvPr id="131" name="Rechteck: abgerundete Ecken 130">
                          <a:extLst>
                            <a:ext uri="{FF2B5EF4-FFF2-40B4-BE49-F238E27FC236}">
                              <a16:creationId xmlns:a16="http://schemas.microsoft.com/office/drawing/2014/main" id="{80AE3FD6-9F6D-4C66-B309-9A3E45CB4B57}"/>
                            </a:ext>
                          </a:extLst>
                        </p:cNvPr>
                        <p:cNvSpPr/>
                        <p:nvPr/>
                      </p:nvSpPr>
                      <p:spPr bwMode="auto">
                        <a:xfrm>
                          <a:off x="7648987" y="2148840"/>
                          <a:ext cx="582556" cy="369332"/>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Textfeld 131">
                          <a:extLst>
                            <a:ext uri="{FF2B5EF4-FFF2-40B4-BE49-F238E27FC236}">
                              <a16:creationId xmlns:a16="http://schemas.microsoft.com/office/drawing/2014/main" id="{3DDBE4B6-E5F2-40D2-B2BE-6F83E5D10D92}"/>
                            </a:ext>
                          </a:extLst>
                        </p:cNvPr>
                        <p:cNvSpPr txBox="1"/>
                        <p:nvPr/>
                      </p:nvSpPr>
                      <p:spPr>
                        <a:xfrm>
                          <a:off x="7598036" y="2137410"/>
                          <a:ext cx="688009" cy="400110"/>
                        </a:xfrm>
                        <a:prstGeom prst="rect">
                          <a:avLst/>
                        </a:prstGeom>
                        <a:noFill/>
                      </p:spPr>
                      <p:txBody>
                        <a:bodyPr wrap="none" rtlCol="0">
                          <a:spAutoFit/>
                        </a:bodyPr>
                        <a:lstStyle/>
                        <a:p>
                          <a:pPr algn="ctr"/>
                          <a:r>
                            <a:rPr lang="de-DE" sz="1000" dirty="0"/>
                            <a:t>Home-</a:t>
                          </a:r>
                        </a:p>
                        <a:p>
                          <a:pPr algn="ctr"/>
                          <a:r>
                            <a:rPr lang="de-DE" sz="1000" dirty="0"/>
                            <a:t>Manager</a:t>
                          </a:r>
                        </a:p>
                      </p:txBody>
                    </p:sp>
                  </p:grpSp>
                  <p:grpSp>
                    <p:nvGrpSpPr>
                      <p:cNvPr id="25" name="Gruppieren 24">
                        <a:extLst>
                          <a:ext uri="{FF2B5EF4-FFF2-40B4-BE49-F238E27FC236}">
                            <a16:creationId xmlns:a16="http://schemas.microsoft.com/office/drawing/2014/main" id="{9D0EDA9F-0977-4473-A9D6-5AEF9A3C97FC}"/>
                          </a:ext>
                        </a:extLst>
                      </p:cNvPr>
                      <p:cNvGrpSpPr/>
                      <p:nvPr/>
                    </p:nvGrpSpPr>
                    <p:grpSpPr>
                      <a:xfrm>
                        <a:off x="6850242" y="2117642"/>
                        <a:ext cx="850610" cy="400110"/>
                        <a:chOff x="6771862" y="2148840"/>
                        <a:chExt cx="850610" cy="400110"/>
                      </a:xfrm>
                    </p:grpSpPr>
                    <p:sp>
                      <p:nvSpPr>
                        <p:cNvPr id="17" name="Rechteck: abgerundete Ecken 16">
                          <a:extLst>
                            <a:ext uri="{FF2B5EF4-FFF2-40B4-BE49-F238E27FC236}">
                              <a16:creationId xmlns:a16="http://schemas.microsoft.com/office/drawing/2014/main" id="{FEA48786-B24A-44EA-8146-993FFDA3EA0E}"/>
                            </a:ext>
                          </a:extLst>
                        </p:cNvPr>
                        <p:cNvSpPr/>
                        <p:nvPr/>
                      </p:nvSpPr>
                      <p:spPr bwMode="auto">
                        <a:xfrm>
                          <a:off x="6835877" y="2148840"/>
                          <a:ext cx="723437" cy="369332"/>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F6D2DCAB-28D9-4CEE-A0F7-83781B39CED4}"/>
                            </a:ext>
                          </a:extLst>
                        </p:cNvPr>
                        <p:cNvSpPr txBox="1"/>
                        <p:nvPr/>
                      </p:nvSpPr>
                      <p:spPr>
                        <a:xfrm>
                          <a:off x="6771862" y="2148840"/>
                          <a:ext cx="850610" cy="400110"/>
                        </a:xfrm>
                        <a:prstGeom prst="rect">
                          <a:avLst/>
                        </a:prstGeom>
                        <a:noFill/>
                      </p:spPr>
                      <p:txBody>
                        <a:bodyPr wrap="square" rtlCol="0">
                          <a:spAutoFit/>
                        </a:bodyPr>
                        <a:lstStyle/>
                        <a:p>
                          <a:pPr algn="ctr"/>
                          <a:r>
                            <a:rPr lang="de-DE" sz="1000" dirty="0"/>
                            <a:t>Smartmeter</a:t>
                          </a:r>
                        </a:p>
                        <a:p>
                          <a:pPr algn="ctr"/>
                          <a:r>
                            <a:rPr lang="de-DE" sz="1000" dirty="0"/>
                            <a:t>Gateway</a:t>
                          </a:r>
                        </a:p>
                      </p:txBody>
                    </p:sp>
                  </p:grpSp>
                  <p:cxnSp>
                    <p:nvCxnSpPr>
                      <p:cNvPr id="31" name="Gerade Verbindung mit Pfeil 30">
                        <a:extLst>
                          <a:ext uri="{FF2B5EF4-FFF2-40B4-BE49-F238E27FC236}">
                            <a16:creationId xmlns:a16="http://schemas.microsoft.com/office/drawing/2014/main" id="{0398BD51-F6DC-10C5-8CB0-D36183E09508}"/>
                          </a:ext>
                        </a:extLst>
                      </p:cNvPr>
                      <p:cNvCxnSpPr/>
                      <p:nvPr/>
                    </p:nvCxnSpPr>
                    <p:spPr bwMode="auto">
                      <a:xfrm>
                        <a:off x="7622599" y="2295786"/>
                        <a:ext cx="234581" cy="0"/>
                      </a:xfrm>
                      <a:prstGeom prst="straightConnector1">
                        <a:avLst/>
                      </a:prstGeom>
                      <a:solidFill>
                        <a:srgbClr val="FF0000"/>
                      </a:solidFill>
                      <a:ln w="28575" cap="flat" cmpd="sng" algn="ctr">
                        <a:solidFill>
                          <a:srgbClr val="00B0F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Gerader Verbinder 148">
                      <a:extLst>
                        <a:ext uri="{FF2B5EF4-FFF2-40B4-BE49-F238E27FC236}">
                          <a16:creationId xmlns:a16="http://schemas.microsoft.com/office/drawing/2014/main" id="{B8C2D932-DBCE-4ECE-97AB-37329B00C27C}"/>
                        </a:ext>
                      </a:extLst>
                    </p:cNvPr>
                    <p:cNvCxnSpPr>
                      <a:stCxn id="132" idx="2"/>
                    </p:cNvCxnSpPr>
                    <p:nvPr/>
                  </p:nvCxnSpPr>
                  <p:spPr bwMode="auto">
                    <a:xfrm flipH="1">
                      <a:off x="8150725" y="2506322"/>
                      <a:ext cx="1776" cy="67790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6" name="Grafik 75">
                      <a:extLst>
                        <a:ext uri="{FF2B5EF4-FFF2-40B4-BE49-F238E27FC236}">
                          <a16:creationId xmlns:a16="http://schemas.microsoft.com/office/drawing/2014/main" id="{A74357A6-7905-442B-8779-977962B9D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834" y="4685634"/>
                      <a:ext cx="860309" cy="860309"/>
                    </a:xfrm>
                    <a:prstGeom prst="rect">
                      <a:avLst/>
                    </a:prstGeom>
                  </p:spPr>
                </p:pic>
                <p:pic>
                  <p:nvPicPr>
                    <p:cNvPr id="77" name="Grafik 76">
                      <a:extLst>
                        <a:ext uri="{FF2B5EF4-FFF2-40B4-BE49-F238E27FC236}">
                          <a16:creationId xmlns:a16="http://schemas.microsoft.com/office/drawing/2014/main" id="{6C26690D-1889-48ED-BBA1-EFFFD808318F}"/>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5960798" y="3943698"/>
                      <a:ext cx="340430" cy="584042"/>
                    </a:xfrm>
                    <a:prstGeom prst="rect">
                      <a:avLst/>
                    </a:prstGeom>
                  </p:spPr>
                </p:pic>
                <p:pic>
                  <p:nvPicPr>
                    <p:cNvPr id="89" name="Grafik 88">
                      <a:extLst>
                        <a:ext uri="{FF2B5EF4-FFF2-40B4-BE49-F238E27FC236}">
                          <a16:creationId xmlns:a16="http://schemas.microsoft.com/office/drawing/2014/main" id="{20FD1140-ABA1-4C37-B756-B52361B759BB}"/>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5776490" y="3003380"/>
                      <a:ext cx="860309" cy="375518"/>
                    </a:xfrm>
                    <a:prstGeom prst="rect">
                      <a:avLst/>
                    </a:prstGeom>
                  </p:spPr>
                </p:pic>
                <p:grpSp>
                  <p:nvGrpSpPr>
                    <p:cNvPr id="7" name="Gruppieren 6">
                      <a:extLst>
                        <a:ext uri="{FF2B5EF4-FFF2-40B4-BE49-F238E27FC236}">
                          <a16:creationId xmlns:a16="http://schemas.microsoft.com/office/drawing/2014/main" id="{3BA57A3C-BA4A-4D68-A21B-8753AB904E7F}"/>
                        </a:ext>
                      </a:extLst>
                    </p:cNvPr>
                    <p:cNvGrpSpPr/>
                    <p:nvPr/>
                  </p:nvGrpSpPr>
                  <p:grpSpPr>
                    <a:xfrm>
                      <a:off x="8676602" y="2916212"/>
                      <a:ext cx="860309" cy="462686"/>
                      <a:chOff x="10837564" y="1643045"/>
                      <a:chExt cx="3320770" cy="1785955"/>
                    </a:xfrm>
                  </p:grpSpPr>
                  <p:sp>
                    <p:nvSpPr>
                      <p:cNvPr id="106" name="Freihandform: Form 105">
                        <a:extLst>
                          <a:ext uri="{FF2B5EF4-FFF2-40B4-BE49-F238E27FC236}">
                            <a16:creationId xmlns:a16="http://schemas.microsoft.com/office/drawing/2014/main" id="{36712021-5037-4DD5-A939-13F002D9AF5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0" name="Gruppieren 109">
                        <a:extLst>
                          <a:ext uri="{FF2B5EF4-FFF2-40B4-BE49-F238E27FC236}">
                            <a16:creationId xmlns:a16="http://schemas.microsoft.com/office/drawing/2014/main" id="{B3D94DE7-8638-41A3-B910-7DD437A691E8}"/>
                          </a:ext>
                        </a:extLst>
                      </p:cNvPr>
                      <p:cNvGrpSpPr/>
                      <p:nvPr/>
                    </p:nvGrpSpPr>
                    <p:grpSpPr>
                      <a:xfrm>
                        <a:off x="11264559" y="1884626"/>
                        <a:ext cx="2344763" cy="1302791"/>
                        <a:chOff x="8364915" y="3815016"/>
                        <a:chExt cx="897300" cy="528571"/>
                      </a:xfrm>
                    </p:grpSpPr>
                    <p:sp>
                      <p:nvSpPr>
                        <p:cNvPr id="113" name="Freihandform: Form 112">
                          <a:extLst>
                            <a:ext uri="{FF2B5EF4-FFF2-40B4-BE49-F238E27FC236}">
                              <a16:creationId xmlns:a16="http://schemas.microsoft.com/office/drawing/2014/main" id="{3E24B34B-28BA-43A1-BEAA-3FBD2D6770F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EDEBD1C3-6822-413B-B705-3F6390DC1D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5" name="Freihandform: Form 114">
                          <a:extLst>
                            <a:ext uri="{FF2B5EF4-FFF2-40B4-BE49-F238E27FC236}">
                              <a16:creationId xmlns:a16="http://schemas.microsoft.com/office/drawing/2014/main" id="{27377B7A-07F0-4FBD-ACEB-566E0622671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6" name="Freihandform: Form 115">
                          <a:extLst>
                            <a:ext uri="{FF2B5EF4-FFF2-40B4-BE49-F238E27FC236}">
                              <a16:creationId xmlns:a16="http://schemas.microsoft.com/office/drawing/2014/main" id="{48D703C3-85F0-403A-9AA0-72443052FF7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4" name="Grafik 13">
                      <a:extLst>
                        <a:ext uri="{FF2B5EF4-FFF2-40B4-BE49-F238E27FC236}">
                          <a16:creationId xmlns:a16="http://schemas.microsoft.com/office/drawing/2014/main" id="{1F8C40BC-9A6B-4E54-BE77-A653F8B0B033}"/>
                        </a:ext>
                      </a:extLst>
                    </p:cNvPr>
                    <p:cNvPicPr>
                      <a:picLocks noChangeAspect="1"/>
                    </p:cNvPicPr>
                    <p:nvPr/>
                  </p:nvPicPr>
                  <p:blipFill rotWithShape="1">
                    <a:blip r:embed="rId6">
                      <a:extLst>
                        <a:ext uri="{28A0092B-C50C-407E-A947-70E740481C1C}">
                          <a14:useLocalDpi xmlns:a14="http://schemas.microsoft.com/office/drawing/2010/main" val="0"/>
                        </a:ext>
                      </a:extLst>
                    </a:blip>
                    <a:srcRect l="31639" t="24627" r="31391" b="25716"/>
                    <a:stretch/>
                  </p:blipFill>
                  <p:spPr>
                    <a:xfrm>
                      <a:off x="8496505" y="4810622"/>
                      <a:ext cx="423723" cy="569127"/>
                    </a:xfrm>
                    <a:prstGeom prst="rect">
                      <a:avLst/>
                    </a:prstGeom>
                  </p:spPr>
                </p:pic>
                <p:pic>
                  <p:nvPicPr>
                    <p:cNvPr id="122" name="Grafik 121">
                      <a:extLst>
                        <a:ext uri="{FF2B5EF4-FFF2-40B4-BE49-F238E27FC236}">
                          <a16:creationId xmlns:a16="http://schemas.microsoft.com/office/drawing/2014/main" id="{410DE8D2-494B-410F-BE7F-C75E8D1E02EF}"/>
                        </a:ext>
                      </a:extLst>
                    </p:cNvPr>
                    <p:cNvPicPr>
                      <a:picLocks noChangeAspect="1"/>
                    </p:cNvPicPr>
                    <p:nvPr/>
                  </p:nvPicPr>
                  <p:blipFill rotWithShape="1">
                    <a:blip r:embed="rId6">
                      <a:extLst>
                        <a:ext uri="{28A0092B-C50C-407E-A947-70E740481C1C}">
                          <a14:useLocalDpi xmlns:a14="http://schemas.microsoft.com/office/drawing/2010/main" val="0"/>
                        </a:ext>
                      </a:extLst>
                    </a:blip>
                    <a:srcRect l="6186" t="29360" r="81092" b="53879"/>
                    <a:stretch/>
                  </p:blipFill>
                  <p:spPr>
                    <a:xfrm>
                      <a:off x="9005816" y="3817189"/>
                      <a:ext cx="397075" cy="523141"/>
                    </a:xfrm>
                    <a:prstGeom prst="rect">
                      <a:avLst/>
                    </a:prstGeom>
                  </p:spPr>
                </p:pic>
                <p:grpSp>
                  <p:nvGrpSpPr>
                    <p:cNvPr id="16" name="Gruppieren 15">
                      <a:extLst>
                        <a:ext uri="{FF2B5EF4-FFF2-40B4-BE49-F238E27FC236}">
                          <a16:creationId xmlns:a16="http://schemas.microsoft.com/office/drawing/2014/main" id="{0E1A845E-9B7A-44CC-819B-9BF3623962B1}"/>
                        </a:ext>
                      </a:extLst>
                    </p:cNvPr>
                    <p:cNvGrpSpPr/>
                    <p:nvPr/>
                  </p:nvGrpSpPr>
                  <p:grpSpPr>
                    <a:xfrm>
                      <a:off x="6800324" y="2881918"/>
                      <a:ext cx="1876279" cy="1876279"/>
                      <a:chOff x="6691464" y="2913116"/>
                      <a:chExt cx="1876279" cy="1876279"/>
                    </a:xfrm>
                  </p:grpSpPr>
                  <p:sp>
                    <p:nvSpPr>
                      <p:cNvPr id="15" name="Ellipse 14">
                        <a:extLst>
                          <a:ext uri="{FF2B5EF4-FFF2-40B4-BE49-F238E27FC236}">
                            <a16:creationId xmlns:a16="http://schemas.microsoft.com/office/drawing/2014/main" id="{387071D2-9CB2-487F-978B-5D6CCEF7832A}"/>
                          </a:ext>
                        </a:extLst>
                      </p:cNvPr>
                      <p:cNvSpPr/>
                      <p:nvPr/>
                    </p:nvSpPr>
                    <p:spPr bwMode="auto">
                      <a:xfrm>
                        <a:off x="6691464" y="2913116"/>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7FE2D2F2-674C-43F6-AC34-C5D1964AD49C}"/>
                          </a:ext>
                        </a:extLst>
                      </p:cNvPr>
                      <p:cNvSpPr/>
                      <p:nvPr/>
                    </p:nvSpPr>
                    <p:spPr bwMode="auto">
                      <a:xfrm>
                        <a:off x="6868605" y="3090257"/>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0" name="Gerader Verbinder 39">
                      <a:extLst>
                        <a:ext uri="{FF2B5EF4-FFF2-40B4-BE49-F238E27FC236}">
                          <a16:creationId xmlns:a16="http://schemas.microsoft.com/office/drawing/2014/main" id="{FC877601-BCBB-4C3E-A37A-0BADD1F632DE}"/>
                        </a:ext>
                      </a:extLst>
                    </p:cNvPr>
                    <p:cNvCxnSpPr>
                      <a:stCxn id="89" idx="3"/>
                    </p:cNvCxnSpPr>
                    <p:nvPr/>
                  </p:nvCxnSpPr>
                  <p:spPr bwMode="auto">
                    <a:xfrm>
                      <a:off x="6636799" y="3191139"/>
                      <a:ext cx="396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493284F1-C594-40C5-B70B-11CEFE519612}"/>
                        </a:ext>
                      </a:extLst>
                    </p:cNvPr>
                    <p:cNvCxnSpPr/>
                    <p:nvPr/>
                  </p:nvCxnSpPr>
                  <p:spPr bwMode="auto">
                    <a:xfrm>
                      <a:off x="8408910" y="3184231"/>
                      <a:ext cx="3888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16F17580-2535-470F-865D-EE81811017C5}"/>
                        </a:ext>
                      </a:extLst>
                    </p:cNvPr>
                    <p:cNvCxnSpPr/>
                    <p:nvPr/>
                  </p:nvCxnSpPr>
                  <p:spPr bwMode="auto">
                    <a:xfrm>
                      <a:off x="8556900" y="4263731"/>
                      <a:ext cx="619126"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5243B823-B883-4CE5-84DF-DFC7A94E61D2}"/>
                        </a:ext>
                      </a:extLst>
                    </p:cNvPr>
                    <p:cNvCxnSpPr/>
                    <p:nvPr/>
                  </p:nvCxnSpPr>
                  <p:spPr bwMode="auto">
                    <a:xfrm>
                      <a:off x="6301228" y="4114996"/>
                      <a:ext cx="542559"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01697C23-5E16-4702-A196-18D6E4A43C41}"/>
                        </a:ext>
                      </a:extLst>
                    </p:cNvPr>
                    <p:cNvCxnSpPr/>
                    <p:nvPr/>
                  </p:nvCxnSpPr>
                  <p:spPr bwMode="auto">
                    <a:xfrm flipH="1" flipV="1">
                      <a:off x="8364660" y="4527740"/>
                      <a:ext cx="236993" cy="3114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4D424167-66BA-49EC-B470-A097343243F5}"/>
                        </a:ext>
                      </a:extLst>
                    </p:cNvPr>
                    <p:cNvCxnSpPr/>
                    <p:nvPr/>
                  </p:nvCxnSpPr>
                  <p:spPr bwMode="auto">
                    <a:xfrm flipV="1">
                      <a:off x="6797498" y="4361099"/>
                      <a:ext cx="179967" cy="473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93115B1-2EA7-4467-92AA-7DDCD7F9A8A1}"/>
                        </a:ext>
                      </a:extLst>
                    </p:cNvPr>
                    <p:cNvCxnSpPr/>
                    <p:nvPr/>
                  </p:nvCxnSpPr>
                  <p:spPr bwMode="auto">
                    <a:xfrm>
                      <a:off x="8364660" y="4255935"/>
                      <a:ext cx="458940" cy="57833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23020CB2-93D8-422F-9DC3-AE508C87E98B}"/>
                        </a:ext>
                      </a:extLst>
                    </p:cNvPr>
                    <p:cNvCxnSpPr/>
                    <p:nvPr/>
                  </p:nvCxnSpPr>
                  <p:spPr bwMode="auto">
                    <a:xfrm flipH="1">
                      <a:off x="7069565" y="4400934"/>
                      <a:ext cx="182216" cy="46184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5F6A7F58-FA72-448A-93DB-7780D9CBC75C}"/>
                        </a:ext>
                      </a:extLst>
                    </p:cNvPr>
                    <p:cNvCxnSpPr/>
                    <p:nvPr/>
                  </p:nvCxnSpPr>
                  <p:spPr bwMode="auto">
                    <a:xfrm>
                      <a:off x="6583320" y="3293561"/>
                      <a:ext cx="510540" cy="1344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57B63DEB-B473-475C-8B2F-E2F997736566}"/>
                        </a:ext>
                      </a:extLst>
                    </p:cNvPr>
                    <p:cNvCxnSpPr/>
                    <p:nvPr/>
                  </p:nvCxnSpPr>
                  <p:spPr bwMode="auto">
                    <a:xfrm flipV="1">
                      <a:off x="8442003" y="3250825"/>
                      <a:ext cx="381597" cy="29757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Gerader Verbinder 318">
                      <a:extLst>
                        <a:ext uri="{FF2B5EF4-FFF2-40B4-BE49-F238E27FC236}">
                          <a16:creationId xmlns:a16="http://schemas.microsoft.com/office/drawing/2014/main" id="{E60C30BD-36E1-44B7-80EC-E8A0D8CF2418}"/>
                        </a:ext>
                      </a:extLst>
                    </p:cNvPr>
                    <p:cNvCxnSpPr>
                      <a:stCxn id="77" idx="3"/>
                    </p:cNvCxnSpPr>
                    <p:nvPr/>
                  </p:nvCxnSpPr>
                  <p:spPr bwMode="auto">
                    <a:xfrm flipV="1">
                      <a:off x="6301228" y="4216842"/>
                      <a:ext cx="792632" cy="1887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382312F7-7D95-4F2A-917D-BA7D4E50787D}"/>
                        </a:ext>
                      </a:extLst>
                    </p:cNvPr>
                    <p:cNvCxnSpPr/>
                    <p:nvPr/>
                  </p:nvCxnSpPr>
                  <p:spPr bwMode="auto">
                    <a:xfrm>
                      <a:off x="7220860" y="2506322"/>
                      <a:ext cx="0" cy="53361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Gruppieren 120">
                      <a:extLst>
                        <a:ext uri="{FF2B5EF4-FFF2-40B4-BE49-F238E27FC236}">
                          <a16:creationId xmlns:a16="http://schemas.microsoft.com/office/drawing/2014/main" id="{A1A4C497-F28D-43C8-B646-ED2927B5B37A}"/>
                        </a:ext>
                      </a:extLst>
                    </p:cNvPr>
                    <p:cNvGrpSpPr/>
                    <p:nvPr/>
                  </p:nvGrpSpPr>
                  <p:grpSpPr>
                    <a:xfrm>
                      <a:off x="8442003" y="1768215"/>
                      <a:ext cx="1016234" cy="866395"/>
                      <a:chOff x="8333143" y="1799413"/>
                      <a:chExt cx="1016234" cy="866395"/>
                    </a:xfrm>
                  </p:grpSpPr>
                  <p:pic>
                    <p:nvPicPr>
                      <p:cNvPr id="202" name="Grafik 201">
                        <a:extLst>
                          <a:ext uri="{FF2B5EF4-FFF2-40B4-BE49-F238E27FC236}">
                            <a16:creationId xmlns:a16="http://schemas.microsoft.com/office/drawing/2014/main" id="{1A5BB1E7-F893-4180-8986-D4A4AE709B15}"/>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8950043" y="2080156"/>
                        <a:ext cx="326987" cy="183153"/>
                      </a:xfrm>
                      <a:prstGeom prst="rect">
                        <a:avLst/>
                      </a:prstGeom>
                    </p:spPr>
                  </p:pic>
                  <p:pic>
                    <p:nvPicPr>
                      <p:cNvPr id="207" name="Grafik 206">
                        <a:extLst>
                          <a:ext uri="{FF2B5EF4-FFF2-40B4-BE49-F238E27FC236}">
                            <a16:creationId xmlns:a16="http://schemas.microsoft.com/office/drawing/2014/main" id="{E760D723-4B29-48B8-BD9F-5F5C32B91F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436" y="1799413"/>
                        <a:ext cx="366050" cy="219630"/>
                      </a:xfrm>
                      <a:prstGeom prst="rect">
                        <a:avLst/>
                      </a:prstGeom>
                    </p:spPr>
                  </p:pic>
                  <p:pic>
                    <p:nvPicPr>
                      <p:cNvPr id="213" name="Grafik 212" descr="Ein Bild, das Text, ClipArt enthält.&#10;&#10;Automatisch generierte Beschreibung">
                        <a:extLst>
                          <a:ext uri="{FF2B5EF4-FFF2-40B4-BE49-F238E27FC236}">
                            <a16:creationId xmlns:a16="http://schemas.microsoft.com/office/drawing/2014/main" id="{D80A2792-B011-407D-A6A9-CC46FE347DF3}"/>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8875761" y="2304828"/>
                        <a:ext cx="473616" cy="149381"/>
                      </a:xfrm>
                      <a:prstGeom prst="rect">
                        <a:avLst/>
                      </a:prstGeom>
                    </p:spPr>
                  </p:pic>
                  <p:cxnSp>
                    <p:nvCxnSpPr>
                      <p:cNvPr id="71" name="Gerade Verbindung mit Pfeil 70">
                        <a:extLst>
                          <a:ext uri="{FF2B5EF4-FFF2-40B4-BE49-F238E27FC236}">
                            <a16:creationId xmlns:a16="http://schemas.microsoft.com/office/drawing/2014/main" id="{B8D4BB47-8FE7-4EE6-9406-41E8489683F7}"/>
                          </a:ext>
                        </a:extLst>
                      </p:cNvPr>
                      <p:cNvCxnSpPr>
                        <a:stCxn id="207" idx="1"/>
                      </p:cNvCxnSpPr>
                      <p:nvPr/>
                    </p:nvCxnSpPr>
                    <p:spPr bwMode="auto">
                      <a:xfrm flipH="1">
                        <a:off x="8352069" y="1909228"/>
                        <a:ext cx="575367" cy="25638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 Verbindung mit Pfeil 215">
                        <a:extLst>
                          <a:ext uri="{FF2B5EF4-FFF2-40B4-BE49-F238E27FC236}">
                            <a16:creationId xmlns:a16="http://schemas.microsoft.com/office/drawing/2014/main" id="{19112872-1DF3-4B64-AD9F-E5B2C7F8D0C7}"/>
                          </a:ext>
                        </a:extLst>
                      </p:cNvPr>
                      <p:cNvCxnSpPr/>
                      <p:nvPr/>
                    </p:nvCxnSpPr>
                    <p:spPr bwMode="auto">
                      <a:xfrm flipH="1">
                        <a:off x="8387645" y="2200857"/>
                        <a:ext cx="547610" cy="89401"/>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Gerade Verbindung mit Pfeil 222">
                        <a:extLst>
                          <a:ext uri="{FF2B5EF4-FFF2-40B4-BE49-F238E27FC236}">
                            <a16:creationId xmlns:a16="http://schemas.microsoft.com/office/drawing/2014/main" id="{F1E44E13-DB7D-483E-9720-C1BF900583CE}"/>
                          </a:ext>
                        </a:extLst>
                      </p:cNvPr>
                      <p:cNvCxnSpPr>
                        <a:stCxn id="256" idx="1"/>
                      </p:cNvCxnSpPr>
                      <p:nvPr/>
                    </p:nvCxnSpPr>
                    <p:spPr bwMode="auto">
                      <a:xfrm flipH="1" flipV="1">
                        <a:off x="8333143" y="2507892"/>
                        <a:ext cx="632110" cy="157916"/>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 Verbindung mit Pfeil 260">
                        <a:extLst>
                          <a:ext uri="{FF2B5EF4-FFF2-40B4-BE49-F238E27FC236}">
                            <a16:creationId xmlns:a16="http://schemas.microsoft.com/office/drawing/2014/main" id="{EE320FF4-C5B4-AB2F-E9C7-56B6C1990A96}"/>
                          </a:ext>
                        </a:extLst>
                      </p:cNvPr>
                      <p:cNvCxnSpPr/>
                      <p:nvPr/>
                    </p:nvCxnSpPr>
                    <p:spPr bwMode="auto">
                      <a:xfrm flipH="1">
                        <a:off x="8387645" y="2398574"/>
                        <a:ext cx="459046" cy="310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5" name="Textfeld 104">
                      <a:extLst>
                        <a:ext uri="{FF2B5EF4-FFF2-40B4-BE49-F238E27FC236}">
                          <a16:creationId xmlns:a16="http://schemas.microsoft.com/office/drawing/2014/main" id="{4B882C8F-1E9D-4BC7-9758-B82AF2B08ED1}"/>
                        </a:ext>
                      </a:extLst>
                    </p:cNvPr>
                    <p:cNvSpPr txBox="1"/>
                    <p:nvPr/>
                  </p:nvSpPr>
                  <p:spPr>
                    <a:xfrm>
                      <a:off x="8299140" y="5456649"/>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sp>
                  <p:nvSpPr>
                    <p:cNvPr id="107" name="Textfeld 106">
                      <a:extLst>
                        <a:ext uri="{FF2B5EF4-FFF2-40B4-BE49-F238E27FC236}">
                          <a16:creationId xmlns:a16="http://schemas.microsoft.com/office/drawing/2014/main" id="{4895D7E9-A6D0-4D0E-8BEF-1B9B4F2F8380}"/>
                        </a:ext>
                      </a:extLst>
                    </p:cNvPr>
                    <p:cNvSpPr txBox="1"/>
                    <p:nvPr/>
                  </p:nvSpPr>
                  <p:spPr>
                    <a:xfrm>
                      <a:off x="6197880" y="5456649"/>
                      <a:ext cx="1519968" cy="400110"/>
                    </a:xfrm>
                    <a:prstGeom prst="rect">
                      <a:avLst/>
                    </a:prstGeom>
                    <a:noFill/>
                  </p:spPr>
                  <p:txBody>
                    <a:bodyPr wrap="none" rtlCol="0">
                      <a:spAutoFit/>
                    </a:bodyPr>
                    <a:lstStyle/>
                    <a:p>
                      <a:pPr algn="ctr"/>
                      <a:r>
                        <a:rPr lang="de-DE" sz="1000" dirty="0"/>
                        <a:t>WPPE mit</a:t>
                      </a:r>
                      <a:br>
                        <a:rPr lang="de-DE" sz="1000" dirty="0"/>
                      </a:br>
                      <a:r>
                        <a:rPr lang="de-DE" sz="1000" dirty="0"/>
                        <a:t>Wasser-/Pufferspeicher</a:t>
                      </a:r>
                    </a:p>
                  </p:txBody>
                </p:sp>
                <p:cxnSp>
                  <p:nvCxnSpPr>
                    <p:cNvPr id="21" name="Gerade Verbindung mit Pfeil 20">
                      <a:extLst>
                        <a:ext uri="{FF2B5EF4-FFF2-40B4-BE49-F238E27FC236}">
                          <a16:creationId xmlns:a16="http://schemas.microsoft.com/office/drawing/2014/main" id="{2257E19A-6928-4D52-8B7F-F4943504C0A8}"/>
                        </a:ext>
                      </a:extLst>
                    </p:cNvPr>
                    <p:cNvCxnSpPr/>
                    <p:nvPr/>
                  </p:nvCxnSpPr>
                  <p:spPr bwMode="auto">
                    <a:xfrm>
                      <a:off x="6703314" y="3080728"/>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 Verbindung mit Pfeil 118">
                      <a:extLst>
                        <a:ext uri="{FF2B5EF4-FFF2-40B4-BE49-F238E27FC236}">
                          <a16:creationId xmlns:a16="http://schemas.microsoft.com/office/drawing/2014/main" id="{5B9FD8C7-1F3D-42FC-A323-03F8D224EC08}"/>
                        </a:ext>
                      </a:extLst>
                    </p:cNvPr>
                    <p:cNvCxnSpPr/>
                    <p:nvPr/>
                  </p:nvCxnSpPr>
                  <p:spPr bwMode="auto">
                    <a:xfrm>
                      <a:off x="6364488" y="4024745"/>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 Verbindung mit Pfeil 179">
                      <a:extLst>
                        <a:ext uri="{FF2B5EF4-FFF2-40B4-BE49-F238E27FC236}">
                          <a16:creationId xmlns:a16="http://schemas.microsoft.com/office/drawing/2014/main" id="{A6A924AA-D5D0-4903-A6E6-6A2F10A67638}"/>
                        </a:ext>
                      </a:extLst>
                    </p:cNvPr>
                    <p:cNvCxnSpPr/>
                    <p:nvPr/>
                  </p:nvCxnSpPr>
                  <p:spPr bwMode="auto">
                    <a:xfrm>
                      <a:off x="7337420" y="2666631"/>
                      <a:ext cx="0" cy="24958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6" name="Textfeld 195">
                      <a:extLst>
                        <a:ext uri="{FF2B5EF4-FFF2-40B4-BE49-F238E27FC236}">
                          <a16:creationId xmlns:a16="http://schemas.microsoft.com/office/drawing/2014/main" id="{8AF42D9D-3C37-48FA-B68A-96CBA8C29BE1}"/>
                        </a:ext>
                      </a:extLst>
                    </p:cNvPr>
                    <p:cNvSpPr txBox="1"/>
                    <p:nvPr/>
                  </p:nvSpPr>
                  <p:spPr>
                    <a:xfrm>
                      <a:off x="5675315" y="3340311"/>
                      <a:ext cx="1172116" cy="553998"/>
                    </a:xfrm>
                    <a:prstGeom prst="rect">
                      <a:avLst/>
                    </a:prstGeom>
                    <a:noFill/>
                  </p:spPr>
                  <p:txBody>
                    <a:bodyPr wrap="none" rtlCol="0">
                      <a:spAutoFit/>
                    </a:bodyPr>
                    <a:lstStyle/>
                    <a:p>
                      <a:r>
                        <a:rPr lang="de-DE" sz="1000" dirty="0" err="1"/>
                        <a:t>PkW</a:t>
                      </a:r>
                      <a:r>
                        <a:rPr lang="de-DE" sz="1000" dirty="0"/>
                        <a:t>-Schwarm-</a:t>
                      </a:r>
                      <a:br>
                        <a:rPr lang="de-DE" sz="1000" dirty="0"/>
                      </a:br>
                      <a:r>
                        <a:rPr lang="de-DE" sz="1000" dirty="0" err="1"/>
                        <a:t>speicher</a:t>
                      </a:r>
                      <a:r>
                        <a:rPr lang="de-DE" sz="1000" dirty="0"/>
                        <a:t> (V2H/G)</a:t>
                      </a:r>
                      <a:br>
                        <a:rPr lang="de-DE" sz="1000" dirty="0"/>
                      </a:br>
                      <a:r>
                        <a:rPr lang="de-DE" sz="1000" dirty="0"/>
                        <a:t>*)</a:t>
                      </a:r>
                    </a:p>
                  </p:txBody>
                </p:sp>
              </p:grpSp>
            </p:grpSp>
            <p:sp>
              <p:nvSpPr>
                <p:cNvPr id="118" name="Textfeld 117">
                  <a:extLst>
                    <a:ext uri="{FF2B5EF4-FFF2-40B4-BE49-F238E27FC236}">
                      <a16:creationId xmlns:a16="http://schemas.microsoft.com/office/drawing/2014/main" id="{0526651A-8ED0-400C-8431-FD22DD362D1E}"/>
                    </a:ext>
                  </a:extLst>
                </p:cNvPr>
                <p:cNvSpPr txBox="1"/>
                <p:nvPr/>
              </p:nvSpPr>
              <p:spPr>
                <a:xfrm>
                  <a:off x="7675828" y="2152050"/>
                  <a:ext cx="1218603" cy="307777"/>
                </a:xfrm>
                <a:prstGeom prst="rect">
                  <a:avLst/>
                </a:prstGeom>
                <a:noFill/>
              </p:spPr>
              <p:txBody>
                <a:bodyPr wrap="none" rtlCol="0">
                  <a:spAutoFit/>
                </a:bodyPr>
                <a:lstStyle/>
                <a:p>
                  <a:pPr algn="ctr"/>
                  <a:r>
                    <a:rPr lang="de-DE" sz="1400" b="1" dirty="0"/>
                    <a:t>„</a:t>
                  </a:r>
                  <a:r>
                    <a:rPr lang="de-DE" sz="1400" b="1" dirty="0" err="1"/>
                    <a:t>ProSumer</a:t>
                  </a:r>
                  <a:r>
                    <a:rPr lang="de-DE" sz="1400" b="1" dirty="0"/>
                    <a:t>“</a:t>
                  </a:r>
                </a:p>
              </p:txBody>
            </p:sp>
          </p:grpSp>
          <p:sp>
            <p:nvSpPr>
              <p:cNvPr id="8" name="Textfeld 7">
                <a:extLst>
                  <a:ext uri="{FF2B5EF4-FFF2-40B4-BE49-F238E27FC236}">
                    <a16:creationId xmlns:a16="http://schemas.microsoft.com/office/drawing/2014/main" id="{43F60FC5-B1A0-9363-BF09-64AC26BE3BA1}"/>
                  </a:ext>
                </a:extLst>
              </p:cNvPr>
              <p:cNvSpPr txBox="1"/>
              <p:nvPr/>
            </p:nvSpPr>
            <p:spPr>
              <a:xfrm>
                <a:off x="7859637" y="5942325"/>
                <a:ext cx="1993539" cy="246221"/>
              </a:xfrm>
              <a:prstGeom prst="rect">
                <a:avLst/>
              </a:prstGeom>
              <a:noFill/>
            </p:spPr>
            <p:txBody>
              <a:bodyPr wrap="square">
                <a:spAutoFit/>
              </a:bodyPr>
              <a:lstStyle/>
              <a:p>
                <a:r>
                  <a:rPr lang="de-DE" sz="1000" dirty="0"/>
                  <a:t>*) V2H/G: Vehicle </a:t>
                </a:r>
                <a:r>
                  <a:rPr lang="de-DE" sz="1000" dirty="0" err="1"/>
                  <a:t>to</a:t>
                </a:r>
                <a:r>
                  <a:rPr lang="de-DE" sz="1000" dirty="0"/>
                  <a:t> Home/</a:t>
                </a:r>
                <a:r>
                  <a:rPr lang="de-DE" sz="1000" dirty="0" err="1"/>
                  <a:t>Grid</a:t>
                </a:r>
                <a:endParaRPr lang="de-DE" sz="1000" dirty="0"/>
              </a:p>
            </p:txBody>
          </p:sp>
        </p:grpSp>
        <p:grpSp>
          <p:nvGrpSpPr>
            <p:cNvPr id="258" name="Gruppieren 257">
              <a:extLst>
                <a:ext uri="{FF2B5EF4-FFF2-40B4-BE49-F238E27FC236}">
                  <a16:creationId xmlns:a16="http://schemas.microsoft.com/office/drawing/2014/main" id="{CE70F33C-DF6A-4D8C-BDFE-7B7200BAEEEE}"/>
                </a:ext>
              </a:extLst>
            </p:cNvPr>
            <p:cNvGrpSpPr/>
            <p:nvPr/>
          </p:nvGrpSpPr>
          <p:grpSpPr>
            <a:xfrm>
              <a:off x="9076565" y="2511306"/>
              <a:ext cx="328036" cy="313378"/>
              <a:chOff x="10347867" y="2424224"/>
              <a:chExt cx="401106" cy="377433"/>
            </a:xfrm>
          </p:grpSpPr>
          <p:sp>
            <p:nvSpPr>
              <p:cNvPr id="256" name="Rechteck 255">
                <a:extLst>
                  <a:ext uri="{FF2B5EF4-FFF2-40B4-BE49-F238E27FC236}">
                    <a16:creationId xmlns:a16="http://schemas.microsoft.com/office/drawing/2014/main" id="{BBE2217C-22C2-54CE-3D7B-FB3CB359F141}"/>
                  </a:ext>
                </a:extLst>
              </p:cNvPr>
              <p:cNvSpPr/>
              <p:nvPr/>
            </p:nvSpPr>
            <p:spPr bwMode="auto">
              <a:xfrm>
                <a:off x="10347867" y="2424224"/>
                <a:ext cx="401106" cy="37743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57" name="Grafik 256" descr="Ein Bild, das Schwarz, Dunkelheit enthält.&#10;&#10;Automatisch generierte Beschreibung">
                <a:extLst>
                  <a:ext uri="{FF2B5EF4-FFF2-40B4-BE49-F238E27FC236}">
                    <a16:creationId xmlns:a16="http://schemas.microsoft.com/office/drawing/2014/main" id="{F57649E0-0D34-46B5-A516-AD5BCD46CF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070" y="2485605"/>
                <a:ext cx="272712" cy="254671"/>
              </a:xfrm>
              <a:prstGeom prst="rect">
                <a:avLst/>
              </a:prstGeom>
            </p:spPr>
          </p:pic>
        </p:grpSp>
      </p:grpSp>
      <p:sp>
        <p:nvSpPr>
          <p:cNvPr id="99" name="Rechteck 98">
            <a:extLst>
              <a:ext uri="{FF2B5EF4-FFF2-40B4-BE49-F238E27FC236}">
                <a16:creationId xmlns:a16="http://schemas.microsoft.com/office/drawing/2014/main" id="{FFAA6369-F1F3-4C47-8DCA-6EEDBF91B314}"/>
              </a:ext>
            </a:extLst>
          </p:cNvPr>
          <p:cNvSpPr/>
          <p:nvPr/>
        </p:nvSpPr>
        <p:spPr bwMode="auto">
          <a:xfrm>
            <a:off x="32128" y="1746540"/>
            <a:ext cx="4394961" cy="438930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(7)</a:t>
            </a:r>
          </a:p>
          <a:p>
            <a:r>
              <a:rPr lang="de-DE" altLang="de-DE" sz="2000" dirty="0">
                <a:solidFill>
                  <a:schemeClr val="bg1"/>
                </a:solidFill>
              </a:rPr>
              <a:t>Das Energie-Management-System (EMS) </a:t>
            </a:r>
          </a:p>
        </p:txBody>
      </p:sp>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4555098" y="5942898"/>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197" name="Ellipse 196">
            <a:extLst>
              <a:ext uri="{FF2B5EF4-FFF2-40B4-BE49-F238E27FC236}">
                <a16:creationId xmlns:a16="http://schemas.microsoft.com/office/drawing/2014/main" id="{9BF8F3AF-9E8F-401D-A724-C1313895C5DE}"/>
              </a:ext>
            </a:extLst>
          </p:cNvPr>
          <p:cNvSpPr/>
          <p:nvPr/>
        </p:nvSpPr>
        <p:spPr bwMode="auto">
          <a:xfrm>
            <a:off x="1319084" y="2801657"/>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8" name="Ellipse 197">
            <a:extLst>
              <a:ext uri="{FF2B5EF4-FFF2-40B4-BE49-F238E27FC236}">
                <a16:creationId xmlns:a16="http://schemas.microsoft.com/office/drawing/2014/main" id="{C5A917D8-68DD-4CF1-9964-D2C5AB667658}"/>
              </a:ext>
            </a:extLst>
          </p:cNvPr>
          <p:cNvSpPr/>
          <p:nvPr/>
        </p:nvSpPr>
        <p:spPr bwMode="auto">
          <a:xfrm>
            <a:off x="1496225" y="2978798"/>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87" name="Grafik 286">
            <a:extLst>
              <a:ext uri="{FF2B5EF4-FFF2-40B4-BE49-F238E27FC236}">
                <a16:creationId xmlns:a16="http://schemas.microsoft.com/office/drawing/2014/main" id="{EDBE85F0-46AF-49D7-BE59-80DA6B390184}"/>
              </a:ext>
            </a:extLst>
          </p:cNvPr>
          <p:cNvPicPr>
            <a:picLocks noChangeAspect="1"/>
          </p:cNvPicPr>
          <p:nvPr/>
        </p:nvPicPr>
        <p:blipFill rotWithShape="1">
          <a:blip r:embed="rId11">
            <a:extLst>
              <a:ext uri="{28A0092B-C50C-407E-A947-70E740481C1C}">
                <a14:useLocalDpi xmlns:a14="http://schemas.microsoft.com/office/drawing/2010/main" val="0"/>
              </a:ext>
            </a:extLst>
          </a:blip>
          <a:srcRect t="9431" b="30514"/>
          <a:stretch/>
        </p:blipFill>
        <p:spPr>
          <a:xfrm>
            <a:off x="3330288" y="2824684"/>
            <a:ext cx="870204" cy="522605"/>
          </a:xfrm>
          <a:prstGeom prst="rect">
            <a:avLst/>
          </a:prstGeom>
        </p:spPr>
      </p:pic>
      <p:pic>
        <p:nvPicPr>
          <p:cNvPr id="288" name="Grafik 287">
            <a:extLst>
              <a:ext uri="{FF2B5EF4-FFF2-40B4-BE49-F238E27FC236}">
                <a16:creationId xmlns:a16="http://schemas.microsoft.com/office/drawing/2014/main" id="{42445D65-2227-4747-83DE-5926BAB537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2913" y="5344099"/>
            <a:ext cx="517970" cy="517970"/>
          </a:xfrm>
          <a:prstGeom prst="rect">
            <a:avLst/>
          </a:prstGeom>
        </p:spPr>
      </p:pic>
      <p:pic>
        <p:nvPicPr>
          <p:cNvPr id="129" name="Grafik 128" descr="Ein Bild, das Outdoorobjekt enthält.&#10;&#10;Automatisch generierte Beschreibung">
            <a:extLst>
              <a:ext uri="{FF2B5EF4-FFF2-40B4-BE49-F238E27FC236}">
                <a16:creationId xmlns:a16="http://schemas.microsoft.com/office/drawing/2014/main" id="{56050542-5BA5-4B9B-886E-E5A0B658C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4131" y="3610184"/>
            <a:ext cx="1164489" cy="1164489"/>
          </a:xfrm>
          <a:prstGeom prst="rect">
            <a:avLst/>
          </a:prstGeom>
        </p:spPr>
      </p:pic>
      <p:pic>
        <p:nvPicPr>
          <p:cNvPr id="133" name="Grafik 132">
            <a:extLst>
              <a:ext uri="{FF2B5EF4-FFF2-40B4-BE49-F238E27FC236}">
                <a16:creationId xmlns:a16="http://schemas.microsoft.com/office/drawing/2014/main" id="{373E39CC-C46F-4C36-AB5E-65267AA6D3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046" y="3008336"/>
            <a:ext cx="956333" cy="609006"/>
          </a:xfrm>
          <a:prstGeom prst="rect">
            <a:avLst/>
          </a:prstGeom>
        </p:spPr>
      </p:pic>
      <p:pic>
        <p:nvPicPr>
          <p:cNvPr id="136" name="Grafik 135">
            <a:extLst>
              <a:ext uri="{FF2B5EF4-FFF2-40B4-BE49-F238E27FC236}">
                <a16:creationId xmlns:a16="http://schemas.microsoft.com/office/drawing/2014/main" id="{CB59B381-2527-4551-B6DB-7ED46C7FD8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046" y="4221769"/>
            <a:ext cx="959440" cy="646663"/>
          </a:xfrm>
          <a:prstGeom prst="rect">
            <a:avLst/>
          </a:prstGeom>
        </p:spPr>
      </p:pic>
      <p:cxnSp>
        <p:nvCxnSpPr>
          <p:cNvPr id="138" name="Gerader Verbinder 137">
            <a:extLst>
              <a:ext uri="{FF2B5EF4-FFF2-40B4-BE49-F238E27FC236}">
                <a16:creationId xmlns:a16="http://schemas.microsoft.com/office/drawing/2014/main" id="{8C696EB2-9F5A-40E2-A34E-E350F58C0C06}"/>
              </a:ext>
            </a:extLst>
          </p:cNvPr>
          <p:cNvCxnSpPr/>
          <p:nvPr/>
        </p:nvCxnSpPr>
        <p:spPr bwMode="auto">
          <a:xfrm>
            <a:off x="337020" y="5095185"/>
            <a:ext cx="1952649"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6" name="Gruppieren 145">
            <a:extLst>
              <a:ext uri="{FF2B5EF4-FFF2-40B4-BE49-F238E27FC236}">
                <a16:creationId xmlns:a16="http://schemas.microsoft.com/office/drawing/2014/main" id="{881C8485-B798-488A-B75D-024C3F60E384}"/>
              </a:ext>
            </a:extLst>
          </p:cNvPr>
          <p:cNvGrpSpPr/>
          <p:nvPr/>
        </p:nvGrpSpPr>
        <p:grpSpPr>
          <a:xfrm>
            <a:off x="2189584" y="5379749"/>
            <a:ext cx="589791" cy="490862"/>
            <a:chOff x="3309447" y="5146986"/>
            <a:chExt cx="951326" cy="791755"/>
          </a:xfrm>
        </p:grpSpPr>
        <p:sp>
          <p:nvSpPr>
            <p:cNvPr id="142" name="Rechteck 141">
              <a:extLst>
                <a:ext uri="{FF2B5EF4-FFF2-40B4-BE49-F238E27FC236}">
                  <a16:creationId xmlns:a16="http://schemas.microsoft.com/office/drawing/2014/main" id="{5F2A0F3D-0BCC-4B01-B7FB-737B4734A52C}"/>
                </a:ext>
              </a:extLst>
            </p:cNvPr>
            <p:cNvSpPr/>
            <p:nvPr/>
          </p:nvSpPr>
          <p:spPr bwMode="auto">
            <a:xfrm>
              <a:off x="3309447"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40" name="Grafik 139">
              <a:extLst>
                <a:ext uri="{FF2B5EF4-FFF2-40B4-BE49-F238E27FC236}">
                  <a16:creationId xmlns:a16="http://schemas.microsoft.com/office/drawing/2014/main" id="{DAD412FD-90B1-4F9F-A835-44E850AC4969}"/>
                </a:ext>
              </a:extLst>
            </p:cNvPr>
            <p:cNvPicPr>
              <a:picLocks noChangeAspect="1"/>
            </p:cNvPicPr>
            <p:nvPr/>
          </p:nvPicPr>
          <p:blipFill rotWithShape="1">
            <a:blip r:embed="rId16">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302" name="Gerader Verbinder 301">
            <a:extLst>
              <a:ext uri="{FF2B5EF4-FFF2-40B4-BE49-F238E27FC236}">
                <a16:creationId xmlns:a16="http://schemas.microsoft.com/office/drawing/2014/main" id="{6FF0D879-8EDE-44E6-AFC6-59E68A8E3A38}"/>
              </a:ext>
            </a:extLst>
          </p:cNvPr>
          <p:cNvCxnSpPr/>
          <p:nvPr/>
        </p:nvCxnSpPr>
        <p:spPr bwMode="auto">
          <a:xfrm flipV="1">
            <a:off x="458776" y="3864725"/>
            <a:ext cx="869950" cy="34478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r Verbinder 302">
            <a:extLst>
              <a:ext uri="{FF2B5EF4-FFF2-40B4-BE49-F238E27FC236}">
                <a16:creationId xmlns:a16="http://schemas.microsoft.com/office/drawing/2014/main" id="{42B2CEB8-14AF-4C49-8BF9-0F121ABEA1CB}"/>
              </a:ext>
            </a:extLst>
          </p:cNvPr>
          <p:cNvCxnSpPr/>
          <p:nvPr/>
        </p:nvCxnSpPr>
        <p:spPr bwMode="auto">
          <a:xfrm>
            <a:off x="2854553" y="3034268"/>
            <a:ext cx="475735"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r Verbinder 304">
            <a:extLst>
              <a:ext uri="{FF2B5EF4-FFF2-40B4-BE49-F238E27FC236}">
                <a16:creationId xmlns:a16="http://schemas.microsoft.com/office/drawing/2014/main" id="{C581BAE1-8C2D-40D6-B429-FAB692FE90FE}"/>
              </a:ext>
            </a:extLst>
          </p:cNvPr>
          <p:cNvCxnSpPr>
            <a:stCxn id="197" idx="5"/>
          </p:cNvCxnSpPr>
          <p:nvPr/>
        </p:nvCxnSpPr>
        <p:spPr bwMode="auto">
          <a:xfrm>
            <a:off x="2920588" y="4403161"/>
            <a:ext cx="534987" cy="2461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Gerader Verbinder 308">
            <a:extLst>
              <a:ext uri="{FF2B5EF4-FFF2-40B4-BE49-F238E27FC236}">
                <a16:creationId xmlns:a16="http://schemas.microsoft.com/office/drawing/2014/main" id="{06DFD8D7-FD00-4434-8314-8FA4971051BD}"/>
              </a:ext>
            </a:extLst>
          </p:cNvPr>
          <p:cNvCxnSpPr/>
          <p:nvPr/>
        </p:nvCxnSpPr>
        <p:spPr bwMode="auto">
          <a:xfrm>
            <a:off x="2564332" y="4631855"/>
            <a:ext cx="174040" cy="7444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310">
            <a:extLst>
              <a:ext uri="{FF2B5EF4-FFF2-40B4-BE49-F238E27FC236}">
                <a16:creationId xmlns:a16="http://schemas.microsoft.com/office/drawing/2014/main" id="{DC24183A-24A5-4B65-A248-5232E2FFAD7A}"/>
              </a:ext>
            </a:extLst>
          </p:cNvPr>
          <p:cNvCxnSpPr/>
          <p:nvPr/>
        </p:nvCxnSpPr>
        <p:spPr bwMode="auto">
          <a:xfrm flipH="1" flipV="1">
            <a:off x="2030085" y="5095185"/>
            <a:ext cx="159499" cy="590463"/>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 name="Gerader Verbinder 313">
            <a:extLst>
              <a:ext uri="{FF2B5EF4-FFF2-40B4-BE49-F238E27FC236}">
                <a16:creationId xmlns:a16="http://schemas.microsoft.com/office/drawing/2014/main" id="{339FD985-4D6C-4082-8CDB-C89ECAA633CE}"/>
              </a:ext>
            </a:extLst>
          </p:cNvPr>
          <p:cNvCxnSpPr/>
          <p:nvPr/>
        </p:nvCxnSpPr>
        <p:spPr bwMode="auto">
          <a:xfrm flipH="1" flipV="1">
            <a:off x="1197517" y="5084517"/>
            <a:ext cx="159499" cy="590463"/>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 name="Gerader Verbinder 315">
            <a:extLst>
              <a:ext uri="{FF2B5EF4-FFF2-40B4-BE49-F238E27FC236}">
                <a16:creationId xmlns:a16="http://schemas.microsoft.com/office/drawing/2014/main" id="{62863488-9B91-4DB9-8D8F-BD3520D25C1B}"/>
              </a:ext>
            </a:extLst>
          </p:cNvPr>
          <p:cNvCxnSpPr/>
          <p:nvPr/>
        </p:nvCxnSpPr>
        <p:spPr bwMode="auto">
          <a:xfrm flipH="1" flipV="1">
            <a:off x="600648" y="4873728"/>
            <a:ext cx="9270" cy="21902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Gerader Verbinder 319">
            <a:extLst>
              <a:ext uri="{FF2B5EF4-FFF2-40B4-BE49-F238E27FC236}">
                <a16:creationId xmlns:a16="http://schemas.microsoft.com/office/drawing/2014/main" id="{D99A0D85-303A-416A-B250-F9D65C33490F}"/>
              </a:ext>
            </a:extLst>
          </p:cNvPr>
          <p:cNvCxnSpPr/>
          <p:nvPr/>
        </p:nvCxnSpPr>
        <p:spPr bwMode="auto">
          <a:xfrm>
            <a:off x="2872522" y="4191270"/>
            <a:ext cx="583997" cy="28276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Gerader Verbinder 321">
            <a:extLst>
              <a:ext uri="{FF2B5EF4-FFF2-40B4-BE49-F238E27FC236}">
                <a16:creationId xmlns:a16="http://schemas.microsoft.com/office/drawing/2014/main" id="{CA30BC6B-F63B-48C9-8C11-0580617F362A}"/>
              </a:ext>
            </a:extLst>
          </p:cNvPr>
          <p:cNvCxnSpPr/>
          <p:nvPr/>
        </p:nvCxnSpPr>
        <p:spPr bwMode="auto">
          <a:xfrm flipV="1">
            <a:off x="2935068" y="3249971"/>
            <a:ext cx="423789" cy="15505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 name="Gerader Verbinder 323">
            <a:extLst>
              <a:ext uri="{FF2B5EF4-FFF2-40B4-BE49-F238E27FC236}">
                <a16:creationId xmlns:a16="http://schemas.microsoft.com/office/drawing/2014/main" id="{A1C45C19-8AD1-4B2E-A469-1DC156253BD5}"/>
              </a:ext>
            </a:extLst>
          </p:cNvPr>
          <p:cNvCxnSpPr/>
          <p:nvPr/>
        </p:nvCxnSpPr>
        <p:spPr bwMode="auto">
          <a:xfrm flipV="1">
            <a:off x="1258226" y="3255791"/>
            <a:ext cx="196712" cy="77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Gerader Verbinder 326">
            <a:extLst>
              <a:ext uri="{FF2B5EF4-FFF2-40B4-BE49-F238E27FC236}">
                <a16:creationId xmlns:a16="http://schemas.microsoft.com/office/drawing/2014/main" id="{E3C84DB7-E2E8-445A-8951-3E316C936E8C}"/>
              </a:ext>
            </a:extLst>
          </p:cNvPr>
          <p:cNvCxnSpPr/>
          <p:nvPr/>
        </p:nvCxnSpPr>
        <p:spPr bwMode="auto">
          <a:xfrm flipV="1">
            <a:off x="1235840" y="4419198"/>
            <a:ext cx="670486" cy="32590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Gerader Verbinder 328">
            <a:extLst>
              <a:ext uri="{FF2B5EF4-FFF2-40B4-BE49-F238E27FC236}">
                <a16:creationId xmlns:a16="http://schemas.microsoft.com/office/drawing/2014/main" id="{4BE3CE64-DE4C-4EE4-BAF7-D22042451C0A}"/>
              </a:ext>
            </a:extLst>
          </p:cNvPr>
          <p:cNvCxnSpPr/>
          <p:nvPr/>
        </p:nvCxnSpPr>
        <p:spPr bwMode="auto">
          <a:xfrm flipH="1" flipV="1">
            <a:off x="2371586" y="4500794"/>
            <a:ext cx="85582" cy="86735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5E1D39C2-3FA2-402B-87F6-81F0F827B1D5}"/>
              </a:ext>
            </a:extLst>
          </p:cNvPr>
          <p:cNvCxnSpPr>
            <a:stCxn id="200" idx="2"/>
          </p:cNvCxnSpPr>
          <p:nvPr/>
        </p:nvCxnSpPr>
        <p:spPr bwMode="auto">
          <a:xfrm flipH="1">
            <a:off x="2608339" y="2486974"/>
            <a:ext cx="8677" cy="57208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2" name="Gerader Verbinder 331">
            <a:extLst>
              <a:ext uri="{FF2B5EF4-FFF2-40B4-BE49-F238E27FC236}">
                <a16:creationId xmlns:a16="http://schemas.microsoft.com/office/drawing/2014/main" id="{519C341E-457B-4727-BD57-1F960400F696}"/>
              </a:ext>
            </a:extLst>
          </p:cNvPr>
          <p:cNvCxnSpPr/>
          <p:nvPr/>
        </p:nvCxnSpPr>
        <p:spPr bwMode="auto">
          <a:xfrm>
            <a:off x="1258226" y="3447476"/>
            <a:ext cx="277894" cy="5039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uppieren 2">
            <a:extLst>
              <a:ext uri="{FF2B5EF4-FFF2-40B4-BE49-F238E27FC236}">
                <a16:creationId xmlns:a16="http://schemas.microsoft.com/office/drawing/2014/main" id="{63031736-7401-450F-90F9-5DC286CCE9B4}"/>
              </a:ext>
            </a:extLst>
          </p:cNvPr>
          <p:cNvGrpSpPr/>
          <p:nvPr/>
        </p:nvGrpSpPr>
        <p:grpSpPr>
          <a:xfrm>
            <a:off x="2222516" y="2086864"/>
            <a:ext cx="788999" cy="400110"/>
            <a:chOff x="2527971" y="2118062"/>
            <a:chExt cx="788999" cy="400110"/>
          </a:xfrm>
        </p:grpSpPr>
        <p:sp>
          <p:nvSpPr>
            <p:cNvPr id="2" name="Rechteck: abgerundete Ecken 1">
              <a:extLst>
                <a:ext uri="{FF2B5EF4-FFF2-40B4-BE49-F238E27FC236}">
                  <a16:creationId xmlns:a16="http://schemas.microsoft.com/office/drawing/2014/main" id="{EFE3276A-888B-43F3-89AB-2B941CD7F38A}"/>
                </a:ext>
              </a:extLst>
            </p:cNvPr>
            <p:cNvSpPr/>
            <p:nvPr/>
          </p:nvSpPr>
          <p:spPr bwMode="auto">
            <a:xfrm>
              <a:off x="2606109" y="2153121"/>
              <a:ext cx="623727" cy="354108"/>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0" name="Textfeld 199">
              <a:extLst>
                <a:ext uri="{FF2B5EF4-FFF2-40B4-BE49-F238E27FC236}">
                  <a16:creationId xmlns:a16="http://schemas.microsoft.com/office/drawing/2014/main" id="{514716E8-6B6C-4C3D-AA3E-14CEEB784230}"/>
                </a:ext>
              </a:extLst>
            </p:cNvPr>
            <p:cNvSpPr txBox="1"/>
            <p:nvPr/>
          </p:nvSpPr>
          <p:spPr>
            <a:xfrm>
              <a:off x="2527971" y="2118062"/>
              <a:ext cx="788999" cy="400110"/>
            </a:xfrm>
            <a:prstGeom prst="rect">
              <a:avLst/>
            </a:prstGeom>
            <a:noFill/>
          </p:spPr>
          <p:txBody>
            <a:bodyPr wrap="none" rtlCol="0">
              <a:spAutoFit/>
            </a:bodyPr>
            <a:lstStyle/>
            <a:p>
              <a:pPr algn="ctr"/>
              <a:r>
                <a:rPr lang="de-DE" sz="1000" dirty="0"/>
                <a:t>Versorger-</a:t>
              </a:r>
            </a:p>
            <a:p>
              <a:pPr algn="ctr"/>
              <a:r>
                <a:rPr lang="de-DE" sz="1000" dirty="0"/>
                <a:t>Manager</a:t>
              </a:r>
            </a:p>
          </p:txBody>
        </p:sp>
      </p:grpSp>
      <p:sp>
        <p:nvSpPr>
          <p:cNvPr id="102" name="Textfeld 101">
            <a:extLst>
              <a:ext uri="{FF2B5EF4-FFF2-40B4-BE49-F238E27FC236}">
                <a16:creationId xmlns:a16="http://schemas.microsoft.com/office/drawing/2014/main" id="{EAA45AE4-A6BC-4338-AB14-FC15FE008A10}"/>
              </a:ext>
            </a:extLst>
          </p:cNvPr>
          <p:cNvSpPr txBox="1"/>
          <p:nvPr/>
        </p:nvSpPr>
        <p:spPr>
          <a:xfrm>
            <a:off x="110884" y="1740023"/>
            <a:ext cx="1669048" cy="307777"/>
          </a:xfrm>
          <a:prstGeom prst="rect">
            <a:avLst/>
          </a:prstGeom>
          <a:noFill/>
        </p:spPr>
        <p:txBody>
          <a:bodyPr wrap="none" rtlCol="0">
            <a:spAutoFit/>
          </a:bodyPr>
          <a:lstStyle/>
          <a:p>
            <a:pPr algn="r"/>
            <a:r>
              <a:rPr lang="de-DE" sz="1400" b="1" dirty="0"/>
              <a:t>Energieversorger</a:t>
            </a:r>
          </a:p>
        </p:txBody>
      </p:sp>
      <p:pic>
        <p:nvPicPr>
          <p:cNvPr id="103" name="Grafik 102">
            <a:extLst>
              <a:ext uri="{FF2B5EF4-FFF2-40B4-BE49-F238E27FC236}">
                <a16:creationId xmlns:a16="http://schemas.microsoft.com/office/drawing/2014/main" id="{E1A2B33F-41A3-4071-A850-132771FC1D27}"/>
              </a:ext>
            </a:extLst>
          </p:cNvPr>
          <p:cNvPicPr>
            <a:picLocks noChangeAspect="1"/>
          </p:cNvPicPr>
          <p:nvPr/>
        </p:nvPicPr>
        <p:blipFill rotWithShape="1">
          <a:blip r:embed="rId17">
            <a:extLst>
              <a:ext uri="{28A0092B-C50C-407E-A947-70E740481C1C}">
                <a14:useLocalDpi xmlns:a14="http://schemas.microsoft.com/office/drawing/2010/main" val="0"/>
              </a:ext>
            </a:extLst>
          </a:blip>
          <a:srcRect l="2955" t="4324" r="5339" b="5596"/>
          <a:stretch/>
        </p:blipFill>
        <p:spPr>
          <a:xfrm>
            <a:off x="232003" y="5249536"/>
            <a:ext cx="911355" cy="612066"/>
          </a:xfrm>
          <a:prstGeom prst="rect">
            <a:avLst/>
          </a:prstGeom>
        </p:spPr>
      </p:pic>
      <p:cxnSp>
        <p:nvCxnSpPr>
          <p:cNvPr id="104" name="Gerader Verbinder 103">
            <a:extLst>
              <a:ext uri="{FF2B5EF4-FFF2-40B4-BE49-F238E27FC236}">
                <a16:creationId xmlns:a16="http://schemas.microsoft.com/office/drawing/2014/main" id="{95C6BADA-FBB6-4DB4-BE2B-8B61EC114C2E}"/>
              </a:ext>
            </a:extLst>
          </p:cNvPr>
          <p:cNvCxnSpPr>
            <a:cxnSpLocks/>
            <a:stCxn id="103" idx="0"/>
          </p:cNvCxnSpPr>
          <p:nvPr/>
        </p:nvCxnSpPr>
        <p:spPr bwMode="auto">
          <a:xfrm flipH="1" flipV="1">
            <a:off x="682402" y="5092098"/>
            <a:ext cx="5279" cy="15743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C3D6F9D3-2945-4938-8C94-425FB65FB7EB}"/>
              </a:ext>
            </a:extLst>
          </p:cNvPr>
          <p:cNvSpPr txBox="1"/>
          <p:nvPr/>
        </p:nvSpPr>
        <p:spPr>
          <a:xfrm>
            <a:off x="2040438" y="5866611"/>
            <a:ext cx="923650" cy="246221"/>
          </a:xfrm>
          <a:prstGeom prst="rect">
            <a:avLst/>
          </a:prstGeom>
          <a:noFill/>
        </p:spPr>
        <p:txBody>
          <a:bodyPr wrap="none" rtlCol="0">
            <a:spAutoFit/>
          </a:bodyPr>
          <a:lstStyle/>
          <a:p>
            <a:pPr algn="ctr"/>
            <a:r>
              <a:rPr lang="de-DE" sz="1000" dirty="0"/>
              <a:t>Elektrolyseur</a:t>
            </a:r>
          </a:p>
        </p:txBody>
      </p:sp>
      <p:sp>
        <p:nvSpPr>
          <p:cNvPr id="112" name="Textfeld 111">
            <a:extLst>
              <a:ext uri="{FF2B5EF4-FFF2-40B4-BE49-F238E27FC236}">
                <a16:creationId xmlns:a16="http://schemas.microsoft.com/office/drawing/2014/main" id="{18198A98-6E88-4EA8-90C3-017D161A9B4E}"/>
              </a:ext>
            </a:extLst>
          </p:cNvPr>
          <p:cNvSpPr txBox="1"/>
          <p:nvPr/>
        </p:nvSpPr>
        <p:spPr>
          <a:xfrm>
            <a:off x="1162358" y="5866611"/>
            <a:ext cx="955711" cy="246221"/>
          </a:xfrm>
          <a:prstGeom prst="rect">
            <a:avLst/>
          </a:prstGeom>
          <a:noFill/>
        </p:spPr>
        <p:txBody>
          <a:bodyPr wrap="none" rtlCol="0">
            <a:spAutoFit/>
          </a:bodyPr>
          <a:lstStyle/>
          <a:p>
            <a:pPr algn="ctr"/>
            <a:r>
              <a:rPr lang="de-DE" sz="1000" dirty="0"/>
              <a:t>Biogasanlage</a:t>
            </a:r>
          </a:p>
        </p:txBody>
      </p:sp>
      <p:sp>
        <p:nvSpPr>
          <p:cNvPr id="117" name="Textfeld 116">
            <a:extLst>
              <a:ext uri="{FF2B5EF4-FFF2-40B4-BE49-F238E27FC236}">
                <a16:creationId xmlns:a16="http://schemas.microsoft.com/office/drawing/2014/main" id="{D00460C1-30C5-4335-9442-9091B308C832}"/>
              </a:ext>
            </a:extLst>
          </p:cNvPr>
          <p:cNvSpPr txBox="1"/>
          <p:nvPr/>
        </p:nvSpPr>
        <p:spPr>
          <a:xfrm>
            <a:off x="233898" y="5866611"/>
            <a:ext cx="901209" cy="246221"/>
          </a:xfrm>
          <a:prstGeom prst="rect">
            <a:avLst/>
          </a:prstGeom>
          <a:noFill/>
        </p:spPr>
        <p:txBody>
          <a:bodyPr wrap="none" rtlCol="0">
            <a:spAutoFit/>
          </a:bodyPr>
          <a:lstStyle/>
          <a:p>
            <a:pPr algn="ctr"/>
            <a:r>
              <a:rPr lang="de-DE" sz="1000" dirty="0"/>
              <a:t>Gasspeicher</a:t>
            </a:r>
          </a:p>
        </p:txBody>
      </p:sp>
      <p:sp>
        <p:nvSpPr>
          <p:cNvPr id="178" name="Textfeld 177">
            <a:extLst>
              <a:ext uri="{FF2B5EF4-FFF2-40B4-BE49-F238E27FC236}">
                <a16:creationId xmlns:a16="http://schemas.microsoft.com/office/drawing/2014/main" id="{FA72F6CD-AFA4-476F-A095-5066C454C488}"/>
              </a:ext>
            </a:extLst>
          </p:cNvPr>
          <p:cNvSpPr txBox="1"/>
          <p:nvPr/>
        </p:nvSpPr>
        <p:spPr>
          <a:xfrm>
            <a:off x="634854" y="4822621"/>
            <a:ext cx="697627" cy="246221"/>
          </a:xfrm>
          <a:prstGeom prst="rect">
            <a:avLst/>
          </a:prstGeom>
          <a:noFill/>
        </p:spPr>
        <p:txBody>
          <a:bodyPr wrap="none" rtlCol="0">
            <a:spAutoFit/>
          </a:bodyPr>
          <a:lstStyle/>
          <a:p>
            <a:pPr algn="ctr"/>
            <a:r>
              <a:rPr lang="de-DE" sz="1000" dirty="0" err="1"/>
              <a:t>GuD</a:t>
            </a:r>
            <a:r>
              <a:rPr lang="de-DE" sz="1000" dirty="0"/>
              <a:t>-KW</a:t>
            </a:r>
          </a:p>
        </p:txBody>
      </p:sp>
      <p:sp>
        <p:nvSpPr>
          <p:cNvPr id="179" name="Textfeld 178">
            <a:extLst>
              <a:ext uri="{FF2B5EF4-FFF2-40B4-BE49-F238E27FC236}">
                <a16:creationId xmlns:a16="http://schemas.microsoft.com/office/drawing/2014/main" id="{FCC0D49A-4260-4E8A-A03D-F6D513FADB39}"/>
              </a:ext>
            </a:extLst>
          </p:cNvPr>
          <p:cNvSpPr txBox="1"/>
          <p:nvPr/>
        </p:nvSpPr>
        <p:spPr>
          <a:xfrm>
            <a:off x="233130" y="3617770"/>
            <a:ext cx="689612" cy="246221"/>
          </a:xfrm>
          <a:prstGeom prst="rect">
            <a:avLst/>
          </a:prstGeom>
          <a:noFill/>
        </p:spPr>
        <p:txBody>
          <a:bodyPr wrap="none" rtlCol="0">
            <a:spAutoFit/>
          </a:bodyPr>
          <a:lstStyle/>
          <a:p>
            <a:pPr algn="ctr"/>
            <a:r>
              <a:rPr lang="de-DE" sz="1000" dirty="0"/>
              <a:t>PSP-KW</a:t>
            </a:r>
          </a:p>
        </p:txBody>
      </p:sp>
      <p:cxnSp>
        <p:nvCxnSpPr>
          <p:cNvPr id="187" name="Gerader Verbinder 186">
            <a:extLst>
              <a:ext uri="{FF2B5EF4-FFF2-40B4-BE49-F238E27FC236}">
                <a16:creationId xmlns:a16="http://schemas.microsoft.com/office/drawing/2014/main" id="{B79A1A67-7E34-406B-853F-4FA379810905}"/>
              </a:ext>
            </a:extLst>
          </p:cNvPr>
          <p:cNvCxnSpPr/>
          <p:nvPr/>
        </p:nvCxnSpPr>
        <p:spPr bwMode="auto">
          <a:xfrm>
            <a:off x="4649246" y="5465793"/>
            <a:ext cx="183513"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Text Box 14">
            <a:extLst>
              <a:ext uri="{FF2B5EF4-FFF2-40B4-BE49-F238E27FC236}">
                <a16:creationId xmlns:a16="http://schemas.microsoft.com/office/drawing/2014/main" id="{4A289F88-95E6-4075-8519-62991590282B}"/>
              </a:ext>
            </a:extLst>
          </p:cNvPr>
          <p:cNvSpPr txBox="1">
            <a:spLocks noChangeArrowheads="1"/>
          </p:cNvSpPr>
          <p:nvPr/>
        </p:nvSpPr>
        <p:spPr bwMode="auto">
          <a:xfrm>
            <a:off x="4868277" y="535095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Gasnetz</a:t>
            </a:r>
          </a:p>
        </p:txBody>
      </p:sp>
      <p:sp>
        <p:nvSpPr>
          <p:cNvPr id="190" name="Text Box 14">
            <a:extLst>
              <a:ext uri="{FF2B5EF4-FFF2-40B4-BE49-F238E27FC236}">
                <a16:creationId xmlns:a16="http://schemas.microsoft.com/office/drawing/2014/main" id="{AF386221-E25B-44CA-8A0E-99F2D741C950}"/>
              </a:ext>
            </a:extLst>
          </p:cNvPr>
          <p:cNvSpPr txBox="1">
            <a:spLocks noChangeArrowheads="1"/>
          </p:cNvSpPr>
          <p:nvPr/>
        </p:nvSpPr>
        <p:spPr bwMode="auto">
          <a:xfrm>
            <a:off x="4868277" y="558719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Datennetz</a:t>
            </a:r>
          </a:p>
        </p:txBody>
      </p:sp>
      <p:cxnSp>
        <p:nvCxnSpPr>
          <p:cNvPr id="191" name="Gerader Verbinder 190">
            <a:extLst>
              <a:ext uri="{FF2B5EF4-FFF2-40B4-BE49-F238E27FC236}">
                <a16:creationId xmlns:a16="http://schemas.microsoft.com/office/drawing/2014/main" id="{EB83B0CF-17A8-4984-8AAC-AF5B8094A5C2}"/>
              </a:ext>
            </a:extLst>
          </p:cNvPr>
          <p:cNvCxnSpPr/>
          <p:nvPr/>
        </p:nvCxnSpPr>
        <p:spPr bwMode="auto">
          <a:xfrm>
            <a:off x="4638979" y="5679343"/>
            <a:ext cx="191299"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Gerader Verbinder 198">
            <a:extLst>
              <a:ext uri="{FF2B5EF4-FFF2-40B4-BE49-F238E27FC236}">
                <a16:creationId xmlns:a16="http://schemas.microsoft.com/office/drawing/2014/main" id="{F5532C4E-5117-4111-9109-FEB8B3C3124B}"/>
              </a:ext>
            </a:extLst>
          </p:cNvPr>
          <p:cNvCxnSpPr/>
          <p:nvPr/>
        </p:nvCxnSpPr>
        <p:spPr bwMode="auto">
          <a:xfrm>
            <a:off x="4649246" y="5226465"/>
            <a:ext cx="1835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1" name="Text Box 14">
            <a:extLst>
              <a:ext uri="{FF2B5EF4-FFF2-40B4-BE49-F238E27FC236}">
                <a16:creationId xmlns:a16="http://schemas.microsoft.com/office/drawing/2014/main" id="{515ED8C7-0956-432E-A698-9D74920C2BC5}"/>
              </a:ext>
            </a:extLst>
          </p:cNvPr>
          <p:cNvSpPr txBox="1">
            <a:spLocks noChangeArrowheads="1"/>
          </p:cNvSpPr>
          <p:nvPr/>
        </p:nvSpPr>
        <p:spPr bwMode="auto">
          <a:xfrm>
            <a:off x="4868277" y="5140497"/>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Stromnetz</a:t>
            </a:r>
          </a:p>
        </p:txBody>
      </p:sp>
      <p:sp>
        <p:nvSpPr>
          <p:cNvPr id="208" name="Textfeld 207">
            <a:extLst>
              <a:ext uri="{FF2B5EF4-FFF2-40B4-BE49-F238E27FC236}">
                <a16:creationId xmlns:a16="http://schemas.microsoft.com/office/drawing/2014/main" id="{DDAB265E-91AA-4DC9-82B5-8FD1ABC421EB}"/>
              </a:ext>
            </a:extLst>
          </p:cNvPr>
          <p:cNvSpPr txBox="1"/>
          <p:nvPr/>
        </p:nvSpPr>
        <p:spPr>
          <a:xfrm>
            <a:off x="2672265" y="5001905"/>
            <a:ext cx="1130438" cy="246221"/>
          </a:xfrm>
          <a:prstGeom prst="rect">
            <a:avLst/>
          </a:prstGeom>
          <a:noFill/>
        </p:spPr>
        <p:txBody>
          <a:bodyPr wrap="none" rtlCol="0">
            <a:spAutoFit/>
          </a:bodyPr>
          <a:lstStyle/>
          <a:p>
            <a:pPr algn="ctr"/>
            <a:r>
              <a:rPr lang="de-DE" sz="1000" dirty="0" err="1"/>
              <a:t>Überschußstrom</a:t>
            </a:r>
            <a:endParaRPr lang="de-DE" sz="1000" dirty="0"/>
          </a:p>
        </p:txBody>
      </p:sp>
      <p:pic>
        <p:nvPicPr>
          <p:cNvPr id="6" name="Grafik 5">
            <a:extLst>
              <a:ext uri="{FF2B5EF4-FFF2-40B4-BE49-F238E27FC236}">
                <a16:creationId xmlns:a16="http://schemas.microsoft.com/office/drawing/2014/main" id="{93A44E8D-FC99-72CB-1B92-F6AF51793DFD}"/>
              </a:ext>
            </a:extLst>
          </p:cNvPr>
          <p:cNvPicPr>
            <a:picLocks noChangeAspect="1"/>
          </p:cNvPicPr>
          <p:nvPr/>
        </p:nvPicPr>
        <p:blipFill rotWithShape="1">
          <a:blip r:embed="rId18">
            <a:extLst>
              <a:ext uri="{28A0092B-C50C-407E-A947-70E740481C1C}">
                <a14:useLocalDpi xmlns:a14="http://schemas.microsoft.com/office/drawing/2010/main" val="0"/>
              </a:ext>
            </a:extLst>
          </a:blip>
          <a:srcRect t="18574" b="17484"/>
          <a:stretch/>
        </p:blipFill>
        <p:spPr>
          <a:xfrm>
            <a:off x="286625" y="2091275"/>
            <a:ext cx="943013" cy="602986"/>
          </a:xfrm>
          <a:prstGeom prst="rect">
            <a:avLst/>
          </a:prstGeom>
        </p:spPr>
      </p:pic>
      <p:sp>
        <p:nvSpPr>
          <p:cNvPr id="13" name="Textfeld 12">
            <a:extLst>
              <a:ext uri="{FF2B5EF4-FFF2-40B4-BE49-F238E27FC236}">
                <a16:creationId xmlns:a16="http://schemas.microsoft.com/office/drawing/2014/main" id="{5B3FD0FA-47CD-4FC2-AC85-67CDA50F1DD0}"/>
              </a:ext>
            </a:extLst>
          </p:cNvPr>
          <p:cNvSpPr txBox="1"/>
          <p:nvPr/>
        </p:nvSpPr>
        <p:spPr>
          <a:xfrm>
            <a:off x="233130" y="2649534"/>
            <a:ext cx="803425" cy="246221"/>
          </a:xfrm>
          <a:prstGeom prst="rect">
            <a:avLst/>
          </a:prstGeom>
          <a:noFill/>
        </p:spPr>
        <p:txBody>
          <a:bodyPr wrap="none" rtlCol="0">
            <a:spAutoFit/>
          </a:bodyPr>
          <a:lstStyle/>
          <a:p>
            <a:r>
              <a:rPr lang="de-DE" sz="1000" dirty="0"/>
              <a:t>Groß-Akku</a:t>
            </a:r>
          </a:p>
        </p:txBody>
      </p:sp>
      <p:cxnSp>
        <p:nvCxnSpPr>
          <p:cNvPr id="19" name="Gerader Verbinder 18">
            <a:extLst>
              <a:ext uri="{FF2B5EF4-FFF2-40B4-BE49-F238E27FC236}">
                <a16:creationId xmlns:a16="http://schemas.microsoft.com/office/drawing/2014/main" id="{D898BAE1-4CBC-8BF5-999E-C8DAAD413313}"/>
              </a:ext>
            </a:extLst>
          </p:cNvPr>
          <p:cNvCxnSpPr>
            <a:endCxn id="197" idx="1"/>
          </p:cNvCxnSpPr>
          <p:nvPr/>
        </p:nvCxnSpPr>
        <p:spPr bwMode="auto">
          <a:xfrm>
            <a:off x="873694" y="2614568"/>
            <a:ext cx="720165" cy="4618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DE95A1BD-61A5-38A3-5AC9-F176373FD5C8}"/>
              </a:ext>
            </a:extLst>
          </p:cNvPr>
          <p:cNvCxnSpPr/>
          <p:nvPr/>
        </p:nvCxnSpPr>
        <p:spPr bwMode="auto">
          <a:xfrm>
            <a:off x="1194482" y="2590257"/>
            <a:ext cx="649530" cy="51251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0" name="Gruppieren 269">
            <a:extLst>
              <a:ext uri="{FF2B5EF4-FFF2-40B4-BE49-F238E27FC236}">
                <a16:creationId xmlns:a16="http://schemas.microsoft.com/office/drawing/2014/main" id="{33589644-48DB-4A1B-8762-4179A5EC8A87}"/>
              </a:ext>
            </a:extLst>
          </p:cNvPr>
          <p:cNvGrpSpPr/>
          <p:nvPr/>
        </p:nvGrpSpPr>
        <p:grpSpPr>
          <a:xfrm>
            <a:off x="132887" y="824045"/>
            <a:ext cx="9683772" cy="2017367"/>
            <a:chOff x="132887" y="824045"/>
            <a:chExt cx="9683772" cy="2017367"/>
          </a:xfrm>
        </p:grpSpPr>
        <p:sp>
          <p:nvSpPr>
            <p:cNvPr id="46" name="Rechteck 45">
              <a:extLst>
                <a:ext uri="{FF2B5EF4-FFF2-40B4-BE49-F238E27FC236}">
                  <a16:creationId xmlns:a16="http://schemas.microsoft.com/office/drawing/2014/main" id="{ABCB75F1-727D-48DD-A44F-7831E8FBA658}"/>
                </a:ext>
              </a:extLst>
            </p:cNvPr>
            <p:cNvSpPr/>
            <p:nvPr/>
          </p:nvSpPr>
          <p:spPr bwMode="auto">
            <a:xfrm>
              <a:off x="132887" y="826882"/>
              <a:ext cx="9683772" cy="70997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60960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60960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432906" y="913638"/>
              <a:ext cx="1000595" cy="307777"/>
            </a:xfrm>
            <a:prstGeom prst="rect">
              <a:avLst/>
            </a:prstGeom>
            <a:noFill/>
          </p:spPr>
          <p:txBody>
            <a:bodyPr wrap="none" rtlCol="0">
              <a:spAutoFit/>
            </a:bodyPr>
            <a:lstStyle/>
            <a:p>
              <a:r>
                <a:rPr lang="de-DE" sz="1400" dirty="0"/>
                <a:t>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432906" y="1189669"/>
              <a:ext cx="1000595" cy="307777"/>
            </a:xfrm>
            <a:prstGeom prst="rect">
              <a:avLst/>
            </a:prstGeom>
            <a:noFill/>
          </p:spPr>
          <p:txBody>
            <a:bodyPr wrap="none" rtlCol="0">
              <a:spAutoFit/>
            </a:bodyPr>
            <a:lstStyle/>
            <a:p>
              <a:r>
                <a:rPr lang="de-DE" sz="1400" dirty="0"/>
                <a:t>Datennetz</a:t>
              </a:r>
            </a:p>
          </p:txBody>
        </p:sp>
        <p:sp>
          <p:nvSpPr>
            <p:cNvPr id="120" name="Textfeld 119">
              <a:extLst>
                <a:ext uri="{FF2B5EF4-FFF2-40B4-BE49-F238E27FC236}">
                  <a16:creationId xmlns:a16="http://schemas.microsoft.com/office/drawing/2014/main" id="{4BB29644-986F-483E-9288-4B8E13219C62}"/>
                </a:ext>
              </a:extLst>
            </p:cNvPr>
            <p:cNvSpPr txBox="1"/>
            <p:nvPr/>
          </p:nvSpPr>
          <p:spPr>
            <a:xfrm>
              <a:off x="632079" y="824045"/>
              <a:ext cx="1329210" cy="307777"/>
            </a:xfrm>
            <a:prstGeom prst="rect">
              <a:avLst/>
            </a:prstGeom>
            <a:noFill/>
          </p:spPr>
          <p:txBody>
            <a:bodyPr wrap="none" rtlCol="0">
              <a:spAutoFit/>
            </a:bodyPr>
            <a:lstStyle/>
            <a:p>
              <a:pPr algn="r"/>
              <a:r>
                <a:rPr lang="de-DE" sz="1400" b="1" dirty="0"/>
                <a:t>Netzbetreiber</a:t>
              </a:r>
            </a:p>
          </p:txBody>
        </p:sp>
        <p:cxnSp>
          <p:nvCxnSpPr>
            <p:cNvPr id="145" name="Gerader Verbinder 144">
              <a:extLst>
                <a:ext uri="{FF2B5EF4-FFF2-40B4-BE49-F238E27FC236}">
                  <a16:creationId xmlns:a16="http://schemas.microsoft.com/office/drawing/2014/main" id="{D4220D75-3BEF-4F3F-A602-D49363ED4B9D}"/>
                </a:ext>
              </a:extLst>
            </p:cNvPr>
            <p:cNvCxnSpPr>
              <a:endCxn id="200" idx="0"/>
            </p:cNvCxnSpPr>
            <p:nvPr/>
          </p:nvCxnSpPr>
          <p:spPr bwMode="auto">
            <a:xfrm>
              <a:off x="2608339" y="1349866"/>
              <a:ext cx="8677" cy="73699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2030085" y="1087846"/>
              <a:ext cx="0" cy="1753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983768"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4" name="Gerader Verbinder 153">
              <a:extLst>
                <a:ext uri="{FF2B5EF4-FFF2-40B4-BE49-F238E27FC236}">
                  <a16:creationId xmlns:a16="http://schemas.microsoft.com/office/drawing/2014/main" id="{FC00F485-46D9-4C30-96E2-7745079133EF}"/>
                </a:ext>
              </a:extLst>
            </p:cNvPr>
            <p:cNvCxnSpPr/>
            <p:nvPr/>
          </p:nvCxnSpPr>
          <p:spPr bwMode="auto">
            <a:xfrm>
              <a:off x="7220860" y="1087846"/>
              <a:ext cx="0" cy="1029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B5484606-EB3C-44B2-B85B-C8F585B005F1}"/>
                </a:ext>
              </a:extLst>
            </p:cNvPr>
            <p:cNvCxnSpPr>
              <a:endCxn id="132" idx="0"/>
            </p:cNvCxnSpPr>
            <p:nvPr/>
          </p:nvCxnSpPr>
          <p:spPr bwMode="auto">
            <a:xfrm>
              <a:off x="8154958" y="1380685"/>
              <a:ext cx="0" cy="75891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Ellipse 143">
              <a:extLst>
                <a:ext uri="{FF2B5EF4-FFF2-40B4-BE49-F238E27FC236}">
                  <a16:creationId xmlns:a16="http://schemas.microsoft.com/office/drawing/2014/main" id="{B69F77A9-9099-40E7-AA56-33446639783E}"/>
                </a:ext>
              </a:extLst>
            </p:cNvPr>
            <p:cNvSpPr/>
            <p:nvPr/>
          </p:nvSpPr>
          <p:spPr bwMode="auto">
            <a:xfrm>
              <a:off x="7178950"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3" name="Gerader Verbinder 32">
              <a:extLst>
                <a:ext uri="{FF2B5EF4-FFF2-40B4-BE49-F238E27FC236}">
                  <a16:creationId xmlns:a16="http://schemas.microsoft.com/office/drawing/2014/main" id="{E39A55AB-F54C-40A4-8D3E-85E2CAF4C8F3}"/>
                </a:ext>
              </a:extLst>
            </p:cNvPr>
            <p:cNvCxnSpPr/>
            <p:nvPr/>
          </p:nvCxnSpPr>
          <p:spPr bwMode="auto">
            <a:xfrm>
              <a:off x="7459620" y="1349866"/>
              <a:ext cx="0" cy="76777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uppieren 29">
            <a:extLst>
              <a:ext uri="{FF2B5EF4-FFF2-40B4-BE49-F238E27FC236}">
                <a16:creationId xmlns:a16="http://schemas.microsoft.com/office/drawing/2014/main" id="{C71ABAD8-64FD-5AAC-92C2-E65A3E3F0FB5}"/>
              </a:ext>
            </a:extLst>
          </p:cNvPr>
          <p:cNvGrpSpPr/>
          <p:nvPr/>
        </p:nvGrpSpPr>
        <p:grpSpPr>
          <a:xfrm>
            <a:off x="2989698" y="1362345"/>
            <a:ext cx="3772741" cy="2643296"/>
            <a:chOff x="2989698" y="1362345"/>
            <a:chExt cx="3772741" cy="2643296"/>
          </a:xfrm>
        </p:grpSpPr>
        <p:grpSp>
          <p:nvGrpSpPr>
            <p:cNvPr id="62" name="Gruppieren 61">
              <a:extLst>
                <a:ext uri="{FF2B5EF4-FFF2-40B4-BE49-F238E27FC236}">
                  <a16:creationId xmlns:a16="http://schemas.microsoft.com/office/drawing/2014/main" id="{83A412D2-E679-4F94-BAA5-06ADBD340D6C}"/>
                </a:ext>
              </a:extLst>
            </p:cNvPr>
            <p:cNvGrpSpPr/>
            <p:nvPr/>
          </p:nvGrpSpPr>
          <p:grpSpPr>
            <a:xfrm>
              <a:off x="2989698" y="1362345"/>
              <a:ext cx="3772741" cy="2643296"/>
              <a:chOff x="2989698" y="1362345"/>
              <a:chExt cx="3772741" cy="2643296"/>
            </a:xfrm>
          </p:grpSpPr>
          <p:grpSp>
            <p:nvGrpSpPr>
              <p:cNvPr id="61" name="Gruppieren 60">
                <a:extLst>
                  <a:ext uri="{FF2B5EF4-FFF2-40B4-BE49-F238E27FC236}">
                    <a16:creationId xmlns:a16="http://schemas.microsoft.com/office/drawing/2014/main" id="{4E2CB56A-5A6E-4583-B24F-EE8FC97C07E3}"/>
                  </a:ext>
                </a:extLst>
              </p:cNvPr>
              <p:cNvGrpSpPr/>
              <p:nvPr/>
            </p:nvGrpSpPr>
            <p:grpSpPr>
              <a:xfrm>
                <a:off x="2989698" y="2207254"/>
                <a:ext cx="3772741" cy="188571"/>
                <a:chOff x="2989698" y="2207254"/>
                <a:chExt cx="3772741" cy="188571"/>
              </a:xfrm>
            </p:grpSpPr>
            <p:sp>
              <p:nvSpPr>
                <p:cNvPr id="10" name="Pfeil: nach links und rechts 9">
                  <a:extLst>
                    <a:ext uri="{FF2B5EF4-FFF2-40B4-BE49-F238E27FC236}">
                      <a16:creationId xmlns:a16="http://schemas.microsoft.com/office/drawing/2014/main" id="{9C79C629-1732-4C2A-87D1-435EBCA50362}"/>
                    </a:ext>
                  </a:extLst>
                </p:cNvPr>
                <p:cNvSpPr/>
                <p:nvPr/>
              </p:nvSpPr>
              <p:spPr bwMode="auto">
                <a:xfrm>
                  <a:off x="2989698" y="2207254"/>
                  <a:ext cx="166904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Pfeil: nach links und rechts 159">
                  <a:extLst>
                    <a:ext uri="{FF2B5EF4-FFF2-40B4-BE49-F238E27FC236}">
                      <a16:creationId xmlns:a16="http://schemas.microsoft.com/office/drawing/2014/main" id="{EFA745E2-9738-4D46-9E53-C20702C417EE}"/>
                    </a:ext>
                  </a:extLst>
                </p:cNvPr>
                <p:cNvSpPr/>
                <p:nvPr/>
              </p:nvSpPr>
              <p:spPr bwMode="auto">
                <a:xfrm>
                  <a:off x="5543681" y="2207254"/>
                  <a:ext cx="121875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0" name="Gruppieren 59">
                <a:extLst>
                  <a:ext uri="{FF2B5EF4-FFF2-40B4-BE49-F238E27FC236}">
                    <a16:creationId xmlns:a16="http://schemas.microsoft.com/office/drawing/2014/main" id="{19A522D8-1AD0-4E09-84BF-09CAA23ACE95}"/>
                  </a:ext>
                </a:extLst>
              </p:cNvPr>
              <p:cNvGrpSpPr/>
              <p:nvPr/>
            </p:nvGrpSpPr>
            <p:grpSpPr>
              <a:xfrm>
                <a:off x="4610001" y="1362345"/>
                <a:ext cx="986360" cy="2643296"/>
                <a:chOff x="4610001" y="1362345"/>
                <a:chExt cx="986360" cy="2643296"/>
              </a:xfrm>
            </p:grpSpPr>
            <p:sp>
              <p:nvSpPr>
                <p:cNvPr id="47" name="Rechteck 46">
                  <a:extLst>
                    <a:ext uri="{FF2B5EF4-FFF2-40B4-BE49-F238E27FC236}">
                      <a16:creationId xmlns:a16="http://schemas.microsoft.com/office/drawing/2014/main" id="{3C3D4D37-A45F-42CF-8AFF-4EE78621C670}"/>
                    </a:ext>
                  </a:extLst>
                </p:cNvPr>
                <p:cNvSpPr/>
                <p:nvPr/>
              </p:nvSpPr>
              <p:spPr bwMode="auto">
                <a:xfrm>
                  <a:off x="4610001" y="1740023"/>
                  <a:ext cx="986360" cy="226561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4" name="Grafik 273">
                  <a:extLst>
                    <a:ext uri="{FF2B5EF4-FFF2-40B4-BE49-F238E27FC236}">
                      <a16:creationId xmlns:a16="http://schemas.microsoft.com/office/drawing/2014/main" id="{BC84CC21-5644-4A02-9D03-CA5FE29A7664}"/>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4807263" y="3110607"/>
                  <a:ext cx="326987" cy="183153"/>
                </a:xfrm>
                <a:prstGeom prst="rect">
                  <a:avLst/>
                </a:prstGeom>
              </p:spPr>
            </p:pic>
            <p:pic>
              <p:nvPicPr>
                <p:cNvPr id="275" name="Grafik 274">
                  <a:extLst>
                    <a:ext uri="{FF2B5EF4-FFF2-40B4-BE49-F238E27FC236}">
                      <a16:creationId xmlns:a16="http://schemas.microsoft.com/office/drawing/2014/main" id="{376940AE-AB74-4BCC-9863-0C066A854C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3101" y="2901654"/>
                  <a:ext cx="309899" cy="185939"/>
                </a:xfrm>
                <a:prstGeom prst="rect">
                  <a:avLst/>
                </a:prstGeom>
              </p:spPr>
            </p:pic>
            <p:pic>
              <p:nvPicPr>
                <p:cNvPr id="276" name="Grafik 275" descr="Ein Bild, das Text, ClipArt enthält.&#10;&#10;Automatisch generierte Beschreibung">
                  <a:extLst>
                    <a:ext uri="{FF2B5EF4-FFF2-40B4-BE49-F238E27FC236}">
                      <a16:creationId xmlns:a16="http://schemas.microsoft.com/office/drawing/2014/main" id="{B1651623-79A1-4C6A-A733-C3F26A3DAEEA}"/>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4884477" y="3350519"/>
                  <a:ext cx="473616" cy="149381"/>
                </a:xfrm>
                <a:prstGeom prst="rect">
                  <a:avLst/>
                </a:prstGeom>
              </p:spPr>
            </p:pic>
            <p:sp>
              <p:nvSpPr>
                <p:cNvPr id="151" name="Rechteck: abgerundete Ecken 150">
                  <a:extLst>
                    <a:ext uri="{FF2B5EF4-FFF2-40B4-BE49-F238E27FC236}">
                      <a16:creationId xmlns:a16="http://schemas.microsoft.com/office/drawing/2014/main" id="{04FEC80A-D11A-4B51-BEE1-01D1A0A0C122}"/>
                    </a:ext>
                  </a:extLst>
                </p:cNvPr>
                <p:cNvSpPr/>
                <p:nvPr/>
              </p:nvSpPr>
              <p:spPr bwMode="auto">
                <a:xfrm>
                  <a:off x="4685002" y="1970352"/>
                  <a:ext cx="832423" cy="657536"/>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Textfeld 152">
                  <a:extLst>
                    <a:ext uri="{FF2B5EF4-FFF2-40B4-BE49-F238E27FC236}">
                      <a16:creationId xmlns:a16="http://schemas.microsoft.com/office/drawing/2014/main" id="{D30DDE69-5024-4997-9EF3-9A6E9BC5C683}"/>
                    </a:ext>
                  </a:extLst>
                </p:cNvPr>
                <p:cNvSpPr txBox="1"/>
                <p:nvPr/>
              </p:nvSpPr>
              <p:spPr>
                <a:xfrm>
                  <a:off x="4613811" y="2025309"/>
                  <a:ext cx="971741" cy="553998"/>
                </a:xfrm>
                <a:prstGeom prst="rect">
                  <a:avLst/>
                </a:prstGeom>
                <a:noFill/>
              </p:spPr>
              <p:txBody>
                <a:bodyPr wrap="none" rtlCol="0">
                  <a:spAutoFit/>
                </a:bodyPr>
                <a:lstStyle/>
                <a:p>
                  <a:pPr algn="ctr"/>
                  <a:r>
                    <a:rPr lang="de-DE" sz="1000" dirty="0"/>
                    <a:t>Energie-</a:t>
                  </a:r>
                </a:p>
                <a:p>
                  <a:pPr algn="ctr"/>
                  <a:r>
                    <a:rPr lang="de-DE" sz="1000" dirty="0"/>
                    <a:t>Management-</a:t>
                  </a:r>
                  <a:br>
                    <a:rPr lang="de-DE" sz="1000" dirty="0"/>
                  </a:br>
                  <a:r>
                    <a:rPr lang="de-DE" sz="1000" dirty="0"/>
                    <a:t>System</a:t>
                  </a:r>
                </a:p>
              </p:txBody>
            </p:sp>
            <p:sp>
              <p:nvSpPr>
                <p:cNvPr id="163" name="Pfeil: nach links und rechts 162">
                  <a:extLst>
                    <a:ext uri="{FF2B5EF4-FFF2-40B4-BE49-F238E27FC236}">
                      <a16:creationId xmlns:a16="http://schemas.microsoft.com/office/drawing/2014/main" id="{BAB52944-8D20-4986-99D6-FD5A22ADC286}"/>
                    </a:ext>
                  </a:extLst>
                </p:cNvPr>
                <p:cNvSpPr/>
                <p:nvPr/>
              </p:nvSpPr>
              <p:spPr bwMode="auto">
                <a:xfrm rot="5400000">
                  <a:off x="4946029" y="1653880"/>
                  <a:ext cx="444375"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64" name="Gerade Verbindung mit Pfeil 163">
                  <a:extLst>
                    <a:ext uri="{FF2B5EF4-FFF2-40B4-BE49-F238E27FC236}">
                      <a16:creationId xmlns:a16="http://schemas.microsoft.com/office/drawing/2014/main" id="{EFB01558-8DD8-422F-9368-B9DE6BFF1452}"/>
                    </a:ext>
                  </a:extLst>
                </p:cNvPr>
                <p:cNvCxnSpPr/>
                <p:nvPr/>
              </p:nvCxnSpPr>
              <p:spPr bwMode="auto">
                <a:xfrm flipV="1">
                  <a:off x="4832759" y="2621131"/>
                  <a:ext cx="0" cy="246833"/>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 Verbindung mit Pfeil 164">
                  <a:extLst>
                    <a:ext uri="{FF2B5EF4-FFF2-40B4-BE49-F238E27FC236}">
                      <a16:creationId xmlns:a16="http://schemas.microsoft.com/office/drawing/2014/main" id="{2FAC29B1-14E1-4EED-A7CF-C0911CB0D184}"/>
                    </a:ext>
                  </a:extLst>
                </p:cNvPr>
                <p:cNvCxnSpPr/>
                <p:nvPr/>
              </p:nvCxnSpPr>
              <p:spPr bwMode="auto">
                <a:xfrm flipV="1">
                  <a:off x="5047098" y="2621131"/>
                  <a:ext cx="0" cy="4740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 Verbindung mit Pfeil 166">
                  <a:extLst>
                    <a:ext uri="{FF2B5EF4-FFF2-40B4-BE49-F238E27FC236}">
                      <a16:creationId xmlns:a16="http://schemas.microsoft.com/office/drawing/2014/main" id="{2BEE85F2-631A-41BF-AFA4-C4327A49DE01}"/>
                    </a:ext>
                  </a:extLst>
                </p:cNvPr>
                <p:cNvCxnSpPr/>
                <p:nvPr/>
              </p:nvCxnSpPr>
              <p:spPr bwMode="auto">
                <a:xfrm flipV="1">
                  <a:off x="5224898" y="2621131"/>
                  <a:ext cx="0" cy="69518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1021C1D7-8779-4829-9BB4-89AAFF3A6B8B}"/>
                    </a:ext>
                  </a:extLst>
                </p:cNvPr>
                <p:cNvCxnSpPr/>
                <p:nvPr/>
              </p:nvCxnSpPr>
              <p:spPr bwMode="auto">
                <a:xfrm>
                  <a:off x="4899418" y="1362345"/>
                  <a:ext cx="0" cy="60800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Gerade Verbindung mit Pfeil 3">
                  <a:extLst>
                    <a:ext uri="{FF2B5EF4-FFF2-40B4-BE49-F238E27FC236}">
                      <a16:creationId xmlns:a16="http://schemas.microsoft.com/office/drawing/2014/main" id="{1D3736BA-4259-411D-D105-EBED3F85B0D6}"/>
                    </a:ext>
                  </a:extLst>
                </p:cNvPr>
                <p:cNvCxnSpPr>
                  <a:stCxn id="12" idx="0"/>
                </p:cNvCxnSpPr>
                <p:nvPr/>
              </p:nvCxnSpPr>
              <p:spPr bwMode="auto">
                <a:xfrm flipH="1" flipV="1">
                  <a:off x="5402698" y="2621131"/>
                  <a:ext cx="10374" cy="9759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7" name="Gruppieren 26">
              <a:extLst>
                <a:ext uri="{FF2B5EF4-FFF2-40B4-BE49-F238E27FC236}">
                  <a16:creationId xmlns:a16="http://schemas.microsoft.com/office/drawing/2014/main" id="{3ACCCAD1-695A-7C5C-C76A-9B12D73EB86E}"/>
                </a:ext>
              </a:extLst>
            </p:cNvPr>
            <p:cNvGrpSpPr/>
            <p:nvPr/>
          </p:nvGrpSpPr>
          <p:grpSpPr>
            <a:xfrm>
              <a:off x="5262998" y="3597053"/>
              <a:ext cx="300148" cy="286736"/>
              <a:chOff x="5197010" y="3735511"/>
              <a:chExt cx="328036" cy="313378"/>
            </a:xfrm>
          </p:grpSpPr>
          <p:sp>
            <p:nvSpPr>
              <p:cNvPr id="12" name="Rechteck 11">
                <a:extLst>
                  <a:ext uri="{FF2B5EF4-FFF2-40B4-BE49-F238E27FC236}">
                    <a16:creationId xmlns:a16="http://schemas.microsoft.com/office/drawing/2014/main" id="{44195131-9088-E827-39CA-085C766F2E4E}"/>
                  </a:ext>
                </a:extLst>
              </p:cNvPr>
              <p:cNvSpPr/>
              <p:nvPr/>
            </p:nvSpPr>
            <p:spPr bwMode="auto">
              <a:xfrm>
                <a:off x="5197010" y="3735511"/>
                <a:ext cx="328036" cy="31337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2" name="Grafik 21" descr="Ein Bild, das Schwarz, Dunkelheit enthält.&#10;&#10;Automatisch generierte Beschreibung">
                <a:extLst>
                  <a:ext uri="{FF2B5EF4-FFF2-40B4-BE49-F238E27FC236}">
                    <a16:creationId xmlns:a16="http://schemas.microsoft.com/office/drawing/2014/main" id="{EFA5F5B1-A010-2DF2-2A77-C229674D1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9517" y="3786475"/>
                <a:ext cx="223032" cy="211450"/>
              </a:xfrm>
              <a:prstGeom prst="rect">
                <a:avLst/>
              </a:prstGeom>
            </p:spPr>
          </p:pic>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96503"/>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Funktionen und Nahtstellen des EMS müssen dringend EU-weit normiert werden!</a:t>
            </a:r>
            <a:endParaRPr lang="de-DE" altLang="de-DE" sz="1800" i="1" dirty="0">
              <a:solidFill>
                <a:srgbClr val="00B050"/>
              </a:solidFill>
            </a:endParaRPr>
          </a:p>
        </p:txBody>
      </p:sp>
    </p:spTree>
    <p:extLst>
      <p:ext uri="{BB962C8B-B14F-4D97-AF65-F5344CB8AC3E}">
        <p14:creationId xmlns:p14="http://schemas.microsoft.com/office/powerpoint/2010/main" val="351264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 calcmode="lin" valueType="num">
                                      <p:cBhvr additive="base">
                                        <p:cTn id="7" dur="1000" fill="hold"/>
                                        <p:tgtEl>
                                          <p:spTgt spid="272"/>
                                        </p:tgtEl>
                                        <p:attrNameLst>
                                          <p:attrName>ppt_x</p:attrName>
                                        </p:attrNameLst>
                                      </p:cBhvr>
                                      <p:tavLst>
                                        <p:tav tm="0">
                                          <p:val>
                                            <p:strVal val="1+#ppt_w/2"/>
                                          </p:val>
                                        </p:tav>
                                        <p:tav tm="100000">
                                          <p:val>
                                            <p:strVal val="#ppt_x"/>
                                          </p:val>
                                        </p:tav>
                                      </p:tavLst>
                                    </p:anim>
                                    <p:anim calcmode="lin" valueType="num">
                                      <p:cBhvr additive="base">
                                        <p:cTn id="8" dur="1000" fill="hold"/>
                                        <p:tgtEl>
                                          <p:spTgt spid="2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70"/>
                                        </p:tgtEl>
                                        <p:attrNameLst>
                                          <p:attrName>style.visibility</p:attrName>
                                        </p:attrNameLst>
                                      </p:cBhvr>
                                      <p:to>
                                        <p:strVal val="visible"/>
                                      </p:to>
                                    </p:set>
                                    <p:anim calcmode="lin" valueType="num">
                                      <p:cBhvr additive="base">
                                        <p:cTn id="13" dur="1000" fill="hold"/>
                                        <p:tgtEl>
                                          <p:spTgt spid="270"/>
                                        </p:tgtEl>
                                        <p:attrNameLst>
                                          <p:attrName>ppt_x</p:attrName>
                                        </p:attrNameLst>
                                      </p:cBhvr>
                                      <p:tavLst>
                                        <p:tav tm="0">
                                          <p:val>
                                            <p:strVal val="#ppt_x"/>
                                          </p:val>
                                        </p:tav>
                                        <p:tav tm="100000">
                                          <p:val>
                                            <p:strVal val="#ppt_x"/>
                                          </p:val>
                                        </p:tav>
                                      </p:tavLst>
                                    </p:anim>
                                    <p:anim calcmode="lin" valueType="num">
                                      <p:cBhvr additive="base">
                                        <p:cTn id="14" dur="1000" fill="hold"/>
                                        <p:tgtEl>
                                          <p:spTgt spid="27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ppt_x"/>
                                          </p:val>
                                        </p:tav>
                                        <p:tav tm="100000">
                                          <p:val>
                                            <p:strVal val="#ppt_x"/>
                                          </p:val>
                                        </p:tav>
                                      </p:tavLst>
                                    </p:anim>
                                    <p:anim calcmode="lin" valueType="num">
                                      <p:cBhvr additive="base">
                                        <p:cTn id="20"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24" name="Rechteck 72723">
            <a:extLst>
              <a:ext uri="{FF2B5EF4-FFF2-40B4-BE49-F238E27FC236}">
                <a16:creationId xmlns:a16="http://schemas.microsoft.com/office/drawing/2014/main" id="{E150CF9D-B2C7-F91B-7006-3D183549AF8C}"/>
              </a:ext>
            </a:extLst>
          </p:cNvPr>
          <p:cNvSpPr/>
          <p:nvPr/>
        </p:nvSpPr>
        <p:spPr bwMode="auto">
          <a:xfrm>
            <a:off x="112404" y="1497446"/>
            <a:ext cx="9721960" cy="454253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(7)</a:t>
            </a:r>
          </a:p>
          <a:p>
            <a:r>
              <a:rPr lang="de-DE" altLang="de-DE" sz="2000" dirty="0" err="1">
                <a:solidFill>
                  <a:schemeClr val="bg1"/>
                </a:solidFill>
              </a:rPr>
              <a:t>ProSumer</a:t>
            </a:r>
            <a:r>
              <a:rPr lang="de-DE" altLang="de-DE" sz="2000" dirty="0">
                <a:solidFill>
                  <a:schemeClr val="bg1"/>
                </a:solidFill>
              </a:rPr>
              <a:t> (1), das Energie-Management-System (EMS)</a:t>
            </a: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60960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60960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432906" y="913638"/>
            <a:ext cx="1000595" cy="307777"/>
          </a:xfrm>
          <a:prstGeom prst="rect">
            <a:avLst/>
          </a:prstGeom>
          <a:noFill/>
        </p:spPr>
        <p:txBody>
          <a:bodyPr wrap="none" rtlCol="0">
            <a:spAutoFit/>
          </a:bodyPr>
          <a:lstStyle/>
          <a:p>
            <a:r>
              <a:rPr lang="de-DE" sz="1400" dirty="0"/>
              <a:t>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432906" y="1189669"/>
            <a:ext cx="1000595" cy="307777"/>
          </a:xfrm>
          <a:prstGeom prst="rect">
            <a:avLst/>
          </a:prstGeom>
          <a:noFill/>
        </p:spPr>
        <p:txBody>
          <a:bodyPr wrap="none" rtlCol="0">
            <a:spAutoFit/>
          </a:bodyPr>
          <a:lstStyle/>
          <a:p>
            <a:r>
              <a:rPr lang="de-DE" sz="1400" dirty="0"/>
              <a:t>Datennetz</a:t>
            </a:r>
          </a:p>
        </p:txBody>
      </p:sp>
      <p:cxnSp>
        <p:nvCxnSpPr>
          <p:cNvPr id="145" name="Gerader Verbinder 144">
            <a:extLst>
              <a:ext uri="{FF2B5EF4-FFF2-40B4-BE49-F238E27FC236}">
                <a16:creationId xmlns:a16="http://schemas.microsoft.com/office/drawing/2014/main" id="{D4220D75-3BEF-4F3F-A602-D49363ED4B9D}"/>
              </a:ext>
            </a:extLst>
          </p:cNvPr>
          <p:cNvCxnSpPr/>
          <p:nvPr/>
        </p:nvCxnSpPr>
        <p:spPr bwMode="auto">
          <a:xfrm>
            <a:off x="2875860" y="1349866"/>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1984343" y="1087846"/>
            <a:ext cx="0" cy="105789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943832"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 name="Rechteck: abgerundete Ecken 1">
            <a:extLst>
              <a:ext uri="{FF2B5EF4-FFF2-40B4-BE49-F238E27FC236}">
                <a16:creationId xmlns:a16="http://schemas.microsoft.com/office/drawing/2014/main" id="{5805ACD8-3270-5959-25ED-7843A985F7CD}"/>
              </a:ext>
            </a:extLst>
          </p:cNvPr>
          <p:cNvSpPr/>
          <p:nvPr/>
        </p:nvSpPr>
        <p:spPr bwMode="auto">
          <a:xfrm>
            <a:off x="1453256" y="2157992"/>
            <a:ext cx="1991979" cy="930358"/>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Textfeld 18">
            <a:extLst>
              <a:ext uri="{FF2B5EF4-FFF2-40B4-BE49-F238E27FC236}">
                <a16:creationId xmlns:a16="http://schemas.microsoft.com/office/drawing/2014/main" id="{DF3DD43A-59F6-F743-217D-765BBF9AF175}"/>
              </a:ext>
            </a:extLst>
          </p:cNvPr>
          <p:cNvSpPr txBox="1"/>
          <p:nvPr/>
        </p:nvSpPr>
        <p:spPr>
          <a:xfrm>
            <a:off x="2592191" y="2343049"/>
            <a:ext cx="631904" cy="523220"/>
          </a:xfrm>
          <a:prstGeom prst="rect">
            <a:avLst/>
          </a:prstGeom>
          <a:noFill/>
        </p:spPr>
        <p:txBody>
          <a:bodyPr wrap="none" rtlCol="0">
            <a:spAutoFit/>
          </a:bodyPr>
          <a:lstStyle/>
          <a:p>
            <a:pPr algn="ctr"/>
            <a:r>
              <a:rPr lang="de-DE" sz="1400" dirty="0"/>
              <a:t>Gate-</a:t>
            </a:r>
          </a:p>
          <a:p>
            <a:pPr algn="ctr"/>
            <a:r>
              <a:rPr lang="de-DE" sz="1400" dirty="0" err="1"/>
              <a:t>way</a:t>
            </a:r>
            <a:endParaRPr lang="de-DE" sz="1400" dirty="0"/>
          </a:p>
        </p:txBody>
      </p:sp>
      <p:cxnSp>
        <p:nvCxnSpPr>
          <p:cNvPr id="4" name="Gerader Verbinder 3">
            <a:extLst>
              <a:ext uri="{FF2B5EF4-FFF2-40B4-BE49-F238E27FC236}">
                <a16:creationId xmlns:a16="http://schemas.microsoft.com/office/drawing/2014/main" id="{C1084EFA-6125-0C60-EB08-03BF50547718}"/>
              </a:ext>
            </a:extLst>
          </p:cNvPr>
          <p:cNvCxnSpPr>
            <a:stCxn id="2" idx="0"/>
            <a:endCxn id="2" idx="2"/>
          </p:cNvCxnSpPr>
          <p:nvPr/>
        </p:nvCxnSpPr>
        <p:spPr bwMode="auto">
          <a:xfrm>
            <a:off x="2449246" y="2157992"/>
            <a:ext cx="0" cy="930358"/>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EEF770B2-593E-6EB1-D81F-70287B8A515E}"/>
              </a:ext>
            </a:extLst>
          </p:cNvPr>
          <p:cNvSpPr txBox="1"/>
          <p:nvPr/>
        </p:nvSpPr>
        <p:spPr>
          <a:xfrm>
            <a:off x="1656020" y="2343049"/>
            <a:ext cx="662361" cy="523220"/>
          </a:xfrm>
          <a:prstGeom prst="rect">
            <a:avLst/>
          </a:prstGeom>
          <a:noFill/>
        </p:spPr>
        <p:txBody>
          <a:bodyPr wrap="none" rtlCol="0">
            <a:spAutoFit/>
          </a:bodyPr>
          <a:lstStyle/>
          <a:p>
            <a:pPr algn="ctr"/>
            <a:r>
              <a:rPr lang="de-DE" sz="1400" dirty="0"/>
              <a:t>Smart</a:t>
            </a:r>
          </a:p>
          <a:p>
            <a:pPr algn="ctr"/>
            <a:r>
              <a:rPr lang="de-DE" sz="1400" dirty="0"/>
              <a:t>Meter</a:t>
            </a:r>
          </a:p>
        </p:txBody>
      </p:sp>
      <p:cxnSp>
        <p:nvCxnSpPr>
          <p:cNvPr id="37" name="Gerader Verbinder 36">
            <a:extLst>
              <a:ext uri="{FF2B5EF4-FFF2-40B4-BE49-F238E27FC236}">
                <a16:creationId xmlns:a16="http://schemas.microsoft.com/office/drawing/2014/main" id="{291C1C56-E255-CEC2-3D41-ECBE4D01633F}"/>
              </a:ext>
            </a:extLst>
          </p:cNvPr>
          <p:cNvCxnSpPr/>
          <p:nvPr/>
        </p:nvCxnSpPr>
        <p:spPr bwMode="auto">
          <a:xfrm>
            <a:off x="1790299" y="3955640"/>
            <a:ext cx="750792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feld 38">
            <a:extLst>
              <a:ext uri="{FF2B5EF4-FFF2-40B4-BE49-F238E27FC236}">
                <a16:creationId xmlns:a16="http://schemas.microsoft.com/office/drawing/2014/main" id="{910F2429-8EC4-1A93-ACA4-E251425C2B6A}"/>
              </a:ext>
            </a:extLst>
          </p:cNvPr>
          <p:cNvSpPr txBox="1"/>
          <p:nvPr/>
        </p:nvSpPr>
        <p:spPr>
          <a:xfrm>
            <a:off x="222265" y="3766777"/>
            <a:ext cx="1478290" cy="307777"/>
          </a:xfrm>
          <a:prstGeom prst="rect">
            <a:avLst/>
          </a:prstGeom>
          <a:noFill/>
        </p:spPr>
        <p:txBody>
          <a:bodyPr wrap="none" rtlCol="0">
            <a:spAutoFit/>
          </a:bodyPr>
          <a:lstStyle/>
          <a:p>
            <a:r>
              <a:rPr lang="de-DE" sz="1400" dirty="0"/>
              <a:t>Haus-Stromnetz</a:t>
            </a:r>
          </a:p>
        </p:txBody>
      </p:sp>
      <p:grpSp>
        <p:nvGrpSpPr>
          <p:cNvPr id="41" name="Gruppieren 40">
            <a:extLst>
              <a:ext uri="{FF2B5EF4-FFF2-40B4-BE49-F238E27FC236}">
                <a16:creationId xmlns:a16="http://schemas.microsoft.com/office/drawing/2014/main" id="{0F8BBF1F-4F47-8FCA-5C1D-9CF961F95245}"/>
              </a:ext>
            </a:extLst>
          </p:cNvPr>
          <p:cNvGrpSpPr/>
          <p:nvPr/>
        </p:nvGrpSpPr>
        <p:grpSpPr>
          <a:xfrm>
            <a:off x="8331725" y="5106069"/>
            <a:ext cx="860309" cy="462686"/>
            <a:chOff x="10837564" y="1643045"/>
            <a:chExt cx="3320770" cy="1785955"/>
          </a:xfrm>
        </p:grpSpPr>
        <p:sp>
          <p:nvSpPr>
            <p:cNvPr id="42" name="Freihandform: Form 41">
              <a:extLst>
                <a:ext uri="{FF2B5EF4-FFF2-40B4-BE49-F238E27FC236}">
                  <a16:creationId xmlns:a16="http://schemas.microsoft.com/office/drawing/2014/main" id="{E6208189-1284-75D3-1C4F-A53AB6397C1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3" name="Gruppieren 42">
              <a:extLst>
                <a:ext uri="{FF2B5EF4-FFF2-40B4-BE49-F238E27FC236}">
                  <a16:creationId xmlns:a16="http://schemas.microsoft.com/office/drawing/2014/main" id="{E5227234-ADBA-7836-27D7-48FB3186C7E0}"/>
                </a:ext>
              </a:extLst>
            </p:cNvPr>
            <p:cNvGrpSpPr/>
            <p:nvPr/>
          </p:nvGrpSpPr>
          <p:grpSpPr>
            <a:xfrm>
              <a:off x="11264559" y="1884626"/>
              <a:ext cx="2344763" cy="1302791"/>
              <a:chOff x="8364915" y="3815016"/>
              <a:chExt cx="897300" cy="528571"/>
            </a:xfrm>
          </p:grpSpPr>
          <p:sp>
            <p:nvSpPr>
              <p:cNvPr id="44" name="Freihandform: Form 43">
                <a:extLst>
                  <a:ext uri="{FF2B5EF4-FFF2-40B4-BE49-F238E27FC236}">
                    <a16:creationId xmlns:a16="http://schemas.microsoft.com/office/drawing/2014/main" id="{728822CB-6B94-D463-11A9-CBE72CFB4102}"/>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5" name="Freihandform: Form 44">
                <a:extLst>
                  <a:ext uri="{FF2B5EF4-FFF2-40B4-BE49-F238E27FC236}">
                    <a16:creationId xmlns:a16="http://schemas.microsoft.com/office/drawing/2014/main" id="{78915CF2-EEF7-E786-9476-ECE915C7B2D0}"/>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7" name="Freihandform: Form 46">
                <a:extLst>
                  <a:ext uri="{FF2B5EF4-FFF2-40B4-BE49-F238E27FC236}">
                    <a16:creationId xmlns:a16="http://schemas.microsoft.com/office/drawing/2014/main" id="{98FE3F3B-890E-3884-8C6A-38B3D204529C}"/>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8" name="Freihandform: Form 47">
                <a:extLst>
                  <a:ext uri="{FF2B5EF4-FFF2-40B4-BE49-F238E27FC236}">
                    <a16:creationId xmlns:a16="http://schemas.microsoft.com/office/drawing/2014/main" id="{99519CA0-CF76-3F4D-6264-DE22E647CEB0}"/>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52" name="Grafik 51">
            <a:extLst>
              <a:ext uri="{FF2B5EF4-FFF2-40B4-BE49-F238E27FC236}">
                <a16:creationId xmlns:a16="http://schemas.microsoft.com/office/drawing/2014/main" id="{8C14F1C0-410F-EA27-B685-F3A9783D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509" y="4808101"/>
            <a:ext cx="860309" cy="860309"/>
          </a:xfrm>
          <a:prstGeom prst="rect">
            <a:avLst/>
          </a:prstGeom>
        </p:spPr>
      </p:pic>
      <p:pic>
        <p:nvPicPr>
          <p:cNvPr id="53" name="Grafik 52">
            <a:extLst>
              <a:ext uri="{FF2B5EF4-FFF2-40B4-BE49-F238E27FC236}">
                <a16:creationId xmlns:a16="http://schemas.microsoft.com/office/drawing/2014/main" id="{8586D6D2-9B52-9EAC-B249-DB676C946B54}"/>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7744124" y="5025237"/>
            <a:ext cx="340430" cy="584042"/>
          </a:xfrm>
          <a:prstGeom prst="rect">
            <a:avLst/>
          </a:prstGeom>
        </p:spPr>
      </p:pic>
      <p:pic>
        <p:nvPicPr>
          <p:cNvPr id="54" name="Grafik 53">
            <a:extLst>
              <a:ext uri="{FF2B5EF4-FFF2-40B4-BE49-F238E27FC236}">
                <a16:creationId xmlns:a16="http://schemas.microsoft.com/office/drawing/2014/main" id="{EF532744-EC00-26BF-6874-141D92E4491E}"/>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6535044" y="5118438"/>
            <a:ext cx="860309" cy="375518"/>
          </a:xfrm>
          <a:prstGeom prst="rect">
            <a:avLst/>
          </a:prstGeom>
        </p:spPr>
      </p:pic>
      <p:pic>
        <p:nvPicPr>
          <p:cNvPr id="55" name="Grafik 54">
            <a:extLst>
              <a:ext uri="{FF2B5EF4-FFF2-40B4-BE49-F238E27FC236}">
                <a16:creationId xmlns:a16="http://schemas.microsoft.com/office/drawing/2014/main" id="{EB51EDD2-FD3C-AC99-38FB-D7798B902C94}"/>
              </a:ext>
            </a:extLst>
          </p:cNvPr>
          <p:cNvPicPr>
            <a:picLocks noChangeAspect="1"/>
          </p:cNvPicPr>
          <p:nvPr/>
        </p:nvPicPr>
        <p:blipFill rotWithShape="1">
          <a:blip r:embed="rId6">
            <a:extLst>
              <a:ext uri="{28A0092B-C50C-407E-A947-70E740481C1C}">
                <a14:useLocalDpi xmlns:a14="http://schemas.microsoft.com/office/drawing/2010/main" val="0"/>
              </a:ext>
            </a:extLst>
          </a:blip>
          <a:srcRect l="31639" t="24627" r="31391" b="25716"/>
          <a:stretch/>
        </p:blipFill>
        <p:spPr>
          <a:xfrm>
            <a:off x="3876543" y="4947919"/>
            <a:ext cx="423723" cy="569127"/>
          </a:xfrm>
          <a:prstGeom prst="rect">
            <a:avLst/>
          </a:prstGeom>
        </p:spPr>
      </p:pic>
      <p:pic>
        <p:nvPicPr>
          <p:cNvPr id="56" name="Grafik 55">
            <a:extLst>
              <a:ext uri="{FF2B5EF4-FFF2-40B4-BE49-F238E27FC236}">
                <a16:creationId xmlns:a16="http://schemas.microsoft.com/office/drawing/2014/main" id="{3D3F1ED4-57CA-555A-8115-E415C131D265}"/>
              </a:ext>
            </a:extLst>
          </p:cNvPr>
          <p:cNvPicPr>
            <a:picLocks noChangeAspect="1"/>
          </p:cNvPicPr>
          <p:nvPr/>
        </p:nvPicPr>
        <p:blipFill rotWithShape="1">
          <a:blip r:embed="rId6">
            <a:extLst>
              <a:ext uri="{28A0092B-C50C-407E-A947-70E740481C1C}">
                <a14:useLocalDpi xmlns:a14="http://schemas.microsoft.com/office/drawing/2010/main" val="0"/>
              </a:ext>
            </a:extLst>
          </a:blip>
          <a:srcRect l="6186" t="29360" r="81092" b="53879"/>
          <a:stretch/>
        </p:blipFill>
        <p:spPr>
          <a:xfrm>
            <a:off x="2449246" y="4957201"/>
            <a:ext cx="397075" cy="523141"/>
          </a:xfrm>
          <a:prstGeom prst="rect">
            <a:avLst/>
          </a:prstGeom>
        </p:spPr>
      </p:pic>
      <p:sp>
        <p:nvSpPr>
          <p:cNvPr id="57" name="Textfeld 56">
            <a:extLst>
              <a:ext uri="{FF2B5EF4-FFF2-40B4-BE49-F238E27FC236}">
                <a16:creationId xmlns:a16="http://schemas.microsoft.com/office/drawing/2014/main" id="{1B099C1E-013B-C1B1-C3C5-9F5468881B71}"/>
              </a:ext>
            </a:extLst>
          </p:cNvPr>
          <p:cNvSpPr txBox="1"/>
          <p:nvPr/>
        </p:nvSpPr>
        <p:spPr>
          <a:xfrm>
            <a:off x="2204392" y="5639871"/>
            <a:ext cx="886781" cy="400110"/>
          </a:xfrm>
          <a:prstGeom prst="rect">
            <a:avLst/>
          </a:prstGeom>
          <a:noFill/>
        </p:spPr>
        <p:txBody>
          <a:bodyPr wrap="none" rtlCol="0">
            <a:spAutoFit/>
          </a:bodyPr>
          <a:lstStyle/>
          <a:p>
            <a:pPr algn="ctr"/>
            <a:r>
              <a:rPr lang="de-DE" sz="1000" dirty="0"/>
              <a:t>einfache</a:t>
            </a:r>
            <a:br>
              <a:rPr lang="de-DE" sz="1000" dirty="0"/>
            </a:br>
            <a:r>
              <a:rPr lang="de-DE" sz="1000" dirty="0"/>
              <a:t>Verbraucher</a:t>
            </a:r>
          </a:p>
        </p:txBody>
      </p:sp>
      <p:sp>
        <p:nvSpPr>
          <p:cNvPr id="58" name="Textfeld 57">
            <a:extLst>
              <a:ext uri="{FF2B5EF4-FFF2-40B4-BE49-F238E27FC236}">
                <a16:creationId xmlns:a16="http://schemas.microsoft.com/office/drawing/2014/main" id="{DDB41671-E97C-2416-A784-BDD050FF082E}"/>
              </a:ext>
            </a:extLst>
          </p:cNvPr>
          <p:cNvSpPr txBox="1"/>
          <p:nvPr/>
        </p:nvSpPr>
        <p:spPr>
          <a:xfrm>
            <a:off x="3613927" y="5639871"/>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sp>
        <p:nvSpPr>
          <p:cNvPr id="59" name="Textfeld 58">
            <a:extLst>
              <a:ext uri="{FF2B5EF4-FFF2-40B4-BE49-F238E27FC236}">
                <a16:creationId xmlns:a16="http://schemas.microsoft.com/office/drawing/2014/main" id="{08C84AEF-4218-8B39-C082-69F1647AE067}"/>
              </a:ext>
            </a:extLst>
          </p:cNvPr>
          <p:cNvSpPr txBox="1"/>
          <p:nvPr/>
        </p:nvSpPr>
        <p:spPr>
          <a:xfrm>
            <a:off x="6405590" y="5639871"/>
            <a:ext cx="1172116" cy="553998"/>
          </a:xfrm>
          <a:prstGeom prst="rect">
            <a:avLst/>
          </a:prstGeom>
          <a:noFill/>
        </p:spPr>
        <p:txBody>
          <a:bodyPr wrap="none" rtlCol="0">
            <a:spAutoFit/>
          </a:bodyPr>
          <a:lstStyle/>
          <a:p>
            <a:pPr algn="ctr"/>
            <a:r>
              <a:rPr lang="de-DE" sz="1000" dirty="0" err="1"/>
              <a:t>PkW</a:t>
            </a:r>
            <a:r>
              <a:rPr lang="de-DE" sz="1000" dirty="0"/>
              <a:t>-Schwarm-</a:t>
            </a:r>
            <a:br>
              <a:rPr lang="de-DE" sz="1000" dirty="0"/>
            </a:br>
            <a:r>
              <a:rPr lang="de-DE" sz="1000" dirty="0" err="1"/>
              <a:t>speicher</a:t>
            </a:r>
            <a:r>
              <a:rPr lang="de-DE" sz="1000" dirty="0"/>
              <a:t> (V2H/G)</a:t>
            </a:r>
          </a:p>
          <a:p>
            <a:pPr algn="ctr"/>
            <a:endParaRPr lang="de-DE" sz="1000" dirty="0"/>
          </a:p>
        </p:txBody>
      </p:sp>
      <p:sp>
        <p:nvSpPr>
          <p:cNvPr id="60" name="Textfeld 59">
            <a:extLst>
              <a:ext uri="{FF2B5EF4-FFF2-40B4-BE49-F238E27FC236}">
                <a16:creationId xmlns:a16="http://schemas.microsoft.com/office/drawing/2014/main" id="{86DDCD06-6BD7-66FB-AAE6-F7F3305FBBC1}"/>
              </a:ext>
            </a:extLst>
          </p:cNvPr>
          <p:cNvSpPr txBox="1"/>
          <p:nvPr/>
        </p:nvSpPr>
        <p:spPr>
          <a:xfrm>
            <a:off x="4802865" y="5639871"/>
            <a:ext cx="1519968" cy="400110"/>
          </a:xfrm>
          <a:prstGeom prst="rect">
            <a:avLst/>
          </a:prstGeom>
          <a:noFill/>
        </p:spPr>
        <p:txBody>
          <a:bodyPr wrap="none" rtlCol="0">
            <a:spAutoFit/>
          </a:bodyPr>
          <a:lstStyle/>
          <a:p>
            <a:pPr algn="ctr"/>
            <a:r>
              <a:rPr lang="de-DE" sz="1000" dirty="0"/>
              <a:t>WPPE mit</a:t>
            </a:r>
            <a:br>
              <a:rPr lang="de-DE" sz="1000" dirty="0"/>
            </a:br>
            <a:r>
              <a:rPr lang="de-DE" sz="1000" dirty="0"/>
              <a:t>Wasser-/Pufferspeicher</a:t>
            </a:r>
          </a:p>
        </p:txBody>
      </p:sp>
      <p:cxnSp>
        <p:nvCxnSpPr>
          <p:cNvPr id="62" name="Gerader Verbinder 61">
            <a:extLst>
              <a:ext uri="{FF2B5EF4-FFF2-40B4-BE49-F238E27FC236}">
                <a16:creationId xmlns:a16="http://schemas.microsoft.com/office/drawing/2014/main" id="{E940292A-FC5C-2CD5-1282-B265D32C0B14}"/>
              </a:ext>
            </a:extLst>
          </p:cNvPr>
          <p:cNvCxnSpPr>
            <a:cxnSpLocks/>
          </p:cNvCxnSpPr>
          <p:nvPr/>
        </p:nvCxnSpPr>
        <p:spPr bwMode="auto">
          <a:xfrm>
            <a:off x="5411267" y="3942963"/>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703779C4-AA76-2AFE-F340-DF93661483FD}"/>
              </a:ext>
            </a:extLst>
          </p:cNvPr>
          <p:cNvSpPr/>
          <p:nvPr/>
        </p:nvSpPr>
        <p:spPr bwMode="auto">
          <a:xfrm>
            <a:off x="5370756" y="390608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9" name="Gerader Verbinder 68">
            <a:extLst>
              <a:ext uri="{FF2B5EF4-FFF2-40B4-BE49-F238E27FC236}">
                <a16:creationId xmlns:a16="http://schemas.microsoft.com/office/drawing/2014/main" id="{FB30CA94-607C-BDEF-5AF4-E2966D8AD59D}"/>
              </a:ext>
            </a:extLst>
          </p:cNvPr>
          <p:cNvCxnSpPr>
            <a:cxnSpLocks/>
          </p:cNvCxnSpPr>
          <p:nvPr/>
        </p:nvCxnSpPr>
        <p:spPr bwMode="auto">
          <a:xfrm>
            <a:off x="4033916" y="3942963"/>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Ellipse 69">
            <a:extLst>
              <a:ext uri="{FF2B5EF4-FFF2-40B4-BE49-F238E27FC236}">
                <a16:creationId xmlns:a16="http://schemas.microsoft.com/office/drawing/2014/main" id="{73A4B088-28A3-065E-EED2-51C566AB80C4}"/>
              </a:ext>
            </a:extLst>
          </p:cNvPr>
          <p:cNvSpPr/>
          <p:nvPr/>
        </p:nvSpPr>
        <p:spPr bwMode="auto">
          <a:xfrm>
            <a:off x="3993405" y="390608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1" name="Gerader Verbinder 70">
            <a:extLst>
              <a:ext uri="{FF2B5EF4-FFF2-40B4-BE49-F238E27FC236}">
                <a16:creationId xmlns:a16="http://schemas.microsoft.com/office/drawing/2014/main" id="{E08898CC-984B-14BE-6959-C7BD8C608BDF}"/>
              </a:ext>
            </a:extLst>
          </p:cNvPr>
          <p:cNvCxnSpPr>
            <a:cxnSpLocks/>
          </p:cNvCxnSpPr>
          <p:nvPr/>
        </p:nvCxnSpPr>
        <p:spPr bwMode="auto">
          <a:xfrm>
            <a:off x="6935667" y="3942963"/>
            <a:ext cx="0" cy="11631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Ellipse 71">
            <a:extLst>
              <a:ext uri="{FF2B5EF4-FFF2-40B4-BE49-F238E27FC236}">
                <a16:creationId xmlns:a16="http://schemas.microsoft.com/office/drawing/2014/main" id="{A62B6B2D-F3CC-1454-F2E9-07729F129278}"/>
              </a:ext>
            </a:extLst>
          </p:cNvPr>
          <p:cNvSpPr/>
          <p:nvPr/>
        </p:nvSpPr>
        <p:spPr bwMode="auto">
          <a:xfrm>
            <a:off x="6895156" y="390608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3" name="Gerader Verbinder 72">
            <a:extLst>
              <a:ext uri="{FF2B5EF4-FFF2-40B4-BE49-F238E27FC236}">
                <a16:creationId xmlns:a16="http://schemas.microsoft.com/office/drawing/2014/main" id="{3AB5C7EC-52BD-C463-107F-A12AEAF727C7}"/>
              </a:ext>
            </a:extLst>
          </p:cNvPr>
          <p:cNvCxnSpPr>
            <a:cxnSpLocks/>
          </p:cNvCxnSpPr>
          <p:nvPr/>
        </p:nvCxnSpPr>
        <p:spPr bwMode="auto">
          <a:xfrm>
            <a:off x="7870066" y="3942963"/>
            <a:ext cx="0" cy="11010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Ellipse 73">
            <a:extLst>
              <a:ext uri="{FF2B5EF4-FFF2-40B4-BE49-F238E27FC236}">
                <a16:creationId xmlns:a16="http://schemas.microsoft.com/office/drawing/2014/main" id="{CFC3D3E1-E950-B788-2F98-9A07CFBC2527}"/>
              </a:ext>
            </a:extLst>
          </p:cNvPr>
          <p:cNvSpPr/>
          <p:nvPr/>
        </p:nvSpPr>
        <p:spPr bwMode="auto">
          <a:xfrm>
            <a:off x="7829555" y="390608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5" name="Gerader Verbinder 74">
            <a:extLst>
              <a:ext uri="{FF2B5EF4-FFF2-40B4-BE49-F238E27FC236}">
                <a16:creationId xmlns:a16="http://schemas.microsoft.com/office/drawing/2014/main" id="{6E82F03A-23D0-81CD-E384-AFB193A4D765}"/>
              </a:ext>
            </a:extLst>
          </p:cNvPr>
          <p:cNvCxnSpPr>
            <a:cxnSpLocks/>
          </p:cNvCxnSpPr>
          <p:nvPr/>
        </p:nvCxnSpPr>
        <p:spPr bwMode="auto">
          <a:xfrm>
            <a:off x="8568614" y="3942963"/>
            <a:ext cx="0" cy="11631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D1F4146A-1543-5B42-F589-F92A7B4F5A90}"/>
              </a:ext>
            </a:extLst>
          </p:cNvPr>
          <p:cNvSpPr/>
          <p:nvPr/>
        </p:nvSpPr>
        <p:spPr bwMode="auto">
          <a:xfrm>
            <a:off x="8528103" y="390608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7" name="Gerader Verbinder 76">
            <a:extLst>
              <a:ext uri="{FF2B5EF4-FFF2-40B4-BE49-F238E27FC236}">
                <a16:creationId xmlns:a16="http://schemas.microsoft.com/office/drawing/2014/main" id="{EA8D879C-160D-9F47-B218-9C7CCDD42419}"/>
              </a:ext>
            </a:extLst>
          </p:cNvPr>
          <p:cNvCxnSpPr>
            <a:cxnSpLocks/>
          </p:cNvCxnSpPr>
          <p:nvPr/>
        </p:nvCxnSpPr>
        <p:spPr bwMode="auto">
          <a:xfrm>
            <a:off x="2693014" y="3942963"/>
            <a:ext cx="0" cy="108227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Ellipse 77">
            <a:extLst>
              <a:ext uri="{FF2B5EF4-FFF2-40B4-BE49-F238E27FC236}">
                <a16:creationId xmlns:a16="http://schemas.microsoft.com/office/drawing/2014/main" id="{CE01B81E-AE59-0C87-EBD4-A4EE33B681DC}"/>
              </a:ext>
            </a:extLst>
          </p:cNvPr>
          <p:cNvSpPr/>
          <p:nvPr/>
        </p:nvSpPr>
        <p:spPr bwMode="auto">
          <a:xfrm>
            <a:off x="2652503" y="390608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1" name="Gerader Verbinder 120">
            <a:extLst>
              <a:ext uri="{FF2B5EF4-FFF2-40B4-BE49-F238E27FC236}">
                <a16:creationId xmlns:a16="http://schemas.microsoft.com/office/drawing/2014/main" id="{6951BB67-7915-D9CE-3EC9-756F9BF53DFC}"/>
              </a:ext>
            </a:extLst>
          </p:cNvPr>
          <p:cNvCxnSpPr>
            <a:cxnSpLocks/>
          </p:cNvCxnSpPr>
          <p:nvPr/>
        </p:nvCxnSpPr>
        <p:spPr bwMode="auto">
          <a:xfrm>
            <a:off x="1993969" y="3084206"/>
            <a:ext cx="0" cy="8714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Ellipse 121">
            <a:extLst>
              <a:ext uri="{FF2B5EF4-FFF2-40B4-BE49-F238E27FC236}">
                <a16:creationId xmlns:a16="http://schemas.microsoft.com/office/drawing/2014/main" id="{3C34E12F-AB8D-D580-1D60-98688A4E04B0}"/>
              </a:ext>
            </a:extLst>
          </p:cNvPr>
          <p:cNvSpPr/>
          <p:nvPr/>
        </p:nvSpPr>
        <p:spPr bwMode="auto">
          <a:xfrm>
            <a:off x="1953957" y="390608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Textfeld 152">
            <a:extLst>
              <a:ext uri="{FF2B5EF4-FFF2-40B4-BE49-F238E27FC236}">
                <a16:creationId xmlns:a16="http://schemas.microsoft.com/office/drawing/2014/main" id="{16F25056-ED52-89D6-B544-C3D9BBE7970F}"/>
              </a:ext>
            </a:extLst>
          </p:cNvPr>
          <p:cNvSpPr txBox="1"/>
          <p:nvPr/>
        </p:nvSpPr>
        <p:spPr>
          <a:xfrm>
            <a:off x="170201" y="2198683"/>
            <a:ext cx="1335174" cy="461665"/>
          </a:xfrm>
          <a:prstGeom prst="rect">
            <a:avLst/>
          </a:prstGeom>
          <a:noFill/>
        </p:spPr>
        <p:txBody>
          <a:bodyPr wrap="none" rtlCol="0">
            <a:spAutoFit/>
          </a:bodyPr>
          <a:lstStyle/>
          <a:p>
            <a:pPr algn="r"/>
            <a:r>
              <a:rPr lang="de-DE" sz="1200" dirty="0"/>
              <a:t>- ermittelt</a:t>
            </a:r>
            <a:br>
              <a:rPr lang="de-DE" sz="1200" dirty="0"/>
            </a:br>
            <a:r>
              <a:rPr lang="de-DE" sz="1200" dirty="0"/>
              <a:t>Verbrauchswerte</a:t>
            </a:r>
          </a:p>
        </p:txBody>
      </p:sp>
      <p:sp>
        <p:nvSpPr>
          <p:cNvPr id="155" name="Textfeld 154">
            <a:extLst>
              <a:ext uri="{FF2B5EF4-FFF2-40B4-BE49-F238E27FC236}">
                <a16:creationId xmlns:a16="http://schemas.microsoft.com/office/drawing/2014/main" id="{09DB44E0-C2A8-72C3-BA19-F98F9C41C4E0}"/>
              </a:ext>
            </a:extLst>
          </p:cNvPr>
          <p:cNvSpPr txBox="1"/>
          <p:nvPr/>
        </p:nvSpPr>
        <p:spPr>
          <a:xfrm>
            <a:off x="7701608" y="5712709"/>
            <a:ext cx="1539204" cy="246221"/>
          </a:xfrm>
          <a:prstGeom prst="rect">
            <a:avLst/>
          </a:prstGeom>
          <a:noFill/>
        </p:spPr>
        <p:txBody>
          <a:bodyPr wrap="none" rtlCol="0">
            <a:spAutoFit/>
          </a:bodyPr>
          <a:lstStyle/>
          <a:p>
            <a:pPr algn="ctr"/>
            <a:r>
              <a:rPr lang="de-DE" sz="1000" dirty="0"/>
              <a:t>PV-Anlage mit Speicher</a:t>
            </a:r>
          </a:p>
        </p:txBody>
      </p:sp>
      <p:grpSp>
        <p:nvGrpSpPr>
          <p:cNvPr id="72723" name="Gruppieren 72722">
            <a:extLst>
              <a:ext uri="{FF2B5EF4-FFF2-40B4-BE49-F238E27FC236}">
                <a16:creationId xmlns:a16="http://schemas.microsoft.com/office/drawing/2014/main" id="{22A541F5-F096-7A5B-0E73-7A90BE1C8E24}"/>
              </a:ext>
            </a:extLst>
          </p:cNvPr>
          <p:cNvGrpSpPr/>
          <p:nvPr/>
        </p:nvGrpSpPr>
        <p:grpSpPr>
          <a:xfrm>
            <a:off x="192280" y="2064998"/>
            <a:ext cx="9626967" cy="3053440"/>
            <a:chOff x="192280" y="2064998"/>
            <a:chExt cx="9626967" cy="3053440"/>
          </a:xfrm>
        </p:grpSpPr>
        <p:cxnSp>
          <p:nvCxnSpPr>
            <p:cNvPr id="83" name="Gerader Verbinder 82">
              <a:extLst>
                <a:ext uri="{FF2B5EF4-FFF2-40B4-BE49-F238E27FC236}">
                  <a16:creationId xmlns:a16="http://schemas.microsoft.com/office/drawing/2014/main" id="{DB91B626-B107-8F0F-EE75-40A94B2AA475}"/>
                </a:ext>
              </a:extLst>
            </p:cNvPr>
            <p:cNvCxnSpPr/>
            <p:nvPr/>
          </p:nvCxnSpPr>
          <p:spPr bwMode="auto">
            <a:xfrm>
              <a:off x="5640633" y="3084206"/>
              <a:ext cx="0" cy="112543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2722" name="Gruppieren 72721">
              <a:extLst>
                <a:ext uri="{FF2B5EF4-FFF2-40B4-BE49-F238E27FC236}">
                  <a16:creationId xmlns:a16="http://schemas.microsoft.com/office/drawing/2014/main" id="{7556D338-3BCC-9B4B-178C-0A8B9EFDFD4B}"/>
                </a:ext>
              </a:extLst>
            </p:cNvPr>
            <p:cNvGrpSpPr/>
            <p:nvPr/>
          </p:nvGrpSpPr>
          <p:grpSpPr>
            <a:xfrm>
              <a:off x="192280" y="2064998"/>
              <a:ext cx="9626967" cy="3053440"/>
              <a:chOff x="192280" y="2064998"/>
              <a:chExt cx="9626967" cy="3053440"/>
            </a:xfrm>
          </p:grpSpPr>
          <p:cxnSp>
            <p:nvCxnSpPr>
              <p:cNvPr id="38" name="Gerader Verbinder 37">
                <a:extLst>
                  <a:ext uri="{FF2B5EF4-FFF2-40B4-BE49-F238E27FC236}">
                    <a16:creationId xmlns:a16="http://schemas.microsoft.com/office/drawing/2014/main" id="{26F6B5E3-0746-C94E-55BC-617C74AC9B6D}"/>
                  </a:ext>
                </a:extLst>
              </p:cNvPr>
              <p:cNvCxnSpPr/>
              <p:nvPr/>
            </p:nvCxnSpPr>
            <p:spPr bwMode="auto">
              <a:xfrm>
                <a:off x="1790299" y="4209640"/>
                <a:ext cx="750792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39">
                <a:extLst>
                  <a:ext uri="{FF2B5EF4-FFF2-40B4-BE49-F238E27FC236}">
                    <a16:creationId xmlns:a16="http://schemas.microsoft.com/office/drawing/2014/main" id="{311464AE-5376-DEDF-466D-AF40AC9FF9B6}"/>
                  </a:ext>
                </a:extLst>
              </p:cNvPr>
              <p:cNvSpPr txBox="1"/>
              <p:nvPr/>
            </p:nvSpPr>
            <p:spPr>
              <a:xfrm>
                <a:off x="192280" y="4042808"/>
                <a:ext cx="1540806" cy="307777"/>
              </a:xfrm>
              <a:prstGeom prst="rect">
                <a:avLst/>
              </a:prstGeom>
              <a:noFill/>
            </p:spPr>
            <p:txBody>
              <a:bodyPr wrap="none" rtlCol="0">
                <a:spAutoFit/>
              </a:bodyPr>
              <a:lstStyle/>
              <a:p>
                <a:r>
                  <a:rPr lang="de-DE" sz="1400" dirty="0"/>
                  <a:t>WLAN/Powerline</a:t>
                </a:r>
              </a:p>
            </p:txBody>
          </p:sp>
          <p:cxnSp>
            <p:nvCxnSpPr>
              <p:cNvPr id="86" name="Gerader Verbinder 85">
                <a:extLst>
                  <a:ext uri="{FF2B5EF4-FFF2-40B4-BE49-F238E27FC236}">
                    <a16:creationId xmlns:a16="http://schemas.microsoft.com/office/drawing/2014/main" id="{4F9598C1-68F6-C132-46F3-653AF91FE4E0}"/>
                  </a:ext>
                </a:extLst>
              </p:cNvPr>
              <p:cNvCxnSpPr/>
              <p:nvPr/>
            </p:nvCxnSpPr>
            <p:spPr bwMode="auto">
              <a:xfrm>
                <a:off x="4155175" y="4209640"/>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r Verbinder 90">
                <a:extLst>
                  <a:ext uri="{FF2B5EF4-FFF2-40B4-BE49-F238E27FC236}">
                    <a16:creationId xmlns:a16="http://schemas.microsoft.com/office/drawing/2014/main" id="{73381D53-208E-A51E-BCAC-28E159217488}"/>
                  </a:ext>
                </a:extLst>
              </p:cNvPr>
              <p:cNvCxnSpPr/>
              <p:nvPr/>
            </p:nvCxnSpPr>
            <p:spPr bwMode="auto">
              <a:xfrm>
                <a:off x="5653775" y="4209640"/>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34F67D80-E958-8A46-AEB9-9EA4834E01DC}"/>
                  </a:ext>
                </a:extLst>
              </p:cNvPr>
              <p:cNvCxnSpPr/>
              <p:nvPr/>
            </p:nvCxnSpPr>
            <p:spPr bwMode="auto">
              <a:xfrm>
                <a:off x="7071095" y="4209640"/>
                <a:ext cx="0" cy="89642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r Verbinder 92">
                <a:extLst>
                  <a:ext uri="{FF2B5EF4-FFF2-40B4-BE49-F238E27FC236}">
                    <a16:creationId xmlns:a16="http://schemas.microsoft.com/office/drawing/2014/main" id="{8D7AB0C6-84DF-12F1-7E08-1A10264F4A61}"/>
                  </a:ext>
                </a:extLst>
              </p:cNvPr>
              <p:cNvCxnSpPr/>
              <p:nvPr/>
            </p:nvCxnSpPr>
            <p:spPr bwMode="auto">
              <a:xfrm>
                <a:off x="7970255" y="4209640"/>
                <a:ext cx="0" cy="83437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94">
                <a:extLst>
                  <a:ext uri="{FF2B5EF4-FFF2-40B4-BE49-F238E27FC236}">
                    <a16:creationId xmlns:a16="http://schemas.microsoft.com/office/drawing/2014/main" id="{948A2E27-AB2D-161D-6D8E-A5E21481B305}"/>
                  </a:ext>
                </a:extLst>
              </p:cNvPr>
              <p:cNvCxnSpPr/>
              <p:nvPr/>
            </p:nvCxnSpPr>
            <p:spPr bwMode="auto">
              <a:xfrm>
                <a:off x="8812488" y="4209640"/>
                <a:ext cx="0" cy="90879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 name="Textfeld 128">
                <a:extLst>
                  <a:ext uri="{FF2B5EF4-FFF2-40B4-BE49-F238E27FC236}">
                    <a16:creationId xmlns:a16="http://schemas.microsoft.com/office/drawing/2014/main" id="{11B161C3-D268-A8BD-46AF-526156CB42BF}"/>
                  </a:ext>
                </a:extLst>
              </p:cNvPr>
              <p:cNvSpPr txBox="1"/>
              <p:nvPr/>
            </p:nvSpPr>
            <p:spPr>
              <a:xfrm>
                <a:off x="7406855" y="2064998"/>
                <a:ext cx="2412392" cy="276999"/>
              </a:xfrm>
              <a:prstGeom prst="rect">
                <a:avLst/>
              </a:prstGeom>
              <a:noFill/>
            </p:spPr>
            <p:txBody>
              <a:bodyPr wrap="none" rtlCol="0">
                <a:spAutoFit/>
              </a:bodyPr>
              <a:lstStyle/>
              <a:p>
                <a:r>
                  <a:rPr lang="de-DE" sz="1200" dirty="0"/>
                  <a:t> - ermittelt Verbraucherzustände </a:t>
                </a:r>
              </a:p>
            </p:txBody>
          </p:sp>
          <p:sp>
            <p:nvSpPr>
              <p:cNvPr id="130" name="Textfeld 129">
                <a:extLst>
                  <a:ext uri="{FF2B5EF4-FFF2-40B4-BE49-F238E27FC236}">
                    <a16:creationId xmlns:a16="http://schemas.microsoft.com/office/drawing/2014/main" id="{7D88FC8F-8BA0-CE1A-2D42-952019A191FC}"/>
                  </a:ext>
                </a:extLst>
              </p:cNvPr>
              <p:cNvSpPr txBox="1"/>
              <p:nvPr/>
            </p:nvSpPr>
            <p:spPr>
              <a:xfrm>
                <a:off x="7416111" y="2501884"/>
                <a:ext cx="2063590" cy="461665"/>
              </a:xfrm>
              <a:prstGeom prst="rect">
                <a:avLst/>
              </a:prstGeom>
              <a:noFill/>
            </p:spPr>
            <p:txBody>
              <a:bodyPr wrap="square" rtlCol="0">
                <a:spAutoFit/>
              </a:bodyPr>
              <a:lstStyle/>
              <a:p>
                <a:r>
                  <a:rPr lang="de-DE" sz="1200" dirty="0"/>
                  <a:t> - gibt Sollzustände für</a:t>
                </a:r>
                <a:br>
                  <a:rPr lang="de-DE" sz="1200" dirty="0"/>
                </a:br>
                <a:r>
                  <a:rPr lang="de-DE" sz="1200" dirty="0"/>
                  <a:t>   Verbraucher vor</a:t>
                </a:r>
              </a:p>
            </p:txBody>
          </p:sp>
          <p:sp>
            <p:nvSpPr>
              <p:cNvPr id="158" name="Textfeld 157">
                <a:extLst>
                  <a:ext uri="{FF2B5EF4-FFF2-40B4-BE49-F238E27FC236}">
                    <a16:creationId xmlns:a16="http://schemas.microsoft.com/office/drawing/2014/main" id="{4CEC2437-B8DB-3779-2E49-87726EFD4F2B}"/>
                  </a:ext>
                </a:extLst>
              </p:cNvPr>
              <p:cNvSpPr txBox="1"/>
              <p:nvPr/>
            </p:nvSpPr>
            <p:spPr>
              <a:xfrm>
                <a:off x="7406855" y="2288852"/>
                <a:ext cx="1933543" cy="276999"/>
              </a:xfrm>
              <a:prstGeom prst="rect">
                <a:avLst/>
              </a:prstGeom>
              <a:noFill/>
            </p:spPr>
            <p:txBody>
              <a:bodyPr wrap="none" rtlCol="0">
                <a:spAutoFit/>
              </a:bodyPr>
              <a:lstStyle/>
              <a:p>
                <a:r>
                  <a:rPr lang="de-DE" sz="1200" dirty="0"/>
                  <a:t> - optimiert Energiekosten</a:t>
                </a:r>
              </a:p>
            </p:txBody>
          </p:sp>
          <p:sp>
            <p:nvSpPr>
              <p:cNvPr id="3" name="Textfeld 2">
                <a:extLst>
                  <a:ext uri="{FF2B5EF4-FFF2-40B4-BE49-F238E27FC236}">
                    <a16:creationId xmlns:a16="http://schemas.microsoft.com/office/drawing/2014/main" id="{2D7E174B-4D17-33EF-2135-C1D4294286DC}"/>
                  </a:ext>
                </a:extLst>
              </p:cNvPr>
              <p:cNvSpPr txBox="1"/>
              <p:nvPr/>
            </p:nvSpPr>
            <p:spPr>
              <a:xfrm>
                <a:off x="7406855" y="2875871"/>
                <a:ext cx="2026517" cy="276999"/>
              </a:xfrm>
              <a:prstGeom prst="rect">
                <a:avLst/>
              </a:prstGeom>
              <a:noFill/>
            </p:spPr>
            <p:txBody>
              <a:bodyPr wrap="none" rtlCol="0">
                <a:spAutoFit/>
              </a:bodyPr>
              <a:lstStyle/>
              <a:p>
                <a:r>
                  <a:rPr lang="de-DE" sz="1200" dirty="0"/>
                  <a:t> - agiert autark netzdienlich</a:t>
                </a:r>
              </a:p>
            </p:txBody>
          </p:sp>
        </p:grpSp>
      </p:grpSp>
      <p:sp>
        <p:nvSpPr>
          <p:cNvPr id="162" name="Textfeld 161">
            <a:extLst>
              <a:ext uri="{FF2B5EF4-FFF2-40B4-BE49-F238E27FC236}">
                <a16:creationId xmlns:a16="http://schemas.microsoft.com/office/drawing/2014/main" id="{2BE31B8C-0735-39E2-C149-5E32FAB17B54}"/>
              </a:ext>
            </a:extLst>
          </p:cNvPr>
          <p:cNvSpPr txBox="1"/>
          <p:nvPr/>
        </p:nvSpPr>
        <p:spPr>
          <a:xfrm>
            <a:off x="280061" y="1510390"/>
            <a:ext cx="1043876" cy="307777"/>
          </a:xfrm>
          <a:prstGeom prst="rect">
            <a:avLst/>
          </a:prstGeom>
          <a:noFill/>
        </p:spPr>
        <p:txBody>
          <a:bodyPr wrap="none" rtlCol="0">
            <a:spAutoFit/>
          </a:bodyPr>
          <a:lstStyle/>
          <a:p>
            <a:pPr algn="ctr"/>
            <a:r>
              <a:rPr lang="de-DE" sz="1400" b="1" dirty="0" err="1"/>
              <a:t>ProSumer</a:t>
            </a:r>
            <a:endParaRPr lang="de-DE" sz="1400" b="1" dirty="0"/>
          </a:p>
        </p:txBody>
      </p:sp>
      <p:sp>
        <p:nvSpPr>
          <p:cNvPr id="165" name="Textfeld 164">
            <a:extLst>
              <a:ext uri="{FF2B5EF4-FFF2-40B4-BE49-F238E27FC236}">
                <a16:creationId xmlns:a16="http://schemas.microsoft.com/office/drawing/2014/main" id="{CD3C0926-44C3-68EC-4660-158087831707}"/>
              </a:ext>
            </a:extLst>
          </p:cNvPr>
          <p:cNvSpPr txBox="1"/>
          <p:nvPr/>
        </p:nvSpPr>
        <p:spPr>
          <a:xfrm>
            <a:off x="71633" y="2601484"/>
            <a:ext cx="1433743" cy="461665"/>
          </a:xfrm>
          <a:prstGeom prst="rect">
            <a:avLst/>
          </a:prstGeom>
          <a:noFill/>
        </p:spPr>
        <p:txBody>
          <a:bodyPr wrap="square" rtlCol="0">
            <a:spAutoFit/>
          </a:bodyPr>
          <a:lstStyle/>
          <a:p>
            <a:pPr algn="r"/>
            <a:r>
              <a:rPr lang="de-DE" sz="1200" dirty="0"/>
              <a:t>- berechnet</a:t>
            </a:r>
            <a:br>
              <a:rPr lang="de-DE" sz="1200" dirty="0"/>
            </a:br>
            <a:r>
              <a:rPr lang="de-DE" sz="1200" dirty="0"/>
              <a:t>Verbrauchskosten</a:t>
            </a:r>
          </a:p>
        </p:txBody>
      </p:sp>
      <p:sp>
        <p:nvSpPr>
          <p:cNvPr id="166" name="Text Box 14">
            <a:extLst>
              <a:ext uri="{FF2B5EF4-FFF2-40B4-BE49-F238E27FC236}">
                <a16:creationId xmlns:a16="http://schemas.microsoft.com/office/drawing/2014/main" id="{6CDFB86A-93CC-8DD4-E426-68C3E55D8964}"/>
              </a:ext>
            </a:extLst>
          </p:cNvPr>
          <p:cNvSpPr txBox="1">
            <a:spLocks noChangeArrowheads="1"/>
          </p:cNvSpPr>
          <p:nvPr/>
        </p:nvSpPr>
        <p:spPr bwMode="auto">
          <a:xfrm>
            <a:off x="214483" y="5445625"/>
            <a:ext cx="1987591"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br>
              <a:rPr lang="de-DE" altLang="de-DE" sz="1200" u="sng"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ISE e.V.</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a:t>
            </a:r>
            <a:r>
              <a:rPr lang="de-DE" altLang="de-DE" sz="1200" dirty="0" err="1">
                <a:solidFill>
                  <a:srgbClr val="000000"/>
                </a:solidFill>
                <a:ea typeface="Microsoft YaHei" panose="020B0503020204020204" pitchFamily="34" charset="-122"/>
              </a:rPr>
              <a:t>FairGrid</a:t>
            </a:r>
            <a:endParaRPr lang="de-DE" altLang="de-DE" sz="1200" dirty="0">
              <a:solidFill>
                <a:srgbClr val="000000"/>
              </a:solidFill>
              <a:ea typeface="Microsoft YaHei" panose="020B0503020204020204" pitchFamily="34" charset="-122"/>
            </a:endParaRPr>
          </a:p>
        </p:txBody>
      </p:sp>
      <p:cxnSp>
        <p:nvCxnSpPr>
          <p:cNvPr id="72728" name="Gerade Verbindung mit Pfeil 72727">
            <a:extLst>
              <a:ext uri="{FF2B5EF4-FFF2-40B4-BE49-F238E27FC236}">
                <a16:creationId xmlns:a16="http://schemas.microsoft.com/office/drawing/2014/main" id="{EEE13A75-2348-4C13-FBD9-EB8A7AE4BDB5}"/>
              </a:ext>
            </a:extLst>
          </p:cNvPr>
          <p:cNvCxnSpPr/>
          <p:nvPr/>
        </p:nvCxnSpPr>
        <p:spPr bwMode="auto">
          <a:xfrm>
            <a:off x="2204392" y="3276600"/>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 Verbindung mit Pfeil 168">
            <a:extLst>
              <a:ext uri="{FF2B5EF4-FFF2-40B4-BE49-F238E27FC236}">
                <a16:creationId xmlns:a16="http://schemas.microsoft.com/office/drawing/2014/main" id="{DE265D0B-CFA1-0658-24DF-4BC34186F5D9}"/>
              </a:ext>
            </a:extLst>
          </p:cNvPr>
          <p:cNvCxnSpPr/>
          <p:nvPr/>
        </p:nvCxnSpPr>
        <p:spPr bwMode="auto">
          <a:xfrm>
            <a:off x="6809049" y="4333690"/>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 Verbindung mit Pfeil 169">
            <a:extLst>
              <a:ext uri="{FF2B5EF4-FFF2-40B4-BE49-F238E27FC236}">
                <a16:creationId xmlns:a16="http://schemas.microsoft.com/office/drawing/2014/main" id="{E8A821BB-B6CE-FBB9-0CCE-72EFE48677D6}"/>
              </a:ext>
            </a:extLst>
          </p:cNvPr>
          <p:cNvCxnSpPr/>
          <p:nvPr/>
        </p:nvCxnSpPr>
        <p:spPr bwMode="auto">
          <a:xfrm>
            <a:off x="7744124" y="4333690"/>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Gerade Verbindung mit Pfeil 170">
            <a:extLst>
              <a:ext uri="{FF2B5EF4-FFF2-40B4-BE49-F238E27FC236}">
                <a16:creationId xmlns:a16="http://schemas.microsoft.com/office/drawing/2014/main" id="{1258D2B0-03A8-2555-8463-716D567D8E1D}"/>
              </a:ext>
            </a:extLst>
          </p:cNvPr>
          <p:cNvCxnSpPr/>
          <p:nvPr/>
        </p:nvCxnSpPr>
        <p:spPr bwMode="auto">
          <a:xfrm>
            <a:off x="2204392" y="1544206"/>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Gerade Verbindung mit Pfeil 84">
            <a:extLst>
              <a:ext uri="{FF2B5EF4-FFF2-40B4-BE49-F238E27FC236}">
                <a16:creationId xmlns:a16="http://schemas.microsoft.com/office/drawing/2014/main" id="{26CC47F1-C3EF-0E6B-FEE9-3D9D906E5E0C}"/>
              </a:ext>
            </a:extLst>
          </p:cNvPr>
          <p:cNvCxnSpPr/>
          <p:nvPr/>
        </p:nvCxnSpPr>
        <p:spPr bwMode="auto">
          <a:xfrm>
            <a:off x="2586554" y="4333690"/>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 Verbindung mit Pfeil 86">
            <a:extLst>
              <a:ext uri="{FF2B5EF4-FFF2-40B4-BE49-F238E27FC236}">
                <a16:creationId xmlns:a16="http://schemas.microsoft.com/office/drawing/2014/main" id="{1387B967-E3D6-23C8-80E9-96B5C7DD97AF}"/>
              </a:ext>
            </a:extLst>
          </p:cNvPr>
          <p:cNvCxnSpPr/>
          <p:nvPr/>
        </p:nvCxnSpPr>
        <p:spPr bwMode="auto">
          <a:xfrm>
            <a:off x="3895793" y="4333690"/>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2985837-221F-759B-F427-E2ADCF705967}"/>
              </a:ext>
            </a:extLst>
          </p:cNvPr>
          <p:cNvCxnSpPr/>
          <p:nvPr/>
        </p:nvCxnSpPr>
        <p:spPr bwMode="auto">
          <a:xfrm>
            <a:off x="5281830" y="4333690"/>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a:extLst>
              <a:ext uri="{FF2B5EF4-FFF2-40B4-BE49-F238E27FC236}">
                <a16:creationId xmlns:a16="http://schemas.microsoft.com/office/drawing/2014/main" id="{B0853F70-FB75-4FF3-C4E7-E0F58D718FD3}"/>
              </a:ext>
            </a:extLst>
          </p:cNvPr>
          <p:cNvCxnSpPr/>
          <p:nvPr/>
        </p:nvCxnSpPr>
        <p:spPr bwMode="auto">
          <a:xfrm>
            <a:off x="8439907" y="4333690"/>
            <a:ext cx="0" cy="490177"/>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feld 6">
            <a:extLst>
              <a:ext uri="{FF2B5EF4-FFF2-40B4-BE49-F238E27FC236}">
                <a16:creationId xmlns:a16="http://schemas.microsoft.com/office/drawing/2014/main" id="{6CD8ED79-D7B0-8E3A-902A-5EAC6E078D15}"/>
              </a:ext>
            </a:extLst>
          </p:cNvPr>
          <p:cNvSpPr txBox="1"/>
          <p:nvPr/>
        </p:nvSpPr>
        <p:spPr>
          <a:xfrm>
            <a:off x="7374813" y="1672401"/>
            <a:ext cx="2387601" cy="276999"/>
          </a:xfrm>
          <a:prstGeom prst="rect">
            <a:avLst/>
          </a:prstGeom>
          <a:noFill/>
        </p:spPr>
        <p:txBody>
          <a:bodyPr wrap="square" rtlCol="0">
            <a:spAutoFit/>
          </a:bodyPr>
          <a:lstStyle/>
          <a:p>
            <a:r>
              <a:rPr lang="de-DE" sz="1200" dirty="0">
                <a:solidFill>
                  <a:srgbClr val="FF0000"/>
                </a:solidFill>
              </a:rPr>
              <a:t>flexible Strompreise:</a:t>
            </a:r>
            <a:r>
              <a:rPr lang="de-DE" sz="1200" dirty="0"/>
              <a:t> </a:t>
            </a:r>
            <a:r>
              <a:rPr lang="de-DE" sz="1200" dirty="0">
                <a:solidFill>
                  <a:srgbClr val="FF0000"/>
                </a:solidFill>
              </a:rPr>
              <a:t>z.B.</a:t>
            </a:r>
            <a:r>
              <a:rPr lang="de-DE" sz="1200" dirty="0"/>
              <a:t> </a:t>
            </a:r>
            <a:r>
              <a:rPr lang="de-DE" sz="1200" dirty="0" err="1">
                <a:solidFill>
                  <a:srgbClr val="FF0000"/>
                </a:solidFill>
                <a:hlinkClick r:id="rId7">
                  <a:extLst>
                    <a:ext uri="{A12FA001-AC4F-418D-AE19-62706E023703}">
                      <ahyp:hlinkClr xmlns:ahyp="http://schemas.microsoft.com/office/drawing/2018/hyperlinkcolor" val="tx"/>
                    </a:ext>
                  </a:extLst>
                </a:hlinkClick>
              </a:rPr>
              <a:t>tibber</a:t>
            </a:r>
            <a:endParaRPr lang="de-DE" sz="1200" dirty="0">
              <a:solidFill>
                <a:srgbClr val="FF0000"/>
              </a:solidFill>
            </a:endParaRPr>
          </a:p>
        </p:txBody>
      </p:sp>
      <p:grpSp>
        <p:nvGrpSpPr>
          <p:cNvPr id="17" name="Gruppieren 16">
            <a:extLst>
              <a:ext uri="{FF2B5EF4-FFF2-40B4-BE49-F238E27FC236}">
                <a16:creationId xmlns:a16="http://schemas.microsoft.com/office/drawing/2014/main" id="{86F64689-0C53-B517-FF18-42075F8709FC}"/>
              </a:ext>
            </a:extLst>
          </p:cNvPr>
          <p:cNvGrpSpPr/>
          <p:nvPr/>
        </p:nvGrpSpPr>
        <p:grpSpPr>
          <a:xfrm>
            <a:off x="3433362" y="1053365"/>
            <a:ext cx="4042428" cy="2046813"/>
            <a:chOff x="3433362" y="1053365"/>
            <a:chExt cx="4042428" cy="2046813"/>
          </a:xfrm>
        </p:grpSpPr>
        <p:grpSp>
          <p:nvGrpSpPr>
            <p:cNvPr id="72720" name="Gruppieren 72719">
              <a:extLst>
                <a:ext uri="{FF2B5EF4-FFF2-40B4-BE49-F238E27FC236}">
                  <a16:creationId xmlns:a16="http://schemas.microsoft.com/office/drawing/2014/main" id="{0B0BF4CA-55EA-01A4-5895-8A48EA45103A}"/>
                </a:ext>
              </a:extLst>
            </p:cNvPr>
            <p:cNvGrpSpPr/>
            <p:nvPr/>
          </p:nvGrpSpPr>
          <p:grpSpPr>
            <a:xfrm>
              <a:off x="3433362" y="1368329"/>
              <a:ext cx="4042428" cy="1731849"/>
              <a:chOff x="3402418" y="1356501"/>
              <a:chExt cx="4042428" cy="1731849"/>
            </a:xfrm>
          </p:grpSpPr>
          <p:sp>
            <p:nvSpPr>
              <p:cNvPr id="27" name="Rechteck: abgerundete Ecken 26">
                <a:extLst>
                  <a:ext uri="{FF2B5EF4-FFF2-40B4-BE49-F238E27FC236}">
                    <a16:creationId xmlns:a16="http://schemas.microsoft.com/office/drawing/2014/main" id="{26A512E6-FBCC-88C4-9BEA-5BEEA5742605}"/>
                  </a:ext>
                </a:extLst>
              </p:cNvPr>
              <p:cNvSpPr/>
              <p:nvPr/>
            </p:nvSpPr>
            <p:spPr bwMode="auto">
              <a:xfrm>
                <a:off x="4961825" y="2157992"/>
                <a:ext cx="248302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Textfeld 25">
                <a:extLst>
                  <a:ext uri="{FF2B5EF4-FFF2-40B4-BE49-F238E27FC236}">
                    <a16:creationId xmlns:a16="http://schemas.microsoft.com/office/drawing/2014/main" id="{505600DE-D75B-A625-8FB4-FC7E98C13A6E}"/>
                  </a:ext>
                </a:extLst>
              </p:cNvPr>
              <p:cNvSpPr txBox="1"/>
              <p:nvPr/>
            </p:nvSpPr>
            <p:spPr>
              <a:xfrm>
                <a:off x="5111698" y="2450310"/>
                <a:ext cx="1417261" cy="307777"/>
              </a:xfrm>
              <a:prstGeom prst="rect">
                <a:avLst/>
              </a:prstGeom>
              <a:noFill/>
            </p:spPr>
            <p:txBody>
              <a:bodyPr wrap="square" rtlCol="0">
                <a:spAutoFit/>
              </a:bodyPr>
              <a:lstStyle/>
              <a:p>
                <a:pPr algn="ctr"/>
                <a:r>
                  <a:rPr lang="de-DE" sz="1400" dirty="0"/>
                  <a:t>Home-Manager</a:t>
                </a:r>
              </a:p>
            </p:txBody>
          </p:sp>
          <p:cxnSp>
            <p:nvCxnSpPr>
              <p:cNvPr id="29" name="Gerade Verbindung mit Pfeil 28">
                <a:extLst>
                  <a:ext uri="{FF2B5EF4-FFF2-40B4-BE49-F238E27FC236}">
                    <a16:creationId xmlns:a16="http://schemas.microsoft.com/office/drawing/2014/main" id="{219E9C1C-7B47-071B-8E16-80055A9BAA82}"/>
                  </a:ext>
                </a:extLst>
              </p:cNvPr>
              <p:cNvCxnSpPr>
                <a:cxnSpLocks/>
                <a:stCxn id="2" idx="3"/>
                <a:endCxn id="27" idx="1"/>
              </p:cNvCxnSpPr>
              <p:nvPr/>
            </p:nvCxnSpPr>
            <p:spPr bwMode="auto">
              <a:xfrm>
                <a:off x="3445235" y="2623171"/>
                <a:ext cx="1516590" cy="0"/>
              </a:xfrm>
              <a:prstGeom prst="straightConnector1">
                <a:avLst/>
              </a:prstGeom>
              <a:solidFill>
                <a:srgbClr val="FF0000"/>
              </a:solidFill>
              <a:ln w="38100" cap="flat" cmpd="sng" algn="ctr">
                <a:solidFill>
                  <a:srgbClr val="0099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4" name="Grafik 103">
                <a:extLst>
                  <a:ext uri="{FF2B5EF4-FFF2-40B4-BE49-F238E27FC236}">
                    <a16:creationId xmlns:a16="http://schemas.microsoft.com/office/drawing/2014/main" id="{4A907435-B61E-B738-7D58-A87B60B8DE3F}"/>
                  </a:ext>
                </a:extLst>
              </p:cNvPr>
              <p:cNvPicPr>
                <a:picLocks noChangeAspect="1"/>
              </p:cNvPicPr>
              <p:nvPr/>
            </p:nvPicPr>
            <p:blipFill rotWithShape="1">
              <a:blip r:embed="rId8">
                <a:extLst>
                  <a:ext uri="{28A0092B-C50C-407E-A947-70E740481C1C}">
                    <a14:useLocalDpi xmlns:a14="http://schemas.microsoft.com/office/drawing/2010/main" val="0"/>
                  </a:ext>
                </a:extLst>
              </a:blip>
              <a:srcRect t="10520" b="9928"/>
              <a:stretch/>
            </p:blipFill>
            <p:spPr>
              <a:xfrm>
                <a:off x="6263986" y="1645073"/>
                <a:ext cx="496238" cy="277954"/>
              </a:xfrm>
              <a:prstGeom prst="rect">
                <a:avLst/>
              </a:prstGeom>
            </p:spPr>
          </p:pic>
          <p:pic>
            <p:nvPicPr>
              <p:cNvPr id="105" name="Grafik 104">
                <a:extLst>
                  <a:ext uri="{FF2B5EF4-FFF2-40B4-BE49-F238E27FC236}">
                    <a16:creationId xmlns:a16="http://schemas.microsoft.com/office/drawing/2014/main" id="{1C23678A-5769-45C9-2467-836A0962D0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2661" y="2429516"/>
                <a:ext cx="600262" cy="360157"/>
              </a:xfrm>
              <a:prstGeom prst="rect">
                <a:avLst/>
              </a:prstGeom>
            </p:spPr>
          </p:pic>
          <p:pic>
            <p:nvPicPr>
              <p:cNvPr id="106" name="Grafik 105" descr="Ein Bild, das Text, ClipArt enthält.&#10;&#10;Automatisch generierte Beschreibung">
                <a:extLst>
                  <a:ext uri="{FF2B5EF4-FFF2-40B4-BE49-F238E27FC236}">
                    <a16:creationId xmlns:a16="http://schemas.microsoft.com/office/drawing/2014/main" id="{AC49CF96-1108-4D61-734C-42566C782753}"/>
                  </a:ext>
                </a:extLst>
              </p:cNvPr>
              <p:cNvPicPr>
                <a:picLocks noChangeAspect="1"/>
              </p:cNvPicPr>
              <p:nvPr/>
            </p:nvPicPr>
            <p:blipFill rotWithShape="1">
              <a:blip r:embed="rId10">
                <a:extLst>
                  <a:ext uri="{28A0092B-C50C-407E-A947-70E740481C1C}">
                    <a14:useLocalDpi xmlns:a14="http://schemas.microsoft.com/office/drawing/2010/main" val="0"/>
                  </a:ext>
                </a:extLst>
              </a:blip>
              <a:srcRect l="16120" t="25822" r="22201" b="37321"/>
              <a:stretch/>
            </p:blipFill>
            <p:spPr>
              <a:xfrm>
                <a:off x="6882658" y="1731670"/>
                <a:ext cx="473616" cy="149381"/>
              </a:xfrm>
              <a:prstGeom prst="rect">
                <a:avLst/>
              </a:prstGeom>
            </p:spPr>
          </p:pic>
          <p:cxnSp>
            <p:nvCxnSpPr>
              <p:cNvPr id="118" name="Gerader Verbinder 117">
                <a:extLst>
                  <a:ext uri="{FF2B5EF4-FFF2-40B4-BE49-F238E27FC236}">
                    <a16:creationId xmlns:a16="http://schemas.microsoft.com/office/drawing/2014/main" id="{88B02795-73D4-1F45-5F6A-1427F19578CD}"/>
                  </a:ext>
                </a:extLst>
              </p:cNvPr>
              <p:cNvCxnSpPr/>
              <p:nvPr/>
            </p:nvCxnSpPr>
            <p:spPr bwMode="auto">
              <a:xfrm>
                <a:off x="5286857" y="1356501"/>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 Verbindung mit Pfeil 113">
                <a:extLst>
                  <a:ext uri="{FF2B5EF4-FFF2-40B4-BE49-F238E27FC236}">
                    <a16:creationId xmlns:a16="http://schemas.microsoft.com/office/drawing/2014/main" id="{F2C2FD74-7709-9082-AA16-923FDA79AADB}"/>
                  </a:ext>
                </a:extLst>
              </p:cNvPr>
              <p:cNvCxnSpPr>
                <a:stCxn id="104" idx="2"/>
              </p:cNvCxnSpPr>
              <p:nvPr/>
            </p:nvCxnSpPr>
            <p:spPr bwMode="auto">
              <a:xfrm>
                <a:off x="6512105"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 Verbindung mit Pfeil 126">
                <a:extLst>
                  <a:ext uri="{FF2B5EF4-FFF2-40B4-BE49-F238E27FC236}">
                    <a16:creationId xmlns:a16="http://schemas.microsoft.com/office/drawing/2014/main" id="{88F450D4-E00E-687E-1CFD-65842F10A30C}"/>
                  </a:ext>
                </a:extLst>
              </p:cNvPr>
              <p:cNvCxnSpPr/>
              <p:nvPr/>
            </p:nvCxnSpPr>
            <p:spPr bwMode="auto">
              <a:xfrm>
                <a:off x="7124818"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2719" name="Gruppieren 72718">
                <a:extLst>
                  <a:ext uri="{FF2B5EF4-FFF2-40B4-BE49-F238E27FC236}">
                    <a16:creationId xmlns:a16="http://schemas.microsoft.com/office/drawing/2014/main" id="{EDD520BD-DCE5-BD15-BE76-516BAB5BA931}"/>
                  </a:ext>
                </a:extLst>
              </p:cNvPr>
              <p:cNvGrpSpPr/>
              <p:nvPr/>
            </p:nvGrpSpPr>
            <p:grpSpPr>
              <a:xfrm>
                <a:off x="3402418" y="2243412"/>
                <a:ext cx="1527544" cy="752069"/>
                <a:chOff x="3402418" y="2243412"/>
                <a:chExt cx="1527544" cy="752069"/>
              </a:xfrm>
            </p:grpSpPr>
            <p:sp>
              <p:nvSpPr>
                <p:cNvPr id="137" name="Textfeld 136">
                  <a:extLst>
                    <a:ext uri="{FF2B5EF4-FFF2-40B4-BE49-F238E27FC236}">
                      <a16:creationId xmlns:a16="http://schemas.microsoft.com/office/drawing/2014/main" id="{C7515460-0626-D305-26A5-DD64E65583A0}"/>
                    </a:ext>
                  </a:extLst>
                </p:cNvPr>
                <p:cNvSpPr txBox="1"/>
                <p:nvPr/>
              </p:nvSpPr>
              <p:spPr>
                <a:xfrm>
                  <a:off x="3699033" y="2243412"/>
                  <a:ext cx="1230929" cy="276999"/>
                </a:xfrm>
                <a:prstGeom prst="rect">
                  <a:avLst/>
                </a:prstGeom>
                <a:noFill/>
              </p:spPr>
              <p:txBody>
                <a:bodyPr wrap="square" rtlCol="0">
                  <a:spAutoFit/>
                </a:bodyPr>
                <a:lstStyle/>
                <a:p>
                  <a:pPr algn="r"/>
                  <a:r>
                    <a:rPr lang="de-DE" sz="1200" dirty="0"/>
                    <a:t>Soll-Zustände</a:t>
                  </a:r>
                </a:p>
              </p:txBody>
            </p:sp>
            <p:sp>
              <p:nvSpPr>
                <p:cNvPr id="138" name="Textfeld 137">
                  <a:extLst>
                    <a:ext uri="{FF2B5EF4-FFF2-40B4-BE49-F238E27FC236}">
                      <a16:creationId xmlns:a16="http://schemas.microsoft.com/office/drawing/2014/main" id="{9C4258BF-CA2C-47E5-F865-18A48C013B45}"/>
                    </a:ext>
                  </a:extLst>
                </p:cNvPr>
                <p:cNvSpPr txBox="1"/>
                <p:nvPr/>
              </p:nvSpPr>
              <p:spPr>
                <a:xfrm>
                  <a:off x="3402418" y="2718482"/>
                  <a:ext cx="1082348" cy="276999"/>
                </a:xfrm>
                <a:prstGeom prst="rect">
                  <a:avLst/>
                </a:prstGeom>
                <a:noFill/>
              </p:spPr>
              <p:txBody>
                <a:bodyPr wrap="none" rtlCol="0">
                  <a:spAutoFit/>
                </a:bodyPr>
                <a:lstStyle/>
                <a:p>
                  <a:r>
                    <a:rPr lang="de-DE" sz="1200" dirty="0"/>
                    <a:t> Ist-Zustände</a:t>
                  </a:r>
                </a:p>
              </p:txBody>
            </p:sp>
            <p:cxnSp>
              <p:nvCxnSpPr>
                <p:cNvPr id="72710" name="Gerade Verbindung mit Pfeil 72709">
                  <a:extLst>
                    <a:ext uri="{FF2B5EF4-FFF2-40B4-BE49-F238E27FC236}">
                      <a16:creationId xmlns:a16="http://schemas.microsoft.com/office/drawing/2014/main" id="{BB730E40-0800-2E75-05FD-0BD19E9C173B}"/>
                    </a:ext>
                  </a:extLst>
                </p:cNvPr>
                <p:cNvCxnSpPr/>
                <p:nvPr/>
              </p:nvCxnSpPr>
              <p:spPr bwMode="auto">
                <a:xfrm flipH="1">
                  <a:off x="4484766" y="2866269"/>
                  <a:ext cx="39168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18" name="Gerade Verbindung mit Pfeil 72717">
                  <a:extLst>
                    <a:ext uri="{FF2B5EF4-FFF2-40B4-BE49-F238E27FC236}">
                      <a16:creationId xmlns:a16="http://schemas.microsoft.com/office/drawing/2014/main" id="{935FA1ED-D42C-AAFA-CD53-C1421EB5890C}"/>
                    </a:ext>
                  </a:extLst>
                </p:cNvPr>
                <p:cNvCxnSpPr/>
                <p:nvPr/>
              </p:nvCxnSpPr>
              <p:spPr bwMode="auto">
                <a:xfrm>
                  <a:off x="3525520" y="2378609"/>
                  <a:ext cx="314960"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mit Pfeil 13">
                <a:extLst>
                  <a:ext uri="{FF2B5EF4-FFF2-40B4-BE49-F238E27FC236}">
                    <a16:creationId xmlns:a16="http://schemas.microsoft.com/office/drawing/2014/main" id="{B9F7A267-B5DB-326D-9570-4BC54C06641C}"/>
                  </a:ext>
                </a:extLst>
              </p:cNvPr>
              <p:cNvCxnSpPr/>
              <p:nvPr/>
            </p:nvCxnSpPr>
            <p:spPr bwMode="auto">
              <a:xfrm>
                <a:off x="5722489"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E8AA29FC-721D-B987-41AB-68F5AAB03A8F}"/>
                </a:ext>
              </a:extLst>
            </p:cNvPr>
            <p:cNvGrpSpPr/>
            <p:nvPr/>
          </p:nvGrpSpPr>
          <p:grpSpPr>
            <a:xfrm>
              <a:off x="5546583" y="1615956"/>
              <a:ext cx="401106" cy="377433"/>
              <a:chOff x="10161344" y="2392768"/>
              <a:chExt cx="712396" cy="717839"/>
            </a:xfrm>
          </p:grpSpPr>
          <p:sp>
            <p:nvSpPr>
              <p:cNvPr id="12" name="Rechteck 11">
                <a:extLst>
                  <a:ext uri="{FF2B5EF4-FFF2-40B4-BE49-F238E27FC236}">
                    <a16:creationId xmlns:a16="http://schemas.microsoft.com/office/drawing/2014/main" id="{692D1759-A6CD-E367-7C5D-ED8E303F3802}"/>
                  </a:ext>
                </a:extLst>
              </p:cNvPr>
              <p:cNvSpPr/>
              <p:nvPr/>
            </p:nvSpPr>
            <p:spPr bwMode="auto">
              <a:xfrm>
                <a:off x="10161344" y="2392768"/>
                <a:ext cx="712396" cy="717839"/>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3" name="Grafik 12" descr="Ein Bild, das Schwarz, Dunkelheit enthält.&#10;&#10;Automatisch generierte Beschreibung">
                <a:extLst>
                  <a:ext uri="{FF2B5EF4-FFF2-40B4-BE49-F238E27FC236}">
                    <a16:creationId xmlns:a16="http://schemas.microsoft.com/office/drawing/2014/main" id="{8D4D6488-F9F0-5C7B-D630-9A58B8902B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5363" y="2509508"/>
                <a:ext cx="484358" cy="484358"/>
              </a:xfrm>
              <a:prstGeom prst="rect">
                <a:avLst/>
              </a:prstGeom>
            </p:spPr>
          </p:pic>
        </p:grpSp>
        <p:cxnSp>
          <p:nvCxnSpPr>
            <p:cNvPr id="9" name="Gerader Verbinder 8">
              <a:extLst>
                <a:ext uri="{FF2B5EF4-FFF2-40B4-BE49-F238E27FC236}">
                  <a16:creationId xmlns:a16="http://schemas.microsoft.com/office/drawing/2014/main" id="{C124EF77-FC87-4FCB-2C8D-A5D6C0445207}"/>
                </a:ext>
              </a:extLst>
            </p:cNvPr>
            <p:cNvCxnSpPr>
              <a:endCxn id="22" idx="4"/>
            </p:cNvCxnSpPr>
            <p:nvPr/>
          </p:nvCxnSpPr>
          <p:spPr bwMode="auto">
            <a:xfrm flipV="1">
              <a:off x="5753433" y="1137185"/>
              <a:ext cx="186" cy="4796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Ellipse 21">
              <a:extLst>
                <a:ext uri="{FF2B5EF4-FFF2-40B4-BE49-F238E27FC236}">
                  <a16:creationId xmlns:a16="http://schemas.microsoft.com/office/drawing/2014/main" id="{A5E448A7-3708-5BCD-C173-01350E3B22A3}"/>
                </a:ext>
              </a:extLst>
            </p:cNvPr>
            <p:cNvSpPr/>
            <p:nvPr/>
          </p:nvSpPr>
          <p:spPr bwMode="auto">
            <a:xfrm>
              <a:off x="5711709" y="10533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41087"/>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Smart Meter-Gateway und Home-Manager organisieren zukünftig den </a:t>
            </a:r>
            <a:r>
              <a:rPr lang="de-DE" altLang="de-DE" sz="1800" dirty="0" err="1">
                <a:solidFill>
                  <a:srgbClr val="00B050"/>
                </a:solidFill>
              </a:rPr>
              <a:t>ProSumer</a:t>
            </a:r>
            <a:r>
              <a:rPr lang="de-DE" altLang="de-DE" sz="1800" dirty="0">
                <a:solidFill>
                  <a:srgbClr val="00B050"/>
                </a:solidFill>
              </a:rPr>
              <a:t>!</a:t>
            </a:r>
            <a:endParaRPr lang="de-DE" altLang="de-DE" sz="1800" i="1" dirty="0">
              <a:solidFill>
                <a:srgbClr val="00B050"/>
              </a:solidFill>
            </a:endParaRPr>
          </a:p>
        </p:txBody>
      </p:sp>
      <p:sp>
        <p:nvSpPr>
          <p:cNvPr id="6" name="Textfeld 5">
            <a:extLst>
              <a:ext uri="{FF2B5EF4-FFF2-40B4-BE49-F238E27FC236}">
                <a16:creationId xmlns:a16="http://schemas.microsoft.com/office/drawing/2014/main" id="{2AE6C825-E406-3B26-AA6B-E4B9F5D38AFF}"/>
              </a:ext>
            </a:extLst>
          </p:cNvPr>
          <p:cNvSpPr txBox="1"/>
          <p:nvPr/>
        </p:nvSpPr>
        <p:spPr>
          <a:xfrm>
            <a:off x="5753433" y="3192671"/>
            <a:ext cx="3149773" cy="461665"/>
          </a:xfrm>
          <a:prstGeom prst="rect">
            <a:avLst/>
          </a:prstGeom>
          <a:noFill/>
        </p:spPr>
        <p:txBody>
          <a:bodyPr wrap="none" rtlCol="0">
            <a:spAutoFit/>
          </a:bodyPr>
          <a:lstStyle/>
          <a:p>
            <a:r>
              <a:rPr lang="de-DE" sz="1200" dirty="0">
                <a:solidFill>
                  <a:srgbClr val="FF0000"/>
                </a:solidFill>
              </a:rPr>
              <a:t>für Normalanwender: z.B. </a:t>
            </a:r>
            <a:r>
              <a:rPr lang="de-DE" sz="1200" dirty="0">
                <a:solidFill>
                  <a:srgbClr val="FF0000"/>
                </a:solidFill>
                <a:hlinkClick r:id="rId12">
                  <a:extLst>
                    <a:ext uri="{A12FA001-AC4F-418D-AE19-62706E023703}">
                      <ahyp:hlinkClr xmlns:ahyp="http://schemas.microsoft.com/office/drawing/2018/hyperlinkcolor" val="tx"/>
                    </a:ext>
                  </a:extLst>
                </a:hlinkClick>
              </a:rPr>
              <a:t>AMPERIX</a:t>
            </a:r>
            <a:br>
              <a:rPr lang="de-DE" sz="1200" dirty="0">
                <a:solidFill>
                  <a:srgbClr val="FF0000"/>
                </a:solidFill>
              </a:rPr>
            </a:br>
            <a:r>
              <a:rPr lang="de-DE" sz="1200" dirty="0">
                <a:solidFill>
                  <a:srgbClr val="FF0000"/>
                </a:solidFill>
              </a:rPr>
              <a:t>für IT-Fans: Mini-PC</a:t>
            </a:r>
            <a:r>
              <a:rPr lang="de-DE" sz="1200" dirty="0">
                <a:solidFill>
                  <a:srgbClr val="FF0000"/>
                </a:solidFill>
                <a:hlinkClick r:id="rId13">
                  <a:extLst>
                    <a:ext uri="{A12FA001-AC4F-418D-AE19-62706E023703}">
                      <ahyp:hlinkClr xmlns:ahyp="http://schemas.microsoft.com/office/drawing/2018/hyperlinkcolor" val="tx"/>
                    </a:ext>
                  </a:extLst>
                </a:hlinkClick>
              </a:rPr>
              <a:t> </a:t>
            </a:r>
            <a:r>
              <a:rPr lang="de-DE" sz="1200" dirty="0">
                <a:solidFill>
                  <a:srgbClr val="FF0000"/>
                </a:solidFill>
              </a:rPr>
              <a:t>und z.B. </a:t>
            </a:r>
            <a:r>
              <a:rPr lang="de-DE" sz="1200" dirty="0" err="1">
                <a:solidFill>
                  <a:srgbClr val="FF0000"/>
                </a:solidFill>
                <a:hlinkClick r:id="rId14">
                  <a:extLst>
                    <a:ext uri="{A12FA001-AC4F-418D-AE19-62706E023703}">
                      <ahyp:hlinkClr xmlns:ahyp="http://schemas.microsoft.com/office/drawing/2018/hyperlinkcolor" val="tx"/>
                    </a:ext>
                  </a:extLst>
                </a:hlinkClick>
              </a:rPr>
              <a:t>Homeassitant</a:t>
            </a:r>
            <a:endParaRPr lang="de-DE" sz="1200" dirty="0">
              <a:solidFill>
                <a:srgbClr val="FF0000"/>
              </a:solidFill>
            </a:endParaRPr>
          </a:p>
        </p:txBody>
      </p:sp>
    </p:spTree>
    <p:extLst>
      <p:ext uri="{BB962C8B-B14F-4D97-AF65-F5344CB8AC3E}">
        <p14:creationId xmlns:p14="http://schemas.microsoft.com/office/powerpoint/2010/main" val="354764224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723"/>
                                        </p:tgtEl>
                                        <p:attrNameLst>
                                          <p:attrName>style.visibility</p:attrName>
                                        </p:attrNameLst>
                                      </p:cBhvr>
                                      <p:to>
                                        <p:strVal val="visible"/>
                                      </p:to>
                                    </p:set>
                                    <p:anim calcmode="lin" valueType="num">
                                      <p:cBhvr additive="base">
                                        <p:cTn id="13" dur="1000" fill="hold"/>
                                        <p:tgtEl>
                                          <p:spTgt spid="72723"/>
                                        </p:tgtEl>
                                        <p:attrNameLst>
                                          <p:attrName>ppt_x</p:attrName>
                                        </p:attrNameLst>
                                      </p:cBhvr>
                                      <p:tavLst>
                                        <p:tav tm="0">
                                          <p:val>
                                            <p:strVal val="1+#ppt_w/2"/>
                                          </p:val>
                                        </p:tav>
                                        <p:tav tm="100000">
                                          <p:val>
                                            <p:strVal val="#ppt_x"/>
                                          </p:val>
                                        </p:tav>
                                      </p:tavLst>
                                    </p:anim>
                                    <p:anim calcmode="lin" valueType="num">
                                      <p:cBhvr additive="base">
                                        <p:cTn id="14" dur="1000" fill="hold"/>
                                        <p:tgtEl>
                                          <p:spTgt spid="727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000" fill="hold"/>
                                        <p:tgtEl>
                                          <p:spTgt spid="6"/>
                                        </p:tgtEl>
                                        <p:attrNameLst>
                                          <p:attrName>ppt_x</p:attrName>
                                        </p:attrNameLst>
                                      </p:cBhvr>
                                      <p:tavLst>
                                        <p:tav tm="0">
                                          <p:val>
                                            <p:strVal val="0-#ppt_w/2"/>
                                          </p:val>
                                        </p:tav>
                                        <p:tav tm="100000">
                                          <p:val>
                                            <p:strVal val="#ppt_x"/>
                                          </p:val>
                                        </p:tav>
                                      </p:tavLst>
                                    </p:anim>
                                    <p:anim calcmode="lin" valueType="num">
                                      <p:cBhvr additive="base">
                                        <p:cTn id="2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(7)</a:t>
            </a:r>
          </a:p>
          <a:p>
            <a:r>
              <a:rPr lang="de-DE" altLang="de-DE" sz="2000" dirty="0" err="1">
                <a:solidFill>
                  <a:schemeClr val="bg1"/>
                </a:solidFill>
              </a:rPr>
              <a:t>ProSumer</a:t>
            </a:r>
            <a:r>
              <a:rPr lang="de-DE" altLang="de-DE" sz="2000" dirty="0">
                <a:solidFill>
                  <a:schemeClr val="bg1"/>
                </a:solidFill>
              </a:rPr>
              <a:t> (2) netzdienliche Integration (1)</a:t>
            </a:r>
          </a:p>
        </p:txBody>
      </p:sp>
      <p:pic>
        <p:nvPicPr>
          <p:cNvPr id="8" name="Grafik 7" descr="Ein Bild, das Text, Screenshot enthält.&#10;&#10;Automatisch generierte Beschreibung">
            <a:extLst>
              <a:ext uri="{FF2B5EF4-FFF2-40B4-BE49-F238E27FC236}">
                <a16:creationId xmlns:a16="http://schemas.microsoft.com/office/drawing/2014/main" id="{83EC2E57-D9BA-9392-5587-3B86C1F556A9}"/>
              </a:ext>
            </a:extLst>
          </p:cNvPr>
          <p:cNvPicPr>
            <a:picLocks noChangeAspect="1"/>
          </p:cNvPicPr>
          <p:nvPr/>
        </p:nvPicPr>
        <p:blipFill rotWithShape="1">
          <a:blip r:embed="rId3">
            <a:extLst>
              <a:ext uri="{28A0092B-C50C-407E-A947-70E740481C1C}">
                <a14:useLocalDpi xmlns:a14="http://schemas.microsoft.com/office/drawing/2010/main" val="0"/>
              </a:ext>
            </a:extLst>
          </a:blip>
          <a:srcRect l="3620" t="4399" r="1491" b="46958"/>
          <a:stretch/>
        </p:blipFill>
        <p:spPr>
          <a:xfrm>
            <a:off x="1553496" y="980422"/>
            <a:ext cx="6961239" cy="5046677"/>
          </a:xfrm>
          <a:prstGeom prst="rect">
            <a:avLst/>
          </a:prstGeom>
        </p:spPr>
      </p:pic>
      <p:sp>
        <p:nvSpPr>
          <p:cNvPr id="9" name="Text Box 14">
            <a:extLst>
              <a:ext uri="{FF2B5EF4-FFF2-40B4-BE49-F238E27FC236}">
                <a16:creationId xmlns:a16="http://schemas.microsoft.com/office/drawing/2014/main" id="{8D4B1E32-094A-6848-B8BA-564347924F42}"/>
              </a:ext>
            </a:extLst>
          </p:cNvPr>
          <p:cNvSpPr txBox="1">
            <a:spLocks noChangeArrowheads="1"/>
          </p:cNvSpPr>
          <p:nvPr/>
        </p:nvSpPr>
        <p:spPr bwMode="auto">
          <a:xfrm>
            <a:off x="7465448" y="6064842"/>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BDH</a:t>
            </a:r>
          </a:p>
        </p:txBody>
      </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76839"/>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Alle möglichen Komponenten des </a:t>
            </a:r>
            <a:r>
              <a:rPr lang="de-DE" altLang="de-DE" sz="1800" dirty="0" err="1">
                <a:solidFill>
                  <a:srgbClr val="00B050"/>
                </a:solidFill>
              </a:rPr>
              <a:t>ProSumers</a:t>
            </a:r>
            <a:r>
              <a:rPr lang="de-DE" altLang="de-DE" sz="1800" dirty="0">
                <a:solidFill>
                  <a:srgbClr val="00B050"/>
                </a:solidFill>
              </a:rPr>
              <a:t> sind netzdienlich über das EMS eingebunden!</a:t>
            </a:r>
            <a:endParaRPr lang="de-DE" altLang="de-DE" sz="1800" i="1" dirty="0">
              <a:solidFill>
                <a:srgbClr val="00B050"/>
              </a:solidFill>
            </a:endParaRPr>
          </a:p>
        </p:txBody>
      </p:sp>
    </p:spTree>
    <p:extLst>
      <p:ext uri="{BB962C8B-B14F-4D97-AF65-F5344CB8AC3E}">
        <p14:creationId xmlns:p14="http://schemas.microsoft.com/office/powerpoint/2010/main" val="157551988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sp>
        <p:nvSpPr>
          <p:cNvPr id="9" name="Text Box 5">
            <a:extLst>
              <a:ext uri="{FF2B5EF4-FFF2-40B4-BE49-F238E27FC236}">
                <a16:creationId xmlns:a16="http://schemas.microsoft.com/office/drawing/2014/main" id="{EB12F9FE-BE2F-3ECB-76BB-B9112405C430}"/>
              </a:ext>
            </a:extLst>
          </p:cNvPr>
          <p:cNvSpPr txBox="1">
            <a:spLocks noChangeArrowheads="1"/>
          </p:cNvSpPr>
          <p:nvPr/>
        </p:nvSpPr>
        <p:spPr bwMode="auto">
          <a:xfrm>
            <a:off x="421347" y="899400"/>
            <a:ext cx="931425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zukünftige Kraftwerkslandschaft mit EE-Kraftwerken und Residuallastkraftwerken hat viel komplexere Anforderungen an die Netzstabilität. Deshalb müssen auch bei den </a:t>
            </a:r>
            <a:r>
              <a:rPr lang="de-DE" altLang="de-DE" sz="1600" dirty="0" err="1">
                <a:solidFill>
                  <a:srgbClr val="3333FF"/>
                </a:solidFill>
              </a:rPr>
              <a:t>ProSumern</a:t>
            </a:r>
            <a:r>
              <a:rPr lang="de-DE" altLang="de-DE" sz="1600" dirty="0">
                <a:solidFill>
                  <a:srgbClr val="3333FF"/>
                </a:solidFill>
              </a:rPr>
              <a:t> Maßnahmen getroffen werden, die der Netzstabilität dienen und vom Netzbetreiber vergütet werden (mit eigener Frequenzüberwachung):</a:t>
            </a:r>
          </a:p>
        </p:txBody>
      </p:sp>
      <p:grpSp>
        <p:nvGrpSpPr>
          <p:cNvPr id="172" name="Gruppieren 171">
            <a:extLst>
              <a:ext uri="{FF2B5EF4-FFF2-40B4-BE49-F238E27FC236}">
                <a16:creationId xmlns:a16="http://schemas.microsoft.com/office/drawing/2014/main" id="{7F948847-3E8B-CA7D-6F7E-183A0099730F}"/>
              </a:ext>
            </a:extLst>
          </p:cNvPr>
          <p:cNvGrpSpPr/>
          <p:nvPr/>
        </p:nvGrpSpPr>
        <p:grpSpPr>
          <a:xfrm>
            <a:off x="508000" y="4645413"/>
            <a:ext cx="8937571" cy="1466552"/>
            <a:chOff x="508000" y="4807248"/>
            <a:chExt cx="8937571" cy="1466552"/>
          </a:xfrm>
        </p:grpSpPr>
        <p:sp>
          <p:nvSpPr>
            <p:cNvPr id="169" name="Rechteck 168">
              <a:extLst>
                <a:ext uri="{FF2B5EF4-FFF2-40B4-BE49-F238E27FC236}">
                  <a16:creationId xmlns:a16="http://schemas.microsoft.com/office/drawing/2014/main" id="{D13654C3-94F4-B5B1-E151-3102700C5C53}"/>
                </a:ext>
              </a:extLst>
            </p:cNvPr>
            <p:cNvSpPr/>
            <p:nvPr/>
          </p:nvSpPr>
          <p:spPr bwMode="auto">
            <a:xfrm>
              <a:off x="508000" y="4807248"/>
              <a:ext cx="8937571" cy="146655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71" name="Gruppieren 170">
              <a:extLst>
                <a:ext uri="{FF2B5EF4-FFF2-40B4-BE49-F238E27FC236}">
                  <a16:creationId xmlns:a16="http://schemas.microsoft.com/office/drawing/2014/main" id="{5D183D58-542C-DBA2-85BF-EBFEAFC107AB}"/>
                </a:ext>
              </a:extLst>
            </p:cNvPr>
            <p:cNvGrpSpPr/>
            <p:nvPr/>
          </p:nvGrpSpPr>
          <p:grpSpPr>
            <a:xfrm>
              <a:off x="681885" y="5411582"/>
              <a:ext cx="8014619" cy="862218"/>
              <a:chOff x="681885" y="5411582"/>
              <a:chExt cx="8014619" cy="862218"/>
            </a:xfrm>
          </p:grpSpPr>
          <p:cxnSp>
            <p:nvCxnSpPr>
              <p:cNvPr id="5" name="Gerade Verbindung 3">
                <a:extLst>
                  <a:ext uri="{FF2B5EF4-FFF2-40B4-BE49-F238E27FC236}">
                    <a16:creationId xmlns:a16="http://schemas.microsoft.com/office/drawing/2014/main" id="{C68E2028-1552-C1B6-24FD-B2D5CE3D2BD1}"/>
                  </a:ext>
                </a:extLst>
              </p:cNvPr>
              <p:cNvCxnSpPr>
                <a:cxnSpLocks noChangeShapeType="1"/>
              </p:cNvCxnSpPr>
              <p:nvPr/>
            </p:nvCxnSpPr>
            <p:spPr bwMode="auto">
              <a:xfrm>
                <a:off x="681885" y="5541963"/>
                <a:ext cx="750961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5">
                <a:extLst>
                  <a:ext uri="{FF2B5EF4-FFF2-40B4-BE49-F238E27FC236}">
                    <a16:creationId xmlns:a16="http://schemas.microsoft.com/office/drawing/2014/main" id="{0CE37CA9-35A9-CB77-812C-965632B8073F}"/>
                  </a:ext>
                </a:extLst>
              </p:cNvPr>
              <p:cNvCxnSpPr>
                <a:cxnSpLocks noChangeShapeType="1"/>
              </p:cNvCxnSpPr>
              <p:nvPr/>
            </p:nvCxnSpPr>
            <p:spPr bwMode="auto">
              <a:xfrm flipV="1">
                <a:off x="6180319" y="5521325"/>
                <a:ext cx="3175" cy="44450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B0B7191B-F611-D396-D445-4A6FDB22B7E5}"/>
                  </a:ext>
                </a:extLst>
              </p:cNvPr>
              <p:cNvSpPr>
                <a:spLocks noChangeArrowheads="1"/>
              </p:cNvSpPr>
              <p:nvPr/>
            </p:nvSpPr>
            <p:spPr bwMode="auto">
              <a:xfrm>
                <a:off x="5743756" y="5965825"/>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50,0</a:t>
                </a:r>
              </a:p>
            </p:txBody>
          </p:sp>
          <p:cxnSp>
            <p:nvCxnSpPr>
              <p:cNvPr id="23" name="Gerade Verbindung 86">
                <a:extLst>
                  <a:ext uri="{FF2B5EF4-FFF2-40B4-BE49-F238E27FC236}">
                    <a16:creationId xmlns:a16="http://schemas.microsoft.com/office/drawing/2014/main" id="{B9616BC7-E7B2-FE00-9DE6-E15A571760C7}"/>
                  </a:ext>
                </a:extLst>
              </p:cNvPr>
              <p:cNvCxnSpPr>
                <a:cxnSpLocks noChangeShapeType="1"/>
              </p:cNvCxnSpPr>
              <p:nvPr/>
            </p:nvCxnSpPr>
            <p:spPr bwMode="auto">
              <a:xfrm flipV="1">
                <a:off x="461821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hteck 15">
                <a:extLst>
                  <a:ext uri="{FF2B5EF4-FFF2-40B4-BE49-F238E27FC236}">
                    <a16:creationId xmlns:a16="http://schemas.microsoft.com/office/drawing/2014/main" id="{A2CBDEEC-755C-48CB-6758-5586FFD7BB37}"/>
                  </a:ext>
                </a:extLst>
              </p:cNvPr>
              <p:cNvSpPr>
                <a:spLocks noChangeArrowheads="1"/>
              </p:cNvSpPr>
              <p:nvPr/>
            </p:nvSpPr>
            <p:spPr bwMode="auto">
              <a:xfrm>
                <a:off x="8251546" y="5411582"/>
                <a:ext cx="44495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t>Hz</a:t>
                </a:r>
              </a:p>
            </p:txBody>
          </p:sp>
          <p:cxnSp>
            <p:nvCxnSpPr>
              <p:cNvPr id="39" name="Gerade Verbindung 86">
                <a:extLst>
                  <a:ext uri="{FF2B5EF4-FFF2-40B4-BE49-F238E27FC236}">
                    <a16:creationId xmlns:a16="http://schemas.microsoft.com/office/drawing/2014/main" id="{C4262388-70C8-7E1E-3B93-6180F5905844}"/>
                  </a:ext>
                </a:extLst>
              </p:cNvPr>
              <p:cNvCxnSpPr>
                <a:cxnSpLocks noChangeShapeType="1"/>
              </p:cNvCxnSpPr>
              <p:nvPr/>
            </p:nvCxnSpPr>
            <p:spPr bwMode="auto">
              <a:xfrm flipV="1">
                <a:off x="7760675"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15">
                <a:extLst>
                  <a:ext uri="{FF2B5EF4-FFF2-40B4-BE49-F238E27FC236}">
                    <a16:creationId xmlns:a16="http://schemas.microsoft.com/office/drawing/2014/main" id="{28C54040-B8D4-F68D-2B10-282D2661B999}"/>
                  </a:ext>
                </a:extLst>
              </p:cNvPr>
              <p:cNvSpPr>
                <a:spLocks noChangeArrowheads="1"/>
              </p:cNvSpPr>
              <p:nvPr/>
            </p:nvSpPr>
            <p:spPr bwMode="auto">
              <a:xfrm>
                <a:off x="7313000" y="5781728"/>
                <a:ext cx="906462" cy="2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51,5</a:t>
                </a:r>
              </a:p>
            </p:txBody>
          </p:sp>
          <p:sp>
            <p:nvSpPr>
              <p:cNvPr id="65" name="Rechteck 15">
                <a:extLst>
                  <a:ext uri="{FF2B5EF4-FFF2-40B4-BE49-F238E27FC236}">
                    <a16:creationId xmlns:a16="http://schemas.microsoft.com/office/drawing/2014/main" id="{B8747A01-D149-5C26-5A54-2AA6C45C97A9}"/>
                  </a:ext>
                </a:extLst>
              </p:cNvPr>
              <p:cNvSpPr>
                <a:spLocks noChangeArrowheads="1"/>
              </p:cNvSpPr>
              <p:nvPr/>
            </p:nvSpPr>
            <p:spPr bwMode="auto">
              <a:xfrm>
                <a:off x="4365808"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49,0</a:t>
                </a:r>
              </a:p>
            </p:txBody>
          </p:sp>
          <p:cxnSp>
            <p:nvCxnSpPr>
              <p:cNvPr id="100" name="Gerade Verbindung 86">
                <a:extLst>
                  <a:ext uri="{FF2B5EF4-FFF2-40B4-BE49-F238E27FC236}">
                    <a16:creationId xmlns:a16="http://schemas.microsoft.com/office/drawing/2014/main" id="{C91E961E-44C6-A53E-EC68-CA5856B88E3D}"/>
                  </a:ext>
                </a:extLst>
              </p:cNvPr>
              <p:cNvCxnSpPr>
                <a:cxnSpLocks noChangeShapeType="1"/>
              </p:cNvCxnSpPr>
              <p:nvPr/>
            </p:nvCxnSpPr>
            <p:spPr bwMode="auto">
              <a:xfrm flipV="1">
                <a:off x="3043646"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hteck 15">
                <a:extLst>
                  <a:ext uri="{FF2B5EF4-FFF2-40B4-BE49-F238E27FC236}">
                    <a16:creationId xmlns:a16="http://schemas.microsoft.com/office/drawing/2014/main" id="{04EA1B27-FE61-C2A4-6048-57225DFA406C}"/>
                  </a:ext>
                </a:extLst>
              </p:cNvPr>
              <p:cNvSpPr>
                <a:spLocks noChangeArrowheads="1"/>
              </p:cNvSpPr>
              <p:nvPr/>
            </p:nvSpPr>
            <p:spPr bwMode="auto">
              <a:xfrm>
                <a:off x="2791235"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48,0</a:t>
                </a:r>
              </a:p>
            </p:txBody>
          </p:sp>
          <p:cxnSp>
            <p:nvCxnSpPr>
              <p:cNvPr id="103" name="Gerade Verbindung 86">
                <a:extLst>
                  <a:ext uri="{FF2B5EF4-FFF2-40B4-BE49-F238E27FC236}">
                    <a16:creationId xmlns:a16="http://schemas.microsoft.com/office/drawing/2014/main" id="{A4C67D9E-2F9D-0D24-F595-8E3540107A8E}"/>
                  </a:ext>
                </a:extLst>
              </p:cNvPr>
              <p:cNvCxnSpPr>
                <a:cxnSpLocks noChangeShapeType="1"/>
              </p:cNvCxnSpPr>
              <p:nvPr/>
            </p:nvCxnSpPr>
            <p:spPr bwMode="auto">
              <a:xfrm flipV="1">
                <a:off x="146702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Rechteck 15">
                <a:extLst>
                  <a:ext uri="{FF2B5EF4-FFF2-40B4-BE49-F238E27FC236}">
                    <a16:creationId xmlns:a16="http://schemas.microsoft.com/office/drawing/2014/main" id="{E234BF34-DC77-B002-CB82-E9FC066F1416}"/>
                  </a:ext>
                </a:extLst>
              </p:cNvPr>
              <p:cNvSpPr>
                <a:spLocks noChangeArrowheads="1"/>
              </p:cNvSpPr>
              <p:nvPr/>
            </p:nvSpPr>
            <p:spPr bwMode="auto">
              <a:xfrm>
                <a:off x="1218882"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47,0</a:t>
                </a:r>
              </a:p>
            </p:txBody>
          </p:sp>
        </p:grpSp>
      </p:grpSp>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(7)</a:t>
            </a:r>
          </a:p>
          <a:p>
            <a:r>
              <a:rPr lang="de-DE" altLang="de-DE" sz="2000" dirty="0" err="1">
                <a:solidFill>
                  <a:schemeClr val="bg1"/>
                </a:solidFill>
              </a:rPr>
              <a:t>ProSumer</a:t>
            </a:r>
            <a:r>
              <a:rPr lang="de-DE" altLang="de-DE" sz="2000" dirty="0">
                <a:solidFill>
                  <a:schemeClr val="bg1"/>
                </a:solidFill>
              </a:rPr>
              <a:t> (3) netzdienliche Integration (2)</a:t>
            </a:r>
          </a:p>
        </p:txBody>
      </p:sp>
      <p:cxnSp>
        <p:nvCxnSpPr>
          <p:cNvPr id="22" name="Gerade Verbindung 77">
            <a:extLst>
              <a:ext uri="{FF2B5EF4-FFF2-40B4-BE49-F238E27FC236}">
                <a16:creationId xmlns:a16="http://schemas.microsoft.com/office/drawing/2014/main" id="{CC81581B-09C8-D841-3575-299784F7A2C3}"/>
              </a:ext>
            </a:extLst>
          </p:cNvPr>
          <p:cNvCxnSpPr>
            <a:cxnSpLocks noChangeShapeType="1"/>
          </p:cNvCxnSpPr>
          <p:nvPr/>
        </p:nvCxnSpPr>
        <p:spPr bwMode="auto">
          <a:xfrm flipV="1">
            <a:off x="6180319" y="4555481"/>
            <a:ext cx="7201" cy="830997"/>
          </a:xfrm>
          <a:prstGeom prst="line">
            <a:avLst/>
          </a:prstGeom>
          <a:noFill/>
          <a:ln w="285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69">
            <a:extLst>
              <a:ext uri="{FF2B5EF4-FFF2-40B4-BE49-F238E27FC236}">
                <a16:creationId xmlns:a16="http://schemas.microsoft.com/office/drawing/2014/main" id="{54B64425-9586-C8DA-79CA-D11EDC7E7E3A}"/>
              </a:ext>
            </a:extLst>
          </p:cNvPr>
          <p:cNvCxnSpPr>
            <a:cxnSpLocks noChangeShapeType="1"/>
          </p:cNvCxnSpPr>
          <p:nvPr/>
        </p:nvCxnSpPr>
        <p:spPr bwMode="auto">
          <a:xfrm flipV="1">
            <a:off x="6510519" y="535949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hteck 15">
            <a:extLst>
              <a:ext uri="{FF2B5EF4-FFF2-40B4-BE49-F238E27FC236}">
                <a16:creationId xmlns:a16="http://schemas.microsoft.com/office/drawing/2014/main" id="{E7DE83E8-87EA-6092-21C4-339048FBC312}"/>
              </a:ext>
            </a:extLst>
          </p:cNvPr>
          <p:cNvSpPr>
            <a:spLocks noChangeArrowheads="1"/>
          </p:cNvSpPr>
          <p:nvPr/>
        </p:nvSpPr>
        <p:spPr bwMode="auto">
          <a:xfrm>
            <a:off x="6266044" y="5619840"/>
            <a:ext cx="50518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50,2</a:t>
            </a:r>
          </a:p>
        </p:txBody>
      </p:sp>
      <p:cxnSp>
        <p:nvCxnSpPr>
          <p:cNvPr id="19" name="Gerade Verbindung 71">
            <a:extLst>
              <a:ext uri="{FF2B5EF4-FFF2-40B4-BE49-F238E27FC236}">
                <a16:creationId xmlns:a16="http://schemas.microsoft.com/office/drawing/2014/main" id="{AE4BD24E-C7B1-51B5-27EB-9424EEAAAEC4}"/>
              </a:ext>
            </a:extLst>
          </p:cNvPr>
          <p:cNvCxnSpPr>
            <a:cxnSpLocks noChangeShapeType="1"/>
          </p:cNvCxnSpPr>
          <p:nvPr/>
        </p:nvCxnSpPr>
        <p:spPr bwMode="auto">
          <a:xfrm flipV="1">
            <a:off x="5862819" y="535949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hteck 15">
            <a:extLst>
              <a:ext uri="{FF2B5EF4-FFF2-40B4-BE49-F238E27FC236}">
                <a16:creationId xmlns:a16="http://schemas.microsoft.com/office/drawing/2014/main" id="{99B6D210-52FE-0841-89A7-39632C3C8F91}"/>
              </a:ext>
            </a:extLst>
          </p:cNvPr>
          <p:cNvSpPr>
            <a:spLocks noChangeArrowheads="1"/>
          </p:cNvSpPr>
          <p:nvPr/>
        </p:nvSpPr>
        <p:spPr bwMode="auto">
          <a:xfrm>
            <a:off x="5618570" y="5619840"/>
            <a:ext cx="48872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49,8</a:t>
            </a:r>
          </a:p>
        </p:txBody>
      </p:sp>
      <p:grpSp>
        <p:nvGrpSpPr>
          <p:cNvPr id="153" name="Gruppieren 152">
            <a:extLst>
              <a:ext uri="{FF2B5EF4-FFF2-40B4-BE49-F238E27FC236}">
                <a16:creationId xmlns:a16="http://schemas.microsoft.com/office/drawing/2014/main" id="{3E1D337F-8ACE-83D9-5A8C-E3E5A30B6F9C}"/>
              </a:ext>
            </a:extLst>
          </p:cNvPr>
          <p:cNvGrpSpPr/>
          <p:nvPr/>
        </p:nvGrpSpPr>
        <p:grpSpPr>
          <a:xfrm>
            <a:off x="5870756" y="4555481"/>
            <a:ext cx="639763" cy="830997"/>
            <a:chOff x="5311775" y="4717316"/>
            <a:chExt cx="639763" cy="830997"/>
          </a:xfrm>
        </p:grpSpPr>
        <p:cxnSp>
          <p:nvCxnSpPr>
            <p:cNvPr id="25" name="Gerade Verbindung 114">
              <a:extLst>
                <a:ext uri="{FF2B5EF4-FFF2-40B4-BE49-F238E27FC236}">
                  <a16:creationId xmlns:a16="http://schemas.microsoft.com/office/drawing/2014/main" id="{D2D606F0-D708-8A63-D1B6-C132CE5F018C}"/>
                </a:ext>
              </a:extLst>
            </p:cNvPr>
            <p:cNvCxnSpPr>
              <a:cxnSpLocks noChangeShapeType="1"/>
            </p:cNvCxnSpPr>
            <p:nvPr/>
          </p:nvCxnSpPr>
          <p:spPr bwMode="auto">
            <a:xfrm flipV="1">
              <a:off x="5311775"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 Verbindung 114">
              <a:extLst>
                <a:ext uri="{FF2B5EF4-FFF2-40B4-BE49-F238E27FC236}">
                  <a16:creationId xmlns:a16="http://schemas.microsoft.com/office/drawing/2014/main" id="{B6F95968-A6D3-6A56-0D4F-428CF92C0E6C}"/>
                </a:ext>
              </a:extLst>
            </p:cNvPr>
            <p:cNvCxnSpPr>
              <a:cxnSpLocks noChangeShapeType="1"/>
            </p:cNvCxnSpPr>
            <p:nvPr/>
          </p:nvCxnSpPr>
          <p:spPr bwMode="auto">
            <a:xfrm flipV="1">
              <a:off x="5951538"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3" name="Gerade Verbindung 114">
            <a:extLst>
              <a:ext uri="{FF2B5EF4-FFF2-40B4-BE49-F238E27FC236}">
                <a16:creationId xmlns:a16="http://schemas.microsoft.com/office/drawing/2014/main" id="{082E7F66-1A1B-0543-0A09-41819EB3D5B3}"/>
              </a:ext>
            </a:extLst>
          </p:cNvPr>
          <p:cNvCxnSpPr>
            <a:cxnSpLocks noChangeShapeType="1"/>
          </p:cNvCxnSpPr>
          <p:nvPr/>
        </p:nvCxnSpPr>
        <p:spPr bwMode="auto">
          <a:xfrm flipV="1">
            <a:off x="4616683" y="4728428"/>
            <a:ext cx="0" cy="721219"/>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uppieren 6">
            <a:extLst>
              <a:ext uri="{FF2B5EF4-FFF2-40B4-BE49-F238E27FC236}">
                <a16:creationId xmlns:a16="http://schemas.microsoft.com/office/drawing/2014/main" id="{B35D686B-EF39-0AC8-0C6E-AD8E57FA9301}"/>
              </a:ext>
            </a:extLst>
          </p:cNvPr>
          <p:cNvGrpSpPr/>
          <p:nvPr/>
        </p:nvGrpSpPr>
        <p:grpSpPr>
          <a:xfrm>
            <a:off x="705706" y="3180089"/>
            <a:ext cx="9029897" cy="2170801"/>
            <a:chOff x="705706" y="3180089"/>
            <a:chExt cx="9029897" cy="2170801"/>
          </a:xfrm>
        </p:grpSpPr>
        <p:sp>
          <p:nvSpPr>
            <p:cNvPr id="139" name="Text Box 5">
              <a:extLst>
                <a:ext uri="{FF2B5EF4-FFF2-40B4-BE49-F238E27FC236}">
                  <a16:creationId xmlns:a16="http://schemas.microsoft.com/office/drawing/2014/main" id="{2D2C8F5D-72C2-021B-7AA1-C82A1B619CED}"/>
                </a:ext>
              </a:extLst>
            </p:cNvPr>
            <p:cNvSpPr txBox="1">
              <a:spLocks noChangeArrowheads="1"/>
            </p:cNvSpPr>
            <p:nvPr/>
          </p:nvSpPr>
          <p:spPr bwMode="auto">
            <a:xfrm>
              <a:off x="705706" y="3180089"/>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Inselbetrieb: &lt; 49,0 Hz; falls Inselbetrieb möglich </a:t>
              </a:r>
              <a:r>
                <a:rPr lang="de-DE" altLang="de-DE" sz="1600" dirty="0">
                  <a:solidFill>
                    <a:srgbClr val="3333FF"/>
                  </a:solidFill>
                  <a:sym typeface="Wingdings" panose="05000000000000000000" pitchFamily="2" charset="2"/>
                </a:rPr>
                <a:t> Netztrennung</a:t>
              </a:r>
              <a:endParaRPr lang="de-DE" altLang="de-DE" sz="1600" dirty="0">
                <a:solidFill>
                  <a:srgbClr val="3333FF"/>
                </a:solidFill>
              </a:endParaRPr>
            </a:p>
          </p:txBody>
        </p:sp>
        <p:grpSp>
          <p:nvGrpSpPr>
            <p:cNvPr id="188" name="Gruppieren 187">
              <a:extLst>
                <a:ext uri="{FF2B5EF4-FFF2-40B4-BE49-F238E27FC236}">
                  <a16:creationId xmlns:a16="http://schemas.microsoft.com/office/drawing/2014/main" id="{9BF4AB39-CA93-6BB3-C33E-E07AA42B3C13}"/>
                </a:ext>
              </a:extLst>
            </p:cNvPr>
            <p:cNvGrpSpPr/>
            <p:nvPr/>
          </p:nvGrpSpPr>
          <p:grpSpPr>
            <a:xfrm>
              <a:off x="2643618" y="4702500"/>
              <a:ext cx="1821797" cy="648390"/>
              <a:chOff x="2643618" y="4562468"/>
              <a:chExt cx="1821797" cy="648390"/>
            </a:xfrm>
          </p:grpSpPr>
          <p:pic>
            <p:nvPicPr>
              <p:cNvPr id="181" name="Grafik 180" descr="Ein Bild, das Kreativität enthält.&#10;&#10;Automatisch generierte Beschreibung">
                <a:extLst>
                  <a:ext uri="{FF2B5EF4-FFF2-40B4-BE49-F238E27FC236}">
                    <a16:creationId xmlns:a16="http://schemas.microsoft.com/office/drawing/2014/main" id="{5622959A-476D-6029-F505-3F439BD00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618" y="4562468"/>
                <a:ext cx="643302" cy="643302"/>
              </a:xfrm>
              <a:prstGeom prst="rect">
                <a:avLst/>
              </a:prstGeom>
            </p:spPr>
          </p:pic>
          <p:pic>
            <p:nvPicPr>
              <p:cNvPr id="183" name="Grafik 182" descr="Ein Bild, das Turm, Mast, Entwurf, Gebäude enthält.&#10;&#10;Automatisch generierte Beschreibung">
                <a:extLst>
                  <a:ext uri="{FF2B5EF4-FFF2-40B4-BE49-F238E27FC236}">
                    <a16:creationId xmlns:a16="http://schemas.microsoft.com/office/drawing/2014/main" id="{6F8099FA-D187-09F2-770C-9834DEF3F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462" y="4564905"/>
                <a:ext cx="645953" cy="645953"/>
              </a:xfrm>
              <a:prstGeom prst="rect">
                <a:avLst/>
              </a:prstGeom>
            </p:spPr>
          </p:pic>
          <p:cxnSp>
            <p:nvCxnSpPr>
              <p:cNvPr id="185" name="Gerader Verbinder 184">
                <a:extLst>
                  <a:ext uri="{FF2B5EF4-FFF2-40B4-BE49-F238E27FC236}">
                    <a16:creationId xmlns:a16="http://schemas.microsoft.com/office/drawing/2014/main" id="{DE74911B-62FA-1488-F43D-D6D7D562F539}"/>
                  </a:ext>
                </a:extLst>
              </p:cNvPr>
              <p:cNvCxnSpPr>
                <a:stCxn id="181" idx="3"/>
              </p:cNvCxnSpPr>
              <p:nvPr/>
            </p:nvCxnSpPr>
            <p:spPr bwMode="auto">
              <a:xfrm flipV="1">
                <a:off x="3286920" y="4778015"/>
                <a:ext cx="727868" cy="1061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Textfeld 186">
                <a:extLst>
                  <a:ext uri="{FF2B5EF4-FFF2-40B4-BE49-F238E27FC236}">
                    <a16:creationId xmlns:a16="http://schemas.microsoft.com/office/drawing/2014/main" id="{86DC9135-F5FF-9D0A-CD21-95AC0CFC02AA}"/>
                  </a:ext>
                </a:extLst>
              </p:cNvPr>
              <p:cNvSpPr txBox="1"/>
              <p:nvPr/>
            </p:nvSpPr>
            <p:spPr>
              <a:xfrm>
                <a:off x="3402771" y="4587297"/>
                <a:ext cx="389850" cy="461665"/>
              </a:xfrm>
              <a:prstGeom prst="rect">
                <a:avLst/>
              </a:prstGeom>
              <a:noFill/>
            </p:spPr>
            <p:txBody>
              <a:bodyPr wrap="none" rtlCol="0">
                <a:spAutoFit/>
              </a:bodyPr>
              <a:lstStyle/>
              <a:p>
                <a:r>
                  <a:rPr lang="de-DE" dirty="0">
                    <a:solidFill>
                      <a:srgbClr val="FF0000"/>
                    </a:solidFill>
                  </a:rPr>
                  <a:t>X</a:t>
                </a:r>
              </a:p>
            </p:txBody>
          </p:sp>
        </p:grpSp>
      </p:grpSp>
      <p:sp>
        <p:nvSpPr>
          <p:cNvPr id="74" name="Rectangle 4">
            <a:extLst>
              <a:ext uri="{FF2B5EF4-FFF2-40B4-BE49-F238E27FC236}">
                <a16:creationId xmlns:a16="http://schemas.microsoft.com/office/drawing/2014/main" id="{AFC0B5CC-7ED3-3B01-3419-8240235F081A}"/>
              </a:ext>
            </a:extLst>
          </p:cNvPr>
          <p:cNvSpPr>
            <a:spLocks noChangeArrowheads="1"/>
          </p:cNvSpPr>
          <p:nvPr/>
        </p:nvSpPr>
        <p:spPr bwMode="auto">
          <a:xfrm>
            <a:off x="0" y="611955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Zukünftig müssen auch die </a:t>
            </a:r>
            <a:r>
              <a:rPr lang="de-DE" altLang="de-DE" sz="1800" dirty="0" err="1">
                <a:solidFill>
                  <a:srgbClr val="00B050"/>
                </a:solidFill>
              </a:rPr>
              <a:t>ProSumer</a:t>
            </a:r>
            <a:r>
              <a:rPr lang="de-DE" altLang="de-DE" sz="1800" dirty="0">
                <a:solidFill>
                  <a:srgbClr val="00B050"/>
                </a:solidFill>
              </a:rPr>
              <a:t> über ihr EMS netzdienlich agieren (mit Vergütung)! </a:t>
            </a:r>
          </a:p>
        </p:txBody>
      </p:sp>
      <p:sp>
        <p:nvSpPr>
          <p:cNvPr id="44" name="Text Box 5">
            <a:extLst>
              <a:ext uri="{FF2B5EF4-FFF2-40B4-BE49-F238E27FC236}">
                <a16:creationId xmlns:a16="http://schemas.microsoft.com/office/drawing/2014/main" id="{EF39E7B0-4A0F-BABF-DC32-88BD791A673E}"/>
              </a:ext>
            </a:extLst>
          </p:cNvPr>
          <p:cNvSpPr txBox="1">
            <a:spLocks noChangeArrowheads="1"/>
          </p:cNvSpPr>
          <p:nvPr/>
        </p:nvSpPr>
        <p:spPr bwMode="auto">
          <a:xfrm>
            <a:off x="7613052" y="3675216"/>
            <a:ext cx="172194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 </a:t>
            </a:r>
            <a:r>
              <a:rPr lang="de-DE" altLang="de-DE" sz="1200" dirty="0" err="1"/>
              <a:t>FairGrid</a:t>
            </a:r>
            <a:endParaRPr lang="en-US" altLang="de-DE" sz="1200" dirty="0"/>
          </a:p>
        </p:txBody>
      </p:sp>
      <p:sp>
        <p:nvSpPr>
          <p:cNvPr id="176" name="Rechteck 15">
            <a:extLst>
              <a:ext uri="{FF2B5EF4-FFF2-40B4-BE49-F238E27FC236}">
                <a16:creationId xmlns:a16="http://schemas.microsoft.com/office/drawing/2014/main" id="{6B472F0D-F4E6-38D6-B59D-BE46623B25A1}"/>
              </a:ext>
            </a:extLst>
          </p:cNvPr>
          <p:cNvSpPr>
            <a:spLocks noChangeArrowheads="1"/>
          </p:cNvSpPr>
          <p:nvPr/>
        </p:nvSpPr>
        <p:spPr bwMode="auto">
          <a:xfrm>
            <a:off x="785785" y="4839936"/>
            <a:ext cx="1384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err="1"/>
              <a:t>ProSumer</a:t>
            </a:r>
            <a:endParaRPr lang="de-DE" altLang="de-DE" sz="1400" dirty="0"/>
          </a:p>
        </p:txBody>
      </p:sp>
      <p:grpSp>
        <p:nvGrpSpPr>
          <p:cNvPr id="3" name="Gruppieren 2">
            <a:extLst>
              <a:ext uri="{FF2B5EF4-FFF2-40B4-BE49-F238E27FC236}">
                <a16:creationId xmlns:a16="http://schemas.microsoft.com/office/drawing/2014/main" id="{DD3ECF1F-D822-78FC-00B3-2E52431E695B}"/>
              </a:ext>
            </a:extLst>
          </p:cNvPr>
          <p:cNvGrpSpPr/>
          <p:nvPr/>
        </p:nvGrpSpPr>
        <p:grpSpPr>
          <a:xfrm>
            <a:off x="705706" y="2474353"/>
            <a:ext cx="9029897" cy="2881339"/>
            <a:chOff x="705706" y="2474353"/>
            <a:chExt cx="9029897" cy="2881339"/>
          </a:xfrm>
        </p:grpSpPr>
        <p:sp>
          <p:nvSpPr>
            <p:cNvPr id="138" name="Text Box 5">
              <a:extLst>
                <a:ext uri="{FF2B5EF4-FFF2-40B4-BE49-F238E27FC236}">
                  <a16:creationId xmlns:a16="http://schemas.microsoft.com/office/drawing/2014/main" id="{259F4E0C-DF35-7AB7-4B8A-EAE925108C68}"/>
                </a:ext>
              </a:extLst>
            </p:cNvPr>
            <p:cNvSpPr txBox="1">
              <a:spLocks noChangeArrowheads="1"/>
            </p:cNvSpPr>
            <p:nvPr/>
          </p:nvSpPr>
          <p:spPr bwMode="auto">
            <a:xfrm>
              <a:off x="705706" y="2840546"/>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Leistungsreduzierung: &lt; 49,8 Hz; EMS reduziert die Leistung ausgewählter Verbraucher</a:t>
              </a:r>
            </a:p>
          </p:txBody>
        </p:sp>
        <p:sp>
          <p:nvSpPr>
            <p:cNvPr id="142" name="Rechteck 122">
              <a:extLst>
                <a:ext uri="{FF2B5EF4-FFF2-40B4-BE49-F238E27FC236}">
                  <a16:creationId xmlns:a16="http://schemas.microsoft.com/office/drawing/2014/main" id="{AA36D31F-DA25-B83F-44A2-A8D8012755BE}"/>
                </a:ext>
              </a:extLst>
            </p:cNvPr>
            <p:cNvSpPr>
              <a:spLocks noChangeArrowheads="1"/>
            </p:cNvSpPr>
            <p:nvPr/>
          </p:nvSpPr>
          <p:spPr bwMode="auto">
            <a:xfrm>
              <a:off x="4625192" y="4762469"/>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solidFill>
                    <a:schemeClr val="bg1"/>
                  </a:solidFill>
                </a:rPr>
                <a:t> - Ausspeicherung</a:t>
              </a:r>
              <a:br>
                <a:rPr lang="de-DE" altLang="de-DE" sz="1100" dirty="0">
                  <a:solidFill>
                    <a:schemeClr val="bg1"/>
                  </a:solidFill>
                </a:rPr>
              </a:br>
              <a:r>
                <a:rPr lang="de-DE" altLang="de-DE" sz="1100" dirty="0">
                  <a:solidFill>
                    <a:schemeClr val="bg1"/>
                  </a:solidFill>
                </a:rPr>
                <a:t> - Leistungs-</a:t>
              </a:r>
              <a:br>
                <a:rPr lang="de-DE" altLang="de-DE" sz="1100" dirty="0">
                  <a:solidFill>
                    <a:schemeClr val="bg1"/>
                  </a:solidFill>
                </a:rPr>
              </a:br>
              <a:r>
                <a:rPr lang="de-DE" altLang="de-DE" sz="1100" dirty="0">
                  <a:solidFill>
                    <a:schemeClr val="bg1"/>
                  </a:solidFill>
                </a:rPr>
                <a:t>   </a:t>
              </a:r>
              <a:r>
                <a:rPr lang="de-DE" altLang="de-DE" sz="1100" dirty="0" err="1">
                  <a:solidFill>
                    <a:schemeClr val="bg1"/>
                  </a:solidFill>
                </a:rPr>
                <a:t>reduzierung</a:t>
              </a:r>
              <a:endParaRPr lang="de-DE" altLang="de-DE" sz="1100" dirty="0">
                <a:solidFill>
                  <a:schemeClr val="bg1"/>
                </a:solidFill>
              </a:endParaRPr>
            </a:p>
          </p:txBody>
        </p:sp>
        <p:sp>
          <p:nvSpPr>
            <p:cNvPr id="2" name="Text Box 5">
              <a:extLst>
                <a:ext uri="{FF2B5EF4-FFF2-40B4-BE49-F238E27FC236}">
                  <a16:creationId xmlns:a16="http://schemas.microsoft.com/office/drawing/2014/main" id="{7544213F-A5A1-17FE-D713-3DCBAF1AE363}"/>
                </a:ext>
              </a:extLst>
            </p:cNvPr>
            <p:cNvSpPr txBox="1">
              <a:spLocks noChangeArrowheads="1"/>
            </p:cNvSpPr>
            <p:nvPr/>
          </p:nvSpPr>
          <p:spPr bwMode="auto">
            <a:xfrm>
              <a:off x="705706" y="2474353"/>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Ausspeicherung: &lt; 49,8 Hz; EMS stellt Batterieladung für das Netz zur Verfügung</a:t>
              </a:r>
            </a:p>
          </p:txBody>
        </p:sp>
      </p:grpSp>
      <p:grpSp>
        <p:nvGrpSpPr>
          <p:cNvPr id="26" name="Gruppieren 25">
            <a:extLst>
              <a:ext uri="{FF2B5EF4-FFF2-40B4-BE49-F238E27FC236}">
                <a16:creationId xmlns:a16="http://schemas.microsoft.com/office/drawing/2014/main" id="{9EBA70E4-5519-FECA-3002-E55A10A1ACB3}"/>
              </a:ext>
            </a:extLst>
          </p:cNvPr>
          <p:cNvGrpSpPr/>
          <p:nvPr/>
        </p:nvGrpSpPr>
        <p:grpSpPr>
          <a:xfrm>
            <a:off x="1954083" y="3236768"/>
            <a:ext cx="4556435" cy="1320586"/>
            <a:chOff x="1954083" y="3236768"/>
            <a:chExt cx="4556435" cy="1320586"/>
          </a:xfrm>
        </p:grpSpPr>
        <p:grpSp>
          <p:nvGrpSpPr>
            <p:cNvPr id="24" name="Gruppieren 23">
              <a:extLst>
                <a:ext uri="{FF2B5EF4-FFF2-40B4-BE49-F238E27FC236}">
                  <a16:creationId xmlns:a16="http://schemas.microsoft.com/office/drawing/2014/main" id="{66485B8F-D71A-26B3-ADC7-D015248FDC46}"/>
                </a:ext>
              </a:extLst>
            </p:cNvPr>
            <p:cNvGrpSpPr/>
            <p:nvPr/>
          </p:nvGrpSpPr>
          <p:grpSpPr>
            <a:xfrm>
              <a:off x="1954083" y="3236768"/>
              <a:ext cx="4556435" cy="1320586"/>
              <a:chOff x="1954083" y="3236768"/>
              <a:chExt cx="4556435" cy="1320586"/>
            </a:xfrm>
          </p:grpSpPr>
          <p:sp>
            <p:nvSpPr>
              <p:cNvPr id="4" name="Text Box 5">
                <a:extLst>
                  <a:ext uri="{FF2B5EF4-FFF2-40B4-BE49-F238E27FC236}">
                    <a16:creationId xmlns:a16="http://schemas.microsoft.com/office/drawing/2014/main" id="{D1CE1F03-0E99-7B8D-D178-61F88375F2F9}"/>
                  </a:ext>
                </a:extLst>
              </p:cNvPr>
              <p:cNvSpPr txBox="1">
                <a:spLocks noChangeArrowheads="1"/>
              </p:cNvSpPr>
              <p:nvPr/>
            </p:nvSpPr>
            <p:spPr bwMode="auto">
              <a:xfrm>
                <a:off x="1954083" y="3908664"/>
                <a:ext cx="2454070"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Vorschlag von ISE e.V. und </a:t>
                </a:r>
                <a:r>
                  <a:rPr lang="de-DE" altLang="de-DE" sz="1200" dirty="0" err="1">
                    <a:solidFill>
                      <a:srgbClr val="FF0000"/>
                    </a:solidFill>
                  </a:rPr>
                  <a:t>FairGrid</a:t>
                </a:r>
                <a:br>
                  <a:rPr lang="de-DE" altLang="de-DE" sz="1200" dirty="0">
                    <a:solidFill>
                      <a:srgbClr val="FF0000"/>
                    </a:solidFill>
                  </a:rPr>
                </a:br>
                <a:r>
                  <a:rPr lang="de-DE" altLang="de-DE" sz="1200" dirty="0">
                    <a:solidFill>
                      <a:srgbClr val="FF0000"/>
                    </a:solidFill>
                  </a:rPr>
                  <a:t>zur Netzstabilität</a:t>
                </a:r>
                <a:endParaRPr lang="en-US" altLang="de-DE" sz="1200" dirty="0">
                  <a:solidFill>
                    <a:srgbClr val="FF0000"/>
                  </a:solidFill>
                </a:endParaRPr>
              </a:p>
            </p:txBody>
          </p:sp>
          <p:grpSp>
            <p:nvGrpSpPr>
              <p:cNvPr id="8" name="Gruppieren 7">
                <a:extLst>
                  <a:ext uri="{FF2B5EF4-FFF2-40B4-BE49-F238E27FC236}">
                    <a16:creationId xmlns:a16="http://schemas.microsoft.com/office/drawing/2014/main" id="{42EEA81D-249F-680A-EC66-E81184F9D5F9}"/>
                  </a:ext>
                </a:extLst>
              </p:cNvPr>
              <p:cNvGrpSpPr/>
              <p:nvPr/>
            </p:nvGrpSpPr>
            <p:grpSpPr>
              <a:xfrm>
                <a:off x="4616683" y="3236768"/>
                <a:ext cx="1893835" cy="1320586"/>
                <a:chOff x="3299235" y="1707502"/>
                <a:chExt cx="4379011" cy="2077475"/>
              </a:xfrm>
            </p:grpSpPr>
            <p:sp>
              <p:nvSpPr>
                <p:cNvPr id="10" name="Bogen 9">
                  <a:extLst>
                    <a:ext uri="{FF2B5EF4-FFF2-40B4-BE49-F238E27FC236}">
                      <a16:creationId xmlns:a16="http://schemas.microsoft.com/office/drawing/2014/main" id="{9C77024F-7345-83BC-B711-276DB41FE00B}"/>
                    </a:ext>
                  </a:extLst>
                </p:cNvPr>
                <p:cNvSpPr/>
                <p:nvPr/>
              </p:nvSpPr>
              <p:spPr bwMode="auto">
                <a:xfrm rot="10800000">
                  <a:off x="350831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Bogen 10">
                  <a:extLst>
                    <a:ext uri="{FF2B5EF4-FFF2-40B4-BE49-F238E27FC236}">
                      <a16:creationId xmlns:a16="http://schemas.microsoft.com/office/drawing/2014/main" id="{96BBDCDA-8E33-A94E-1A49-2ADB0853A7E5}"/>
                    </a:ext>
                  </a:extLst>
                </p:cNvPr>
                <p:cNvSpPr/>
                <p:nvPr/>
              </p:nvSpPr>
              <p:spPr bwMode="auto">
                <a:xfrm rot="10800000">
                  <a:off x="3792621"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Bogen 12">
                  <a:extLst>
                    <a:ext uri="{FF2B5EF4-FFF2-40B4-BE49-F238E27FC236}">
                      <a16:creationId xmlns:a16="http://schemas.microsoft.com/office/drawing/2014/main" id="{A4B6DF53-062A-C9B0-2D8B-CC3172442FCA}"/>
                    </a:ext>
                  </a:extLst>
                </p:cNvPr>
                <p:cNvSpPr/>
                <p:nvPr/>
              </p:nvSpPr>
              <p:spPr bwMode="auto">
                <a:xfrm rot="10800000">
                  <a:off x="4142438"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Bogen 13">
                  <a:extLst>
                    <a:ext uri="{FF2B5EF4-FFF2-40B4-BE49-F238E27FC236}">
                      <a16:creationId xmlns:a16="http://schemas.microsoft.com/office/drawing/2014/main" id="{B3A3271C-9C6D-22AA-9C27-08EF0D82CD9F}"/>
                    </a:ext>
                  </a:extLst>
                </p:cNvPr>
                <p:cNvSpPr/>
                <p:nvPr/>
              </p:nvSpPr>
              <p:spPr bwMode="auto">
                <a:xfrm rot="10800000">
                  <a:off x="453634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Rechteck 14">
                  <a:extLst>
                    <a:ext uri="{FF2B5EF4-FFF2-40B4-BE49-F238E27FC236}">
                      <a16:creationId xmlns:a16="http://schemas.microsoft.com/office/drawing/2014/main" id="{8D595CB7-3DE8-0E33-B237-A5AEEFED4C8E}"/>
                    </a:ext>
                  </a:extLst>
                </p:cNvPr>
                <p:cNvSpPr/>
                <p:nvPr/>
              </p:nvSpPr>
              <p:spPr bwMode="auto">
                <a:xfrm>
                  <a:off x="3299235" y="2286000"/>
                  <a:ext cx="2938004" cy="1498977"/>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21" name="Text Box 5">
              <a:extLst>
                <a:ext uri="{FF2B5EF4-FFF2-40B4-BE49-F238E27FC236}">
                  <a16:creationId xmlns:a16="http://schemas.microsoft.com/office/drawing/2014/main" id="{DBCC3F0E-AA46-D5F0-1DB7-725AE57C7BDB}"/>
                </a:ext>
              </a:extLst>
            </p:cNvPr>
            <p:cNvSpPr txBox="1">
              <a:spLocks noChangeArrowheads="1"/>
            </p:cNvSpPr>
            <p:nvPr/>
          </p:nvSpPr>
          <p:spPr bwMode="auto">
            <a:xfrm>
              <a:off x="4940619" y="4329270"/>
              <a:ext cx="7039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progressiv</a:t>
              </a:r>
              <a:endParaRPr lang="en-US" altLang="de-DE" sz="1200" dirty="0">
                <a:solidFill>
                  <a:srgbClr val="FF0000"/>
                </a:solidFill>
              </a:endParaRPr>
            </a:p>
          </p:txBody>
        </p:sp>
      </p:grpSp>
      <p:grpSp>
        <p:nvGrpSpPr>
          <p:cNvPr id="30" name="Gruppieren 29">
            <a:extLst>
              <a:ext uri="{FF2B5EF4-FFF2-40B4-BE49-F238E27FC236}">
                <a16:creationId xmlns:a16="http://schemas.microsoft.com/office/drawing/2014/main" id="{E06E378C-E41A-235A-73E5-990197C2C5DF}"/>
              </a:ext>
            </a:extLst>
          </p:cNvPr>
          <p:cNvGrpSpPr/>
          <p:nvPr/>
        </p:nvGrpSpPr>
        <p:grpSpPr>
          <a:xfrm>
            <a:off x="705705" y="2128955"/>
            <a:ext cx="9029897" cy="3249733"/>
            <a:chOff x="705705" y="2128955"/>
            <a:chExt cx="9029897" cy="3249733"/>
          </a:xfrm>
        </p:grpSpPr>
        <p:sp>
          <p:nvSpPr>
            <p:cNvPr id="27" name="Text Box 5">
              <a:extLst>
                <a:ext uri="{FF2B5EF4-FFF2-40B4-BE49-F238E27FC236}">
                  <a16:creationId xmlns:a16="http://schemas.microsoft.com/office/drawing/2014/main" id="{B9CAF971-0736-3D05-D4D3-041A5CF6D955}"/>
                </a:ext>
              </a:extLst>
            </p:cNvPr>
            <p:cNvSpPr txBox="1">
              <a:spLocks noChangeArrowheads="1"/>
            </p:cNvSpPr>
            <p:nvPr/>
          </p:nvSpPr>
          <p:spPr bwMode="auto">
            <a:xfrm>
              <a:off x="705705" y="2128955"/>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Einspeicherung: &gt; 50,2 Hz; EMS entlastet das Netz durch Batterie- und Wärmespeicherung</a:t>
              </a:r>
            </a:p>
          </p:txBody>
        </p:sp>
        <p:sp>
          <p:nvSpPr>
            <p:cNvPr id="29" name="Rechteck 122">
              <a:extLst>
                <a:ext uri="{FF2B5EF4-FFF2-40B4-BE49-F238E27FC236}">
                  <a16:creationId xmlns:a16="http://schemas.microsoft.com/office/drawing/2014/main" id="{D12B6D56-E770-05F0-0AE6-C5CBEA3C55CB}"/>
                </a:ext>
              </a:extLst>
            </p:cNvPr>
            <p:cNvSpPr>
              <a:spLocks noChangeArrowheads="1"/>
            </p:cNvSpPr>
            <p:nvPr/>
          </p:nvSpPr>
          <p:spPr bwMode="auto">
            <a:xfrm>
              <a:off x="6523349" y="4785465"/>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solidFill>
                    <a:schemeClr val="bg1"/>
                  </a:solidFill>
                </a:rPr>
                <a:t> - Einspeicherung</a:t>
              </a:r>
              <a:br>
                <a:rPr lang="de-DE" altLang="de-DE" sz="1100" dirty="0">
                  <a:solidFill>
                    <a:schemeClr val="bg1"/>
                  </a:solidFill>
                </a:rPr>
              </a:br>
              <a:r>
                <a:rPr lang="de-DE" altLang="de-DE" sz="1100" dirty="0">
                  <a:solidFill>
                    <a:schemeClr val="bg1"/>
                  </a:solidFill>
                </a:rPr>
                <a:t>   Batterie und</a:t>
              </a:r>
              <a:br>
                <a:rPr lang="de-DE" altLang="de-DE" sz="1100" dirty="0">
                  <a:solidFill>
                    <a:schemeClr val="bg1"/>
                  </a:solidFill>
                </a:rPr>
              </a:br>
              <a:r>
                <a:rPr lang="de-DE" altLang="de-DE" sz="1100" dirty="0">
                  <a:solidFill>
                    <a:schemeClr val="bg1"/>
                  </a:solidFill>
                </a:rPr>
                <a:t>   Wärmespeicher</a:t>
              </a:r>
            </a:p>
          </p:txBody>
        </p:sp>
      </p:grpSp>
    </p:spTree>
    <p:extLst>
      <p:ext uri="{BB962C8B-B14F-4D97-AF65-F5344CB8AC3E}">
        <p14:creationId xmlns:p14="http://schemas.microsoft.com/office/powerpoint/2010/main" val="3100341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0-#ppt_w/2"/>
                                          </p:val>
                                        </p:tav>
                                        <p:tav tm="100000">
                                          <p:val>
                                            <p:strVal val="#ppt_x"/>
                                          </p:val>
                                        </p:tav>
                                      </p:tavLst>
                                    </p:anim>
                                    <p:anim calcmode="lin" valueType="num">
                                      <p:cBhvr additive="base">
                                        <p:cTn id="26"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000" fill="hold"/>
                                        <p:tgtEl>
                                          <p:spTgt spid="74"/>
                                        </p:tgtEl>
                                        <p:attrNameLst>
                                          <p:attrName>ppt_x</p:attrName>
                                        </p:attrNameLst>
                                      </p:cBhvr>
                                      <p:tavLst>
                                        <p:tav tm="0">
                                          <p:val>
                                            <p:strVal val="#ppt_x"/>
                                          </p:val>
                                        </p:tav>
                                        <p:tav tm="100000">
                                          <p:val>
                                            <p:strVal val="#ppt_x"/>
                                          </p:val>
                                        </p:tav>
                                      </p:tavLst>
                                    </p:anim>
                                    <p:anim calcmode="lin" valueType="num">
                                      <p:cBhvr additive="base">
                                        <p:cTn id="32" dur="1000" fill="hold"/>
                                        <p:tgtEl>
                                          <p:spTgt spid="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43545"/>
            <a:ext cx="833995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(1)</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Prinzipien</a:t>
            </a:r>
          </a:p>
        </p:txBody>
      </p:sp>
      <p:sp>
        <p:nvSpPr>
          <p:cNvPr id="59" name="Text Box 5">
            <a:extLst>
              <a:ext uri="{FF2B5EF4-FFF2-40B4-BE49-F238E27FC236}">
                <a16:creationId xmlns:a16="http://schemas.microsoft.com/office/drawing/2014/main" id="{4BCE22D3-E7E9-43AE-85CB-4490782BB956}"/>
              </a:ext>
            </a:extLst>
          </p:cNvPr>
          <p:cNvSpPr txBox="1">
            <a:spLocks noChangeArrowheads="1"/>
          </p:cNvSpPr>
          <p:nvPr/>
        </p:nvSpPr>
        <p:spPr bwMode="auto">
          <a:xfrm>
            <a:off x="4262715" y="1636491"/>
            <a:ext cx="5262286"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Das Energiewabensystem erfüllt 3 Aufgaben:</a:t>
            </a:r>
          </a:p>
        </p:txBody>
      </p:sp>
      <p:grpSp>
        <p:nvGrpSpPr>
          <p:cNvPr id="3" name="Gruppieren 2">
            <a:extLst>
              <a:ext uri="{FF2B5EF4-FFF2-40B4-BE49-F238E27FC236}">
                <a16:creationId xmlns:a16="http://schemas.microsoft.com/office/drawing/2014/main" id="{974061E0-8FD7-4CAF-956A-00056E65DEFB}"/>
              </a:ext>
            </a:extLst>
          </p:cNvPr>
          <p:cNvGrpSpPr/>
          <p:nvPr/>
        </p:nvGrpSpPr>
        <p:grpSpPr>
          <a:xfrm>
            <a:off x="518296" y="1658166"/>
            <a:ext cx="3574067" cy="3541668"/>
            <a:chOff x="518296" y="1658166"/>
            <a:chExt cx="3574067" cy="3541668"/>
          </a:xfrm>
        </p:grpSpPr>
        <p:grpSp>
          <p:nvGrpSpPr>
            <p:cNvPr id="2" name="Gruppieren 1">
              <a:extLst>
                <a:ext uri="{FF2B5EF4-FFF2-40B4-BE49-F238E27FC236}">
                  <a16:creationId xmlns:a16="http://schemas.microsoft.com/office/drawing/2014/main" id="{B272DC25-E83E-4A95-84C6-6789CECFCA35}"/>
                </a:ext>
              </a:extLst>
            </p:cNvPr>
            <p:cNvGrpSpPr/>
            <p:nvPr/>
          </p:nvGrpSpPr>
          <p:grpSpPr>
            <a:xfrm>
              <a:off x="518296" y="1658166"/>
              <a:ext cx="3574067" cy="3541668"/>
              <a:chOff x="2369533" y="887240"/>
              <a:chExt cx="5116092" cy="5069714"/>
            </a:xfrm>
          </p:grpSpPr>
          <p:sp>
            <p:nvSpPr>
              <p:cNvPr id="5" name="Sechseck 4">
                <a:extLst>
                  <a:ext uri="{FF2B5EF4-FFF2-40B4-BE49-F238E27FC236}">
                    <a16:creationId xmlns:a16="http://schemas.microsoft.com/office/drawing/2014/main" id="{DA26CD3F-05D2-418F-BF59-49704CAD27EB}"/>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 name="Gerade Verbindung mit Pfeil 3">
              <a:extLst>
                <a:ext uri="{FF2B5EF4-FFF2-40B4-BE49-F238E27FC236}">
                  <a16:creationId xmlns:a16="http://schemas.microsoft.com/office/drawing/2014/main" id="{B4456730-2F17-4C77-A2F6-39BA5D3BDE4B}"/>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mit Pfeil 70">
              <a:extLst>
                <a:ext uri="{FF2B5EF4-FFF2-40B4-BE49-F238E27FC236}">
                  <a16:creationId xmlns:a16="http://schemas.microsoft.com/office/drawing/2014/main" id="{A452A914-A2DD-4FCD-9C47-C0BAAD17B96A}"/>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 Verbindung mit Pfeil 74">
              <a:extLst>
                <a:ext uri="{FF2B5EF4-FFF2-40B4-BE49-F238E27FC236}">
                  <a16:creationId xmlns:a16="http://schemas.microsoft.com/office/drawing/2014/main" id="{06162149-F51E-416C-9FA2-0D877EC46C1D}"/>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 Verbindung mit Pfeil 75">
              <a:extLst>
                <a:ext uri="{FF2B5EF4-FFF2-40B4-BE49-F238E27FC236}">
                  <a16:creationId xmlns:a16="http://schemas.microsoft.com/office/drawing/2014/main" id="{B287D2E0-E9EA-4E96-94D7-1D8137547619}"/>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 Verbindung mit Pfeil 76">
              <a:extLst>
                <a:ext uri="{FF2B5EF4-FFF2-40B4-BE49-F238E27FC236}">
                  <a16:creationId xmlns:a16="http://schemas.microsoft.com/office/drawing/2014/main" id="{D27DF1C6-DF0A-4E9F-BA34-BF97DCA7D1F5}"/>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 Verbindung mit Pfeil 77">
              <a:extLst>
                <a:ext uri="{FF2B5EF4-FFF2-40B4-BE49-F238E27FC236}">
                  <a16:creationId xmlns:a16="http://schemas.microsoft.com/office/drawing/2014/main" id="{7195FAEB-6561-4786-9437-7D591A511EE2}"/>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Gerade Verbindung mit Pfeil 78">
              <a:extLst>
                <a:ext uri="{FF2B5EF4-FFF2-40B4-BE49-F238E27FC236}">
                  <a16:creationId xmlns:a16="http://schemas.microsoft.com/office/drawing/2014/main" id="{929221A6-33D0-4552-B361-C9F93CAC9EA9}"/>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 Verbindung mit Pfeil 79">
              <a:extLst>
                <a:ext uri="{FF2B5EF4-FFF2-40B4-BE49-F238E27FC236}">
                  <a16:creationId xmlns:a16="http://schemas.microsoft.com/office/drawing/2014/main" id="{1488D6E5-1066-4B9E-840D-65515116873B}"/>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Gerade Verbindung mit Pfeil 80">
              <a:extLst>
                <a:ext uri="{FF2B5EF4-FFF2-40B4-BE49-F238E27FC236}">
                  <a16:creationId xmlns:a16="http://schemas.microsoft.com/office/drawing/2014/main" id="{4ED98B08-7BA8-44EE-B6DA-D65B0B800FCC}"/>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Gerade Verbindung mit Pfeil 84">
              <a:extLst>
                <a:ext uri="{FF2B5EF4-FFF2-40B4-BE49-F238E27FC236}">
                  <a16:creationId xmlns:a16="http://schemas.microsoft.com/office/drawing/2014/main" id="{DC8DC816-0CD6-4255-8894-C22352292DC1}"/>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3C549EE1-E3B0-4DAC-B253-3E1E3369E8AE}"/>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A318A8AA-22EB-4F3D-A816-63F4819563B6}"/>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Bogen 8">
              <a:extLst>
                <a:ext uri="{FF2B5EF4-FFF2-40B4-BE49-F238E27FC236}">
                  <a16:creationId xmlns:a16="http://schemas.microsoft.com/office/drawing/2014/main" id="{57480915-DE10-4774-8F46-3E15F5FBF82B}"/>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Bogen 111">
              <a:extLst>
                <a:ext uri="{FF2B5EF4-FFF2-40B4-BE49-F238E27FC236}">
                  <a16:creationId xmlns:a16="http://schemas.microsoft.com/office/drawing/2014/main" id="{91AF271A-A233-484E-974B-613D26D7BF25}"/>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Bogen 136">
              <a:extLst>
                <a:ext uri="{FF2B5EF4-FFF2-40B4-BE49-F238E27FC236}">
                  <a16:creationId xmlns:a16="http://schemas.microsoft.com/office/drawing/2014/main" id="{A8E30FFF-81B7-4DB3-9784-3AF3C839E483}"/>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Bogen 152">
              <a:extLst>
                <a:ext uri="{FF2B5EF4-FFF2-40B4-BE49-F238E27FC236}">
                  <a16:creationId xmlns:a16="http://schemas.microsoft.com/office/drawing/2014/main" id="{A6EB0B9E-6849-4812-94F0-C7BF5D61E34C}"/>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3" name="Bogen 162">
              <a:extLst>
                <a:ext uri="{FF2B5EF4-FFF2-40B4-BE49-F238E27FC236}">
                  <a16:creationId xmlns:a16="http://schemas.microsoft.com/office/drawing/2014/main" id="{707F6D90-8477-44CB-AD46-47FF9B2846BE}"/>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4" name="Bogen 163">
              <a:extLst>
                <a:ext uri="{FF2B5EF4-FFF2-40B4-BE49-F238E27FC236}">
                  <a16:creationId xmlns:a16="http://schemas.microsoft.com/office/drawing/2014/main" id="{B87D91F3-4C6E-49D3-AA46-6A43EF9174E0}"/>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Bogen 164">
              <a:extLst>
                <a:ext uri="{FF2B5EF4-FFF2-40B4-BE49-F238E27FC236}">
                  <a16:creationId xmlns:a16="http://schemas.microsoft.com/office/drawing/2014/main" id="{316D980A-EC9C-4929-AB01-83DC79162D98}"/>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Autarkie und Solidarität ergänzen sich zu einem idealen Energiesystem! </a:t>
            </a:r>
          </a:p>
        </p:txBody>
      </p:sp>
      <p:sp>
        <p:nvSpPr>
          <p:cNvPr id="6" name="Text Box 5">
            <a:extLst>
              <a:ext uri="{FF2B5EF4-FFF2-40B4-BE49-F238E27FC236}">
                <a16:creationId xmlns:a16="http://schemas.microsoft.com/office/drawing/2014/main" id="{5B80EF12-2E4E-81AF-556A-BB7AE5AEEA03}"/>
              </a:ext>
            </a:extLst>
          </p:cNvPr>
          <p:cNvSpPr txBox="1">
            <a:spLocks noChangeArrowheads="1"/>
          </p:cNvSpPr>
          <p:nvPr/>
        </p:nvSpPr>
        <p:spPr bwMode="auto">
          <a:xfrm>
            <a:off x="4262715" y="2062860"/>
            <a:ext cx="5262286"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1. Möglichst bilanzielle Autarkie der einzelnen</a:t>
            </a:r>
            <a:br>
              <a:rPr lang="de-DE" altLang="de-DE" sz="1600" dirty="0">
                <a:solidFill>
                  <a:srgbClr val="563BFB"/>
                </a:solidFill>
              </a:rPr>
            </a:br>
            <a:r>
              <a:rPr lang="de-DE" altLang="de-DE" sz="1600" dirty="0">
                <a:solidFill>
                  <a:srgbClr val="563BFB"/>
                </a:solidFill>
              </a:rPr>
              <a:t>    Wabenzellen mit dem Energiemanagementsystem</a:t>
            </a:r>
          </a:p>
        </p:txBody>
      </p:sp>
      <p:sp>
        <p:nvSpPr>
          <p:cNvPr id="7" name="Text Box 5">
            <a:extLst>
              <a:ext uri="{FF2B5EF4-FFF2-40B4-BE49-F238E27FC236}">
                <a16:creationId xmlns:a16="http://schemas.microsoft.com/office/drawing/2014/main" id="{0E3B402B-1043-482F-7F0D-724BAC9F726F}"/>
              </a:ext>
            </a:extLst>
          </p:cNvPr>
          <p:cNvSpPr txBox="1">
            <a:spLocks noChangeArrowheads="1"/>
          </p:cNvSpPr>
          <p:nvPr/>
        </p:nvSpPr>
        <p:spPr bwMode="auto">
          <a:xfrm>
            <a:off x="4262714" y="2799678"/>
            <a:ext cx="5643285"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2. Wabenzellen mit mehr EE-Potenzial als ihr Bedarf</a:t>
            </a:r>
            <a:br>
              <a:rPr lang="de-DE" altLang="de-DE" sz="1600" dirty="0">
                <a:solidFill>
                  <a:srgbClr val="563BFB"/>
                </a:solidFill>
              </a:rPr>
            </a:br>
            <a:r>
              <a:rPr lang="de-DE" altLang="de-DE" sz="1600" dirty="0">
                <a:solidFill>
                  <a:srgbClr val="563BFB"/>
                </a:solidFill>
              </a:rPr>
              <a:t>    kompensieren Wabenzellen mit niedrigem EE-Potenzial.</a:t>
            </a:r>
          </a:p>
        </p:txBody>
      </p:sp>
      <p:sp>
        <p:nvSpPr>
          <p:cNvPr id="8" name="Text Box 5">
            <a:extLst>
              <a:ext uri="{FF2B5EF4-FFF2-40B4-BE49-F238E27FC236}">
                <a16:creationId xmlns:a16="http://schemas.microsoft.com/office/drawing/2014/main" id="{F999F017-13BB-DA2D-B8E1-86AD079F468E}"/>
              </a:ext>
            </a:extLst>
          </p:cNvPr>
          <p:cNvSpPr txBox="1">
            <a:spLocks noChangeArrowheads="1"/>
          </p:cNvSpPr>
          <p:nvPr/>
        </p:nvSpPr>
        <p:spPr bwMode="auto">
          <a:xfrm>
            <a:off x="4262714" y="3536496"/>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3. Versorgungssicherheit durch dynamischen Ausgleich</a:t>
            </a:r>
            <a:br>
              <a:rPr lang="de-DE" altLang="de-DE" sz="1600" dirty="0">
                <a:solidFill>
                  <a:srgbClr val="563BFB"/>
                </a:solidFill>
              </a:rPr>
            </a:br>
            <a:r>
              <a:rPr lang="de-DE" altLang="de-DE" sz="1600" dirty="0">
                <a:solidFill>
                  <a:srgbClr val="563BFB"/>
                </a:solidFill>
              </a:rPr>
              <a:t>    zwischen den Wabenzellen.</a:t>
            </a:r>
            <a:br>
              <a:rPr lang="de-DE" altLang="de-DE" sz="1600" dirty="0">
                <a:solidFill>
                  <a:srgbClr val="563BFB"/>
                </a:solidFill>
              </a:rPr>
            </a:br>
            <a:r>
              <a:rPr lang="de-DE" altLang="de-DE" sz="1600" dirty="0">
                <a:solidFill>
                  <a:srgbClr val="563BFB"/>
                </a:solidFill>
              </a:rPr>
              <a:t>    </a:t>
            </a:r>
            <a:r>
              <a:rPr lang="de-DE" altLang="de-DE" sz="1600" dirty="0">
                <a:solidFill>
                  <a:srgbClr val="563BFB"/>
                </a:solidFill>
                <a:sym typeface="Wingdings" panose="05000000000000000000" pitchFamily="2" charset="2"/>
              </a:rPr>
              <a:t> Kompensation der „Dunkelflauten“</a:t>
            </a:r>
            <a:endParaRPr lang="de-DE" altLang="de-DE" sz="1600" dirty="0">
              <a:solidFill>
                <a:srgbClr val="563BFB"/>
              </a:solidFill>
            </a:endParaRPr>
          </a:p>
        </p:txBody>
      </p:sp>
      <p:sp>
        <p:nvSpPr>
          <p:cNvPr id="10" name="Text Box 5">
            <a:extLst>
              <a:ext uri="{FF2B5EF4-FFF2-40B4-BE49-F238E27FC236}">
                <a16:creationId xmlns:a16="http://schemas.microsoft.com/office/drawing/2014/main" id="{7F1B89AB-F1CF-48EC-4901-855A7E0C97D4}"/>
              </a:ext>
            </a:extLst>
          </p:cNvPr>
          <p:cNvSpPr txBox="1">
            <a:spLocks noChangeArrowheads="1"/>
          </p:cNvSpPr>
          <p:nvPr/>
        </p:nvSpPr>
        <p:spPr bwMode="auto">
          <a:xfrm>
            <a:off x="4262714" y="4519535"/>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Hierdurch wird ein optimales wirtschaftliches Energie-System geschaffen, dass auch eine ausgeglichene</a:t>
            </a:r>
            <a:br>
              <a:rPr lang="de-DE" altLang="de-DE" sz="1600" dirty="0">
                <a:solidFill>
                  <a:srgbClr val="563BFB"/>
                </a:solidFill>
              </a:rPr>
            </a:br>
            <a:r>
              <a:rPr lang="de-DE" altLang="de-DE" sz="1600" dirty="0">
                <a:solidFill>
                  <a:srgbClr val="563BFB"/>
                </a:solidFill>
              </a:rPr>
              <a:t>Energie-Handelsbilanz ermöglicht!</a:t>
            </a:r>
          </a:p>
        </p:txBody>
      </p:sp>
    </p:spTree>
    <p:extLst>
      <p:ext uri="{BB962C8B-B14F-4D97-AF65-F5344CB8AC3E}">
        <p14:creationId xmlns:p14="http://schemas.microsoft.com/office/powerpoint/2010/main" val="32394757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7"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6AF8FFA-6F5C-43A9-AA9E-46D2C982F938}"/>
              </a:ext>
            </a:extLst>
          </p:cNvPr>
          <p:cNvSpPr/>
          <p:nvPr/>
        </p:nvSpPr>
        <p:spPr bwMode="auto">
          <a:xfrm>
            <a:off x="0" y="783771"/>
            <a:ext cx="9906000" cy="511738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50476" y="0"/>
            <a:ext cx="855552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(2)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Beispielprojekt: Dreiländereck D - F - L</a:t>
            </a:r>
            <a:endParaRPr lang="de-DE" altLang="de-DE" sz="2000" dirty="0">
              <a:solidFill>
                <a:schemeClr val="bg1"/>
              </a:solidFill>
            </a:endParaRPr>
          </a:p>
        </p:txBody>
      </p:sp>
      <p:pic>
        <p:nvPicPr>
          <p:cNvPr id="7" name="Grafik 6" descr="Ein Bild, das Karte, Text enthält.&#10;&#10;Automatisch generierte Beschreibung">
            <a:extLst>
              <a:ext uri="{FF2B5EF4-FFF2-40B4-BE49-F238E27FC236}">
                <a16:creationId xmlns:a16="http://schemas.microsoft.com/office/drawing/2014/main" id="{891E62F9-316F-47CC-A897-8C87E92FD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 y="783771"/>
            <a:ext cx="7897193" cy="5117381"/>
          </a:xfrm>
          <a:prstGeom prst="rect">
            <a:avLst/>
          </a:prstGeom>
        </p:spPr>
      </p:pic>
      <p:sp>
        <p:nvSpPr>
          <p:cNvPr id="73" name="Text Box 5">
            <a:extLst>
              <a:ext uri="{FF2B5EF4-FFF2-40B4-BE49-F238E27FC236}">
                <a16:creationId xmlns:a16="http://schemas.microsoft.com/office/drawing/2014/main" id="{945D0B21-FBDF-459B-BE65-28FC0A1BD2BF}"/>
              </a:ext>
            </a:extLst>
          </p:cNvPr>
          <p:cNvSpPr txBox="1">
            <a:spLocks noChangeArrowheads="1"/>
          </p:cNvSpPr>
          <p:nvPr/>
        </p:nvSpPr>
        <p:spPr bwMode="auto">
          <a:xfrm>
            <a:off x="119204" y="5626999"/>
            <a:ext cx="175531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11) Quellenliste</a:t>
            </a:r>
            <a:endParaRPr lang="en-US" altLang="de-DE" sz="1200" dirty="0"/>
          </a:p>
        </p:txBody>
      </p:sp>
      <p:grpSp>
        <p:nvGrpSpPr>
          <p:cNvPr id="3" name="Gruppieren 2">
            <a:extLst>
              <a:ext uri="{FF2B5EF4-FFF2-40B4-BE49-F238E27FC236}">
                <a16:creationId xmlns:a16="http://schemas.microsoft.com/office/drawing/2014/main" id="{612AB79D-99D9-46A9-8029-7B9638A2B944}"/>
              </a:ext>
            </a:extLst>
          </p:cNvPr>
          <p:cNvGrpSpPr/>
          <p:nvPr/>
        </p:nvGrpSpPr>
        <p:grpSpPr>
          <a:xfrm>
            <a:off x="7058036" y="3429000"/>
            <a:ext cx="2849636" cy="2472152"/>
            <a:chOff x="7058036" y="3429000"/>
            <a:chExt cx="2849636" cy="2472152"/>
          </a:xfrm>
        </p:grpSpPr>
        <p:pic>
          <p:nvPicPr>
            <p:cNvPr id="10" name="Grafik 9" descr="Ein Bild, das Wabe enthält.&#10;&#10;Automatisch generierte Beschreibung">
              <a:extLst>
                <a:ext uri="{FF2B5EF4-FFF2-40B4-BE49-F238E27FC236}">
                  <a16:creationId xmlns:a16="http://schemas.microsoft.com/office/drawing/2014/main" id="{7ED7C097-4D8C-4113-8935-A9A77503B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036" y="3429000"/>
              <a:ext cx="2849636" cy="2472152"/>
            </a:xfrm>
            <a:prstGeom prst="rect">
              <a:avLst/>
            </a:prstGeom>
          </p:spPr>
        </p:pic>
        <p:sp>
          <p:nvSpPr>
            <p:cNvPr id="2" name="Textfeld 1">
              <a:extLst>
                <a:ext uri="{FF2B5EF4-FFF2-40B4-BE49-F238E27FC236}">
                  <a16:creationId xmlns:a16="http://schemas.microsoft.com/office/drawing/2014/main" id="{F3A3C3C1-0C77-40D6-8575-56B6F587CE90}"/>
                </a:ext>
              </a:extLst>
            </p:cNvPr>
            <p:cNvSpPr txBox="1"/>
            <p:nvPr/>
          </p:nvSpPr>
          <p:spPr>
            <a:xfrm>
              <a:off x="7897959" y="3666654"/>
              <a:ext cx="351378" cy="369332"/>
            </a:xfrm>
            <a:prstGeom prst="rect">
              <a:avLst/>
            </a:prstGeom>
            <a:noFill/>
          </p:spPr>
          <p:txBody>
            <a:bodyPr wrap="none" rtlCol="0">
              <a:spAutoFit/>
            </a:bodyPr>
            <a:lstStyle/>
            <a:p>
              <a:r>
                <a:rPr lang="de-DE" sz="1800" dirty="0">
                  <a:solidFill>
                    <a:srgbClr val="3333FF"/>
                  </a:solidFill>
                </a:rPr>
                <a:t>D</a:t>
              </a:r>
            </a:p>
          </p:txBody>
        </p:sp>
        <p:sp>
          <p:nvSpPr>
            <p:cNvPr id="9" name="Textfeld 8">
              <a:extLst>
                <a:ext uri="{FF2B5EF4-FFF2-40B4-BE49-F238E27FC236}">
                  <a16:creationId xmlns:a16="http://schemas.microsoft.com/office/drawing/2014/main" id="{51898289-A0A2-49BA-903A-F0D7552CB70A}"/>
                </a:ext>
              </a:extLst>
            </p:cNvPr>
            <p:cNvSpPr txBox="1"/>
            <p:nvPr/>
          </p:nvSpPr>
          <p:spPr>
            <a:xfrm>
              <a:off x="9555458" y="4544840"/>
              <a:ext cx="325730" cy="369332"/>
            </a:xfrm>
            <a:prstGeom prst="rect">
              <a:avLst/>
            </a:prstGeom>
            <a:noFill/>
          </p:spPr>
          <p:txBody>
            <a:bodyPr wrap="none" rtlCol="0">
              <a:spAutoFit/>
            </a:bodyPr>
            <a:lstStyle/>
            <a:p>
              <a:r>
                <a:rPr lang="de-DE" sz="1800" dirty="0">
                  <a:solidFill>
                    <a:srgbClr val="3333FF"/>
                  </a:solidFill>
                </a:rPr>
                <a:t>F</a:t>
              </a:r>
            </a:p>
          </p:txBody>
        </p:sp>
        <p:sp>
          <p:nvSpPr>
            <p:cNvPr id="11" name="Textfeld 10">
              <a:extLst>
                <a:ext uri="{FF2B5EF4-FFF2-40B4-BE49-F238E27FC236}">
                  <a16:creationId xmlns:a16="http://schemas.microsoft.com/office/drawing/2014/main" id="{8828F6C9-7C56-4270-9378-711099BA80CB}"/>
                </a:ext>
              </a:extLst>
            </p:cNvPr>
            <p:cNvSpPr txBox="1"/>
            <p:nvPr/>
          </p:nvSpPr>
          <p:spPr>
            <a:xfrm>
              <a:off x="8107762" y="5472089"/>
              <a:ext cx="312906" cy="369332"/>
            </a:xfrm>
            <a:prstGeom prst="rect">
              <a:avLst/>
            </a:prstGeom>
            <a:noFill/>
          </p:spPr>
          <p:txBody>
            <a:bodyPr wrap="none" rtlCol="0">
              <a:spAutoFit/>
            </a:bodyPr>
            <a:lstStyle/>
            <a:p>
              <a:r>
                <a:rPr lang="de-DE" sz="1800" dirty="0">
                  <a:solidFill>
                    <a:srgbClr val="3333FF"/>
                  </a:solidFill>
                </a:rPr>
                <a:t>L</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5906844"/>
            <a:ext cx="9906000"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Energiewabennetz: möglichst autark </a:t>
            </a:r>
            <a:r>
              <a:rPr lang="de-DE" altLang="de-DE" sz="1800" u="sng" dirty="0">
                <a:solidFill>
                  <a:srgbClr val="00B050"/>
                </a:solidFill>
              </a:rPr>
              <a:t>und</a:t>
            </a:r>
            <a:r>
              <a:rPr lang="de-DE" altLang="de-DE" sz="1800" dirty="0">
                <a:solidFill>
                  <a:srgbClr val="00B050"/>
                </a:solidFill>
              </a:rPr>
              <a:t> bei Bedarf solidarisch –</a:t>
            </a:r>
          </a:p>
          <a:p>
            <a:pPr algn="ctr"/>
            <a:r>
              <a:rPr lang="de-DE" altLang="de-DE" sz="1800" dirty="0">
                <a:solidFill>
                  <a:srgbClr val="00B050"/>
                </a:solidFill>
              </a:rPr>
              <a:t>eine umsetzbare Vision für Deutschland, Europa und die Welt!</a:t>
            </a:r>
            <a:endParaRPr lang="de-DE" altLang="de-DE" sz="1800" i="1" dirty="0">
              <a:solidFill>
                <a:srgbClr val="00B050"/>
              </a:solidFill>
            </a:endParaRPr>
          </a:p>
        </p:txBody>
      </p:sp>
      <p:sp>
        <p:nvSpPr>
          <p:cNvPr id="4" name="Textfeld 3">
            <a:extLst>
              <a:ext uri="{FF2B5EF4-FFF2-40B4-BE49-F238E27FC236}">
                <a16:creationId xmlns:a16="http://schemas.microsoft.com/office/drawing/2014/main" id="{0D9DB9F6-FD39-4CE2-85C1-C412D6C2E678}"/>
              </a:ext>
            </a:extLst>
          </p:cNvPr>
          <p:cNvSpPr txBox="1"/>
          <p:nvPr/>
        </p:nvSpPr>
        <p:spPr>
          <a:xfrm>
            <a:off x="7965735" y="1563834"/>
            <a:ext cx="369012" cy="246221"/>
          </a:xfrm>
          <a:prstGeom prst="rect">
            <a:avLst/>
          </a:prstGeom>
          <a:noFill/>
        </p:spPr>
        <p:txBody>
          <a:bodyPr wrap="none" rtlCol="0">
            <a:spAutoFit/>
          </a:bodyPr>
          <a:lstStyle/>
          <a:p>
            <a:r>
              <a:rPr lang="de-DE" sz="1000" dirty="0"/>
              <a:t>11)</a:t>
            </a:r>
          </a:p>
        </p:txBody>
      </p:sp>
    </p:spTree>
    <p:extLst>
      <p:ext uri="{BB962C8B-B14F-4D97-AF65-F5344CB8AC3E}">
        <p14:creationId xmlns:p14="http://schemas.microsoft.com/office/powerpoint/2010/main" val="60457788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10489"/>
            <a:ext cx="848891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(3)</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Deutschland als Wabenzelle in Europa</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072738"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63601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63601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0945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0945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072738"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072738"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914087" y="906604"/>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755164"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242975"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320257"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359067"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919168" y="4741414"/>
            <a:ext cx="856773" cy="276999"/>
          </a:xfrm>
          <a:prstGeom prst="rect">
            <a:avLst/>
          </a:prstGeom>
          <a:noFill/>
        </p:spPr>
        <p:txBody>
          <a:bodyPr wrap="none" rtlCol="0">
            <a:spAutoFit/>
          </a:bodyPr>
          <a:lstStyle/>
          <a:p>
            <a:r>
              <a:rPr lang="de-DE" sz="1200" dirty="0"/>
              <a:t>Süd-West</a:t>
            </a:r>
          </a:p>
        </p:txBody>
      </p:sp>
      <p:pic>
        <p:nvPicPr>
          <p:cNvPr id="163" name="Grafik 162">
            <a:extLst>
              <a:ext uri="{FF2B5EF4-FFF2-40B4-BE49-F238E27FC236}">
                <a16:creationId xmlns:a16="http://schemas.microsoft.com/office/drawing/2014/main" id="{9D234DE4-2028-4F4D-9D4F-F21F5962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10" y="3315827"/>
            <a:ext cx="315112" cy="189067"/>
          </a:xfrm>
          <a:prstGeom prst="rect">
            <a:avLst/>
          </a:prstGeom>
        </p:spPr>
      </p:pic>
      <p:pic>
        <p:nvPicPr>
          <p:cNvPr id="176" name="Grafik 175">
            <a:extLst>
              <a:ext uri="{FF2B5EF4-FFF2-40B4-BE49-F238E27FC236}">
                <a16:creationId xmlns:a16="http://schemas.microsoft.com/office/drawing/2014/main" id="{5F4745D8-EEEF-48A7-B979-796EEB6EA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956" y="2264662"/>
            <a:ext cx="315112" cy="200411"/>
          </a:xfrm>
          <a:prstGeom prst="rect">
            <a:avLst/>
          </a:prstGeom>
        </p:spPr>
      </p:pic>
      <p:pic>
        <p:nvPicPr>
          <p:cNvPr id="180" name="Grafik 179">
            <a:extLst>
              <a:ext uri="{FF2B5EF4-FFF2-40B4-BE49-F238E27FC236}">
                <a16:creationId xmlns:a16="http://schemas.microsoft.com/office/drawing/2014/main" id="{2C83016F-3A2D-49B9-9F14-5B96FF144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075" y="958150"/>
            <a:ext cx="314124" cy="200411"/>
          </a:xfrm>
          <a:prstGeom prst="rect">
            <a:avLst/>
          </a:prstGeom>
        </p:spPr>
      </p:pic>
      <p:pic>
        <p:nvPicPr>
          <p:cNvPr id="182" name="Grafik 181">
            <a:extLst>
              <a:ext uri="{FF2B5EF4-FFF2-40B4-BE49-F238E27FC236}">
                <a16:creationId xmlns:a16="http://schemas.microsoft.com/office/drawing/2014/main" id="{AF804A29-2796-4752-A187-F0B99AA20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2794" y="985546"/>
            <a:ext cx="315113" cy="189068"/>
          </a:xfrm>
          <a:prstGeom prst="rect">
            <a:avLst/>
          </a:prstGeom>
        </p:spPr>
      </p:pic>
      <p:pic>
        <p:nvPicPr>
          <p:cNvPr id="184" name="Grafik 183" descr="Ein Bild, das ClipArt, Screenshot, Vektorgrafiken enthält.&#10;&#10;Automatisch generierte Beschreibung">
            <a:extLst>
              <a:ext uri="{FF2B5EF4-FFF2-40B4-BE49-F238E27FC236}">
                <a16:creationId xmlns:a16="http://schemas.microsoft.com/office/drawing/2014/main" id="{FB6B4A0F-B858-459B-A970-06796FCC1E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179" y="985546"/>
            <a:ext cx="300447" cy="200098"/>
          </a:xfrm>
          <a:prstGeom prst="rect">
            <a:avLst/>
          </a:prstGeom>
        </p:spPr>
      </p:pic>
      <p:pic>
        <p:nvPicPr>
          <p:cNvPr id="186" name="Grafik 185">
            <a:extLst>
              <a:ext uri="{FF2B5EF4-FFF2-40B4-BE49-F238E27FC236}">
                <a16:creationId xmlns:a16="http://schemas.microsoft.com/office/drawing/2014/main" id="{091169C9-F69D-4746-B20B-99A06D2D3F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5914" y="2315175"/>
            <a:ext cx="305934" cy="189067"/>
          </a:xfrm>
          <a:prstGeom prst="rect">
            <a:avLst/>
          </a:prstGeom>
        </p:spPr>
      </p:pic>
      <p:pic>
        <p:nvPicPr>
          <p:cNvPr id="188" name="Grafik 187">
            <a:extLst>
              <a:ext uri="{FF2B5EF4-FFF2-40B4-BE49-F238E27FC236}">
                <a16:creationId xmlns:a16="http://schemas.microsoft.com/office/drawing/2014/main" id="{A1239027-7E56-4FEA-8388-BCDA217E43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638" y="2862481"/>
            <a:ext cx="315112" cy="209865"/>
          </a:xfrm>
          <a:prstGeom prst="rect">
            <a:avLst/>
          </a:prstGeom>
        </p:spPr>
      </p:pic>
      <p:pic>
        <p:nvPicPr>
          <p:cNvPr id="190" name="Grafik 189">
            <a:extLst>
              <a:ext uri="{FF2B5EF4-FFF2-40B4-BE49-F238E27FC236}">
                <a16:creationId xmlns:a16="http://schemas.microsoft.com/office/drawing/2014/main" id="{500849F9-5895-432D-9328-7D3D1624E2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6260" y="2461439"/>
            <a:ext cx="315113" cy="209865"/>
          </a:xfrm>
          <a:prstGeom prst="rect">
            <a:avLst/>
          </a:prstGeom>
        </p:spPr>
      </p:pic>
      <p:pic>
        <p:nvPicPr>
          <p:cNvPr id="192" name="Grafik 191">
            <a:extLst>
              <a:ext uri="{FF2B5EF4-FFF2-40B4-BE49-F238E27FC236}">
                <a16:creationId xmlns:a16="http://schemas.microsoft.com/office/drawing/2014/main" id="{51F3F5F9-3A54-47A0-9B08-8B43C2CFAF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5381" y="3135572"/>
            <a:ext cx="315113" cy="209865"/>
          </a:xfrm>
          <a:prstGeom prst="rect">
            <a:avLst/>
          </a:prstGeom>
        </p:spPr>
      </p:pic>
      <p:pic>
        <p:nvPicPr>
          <p:cNvPr id="194" name="Grafik 193">
            <a:extLst>
              <a:ext uri="{FF2B5EF4-FFF2-40B4-BE49-F238E27FC236}">
                <a16:creationId xmlns:a16="http://schemas.microsoft.com/office/drawing/2014/main" id="{0AD53689-58F0-4F7B-A8A1-BE2854A9CE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1194" y="3779142"/>
            <a:ext cx="283884" cy="189067"/>
          </a:xfrm>
          <a:prstGeom prst="rect">
            <a:avLst/>
          </a:prstGeom>
        </p:spPr>
      </p:pic>
      <p:pic>
        <p:nvPicPr>
          <p:cNvPr id="196" name="Grafik 195">
            <a:extLst>
              <a:ext uri="{FF2B5EF4-FFF2-40B4-BE49-F238E27FC236}">
                <a16:creationId xmlns:a16="http://schemas.microsoft.com/office/drawing/2014/main" id="{054C0D71-DDF8-449F-BDCF-7206C7DAAB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6438" y="3772449"/>
            <a:ext cx="313570" cy="208838"/>
          </a:xfrm>
          <a:prstGeom prst="rect">
            <a:avLst/>
          </a:prstGeom>
        </p:spPr>
      </p:pic>
      <p:pic>
        <p:nvPicPr>
          <p:cNvPr id="198" name="Grafik 197">
            <a:extLst>
              <a:ext uri="{FF2B5EF4-FFF2-40B4-BE49-F238E27FC236}">
                <a16:creationId xmlns:a16="http://schemas.microsoft.com/office/drawing/2014/main" id="{774046CC-BB7C-4EC6-A073-19FA34FA2E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4963" y="4469259"/>
            <a:ext cx="314990" cy="218603"/>
          </a:xfrm>
          <a:prstGeom prst="rect">
            <a:avLst/>
          </a:prstGeom>
        </p:spPr>
      </p:pic>
      <p:pic>
        <p:nvPicPr>
          <p:cNvPr id="200" name="Grafik 199">
            <a:extLst>
              <a:ext uri="{FF2B5EF4-FFF2-40B4-BE49-F238E27FC236}">
                <a16:creationId xmlns:a16="http://schemas.microsoft.com/office/drawing/2014/main" id="{D368AE67-7E70-4EB7-A7A0-6F72D76410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477" y="4345439"/>
            <a:ext cx="189067" cy="189067"/>
          </a:xfrm>
          <a:prstGeom prst="rect">
            <a:avLst/>
          </a:prstGeom>
        </p:spPr>
      </p:pic>
      <p:pic>
        <p:nvPicPr>
          <p:cNvPr id="202" name="Grafik 201">
            <a:extLst>
              <a:ext uri="{FF2B5EF4-FFF2-40B4-BE49-F238E27FC236}">
                <a16:creationId xmlns:a16="http://schemas.microsoft.com/office/drawing/2014/main" id="{1ED11BE7-1E0A-47B5-BAA7-FF8DD1CBDC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31532" y="5689383"/>
            <a:ext cx="323747" cy="189068"/>
          </a:xfrm>
          <a:prstGeom prst="rect">
            <a:avLst/>
          </a:prstGeom>
        </p:spPr>
      </p:pic>
      <p:pic>
        <p:nvPicPr>
          <p:cNvPr id="206" name="Grafik 205">
            <a:extLst>
              <a:ext uri="{FF2B5EF4-FFF2-40B4-BE49-F238E27FC236}">
                <a16:creationId xmlns:a16="http://schemas.microsoft.com/office/drawing/2014/main" id="{3F75CCE1-2C5A-4EC7-938C-69FFB1120C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7920" y="4164567"/>
            <a:ext cx="325978" cy="189067"/>
          </a:xfrm>
          <a:prstGeom prst="rect">
            <a:avLst/>
          </a:prstGeom>
        </p:spPr>
      </p:pic>
      <p:pic>
        <p:nvPicPr>
          <p:cNvPr id="208" name="Grafik 207">
            <a:extLst>
              <a:ext uri="{FF2B5EF4-FFF2-40B4-BE49-F238E27FC236}">
                <a16:creationId xmlns:a16="http://schemas.microsoft.com/office/drawing/2014/main" id="{2FABC6BB-8E40-4E93-A14A-11F6385EFC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09106" y="3629667"/>
            <a:ext cx="315112" cy="209865"/>
          </a:xfrm>
          <a:prstGeom prst="rect">
            <a:avLst/>
          </a:prstGeom>
        </p:spPr>
      </p:pic>
      <p:pic>
        <p:nvPicPr>
          <p:cNvPr id="210" name="Grafik 209" descr="Ein Bild, das Text, Vektorgrafiken enthält.&#10;&#10;Automatisch generierte Beschreibung">
            <a:extLst>
              <a:ext uri="{FF2B5EF4-FFF2-40B4-BE49-F238E27FC236}">
                <a16:creationId xmlns:a16="http://schemas.microsoft.com/office/drawing/2014/main" id="{2BE1D651-E625-48ED-A87E-231D192510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03672" y="3967538"/>
            <a:ext cx="325979" cy="217102"/>
          </a:xfrm>
          <a:prstGeom prst="rect">
            <a:avLst/>
          </a:prstGeom>
        </p:spPr>
      </p:pic>
      <p:pic>
        <p:nvPicPr>
          <p:cNvPr id="212" name="Grafik 211">
            <a:extLst>
              <a:ext uri="{FF2B5EF4-FFF2-40B4-BE49-F238E27FC236}">
                <a16:creationId xmlns:a16="http://schemas.microsoft.com/office/drawing/2014/main" id="{6F8F674F-1916-4CF1-9635-32343CD8501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70854" y="4804762"/>
            <a:ext cx="315112" cy="199151"/>
          </a:xfrm>
          <a:prstGeom prst="rect">
            <a:avLst/>
          </a:prstGeom>
        </p:spPr>
      </p:pic>
      <p:pic>
        <p:nvPicPr>
          <p:cNvPr id="214" name="Grafik 213">
            <a:extLst>
              <a:ext uri="{FF2B5EF4-FFF2-40B4-BE49-F238E27FC236}">
                <a16:creationId xmlns:a16="http://schemas.microsoft.com/office/drawing/2014/main" id="{0CFD7AA6-B083-4644-B072-04CB2014A6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46434" y="1950322"/>
            <a:ext cx="311500" cy="155750"/>
          </a:xfrm>
          <a:prstGeom prst="rect">
            <a:avLst/>
          </a:prstGeom>
        </p:spPr>
      </p:pic>
      <p:pic>
        <p:nvPicPr>
          <p:cNvPr id="216" name="Grafik 215">
            <a:extLst>
              <a:ext uri="{FF2B5EF4-FFF2-40B4-BE49-F238E27FC236}">
                <a16:creationId xmlns:a16="http://schemas.microsoft.com/office/drawing/2014/main" id="{1FB4BBB0-AFEF-4835-B9D9-B677872A1DD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70714" y="2662826"/>
            <a:ext cx="337677" cy="224893"/>
          </a:xfrm>
          <a:prstGeom prst="rect">
            <a:avLst/>
          </a:prstGeom>
        </p:spPr>
      </p:pic>
      <p:pic>
        <p:nvPicPr>
          <p:cNvPr id="218" name="Grafik 217">
            <a:extLst>
              <a:ext uri="{FF2B5EF4-FFF2-40B4-BE49-F238E27FC236}">
                <a16:creationId xmlns:a16="http://schemas.microsoft.com/office/drawing/2014/main" id="{58127BF9-E39E-441F-B8B5-4A8C0CD7AC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58470" y="2998499"/>
            <a:ext cx="371565" cy="248020"/>
          </a:xfrm>
          <a:prstGeom prst="rect">
            <a:avLst/>
          </a:prstGeom>
        </p:spPr>
      </p:pic>
      <p:pic>
        <p:nvPicPr>
          <p:cNvPr id="220" name="Grafik 219">
            <a:extLst>
              <a:ext uri="{FF2B5EF4-FFF2-40B4-BE49-F238E27FC236}">
                <a16:creationId xmlns:a16="http://schemas.microsoft.com/office/drawing/2014/main" id="{A8610B92-212A-4B68-A090-4EB14527DB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89696" y="3728286"/>
            <a:ext cx="315112" cy="209864"/>
          </a:xfrm>
          <a:prstGeom prst="rect">
            <a:avLst/>
          </a:prstGeom>
        </p:spPr>
      </p:pic>
      <p:pic>
        <p:nvPicPr>
          <p:cNvPr id="222" name="Grafik 221">
            <a:extLst>
              <a:ext uri="{FF2B5EF4-FFF2-40B4-BE49-F238E27FC236}">
                <a16:creationId xmlns:a16="http://schemas.microsoft.com/office/drawing/2014/main" id="{4061831A-62FD-46D3-B69A-A2C3486695A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16711" y="1340977"/>
            <a:ext cx="314821" cy="209671"/>
          </a:xfrm>
          <a:prstGeom prst="rect">
            <a:avLst/>
          </a:prstGeom>
        </p:spPr>
      </p:pic>
      <p:grpSp>
        <p:nvGrpSpPr>
          <p:cNvPr id="234" name="Gruppieren 233">
            <a:extLst>
              <a:ext uri="{FF2B5EF4-FFF2-40B4-BE49-F238E27FC236}">
                <a16:creationId xmlns:a16="http://schemas.microsoft.com/office/drawing/2014/main" id="{DF64121E-7475-433C-AB31-91110050CA7F}"/>
              </a:ext>
            </a:extLst>
          </p:cNvPr>
          <p:cNvGrpSpPr/>
          <p:nvPr/>
        </p:nvGrpSpPr>
        <p:grpSpPr>
          <a:xfrm>
            <a:off x="2004584" y="1712392"/>
            <a:ext cx="7821772" cy="3406732"/>
            <a:chOff x="2846553" y="1712392"/>
            <a:chExt cx="7821772" cy="3406732"/>
          </a:xfrm>
        </p:grpSpPr>
        <p:grpSp>
          <p:nvGrpSpPr>
            <p:cNvPr id="147" name="Gruppieren 146">
              <a:extLst>
                <a:ext uri="{FF2B5EF4-FFF2-40B4-BE49-F238E27FC236}">
                  <a16:creationId xmlns:a16="http://schemas.microsoft.com/office/drawing/2014/main" id="{7A62B972-3F7D-4D84-9C59-82F8F77FC8AD}"/>
                </a:ext>
              </a:extLst>
            </p:cNvPr>
            <p:cNvGrpSpPr/>
            <p:nvPr/>
          </p:nvGrpSpPr>
          <p:grpSpPr>
            <a:xfrm>
              <a:off x="2846553" y="1712392"/>
              <a:ext cx="4240772" cy="3406732"/>
              <a:chOff x="2846553" y="1712392"/>
              <a:chExt cx="4240772" cy="3406732"/>
            </a:xfrm>
          </p:grpSpPr>
          <p:grpSp>
            <p:nvGrpSpPr>
              <p:cNvPr id="146" name="Gruppieren 145">
                <a:extLst>
                  <a:ext uri="{FF2B5EF4-FFF2-40B4-BE49-F238E27FC236}">
                    <a16:creationId xmlns:a16="http://schemas.microsoft.com/office/drawing/2014/main" id="{1BFFE7AF-20E1-4081-B12B-07E628F9AEE3}"/>
                  </a:ext>
                </a:extLst>
              </p:cNvPr>
              <p:cNvGrpSpPr/>
              <p:nvPr/>
            </p:nvGrpSpPr>
            <p:grpSpPr>
              <a:xfrm>
                <a:off x="3352769" y="1732193"/>
                <a:ext cx="3205429" cy="3370643"/>
                <a:chOff x="3352769" y="1732193"/>
                <a:chExt cx="3205429" cy="3370643"/>
              </a:xfrm>
            </p:grpSpPr>
            <p:cxnSp>
              <p:nvCxnSpPr>
                <p:cNvPr id="14" name="Gerader Verbinder 13">
                  <a:extLst>
                    <a:ext uri="{FF2B5EF4-FFF2-40B4-BE49-F238E27FC236}">
                      <a16:creationId xmlns:a16="http://schemas.microsoft.com/office/drawing/2014/main" id="{F21A72B1-A5A2-43D2-B972-6C5EFE45C5EC}"/>
                    </a:ext>
                  </a:extLst>
                </p:cNvPr>
                <p:cNvCxnSpPr/>
                <p:nvPr/>
              </p:nvCxnSpPr>
              <p:spPr bwMode="auto">
                <a:xfrm>
                  <a:off x="4943947" y="1732193"/>
                  <a:ext cx="0" cy="337064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87F1BF-F29D-49DB-B394-6CA20E8E8630}"/>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7D746E2D-D28C-4611-A044-5AAE42630F1B}"/>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5" name="Gruppieren 144">
                <a:extLst>
                  <a:ext uri="{FF2B5EF4-FFF2-40B4-BE49-F238E27FC236}">
                    <a16:creationId xmlns:a16="http://schemas.microsoft.com/office/drawing/2014/main" id="{4A5F0C1F-4DF3-444D-80DC-0B6FBA37E21F}"/>
                  </a:ext>
                </a:extLst>
              </p:cNvPr>
              <p:cNvGrpSpPr/>
              <p:nvPr/>
            </p:nvGrpSpPr>
            <p:grpSpPr>
              <a:xfrm>
                <a:off x="2846553" y="1712392"/>
                <a:ext cx="4240772" cy="3406732"/>
                <a:chOff x="2846553" y="1712392"/>
                <a:chExt cx="4240772" cy="3406732"/>
              </a:xfrm>
            </p:grpSpPr>
            <p:grpSp>
              <p:nvGrpSpPr>
                <p:cNvPr id="143" name="Gruppieren 142">
                  <a:extLst>
                    <a:ext uri="{FF2B5EF4-FFF2-40B4-BE49-F238E27FC236}">
                      <a16:creationId xmlns:a16="http://schemas.microsoft.com/office/drawing/2014/main" id="{50990038-D598-48DE-8C5D-C87466673FAB}"/>
                    </a:ext>
                  </a:extLst>
                </p:cNvPr>
                <p:cNvGrpSpPr/>
                <p:nvPr/>
              </p:nvGrpSpPr>
              <p:grpSpPr>
                <a:xfrm>
                  <a:off x="2846553" y="1719087"/>
                  <a:ext cx="4240772" cy="3393342"/>
                  <a:chOff x="2846553" y="1719087"/>
                  <a:chExt cx="4240772" cy="3393342"/>
                </a:xfrm>
              </p:grpSpPr>
              <p:cxnSp>
                <p:nvCxnSpPr>
                  <p:cNvPr id="10" name="Gerader Verbinder 9">
                    <a:extLst>
                      <a:ext uri="{FF2B5EF4-FFF2-40B4-BE49-F238E27FC236}">
                        <a16:creationId xmlns:a16="http://schemas.microsoft.com/office/drawing/2014/main" id="{11B8B946-34CB-45FE-AD3C-3B162CD6F21D}"/>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CD5B0BC3-FA12-4C40-8689-2FC4E73EEEF5}"/>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5B732CC8-BF00-43E3-B335-1534DC5ADD8A}"/>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F7122638-A6A3-4BB8-9594-68D480A750A0}"/>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045E060-E282-4327-BC41-2EA97AFF49A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F0C6C6B3-3836-44AD-AF38-D41D7DA52180}"/>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C7ECBACD-D04F-443E-BF0C-6A521706A424}"/>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28ECF09A-280C-45A6-A84E-AE02E9FA84D0}"/>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9">
                    <a:extLst>
                      <a:ext uri="{FF2B5EF4-FFF2-40B4-BE49-F238E27FC236}">
                        <a16:creationId xmlns:a16="http://schemas.microsoft.com/office/drawing/2014/main" id="{2041D7BA-93F0-4B38-B9FD-314B4360DA9B}"/>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Gerader Verbinder 81">
                    <a:extLst>
                      <a:ext uri="{FF2B5EF4-FFF2-40B4-BE49-F238E27FC236}">
                        <a16:creationId xmlns:a16="http://schemas.microsoft.com/office/drawing/2014/main" id="{6AB6EF7C-6211-433D-91D9-6BA70EF77263}"/>
                      </a:ext>
                    </a:extLst>
                  </p:cNvPr>
                  <p:cNvCxnSpPr>
                    <a:stCxn id="120" idx="2"/>
                    <a:endCxn id="12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2">
                    <a:extLst>
                      <a:ext uri="{FF2B5EF4-FFF2-40B4-BE49-F238E27FC236}">
                        <a16:creationId xmlns:a16="http://schemas.microsoft.com/office/drawing/2014/main" id="{471FD07E-08C7-4863-83F0-C9DA62B0FD43}"/>
                      </a:ext>
                    </a:extLst>
                  </p:cNvPr>
                  <p:cNvCxnSpPr>
                    <a:stCxn id="113" idx="7"/>
                    <a:endCxn id="105"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r Verbinder 83">
                    <a:extLst>
                      <a:ext uri="{FF2B5EF4-FFF2-40B4-BE49-F238E27FC236}">
                        <a16:creationId xmlns:a16="http://schemas.microsoft.com/office/drawing/2014/main" id="{FC32CF78-847B-4850-8FDD-717DD03DFC85}"/>
                      </a:ext>
                    </a:extLst>
                  </p:cNvPr>
                  <p:cNvCxnSpPr>
                    <a:cxnSpLocks/>
                    <a:endCxn id="115"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Gerader Verbinder 85">
                    <a:extLst>
                      <a:ext uri="{FF2B5EF4-FFF2-40B4-BE49-F238E27FC236}">
                        <a16:creationId xmlns:a16="http://schemas.microsoft.com/office/drawing/2014/main" id="{84A3494D-3DE7-459E-9FDA-22D6848B9349}"/>
                      </a:ext>
                    </a:extLst>
                  </p:cNvPr>
                  <p:cNvCxnSpPr>
                    <a:cxnSpLocks/>
                    <a:endCxn id="115"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230D9CEB-902F-4DD2-8568-D42011691014}"/>
                      </a:ext>
                    </a:extLst>
                  </p:cNvPr>
                  <p:cNvCxnSpPr>
                    <a:stCxn id="122" idx="7"/>
                    <a:endCxn id="11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15933DC3-AD9E-407E-B1C1-F1FF273A1B5E}"/>
                      </a:ext>
                    </a:extLst>
                  </p:cNvPr>
                  <p:cNvCxnSpPr>
                    <a:stCxn id="12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0052210C-227E-4A59-B4BE-AFFF2FAA2C30}"/>
                      </a:ext>
                    </a:extLst>
                  </p:cNvPr>
                  <p:cNvCxnSpPr>
                    <a:stCxn id="121" idx="3"/>
                    <a:endCxn id="125"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4" name="Gruppieren 143">
                  <a:extLst>
                    <a:ext uri="{FF2B5EF4-FFF2-40B4-BE49-F238E27FC236}">
                      <a16:creationId xmlns:a16="http://schemas.microsoft.com/office/drawing/2014/main" id="{C9DBD6C0-CF10-4C15-A1AF-713D32E7B726}"/>
                    </a:ext>
                  </a:extLst>
                </p:cNvPr>
                <p:cNvGrpSpPr/>
                <p:nvPr/>
              </p:nvGrpSpPr>
              <p:grpSpPr>
                <a:xfrm>
                  <a:off x="3325734" y="1712392"/>
                  <a:ext cx="3251404" cy="3406732"/>
                  <a:chOff x="3325734" y="1712392"/>
                  <a:chExt cx="3251404" cy="3406732"/>
                </a:xfrm>
              </p:grpSpPr>
              <p:sp>
                <p:nvSpPr>
                  <p:cNvPr id="38" name="Ellipse 37">
                    <a:extLst>
                      <a:ext uri="{FF2B5EF4-FFF2-40B4-BE49-F238E27FC236}">
                        <a16:creationId xmlns:a16="http://schemas.microsoft.com/office/drawing/2014/main" id="{17DB9D80-F279-4140-96A3-387B7E66D40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Ellipse 104">
                    <a:extLst>
                      <a:ext uri="{FF2B5EF4-FFF2-40B4-BE49-F238E27FC236}">
                        <a16:creationId xmlns:a16="http://schemas.microsoft.com/office/drawing/2014/main" id="{05C54A81-57AA-4C78-B0F2-74942F6AD194}"/>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Ellipse 112">
                    <a:extLst>
                      <a:ext uri="{FF2B5EF4-FFF2-40B4-BE49-F238E27FC236}">
                        <a16:creationId xmlns:a16="http://schemas.microsoft.com/office/drawing/2014/main" id="{7019ADC0-A8BF-4018-BF09-4ECF036820D9}"/>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5" name="Ellipse 114">
                    <a:extLst>
                      <a:ext uri="{FF2B5EF4-FFF2-40B4-BE49-F238E27FC236}">
                        <a16:creationId xmlns:a16="http://schemas.microsoft.com/office/drawing/2014/main" id="{ED6ADE9F-9B13-4A14-B19F-EA3F559C596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A8968563-911A-43B1-907D-5FA5A28DA002}"/>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DD3482D7-2E0D-4F67-BB86-81244ABBDBB6}"/>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Ellipse 117">
                    <a:extLst>
                      <a:ext uri="{FF2B5EF4-FFF2-40B4-BE49-F238E27FC236}">
                        <a16:creationId xmlns:a16="http://schemas.microsoft.com/office/drawing/2014/main" id="{2B55D9F9-E7EA-4F62-971C-DF21DA955D01}"/>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AE2BF5E7-4A22-432B-ABAC-ABEA87FD6727}"/>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C6E7DD45-C0D7-47AE-8602-EBC794E3ED46}"/>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1" name="Ellipse 120">
                    <a:extLst>
                      <a:ext uri="{FF2B5EF4-FFF2-40B4-BE49-F238E27FC236}">
                        <a16:creationId xmlns:a16="http://schemas.microsoft.com/office/drawing/2014/main" id="{28CA3AAF-1BC5-4955-896A-B2D597E05E59}"/>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2742CDDF-F6C1-417D-BE4B-E57D30B9766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Ellipse 122">
                    <a:extLst>
                      <a:ext uri="{FF2B5EF4-FFF2-40B4-BE49-F238E27FC236}">
                        <a16:creationId xmlns:a16="http://schemas.microsoft.com/office/drawing/2014/main" id="{2DA23684-F0A4-447C-AF2C-F59A868438F3}"/>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4" name="Ellipse 123">
                    <a:extLst>
                      <a:ext uri="{FF2B5EF4-FFF2-40B4-BE49-F238E27FC236}">
                        <a16:creationId xmlns:a16="http://schemas.microsoft.com/office/drawing/2014/main" id="{90B19FD1-8558-453A-89F1-4E7DAD7722BD}"/>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5" name="Ellipse 124">
                    <a:extLst>
                      <a:ext uri="{FF2B5EF4-FFF2-40B4-BE49-F238E27FC236}">
                        <a16:creationId xmlns:a16="http://schemas.microsoft.com/office/drawing/2014/main" id="{B0250EB9-CA97-4B97-8A6F-64B2802890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Ellipse 135">
                    <a:extLst>
                      <a:ext uri="{FF2B5EF4-FFF2-40B4-BE49-F238E27FC236}">
                        <a16:creationId xmlns:a16="http://schemas.microsoft.com/office/drawing/2014/main" id="{1A6B48CE-024C-4CF8-B5EE-09C78690D263}"/>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Ellipse 141">
                    <a:extLst>
                      <a:ext uri="{FF2B5EF4-FFF2-40B4-BE49-F238E27FC236}">
                        <a16:creationId xmlns:a16="http://schemas.microsoft.com/office/drawing/2014/main" id="{8EA9A2E3-CC03-4405-85CA-7FD8C1AF467F}"/>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233" name="Gruppieren 232">
              <a:extLst>
                <a:ext uri="{FF2B5EF4-FFF2-40B4-BE49-F238E27FC236}">
                  <a16:creationId xmlns:a16="http://schemas.microsoft.com/office/drawing/2014/main" id="{39BBF3E9-1523-4CD8-9C9C-4AC65E4F4302}"/>
                </a:ext>
              </a:extLst>
            </p:cNvPr>
            <p:cNvGrpSpPr/>
            <p:nvPr/>
          </p:nvGrpSpPr>
          <p:grpSpPr>
            <a:xfrm>
              <a:off x="7373736" y="2714649"/>
              <a:ext cx="3294589" cy="738664"/>
              <a:chOff x="7373736" y="2714649"/>
              <a:chExt cx="3294589" cy="738664"/>
            </a:xfrm>
          </p:grpSpPr>
          <p:cxnSp>
            <p:nvCxnSpPr>
              <p:cNvPr id="224" name="Gerader Verbinder 223">
                <a:extLst>
                  <a:ext uri="{FF2B5EF4-FFF2-40B4-BE49-F238E27FC236}">
                    <a16:creationId xmlns:a16="http://schemas.microsoft.com/office/drawing/2014/main" id="{DC029817-A559-4A7D-87E5-E214938B602B}"/>
                  </a:ext>
                </a:extLst>
              </p:cNvPr>
              <p:cNvCxnSpPr/>
              <p:nvPr/>
            </p:nvCxnSpPr>
            <p:spPr bwMode="auto">
              <a:xfrm>
                <a:off x="7373736" y="2877995"/>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Ellipse 228">
                <a:extLst>
                  <a:ext uri="{FF2B5EF4-FFF2-40B4-BE49-F238E27FC236}">
                    <a16:creationId xmlns:a16="http://schemas.microsoft.com/office/drawing/2014/main" id="{955A4218-7135-4A6F-AF50-799249BD67E2}"/>
                  </a:ext>
                </a:extLst>
              </p:cNvPr>
              <p:cNvSpPr/>
              <p:nvPr/>
            </p:nvSpPr>
            <p:spPr bwMode="auto">
              <a:xfrm flipV="1">
                <a:off x="7522892" y="2853628"/>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1" name="Textfeld 230">
                <a:extLst>
                  <a:ext uri="{FF2B5EF4-FFF2-40B4-BE49-F238E27FC236}">
                    <a16:creationId xmlns:a16="http://schemas.microsoft.com/office/drawing/2014/main" id="{EECECB61-3505-4DFF-96E0-94C9E12B93D4}"/>
                  </a:ext>
                </a:extLst>
              </p:cNvPr>
              <p:cNvSpPr txBox="1"/>
              <p:nvPr/>
            </p:nvSpPr>
            <p:spPr>
              <a:xfrm>
                <a:off x="7686675" y="2714649"/>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35342"/>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ideales Energie-Europa </a:t>
            </a:r>
          </a:p>
        </p:txBody>
      </p:sp>
      <p:grpSp>
        <p:nvGrpSpPr>
          <p:cNvPr id="6" name="Gruppieren 5">
            <a:extLst>
              <a:ext uri="{FF2B5EF4-FFF2-40B4-BE49-F238E27FC236}">
                <a16:creationId xmlns:a16="http://schemas.microsoft.com/office/drawing/2014/main" id="{197515B9-05EB-4950-A82B-279477B9F6E9}"/>
              </a:ext>
            </a:extLst>
          </p:cNvPr>
          <p:cNvGrpSpPr/>
          <p:nvPr/>
        </p:nvGrpSpPr>
        <p:grpSpPr>
          <a:xfrm>
            <a:off x="2386470" y="1288906"/>
            <a:ext cx="7121144" cy="4416970"/>
            <a:chOff x="3228439" y="1288906"/>
            <a:chExt cx="7121144" cy="4416970"/>
          </a:xfrm>
        </p:grpSpPr>
        <p:grpSp>
          <p:nvGrpSpPr>
            <p:cNvPr id="236" name="Gruppieren 235">
              <a:extLst>
                <a:ext uri="{FF2B5EF4-FFF2-40B4-BE49-F238E27FC236}">
                  <a16:creationId xmlns:a16="http://schemas.microsoft.com/office/drawing/2014/main" id="{711994B9-A9DE-4A16-948C-7A952EFF57DF}"/>
                </a:ext>
              </a:extLst>
            </p:cNvPr>
            <p:cNvGrpSpPr/>
            <p:nvPr/>
          </p:nvGrpSpPr>
          <p:grpSpPr>
            <a:xfrm>
              <a:off x="4884715" y="1288906"/>
              <a:ext cx="5464868" cy="4416970"/>
              <a:chOff x="4884715" y="1288906"/>
              <a:chExt cx="5464868" cy="4416970"/>
            </a:xfrm>
          </p:grpSpPr>
          <p:grpSp>
            <p:nvGrpSpPr>
              <p:cNvPr id="174" name="Gruppieren 173">
                <a:extLst>
                  <a:ext uri="{FF2B5EF4-FFF2-40B4-BE49-F238E27FC236}">
                    <a16:creationId xmlns:a16="http://schemas.microsoft.com/office/drawing/2014/main" id="{AB8498A9-0656-4FD0-8B93-77085EF1A4BD}"/>
                  </a:ext>
                </a:extLst>
              </p:cNvPr>
              <p:cNvGrpSpPr/>
              <p:nvPr/>
            </p:nvGrpSpPr>
            <p:grpSpPr>
              <a:xfrm>
                <a:off x="4884715" y="1288906"/>
                <a:ext cx="704675" cy="4416970"/>
                <a:chOff x="8078533" y="1288906"/>
                <a:chExt cx="704675" cy="4416970"/>
              </a:xfrm>
            </p:grpSpPr>
            <p:grpSp>
              <p:nvGrpSpPr>
                <p:cNvPr id="173" name="Gruppieren 172">
                  <a:extLst>
                    <a:ext uri="{FF2B5EF4-FFF2-40B4-BE49-F238E27FC236}">
                      <a16:creationId xmlns:a16="http://schemas.microsoft.com/office/drawing/2014/main" id="{0FBB4E8B-EA3E-4C86-B960-5C6BD68B04F9}"/>
                    </a:ext>
                  </a:extLst>
                </p:cNvPr>
                <p:cNvGrpSpPr/>
                <p:nvPr/>
              </p:nvGrpSpPr>
              <p:grpSpPr>
                <a:xfrm>
                  <a:off x="8308666" y="2613505"/>
                  <a:ext cx="68925" cy="404317"/>
                  <a:chOff x="5107509" y="2613505"/>
                  <a:chExt cx="68925" cy="404317"/>
                </a:xfrm>
              </p:grpSpPr>
              <p:sp>
                <p:nvSpPr>
                  <p:cNvPr id="158" name="Rechteck 157">
                    <a:extLst>
                      <a:ext uri="{FF2B5EF4-FFF2-40B4-BE49-F238E27FC236}">
                        <a16:creationId xmlns:a16="http://schemas.microsoft.com/office/drawing/2014/main" id="{AFF302BD-30F1-494C-A4BB-386A4C67199F}"/>
                      </a:ext>
                    </a:extLst>
                  </p:cNvPr>
                  <p:cNvSpPr/>
                  <p:nvPr/>
                </p:nvSpPr>
                <p:spPr bwMode="auto">
                  <a:xfrm>
                    <a:off x="5107509" y="295369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7" name="Rechteck 166">
                    <a:extLst>
                      <a:ext uri="{FF2B5EF4-FFF2-40B4-BE49-F238E27FC236}">
                        <a16:creationId xmlns:a16="http://schemas.microsoft.com/office/drawing/2014/main" id="{91FD10C1-4BE6-4988-82ED-3741A43F635A}"/>
                      </a:ext>
                    </a:extLst>
                  </p:cNvPr>
                  <p:cNvSpPr/>
                  <p:nvPr/>
                </p:nvSpPr>
                <p:spPr bwMode="auto">
                  <a:xfrm>
                    <a:off x="5107509" y="261350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2" name="Gruppieren 171">
                  <a:extLst>
                    <a:ext uri="{FF2B5EF4-FFF2-40B4-BE49-F238E27FC236}">
                      <a16:creationId xmlns:a16="http://schemas.microsoft.com/office/drawing/2014/main" id="{CD2FC3D6-F658-44CF-B3AB-24DDD0765FE5}"/>
                    </a:ext>
                  </a:extLst>
                </p:cNvPr>
                <p:cNvGrpSpPr/>
                <p:nvPr/>
              </p:nvGrpSpPr>
              <p:grpSpPr>
                <a:xfrm>
                  <a:off x="8078533" y="1288906"/>
                  <a:ext cx="704675" cy="4416970"/>
                  <a:chOff x="4877375" y="1288906"/>
                  <a:chExt cx="704675" cy="4416970"/>
                </a:xfrm>
              </p:grpSpPr>
              <p:cxnSp>
                <p:nvCxnSpPr>
                  <p:cNvPr id="166" name="Gerader Verbinder 165">
                    <a:extLst>
                      <a:ext uri="{FF2B5EF4-FFF2-40B4-BE49-F238E27FC236}">
                        <a16:creationId xmlns:a16="http://schemas.microsoft.com/office/drawing/2014/main" id="{E433E122-48E9-45E4-B81B-F42A299BBAA7}"/>
                      </a:ext>
                    </a:extLst>
                  </p:cNvPr>
                  <p:cNvCxnSpPr/>
                  <p:nvPr/>
                </p:nvCxnSpPr>
                <p:spPr bwMode="auto">
                  <a:xfrm>
                    <a:off x="5141971" y="2645569"/>
                    <a:ext cx="153003"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4" name="Grafik 163" descr="Ein Bild, das Outdoorobjekt enthält.&#10;&#10;Automatisch generierte Beschreibung">
                    <a:extLst>
                      <a:ext uri="{FF2B5EF4-FFF2-40B4-BE49-F238E27FC236}">
                        <a16:creationId xmlns:a16="http://schemas.microsoft.com/office/drawing/2014/main" id="{204E5F92-FF01-4745-8969-DFF5A85EC7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94974" y="2512446"/>
                    <a:ext cx="287076" cy="287076"/>
                  </a:xfrm>
                  <a:prstGeom prst="rect">
                    <a:avLst/>
                  </a:prstGeom>
                </p:spPr>
              </p:pic>
              <p:pic>
                <p:nvPicPr>
                  <p:cNvPr id="151" name="Grafik 150">
                    <a:extLst>
                      <a:ext uri="{FF2B5EF4-FFF2-40B4-BE49-F238E27FC236}">
                        <a16:creationId xmlns:a16="http://schemas.microsoft.com/office/drawing/2014/main" id="{7E39DDA2-BB0A-4FB7-956C-E4DDE11798B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77375" y="1288906"/>
                    <a:ext cx="529948" cy="351736"/>
                  </a:xfrm>
                  <a:prstGeom prst="rect">
                    <a:avLst/>
                  </a:prstGeom>
                  <a:solidFill>
                    <a:srgbClr val="3333FF"/>
                  </a:solidFill>
                </p:spPr>
              </p:pic>
              <p:cxnSp>
                <p:nvCxnSpPr>
                  <p:cNvPr id="153" name="Gerader Verbinder 152">
                    <a:extLst>
                      <a:ext uri="{FF2B5EF4-FFF2-40B4-BE49-F238E27FC236}">
                        <a16:creationId xmlns:a16="http://schemas.microsoft.com/office/drawing/2014/main" id="{2CF79F01-01B0-426C-BC5A-EC16F5C68721}"/>
                      </a:ext>
                    </a:extLst>
                  </p:cNvPr>
                  <p:cNvCxnSpPr/>
                  <p:nvPr/>
                </p:nvCxnSpPr>
                <p:spPr bwMode="auto">
                  <a:xfrm>
                    <a:off x="5142349" y="1640642"/>
                    <a:ext cx="0" cy="373907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7" name="Rechteck 156">
                    <a:extLst>
                      <a:ext uri="{FF2B5EF4-FFF2-40B4-BE49-F238E27FC236}">
                        <a16:creationId xmlns:a16="http://schemas.microsoft.com/office/drawing/2014/main" id="{0B1E1657-7C5B-491F-8AA6-C2B2FECB4F84}"/>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9" name="Rechteck 158">
                    <a:extLst>
                      <a:ext uri="{FF2B5EF4-FFF2-40B4-BE49-F238E27FC236}">
                        <a16:creationId xmlns:a16="http://schemas.microsoft.com/office/drawing/2014/main" id="{57D3134D-8B83-4322-B1BE-E6CEE99B9595}"/>
                      </a:ext>
                    </a:extLst>
                  </p:cNvPr>
                  <p:cNvSpPr/>
                  <p:nvPr/>
                </p:nvSpPr>
                <p:spPr bwMode="auto">
                  <a:xfrm>
                    <a:off x="5107509" y="380681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Rechteck 159">
                    <a:extLst>
                      <a:ext uri="{FF2B5EF4-FFF2-40B4-BE49-F238E27FC236}">
                        <a16:creationId xmlns:a16="http://schemas.microsoft.com/office/drawing/2014/main" id="{4C3479FD-B2E5-43CB-9277-324B3363A067}"/>
                      </a:ext>
                    </a:extLst>
                  </p:cNvPr>
                  <p:cNvSpPr/>
                  <p:nvPr/>
                </p:nvSpPr>
                <p:spPr bwMode="auto">
                  <a:xfrm>
                    <a:off x="5107509" y="5070772"/>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69" name="Grafik 168">
                    <a:extLst>
                      <a:ext uri="{FF2B5EF4-FFF2-40B4-BE49-F238E27FC236}">
                        <a16:creationId xmlns:a16="http://schemas.microsoft.com/office/drawing/2014/main" id="{86ACE971-C6D7-4045-9611-8F8EFC489073}"/>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4918656" y="5262085"/>
                    <a:ext cx="446630" cy="443791"/>
                  </a:xfrm>
                  <a:prstGeom prst="rect">
                    <a:avLst/>
                  </a:prstGeom>
                </p:spPr>
              </p:pic>
              <p:sp>
                <p:nvSpPr>
                  <p:cNvPr id="112" name="Rechteck 111">
                    <a:extLst>
                      <a:ext uri="{FF2B5EF4-FFF2-40B4-BE49-F238E27FC236}">
                        <a16:creationId xmlns:a16="http://schemas.microsoft.com/office/drawing/2014/main" id="{85C629EA-41C4-42A8-9501-F07342AB68C0}"/>
                      </a:ext>
                    </a:extLst>
                  </p:cNvPr>
                  <p:cNvSpPr/>
                  <p:nvPr/>
                </p:nvSpPr>
                <p:spPr bwMode="auto">
                  <a:xfrm>
                    <a:off x="5107509" y="3111297"/>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35" name="Gruppieren 234">
                <a:extLst>
                  <a:ext uri="{FF2B5EF4-FFF2-40B4-BE49-F238E27FC236}">
                    <a16:creationId xmlns:a16="http://schemas.microsoft.com/office/drawing/2014/main" id="{910DC17C-815E-44A6-889D-7659CE3EED4A}"/>
                  </a:ext>
                </a:extLst>
              </p:cNvPr>
              <p:cNvGrpSpPr/>
              <p:nvPr/>
            </p:nvGrpSpPr>
            <p:grpSpPr>
              <a:xfrm>
                <a:off x="7373736" y="3526216"/>
                <a:ext cx="2975847" cy="738664"/>
                <a:chOff x="7373736" y="3526216"/>
                <a:chExt cx="2975847" cy="738664"/>
              </a:xfrm>
            </p:grpSpPr>
            <p:cxnSp>
              <p:nvCxnSpPr>
                <p:cNvPr id="226" name="Gerader Verbinder 225">
                  <a:extLst>
                    <a:ext uri="{FF2B5EF4-FFF2-40B4-BE49-F238E27FC236}">
                      <a16:creationId xmlns:a16="http://schemas.microsoft.com/office/drawing/2014/main" id="{F99771A3-1077-40F4-9D8D-9ED58D9F835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 name="Rechteck 229">
                  <a:extLst>
                    <a:ext uri="{FF2B5EF4-FFF2-40B4-BE49-F238E27FC236}">
                      <a16:creationId xmlns:a16="http://schemas.microsoft.com/office/drawing/2014/main" id="{4960C6A4-A4DC-438C-B6B3-0FA22260D9DB}"/>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2" name="Textfeld 231">
                  <a:extLst>
                    <a:ext uri="{FF2B5EF4-FFF2-40B4-BE49-F238E27FC236}">
                      <a16:creationId xmlns:a16="http://schemas.microsoft.com/office/drawing/2014/main" id="{3CBD8CD2-5ADF-4639-BEB2-9CF54F8F942E}"/>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pic>
          <p:nvPicPr>
            <p:cNvPr id="103" name="Grafik 102">
              <a:extLst>
                <a:ext uri="{FF2B5EF4-FFF2-40B4-BE49-F238E27FC236}">
                  <a16:creationId xmlns:a16="http://schemas.microsoft.com/office/drawing/2014/main" id="{EF877CBE-079E-4B35-B500-6797E177C6B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172909" y="4563052"/>
              <a:ext cx="446630" cy="443791"/>
            </a:xfrm>
            <a:prstGeom prst="rect">
              <a:avLst/>
            </a:prstGeom>
          </p:spPr>
        </p:pic>
        <p:pic>
          <p:nvPicPr>
            <p:cNvPr id="104" name="Grafik 103">
              <a:extLst>
                <a:ext uri="{FF2B5EF4-FFF2-40B4-BE49-F238E27FC236}">
                  <a16:creationId xmlns:a16="http://schemas.microsoft.com/office/drawing/2014/main" id="{E7FC223E-D93D-4A01-9095-6571613BA1A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3228439" y="4579697"/>
              <a:ext cx="446630" cy="443791"/>
            </a:xfrm>
            <a:prstGeom prst="rect">
              <a:avLst/>
            </a:prstGeom>
          </p:spPr>
        </p:pic>
        <p:cxnSp>
          <p:nvCxnSpPr>
            <p:cNvPr id="3" name="Gerader Verbinder 2">
              <a:extLst>
                <a:ext uri="{FF2B5EF4-FFF2-40B4-BE49-F238E27FC236}">
                  <a16:creationId xmlns:a16="http://schemas.microsoft.com/office/drawing/2014/main" id="{24D02431-A3F4-4BA0-B7C4-487AFB96C651}"/>
                </a:ext>
              </a:extLst>
            </p:cNvPr>
            <p:cNvCxnSpPr>
              <a:stCxn id="103" idx="1"/>
            </p:cNvCxnSpPr>
            <p:nvPr/>
          </p:nvCxnSpPr>
          <p:spPr bwMode="auto">
            <a:xfrm flipH="1" flipV="1">
              <a:off x="5149310" y="4439972"/>
              <a:ext cx="1023599" cy="34497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10E58E98-6F4B-4DB5-B709-01FD513384BC}"/>
                </a:ext>
              </a:extLst>
            </p:cNvPr>
            <p:cNvCxnSpPr>
              <a:stCxn id="108" idx="1"/>
            </p:cNvCxnSpPr>
            <p:nvPr/>
          </p:nvCxnSpPr>
          <p:spPr bwMode="auto">
            <a:xfrm flipH="1">
              <a:off x="3673594" y="4444922"/>
              <a:ext cx="1441254" cy="34002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107">
              <a:extLst>
                <a:ext uri="{FF2B5EF4-FFF2-40B4-BE49-F238E27FC236}">
                  <a16:creationId xmlns:a16="http://schemas.microsoft.com/office/drawing/2014/main" id="{276B1B27-3E4B-4D25-9D02-8C4A40314FCC}"/>
                </a:ext>
              </a:extLst>
            </p:cNvPr>
            <p:cNvSpPr/>
            <p:nvPr/>
          </p:nvSpPr>
          <p:spPr bwMode="auto">
            <a:xfrm>
              <a:off x="5114848" y="44128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9" name="Grafik 108">
              <a:extLst>
                <a:ext uri="{FF2B5EF4-FFF2-40B4-BE49-F238E27FC236}">
                  <a16:creationId xmlns:a16="http://schemas.microsoft.com/office/drawing/2014/main" id="{8CCCAD8F-F2CE-457E-9F83-02073CA926BC}"/>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044884" y="2932732"/>
              <a:ext cx="446630" cy="443791"/>
            </a:xfrm>
            <a:prstGeom prst="rect">
              <a:avLst/>
            </a:prstGeom>
          </p:spPr>
        </p:pic>
        <p:cxnSp>
          <p:nvCxnSpPr>
            <p:cNvPr id="110" name="Gerader Verbinder 109">
              <a:extLst>
                <a:ext uri="{FF2B5EF4-FFF2-40B4-BE49-F238E27FC236}">
                  <a16:creationId xmlns:a16="http://schemas.microsoft.com/office/drawing/2014/main" id="{E1064E9F-6B2F-423D-A49B-11FDF32C9962}"/>
                </a:ext>
              </a:extLst>
            </p:cNvPr>
            <p:cNvCxnSpPr>
              <a:stCxn id="109" idx="1"/>
            </p:cNvCxnSpPr>
            <p:nvPr/>
          </p:nvCxnSpPr>
          <p:spPr bwMode="auto">
            <a:xfrm flipH="1" flipV="1">
              <a:off x="5149311" y="3145226"/>
              <a:ext cx="895573" cy="9402"/>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14">
            <a:extLst>
              <a:ext uri="{FF2B5EF4-FFF2-40B4-BE49-F238E27FC236}">
                <a16:creationId xmlns:a16="http://schemas.microsoft.com/office/drawing/2014/main" id="{16B7F86E-E214-4E3E-A89B-01586A1579AB}"/>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409423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1000" fill="hold"/>
                                        <p:tgtEl>
                                          <p:spTgt spid="234"/>
                                        </p:tgtEl>
                                        <p:attrNameLst>
                                          <p:attrName>ppt_x</p:attrName>
                                        </p:attrNameLst>
                                      </p:cBhvr>
                                      <p:tavLst>
                                        <p:tav tm="0">
                                          <p:val>
                                            <p:strVal val="1+#ppt_w/2"/>
                                          </p:val>
                                        </p:tav>
                                        <p:tav tm="100000">
                                          <p:val>
                                            <p:strVal val="#ppt_x"/>
                                          </p:val>
                                        </p:tav>
                                      </p:tavLst>
                                    </p:anim>
                                    <p:anim calcmode="lin" valueType="num">
                                      <p:cBhvr additive="base">
                                        <p:cTn id="8" dur="1000" fill="hold"/>
                                        <p:tgtEl>
                                          <p:spTgt spid="2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19340" y="25439"/>
            <a:ext cx="84628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(4)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Rheinland-Pfalz als Wabenzelle in Deutschland</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163272"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72655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72655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9999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9999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163272"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163272"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878663" y="901046"/>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845698"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333509"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410791"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449601"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1009702" y="4741414"/>
            <a:ext cx="856773" cy="276999"/>
          </a:xfrm>
          <a:prstGeom prst="rect">
            <a:avLst/>
          </a:prstGeom>
          <a:noFill/>
        </p:spPr>
        <p:txBody>
          <a:bodyPr wrap="none" rtlCol="0">
            <a:spAutoFit/>
          </a:bodyPr>
          <a:lstStyle/>
          <a:p>
            <a:r>
              <a:rPr lang="de-DE" sz="1200" dirty="0"/>
              <a:t>Süd-West</a:t>
            </a:r>
          </a:p>
        </p:txBody>
      </p:sp>
      <p:pic>
        <p:nvPicPr>
          <p:cNvPr id="71" name="Grafik 70">
            <a:extLst>
              <a:ext uri="{FF2B5EF4-FFF2-40B4-BE49-F238E27FC236}">
                <a16:creationId xmlns:a16="http://schemas.microsoft.com/office/drawing/2014/main" id="{F0AD66DA-FF36-4E2A-9F2C-2F7D3DD9F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531" y="1932864"/>
            <a:ext cx="315112" cy="209865"/>
          </a:xfrm>
          <a:prstGeom prst="rect">
            <a:avLst/>
          </a:prstGeom>
        </p:spPr>
      </p:pic>
      <p:pic>
        <p:nvPicPr>
          <p:cNvPr id="75" name="Grafik 74">
            <a:extLst>
              <a:ext uri="{FF2B5EF4-FFF2-40B4-BE49-F238E27FC236}">
                <a16:creationId xmlns:a16="http://schemas.microsoft.com/office/drawing/2014/main" id="{420C4028-CFCC-494D-AC0E-F6BDC1485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568" y="3084509"/>
            <a:ext cx="315113" cy="209865"/>
          </a:xfrm>
          <a:prstGeom prst="rect">
            <a:avLst/>
          </a:prstGeom>
        </p:spPr>
      </p:pic>
      <p:pic>
        <p:nvPicPr>
          <p:cNvPr id="76" name="Grafik 75">
            <a:extLst>
              <a:ext uri="{FF2B5EF4-FFF2-40B4-BE49-F238E27FC236}">
                <a16:creationId xmlns:a16="http://schemas.microsoft.com/office/drawing/2014/main" id="{3EA4BC2D-BC42-401A-8160-A8BA3B6BA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9682" y="4381722"/>
            <a:ext cx="283884" cy="189067"/>
          </a:xfrm>
          <a:prstGeom prst="rect">
            <a:avLst/>
          </a:prstGeom>
        </p:spPr>
      </p:pic>
      <p:pic>
        <p:nvPicPr>
          <p:cNvPr id="6" name="Grafik 5" descr="Ein Bild, das Text, ClipArt, Dose enthält.&#10;&#10;Automatisch generierte Beschreibung">
            <a:extLst>
              <a:ext uri="{FF2B5EF4-FFF2-40B4-BE49-F238E27FC236}">
                <a16:creationId xmlns:a16="http://schemas.microsoft.com/office/drawing/2014/main" id="{5F56C013-9701-4936-BF1C-A1E6642DE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2325" y="4476255"/>
            <a:ext cx="362381" cy="504314"/>
          </a:xfrm>
          <a:prstGeom prst="rect">
            <a:avLst/>
          </a:prstGeom>
        </p:spPr>
      </p:pic>
      <p:pic>
        <p:nvPicPr>
          <p:cNvPr id="9" name="Grafik 8" descr="Ein Bild, das Text, ClipArt enthält.&#10;&#10;Automatisch generierte Beschreibung">
            <a:extLst>
              <a:ext uri="{FF2B5EF4-FFF2-40B4-BE49-F238E27FC236}">
                <a16:creationId xmlns:a16="http://schemas.microsoft.com/office/drawing/2014/main" id="{8CBD18F8-81A6-4738-AC4E-668375D93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7343" y="1879894"/>
            <a:ext cx="417363" cy="504314"/>
          </a:xfrm>
          <a:prstGeom prst="rect">
            <a:avLst/>
          </a:prstGeom>
        </p:spPr>
      </p:pic>
      <p:pic>
        <p:nvPicPr>
          <p:cNvPr id="15" name="Grafik 14" descr="Ein Bild, das Text, Königin, ClipArt enthält.&#10;&#10;Automatisch generierte Beschreibung">
            <a:extLst>
              <a:ext uri="{FF2B5EF4-FFF2-40B4-BE49-F238E27FC236}">
                <a16:creationId xmlns:a16="http://schemas.microsoft.com/office/drawing/2014/main" id="{AEFC4D98-ADAC-4C01-AD36-1BDE65EB16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0452" y="1014629"/>
            <a:ext cx="438534" cy="504314"/>
          </a:xfrm>
          <a:prstGeom prst="rect">
            <a:avLst/>
          </a:prstGeom>
        </p:spPr>
      </p:pic>
      <p:pic>
        <p:nvPicPr>
          <p:cNvPr id="17" name="Grafik 16" descr="Ein Bild, das Text, Königin, Flagge enthält.&#10;&#10;Automatisch generierte Beschreibung">
            <a:extLst>
              <a:ext uri="{FF2B5EF4-FFF2-40B4-BE49-F238E27FC236}">
                <a16:creationId xmlns:a16="http://schemas.microsoft.com/office/drawing/2014/main" id="{E6F7E3E0-7C6D-4A62-A492-09C7BC1B5B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7019" y="3132029"/>
            <a:ext cx="417363" cy="504314"/>
          </a:xfrm>
          <a:prstGeom prst="rect">
            <a:avLst/>
          </a:prstGeom>
        </p:spPr>
      </p:pic>
      <p:pic>
        <p:nvPicPr>
          <p:cNvPr id="21" name="Grafik 20">
            <a:extLst>
              <a:ext uri="{FF2B5EF4-FFF2-40B4-BE49-F238E27FC236}">
                <a16:creationId xmlns:a16="http://schemas.microsoft.com/office/drawing/2014/main" id="{1D1B5D82-E7F2-47D0-8E54-84925C1A8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2379" y="5381609"/>
            <a:ext cx="1204054" cy="369426"/>
          </a:xfrm>
          <a:prstGeom prst="rect">
            <a:avLst/>
          </a:prstGeom>
        </p:spPr>
      </p:pic>
      <p:pic>
        <p:nvPicPr>
          <p:cNvPr id="23" name="Grafik 22" descr="Ein Bild, das Text, Königin, ClipArt enthält.&#10;&#10;Automatisch generierte Beschreibung">
            <a:extLst>
              <a:ext uri="{FF2B5EF4-FFF2-40B4-BE49-F238E27FC236}">
                <a16:creationId xmlns:a16="http://schemas.microsoft.com/office/drawing/2014/main" id="{7E8CC916-F3E3-4BC5-AA60-527628C01D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1102" y="4547216"/>
            <a:ext cx="351367" cy="433353"/>
          </a:xfrm>
          <a:prstGeom prst="rect">
            <a:avLst/>
          </a:prstGeom>
        </p:spPr>
      </p:pic>
      <p:grpSp>
        <p:nvGrpSpPr>
          <p:cNvPr id="91" name="Gruppieren 90">
            <a:extLst>
              <a:ext uri="{FF2B5EF4-FFF2-40B4-BE49-F238E27FC236}">
                <a16:creationId xmlns:a16="http://schemas.microsoft.com/office/drawing/2014/main" id="{EC086CD2-8A4F-4433-860A-39EBCEC72000}"/>
              </a:ext>
            </a:extLst>
          </p:cNvPr>
          <p:cNvGrpSpPr/>
          <p:nvPr/>
        </p:nvGrpSpPr>
        <p:grpSpPr>
          <a:xfrm>
            <a:off x="2077012" y="968465"/>
            <a:ext cx="7821772" cy="4327812"/>
            <a:chOff x="2846553" y="968465"/>
            <a:chExt cx="7821772" cy="4327812"/>
          </a:xfrm>
        </p:grpSpPr>
        <p:grpSp>
          <p:nvGrpSpPr>
            <p:cNvPr id="92" name="Gruppieren 91">
              <a:extLst>
                <a:ext uri="{FF2B5EF4-FFF2-40B4-BE49-F238E27FC236}">
                  <a16:creationId xmlns:a16="http://schemas.microsoft.com/office/drawing/2014/main" id="{EA340BB3-77E6-492C-BA60-CD6D451D4702}"/>
                </a:ext>
              </a:extLst>
            </p:cNvPr>
            <p:cNvGrpSpPr/>
            <p:nvPr/>
          </p:nvGrpSpPr>
          <p:grpSpPr>
            <a:xfrm>
              <a:off x="2846553" y="968465"/>
              <a:ext cx="4240772" cy="4327812"/>
              <a:chOff x="2846553" y="968465"/>
              <a:chExt cx="4240772" cy="4327812"/>
            </a:xfrm>
          </p:grpSpPr>
          <p:grpSp>
            <p:nvGrpSpPr>
              <p:cNvPr id="97" name="Gruppieren 96">
                <a:extLst>
                  <a:ext uri="{FF2B5EF4-FFF2-40B4-BE49-F238E27FC236}">
                    <a16:creationId xmlns:a16="http://schemas.microsoft.com/office/drawing/2014/main" id="{BD12C06D-3029-46D3-91C5-F8F5A9B84100}"/>
                  </a:ext>
                </a:extLst>
              </p:cNvPr>
              <p:cNvGrpSpPr/>
              <p:nvPr/>
            </p:nvGrpSpPr>
            <p:grpSpPr>
              <a:xfrm>
                <a:off x="3352769" y="968465"/>
                <a:ext cx="3205429" cy="4327812"/>
                <a:chOff x="3352769" y="968465"/>
                <a:chExt cx="3205429" cy="4327812"/>
              </a:xfrm>
            </p:grpSpPr>
            <p:cxnSp>
              <p:nvCxnSpPr>
                <p:cNvPr id="156" name="Gerader Verbinder 155">
                  <a:extLst>
                    <a:ext uri="{FF2B5EF4-FFF2-40B4-BE49-F238E27FC236}">
                      <a16:creationId xmlns:a16="http://schemas.microsoft.com/office/drawing/2014/main" id="{88D608B1-9554-4C36-8CA1-E050A80AEEFA}"/>
                    </a:ext>
                  </a:extLst>
                </p:cNvPr>
                <p:cNvCxnSpPr/>
                <p:nvPr/>
              </p:nvCxnSpPr>
              <p:spPr bwMode="auto">
                <a:xfrm>
                  <a:off x="4943947" y="968465"/>
                  <a:ext cx="0" cy="43278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655C5450-2027-4623-9EC0-717B513CEA8A}"/>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56CB941D-453C-48BE-AA28-64E2A7406879}"/>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 name="Gruppieren 97">
                <a:extLst>
                  <a:ext uri="{FF2B5EF4-FFF2-40B4-BE49-F238E27FC236}">
                    <a16:creationId xmlns:a16="http://schemas.microsoft.com/office/drawing/2014/main" id="{5DB8D153-ABDB-4A25-9B27-F5C107A76AA2}"/>
                  </a:ext>
                </a:extLst>
              </p:cNvPr>
              <p:cNvGrpSpPr/>
              <p:nvPr/>
            </p:nvGrpSpPr>
            <p:grpSpPr>
              <a:xfrm>
                <a:off x="2846553" y="1712392"/>
                <a:ext cx="4240772" cy="3406732"/>
                <a:chOff x="2846553" y="1712392"/>
                <a:chExt cx="4240772" cy="3406732"/>
              </a:xfrm>
            </p:grpSpPr>
            <p:grpSp>
              <p:nvGrpSpPr>
                <p:cNvPr id="99" name="Gruppieren 98">
                  <a:extLst>
                    <a:ext uri="{FF2B5EF4-FFF2-40B4-BE49-F238E27FC236}">
                      <a16:creationId xmlns:a16="http://schemas.microsoft.com/office/drawing/2014/main" id="{0A75B355-70B7-4EB4-8FF2-9464C4184784}"/>
                    </a:ext>
                  </a:extLst>
                </p:cNvPr>
                <p:cNvGrpSpPr/>
                <p:nvPr/>
              </p:nvGrpSpPr>
              <p:grpSpPr>
                <a:xfrm>
                  <a:off x="2846553" y="1719087"/>
                  <a:ext cx="4240772" cy="3393342"/>
                  <a:chOff x="2846553" y="1719087"/>
                  <a:chExt cx="4240772" cy="3393342"/>
                </a:xfrm>
              </p:grpSpPr>
              <p:cxnSp>
                <p:nvCxnSpPr>
                  <p:cNvPr id="132" name="Gerader Verbinder 131">
                    <a:extLst>
                      <a:ext uri="{FF2B5EF4-FFF2-40B4-BE49-F238E27FC236}">
                        <a16:creationId xmlns:a16="http://schemas.microsoft.com/office/drawing/2014/main" id="{AE3EDEAE-00D2-4306-ACFA-7B0AAC0F033A}"/>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r Verbinder 132">
                    <a:extLst>
                      <a:ext uri="{FF2B5EF4-FFF2-40B4-BE49-F238E27FC236}">
                        <a16:creationId xmlns:a16="http://schemas.microsoft.com/office/drawing/2014/main" id="{FD9E6BAB-445A-4AB2-A77F-7D3415004D87}"/>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F602EDD3-0B70-4824-8705-2293AFF2F0B8}"/>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75EAD5EA-7FE9-4E14-B77D-D99DDCEEAC61}"/>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r Verbinder 136">
                    <a:extLst>
                      <a:ext uri="{FF2B5EF4-FFF2-40B4-BE49-F238E27FC236}">
                        <a16:creationId xmlns:a16="http://schemas.microsoft.com/office/drawing/2014/main" id="{A3B4BA8B-8AA4-432C-9D2B-C06E79CCA96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r Verbinder 137">
                    <a:extLst>
                      <a:ext uri="{FF2B5EF4-FFF2-40B4-BE49-F238E27FC236}">
                        <a16:creationId xmlns:a16="http://schemas.microsoft.com/office/drawing/2014/main" id="{EFFDE4E8-9E29-405E-94AE-3B69AA79FDEE}"/>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r Verbinder 138">
                    <a:extLst>
                      <a:ext uri="{FF2B5EF4-FFF2-40B4-BE49-F238E27FC236}">
                        <a16:creationId xmlns:a16="http://schemas.microsoft.com/office/drawing/2014/main" id="{4AAC42BC-D1A9-4068-BF8C-202CA16A859D}"/>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E5199248-CEE3-479F-8B23-482B8D842883}"/>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r Verbinder 140">
                    <a:extLst>
                      <a:ext uri="{FF2B5EF4-FFF2-40B4-BE49-F238E27FC236}">
                        <a16:creationId xmlns:a16="http://schemas.microsoft.com/office/drawing/2014/main" id="{D3FB1D5A-8F84-4504-A5D1-C00F959CB6E4}"/>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C49A4479-C168-4F4F-B75E-7CB734B885E8}"/>
                      </a:ext>
                    </a:extLst>
                  </p:cNvPr>
                  <p:cNvCxnSpPr>
                    <a:stCxn id="110" idx="2"/>
                    <a:endCxn id="11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C6F013FD-059D-41DB-99E2-293E6DBF793C}"/>
                      </a:ext>
                    </a:extLst>
                  </p:cNvPr>
                  <p:cNvCxnSpPr>
                    <a:stCxn id="103" idx="7"/>
                    <a:endCxn id="102"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Gerader Verbinder 150">
                    <a:extLst>
                      <a:ext uri="{FF2B5EF4-FFF2-40B4-BE49-F238E27FC236}">
                        <a16:creationId xmlns:a16="http://schemas.microsoft.com/office/drawing/2014/main" id="{373A887D-4211-4BC7-A18E-19E6BF2D4AF3}"/>
                      </a:ext>
                    </a:extLst>
                  </p:cNvPr>
                  <p:cNvCxnSpPr>
                    <a:cxnSpLocks/>
                    <a:endCxn id="104"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r Verbinder 151">
                    <a:extLst>
                      <a:ext uri="{FF2B5EF4-FFF2-40B4-BE49-F238E27FC236}">
                        <a16:creationId xmlns:a16="http://schemas.microsoft.com/office/drawing/2014/main" id="{33FEB2C6-B235-4760-9E70-6D115158FF36}"/>
                      </a:ext>
                    </a:extLst>
                  </p:cNvPr>
                  <p:cNvCxnSpPr>
                    <a:cxnSpLocks/>
                    <a:endCxn id="104"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r Verbinder 152">
                    <a:extLst>
                      <a:ext uri="{FF2B5EF4-FFF2-40B4-BE49-F238E27FC236}">
                        <a16:creationId xmlns:a16="http://schemas.microsoft.com/office/drawing/2014/main" id="{FD29206F-F408-4D0E-8006-6E511B31CA63}"/>
                      </a:ext>
                    </a:extLst>
                  </p:cNvPr>
                  <p:cNvCxnSpPr>
                    <a:stCxn id="112" idx="7"/>
                    <a:endCxn id="10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Gerader Verbinder 153">
                    <a:extLst>
                      <a:ext uri="{FF2B5EF4-FFF2-40B4-BE49-F238E27FC236}">
                        <a16:creationId xmlns:a16="http://schemas.microsoft.com/office/drawing/2014/main" id="{420763D2-D52D-40E9-B343-B4337D9F5002}"/>
                      </a:ext>
                    </a:extLst>
                  </p:cNvPr>
                  <p:cNvCxnSpPr>
                    <a:stCxn id="11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CF19C973-8350-4013-A004-04B8F6FE841D}"/>
                      </a:ext>
                    </a:extLst>
                  </p:cNvPr>
                  <p:cNvCxnSpPr>
                    <a:stCxn id="111" idx="3"/>
                    <a:endCxn id="128"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80D5530F-F9D7-41ED-9030-9635CA9FCBFE}"/>
                    </a:ext>
                  </a:extLst>
                </p:cNvPr>
                <p:cNvGrpSpPr/>
                <p:nvPr/>
              </p:nvGrpSpPr>
              <p:grpSpPr>
                <a:xfrm>
                  <a:off x="3325734" y="1712392"/>
                  <a:ext cx="3251404" cy="3406732"/>
                  <a:chOff x="3325734" y="1712392"/>
                  <a:chExt cx="3251404" cy="3406732"/>
                </a:xfrm>
              </p:grpSpPr>
              <p:sp>
                <p:nvSpPr>
                  <p:cNvPr id="101" name="Ellipse 100">
                    <a:extLst>
                      <a:ext uri="{FF2B5EF4-FFF2-40B4-BE49-F238E27FC236}">
                        <a16:creationId xmlns:a16="http://schemas.microsoft.com/office/drawing/2014/main" id="{91514CAB-11A8-4937-95D4-BEBBD40BFD3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Ellipse 101">
                    <a:extLst>
                      <a:ext uri="{FF2B5EF4-FFF2-40B4-BE49-F238E27FC236}">
                        <a16:creationId xmlns:a16="http://schemas.microsoft.com/office/drawing/2014/main" id="{A6ED4F86-6C6E-417F-931E-EB7C3D025767}"/>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Ellipse 102">
                    <a:extLst>
                      <a:ext uri="{FF2B5EF4-FFF2-40B4-BE49-F238E27FC236}">
                        <a16:creationId xmlns:a16="http://schemas.microsoft.com/office/drawing/2014/main" id="{C73649C0-CD9B-42A4-B119-CFF921D82A4E}"/>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Ellipse 103">
                    <a:extLst>
                      <a:ext uri="{FF2B5EF4-FFF2-40B4-BE49-F238E27FC236}">
                        <a16:creationId xmlns:a16="http://schemas.microsoft.com/office/drawing/2014/main" id="{03C7DA34-DAFB-4E13-B099-06C1BC3FCAD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6" name="Ellipse 105">
                    <a:extLst>
                      <a:ext uri="{FF2B5EF4-FFF2-40B4-BE49-F238E27FC236}">
                        <a16:creationId xmlns:a16="http://schemas.microsoft.com/office/drawing/2014/main" id="{757EF1DB-6235-4F63-AB4E-E4D64897C561}"/>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Ellipse 106">
                    <a:extLst>
                      <a:ext uri="{FF2B5EF4-FFF2-40B4-BE49-F238E27FC236}">
                        <a16:creationId xmlns:a16="http://schemas.microsoft.com/office/drawing/2014/main" id="{D82DB569-7A6E-4A3C-91BB-59294FAFE2ED}"/>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Ellipse 107">
                    <a:extLst>
                      <a:ext uri="{FF2B5EF4-FFF2-40B4-BE49-F238E27FC236}">
                        <a16:creationId xmlns:a16="http://schemas.microsoft.com/office/drawing/2014/main" id="{F1A89DEC-6347-4AA6-B182-A4F97D9D837D}"/>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Ellipse 108">
                    <a:extLst>
                      <a:ext uri="{FF2B5EF4-FFF2-40B4-BE49-F238E27FC236}">
                        <a16:creationId xmlns:a16="http://schemas.microsoft.com/office/drawing/2014/main" id="{6F6F9031-DC63-4C6D-BB8E-E265CB37F6D6}"/>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Ellipse 109">
                    <a:extLst>
                      <a:ext uri="{FF2B5EF4-FFF2-40B4-BE49-F238E27FC236}">
                        <a16:creationId xmlns:a16="http://schemas.microsoft.com/office/drawing/2014/main" id="{9C62E7DB-EB34-4A7F-BD0D-538CE6E8D3D4}"/>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Ellipse 110">
                    <a:extLst>
                      <a:ext uri="{FF2B5EF4-FFF2-40B4-BE49-F238E27FC236}">
                        <a16:creationId xmlns:a16="http://schemas.microsoft.com/office/drawing/2014/main" id="{B1CA9FC6-3377-4E35-AC7F-8F2A2E383B0D}"/>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Ellipse 111">
                    <a:extLst>
                      <a:ext uri="{FF2B5EF4-FFF2-40B4-BE49-F238E27FC236}">
                        <a16:creationId xmlns:a16="http://schemas.microsoft.com/office/drawing/2014/main" id="{2A423D64-445E-4CCB-84EF-BC416E5EFD0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Ellipse 113">
                    <a:extLst>
                      <a:ext uri="{FF2B5EF4-FFF2-40B4-BE49-F238E27FC236}">
                        <a16:creationId xmlns:a16="http://schemas.microsoft.com/office/drawing/2014/main" id="{F70C45F3-DB4F-451C-BEDE-954D30CBC2AA}"/>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3B468FCB-CA24-45C6-A978-6CD1A8CF320A}"/>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Ellipse 127">
                    <a:extLst>
                      <a:ext uri="{FF2B5EF4-FFF2-40B4-BE49-F238E27FC236}">
                        <a16:creationId xmlns:a16="http://schemas.microsoft.com/office/drawing/2014/main" id="{D96C8F68-9D03-4B26-AB31-96DEF9D246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Ellipse 129">
                    <a:extLst>
                      <a:ext uri="{FF2B5EF4-FFF2-40B4-BE49-F238E27FC236}">
                        <a16:creationId xmlns:a16="http://schemas.microsoft.com/office/drawing/2014/main" id="{33D3F8CC-95A7-4BCF-9486-5EFBCCDA61CF}"/>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1" name="Ellipse 130">
                    <a:extLst>
                      <a:ext uri="{FF2B5EF4-FFF2-40B4-BE49-F238E27FC236}">
                        <a16:creationId xmlns:a16="http://schemas.microsoft.com/office/drawing/2014/main" id="{8B2F6D36-1F9E-4B53-A517-BA4E19BF515D}"/>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93" name="Gruppieren 92">
              <a:extLst>
                <a:ext uri="{FF2B5EF4-FFF2-40B4-BE49-F238E27FC236}">
                  <a16:creationId xmlns:a16="http://schemas.microsoft.com/office/drawing/2014/main" id="{5A7D4AE5-E306-46DA-A911-1F60F5412494}"/>
                </a:ext>
              </a:extLst>
            </p:cNvPr>
            <p:cNvGrpSpPr/>
            <p:nvPr/>
          </p:nvGrpSpPr>
          <p:grpSpPr>
            <a:xfrm>
              <a:off x="7373736" y="2780657"/>
              <a:ext cx="3294589" cy="738664"/>
              <a:chOff x="7373736" y="2780657"/>
              <a:chExt cx="3294589" cy="738664"/>
            </a:xfrm>
          </p:grpSpPr>
          <p:cxnSp>
            <p:nvCxnSpPr>
              <p:cNvPr id="94" name="Gerader Verbinder 93">
                <a:extLst>
                  <a:ext uri="{FF2B5EF4-FFF2-40B4-BE49-F238E27FC236}">
                    <a16:creationId xmlns:a16="http://schemas.microsoft.com/office/drawing/2014/main" id="{30E58B45-025C-46C4-889D-4544596E61E9}"/>
                  </a:ext>
                </a:extLst>
              </p:cNvPr>
              <p:cNvCxnSpPr/>
              <p:nvPr/>
            </p:nvCxnSpPr>
            <p:spPr bwMode="auto">
              <a:xfrm>
                <a:off x="7373736" y="2947653"/>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DA847053-6AA2-4DF9-A193-E796CA5AD0E6}"/>
                  </a:ext>
                </a:extLst>
              </p:cNvPr>
              <p:cNvSpPr/>
              <p:nvPr/>
            </p:nvSpPr>
            <p:spPr bwMode="auto">
              <a:xfrm flipV="1">
                <a:off x="7522892" y="292328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CCDD3F73-FA99-49F3-BE20-082BAA44348C}"/>
                  </a:ext>
                </a:extLst>
              </p:cNvPr>
              <p:cNvSpPr txBox="1"/>
              <p:nvPr/>
            </p:nvSpPr>
            <p:spPr>
              <a:xfrm>
                <a:off x="7686675" y="2780657"/>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grpSp>
        <p:nvGrpSpPr>
          <p:cNvPr id="40" name="Gruppieren 39">
            <a:extLst>
              <a:ext uri="{FF2B5EF4-FFF2-40B4-BE49-F238E27FC236}">
                <a16:creationId xmlns:a16="http://schemas.microsoft.com/office/drawing/2014/main" id="{B28B147A-7C1C-4495-9E72-81A18725FBF4}"/>
              </a:ext>
            </a:extLst>
          </p:cNvPr>
          <p:cNvGrpSpPr/>
          <p:nvPr/>
        </p:nvGrpSpPr>
        <p:grpSpPr>
          <a:xfrm>
            <a:off x="4344431" y="968465"/>
            <a:ext cx="5234734" cy="3289520"/>
            <a:chOff x="5113972" y="968465"/>
            <a:chExt cx="5234734" cy="3289520"/>
          </a:xfrm>
        </p:grpSpPr>
        <p:grpSp>
          <p:nvGrpSpPr>
            <p:cNvPr id="28" name="Gruppieren 27">
              <a:extLst>
                <a:ext uri="{FF2B5EF4-FFF2-40B4-BE49-F238E27FC236}">
                  <a16:creationId xmlns:a16="http://schemas.microsoft.com/office/drawing/2014/main" id="{F5E5E2BF-E184-4400-B4CA-709DFBB7CCD4}"/>
                </a:ext>
              </a:extLst>
            </p:cNvPr>
            <p:cNvGrpSpPr/>
            <p:nvPr/>
          </p:nvGrpSpPr>
          <p:grpSpPr>
            <a:xfrm>
              <a:off x="5113972" y="968465"/>
              <a:ext cx="5234734" cy="3289520"/>
              <a:chOff x="8421822" y="1045103"/>
              <a:chExt cx="5234734" cy="3289520"/>
            </a:xfrm>
          </p:grpSpPr>
          <p:grpSp>
            <p:nvGrpSpPr>
              <p:cNvPr id="184" name="Gruppieren 183">
                <a:extLst>
                  <a:ext uri="{FF2B5EF4-FFF2-40B4-BE49-F238E27FC236}">
                    <a16:creationId xmlns:a16="http://schemas.microsoft.com/office/drawing/2014/main" id="{FE8B1949-2A44-455A-B464-EA674E2A3C80}"/>
                  </a:ext>
                </a:extLst>
              </p:cNvPr>
              <p:cNvGrpSpPr/>
              <p:nvPr/>
            </p:nvGrpSpPr>
            <p:grpSpPr>
              <a:xfrm>
                <a:off x="8421822" y="1045103"/>
                <a:ext cx="68925" cy="2367004"/>
                <a:chOff x="5107509" y="975360"/>
                <a:chExt cx="68925" cy="2367004"/>
              </a:xfrm>
            </p:grpSpPr>
            <p:cxnSp>
              <p:nvCxnSpPr>
                <p:cNvPr id="185" name="Gerader Verbinder 184">
                  <a:extLst>
                    <a:ext uri="{FF2B5EF4-FFF2-40B4-BE49-F238E27FC236}">
                      <a16:creationId xmlns:a16="http://schemas.microsoft.com/office/drawing/2014/main" id="{3845EEE8-741E-4AFA-8510-BE0AE747525F}"/>
                    </a:ext>
                  </a:extLst>
                </p:cNvPr>
                <p:cNvCxnSpPr/>
                <p:nvPr/>
              </p:nvCxnSpPr>
              <p:spPr bwMode="auto">
                <a:xfrm>
                  <a:off x="5142349" y="975360"/>
                  <a:ext cx="0" cy="2367004"/>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Rechteck 185">
                  <a:extLst>
                    <a:ext uri="{FF2B5EF4-FFF2-40B4-BE49-F238E27FC236}">
                      <a16:creationId xmlns:a16="http://schemas.microsoft.com/office/drawing/2014/main" id="{8F25449C-7559-4034-8DDB-7A803FDF43BC}"/>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9" name="Gruppieren 178">
                <a:extLst>
                  <a:ext uri="{FF2B5EF4-FFF2-40B4-BE49-F238E27FC236}">
                    <a16:creationId xmlns:a16="http://schemas.microsoft.com/office/drawing/2014/main" id="{A0C3A8FE-FC62-41A8-B431-59EB2983B0BF}"/>
                  </a:ext>
                </a:extLst>
              </p:cNvPr>
              <p:cNvGrpSpPr/>
              <p:nvPr/>
            </p:nvGrpSpPr>
            <p:grpSpPr>
              <a:xfrm>
                <a:off x="10680709" y="3595959"/>
                <a:ext cx="2975847" cy="738664"/>
                <a:chOff x="7373736" y="3526216"/>
                <a:chExt cx="2975847" cy="738664"/>
              </a:xfrm>
            </p:grpSpPr>
            <p:cxnSp>
              <p:nvCxnSpPr>
                <p:cNvPr id="180" name="Gerader Verbinder 179">
                  <a:extLst>
                    <a:ext uri="{FF2B5EF4-FFF2-40B4-BE49-F238E27FC236}">
                      <a16:creationId xmlns:a16="http://schemas.microsoft.com/office/drawing/2014/main" id="{4F73057F-35CC-425C-8F03-014BE3AC168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1" name="Rechteck 180">
                  <a:extLst>
                    <a:ext uri="{FF2B5EF4-FFF2-40B4-BE49-F238E27FC236}">
                      <a16:creationId xmlns:a16="http://schemas.microsoft.com/office/drawing/2014/main" id="{1A124CAD-D8CA-4AB2-8A00-5C653EB988AF}"/>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2" name="Textfeld 181">
                  <a:extLst>
                    <a:ext uri="{FF2B5EF4-FFF2-40B4-BE49-F238E27FC236}">
                      <a16:creationId xmlns:a16="http://schemas.microsoft.com/office/drawing/2014/main" id="{AFB08008-9A2C-43CE-9422-9B1C01600BB3}"/>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grpSp>
          <p:nvGrpSpPr>
            <p:cNvPr id="39" name="Gruppieren 38">
              <a:extLst>
                <a:ext uri="{FF2B5EF4-FFF2-40B4-BE49-F238E27FC236}">
                  <a16:creationId xmlns:a16="http://schemas.microsoft.com/office/drawing/2014/main" id="{E56ADE85-E58B-4F0D-A403-B67C6D2E4CE9}"/>
                </a:ext>
              </a:extLst>
            </p:cNvPr>
            <p:cNvGrpSpPr/>
            <p:nvPr/>
          </p:nvGrpSpPr>
          <p:grpSpPr>
            <a:xfrm>
              <a:off x="5136890" y="3335469"/>
              <a:ext cx="759922" cy="706336"/>
              <a:chOff x="8531552" y="3335469"/>
              <a:chExt cx="759922" cy="706336"/>
            </a:xfrm>
          </p:grpSpPr>
          <p:sp>
            <p:nvSpPr>
              <p:cNvPr id="189" name="Rechteck 188">
                <a:extLst>
                  <a:ext uri="{FF2B5EF4-FFF2-40B4-BE49-F238E27FC236}">
                    <a16:creationId xmlns:a16="http://schemas.microsoft.com/office/drawing/2014/main" id="{41059B40-2ED3-4629-8793-90F7845483B7}"/>
                  </a:ext>
                </a:extLst>
              </p:cNvPr>
              <p:cNvSpPr/>
              <p:nvPr/>
            </p:nvSpPr>
            <p:spPr bwMode="auto">
              <a:xfrm>
                <a:off x="9222549" y="397767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1" name="Gerader Verbinder 30">
                <a:extLst>
                  <a:ext uri="{FF2B5EF4-FFF2-40B4-BE49-F238E27FC236}">
                    <a16:creationId xmlns:a16="http://schemas.microsoft.com/office/drawing/2014/main" id="{2B10DBEE-7812-4EB1-8761-3F4A8ADBEED8}"/>
                  </a:ext>
                </a:extLst>
              </p:cNvPr>
              <p:cNvCxnSpPr/>
              <p:nvPr/>
            </p:nvCxnSpPr>
            <p:spPr bwMode="auto">
              <a:xfrm>
                <a:off x="8531552" y="3335469"/>
                <a:ext cx="742317" cy="691317"/>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Rheinland-Pfalz interagiert energetisch mit seinen Nachbarregionen</a:t>
            </a:r>
          </a:p>
        </p:txBody>
      </p:sp>
      <p:sp>
        <p:nvSpPr>
          <p:cNvPr id="83" name="Text Box 14">
            <a:extLst>
              <a:ext uri="{FF2B5EF4-FFF2-40B4-BE49-F238E27FC236}">
                <a16:creationId xmlns:a16="http://schemas.microsoft.com/office/drawing/2014/main" id="{267A8E8E-C01F-436E-A3A0-54F8DC045193}"/>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8678935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1000" fill="hold"/>
                                        <p:tgtEl>
                                          <p:spTgt spid="91"/>
                                        </p:tgtEl>
                                        <p:attrNameLst>
                                          <p:attrName>ppt_x</p:attrName>
                                        </p:attrNameLst>
                                      </p:cBhvr>
                                      <p:tavLst>
                                        <p:tav tm="0">
                                          <p:val>
                                            <p:strVal val="1+#ppt_w/2"/>
                                          </p:val>
                                        </p:tav>
                                        <p:tav tm="100000">
                                          <p:val>
                                            <p:strVal val="#ppt_x"/>
                                          </p:val>
                                        </p:tav>
                                      </p:tavLst>
                                    </p:anim>
                                    <p:anim calcmode="lin" valueType="num">
                                      <p:cBhvr additive="base">
                                        <p:cTn id="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1+#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echseck 59">
            <a:extLst>
              <a:ext uri="{FF2B5EF4-FFF2-40B4-BE49-F238E27FC236}">
                <a16:creationId xmlns:a16="http://schemas.microsoft.com/office/drawing/2014/main" id="{FDDA22A1-92EA-42CA-825E-D22F97C40F4D}"/>
              </a:ext>
            </a:extLst>
          </p:cNvPr>
          <p:cNvSpPr/>
          <p:nvPr/>
        </p:nvSpPr>
        <p:spPr bwMode="auto">
          <a:xfrm>
            <a:off x="2145735" y="1431810"/>
            <a:ext cx="5230467" cy="4442751"/>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840581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Das Energiewabensystem (5)  </a:t>
            </a:r>
            <a:br>
              <a:rPr lang="de-DE" altLang="de-DE" sz="2000" dirty="0">
                <a:solidFill>
                  <a:schemeClr val="bg1"/>
                </a:solidFill>
              </a:rPr>
            </a:br>
            <a:r>
              <a:rPr lang="de-DE" altLang="de-DE" sz="2000" dirty="0" err="1">
                <a:solidFill>
                  <a:schemeClr val="bg1"/>
                </a:solidFill>
              </a:rPr>
              <a:t>Sektorkopplung</a:t>
            </a:r>
            <a:r>
              <a:rPr lang="de-DE" altLang="de-DE" sz="2000" dirty="0">
                <a:solidFill>
                  <a:schemeClr val="bg1"/>
                </a:solidFill>
              </a:rPr>
              <a:t> beim Verbraucher: „</a:t>
            </a:r>
            <a:r>
              <a:rPr lang="de-DE" altLang="de-DE" sz="2000" dirty="0" err="1">
                <a:solidFill>
                  <a:schemeClr val="bg1"/>
                </a:solidFill>
              </a:rPr>
              <a:t>ProSumer</a:t>
            </a:r>
            <a:r>
              <a:rPr lang="de-DE" altLang="de-DE" sz="2000" dirty="0">
                <a:solidFill>
                  <a:schemeClr val="bg1"/>
                </a:solidFill>
              </a:rPr>
              <a:t>“ (1)</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2" name="Gruppieren 1">
            <a:extLst>
              <a:ext uri="{FF2B5EF4-FFF2-40B4-BE49-F238E27FC236}">
                <a16:creationId xmlns:a16="http://schemas.microsoft.com/office/drawing/2014/main" id="{14541520-9C63-4626-B693-EBDF0CCD8031}"/>
              </a:ext>
            </a:extLst>
          </p:cNvPr>
          <p:cNvGrpSpPr/>
          <p:nvPr/>
        </p:nvGrpSpPr>
        <p:grpSpPr>
          <a:xfrm>
            <a:off x="2671267" y="983253"/>
            <a:ext cx="5215320" cy="3667384"/>
            <a:chOff x="372616" y="-1292595"/>
            <a:chExt cx="8832012" cy="6210625"/>
          </a:xfrm>
        </p:grpSpPr>
        <p:cxnSp>
          <p:nvCxnSpPr>
            <p:cNvPr id="54" name="Gerader Verbinder 53">
              <a:extLst>
                <a:ext uri="{FF2B5EF4-FFF2-40B4-BE49-F238E27FC236}">
                  <a16:creationId xmlns:a16="http://schemas.microsoft.com/office/drawing/2014/main" id="{1DD08F25-48FD-4BFA-8232-8CC9F6A0B745}"/>
                </a:ext>
              </a:extLst>
            </p:cNvPr>
            <p:cNvCxnSpPr/>
            <p:nvPr/>
          </p:nvCxnSpPr>
          <p:spPr bwMode="auto">
            <a:xfrm>
              <a:off x="6230765" y="4883195"/>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uppieren 54">
              <a:extLst>
                <a:ext uri="{FF2B5EF4-FFF2-40B4-BE49-F238E27FC236}">
                  <a16:creationId xmlns:a16="http://schemas.microsoft.com/office/drawing/2014/main" id="{58144AEB-4C1F-4551-95FF-4C5D07BF63AD}"/>
                </a:ext>
              </a:extLst>
            </p:cNvPr>
            <p:cNvGrpSpPr/>
            <p:nvPr/>
          </p:nvGrpSpPr>
          <p:grpSpPr>
            <a:xfrm>
              <a:off x="2708143" y="1280707"/>
              <a:ext cx="4055208" cy="3175783"/>
              <a:chOff x="2379234" y="2470777"/>
              <a:chExt cx="4832140" cy="3347910"/>
            </a:xfrm>
          </p:grpSpPr>
          <p:sp>
            <p:nvSpPr>
              <p:cNvPr id="56" name="Freihandform: Form 55">
                <a:extLst>
                  <a:ext uri="{FF2B5EF4-FFF2-40B4-BE49-F238E27FC236}">
                    <a16:creationId xmlns:a16="http://schemas.microsoft.com/office/drawing/2014/main" id="{5337EB66-1BFC-49BE-898B-75407232CE3F}"/>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04C1A16F-163D-48A0-BFB1-7CA2C0B0DC2E}"/>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4AB95BA0-B4BF-40FF-BA5E-B4939346299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A1C6AE7C-F7A1-4FC7-8299-777E6078328A}"/>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68" name="Gerader Verbinder 67">
                <a:extLst>
                  <a:ext uri="{FF2B5EF4-FFF2-40B4-BE49-F238E27FC236}">
                    <a16:creationId xmlns:a16="http://schemas.microsoft.com/office/drawing/2014/main" id="{0F1CFCD2-DE49-4149-A98B-C3E5E21D5797}"/>
                  </a:ext>
                </a:extLst>
              </p:cNvPr>
              <p:cNvCxnSpPr>
                <a:stCxn id="56"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Rechteck 23562">
                <a:extLst>
                  <a:ext uri="{FF2B5EF4-FFF2-40B4-BE49-F238E27FC236}">
                    <a16:creationId xmlns:a16="http://schemas.microsoft.com/office/drawing/2014/main" id="{AFCB2C4E-7152-4802-9933-955C77681C6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7F0093D-C386-4B56-8CCF-8BCBC2D07A7F}"/>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75" name="Grafik 74" descr="Ein Bild, das Zeichnung enthält.&#10;&#10;Automatisch generierte Beschreibung">
              <a:extLst>
                <a:ext uri="{FF2B5EF4-FFF2-40B4-BE49-F238E27FC236}">
                  <a16:creationId xmlns:a16="http://schemas.microsoft.com/office/drawing/2014/main" id="{7A852A0C-1841-4871-999C-67FCDB30D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177122"/>
              <a:ext cx="630071" cy="630069"/>
            </a:xfrm>
            <a:prstGeom prst="rect">
              <a:avLst/>
            </a:prstGeom>
          </p:spPr>
        </p:pic>
        <p:cxnSp>
          <p:nvCxnSpPr>
            <p:cNvPr id="76" name="Gerader Verbinder 75">
              <a:extLst>
                <a:ext uri="{FF2B5EF4-FFF2-40B4-BE49-F238E27FC236}">
                  <a16:creationId xmlns:a16="http://schemas.microsoft.com/office/drawing/2014/main" id="{115F9DFF-4300-4528-89C7-D5B4D269D2AD}"/>
                </a:ext>
              </a:extLst>
            </p:cNvPr>
            <p:cNvCxnSpPr/>
            <p:nvPr/>
          </p:nvCxnSpPr>
          <p:spPr bwMode="auto">
            <a:xfrm>
              <a:off x="4854195" y="3492157"/>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21C692DE-75C4-48E3-A235-40BD6401B393}"/>
                </a:ext>
              </a:extLst>
            </p:cNvPr>
            <p:cNvCxnSpPr/>
            <p:nvPr/>
          </p:nvCxnSpPr>
          <p:spPr bwMode="auto">
            <a:xfrm>
              <a:off x="4857291" y="4306582"/>
              <a:ext cx="8936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r Verbinder 77">
              <a:extLst>
                <a:ext uri="{FF2B5EF4-FFF2-40B4-BE49-F238E27FC236}">
                  <a16:creationId xmlns:a16="http://schemas.microsoft.com/office/drawing/2014/main" id="{6E8C950B-C768-42D9-AEEA-2D91031B515B}"/>
                </a:ext>
              </a:extLst>
            </p:cNvPr>
            <p:cNvCxnSpPr/>
            <p:nvPr/>
          </p:nvCxnSpPr>
          <p:spPr bwMode="auto">
            <a:xfrm>
              <a:off x="4793823" y="3696397"/>
              <a:ext cx="60792"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9" name="Grafik 13">
              <a:extLst>
                <a:ext uri="{FF2B5EF4-FFF2-40B4-BE49-F238E27FC236}">
                  <a16:creationId xmlns:a16="http://schemas.microsoft.com/office/drawing/2014/main" id="{43C60E47-E69C-47C9-B388-34BDB8A0CBF0}"/>
                </a:ext>
              </a:extLst>
            </p:cNvPr>
            <p:cNvGrpSpPr/>
            <p:nvPr/>
          </p:nvGrpSpPr>
          <p:grpSpPr>
            <a:xfrm>
              <a:off x="4923753" y="3885411"/>
              <a:ext cx="477360" cy="428688"/>
              <a:chOff x="4923753" y="3885412"/>
              <a:chExt cx="477360" cy="428688"/>
            </a:xfrm>
            <a:solidFill>
              <a:srgbClr val="000000"/>
            </a:solidFill>
          </p:grpSpPr>
          <p:sp>
            <p:nvSpPr>
              <p:cNvPr id="81" name="Freihandform: Form 80">
                <a:extLst>
                  <a:ext uri="{FF2B5EF4-FFF2-40B4-BE49-F238E27FC236}">
                    <a16:creationId xmlns:a16="http://schemas.microsoft.com/office/drawing/2014/main" id="{D9415050-CC15-4CB2-AB19-C4F18B76B9BC}"/>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59AC2039-D7C9-47D9-96BF-5DE4491640B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87BEA1F5-ADE3-41B6-9815-F436EC68F32C}"/>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13ED140B-0057-4AC7-9ECE-6BC7FBDEA51A}"/>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A4D631E8-6EEB-4CBE-9403-22B47FA89376}"/>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A6717852-A783-46A6-B8AE-5A52EDF09F42}"/>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E004543F-B6F6-4FAB-9CE2-084D27890DDC}"/>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C3F71F49-EF5F-47F5-B8F2-C8DA3B8318D6}"/>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44236F76-91C6-46A3-AFEF-FD1A6F2FF34F}"/>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2E100B2E-0953-4865-AEB3-7D06B8A04965}"/>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9016D70A-6D9A-45F2-9129-C450760A797E}"/>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5B9448B2-A33A-4029-838F-F58C749EFA65}"/>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71D7DF2C-A9D6-4DF2-B182-74EBA769BE43}"/>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9547D7DC-EDBD-4EFA-B5BA-9B2E9C780EE0}"/>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89E29F74-AB4D-4D9E-B5EA-11AC8DF30A5D}"/>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0FF57ACD-F5F2-4459-AF2C-586E33685C23}"/>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0AAFE4DD-9C9E-4898-9D56-6BF1D683876A}"/>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EF3DB194-1A1B-416D-BA28-A6B3A3180C19}"/>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7FA43B01-F587-44F0-AAEE-EEF2992CF2E7}"/>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94ADB8DD-7309-4A61-88B7-27C9082D13F5}"/>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5125BED6-E57C-4B65-98D5-77820000B16C}"/>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A21913E0-1D20-4725-A8A5-50CBF5E61714}"/>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384B12D5-9FDE-402A-9092-24C52F4A9DA3}"/>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87958D4C-5C01-4EA6-B39F-95D8880AC3A4}"/>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05" name="Gerader Verbinder 104">
              <a:extLst>
                <a:ext uri="{FF2B5EF4-FFF2-40B4-BE49-F238E27FC236}">
                  <a16:creationId xmlns:a16="http://schemas.microsoft.com/office/drawing/2014/main" id="{8157E3C4-91F3-4E41-88C5-A012AA60BC91}"/>
                </a:ext>
              </a:extLst>
            </p:cNvPr>
            <p:cNvCxnSpPr/>
            <p:nvPr/>
          </p:nvCxnSpPr>
          <p:spPr bwMode="auto">
            <a:xfrm>
              <a:off x="4857291" y="3501668"/>
              <a:ext cx="8936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r Verbinder 105">
              <a:extLst>
                <a:ext uri="{FF2B5EF4-FFF2-40B4-BE49-F238E27FC236}">
                  <a16:creationId xmlns:a16="http://schemas.microsoft.com/office/drawing/2014/main" id="{2685BAA4-2C13-451A-B6E2-92AE58A6563B}"/>
                </a:ext>
              </a:extLst>
            </p:cNvPr>
            <p:cNvCxnSpPr/>
            <p:nvPr/>
          </p:nvCxnSpPr>
          <p:spPr bwMode="auto">
            <a:xfrm>
              <a:off x="7129111" y="-1019651"/>
              <a:ext cx="0" cy="590515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r Verbinder 107">
              <a:extLst>
                <a:ext uri="{FF2B5EF4-FFF2-40B4-BE49-F238E27FC236}">
                  <a16:creationId xmlns:a16="http://schemas.microsoft.com/office/drawing/2014/main" id="{17B05CC0-E273-4F19-80AF-F71BDFF8A7E1}"/>
                </a:ext>
              </a:extLst>
            </p:cNvPr>
            <p:cNvCxnSpPr/>
            <p:nvPr/>
          </p:nvCxnSpPr>
          <p:spPr bwMode="auto">
            <a:xfrm>
              <a:off x="6246548" y="3895755"/>
              <a:ext cx="0" cy="9897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9" name="Grafik 108" descr="Ein Bild, das Buchse, Elektronik, drinnen, Stecker enthält.&#10;&#10;Automatisch generierte Beschreibung">
              <a:extLst>
                <a:ext uri="{FF2B5EF4-FFF2-40B4-BE49-F238E27FC236}">
                  <a16:creationId xmlns:a16="http://schemas.microsoft.com/office/drawing/2014/main" id="{78361F13-EBE3-496B-8B52-8E110B96B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0" y="3670733"/>
              <a:ext cx="248836" cy="248834"/>
            </a:xfrm>
            <a:prstGeom prst="rect">
              <a:avLst/>
            </a:prstGeom>
          </p:spPr>
        </p:pic>
        <p:sp>
          <p:nvSpPr>
            <p:cNvPr id="111" name="Freihandform: Form 110">
              <a:extLst>
                <a:ext uri="{FF2B5EF4-FFF2-40B4-BE49-F238E27FC236}">
                  <a16:creationId xmlns:a16="http://schemas.microsoft.com/office/drawing/2014/main" id="{12CBDEAE-E532-42A5-804E-F269D51E93AA}"/>
                </a:ext>
              </a:extLst>
            </p:cNvPr>
            <p:cNvSpPr/>
            <p:nvPr/>
          </p:nvSpPr>
          <p:spPr bwMode="auto">
            <a:xfrm>
              <a:off x="3045464" y="1601287"/>
              <a:ext cx="926590"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14" name="Grafik 113" descr="Ein Bild, das drinnen, Zähler, weiß, sitzend enthält.&#10;&#10;Automatisch generierte Beschreibung">
              <a:extLst>
                <a:ext uri="{FF2B5EF4-FFF2-40B4-BE49-F238E27FC236}">
                  <a16:creationId xmlns:a16="http://schemas.microsoft.com/office/drawing/2014/main" id="{9B9F5BDE-B2A2-4D44-BC20-B564CEFD4F46}"/>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89214"/>
              <a:ext cx="803524" cy="537682"/>
            </a:xfrm>
            <a:prstGeom prst="rect">
              <a:avLst/>
            </a:prstGeom>
          </p:spPr>
        </p:pic>
        <p:cxnSp>
          <p:nvCxnSpPr>
            <p:cNvPr id="115" name="Gerader Verbinder 114">
              <a:extLst>
                <a:ext uri="{FF2B5EF4-FFF2-40B4-BE49-F238E27FC236}">
                  <a16:creationId xmlns:a16="http://schemas.microsoft.com/office/drawing/2014/main" id="{3D6C99E2-35D1-4B4F-966F-0CD6FE6EFC90}"/>
                </a:ext>
              </a:extLst>
            </p:cNvPr>
            <p:cNvCxnSpPr/>
            <p:nvPr/>
          </p:nvCxnSpPr>
          <p:spPr bwMode="auto">
            <a:xfrm>
              <a:off x="6275486" y="-101965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6" name="Gruppieren 115">
              <a:extLst>
                <a:ext uri="{FF2B5EF4-FFF2-40B4-BE49-F238E27FC236}">
                  <a16:creationId xmlns:a16="http://schemas.microsoft.com/office/drawing/2014/main" id="{B4CF7887-435D-408C-9972-D57F12F3037C}"/>
                </a:ext>
              </a:extLst>
            </p:cNvPr>
            <p:cNvGrpSpPr/>
            <p:nvPr/>
          </p:nvGrpSpPr>
          <p:grpSpPr>
            <a:xfrm>
              <a:off x="3811624" y="1601287"/>
              <a:ext cx="3351398" cy="1302791"/>
              <a:chOff x="4965726" y="1601287"/>
              <a:chExt cx="3351398" cy="1302791"/>
            </a:xfrm>
          </p:grpSpPr>
          <p:grpSp>
            <p:nvGrpSpPr>
              <p:cNvPr id="117" name="Gruppieren 116">
                <a:extLst>
                  <a:ext uri="{FF2B5EF4-FFF2-40B4-BE49-F238E27FC236}">
                    <a16:creationId xmlns:a16="http://schemas.microsoft.com/office/drawing/2014/main" id="{1F6B5BD9-6905-48F9-8B0B-D448F7B4B831}"/>
                  </a:ext>
                </a:extLst>
              </p:cNvPr>
              <p:cNvGrpSpPr/>
              <p:nvPr/>
            </p:nvGrpSpPr>
            <p:grpSpPr>
              <a:xfrm>
                <a:off x="4965726" y="1601287"/>
                <a:ext cx="2344763" cy="1302791"/>
                <a:chOff x="8364915" y="3815016"/>
                <a:chExt cx="897300" cy="528571"/>
              </a:xfrm>
            </p:grpSpPr>
            <p:sp>
              <p:nvSpPr>
                <p:cNvPr id="120" name="Freihandform: Form 119">
                  <a:extLst>
                    <a:ext uri="{FF2B5EF4-FFF2-40B4-BE49-F238E27FC236}">
                      <a16:creationId xmlns:a16="http://schemas.microsoft.com/office/drawing/2014/main" id="{6D1D429B-71AE-4638-9034-272514B7C7A4}"/>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1" name="Freihandform: Form 120">
                  <a:extLst>
                    <a:ext uri="{FF2B5EF4-FFF2-40B4-BE49-F238E27FC236}">
                      <a16:creationId xmlns:a16="http://schemas.microsoft.com/office/drawing/2014/main" id="{04E859F8-F813-4724-87C6-ECC525B0B2F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2" name="Freihandform: Form 121">
                  <a:extLst>
                    <a:ext uri="{FF2B5EF4-FFF2-40B4-BE49-F238E27FC236}">
                      <a16:creationId xmlns:a16="http://schemas.microsoft.com/office/drawing/2014/main" id="{C5BBB0E0-709B-4901-BC40-38051034838E}"/>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3" name="Freihandform: Form 122">
                  <a:extLst>
                    <a:ext uri="{FF2B5EF4-FFF2-40B4-BE49-F238E27FC236}">
                      <a16:creationId xmlns:a16="http://schemas.microsoft.com/office/drawing/2014/main" id="{C9092A85-CDF7-447B-A785-A054059AA883}"/>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18" name="Gerader Verbinder 117">
                <a:extLst>
                  <a:ext uri="{FF2B5EF4-FFF2-40B4-BE49-F238E27FC236}">
                    <a16:creationId xmlns:a16="http://schemas.microsoft.com/office/drawing/2014/main" id="{3243D8A0-09A8-49A1-9338-6CDA66FAAA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Ellipse 118">
                <a:extLst>
                  <a:ext uri="{FF2B5EF4-FFF2-40B4-BE49-F238E27FC236}">
                    <a16:creationId xmlns:a16="http://schemas.microsoft.com/office/drawing/2014/main" id="{6B93E2ED-E816-4069-9141-F986BC5909DF}"/>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5" name="Textfeld 124">
              <a:extLst>
                <a:ext uri="{FF2B5EF4-FFF2-40B4-BE49-F238E27FC236}">
                  <a16:creationId xmlns:a16="http://schemas.microsoft.com/office/drawing/2014/main" id="{A26036C1-8BFF-4EC1-A2B7-52809CC2CBC3}"/>
                </a:ext>
              </a:extLst>
            </p:cNvPr>
            <p:cNvSpPr txBox="1"/>
            <p:nvPr/>
          </p:nvSpPr>
          <p:spPr>
            <a:xfrm>
              <a:off x="7414011" y="-1292595"/>
              <a:ext cx="1790617" cy="307777"/>
            </a:xfrm>
            <a:prstGeom prst="rect">
              <a:avLst/>
            </a:prstGeom>
            <a:noFill/>
          </p:spPr>
          <p:txBody>
            <a:bodyPr wrap="none" rtlCol="0">
              <a:spAutoFit/>
            </a:bodyPr>
            <a:lstStyle/>
            <a:p>
              <a:r>
                <a:rPr lang="de-DE" sz="1400" dirty="0">
                  <a:solidFill>
                    <a:srgbClr val="3333FF"/>
                  </a:solidFill>
                </a:rPr>
                <a:t>EVU-Netz 400 V AC</a:t>
              </a:r>
            </a:p>
          </p:txBody>
        </p:sp>
        <p:grpSp>
          <p:nvGrpSpPr>
            <p:cNvPr id="128" name="Gruppieren 127">
              <a:extLst>
                <a:ext uri="{FF2B5EF4-FFF2-40B4-BE49-F238E27FC236}">
                  <a16:creationId xmlns:a16="http://schemas.microsoft.com/office/drawing/2014/main" id="{0F8AB7F5-2BAF-4D86-8A25-043A31DEDB71}"/>
                </a:ext>
              </a:extLst>
            </p:cNvPr>
            <p:cNvGrpSpPr/>
            <p:nvPr/>
          </p:nvGrpSpPr>
          <p:grpSpPr>
            <a:xfrm>
              <a:off x="5598797" y="3435839"/>
              <a:ext cx="684970" cy="1482191"/>
              <a:chOff x="5598798" y="3435839"/>
              <a:chExt cx="684969" cy="1482191"/>
            </a:xfrm>
          </p:grpSpPr>
          <p:pic>
            <p:nvPicPr>
              <p:cNvPr id="129" name="Grafik 128">
                <a:extLst>
                  <a:ext uri="{FF2B5EF4-FFF2-40B4-BE49-F238E27FC236}">
                    <a16:creationId xmlns:a16="http://schemas.microsoft.com/office/drawing/2014/main" id="{F8EC9DEC-C26A-4AB2-98DE-037DE9F7BA91}"/>
                  </a:ext>
                </a:extLst>
              </p:cNvPr>
              <p:cNvPicPr>
                <a:picLocks noChangeAspect="1"/>
              </p:cNvPicPr>
              <p:nvPr/>
            </p:nvPicPr>
            <p:blipFill rotWithShape="1">
              <a:blip r:embed="rId6">
                <a:extLst>
                  <a:ext uri="{28A0092B-C50C-407E-A947-70E740481C1C}">
                    <a14:useLocalDpi xmlns:a14="http://schemas.microsoft.com/office/drawing/2010/main" val="0"/>
                  </a:ext>
                </a:extLst>
              </a:blip>
              <a:srcRect l="21087" t="56358" r="73126" b="14625"/>
              <a:stretch/>
            </p:blipFill>
            <p:spPr>
              <a:xfrm>
                <a:off x="5598798" y="3435839"/>
                <a:ext cx="418875" cy="718622"/>
              </a:xfrm>
              <a:prstGeom prst="rect">
                <a:avLst/>
              </a:prstGeom>
            </p:spPr>
          </p:pic>
          <p:cxnSp>
            <p:nvCxnSpPr>
              <p:cNvPr id="130" name="Gerader Verbinder 129">
                <a:extLst>
                  <a:ext uri="{FF2B5EF4-FFF2-40B4-BE49-F238E27FC236}">
                    <a16:creationId xmlns:a16="http://schemas.microsoft.com/office/drawing/2014/main" id="{EEE0BFCB-684E-4051-8584-0AA4A9D9D431}"/>
                  </a:ext>
                </a:extLst>
              </p:cNvPr>
              <p:cNvCxnSpPr>
                <a:cxnSpLocks/>
              </p:cNvCxnSpPr>
              <p:nvPr/>
            </p:nvCxnSpPr>
            <p:spPr bwMode="auto">
              <a:xfrm>
                <a:off x="5806615" y="4155497"/>
                <a:ext cx="0" cy="72572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r Verbinder 130">
                <a:extLst>
                  <a:ext uri="{FF2B5EF4-FFF2-40B4-BE49-F238E27FC236}">
                    <a16:creationId xmlns:a16="http://schemas.microsoft.com/office/drawing/2014/main" id="{2B29D513-7F59-4C2B-92C3-269672D8AE22}"/>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Ellipse 131">
                <a:extLst>
                  <a:ext uri="{FF2B5EF4-FFF2-40B4-BE49-F238E27FC236}">
                    <a16:creationId xmlns:a16="http://schemas.microsoft.com/office/drawing/2014/main" id="{75E8FDE9-CD5D-4E9D-BB41-1D5934203C24}"/>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33" name="Gruppieren 132">
              <a:extLst>
                <a:ext uri="{FF2B5EF4-FFF2-40B4-BE49-F238E27FC236}">
                  <a16:creationId xmlns:a16="http://schemas.microsoft.com/office/drawing/2014/main" id="{476C14F1-9247-49B0-94DF-ECFE3BC0E073}"/>
                </a:ext>
              </a:extLst>
            </p:cNvPr>
            <p:cNvGrpSpPr/>
            <p:nvPr/>
          </p:nvGrpSpPr>
          <p:grpSpPr>
            <a:xfrm>
              <a:off x="4108926" y="3482549"/>
              <a:ext cx="1730807" cy="1434494"/>
              <a:chOff x="4108926" y="3482549"/>
              <a:chExt cx="1730808" cy="1434494"/>
            </a:xfrm>
          </p:grpSpPr>
          <p:grpSp>
            <p:nvGrpSpPr>
              <p:cNvPr id="134" name="Gruppieren 133">
                <a:extLst>
                  <a:ext uri="{FF2B5EF4-FFF2-40B4-BE49-F238E27FC236}">
                    <a16:creationId xmlns:a16="http://schemas.microsoft.com/office/drawing/2014/main" id="{F314B164-017E-47C6-A8A7-F1E9FACCF100}"/>
                  </a:ext>
                </a:extLst>
              </p:cNvPr>
              <p:cNvGrpSpPr/>
              <p:nvPr/>
            </p:nvGrpSpPr>
            <p:grpSpPr>
              <a:xfrm>
                <a:off x="4108926" y="3482549"/>
                <a:ext cx="676926" cy="418092"/>
                <a:chOff x="6517661" y="3318885"/>
                <a:chExt cx="458785" cy="228034"/>
              </a:xfrm>
            </p:grpSpPr>
            <p:sp>
              <p:nvSpPr>
                <p:cNvPr id="138" name="Rechteck: abgerundete Ecken 137">
                  <a:extLst>
                    <a:ext uri="{FF2B5EF4-FFF2-40B4-BE49-F238E27FC236}">
                      <a16:creationId xmlns:a16="http://schemas.microsoft.com/office/drawing/2014/main" id="{BBF214B1-A791-42FA-89A9-0C092AF05C32}"/>
                    </a:ext>
                  </a:extLst>
                </p:cNvPr>
                <p:cNvSpPr/>
                <p:nvPr/>
              </p:nvSpPr>
              <p:spPr bwMode="auto">
                <a:xfrm>
                  <a:off x="6517661" y="3318885"/>
                  <a:ext cx="458785" cy="228034"/>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9" name="Textfeld 138">
                  <a:extLst>
                    <a:ext uri="{FF2B5EF4-FFF2-40B4-BE49-F238E27FC236}">
                      <a16:creationId xmlns:a16="http://schemas.microsoft.com/office/drawing/2014/main" id="{37973DFA-9DB2-4BB4-961E-845936674B34}"/>
                    </a:ext>
                  </a:extLst>
                </p:cNvPr>
                <p:cNvSpPr txBox="1"/>
                <p:nvPr/>
              </p:nvSpPr>
              <p:spPr>
                <a:xfrm>
                  <a:off x="6556480" y="3375546"/>
                  <a:ext cx="355481" cy="125899"/>
                </a:xfrm>
                <a:prstGeom prst="rect">
                  <a:avLst/>
                </a:prstGeom>
                <a:noFill/>
              </p:spPr>
              <p:txBody>
                <a:bodyPr wrap="none" rtlCol="0" anchor="ctr">
                  <a:spAutoFit/>
                </a:bodyPr>
                <a:lstStyle/>
                <a:p>
                  <a:pPr algn="ctr"/>
                  <a:r>
                    <a:rPr lang="de-DE" sz="900" dirty="0"/>
                    <a:t>WPPE</a:t>
                  </a:r>
                </a:p>
              </p:txBody>
            </p:sp>
          </p:grpSp>
          <p:cxnSp>
            <p:nvCxnSpPr>
              <p:cNvPr id="135" name="Gerader Verbinder 134">
                <a:extLst>
                  <a:ext uri="{FF2B5EF4-FFF2-40B4-BE49-F238E27FC236}">
                    <a16:creationId xmlns:a16="http://schemas.microsoft.com/office/drawing/2014/main" id="{2776B9CB-7D79-49C8-A2E6-0AE619CC8D0D}"/>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r Verbinder 135">
                <a:extLst>
                  <a:ext uri="{FF2B5EF4-FFF2-40B4-BE49-F238E27FC236}">
                    <a16:creationId xmlns:a16="http://schemas.microsoft.com/office/drawing/2014/main" id="{FF47F491-5539-4A1B-A439-C8C114580B8D}"/>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Ellipse 136">
                <a:extLst>
                  <a:ext uri="{FF2B5EF4-FFF2-40B4-BE49-F238E27FC236}">
                    <a16:creationId xmlns:a16="http://schemas.microsoft.com/office/drawing/2014/main" id="{5375D73F-4479-4505-AFB9-65CD6174A875}"/>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40" name="Gruppieren 139">
              <a:extLst>
                <a:ext uri="{FF2B5EF4-FFF2-40B4-BE49-F238E27FC236}">
                  <a16:creationId xmlns:a16="http://schemas.microsoft.com/office/drawing/2014/main" id="{A883E61B-997B-4F6D-BD1F-8A31697F93AC}"/>
                </a:ext>
              </a:extLst>
            </p:cNvPr>
            <p:cNvGrpSpPr/>
            <p:nvPr/>
          </p:nvGrpSpPr>
          <p:grpSpPr>
            <a:xfrm>
              <a:off x="372616" y="2915978"/>
              <a:ext cx="4104981" cy="2002052"/>
              <a:chOff x="372616" y="2915979"/>
              <a:chExt cx="4104981" cy="2002051"/>
            </a:xfrm>
          </p:grpSpPr>
          <p:pic>
            <p:nvPicPr>
              <p:cNvPr id="141" name="Grafik 140" descr="Ein Bild, das Text, schwarz, dunkel, Küchengerät enthält.&#10;&#10;Automatisch generierte Beschreibung">
                <a:extLst>
                  <a:ext uri="{FF2B5EF4-FFF2-40B4-BE49-F238E27FC236}">
                    <a16:creationId xmlns:a16="http://schemas.microsoft.com/office/drawing/2014/main" id="{5B0BF3D8-64BA-4EE8-A56D-81041A89E9AC}"/>
                  </a:ext>
                </a:extLst>
              </p:cNvPr>
              <p:cNvPicPr>
                <a:picLocks noChangeAspect="1"/>
              </p:cNvPicPr>
              <p:nvPr/>
            </p:nvPicPr>
            <p:blipFill rotWithShape="1">
              <a:blip r:embed="rId7">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42" name="Grafik 141">
                <a:extLst>
                  <a:ext uri="{FF2B5EF4-FFF2-40B4-BE49-F238E27FC236}">
                    <a16:creationId xmlns:a16="http://schemas.microsoft.com/office/drawing/2014/main" id="{FA6EF304-8E90-4072-95EA-2CF0FFFD8E37}"/>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43" name="Freihandform: Form 142">
                <a:extLst>
                  <a:ext uri="{FF2B5EF4-FFF2-40B4-BE49-F238E27FC236}">
                    <a16:creationId xmlns:a16="http://schemas.microsoft.com/office/drawing/2014/main" id="{322B6F35-3A9F-4B52-A90E-A8BC12DA238B}"/>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44" name="Gerader Verbinder 143">
                <a:extLst>
                  <a:ext uri="{FF2B5EF4-FFF2-40B4-BE49-F238E27FC236}">
                    <a16:creationId xmlns:a16="http://schemas.microsoft.com/office/drawing/2014/main" id="{CC80A422-741F-41F3-97E3-CFB09AC0915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C4F985FB-D32D-4D88-BCAA-B34AAF9B7D0A}"/>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 name="Ellipse 145">
                <a:extLst>
                  <a:ext uri="{FF2B5EF4-FFF2-40B4-BE49-F238E27FC236}">
                    <a16:creationId xmlns:a16="http://schemas.microsoft.com/office/drawing/2014/main" id="{A78140CF-03D8-47E4-8F14-62B7F10D9C55}"/>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147" name="Textfeld 146">
            <a:extLst>
              <a:ext uri="{FF2B5EF4-FFF2-40B4-BE49-F238E27FC236}">
                <a16:creationId xmlns:a16="http://schemas.microsoft.com/office/drawing/2014/main" id="{93A10BC8-2D40-4E25-AC8A-4CBC91A06E7A}"/>
              </a:ext>
            </a:extLst>
          </p:cNvPr>
          <p:cNvSpPr txBox="1"/>
          <p:nvPr/>
        </p:nvSpPr>
        <p:spPr>
          <a:xfrm>
            <a:off x="5676355" y="4692567"/>
            <a:ext cx="936108" cy="307777"/>
          </a:xfrm>
          <a:prstGeom prst="rect">
            <a:avLst/>
          </a:prstGeom>
          <a:noFill/>
        </p:spPr>
        <p:txBody>
          <a:bodyPr wrap="square" rtlCol="0">
            <a:spAutoFit/>
          </a:bodyPr>
          <a:lstStyle/>
          <a:p>
            <a:r>
              <a:rPr lang="de-DE" sz="1400" dirty="0">
                <a:solidFill>
                  <a:srgbClr val="3333FF"/>
                </a:solidFill>
              </a:rPr>
              <a:t>Hausnetz</a:t>
            </a:r>
          </a:p>
        </p:txBody>
      </p:sp>
      <p:sp>
        <p:nvSpPr>
          <p:cNvPr id="148" name="Ellipse 147">
            <a:extLst>
              <a:ext uri="{FF2B5EF4-FFF2-40B4-BE49-F238E27FC236}">
                <a16:creationId xmlns:a16="http://schemas.microsoft.com/office/drawing/2014/main" id="{AA1CF99F-38D3-4B74-A247-C3C20ECFE4D1}"/>
              </a:ext>
            </a:extLst>
          </p:cNvPr>
          <p:cNvSpPr/>
          <p:nvPr/>
        </p:nvSpPr>
        <p:spPr bwMode="auto">
          <a:xfrm>
            <a:off x="6636835" y="1123856"/>
            <a:ext cx="41140" cy="4114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59602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Maximale Autarkie und Verbund mit den Nachbarn: Die kleinste Zelle im Energiewabensystem!</a:t>
            </a:r>
          </a:p>
        </p:txBody>
      </p:sp>
      <p:cxnSp>
        <p:nvCxnSpPr>
          <p:cNvPr id="4" name="Gerade Verbindung mit Pfeil 3">
            <a:extLst>
              <a:ext uri="{FF2B5EF4-FFF2-40B4-BE49-F238E27FC236}">
                <a16:creationId xmlns:a16="http://schemas.microsoft.com/office/drawing/2014/main" id="{DBA6D71F-2D3D-49B7-B914-07F3F4303EEB}"/>
              </a:ext>
            </a:extLst>
          </p:cNvPr>
          <p:cNvCxnSpPr/>
          <p:nvPr/>
        </p:nvCxnSpPr>
        <p:spPr bwMode="auto">
          <a:xfrm>
            <a:off x="4110806" y="4279082"/>
            <a:ext cx="357188"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mit Pfeil 5">
            <a:extLst>
              <a:ext uri="{FF2B5EF4-FFF2-40B4-BE49-F238E27FC236}">
                <a16:creationId xmlns:a16="http://schemas.microsoft.com/office/drawing/2014/main" id="{1C16BE14-B15C-480B-84F7-691B9846BE4C}"/>
              </a:ext>
            </a:extLst>
          </p:cNvPr>
          <p:cNvCxnSpPr/>
          <p:nvPr/>
        </p:nvCxnSpPr>
        <p:spPr bwMode="auto">
          <a:xfrm>
            <a:off x="6392108" y="2606476"/>
            <a:ext cx="0" cy="44040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6029314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324323" y="1146861"/>
            <a:ext cx="3647730" cy="2986111"/>
            <a:chOff x="1478424" y="1318947"/>
            <a:chExt cx="3647730" cy="298611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478424" y="1318947"/>
              <a:ext cx="2364750" cy="1600438"/>
            </a:xfrm>
            <a:prstGeom prst="rect">
              <a:avLst/>
            </a:prstGeom>
            <a:noFill/>
          </p:spPr>
          <p:txBody>
            <a:bodyPr wrap="none" rtlCol="0">
              <a:spAutoFit/>
            </a:bodyPr>
            <a:lstStyle/>
            <a:p>
              <a:r>
                <a:rPr lang="de-DE" sz="1400" u="sng" dirty="0">
                  <a:solidFill>
                    <a:srgbClr val="3333FF"/>
                  </a:solidFill>
                </a:rPr>
                <a:t>Notwendige energetische</a:t>
              </a:r>
              <a:br>
                <a:rPr lang="de-DE" sz="1400" u="sng" dirty="0">
                  <a:solidFill>
                    <a:srgbClr val="3333FF"/>
                  </a:solidFill>
                </a:rPr>
              </a:br>
              <a:r>
                <a:rPr lang="de-DE" sz="1400" u="sng" dirty="0">
                  <a:solidFill>
                    <a:srgbClr val="3333FF"/>
                  </a:solidFill>
                </a:rPr>
                <a:t>Minimal-Sanierung!</a:t>
              </a:r>
              <a:br>
                <a:rPr lang="de-DE" sz="1400" dirty="0">
                  <a:solidFill>
                    <a:srgbClr val="3333FF"/>
                  </a:solidFill>
                </a:rPr>
              </a:br>
              <a:r>
                <a:rPr lang="de-DE" sz="1400" dirty="0">
                  <a:solidFill>
                    <a:srgbClr val="3333FF"/>
                  </a:solidFill>
                </a:rPr>
                <a:t>- doppelverglaste Fenster</a:t>
              </a:r>
              <a:br>
                <a:rPr lang="de-DE" sz="1400" dirty="0">
                  <a:solidFill>
                    <a:srgbClr val="3333FF"/>
                  </a:solidFill>
                </a:rPr>
              </a:br>
              <a:r>
                <a:rPr lang="de-DE" sz="1400" dirty="0">
                  <a:solidFill>
                    <a:srgbClr val="3333FF"/>
                  </a:solidFill>
                </a:rPr>
                <a:t>- Dämmung der </a:t>
              </a:r>
              <a:br>
                <a:rPr lang="de-DE" sz="1400" dirty="0">
                  <a:solidFill>
                    <a:srgbClr val="3333FF"/>
                  </a:solidFill>
                </a:rPr>
              </a:br>
              <a:r>
                <a:rPr lang="de-DE" sz="1400" dirty="0">
                  <a:solidFill>
                    <a:srgbClr val="3333FF"/>
                  </a:solidFill>
                </a:rPr>
                <a:t>  Obergeschossdecke und </a:t>
              </a:r>
              <a:br>
                <a:rPr lang="de-DE" sz="1400" dirty="0">
                  <a:solidFill>
                    <a:srgbClr val="3333FF"/>
                  </a:solidFill>
                </a:rPr>
              </a:br>
              <a:r>
                <a:rPr lang="de-DE" sz="1400" dirty="0">
                  <a:solidFill>
                    <a:srgbClr val="3333FF"/>
                  </a:solidFill>
                </a:rPr>
                <a:t>  bei Bedarf Kellerdecke</a:t>
              </a:r>
              <a:br>
                <a:rPr lang="de-DE" sz="1400" dirty="0">
                  <a:solidFill>
                    <a:srgbClr val="3333FF"/>
                  </a:solidFill>
                </a:rPr>
              </a:br>
              <a:r>
                <a:rPr lang="de-DE" sz="1400" dirty="0">
                  <a:solidFill>
                    <a:srgbClr val="3333FF"/>
                  </a:solidFill>
                </a:rPr>
                <a:t>Wirtschaftlichkeit beachten!</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23765"/>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082131"/>
            <a:ext cx="9667446" cy="4718616"/>
            <a:chOff x="238555" y="1082131"/>
            <a:chExt cx="9667446" cy="4718616"/>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sorgt für das Zusammenspiel von Erzeuger/Speicher und Verbraucher</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082131"/>
              <a:ext cx="4032306" cy="2277897"/>
              <a:chOff x="5813734" y="1254217"/>
              <a:chExt cx="4032306"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515441" y="1254217"/>
                <a:ext cx="0" cy="2174783"/>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295660" y="1450929"/>
                <a:ext cx="65338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7480489"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253082"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6">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376505"/>
            <a:ext cx="9681958" cy="3684527"/>
            <a:chOff x="224042" y="1376505"/>
            <a:chExt cx="9681958" cy="3684527"/>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376505"/>
              <a:ext cx="9681958" cy="3684527"/>
              <a:chOff x="224042" y="1440005"/>
              <a:chExt cx="9681958" cy="3684527"/>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aufs Dach oder/und Balkon mit Haus-Akku,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440005"/>
                <a:ext cx="3351398" cy="3352875"/>
                <a:chOff x="3811625" y="1440005"/>
                <a:chExt cx="3351398" cy="3352875"/>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7">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40005"/>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Energiekopplung (Produzent und Konsument): </a:t>
            </a:r>
            <a:r>
              <a:rPr lang="de-DE" altLang="de-DE" sz="1800" dirty="0">
                <a:solidFill>
                  <a:srgbClr val="00B050"/>
                </a:solidFill>
                <a:sym typeface="Wingdings" panose="05000000000000000000" pitchFamily="2" charset="2"/>
              </a:rPr>
              <a:t> </a:t>
            </a:r>
            <a:r>
              <a:rPr lang="de-DE" altLang="de-DE" sz="1800" dirty="0">
                <a:solidFill>
                  <a:srgbClr val="00B050"/>
                </a:solidFill>
              </a:rPr>
              <a:t>wirtschaftlich, optimale Eigenversorgung!</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1809199"/>
            <a:ext cx="9681959" cy="3498060"/>
            <a:chOff x="224041" y="1809199"/>
            <a:chExt cx="9681959" cy="3498060"/>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1809199"/>
              <a:ext cx="9681959" cy="3498060"/>
              <a:chOff x="224041" y="1879347"/>
              <a:chExt cx="9681959" cy="3498060"/>
            </a:xfrm>
          </p:grpSpPr>
          <p:grpSp>
            <p:nvGrpSpPr>
              <p:cNvPr id="111" name="Gruppieren 110">
                <a:extLst>
                  <a:ext uri="{FF2B5EF4-FFF2-40B4-BE49-F238E27FC236}">
                    <a16:creationId xmlns:a16="http://schemas.microsoft.com/office/drawing/2014/main" id="{B1C00091-4CF7-0A15-30CA-069E8F700A5E}"/>
                  </a:ext>
                </a:extLst>
              </p:cNvPr>
              <p:cNvGrpSpPr/>
              <p:nvPr/>
            </p:nvGrpSpPr>
            <p:grpSpPr>
              <a:xfrm>
                <a:off x="4084068" y="1879347"/>
                <a:ext cx="5821932" cy="2905086"/>
                <a:chOff x="4084068" y="1879347"/>
                <a:chExt cx="5821932" cy="2905086"/>
              </a:xfrm>
            </p:grpSpPr>
            <p:grpSp>
              <p:nvGrpSpPr>
                <p:cNvPr id="71" name="Gruppieren 70">
                  <a:extLst>
                    <a:ext uri="{FF2B5EF4-FFF2-40B4-BE49-F238E27FC236}">
                      <a16:creationId xmlns:a16="http://schemas.microsoft.com/office/drawing/2014/main" id="{84B6FA31-E101-4E26-817D-56EB1100FC67}"/>
                    </a:ext>
                  </a:extLst>
                </p:cNvPr>
                <p:cNvGrpSpPr/>
                <p:nvPr/>
              </p:nvGrpSpPr>
              <p:grpSpPr>
                <a:xfrm>
                  <a:off x="7528568" y="1879347"/>
                  <a:ext cx="2377432" cy="1398064"/>
                  <a:chOff x="7528568" y="1879347"/>
                  <a:chExt cx="2377432" cy="1398064"/>
                </a:xfrm>
              </p:grpSpPr>
              <p:sp>
                <p:nvSpPr>
                  <p:cNvPr id="107" name="Textfeld 106">
                    <a:extLst>
                      <a:ext uri="{FF2B5EF4-FFF2-40B4-BE49-F238E27FC236}">
                        <a16:creationId xmlns:a16="http://schemas.microsoft.com/office/drawing/2014/main" id="{E5AC6EDE-9DC9-4F8B-921D-B9DCC88C5535}"/>
                      </a:ext>
                    </a:extLst>
                  </p:cNvPr>
                  <p:cNvSpPr txBox="1"/>
                  <p:nvPr/>
                </p:nvSpPr>
                <p:spPr>
                  <a:xfrm>
                    <a:off x="7528568" y="1879347"/>
                    <a:ext cx="2377432" cy="1015663"/>
                  </a:xfrm>
                  <a:prstGeom prst="rect">
                    <a:avLst/>
                  </a:prstGeom>
                  <a:noFill/>
                </p:spPr>
                <p:txBody>
                  <a:bodyPr wrap="square">
                    <a:spAutoFit/>
                  </a:bodyPr>
                  <a:lstStyle/>
                  <a:p>
                    <a:r>
                      <a:rPr lang="de-DE" sz="1200" dirty="0">
                        <a:solidFill>
                          <a:srgbClr val="FF0000"/>
                        </a:solidFill>
                        <a:latin typeface="+mn-lt"/>
                        <a:ea typeface="Calibri" panose="020F0502020204030204" pitchFamily="34" charset="0"/>
                      </a:rPr>
                      <a:t>V</a:t>
                    </a:r>
                    <a:r>
                      <a:rPr lang="de-DE" sz="1200" dirty="0">
                        <a:solidFill>
                          <a:srgbClr val="FF0000"/>
                        </a:solidFill>
                        <a:effectLst/>
                        <a:latin typeface="+mn-lt"/>
                        <a:ea typeface="Calibri" panose="020F0502020204030204" pitchFamily="34" charset="0"/>
                      </a:rPr>
                      <a:t>on den 20,3 Mio. Heizungs-anlagen im Bestand sind ca. 70% der Öl- und 60% der Gasheizungen älter als 20 Jahre! </a:t>
                    </a:r>
                    <a:endParaRPr lang="de-DE" sz="1200" dirty="0">
                      <a:latin typeface="+mn-lt"/>
                    </a:endParaRPr>
                  </a:p>
                </p:txBody>
              </p:sp>
              <p:sp>
                <p:nvSpPr>
                  <p:cNvPr id="108" name="Textfeld 107">
                    <a:extLst>
                      <a:ext uri="{FF2B5EF4-FFF2-40B4-BE49-F238E27FC236}">
                        <a16:creationId xmlns:a16="http://schemas.microsoft.com/office/drawing/2014/main" id="{1650A0BE-9E8A-4888-8259-FBF012F73EDA}"/>
                      </a:ext>
                    </a:extLst>
                  </p:cNvPr>
                  <p:cNvSpPr txBox="1"/>
                  <p:nvPr/>
                </p:nvSpPr>
                <p:spPr>
                  <a:xfrm>
                    <a:off x="7528568" y="2815746"/>
                    <a:ext cx="2153391" cy="461665"/>
                  </a:xfrm>
                  <a:prstGeom prst="rect">
                    <a:avLst/>
                  </a:prstGeom>
                  <a:noFill/>
                </p:spPr>
                <p:txBody>
                  <a:bodyPr wrap="square">
                    <a:spAutoFit/>
                  </a:bodyPr>
                  <a:lstStyle/>
                  <a:p>
                    <a:r>
                      <a:rPr lang="de-DE" sz="1200" u="sng" dirty="0">
                        <a:effectLst/>
                        <a:latin typeface="+mj-lt"/>
                        <a:ea typeface="Calibri" panose="020F0502020204030204" pitchFamily="34" charset="0"/>
                      </a:rPr>
                      <a:t>Quelle</a:t>
                    </a:r>
                    <a:r>
                      <a:rPr lang="de-DE" sz="1200" dirty="0">
                        <a:effectLst/>
                        <a:latin typeface="+mj-lt"/>
                        <a:ea typeface="Calibri" panose="020F0502020204030204" pitchFamily="34" charset="0"/>
                      </a:rPr>
                      <a:t>: </a:t>
                    </a:r>
                    <a:r>
                      <a:rPr lang="de-DE" sz="1200" dirty="0">
                        <a:latin typeface="+mj-lt"/>
                        <a:ea typeface="Calibri" panose="020F0502020204030204" pitchFamily="34" charset="0"/>
                      </a:rPr>
                      <a:t>Sc</a:t>
                    </a:r>
                    <a:r>
                      <a:rPr lang="de-DE" sz="1200" dirty="0">
                        <a:effectLst/>
                        <a:latin typeface="+mj-lt"/>
                        <a:ea typeface="Calibri" panose="020F0502020204030204" pitchFamily="34" charset="0"/>
                      </a:rPr>
                      <a:t>hornsteinfeger-handwerk 2020</a:t>
                    </a:r>
                  </a:p>
                </p:txBody>
              </p:sp>
            </p:grpSp>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9">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10">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Rectangle 4">
            <a:extLst>
              <a:ext uri="{FF2B5EF4-FFF2-40B4-BE49-F238E27FC236}">
                <a16:creationId xmlns:a16="http://schemas.microsoft.com/office/drawing/2014/main" id="{6D1FE198-BC57-1FC5-E11D-FDC049D1D4FA}"/>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err="1">
                <a:solidFill>
                  <a:schemeClr val="bg1"/>
                </a:solidFill>
              </a:rPr>
              <a:t>ProSumer</a:t>
            </a:r>
            <a:r>
              <a:rPr lang="de-DE" altLang="de-DE" sz="2000" dirty="0">
                <a:solidFill>
                  <a:schemeClr val="bg1"/>
                </a:solidFill>
              </a:rPr>
              <a:t> (1) im Ein- und Mehrfamilienhaus (1)</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spTree>
    <p:extLst>
      <p:ext uri="{BB962C8B-B14F-4D97-AF65-F5344CB8AC3E}">
        <p14:creationId xmlns:p14="http://schemas.microsoft.com/office/powerpoint/2010/main" val="362839586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1000" fill="hold"/>
                                        <p:tgtEl>
                                          <p:spTgt spid="120"/>
                                        </p:tgtEl>
                                        <p:attrNameLst>
                                          <p:attrName>ppt_x</p:attrName>
                                        </p:attrNameLst>
                                      </p:cBhvr>
                                      <p:tavLst>
                                        <p:tav tm="0">
                                          <p:val>
                                            <p:strVal val="1+#ppt_w/2"/>
                                          </p:val>
                                        </p:tav>
                                        <p:tav tm="100000">
                                          <p:val>
                                            <p:strVal val="#ppt_x"/>
                                          </p:val>
                                        </p:tav>
                                      </p:tavLst>
                                    </p:anim>
                                    <p:anim calcmode="lin" valueType="num">
                                      <p:cBhvr additive="base">
                                        <p:cTn id="3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31125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a:t>
            </a:r>
          </a:p>
        </p:txBody>
      </p:sp>
      <p:sp>
        <p:nvSpPr>
          <p:cNvPr id="3" name="Textfeld 2">
            <a:extLst>
              <a:ext uri="{FF2B5EF4-FFF2-40B4-BE49-F238E27FC236}">
                <a16:creationId xmlns:a16="http://schemas.microsoft.com/office/drawing/2014/main" id="{7A077C6B-3A40-4EBC-B6FF-3B31EDC44183}"/>
              </a:ext>
            </a:extLst>
          </p:cNvPr>
          <p:cNvSpPr txBox="1"/>
          <p:nvPr/>
        </p:nvSpPr>
        <p:spPr>
          <a:xfrm>
            <a:off x="474615" y="2307849"/>
            <a:ext cx="9117874"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Es ist allseits bekannt, dass einige Erneuerbare - sogenannte </a:t>
            </a:r>
            <a:r>
              <a:rPr lang="de-DE" sz="1600" b="1" dirty="0">
                <a:solidFill>
                  <a:srgbClr val="3333FF"/>
                </a:solidFill>
              </a:rPr>
              <a:t>volatile Energieerzeuger </a:t>
            </a:r>
            <a:r>
              <a:rPr lang="de-DE" sz="1600" dirty="0">
                <a:solidFill>
                  <a:srgbClr val="3333FF"/>
                </a:solidFill>
              </a:rPr>
              <a:t>sind: z.B. Photovoltaik-Anlagen und Windräder. D.h. die erzeugte Energie steht zeitlich nicht konstant wie bei einem herkömmlichen Kraftwerk zur Verfügung. Deshalb gibt es nicht nur sogenannte </a:t>
            </a:r>
            <a:r>
              <a:rPr lang="de-DE" sz="1600" b="1" dirty="0">
                <a:solidFill>
                  <a:srgbClr val="3333FF"/>
                </a:solidFill>
              </a:rPr>
              <a:t>„Dunkelflauten“, </a:t>
            </a:r>
            <a:r>
              <a:rPr lang="de-DE" sz="1600" dirty="0">
                <a:solidFill>
                  <a:srgbClr val="3333FF"/>
                </a:solidFill>
              </a:rPr>
              <a:t>sondern auch Zeiträume, wo </a:t>
            </a:r>
            <a:r>
              <a:rPr lang="de-DE" sz="1600" b="1" dirty="0">
                <a:solidFill>
                  <a:srgbClr val="3333FF"/>
                </a:solidFill>
              </a:rPr>
              <a:t>(viel) mehr erneuerbare Energie zur Verfügung steht</a:t>
            </a:r>
            <a:r>
              <a:rPr lang="de-DE" sz="1600" dirty="0">
                <a:solidFill>
                  <a:srgbClr val="3333FF"/>
                </a:solidFill>
              </a:rPr>
              <a:t>, als für den aktuellen Verbrauch notwendig wäre.</a:t>
            </a:r>
          </a:p>
        </p:txBody>
      </p:sp>
      <p:sp>
        <p:nvSpPr>
          <p:cNvPr id="5" name="Textfeld 4">
            <a:extLst>
              <a:ext uri="{FF2B5EF4-FFF2-40B4-BE49-F238E27FC236}">
                <a16:creationId xmlns:a16="http://schemas.microsoft.com/office/drawing/2014/main" id="{9519294E-A912-433B-BFF5-819B0171E26B}"/>
              </a:ext>
            </a:extLst>
          </p:cNvPr>
          <p:cNvSpPr txBox="1"/>
          <p:nvPr/>
        </p:nvSpPr>
        <p:spPr>
          <a:xfrm>
            <a:off x="474616" y="3944599"/>
            <a:ext cx="911787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 diese Problematiken zu lösen gibt es eine Reihe von Maßnahmen, die </a:t>
            </a:r>
            <a:r>
              <a:rPr lang="de-DE" sz="1600" b="1" dirty="0">
                <a:solidFill>
                  <a:srgbClr val="3333FF"/>
                </a:solidFill>
              </a:rPr>
              <a:t>sowohl eine Über- als auch Unterversorgung</a:t>
            </a:r>
            <a:r>
              <a:rPr lang="de-DE" sz="1600" dirty="0">
                <a:solidFill>
                  <a:srgbClr val="3333FF"/>
                </a:solidFill>
              </a:rPr>
              <a:t> der Energiebereitstellung in kurzen (Millisekunden bis Stunde), mittleren (Stunden bis Tag) und langen (Tage bis saisonalen) Zeiträumen beherrschen: Energie-Management-System, Energiespeicher, Energiewabensystem, europäisches Overlay-Netzwerk.</a:t>
            </a:r>
          </a:p>
        </p:txBody>
      </p:sp>
      <p:sp>
        <p:nvSpPr>
          <p:cNvPr id="6" name="Textfeld 5">
            <a:extLst>
              <a:ext uri="{FF2B5EF4-FFF2-40B4-BE49-F238E27FC236}">
                <a16:creationId xmlns:a16="http://schemas.microsoft.com/office/drawing/2014/main" id="{77B47579-A454-4160-B318-C9483AF36A7A}"/>
              </a:ext>
            </a:extLst>
          </p:cNvPr>
          <p:cNvSpPr txBox="1"/>
          <p:nvPr/>
        </p:nvSpPr>
        <p:spPr>
          <a:xfrm>
            <a:off x="474615" y="5335129"/>
            <a:ext cx="9035539"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3333FF"/>
                </a:solidFill>
              </a:rPr>
              <a:t>Die Maßnahmen zur Zielerreichung müssen im </a:t>
            </a:r>
            <a:r>
              <a:rPr lang="de-DE" altLang="de-DE" sz="1600" b="1" dirty="0">
                <a:solidFill>
                  <a:srgbClr val="3333FF"/>
                </a:solidFill>
              </a:rPr>
              <a:t>Einklang mit dem Natursc</a:t>
            </a:r>
            <a:r>
              <a:rPr lang="de-DE" altLang="de-DE" sz="1600" dirty="0">
                <a:solidFill>
                  <a:srgbClr val="3333FF"/>
                </a:solidFill>
              </a:rPr>
              <a:t>hutz stehen und </a:t>
            </a:r>
            <a:r>
              <a:rPr lang="de-DE" altLang="de-DE" sz="1600" b="1" dirty="0">
                <a:solidFill>
                  <a:srgbClr val="3333FF"/>
                </a:solidFill>
              </a:rPr>
              <a:t>sozial gerecht </a:t>
            </a:r>
            <a:r>
              <a:rPr lang="de-DE" altLang="de-DE" sz="1600" dirty="0">
                <a:solidFill>
                  <a:srgbClr val="3333FF"/>
                </a:solidFill>
              </a:rPr>
              <a:t>sowohl bei der Kostenträgerschaft als auch bei der Partizipation für Investitionen gestaltet werden.</a:t>
            </a:r>
          </a:p>
        </p:txBody>
      </p:sp>
      <p:sp>
        <p:nvSpPr>
          <p:cNvPr id="7" name="Textfeld 6">
            <a:extLst>
              <a:ext uri="{FF2B5EF4-FFF2-40B4-BE49-F238E27FC236}">
                <a16:creationId xmlns:a16="http://schemas.microsoft.com/office/drawing/2014/main" id="{18E7BD1E-BE9A-4610-8061-96EBBEACAA7C}"/>
              </a:ext>
            </a:extLst>
          </p:cNvPr>
          <p:cNvSpPr txBox="1"/>
          <p:nvPr/>
        </p:nvSpPr>
        <p:spPr>
          <a:xfrm>
            <a:off x="474616" y="917320"/>
            <a:ext cx="927898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energetische Versorgungssicherheit hat zwei wesentliche Aspekte:</a:t>
            </a:r>
            <a:br>
              <a:rPr lang="de-DE" sz="1600" dirty="0">
                <a:solidFill>
                  <a:srgbClr val="3333FF"/>
                </a:solidFill>
              </a:rPr>
            </a:br>
            <a:r>
              <a:rPr lang="de-DE" sz="1600" dirty="0">
                <a:solidFill>
                  <a:srgbClr val="3333FF"/>
                </a:solidFill>
              </a:rPr>
              <a:t>- Grundsätzliche und ausreichende Verfügbarkeit von Primärenergie: </a:t>
            </a:r>
            <a:r>
              <a:rPr lang="de-DE" sz="1600" b="1" dirty="0">
                <a:solidFill>
                  <a:srgbClr val="3333FF"/>
                </a:solidFill>
              </a:rPr>
              <a:t>geopolitischer Aspekt</a:t>
            </a:r>
            <a:br>
              <a:rPr lang="de-DE" sz="1600" dirty="0">
                <a:solidFill>
                  <a:srgbClr val="3333FF"/>
                </a:solidFill>
              </a:rPr>
            </a:br>
            <a:r>
              <a:rPr lang="de-DE" sz="1600" dirty="0">
                <a:solidFill>
                  <a:srgbClr val="3333FF"/>
                </a:solidFill>
              </a:rPr>
              <a:t>- exakte Anpassung von Energieerzeugung und Energieverbrauch: </a:t>
            </a:r>
            <a:r>
              <a:rPr lang="de-DE" sz="1600" b="1" dirty="0">
                <a:solidFill>
                  <a:srgbClr val="3333FF"/>
                </a:solidFill>
              </a:rPr>
              <a:t>quantitativer, zeitlicher  und</a:t>
            </a:r>
            <a:br>
              <a:rPr lang="de-DE" sz="1600" b="1" dirty="0">
                <a:solidFill>
                  <a:srgbClr val="3333FF"/>
                </a:solidFill>
              </a:rPr>
            </a:br>
            <a:r>
              <a:rPr lang="de-DE" sz="1600" b="1" dirty="0">
                <a:solidFill>
                  <a:srgbClr val="3333FF"/>
                </a:solidFill>
              </a:rPr>
              <a:t>  technischer Aspekt</a:t>
            </a:r>
          </a:p>
        </p:txBody>
      </p:sp>
    </p:spTree>
    <p:extLst>
      <p:ext uri="{BB962C8B-B14F-4D97-AF65-F5344CB8AC3E}">
        <p14:creationId xmlns:p14="http://schemas.microsoft.com/office/powerpoint/2010/main" val="35721738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Gerader Verbinder 102">
            <a:extLst>
              <a:ext uri="{FF2B5EF4-FFF2-40B4-BE49-F238E27FC236}">
                <a16:creationId xmlns:a16="http://schemas.microsoft.com/office/drawing/2014/main" id="{38F55EE9-3A95-E0AA-E7A6-BAEDF4F0B502}"/>
              </a:ext>
            </a:extLst>
          </p:cNvPr>
          <p:cNvCxnSpPr/>
          <p:nvPr/>
        </p:nvCxnSpPr>
        <p:spPr bwMode="auto">
          <a:xfrm>
            <a:off x="6597209" y="4881220"/>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3059" y="23175"/>
            <a:ext cx="869119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err="1">
                <a:solidFill>
                  <a:schemeClr val="bg1"/>
                </a:solidFill>
              </a:rPr>
              <a:t>ProSumer</a:t>
            </a:r>
            <a:r>
              <a:rPr lang="de-DE" altLang="de-DE" sz="2000" dirty="0">
                <a:solidFill>
                  <a:schemeClr val="bg1"/>
                </a:solidFill>
              </a:rPr>
              <a:t> (1) Ein- und Mehrfamilienhaus (2)</a:t>
            </a:r>
            <a:br>
              <a:rPr lang="de-DE" altLang="de-DE" sz="2000" dirty="0">
                <a:solidFill>
                  <a:schemeClr val="bg1"/>
                </a:solidFill>
              </a:rPr>
            </a:br>
            <a:r>
              <a:rPr lang="de-DE" altLang="de-DE" sz="2000" dirty="0">
                <a:solidFill>
                  <a:schemeClr val="bg1"/>
                </a:solidFill>
              </a:rPr>
              <a:t>Sommer-Winter-Ausgleich</a:t>
            </a:r>
          </a:p>
        </p:txBody>
      </p:sp>
      <p:grpSp>
        <p:nvGrpSpPr>
          <p:cNvPr id="9" name="Gruppieren 8">
            <a:extLst>
              <a:ext uri="{FF2B5EF4-FFF2-40B4-BE49-F238E27FC236}">
                <a16:creationId xmlns:a16="http://schemas.microsoft.com/office/drawing/2014/main" id="{3B7583B8-6D91-4F96-A611-6643F3F275EF}"/>
              </a:ext>
            </a:extLst>
          </p:cNvPr>
          <p:cNvGrpSpPr/>
          <p:nvPr/>
        </p:nvGrpSpPr>
        <p:grpSpPr>
          <a:xfrm>
            <a:off x="3072215" y="1280707"/>
            <a:ext cx="4055208" cy="3175782"/>
            <a:chOff x="2379234" y="2470777"/>
            <a:chExt cx="4832140" cy="3347910"/>
          </a:xfrm>
        </p:grpSpPr>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87271" y="3177122"/>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5218267" y="3492157"/>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5221363" y="4306582"/>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5157894" y="3696398"/>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5287825" y="3885412"/>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5221363" y="3501669"/>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493183" y="904875"/>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576114" y="4544389"/>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61061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73" y="3670733"/>
            <a:ext cx="248835" cy="248835"/>
          </a:xfrm>
          <a:prstGeom prst="rect">
            <a:avLst/>
          </a:prstGeom>
        </p:spPr>
      </p:pic>
      <p:sp>
        <p:nvSpPr>
          <p:cNvPr id="18" name="Freihandform: Form 17">
            <a:extLst>
              <a:ext uri="{FF2B5EF4-FFF2-40B4-BE49-F238E27FC236}">
                <a16:creationId xmlns:a16="http://schemas.microsoft.com/office/drawing/2014/main" id="{530B6974-FD95-46EC-A875-E3D54EDAECD5}"/>
              </a:ext>
            </a:extLst>
          </p:cNvPr>
          <p:cNvSpPr/>
          <p:nvPr/>
        </p:nvSpPr>
        <p:spPr bwMode="auto">
          <a:xfrm>
            <a:off x="3409536"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7055665" y="1695851"/>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639558" y="1101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457426" y="10563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778082" y="937341"/>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7741096" y="4732377"/>
            <a:ext cx="194316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ea typeface="Microsoft YaHei" panose="020B0503020204020204" pitchFamily="34" charset="-122"/>
              </a:rPr>
              <a:t>Quelle:</a:t>
            </a:r>
            <a:r>
              <a:rPr lang="de-DE" altLang="de-DE" sz="1200" dirty="0">
                <a:ea typeface="Microsoft YaHei" panose="020B0503020204020204" pitchFamily="34" charset="-122"/>
              </a:rPr>
              <a:t> HPS-</a:t>
            </a:r>
            <a:r>
              <a:rPr lang="de-DE" altLang="de-DE" sz="1200" dirty="0" err="1">
                <a:ea typeface="Microsoft YaHei" panose="020B0503020204020204" pitchFamily="34" charset="-122"/>
              </a:rPr>
              <a:t>picea</a:t>
            </a:r>
            <a:r>
              <a:rPr lang="de-DE" altLang="de-DE" sz="1200" dirty="0">
                <a:ea typeface="Microsoft YaHei" panose="020B0503020204020204" pitchFamily="34" charset="-122"/>
              </a:rPr>
              <a:t>, ISE e.V. </a:t>
            </a:r>
          </a:p>
        </p:txBody>
      </p:sp>
      <p:grpSp>
        <p:nvGrpSpPr>
          <p:cNvPr id="102" name="Gruppieren 101">
            <a:extLst>
              <a:ext uri="{FF2B5EF4-FFF2-40B4-BE49-F238E27FC236}">
                <a16:creationId xmlns:a16="http://schemas.microsoft.com/office/drawing/2014/main" id="{6644CEC1-9782-4B9A-9E55-16AEB86918EF}"/>
              </a:ext>
            </a:extLst>
          </p:cNvPr>
          <p:cNvGrpSpPr/>
          <p:nvPr/>
        </p:nvGrpSpPr>
        <p:grpSpPr>
          <a:xfrm>
            <a:off x="5962870" y="3604287"/>
            <a:ext cx="684969" cy="1313743"/>
            <a:chOff x="5598798" y="3604287"/>
            <a:chExt cx="684969" cy="1313743"/>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extLst>
                <a:ext uri="{28A0092B-C50C-407E-A947-70E740481C1C}">
                  <a14:useLocalDpi xmlns:a14="http://schemas.microsoft.com/office/drawing/2010/main" val="0"/>
                </a:ext>
              </a:extLst>
            </a:blip>
            <a:srcRect l="21087" t="56358" r="73126" b="14625"/>
            <a:stretch/>
          </p:blipFill>
          <p:spPr>
            <a:xfrm>
              <a:off x="5598798" y="3604287"/>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flipH="1">
              <a:off x="5806615" y="4322909"/>
              <a:ext cx="1621" cy="55831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96">
              <a:extLst>
                <a:ext uri="{FF2B5EF4-FFF2-40B4-BE49-F238E27FC236}">
                  <a16:creationId xmlns:a16="http://schemas.microsoft.com/office/drawing/2014/main" id="{3870C5A0-5BE8-4898-B691-89BACE9C36AF}"/>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Ellipse 52">
              <a:extLst>
                <a:ext uri="{FF2B5EF4-FFF2-40B4-BE49-F238E27FC236}">
                  <a16:creationId xmlns:a16="http://schemas.microsoft.com/office/drawing/2014/main" id="{1783D757-6DFE-435D-8051-CF666D886B7E}"/>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9D9D4A56-6507-43D8-87F4-C5415DE2173E}"/>
              </a:ext>
            </a:extLst>
          </p:cNvPr>
          <p:cNvGrpSpPr/>
          <p:nvPr/>
        </p:nvGrpSpPr>
        <p:grpSpPr>
          <a:xfrm>
            <a:off x="4448140" y="3321282"/>
            <a:ext cx="5761973" cy="1595761"/>
            <a:chOff x="4084068" y="3321282"/>
            <a:chExt cx="5761973" cy="1595761"/>
          </a:xfrm>
        </p:grpSpPr>
        <p:sp>
          <p:nvSpPr>
            <p:cNvPr id="2" name="Textfeld 1">
              <a:extLst>
                <a:ext uri="{FF2B5EF4-FFF2-40B4-BE49-F238E27FC236}">
                  <a16:creationId xmlns:a16="http://schemas.microsoft.com/office/drawing/2014/main" id="{44D4D066-77A7-4AAF-9C02-036A180B4637}"/>
                </a:ext>
              </a:extLst>
            </p:cNvPr>
            <p:cNvSpPr txBox="1"/>
            <p:nvPr/>
          </p:nvSpPr>
          <p:spPr>
            <a:xfrm>
              <a:off x="7206556" y="3704892"/>
              <a:ext cx="2639485" cy="276999"/>
            </a:xfrm>
            <a:prstGeom prst="rect">
              <a:avLst/>
            </a:prstGeom>
            <a:noFill/>
          </p:spPr>
          <p:txBody>
            <a:bodyPr wrap="square" rtlCol="0">
              <a:spAutoFit/>
            </a:bodyPr>
            <a:lstStyle/>
            <a:p>
              <a:endParaRPr lang="de-DE" sz="1200" dirty="0">
                <a:solidFill>
                  <a:srgbClr val="FF0000"/>
                </a:solidFill>
              </a:endParaRPr>
            </a:p>
          </p:txBody>
        </p:sp>
        <p:grpSp>
          <p:nvGrpSpPr>
            <p:cNvPr id="3" name="Gruppieren 2">
              <a:extLst>
                <a:ext uri="{FF2B5EF4-FFF2-40B4-BE49-F238E27FC236}">
                  <a16:creationId xmlns:a16="http://schemas.microsoft.com/office/drawing/2014/main" id="{91538DFB-8825-43F8-B655-1A7B9DB03533}"/>
                </a:ext>
              </a:extLst>
            </p:cNvPr>
            <p:cNvGrpSpPr/>
            <p:nvPr/>
          </p:nvGrpSpPr>
          <p:grpSpPr>
            <a:xfrm>
              <a:off x="4084068" y="3321282"/>
              <a:ext cx="1755666" cy="1595761"/>
              <a:chOff x="4084068" y="3321282"/>
              <a:chExt cx="1755666" cy="1595761"/>
            </a:xfrm>
          </p:grpSpPr>
          <p:grpSp>
            <p:nvGrpSpPr>
              <p:cNvPr id="105" name="Gruppieren 104">
                <a:extLst>
                  <a:ext uri="{FF2B5EF4-FFF2-40B4-BE49-F238E27FC236}">
                    <a16:creationId xmlns:a16="http://schemas.microsoft.com/office/drawing/2014/main" id="{E09A2D25-2E73-4225-B545-B5BD197CAC71}"/>
                  </a:ext>
                </a:extLst>
              </p:cNvPr>
              <p:cNvGrpSpPr/>
              <p:nvPr/>
            </p:nvGrpSpPr>
            <p:grpSpPr>
              <a:xfrm>
                <a:off x="4443643" y="3895755"/>
                <a:ext cx="1396091" cy="1021288"/>
                <a:chOff x="4443643" y="3895755"/>
                <a:chExt cx="1396091" cy="1021288"/>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321282"/>
                <a:ext cx="705102" cy="705102"/>
              </a:xfrm>
              <a:prstGeom prst="rect">
                <a:avLst/>
              </a:prstGeom>
            </p:spPr>
          </p:pic>
        </p:grpSp>
      </p:grpSp>
      <p:grpSp>
        <p:nvGrpSpPr>
          <p:cNvPr id="41" name="Gruppieren 40">
            <a:extLst>
              <a:ext uri="{FF2B5EF4-FFF2-40B4-BE49-F238E27FC236}">
                <a16:creationId xmlns:a16="http://schemas.microsoft.com/office/drawing/2014/main" id="{483945BA-3F14-4665-9BF1-FADDD7CDE29F}"/>
              </a:ext>
            </a:extLst>
          </p:cNvPr>
          <p:cNvGrpSpPr/>
          <p:nvPr/>
        </p:nvGrpSpPr>
        <p:grpSpPr>
          <a:xfrm>
            <a:off x="6177806" y="1254217"/>
            <a:ext cx="3745737" cy="2277897"/>
            <a:chOff x="5813734" y="1254217"/>
            <a:chExt cx="3745737" cy="2277897"/>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8273977" y="1254217"/>
              <a:ext cx="0" cy="217478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420352" y="1450929"/>
              <a:ext cx="1102767"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6A5356F7-C04E-4741-9D86-EC81D479A308}"/>
                </a:ext>
              </a:extLst>
            </p:cNvPr>
            <p:cNvSpPr/>
            <p:nvPr/>
          </p:nvSpPr>
          <p:spPr bwMode="auto">
            <a:xfrm>
              <a:off x="8238220" y="140573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A8B5E3B7-9803-44C3-9794-D8DA9F57EE11}"/>
                </a:ext>
              </a:extLst>
            </p:cNvPr>
            <p:cNvSpPr txBox="1"/>
            <p:nvPr/>
          </p:nvSpPr>
          <p:spPr>
            <a:xfrm>
              <a:off x="8558876" y="1286683"/>
              <a:ext cx="1000595" cy="523220"/>
            </a:xfrm>
            <a:prstGeom prst="rect">
              <a:avLst/>
            </a:prstGeom>
            <a:noFill/>
          </p:spPr>
          <p:txBody>
            <a:bodyPr wrap="none" rtlCol="0">
              <a:spAutoFit/>
            </a:bodyPr>
            <a:lstStyle/>
            <a:p>
              <a:r>
                <a:rPr lang="de-DE" sz="1400" dirty="0">
                  <a:solidFill>
                    <a:srgbClr val="3333FF"/>
                  </a:solidFill>
                </a:rPr>
                <a:t>Datennetz</a:t>
              </a:r>
              <a:br>
                <a:rPr lang="de-DE" sz="1400" dirty="0">
                  <a:solidFill>
                    <a:srgbClr val="3333FF"/>
                  </a:solidFill>
                </a:rPr>
              </a:br>
              <a:r>
                <a:rPr lang="de-DE" sz="1400" dirty="0">
                  <a:solidFill>
                    <a:srgbClr val="3333FF"/>
                  </a:solidFill>
                </a:rPr>
                <a:t>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997568"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nvGrpSpPr>
          <p:cNvPr id="67" name="Gruppieren 66">
            <a:extLst>
              <a:ext uri="{FF2B5EF4-FFF2-40B4-BE49-F238E27FC236}">
                <a16:creationId xmlns:a16="http://schemas.microsoft.com/office/drawing/2014/main" id="{3D9D3587-3394-4C57-B455-3395A0794555}"/>
              </a:ext>
            </a:extLst>
          </p:cNvPr>
          <p:cNvGrpSpPr/>
          <p:nvPr/>
        </p:nvGrpSpPr>
        <p:grpSpPr>
          <a:xfrm>
            <a:off x="4175697" y="1548293"/>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06" name="Gruppieren 8205">
            <a:extLst>
              <a:ext uri="{FF2B5EF4-FFF2-40B4-BE49-F238E27FC236}">
                <a16:creationId xmlns:a16="http://schemas.microsoft.com/office/drawing/2014/main" id="{FC0BF12B-0E15-E6D8-F1B8-DD4991D47B58}"/>
              </a:ext>
            </a:extLst>
          </p:cNvPr>
          <p:cNvGrpSpPr/>
          <p:nvPr/>
        </p:nvGrpSpPr>
        <p:grpSpPr>
          <a:xfrm>
            <a:off x="615950" y="1863091"/>
            <a:ext cx="4225719" cy="3054939"/>
            <a:chOff x="615950" y="1863091"/>
            <a:chExt cx="4225719" cy="3054939"/>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615950" y="1863091"/>
              <a:ext cx="4225719" cy="3054939"/>
              <a:chOff x="251878" y="1863091"/>
              <a:chExt cx="4225719" cy="3054939"/>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251878" y="1863091"/>
                <a:ext cx="4225719" cy="3054939"/>
                <a:chOff x="251878" y="1863091"/>
                <a:chExt cx="4225719" cy="3054939"/>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9">
                  <a:extLst>
                    <a:ext uri="{28A0092B-C50C-407E-A947-70E740481C1C}">
                      <a14:useLocalDpi xmlns:a14="http://schemas.microsoft.com/office/drawing/2010/main" val="0"/>
                    </a:ext>
                  </a:extLst>
                </a:blip>
                <a:srcRect l="29688" r="29626"/>
                <a:stretch/>
              </p:blipFill>
              <p:spPr>
                <a:xfrm>
                  <a:off x="3123521" y="2297211"/>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10">
                  <a:extLst>
                    <a:ext uri="{28A0092B-C50C-407E-A947-70E740481C1C}">
                      <a14:useLocalDpi xmlns:a14="http://schemas.microsoft.com/office/drawing/2010/main" val="0"/>
                    </a:ext>
                  </a:extLst>
                </a:blip>
                <a:srcRect l="31837" t="27045" b="13630"/>
                <a:stretch/>
              </p:blipFill>
              <p:spPr>
                <a:xfrm flipH="1">
                  <a:off x="251878" y="1863091"/>
                  <a:ext cx="1776630" cy="1039753"/>
                </a:xfrm>
                <a:prstGeom prst="rect">
                  <a:avLst/>
                </a:prstGeom>
              </p:spPr>
            </p:pic>
            <p:cxnSp>
              <p:nvCxnSpPr>
                <p:cNvPr id="44" name="Gerader Verbinder 43">
                  <a:extLst>
                    <a:ext uri="{FF2B5EF4-FFF2-40B4-BE49-F238E27FC236}">
                      <a16:creationId xmlns:a16="http://schemas.microsoft.com/office/drawing/2014/main" id="{501C4E79-D89B-4D87-9DE8-3CE34C2FEE6F}"/>
                    </a:ext>
                  </a:extLst>
                </p:cNvPr>
                <p:cNvCxnSpPr>
                  <a:stCxn id="4" idx="2"/>
                </p:cNvCxnSpPr>
                <p:nvPr/>
              </p:nvCxnSpPr>
              <p:spPr bwMode="auto">
                <a:xfrm>
                  <a:off x="3433944" y="3155559"/>
                  <a:ext cx="8481" cy="17299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442425" y="4883196"/>
                  <a:ext cx="981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Ellipse 46">
                  <a:extLst>
                    <a:ext uri="{FF2B5EF4-FFF2-40B4-BE49-F238E27FC236}">
                      <a16:creationId xmlns:a16="http://schemas.microsoft.com/office/drawing/2014/main" id="{12CFD925-0C7A-43EA-9B95-EEFB56040591}"/>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1897243" y="2931750"/>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05" name="Freihandform: Form 8204">
              <a:extLst>
                <a:ext uri="{FF2B5EF4-FFF2-40B4-BE49-F238E27FC236}">
                  <a16:creationId xmlns:a16="http://schemas.microsoft.com/office/drawing/2014/main" id="{EB7D7C6A-BF54-44AE-2B0C-95BBF43BBEC3}"/>
                </a:ext>
              </a:extLst>
            </p:cNvPr>
            <p:cNvSpPr/>
            <p:nvPr/>
          </p:nvSpPr>
          <p:spPr bwMode="auto">
            <a:xfrm>
              <a:off x="2387600" y="2286000"/>
              <a:ext cx="1238235" cy="1049993"/>
            </a:xfrm>
            <a:custGeom>
              <a:avLst/>
              <a:gdLst>
                <a:gd name="connsiteX0" fmla="*/ 0 w 1238235"/>
                <a:gd name="connsiteY0" fmla="*/ 0 h 1049993"/>
                <a:gd name="connsiteX1" fmla="*/ 177800 w 1238235"/>
                <a:gd name="connsiteY1" fmla="*/ 171450 h 1049993"/>
                <a:gd name="connsiteX2" fmla="*/ 704850 w 1238235"/>
                <a:gd name="connsiteY2" fmla="*/ 1028700 h 1049993"/>
                <a:gd name="connsiteX3" fmla="*/ 1187450 w 1238235"/>
                <a:gd name="connsiteY3" fmla="*/ 787400 h 1049993"/>
                <a:gd name="connsiteX4" fmla="*/ 1200150 w 1238235"/>
                <a:gd name="connsiteY4" fmla="*/ 762000 h 104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35" h="1049993">
                  <a:moveTo>
                    <a:pt x="0" y="0"/>
                  </a:moveTo>
                  <a:cubicBezTo>
                    <a:pt x="30162" y="0"/>
                    <a:pt x="60325" y="0"/>
                    <a:pt x="177800" y="171450"/>
                  </a:cubicBezTo>
                  <a:cubicBezTo>
                    <a:pt x="295275" y="342900"/>
                    <a:pt x="536575" y="926042"/>
                    <a:pt x="704850" y="1028700"/>
                  </a:cubicBezTo>
                  <a:cubicBezTo>
                    <a:pt x="873125" y="1131358"/>
                    <a:pt x="1104900" y="831850"/>
                    <a:pt x="1187450" y="787400"/>
                  </a:cubicBezTo>
                  <a:cubicBezTo>
                    <a:pt x="1270000" y="742950"/>
                    <a:pt x="1235075" y="752475"/>
                    <a:pt x="1200150" y="762000"/>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13" name="Gruppieren 8212">
            <a:extLst>
              <a:ext uri="{FF2B5EF4-FFF2-40B4-BE49-F238E27FC236}">
                <a16:creationId xmlns:a16="http://schemas.microsoft.com/office/drawing/2014/main" id="{5AC7287E-09B9-B9F6-8940-F772A06863BB}"/>
              </a:ext>
            </a:extLst>
          </p:cNvPr>
          <p:cNvGrpSpPr/>
          <p:nvPr/>
        </p:nvGrpSpPr>
        <p:grpSpPr>
          <a:xfrm>
            <a:off x="82630" y="3072588"/>
            <a:ext cx="9807887" cy="2730633"/>
            <a:chOff x="82630" y="3072588"/>
            <a:chExt cx="9807887" cy="2730633"/>
          </a:xfrm>
        </p:grpSpPr>
        <p:grpSp>
          <p:nvGrpSpPr>
            <p:cNvPr id="8208" name="Gruppieren 8207">
              <a:extLst>
                <a:ext uri="{FF2B5EF4-FFF2-40B4-BE49-F238E27FC236}">
                  <a16:creationId xmlns:a16="http://schemas.microsoft.com/office/drawing/2014/main" id="{07099A8C-76A3-BF7C-C900-548623866F69}"/>
                </a:ext>
              </a:extLst>
            </p:cNvPr>
            <p:cNvGrpSpPr/>
            <p:nvPr/>
          </p:nvGrpSpPr>
          <p:grpSpPr>
            <a:xfrm>
              <a:off x="82630" y="3072588"/>
              <a:ext cx="9807887" cy="2730633"/>
              <a:chOff x="82630" y="3072588"/>
              <a:chExt cx="9807887" cy="2730633"/>
            </a:xfrm>
          </p:grpSpPr>
          <p:sp>
            <p:nvSpPr>
              <p:cNvPr id="98" name="Textfeld 97">
                <a:extLst>
                  <a:ext uri="{FF2B5EF4-FFF2-40B4-BE49-F238E27FC236}">
                    <a16:creationId xmlns:a16="http://schemas.microsoft.com/office/drawing/2014/main" id="{EB481B56-AC83-4558-A5D7-9174941A9892}"/>
                  </a:ext>
                </a:extLst>
              </p:cNvPr>
              <p:cNvSpPr txBox="1"/>
              <p:nvPr/>
            </p:nvSpPr>
            <p:spPr>
              <a:xfrm>
                <a:off x="301451" y="5218446"/>
                <a:ext cx="9589066"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dem H</a:t>
                </a:r>
                <a:r>
                  <a:rPr lang="de-DE" sz="1600" baseline="-25000" dirty="0">
                    <a:solidFill>
                      <a:srgbClr val="3333FF"/>
                    </a:solidFill>
                  </a:rPr>
                  <a:t>2</a:t>
                </a:r>
                <a:r>
                  <a:rPr lang="de-DE" sz="1600" dirty="0">
                    <a:solidFill>
                      <a:srgbClr val="3333FF"/>
                    </a:solidFill>
                  </a:rPr>
                  <a:t>-Energiespeicher-System ist der </a:t>
                </a:r>
                <a:r>
                  <a:rPr lang="de-DE" sz="1600" dirty="0" err="1">
                    <a:solidFill>
                      <a:srgbClr val="3333FF"/>
                    </a:solidFill>
                  </a:rPr>
                  <a:t>ProSumer</a:t>
                </a:r>
                <a:r>
                  <a:rPr lang="de-DE" sz="1600" dirty="0">
                    <a:solidFill>
                      <a:srgbClr val="3333FF"/>
                    </a:solidFill>
                  </a:rPr>
                  <a:t> für den saisonalen Energieausgleich im Inselbetrieb komplett.</a:t>
                </a:r>
              </a:p>
            </p:txBody>
          </p:sp>
          <p:grpSp>
            <p:nvGrpSpPr>
              <p:cNvPr id="8207" name="Gruppieren 8206">
                <a:extLst>
                  <a:ext uri="{FF2B5EF4-FFF2-40B4-BE49-F238E27FC236}">
                    <a16:creationId xmlns:a16="http://schemas.microsoft.com/office/drawing/2014/main" id="{E6AE5858-7A51-F1A4-9690-DAF234A7C628}"/>
                  </a:ext>
                </a:extLst>
              </p:cNvPr>
              <p:cNvGrpSpPr/>
              <p:nvPr/>
            </p:nvGrpSpPr>
            <p:grpSpPr>
              <a:xfrm>
                <a:off x="82630" y="3072588"/>
                <a:ext cx="3751997" cy="1836673"/>
                <a:chOff x="82630" y="3072588"/>
                <a:chExt cx="3751997" cy="1836673"/>
              </a:xfrm>
            </p:grpSpPr>
            <p:grpSp>
              <p:nvGrpSpPr>
                <p:cNvPr id="8200" name="Gruppieren 8199">
                  <a:extLst>
                    <a:ext uri="{FF2B5EF4-FFF2-40B4-BE49-F238E27FC236}">
                      <a16:creationId xmlns:a16="http://schemas.microsoft.com/office/drawing/2014/main" id="{8BEB2EDF-CB8E-6A85-73D3-47F0A9042BCD}"/>
                    </a:ext>
                  </a:extLst>
                </p:cNvPr>
                <p:cNvGrpSpPr/>
                <p:nvPr/>
              </p:nvGrpSpPr>
              <p:grpSpPr>
                <a:xfrm>
                  <a:off x="160074" y="3372474"/>
                  <a:ext cx="3674553" cy="1536787"/>
                  <a:chOff x="160074" y="3372474"/>
                  <a:chExt cx="3674553" cy="1536787"/>
                </a:xfrm>
              </p:grpSpPr>
              <p:grpSp>
                <p:nvGrpSpPr>
                  <p:cNvPr id="8196" name="Gruppieren 8195">
                    <a:extLst>
                      <a:ext uri="{FF2B5EF4-FFF2-40B4-BE49-F238E27FC236}">
                        <a16:creationId xmlns:a16="http://schemas.microsoft.com/office/drawing/2014/main" id="{CB118F81-D7E1-0682-E455-CD58FC3670D7}"/>
                      </a:ext>
                    </a:extLst>
                  </p:cNvPr>
                  <p:cNvGrpSpPr/>
                  <p:nvPr/>
                </p:nvGrpSpPr>
                <p:grpSpPr>
                  <a:xfrm>
                    <a:off x="160074" y="3372474"/>
                    <a:ext cx="3050982" cy="1175596"/>
                    <a:chOff x="160868" y="3544848"/>
                    <a:chExt cx="3050982" cy="1175596"/>
                  </a:xfrm>
                </p:grpSpPr>
                <p:sp>
                  <p:nvSpPr>
                    <p:cNvPr id="36" name="Rechteck 35">
                      <a:extLst>
                        <a:ext uri="{FF2B5EF4-FFF2-40B4-BE49-F238E27FC236}">
                          <a16:creationId xmlns:a16="http://schemas.microsoft.com/office/drawing/2014/main" id="{85669E5B-0DE9-A8C7-84F4-BC9D96050311}"/>
                        </a:ext>
                      </a:extLst>
                    </p:cNvPr>
                    <p:cNvSpPr/>
                    <p:nvPr/>
                  </p:nvSpPr>
                  <p:spPr bwMode="auto">
                    <a:xfrm>
                      <a:off x="160868" y="3553441"/>
                      <a:ext cx="3050982" cy="11670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4" name="Gruppieren 103">
                      <a:extLst>
                        <a:ext uri="{FF2B5EF4-FFF2-40B4-BE49-F238E27FC236}">
                          <a16:creationId xmlns:a16="http://schemas.microsoft.com/office/drawing/2014/main" id="{DC79B1E1-424E-F357-6B41-4ACC76F2ED76}"/>
                        </a:ext>
                      </a:extLst>
                    </p:cNvPr>
                    <p:cNvGrpSpPr/>
                    <p:nvPr/>
                  </p:nvGrpSpPr>
                  <p:grpSpPr>
                    <a:xfrm>
                      <a:off x="2404854" y="4165747"/>
                      <a:ext cx="601133" cy="463125"/>
                      <a:chOff x="8289374" y="2186094"/>
                      <a:chExt cx="601133" cy="463125"/>
                    </a:xfrm>
                  </p:grpSpPr>
                  <p:sp>
                    <p:nvSpPr>
                      <p:cNvPr id="107" name="Rechteck 106">
                        <a:extLst>
                          <a:ext uri="{FF2B5EF4-FFF2-40B4-BE49-F238E27FC236}">
                            <a16:creationId xmlns:a16="http://schemas.microsoft.com/office/drawing/2014/main" id="{81CB7BA7-3353-66F1-1513-5F5C42651F94}"/>
                          </a:ext>
                        </a:extLst>
                      </p:cNvPr>
                      <p:cNvSpPr/>
                      <p:nvPr/>
                    </p:nvSpPr>
                    <p:spPr bwMode="auto">
                      <a:xfrm>
                        <a:off x="8289374" y="2186094"/>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Rechteck 107">
                        <a:extLst>
                          <a:ext uri="{FF2B5EF4-FFF2-40B4-BE49-F238E27FC236}">
                            <a16:creationId xmlns:a16="http://schemas.microsoft.com/office/drawing/2014/main" id="{077E6EBC-0B48-547A-147B-CE9B21283C22}"/>
                          </a:ext>
                        </a:extLst>
                      </p:cNvPr>
                      <p:cNvSpPr/>
                      <p:nvPr/>
                    </p:nvSpPr>
                    <p:spPr bwMode="auto">
                      <a:xfrm>
                        <a:off x="8289374" y="2279227"/>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Rechteck 108">
                        <a:extLst>
                          <a:ext uri="{FF2B5EF4-FFF2-40B4-BE49-F238E27FC236}">
                            <a16:creationId xmlns:a16="http://schemas.microsoft.com/office/drawing/2014/main" id="{BA8F1CBA-EF27-41A9-B6F0-DCB816150BCC}"/>
                          </a:ext>
                        </a:extLst>
                      </p:cNvPr>
                      <p:cNvSpPr/>
                      <p:nvPr/>
                    </p:nvSpPr>
                    <p:spPr bwMode="auto">
                      <a:xfrm>
                        <a:off x="8289374" y="2372360"/>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Rechteck 109">
                        <a:extLst>
                          <a:ext uri="{FF2B5EF4-FFF2-40B4-BE49-F238E27FC236}">
                            <a16:creationId xmlns:a16="http://schemas.microsoft.com/office/drawing/2014/main" id="{4C97BBAF-3BB3-3012-62EA-F8D59BE2B050}"/>
                          </a:ext>
                        </a:extLst>
                      </p:cNvPr>
                      <p:cNvSpPr/>
                      <p:nvPr/>
                    </p:nvSpPr>
                    <p:spPr bwMode="auto">
                      <a:xfrm>
                        <a:off x="8289374" y="2462953"/>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Rechteck 110">
                        <a:extLst>
                          <a:ext uri="{FF2B5EF4-FFF2-40B4-BE49-F238E27FC236}">
                            <a16:creationId xmlns:a16="http://schemas.microsoft.com/office/drawing/2014/main" id="{9FB73D64-01A8-A13E-877F-1FE75AD5A3C5}"/>
                          </a:ext>
                        </a:extLst>
                      </p:cNvPr>
                      <p:cNvSpPr/>
                      <p:nvPr/>
                    </p:nvSpPr>
                    <p:spPr bwMode="auto">
                      <a:xfrm>
                        <a:off x="8289374" y="2556086"/>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2" name="Gruppieren 111">
                        <a:extLst>
                          <a:ext uri="{FF2B5EF4-FFF2-40B4-BE49-F238E27FC236}">
                            <a16:creationId xmlns:a16="http://schemas.microsoft.com/office/drawing/2014/main" id="{EBC8A794-42C5-AB58-D05C-F6822CB229B1}"/>
                          </a:ext>
                        </a:extLst>
                      </p:cNvPr>
                      <p:cNvGrpSpPr/>
                      <p:nvPr/>
                    </p:nvGrpSpPr>
                    <p:grpSpPr>
                      <a:xfrm>
                        <a:off x="8338714" y="2190538"/>
                        <a:ext cx="71966" cy="454659"/>
                        <a:chOff x="8328554" y="2190538"/>
                        <a:chExt cx="71966" cy="454659"/>
                      </a:xfrm>
                    </p:grpSpPr>
                    <p:sp>
                      <p:nvSpPr>
                        <p:cNvPr id="118" name="Rechteck 117">
                          <a:extLst>
                            <a:ext uri="{FF2B5EF4-FFF2-40B4-BE49-F238E27FC236}">
                              <a16:creationId xmlns:a16="http://schemas.microsoft.com/office/drawing/2014/main" id="{EA7C5C3C-1EA5-2E57-93A5-AB4A8002FCCC}"/>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B7B8F782-D3FA-C908-EA94-3900A7976E82}"/>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FE6AE7BC-8C37-9470-D8C4-900B31BDFEA2}"/>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13" name="Gruppieren 112">
                        <a:extLst>
                          <a:ext uri="{FF2B5EF4-FFF2-40B4-BE49-F238E27FC236}">
                            <a16:creationId xmlns:a16="http://schemas.microsoft.com/office/drawing/2014/main" id="{4DA60FBC-239A-66A6-1E46-AA316B58530E}"/>
                          </a:ext>
                        </a:extLst>
                      </p:cNvPr>
                      <p:cNvGrpSpPr/>
                      <p:nvPr/>
                    </p:nvGrpSpPr>
                    <p:grpSpPr>
                      <a:xfrm>
                        <a:off x="8761979" y="2190538"/>
                        <a:ext cx="71966" cy="454659"/>
                        <a:chOff x="8328554" y="2190538"/>
                        <a:chExt cx="71966" cy="454659"/>
                      </a:xfrm>
                    </p:grpSpPr>
                    <p:sp>
                      <p:nvSpPr>
                        <p:cNvPr id="115" name="Rechteck 114">
                          <a:extLst>
                            <a:ext uri="{FF2B5EF4-FFF2-40B4-BE49-F238E27FC236}">
                              <a16:creationId xmlns:a16="http://schemas.microsoft.com/office/drawing/2014/main" id="{E82FD97E-3CAE-D519-3EBE-6FD0BC4D892B}"/>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C1DA9CF5-497B-2607-B516-78C7B5313F2D}"/>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8EE11B6F-3FEB-1B68-1AE8-36955C40E5A0}"/>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121" name="Gruppieren 120">
                      <a:extLst>
                        <a:ext uri="{FF2B5EF4-FFF2-40B4-BE49-F238E27FC236}">
                          <a16:creationId xmlns:a16="http://schemas.microsoft.com/office/drawing/2014/main" id="{861D920A-ED9F-992F-5A46-AF6801FFD24E}"/>
                        </a:ext>
                      </a:extLst>
                    </p:cNvPr>
                    <p:cNvGrpSpPr/>
                    <p:nvPr/>
                  </p:nvGrpSpPr>
                  <p:grpSpPr>
                    <a:xfrm>
                      <a:off x="370289" y="4190789"/>
                      <a:ext cx="833120" cy="413041"/>
                      <a:chOff x="8289374" y="2939682"/>
                      <a:chExt cx="833120" cy="413041"/>
                    </a:xfrm>
                  </p:grpSpPr>
                  <p:sp>
                    <p:nvSpPr>
                      <p:cNvPr id="122" name="Rechteck: abgerundete Ecken 121">
                        <a:extLst>
                          <a:ext uri="{FF2B5EF4-FFF2-40B4-BE49-F238E27FC236}">
                            <a16:creationId xmlns:a16="http://schemas.microsoft.com/office/drawing/2014/main" id="{54677300-B8FA-63E7-1651-3FF783058B14}"/>
                          </a:ext>
                        </a:extLst>
                      </p:cNvPr>
                      <p:cNvSpPr/>
                      <p:nvPr/>
                    </p:nvSpPr>
                    <p:spPr bwMode="auto">
                      <a:xfrm>
                        <a:off x="8289374" y="2939682"/>
                        <a:ext cx="833120" cy="413041"/>
                      </a:xfrm>
                      <a:prstGeom prst="round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23" name="Gruppieren 122">
                        <a:extLst>
                          <a:ext uri="{FF2B5EF4-FFF2-40B4-BE49-F238E27FC236}">
                            <a16:creationId xmlns:a16="http://schemas.microsoft.com/office/drawing/2014/main" id="{017CBF0F-C5C8-1714-E237-BEBC6CAB83EE}"/>
                          </a:ext>
                        </a:extLst>
                      </p:cNvPr>
                      <p:cNvGrpSpPr/>
                      <p:nvPr/>
                    </p:nvGrpSpPr>
                    <p:grpSpPr>
                      <a:xfrm>
                        <a:off x="8374696" y="2960212"/>
                        <a:ext cx="278132" cy="372782"/>
                        <a:chOff x="8374696" y="2960212"/>
                        <a:chExt cx="278132" cy="372782"/>
                      </a:xfrm>
                    </p:grpSpPr>
                    <p:sp>
                      <p:nvSpPr>
                        <p:cNvPr id="131" name="Rechteck: abgerundete Ecken 130">
                          <a:extLst>
                            <a:ext uri="{FF2B5EF4-FFF2-40B4-BE49-F238E27FC236}">
                              <a16:creationId xmlns:a16="http://schemas.microsoft.com/office/drawing/2014/main" id="{2A1678CE-6367-C012-4706-1487B964B56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Rechteck: abgerundete Ecken 131">
                          <a:extLst>
                            <a:ext uri="{FF2B5EF4-FFF2-40B4-BE49-F238E27FC236}">
                              <a16:creationId xmlns:a16="http://schemas.microsoft.com/office/drawing/2014/main" id="{C3FFAD52-3D52-5D91-776A-1C5B860A39AD}"/>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3" name="Rechteck: abgerundete Ecken 132">
                          <a:extLst>
                            <a:ext uri="{FF2B5EF4-FFF2-40B4-BE49-F238E27FC236}">
                              <a16:creationId xmlns:a16="http://schemas.microsoft.com/office/drawing/2014/main" id="{65987DA6-6D3B-8664-87FF-17B17AB1D8DC}"/>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Rechteck: abgerundete Ecken 133">
                          <a:extLst>
                            <a:ext uri="{FF2B5EF4-FFF2-40B4-BE49-F238E27FC236}">
                              <a16:creationId xmlns:a16="http://schemas.microsoft.com/office/drawing/2014/main" id="{E9551C8D-9DE3-C47D-5BF1-0633B1FBE8C8}"/>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Rechteck: abgerundete Ecken 134">
                          <a:extLst>
                            <a:ext uri="{FF2B5EF4-FFF2-40B4-BE49-F238E27FC236}">
                              <a16:creationId xmlns:a16="http://schemas.microsoft.com/office/drawing/2014/main" id="{422951E1-5C97-2D3D-C8BB-821C292AA565}"/>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Rechteck: abgerundete Ecken 135">
                          <a:extLst>
                            <a:ext uri="{FF2B5EF4-FFF2-40B4-BE49-F238E27FC236}">
                              <a16:creationId xmlns:a16="http://schemas.microsoft.com/office/drawing/2014/main" id="{823F7F93-FBE1-334A-8F5D-FB9BF2D0DC6A}"/>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4" name="Gruppieren 123">
                        <a:extLst>
                          <a:ext uri="{FF2B5EF4-FFF2-40B4-BE49-F238E27FC236}">
                            <a16:creationId xmlns:a16="http://schemas.microsoft.com/office/drawing/2014/main" id="{0CCB6E41-14AA-34FA-DA1E-C888301B5A83}"/>
                          </a:ext>
                        </a:extLst>
                      </p:cNvPr>
                      <p:cNvGrpSpPr/>
                      <p:nvPr/>
                    </p:nvGrpSpPr>
                    <p:grpSpPr>
                      <a:xfrm>
                        <a:off x="8761979" y="2960212"/>
                        <a:ext cx="278132" cy="372782"/>
                        <a:chOff x="8374696" y="2960212"/>
                        <a:chExt cx="278132" cy="372782"/>
                      </a:xfrm>
                    </p:grpSpPr>
                    <p:sp>
                      <p:nvSpPr>
                        <p:cNvPr id="125" name="Rechteck: abgerundete Ecken 124">
                          <a:extLst>
                            <a:ext uri="{FF2B5EF4-FFF2-40B4-BE49-F238E27FC236}">
                              <a16:creationId xmlns:a16="http://schemas.microsoft.com/office/drawing/2014/main" id="{C53E1A37-27CF-B1BD-0F05-8DD355D34E7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6" name="Rechteck: abgerundete Ecken 125">
                          <a:extLst>
                            <a:ext uri="{FF2B5EF4-FFF2-40B4-BE49-F238E27FC236}">
                              <a16:creationId xmlns:a16="http://schemas.microsoft.com/office/drawing/2014/main" id="{26B288EA-3AF8-8F49-44B2-117A9F61F87E}"/>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Rechteck: abgerundete Ecken 126">
                          <a:extLst>
                            <a:ext uri="{FF2B5EF4-FFF2-40B4-BE49-F238E27FC236}">
                              <a16:creationId xmlns:a16="http://schemas.microsoft.com/office/drawing/2014/main" id="{5004B48F-B27B-88E5-18ED-5589E160B7DB}"/>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Rechteck: abgerundete Ecken 127">
                          <a:extLst>
                            <a:ext uri="{FF2B5EF4-FFF2-40B4-BE49-F238E27FC236}">
                              <a16:creationId xmlns:a16="http://schemas.microsoft.com/office/drawing/2014/main" id="{291F4366-8E8D-D7A8-8AB4-8288DC9A874E}"/>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Rechteck: abgerundete Ecken 128">
                          <a:extLst>
                            <a:ext uri="{FF2B5EF4-FFF2-40B4-BE49-F238E27FC236}">
                              <a16:creationId xmlns:a16="http://schemas.microsoft.com/office/drawing/2014/main" id="{0691674B-AEC6-2489-CEAA-1D62507D8F87}"/>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Rechteck: abgerundete Ecken 129">
                          <a:extLst>
                            <a:ext uri="{FF2B5EF4-FFF2-40B4-BE49-F238E27FC236}">
                              <a16:creationId xmlns:a16="http://schemas.microsoft.com/office/drawing/2014/main" id="{C1C0D03D-8E58-9F25-33F5-1C1D76B06525}"/>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33" name="Grafik 32" descr="Ein Bild, das Haushaltsgerät, Küchengerät enthält.&#10;&#10;Automatisch generierte Beschreibung">
                      <a:extLst>
                        <a:ext uri="{FF2B5EF4-FFF2-40B4-BE49-F238E27FC236}">
                          <a16:creationId xmlns:a16="http://schemas.microsoft.com/office/drawing/2014/main" id="{D7FF0EAB-F777-E475-CA0B-CDCD1A77EDD1}"/>
                        </a:ext>
                      </a:extLst>
                    </p:cNvPr>
                    <p:cNvPicPr>
                      <a:picLocks noChangeAspect="1"/>
                    </p:cNvPicPr>
                    <p:nvPr/>
                  </p:nvPicPr>
                  <p:blipFill rotWithShape="1">
                    <a:blip r:embed="rId11">
                      <a:extLst>
                        <a:ext uri="{28A0092B-C50C-407E-A947-70E740481C1C}">
                          <a14:useLocalDpi xmlns:a14="http://schemas.microsoft.com/office/drawing/2010/main" val="0"/>
                        </a:ext>
                      </a:extLst>
                    </a:blip>
                    <a:srcRect l="21986" t="10883" r="13308" b="12358"/>
                    <a:stretch/>
                  </p:blipFill>
                  <p:spPr>
                    <a:xfrm>
                      <a:off x="1459915" y="3816142"/>
                      <a:ext cx="672926" cy="798270"/>
                    </a:xfrm>
                    <a:prstGeom prst="rect">
                      <a:avLst/>
                    </a:prstGeom>
                  </p:spPr>
                </p:pic>
                <p:cxnSp>
                  <p:nvCxnSpPr>
                    <p:cNvPr id="74" name="Gerade Verbindung mit Pfeil 73">
                      <a:extLst>
                        <a:ext uri="{FF2B5EF4-FFF2-40B4-BE49-F238E27FC236}">
                          <a16:creationId xmlns:a16="http://schemas.microsoft.com/office/drawing/2014/main" id="{64219C5A-DA05-CAAD-64E2-8BAA7795B9D3}"/>
                        </a:ext>
                      </a:extLst>
                    </p:cNvPr>
                    <p:cNvCxnSpPr/>
                    <p:nvPr/>
                  </p:nvCxnSpPr>
                  <p:spPr bwMode="auto">
                    <a:xfrm flipH="1">
                      <a:off x="2132841"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 Verbindung mit Pfeil 136">
                      <a:extLst>
                        <a:ext uri="{FF2B5EF4-FFF2-40B4-BE49-F238E27FC236}">
                          <a16:creationId xmlns:a16="http://schemas.microsoft.com/office/drawing/2014/main" id="{75FCA0C8-A51A-CC6C-95C8-E80F4C8FB7A7}"/>
                        </a:ext>
                      </a:extLst>
                    </p:cNvPr>
                    <p:cNvCxnSpPr/>
                    <p:nvPr/>
                  </p:nvCxnSpPr>
                  <p:spPr bwMode="auto">
                    <a:xfrm flipH="1">
                      <a:off x="1212856"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feld 79">
                      <a:extLst>
                        <a:ext uri="{FF2B5EF4-FFF2-40B4-BE49-F238E27FC236}">
                          <a16:creationId xmlns:a16="http://schemas.microsoft.com/office/drawing/2014/main" id="{A66E4CB2-B3C2-07DD-623D-A3E1E871B463}"/>
                        </a:ext>
                      </a:extLst>
                    </p:cNvPr>
                    <p:cNvSpPr txBox="1"/>
                    <p:nvPr/>
                  </p:nvSpPr>
                  <p:spPr>
                    <a:xfrm>
                      <a:off x="1163420"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138" name="Textfeld 137">
                      <a:extLst>
                        <a:ext uri="{FF2B5EF4-FFF2-40B4-BE49-F238E27FC236}">
                          <a16:creationId xmlns:a16="http://schemas.microsoft.com/office/drawing/2014/main" id="{7D99F6DD-6A51-F6BE-0855-C87C88D9910B}"/>
                        </a:ext>
                      </a:extLst>
                    </p:cNvPr>
                    <p:cNvSpPr txBox="1"/>
                    <p:nvPr/>
                  </p:nvSpPr>
                  <p:spPr>
                    <a:xfrm>
                      <a:off x="2096332"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93" name="Textfeld 92">
                      <a:extLst>
                        <a:ext uri="{FF2B5EF4-FFF2-40B4-BE49-F238E27FC236}">
                          <a16:creationId xmlns:a16="http://schemas.microsoft.com/office/drawing/2014/main" id="{C2727146-DFD7-CDE0-CE42-3A67A5A1931C}"/>
                        </a:ext>
                      </a:extLst>
                    </p:cNvPr>
                    <p:cNvSpPr txBox="1"/>
                    <p:nvPr/>
                  </p:nvSpPr>
                  <p:spPr>
                    <a:xfrm>
                      <a:off x="203260" y="3798656"/>
                      <a:ext cx="1196610" cy="276999"/>
                    </a:xfrm>
                    <a:prstGeom prst="rect">
                      <a:avLst/>
                    </a:prstGeom>
                    <a:noFill/>
                  </p:spPr>
                  <p:txBody>
                    <a:bodyPr wrap="none" rtlCol="0">
                      <a:spAutoFit/>
                    </a:bodyPr>
                    <a:lstStyle/>
                    <a:p>
                      <a:r>
                        <a:rPr lang="de-DE" sz="1200" dirty="0"/>
                        <a:t>Brennstoffzelle</a:t>
                      </a:r>
                    </a:p>
                  </p:txBody>
                </p:sp>
                <p:sp>
                  <p:nvSpPr>
                    <p:cNvPr id="140" name="Textfeld 139">
                      <a:extLst>
                        <a:ext uri="{FF2B5EF4-FFF2-40B4-BE49-F238E27FC236}">
                          <a16:creationId xmlns:a16="http://schemas.microsoft.com/office/drawing/2014/main" id="{C81088CB-6AF1-703B-0348-2AB5747F1349}"/>
                        </a:ext>
                      </a:extLst>
                    </p:cNvPr>
                    <p:cNvSpPr txBox="1"/>
                    <p:nvPr/>
                  </p:nvSpPr>
                  <p:spPr>
                    <a:xfrm>
                      <a:off x="2132964" y="3798656"/>
                      <a:ext cx="1071127" cy="276999"/>
                    </a:xfrm>
                    <a:prstGeom prst="rect">
                      <a:avLst/>
                    </a:prstGeom>
                    <a:noFill/>
                  </p:spPr>
                  <p:txBody>
                    <a:bodyPr wrap="none" rtlCol="0">
                      <a:spAutoFit/>
                    </a:bodyPr>
                    <a:lstStyle/>
                    <a:p>
                      <a:r>
                        <a:rPr lang="de-DE" sz="1200" dirty="0"/>
                        <a:t>Elektrolyseur</a:t>
                      </a:r>
                    </a:p>
                  </p:txBody>
                </p:sp>
                <p:sp>
                  <p:nvSpPr>
                    <p:cNvPr id="141" name="Textfeld 140">
                      <a:extLst>
                        <a:ext uri="{FF2B5EF4-FFF2-40B4-BE49-F238E27FC236}">
                          <a16:creationId xmlns:a16="http://schemas.microsoft.com/office/drawing/2014/main" id="{6BB87AF5-78B8-8651-540C-962A746A761E}"/>
                        </a:ext>
                      </a:extLst>
                    </p:cNvPr>
                    <p:cNvSpPr txBox="1"/>
                    <p:nvPr/>
                  </p:nvSpPr>
                  <p:spPr>
                    <a:xfrm>
                      <a:off x="1279818" y="3544848"/>
                      <a:ext cx="1035861" cy="276999"/>
                    </a:xfrm>
                    <a:prstGeom prst="rect">
                      <a:avLst/>
                    </a:prstGeom>
                    <a:noFill/>
                  </p:spPr>
                  <p:txBody>
                    <a:bodyPr wrap="none" rtlCol="0">
                      <a:spAutoFit/>
                    </a:bodyPr>
                    <a:lstStyle/>
                    <a:p>
                      <a:r>
                        <a:rPr lang="de-DE" sz="1200" dirty="0"/>
                        <a:t>H</a:t>
                      </a:r>
                      <a:r>
                        <a:rPr lang="de-DE" sz="1200" baseline="-25000" dirty="0"/>
                        <a:t>2</a:t>
                      </a:r>
                      <a:r>
                        <a:rPr lang="de-DE" sz="1200" dirty="0"/>
                        <a:t>-Speicher</a:t>
                      </a:r>
                    </a:p>
                  </p:txBody>
                </p:sp>
              </p:grpSp>
              <p:cxnSp>
                <p:nvCxnSpPr>
                  <p:cNvPr id="144" name="Gerader Verbinder 143">
                    <a:extLst>
                      <a:ext uri="{FF2B5EF4-FFF2-40B4-BE49-F238E27FC236}">
                        <a16:creationId xmlns:a16="http://schemas.microsoft.com/office/drawing/2014/main" id="{EA3367D4-929B-B551-9A79-687CA0E5AF18}"/>
                      </a:ext>
                    </a:extLst>
                  </p:cNvPr>
                  <p:cNvCxnSpPr/>
                  <p:nvPr/>
                </p:nvCxnSpPr>
                <p:spPr bwMode="auto">
                  <a:xfrm>
                    <a:off x="781050" y="4881220"/>
                    <a:ext cx="30254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DDC89719-11D3-7BC8-B364-6C429BBE3E8F}"/>
                      </a:ext>
                    </a:extLst>
                  </p:cNvPr>
                  <p:cNvCxnSpPr>
                    <a:cxnSpLocks/>
                  </p:cNvCxnSpPr>
                  <p:nvPr/>
                </p:nvCxnSpPr>
                <p:spPr bwMode="auto">
                  <a:xfrm>
                    <a:off x="2685189" y="4454203"/>
                    <a:ext cx="0" cy="4270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8E230A1E-7828-CCE6-A2EB-11D1618F1788}"/>
                      </a:ext>
                    </a:extLst>
                  </p:cNvPr>
                  <p:cNvCxnSpPr>
                    <a:cxnSpLocks/>
                    <a:stCxn id="122" idx="2"/>
                  </p:cNvCxnSpPr>
                  <p:nvPr/>
                </p:nvCxnSpPr>
                <p:spPr bwMode="auto">
                  <a:xfrm>
                    <a:off x="786055" y="4431456"/>
                    <a:ext cx="484" cy="4497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 name="Ellipse 151">
                    <a:extLst>
                      <a:ext uri="{FF2B5EF4-FFF2-40B4-BE49-F238E27FC236}">
                        <a16:creationId xmlns:a16="http://schemas.microsoft.com/office/drawing/2014/main" id="{0FD0E64B-F7EF-63F4-22ED-7DF7623D87DD}"/>
                      </a:ext>
                    </a:extLst>
                  </p:cNvPr>
                  <p:cNvSpPr/>
                  <p:nvPr/>
                </p:nvSpPr>
                <p:spPr bwMode="auto">
                  <a:xfrm>
                    <a:off x="3764958"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Ellipse 152">
                    <a:extLst>
                      <a:ext uri="{FF2B5EF4-FFF2-40B4-BE49-F238E27FC236}">
                        <a16:creationId xmlns:a16="http://schemas.microsoft.com/office/drawing/2014/main" id="{D9E2AEB0-F915-C639-0A3D-DC697CA5A584}"/>
                      </a:ext>
                    </a:extLst>
                  </p:cNvPr>
                  <p:cNvSpPr/>
                  <p:nvPr/>
                </p:nvSpPr>
                <p:spPr bwMode="auto">
                  <a:xfrm>
                    <a:off x="2655791"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61" name="Textfeld 160">
                  <a:extLst>
                    <a:ext uri="{FF2B5EF4-FFF2-40B4-BE49-F238E27FC236}">
                      <a16:creationId xmlns:a16="http://schemas.microsoft.com/office/drawing/2014/main" id="{6C41D183-6D14-2F02-573D-B21627D17B14}"/>
                    </a:ext>
                  </a:extLst>
                </p:cNvPr>
                <p:cNvSpPr txBox="1"/>
                <p:nvPr/>
              </p:nvSpPr>
              <p:spPr>
                <a:xfrm>
                  <a:off x="82630" y="3072588"/>
                  <a:ext cx="2424062" cy="307777"/>
                </a:xfrm>
                <a:prstGeom prst="rect">
                  <a:avLst/>
                </a:prstGeom>
                <a:noFill/>
              </p:spPr>
              <p:txBody>
                <a:bodyPr wrap="none" rtlCol="0">
                  <a:spAutoFit/>
                </a:bodyPr>
                <a:lstStyle/>
                <a:p>
                  <a:r>
                    <a:rPr lang="de-DE" sz="1400" dirty="0">
                      <a:solidFill>
                        <a:srgbClr val="3333FF"/>
                      </a:solidFill>
                    </a:rPr>
                    <a:t>H</a:t>
                  </a:r>
                  <a:r>
                    <a:rPr lang="de-DE" sz="1400" baseline="-25000" dirty="0">
                      <a:solidFill>
                        <a:srgbClr val="3333FF"/>
                      </a:solidFill>
                    </a:rPr>
                    <a:t>2</a:t>
                  </a:r>
                  <a:r>
                    <a:rPr lang="de-DE" sz="1400" dirty="0">
                      <a:solidFill>
                        <a:srgbClr val="3333FF"/>
                      </a:solidFill>
                    </a:rPr>
                    <a:t>-Energiespeicher-System</a:t>
                  </a:r>
                </a:p>
              </p:txBody>
            </p:sp>
          </p:grpSp>
        </p:grpSp>
        <p:cxnSp>
          <p:nvCxnSpPr>
            <p:cNvPr id="8212" name="Gerade Verbindung mit Pfeil 8211">
              <a:extLst>
                <a:ext uri="{FF2B5EF4-FFF2-40B4-BE49-F238E27FC236}">
                  <a16:creationId xmlns:a16="http://schemas.microsoft.com/office/drawing/2014/main" id="{EA85D708-EDCA-AEC0-38F2-F93B3DF03837}"/>
                </a:ext>
              </a:extLst>
            </p:cNvPr>
            <p:cNvCxnSpPr/>
            <p:nvPr/>
          </p:nvCxnSpPr>
          <p:spPr bwMode="auto">
            <a:xfrm flipV="1">
              <a:off x="2788786" y="4591379"/>
              <a:ext cx="0" cy="2214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mit Pfeil 167">
              <a:extLst>
                <a:ext uri="{FF2B5EF4-FFF2-40B4-BE49-F238E27FC236}">
                  <a16:creationId xmlns:a16="http://schemas.microsoft.com/office/drawing/2014/main" id="{341B5B0E-7805-FE26-855A-3B53E59617C0}"/>
                </a:ext>
              </a:extLst>
            </p:cNvPr>
            <p:cNvCxnSpPr/>
            <p:nvPr/>
          </p:nvCxnSpPr>
          <p:spPr bwMode="auto">
            <a:xfrm flipV="1">
              <a:off x="893946" y="4591379"/>
              <a:ext cx="0" cy="221417"/>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5483" y="60748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Im städtischen und ländlichen Bereich derzeit nicht wirtschaftlich darstellbar!</a:t>
            </a:r>
            <a:endParaRPr lang="de-DE" altLang="de-DE" sz="1800" dirty="0">
              <a:solidFill>
                <a:srgbClr val="00B050"/>
              </a:solidFill>
            </a:endParaRPr>
          </a:p>
        </p:txBody>
      </p:sp>
      <p:sp>
        <p:nvSpPr>
          <p:cNvPr id="16" name="Textfeld 15">
            <a:extLst>
              <a:ext uri="{FF2B5EF4-FFF2-40B4-BE49-F238E27FC236}">
                <a16:creationId xmlns:a16="http://schemas.microsoft.com/office/drawing/2014/main" id="{D2FFDE99-A210-2AE9-872A-A66916C87FAC}"/>
              </a:ext>
            </a:extLst>
          </p:cNvPr>
          <p:cNvSpPr txBox="1"/>
          <p:nvPr/>
        </p:nvSpPr>
        <p:spPr>
          <a:xfrm>
            <a:off x="2158891" y="2905437"/>
            <a:ext cx="723275" cy="307777"/>
          </a:xfrm>
          <a:prstGeom prst="rect">
            <a:avLst/>
          </a:prstGeom>
          <a:noFill/>
        </p:spPr>
        <p:txBody>
          <a:bodyPr wrap="none" rtlCol="0">
            <a:spAutoFit/>
          </a:bodyPr>
          <a:lstStyle/>
          <a:p>
            <a:r>
              <a:rPr lang="de-DE" sz="1400" dirty="0">
                <a:solidFill>
                  <a:srgbClr val="0000FF"/>
                </a:solidFill>
              </a:rPr>
              <a:t>V2H/G</a:t>
            </a:r>
          </a:p>
        </p:txBody>
      </p:sp>
    </p:spTree>
    <p:extLst>
      <p:ext uri="{BB962C8B-B14F-4D97-AF65-F5344CB8AC3E}">
        <p14:creationId xmlns:p14="http://schemas.microsoft.com/office/powerpoint/2010/main" val="92003078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13"/>
                                        </p:tgtEl>
                                        <p:attrNameLst>
                                          <p:attrName>style.visibility</p:attrName>
                                        </p:attrNameLst>
                                      </p:cBhvr>
                                      <p:to>
                                        <p:strVal val="visible"/>
                                      </p:to>
                                    </p:set>
                                    <p:anim calcmode="lin" valueType="num">
                                      <p:cBhvr additive="base">
                                        <p:cTn id="7" dur="1000" fill="hold"/>
                                        <p:tgtEl>
                                          <p:spTgt spid="8213"/>
                                        </p:tgtEl>
                                        <p:attrNameLst>
                                          <p:attrName>ppt_x</p:attrName>
                                        </p:attrNameLst>
                                      </p:cBhvr>
                                      <p:tavLst>
                                        <p:tav tm="0">
                                          <p:val>
                                            <p:strVal val="0-#ppt_w/2"/>
                                          </p:val>
                                        </p:tav>
                                        <p:tav tm="100000">
                                          <p:val>
                                            <p:strVal val="#ppt_x"/>
                                          </p:val>
                                        </p:tav>
                                      </p:tavLst>
                                    </p:anim>
                                    <p:anim calcmode="lin" valueType="num">
                                      <p:cBhvr additive="base">
                                        <p:cTn id="8" dur="10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B40F47-FBAA-48D1-BDC4-35358B5B91C2}"/>
              </a:ext>
            </a:extLst>
          </p:cNvPr>
          <p:cNvPicPr>
            <a:picLocks noChangeAspect="1"/>
          </p:cNvPicPr>
          <p:nvPr/>
        </p:nvPicPr>
        <p:blipFill rotWithShape="1">
          <a:blip r:embed="rId3">
            <a:extLst>
              <a:ext uri="{28A0092B-C50C-407E-A947-70E740481C1C}">
                <a14:useLocalDpi xmlns:a14="http://schemas.microsoft.com/office/drawing/2010/main" val="0"/>
              </a:ext>
            </a:extLst>
          </a:blip>
          <a:srcRect b="22277"/>
          <a:stretch/>
        </p:blipFill>
        <p:spPr>
          <a:xfrm>
            <a:off x="634536" y="992459"/>
            <a:ext cx="6454331" cy="5146967"/>
          </a:xfrm>
          <a:prstGeom prst="rect">
            <a:avLst/>
          </a:prstGeom>
        </p:spPr>
      </p:pic>
      <p:sp>
        <p:nvSpPr>
          <p:cNvPr id="92" name="Rechteck 91">
            <a:extLst>
              <a:ext uri="{FF2B5EF4-FFF2-40B4-BE49-F238E27FC236}">
                <a16:creationId xmlns:a16="http://schemas.microsoft.com/office/drawing/2014/main" id="{E03CD9AA-9A5C-4835-BD89-95FACFB6E58E}"/>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Mit „Power </a:t>
            </a:r>
            <a:r>
              <a:rPr lang="de-DE" sz="1800" dirty="0" err="1">
                <a:solidFill>
                  <a:srgbClr val="00B050"/>
                </a:solidFill>
                <a:latin typeface="Calibri" panose="020F0502020204030204" pitchFamily="34" charset="0"/>
                <a:ea typeface="Calibri" panose="020F0502020204030204" pitchFamily="34" charset="0"/>
              </a:rPr>
              <a:t>to</a:t>
            </a:r>
            <a:r>
              <a:rPr lang="de-DE" sz="1800" dirty="0">
                <a:solidFill>
                  <a:srgbClr val="00B050"/>
                </a:solidFill>
                <a:latin typeface="Calibri" panose="020F0502020204030204" pitchFamily="34" charset="0"/>
                <a:ea typeface="Calibri" panose="020F0502020204030204" pitchFamily="34" charset="0"/>
              </a:rPr>
              <a:t> x“ wird die optimale  Betriebsweise „gefahren“!</a:t>
            </a:r>
            <a:endParaRPr lang="de-DE" sz="1800" b="1" dirty="0">
              <a:solidFill>
                <a:srgbClr val="00B050"/>
              </a:solidFill>
              <a:latin typeface="Calibri" panose="020F0502020204030204" pitchFamily="34" charset="0"/>
              <a:ea typeface="Calibri" panose="020F0502020204030204" pitchFamily="34" charset="0"/>
            </a:endParaRPr>
          </a:p>
        </p:txBody>
      </p:sp>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634536" y="5712035"/>
            <a:ext cx="134767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Heizsparer. </a:t>
            </a:r>
          </a:p>
        </p:txBody>
      </p:sp>
      <p:pic>
        <p:nvPicPr>
          <p:cNvPr id="3" name="Grafik 2">
            <a:extLst>
              <a:ext uri="{FF2B5EF4-FFF2-40B4-BE49-F238E27FC236}">
                <a16:creationId xmlns:a16="http://schemas.microsoft.com/office/drawing/2014/main" id="{F04A78C6-6C5E-4495-B377-8FA8F12FF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929" y="764944"/>
            <a:ext cx="2722709" cy="1633626"/>
          </a:xfrm>
          <a:prstGeom prst="rect">
            <a:avLst/>
          </a:prstGeom>
        </p:spPr>
      </p:pic>
      <p:sp>
        <p:nvSpPr>
          <p:cNvPr id="4" name="Pfeil: nach oben 3">
            <a:extLst>
              <a:ext uri="{FF2B5EF4-FFF2-40B4-BE49-F238E27FC236}">
                <a16:creationId xmlns:a16="http://schemas.microsoft.com/office/drawing/2014/main" id="{423FE597-7117-4F91-BEDE-3CC883CD5198}"/>
              </a:ext>
            </a:extLst>
          </p:cNvPr>
          <p:cNvSpPr/>
          <p:nvPr/>
        </p:nvSpPr>
        <p:spPr bwMode="auto">
          <a:xfrm rot="14764283">
            <a:off x="6913670" y="1545831"/>
            <a:ext cx="664922" cy="1852786"/>
          </a:xfrm>
          <a:prstGeom prst="upArrow">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Rectangle 4">
            <a:extLst>
              <a:ext uri="{FF2B5EF4-FFF2-40B4-BE49-F238E27FC236}">
                <a16:creationId xmlns:a16="http://schemas.microsoft.com/office/drawing/2014/main" id="{8958EE0D-F144-137B-6830-71D7141876DC}"/>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err="1">
                <a:solidFill>
                  <a:schemeClr val="bg1"/>
                </a:solidFill>
              </a:rPr>
              <a:t>ProSumer</a:t>
            </a:r>
            <a:r>
              <a:rPr lang="de-DE" altLang="de-DE" sz="2000" dirty="0">
                <a:solidFill>
                  <a:schemeClr val="bg1"/>
                </a:solidFill>
              </a:rPr>
              <a:t> (1) Ein- und Mehrfamilienhaus (3) </a:t>
            </a:r>
            <a:br>
              <a:rPr lang="de-DE" altLang="de-DE" sz="2000" dirty="0">
                <a:solidFill>
                  <a:schemeClr val="bg1"/>
                </a:solidFill>
              </a:rPr>
            </a:br>
            <a:r>
              <a:rPr lang="de-DE" altLang="de-DE" sz="2000" dirty="0">
                <a:solidFill>
                  <a:schemeClr val="bg1"/>
                </a:solidFill>
              </a:rPr>
              <a:t>Das EMS beim Verbraucher</a:t>
            </a:r>
          </a:p>
        </p:txBody>
      </p:sp>
    </p:spTree>
    <p:extLst>
      <p:ext uri="{BB962C8B-B14F-4D97-AF65-F5344CB8AC3E}">
        <p14:creationId xmlns:p14="http://schemas.microsoft.com/office/powerpoint/2010/main" val="30831262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000" fill="hold"/>
                                        <p:tgtEl>
                                          <p:spTgt spid="92"/>
                                        </p:tgtEl>
                                        <p:attrNameLst>
                                          <p:attrName>ppt_x</p:attrName>
                                        </p:attrNameLst>
                                      </p:cBhvr>
                                      <p:tavLst>
                                        <p:tav tm="0">
                                          <p:val>
                                            <p:strVal val="#ppt_x"/>
                                          </p:val>
                                        </p:tav>
                                        <p:tav tm="100000">
                                          <p:val>
                                            <p:strVal val="#ppt_x"/>
                                          </p:val>
                                        </p:tav>
                                      </p:tavLst>
                                    </p:anim>
                                    <p:anim calcmode="lin" valueType="num">
                                      <p:cBhvr additive="base">
                                        <p:cTn id="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77650" y="36513"/>
            <a:ext cx="855701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err="1">
                <a:solidFill>
                  <a:schemeClr val="bg1"/>
                </a:solidFill>
              </a:rPr>
              <a:t>ProSumer</a:t>
            </a:r>
            <a:r>
              <a:rPr lang="de-DE" altLang="de-DE" sz="2000" dirty="0">
                <a:solidFill>
                  <a:schemeClr val="bg1"/>
                </a:solidFill>
              </a:rPr>
              <a:t> (1) Ein- und Mehrfamilienhaus (4)</a:t>
            </a:r>
            <a:br>
              <a:rPr lang="de-DE" altLang="de-DE" sz="2000" dirty="0">
                <a:solidFill>
                  <a:schemeClr val="bg1"/>
                </a:solidFill>
              </a:rPr>
            </a:br>
            <a:r>
              <a:rPr lang="de-DE" altLang="de-DE" sz="2000" dirty="0">
                <a:solidFill>
                  <a:schemeClr val="bg1"/>
                </a:solidFill>
              </a:rPr>
              <a:t>vom Voll- zum Stromüberschuss-Einspeiser</a:t>
            </a:r>
          </a:p>
        </p:txBody>
      </p:sp>
      <p:grpSp>
        <p:nvGrpSpPr>
          <p:cNvPr id="8213" name="Gruppieren 8212">
            <a:extLst>
              <a:ext uri="{FF2B5EF4-FFF2-40B4-BE49-F238E27FC236}">
                <a16:creationId xmlns:a16="http://schemas.microsoft.com/office/drawing/2014/main" id="{2E674B6C-30D5-461F-BE18-C1B5F2444714}"/>
              </a:ext>
            </a:extLst>
          </p:cNvPr>
          <p:cNvGrpSpPr/>
          <p:nvPr/>
        </p:nvGrpSpPr>
        <p:grpSpPr>
          <a:xfrm>
            <a:off x="282805" y="999824"/>
            <a:ext cx="4411744" cy="4279982"/>
            <a:chOff x="282805" y="999824"/>
            <a:chExt cx="4411744" cy="4279982"/>
          </a:xfrm>
        </p:grpSpPr>
        <p:pic>
          <p:nvPicPr>
            <p:cNvPr id="10" name="Grafik 9" descr="Ein Bild, das drinnen, Zähler, weiß, sitzend enthält.&#10;&#10;Automatisch generierte Beschreibung">
              <a:extLst>
                <a:ext uri="{FF2B5EF4-FFF2-40B4-BE49-F238E27FC236}">
                  <a16:creationId xmlns:a16="http://schemas.microsoft.com/office/drawing/2014/main" id="{4FE1DCFC-C84F-40C7-AFDD-4CE1F758D988}"/>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1527682" y="3258514"/>
              <a:ext cx="803523" cy="537681"/>
            </a:xfrm>
            <a:prstGeom prst="rect">
              <a:avLst/>
            </a:prstGeom>
          </p:spPr>
        </p:pic>
        <p:pic>
          <p:nvPicPr>
            <p:cNvPr id="16" name="Grafik 15" descr="Ein Bild, das schwarz, Anzeige, sitzend, Parkplatz enthält.&#10;&#10;Automatisch generierte Beschreibung">
              <a:extLst>
                <a:ext uri="{FF2B5EF4-FFF2-40B4-BE49-F238E27FC236}">
                  <a16:creationId xmlns:a16="http://schemas.microsoft.com/office/drawing/2014/main" id="{4D18CF2C-CE10-41C9-AA4E-E4B3A0978E6F}"/>
                </a:ext>
              </a:extLst>
            </p:cNvPr>
            <p:cNvPicPr>
              <a:picLocks noChangeAspect="1"/>
            </p:cNvPicPr>
            <p:nvPr/>
          </p:nvPicPr>
          <p:blipFill rotWithShape="1">
            <a:blip r:embed="rId4">
              <a:extLst>
                <a:ext uri="{28A0092B-C50C-407E-A947-70E740481C1C}">
                  <a14:useLocalDpi xmlns:a14="http://schemas.microsoft.com/office/drawing/2010/main" val="0"/>
                </a:ext>
              </a:extLst>
            </a:blip>
            <a:srcRect l="18900" r="14185"/>
            <a:stretch/>
          </p:blipFill>
          <p:spPr>
            <a:xfrm>
              <a:off x="2904023" y="2942236"/>
              <a:ext cx="724152" cy="1082189"/>
            </a:xfrm>
            <a:prstGeom prst="rect">
              <a:avLst/>
            </a:prstGeom>
          </p:spPr>
        </p:pic>
        <p:pic>
          <p:nvPicPr>
            <p:cNvPr id="42" name="Grafik 41" descr="Ein Bild, das Monitor, Bildschirm, Elektronik, Fernsehen enthält.&#10;&#10;Automatisch generierte Beschreibung">
              <a:extLst>
                <a:ext uri="{FF2B5EF4-FFF2-40B4-BE49-F238E27FC236}">
                  <a16:creationId xmlns:a16="http://schemas.microsoft.com/office/drawing/2014/main" id="{3450FB49-C8D0-43E2-9E0D-4012A2CD5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73" y="3182142"/>
              <a:ext cx="673669" cy="673669"/>
            </a:xfrm>
            <a:prstGeom prst="rect">
              <a:avLst/>
            </a:prstGeom>
          </p:spPr>
        </p:pic>
        <p:pic>
          <p:nvPicPr>
            <p:cNvPr id="54" name="Grafik 53" descr="Ein Bild, das Kamera enthält.&#10;&#10;Automatisch generierte Beschreibung">
              <a:extLst>
                <a:ext uri="{FF2B5EF4-FFF2-40B4-BE49-F238E27FC236}">
                  <a16:creationId xmlns:a16="http://schemas.microsoft.com/office/drawing/2014/main" id="{6774E658-37CC-4F30-A127-0766C1AE8E4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354297" y="4270414"/>
              <a:ext cx="289206" cy="495964"/>
            </a:xfrm>
            <a:prstGeom prst="rect">
              <a:avLst/>
            </a:prstGeom>
          </p:spPr>
        </p:pic>
        <p:pic>
          <p:nvPicPr>
            <p:cNvPr id="56" name="Grafik 55" descr="Ein Bild, das Kamera enthält.&#10;&#10;Automatisch generierte Beschreibung">
              <a:extLst>
                <a:ext uri="{FF2B5EF4-FFF2-40B4-BE49-F238E27FC236}">
                  <a16:creationId xmlns:a16="http://schemas.microsoft.com/office/drawing/2014/main" id="{96AB3550-C3D8-4396-B3C8-6F3498F34DBA}"/>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665595" y="4270414"/>
              <a:ext cx="289206" cy="495964"/>
            </a:xfrm>
            <a:prstGeom prst="rect">
              <a:avLst/>
            </a:prstGeom>
          </p:spPr>
        </p:pic>
        <p:pic>
          <p:nvPicPr>
            <p:cNvPr id="57" name="Grafik 56" descr="Ein Bild, das Kamera enthält.&#10;&#10;Automatisch generierte Beschreibung">
              <a:extLst>
                <a:ext uri="{FF2B5EF4-FFF2-40B4-BE49-F238E27FC236}">
                  <a16:creationId xmlns:a16="http://schemas.microsoft.com/office/drawing/2014/main" id="{23BA6AE6-6AA7-4023-B804-D9E09E5C12CF}"/>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976893" y="4270414"/>
              <a:ext cx="289206" cy="495964"/>
            </a:xfrm>
            <a:prstGeom prst="rect">
              <a:avLst/>
            </a:prstGeom>
          </p:spPr>
        </p:pic>
        <p:pic>
          <p:nvPicPr>
            <p:cNvPr id="58" name="Grafik 57" descr="Ein Bild, das Kamera enthält.&#10;&#10;Automatisch generierte Beschreibung">
              <a:extLst>
                <a:ext uri="{FF2B5EF4-FFF2-40B4-BE49-F238E27FC236}">
                  <a16:creationId xmlns:a16="http://schemas.microsoft.com/office/drawing/2014/main" id="{A54C2F38-E56A-4335-B934-6A13CC1321B5}"/>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288191" y="4270414"/>
              <a:ext cx="289206" cy="495964"/>
            </a:xfrm>
            <a:prstGeom prst="rect">
              <a:avLst/>
            </a:prstGeom>
          </p:spPr>
        </p:pic>
        <p:pic>
          <p:nvPicPr>
            <p:cNvPr id="59" name="Grafik 58" descr="Ein Bild, das Kamera enthält.&#10;&#10;Automatisch generierte Beschreibung">
              <a:extLst>
                <a:ext uri="{FF2B5EF4-FFF2-40B4-BE49-F238E27FC236}">
                  <a16:creationId xmlns:a16="http://schemas.microsoft.com/office/drawing/2014/main" id="{3A3D0757-484C-4190-B77C-308599EAA7D1}"/>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599489" y="4270414"/>
              <a:ext cx="289206" cy="495964"/>
            </a:xfrm>
            <a:prstGeom prst="rect">
              <a:avLst/>
            </a:prstGeom>
          </p:spPr>
        </p:pic>
        <p:pic>
          <p:nvPicPr>
            <p:cNvPr id="60" name="Grafik 59" descr="Ein Bild, das Kamera enthält.&#10;&#10;Automatisch generierte Beschreibung">
              <a:extLst>
                <a:ext uri="{FF2B5EF4-FFF2-40B4-BE49-F238E27FC236}">
                  <a16:creationId xmlns:a16="http://schemas.microsoft.com/office/drawing/2014/main" id="{A0E120B7-B3A4-490F-B1D4-DC64473F9F26}"/>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910788" y="4270414"/>
              <a:ext cx="289206" cy="495964"/>
            </a:xfrm>
            <a:prstGeom prst="rect">
              <a:avLst/>
            </a:prstGeom>
          </p:spPr>
        </p:pic>
        <p:sp>
          <p:nvSpPr>
            <p:cNvPr id="82" name="Rechteck 81">
              <a:extLst>
                <a:ext uri="{FF2B5EF4-FFF2-40B4-BE49-F238E27FC236}">
                  <a16:creationId xmlns:a16="http://schemas.microsoft.com/office/drawing/2014/main" id="{304641DB-8733-42B1-AED9-43051E95105F}"/>
                </a:ext>
              </a:extLst>
            </p:cNvPr>
            <p:cNvSpPr/>
            <p:nvPr/>
          </p:nvSpPr>
          <p:spPr bwMode="auto">
            <a:xfrm>
              <a:off x="6598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Rechteck 83">
              <a:extLst>
                <a:ext uri="{FF2B5EF4-FFF2-40B4-BE49-F238E27FC236}">
                  <a16:creationId xmlns:a16="http://schemas.microsoft.com/office/drawing/2014/main" id="{C82BC858-17E8-49B6-AACB-C5C29443941E}"/>
                </a:ext>
              </a:extLst>
            </p:cNvPr>
            <p:cNvSpPr/>
            <p:nvPr/>
          </p:nvSpPr>
          <p:spPr bwMode="auto">
            <a:xfrm>
              <a:off x="2828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DE0279B9-B338-47BB-B926-5DDD1C09F340}"/>
                </a:ext>
              </a:extLst>
            </p:cNvPr>
            <p:cNvCxnSpPr>
              <a:cxnSpLocks/>
            </p:cNvCxnSpPr>
            <p:nvPr/>
          </p:nvCxnSpPr>
          <p:spPr bwMode="auto">
            <a:xfrm flipV="1">
              <a:off x="2832250" y="1197204"/>
              <a:ext cx="911842"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Grafik 30" descr="Ein Bild, das sitzend, Gebäude, groß, Wasser enthält.&#10;&#10;Automatisch generierte Beschreibung">
              <a:extLst>
                <a:ext uri="{FF2B5EF4-FFF2-40B4-BE49-F238E27FC236}">
                  <a16:creationId xmlns:a16="http://schemas.microsoft.com/office/drawing/2014/main" id="{CB95AE22-46A0-4580-919A-11F5F1C91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67" y="1126231"/>
              <a:ext cx="2127425" cy="1294961"/>
            </a:xfrm>
            <a:prstGeom prst="rect">
              <a:avLst/>
            </a:prstGeom>
          </p:spPr>
        </p:pic>
        <p:cxnSp>
          <p:nvCxnSpPr>
            <p:cNvPr id="51" name="Gerader Verbinder 50">
              <a:extLst>
                <a:ext uri="{FF2B5EF4-FFF2-40B4-BE49-F238E27FC236}">
                  <a16:creationId xmlns:a16="http://schemas.microsoft.com/office/drawing/2014/main" id="{BC75B124-FF94-4ACA-A05F-A4AC0303039A}"/>
                </a:ext>
              </a:extLst>
            </p:cNvPr>
            <p:cNvCxnSpPr>
              <a:cxnSpLocks/>
              <a:endCxn id="16" idx="0"/>
            </p:cNvCxnSpPr>
            <p:nvPr/>
          </p:nvCxnSpPr>
          <p:spPr bwMode="auto">
            <a:xfrm>
              <a:off x="3266099" y="1192490"/>
              <a:ext cx="0" cy="1749746"/>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9F1312FA-0315-4010-BB6A-036DB4848EE7}"/>
                </a:ext>
              </a:extLst>
            </p:cNvPr>
            <p:cNvCxnSpPr>
              <a:endCxn id="42" idx="0"/>
            </p:cNvCxnSpPr>
            <p:nvPr/>
          </p:nvCxnSpPr>
          <p:spPr bwMode="auto">
            <a:xfrm>
              <a:off x="11173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A1BC7B8A-96F5-419D-8722-2EE126A51998}"/>
                </a:ext>
              </a:extLst>
            </p:cNvPr>
            <p:cNvCxnSpPr/>
            <p:nvPr/>
          </p:nvCxnSpPr>
          <p:spPr bwMode="auto">
            <a:xfrm>
              <a:off x="12776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r Verbinder 92">
              <a:extLst>
                <a:ext uri="{FF2B5EF4-FFF2-40B4-BE49-F238E27FC236}">
                  <a16:creationId xmlns:a16="http://schemas.microsoft.com/office/drawing/2014/main" id="{6C9604CC-3D74-4CDE-ABB2-91396C2F5BFF}"/>
                </a:ext>
              </a:extLst>
            </p:cNvPr>
            <p:cNvCxnSpPr/>
            <p:nvPr/>
          </p:nvCxnSpPr>
          <p:spPr bwMode="auto">
            <a:xfrm>
              <a:off x="2485601" y="4147795"/>
              <a:ext cx="17143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7" name="Gerader Verbinder 8196">
              <a:extLst>
                <a:ext uri="{FF2B5EF4-FFF2-40B4-BE49-F238E27FC236}">
                  <a16:creationId xmlns:a16="http://schemas.microsoft.com/office/drawing/2014/main" id="{02C4C7E5-6963-4F8C-8196-71831CFD1559}"/>
                </a:ext>
              </a:extLst>
            </p:cNvPr>
            <p:cNvCxnSpPr/>
            <p:nvPr/>
          </p:nvCxnSpPr>
          <p:spPr bwMode="auto">
            <a:xfrm>
              <a:off x="25243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101">
              <a:extLst>
                <a:ext uri="{FF2B5EF4-FFF2-40B4-BE49-F238E27FC236}">
                  <a16:creationId xmlns:a16="http://schemas.microsoft.com/office/drawing/2014/main" id="{46389190-D4BC-4C11-8D2A-17854BB148D7}"/>
                </a:ext>
              </a:extLst>
            </p:cNvPr>
            <p:cNvCxnSpPr/>
            <p:nvPr/>
          </p:nvCxnSpPr>
          <p:spPr bwMode="auto">
            <a:xfrm>
              <a:off x="28354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004590C8-7D88-4EFA-9950-D7AAB3889A7F}"/>
                </a:ext>
              </a:extLst>
            </p:cNvPr>
            <p:cNvCxnSpPr/>
            <p:nvPr/>
          </p:nvCxnSpPr>
          <p:spPr bwMode="auto">
            <a:xfrm>
              <a:off x="31465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r Verbinder 103">
              <a:extLst>
                <a:ext uri="{FF2B5EF4-FFF2-40B4-BE49-F238E27FC236}">
                  <a16:creationId xmlns:a16="http://schemas.microsoft.com/office/drawing/2014/main" id="{A8D80AD5-0469-4529-B519-E67B34EE696A}"/>
                </a:ext>
              </a:extLst>
            </p:cNvPr>
            <p:cNvCxnSpPr/>
            <p:nvPr/>
          </p:nvCxnSpPr>
          <p:spPr bwMode="auto">
            <a:xfrm>
              <a:off x="34576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Gerader Verbinder 104">
              <a:extLst>
                <a:ext uri="{FF2B5EF4-FFF2-40B4-BE49-F238E27FC236}">
                  <a16:creationId xmlns:a16="http://schemas.microsoft.com/office/drawing/2014/main" id="{3356ED96-EA12-456F-90F1-D1F15C12EE45}"/>
                </a:ext>
              </a:extLst>
            </p:cNvPr>
            <p:cNvCxnSpPr/>
            <p:nvPr/>
          </p:nvCxnSpPr>
          <p:spPr bwMode="auto">
            <a:xfrm>
              <a:off x="37688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r Verbinder 105">
              <a:extLst>
                <a:ext uri="{FF2B5EF4-FFF2-40B4-BE49-F238E27FC236}">
                  <a16:creationId xmlns:a16="http://schemas.microsoft.com/office/drawing/2014/main" id="{262F543A-D0D0-401A-A8B2-715A3D858724}"/>
                </a:ext>
              </a:extLst>
            </p:cNvPr>
            <p:cNvCxnSpPr/>
            <p:nvPr/>
          </p:nvCxnSpPr>
          <p:spPr bwMode="auto">
            <a:xfrm>
              <a:off x="40799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C55E3396-0E70-41EF-8875-12C8F0B24368}"/>
                </a:ext>
              </a:extLst>
            </p:cNvPr>
            <p:cNvCxnSpPr/>
            <p:nvPr/>
          </p:nvCxnSpPr>
          <p:spPr bwMode="auto">
            <a:xfrm>
              <a:off x="25243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r Verbinder 107">
              <a:extLst>
                <a:ext uri="{FF2B5EF4-FFF2-40B4-BE49-F238E27FC236}">
                  <a16:creationId xmlns:a16="http://schemas.microsoft.com/office/drawing/2014/main" id="{95912B95-8C03-4E4C-BA65-FB80FD3B464C}"/>
                </a:ext>
              </a:extLst>
            </p:cNvPr>
            <p:cNvCxnSpPr/>
            <p:nvPr/>
          </p:nvCxnSpPr>
          <p:spPr bwMode="auto">
            <a:xfrm>
              <a:off x="28354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Gerader Verbinder 108">
              <a:extLst>
                <a:ext uri="{FF2B5EF4-FFF2-40B4-BE49-F238E27FC236}">
                  <a16:creationId xmlns:a16="http://schemas.microsoft.com/office/drawing/2014/main" id="{B6E812E8-CA00-4D8B-B7C8-03F1EAB6408E}"/>
                </a:ext>
              </a:extLst>
            </p:cNvPr>
            <p:cNvCxnSpPr/>
            <p:nvPr/>
          </p:nvCxnSpPr>
          <p:spPr bwMode="auto">
            <a:xfrm>
              <a:off x="31465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r Verbinder 109">
              <a:extLst>
                <a:ext uri="{FF2B5EF4-FFF2-40B4-BE49-F238E27FC236}">
                  <a16:creationId xmlns:a16="http://schemas.microsoft.com/office/drawing/2014/main" id="{C249AEA6-B760-4403-AFD4-624BA59679F7}"/>
                </a:ext>
              </a:extLst>
            </p:cNvPr>
            <p:cNvCxnSpPr/>
            <p:nvPr/>
          </p:nvCxnSpPr>
          <p:spPr bwMode="auto">
            <a:xfrm>
              <a:off x="34576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r Verbinder 110">
              <a:extLst>
                <a:ext uri="{FF2B5EF4-FFF2-40B4-BE49-F238E27FC236}">
                  <a16:creationId xmlns:a16="http://schemas.microsoft.com/office/drawing/2014/main" id="{D23547A2-2B0D-4A87-B5B4-328E6C3561A4}"/>
                </a:ext>
              </a:extLst>
            </p:cNvPr>
            <p:cNvCxnSpPr/>
            <p:nvPr/>
          </p:nvCxnSpPr>
          <p:spPr bwMode="auto">
            <a:xfrm>
              <a:off x="37688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Gerader Verbinder 111">
              <a:extLst>
                <a:ext uri="{FF2B5EF4-FFF2-40B4-BE49-F238E27FC236}">
                  <a16:creationId xmlns:a16="http://schemas.microsoft.com/office/drawing/2014/main" id="{52FC3AF5-7B08-4459-BDB0-AEF11D2B6BEA}"/>
                </a:ext>
              </a:extLst>
            </p:cNvPr>
            <p:cNvCxnSpPr/>
            <p:nvPr/>
          </p:nvCxnSpPr>
          <p:spPr bwMode="auto">
            <a:xfrm>
              <a:off x="40799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9D90E666-EC22-4886-ADCB-7499ACB9E52E}"/>
                </a:ext>
              </a:extLst>
            </p:cNvPr>
            <p:cNvCxnSpPr/>
            <p:nvPr/>
          </p:nvCxnSpPr>
          <p:spPr bwMode="auto">
            <a:xfrm>
              <a:off x="15531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E1819DD6-CEF0-4EB2-A9FD-4418850B446F}"/>
                </a:ext>
              </a:extLst>
            </p:cNvPr>
            <p:cNvCxnSpPr>
              <a:stCxn id="10" idx="3"/>
            </p:cNvCxnSpPr>
            <p:nvPr/>
          </p:nvCxnSpPr>
          <p:spPr bwMode="auto">
            <a:xfrm flipH="1">
              <a:off x="1926587" y="3929116"/>
              <a:ext cx="2856"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D623E19A-8D11-404C-923E-58AFA4789B11}"/>
                </a:ext>
              </a:extLst>
            </p:cNvPr>
            <p:cNvCxnSpPr/>
            <p:nvPr/>
          </p:nvCxnSpPr>
          <p:spPr bwMode="auto">
            <a:xfrm>
              <a:off x="2360614"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r Verbinder 120">
              <a:extLst>
                <a:ext uri="{FF2B5EF4-FFF2-40B4-BE49-F238E27FC236}">
                  <a16:creationId xmlns:a16="http://schemas.microsoft.com/office/drawing/2014/main" id="{41E70A59-7CC8-446D-87F3-6081C0F5339D}"/>
                </a:ext>
              </a:extLst>
            </p:cNvPr>
            <p:cNvCxnSpPr/>
            <p:nvPr/>
          </p:nvCxnSpPr>
          <p:spPr bwMode="auto">
            <a:xfrm>
              <a:off x="19265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4" name="Gerader Verbinder 8203">
              <a:extLst>
                <a:ext uri="{FF2B5EF4-FFF2-40B4-BE49-F238E27FC236}">
                  <a16:creationId xmlns:a16="http://schemas.microsoft.com/office/drawing/2014/main" id="{FC25A8A8-5639-48D1-87B4-571ED0763D7C}"/>
                </a:ext>
              </a:extLst>
            </p:cNvPr>
            <p:cNvCxnSpPr/>
            <p:nvPr/>
          </p:nvCxnSpPr>
          <p:spPr bwMode="auto">
            <a:xfrm>
              <a:off x="15433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217921EC-64FF-4AE5-B1E6-A5F38C30FD40}"/>
                </a:ext>
              </a:extLst>
            </p:cNvPr>
            <p:cNvCxnSpPr/>
            <p:nvPr/>
          </p:nvCxnSpPr>
          <p:spPr bwMode="auto">
            <a:xfrm>
              <a:off x="12842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5717D33E-DCCC-4B1D-B305-9E4DA151E5FB}"/>
                </a:ext>
              </a:extLst>
            </p:cNvPr>
            <p:cNvCxnSpPr/>
            <p:nvPr/>
          </p:nvCxnSpPr>
          <p:spPr bwMode="auto">
            <a:xfrm>
              <a:off x="1926587" y="4149588"/>
              <a:ext cx="42771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1163CE00-DAD4-4BA1-A57F-2BAFF11D2C14}"/>
                </a:ext>
              </a:extLst>
            </p:cNvPr>
            <p:cNvCxnSpPr/>
            <p:nvPr/>
          </p:nvCxnSpPr>
          <p:spPr bwMode="auto">
            <a:xfrm>
              <a:off x="2354297" y="2801667"/>
              <a:ext cx="9058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r Verbinder 130">
              <a:extLst>
                <a:ext uri="{FF2B5EF4-FFF2-40B4-BE49-F238E27FC236}">
                  <a16:creationId xmlns:a16="http://schemas.microsoft.com/office/drawing/2014/main" id="{9F944DC8-43BE-430D-9BBB-E54768F359B8}"/>
                </a:ext>
              </a:extLst>
            </p:cNvPr>
            <p:cNvCxnSpPr/>
            <p:nvPr/>
          </p:nvCxnSpPr>
          <p:spPr bwMode="auto">
            <a:xfrm>
              <a:off x="3244870" y="4005630"/>
              <a:ext cx="0" cy="1388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10" name="Ellipse 8209">
              <a:extLst>
                <a:ext uri="{FF2B5EF4-FFF2-40B4-BE49-F238E27FC236}">
                  <a16:creationId xmlns:a16="http://schemas.microsoft.com/office/drawing/2014/main" id="{5A481FE0-FF87-4183-A711-A9BB272A799A}"/>
                </a:ext>
              </a:extLst>
            </p:cNvPr>
            <p:cNvSpPr/>
            <p:nvPr/>
          </p:nvSpPr>
          <p:spPr bwMode="auto">
            <a:xfrm>
              <a:off x="3230809" y="277374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Ellipse 133">
              <a:extLst>
                <a:ext uri="{FF2B5EF4-FFF2-40B4-BE49-F238E27FC236}">
                  <a16:creationId xmlns:a16="http://schemas.microsoft.com/office/drawing/2014/main" id="{30423723-47A3-4763-B7D8-6AB7C822F4E5}"/>
                </a:ext>
              </a:extLst>
            </p:cNvPr>
            <p:cNvSpPr/>
            <p:nvPr/>
          </p:nvSpPr>
          <p:spPr bwMode="auto">
            <a:xfrm>
              <a:off x="3237159"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1" name="Rechteck 8210">
              <a:extLst>
                <a:ext uri="{FF2B5EF4-FFF2-40B4-BE49-F238E27FC236}">
                  <a16:creationId xmlns:a16="http://schemas.microsoft.com/office/drawing/2014/main" id="{E0B5F3E4-52A1-46A8-B20C-23EF85059EB7}"/>
                </a:ext>
              </a:extLst>
            </p:cNvPr>
            <p:cNvSpPr/>
            <p:nvPr/>
          </p:nvSpPr>
          <p:spPr bwMode="auto">
            <a:xfrm>
              <a:off x="24130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36" name="Rechteck 135">
              <a:extLst>
                <a:ext uri="{FF2B5EF4-FFF2-40B4-BE49-F238E27FC236}">
                  <a16:creationId xmlns:a16="http://schemas.microsoft.com/office/drawing/2014/main" id="{8B76FD17-B8D0-44C5-8926-7310F56F0AB5}"/>
                </a:ext>
              </a:extLst>
            </p:cNvPr>
            <p:cNvSpPr/>
            <p:nvPr/>
          </p:nvSpPr>
          <p:spPr bwMode="auto">
            <a:xfrm>
              <a:off x="27241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Rechteck 136">
              <a:extLst>
                <a:ext uri="{FF2B5EF4-FFF2-40B4-BE49-F238E27FC236}">
                  <a16:creationId xmlns:a16="http://schemas.microsoft.com/office/drawing/2014/main" id="{FB04E0AF-730E-4F72-902F-EA7661497A5E}"/>
                </a:ext>
              </a:extLst>
            </p:cNvPr>
            <p:cNvSpPr/>
            <p:nvPr/>
          </p:nvSpPr>
          <p:spPr bwMode="auto">
            <a:xfrm>
              <a:off x="30353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8" name="Rechteck 137">
              <a:extLst>
                <a:ext uri="{FF2B5EF4-FFF2-40B4-BE49-F238E27FC236}">
                  <a16:creationId xmlns:a16="http://schemas.microsoft.com/office/drawing/2014/main" id="{2465947C-1FAF-41B9-B951-012F999BF137}"/>
                </a:ext>
              </a:extLst>
            </p:cNvPr>
            <p:cNvSpPr/>
            <p:nvPr/>
          </p:nvSpPr>
          <p:spPr bwMode="auto">
            <a:xfrm>
              <a:off x="33464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9" name="Rechteck 138">
              <a:extLst>
                <a:ext uri="{FF2B5EF4-FFF2-40B4-BE49-F238E27FC236}">
                  <a16:creationId xmlns:a16="http://schemas.microsoft.com/office/drawing/2014/main" id="{A3B6BE42-208C-4813-9EB2-B9C1F235DD1A}"/>
                </a:ext>
              </a:extLst>
            </p:cNvPr>
            <p:cNvSpPr/>
            <p:nvPr/>
          </p:nvSpPr>
          <p:spPr bwMode="auto">
            <a:xfrm>
              <a:off x="36575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0" name="Rechteck 139">
              <a:extLst>
                <a:ext uri="{FF2B5EF4-FFF2-40B4-BE49-F238E27FC236}">
                  <a16:creationId xmlns:a16="http://schemas.microsoft.com/office/drawing/2014/main" id="{B94CC4FD-9043-4854-B198-F9C92C493B13}"/>
                </a:ext>
              </a:extLst>
            </p:cNvPr>
            <p:cNvSpPr/>
            <p:nvPr/>
          </p:nvSpPr>
          <p:spPr bwMode="auto">
            <a:xfrm>
              <a:off x="39686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Textfeld 141">
              <a:extLst>
                <a:ext uri="{FF2B5EF4-FFF2-40B4-BE49-F238E27FC236}">
                  <a16:creationId xmlns:a16="http://schemas.microsoft.com/office/drawing/2014/main" id="{A5A07A78-AC83-4C99-9FD6-000CCFCF6FAF}"/>
                </a:ext>
              </a:extLst>
            </p:cNvPr>
            <p:cNvSpPr txBox="1"/>
            <p:nvPr/>
          </p:nvSpPr>
          <p:spPr>
            <a:xfrm>
              <a:off x="1075412" y="4728470"/>
              <a:ext cx="184731" cy="461665"/>
            </a:xfrm>
            <a:prstGeom prst="rect">
              <a:avLst/>
            </a:prstGeom>
            <a:noFill/>
          </p:spPr>
          <p:txBody>
            <a:bodyPr wrap="none" rtlCol="0">
              <a:spAutoFit/>
            </a:bodyPr>
            <a:lstStyle/>
            <a:p>
              <a:endParaRPr lang="de-DE" dirty="0"/>
            </a:p>
          </p:txBody>
        </p:sp>
        <p:sp>
          <p:nvSpPr>
            <p:cNvPr id="143" name="Textfeld 142">
              <a:extLst>
                <a:ext uri="{FF2B5EF4-FFF2-40B4-BE49-F238E27FC236}">
                  <a16:creationId xmlns:a16="http://schemas.microsoft.com/office/drawing/2014/main" id="{F14A86EB-5C80-4494-9471-7D924C504963}"/>
                </a:ext>
              </a:extLst>
            </p:cNvPr>
            <p:cNvSpPr txBox="1"/>
            <p:nvPr/>
          </p:nvSpPr>
          <p:spPr>
            <a:xfrm>
              <a:off x="3706857"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44" name="Textfeld 143">
              <a:extLst>
                <a:ext uri="{FF2B5EF4-FFF2-40B4-BE49-F238E27FC236}">
                  <a16:creationId xmlns:a16="http://schemas.microsoft.com/office/drawing/2014/main" id="{4DDAC8F6-C4CA-4E43-915F-6D109E43204F}"/>
                </a:ext>
              </a:extLst>
            </p:cNvPr>
            <p:cNvSpPr txBox="1"/>
            <p:nvPr/>
          </p:nvSpPr>
          <p:spPr>
            <a:xfrm>
              <a:off x="1299814" y="4818669"/>
              <a:ext cx="1159035" cy="307777"/>
            </a:xfrm>
            <a:prstGeom prst="rect">
              <a:avLst/>
            </a:prstGeom>
            <a:noFill/>
          </p:spPr>
          <p:txBody>
            <a:bodyPr wrap="none" rtlCol="0">
              <a:spAutoFit/>
            </a:bodyPr>
            <a:lstStyle/>
            <a:p>
              <a:r>
                <a:rPr lang="de-DE" sz="1400" dirty="0"/>
                <a:t>Verbraucher</a:t>
              </a:r>
            </a:p>
          </p:txBody>
        </p:sp>
      </p:grpSp>
      <p:sp>
        <p:nvSpPr>
          <p:cNvPr id="217" name="Ellipse 216">
            <a:extLst>
              <a:ext uri="{FF2B5EF4-FFF2-40B4-BE49-F238E27FC236}">
                <a16:creationId xmlns:a16="http://schemas.microsoft.com/office/drawing/2014/main" id="{58EF9EED-D9D8-4D52-867E-C27DCBD051C9}"/>
              </a:ext>
            </a:extLst>
          </p:cNvPr>
          <p:cNvSpPr/>
          <p:nvPr/>
        </p:nvSpPr>
        <p:spPr bwMode="auto">
          <a:xfrm>
            <a:off x="4051579"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0" name="Ellipse 219">
            <a:extLst>
              <a:ext uri="{FF2B5EF4-FFF2-40B4-BE49-F238E27FC236}">
                <a16:creationId xmlns:a16="http://schemas.microsoft.com/office/drawing/2014/main" id="{7E7712D0-D0C3-44B9-9FB8-BD4D974B3712}"/>
              </a:ext>
            </a:extLst>
          </p:cNvPr>
          <p:cNvSpPr/>
          <p:nvPr/>
        </p:nvSpPr>
        <p:spPr bwMode="auto">
          <a:xfrm>
            <a:off x="374545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1" name="Ellipse 220">
            <a:extLst>
              <a:ext uri="{FF2B5EF4-FFF2-40B4-BE49-F238E27FC236}">
                <a16:creationId xmlns:a16="http://schemas.microsoft.com/office/drawing/2014/main" id="{68EA074B-2E40-454F-AC17-803097664517}"/>
              </a:ext>
            </a:extLst>
          </p:cNvPr>
          <p:cNvSpPr/>
          <p:nvPr/>
        </p:nvSpPr>
        <p:spPr bwMode="auto">
          <a:xfrm>
            <a:off x="343130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2" name="Ellipse 221">
            <a:extLst>
              <a:ext uri="{FF2B5EF4-FFF2-40B4-BE49-F238E27FC236}">
                <a16:creationId xmlns:a16="http://schemas.microsoft.com/office/drawing/2014/main" id="{D951049D-D9C5-4C01-A8DE-962588A1C4AA}"/>
              </a:ext>
            </a:extLst>
          </p:cNvPr>
          <p:cNvSpPr/>
          <p:nvPr/>
        </p:nvSpPr>
        <p:spPr bwMode="auto">
          <a:xfrm>
            <a:off x="321916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3" name="Ellipse 222">
            <a:extLst>
              <a:ext uri="{FF2B5EF4-FFF2-40B4-BE49-F238E27FC236}">
                <a16:creationId xmlns:a16="http://schemas.microsoft.com/office/drawing/2014/main" id="{388769B1-EBE5-401D-B4D4-227DF21AFA3E}"/>
              </a:ext>
            </a:extLst>
          </p:cNvPr>
          <p:cNvSpPr/>
          <p:nvPr/>
        </p:nvSpPr>
        <p:spPr bwMode="auto">
          <a:xfrm>
            <a:off x="311778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4" name="Ellipse 223">
            <a:extLst>
              <a:ext uri="{FF2B5EF4-FFF2-40B4-BE49-F238E27FC236}">
                <a16:creationId xmlns:a16="http://schemas.microsoft.com/office/drawing/2014/main" id="{BE56FE1A-2BE6-4E67-94BE-41592FEDE018}"/>
              </a:ext>
            </a:extLst>
          </p:cNvPr>
          <p:cNvSpPr/>
          <p:nvPr/>
        </p:nvSpPr>
        <p:spPr bwMode="auto">
          <a:xfrm>
            <a:off x="281038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5" name="Ellipse 224">
            <a:extLst>
              <a:ext uri="{FF2B5EF4-FFF2-40B4-BE49-F238E27FC236}">
                <a16:creationId xmlns:a16="http://schemas.microsoft.com/office/drawing/2014/main" id="{70027FB9-0F7E-4BC3-8D99-1CDD713A03B5}"/>
              </a:ext>
            </a:extLst>
          </p:cNvPr>
          <p:cNvSpPr/>
          <p:nvPr/>
        </p:nvSpPr>
        <p:spPr bwMode="auto">
          <a:xfrm>
            <a:off x="2496154"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2" name="Textfeld 211">
            <a:extLst>
              <a:ext uri="{FF2B5EF4-FFF2-40B4-BE49-F238E27FC236}">
                <a16:creationId xmlns:a16="http://schemas.microsoft.com/office/drawing/2014/main" id="{FE78803E-6673-414B-BD0E-E828AAD3F3B0}"/>
              </a:ext>
            </a:extLst>
          </p:cNvPr>
          <p:cNvSpPr txBox="1"/>
          <p:nvPr/>
        </p:nvSpPr>
        <p:spPr>
          <a:xfrm>
            <a:off x="2096542" y="5375140"/>
            <a:ext cx="691215" cy="307777"/>
          </a:xfrm>
          <a:prstGeom prst="rect">
            <a:avLst/>
          </a:prstGeom>
          <a:noFill/>
        </p:spPr>
        <p:txBody>
          <a:bodyPr wrap="none" rtlCol="0">
            <a:spAutoFit/>
          </a:bodyPr>
          <a:lstStyle/>
          <a:p>
            <a:r>
              <a:rPr lang="de-DE" sz="1400" dirty="0">
                <a:solidFill>
                  <a:srgbClr val="3333FF"/>
                </a:solidFill>
              </a:rPr>
              <a:t>vorher</a:t>
            </a:r>
          </a:p>
        </p:txBody>
      </p:sp>
      <p:cxnSp>
        <p:nvCxnSpPr>
          <p:cNvPr id="216" name="Gerade Verbindung mit Pfeil 215">
            <a:extLst>
              <a:ext uri="{FF2B5EF4-FFF2-40B4-BE49-F238E27FC236}">
                <a16:creationId xmlns:a16="http://schemas.microsoft.com/office/drawing/2014/main" id="{4198434C-EB8D-4AE6-8094-7E4479733CFF}"/>
              </a:ext>
            </a:extLst>
          </p:cNvPr>
          <p:cNvCxnSpPr/>
          <p:nvPr/>
        </p:nvCxnSpPr>
        <p:spPr bwMode="auto">
          <a:xfrm>
            <a:off x="2831048" y="3157456"/>
            <a:ext cx="0" cy="46973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7" name="Textfeld 226">
            <a:extLst>
              <a:ext uri="{FF2B5EF4-FFF2-40B4-BE49-F238E27FC236}">
                <a16:creationId xmlns:a16="http://schemas.microsoft.com/office/drawing/2014/main" id="{5A8B5B1E-3DD1-469C-87D6-B3EDD1DBF012}"/>
              </a:ext>
            </a:extLst>
          </p:cNvPr>
          <p:cNvSpPr txBox="1"/>
          <p:nvPr/>
        </p:nvSpPr>
        <p:spPr>
          <a:xfrm>
            <a:off x="1896142" y="3871641"/>
            <a:ext cx="287258" cy="276999"/>
          </a:xfrm>
          <a:prstGeom prst="rect">
            <a:avLst/>
          </a:prstGeom>
          <a:noFill/>
        </p:spPr>
        <p:txBody>
          <a:bodyPr wrap="none" rtlCol="0">
            <a:spAutoFit/>
          </a:bodyPr>
          <a:lstStyle/>
          <a:p>
            <a:r>
              <a:rPr lang="de-DE" sz="1200" dirty="0"/>
              <a:t>E</a:t>
            </a:r>
          </a:p>
        </p:txBody>
      </p:sp>
      <p:sp>
        <p:nvSpPr>
          <p:cNvPr id="231" name="Textfeld 230">
            <a:extLst>
              <a:ext uri="{FF2B5EF4-FFF2-40B4-BE49-F238E27FC236}">
                <a16:creationId xmlns:a16="http://schemas.microsoft.com/office/drawing/2014/main" id="{AB6C1E3B-9CBA-4527-95E4-D78238A16B17}"/>
              </a:ext>
            </a:extLst>
          </p:cNvPr>
          <p:cNvSpPr txBox="1"/>
          <p:nvPr/>
        </p:nvSpPr>
        <p:spPr>
          <a:xfrm>
            <a:off x="2543790" y="3225212"/>
            <a:ext cx="287258" cy="276999"/>
          </a:xfrm>
          <a:prstGeom prst="rect">
            <a:avLst/>
          </a:prstGeom>
          <a:noFill/>
        </p:spPr>
        <p:txBody>
          <a:bodyPr wrap="none" rtlCol="0">
            <a:spAutoFit/>
          </a:bodyPr>
          <a:lstStyle/>
          <a:p>
            <a:r>
              <a:rPr lang="de-DE" sz="1200" dirty="0"/>
              <a:t>B</a:t>
            </a:r>
          </a:p>
        </p:txBody>
      </p:sp>
      <p:sp>
        <p:nvSpPr>
          <p:cNvPr id="232" name="Textfeld 231">
            <a:extLst>
              <a:ext uri="{FF2B5EF4-FFF2-40B4-BE49-F238E27FC236}">
                <a16:creationId xmlns:a16="http://schemas.microsoft.com/office/drawing/2014/main" id="{BC12BE89-3C03-4A07-BC3D-6A84D04F0A8B}"/>
              </a:ext>
            </a:extLst>
          </p:cNvPr>
          <p:cNvSpPr txBox="1"/>
          <p:nvPr/>
        </p:nvSpPr>
        <p:spPr>
          <a:xfrm>
            <a:off x="2710111" y="2567539"/>
            <a:ext cx="269626" cy="276999"/>
          </a:xfrm>
          <a:prstGeom prst="rect">
            <a:avLst/>
          </a:prstGeom>
          <a:noFill/>
        </p:spPr>
        <p:txBody>
          <a:bodyPr wrap="none" rtlCol="0">
            <a:spAutoFit/>
          </a:bodyPr>
          <a:lstStyle/>
          <a:p>
            <a:r>
              <a:rPr lang="de-DE" sz="1200" dirty="0"/>
              <a:t>L</a:t>
            </a:r>
          </a:p>
        </p:txBody>
      </p:sp>
      <p:sp>
        <p:nvSpPr>
          <p:cNvPr id="233" name="Textfeld 232">
            <a:extLst>
              <a:ext uri="{FF2B5EF4-FFF2-40B4-BE49-F238E27FC236}">
                <a16:creationId xmlns:a16="http://schemas.microsoft.com/office/drawing/2014/main" id="{5824BBE2-F95E-43A5-88AD-EB8E58713630}"/>
              </a:ext>
            </a:extLst>
          </p:cNvPr>
          <p:cNvSpPr txBox="1"/>
          <p:nvPr/>
        </p:nvSpPr>
        <p:spPr>
          <a:xfrm>
            <a:off x="653604" y="5332097"/>
            <a:ext cx="1539652" cy="830997"/>
          </a:xfrm>
          <a:prstGeom prst="rect">
            <a:avLst/>
          </a:prstGeom>
          <a:noFill/>
        </p:spPr>
        <p:txBody>
          <a:bodyPr wrap="none" rtlCol="0">
            <a:spAutoFit/>
          </a:bodyPr>
          <a:lstStyle/>
          <a:p>
            <a:r>
              <a:rPr lang="de-DE" sz="1200" dirty="0"/>
              <a:t>B: Bezug</a:t>
            </a:r>
          </a:p>
          <a:p>
            <a:r>
              <a:rPr lang="de-DE" sz="1200" dirty="0"/>
              <a:t>E: Erzeugung</a:t>
            </a:r>
          </a:p>
          <a:p>
            <a:r>
              <a:rPr lang="de-DE" sz="1200" dirty="0"/>
              <a:t>L: Lieferung</a:t>
            </a:r>
          </a:p>
          <a:p>
            <a:r>
              <a:rPr lang="de-DE" sz="1200" dirty="0"/>
              <a:t>WR: Wechselrichter</a:t>
            </a:r>
          </a:p>
        </p:txBody>
      </p:sp>
      <p:cxnSp>
        <p:nvCxnSpPr>
          <p:cNvPr id="236" name="Gerade Verbindung mit Pfeil 235">
            <a:extLst>
              <a:ext uri="{FF2B5EF4-FFF2-40B4-BE49-F238E27FC236}">
                <a16:creationId xmlns:a16="http://schemas.microsoft.com/office/drawing/2014/main" id="{7A610FA3-68E8-4383-B525-957B6451D856}"/>
              </a:ext>
            </a:extLst>
          </p:cNvPr>
          <p:cNvCxnSpPr/>
          <p:nvPr/>
        </p:nvCxnSpPr>
        <p:spPr bwMode="auto">
          <a:xfrm>
            <a:off x="2635554" y="2896931"/>
            <a:ext cx="399747"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0" name="Textfeld 129">
            <a:extLst>
              <a:ext uri="{FF2B5EF4-FFF2-40B4-BE49-F238E27FC236}">
                <a16:creationId xmlns:a16="http://schemas.microsoft.com/office/drawing/2014/main" id="{0B688A21-67EF-4A04-9189-57BFF74520C5}"/>
              </a:ext>
            </a:extLst>
          </p:cNvPr>
          <p:cNvSpPr txBox="1"/>
          <p:nvPr/>
        </p:nvSpPr>
        <p:spPr>
          <a:xfrm>
            <a:off x="752619" y="2932975"/>
            <a:ext cx="441146" cy="276999"/>
          </a:xfrm>
          <a:prstGeom prst="rect">
            <a:avLst/>
          </a:prstGeom>
          <a:noFill/>
        </p:spPr>
        <p:txBody>
          <a:bodyPr wrap="none" rtlCol="0">
            <a:spAutoFit/>
          </a:bodyPr>
          <a:lstStyle/>
          <a:p>
            <a:r>
              <a:rPr lang="de-DE" sz="1200" dirty="0"/>
              <a:t>WR</a:t>
            </a:r>
          </a:p>
        </p:txBody>
      </p:sp>
      <p:grpSp>
        <p:nvGrpSpPr>
          <p:cNvPr id="2" name="Gruppieren 1">
            <a:extLst>
              <a:ext uri="{FF2B5EF4-FFF2-40B4-BE49-F238E27FC236}">
                <a16:creationId xmlns:a16="http://schemas.microsoft.com/office/drawing/2014/main" id="{DC83D414-72CE-4324-9198-A8EB0AABFDD4}"/>
              </a:ext>
            </a:extLst>
          </p:cNvPr>
          <p:cNvGrpSpPr/>
          <p:nvPr/>
        </p:nvGrpSpPr>
        <p:grpSpPr>
          <a:xfrm>
            <a:off x="5121505" y="999824"/>
            <a:ext cx="4411744" cy="4683093"/>
            <a:chOff x="5121505" y="999824"/>
            <a:chExt cx="4411744" cy="4683093"/>
          </a:xfrm>
        </p:grpSpPr>
        <p:grpSp>
          <p:nvGrpSpPr>
            <p:cNvPr id="241" name="Gruppieren 240">
              <a:extLst>
                <a:ext uri="{FF2B5EF4-FFF2-40B4-BE49-F238E27FC236}">
                  <a16:creationId xmlns:a16="http://schemas.microsoft.com/office/drawing/2014/main" id="{ABC62CC3-52E7-4FB9-B6AA-223122B5D7FB}"/>
                </a:ext>
              </a:extLst>
            </p:cNvPr>
            <p:cNvGrpSpPr/>
            <p:nvPr/>
          </p:nvGrpSpPr>
          <p:grpSpPr>
            <a:xfrm>
              <a:off x="5121505" y="999824"/>
              <a:ext cx="4411744" cy="4683093"/>
              <a:chOff x="5121505" y="999824"/>
              <a:chExt cx="4411744" cy="4683093"/>
            </a:xfrm>
          </p:grpSpPr>
          <p:grpSp>
            <p:nvGrpSpPr>
              <p:cNvPr id="234" name="Gruppieren 233">
                <a:extLst>
                  <a:ext uri="{FF2B5EF4-FFF2-40B4-BE49-F238E27FC236}">
                    <a16:creationId xmlns:a16="http://schemas.microsoft.com/office/drawing/2014/main" id="{37095CE1-A51B-4112-954F-1F5DC6055719}"/>
                  </a:ext>
                </a:extLst>
              </p:cNvPr>
              <p:cNvGrpSpPr/>
              <p:nvPr/>
            </p:nvGrpSpPr>
            <p:grpSpPr>
              <a:xfrm>
                <a:off x="5121505" y="999824"/>
                <a:ext cx="4411744" cy="4683093"/>
                <a:chOff x="5121505" y="999824"/>
                <a:chExt cx="4411744" cy="4683093"/>
              </a:xfrm>
            </p:grpSpPr>
            <p:grpSp>
              <p:nvGrpSpPr>
                <p:cNvPr id="226" name="Gruppieren 225">
                  <a:extLst>
                    <a:ext uri="{FF2B5EF4-FFF2-40B4-BE49-F238E27FC236}">
                      <a16:creationId xmlns:a16="http://schemas.microsoft.com/office/drawing/2014/main" id="{F36E4005-5710-4EEB-BF20-1BA10963A2BE}"/>
                    </a:ext>
                  </a:extLst>
                </p:cNvPr>
                <p:cNvGrpSpPr/>
                <p:nvPr/>
              </p:nvGrpSpPr>
              <p:grpSpPr>
                <a:xfrm>
                  <a:off x="5121505" y="999824"/>
                  <a:ext cx="4411744" cy="4683093"/>
                  <a:chOff x="5121505" y="999824"/>
                  <a:chExt cx="4411744" cy="4683093"/>
                </a:xfrm>
              </p:grpSpPr>
              <p:pic>
                <p:nvPicPr>
                  <p:cNvPr id="147" name="Grafik 146" descr="Ein Bild, das drinnen, Zähler, weiß, sitzend enthält.&#10;&#10;Automatisch generierte Beschreibung">
                    <a:extLst>
                      <a:ext uri="{FF2B5EF4-FFF2-40B4-BE49-F238E27FC236}">
                        <a16:creationId xmlns:a16="http://schemas.microsoft.com/office/drawing/2014/main" id="{99087EE5-6C5F-41D7-BA64-8D8E640D8F39}"/>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6366382" y="3258514"/>
                    <a:ext cx="803523" cy="537681"/>
                  </a:xfrm>
                  <a:prstGeom prst="rect">
                    <a:avLst/>
                  </a:prstGeom>
                </p:spPr>
              </p:pic>
              <p:pic>
                <p:nvPicPr>
                  <p:cNvPr id="149" name="Grafik 148" descr="Ein Bild, das Monitor, Bildschirm, Elektronik, Fernsehen enthält.&#10;&#10;Automatisch generierte Beschreibung">
                    <a:extLst>
                      <a:ext uri="{FF2B5EF4-FFF2-40B4-BE49-F238E27FC236}">
                        <a16:creationId xmlns:a16="http://schemas.microsoft.com/office/drawing/2014/main" id="{3FE2353F-9CBC-47C7-94E5-1D6645F90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373" y="3182142"/>
                    <a:ext cx="673669" cy="673669"/>
                  </a:xfrm>
                  <a:prstGeom prst="rect">
                    <a:avLst/>
                  </a:prstGeom>
                </p:spPr>
              </p:pic>
              <p:pic>
                <p:nvPicPr>
                  <p:cNvPr id="150" name="Grafik 149" descr="Ein Bild, das Kamera enthält.&#10;&#10;Automatisch generierte Beschreibung">
                    <a:extLst>
                      <a:ext uri="{FF2B5EF4-FFF2-40B4-BE49-F238E27FC236}">
                        <a16:creationId xmlns:a16="http://schemas.microsoft.com/office/drawing/2014/main" id="{500270B3-1B44-4014-B41C-BA484067073B}"/>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192997" y="4270414"/>
                    <a:ext cx="289206" cy="495964"/>
                  </a:xfrm>
                  <a:prstGeom prst="rect">
                    <a:avLst/>
                  </a:prstGeom>
                </p:spPr>
              </p:pic>
              <p:pic>
                <p:nvPicPr>
                  <p:cNvPr id="151" name="Grafik 150" descr="Ein Bild, das Kamera enthält.&#10;&#10;Automatisch generierte Beschreibung">
                    <a:extLst>
                      <a:ext uri="{FF2B5EF4-FFF2-40B4-BE49-F238E27FC236}">
                        <a16:creationId xmlns:a16="http://schemas.microsoft.com/office/drawing/2014/main" id="{B854B504-F64B-4EA7-8AD7-588A8F39B7F8}"/>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504295" y="4270414"/>
                    <a:ext cx="289206" cy="495964"/>
                  </a:xfrm>
                  <a:prstGeom prst="rect">
                    <a:avLst/>
                  </a:prstGeom>
                </p:spPr>
              </p:pic>
              <p:pic>
                <p:nvPicPr>
                  <p:cNvPr id="152" name="Grafik 151" descr="Ein Bild, das Kamera enthält.&#10;&#10;Automatisch generierte Beschreibung">
                    <a:extLst>
                      <a:ext uri="{FF2B5EF4-FFF2-40B4-BE49-F238E27FC236}">
                        <a16:creationId xmlns:a16="http://schemas.microsoft.com/office/drawing/2014/main" id="{E85CB25C-D482-4866-890D-839B86856E3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815593" y="4270414"/>
                    <a:ext cx="289206" cy="495964"/>
                  </a:xfrm>
                  <a:prstGeom prst="rect">
                    <a:avLst/>
                  </a:prstGeom>
                </p:spPr>
              </p:pic>
              <p:pic>
                <p:nvPicPr>
                  <p:cNvPr id="153" name="Grafik 152" descr="Ein Bild, das Kamera enthält.&#10;&#10;Automatisch generierte Beschreibung">
                    <a:extLst>
                      <a:ext uri="{FF2B5EF4-FFF2-40B4-BE49-F238E27FC236}">
                        <a16:creationId xmlns:a16="http://schemas.microsoft.com/office/drawing/2014/main" id="{0941CAC8-2383-4F89-BB9E-3D2530D37C84}"/>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126891" y="4270414"/>
                    <a:ext cx="289206" cy="495964"/>
                  </a:xfrm>
                  <a:prstGeom prst="rect">
                    <a:avLst/>
                  </a:prstGeom>
                </p:spPr>
              </p:pic>
              <p:pic>
                <p:nvPicPr>
                  <p:cNvPr id="154" name="Grafik 153" descr="Ein Bild, das Kamera enthält.&#10;&#10;Automatisch generierte Beschreibung">
                    <a:extLst>
                      <a:ext uri="{FF2B5EF4-FFF2-40B4-BE49-F238E27FC236}">
                        <a16:creationId xmlns:a16="http://schemas.microsoft.com/office/drawing/2014/main" id="{86EF9A87-87A5-402A-A611-A587CDEA53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438189" y="4270414"/>
                    <a:ext cx="289206" cy="495964"/>
                  </a:xfrm>
                  <a:prstGeom prst="rect">
                    <a:avLst/>
                  </a:prstGeom>
                </p:spPr>
              </p:pic>
              <p:pic>
                <p:nvPicPr>
                  <p:cNvPr id="155" name="Grafik 154" descr="Ein Bild, das Kamera enthält.&#10;&#10;Automatisch generierte Beschreibung">
                    <a:extLst>
                      <a:ext uri="{FF2B5EF4-FFF2-40B4-BE49-F238E27FC236}">
                        <a16:creationId xmlns:a16="http://schemas.microsoft.com/office/drawing/2014/main" id="{CDF2C03E-FB34-412D-88C6-49B005916E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749488" y="4270414"/>
                    <a:ext cx="289206" cy="495964"/>
                  </a:xfrm>
                  <a:prstGeom prst="rect">
                    <a:avLst/>
                  </a:prstGeom>
                </p:spPr>
              </p:pic>
              <p:sp>
                <p:nvSpPr>
                  <p:cNvPr id="156" name="Rechteck 155">
                    <a:extLst>
                      <a:ext uri="{FF2B5EF4-FFF2-40B4-BE49-F238E27FC236}">
                        <a16:creationId xmlns:a16="http://schemas.microsoft.com/office/drawing/2014/main" id="{6759B1DF-1494-4805-8CCF-9400D510131B}"/>
                      </a:ext>
                    </a:extLst>
                  </p:cNvPr>
                  <p:cNvSpPr/>
                  <p:nvPr/>
                </p:nvSpPr>
                <p:spPr bwMode="auto">
                  <a:xfrm>
                    <a:off x="54985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7" name="Rechteck 156">
                    <a:extLst>
                      <a:ext uri="{FF2B5EF4-FFF2-40B4-BE49-F238E27FC236}">
                        <a16:creationId xmlns:a16="http://schemas.microsoft.com/office/drawing/2014/main" id="{53CEF79B-ED6D-4F37-A246-F51BE250B452}"/>
                      </a:ext>
                    </a:extLst>
                  </p:cNvPr>
                  <p:cNvSpPr/>
                  <p:nvPr/>
                </p:nvSpPr>
                <p:spPr bwMode="auto">
                  <a:xfrm>
                    <a:off x="51215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8" name="Gerader Verbinder 157">
                    <a:extLst>
                      <a:ext uri="{FF2B5EF4-FFF2-40B4-BE49-F238E27FC236}">
                        <a16:creationId xmlns:a16="http://schemas.microsoft.com/office/drawing/2014/main" id="{75BCB5F9-9EF3-4F19-B424-9EE0486DE668}"/>
                      </a:ext>
                    </a:extLst>
                  </p:cNvPr>
                  <p:cNvCxnSpPr>
                    <a:cxnSpLocks/>
                  </p:cNvCxnSpPr>
                  <p:nvPr/>
                </p:nvCxnSpPr>
                <p:spPr bwMode="auto">
                  <a:xfrm flipV="1">
                    <a:off x="7670950" y="1197204"/>
                    <a:ext cx="907526"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9" name="Grafik 158" descr="Ein Bild, das sitzend, Gebäude, groß, Wasser enthält.&#10;&#10;Automatisch generierte Beschreibung">
                    <a:extLst>
                      <a:ext uri="{FF2B5EF4-FFF2-40B4-BE49-F238E27FC236}">
                        <a16:creationId xmlns:a16="http://schemas.microsoft.com/office/drawing/2014/main" id="{49925B4B-3CA0-4575-9A3E-48DC6F10F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7567" y="1126231"/>
                    <a:ext cx="2127425" cy="1294961"/>
                  </a:xfrm>
                  <a:prstGeom prst="rect">
                    <a:avLst/>
                  </a:prstGeom>
                </p:spPr>
              </p:pic>
              <p:cxnSp>
                <p:nvCxnSpPr>
                  <p:cNvPr id="160" name="Gerader Verbinder 159">
                    <a:extLst>
                      <a:ext uri="{FF2B5EF4-FFF2-40B4-BE49-F238E27FC236}">
                        <a16:creationId xmlns:a16="http://schemas.microsoft.com/office/drawing/2014/main" id="{040EF78B-49B1-4908-88AF-5AD96DD07DF0}"/>
                      </a:ext>
                    </a:extLst>
                  </p:cNvPr>
                  <p:cNvCxnSpPr>
                    <a:cxnSpLocks/>
                  </p:cNvCxnSpPr>
                  <p:nvPr/>
                </p:nvCxnSpPr>
                <p:spPr bwMode="auto">
                  <a:xfrm>
                    <a:off x="8165759" y="1192490"/>
                    <a:ext cx="0" cy="192528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3BE97B9F-9266-47DB-B4F1-34950C6ECD16}"/>
                      </a:ext>
                    </a:extLst>
                  </p:cNvPr>
                  <p:cNvCxnSpPr>
                    <a:endCxn id="149" idx="0"/>
                  </p:cNvCxnSpPr>
                  <p:nvPr/>
                </p:nvCxnSpPr>
                <p:spPr bwMode="auto">
                  <a:xfrm>
                    <a:off x="59560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72A6C28A-03DC-4E6B-9921-D1C650A488EF}"/>
                      </a:ext>
                    </a:extLst>
                  </p:cNvPr>
                  <p:cNvCxnSpPr/>
                  <p:nvPr/>
                </p:nvCxnSpPr>
                <p:spPr bwMode="auto">
                  <a:xfrm>
                    <a:off x="61163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E3DACDC5-B761-48C3-94B1-47FBDD0FA3E5}"/>
                      </a:ext>
                    </a:extLst>
                  </p:cNvPr>
                  <p:cNvCxnSpPr/>
                  <p:nvPr/>
                </p:nvCxnSpPr>
                <p:spPr bwMode="auto">
                  <a:xfrm>
                    <a:off x="6637020" y="4147795"/>
                    <a:ext cx="2401674"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7DA34104-9B93-4C34-8414-01DB2E8BDD5C}"/>
                      </a:ext>
                    </a:extLst>
                  </p:cNvPr>
                  <p:cNvCxnSpPr/>
                  <p:nvPr/>
                </p:nvCxnSpPr>
                <p:spPr bwMode="auto">
                  <a:xfrm>
                    <a:off x="73630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r Verbinder 164">
                    <a:extLst>
                      <a:ext uri="{FF2B5EF4-FFF2-40B4-BE49-F238E27FC236}">
                        <a16:creationId xmlns:a16="http://schemas.microsoft.com/office/drawing/2014/main" id="{6C707990-75E6-4AE8-869C-7C176DE8E85B}"/>
                      </a:ext>
                    </a:extLst>
                  </p:cNvPr>
                  <p:cNvCxnSpPr/>
                  <p:nvPr/>
                </p:nvCxnSpPr>
                <p:spPr bwMode="auto">
                  <a:xfrm>
                    <a:off x="76741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8DEDCB0F-3E03-4F68-8980-349BB2E9FABC}"/>
                      </a:ext>
                    </a:extLst>
                  </p:cNvPr>
                  <p:cNvCxnSpPr/>
                  <p:nvPr/>
                </p:nvCxnSpPr>
                <p:spPr bwMode="auto">
                  <a:xfrm>
                    <a:off x="79852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r Verbinder 166">
                    <a:extLst>
                      <a:ext uri="{FF2B5EF4-FFF2-40B4-BE49-F238E27FC236}">
                        <a16:creationId xmlns:a16="http://schemas.microsoft.com/office/drawing/2014/main" id="{35F4C8E7-8D77-4B4C-886F-827BDB7260C1}"/>
                      </a:ext>
                    </a:extLst>
                  </p:cNvPr>
                  <p:cNvCxnSpPr/>
                  <p:nvPr/>
                </p:nvCxnSpPr>
                <p:spPr bwMode="auto">
                  <a:xfrm>
                    <a:off x="82963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1EB3F78E-902D-4B99-8495-14889DB4D996}"/>
                      </a:ext>
                    </a:extLst>
                  </p:cNvPr>
                  <p:cNvCxnSpPr/>
                  <p:nvPr/>
                </p:nvCxnSpPr>
                <p:spPr bwMode="auto">
                  <a:xfrm>
                    <a:off x="86075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BAF5C8F9-C3A3-4F2B-8DE7-7D6EFBB69687}"/>
                      </a:ext>
                    </a:extLst>
                  </p:cNvPr>
                  <p:cNvCxnSpPr/>
                  <p:nvPr/>
                </p:nvCxnSpPr>
                <p:spPr bwMode="auto">
                  <a:xfrm>
                    <a:off x="89186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3B43B77E-FA06-4296-BD58-00BA407B414F}"/>
                      </a:ext>
                    </a:extLst>
                  </p:cNvPr>
                  <p:cNvCxnSpPr/>
                  <p:nvPr/>
                </p:nvCxnSpPr>
                <p:spPr bwMode="auto">
                  <a:xfrm>
                    <a:off x="73630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Gerader Verbinder 170">
                    <a:extLst>
                      <a:ext uri="{FF2B5EF4-FFF2-40B4-BE49-F238E27FC236}">
                        <a16:creationId xmlns:a16="http://schemas.microsoft.com/office/drawing/2014/main" id="{A71726A6-62E6-4EB5-ADBC-AC36BBBC5B4F}"/>
                      </a:ext>
                    </a:extLst>
                  </p:cNvPr>
                  <p:cNvCxnSpPr/>
                  <p:nvPr/>
                </p:nvCxnSpPr>
                <p:spPr bwMode="auto">
                  <a:xfrm>
                    <a:off x="76741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FBB8B52-4940-451B-848E-E87EF323960C}"/>
                      </a:ext>
                    </a:extLst>
                  </p:cNvPr>
                  <p:cNvCxnSpPr/>
                  <p:nvPr/>
                </p:nvCxnSpPr>
                <p:spPr bwMode="auto">
                  <a:xfrm>
                    <a:off x="79852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Gerader Verbinder 172">
                    <a:extLst>
                      <a:ext uri="{FF2B5EF4-FFF2-40B4-BE49-F238E27FC236}">
                        <a16:creationId xmlns:a16="http://schemas.microsoft.com/office/drawing/2014/main" id="{66007F8F-2D9D-49BF-B6D1-0EF0AA24D6E2}"/>
                      </a:ext>
                    </a:extLst>
                  </p:cNvPr>
                  <p:cNvCxnSpPr/>
                  <p:nvPr/>
                </p:nvCxnSpPr>
                <p:spPr bwMode="auto">
                  <a:xfrm>
                    <a:off x="82963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74566E89-9FAB-4223-9653-CA89CF836650}"/>
                      </a:ext>
                    </a:extLst>
                  </p:cNvPr>
                  <p:cNvCxnSpPr/>
                  <p:nvPr/>
                </p:nvCxnSpPr>
                <p:spPr bwMode="auto">
                  <a:xfrm>
                    <a:off x="86075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r Verbinder 174">
                    <a:extLst>
                      <a:ext uri="{FF2B5EF4-FFF2-40B4-BE49-F238E27FC236}">
                        <a16:creationId xmlns:a16="http://schemas.microsoft.com/office/drawing/2014/main" id="{036E4CE8-ACEA-49FA-8629-A320C539E8BB}"/>
                      </a:ext>
                    </a:extLst>
                  </p:cNvPr>
                  <p:cNvCxnSpPr/>
                  <p:nvPr/>
                </p:nvCxnSpPr>
                <p:spPr bwMode="auto">
                  <a:xfrm>
                    <a:off x="89186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F8996B0E-0613-417F-AB39-7A9670246BDB}"/>
                      </a:ext>
                    </a:extLst>
                  </p:cNvPr>
                  <p:cNvCxnSpPr/>
                  <p:nvPr/>
                </p:nvCxnSpPr>
                <p:spPr bwMode="auto">
                  <a:xfrm>
                    <a:off x="63918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4F726A1F-4FAA-4057-969D-25F0F97CE40B}"/>
                      </a:ext>
                    </a:extLst>
                  </p:cNvPr>
                  <p:cNvCxnSpPr>
                    <a:stCxn id="147" idx="3"/>
                  </p:cNvCxnSpPr>
                  <p:nvPr/>
                </p:nvCxnSpPr>
                <p:spPr bwMode="auto">
                  <a:xfrm flipH="1">
                    <a:off x="6765287" y="3929116"/>
                    <a:ext cx="2856" cy="215345"/>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Gerader Verbinder 178">
                    <a:extLst>
                      <a:ext uri="{FF2B5EF4-FFF2-40B4-BE49-F238E27FC236}">
                        <a16:creationId xmlns:a16="http://schemas.microsoft.com/office/drawing/2014/main" id="{D8EC90CC-9C27-4C09-AB39-FE9D8EA9E412}"/>
                      </a:ext>
                    </a:extLst>
                  </p:cNvPr>
                  <p:cNvCxnSpPr/>
                  <p:nvPr/>
                </p:nvCxnSpPr>
                <p:spPr bwMode="auto">
                  <a:xfrm>
                    <a:off x="67652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548008BD-5DD8-49E0-B484-66F80BDEA09D}"/>
                      </a:ext>
                    </a:extLst>
                  </p:cNvPr>
                  <p:cNvCxnSpPr/>
                  <p:nvPr/>
                </p:nvCxnSpPr>
                <p:spPr bwMode="auto">
                  <a:xfrm>
                    <a:off x="63820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Gerader Verbinder 180">
                    <a:extLst>
                      <a:ext uri="{FF2B5EF4-FFF2-40B4-BE49-F238E27FC236}">
                        <a16:creationId xmlns:a16="http://schemas.microsoft.com/office/drawing/2014/main" id="{FD9A6AA9-BF5E-4A0D-BEFF-1FF0968CA7EA}"/>
                      </a:ext>
                    </a:extLst>
                  </p:cNvPr>
                  <p:cNvCxnSpPr/>
                  <p:nvPr/>
                </p:nvCxnSpPr>
                <p:spPr bwMode="auto">
                  <a:xfrm>
                    <a:off x="61229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Gerader Verbinder 183">
                    <a:extLst>
                      <a:ext uri="{FF2B5EF4-FFF2-40B4-BE49-F238E27FC236}">
                        <a16:creationId xmlns:a16="http://schemas.microsoft.com/office/drawing/2014/main" id="{AD33C5EB-3F4C-44D7-A8B9-D1ECBE892F23}"/>
                      </a:ext>
                    </a:extLst>
                  </p:cNvPr>
                  <p:cNvCxnSpPr/>
                  <p:nvPr/>
                </p:nvCxnSpPr>
                <p:spPr bwMode="auto">
                  <a:xfrm>
                    <a:off x="8144530" y="3929116"/>
                    <a:ext cx="0"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 name="Ellipse 184">
                    <a:extLst>
                      <a:ext uri="{FF2B5EF4-FFF2-40B4-BE49-F238E27FC236}">
                        <a16:creationId xmlns:a16="http://schemas.microsoft.com/office/drawing/2014/main" id="{554F02CC-C817-4DF3-ABB0-9DC8BE237535}"/>
                      </a:ext>
                    </a:extLst>
                  </p:cNvPr>
                  <p:cNvSpPr/>
                  <p:nvPr/>
                </p:nvSpPr>
                <p:spPr bwMode="auto">
                  <a:xfrm>
                    <a:off x="8117134"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6" name="Ellipse 185">
                    <a:extLst>
                      <a:ext uri="{FF2B5EF4-FFF2-40B4-BE49-F238E27FC236}">
                        <a16:creationId xmlns:a16="http://schemas.microsoft.com/office/drawing/2014/main" id="{0E2F0131-31C3-4424-8820-CBE156D93448}"/>
                      </a:ext>
                    </a:extLst>
                  </p:cNvPr>
                  <p:cNvSpPr/>
                  <p:nvPr/>
                </p:nvSpPr>
                <p:spPr bwMode="auto">
                  <a:xfrm>
                    <a:off x="8137765"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7" name="Rechteck 186">
                    <a:extLst>
                      <a:ext uri="{FF2B5EF4-FFF2-40B4-BE49-F238E27FC236}">
                        <a16:creationId xmlns:a16="http://schemas.microsoft.com/office/drawing/2014/main" id="{03BB152F-F21D-49E2-A06B-93C91CF3A591}"/>
                      </a:ext>
                    </a:extLst>
                  </p:cNvPr>
                  <p:cNvSpPr/>
                  <p:nvPr/>
                </p:nvSpPr>
                <p:spPr bwMode="auto">
                  <a:xfrm>
                    <a:off x="72517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8" name="Rechteck 187">
                    <a:extLst>
                      <a:ext uri="{FF2B5EF4-FFF2-40B4-BE49-F238E27FC236}">
                        <a16:creationId xmlns:a16="http://schemas.microsoft.com/office/drawing/2014/main" id="{5FC193A5-F076-4526-BAA5-191B1BF0149C}"/>
                      </a:ext>
                    </a:extLst>
                  </p:cNvPr>
                  <p:cNvSpPr/>
                  <p:nvPr/>
                </p:nvSpPr>
                <p:spPr bwMode="auto">
                  <a:xfrm>
                    <a:off x="75628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Rechteck 188">
                    <a:extLst>
                      <a:ext uri="{FF2B5EF4-FFF2-40B4-BE49-F238E27FC236}">
                        <a16:creationId xmlns:a16="http://schemas.microsoft.com/office/drawing/2014/main" id="{FCE10842-EA82-4817-92D4-BE7D48B839A3}"/>
                      </a:ext>
                    </a:extLst>
                  </p:cNvPr>
                  <p:cNvSpPr/>
                  <p:nvPr/>
                </p:nvSpPr>
                <p:spPr bwMode="auto">
                  <a:xfrm>
                    <a:off x="78740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0" name="Rechteck 189">
                    <a:extLst>
                      <a:ext uri="{FF2B5EF4-FFF2-40B4-BE49-F238E27FC236}">
                        <a16:creationId xmlns:a16="http://schemas.microsoft.com/office/drawing/2014/main" id="{CEC35A45-FA2B-4834-9754-8EF33AC16ADD}"/>
                      </a:ext>
                    </a:extLst>
                  </p:cNvPr>
                  <p:cNvSpPr/>
                  <p:nvPr/>
                </p:nvSpPr>
                <p:spPr bwMode="auto">
                  <a:xfrm>
                    <a:off x="81851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1" name="Rechteck 190">
                    <a:extLst>
                      <a:ext uri="{FF2B5EF4-FFF2-40B4-BE49-F238E27FC236}">
                        <a16:creationId xmlns:a16="http://schemas.microsoft.com/office/drawing/2014/main" id="{D763236E-F1E5-4AAC-A001-63FE775A38C4}"/>
                      </a:ext>
                    </a:extLst>
                  </p:cNvPr>
                  <p:cNvSpPr/>
                  <p:nvPr/>
                </p:nvSpPr>
                <p:spPr bwMode="auto">
                  <a:xfrm>
                    <a:off x="84962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Rechteck 191">
                    <a:extLst>
                      <a:ext uri="{FF2B5EF4-FFF2-40B4-BE49-F238E27FC236}">
                        <a16:creationId xmlns:a16="http://schemas.microsoft.com/office/drawing/2014/main" id="{E5C909BE-3A70-40D2-B61F-A2133FA6F206}"/>
                      </a:ext>
                    </a:extLst>
                  </p:cNvPr>
                  <p:cNvSpPr/>
                  <p:nvPr/>
                </p:nvSpPr>
                <p:spPr bwMode="auto">
                  <a:xfrm>
                    <a:off x="88073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3" name="Textfeld 192">
                    <a:extLst>
                      <a:ext uri="{FF2B5EF4-FFF2-40B4-BE49-F238E27FC236}">
                        <a16:creationId xmlns:a16="http://schemas.microsoft.com/office/drawing/2014/main" id="{BB1ECF26-29C1-4644-8A10-7D4088DFEAA3}"/>
                      </a:ext>
                    </a:extLst>
                  </p:cNvPr>
                  <p:cNvSpPr txBox="1"/>
                  <p:nvPr/>
                </p:nvSpPr>
                <p:spPr>
                  <a:xfrm>
                    <a:off x="5914112" y="4728470"/>
                    <a:ext cx="184731" cy="461665"/>
                  </a:xfrm>
                  <a:prstGeom prst="rect">
                    <a:avLst/>
                  </a:prstGeom>
                  <a:noFill/>
                </p:spPr>
                <p:txBody>
                  <a:bodyPr wrap="none" rtlCol="0">
                    <a:spAutoFit/>
                  </a:bodyPr>
                  <a:lstStyle/>
                  <a:p>
                    <a:endParaRPr lang="de-DE" dirty="0"/>
                  </a:p>
                </p:txBody>
              </p:sp>
              <p:sp>
                <p:nvSpPr>
                  <p:cNvPr id="194" name="Textfeld 193">
                    <a:extLst>
                      <a:ext uri="{FF2B5EF4-FFF2-40B4-BE49-F238E27FC236}">
                        <a16:creationId xmlns:a16="http://schemas.microsoft.com/office/drawing/2014/main" id="{E2B643A0-83DD-461D-9AD3-DD76D311F747}"/>
                      </a:ext>
                    </a:extLst>
                  </p:cNvPr>
                  <p:cNvSpPr txBox="1"/>
                  <p:nvPr/>
                </p:nvSpPr>
                <p:spPr>
                  <a:xfrm>
                    <a:off x="8578476"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95" name="Textfeld 194">
                    <a:extLst>
                      <a:ext uri="{FF2B5EF4-FFF2-40B4-BE49-F238E27FC236}">
                        <a16:creationId xmlns:a16="http://schemas.microsoft.com/office/drawing/2014/main" id="{585DA26E-16AF-43D4-86E1-261EC97EFF7C}"/>
                      </a:ext>
                    </a:extLst>
                  </p:cNvPr>
                  <p:cNvSpPr txBox="1"/>
                  <p:nvPr/>
                </p:nvSpPr>
                <p:spPr>
                  <a:xfrm>
                    <a:off x="6138514" y="4818669"/>
                    <a:ext cx="1159035" cy="307777"/>
                  </a:xfrm>
                  <a:prstGeom prst="rect">
                    <a:avLst/>
                  </a:prstGeom>
                  <a:noFill/>
                </p:spPr>
                <p:txBody>
                  <a:bodyPr wrap="none" rtlCol="0">
                    <a:spAutoFit/>
                  </a:bodyPr>
                  <a:lstStyle/>
                  <a:p>
                    <a:r>
                      <a:rPr lang="de-DE" sz="1400" dirty="0"/>
                      <a:t>Verbraucher</a:t>
                    </a:r>
                  </a:p>
                </p:txBody>
              </p:sp>
              <p:sp>
                <p:nvSpPr>
                  <p:cNvPr id="202" name="Ellipse 201">
                    <a:extLst>
                      <a:ext uri="{FF2B5EF4-FFF2-40B4-BE49-F238E27FC236}">
                        <a16:creationId xmlns:a16="http://schemas.microsoft.com/office/drawing/2014/main" id="{3C2CBBD2-8FE6-4ADB-8604-75D7C753C269}"/>
                      </a:ext>
                    </a:extLst>
                  </p:cNvPr>
                  <p:cNvSpPr/>
                  <p:nvPr/>
                </p:nvSpPr>
                <p:spPr bwMode="auto">
                  <a:xfrm>
                    <a:off x="856823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3" name="Ellipse 202">
                    <a:extLst>
                      <a:ext uri="{FF2B5EF4-FFF2-40B4-BE49-F238E27FC236}">
                        <a16:creationId xmlns:a16="http://schemas.microsoft.com/office/drawing/2014/main" id="{2C29F5FF-57D0-4B2B-B46F-41E101FA39D4}"/>
                      </a:ext>
                    </a:extLst>
                  </p:cNvPr>
                  <p:cNvSpPr/>
                  <p:nvPr/>
                </p:nvSpPr>
                <p:spPr bwMode="auto">
                  <a:xfrm>
                    <a:off x="8886087"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4" name="Ellipse 203">
                    <a:extLst>
                      <a:ext uri="{FF2B5EF4-FFF2-40B4-BE49-F238E27FC236}">
                        <a16:creationId xmlns:a16="http://schemas.microsoft.com/office/drawing/2014/main" id="{01F41410-174E-483F-9B15-397C23985DD3}"/>
                      </a:ext>
                    </a:extLst>
                  </p:cNvPr>
                  <p:cNvSpPr/>
                  <p:nvPr/>
                </p:nvSpPr>
                <p:spPr bwMode="auto">
                  <a:xfrm>
                    <a:off x="7953929"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5" name="Ellipse 204">
                    <a:extLst>
                      <a:ext uri="{FF2B5EF4-FFF2-40B4-BE49-F238E27FC236}">
                        <a16:creationId xmlns:a16="http://schemas.microsoft.com/office/drawing/2014/main" id="{308074CA-2670-4C9F-A5BF-A8C6AF83003A}"/>
                      </a:ext>
                    </a:extLst>
                  </p:cNvPr>
                  <p:cNvSpPr/>
                  <p:nvPr/>
                </p:nvSpPr>
                <p:spPr bwMode="auto">
                  <a:xfrm>
                    <a:off x="8276008"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6" name="Ellipse 205">
                    <a:extLst>
                      <a:ext uri="{FF2B5EF4-FFF2-40B4-BE49-F238E27FC236}">
                        <a16:creationId xmlns:a16="http://schemas.microsoft.com/office/drawing/2014/main" id="{4A27D7E7-AFC5-4058-8392-29673856DD14}"/>
                      </a:ext>
                    </a:extLst>
                  </p:cNvPr>
                  <p:cNvSpPr/>
                  <p:nvPr/>
                </p:nvSpPr>
                <p:spPr bwMode="auto">
                  <a:xfrm>
                    <a:off x="7332031"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7" name="Ellipse 206">
                    <a:extLst>
                      <a:ext uri="{FF2B5EF4-FFF2-40B4-BE49-F238E27FC236}">
                        <a16:creationId xmlns:a16="http://schemas.microsoft.com/office/drawing/2014/main" id="{66CD3E2C-4963-4894-B197-4E88AEE39EFC}"/>
                      </a:ext>
                    </a:extLst>
                  </p:cNvPr>
                  <p:cNvSpPr/>
                  <p:nvPr/>
                </p:nvSpPr>
                <p:spPr bwMode="auto">
                  <a:xfrm>
                    <a:off x="764625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8" name="Ellipse 207">
                    <a:extLst>
                      <a:ext uri="{FF2B5EF4-FFF2-40B4-BE49-F238E27FC236}">
                        <a16:creationId xmlns:a16="http://schemas.microsoft.com/office/drawing/2014/main" id="{7E05AD28-93EA-4919-BA57-814E93E38D8B}"/>
                      </a:ext>
                    </a:extLst>
                  </p:cNvPr>
                  <p:cNvSpPr/>
                  <p:nvPr/>
                </p:nvSpPr>
                <p:spPr bwMode="auto">
                  <a:xfrm>
                    <a:off x="6736973" y="4115495"/>
                    <a:ext cx="56663" cy="56663"/>
                  </a:xfrm>
                  <a:prstGeom prst="ellipse">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220" name="Gerade Verbindung mit Pfeil 8219">
                    <a:extLst>
                      <a:ext uri="{FF2B5EF4-FFF2-40B4-BE49-F238E27FC236}">
                        <a16:creationId xmlns:a16="http://schemas.microsoft.com/office/drawing/2014/main" id="{B33EAC0B-5C82-4656-AE4C-6712814D4C4A}"/>
                      </a:ext>
                    </a:extLst>
                  </p:cNvPr>
                  <p:cNvCxnSpPr/>
                  <p:nvPr/>
                </p:nvCxnSpPr>
                <p:spPr bwMode="auto">
                  <a:xfrm>
                    <a:off x="7785382" y="3327400"/>
                    <a:ext cx="0" cy="469738"/>
                  </a:xfrm>
                  <a:prstGeom prst="straightConnector1">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 Verbindung mit Pfeil 210">
                    <a:extLst>
                      <a:ext uri="{FF2B5EF4-FFF2-40B4-BE49-F238E27FC236}">
                        <a16:creationId xmlns:a16="http://schemas.microsoft.com/office/drawing/2014/main" id="{FE972BC9-A8C6-45DA-A9C4-B2097E61D27E}"/>
                      </a:ext>
                    </a:extLst>
                  </p:cNvPr>
                  <p:cNvCxnSpPr/>
                  <p:nvPr/>
                </p:nvCxnSpPr>
                <p:spPr bwMode="auto">
                  <a:xfrm>
                    <a:off x="8568512" y="3327400"/>
                    <a:ext cx="0" cy="469738"/>
                  </a:xfrm>
                  <a:prstGeom prst="straightConnector1">
                    <a:avLst/>
                  </a:prstGeom>
                  <a:solidFill>
                    <a:srgbClr val="FF0000"/>
                  </a:solidFill>
                  <a:ln w="127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 name="Textfeld 212">
                    <a:extLst>
                      <a:ext uri="{FF2B5EF4-FFF2-40B4-BE49-F238E27FC236}">
                        <a16:creationId xmlns:a16="http://schemas.microsoft.com/office/drawing/2014/main" id="{0AD92690-CE3A-4F60-8F8E-E15DC2696AA2}"/>
                      </a:ext>
                    </a:extLst>
                  </p:cNvPr>
                  <p:cNvSpPr txBox="1"/>
                  <p:nvPr/>
                </p:nvSpPr>
                <p:spPr>
                  <a:xfrm>
                    <a:off x="7114292" y="5375140"/>
                    <a:ext cx="830677" cy="307777"/>
                  </a:xfrm>
                  <a:prstGeom prst="rect">
                    <a:avLst/>
                  </a:prstGeom>
                  <a:noFill/>
                </p:spPr>
                <p:txBody>
                  <a:bodyPr wrap="none" rtlCol="0">
                    <a:spAutoFit/>
                  </a:bodyPr>
                  <a:lstStyle/>
                  <a:p>
                    <a:r>
                      <a:rPr lang="de-DE" sz="1400" dirty="0">
                        <a:solidFill>
                          <a:srgbClr val="3333FF"/>
                        </a:solidFill>
                      </a:rPr>
                      <a:t>nachher</a:t>
                    </a:r>
                  </a:p>
                </p:txBody>
              </p:sp>
            </p:grpSp>
            <p:sp>
              <p:nvSpPr>
                <p:cNvPr id="228" name="Textfeld 227">
                  <a:extLst>
                    <a:ext uri="{FF2B5EF4-FFF2-40B4-BE49-F238E27FC236}">
                      <a16:creationId xmlns:a16="http://schemas.microsoft.com/office/drawing/2014/main" id="{605BA3A5-D65A-40C5-94C2-F3C1ECB40554}"/>
                    </a:ext>
                  </a:extLst>
                </p:cNvPr>
                <p:cNvSpPr txBox="1"/>
                <p:nvPr/>
              </p:nvSpPr>
              <p:spPr>
                <a:xfrm>
                  <a:off x="6733850" y="3871641"/>
                  <a:ext cx="287258" cy="276999"/>
                </a:xfrm>
                <a:prstGeom prst="rect">
                  <a:avLst/>
                </a:prstGeom>
                <a:noFill/>
              </p:spPr>
              <p:txBody>
                <a:bodyPr wrap="none" rtlCol="0">
                  <a:spAutoFit/>
                </a:bodyPr>
                <a:lstStyle/>
                <a:p>
                  <a:r>
                    <a:rPr lang="de-DE" sz="1200" dirty="0"/>
                    <a:t>E</a:t>
                  </a:r>
                </a:p>
              </p:txBody>
            </p:sp>
            <p:sp>
              <p:nvSpPr>
                <p:cNvPr id="229" name="Textfeld 228">
                  <a:extLst>
                    <a:ext uri="{FF2B5EF4-FFF2-40B4-BE49-F238E27FC236}">
                      <a16:creationId xmlns:a16="http://schemas.microsoft.com/office/drawing/2014/main" id="{0E8B6AFA-43CC-4560-B748-7C1C3F2F0BC2}"/>
                    </a:ext>
                  </a:extLst>
                </p:cNvPr>
                <p:cNvSpPr txBox="1"/>
                <p:nvPr/>
              </p:nvSpPr>
              <p:spPr>
                <a:xfrm>
                  <a:off x="7474254" y="3414738"/>
                  <a:ext cx="287258" cy="276999"/>
                </a:xfrm>
                <a:prstGeom prst="rect">
                  <a:avLst/>
                </a:prstGeom>
                <a:noFill/>
              </p:spPr>
              <p:txBody>
                <a:bodyPr wrap="square" rtlCol="0">
                  <a:spAutoFit/>
                </a:bodyPr>
                <a:lstStyle/>
                <a:p>
                  <a:r>
                    <a:rPr lang="de-DE" sz="1200" dirty="0">
                      <a:solidFill>
                        <a:srgbClr val="FF0000"/>
                      </a:solidFill>
                    </a:rPr>
                    <a:t>B</a:t>
                  </a:r>
                </a:p>
              </p:txBody>
            </p:sp>
            <p:sp>
              <p:nvSpPr>
                <p:cNvPr id="230" name="Textfeld 229">
                  <a:extLst>
                    <a:ext uri="{FF2B5EF4-FFF2-40B4-BE49-F238E27FC236}">
                      <a16:creationId xmlns:a16="http://schemas.microsoft.com/office/drawing/2014/main" id="{34AC8520-D9FA-4D5A-BFCD-031D4E78F4D7}"/>
                    </a:ext>
                  </a:extLst>
                </p:cNvPr>
                <p:cNvSpPr txBox="1"/>
                <p:nvPr/>
              </p:nvSpPr>
              <p:spPr>
                <a:xfrm>
                  <a:off x="8550868" y="3423769"/>
                  <a:ext cx="287258" cy="276999"/>
                </a:xfrm>
                <a:prstGeom prst="rect">
                  <a:avLst/>
                </a:prstGeom>
                <a:noFill/>
              </p:spPr>
              <p:txBody>
                <a:bodyPr wrap="square" rtlCol="0">
                  <a:spAutoFit/>
                </a:bodyPr>
                <a:lstStyle/>
                <a:p>
                  <a:r>
                    <a:rPr lang="de-DE" sz="1200" dirty="0">
                      <a:solidFill>
                        <a:srgbClr val="FF0000"/>
                      </a:solidFill>
                    </a:rPr>
                    <a:t>L</a:t>
                  </a:r>
                </a:p>
              </p:txBody>
            </p:sp>
          </p:grpSp>
          <p:pic>
            <p:nvPicPr>
              <p:cNvPr id="240" name="Grafik 239" descr="Ein Bild, das drinnen, sitzend, Zähler, Seite enthält.&#10;&#10;Automatisch generierte Beschreibung">
                <a:extLst>
                  <a:ext uri="{FF2B5EF4-FFF2-40B4-BE49-F238E27FC236}">
                    <a16:creationId xmlns:a16="http://schemas.microsoft.com/office/drawing/2014/main" id="{F018D92E-D1AF-4960-BCE3-856E992F5B20}"/>
                  </a:ext>
                </a:extLst>
              </p:cNvPr>
              <p:cNvPicPr>
                <a:picLocks noChangeAspect="1"/>
              </p:cNvPicPr>
              <p:nvPr/>
            </p:nvPicPr>
            <p:blipFill rotWithShape="1">
              <a:blip r:embed="rId8">
                <a:extLst>
                  <a:ext uri="{28A0092B-C50C-407E-A947-70E740481C1C}">
                    <a14:useLocalDpi xmlns:a14="http://schemas.microsoft.com/office/drawing/2010/main" val="0"/>
                  </a:ext>
                </a:extLst>
              </a:blip>
              <a:srcRect l="1300" t="16220" r="12214" b="4724"/>
              <a:stretch/>
            </p:blipFill>
            <p:spPr>
              <a:xfrm rot="5400000">
                <a:off x="7762494" y="3255550"/>
                <a:ext cx="797122" cy="546479"/>
              </a:xfrm>
              <a:prstGeom prst="rect">
                <a:avLst/>
              </a:prstGeom>
            </p:spPr>
          </p:pic>
        </p:grpSp>
        <p:sp>
          <p:nvSpPr>
            <p:cNvPr id="132" name="Textfeld 131">
              <a:extLst>
                <a:ext uri="{FF2B5EF4-FFF2-40B4-BE49-F238E27FC236}">
                  <a16:creationId xmlns:a16="http://schemas.microsoft.com/office/drawing/2014/main" id="{077056F8-5334-412C-878C-5935A1177A3A}"/>
                </a:ext>
              </a:extLst>
            </p:cNvPr>
            <p:cNvSpPr txBox="1"/>
            <p:nvPr/>
          </p:nvSpPr>
          <p:spPr>
            <a:xfrm>
              <a:off x="5575305" y="2956871"/>
              <a:ext cx="441146" cy="276999"/>
            </a:xfrm>
            <a:prstGeom prst="rect">
              <a:avLst/>
            </a:prstGeom>
            <a:noFill/>
          </p:spPr>
          <p:txBody>
            <a:bodyPr wrap="none" rtlCol="0">
              <a:spAutoFit/>
            </a:bodyPr>
            <a:lstStyle/>
            <a:p>
              <a:r>
                <a:rPr lang="de-DE" sz="1200" dirty="0"/>
                <a:t>WR</a:t>
              </a:r>
            </a:p>
          </p:txBody>
        </p:sp>
      </p:grpSp>
      <p:sp>
        <p:nvSpPr>
          <p:cNvPr id="133" name="Text Box 14">
            <a:extLst>
              <a:ext uri="{FF2B5EF4-FFF2-40B4-BE49-F238E27FC236}">
                <a16:creationId xmlns:a16="http://schemas.microsoft.com/office/drawing/2014/main" id="{D30B8A8E-333E-49E6-AD87-F6DC6D987CA1}"/>
              </a:ext>
            </a:extLst>
          </p:cNvPr>
          <p:cNvSpPr txBox="1">
            <a:spLocks noChangeArrowheads="1"/>
          </p:cNvSpPr>
          <p:nvPr/>
        </p:nvSpPr>
        <p:spPr bwMode="auto">
          <a:xfrm>
            <a:off x="8396934" y="580887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6" name="Rechteck 5">
            <a:extLst>
              <a:ext uri="{FF2B5EF4-FFF2-40B4-BE49-F238E27FC236}">
                <a16:creationId xmlns:a16="http://schemas.microsoft.com/office/drawing/2014/main" id="{E69427FC-B845-4C85-B1E5-B8005B1846E1}"/>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mn-lt"/>
              </a:rPr>
              <a:t>Nur ein kleiner Umbau ist nötig!</a:t>
            </a:r>
          </a:p>
        </p:txBody>
      </p:sp>
    </p:spTree>
    <p:extLst>
      <p:ext uri="{BB962C8B-B14F-4D97-AF65-F5344CB8AC3E}">
        <p14:creationId xmlns:p14="http://schemas.microsoft.com/office/powerpoint/2010/main" val="15963840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Gerader Verbinder 34">
            <a:extLst>
              <a:ext uri="{FF2B5EF4-FFF2-40B4-BE49-F238E27FC236}">
                <a16:creationId xmlns:a16="http://schemas.microsoft.com/office/drawing/2014/main" id="{AAA64212-7B5F-68F9-F680-645736C7213B}"/>
              </a:ext>
            </a:extLst>
          </p:cNvPr>
          <p:cNvCxnSpPr>
            <a:cxnSpLocks/>
          </p:cNvCxnSpPr>
          <p:nvPr/>
        </p:nvCxnSpPr>
        <p:spPr bwMode="auto">
          <a:xfrm>
            <a:off x="4989170" y="3871275"/>
            <a:ext cx="1260697" cy="339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FD6E7476-DD7E-C5FB-300C-290E8E119CB6}"/>
              </a:ext>
            </a:extLst>
          </p:cNvPr>
          <p:cNvCxnSpPr>
            <a:cxnSpLocks/>
          </p:cNvCxnSpPr>
          <p:nvPr/>
        </p:nvCxnSpPr>
        <p:spPr bwMode="auto">
          <a:xfrm>
            <a:off x="5003542" y="3384875"/>
            <a:ext cx="0" cy="47577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27167" y="4375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err="1">
                <a:solidFill>
                  <a:schemeClr val="bg1"/>
                </a:solidFill>
              </a:rPr>
              <a:t>ProSumer</a:t>
            </a:r>
            <a:r>
              <a:rPr lang="de-DE" altLang="de-DE" sz="2000" dirty="0">
                <a:solidFill>
                  <a:schemeClr val="bg1"/>
                </a:solidFill>
              </a:rPr>
              <a:t> (2) bei GHD und Industrie</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 </a:t>
            </a:r>
            <a:endParaRPr lang="de-DE" altLang="de-DE" sz="2000" dirty="0">
              <a:solidFill>
                <a:schemeClr val="bg1"/>
              </a:solidFill>
            </a:endParaRP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p:cNvCxnSpPr>
          <p:nvPr/>
        </p:nvCxnSpPr>
        <p:spPr bwMode="auto">
          <a:xfrm>
            <a:off x="6213587" y="1175645"/>
            <a:ext cx="36280" cy="270675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051523" y="3572762"/>
            <a:ext cx="1169171" cy="307777"/>
          </a:xfrm>
          <a:prstGeom prst="rect">
            <a:avLst/>
          </a:prstGeom>
          <a:noFill/>
        </p:spPr>
        <p:txBody>
          <a:bodyPr wrap="square" rtlCol="0">
            <a:spAutoFit/>
          </a:bodyPr>
          <a:lstStyle/>
          <a:p>
            <a:pPr algn="ctr"/>
            <a:r>
              <a:rPr lang="de-DE" sz="1400" dirty="0">
                <a:solidFill>
                  <a:srgbClr val="3333FF"/>
                </a:solidFill>
              </a:rPr>
              <a:t>Betriebsnetz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348463" cy="307777"/>
          </a:xfrm>
          <a:prstGeom prst="rect">
            <a:avLst/>
          </a:prstGeom>
          <a:noFill/>
        </p:spPr>
        <p:txBody>
          <a:bodyPr wrap="none" rtlCol="0">
            <a:spAutoFit/>
          </a:bodyPr>
          <a:lstStyle/>
          <a:p>
            <a:r>
              <a:rPr lang="de-DE" sz="1400" dirty="0">
                <a:solidFill>
                  <a:srgbClr val="3333FF"/>
                </a:solidFill>
              </a:rPr>
              <a:t>EVU-Netz 400 V / 20kV AC</a:t>
            </a:r>
          </a:p>
        </p:txBody>
      </p: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5059" y="1562208"/>
            <a:ext cx="394770" cy="434958"/>
          </a:xfrm>
          <a:prstGeom prst="rect">
            <a:avLst/>
          </a:prstGeom>
        </p:spPr>
      </p:pic>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76200" y="1813989"/>
            <a:ext cx="2074607" cy="2225106"/>
            <a:chOff x="76200" y="1813989"/>
            <a:chExt cx="2074607" cy="2225106"/>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76200" y="3515875"/>
              <a:ext cx="2074607" cy="523220"/>
            </a:xfrm>
            <a:prstGeom prst="rect">
              <a:avLst/>
            </a:prstGeom>
            <a:noFill/>
          </p:spPr>
          <p:txBody>
            <a:bodyPr wrap="none" rtlCol="0">
              <a:spAutoFit/>
            </a:bodyPr>
            <a:lstStyle/>
            <a:p>
              <a:r>
                <a:rPr lang="de-DE" sz="1400" dirty="0">
                  <a:solidFill>
                    <a:srgbClr val="3333FF"/>
                  </a:solidFill>
                </a:rPr>
                <a:t>notwendige</a:t>
              </a:r>
            </a:p>
            <a:p>
              <a:r>
                <a:rPr lang="de-DE" sz="1400" dirty="0">
                  <a:solidFill>
                    <a:srgbClr val="3333FF"/>
                  </a:solidFill>
                </a:rPr>
                <a:t>energetische 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238" name="Gruppieren 237">
            <a:extLst>
              <a:ext uri="{FF2B5EF4-FFF2-40B4-BE49-F238E27FC236}">
                <a16:creationId xmlns:a16="http://schemas.microsoft.com/office/drawing/2014/main" id="{7AA534E6-A2BC-FA20-76AA-0C7F21FD8F2C}"/>
              </a:ext>
            </a:extLst>
          </p:cNvPr>
          <p:cNvGrpSpPr/>
          <p:nvPr/>
        </p:nvGrpSpPr>
        <p:grpSpPr>
          <a:xfrm>
            <a:off x="301450" y="3297193"/>
            <a:ext cx="9604549" cy="2114463"/>
            <a:chOff x="301450" y="3297193"/>
            <a:chExt cx="9604549" cy="2114463"/>
          </a:xfrm>
        </p:grpSpPr>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Textfeld 100">
              <a:extLst>
                <a:ext uri="{FF2B5EF4-FFF2-40B4-BE49-F238E27FC236}">
                  <a16:creationId xmlns:a16="http://schemas.microsoft.com/office/drawing/2014/main" id="{15DBD730-6C2E-4363-9083-F3AD10D0F8FC}"/>
                </a:ext>
              </a:extLst>
            </p:cNvPr>
            <p:cNvSpPr txBox="1"/>
            <p:nvPr/>
          </p:nvSpPr>
          <p:spPr>
            <a:xfrm>
              <a:off x="301450" y="5073102"/>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E-Autos, zukünftig mit bidirektionalem Laden, V2H/G fürs Betriebsnetz und das EVU-Netz</a:t>
              </a:r>
            </a:p>
          </p:txBody>
        </p:sp>
      </p:grpSp>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7" name="Gruppieren 236">
            <a:extLst>
              <a:ext uri="{FF2B5EF4-FFF2-40B4-BE49-F238E27FC236}">
                <a16:creationId xmlns:a16="http://schemas.microsoft.com/office/drawing/2014/main" id="{C5326680-C651-D19F-3BAE-3B2649E8346D}"/>
              </a:ext>
            </a:extLst>
          </p:cNvPr>
          <p:cNvGrpSpPr/>
          <p:nvPr/>
        </p:nvGrpSpPr>
        <p:grpSpPr>
          <a:xfrm>
            <a:off x="301451" y="1197420"/>
            <a:ext cx="9490249" cy="4757441"/>
            <a:chOff x="301451" y="1197420"/>
            <a:chExt cx="9490249" cy="4757441"/>
          </a:xfrm>
        </p:grpSpPr>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97420"/>
              <a:ext cx="2888625" cy="1903665"/>
              <a:chOff x="5003497" y="1197420"/>
              <a:chExt cx="2888625" cy="1903665"/>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387492" y="1520033"/>
                <a:ext cx="1376467"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97420"/>
                <a:ext cx="2888625" cy="1903665"/>
                <a:chOff x="5003497" y="1197420"/>
                <a:chExt cx="2888625" cy="1903665"/>
              </a:xfrm>
            </p:grpSpPr>
            <p:cxnSp>
              <p:nvCxnSpPr>
                <p:cNvPr id="92" name="Gerader Verbinder 91">
                  <a:extLst>
                    <a:ext uri="{FF2B5EF4-FFF2-40B4-BE49-F238E27FC236}">
                      <a16:creationId xmlns:a16="http://schemas.microsoft.com/office/drawing/2014/main" id="{22624939-A364-472D-885E-7AFF5FFA3F85}"/>
                    </a:ext>
                  </a:extLst>
                </p:cNvPr>
                <p:cNvCxnSpPr>
                  <a:stCxn id="187" idx="0"/>
                </p:cNvCxnSpPr>
                <p:nvPr/>
              </p:nvCxnSpPr>
              <p:spPr bwMode="auto">
                <a:xfrm flipH="1">
                  <a:off x="6735109" y="1487142"/>
                  <a:ext cx="469" cy="149805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6244583" y="1197420"/>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6">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sp>
              <p:nvSpPr>
                <p:cNvPr id="187" name="Ellipse 186">
                  <a:extLst>
                    <a:ext uri="{FF2B5EF4-FFF2-40B4-BE49-F238E27FC236}">
                      <a16:creationId xmlns:a16="http://schemas.microsoft.com/office/drawing/2014/main" id="{C3A5FC8F-CC89-4B5A-9BC3-0D9C8F8A2CA5}"/>
                    </a:ext>
                  </a:extLst>
                </p:cNvPr>
                <p:cNvSpPr/>
                <p:nvPr/>
              </p:nvSpPr>
              <p:spPr bwMode="auto">
                <a:xfrm>
                  <a:off x="6700743" y="148714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 name="Textfeld 234">
              <a:extLst>
                <a:ext uri="{FF2B5EF4-FFF2-40B4-BE49-F238E27FC236}">
                  <a16:creationId xmlns:a16="http://schemas.microsoft.com/office/drawing/2014/main" id="{39A5DFCA-0B19-B6C1-4EFA-6423F4BB5571}"/>
                </a:ext>
              </a:extLst>
            </p:cNvPr>
            <p:cNvSpPr txBox="1"/>
            <p:nvPr/>
          </p:nvSpPr>
          <p:spPr>
            <a:xfrm>
              <a:off x="301451" y="5370086"/>
              <a:ext cx="94902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 Energie-Management-System organisiert das Zusammenspiel von Erzeuger/Speicher und Verbraucher</a:t>
              </a:r>
            </a:p>
          </p:txBody>
        </p:sp>
      </p:grpSp>
      <p:sp>
        <p:nvSpPr>
          <p:cNvPr id="236" name="Textfeld 235">
            <a:extLst>
              <a:ext uri="{FF2B5EF4-FFF2-40B4-BE49-F238E27FC236}">
                <a16:creationId xmlns:a16="http://schemas.microsoft.com/office/drawing/2014/main" id="{06486681-7E0F-2082-DB2B-8102D8169A62}"/>
              </a:ext>
            </a:extLst>
          </p:cNvPr>
          <p:cNvSpPr txBox="1"/>
          <p:nvPr/>
        </p:nvSpPr>
        <p:spPr>
          <a:xfrm>
            <a:off x="301451" y="5869481"/>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pic>
        <p:nvPicPr>
          <p:cNvPr id="16" name="Grafik 15" descr="Ein Bild, das Buchse, Elektronik, drinnen, Stecker enthält.&#10;&#10;Automatisch generierte Beschreibung">
            <a:extLst>
              <a:ext uri="{FF2B5EF4-FFF2-40B4-BE49-F238E27FC236}">
                <a16:creationId xmlns:a16="http://schemas.microsoft.com/office/drawing/2014/main" id="{FEA833E5-D38C-2551-906C-EFAA0C838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6196" y="3159853"/>
            <a:ext cx="248835" cy="248835"/>
          </a:xfrm>
          <a:prstGeom prst="rect">
            <a:avLst/>
          </a:prstGeom>
        </p:spPr>
      </p:pic>
      <p:grpSp>
        <p:nvGrpSpPr>
          <p:cNvPr id="52" name="Gruppieren 51">
            <a:extLst>
              <a:ext uri="{FF2B5EF4-FFF2-40B4-BE49-F238E27FC236}">
                <a16:creationId xmlns:a16="http://schemas.microsoft.com/office/drawing/2014/main" id="{7BEA66B2-F919-AC6B-0688-970852F766B2}"/>
              </a:ext>
            </a:extLst>
          </p:cNvPr>
          <p:cNvGrpSpPr/>
          <p:nvPr/>
        </p:nvGrpSpPr>
        <p:grpSpPr>
          <a:xfrm>
            <a:off x="301450" y="1540200"/>
            <a:ext cx="9574421" cy="2909462"/>
            <a:chOff x="301450" y="1540200"/>
            <a:chExt cx="9574421" cy="2909462"/>
          </a:xfrm>
        </p:grpSpPr>
        <p:grpSp>
          <p:nvGrpSpPr>
            <p:cNvPr id="45" name="Gruppieren 44">
              <a:extLst>
                <a:ext uri="{FF2B5EF4-FFF2-40B4-BE49-F238E27FC236}">
                  <a16:creationId xmlns:a16="http://schemas.microsoft.com/office/drawing/2014/main" id="{BDE02725-0BA4-93E5-EBBA-E898FA7A661F}"/>
                </a:ext>
              </a:extLst>
            </p:cNvPr>
            <p:cNvGrpSpPr/>
            <p:nvPr/>
          </p:nvGrpSpPr>
          <p:grpSpPr>
            <a:xfrm>
              <a:off x="1757909" y="1540200"/>
              <a:ext cx="8117962" cy="2361147"/>
              <a:chOff x="1757909" y="1540200"/>
              <a:chExt cx="8117962" cy="2361147"/>
            </a:xfrm>
          </p:grpSpPr>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450177"/>
                  <a:ext cx="12676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55" name="Gruppieren 254">
                <a:extLst>
                  <a:ext uri="{FF2B5EF4-FFF2-40B4-BE49-F238E27FC236}">
                    <a16:creationId xmlns:a16="http://schemas.microsoft.com/office/drawing/2014/main" id="{A7614F51-14BB-3361-CE05-73C1975E9D5C}"/>
                  </a:ext>
                </a:extLst>
              </p:cNvPr>
              <p:cNvGrpSpPr/>
              <p:nvPr/>
            </p:nvGrpSpPr>
            <p:grpSpPr>
              <a:xfrm>
                <a:off x="1757909" y="1540200"/>
                <a:ext cx="4508652" cy="2361147"/>
                <a:chOff x="1757909" y="1540200"/>
                <a:chExt cx="4508652" cy="2361147"/>
              </a:xfrm>
            </p:grpSpPr>
            <p:cxnSp>
              <p:nvCxnSpPr>
                <p:cNvPr id="252" name="Gerader Verbinder 251">
                  <a:extLst>
                    <a:ext uri="{FF2B5EF4-FFF2-40B4-BE49-F238E27FC236}">
                      <a16:creationId xmlns:a16="http://schemas.microsoft.com/office/drawing/2014/main" id="{32D1901B-732E-156B-FA9A-6EE92B1AB5A8}"/>
                    </a:ext>
                  </a:extLst>
                </p:cNvPr>
                <p:cNvCxnSpPr>
                  <a:cxnSpLocks/>
                </p:cNvCxnSpPr>
                <p:nvPr/>
              </p:nvCxnSpPr>
              <p:spPr bwMode="auto">
                <a:xfrm>
                  <a:off x="4433139" y="3874673"/>
                  <a:ext cx="580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7" name="Gruppieren 226">
                  <a:extLst>
                    <a:ext uri="{FF2B5EF4-FFF2-40B4-BE49-F238E27FC236}">
                      <a16:creationId xmlns:a16="http://schemas.microsoft.com/office/drawing/2014/main" id="{05F77CA8-8875-EFA9-7217-2DA8ACBA2D15}"/>
                    </a:ext>
                  </a:extLst>
                </p:cNvPr>
                <p:cNvGrpSpPr/>
                <p:nvPr/>
              </p:nvGrpSpPr>
              <p:grpSpPr>
                <a:xfrm>
                  <a:off x="1757909" y="1540200"/>
                  <a:ext cx="4508652" cy="2361147"/>
                  <a:chOff x="1757909" y="1540200"/>
                  <a:chExt cx="4508652" cy="2361147"/>
                </a:xfrm>
              </p:grpSpPr>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540200"/>
                    <a:ext cx="4508652" cy="1083867"/>
                    <a:chOff x="1757909" y="1540200"/>
                    <a:chExt cx="4508652" cy="1083867"/>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540200"/>
                      <a:ext cx="4493391" cy="1083867"/>
                      <a:chOff x="3811625" y="1140198"/>
                      <a:chExt cx="3044707" cy="176388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8"/>
                          <a:ext cx="82998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560815" y="1140198"/>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41532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26" name="Gruppieren 225">
                    <a:extLst>
                      <a:ext uri="{FF2B5EF4-FFF2-40B4-BE49-F238E27FC236}">
                        <a16:creationId xmlns:a16="http://schemas.microsoft.com/office/drawing/2014/main" id="{0FB5ADF0-9733-62F5-EF3F-6B8F112F4FCF}"/>
                      </a:ext>
                    </a:extLst>
                  </p:cNvPr>
                  <p:cNvGrpSpPr/>
                  <p:nvPr/>
                </p:nvGrpSpPr>
                <p:grpSpPr>
                  <a:xfrm>
                    <a:off x="4323882" y="2960786"/>
                    <a:ext cx="711147" cy="940561"/>
                    <a:chOff x="4323882" y="2960786"/>
                    <a:chExt cx="711147" cy="940561"/>
                  </a:xfrm>
                </p:grpSpPr>
                <p:grpSp>
                  <p:nvGrpSpPr>
                    <p:cNvPr id="170" name="Gruppieren 169">
                      <a:extLst>
                        <a:ext uri="{FF2B5EF4-FFF2-40B4-BE49-F238E27FC236}">
                          <a16:creationId xmlns:a16="http://schemas.microsoft.com/office/drawing/2014/main" id="{C8C35C5A-814D-461D-9A76-8826DA5E2709}"/>
                        </a:ext>
                      </a:extLst>
                    </p:cNvPr>
                    <p:cNvGrpSpPr/>
                    <p:nvPr/>
                  </p:nvGrpSpPr>
                  <p:grpSpPr>
                    <a:xfrm>
                      <a:off x="4323882" y="2960786"/>
                      <a:ext cx="228565" cy="915528"/>
                      <a:chOff x="4888349" y="3927604"/>
                      <a:chExt cx="228565" cy="915528"/>
                    </a:xfrm>
                  </p:grpSpPr>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10">
                        <a:extLst>
                          <a:ext uri="{28A0092B-C50C-407E-A947-70E740481C1C}">
                            <a14:useLocalDpi xmlns:a14="http://schemas.microsoft.com/office/drawing/2010/main" val="0"/>
                          </a:ext>
                        </a:extLst>
                      </a:blip>
                      <a:srcRect l="21087" t="56358" r="73126" b="14625"/>
                      <a:stretch/>
                    </p:blipFill>
                    <p:spPr>
                      <a:xfrm>
                        <a:off x="4888349" y="3927604"/>
                        <a:ext cx="228565" cy="392125"/>
                      </a:xfrm>
                      <a:prstGeom prst="rect">
                        <a:avLst/>
                      </a:prstGeom>
                    </p:spPr>
                  </p:pic>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5002283"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Ellipse 9">
                      <a:extLst>
                        <a:ext uri="{FF2B5EF4-FFF2-40B4-BE49-F238E27FC236}">
                          <a16:creationId xmlns:a16="http://schemas.microsoft.com/office/drawing/2014/main" id="{CE4722A7-DC51-A835-912A-1E9F7E1BB7C4}"/>
                        </a:ext>
                      </a:extLst>
                    </p:cNvPr>
                    <p:cNvSpPr/>
                    <p:nvPr/>
                  </p:nvSpPr>
                  <p:spPr bwMode="auto">
                    <a:xfrm>
                      <a:off x="4965360" y="383167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sp>
          <p:nvSpPr>
            <p:cNvPr id="51" name="Textfeld 50">
              <a:extLst>
                <a:ext uri="{FF2B5EF4-FFF2-40B4-BE49-F238E27FC236}">
                  <a16:creationId xmlns:a16="http://schemas.microsoft.com/office/drawing/2014/main" id="{172030BB-950B-B309-4301-95EF485F1500}"/>
                </a:ext>
              </a:extLst>
            </p:cNvPr>
            <p:cNvSpPr txBox="1"/>
            <p:nvPr/>
          </p:nvSpPr>
          <p:spPr>
            <a:xfrm>
              <a:off x="301450" y="4111108"/>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PV auf Dächer/Parkplätze zur Eigenversorgung mit Betriebs-Akku, Überschussstrom ins EVU-Netz</a:t>
              </a:r>
            </a:p>
          </p:txBody>
        </p:sp>
      </p:grpSp>
      <p:grpSp>
        <p:nvGrpSpPr>
          <p:cNvPr id="66" name="Gruppieren 65">
            <a:extLst>
              <a:ext uri="{FF2B5EF4-FFF2-40B4-BE49-F238E27FC236}">
                <a16:creationId xmlns:a16="http://schemas.microsoft.com/office/drawing/2014/main" id="{8279BB76-75E6-AB44-B8EF-920718BD6D0B}"/>
              </a:ext>
            </a:extLst>
          </p:cNvPr>
          <p:cNvGrpSpPr/>
          <p:nvPr/>
        </p:nvGrpSpPr>
        <p:grpSpPr>
          <a:xfrm>
            <a:off x="301451" y="2876881"/>
            <a:ext cx="9574420" cy="1906480"/>
            <a:chOff x="301451" y="2876881"/>
            <a:chExt cx="9574420" cy="1906480"/>
          </a:xfrm>
        </p:grpSpPr>
        <p:grpSp>
          <p:nvGrpSpPr>
            <p:cNvPr id="233" name="Gruppieren 232">
              <a:extLst>
                <a:ext uri="{FF2B5EF4-FFF2-40B4-BE49-F238E27FC236}">
                  <a16:creationId xmlns:a16="http://schemas.microsoft.com/office/drawing/2014/main" id="{A18275D0-9980-4CFA-0451-90427DD04FDC}"/>
                </a:ext>
              </a:extLst>
            </p:cNvPr>
            <p:cNvGrpSpPr/>
            <p:nvPr/>
          </p:nvGrpSpPr>
          <p:grpSpPr>
            <a:xfrm>
              <a:off x="301451" y="2876881"/>
              <a:ext cx="9574420" cy="1906480"/>
              <a:chOff x="301451" y="2876881"/>
              <a:chExt cx="9574420" cy="1906480"/>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1" y="4444807"/>
                <a:ext cx="957442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Erneuerbare (Wärmepumpen) ersetzen, mit Wärmequellen koppeln</a:t>
                </a:r>
              </a:p>
            </p:txBody>
          </p:sp>
          <p:grpSp>
            <p:nvGrpSpPr>
              <p:cNvPr id="9" name="Gruppieren 8">
                <a:extLst>
                  <a:ext uri="{FF2B5EF4-FFF2-40B4-BE49-F238E27FC236}">
                    <a16:creationId xmlns:a16="http://schemas.microsoft.com/office/drawing/2014/main" id="{F5ED3660-DC12-4A58-AE44-328B7D84DF0E}"/>
                  </a:ext>
                </a:extLst>
              </p:cNvPr>
              <p:cNvGrpSpPr/>
              <p:nvPr/>
            </p:nvGrpSpPr>
            <p:grpSpPr>
              <a:xfrm>
                <a:off x="2756438" y="2876881"/>
                <a:ext cx="1708853" cy="990296"/>
                <a:chOff x="2801766" y="2876881"/>
                <a:chExt cx="1708853" cy="990296"/>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801766" y="2876881"/>
                  <a:ext cx="1708853" cy="990296"/>
                  <a:chOff x="2801766" y="2876881"/>
                  <a:chExt cx="1708853" cy="990296"/>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947439"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801766" y="2876881"/>
                    <a:ext cx="1708853" cy="990296"/>
                    <a:chOff x="2801766" y="2876881"/>
                    <a:chExt cx="1708853" cy="990296"/>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1766"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6418" y="2942810"/>
                      <a:ext cx="595663" cy="397108"/>
                    </a:xfrm>
                    <a:prstGeom prst="rect">
                      <a:avLst/>
                    </a:prstGeom>
                  </p:spPr>
                </p:pic>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3039778"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r Verbinder 58">
                      <a:extLst>
                        <a:ext uri="{FF2B5EF4-FFF2-40B4-BE49-F238E27FC236}">
                          <a16:creationId xmlns:a16="http://schemas.microsoft.com/office/drawing/2014/main" id="{7B0EB56E-2077-C5FB-7CDE-6803717D0D9D}"/>
                        </a:ext>
                      </a:extLst>
                    </p:cNvPr>
                    <p:cNvCxnSpPr>
                      <a:cxnSpLocks/>
                    </p:cNvCxnSpPr>
                    <p:nvPr/>
                  </p:nvCxnSpPr>
                  <p:spPr bwMode="auto">
                    <a:xfrm>
                      <a:off x="3039778" y="3867177"/>
                      <a:ext cx="147084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3278508"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3343099"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8" name="Ellipse 57">
              <a:extLst>
                <a:ext uri="{FF2B5EF4-FFF2-40B4-BE49-F238E27FC236}">
                  <a16:creationId xmlns:a16="http://schemas.microsoft.com/office/drawing/2014/main" id="{FE6B3555-1E0A-49EF-7D17-82D040FF0546}"/>
                </a:ext>
              </a:extLst>
            </p:cNvPr>
            <p:cNvSpPr/>
            <p:nvPr/>
          </p:nvSpPr>
          <p:spPr bwMode="auto">
            <a:xfrm>
              <a:off x="440396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Ellipse 64">
              <a:extLst>
                <a:ext uri="{FF2B5EF4-FFF2-40B4-BE49-F238E27FC236}">
                  <a16:creationId xmlns:a16="http://schemas.microsoft.com/office/drawing/2014/main" id="{B817D8EE-8D52-E0D5-E023-0E820AF45E82}"/>
                </a:ext>
              </a:extLst>
            </p:cNvPr>
            <p:cNvSpPr/>
            <p:nvPr/>
          </p:nvSpPr>
          <p:spPr bwMode="auto">
            <a:xfrm>
              <a:off x="386727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4" name="Gruppieren 73">
            <a:extLst>
              <a:ext uri="{FF2B5EF4-FFF2-40B4-BE49-F238E27FC236}">
                <a16:creationId xmlns:a16="http://schemas.microsoft.com/office/drawing/2014/main" id="{0C76D4CF-83F2-631D-CE10-2E1679746A94}"/>
              </a:ext>
            </a:extLst>
          </p:cNvPr>
          <p:cNvGrpSpPr/>
          <p:nvPr/>
        </p:nvGrpSpPr>
        <p:grpSpPr>
          <a:xfrm>
            <a:off x="304167" y="2860474"/>
            <a:ext cx="9574419" cy="2237412"/>
            <a:chOff x="304167" y="2860474"/>
            <a:chExt cx="9574419" cy="2237412"/>
          </a:xfrm>
        </p:grpSpPr>
        <p:sp>
          <p:nvSpPr>
            <p:cNvPr id="48" name="Textfeld 47">
              <a:extLst>
                <a:ext uri="{FF2B5EF4-FFF2-40B4-BE49-F238E27FC236}">
                  <a16:creationId xmlns:a16="http://schemas.microsoft.com/office/drawing/2014/main" id="{4A9FF17A-BD41-0DEA-4093-F4F2B547695F}"/>
                </a:ext>
              </a:extLst>
            </p:cNvPr>
            <p:cNvSpPr txBox="1"/>
            <p:nvPr/>
          </p:nvSpPr>
          <p:spPr>
            <a:xfrm>
              <a:off x="304167" y="4759332"/>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Produktionsmaschinen bzw. verfahrenstechnische Prozesse möglichst energieautark einbinden! </a:t>
              </a:r>
            </a:p>
          </p:txBody>
        </p:sp>
        <p:grpSp>
          <p:nvGrpSpPr>
            <p:cNvPr id="72" name="Gruppieren 71">
              <a:extLst>
                <a:ext uri="{FF2B5EF4-FFF2-40B4-BE49-F238E27FC236}">
                  <a16:creationId xmlns:a16="http://schemas.microsoft.com/office/drawing/2014/main" id="{D527FD38-2472-4ADD-2A29-FFA74F87B2D6}"/>
                </a:ext>
              </a:extLst>
            </p:cNvPr>
            <p:cNvGrpSpPr/>
            <p:nvPr/>
          </p:nvGrpSpPr>
          <p:grpSpPr>
            <a:xfrm>
              <a:off x="2145653" y="2860474"/>
              <a:ext cx="883080" cy="1039291"/>
              <a:chOff x="2145653" y="2860474"/>
              <a:chExt cx="883080" cy="1039291"/>
            </a:xfrm>
          </p:grpSpPr>
          <p:pic>
            <p:nvPicPr>
              <p:cNvPr id="46" name="Grafik 45" descr="Ein Bild, das Entwurf, Symbol, Clipart, Diagramm enthält.&#10;&#10;Automatisch generierte Beschreibung">
                <a:extLst>
                  <a:ext uri="{FF2B5EF4-FFF2-40B4-BE49-F238E27FC236}">
                    <a16:creationId xmlns:a16="http://schemas.microsoft.com/office/drawing/2014/main" id="{C24D224C-27FB-BBE3-764F-54C4BD4927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5653" y="2860474"/>
                <a:ext cx="528206" cy="528206"/>
              </a:xfrm>
              <a:prstGeom prst="rect">
                <a:avLst/>
              </a:prstGeom>
            </p:spPr>
          </p:pic>
          <p:cxnSp>
            <p:nvCxnSpPr>
              <p:cNvPr id="47" name="Gerader Verbinder 46">
                <a:extLst>
                  <a:ext uri="{FF2B5EF4-FFF2-40B4-BE49-F238E27FC236}">
                    <a16:creationId xmlns:a16="http://schemas.microsoft.com/office/drawing/2014/main" id="{8E80D10F-11CA-E8E9-9006-F12AC3FB1E31}"/>
                  </a:ext>
                </a:extLst>
              </p:cNvPr>
              <p:cNvCxnSpPr>
                <a:cxnSpLocks/>
              </p:cNvCxnSpPr>
              <p:nvPr/>
            </p:nvCxnSpPr>
            <p:spPr bwMode="auto">
              <a:xfrm>
                <a:off x="2388876" y="3283333"/>
                <a:ext cx="0" cy="5972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3FCF31C2-0ADE-5A23-0710-64099E7344D1}"/>
                  </a:ext>
                </a:extLst>
              </p:cNvPr>
              <p:cNvCxnSpPr>
                <a:cxnSpLocks/>
              </p:cNvCxnSpPr>
              <p:nvPr/>
            </p:nvCxnSpPr>
            <p:spPr bwMode="auto">
              <a:xfrm>
                <a:off x="2379798" y="3869911"/>
                <a:ext cx="61465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7AEE3ABC-4CE7-2615-3932-A9DC48D6FA63}"/>
                  </a:ext>
                </a:extLst>
              </p:cNvPr>
              <p:cNvSpPr/>
              <p:nvPr/>
            </p:nvSpPr>
            <p:spPr bwMode="auto">
              <a:xfrm>
                <a:off x="2959064" y="38300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bei GHD/Industrie: </a:t>
            </a:r>
            <a:r>
              <a:rPr lang="de-DE" altLang="de-DE" sz="1800" dirty="0">
                <a:solidFill>
                  <a:srgbClr val="00B050"/>
                </a:solidFill>
                <a:sym typeface="Wingdings" panose="05000000000000000000" pitchFamily="2" charset="2"/>
              </a:rPr>
              <a:t></a:t>
            </a:r>
            <a:r>
              <a:rPr lang="de-DE" altLang="de-DE" sz="1800" dirty="0">
                <a:solidFill>
                  <a:srgbClr val="00B050"/>
                </a:solidFill>
              </a:rPr>
              <a:t> wirtschaftlich, optimale Eigenversorgung!</a:t>
            </a:r>
          </a:p>
        </p:txBody>
      </p:sp>
    </p:spTree>
    <p:extLst>
      <p:ext uri="{BB962C8B-B14F-4D97-AF65-F5344CB8AC3E}">
        <p14:creationId xmlns:p14="http://schemas.microsoft.com/office/powerpoint/2010/main" val="23937893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0-#ppt_w/2"/>
                                          </p:val>
                                        </p:tav>
                                        <p:tav tm="100000">
                                          <p:val>
                                            <p:strVal val="#ppt_x"/>
                                          </p:val>
                                        </p:tav>
                                      </p:tavLst>
                                    </p:anim>
                                    <p:anim calcmode="lin" valueType="num">
                                      <p:cBhvr additive="base">
                                        <p:cTn id="20"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1000" fill="hold"/>
                                        <p:tgtEl>
                                          <p:spTgt spid="74"/>
                                        </p:tgtEl>
                                        <p:attrNameLst>
                                          <p:attrName>ppt_x</p:attrName>
                                        </p:attrNameLst>
                                      </p:cBhvr>
                                      <p:tavLst>
                                        <p:tav tm="0">
                                          <p:val>
                                            <p:strVal val="0-#ppt_w/2"/>
                                          </p:val>
                                        </p:tav>
                                        <p:tav tm="100000">
                                          <p:val>
                                            <p:strVal val="#ppt_x"/>
                                          </p:val>
                                        </p:tav>
                                      </p:tavLst>
                                    </p:anim>
                                    <p:anim calcmode="lin" valueType="num">
                                      <p:cBhvr additive="base">
                                        <p:cTn id="26"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8"/>
                                        </p:tgtEl>
                                        <p:attrNameLst>
                                          <p:attrName>style.visibility</p:attrName>
                                        </p:attrNameLst>
                                      </p:cBhvr>
                                      <p:to>
                                        <p:strVal val="visible"/>
                                      </p:to>
                                    </p:set>
                                    <p:anim calcmode="lin" valueType="num">
                                      <p:cBhvr additive="base">
                                        <p:cTn id="31" dur="1000" fill="hold"/>
                                        <p:tgtEl>
                                          <p:spTgt spid="238"/>
                                        </p:tgtEl>
                                        <p:attrNameLst>
                                          <p:attrName>ppt_x</p:attrName>
                                        </p:attrNameLst>
                                      </p:cBhvr>
                                      <p:tavLst>
                                        <p:tav tm="0">
                                          <p:val>
                                            <p:strVal val="1+#ppt_w/2"/>
                                          </p:val>
                                        </p:tav>
                                        <p:tav tm="100000">
                                          <p:val>
                                            <p:strVal val="#ppt_x"/>
                                          </p:val>
                                        </p:tav>
                                      </p:tavLst>
                                    </p:anim>
                                    <p:anim calcmode="lin" valueType="num">
                                      <p:cBhvr additive="base">
                                        <p:cTn id="32" dur="10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37"/>
                                        </p:tgtEl>
                                        <p:attrNameLst>
                                          <p:attrName>style.visibility</p:attrName>
                                        </p:attrNameLst>
                                      </p:cBhvr>
                                      <p:to>
                                        <p:strVal val="visible"/>
                                      </p:to>
                                    </p:set>
                                    <p:anim calcmode="lin" valueType="num">
                                      <p:cBhvr additive="base">
                                        <p:cTn id="37" dur="1000" fill="hold"/>
                                        <p:tgtEl>
                                          <p:spTgt spid="237"/>
                                        </p:tgtEl>
                                        <p:attrNameLst>
                                          <p:attrName>ppt_x</p:attrName>
                                        </p:attrNameLst>
                                      </p:cBhvr>
                                      <p:tavLst>
                                        <p:tav tm="0">
                                          <p:val>
                                            <p:strVal val="1+#ppt_w/2"/>
                                          </p:val>
                                        </p:tav>
                                        <p:tav tm="100000">
                                          <p:val>
                                            <p:strVal val="#ppt_x"/>
                                          </p:val>
                                        </p:tav>
                                      </p:tavLst>
                                    </p:anim>
                                    <p:anim calcmode="lin" valueType="num">
                                      <p:cBhvr additive="base">
                                        <p:cTn id="38" dur="1000" fill="hold"/>
                                        <p:tgtEl>
                                          <p:spTgt spid="23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36"/>
                                        </p:tgtEl>
                                        <p:attrNameLst>
                                          <p:attrName>style.visibility</p:attrName>
                                        </p:attrNameLst>
                                      </p:cBhvr>
                                      <p:to>
                                        <p:strVal val="visible"/>
                                      </p:to>
                                    </p:set>
                                    <p:anim calcmode="lin" valueType="num">
                                      <p:cBhvr additive="base">
                                        <p:cTn id="43" dur="1000" fill="hold"/>
                                        <p:tgtEl>
                                          <p:spTgt spid="236"/>
                                        </p:tgtEl>
                                        <p:attrNameLst>
                                          <p:attrName>ppt_x</p:attrName>
                                        </p:attrNameLst>
                                      </p:cBhvr>
                                      <p:tavLst>
                                        <p:tav tm="0">
                                          <p:val>
                                            <p:strVal val="1+#ppt_w/2"/>
                                          </p:val>
                                        </p:tav>
                                        <p:tav tm="100000">
                                          <p:val>
                                            <p:strVal val="#ppt_x"/>
                                          </p:val>
                                        </p:tav>
                                      </p:tavLst>
                                    </p:anim>
                                    <p:anim calcmode="lin" valueType="num">
                                      <p:cBhvr additive="base">
                                        <p:cTn id="44"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15612" y="826914"/>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34008" y="5593762"/>
            <a:ext cx="801823" cy="584775"/>
          </a:xfrm>
          <a:prstGeom prst="rect">
            <a:avLst/>
          </a:prstGeom>
          <a:noFill/>
        </p:spPr>
        <p:txBody>
          <a:bodyPr wrap="none" rtlCol="0">
            <a:spAutoFit/>
          </a:bodyPr>
          <a:lstStyle/>
          <a:p>
            <a:pPr algn="ctr"/>
            <a:r>
              <a:rPr lang="de-DE" sz="1600" dirty="0"/>
              <a:t>Strom-</a:t>
            </a:r>
            <a:br>
              <a:rPr lang="de-DE" sz="1600" dirty="0"/>
            </a:br>
            <a:r>
              <a:rPr lang="de-DE" sz="1600" dirty="0"/>
              <a:t>netz</a:t>
            </a:r>
          </a:p>
        </p:txBody>
      </p:sp>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77484" y="3293596"/>
            <a:ext cx="0" cy="1460934"/>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47181" y="4878197"/>
            <a:ext cx="662361" cy="1323439"/>
          </a:xfrm>
          <a:prstGeom prst="rect">
            <a:avLst/>
          </a:prstGeom>
          <a:noFill/>
        </p:spPr>
        <p:txBody>
          <a:bodyPr wrap="none" rtlCol="0">
            <a:spAutoFit/>
          </a:bodyPr>
          <a:lstStyle/>
          <a:p>
            <a:pPr algn="ctr"/>
            <a:r>
              <a:rPr lang="de-DE" sz="1600" dirty="0"/>
              <a:t>Gas-</a:t>
            </a:r>
            <a:br>
              <a:rPr lang="de-DE" sz="1600" dirty="0"/>
            </a:br>
            <a:r>
              <a:rPr lang="de-DE" sz="1600" dirty="0"/>
              <a:t>netz</a:t>
            </a:r>
            <a:br>
              <a:rPr lang="de-DE" sz="1600" dirty="0"/>
            </a:br>
            <a:r>
              <a:rPr lang="de-DE" sz="1600" dirty="0"/>
              <a:t>mit</a:t>
            </a:r>
            <a:br>
              <a:rPr lang="de-DE" sz="1600" dirty="0"/>
            </a:br>
            <a:r>
              <a:rPr lang="de-DE" sz="1600" dirty="0"/>
              <a:t>Spei-</a:t>
            </a:r>
            <a:br>
              <a:rPr lang="de-DE" sz="1600" dirty="0"/>
            </a:br>
            <a:r>
              <a:rPr lang="de-DE" sz="1600" dirty="0" err="1"/>
              <a:t>cher</a:t>
            </a:r>
            <a:endParaRPr lang="de-DE" sz="1600" dirty="0"/>
          </a:p>
        </p:txBody>
      </p:sp>
      <p:sp>
        <p:nvSpPr>
          <p:cNvPr id="70" name="Textfeld 69">
            <a:extLst>
              <a:ext uri="{FF2B5EF4-FFF2-40B4-BE49-F238E27FC236}">
                <a16:creationId xmlns:a16="http://schemas.microsoft.com/office/drawing/2014/main" id="{726E9A9E-231C-4DA9-BE9B-F0D6637598B9}"/>
              </a:ext>
            </a:extLst>
          </p:cNvPr>
          <p:cNvSpPr txBox="1"/>
          <p:nvPr/>
        </p:nvSpPr>
        <p:spPr>
          <a:xfrm>
            <a:off x="1073432" y="876160"/>
            <a:ext cx="1967205" cy="369332"/>
          </a:xfrm>
          <a:prstGeom prst="rect">
            <a:avLst/>
          </a:prstGeom>
          <a:noFill/>
        </p:spPr>
        <p:txBody>
          <a:bodyPr wrap="none" rtlCol="0">
            <a:spAutoFit/>
          </a:bodyPr>
          <a:lstStyle/>
          <a:p>
            <a:r>
              <a:rPr lang="de-DE" sz="1800" dirty="0">
                <a:solidFill>
                  <a:srgbClr val="3333FF"/>
                </a:solidFill>
              </a:rPr>
              <a:t>Dorf/Stadt/VG/LK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063663"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076387" y="1665255"/>
            <a:ext cx="1380506" cy="2304674"/>
            <a:chOff x="3076387" y="1722405"/>
            <a:chExt cx="1380506" cy="2304674"/>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076387" y="1722405"/>
              <a:ext cx="1380506" cy="819437"/>
              <a:chOff x="2724749" y="1322678"/>
              <a:chExt cx="1380506" cy="819437"/>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83280" y="1621700"/>
                <a:ext cx="1048819" cy="520415"/>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724749" y="1322678"/>
                <a:ext cx="1380506" cy="338554"/>
              </a:xfrm>
              <a:prstGeom prst="rect">
                <a:avLst/>
              </a:prstGeom>
              <a:noFill/>
            </p:spPr>
            <p:txBody>
              <a:bodyPr wrap="none" rtlCol="0">
                <a:spAutoFit/>
              </a:bodyPr>
              <a:lstStyle/>
              <a:p>
                <a:r>
                  <a:rPr lang="de-DE" sz="1600" dirty="0"/>
                  <a:t>Biotop-Inseln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p:spPr>
        </p:pic>
      </p:gr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56444"/>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beim Erzeuger/Verbraucher (</a:t>
            </a:r>
            <a:r>
              <a:rPr lang="de-DE" altLang="de-DE" sz="1800" dirty="0" err="1">
                <a:solidFill>
                  <a:srgbClr val="00B050"/>
                </a:solidFill>
              </a:rPr>
              <a:t>ProSumer</a:t>
            </a:r>
            <a:r>
              <a:rPr lang="de-DE" altLang="de-DE" sz="1800" dirty="0">
                <a:solidFill>
                  <a:srgbClr val="00B050"/>
                </a:solidFill>
              </a:rPr>
              <a:t>) garantieren wirtschaftliche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83" name="Gruppieren 182">
            <a:extLst>
              <a:ext uri="{FF2B5EF4-FFF2-40B4-BE49-F238E27FC236}">
                <a16:creationId xmlns:a16="http://schemas.microsoft.com/office/drawing/2014/main" id="{4C6186A9-8BF1-4E3E-007B-E6A990D447AA}"/>
              </a:ext>
            </a:extLst>
          </p:cNvPr>
          <p:cNvGrpSpPr/>
          <p:nvPr/>
        </p:nvGrpSpPr>
        <p:grpSpPr>
          <a:xfrm>
            <a:off x="1524000" y="1093684"/>
            <a:ext cx="6718879" cy="1661342"/>
            <a:chOff x="1524000" y="1150834"/>
            <a:chExt cx="6718879" cy="1661342"/>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6">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0834"/>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3426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67902" y="199539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3263483" y="1428472"/>
              <a:ext cx="1577676" cy="307777"/>
            </a:xfrm>
            <a:prstGeom prst="rect">
              <a:avLst/>
            </a:prstGeom>
            <a:noFill/>
          </p:spPr>
          <p:txBody>
            <a:bodyPr wrap="none" rtlCol="0">
              <a:spAutoFit/>
            </a:bodyPr>
            <a:lstStyle/>
            <a:p>
              <a:r>
                <a:rPr lang="de-DE" sz="1400" dirty="0"/>
                <a:t>Überschussstrom</a:t>
              </a:r>
            </a:p>
          </p:txBody>
        </p:sp>
      </p:grpSp>
      <p:sp>
        <p:nvSpPr>
          <p:cNvPr id="29" name="Textfeld 28">
            <a:extLst>
              <a:ext uri="{FF2B5EF4-FFF2-40B4-BE49-F238E27FC236}">
                <a16:creationId xmlns:a16="http://schemas.microsoft.com/office/drawing/2014/main" id="{7F79812A-1A9C-AEA6-B307-F24E902C0CF0}"/>
              </a:ext>
            </a:extLst>
          </p:cNvPr>
          <p:cNvSpPr txBox="1"/>
          <p:nvPr/>
        </p:nvSpPr>
        <p:spPr>
          <a:xfrm>
            <a:off x="1962865" y="3940014"/>
            <a:ext cx="2585451" cy="307777"/>
          </a:xfrm>
          <a:prstGeom prst="rect">
            <a:avLst/>
          </a:prstGeom>
          <a:noFill/>
        </p:spPr>
        <p:txBody>
          <a:bodyPr wrap="none" rtlCol="0">
            <a:spAutoFit/>
          </a:bodyPr>
          <a:lstStyle/>
          <a:p>
            <a:r>
              <a:rPr lang="de-DE" sz="1400" dirty="0"/>
              <a:t>PV-FF-Anlage/Agri-PV-Anlage</a:t>
            </a:r>
          </a:p>
        </p:txBody>
      </p: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9">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2" name="Gruppieren 181">
            <a:extLst>
              <a:ext uri="{FF2B5EF4-FFF2-40B4-BE49-F238E27FC236}">
                <a16:creationId xmlns:a16="http://schemas.microsoft.com/office/drawing/2014/main" id="{A9BA45D3-FA0A-E96E-B5AE-E80AF9AAD87D}"/>
              </a:ext>
            </a:extLst>
          </p:cNvPr>
          <p:cNvGrpSpPr/>
          <p:nvPr/>
        </p:nvGrpSpPr>
        <p:grpSpPr>
          <a:xfrm>
            <a:off x="4052321" y="2366070"/>
            <a:ext cx="5525163" cy="2357476"/>
            <a:chOff x="4052321" y="2423220"/>
            <a:chExt cx="5525163" cy="2357476"/>
          </a:xfrm>
        </p:grpSpPr>
        <p:grpSp>
          <p:nvGrpSpPr>
            <p:cNvPr id="181" name="Gruppieren 180">
              <a:extLst>
                <a:ext uri="{FF2B5EF4-FFF2-40B4-BE49-F238E27FC236}">
                  <a16:creationId xmlns:a16="http://schemas.microsoft.com/office/drawing/2014/main" id="{1DAC52C3-5ED6-D042-98F0-B65CBA912F15}"/>
                </a:ext>
              </a:extLst>
            </p:cNvPr>
            <p:cNvGrpSpPr/>
            <p:nvPr/>
          </p:nvGrpSpPr>
          <p:grpSpPr>
            <a:xfrm>
              <a:off x="4052321" y="2451259"/>
              <a:ext cx="4220785" cy="1308201"/>
              <a:chOff x="4052321" y="2451259"/>
              <a:chExt cx="4220785"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93484" cy="19371"/>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05232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a:off x="8243230" y="2423220"/>
              <a:ext cx="0" cy="2357476"/>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58211" y="3773979"/>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5645675" y="875826"/>
            <a:ext cx="2870146" cy="816866"/>
            <a:chOff x="5645675" y="932976"/>
            <a:chExt cx="2870146"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sp>
          <p:nvSpPr>
            <p:cNvPr id="55" name="Textfeld 54">
              <a:extLst>
                <a:ext uri="{FF2B5EF4-FFF2-40B4-BE49-F238E27FC236}">
                  <a16:creationId xmlns:a16="http://schemas.microsoft.com/office/drawing/2014/main" id="{5AB789DB-A45C-430A-90B5-C7FDFE212852}"/>
                </a:ext>
              </a:extLst>
            </p:cNvPr>
            <p:cNvSpPr txBox="1"/>
            <p:nvPr/>
          </p:nvSpPr>
          <p:spPr>
            <a:xfrm>
              <a:off x="5645675" y="1043367"/>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a:endCxn id="13" idx="0"/>
            </p:cNvCxnSpPr>
            <p:nvPr/>
          </p:nvCxnSpPr>
          <p:spPr bwMode="auto">
            <a:xfrm>
              <a:off x="6139587" y="1198968"/>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783737" y="1355067"/>
            <a:ext cx="5288295" cy="2675651"/>
            <a:chOff x="1872990" y="1415856"/>
            <a:chExt cx="5288295" cy="2675651"/>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4229072" y="3814508"/>
              <a:ext cx="2932213" cy="276999"/>
            </a:xfrm>
            <a:prstGeom prst="rect">
              <a:avLst/>
            </a:prstGeom>
            <a:noFill/>
          </p:spPr>
          <p:txBody>
            <a:bodyPr wrap="none" rtlCol="0">
              <a:spAutoFit/>
            </a:bodyPr>
            <a:lstStyle/>
            <a:p>
              <a:r>
                <a:rPr lang="de-DE" sz="1200" dirty="0">
                  <a:solidFill>
                    <a:srgbClr val="FF0000"/>
                  </a:solidFill>
                </a:rPr>
                <a:t>Flächen-/Infrastruktur-Synergien nutzen</a:t>
              </a:r>
            </a:p>
          </p:txBody>
        </p:sp>
      </p:grpSp>
      <p:cxnSp>
        <p:nvCxnSpPr>
          <p:cNvPr id="195" name="Gerader Verbinder 194">
            <a:extLst>
              <a:ext uri="{FF2B5EF4-FFF2-40B4-BE49-F238E27FC236}">
                <a16:creationId xmlns:a16="http://schemas.microsoft.com/office/drawing/2014/main" id="{8CC483A1-7DE2-8847-EF46-004E02B4076B}"/>
              </a:ext>
            </a:extLst>
          </p:cNvPr>
          <p:cNvCxnSpPr/>
          <p:nvPr/>
        </p:nvCxnSpPr>
        <p:spPr bwMode="auto">
          <a:xfrm>
            <a:off x="9581656" y="1699974"/>
            <a:ext cx="0" cy="10025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178252" y="1066163"/>
            <a:ext cx="800220" cy="584775"/>
          </a:xfrm>
          <a:prstGeom prst="rect">
            <a:avLst/>
          </a:prstGeom>
          <a:noFill/>
        </p:spPr>
        <p:txBody>
          <a:bodyPr wrap="none" rtlCol="0">
            <a:spAutoFit/>
          </a:bodyPr>
          <a:lstStyle/>
          <a:p>
            <a:pPr algn="ctr"/>
            <a:r>
              <a:rPr lang="de-DE" sz="1600" dirty="0"/>
              <a:t>Daten-</a:t>
            </a:r>
            <a:br>
              <a:rPr lang="de-DE" sz="1600" dirty="0"/>
            </a:br>
            <a:r>
              <a:rPr lang="de-DE" sz="1600" dirty="0"/>
              <a:t>netz</a:t>
            </a:r>
          </a:p>
        </p:txBody>
      </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35337" y="2112298"/>
                <a:ext cx="39440"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12">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66213"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58704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116697" y="1772655"/>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657105" cy="1525491"/>
            <a:chOff x="7227353" y="4382833"/>
            <a:chExt cx="1657105"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45650" y="4728477"/>
              <a:ext cx="938808" cy="307777"/>
            </a:xfrm>
            <a:prstGeom prst="rect">
              <a:avLst/>
            </a:prstGeom>
            <a:noFill/>
          </p:spPr>
          <p:txBody>
            <a:bodyPr wrap="square" rtlCol="0">
              <a:spAutoFit/>
            </a:bodyPr>
            <a:lstStyle/>
            <a:p>
              <a:r>
                <a:rPr lang="de-DE" sz="1400" dirty="0" err="1"/>
                <a:t>GuD</a:t>
              </a:r>
              <a:r>
                <a:rPr lang="de-DE" sz="1400" dirty="0"/>
                <a:t>-KW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1F95B7F9-E82F-7463-182B-20782A95BA3C}"/>
              </a:ext>
            </a:extLst>
          </p:cNvPr>
          <p:cNvGrpSpPr/>
          <p:nvPr/>
        </p:nvGrpSpPr>
        <p:grpSpPr>
          <a:xfrm>
            <a:off x="1994556" y="4401527"/>
            <a:ext cx="6461051" cy="1563186"/>
            <a:chOff x="1994556" y="4401527"/>
            <a:chExt cx="6461051" cy="1563186"/>
          </a:xfrm>
        </p:grpSpPr>
        <p:grpSp>
          <p:nvGrpSpPr>
            <p:cNvPr id="144" name="Gruppieren 143">
              <a:extLst>
                <a:ext uri="{FF2B5EF4-FFF2-40B4-BE49-F238E27FC236}">
                  <a16:creationId xmlns:a16="http://schemas.microsoft.com/office/drawing/2014/main" id="{96CC8412-CBF2-6AF0-19F9-8F54EE378788}"/>
                </a:ext>
              </a:extLst>
            </p:cNvPr>
            <p:cNvGrpSpPr/>
            <p:nvPr/>
          </p:nvGrpSpPr>
          <p:grpSpPr>
            <a:xfrm>
              <a:off x="1994556" y="4492267"/>
              <a:ext cx="6461051" cy="1472446"/>
              <a:chOff x="1994556" y="4492267"/>
              <a:chExt cx="6461051" cy="147244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0" name="Gruppieren 139">
                <a:extLst>
                  <a:ext uri="{FF2B5EF4-FFF2-40B4-BE49-F238E27FC236}">
                    <a16:creationId xmlns:a16="http://schemas.microsoft.com/office/drawing/2014/main" id="{017D1810-0269-617C-FA6D-A185BC33643F}"/>
                  </a:ext>
                </a:extLst>
              </p:cNvPr>
              <p:cNvGrpSpPr/>
              <p:nvPr/>
            </p:nvGrpSpPr>
            <p:grpSpPr>
              <a:xfrm>
                <a:off x="1994556" y="4492267"/>
                <a:ext cx="6461051" cy="1472446"/>
                <a:chOff x="1994556" y="4492267"/>
                <a:chExt cx="6461051" cy="1472446"/>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4" name="Gruppieren 123">
                  <a:extLst>
                    <a:ext uri="{FF2B5EF4-FFF2-40B4-BE49-F238E27FC236}">
                      <a16:creationId xmlns:a16="http://schemas.microsoft.com/office/drawing/2014/main" id="{4444F102-51EB-040A-5592-458E573254E5}"/>
                    </a:ext>
                  </a:extLst>
                </p:cNvPr>
                <p:cNvGrpSpPr/>
                <p:nvPr/>
              </p:nvGrpSpPr>
              <p:grpSpPr>
                <a:xfrm>
                  <a:off x="1994556" y="4492267"/>
                  <a:ext cx="6461051" cy="1472446"/>
                  <a:chOff x="1994556" y="4492267"/>
                  <a:chExt cx="6461051" cy="1472446"/>
                </a:xfrm>
              </p:grpSpPr>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461051" cy="341032"/>
                    <a:chOff x="1994556" y="5680831"/>
                    <a:chExt cx="6461051"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461051"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161124" y="4492267"/>
                    <a:ext cx="1054956" cy="1407535"/>
                    <a:chOff x="4161124" y="4492267"/>
                    <a:chExt cx="1054956"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161124"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7288" y="4918228"/>
                      <a:ext cx="548792" cy="768309"/>
                    </a:xfrm>
                    <a:prstGeom prst="rect">
                      <a:avLst/>
                    </a:prstGeom>
                  </p:spPr>
                </p:pic>
                <p:cxnSp>
                  <p:nvCxnSpPr>
                    <p:cNvPr id="116" name="Gerader Verbinder 115">
                      <a:extLst>
                        <a:ext uri="{FF2B5EF4-FFF2-40B4-BE49-F238E27FC236}">
                          <a16:creationId xmlns:a16="http://schemas.microsoft.com/office/drawing/2014/main" id="{F538F1F4-3E33-A206-1E77-4D819A5A7086}"/>
                        </a:ext>
                      </a:extLst>
                    </p:cNvPr>
                    <p:cNvCxnSpPr/>
                    <p:nvPr/>
                  </p:nvCxnSpPr>
                  <p:spPr bwMode="auto">
                    <a:xfrm>
                      <a:off x="4758088" y="4529453"/>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04626"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3" name="Gerader Verbinder 2">
              <a:extLst>
                <a:ext uri="{FF2B5EF4-FFF2-40B4-BE49-F238E27FC236}">
                  <a16:creationId xmlns:a16="http://schemas.microsoft.com/office/drawing/2014/main" id="{73020350-6220-D121-1219-BA257745EC69}"/>
                </a:ext>
              </a:extLst>
            </p:cNvPr>
            <p:cNvCxnSpPr/>
            <p:nvPr/>
          </p:nvCxnSpPr>
          <p:spPr bwMode="auto">
            <a:xfrm>
              <a:off x="5105537" y="4401527"/>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 name="Gruppieren 31">
            <a:extLst>
              <a:ext uri="{FF2B5EF4-FFF2-40B4-BE49-F238E27FC236}">
                <a16:creationId xmlns:a16="http://schemas.microsoft.com/office/drawing/2014/main" id="{9D1304B0-8DE6-3F46-1FF5-21731CFDAF19}"/>
              </a:ext>
            </a:extLst>
          </p:cNvPr>
          <p:cNvGrpSpPr/>
          <p:nvPr/>
        </p:nvGrpSpPr>
        <p:grpSpPr>
          <a:xfrm>
            <a:off x="5160806" y="5120812"/>
            <a:ext cx="784332" cy="536687"/>
            <a:chOff x="4096313" y="5002828"/>
            <a:chExt cx="784332" cy="536687"/>
          </a:xfrm>
        </p:grpSpPr>
        <p:sp>
          <p:nvSpPr>
            <p:cNvPr id="26" name="Textfeld 25">
              <a:extLst>
                <a:ext uri="{FF2B5EF4-FFF2-40B4-BE49-F238E27FC236}">
                  <a16:creationId xmlns:a16="http://schemas.microsoft.com/office/drawing/2014/main" id="{1DACB011-E083-5EA9-5947-3090A6D81E65}"/>
                </a:ext>
              </a:extLst>
            </p:cNvPr>
            <p:cNvSpPr txBox="1"/>
            <p:nvPr/>
          </p:nvSpPr>
          <p:spPr>
            <a:xfrm>
              <a:off x="4096313" y="5002828"/>
              <a:ext cx="784332" cy="523220"/>
            </a:xfrm>
            <a:prstGeom prst="rect">
              <a:avLst/>
            </a:prstGeom>
            <a:noFill/>
          </p:spPr>
          <p:txBody>
            <a:bodyPr wrap="square" rtlCol="0">
              <a:spAutoFit/>
            </a:bodyPr>
            <a:lstStyle/>
            <a:p>
              <a:r>
                <a:rPr lang="de-DE" sz="1400" dirty="0"/>
                <a:t>Ab-</a:t>
              </a:r>
              <a:br>
                <a:rPr lang="de-DE" sz="1400" dirty="0"/>
              </a:br>
              <a:r>
                <a:rPr lang="de-DE" sz="1400" dirty="0"/>
                <a:t>Wärme</a:t>
              </a:r>
            </a:p>
          </p:txBody>
        </p:sp>
        <p:cxnSp>
          <p:nvCxnSpPr>
            <p:cNvPr id="30" name="Gerade Verbindung mit Pfeil 29">
              <a:extLst>
                <a:ext uri="{FF2B5EF4-FFF2-40B4-BE49-F238E27FC236}">
                  <a16:creationId xmlns:a16="http://schemas.microsoft.com/office/drawing/2014/main" id="{AC3B4447-CF70-C594-C43E-C00BBC812502}"/>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8">
            <a:extLst>
              <a:ext uri="{FF2B5EF4-FFF2-40B4-BE49-F238E27FC236}">
                <a16:creationId xmlns:a16="http://schemas.microsoft.com/office/drawing/2014/main" id="{1D2D55A5-B7A2-DCDC-2DFC-7F6E8854E5ED}"/>
              </a:ext>
            </a:extLst>
          </p:cNvPr>
          <p:cNvGrpSpPr/>
          <p:nvPr/>
        </p:nvGrpSpPr>
        <p:grpSpPr>
          <a:xfrm>
            <a:off x="3993497" y="5009787"/>
            <a:ext cx="709345" cy="536687"/>
            <a:chOff x="4109932" y="5002828"/>
            <a:chExt cx="709345" cy="53668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t>Bio-</a:t>
              </a:r>
              <a:br>
                <a:rPr lang="de-DE" sz="1400" dirty="0"/>
              </a:br>
              <a:r>
                <a:rPr lang="de-DE" sz="1400" dirty="0" err="1"/>
                <a:t>masse</a:t>
              </a:r>
              <a:endParaRPr lang="de-DE" sz="1400" dirty="0"/>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uppieren 35">
            <a:extLst>
              <a:ext uri="{FF2B5EF4-FFF2-40B4-BE49-F238E27FC236}">
                <a16:creationId xmlns:a16="http://schemas.microsoft.com/office/drawing/2014/main" id="{716DE213-875A-F40F-9996-9D87F2899F78}"/>
              </a:ext>
            </a:extLst>
          </p:cNvPr>
          <p:cNvGrpSpPr/>
          <p:nvPr/>
        </p:nvGrpSpPr>
        <p:grpSpPr>
          <a:xfrm>
            <a:off x="836849" y="4057413"/>
            <a:ext cx="7257997" cy="1655704"/>
            <a:chOff x="836849" y="4057413"/>
            <a:chExt cx="7257997" cy="1655704"/>
          </a:xfrm>
        </p:grpSpPr>
        <p:grpSp>
          <p:nvGrpSpPr>
            <p:cNvPr id="135" name="Gruppieren 134">
              <a:extLst>
                <a:ext uri="{FF2B5EF4-FFF2-40B4-BE49-F238E27FC236}">
                  <a16:creationId xmlns:a16="http://schemas.microsoft.com/office/drawing/2014/main" id="{BB524B14-B2B4-AC08-0C8B-8C283E3591B6}"/>
                </a:ext>
              </a:extLst>
            </p:cNvPr>
            <p:cNvGrpSpPr/>
            <p:nvPr/>
          </p:nvGrpSpPr>
          <p:grpSpPr>
            <a:xfrm>
              <a:off x="836849" y="4382833"/>
              <a:ext cx="7257997" cy="1330284"/>
              <a:chOff x="836849" y="4382833"/>
              <a:chExt cx="7257997" cy="1330284"/>
            </a:xfrm>
          </p:grpSpPr>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6">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20">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9">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19" name="Textfeld 118">
                  <a:extLst>
                    <a:ext uri="{FF2B5EF4-FFF2-40B4-BE49-F238E27FC236}">
                      <a16:creationId xmlns:a16="http://schemas.microsoft.com/office/drawing/2014/main" id="{55493DE1-E2C4-83C1-2478-B843CEE40149}"/>
                    </a:ext>
                  </a:extLst>
                </p:cNvPr>
                <p:cNvSpPr txBox="1"/>
                <p:nvPr/>
              </p:nvSpPr>
              <p:spPr>
                <a:xfrm>
                  <a:off x="3585368" y="4586603"/>
                  <a:ext cx="1457450" cy="523220"/>
                </a:xfrm>
                <a:prstGeom prst="rect">
                  <a:avLst/>
                </a:prstGeom>
                <a:noFill/>
              </p:spPr>
              <p:txBody>
                <a:bodyPr wrap="none" rtlCol="0">
                  <a:spAutoFit/>
                </a:bodyPr>
                <a:lstStyle/>
                <a:p>
                  <a:pPr algn="ctr"/>
                  <a:r>
                    <a:rPr lang="de-DE" sz="1400" dirty="0"/>
                    <a:t>Betriebe/Firmen</a:t>
                  </a:r>
                  <a:br>
                    <a:rPr lang="de-DE" sz="1400" dirty="0"/>
                  </a:br>
                  <a:r>
                    <a:rPr lang="de-DE" sz="1400" dirty="0"/>
                    <a:t>„</a:t>
                  </a:r>
                  <a:r>
                    <a:rPr lang="de-DE" sz="1400" dirty="0" err="1"/>
                    <a:t>ProSumer</a:t>
                  </a:r>
                  <a:r>
                    <a:rPr lang="de-DE" sz="1400" dirty="0"/>
                    <a:t>“</a:t>
                  </a:r>
                </a:p>
              </p:txBody>
            </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35484428-CE77-0C01-AF82-31966832694C}"/>
                  </a:ext>
                </a:extLst>
              </p:cNvPr>
              <p:cNvSpPr txBox="1"/>
              <p:nvPr/>
            </p:nvSpPr>
            <p:spPr>
              <a:xfrm>
                <a:off x="836849" y="4532832"/>
                <a:ext cx="1391599" cy="738664"/>
              </a:xfrm>
              <a:prstGeom prst="rect">
                <a:avLst/>
              </a:prstGeom>
              <a:noFill/>
            </p:spPr>
            <p:txBody>
              <a:bodyPr wrap="none" rtlCol="0">
                <a:spAutoFit/>
              </a:bodyPr>
              <a:lstStyle/>
              <a:p>
                <a:r>
                  <a:rPr lang="de-DE" sz="1400" dirty="0"/>
                  <a:t>  Wohn-/</a:t>
                </a:r>
                <a:r>
                  <a:rPr lang="de-DE" sz="1400" dirty="0" err="1"/>
                  <a:t>öffentl</a:t>
                </a:r>
                <a:r>
                  <a:rPr lang="de-DE" sz="1400" dirty="0"/>
                  <a:t>.</a:t>
                </a:r>
                <a:br>
                  <a:rPr lang="de-DE" sz="1400" dirty="0"/>
                </a:br>
                <a:r>
                  <a:rPr lang="de-DE" sz="1400" dirty="0"/>
                  <a:t>     Gebäude</a:t>
                </a:r>
                <a:br>
                  <a:rPr lang="de-DE" sz="1400" dirty="0"/>
                </a:br>
                <a:r>
                  <a:rPr lang="de-DE" sz="1400" dirty="0"/>
                  <a:t> „</a:t>
                </a:r>
                <a:r>
                  <a:rPr lang="de-DE" sz="1400" dirty="0" err="1"/>
                  <a:t>ProSumer</a:t>
                </a:r>
                <a:r>
                  <a:rPr lang="de-DE" sz="1400" dirty="0"/>
                  <a:t>“</a:t>
                </a:r>
              </a:p>
            </p:txBody>
          </p:sp>
        </p:grpSp>
        <p:sp>
          <p:nvSpPr>
            <p:cNvPr id="28" name="Textfeld 27">
              <a:extLst>
                <a:ext uri="{FF2B5EF4-FFF2-40B4-BE49-F238E27FC236}">
                  <a16:creationId xmlns:a16="http://schemas.microsoft.com/office/drawing/2014/main" id="{02BFEA14-CADF-2864-FB43-A2B381196C3B}"/>
                </a:ext>
              </a:extLst>
            </p:cNvPr>
            <p:cNvSpPr txBox="1"/>
            <p:nvPr/>
          </p:nvSpPr>
          <p:spPr>
            <a:xfrm>
              <a:off x="5395691" y="4057413"/>
              <a:ext cx="2224456" cy="338554"/>
            </a:xfrm>
            <a:prstGeom prst="rect">
              <a:avLst/>
            </a:prstGeom>
            <a:noFill/>
          </p:spPr>
          <p:txBody>
            <a:bodyPr wrap="none" rtlCol="0">
              <a:spAutoFit/>
            </a:bodyPr>
            <a:lstStyle/>
            <a:p>
              <a:pPr algn="ctr"/>
              <a:r>
                <a:rPr lang="de-DE" sz="1600" dirty="0"/>
                <a:t>110 kV/20 kV/Ortsnetz</a:t>
              </a:r>
            </a:p>
          </p:txBody>
        </p:sp>
      </p:grpSp>
      <p:sp>
        <p:nvSpPr>
          <p:cNvPr id="38" name="Textfeld 37">
            <a:extLst>
              <a:ext uri="{FF2B5EF4-FFF2-40B4-BE49-F238E27FC236}">
                <a16:creationId xmlns:a16="http://schemas.microsoft.com/office/drawing/2014/main" id="{504D4D3F-24BA-A681-0D79-5824338D1AC2}"/>
              </a:ext>
            </a:extLst>
          </p:cNvPr>
          <p:cNvSpPr txBox="1"/>
          <p:nvPr/>
        </p:nvSpPr>
        <p:spPr>
          <a:xfrm>
            <a:off x="840614" y="-28138"/>
            <a:ext cx="8883487"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a:solidFill>
                  <a:schemeClr val="bg1"/>
                </a:solidFill>
              </a:rPr>
              <a:t> </a:t>
            </a:r>
            <a:r>
              <a:rPr lang="de-DE" altLang="de-DE" sz="2000" dirty="0" err="1">
                <a:solidFill>
                  <a:schemeClr val="bg1"/>
                </a:solidFill>
              </a:rPr>
              <a:t>ProSumer</a:t>
            </a:r>
            <a:r>
              <a:rPr lang="de-DE" altLang="de-DE" sz="2000" dirty="0">
                <a:solidFill>
                  <a:schemeClr val="bg1"/>
                </a:solidFill>
              </a:rPr>
              <a:t> (3) in der Gebietskörperschaft (1) Funktionsprinzip und Komponenten: </a:t>
            </a:r>
            <a:r>
              <a:rPr lang="de-DE" altLang="de-DE" sz="2000" dirty="0">
                <a:solidFill>
                  <a:schemeClr val="bg1"/>
                </a:solidFill>
                <a:effectLst>
                  <a:outerShdw blurRad="38100" dist="38100" dir="2700000" algn="tl">
                    <a:srgbClr val="000000">
                      <a:alpha val="43137"/>
                    </a:srgbClr>
                  </a:outerShdw>
                </a:effectLst>
              </a:rPr>
              <a:t>Bausteinkasten</a:t>
            </a:r>
            <a:endParaRPr lang="de-DE" sz="2000" dirty="0">
              <a:solidFill>
                <a:schemeClr val="bg1"/>
              </a:solidFill>
            </a:endParaRPr>
          </a:p>
        </p:txBody>
      </p:sp>
      <p:grpSp>
        <p:nvGrpSpPr>
          <p:cNvPr id="24" name="Gruppieren 23">
            <a:extLst>
              <a:ext uri="{FF2B5EF4-FFF2-40B4-BE49-F238E27FC236}">
                <a16:creationId xmlns:a16="http://schemas.microsoft.com/office/drawing/2014/main" id="{C5EAD59D-FE7E-3700-3C21-266C535CEF83}"/>
              </a:ext>
            </a:extLst>
          </p:cNvPr>
          <p:cNvGrpSpPr/>
          <p:nvPr/>
        </p:nvGrpSpPr>
        <p:grpSpPr>
          <a:xfrm>
            <a:off x="5151279" y="4560061"/>
            <a:ext cx="1009448" cy="536687"/>
            <a:chOff x="4096312" y="5002828"/>
            <a:chExt cx="1009448" cy="536687"/>
          </a:xfrm>
        </p:grpSpPr>
        <p:sp>
          <p:nvSpPr>
            <p:cNvPr id="43" name="Textfeld 42">
              <a:extLst>
                <a:ext uri="{FF2B5EF4-FFF2-40B4-BE49-F238E27FC236}">
                  <a16:creationId xmlns:a16="http://schemas.microsoft.com/office/drawing/2014/main" id="{6A8ED06D-065A-52D3-F17F-6D0713231AB7}"/>
                </a:ext>
              </a:extLst>
            </p:cNvPr>
            <p:cNvSpPr txBox="1"/>
            <p:nvPr/>
          </p:nvSpPr>
          <p:spPr>
            <a:xfrm>
              <a:off x="4096312" y="5002828"/>
              <a:ext cx="1009448" cy="523220"/>
            </a:xfrm>
            <a:prstGeom prst="rect">
              <a:avLst/>
            </a:prstGeom>
            <a:noFill/>
          </p:spPr>
          <p:txBody>
            <a:bodyPr wrap="square" rtlCol="0">
              <a:spAutoFit/>
            </a:bodyPr>
            <a:lstStyle/>
            <a:p>
              <a:r>
                <a:rPr lang="de-DE" sz="1400" dirty="0"/>
                <a:t>Solar-</a:t>
              </a:r>
              <a:br>
                <a:rPr lang="de-DE" sz="1400" dirty="0"/>
              </a:br>
              <a:r>
                <a:rPr lang="de-DE" sz="1400" dirty="0" err="1"/>
                <a:t>Thermie</a:t>
              </a:r>
              <a:endParaRPr lang="de-DE" sz="1400" dirty="0"/>
            </a:p>
          </p:txBody>
        </p:sp>
        <p:cxnSp>
          <p:nvCxnSpPr>
            <p:cNvPr id="44" name="Gerade Verbindung mit Pfeil 43">
              <a:extLst>
                <a:ext uri="{FF2B5EF4-FFF2-40B4-BE49-F238E27FC236}">
                  <a16:creationId xmlns:a16="http://schemas.microsoft.com/office/drawing/2014/main" id="{FD3D1672-F488-2482-E2D1-1C20B18DEFAA}"/>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3DA4FB52-B70A-4E18-A3AD-600F3BB73DC8}"/>
              </a:ext>
            </a:extLst>
          </p:cNvPr>
          <p:cNvSpPr txBox="1"/>
          <p:nvPr/>
        </p:nvSpPr>
        <p:spPr>
          <a:xfrm>
            <a:off x="8107729" y="5007537"/>
            <a:ext cx="938808" cy="307777"/>
          </a:xfrm>
          <a:prstGeom prst="rect">
            <a:avLst/>
          </a:prstGeom>
          <a:noFill/>
        </p:spPr>
        <p:txBody>
          <a:bodyPr wrap="square" rtlCol="0">
            <a:spAutoFit/>
          </a:bodyPr>
          <a:lstStyle/>
          <a:p>
            <a:r>
              <a:rPr lang="de-DE" sz="1400" dirty="0"/>
              <a:t>MHKW</a:t>
            </a:r>
          </a:p>
        </p:txBody>
      </p:sp>
    </p:spTree>
    <p:extLst>
      <p:ext uri="{BB962C8B-B14F-4D97-AF65-F5344CB8AC3E}">
        <p14:creationId xmlns:p14="http://schemas.microsoft.com/office/powerpoint/2010/main" val="28006221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000" fill="hold"/>
                                        <p:tgtEl>
                                          <p:spTgt spid="180"/>
                                        </p:tgtEl>
                                        <p:attrNameLst>
                                          <p:attrName>ppt_x</p:attrName>
                                        </p:attrNameLst>
                                      </p:cBhvr>
                                      <p:tavLst>
                                        <p:tav tm="0">
                                          <p:val>
                                            <p:strVal val="1+#ppt_w/2"/>
                                          </p:val>
                                        </p:tav>
                                        <p:tav tm="100000">
                                          <p:val>
                                            <p:strVal val="#ppt_x"/>
                                          </p:val>
                                        </p:tav>
                                      </p:tavLst>
                                    </p:anim>
                                    <p:anim calcmode="lin" valueType="num">
                                      <p:cBhvr additive="base">
                                        <p:cTn id="8" dur="10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additive="base">
                                        <p:cTn id="13" dur="1000" fill="hold"/>
                                        <p:tgtEl>
                                          <p:spTgt spid="95"/>
                                        </p:tgtEl>
                                        <p:attrNameLst>
                                          <p:attrName>ppt_x</p:attrName>
                                        </p:attrNameLst>
                                      </p:cBhvr>
                                      <p:tavLst>
                                        <p:tav tm="0">
                                          <p:val>
                                            <p:strVal val="1+#ppt_w/2"/>
                                          </p:val>
                                        </p:tav>
                                        <p:tav tm="100000">
                                          <p:val>
                                            <p:strVal val="#ppt_x"/>
                                          </p:val>
                                        </p:tav>
                                      </p:tavLst>
                                    </p:anim>
                                    <p:anim calcmode="lin" valueType="num">
                                      <p:cBhvr additive="base">
                                        <p:cTn id="14"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 calcmode="lin" valueType="num">
                                      <p:cBhvr additive="base">
                                        <p:cTn id="19" dur="1000" fill="hold"/>
                                        <p:tgtEl>
                                          <p:spTgt spid="182"/>
                                        </p:tgtEl>
                                        <p:attrNameLst>
                                          <p:attrName>ppt_x</p:attrName>
                                        </p:attrNameLst>
                                      </p:cBhvr>
                                      <p:tavLst>
                                        <p:tav tm="0">
                                          <p:val>
                                            <p:strVal val="1+#ppt_w/2"/>
                                          </p:val>
                                        </p:tav>
                                        <p:tav tm="100000">
                                          <p:val>
                                            <p:strVal val="#ppt_x"/>
                                          </p:val>
                                        </p:tav>
                                      </p:tavLst>
                                    </p:anim>
                                    <p:anim calcmode="lin" valueType="num">
                                      <p:cBhvr additive="base">
                                        <p:cTn id="20" dur="10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3"/>
                                        </p:tgtEl>
                                        <p:attrNameLst>
                                          <p:attrName>style.visibility</p:attrName>
                                        </p:attrNameLst>
                                      </p:cBhvr>
                                      <p:to>
                                        <p:strVal val="visible"/>
                                      </p:to>
                                    </p:set>
                                    <p:anim calcmode="lin" valueType="num">
                                      <p:cBhvr additive="base">
                                        <p:cTn id="25" dur="1000" fill="hold"/>
                                        <p:tgtEl>
                                          <p:spTgt spid="183"/>
                                        </p:tgtEl>
                                        <p:attrNameLst>
                                          <p:attrName>ppt_x</p:attrName>
                                        </p:attrNameLst>
                                      </p:cBhvr>
                                      <p:tavLst>
                                        <p:tav tm="0">
                                          <p:val>
                                            <p:strVal val="1+#ppt_w/2"/>
                                          </p:val>
                                        </p:tav>
                                        <p:tav tm="100000">
                                          <p:val>
                                            <p:strVal val="#ppt_x"/>
                                          </p:val>
                                        </p:tav>
                                      </p:tavLst>
                                    </p:anim>
                                    <p:anim calcmode="lin" valueType="num">
                                      <p:cBhvr additive="base">
                                        <p:cTn id="26" dur="10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84"/>
                                        </p:tgtEl>
                                        <p:attrNameLst>
                                          <p:attrName>style.visibility</p:attrName>
                                        </p:attrNameLst>
                                      </p:cBhvr>
                                      <p:to>
                                        <p:strVal val="visible"/>
                                      </p:to>
                                    </p:set>
                                    <p:anim calcmode="lin" valueType="num">
                                      <p:cBhvr additive="base">
                                        <p:cTn id="31" dur="1000" fill="hold"/>
                                        <p:tgtEl>
                                          <p:spTgt spid="184"/>
                                        </p:tgtEl>
                                        <p:attrNameLst>
                                          <p:attrName>ppt_x</p:attrName>
                                        </p:attrNameLst>
                                      </p:cBhvr>
                                      <p:tavLst>
                                        <p:tav tm="0">
                                          <p:val>
                                            <p:strVal val="1+#ppt_w/2"/>
                                          </p:val>
                                        </p:tav>
                                        <p:tav tm="100000">
                                          <p:val>
                                            <p:strVal val="#ppt_x"/>
                                          </p:val>
                                        </p:tav>
                                      </p:tavLst>
                                    </p:anim>
                                    <p:anim calcmode="lin" valueType="num">
                                      <p:cBhvr additive="base">
                                        <p:cTn id="32"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 calcmode="lin" valueType="num">
                                      <p:cBhvr additive="base">
                                        <p:cTn id="37" dur="1000" fill="hold"/>
                                        <p:tgtEl>
                                          <p:spTgt spid="185"/>
                                        </p:tgtEl>
                                        <p:attrNameLst>
                                          <p:attrName>ppt_x</p:attrName>
                                        </p:attrNameLst>
                                      </p:cBhvr>
                                      <p:tavLst>
                                        <p:tav tm="0">
                                          <p:val>
                                            <p:strVal val="1+#ppt_w/2"/>
                                          </p:val>
                                        </p:tav>
                                        <p:tav tm="100000">
                                          <p:val>
                                            <p:strVal val="#ppt_x"/>
                                          </p:val>
                                        </p:tav>
                                      </p:tavLst>
                                    </p:anim>
                                    <p:anim calcmode="lin" valueType="num">
                                      <p:cBhvr additive="base">
                                        <p:cTn id="38"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1000" fill="hold"/>
                                        <p:tgtEl>
                                          <p:spTgt spid="103"/>
                                        </p:tgtEl>
                                        <p:attrNameLst>
                                          <p:attrName>ppt_x</p:attrName>
                                        </p:attrNameLst>
                                      </p:cBhvr>
                                      <p:tavLst>
                                        <p:tav tm="0">
                                          <p:val>
                                            <p:strVal val="0-#ppt_w/2"/>
                                          </p:val>
                                        </p:tav>
                                        <p:tav tm="100000">
                                          <p:val>
                                            <p:strVal val="#ppt_x"/>
                                          </p:val>
                                        </p:tav>
                                      </p:tavLst>
                                    </p:anim>
                                    <p:anim calcmode="lin" valueType="num">
                                      <p:cBhvr additive="base">
                                        <p:cTn id="44"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1000" fill="hold"/>
                                        <p:tgtEl>
                                          <p:spTgt spid="36"/>
                                        </p:tgtEl>
                                        <p:attrNameLst>
                                          <p:attrName>ppt_x</p:attrName>
                                        </p:attrNameLst>
                                      </p:cBhvr>
                                      <p:tavLst>
                                        <p:tav tm="0">
                                          <p:val>
                                            <p:strVal val="1+#ppt_w/2"/>
                                          </p:val>
                                        </p:tav>
                                        <p:tav tm="100000">
                                          <p:val>
                                            <p:strVal val="#ppt_x"/>
                                          </p:val>
                                        </p:tav>
                                      </p:tavLst>
                                    </p:anim>
                                    <p:anim calcmode="lin" valueType="num">
                                      <p:cBhvr additive="base">
                                        <p:cTn id="5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1+#ppt_w/2"/>
                                          </p:val>
                                        </p:tav>
                                        <p:tav tm="100000">
                                          <p:val>
                                            <p:strVal val="#ppt_x"/>
                                          </p:val>
                                        </p:tav>
                                      </p:tavLst>
                                    </p:anim>
                                    <p:anim calcmode="lin" valueType="num">
                                      <p:cBhvr additive="base">
                                        <p:cTn id="5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1000" fill="hold"/>
                                        <p:tgtEl>
                                          <p:spTgt spid="9"/>
                                        </p:tgtEl>
                                        <p:attrNameLst>
                                          <p:attrName>ppt_x</p:attrName>
                                        </p:attrNameLst>
                                      </p:cBhvr>
                                      <p:tavLst>
                                        <p:tav tm="0">
                                          <p:val>
                                            <p:strVal val="0-#ppt_w/2"/>
                                          </p:val>
                                        </p:tav>
                                        <p:tav tm="100000">
                                          <p:val>
                                            <p:strVal val="#ppt_x"/>
                                          </p:val>
                                        </p:tav>
                                      </p:tavLst>
                                    </p:anim>
                                    <p:anim calcmode="lin" valueType="num">
                                      <p:cBhvr additive="base">
                                        <p:cTn id="6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1000" fill="hold"/>
                                        <p:tgtEl>
                                          <p:spTgt spid="24"/>
                                        </p:tgtEl>
                                        <p:attrNameLst>
                                          <p:attrName>ppt_x</p:attrName>
                                        </p:attrNameLst>
                                      </p:cBhvr>
                                      <p:tavLst>
                                        <p:tav tm="0">
                                          <p:val>
                                            <p:strVal val="1+#ppt_w/2"/>
                                          </p:val>
                                        </p:tav>
                                        <p:tav tm="100000">
                                          <p:val>
                                            <p:strVal val="#ppt_x"/>
                                          </p:val>
                                        </p:tav>
                                      </p:tavLst>
                                    </p:anim>
                                    <p:anim calcmode="lin" valueType="num">
                                      <p:cBhvr additive="base">
                                        <p:cTn id="6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1000" fill="hold"/>
                                        <p:tgtEl>
                                          <p:spTgt spid="32"/>
                                        </p:tgtEl>
                                        <p:attrNameLst>
                                          <p:attrName>ppt_x</p:attrName>
                                        </p:attrNameLst>
                                      </p:cBhvr>
                                      <p:tavLst>
                                        <p:tav tm="0">
                                          <p:val>
                                            <p:strVal val="1+#ppt_w/2"/>
                                          </p:val>
                                        </p:tav>
                                        <p:tav tm="100000">
                                          <p:val>
                                            <p:strVal val="#ppt_x"/>
                                          </p:val>
                                        </p:tav>
                                      </p:tavLst>
                                    </p:anim>
                                    <p:anim calcmode="lin" valueType="num">
                                      <p:cBhvr additive="base">
                                        <p:cTn id="74"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92"/>
                                        </p:tgtEl>
                                        <p:attrNameLst>
                                          <p:attrName>style.visibility</p:attrName>
                                        </p:attrNameLst>
                                      </p:cBhvr>
                                      <p:to>
                                        <p:strVal val="visible"/>
                                      </p:to>
                                    </p:set>
                                    <p:anim calcmode="lin" valueType="num">
                                      <p:cBhvr additive="base">
                                        <p:cTn id="79" dur="1000" fill="hold"/>
                                        <p:tgtEl>
                                          <p:spTgt spid="192"/>
                                        </p:tgtEl>
                                        <p:attrNameLst>
                                          <p:attrName>ppt_x</p:attrName>
                                        </p:attrNameLst>
                                      </p:cBhvr>
                                      <p:tavLst>
                                        <p:tav tm="0">
                                          <p:val>
                                            <p:strVal val="1+#ppt_w/2"/>
                                          </p:val>
                                        </p:tav>
                                        <p:tav tm="100000">
                                          <p:val>
                                            <p:strVal val="#ppt_x"/>
                                          </p:val>
                                        </p:tav>
                                      </p:tavLst>
                                    </p:anim>
                                    <p:anim calcmode="lin" valueType="num">
                                      <p:cBhvr additive="base">
                                        <p:cTn id="80"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159"/>
                                        </p:tgtEl>
                                        <p:attrNameLst>
                                          <p:attrName>style.visibility</p:attrName>
                                        </p:attrNameLst>
                                      </p:cBhvr>
                                      <p:to>
                                        <p:strVal val="visible"/>
                                      </p:to>
                                    </p:set>
                                    <p:anim calcmode="lin" valueType="num">
                                      <p:cBhvr additive="base">
                                        <p:cTn id="85" dur="1000" fill="hold"/>
                                        <p:tgtEl>
                                          <p:spTgt spid="159"/>
                                        </p:tgtEl>
                                        <p:attrNameLst>
                                          <p:attrName>ppt_x</p:attrName>
                                        </p:attrNameLst>
                                      </p:cBhvr>
                                      <p:tavLst>
                                        <p:tav tm="0">
                                          <p:val>
                                            <p:strVal val="1+#ppt_w/2"/>
                                          </p:val>
                                        </p:tav>
                                        <p:tav tm="100000">
                                          <p:val>
                                            <p:strVal val="#ppt_x"/>
                                          </p:val>
                                        </p:tav>
                                      </p:tavLst>
                                    </p:anim>
                                    <p:anim calcmode="lin" valueType="num">
                                      <p:cBhvr additive="base">
                                        <p:cTn id="86"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1000" fill="hold"/>
                                        <p:tgtEl>
                                          <p:spTgt spid="25"/>
                                        </p:tgtEl>
                                        <p:attrNameLst>
                                          <p:attrName>ppt_x</p:attrName>
                                        </p:attrNameLst>
                                      </p:cBhvr>
                                      <p:tavLst>
                                        <p:tav tm="0">
                                          <p:val>
                                            <p:strVal val="#ppt_x"/>
                                          </p:val>
                                        </p:tav>
                                        <p:tav tm="100000">
                                          <p:val>
                                            <p:strVal val="#ppt_x"/>
                                          </p:val>
                                        </p:tav>
                                      </p:tavLst>
                                    </p:anim>
                                    <p:anim calcmode="lin" valueType="num">
                                      <p:cBhvr additive="base">
                                        <p:cTn id="9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1000" fill="hold"/>
                                        <p:tgtEl>
                                          <p:spTgt spid="46"/>
                                        </p:tgtEl>
                                        <p:attrNameLst>
                                          <p:attrName>ppt_x</p:attrName>
                                        </p:attrNameLst>
                                      </p:cBhvr>
                                      <p:tavLst>
                                        <p:tav tm="0">
                                          <p:val>
                                            <p:strVal val="1+#ppt_w/2"/>
                                          </p:val>
                                        </p:tav>
                                        <p:tav tm="100000">
                                          <p:val>
                                            <p:strVal val="#ppt_x"/>
                                          </p:val>
                                        </p:tav>
                                      </p:tavLst>
                                    </p:anim>
                                    <p:anim calcmode="lin" valueType="num">
                                      <p:cBhvr additive="base">
                                        <p:cTn id="98"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1000" fill="hold"/>
                                        <p:tgtEl>
                                          <p:spTgt spid="2"/>
                                        </p:tgtEl>
                                        <p:attrNameLst>
                                          <p:attrName>ppt_x</p:attrName>
                                        </p:attrNameLst>
                                      </p:cBhvr>
                                      <p:tavLst>
                                        <p:tav tm="0">
                                          <p:val>
                                            <p:strVal val="1+#ppt_w/2"/>
                                          </p:val>
                                        </p:tav>
                                        <p:tav tm="100000">
                                          <p:val>
                                            <p:strVal val="#ppt_x"/>
                                          </p:val>
                                        </p:tav>
                                      </p:tavLst>
                                    </p:anim>
                                    <p:anim calcmode="lin" valueType="num">
                                      <p:cBhvr additive="base">
                                        <p:cTn id="10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nodeType="clickEffect">
                                  <p:stCondLst>
                                    <p:cond delay="0"/>
                                  </p:stCondLst>
                                  <p:childTnLst>
                                    <p:set>
                                      <p:cBhvr>
                                        <p:cTn id="108" dur="1" fill="hold">
                                          <p:stCondLst>
                                            <p:cond delay="0"/>
                                          </p:stCondLst>
                                        </p:cTn>
                                        <p:tgtEl>
                                          <p:spTgt spid="179"/>
                                        </p:tgtEl>
                                        <p:attrNameLst>
                                          <p:attrName>style.visibility</p:attrName>
                                        </p:attrNameLst>
                                      </p:cBhvr>
                                      <p:to>
                                        <p:strVal val="visible"/>
                                      </p:to>
                                    </p:set>
                                    <p:anim calcmode="lin" valueType="num">
                                      <p:cBhvr additive="base">
                                        <p:cTn id="109" dur="1000" fill="hold"/>
                                        <p:tgtEl>
                                          <p:spTgt spid="179"/>
                                        </p:tgtEl>
                                        <p:attrNameLst>
                                          <p:attrName>ppt_x</p:attrName>
                                        </p:attrNameLst>
                                      </p:cBhvr>
                                      <p:tavLst>
                                        <p:tav tm="0">
                                          <p:val>
                                            <p:strVal val="1+#ppt_w/2"/>
                                          </p:val>
                                        </p:tav>
                                        <p:tav tm="100000">
                                          <p:val>
                                            <p:strVal val="#ppt_x"/>
                                          </p:val>
                                        </p:tav>
                                      </p:tavLst>
                                    </p:anim>
                                    <p:anim calcmode="lin" valueType="num">
                                      <p:cBhvr additive="base">
                                        <p:cTn id="110"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1" fill="hold" grpId="0"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additive="base">
                                        <p:cTn id="115" dur="1000" fill="hold"/>
                                        <p:tgtEl>
                                          <p:spTgt spid="5"/>
                                        </p:tgtEl>
                                        <p:attrNameLst>
                                          <p:attrName>ppt_x</p:attrName>
                                        </p:attrNameLst>
                                      </p:cBhvr>
                                      <p:tavLst>
                                        <p:tav tm="0">
                                          <p:val>
                                            <p:strVal val="#ppt_x"/>
                                          </p:val>
                                        </p:tav>
                                        <p:tav tm="100000">
                                          <p:val>
                                            <p:strVal val="#ppt_x"/>
                                          </p:val>
                                        </p:tav>
                                      </p:tavLst>
                                    </p:anim>
                                    <p:anim calcmode="lin" valueType="num">
                                      <p:cBhvr additive="base">
                                        <p:cTn id="11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800" name="Gruppieren 72799">
            <a:extLst>
              <a:ext uri="{FF2B5EF4-FFF2-40B4-BE49-F238E27FC236}">
                <a16:creationId xmlns:a16="http://schemas.microsoft.com/office/drawing/2014/main" id="{05B6ED10-DF21-92F8-C8C9-9B1DC527C813}"/>
              </a:ext>
            </a:extLst>
          </p:cNvPr>
          <p:cNvGrpSpPr/>
          <p:nvPr/>
        </p:nvGrpSpPr>
        <p:grpSpPr>
          <a:xfrm>
            <a:off x="5168900" y="972200"/>
            <a:ext cx="4513263" cy="4432300"/>
            <a:chOff x="5168900" y="972200"/>
            <a:chExt cx="4513263" cy="4432300"/>
          </a:xfrm>
        </p:grpSpPr>
        <p:grpSp>
          <p:nvGrpSpPr>
            <p:cNvPr id="9" name="Gruppieren 8">
              <a:extLst>
                <a:ext uri="{FF2B5EF4-FFF2-40B4-BE49-F238E27FC236}">
                  <a16:creationId xmlns:a16="http://schemas.microsoft.com/office/drawing/2014/main" id="{8DF4944D-4AD6-FA9B-7E40-1F684B707B4F}"/>
                </a:ext>
              </a:extLst>
            </p:cNvPr>
            <p:cNvGrpSpPr/>
            <p:nvPr/>
          </p:nvGrpSpPr>
          <p:grpSpPr>
            <a:xfrm>
              <a:off x="5168900" y="972200"/>
              <a:ext cx="4513263" cy="4432300"/>
              <a:chOff x="5168900" y="1127125"/>
              <a:chExt cx="4513263" cy="4432300"/>
            </a:xfrm>
          </p:grpSpPr>
          <p:grpSp>
            <p:nvGrpSpPr>
              <p:cNvPr id="7" name="Gruppieren 6">
                <a:extLst>
                  <a:ext uri="{FF2B5EF4-FFF2-40B4-BE49-F238E27FC236}">
                    <a16:creationId xmlns:a16="http://schemas.microsoft.com/office/drawing/2014/main" id="{7631541E-3BBC-3143-E02E-5D8C3A728986}"/>
                  </a:ext>
                </a:extLst>
              </p:cNvPr>
              <p:cNvGrpSpPr/>
              <p:nvPr/>
            </p:nvGrpSpPr>
            <p:grpSpPr>
              <a:xfrm>
                <a:off x="5168900" y="1127125"/>
                <a:ext cx="4513263" cy="4432300"/>
                <a:chOff x="5168900" y="1127125"/>
                <a:chExt cx="4513263" cy="4432300"/>
              </a:xfrm>
            </p:grpSpPr>
            <p:grpSp>
              <p:nvGrpSpPr>
                <p:cNvPr id="72753" name="Gruppieren 109">
                  <a:extLst>
                    <a:ext uri="{FF2B5EF4-FFF2-40B4-BE49-F238E27FC236}">
                      <a16:creationId xmlns:a16="http://schemas.microsoft.com/office/drawing/2014/main" id="{D5E29187-76ED-43D6-B8E5-FB464DC353E1}"/>
                    </a:ext>
                  </a:extLst>
                </p:cNvPr>
                <p:cNvGrpSpPr>
                  <a:grpSpLocks/>
                </p:cNvGrpSpPr>
                <p:nvPr/>
              </p:nvGrpSpPr>
              <p:grpSpPr bwMode="auto">
                <a:xfrm>
                  <a:off x="5168900" y="1127125"/>
                  <a:ext cx="4513263" cy="4432300"/>
                  <a:chOff x="5168761" y="1127464"/>
                  <a:chExt cx="4513509" cy="4432423"/>
                </a:xfrm>
              </p:grpSpPr>
              <p:sp>
                <p:nvSpPr>
                  <p:cNvPr id="72763" name="Rechteck 4">
                    <a:extLst>
                      <a:ext uri="{FF2B5EF4-FFF2-40B4-BE49-F238E27FC236}">
                        <a16:creationId xmlns:a16="http://schemas.microsoft.com/office/drawing/2014/main" id="{96C555B2-CE27-4C96-B7EB-6978EFDBC02B}"/>
                      </a:ext>
                    </a:extLst>
                  </p:cNvPr>
                  <p:cNvSpPr>
                    <a:spLocks noChangeArrowheads="1"/>
                  </p:cNvSpPr>
                  <p:nvPr/>
                </p:nvSpPr>
                <p:spPr bwMode="auto">
                  <a:xfrm>
                    <a:off x="5168761" y="1127464"/>
                    <a:ext cx="4513509" cy="4432423"/>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nvGrpSpPr>
                  <p:cNvPr id="72765" name="Gruppieren 49">
                    <a:extLst>
                      <a:ext uri="{FF2B5EF4-FFF2-40B4-BE49-F238E27FC236}">
                        <a16:creationId xmlns:a16="http://schemas.microsoft.com/office/drawing/2014/main" id="{6F0892B3-95CB-40A6-BBEF-0619B0DE0996}"/>
                      </a:ext>
                    </a:extLst>
                  </p:cNvPr>
                  <p:cNvGrpSpPr>
                    <a:grpSpLocks/>
                  </p:cNvGrpSpPr>
                  <p:nvPr/>
                </p:nvGrpSpPr>
                <p:grpSpPr bwMode="auto">
                  <a:xfrm>
                    <a:off x="5450663" y="3014334"/>
                    <a:ext cx="1622614" cy="1095178"/>
                    <a:chOff x="2394012" y="3332288"/>
                    <a:chExt cx="1672711" cy="940406"/>
                  </a:xfrm>
                </p:grpSpPr>
                <p:pic>
                  <p:nvPicPr>
                    <p:cNvPr id="72771" name="Grafik 50">
                      <a:extLst>
                        <a:ext uri="{FF2B5EF4-FFF2-40B4-BE49-F238E27FC236}">
                          <a16:creationId xmlns:a16="http://schemas.microsoft.com/office/drawing/2014/main" id="{30B45493-D74D-4AB4-941D-75E1F804F48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2" name="Grafik 51">
                      <a:extLst>
                        <a:ext uri="{FF2B5EF4-FFF2-40B4-BE49-F238E27FC236}">
                          <a16:creationId xmlns:a16="http://schemas.microsoft.com/office/drawing/2014/main" id="{DCFB046E-0330-457D-B312-367CC8F5D4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66" name="Gruppieren 55">
                    <a:extLst>
                      <a:ext uri="{FF2B5EF4-FFF2-40B4-BE49-F238E27FC236}">
                        <a16:creationId xmlns:a16="http://schemas.microsoft.com/office/drawing/2014/main" id="{D1F4222D-B5C3-4EB7-96C8-5B31614B66B9}"/>
                      </a:ext>
                    </a:extLst>
                  </p:cNvPr>
                  <p:cNvGrpSpPr>
                    <a:grpSpLocks/>
                  </p:cNvGrpSpPr>
                  <p:nvPr/>
                </p:nvGrpSpPr>
                <p:grpSpPr bwMode="auto">
                  <a:xfrm>
                    <a:off x="5450663" y="4279949"/>
                    <a:ext cx="1622614" cy="1095178"/>
                    <a:chOff x="2394012" y="3332288"/>
                    <a:chExt cx="1672711" cy="940406"/>
                  </a:xfrm>
                </p:grpSpPr>
                <p:pic>
                  <p:nvPicPr>
                    <p:cNvPr id="72769" name="Grafik 56">
                      <a:extLst>
                        <a:ext uri="{FF2B5EF4-FFF2-40B4-BE49-F238E27FC236}">
                          <a16:creationId xmlns:a16="http://schemas.microsoft.com/office/drawing/2014/main" id="{E9AB13F5-288E-4E2C-9B7C-AE86FF87FD6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0" name="Grafik 57">
                      <a:extLst>
                        <a:ext uri="{FF2B5EF4-FFF2-40B4-BE49-F238E27FC236}">
                          <a16:creationId xmlns:a16="http://schemas.microsoft.com/office/drawing/2014/main" id="{C83F855D-E34C-4A0B-83A6-A55FFD56FC6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68" name="Rechteck 106">
                    <a:extLst>
                      <a:ext uri="{FF2B5EF4-FFF2-40B4-BE49-F238E27FC236}">
                        <a16:creationId xmlns:a16="http://schemas.microsoft.com/office/drawing/2014/main" id="{AA1512A8-31B1-4283-9D67-1CDB36C00B17}"/>
                      </a:ext>
                    </a:extLst>
                  </p:cNvPr>
                  <p:cNvSpPr>
                    <a:spLocks noChangeArrowheads="1"/>
                  </p:cNvSpPr>
                  <p:nvPr/>
                </p:nvSpPr>
                <p:spPr bwMode="auto">
                  <a:xfrm>
                    <a:off x="5450662" y="2947386"/>
                    <a:ext cx="1608376" cy="250350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67" name="Textfeld 66">
                    <a:extLst>
                      <a:ext uri="{FF2B5EF4-FFF2-40B4-BE49-F238E27FC236}">
                        <a16:creationId xmlns:a16="http://schemas.microsoft.com/office/drawing/2014/main" id="{2BDAB410-7264-4C2B-B73E-676308E14DCE}"/>
                      </a:ext>
                    </a:extLst>
                  </p:cNvPr>
                  <p:cNvSpPr txBox="1">
                    <a:spLocks noChangeArrowheads="1"/>
                  </p:cNvSpPr>
                  <p:nvPr/>
                </p:nvSpPr>
                <p:spPr bwMode="auto">
                  <a:xfrm>
                    <a:off x="5190327" y="1147788"/>
                    <a:ext cx="4200418" cy="3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Minus</a:t>
                    </a:r>
                    <a:r>
                      <a:rPr lang="de-DE" altLang="de-DE" sz="1600" dirty="0"/>
                      <a:t>-Energie-Gebietskörperschaft (Städte)</a:t>
                    </a:r>
                  </a:p>
                </p:txBody>
              </p:sp>
            </p:grpSp>
            <p:pic>
              <p:nvPicPr>
                <p:cNvPr id="72752" name="Grafik 6">
                  <a:extLst>
                    <a:ext uri="{FF2B5EF4-FFF2-40B4-BE49-F238E27FC236}">
                      <a16:creationId xmlns:a16="http://schemas.microsoft.com/office/drawing/2014/main" id="{166306F6-EA0F-4C64-BC76-12E33310A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545" b="20052"/>
                <a:stretch>
                  <a:fillRect/>
                </a:stretch>
              </p:blipFill>
              <p:spPr bwMode="auto">
                <a:xfrm>
                  <a:off x="7778004" y="4322031"/>
                  <a:ext cx="1879758" cy="111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0" name="Grafik 74" descr="Ein Bild, das Gebäude enthält.&#10;&#10;Automatisch generierte Beschreibung">
                  <a:extLst>
                    <a:ext uri="{FF2B5EF4-FFF2-40B4-BE49-F238E27FC236}">
                      <a16:creationId xmlns:a16="http://schemas.microsoft.com/office/drawing/2014/main" id="{33E5AEE3-E609-4666-9D7C-62A2A6767C2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7986383" y="3003685"/>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8" name="Grafik 74" descr="Ein Bild, das Gebäude enthält.&#10;&#10;Automatisch generierte Beschreibung">
                  <a:extLst>
                    <a:ext uri="{FF2B5EF4-FFF2-40B4-BE49-F238E27FC236}">
                      <a16:creationId xmlns:a16="http://schemas.microsoft.com/office/drawing/2014/main" id="{14EAD77B-4612-D215-A88C-F250317230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8803129" y="2660614"/>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55" name="Gruppieren 92">
                <a:extLst>
                  <a:ext uri="{FF2B5EF4-FFF2-40B4-BE49-F238E27FC236}">
                    <a16:creationId xmlns:a16="http://schemas.microsoft.com/office/drawing/2014/main" id="{7630AB3A-FB75-4593-BEB0-0E014CE13052}"/>
                  </a:ext>
                </a:extLst>
              </p:cNvPr>
              <p:cNvGrpSpPr>
                <a:grpSpLocks/>
              </p:cNvGrpSpPr>
              <p:nvPr/>
            </p:nvGrpSpPr>
            <p:grpSpPr bwMode="auto">
              <a:xfrm>
                <a:off x="5508625" y="2806700"/>
                <a:ext cx="2340357" cy="920750"/>
                <a:chOff x="-1472528" y="2377468"/>
                <a:chExt cx="2340484" cy="920775"/>
              </a:xfrm>
            </p:grpSpPr>
            <p:sp>
              <p:nvSpPr>
                <p:cNvPr id="94" name="Rechteck 93">
                  <a:extLst>
                    <a:ext uri="{FF2B5EF4-FFF2-40B4-BE49-F238E27FC236}">
                      <a16:creationId xmlns:a16="http://schemas.microsoft.com/office/drawing/2014/main" id="{0A3C0AFA-E37C-447C-B6C1-F0D3BB4F9311}"/>
                    </a:ext>
                  </a:extLst>
                </p:cNvPr>
                <p:cNvSpPr/>
                <p:nvPr/>
              </p:nvSpPr>
              <p:spPr bwMode="auto">
                <a:xfrm>
                  <a:off x="-1472528" y="2377468"/>
                  <a:ext cx="2340484" cy="92077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61" name="Textfeld 6">
                  <a:extLst>
                    <a:ext uri="{FF2B5EF4-FFF2-40B4-BE49-F238E27FC236}">
                      <a16:creationId xmlns:a16="http://schemas.microsoft.com/office/drawing/2014/main" id="{61582E23-FC8F-4DCE-8B26-98D02983F78A}"/>
                    </a:ext>
                  </a:extLst>
                </p:cNvPr>
                <p:cNvSpPr txBox="1">
                  <a:spLocks noChangeArrowheads="1"/>
                </p:cNvSpPr>
                <p:nvPr/>
              </p:nvSpPr>
              <p:spPr bwMode="auto">
                <a:xfrm>
                  <a:off x="-147187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Energiebedarf</a:t>
                  </a:r>
                </a:p>
              </p:txBody>
            </p:sp>
            <p:sp>
              <p:nvSpPr>
                <p:cNvPr id="72762" name="Rechteck 95">
                  <a:extLst>
                    <a:ext uri="{FF2B5EF4-FFF2-40B4-BE49-F238E27FC236}">
                      <a16:creationId xmlns:a16="http://schemas.microsoft.com/office/drawing/2014/main" id="{9984DD43-9BAD-4FFC-AD61-FDF9B54F2CB4}"/>
                    </a:ext>
                  </a:extLst>
                </p:cNvPr>
                <p:cNvSpPr>
                  <a:spLocks noChangeArrowheads="1"/>
                </p:cNvSpPr>
                <p:nvPr/>
              </p:nvSpPr>
              <p:spPr bwMode="auto">
                <a:xfrm>
                  <a:off x="-1366837"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100 %</a:t>
                  </a:r>
                </a:p>
              </p:txBody>
            </p:sp>
          </p:grpSp>
        </p:grpSp>
        <p:pic>
          <p:nvPicPr>
            <p:cNvPr id="66" name="Grafik 45">
              <a:extLst>
                <a:ext uri="{FF2B5EF4-FFF2-40B4-BE49-F238E27FC236}">
                  <a16:creationId xmlns:a16="http://schemas.microsoft.com/office/drawing/2014/main" id="{8900C05C-D57F-B906-9FD8-0F39853C412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454540" y="138348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Grafik 45">
              <a:extLst>
                <a:ext uri="{FF2B5EF4-FFF2-40B4-BE49-F238E27FC236}">
                  <a16:creationId xmlns:a16="http://schemas.microsoft.com/office/drawing/2014/main" id="{C035E902-1FAE-06FD-3445-AB822086D18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6885671" y="1352712"/>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rafik 45">
              <a:extLst>
                <a:ext uri="{FF2B5EF4-FFF2-40B4-BE49-F238E27FC236}">
                  <a16:creationId xmlns:a16="http://schemas.microsoft.com/office/drawing/2014/main" id="{4AE6BEFD-375E-4367-05B1-992075DA334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8259028" y="1274589"/>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5"/>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err="1">
                <a:solidFill>
                  <a:schemeClr val="bg1"/>
                </a:solidFill>
              </a:rPr>
              <a:t>ProSumer</a:t>
            </a:r>
            <a:r>
              <a:rPr lang="de-DE" altLang="de-DE" sz="2000" dirty="0">
                <a:solidFill>
                  <a:schemeClr val="bg1"/>
                </a:solidFill>
              </a:rPr>
              <a:t> (3) in der Gebietskörperschaft (2) </a:t>
            </a:r>
            <a:endParaRPr lang="de-DE" altLang="de-DE" sz="2000" dirty="0">
              <a:solidFill>
                <a:schemeClr val="bg1"/>
              </a:solidFill>
              <a:effectLst>
                <a:outerShdw blurRad="38100" dist="38100" dir="2700000" algn="tl">
                  <a:srgbClr val="000000">
                    <a:alpha val="43137"/>
                  </a:srgbClr>
                </a:outerShdw>
              </a:effectLst>
            </a:endParaRPr>
          </a:p>
          <a:p>
            <a:r>
              <a:rPr lang="de-DE" altLang="de-DE" sz="2000" dirty="0">
                <a:solidFill>
                  <a:schemeClr val="bg1"/>
                </a:solidFill>
              </a:rPr>
              <a:t>Das plus-Energie-Konzept</a:t>
            </a:r>
          </a:p>
        </p:txBody>
      </p:sp>
      <p:sp>
        <p:nvSpPr>
          <p:cNvPr id="72718" name="Rechteck 4">
            <a:extLst>
              <a:ext uri="{FF2B5EF4-FFF2-40B4-BE49-F238E27FC236}">
                <a16:creationId xmlns:a16="http://schemas.microsoft.com/office/drawing/2014/main" id="{57EE21BB-0506-4A4A-B127-17E9984EF779}"/>
              </a:ext>
            </a:extLst>
          </p:cNvPr>
          <p:cNvSpPr>
            <a:spLocks noChangeArrowheads="1"/>
          </p:cNvSpPr>
          <p:nvPr/>
        </p:nvSpPr>
        <p:spPr bwMode="auto">
          <a:xfrm>
            <a:off x="268288" y="972200"/>
            <a:ext cx="4513262" cy="4432300"/>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pic>
        <p:nvPicPr>
          <p:cNvPr id="72745" name="Grafik 45">
            <a:extLst>
              <a:ext uri="{FF2B5EF4-FFF2-40B4-BE49-F238E27FC236}">
                <a16:creationId xmlns:a16="http://schemas.microsoft.com/office/drawing/2014/main" id="{D80053A6-2614-4CF3-9BA4-DEBF8A9563A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25440" y="173467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8638890" y="5489533"/>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pic>
        <p:nvPicPr>
          <p:cNvPr id="30" name="Grafik 45">
            <a:extLst>
              <a:ext uri="{FF2B5EF4-FFF2-40B4-BE49-F238E27FC236}">
                <a16:creationId xmlns:a16="http://schemas.microsoft.com/office/drawing/2014/main" id="{BC22BB34-58C9-9B47-6C86-2321A6DCFF7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1965290" y="1471506"/>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45">
            <a:extLst>
              <a:ext uri="{FF2B5EF4-FFF2-40B4-BE49-F238E27FC236}">
                <a16:creationId xmlns:a16="http://schemas.microsoft.com/office/drawing/2014/main" id="{E5B2234D-95EC-10B1-BF92-876E30A99C0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3453348" y="1211025"/>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2" name="Textfeld 66">
            <a:extLst>
              <a:ext uri="{FF2B5EF4-FFF2-40B4-BE49-F238E27FC236}">
                <a16:creationId xmlns:a16="http://schemas.microsoft.com/office/drawing/2014/main" id="{E1BD1BB9-5BCC-429E-A655-EA98DD35FFEB}"/>
              </a:ext>
            </a:extLst>
          </p:cNvPr>
          <p:cNvSpPr txBox="1">
            <a:spLocks noChangeArrowheads="1"/>
          </p:cNvSpPr>
          <p:nvPr/>
        </p:nvSpPr>
        <p:spPr bwMode="auto">
          <a:xfrm>
            <a:off x="289853" y="992523"/>
            <a:ext cx="4028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Plus</a:t>
            </a:r>
            <a:r>
              <a:rPr lang="de-DE" altLang="de-DE" sz="1600" dirty="0"/>
              <a:t>-Energie-Gebietskörperschaft (Dörfer)</a:t>
            </a:r>
          </a:p>
        </p:txBody>
      </p:sp>
      <p:grpSp>
        <p:nvGrpSpPr>
          <p:cNvPr id="72723" name="Gruppieren 31">
            <a:extLst>
              <a:ext uri="{FF2B5EF4-FFF2-40B4-BE49-F238E27FC236}">
                <a16:creationId xmlns:a16="http://schemas.microsoft.com/office/drawing/2014/main" id="{F885A378-E051-48E6-89FC-9FD622B41987}"/>
              </a:ext>
            </a:extLst>
          </p:cNvPr>
          <p:cNvGrpSpPr>
            <a:grpSpLocks/>
          </p:cNvGrpSpPr>
          <p:nvPr/>
        </p:nvGrpSpPr>
        <p:grpSpPr bwMode="auto">
          <a:xfrm>
            <a:off x="2108570" y="2651775"/>
            <a:ext cx="2325320" cy="920750"/>
            <a:chOff x="-1972807" y="2377468"/>
            <a:chExt cx="1952594" cy="920776"/>
          </a:xfrm>
        </p:grpSpPr>
        <p:sp>
          <p:nvSpPr>
            <p:cNvPr id="6" name="Rechteck 5">
              <a:extLst>
                <a:ext uri="{FF2B5EF4-FFF2-40B4-BE49-F238E27FC236}">
                  <a16:creationId xmlns:a16="http://schemas.microsoft.com/office/drawing/2014/main" id="{2B17DAD6-B062-428E-883A-325103A7E4F4}"/>
                </a:ext>
              </a:extLst>
            </p:cNvPr>
            <p:cNvSpPr/>
            <p:nvPr/>
          </p:nvSpPr>
          <p:spPr bwMode="auto">
            <a:xfrm>
              <a:off x="-1972807" y="2377468"/>
              <a:ext cx="1952594" cy="920776"/>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31" name="Textfeld 6">
              <a:extLst>
                <a:ext uri="{FF2B5EF4-FFF2-40B4-BE49-F238E27FC236}">
                  <a16:creationId xmlns:a16="http://schemas.microsoft.com/office/drawing/2014/main" id="{6D743067-D27D-4E29-B87F-BC0A211A65EF}"/>
                </a:ext>
              </a:extLst>
            </p:cNvPr>
            <p:cNvSpPr txBox="1">
              <a:spLocks noChangeArrowheads="1"/>
            </p:cNvSpPr>
            <p:nvPr/>
          </p:nvSpPr>
          <p:spPr bwMode="auto">
            <a:xfrm>
              <a:off x="-169612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a:t>Energiebedarf</a:t>
              </a:r>
            </a:p>
          </p:txBody>
        </p:sp>
        <p:sp>
          <p:nvSpPr>
            <p:cNvPr id="72732" name="Rechteck 3">
              <a:extLst>
                <a:ext uri="{FF2B5EF4-FFF2-40B4-BE49-F238E27FC236}">
                  <a16:creationId xmlns:a16="http://schemas.microsoft.com/office/drawing/2014/main" id="{E1B52567-9890-464A-8615-4BD6BD9D5B8D}"/>
                </a:ext>
              </a:extLst>
            </p:cNvPr>
            <p:cNvSpPr>
              <a:spLocks noChangeArrowheads="1"/>
            </p:cNvSpPr>
            <p:nvPr/>
          </p:nvSpPr>
          <p:spPr bwMode="auto">
            <a:xfrm>
              <a:off x="-1811480"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a:t>
              </a:r>
            </a:p>
          </p:txBody>
        </p:sp>
      </p:grpSp>
      <p:grpSp>
        <p:nvGrpSpPr>
          <p:cNvPr id="72799" name="Gruppieren 72798">
            <a:extLst>
              <a:ext uri="{FF2B5EF4-FFF2-40B4-BE49-F238E27FC236}">
                <a16:creationId xmlns:a16="http://schemas.microsoft.com/office/drawing/2014/main" id="{8D37670D-D5A0-F094-1BBC-A5636A2C9415}"/>
              </a:ext>
            </a:extLst>
          </p:cNvPr>
          <p:cNvGrpSpPr/>
          <p:nvPr/>
        </p:nvGrpSpPr>
        <p:grpSpPr>
          <a:xfrm>
            <a:off x="375458" y="1332426"/>
            <a:ext cx="4094654" cy="3983583"/>
            <a:chOff x="375458" y="1332426"/>
            <a:chExt cx="4094654" cy="3983583"/>
          </a:xfrm>
        </p:grpSpPr>
        <p:grpSp>
          <p:nvGrpSpPr>
            <p:cNvPr id="4" name="Gruppieren 3">
              <a:extLst>
                <a:ext uri="{FF2B5EF4-FFF2-40B4-BE49-F238E27FC236}">
                  <a16:creationId xmlns:a16="http://schemas.microsoft.com/office/drawing/2014/main" id="{5E0DBB0F-C31F-289C-DFC8-302704A22E7C}"/>
                </a:ext>
              </a:extLst>
            </p:cNvPr>
            <p:cNvGrpSpPr/>
            <p:nvPr/>
          </p:nvGrpSpPr>
          <p:grpSpPr>
            <a:xfrm>
              <a:off x="2108568" y="3395817"/>
              <a:ext cx="2361544" cy="1920192"/>
              <a:chOff x="2108568" y="3550742"/>
              <a:chExt cx="2361544" cy="1920192"/>
            </a:xfrm>
          </p:grpSpPr>
          <p:sp>
            <p:nvSpPr>
              <p:cNvPr id="38" name="Rechteck 37">
                <a:extLst>
                  <a:ext uri="{FF2B5EF4-FFF2-40B4-BE49-F238E27FC236}">
                    <a16:creationId xmlns:a16="http://schemas.microsoft.com/office/drawing/2014/main" id="{B1311831-BDB5-4D34-B75F-1379C13D2326}"/>
                  </a:ext>
                </a:extLst>
              </p:cNvPr>
              <p:cNvSpPr/>
              <p:nvPr/>
            </p:nvSpPr>
            <p:spPr bwMode="auto">
              <a:xfrm>
                <a:off x="2110101" y="3814763"/>
                <a:ext cx="2323788"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27" name="Textfeld 6">
                <a:extLst>
                  <a:ext uri="{FF2B5EF4-FFF2-40B4-BE49-F238E27FC236}">
                    <a16:creationId xmlns:a16="http://schemas.microsoft.com/office/drawing/2014/main" id="{8B8B7C0A-D61E-4F82-9947-2FD5AF6AF55A}"/>
                  </a:ext>
                </a:extLst>
              </p:cNvPr>
              <p:cNvSpPr txBox="1">
                <a:spLocks noChangeArrowheads="1"/>
              </p:cNvSpPr>
              <p:nvPr/>
            </p:nvSpPr>
            <p:spPr bwMode="auto">
              <a:xfrm>
                <a:off x="2108568" y="5132380"/>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28" name="Rechteck 34">
                <a:extLst>
                  <a:ext uri="{FF2B5EF4-FFF2-40B4-BE49-F238E27FC236}">
                    <a16:creationId xmlns:a16="http://schemas.microsoft.com/office/drawing/2014/main" id="{70C099EF-9A99-479E-9216-17D72F9C013C}"/>
                  </a:ext>
                </a:extLst>
              </p:cNvPr>
              <p:cNvSpPr>
                <a:spLocks noChangeArrowheads="1"/>
              </p:cNvSpPr>
              <p:nvPr/>
            </p:nvSpPr>
            <p:spPr bwMode="auto">
              <a:xfrm>
                <a:off x="2300692" y="3893902"/>
                <a:ext cx="2031022"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100 %+x</a:t>
                </a:r>
              </a:p>
            </p:txBody>
          </p:sp>
          <p:sp>
            <p:nvSpPr>
              <p:cNvPr id="72725" name="Pfeil: nach unten 38">
                <a:extLst>
                  <a:ext uri="{FF2B5EF4-FFF2-40B4-BE49-F238E27FC236}">
                    <a16:creationId xmlns:a16="http://schemas.microsoft.com/office/drawing/2014/main" id="{86C634A4-E127-40C8-9176-9620D6E3DB41}"/>
                  </a:ext>
                </a:extLst>
              </p:cNvPr>
              <p:cNvSpPr>
                <a:spLocks noChangeArrowheads="1"/>
              </p:cNvSpPr>
              <p:nvPr/>
            </p:nvSpPr>
            <p:spPr bwMode="auto">
              <a:xfrm rot="10800000">
                <a:off x="3140908" y="3550742"/>
                <a:ext cx="146682" cy="325783"/>
              </a:xfrm>
              <a:prstGeom prst="downArrow">
                <a:avLst>
                  <a:gd name="adj1" fmla="val 50000"/>
                  <a:gd name="adj2" fmla="val 50002"/>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29" name="Gruppieren 28">
              <a:extLst>
                <a:ext uri="{FF2B5EF4-FFF2-40B4-BE49-F238E27FC236}">
                  <a16:creationId xmlns:a16="http://schemas.microsoft.com/office/drawing/2014/main" id="{0434CE0B-967A-B6B5-C3A9-E52843D68B11}"/>
                </a:ext>
              </a:extLst>
            </p:cNvPr>
            <p:cNvGrpSpPr/>
            <p:nvPr/>
          </p:nvGrpSpPr>
          <p:grpSpPr>
            <a:xfrm>
              <a:off x="713529" y="1856071"/>
              <a:ext cx="453499" cy="319869"/>
              <a:chOff x="821447" y="2109450"/>
              <a:chExt cx="453499" cy="319869"/>
            </a:xfrm>
          </p:grpSpPr>
          <p:cxnSp>
            <p:nvCxnSpPr>
              <p:cNvPr id="11" name="Gerader Verbinder 10">
                <a:extLst>
                  <a:ext uri="{FF2B5EF4-FFF2-40B4-BE49-F238E27FC236}">
                    <a16:creationId xmlns:a16="http://schemas.microsoft.com/office/drawing/2014/main" id="{B09C2D78-0ABE-58DC-6E11-A60A615A14E2}"/>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B6FDE81D-25A8-E45C-87B8-8A7C050C9A3E}"/>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DE3E4A0E-D148-9C6B-BDD0-119BB7B0C12A}"/>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B6775016-C7CC-F960-17FB-1C9DEC8AB144}"/>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a:extLst>
                  <a:ext uri="{FF2B5EF4-FFF2-40B4-BE49-F238E27FC236}">
                    <a16:creationId xmlns:a16="http://schemas.microsoft.com/office/drawing/2014/main" id="{4385A777-BCD2-757A-81F0-AC9E4710ED0D}"/>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B8F25DD-FDE8-D32B-BF15-00A30D95FFB9}"/>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25">
                <a:extLst>
                  <a:ext uri="{FF2B5EF4-FFF2-40B4-BE49-F238E27FC236}">
                    <a16:creationId xmlns:a16="http://schemas.microsoft.com/office/drawing/2014/main" id="{7C5FE219-67CB-4900-379B-25918101FC97}"/>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3021841E-86B5-4671-B72B-C0A79AE37AFD}"/>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0C83606E-80FB-C980-3110-D4C49F22311C}"/>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uppieren 30">
              <a:extLst>
                <a:ext uri="{FF2B5EF4-FFF2-40B4-BE49-F238E27FC236}">
                  <a16:creationId xmlns:a16="http://schemas.microsoft.com/office/drawing/2014/main" id="{BE2897DB-DBAC-D70A-D51E-461F2F6A9EA1}"/>
                </a:ext>
              </a:extLst>
            </p:cNvPr>
            <p:cNvGrpSpPr/>
            <p:nvPr/>
          </p:nvGrpSpPr>
          <p:grpSpPr>
            <a:xfrm>
              <a:off x="2153379" y="1592907"/>
              <a:ext cx="453499" cy="319869"/>
              <a:chOff x="821447" y="2109450"/>
              <a:chExt cx="453499" cy="319869"/>
            </a:xfrm>
          </p:grpSpPr>
          <p:cxnSp>
            <p:nvCxnSpPr>
              <p:cNvPr id="32" name="Gerader Verbinder 31">
                <a:extLst>
                  <a:ext uri="{FF2B5EF4-FFF2-40B4-BE49-F238E27FC236}">
                    <a16:creationId xmlns:a16="http://schemas.microsoft.com/office/drawing/2014/main" id="{85C24059-9985-5914-F6B3-69B1FCA53A09}"/>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32">
                <a:extLst>
                  <a:ext uri="{FF2B5EF4-FFF2-40B4-BE49-F238E27FC236}">
                    <a16:creationId xmlns:a16="http://schemas.microsoft.com/office/drawing/2014/main" id="{63A4F970-9DF9-2452-8030-A8A4483081D5}"/>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027478CA-0764-AE40-E173-8FCB39292336}"/>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B37CF893-16D7-1179-DADB-30C2312EAE4A}"/>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28D5B4B0-5BD1-5974-40DC-19022928A03F}"/>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3ECD0F2C-E925-37A9-0412-60E63DE6C38A}"/>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3F3DDA00-7F0A-E61A-D4FA-A42764410D55}"/>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9">
                <a:extLst>
                  <a:ext uri="{FF2B5EF4-FFF2-40B4-BE49-F238E27FC236}">
                    <a16:creationId xmlns:a16="http://schemas.microsoft.com/office/drawing/2014/main" id="{959FFDF9-579F-A85B-830D-4883BA8A8AA3}"/>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40">
                <a:extLst>
                  <a:ext uri="{FF2B5EF4-FFF2-40B4-BE49-F238E27FC236}">
                    <a16:creationId xmlns:a16="http://schemas.microsoft.com/office/drawing/2014/main" id="{D6CE2491-8F20-F697-6FA4-0F10C35FD96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31316674-F3F3-01F9-70E3-FA1D0528451C}"/>
                </a:ext>
              </a:extLst>
            </p:cNvPr>
            <p:cNvGrpSpPr/>
            <p:nvPr/>
          </p:nvGrpSpPr>
          <p:grpSpPr>
            <a:xfrm>
              <a:off x="3641437" y="1332426"/>
              <a:ext cx="453499" cy="319869"/>
              <a:chOff x="821447" y="2109450"/>
              <a:chExt cx="453499" cy="319869"/>
            </a:xfrm>
          </p:grpSpPr>
          <p:cxnSp>
            <p:nvCxnSpPr>
              <p:cNvPr id="44" name="Gerader Verbinder 43">
                <a:extLst>
                  <a:ext uri="{FF2B5EF4-FFF2-40B4-BE49-F238E27FC236}">
                    <a16:creationId xmlns:a16="http://schemas.microsoft.com/office/drawing/2014/main" id="{EE67CBF2-E26D-40ED-BBED-24668A29032F}"/>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44">
                <a:extLst>
                  <a:ext uri="{FF2B5EF4-FFF2-40B4-BE49-F238E27FC236}">
                    <a16:creationId xmlns:a16="http://schemas.microsoft.com/office/drawing/2014/main" id="{1F9FE513-7BB6-F3DA-9538-BE39498BCED9}"/>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1FD45E3A-0235-E8E0-48DC-88355A657AC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D14833F4-CC36-09E1-6A69-DBE8324D3FF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0BF7002A-9216-3211-FC23-655E86B3D371}"/>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FCCC3BB4-8D40-CC5B-30F0-9126D26CB1D2}"/>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r Verbinder 49">
                <a:extLst>
                  <a:ext uri="{FF2B5EF4-FFF2-40B4-BE49-F238E27FC236}">
                    <a16:creationId xmlns:a16="http://schemas.microsoft.com/office/drawing/2014/main" id="{16476577-3DD7-25EE-F87C-CF3638ABDFA8}"/>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560A565E-EA2C-D27B-F365-220A6AEA1212}"/>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3D52C446-C58E-0886-8690-1B75A7210E90}"/>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 name="Gruppieren 54">
              <a:extLst>
                <a:ext uri="{FF2B5EF4-FFF2-40B4-BE49-F238E27FC236}">
                  <a16:creationId xmlns:a16="http://schemas.microsoft.com/office/drawing/2014/main" id="{88950783-E31E-93AE-9EC1-020C5EA08F63}"/>
                </a:ext>
              </a:extLst>
            </p:cNvPr>
            <p:cNvGrpSpPr/>
            <p:nvPr/>
          </p:nvGrpSpPr>
          <p:grpSpPr>
            <a:xfrm>
              <a:off x="375458" y="3368968"/>
              <a:ext cx="1696535" cy="1803931"/>
              <a:chOff x="569853" y="2195394"/>
              <a:chExt cx="1975684" cy="2100751"/>
            </a:xfrm>
          </p:grpSpPr>
          <p:pic>
            <p:nvPicPr>
              <p:cNvPr id="57" name="Grafik 56" descr="Ein Bild, das Text, Diagramm, Screenshot, Schrift enthält.&#10;&#10;Automatisch generierte Beschreibung">
                <a:extLst>
                  <a:ext uri="{FF2B5EF4-FFF2-40B4-BE49-F238E27FC236}">
                    <a16:creationId xmlns:a16="http://schemas.microsoft.com/office/drawing/2014/main" id="{783DE136-1456-2F7E-A631-0FAC7E0BF568}"/>
                  </a:ext>
                </a:extLst>
              </p:cNvPr>
              <p:cNvPicPr>
                <a:picLocks noChangeAspect="1"/>
              </p:cNvPicPr>
              <p:nvPr/>
            </p:nvPicPr>
            <p:blipFill rotWithShape="1">
              <a:blip r:embed="rId6">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58" name="Rechteck 57">
                <a:extLst>
                  <a:ext uri="{FF2B5EF4-FFF2-40B4-BE49-F238E27FC236}">
                    <a16:creationId xmlns:a16="http://schemas.microsoft.com/office/drawing/2014/main" id="{E0284AD0-4A62-5C8D-3E9A-58D9305EA21D}"/>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9" name="Rechteck 58">
                <a:extLst>
                  <a:ext uri="{FF2B5EF4-FFF2-40B4-BE49-F238E27FC236}">
                    <a16:creationId xmlns:a16="http://schemas.microsoft.com/office/drawing/2014/main" id="{7151A5E4-2D71-E232-E33B-2EC990201B41}"/>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72801" name="Gruppieren 72800">
            <a:extLst>
              <a:ext uri="{FF2B5EF4-FFF2-40B4-BE49-F238E27FC236}">
                <a16:creationId xmlns:a16="http://schemas.microsoft.com/office/drawing/2014/main" id="{5E792B54-E11B-FA89-461D-E49A2161748D}"/>
              </a:ext>
            </a:extLst>
          </p:cNvPr>
          <p:cNvGrpSpPr/>
          <p:nvPr/>
        </p:nvGrpSpPr>
        <p:grpSpPr>
          <a:xfrm>
            <a:off x="5508625" y="1395990"/>
            <a:ext cx="3391991" cy="3902096"/>
            <a:chOff x="5508625" y="1395990"/>
            <a:chExt cx="3391991" cy="3902096"/>
          </a:xfrm>
        </p:grpSpPr>
        <p:grpSp>
          <p:nvGrpSpPr>
            <p:cNvPr id="10" name="Gruppieren 9">
              <a:extLst>
                <a:ext uri="{FF2B5EF4-FFF2-40B4-BE49-F238E27FC236}">
                  <a16:creationId xmlns:a16="http://schemas.microsoft.com/office/drawing/2014/main" id="{770BF13B-698A-4A8C-09AC-23C5D7747A1D}"/>
                </a:ext>
              </a:extLst>
            </p:cNvPr>
            <p:cNvGrpSpPr/>
            <p:nvPr/>
          </p:nvGrpSpPr>
          <p:grpSpPr>
            <a:xfrm>
              <a:off x="5508625" y="3395818"/>
              <a:ext cx="2403160" cy="1902268"/>
              <a:chOff x="5508625" y="3550743"/>
              <a:chExt cx="2403160" cy="1902268"/>
            </a:xfrm>
          </p:grpSpPr>
          <p:sp>
            <p:nvSpPr>
              <p:cNvPr id="98" name="Rechteck 97">
                <a:extLst>
                  <a:ext uri="{FF2B5EF4-FFF2-40B4-BE49-F238E27FC236}">
                    <a16:creationId xmlns:a16="http://schemas.microsoft.com/office/drawing/2014/main" id="{F7603C4F-36D5-4637-8FF9-23122871A50D}"/>
                  </a:ext>
                </a:extLst>
              </p:cNvPr>
              <p:cNvSpPr/>
              <p:nvPr/>
            </p:nvSpPr>
            <p:spPr bwMode="auto">
              <a:xfrm>
                <a:off x="5508625" y="3814763"/>
                <a:ext cx="2340357"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57" name="Textfeld 6">
                <a:extLst>
                  <a:ext uri="{FF2B5EF4-FFF2-40B4-BE49-F238E27FC236}">
                    <a16:creationId xmlns:a16="http://schemas.microsoft.com/office/drawing/2014/main" id="{89CE22A1-C00A-4364-AC24-11F6B6D99108}"/>
                  </a:ext>
                </a:extLst>
              </p:cNvPr>
              <p:cNvSpPr txBox="1">
                <a:spLocks noChangeArrowheads="1"/>
              </p:cNvSpPr>
              <p:nvPr/>
            </p:nvSpPr>
            <p:spPr bwMode="auto">
              <a:xfrm>
                <a:off x="5550241" y="5114457"/>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58" name="Rechteck 99">
                <a:extLst>
                  <a:ext uri="{FF2B5EF4-FFF2-40B4-BE49-F238E27FC236}">
                    <a16:creationId xmlns:a16="http://schemas.microsoft.com/office/drawing/2014/main" id="{039DF20A-9FBC-459B-A09F-47EEF268C1EF}"/>
                  </a:ext>
                </a:extLst>
              </p:cNvPr>
              <p:cNvSpPr>
                <a:spLocks noChangeArrowheads="1"/>
              </p:cNvSpPr>
              <p:nvPr/>
            </p:nvSpPr>
            <p:spPr bwMode="auto">
              <a:xfrm>
                <a:off x="5614310" y="3893900"/>
                <a:ext cx="841759"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 x</a:t>
                </a:r>
              </a:p>
            </p:txBody>
          </p:sp>
          <p:sp>
            <p:nvSpPr>
              <p:cNvPr id="72759" name="Pfeil: nach unten 103">
                <a:extLst>
                  <a:ext uri="{FF2B5EF4-FFF2-40B4-BE49-F238E27FC236}">
                    <a16:creationId xmlns:a16="http://schemas.microsoft.com/office/drawing/2014/main" id="{59C2D715-B7BB-4628-AB7C-0F14FCE68336}"/>
                  </a:ext>
                </a:extLst>
              </p:cNvPr>
              <p:cNvSpPr>
                <a:spLocks noChangeArrowheads="1"/>
              </p:cNvSpPr>
              <p:nvPr/>
            </p:nvSpPr>
            <p:spPr bwMode="auto">
              <a:xfrm rot="10800000">
                <a:off x="5992163" y="3550743"/>
                <a:ext cx="150728" cy="325781"/>
              </a:xfrm>
              <a:prstGeom prst="downArrow">
                <a:avLst>
                  <a:gd name="adj1" fmla="val 50000"/>
                  <a:gd name="adj2" fmla="val 50011"/>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67" name="Gruppieren 66">
              <a:extLst>
                <a:ext uri="{FF2B5EF4-FFF2-40B4-BE49-F238E27FC236}">
                  <a16:creationId xmlns:a16="http://schemas.microsoft.com/office/drawing/2014/main" id="{D7A55428-D251-69C9-0A70-8B9C5BCA865B}"/>
                </a:ext>
              </a:extLst>
            </p:cNvPr>
            <p:cNvGrpSpPr/>
            <p:nvPr/>
          </p:nvGrpSpPr>
          <p:grpSpPr>
            <a:xfrm>
              <a:off x="5642629" y="1504881"/>
              <a:ext cx="453499" cy="319869"/>
              <a:chOff x="821447" y="2109450"/>
              <a:chExt cx="453499" cy="319869"/>
            </a:xfrm>
          </p:grpSpPr>
          <p:cxnSp>
            <p:nvCxnSpPr>
              <p:cNvPr id="68" name="Gerader Verbinder 67">
                <a:extLst>
                  <a:ext uri="{FF2B5EF4-FFF2-40B4-BE49-F238E27FC236}">
                    <a16:creationId xmlns:a16="http://schemas.microsoft.com/office/drawing/2014/main" id="{782C84E8-79E3-4FB9-82AA-C73AA3F4C2D5}"/>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C11414C2-C6FE-7F94-D3F8-D22EDE013E5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6FF33047-D92D-93F1-ED10-F04C1BDAC5E1}"/>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4F91F9A7-2A8F-B252-FF34-2855DE24FD9B}"/>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74D2A42-5C76-D2F6-D7CB-DB72491D14A3}"/>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D7BD9C3F-C9E9-308A-8CB2-25AACED595D8}"/>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A2AB6BEE-A7A8-F85B-4081-4FBBF5C4426F}"/>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DE099678-4C13-B566-F73D-7AE79A22E23A}"/>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47C82CA-561D-CF57-9C6B-526990CE0D85}"/>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uppieren 110">
              <a:extLst>
                <a:ext uri="{FF2B5EF4-FFF2-40B4-BE49-F238E27FC236}">
                  <a16:creationId xmlns:a16="http://schemas.microsoft.com/office/drawing/2014/main" id="{17C0854C-8E1E-777C-3AC1-1CD05921398C}"/>
                </a:ext>
              </a:extLst>
            </p:cNvPr>
            <p:cNvGrpSpPr/>
            <p:nvPr/>
          </p:nvGrpSpPr>
          <p:grpSpPr>
            <a:xfrm>
              <a:off x="7073760" y="1474113"/>
              <a:ext cx="453499" cy="319869"/>
              <a:chOff x="821447" y="2109450"/>
              <a:chExt cx="453499" cy="319869"/>
            </a:xfrm>
          </p:grpSpPr>
          <p:cxnSp>
            <p:nvCxnSpPr>
              <p:cNvPr id="112" name="Gerader Verbinder 111">
                <a:extLst>
                  <a:ext uri="{FF2B5EF4-FFF2-40B4-BE49-F238E27FC236}">
                    <a16:creationId xmlns:a16="http://schemas.microsoft.com/office/drawing/2014/main" id="{A555D6EF-565E-1B7E-85D8-3EA2B7565D8E}"/>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469EEBA6-E718-05FF-BE20-DFAE3EF74CE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5BBA75D3-E871-EDC0-AE47-54355C361CA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Gerader Verbinder 114">
                <a:extLst>
                  <a:ext uri="{FF2B5EF4-FFF2-40B4-BE49-F238E27FC236}">
                    <a16:creationId xmlns:a16="http://schemas.microsoft.com/office/drawing/2014/main" id="{AAFB0E77-1011-D235-FE37-A3131853A25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CDEB7ADB-9241-E8FD-56F9-956A9900C91E}"/>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r Verbinder 116">
                <a:extLst>
                  <a:ext uri="{FF2B5EF4-FFF2-40B4-BE49-F238E27FC236}">
                    <a16:creationId xmlns:a16="http://schemas.microsoft.com/office/drawing/2014/main" id="{1FB96CB1-C9E3-5FA3-B22C-DE09626655CE}"/>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76C064C5-7CD6-2210-E119-FB1478EC8A53}"/>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r Verbinder 118">
                <a:extLst>
                  <a:ext uri="{FF2B5EF4-FFF2-40B4-BE49-F238E27FC236}">
                    <a16:creationId xmlns:a16="http://schemas.microsoft.com/office/drawing/2014/main" id="{608FAEBD-4303-AC64-6AED-36D448EB9116}"/>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540616B-B521-FF9A-C67E-48E5AEAB43A4}"/>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 name="Gruppieren 121">
              <a:extLst>
                <a:ext uri="{FF2B5EF4-FFF2-40B4-BE49-F238E27FC236}">
                  <a16:creationId xmlns:a16="http://schemas.microsoft.com/office/drawing/2014/main" id="{D17F7091-18F5-BC64-707F-2E20FC6A26B7}"/>
                </a:ext>
              </a:extLst>
            </p:cNvPr>
            <p:cNvGrpSpPr/>
            <p:nvPr/>
          </p:nvGrpSpPr>
          <p:grpSpPr>
            <a:xfrm>
              <a:off x="8447117" y="1395990"/>
              <a:ext cx="453499" cy="319869"/>
              <a:chOff x="821447" y="2109450"/>
              <a:chExt cx="453499" cy="319869"/>
            </a:xfrm>
          </p:grpSpPr>
          <p:cxnSp>
            <p:nvCxnSpPr>
              <p:cNvPr id="123" name="Gerader Verbinder 122">
                <a:extLst>
                  <a:ext uri="{FF2B5EF4-FFF2-40B4-BE49-F238E27FC236}">
                    <a16:creationId xmlns:a16="http://schemas.microsoft.com/office/drawing/2014/main" id="{427B01B3-76C2-0966-BE6D-F43CADF9CA40}"/>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FC7B5E2A-66D1-7037-69BA-675CA3710B32}"/>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8B931F7A-8281-9755-F043-9C2FC34192DE}"/>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9C4B7C-6B3A-8856-C1B0-334108418DE6}"/>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EF197C39-D347-737E-0458-4373DB9B726A}"/>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4" name="Gerader Verbinder 72703">
                <a:extLst>
                  <a:ext uri="{FF2B5EF4-FFF2-40B4-BE49-F238E27FC236}">
                    <a16:creationId xmlns:a16="http://schemas.microsoft.com/office/drawing/2014/main" id="{5C0106DA-756D-6538-F131-304FF59613D3}"/>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5" name="Gerader Verbinder 72704">
                <a:extLst>
                  <a:ext uri="{FF2B5EF4-FFF2-40B4-BE49-F238E27FC236}">
                    <a16:creationId xmlns:a16="http://schemas.microsoft.com/office/drawing/2014/main" id="{34DDD6EA-8606-EA95-7600-6FD419129C40}"/>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6" name="Gerader Verbinder 72705">
                <a:extLst>
                  <a:ext uri="{FF2B5EF4-FFF2-40B4-BE49-F238E27FC236}">
                    <a16:creationId xmlns:a16="http://schemas.microsoft.com/office/drawing/2014/main" id="{30901AD7-E039-45B3-042B-B27096CC5E14}"/>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8" name="Gerader Verbinder 72707">
                <a:extLst>
                  <a:ext uri="{FF2B5EF4-FFF2-40B4-BE49-F238E27FC236}">
                    <a16:creationId xmlns:a16="http://schemas.microsoft.com/office/drawing/2014/main" id="{4092EC6A-7238-E4AD-F106-3B300BE0BD1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 name="Gruppieren 2">
            <a:extLst>
              <a:ext uri="{FF2B5EF4-FFF2-40B4-BE49-F238E27FC236}">
                <a16:creationId xmlns:a16="http://schemas.microsoft.com/office/drawing/2014/main" id="{EB6A098D-C517-9352-D375-254012879310}"/>
              </a:ext>
            </a:extLst>
          </p:cNvPr>
          <p:cNvGrpSpPr/>
          <p:nvPr/>
        </p:nvGrpSpPr>
        <p:grpSpPr>
          <a:xfrm>
            <a:off x="3912593" y="3396313"/>
            <a:ext cx="2961282" cy="1088659"/>
            <a:chOff x="3912593" y="3551238"/>
            <a:chExt cx="2961282" cy="1088659"/>
          </a:xfrm>
        </p:grpSpPr>
        <p:sp>
          <p:nvSpPr>
            <p:cNvPr id="72729" name="Rechteck 35">
              <a:extLst>
                <a:ext uri="{FF2B5EF4-FFF2-40B4-BE49-F238E27FC236}">
                  <a16:creationId xmlns:a16="http://schemas.microsoft.com/office/drawing/2014/main" id="{79D9B699-5F34-4218-8708-BC48C1F22551}"/>
                </a:ext>
              </a:extLst>
            </p:cNvPr>
            <p:cNvSpPr>
              <a:spLocks noChangeArrowheads="1"/>
            </p:cNvSpPr>
            <p:nvPr/>
          </p:nvSpPr>
          <p:spPr bwMode="auto">
            <a:xfrm>
              <a:off x="3912593" y="4310725"/>
              <a:ext cx="435006"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 x</a:t>
              </a:r>
            </a:p>
          </p:txBody>
        </p:sp>
        <p:grpSp>
          <p:nvGrpSpPr>
            <p:cNvPr id="102" name="Gruppieren 101">
              <a:extLst>
                <a:ext uri="{FF2B5EF4-FFF2-40B4-BE49-F238E27FC236}">
                  <a16:creationId xmlns:a16="http://schemas.microsoft.com/office/drawing/2014/main" id="{76EC279F-C14C-4105-998C-FDD43A7F93E8}"/>
                </a:ext>
              </a:extLst>
            </p:cNvPr>
            <p:cNvGrpSpPr>
              <a:grpSpLocks/>
            </p:cNvGrpSpPr>
            <p:nvPr/>
          </p:nvGrpSpPr>
          <p:grpSpPr bwMode="auto">
            <a:xfrm>
              <a:off x="4381500" y="3551238"/>
              <a:ext cx="2492375" cy="1082675"/>
              <a:chOff x="4337991" y="3750816"/>
              <a:chExt cx="2492279" cy="1082669"/>
            </a:xfrm>
          </p:grpSpPr>
          <p:sp>
            <p:nvSpPr>
              <p:cNvPr id="72715" name="Rechteck 100">
                <a:extLst>
                  <a:ext uri="{FF2B5EF4-FFF2-40B4-BE49-F238E27FC236}">
                    <a16:creationId xmlns:a16="http://schemas.microsoft.com/office/drawing/2014/main" id="{8A9C6003-7028-444F-BB11-C56CB3479FDA}"/>
                  </a:ext>
                </a:extLst>
              </p:cNvPr>
              <p:cNvSpPr>
                <a:spLocks noChangeArrowheads="1"/>
              </p:cNvSpPr>
              <p:nvPr/>
            </p:nvSpPr>
            <p:spPr bwMode="auto">
              <a:xfrm>
                <a:off x="6411746" y="4504304"/>
                <a:ext cx="418524" cy="329181"/>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 x</a:t>
                </a:r>
              </a:p>
            </p:txBody>
          </p:sp>
          <p:sp>
            <p:nvSpPr>
              <p:cNvPr id="72716" name="Pfeil: nach unten 104">
                <a:extLst>
                  <a:ext uri="{FF2B5EF4-FFF2-40B4-BE49-F238E27FC236}">
                    <a16:creationId xmlns:a16="http://schemas.microsoft.com/office/drawing/2014/main" id="{63B9E64C-7BE2-40DB-90F1-8917FBF5CBC9}"/>
                  </a:ext>
                </a:extLst>
              </p:cNvPr>
              <p:cNvSpPr>
                <a:spLocks noChangeArrowheads="1"/>
              </p:cNvSpPr>
              <p:nvPr/>
            </p:nvSpPr>
            <p:spPr bwMode="auto">
              <a:xfrm rot="10800000">
                <a:off x="6565227" y="3750816"/>
                <a:ext cx="150736" cy="713838"/>
              </a:xfrm>
              <a:prstGeom prst="downArrow">
                <a:avLst>
                  <a:gd name="adj1" fmla="val 50000"/>
                  <a:gd name="adj2" fmla="val 50010"/>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7" name="Pfeil: nach unten 105">
                <a:extLst>
                  <a:ext uri="{FF2B5EF4-FFF2-40B4-BE49-F238E27FC236}">
                    <a16:creationId xmlns:a16="http://schemas.microsoft.com/office/drawing/2014/main" id="{FA66197E-12E1-46A8-94A4-7D9CF998E5C1}"/>
                  </a:ext>
                </a:extLst>
              </p:cNvPr>
              <p:cNvSpPr>
                <a:spLocks noChangeArrowheads="1"/>
              </p:cNvSpPr>
              <p:nvPr/>
            </p:nvSpPr>
            <p:spPr bwMode="auto">
              <a:xfrm rot="-5400000">
                <a:off x="5288312" y="3643204"/>
                <a:ext cx="150736" cy="2051377"/>
              </a:xfrm>
              <a:prstGeom prst="downArrow">
                <a:avLst>
                  <a:gd name="adj1" fmla="val 50000"/>
                  <a:gd name="adj2" fmla="val 49963"/>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grpSp>
        <p:nvGrpSpPr>
          <p:cNvPr id="2" name="Gruppieren 1">
            <a:extLst>
              <a:ext uri="{FF2B5EF4-FFF2-40B4-BE49-F238E27FC236}">
                <a16:creationId xmlns:a16="http://schemas.microsoft.com/office/drawing/2014/main" id="{171DF8F9-16BD-4B4A-9DE0-9195499494F7}"/>
              </a:ext>
            </a:extLst>
          </p:cNvPr>
          <p:cNvGrpSpPr>
            <a:grpSpLocks/>
          </p:cNvGrpSpPr>
          <p:nvPr/>
        </p:nvGrpSpPr>
        <p:grpSpPr bwMode="auto">
          <a:xfrm>
            <a:off x="3913188" y="4628213"/>
            <a:ext cx="2960687" cy="242887"/>
            <a:chOff x="3912603" y="4783137"/>
            <a:chExt cx="2960787" cy="243232"/>
          </a:xfrm>
        </p:grpSpPr>
        <p:sp>
          <p:nvSpPr>
            <p:cNvPr id="72712" name="Rechteck 100">
              <a:extLst>
                <a:ext uri="{FF2B5EF4-FFF2-40B4-BE49-F238E27FC236}">
                  <a16:creationId xmlns:a16="http://schemas.microsoft.com/office/drawing/2014/main" id="{2E16DBEE-5087-46A0-8707-76B9E179310F}"/>
                </a:ext>
              </a:extLst>
            </p:cNvPr>
            <p:cNvSpPr>
              <a:spLocks noChangeArrowheads="1"/>
            </p:cNvSpPr>
            <p:nvPr/>
          </p:nvSpPr>
          <p:spPr bwMode="auto">
            <a:xfrm>
              <a:off x="6454850"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sp>
          <p:nvSpPr>
            <p:cNvPr id="72713" name="Pfeil: nach unten 105">
              <a:extLst>
                <a:ext uri="{FF2B5EF4-FFF2-40B4-BE49-F238E27FC236}">
                  <a16:creationId xmlns:a16="http://schemas.microsoft.com/office/drawing/2014/main" id="{CE9D2C23-8F7A-47EB-A66B-164C0DD83948}"/>
                </a:ext>
              </a:extLst>
            </p:cNvPr>
            <p:cNvSpPr>
              <a:spLocks noChangeArrowheads="1"/>
            </p:cNvSpPr>
            <p:nvPr/>
          </p:nvSpPr>
          <p:spPr bwMode="auto">
            <a:xfrm rot="5400000">
              <a:off x="5327866" y="3887533"/>
              <a:ext cx="150707" cy="2051458"/>
            </a:xfrm>
            <a:prstGeom prst="downArrow">
              <a:avLst>
                <a:gd name="adj1" fmla="val 50000"/>
                <a:gd name="adj2" fmla="val 49975"/>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4" name="Rechteck 100">
              <a:extLst>
                <a:ext uri="{FF2B5EF4-FFF2-40B4-BE49-F238E27FC236}">
                  <a16:creationId xmlns:a16="http://schemas.microsoft.com/office/drawing/2014/main" id="{C30162BB-813C-40D2-9340-2BBD8E8F778D}"/>
                </a:ext>
              </a:extLst>
            </p:cNvPr>
            <p:cNvSpPr>
              <a:spLocks noChangeArrowheads="1"/>
            </p:cNvSpPr>
            <p:nvPr/>
          </p:nvSpPr>
          <p:spPr bwMode="auto">
            <a:xfrm>
              <a:off x="3912603"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032500"/>
            <a:ext cx="9906000"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Energie-Solidarität ist das Zauberwort!</a:t>
            </a:r>
            <a:endParaRPr lang="de-DE" altLang="de-DE" sz="1800" i="1" dirty="0">
              <a:solidFill>
                <a:srgbClr val="00B050"/>
              </a:solidFill>
            </a:endParaRPr>
          </a:p>
        </p:txBody>
      </p:sp>
      <p:sp>
        <p:nvSpPr>
          <p:cNvPr id="61" name="Text Box 5">
            <a:extLst>
              <a:ext uri="{FF2B5EF4-FFF2-40B4-BE49-F238E27FC236}">
                <a16:creationId xmlns:a16="http://schemas.microsoft.com/office/drawing/2014/main" id="{543B1042-4573-7BDC-EAEB-5CDC6BD2EE72}"/>
              </a:ext>
            </a:extLst>
          </p:cNvPr>
          <p:cNvSpPr txBox="1">
            <a:spLocks noChangeArrowheads="1"/>
          </p:cNvSpPr>
          <p:nvPr/>
        </p:nvSpPr>
        <p:spPr bwMode="auto">
          <a:xfrm>
            <a:off x="0" y="5660776"/>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Die Unterdeckung des städtischen Bereichs benötigt den Überschuss des ländlichen Bereichs!</a:t>
            </a:r>
            <a:endParaRPr lang="de-DE" altLang="de-DE" sz="1800" i="1" dirty="0">
              <a:solidFill>
                <a:srgbClr val="00B05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99"/>
                                        </p:tgtEl>
                                        <p:attrNameLst>
                                          <p:attrName>style.visibility</p:attrName>
                                        </p:attrNameLst>
                                      </p:cBhvr>
                                      <p:to>
                                        <p:strVal val="visible"/>
                                      </p:to>
                                    </p:set>
                                    <p:anim calcmode="lin" valueType="num">
                                      <p:cBhvr additive="base">
                                        <p:cTn id="7" dur="1000" fill="hold"/>
                                        <p:tgtEl>
                                          <p:spTgt spid="72799"/>
                                        </p:tgtEl>
                                        <p:attrNameLst>
                                          <p:attrName>ppt_x</p:attrName>
                                        </p:attrNameLst>
                                      </p:cBhvr>
                                      <p:tavLst>
                                        <p:tav tm="0">
                                          <p:val>
                                            <p:strVal val="#ppt_x"/>
                                          </p:val>
                                        </p:tav>
                                        <p:tav tm="100000">
                                          <p:val>
                                            <p:strVal val="#ppt_x"/>
                                          </p:val>
                                        </p:tav>
                                      </p:tavLst>
                                    </p:anim>
                                    <p:anim calcmode="lin" valueType="num">
                                      <p:cBhvr additive="base">
                                        <p:cTn id="8" dur="1000" fill="hold"/>
                                        <p:tgtEl>
                                          <p:spTgt spid="727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0"/>
                                        </p:tgtEl>
                                        <p:attrNameLst>
                                          <p:attrName>style.visibility</p:attrName>
                                        </p:attrNameLst>
                                      </p:cBhvr>
                                      <p:to>
                                        <p:strVal val="visible"/>
                                      </p:to>
                                    </p:set>
                                    <p:anim calcmode="lin" valueType="num">
                                      <p:cBhvr additive="base">
                                        <p:cTn id="13" dur="1000" fill="hold"/>
                                        <p:tgtEl>
                                          <p:spTgt spid="72800"/>
                                        </p:tgtEl>
                                        <p:attrNameLst>
                                          <p:attrName>ppt_x</p:attrName>
                                        </p:attrNameLst>
                                      </p:cBhvr>
                                      <p:tavLst>
                                        <p:tav tm="0">
                                          <p:val>
                                            <p:strVal val="1+#ppt_w/2"/>
                                          </p:val>
                                        </p:tav>
                                        <p:tav tm="100000">
                                          <p:val>
                                            <p:strVal val="#ppt_x"/>
                                          </p:val>
                                        </p:tav>
                                      </p:tavLst>
                                    </p:anim>
                                    <p:anim calcmode="lin" valueType="num">
                                      <p:cBhvr additive="base">
                                        <p:cTn id="14" dur="1000" fill="hold"/>
                                        <p:tgtEl>
                                          <p:spTgt spid="728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1"/>
                                        </p:tgtEl>
                                        <p:attrNameLst>
                                          <p:attrName>style.visibility</p:attrName>
                                        </p:attrNameLst>
                                      </p:cBhvr>
                                      <p:to>
                                        <p:strVal val="visible"/>
                                      </p:to>
                                    </p:set>
                                    <p:anim calcmode="lin" valueType="num">
                                      <p:cBhvr additive="base">
                                        <p:cTn id="19" dur="1000" fill="hold"/>
                                        <p:tgtEl>
                                          <p:spTgt spid="72801"/>
                                        </p:tgtEl>
                                        <p:attrNameLst>
                                          <p:attrName>ppt_x</p:attrName>
                                        </p:attrNameLst>
                                      </p:cBhvr>
                                      <p:tavLst>
                                        <p:tav tm="0">
                                          <p:val>
                                            <p:strVal val="#ppt_x"/>
                                          </p:val>
                                        </p:tav>
                                        <p:tav tm="100000">
                                          <p:val>
                                            <p:strVal val="#ppt_x"/>
                                          </p:val>
                                        </p:tav>
                                      </p:tavLst>
                                    </p:anim>
                                    <p:anim calcmode="lin" valueType="num">
                                      <p:cBhvr additive="base">
                                        <p:cTn id="20" dur="1000" fill="hold"/>
                                        <p:tgtEl>
                                          <p:spTgt spid="728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0-#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1000" fill="hold"/>
                                        <p:tgtEl>
                                          <p:spTgt spid="61"/>
                                        </p:tgtEl>
                                        <p:attrNameLst>
                                          <p:attrName>ppt_x</p:attrName>
                                        </p:attrNameLst>
                                      </p:cBhvr>
                                      <p:tavLst>
                                        <p:tav tm="0">
                                          <p:val>
                                            <p:strVal val="#ppt_x"/>
                                          </p:val>
                                        </p:tav>
                                        <p:tav tm="100000">
                                          <p:val>
                                            <p:strVal val="#ppt_x"/>
                                          </p:val>
                                        </p:tav>
                                      </p:tavLst>
                                    </p:anim>
                                    <p:anim calcmode="lin" valueType="num">
                                      <p:cBhvr additive="base">
                                        <p:cTn id="38"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feld 74"/>
          <p:cNvSpPr txBox="1"/>
          <p:nvPr/>
        </p:nvSpPr>
        <p:spPr>
          <a:xfrm>
            <a:off x="840615" y="-28138"/>
            <a:ext cx="8623496"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(5) </a:t>
            </a:r>
            <a:r>
              <a:rPr lang="de-DE" altLang="de-DE" sz="2000" dirty="0" err="1">
                <a:solidFill>
                  <a:schemeClr val="bg1"/>
                </a:solidFill>
              </a:rPr>
              <a:t>ProSumer</a:t>
            </a:r>
            <a:r>
              <a:rPr lang="de-DE" altLang="de-DE" sz="2000" dirty="0">
                <a:solidFill>
                  <a:schemeClr val="bg1"/>
                </a:solidFill>
              </a:rPr>
              <a:t> (4) in D</a:t>
            </a:r>
            <a:br>
              <a:rPr lang="de-DE" altLang="de-DE" sz="2000" dirty="0">
                <a:solidFill>
                  <a:schemeClr val="bg1"/>
                </a:solidFill>
              </a:rPr>
            </a:br>
            <a:r>
              <a:rPr lang="de-DE" altLang="de-DE" sz="2000" dirty="0">
                <a:solidFill>
                  <a:schemeClr val="bg1"/>
                </a:solidFill>
              </a:rPr>
              <a:t>zentrale und dezentrale Funktionen bzw. Komponenten</a:t>
            </a:r>
            <a:endParaRPr lang="de-DE" sz="2000" dirty="0">
              <a:solidFill>
                <a:schemeClr val="bg1"/>
              </a:solidFill>
            </a:endParaRP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4487066" y="5656100"/>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21" name="Textfeld 20">
            <a:extLst>
              <a:ext uri="{FF2B5EF4-FFF2-40B4-BE49-F238E27FC236}">
                <a16:creationId xmlns:a16="http://schemas.microsoft.com/office/drawing/2014/main" id="{81833AAD-45B3-B43D-560F-6E4226A9BAD4}"/>
              </a:ext>
            </a:extLst>
          </p:cNvPr>
          <p:cNvSpPr txBox="1"/>
          <p:nvPr/>
        </p:nvSpPr>
        <p:spPr>
          <a:xfrm>
            <a:off x="1089565" y="5929814"/>
            <a:ext cx="1935145" cy="307777"/>
          </a:xfrm>
          <a:prstGeom prst="rect">
            <a:avLst/>
          </a:prstGeom>
          <a:noFill/>
        </p:spPr>
        <p:txBody>
          <a:bodyPr wrap="none" rtlCol="0">
            <a:spAutoFit/>
          </a:bodyPr>
          <a:lstStyle/>
          <a:p>
            <a:r>
              <a:rPr lang="de-DE" sz="1400" dirty="0"/>
              <a:t>Gebietskörperschaft 1</a:t>
            </a:r>
          </a:p>
        </p:txBody>
      </p:sp>
      <p:sp>
        <p:nvSpPr>
          <p:cNvPr id="27" name="Textfeld 26">
            <a:extLst>
              <a:ext uri="{FF2B5EF4-FFF2-40B4-BE49-F238E27FC236}">
                <a16:creationId xmlns:a16="http://schemas.microsoft.com/office/drawing/2014/main" id="{E5AD99D3-4EDA-649A-D9BC-D5CE9BF78590}"/>
              </a:ext>
            </a:extLst>
          </p:cNvPr>
          <p:cNvSpPr txBox="1"/>
          <p:nvPr/>
        </p:nvSpPr>
        <p:spPr>
          <a:xfrm>
            <a:off x="6827886" y="5929814"/>
            <a:ext cx="1935145" cy="307777"/>
          </a:xfrm>
          <a:prstGeom prst="rect">
            <a:avLst/>
          </a:prstGeom>
          <a:noFill/>
        </p:spPr>
        <p:txBody>
          <a:bodyPr wrap="none" rtlCol="0">
            <a:spAutoFit/>
          </a:bodyPr>
          <a:lstStyle/>
          <a:p>
            <a:r>
              <a:rPr lang="de-DE" sz="1400" dirty="0"/>
              <a:t>Gebietskörperschaft n</a:t>
            </a:r>
          </a:p>
        </p:txBody>
      </p:sp>
      <p:grpSp>
        <p:nvGrpSpPr>
          <p:cNvPr id="55" name="Gruppieren 54">
            <a:extLst>
              <a:ext uri="{FF2B5EF4-FFF2-40B4-BE49-F238E27FC236}">
                <a16:creationId xmlns:a16="http://schemas.microsoft.com/office/drawing/2014/main" id="{8B954156-5F40-E578-6D19-2E36AB566400}"/>
              </a:ext>
            </a:extLst>
          </p:cNvPr>
          <p:cNvGrpSpPr/>
          <p:nvPr/>
        </p:nvGrpSpPr>
        <p:grpSpPr>
          <a:xfrm>
            <a:off x="6981189" y="783450"/>
            <a:ext cx="2611612" cy="2825074"/>
            <a:chOff x="6661266" y="783450"/>
            <a:chExt cx="2611612" cy="2825074"/>
          </a:xfrm>
        </p:grpSpPr>
        <p:grpSp>
          <p:nvGrpSpPr>
            <p:cNvPr id="259" name="Gruppieren 258">
              <a:extLst>
                <a:ext uri="{FF2B5EF4-FFF2-40B4-BE49-F238E27FC236}">
                  <a16:creationId xmlns:a16="http://schemas.microsoft.com/office/drawing/2014/main" id="{546BAEB3-0A5F-B613-A7BC-8B688055C24A}"/>
                </a:ext>
              </a:extLst>
            </p:cNvPr>
            <p:cNvGrpSpPr/>
            <p:nvPr/>
          </p:nvGrpSpPr>
          <p:grpSpPr>
            <a:xfrm>
              <a:off x="7118057" y="1117539"/>
              <a:ext cx="1682019" cy="1126236"/>
              <a:chOff x="7118057" y="1163906"/>
              <a:chExt cx="1682019" cy="1126236"/>
            </a:xfrm>
          </p:grpSpPr>
          <p:sp>
            <p:nvSpPr>
              <p:cNvPr id="376" name="Rechteck 375">
                <a:extLst>
                  <a:ext uri="{FF2B5EF4-FFF2-40B4-BE49-F238E27FC236}">
                    <a16:creationId xmlns:a16="http://schemas.microsoft.com/office/drawing/2014/main" id="{688CFAB4-204D-E3B7-A204-7673FC722A42}"/>
                  </a:ext>
                </a:extLst>
              </p:cNvPr>
              <p:cNvSpPr/>
              <p:nvPr/>
            </p:nvSpPr>
            <p:spPr bwMode="auto">
              <a:xfrm>
                <a:off x="7118057" y="1163906"/>
                <a:ext cx="1682019" cy="1126236"/>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F4C01C3C-0076-7000-EC1B-F23D8F4620E3}"/>
                  </a:ext>
                </a:extLst>
              </p:cNvPr>
              <p:cNvGrpSpPr/>
              <p:nvPr/>
            </p:nvGrpSpPr>
            <p:grpSpPr>
              <a:xfrm>
                <a:off x="7245467" y="1601041"/>
                <a:ext cx="1425746" cy="400885"/>
                <a:chOff x="9906000" y="1429361"/>
                <a:chExt cx="1425746" cy="400885"/>
              </a:xfrm>
            </p:grpSpPr>
            <p:sp>
              <p:nvSpPr>
                <p:cNvPr id="378" name="Gleichschenkliges Dreieck 24">
                  <a:extLst>
                    <a:ext uri="{FF2B5EF4-FFF2-40B4-BE49-F238E27FC236}">
                      <a16:creationId xmlns:a16="http://schemas.microsoft.com/office/drawing/2014/main" id="{D53277B1-89FE-A914-660A-9C20F43346EA}"/>
                    </a:ext>
                  </a:extLst>
                </p:cNvPr>
                <p:cNvSpPr/>
                <p:nvPr/>
              </p:nvSpPr>
              <p:spPr bwMode="auto">
                <a:xfrm>
                  <a:off x="10370272" y="1462226"/>
                  <a:ext cx="491312" cy="36802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9" name="Gleichschenkliges Dreieck 23">
                  <a:extLst>
                    <a:ext uri="{FF2B5EF4-FFF2-40B4-BE49-F238E27FC236}">
                      <a16:creationId xmlns:a16="http://schemas.microsoft.com/office/drawing/2014/main" id="{DDBB1D1B-CB8A-7437-1BC6-142E0A1372EB}"/>
                    </a:ext>
                  </a:extLst>
                </p:cNvPr>
                <p:cNvSpPr/>
                <p:nvPr/>
              </p:nvSpPr>
              <p:spPr bwMode="auto">
                <a:xfrm rot="10800000">
                  <a:off x="10006096" y="1546269"/>
                  <a:ext cx="1229293" cy="74008"/>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0" name="Ellipse 379">
                  <a:extLst>
                    <a:ext uri="{FF2B5EF4-FFF2-40B4-BE49-F238E27FC236}">
                      <a16:creationId xmlns:a16="http://schemas.microsoft.com/office/drawing/2014/main" id="{C0098557-7C7E-C30C-4C30-FDAE5F1A8CFC}"/>
                    </a:ext>
                  </a:extLst>
                </p:cNvPr>
                <p:cNvSpPr/>
                <p:nvPr/>
              </p:nvSpPr>
              <p:spPr bwMode="auto">
                <a:xfrm>
                  <a:off x="10593732" y="1561520"/>
                  <a:ext cx="42648" cy="42648"/>
                </a:xfrm>
                <a:prstGeom prst="ellipse">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81" name="Gruppieren 380">
                  <a:extLst>
                    <a:ext uri="{FF2B5EF4-FFF2-40B4-BE49-F238E27FC236}">
                      <a16:creationId xmlns:a16="http://schemas.microsoft.com/office/drawing/2014/main" id="{1F1F05EB-E98D-30E0-C9AB-23B19C9FE27D}"/>
                    </a:ext>
                  </a:extLst>
                </p:cNvPr>
                <p:cNvGrpSpPr/>
                <p:nvPr/>
              </p:nvGrpSpPr>
              <p:grpSpPr>
                <a:xfrm>
                  <a:off x="10911528" y="1430615"/>
                  <a:ext cx="420218" cy="118163"/>
                  <a:chOff x="6230972" y="4221672"/>
                  <a:chExt cx="797719" cy="224315"/>
                </a:xfrm>
                <a:solidFill>
                  <a:schemeClr val="bg1"/>
                </a:solidFill>
              </p:grpSpPr>
              <p:sp>
                <p:nvSpPr>
                  <p:cNvPr id="399" name="Rechteck 398">
                    <a:extLst>
                      <a:ext uri="{FF2B5EF4-FFF2-40B4-BE49-F238E27FC236}">
                        <a16:creationId xmlns:a16="http://schemas.microsoft.com/office/drawing/2014/main" id="{FD014AFB-247E-F514-045E-33AF09FAF125}"/>
                      </a:ext>
                    </a:extLst>
                  </p:cNvPr>
                  <p:cNvSpPr/>
                  <p:nvPr/>
                </p:nvSpPr>
                <p:spPr bwMode="auto">
                  <a:xfrm>
                    <a:off x="6606972" y="4265011"/>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00" name="Rechteck 37">
                    <a:extLst>
                      <a:ext uri="{FF2B5EF4-FFF2-40B4-BE49-F238E27FC236}">
                        <a16:creationId xmlns:a16="http://schemas.microsoft.com/office/drawing/2014/main" id="{3487934F-AA01-8096-A1F8-193F62939F8B}"/>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85" name="Gruppieren 384">
                  <a:extLst>
                    <a:ext uri="{FF2B5EF4-FFF2-40B4-BE49-F238E27FC236}">
                      <a16:creationId xmlns:a16="http://schemas.microsoft.com/office/drawing/2014/main" id="{5B7540D2-B441-C0BF-96F7-6CD39590DE36}"/>
                    </a:ext>
                  </a:extLst>
                </p:cNvPr>
                <p:cNvGrpSpPr/>
                <p:nvPr/>
              </p:nvGrpSpPr>
              <p:grpSpPr>
                <a:xfrm>
                  <a:off x="9906000" y="1429361"/>
                  <a:ext cx="420218" cy="116909"/>
                  <a:chOff x="4322131" y="4219292"/>
                  <a:chExt cx="797719" cy="221933"/>
                </a:xfrm>
                <a:solidFill>
                  <a:schemeClr val="bg1"/>
                </a:solidFill>
              </p:grpSpPr>
              <p:sp>
                <p:nvSpPr>
                  <p:cNvPr id="386" name="Rechteck 385">
                    <a:extLst>
                      <a:ext uri="{FF2B5EF4-FFF2-40B4-BE49-F238E27FC236}">
                        <a16:creationId xmlns:a16="http://schemas.microsoft.com/office/drawing/2014/main" id="{72A2F110-0F63-0802-D778-14905218C920}"/>
                      </a:ext>
                    </a:extLst>
                  </p:cNvPr>
                  <p:cNvSpPr/>
                  <p:nvPr/>
                </p:nvSpPr>
                <p:spPr bwMode="auto">
                  <a:xfrm>
                    <a:off x="4697650" y="4260249"/>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7" name="Rechteck 37">
                    <a:extLst>
                      <a:ext uri="{FF2B5EF4-FFF2-40B4-BE49-F238E27FC236}">
                        <a16:creationId xmlns:a16="http://schemas.microsoft.com/office/drawing/2014/main" id="{B7D21C53-68E6-06F3-9C52-71DF414D18BB}"/>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8" name="Textfeld 17">
              <a:extLst>
                <a:ext uri="{FF2B5EF4-FFF2-40B4-BE49-F238E27FC236}">
                  <a16:creationId xmlns:a16="http://schemas.microsoft.com/office/drawing/2014/main" id="{F253A14E-6525-89C2-172C-7BA0948C5930}"/>
                </a:ext>
              </a:extLst>
            </p:cNvPr>
            <p:cNvSpPr txBox="1"/>
            <p:nvPr/>
          </p:nvSpPr>
          <p:spPr>
            <a:xfrm>
              <a:off x="6661266" y="783450"/>
              <a:ext cx="2611612" cy="307777"/>
            </a:xfrm>
            <a:prstGeom prst="rect">
              <a:avLst/>
            </a:prstGeom>
            <a:noFill/>
          </p:spPr>
          <p:txBody>
            <a:bodyPr wrap="none" rtlCol="0">
              <a:spAutoFit/>
            </a:bodyPr>
            <a:lstStyle/>
            <a:p>
              <a:r>
                <a:rPr lang="de-DE" sz="1400" dirty="0"/>
                <a:t>Energie-Management-System</a:t>
              </a:r>
            </a:p>
          </p:txBody>
        </p:sp>
        <p:cxnSp>
          <p:nvCxnSpPr>
            <p:cNvPr id="276" name="Gerade Verbindung mit Pfeil 275">
              <a:extLst>
                <a:ext uri="{FF2B5EF4-FFF2-40B4-BE49-F238E27FC236}">
                  <a16:creationId xmlns:a16="http://schemas.microsoft.com/office/drawing/2014/main" id="{6FA6B792-A1B3-CF0F-975C-C43FAF2CA2D4}"/>
                </a:ext>
              </a:extLst>
            </p:cNvPr>
            <p:cNvCxnSpPr/>
            <p:nvPr/>
          </p:nvCxnSpPr>
          <p:spPr bwMode="auto">
            <a:xfrm>
              <a:off x="7987291" y="2243775"/>
              <a:ext cx="0" cy="1364749"/>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uppieren 41">
            <a:extLst>
              <a:ext uri="{FF2B5EF4-FFF2-40B4-BE49-F238E27FC236}">
                <a16:creationId xmlns:a16="http://schemas.microsoft.com/office/drawing/2014/main" id="{D610CFC4-BF44-5F15-318F-72FFD8CF2056}"/>
              </a:ext>
            </a:extLst>
          </p:cNvPr>
          <p:cNvGrpSpPr/>
          <p:nvPr/>
        </p:nvGrpSpPr>
        <p:grpSpPr>
          <a:xfrm>
            <a:off x="638456" y="783450"/>
            <a:ext cx="1846886" cy="2825074"/>
            <a:chOff x="638456" y="783450"/>
            <a:chExt cx="1846886" cy="2825074"/>
          </a:xfrm>
        </p:grpSpPr>
        <p:pic>
          <p:nvPicPr>
            <p:cNvPr id="374" name="Grafik 373" descr="Ein Bild, das Generator, draußen, Windmühle, Gerät enthält.&#10;&#10;Automatisch generierte Beschreibung">
              <a:extLst>
                <a:ext uri="{FF2B5EF4-FFF2-40B4-BE49-F238E27FC236}">
                  <a16:creationId xmlns:a16="http://schemas.microsoft.com/office/drawing/2014/main" id="{92315A0B-86DE-173C-580D-61D87EB5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56" y="1161221"/>
              <a:ext cx="1846886" cy="1038873"/>
            </a:xfrm>
            <a:prstGeom prst="rect">
              <a:avLst/>
            </a:prstGeom>
          </p:spPr>
        </p:pic>
        <p:sp>
          <p:nvSpPr>
            <p:cNvPr id="10" name="Textfeld 9">
              <a:extLst>
                <a:ext uri="{FF2B5EF4-FFF2-40B4-BE49-F238E27FC236}">
                  <a16:creationId xmlns:a16="http://schemas.microsoft.com/office/drawing/2014/main" id="{784D2B8E-10B7-38CA-710F-D225925218B3}"/>
                </a:ext>
              </a:extLst>
            </p:cNvPr>
            <p:cNvSpPr txBox="1"/>
            <p:nvPr/>
          </p:nvSpPr>
          <p:spPr>
            <a:xfrm>
              <a:off x="694132" y="783450"/>
              <a:ext cx="1773178" cy="307777"/>
            </a:xfrm>
            <a:prstGeom prst="rect">
              <a:avLst/>
            </a:prstGeom>
            <a:noFill/>
          </p:spPr>
          <p:txBody>
            <a:bodyPr wrap="none" rtlCol="0">
              <a:spAutoFit/>
            </a:bodyPr>
            <a:lstStyle/>
            <a:p>
              <a:r>
                <a:rPr lang="de-DE" sz="1400" dirty="0"/>
                <a:t>Offshore-Windparks</a:t>
              </a:r>
            </a:p>
          </p:txBody>
        </p:sp>
        <p:cxnSp>
          <p:nvCxnSpPr>
            <p:cNvPr id="274" name="Gerade Verbindung mit Pfeil 273">
              <a:extLst>
                <a:ext uri="{FF2B5EF4-FFF2-40B4-BE49-F238E27FC236}">
                  <a16:creationId xmlns:a16="http://schemas.microsoft.com/office/drawing/2014/main" id="{8A743217-C469-5E1E-C8BE-F182D852E488}"/>
                </a:ext>
              </a:extLst>
            </p:cNvPr>
            <p:cNvCxnSpPr/>
            <p:nvPr/>
          </p:nvCxnSpPr>
          <p:spPr bwMode="auto">
            <a:xfrm>
              <a:off x="1273500" y="2181044"/>
              <a:ext cx="0" cy="568325"/>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 Verbindung mit Pfeil 277">
              <a:extLst>
                <a:ext uri="{FF2B5EF4-FFF2-40B4-BE49-F238E27FC236}">
                  <a16:creationId xmlns:a16="http://schemas.microsoft.com/office/drawing/2014/main" id="{AC176382-C0AB-D20B-CCA0-87E95021F9DC}"/>
                </a:ext>
              </a:extLst>
            </p:cNvPr>
            <p:cNvCxnSpPr/>
            <p:nvPr/>
          </p:nvCxnSpPr>
          <p:spPr bwMode="auto">
            <a:xfrm>
              <a:off x="1866446" y="2181044"/>
              <a:ext cx="0" cy="1427480"/>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a:extLst>
              <a:ext uri="{FF2B5EF4-FFF2-40B4-BE49-F238E27FC236}">
                <a16:creationId xmlns:a16="http://schemas.microsoft.com/office/drawing/2014/main" id="{F5C3B626-5CB0-4F7D-FE28-5648CFFBED1C}"/>
              </a:ext>
            </a:extLst>
          </p:cNvPr>
          <p:cNvGrpSpPr/>
          <p:nvPr/>
        </p:nvGrpSpPr>
        <p:grpSpPr>
          <a:xfrm>
            <a:off x="441889" y="2458617"/>
            <a:ext cx="9067307" cy="1643101"/>
            <a:chOff x="441889" y="2458617"/>
            <a:chExt cx="9067307" cy="1643101"/>
          </a:xfrm>
        </p:grpSpPr>
        <p:cxnSp>
          <p:nvCxnSpPr>
            <p:cNvPr id="368" name="Gerader Verbinder 367">
              <a:extLst>
                <a:ext uri="{FF2B5EF4-FFF2-40B4-BE49-F238E27FC236}">
                  <a16:creationId xmlns:a16="http://schemas.microsoft.com/office/drawing/2014/main" id="{5C0CF533-5D00-F98B-328B-F835C986B979}"/>
                </a:ext>
              </a:extLst>
            </p:cNvPr>
            <p:cNvCxnSpPr/>
            <p:nvPr/>
          </p:nvCxnSpPr>
          <p:spPr bwMode="auto">
            <a:xfrm>
              <a:off x="441889" y="2749369"/>
              <a:ext cx="9067307" cy="0"/>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Gerader Verbinder 371">
              <a:extLst>
                <a:ext uri="{FF2B5EF4-FFF2-40B4-BE49-F238E27FC236}">
                  <a16:creationId xmlns:a16="http://schemas.microsoft.com/office/drawing/2014/main" id="{8438F399-6CBB-7F85-C697-769CA6D78D89}"/>
                </a:ext>
              </a:extLst>
            </p:cNvPr>
            <p:cNvCxnSpPr/>
            <p:nvPr/>
          </p:nvCxnSpPr>
          <p:spPr bwMode="auto">
            <a:xfrm>
              <a:off x="441889" y="3160849"/>
              <a:ext cx="9067307" cy="0"/>
            </a:xfrm>
            <a:prstGeom prst="line">
              <a:avLst/>
            </a:prstGeom>
            <a:solidFill>
              <a:srgbClr val="FF0000"/>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3" name="Gerader Verbinder 402">
              <a:extLst>
                <a:ext uri="{FF2B5EF4-FFF2-40B4-BE49-F238E27FC236}">
                  <a16:creationId xmlns:a16="http://schemas.microsoft.com/office/drawing/2014/main" id="{B28CDEB1-7E16-4510-BD32-3D0D56B3541C}"/>
                </a:ext>
              </a:extLst>
            </p:cNvPr>
            <p:cNvCxnSpPr/>
            <p:nvPr/>
          </p:nvCxnSpPr>
          <p:spPr bwMode="auto">
            <a:xfrm>
              <a:off x="441889" y="3608524"/>
              <a:ext cx="9067307"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a:extLst>
                <a:ext uri="{FF2B5EF4-FFF2-40B4-BE49-F238E27FC236}">
                  <a16:creationId xmlns:a16="http://schemas.microsoft.com/office/drawing/2014/main" id="{B53B4259-6380-1269-63EE-14542CE0915F}"/>
                </a:ext>
              </a:extLst>
            </p:cNvPr>
            <p:cNvSpPr txBox="1"/>
            <p:nvPr/>
          </p:nvSpPr>
          <p:spPr>
            <a:xfrm>
              <a:off x="2028256" y="2458617"/>
              <a:ext cx="2292615" cy="307777"/>
            </a:xfrm>
            <a:prstGeom prst="rect">
              <a:avLst/>
            </a:prstGeom>
            <a:noFill/>
          </p:spPr>
          <p:txBody>
            <a:bodyPr wrap="none" rtlCol="0">
              <a:spAutoFit/>
            </a:bodyPr>
            <a:lstStyle/>
            <a:p>
              <a:r>
                <a:rPr lang="de-DE" sz="1400" dirty="0"/>
                <a:t>Strom-Übertragungsnetze</a:t>
              </a:r>
            </a:p>
          </p:txBody>
        </p:sp>
        <p:sp>
          <p:nvSpPr>
            <p:cNvPr id="256" name="Textfeld 255">
              <a:extLst>
                <a:ext uri="{FF2B5EF4-FFF2-40B4-BE49-F238E27FC236}">
                  <a16:creationId xmlns:a16="http://schemas.microsoft.com/office/drawing/2014/main" id="{12030B08-E982-B5EF-CA6F-48D6A9B5806F}"/>
                </a:ext>
              </a:extLst>
            </p:cNvPr>
            <p:cNvSpPr txBox="1"/>
            <p:nvPr/>
          </p:nvSpPr>
          <p:spPr>
            <a:xfrm>
              <a:off x="5522014" y="2850214"/>
              <a:ext cx="941283" cy="307777"/>
            </a:xfrm>
            <a:prstGeom prst="rect">
              <a:avLst/>
            </a:prstGeom>
            <a:noFill/>
          </p:spPr>
          <p:txBody>
            <a:bodyPr wrap="none" rtlCol="0">
              <a:spAutoFit/>
            </a:bodyPr>
            <a:lstStyle/>
            <a:p>
              <a:r>
                <a:rPr lang="de-DE" sz="1400" dirty="0"/>
                <a:t>Gas-Netz</a:t>
              </a:r>
            </a:p>
          </p:txBody>
        </p:sp>
        <p:sp>
          <p:nvSpPr>
            <p:cNvPr id="257" name="Textfeld 256">
              <a:extLst>
                <a:ext uri="{FF2B5EF4-FFF2-40B4-BE49-F238E27FC236}">
                  <a16:creationId xmlns:a16="http://schemas.microsoft.com/office/drawing/2014/main" id="{2282FD39-AFF6-C84C-D1D6-7FEF84AB5167}"/>
                </a:ext>
              </a:extLst>
            </p:cNvPr>
            <p:cNvSpPr txBox="1"/>
            <p:nvPr/>
          </p:nvSpPr>
          <p:spPr>
            <a:xfrm>
              <a:off x="3719057" y="3325836"/>
              <a:ext cx="1090363" cy="307777"/>
            </a:xfrm>
            <a:prstGeom prst="rect">
              <a:avLst/>
            </a:prstGeom>
            <a:noFill/>
          </p:spPr>
          <p:txBody>
            <a:bodyPr wrap="none" rtlCol="0">
              <a:spAutoFit/>
            </a:bodyPr>
            <a:lstStyle/>
            <a:p>
              <a:r>
                <a:rPr lang="de-DE" sz="1400" dirty="0"/>
                <a:t>Daten-Netz</a:t>
              </a:r>
            </a:p>
          </p:txBody>
        </p:sp>
        <p:cxnSp>
          <p:nvCxnSpPr>
            <p:cNvPr id="261" name="Gerade Verbindung mit Pfeil 260">
              <a:extLst>
                <a:ext uri="{FF2B5EF4-FFF2-40B4-BE49-F238E27FC236}">
                  <a16:creationId xmlns:a16="http://schemas.microsoft.com/office/drawing/2014/main" id="{B5AB3655-FE91-DE93-CD58-B4B07AC3C908}"/>
                </a:ext>
              </a:extLst>
            </p:cNvPr>
            <p:cNvCxnSpPr/>
            <p:nvPr/>
          </p:nvCxnSpPr>
          <p:spPr bwMode="auto">
            <a:xfrm>
              <a:off x="3300843"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265">
              <a:extLst>
                <a:ext uri="{FF2B5EF4-FFF2-40B4-BE49-F238E27FC236}">
                  <a16:creationId xmlns:a16="http://schemas.microsoft.com/office/drawing/2014/main" id="{E6BE1CAA-FA10-9980-D09F-5D9EF0A59F9E}"/>
                </a:ext>
              </a:extLst>
            </p:cNvPr>
            <p:cNvCxnSpPr/>
            <p:nvPr/>
          </p:nvCxnSpPr>
          <p:spPr bwMode="auto">
            <a:xfrm>
              <a:off x="8953158"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 Verbindung mit Pfeil 267">
              <a:extLst>
                <a:ext uri="{FF2B5EF4-FFF2-40B4-BE49-F238E27FC236}">
                  <a16:creationId xmlns:a16="http://schemas.microsoft.com/office/drawing/2014/main" id="{9DF7B1A3-3AED-8661-33B1-0E10D1F217FD}"/>
                </a:ext>
              </a:extLst>
            </p:cNvPr>
            <p:cNvCxnSpPr/>
            <p:nvPr/>
          </p:nvCxnSpPr>
          <p:spPr bwMode="auto">
            <a:xfrm>
              <a:off x="927972"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 Verbindung mit Pfeil 269">
              <a:extLst>
                <a:ext uri="{FF2B5EF4-FFF2-40B4-BE49-F238E27FC236}">
                  <a16:creationId xmlns:a16="http://schemas.microsoft.com/office/drawing/2014/main" id="{E074FBD1-98A7-6653-0895-58B822CE7175}"/>
                </a:ext>
              </a:extLst>
            </p:cNvPr>
            <p:cNvCxnSpPr/>
            <p:nvPr/>
          </p:nvCxnSpPr>
          <p:spPr bwMode="auto">
            <a:xfrm>
              <a:off x="6568006"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Gerade Verbindung mit Pfeil 281">
              <a:extLst>
                <a:ext uri="{FF2B5EF4-FFF2-40B4-BE49-F238E27FC236}">
                  <a16:creationId xmlns:a16="http://schemas.microsoft.com/office/drawing/2014/main" id="{2FDC309E-187F-3F9A-AFEC-4749F720520C}"/>
                </a:ext>
              </a:extLst>
            </p:cNvPr>
            <p:cNvCxnSpPr/>
            <p:nvPr/>
          </p:nvCxnSpPr>
          <p:spPr bwMode="auto">
            <a:xfrm>
              <a:off x="3594948"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Gerade Verbindung mit Pfeil 284">
              <a:extLst>
                <a:ext uri="{FF2B5EF4-FFF2-40B4-BE49-F238E27FC236}">
                  <a16:creationId xmlns:a16="http://schemas.microsoft.com/office/drawing/2014/main" id="{DDDDF766-4726-1BC6-0841-7297F614D99C}"/>
                </a:ext>
              </a:extLst>
            </p:cNvPr>
            <p:cNvCxnSpPr/>
            <p:nvPr/>
          </p:nvCxnSpPr>
          <p:spPr bwMode="auto">
            <a:xfrm>
              <a:off x="9235131"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uppieren 49">
            <a:extLst>
              <a:ext uri="{FF2B5EF4-FFF2-40B4-BE49-F238E27FC236}">
                <a16:creationId xmlns:a16="http://schemas.microsoft.com/office/drawing/2014/main" id="{E1455320-3E8E-05D8-3CD5-15535465C72B}"/>
              </a:ext>
            </a:extLst>
          </p:cNvPr>
          <p:cNvGrpSpPr/>
          <p:nvPr/>
        </p:nvGrpSpPr>
        <p:grpSpPr>
          <a:xfrm>
            <a:off x="3915063" y="783450"/>
            <a:ext cx="1938102" cy="2825074"/>
            <a:chOff x="3915063" y="783450"/>
            <a:chExt cx="1938102" cy="2825074"/>
          </a:xfrm>
        </p:grpSpPr>
        <p:pic>
          <p:nvPicPr>
            <p:cNvPr id="371" name="Grafik 370">
              <a:extLst>
                <a:ext uri="{FF2B5EF4-FFF2-40B4-BE49-F238E27FC236}">
                  <a16:creationId xmlns:a16="http://schemas.microsoft.com/office/drawing/2014/main" id="{8FF904A4-EDDF-3CAD-6AB8-DF5E8CB102C7}"/>
                </a:ext>
              </a:extLst>
            </p:cNvPr>
            <p:cNvPicPr>
              <a:picLocks noChangeAspect="1"/>
            </p:cNvPicPr>
            <p:nvPr/>
          </p:nvPicPr>
          <p:blipFill rotWithShape="1">
            <a:blip r:embed="rId4">
              <a:extLst>
                <a:ext uri="{28A0092B-C50C-407E-A947-70E740481C1C}">
                  <a14:useLocalDpi xmlns:a14="http://schemas.microsoft.com/office/drawing/2010/main" val="0"/>
                </a:ext>
              </a:extLst>
            </a:blip>
            <a:srcRect l="2955" t="4324" r="5339" b="5596"/>
            <a:stretch/>
          </p:blipFill>
          <p:spPr>
            <a:xfrm>
              <a:off x="3915063" y="1029843"/>
              <a:ext cx="1938102" cy="1301629"/>
            </a:xfrm>
            <a:prstGeom prst="rect">
              <a:avLst/>
            </a:prstGeom>
          </p:spPr>
        </p:pic>
        <p:sp>
          <p:nvSpPr>
            <p:cNvPr id="17" name="Textfeld 16">
              <a:extLst>
                <a:ext uri="{FF2B5EF4-FFF2-40B4-BE49-F238E27FC236}">
                  <a16:creationId xmlns:a16="http://schemas.microsoft.com/office/drawing/2014/main" id="{BE26E1F6-23C5-67A9-1661-F31F0CC2447B}"/>
                </a:ext>
              </a:extLst>
            </p:cNvPr>
            <p:cNvSpPr txBox="1"/>
            <p:nvPr/>
          </p:nvSpPr>
          <p:spPr>
            <a:xfrm>
              <a:off x="4329422" y="783450"/>
              <a:ext cx="1279517" cy="307777"/>
            </a:xfrm>
            <a:prstGeom prst="rect">
              <a:avLst/>
            </a:prstGeom>
            <a:noFill/>
          </p:spPr>
          <p:txBody>
            <a:bodyPr wrap="none" rtlCol="0">
              <a:spAutoFit/>
            </a:bodyPr>
            <a:lstStyle/>
            <a:p>
              <a:r>
                <a:rPr lang="de-DE" sz="1400" dirty="0"/>
                <a:t>Gas-Speicher</a:t>
              </a:r>
            </a:p>
          </p:txBody>
        </p:sp>
        <p:cxnSp>
          <p:nvCxnSpPr>
            <p:cNvPr id="271" name="Gerade Verbindung mit Pfeil 270">
              <a:extLst>
                <a:ext uri="{FF2B5EF4-FFF2-40B4-BE49-F238E27FC236}">
                  <a16:creationId xmlns:a16="http://schemas.microsoft.com/office/drawing/2014/main" id="{9A7E79BB-F9E2-B715-FC74-0C40FB13346D}"/>
                </a:ext>
              </a:extLst>
            </p:cNvPr>
            <p:cNvCxnSpPr/>
            <p:nvPr/>
          </p:nvCxnSpPr>
          <p:spPr bwMode="auto">
            <a:xfrm>
              <a:off x="4638675" y="2316651"/>
              <a:ext cx="0" cy="84134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 Verbindung mit Pfeil 285">
              <a:extLst>
                <a:ext uri="{FF2B5EF4-FFF2-40B4-BE49-F238E27FC236}">
                  <a16:creationId xmlns:a16="http://schemas.microsoft.com/office/drawing/2014/main" id="{303E52E9-495B-45C5-680A-3AB8399FF313}"/>
                </a:ext>
              </a:extLst>
            </p:cNvPr>
            <p:cNvCxnSpPr/>
            <p:nvPr/>
          </p:nvCxnSpPr>
          <p:spPr bwMode="auto">
            <a:xfrm>
              <a:off x="5301241" y="2331472"/>
              <a:ext cx="0" cy="1277052"/>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0" name="Gruppieren 259">
            <a:extLst>
              <a:ext uri="{FF2B5EF4-FFF2-40B4-BE49-F238E27FC236}">
                <a16:creationId xmlns:a16="http://schemas.microsoft.com/office/drawing/2014/main" id="{19D33FB1-EFDD-9A8F-D951-A83F9B2A922D}"/>
              </a:ext>
            </a:extLst>
          </p:cNvPr>
          <p:cNvGrpSpPr/>
          <p:nvPr/>
        </p:nvGrpSpPr>
        <p:grpSpPr>
          <a:xfrm>
            <a:off x="647343" y="3929350"/>
            <a:ext cx="3008872" cy="1975214"/>
            <a:chOff x="715612" y="679748"/>
            <a:chExt cx="8495060" cy="5576696"/>
          </a:xfrm>
        </p:grpSpPr>
        <p:sp>
          <p:nvSpPr>
            <p:cNvPr id="262" name="Rechteck: abgerundete Ecken 261">
              <a:extLst>
                <a:ext uri="{FF2B5EF4-FFF2-40B4-BE49-F238E27FC236}">
                  <a16:creationId xmlns:a16="http://schemas.microsoft.com/office/drawing/2014/main" id="{15052633-121B-5739-1CD3-5E8E247797B3}"/>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3" name="Gruppieren 262">
              <a:extLst>
                <a:ext uri="{FF2B5EF4-FFF2-40B4-BE49-F238E27FC236}">
                  <a16:creationId xmlns:a16="http://schemas.microsoft.com/office/drawing/2014/main" id="{07EDF05F-6A6B-A6F6-A27F-AF45BBABE2DF}"/>
                </a:ext>
              </a:extLst>
            </p:cNvPr>
            <p:cNvGrpSpPr/>
            <p:nvPr/>
          </p:nvGrpSpPr>
          <p:grpSpPr>
            <a:xfrm>
              <a:off x="3097192" y="1964277"/>
              <a:ext cx="1186545" cy="2005652"/>
              <a:chOff x="3097192" y="2021427"/>
              <a:chExt cx="1186545" cy="2005652"/>
            </a:xfrm>
          </p:grpSpPr>
          <p:pic>
            <p:nvPicPr>
              <p:cNvPr id="401" name="Grafik 400" descr="Ein Bild, das Essen enthält.&#10;&#10;Automatisch generierte Beschreibung">
                <a:extLst>
                  <a:ext uri="{FF2B5EF4-FFF2-40B4-BE49-F238E27FC236}">
                    <a16:creationId xmlns:a16="http://schemas.microsoft.com/office/drawing/2014/main" id="{797B7063-5597-C00D-BE86-7471E1E6E9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402" name="Grafik 401" descr="Ein Bild, das Essen enthält.&#10;&#10;Automatisch generierte Beschreibung">
                <a:extLst>
                  <a:ext uri="{FF2B5EF4-FFF2-40B4-BE49-F238E27FC236}">
                    <a16:creationId xmlns:a16="http://schemas.microsoft.com/office/drawing/2014/main" id="{1240CEC6-1F6F-6AAA-6B27-D3E1ECB9C6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161" name="Grafik 160" descr="Ein Bild, das Gras, draußen, Himmel, Feld enthält.&#10;&#10;Automatisch generierte Beschreibung">
                <a:extLst>
                  <a:ext uri="{FF2B5EF4-FFF2-40B4-BE49-F238E27FC236}">
                    <a16:creationId xmlns:a16="http://schemas.microsoft.com/office/drawing/2014/main" id="{604E618A-0670-FA64-33A7-6208731C777D}"/>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264" name="Grafik 263" descr="Ein Bild, das Gras, Baum, draußen, Feld enthält.&#10;&#10;Automatisch generierte Beschreibung">
              <a:extLst>
                <a:ext uri="{FF2B5EF4-FFF2-40B4-BE49-F238E27FC236}">
                  <a16:creationId xmlns:a16="http://schemas.microsoft.com/office/drawing/2014/main" id="{6939CBD2-C2DE-DB36-9CB1-2808EEF799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265" name="Gruppieren 264">
              <a:extLst>
                <a:ext uri="{FF2B5EF4-FFF2-40B4-BE49-F238E27FC236}">
                  <a16:creationId xmlns:a16="http://schemas.microsoft.com/office/drawing/2014/main" id="{2EBF0C62-716B-9BC4-5DEE-FA84F5D685D4}"/>
                </a:ext>
              </a:extLst>
            </p:cNvPr>
            <p:cNvGrpSpPr/>
            <p:nvPr/>
          </p:nvGrpSpPr>
          <p:grpSpPr>
            <a:xfrm>
              <a:off x="5901367" y="2765420"/>
              <a:ext cx="2356844" cy="737772"/>
              <a:chOff x="5901367" y="2822570"/>
              <a:chExt cx="2356844" cy="737772"/>
            </a:xfrm>
          </p:grpSpPr>
          <p:cxnSp>
            <p:nvCxnSpPr>
              <p:cNvPr id="397" name="Gerade Verbindung mit Pfeil 396">
                <a:extLst>
                  <a:ext uri="{FF2B5EF4-FFF2-40B4-BE49-F238E27FC236}">
                    <a16:creationId xmlns:a16="http://schemas.microsoft.com/office/drawing/2014/main" id="{B3743A55-EC48-A0BB-1AD3-8FA1D42E3828}"/>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8" name="Zylinder 397">
                <a:extLst>
                  <a:ext uri="{FF2B5EF4-FFF2-40B4-BE49-F238E27FC236}">
                    <a16:creationId xmlns:a16="http://schemas.microsoft.com/office/drawing/2014/main" id="{66367EFB-5F35-B8B2-BEE8-70242F345A1C}"/>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67" name="Gruppieren 266">
              <a:extLst>
                <a:ext uri="{FF2B5EF4-FFF2-40B4-BE49-F238E27FC236}">
                  <a16:creationId xmlns:a16="http://schemas.microsoft.com/office/drawing/2014/main" id="{BA64EB3C-98BC-3DC8-C8DC-F9BB285DC375}"/>
                </a:ext>
              </a:extLst>
            </p:cNvPr>
            <p:cNvGrpSpPr/>
            <p:nvPr/>
          </p:nvGrpSpPr>
          <p:grpSpPr>
            <a:xfrm>
              <a:off x="1524000" y="1358705"/>
              <a:ext cx="6718879" cy="1396321"/>
              <a:chOff x="1524000" y="1415855"/>
              <a:chExt cx="6718879" cy="1396321"/>
            </a:xfrm>
          </p:grpSpPr>
          <p:pic>
            <p:nvPicPr>
              <p:cNvPr id="393" name="Grafik 392" descr="Ein Bild, das Screenshot enthält.&#10;&#10;Automatisch generierte Beschreibung">
                <a:extLst>
                  <a:ext uri="{FF2B5EF4-FFF2-40B4-BE49-F238E27FC236}">
                    <a16:creationId xmlns:a16="http://schemas.microsoft.com/office/drawing/2014/main" id="{BD199E9F-13E0-CC34-80A7-9FD071FC8DE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394" name="Gerade Verbindung mit Pfeil 393">
                <a:extLst>
                  <a:ext uri="{FF2B5EF4-FFF2-40B4-BE49-F238E27FC236}">
                    <a16:creationId xmlns:a16="http://schemas.microsoft.com/office/drawing/2014/main" id="{36A770AB-EC3B-AB85-22E4-8A1CA12B0425}"/>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 Verbindung mit Pfeil 394">
                <a:extLst>
                  <a:ext uri="{FF2B5EF4-FFF2-40B4-BE49-F238E27FC236}">
                    <a16:creationId xmlns:a16="http://schemas.microsoft.com/office/drawing/2014/main" id="{580F4CA7-98A0-C7F4-AA73-1E321FD47929}"/>
                  </a:ext>
                </a:extLst>
              </p:cNvPr>
              <p:cNvCxnSpPr>
                <a:cxnSpLocks/>
                <a:stCxn id="393"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6" name="Gerade Verbindung mit Pfeil 395">
                <a:extLst>
                  <a:ext uri="{FF2B5EF4-FFF2-40B4-BE49-F238E27FC236}">
                    <a16:creationId xmlns:a16="http://schemas.microsoft.com/office/drawing/2014/main" id="{4B560C50-B177-676F-6874-8FD57BDD9FEB}"/>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Gerader Verbinder 268">
              <a:extLst>
                <a:ext uri="{FF2B5EF4-FFF2-40B4-BE49-F238E27FC236}">
                  <a16:creationId xmlns:a16="http://schemas.microsoft.com/office/drawing/2014/main" id="{90756DE2-B69E-82B5-AC71-BE1A701F87B3}"/>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2" name="Gruppieren 271">
              <a:extLst>
                <a:ext uri="{FF2B5EF4-FFF2-40B4-BE49-F238E27FC236}">
                  <a16:creationId xmlns:a16="http://schemas.microsoft.com/office/drawing/2014/main" id="{44FF3269-6B07-9334-F305-1510E647A858}"/>
                </a:ext>
              </a:extLst>
            </p:cNvPr>
            <p:cNvGrpSpPr/>
            <p:nvPr/>
          </p:nvGrpSpPr>
          <p:grpSpPr>
            <a:xfrm>
              <a:off x="1513857" y="1775813"/>
              <a:ext cx="1551482" cy="546391"/>
              <a:chOff x="1513857" y="1832963"/>
              <a:chExt cx="1551482" cy="546391"/>
            </a:xfrm>
          </p:grpSpPr>
          <p:pic>
            <p:nvPicPr>
              <p:cNvPr id="391" name="Grafik 390" descr="Ein Bild, das Gras, Himmel, draußen, Windmühle enthält.&#10;&#10;Automatisch generierte Beschreibung">
                <a:extLst>
                  <a:ext uri="{FF2B5EF4-FFF2-40B4-BE49-F238E27FC236}">
                    <a16:creationId xmlns:a16="http://schemas.microsoft.com/office/drawing/2014/main" id="{D156497A-3515-61EC-05DE-BB063EAADD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392" name="Gerade Verbindung mit Pfeil 391">
                <a:extLst>
                  <a:ext uri="{FF2B5EF4-FFF2-40B4-BE49-F238E27FC236}">
                    <a16:creationId xmlns:a16="http://schemas.microsoft.com/office/drawing/2014/main" id="{85A3DE51-664B-9262-37F9-66D4FF907121}"/>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3" name="Gruppieren 272">
              <a:extLst>
                <a:ext uri="{FF2B5EF4-FFF2-40B4-BE49-F238E27FC236}">
                  <a16:creationId xmlns:a16="http://schemas.microsoft.com/office/drawing/2014/main" id="{4A5DBAB6-9482-288A-2978-579E15257C03}"/>
                </a:ext>
              </a:extLst>
            </p:cNvPr>
            <p:cNvGrpSpPr/>
            <p:nvPr/>
          </p:nvGrpSpPr>
          <p:grpSpPr>
            <a:xfrm>
              <a:off x="1513857" y="2590409"/>
              <a:ext cx="1554898" cy="571744"/>
              <a:chOff x="1513857" y="2647559"/>
              <a:chExt cx="1554898" cy="571744"/>
            </a:xfrm>
          </p:grpSpPr>
          <p:pic>
            <p:nvPicPr>
              <p:cNvPr id="389" name="Grafik 388" descr="Ein Bild, das Text, Himmel, draußen, LKW enthält.&#10;&#10;Automatisch generierte Beschreibung">
                <a:extLst>
                  <a:ext uri="{FF2B5EF4-FFF2-40B4-BE49-F238E27FC236}">
                    <a16:creationId xmlns:a16="http://schemas.microsoft.com/office/drawing/2014/main" id="{562FDC35-C1B2-6F4B-8C9A-F5521ED58C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390" name="Gerade Verbindung mit Pfeil 389">
                <a:extLst>
                  <a:ext uri="{FF2B5EF4-FFF2-40B4-BE49-F238E27FC236}">
                    <a16:creationId xmlns:a16="http://schemas.microsoft.com/office/drawing/2014/main" id="{134470DF-739B-291C-515D-D78F245AB1A0}"/>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5" name="Gerade Verbindung mit Pfeil 274">
              <a:extLst>
                <a:ext uri="{FF2B5EF4-FFF2-40B4-BE49-F238E27FC236}">
                  <a16:creationId xmlns:a16="http://schemas.microsoft.com/office/drawing/2014/main" id="{AF8AD99A-C816-71E0-90EE-DDB6EE4267E2}"/>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7" name="Gruppieren 276">
              <a:extLst>
                <a:ext uri="{FF2B5EF4-FFF2-40B4-BE49-F238E27FC236}">
                  <a16:creationId xmlns:a16="http://schemas.microsoft.com/office/drawing/2014/main" id="{35C54FFA-CA87-0328-94EF-0EA5E47AAF88}"/>
                </a:ext>
              </a:extLst>
            </p:cNvPr>
            <p:cNvGrpSpPr/>
            <p:nvPr/>
          </p:nvGrpSpPr>
          <p:grpSpPr>
            <a:xfrm>
              <a:off x="5542363" y="4382833"/>
              <a:ext cx="959270" cy="1544252"/>
              <a:chOff x="7351936" y="4439983"/>
              <a:chExt cx="959270" cy="1544252"/>
            </a:xfrm>
          </p:grpSpPr>
          <p:pic>
            <p:nvPicPr>
              <p:cNvPr id="159" name="Grafik 158" descr="Ein Bild, das draußen, Gras, Straße enthält.&#10;&#10;Automatisch generierte Beschreibung">
                <a:extLst>
                  <a:ext uri="{FF2B5EF4-FFF2-40B4-BE49-F238E27FC236}">
                    <a16:creationId xmlns:a16="http://schemas.microsoft.com/office/drawing/2014/main" id="{EA48DE40-C3F7-9828-F0AD-7B21C983F427}"/>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384" name="Gerader Verbinder 383">
                <a:extLst>
                  <a:ext uri="{FF2B5EF4-FFF2-40B4-BE49-F238E27FC236}">
                    <a16:creationId xmlns:a16="http://schemas.microsoft.com/office/drawing/2014/main" id="{662EFC20-557A-1919-45FF-425731F5F20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8" name="Gerader Verbinder 387">
                <a:extLst>
                  <a:ext uri="{FF2B5EF4-FFF2-40B4-BE49-F238E27FC236}">
                    <a16:creationId xmlns:a16="http://schemas.microsoft.com/office/drawing/2014/main" id="{D290A91D-9009-06B3-5C89-49872C077F70}"/>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9" name="Gruppieren 278">
              <a:extLst>
                <a:ext uri="{FF2B5EF4-FFF2-40B4-BE49-F238E27FC236}">
                  <a16:creationId xmlns:a16="http://schemas.microsoft.com/office/drawing/2014/main" id="{487E4828-DE2E-753F-5CE1-65DB499E368C}"/>
                </a:ext>
              </a:extLst>
            </p:cNvPr>
            <p:cNvGrpSpPr/>
            <p:nvPr/>
          </p:nvGrpSpPr>
          <p:grpSpPr>
            <a:xfrm>
              <a:off x="4110499" y="826914"/>
              <a:ext cx="4162607" cy="3896632"/>
              <a:chOff x="4110499" y="884064"/>
              <a:chExt cx="4162607" cy="3896632"/>
            </a:xfrm>
          </p:grpSpPr>
          <p:grpSp>
            <p:nvGrpSpPr>
              <p:cNvPr id="151" name="Gruppieren 150">
                <a:extLst>
                  <a:ext uri="{FF2B5EF4-FFF2-40B4-BE49-F238E27FC236}">
                    <a16:creationId xmlns:a16="http://schemas.microsoft.com/office/drawing/2014/main" id="{CF7E1EE6-E365-5A05-F99A-D8595EB9FCC7}"/>
                  </a:ext>
                </a:extLst>
              </p:cNvPr>
              <p:cNvGrpSpPr/>
              <p:nvPr/>
            </p:nvGrpSpPr>
            <p:grpSpPr>
              <a:xfrm>
                <a:off x="4110499" y="2451259"/>
                <a:ext cx="4162607" cy="805399"/>
                <a:chOff x="4110499" y="2451259"/>
                <a:chExt cx="4162607" cy="805399"/>
              </a:xfrm>
            </p:grpSpPr>
            <p:cxnSp>
              <p:nvCxnSpPr>
                <p:cNvPr id="156" name="Gerade Verbindung mit Pfeil 155">
                  <a:extLst>
                    <a:ext uri="{FF2B5EF4-FFF2-40B4-BE49-F238E27FC236}">
                      <a16:creationId xmlns:a16="http://schemas.microsoft.com/office/drawing/2014/main" id="{A59E9037-45CB-760C-B443-89A6B341C0A2}"/>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7" name="Grafik 156" descr="Ein Bild, das drinnen, Tisch, sitzend, klein enthält.&#10;&#10;Automatisch generierte Beschreibung">
                  <a:extLst>
                    <a:ext uri="{FF2B5EF4-FFF2-40B4-BE49-F238E27FC236}">
                      <a16:creationId xmlns:a16="http://schemas.microsoft.com/office/drawing/2014/main" id="{C0EF7BCB-6347-3EE7-0D6D-B27D0F2888D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158" name="Gerade Verbindung mit Pfeil 157">
                  <a:extLst>
                    <a:ext uri="{FF2B5EF4-FFF2-40B4-BE49-F238E27FC236}">
                      <a16:creationId xmlns:a16="http://schemas.microsoft.com/office/drawing/2014/main" id="{BA18009C-31CF-432B-9477-7C176D8126D8}"/>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2" name="Gerader Verbinder 151">
                <a:extLst>
                  <a:ext uri="{FF2B5EF4-FFF2-40B4-BE49-F238E27FC236}">
                    <a16:creationId xmlns:a16="http://schemas.microsoft.com/office/drawing/2014/main" id="{FA53C088-A0CE-453A-CB24-2250D8DDA1DA}"/>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0" name="Gruppieren 279">
              <a:extLst>
                <a:ext uri="{FF2B5EF4-FFF2-40B4-BE49-F238E27FC236}">
                  <a16:creationId xmlns:a16="http://schemas.microsoft.com/office/drawing/2014/main" id="{7740C1DB-7BD6-F836-0B6C-FCB54B98C9FC}"/>
                </a:ext>
              </a:extLst>
            </p:cNvPr>
            <p:cNvGrpSpPr/>
            <p:nvPr/>
          </p:nvGrpSpPr>
          <p:grpSpPr>
            <a:xfrm>
              <a:off x="6139586" y="875826"/>
              <a:ext cx="1360666" cy="544285"/>
              <a:chOff x="6139586" y="932976"/>
              <a:chExt cx="1360666" cy="544285"/>
            </a:xfrm>
          </p:grpSpPr>
          <p:pic>
            <p:nvPicPr>
              <p:cNvPr id="147" name="Grafik 146" descr="Ein Bild, das Spiel, Tisch, Raum enthält.&#10;&#10;Automatisch generierte Beschreibung">
                <a:extLst>
                  <a:ext uri="{FF2B5EF4-FFF2-40B4-BE49-F238E27FC236}">
                    <a16:creationId xmlns:a16="http://schemas.microsoft.com/office/drawing/2014/main" id="{8F31F932-3BFC-0E92-13FC-8B6879C6C83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148" name="Gerade Verbindung mit Pfeil 147">
                <a:extLst>
                  <a:ext uri="{FF2B5EF4-FFF2-40B4-BE49-F238E27FC236}">
                    <a16:creationId xmlns:a16="http://schemas.microsoft.com/office/drawing/2014/main" id="{78151C74-02EA-62BA-C8B2-70BFED76DE7A}"/>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9B8F3EDC-F9DE-CEC8-4031-FB93E0FFD009}"/>
                  </a:ext>
                </a:extLst>
              </p:cNvPr>
              <p:cNvCxnSpPr>
                <a:endCxn id="393"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1" name="Rechteck: abgerundete Ecken 280">
              <a:extLst>
                <a:ext uri="{FF2B5EF4-FFF2-40B4-BE49-F238E27FC236}">
                  <a16:creationId xmlns:a16="http://schemas.microsoft.com/office/drawing/2014/main" id="{9744F2ED-93E7-13E2-AA5D-82DFF272C1F3}"/>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3" name="Freihandform: Form 282">
              <a:extLst>
                <a:ext uri="{FF2B5EF4-FFF2-40B4-BE49-F238E27FC236}">
                  <a16:creationId xmlns:a16="http://schemas.microsoft.com/office/drawing/2014/main" id="{94B9A404-7ECC-358F-8DF2-FA48B4E4B711}"/>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84" name="Freihandform: Form 283">
              <a:extLst>
                <a:ext uri="{FF2B5EF4-FFF2-40B4-BE49-F238E27FC236}">
                  <a16:creationId xmlns:a16="http://schemas.microsoft.com/office/drawing/2014/main" id="{AA3CA5FF-249B-8613-3462-4828DA2612B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87" name="Gerader Verbinder 286">
              <a:extLst>
                <a:ext uri="{FF2B5EF4-FFF2-40B4-BE49-F238E27FC236}">
                  <a16:creationId xmlns:a16="http://schemas.microsoft.com/office/drawing/2014/main" id="{C2465E18-6E28-6D69-9AD2-FDAB75D4E83E}"/>
                </a:ext>
              </a:extLst>
            </p:cNvPr>
            <p:cNvCxnSpPr>
              <a:stCxn id="70"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1" name="Grafik 510" descr="Ein Bild, das Buchse, Elektronik, drinnen, Stecker enthält.&#10;&#10;Automatisch generierte Beschreibung">
              <a:extLst>
                <a:ext uri="{FF2B5EF4-FFF2-40B4-BE49-F238E27FC236}">
                  <a16:creationId xmlns:a16="http://schemas.microsoft.com/office/drawing/2014/main" id="{4F18DC5F-A69C-0D17-E0B0-E7787974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6" name="Grafik 55">
              <a:extLst>
                <a:ext uri="{FF2B5EF4-FFF2-40B4-BE49-F238E27FC236}">
                  <a16:creationId xmlns:a16="http://schemas.microsoft.com/office/drawing/2014/main" id="{D8C632CE-0485-97A3-EFE3-5A66895F7B17}"/>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60" name="Freihandform: Form 59">
              <a:extLst>
                <a:ext uri="{FF2B5EF4-FFF2-40B4-BE49-F238E27FC236}">
                  <a16:creationId xmlns:a16="http://schemas.microsoft.com/office/drawing/2014/main" id="{CDAEC9BC-D30B-9910-4FD7-A2EEBB15D13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B335AB3-346A-2917-3602-37F8BC0B281C}"/>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02DA7C34-B48C-4A31-589E-B8D86FF8AE8B}"/>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1" name="Gruppieren 80">
              <a:extLst>
                <a:ext uri="{FF2B5EF4-FFF2-40B4-BE49-F238E27FC236}">
                  <a16:creationId xmlns:a16="http://schemas.microsoft.com/office/drawing/2014/main" id="{B42A0034-DDB6-8AB1-B669-084580B9AEF0}"/>
                </a:ext>
              </a:extLst>
            </p:cNvPr>
            <p:cNvGrpSpPr/>
            <p:nvPr/>
          </p:nvGrpSpPr>
          <p:grpSpPr>
            <a:xfrm>
              <a:off x="2294445" y="5105283"/>
              <a:ext cx="866703" cy="261830"/>
              <a:chOff x="8364915" y="3815016"/>
              <a:chExt cx="897300" cy="528571"/>
            </a:xfrm>
          </p:grpSpPr>
          <p:sp>
            <p:nvSpPr>
              <p:cNvPr id="141" name="Freihandform: Form 140">
                <a:extLst>
                  <a:ext uri="{FF2B5EF4-FFF2-40B4-BE49-F238E27FC236}">
                    <a16:creationId xmlns:a16="http://schemas.microsoft.com/office/drawing/2014/main" id="{7EAC1751-4500-D4D1-E351-7F9A894FB0AC}"/>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2" name="Freihandform: Form 141">
                <a:extLst>
                  <a:ext uri="{FF2B5EF4-FFF2-40B4-BE49-F238E27FC236}">
                    <a16:creationId xmlns:a16="http://schemas.microsoft.com/office/drawing/2014/main" id="{F96E73E6-EB50-B079-31BA-757C1145EE5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3" name="Freihandform: Form 142">
                <a:extLst>
                  <a:ext uri="{FF2B5EF4-FFF2-40B4-BE49-F238E27FC236}">
                    <a16:creationId xmlns:a16="http://schemas.microsoft.com/office/drawing/2014/main" id="{3CABAF6A-8837-76CF-9E67-C59E5B2763D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4" name="Freihandform: Form 143">
                <a:extLst>
                  <a:ext uri="{FF2B5EF4-FFF2-40B4-BE49-F238E27FC236}">
                    <a16:creationId xmlns:a16="http://schemas.microsoft.com/office/drawing/2014/main" id="{8442ECA1-BBC6-9A7E-0867-539AA378D0BE}"/>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94" name="Grafik 93">
              <a:extLst>
                <a:ext uri="{FF2B5EF4-FFF2-40B4-BE49-F238E27FC236}">
                  <a16:creationId xmlns:a16="http://schemas.microsoft.com/office/drawing/2014/main" id="{58B98D11-D8FF-1CB5-BFCB-D3E96EAD0D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96" name="Grafik 95">
              <a:extLst>
                <a:ext uri="{FF2B5EF4-FFF2-40B4-BE49-F238E27FC236}">
                  <a16:creationId xmlns:a16="http://schemas.microsoft.com/office/drawing/2014/main" id="{582B24A7-5AFE-9EA0-48E5-9F8EC8DA59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97" name="Gerader Verbinder 96">
              <a:extLst>
                <a:ext uri="{FF2B5EF4-FFF2-40B4-BE49-F238E27FC236}">
                  <a16:creationId xmlns:a16="http://schemas.microsoft.com/office/drawing/2014/main" id="{FC2FDFA6-38A5-8347-2089-13CAF19090CD}"/>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47712606-AC08-8C7C-CB46-B4F392315322}"/>
                </a:ext>
              </a:extLst>
            </p:cNvPr>
            <p:cNvGrpSpPr/>
            <p:nvPr/>
          </p:nvGrpSpPr>
          <p:grpSpPr>
            <a:xfrm>
              <a:off x="3343595" y="5064204"/>
              <a:ext cx="754319" cy="648913"/>
              <a:chOff x="7922148" y="3230128"/>
              <a:chExt cx="1694579" cy="1457785"/>
            </a:xfrm>
          </p:grpSpPr>
          <p:pic>
            <p:nvPicPr>
              <p:cNvPr id="383" name="Grafik 382" descr="Ein Bild, das Handkarren, Projektor enthält.&#10;&#10;Automatisch generierte Beschreibung">
                <a:extLst>
                  <a:ext uri="{FF2B5EF4-FFF2-40B4-BE49-F238E27FC236}">
                    <a16:creationId xmlns:a16="http://schemas.microsoft.com/office/drawing/2014/main" id="{64A6F94D-90CD-78FF-187B-BF2C5C674C2A}"/>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129" name="Grafik 128">
                <a:extLst>
                  <a:ext uri="{FF2B5EF4-FFF2-40B4-BE49-F238E27FC236}">
                    <a16:creationId xmlns:a16="http://schemas.microsoft.com/office/drawing/2014/main" id="{9D7D07D4-E350-48E3-781B-A1EE10A57E5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130" name="Grafik 129">
                <a:extLst>
                  <a:ext uri="{FF2B5EF4-FFF2-40B4-BE49-F238E27FC236}">
                    <a16:creationId xmlns:a16="http://schemas.microsoft.com/office/drawing/2014/main" id="{8367ACFC-AC9F-A338-EC0F-00231B39340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131" name="Grafik 130">
                <a:extLst>
                  <a:ext uri="{FF2B5EF4-FFF2-40B4-BE49-F238E27FC236}">
                    <a16:creationId xmlns:a16="http://schemas.microsoft.com/office/drawing/2014/main" id="{64ABB15B-7E6B-57C8-201A-8A42813597A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132" name="Grafik 131">
                <a:extLst>
                  <a:ext uri="{FF2B5EF4-FFF2-40B4-BE49-F238E27FC236}">
                    <a16:creationId xmlns:a16="http://schemas.microsoft.com/office/drawing/2014/main" id="{DB1BDF21-7DBB-75BB-0B2C-D8BEFC6768AE}"/>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134" name="Grafik 133">
                <a:extLst>
                  <a:ext uri="{FF2B5EF4-FFF2-40B4-BE49-F238E27FC236}">
                    <a16:creationId xmlns:a16="http://schemas.microsoft.com/office/drawing/2014/main" id="{76641321-0442-88FB-DCA0-65927AD2DE2A}"/>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135" name="Grafik 134">
                <a:extLst>
                  <a:ext uri="{FF2B5EF4-FFF2-40B4-BE49-F238E27FC236}">
                    <a16:creationId xmlns:a16="http://schemas.microsoft.com/office/drawing/2014/main" id="{185A05D4-A755-E57F-77BF-D8F6C417531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136" name="Grafik 135" descr="Ein Bild, das Handkarren, Projektor enthält.&#10;&#10;Automatisch generierte Beschreibung">
                <a:extLst>
                  <a:ext uri="{FF2B5EF4-FFF2-40B4-BE49-F238E27FC236}">
                    <a16:creationId xmlns:a16="http://schemas.microsoft.com/office/drawing/2014/main" id="{834FAF31-41D3-6A58-3397-78B6FA900BC7}"/>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137" name="Gruppieren 136">
                <a:extLst>
                  <a:ext uri="{FF2B5EF4-FFF2-40B4-BE49-F238E27FC236}">
                    <a16:creationId xmlns:a16="http://schemas.microsoft.com/office/drawing/2014/main" id="{6F24EEAD-41E4-0013-4605-AE44E71CB57E}"/>
                  </a:ext>
                </a:extLst>
              </p:cNvPr>
              <p:cNvGrpSpPr/>
              <p:nvPr/>
            </p:nvGrpSpPr>
            <p:grpSpPr>
              <a:xfrm>
                <a:off x="7922148" y="3230128"/>
                <a:ext cx="1694579" cy="1457785"/>
                <a:chOff x="9906000" y="1688388"/>
                <a:chExt cx="3011703" cy="1984036"/>
              </a:xfrm>
            </p:grpSpPr>
            <p:pic>
              <p:nvPicPr>
                <p:cNvPr id="138" name="Grafik 137">
                  <a:extLst>
                    <a:ext uri="{FF2B5EF4-FFF2-40B4-BE49-F238E27FC236}">
                      <a16:creationId xmlns:a16="http://schemas.microsoft.com/office/drawing/2014/main" id="{BDCE980C-3168-97BD-E74F-68DB9B760BB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140" name="Rechteck 139">
                  <a:extLst>
                    <a:ext uri="{FF2B5EF4-FFF2-40B4-BE49-F238E27FC236}">
                      <a16:creationId xmlns:a16="http://schemas.microsoft.com/office/drawing/2014/main" id="{5EFC9437-7D27-2D7C-FEEC-A0244462ADC9}"/>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99" name="Gerader Verbinder 98">
              <a:extLst>
                <a:ext uri="{FF2B5EF4-FFF2-40B4-BE49-F238E27FC236}">
                  <a16:creationId xmlns:a16="http://schemas.microsoft.com/office/drawing/2014/main" id="{596EA2E3-7216-D00C-CAFD-9774FAB2D901}"/>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 Verbindung mit Pfeil 99">
              <a:extLst>
                <a:ext uri="{FF2B5EF4-FFF2-40B4-BE49-F238E27FC236}">
                  <a16:creationId xmlns:a16="http://schemas.microsoft.com/office/drawing/2014/main" id="{DFBEC62D-8F55-2D17-B4AD-98FE93A8C449}"/>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CD1D7068-F7AF-C8DB-3C24-7489404D849D}"/>
                </a:ext>
              </a:extLst>
            </p:cNvPr>
            <p:cNvGrpSpPr/>
            <p:nvPr/>
          </p:nvGrpSpPr>
          <p:grpSpPr>
            <a:xfrm>
              <a:off x="916626" y="679748"/>
              <a:ext cx="8181790" cy="5422762"/>
              <a:chOff x="916626" y="679748"/>
              <a:chExt cx="8181790" cy="5422762"/>
            </a:xfrm>
          </p:grpSpPr>
          <p:grpSp>
            <p:nvGrpSpPr>
              <p:cNvPr id="356" name="Gruppieren 355">
                <a:extLst>
                  <a:ext uri="{FF2B5EF4-FFF2-40B4-BE49-F238E27FC236}">
                    <a16:creationId xmlns:a16="http://schemas.microsoft.com/office/drawing/2014/main" id="{2EA4A5FF-8627-A445-0125-5BC16BFEF8C0}"/>
                  </a:ext>
                </a:extLst>
              </p:cNvPr>
              <p:cNvGrpSpPr/>
              <p:nvPr/>
            </p:nvGrpSpPr>
            <p:grpSpPr>
              <a:xfrm>
                <a:off x="916626" y="679748"/>
                <a:ext cx="8181790" cy="5422762"/>
                <a:chOff x="916626" y="679748"/>
                <a:chExt cx="8181790" cy="5422762"/>
              </a:xfrm>
            </p:grpSpPr>
            <p:cxnSp>
              <p:nvCxnSpPr>
                <p:cNvPr id="358" name="Gerader Verbinder 357">
                  <a:extLst>
                    <a:ext uri="{FF2B5EF4-FFF2-40B4-BE49-F238E27FC236}">
                      <a16:creationId xmlns:a16="http://schemas.microsoft.com/office/drawing/2014/main" id="{00592B5E-DC9A-2896-668B-0ABEC8F52DD7}"/>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59" name="Grafik 358">
                  <a:extLst>
                    <a:ext uri="{FF2B5EF4-FFF2-40B4-BE49-F238E27FC236}">
                      <a16:creationId xmlns:a16="http://schemas.microsoft.com/office/drawing/2014/main" id="{20499CC2-ECFF-2CE6-5D31-AE38A7C0F53B}"/>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360" name="Gerade Verbindung mit Pfeil 359">
                  <a:extLst>
                    <a:ext uri="{FF2B5EF4-FFF2-40B4-BE49-F238E27FC236}">
                      <a16:creationId xmlns:a16="http://schemas.microsoft.com/office/drawing/2014/main" id="{CD963A86-5F7F-D26F-57DB-263537B2339F}"/>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Gerader Verbinder 360">
                  <a:extLst>
                    <a:ext uri="{FF2B5EF4-FFF2-40B4-BE49-F238E27FC236}">
                      <a16:creationId xmlns:a16="http://schemas.microsoft.com/office/drawing/2014/main" id="{8A8DAA60-9DEB-653E-6FF2-F84524D3302A}"/>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 name="Gerade Verbindung mit Pfeil 361">
                  <a:extLst>
                    <a:ext uri="{FF2B5EF4-FFF2-40B4-BE49-F238E27FC236}">
                      <a16:creationId xmlns:a16="http://schemas.microsoft.com/office/drawing/2014/main" id="{0CA9393F-A216-C585-9E24-D055F3B985A8}"/>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3" name="Gerade Verbindung mit Pfeil 362">
                  <a:extLst>
                    <a:ext uri="{FF2B5EF4-FFF2-40B4-BE49-F238E27FC236}">
                      <a16:creationId xmlns:a16="http://schemas.microsoft.com/office/drawing/2014/main" id="{8CB5CE9D-0CCB-2C95-C9ED-0D4AC0FEBCA2}"/>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4" name="Gerade Verbindung mit Pfeil 363">
                  <a:extLst>
                    <a:ext uri="{FF2B5EF4-FFF2-40B4-BE49-F238E27FC236}">
                      <a16:creationId xmlns:a16="http://schemas.microsoft.com/office/drawing/2014/main" id="{486A705F-27FF-A45A-2FC5-C3E7C1DDCD0E}"/>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5" name="Gerade Verbindung mit Pfeil 364">
                  <a:extLst>
                    <a:ext uri="{FF2B5EF4-FFF2-40B4-BE49-F238E27FC236}">
                      <a16:creationId xmlns:a16="http://schemas.microsoft.com/office/drawing/2014/main" id="{772CB497-4B25-989D-125C-EE25BC581EA9}"/>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Gerader Verbinder 365">
                  <a:extLst>
                    <a:ext uri="{FF2B5EF4-FFF2-40B4-BE49-F238E27FC236}">
                      <a16:creationId xmlns:a16="http://schemas.microsoft.com/office/drawing/2014/main" id="{BCBF80F0-C38E-A546-E4AE-648B9E8AA702}"/>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7" name="Gerader Verbinder 366">
                  <a:extLst>
                    <a:ext uri="{FF2B5EF4-FFF2-40B4-BE49-F238E27FC236}">
                      <a16:creationId xmlns:a16="http://schemas.microsoft.com/office/drawing/2014/main" id="{C2F962D8-324F-B999-59FC-E321046C51E3}"/>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Gerader Verbinder 368">
                  <a:extLst>
                    <a:ext uri="{FF2B5EF4-FFF2-40B4-BE49-F238E27FC236}">
                      <a16:creationId xmlns:a16="http://schemas.microsoft.com/office/drawing/2014/main" id="{E4346833-D0B0-D6F6-61D2-FA34516E219A}"/>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Gerader Verbinder 369">
                  <a:extLst>
                    <a:ext uri="{FF2B5EF4-FFF2-40B4-BE49-F238E27FC236}">
                      <a16:creationId xmlns:a16="http://schemas.microsoft.com/office/drawing/2014/main" id="{C6E6B777-9267-D12B-DC47-3967746B9A11}"/>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3" name="Gerader Verbinder 372">
                  <a:extLst>
                    <a:ext uri="{FF2B5EF4-FFF2-40B4-BE49-F238E27FC236}">
                      <a16:creationId xmlns:a16="http://schemas.microsoft.com/office/drawing/2014/main" id="{7447ACF0-1074-45BC-2645-FDC447337A1F}"/>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Gerader Verbinder 374">
                  <a:extLst>
                    <a:ext uri="{FF2B5EF4-FFF2-40B4-BE49-F238E27FC236}">
                      <a16:creationId xmlns:a16="http://schemas.microsoft.com/office/drawing/2014/main" id="{D8C35DF6-2AF3-8427-E61B-AB7C06223AB4}"/>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7" name="Gerader Verbinder 376">
                  <a:extLst>
                    <a:ext uri="{FF2B5EF4-FFF2-40B4-BE49-F238E27FC236}">
                      <a16:creationId xmlns:a16="http://schemas.microsoft.com/office/drawing/2014/main" id="{A55FC6D1-FB6F-66F3-50EB-A67DC49BEDCB}"/>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2" name="Gerader Verbinder 381">
                  <a:extLst>
                    <a:ext uri="{FF2B5EF4-FFF2-40B4-BE49-F238E27FC236}">
                      <a16:creationId xmlns:a16="http://schemas.microsoft.com/office/drawing/2014/main" id="{2869DEE4-7F39-B5F4-7F7A-73E1B4151595}"/>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7" name="Gerader Verbinder 356">
                <a:extLst>
                  <a:ext uri="{FF2B5EF4-FFF2-40B4-BE49-F238E27FC236}">
                    <a16:creationId xmlns:a16="http://schemas.microsoft.com/office/drawing/2014/main" id="{DD3E6456-64DD-F5B9-DF6A-4A9643403608}"/>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0DD7F6B7-4FDC-C3C0-F439-C6D765CF4F28}"/>
                </a:ext>
              </a:extLst>
            </p:cNvPr>
            <p:cNvGrpSpPr/>
            <p:nvPr/>
          </p:nvGrpSpPr>
          <p:grpSpPr>
            <a:xfrm>
              <a:off x="7227353" y="4382833"/>
              <a:ext cx="938809" cy="1525491"/>
              <a:chOff x="7227353" y="4382833"/>
              <a:chExt cx="938809" cy="1525491"/>
            </a:xfrm>
          </p:grpSpPr>
          <p:pic>
            <p:nvPicPr>
              <p:cNvPr id="352" name="Grafik 351" descr="Ein Bild, das draußen, Gebäude, Turm enthält.&#10;&#10;Automatisch generierte Beschreibung">
                <a:extLst>
                  <a:ext uri="{FF2B5EF4-FFF2-40B4-BE49-F238E27FC236}">
                    <a16:creationId xmlns:a16="http://schemas.microsoft.com/office/drawing/2014/main" id="{6F655C97-B0CB-7F10-DA7C-BFD84AAA543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353" name="Gerader Verbinder 352">
                <a:extLst>
                  <a:ext uri="{FF2B5EF4-FFF2-40B4-BE49-F238E27FC236}">
                    <a16:creationId xmlns:a16="http://schemas.microsoft.com/office/drawing/2014/main" id="{7A4A18E7-EFAA-BD47-CA56-5ADAB20E6C62}"/>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Gerader Verbinder 353">
                <a:extLst>
                  <a:ext uri="{FF2B5EF4-FFF2-40B4-BE49-F238E27FC236}">
                    <a16:creationId xmlns:a16="http://schemas.microsoft.com/office/drawing/2014/main" id="{3FFFA205-B1A4-EAB7-7DED-92EC22011CAA}"/>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Gerader Verbinder 354">
                <a:extLst>
                  <a:ext uri="{FF2B5EF4-FFF2-40B4-BE49-F238E27FC236}">
                    <a16:creationId xmlns:a16="http://schemas.microsoft.com/office/drawing/2014/main" id="{89A60B49-7ADA-D66B-AEB9-F442773D333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 name="Gruppieren 103">
              <a:extLst>
                <a:ext uri="{FF2B5EF4-FFF2-40B4-BE49-F238E27FC236}">
                  <a16:creationId xmlns:a16="http://schemas.microsoft.com/office/drawing/2014/main" id="{F71B6757-4E27-1241-9773-7F9C05BE3AA3}"/>
                </a:ext>
              </a:extLst>
            </p:cNvPr>
            <p:cNvGrpSpPr/>
            <p:nvPr/>
          </p:nvGrpSpPr>
          <p:grpSpPr>
            <a:xfrm>
              <a:off x="1994556" y="4401527"/>
              <a:ext cx="6461051" cy="1520008"/>
              <a:chOff x="1994556" y="4401527"/>
              <a:chExt cx="6461051" cy="1520008"/>
            </a:xfrm>
          </p:grpSpPr>
          <p:grpSp>
            <p:nvGrpSpPr>
              <p:cNvPr id="105" name="Gruppieren 104">
                <a:extLst>
                  <a:ext uri="{FF2B5EF4-FFF2-40B4-BE49-F238E27FC236}">
                    <a16:creationId xmlns:a16="http://schemas.microsoft.com/office/drawing/2014/main" id="{2F55FDA2-6633-96DA-498D-76287A982CDE}"/>
                  </a:ext>
                </a:extLst>
              </p:cNvPr>
              <p:cNvGrpSpPr/>
              <p:nvPr/>
            </p:nvGrpSpPr>
            <p:grpSpPr>
              <a:xfrm>
                <a:off x="1994556" y="4529453"/>
                <a:ext cx="6461051" cy="1392082"/>
                <a:chOff x="1994556" y="4529453"/>
                <a:chExt cx="6461051" cy="1392082"/>
              </a:xfrm>
            </p:grpSpPr>
            <p:cxnSp>
              <p:nvCxnSpPr>
                <p:cNvPr id="107" name="Gerade Verbindung mit Pfeil 106">
                  <a:extLst>
                    <a:ext uri="{FF2B5EF4-FFF2-40B4-BE49-F238E27FC236}">
                      <a16:creationId xmlns:a16="http://schemas.microsoft.com/office/drawing/2014/main" id="{A3C1D737-1E5D-54E1-B08A-6F525EBBDBB8}"/>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 Verbindung mit Pfeil 110">
                  <a:extLst>
                    <a:ext uri="{FF2B5EF4-FFF2-40B4-BE49-F238E27FC236}">
                      <a16:creationId xmlns:a16="http://schemas.microsoft.com/office/drawing/2014/main" id="{CC13AAEE-3E49-4235-59BA-30C7AD22C59E}"/>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4" name="Gruppieren 113">
                  <a:extLst>
                    <a:ext uri="{FF2B5EF4-FFF2-40B4-BE49-F238E27FC236}">
                      <a16:creationId xmlns:a16="http://schemas.microsoft.com/office/drawing/2014/main" id="{11F7ABF2-B736-C91A-9581-8E948E0FB6F0}"/>
                    </a:ext>
                  </a:extLst>
                </p:cNvPr>
                <p:cNvGrpSpPr/>
                <p:nvPr/>
              </p:nvGrpSpPr>
              <p:grpSpPr>
                <a:xfrm>
                  <a:off x="1994556" y="4529453"/>
                  <a:ext cx="6461051" cy="1392082"/>
                  <a:chOff x="1994556" y="4529453"/>
                  <a:chExt cx="6461051" cy="1392082"/>
                </a:xfrm>
              </p:grpSpPr>
              <p:cxnSp>
                <p:nvCxnSpPr>
                  <p:cNvPr id="116" name="Gerader Verbinder 115">
                    <a:extLst>
                      <a:ext uri="{FF2B5EF4-FFF2-40B4-BE49-F238E27FC236}">
                        <a16:creationId xmlns:a16="http://schemas.microsoft.com/office/drawing/2014/main" id="{D325DCB9-A98E-92FD-0C90-B2590F79CD50}"/>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7" name="Gruppieren 116">
                    <a:extLst>
                      <a:ext uri="{FF2B5EF4-FFF2-40B4-BE49-F238E27FC236}">
                        <a16:creationId xmlns:a16="http://schemas.microsoft.com/office/drawing/2014/main" id="{DC4EEA62-496D-3DC9-E16C-C5D6523517ED}"/>
                      </a:ext>
                    </a:extLst>
                  </p:cNvPr>
                  <p:cNvGrpSpPr/>
                  <p:nvPr/>
                </p:nvGrpSpPr>
                <p:grpSpPr>
                  <a:xfrm>
                    <a:off x="1994556" y="4529453"/>
                    <a:ext cx="6461051" cy="1392082"/>
                    <a:chOff x="1994556" y="4529453"/>
                    <a:chExt cx="6461051" cy="1392082"/>
                  </a:xfrm>
                </p:grpSpPr>
                <p:grpSp>
                  <p:nvGrpSpPr>
                    <p:cNvPr id="118" name="Gruppieren 117">
                      <a:extLst>
                        <a:ext uri="{FF2B5EF4-FFF2-40B4-BE49-F238E27FC236}">
                          <a16:creationId xmlns:a16="http://schemas.microsoft.com/office/drawing/2014/main" id="{28CAD8DB-647C-F0B4-F7A5-F5F4D677700B}"/>
                        </a:ext>
                      </a:extLst>
                    </p:cNvPr>
                    <p:cNvGrpSpPr/>
                    <p:nvPr/>
                  </p:nvGrpSpPr>
                  <p:grpSpPr>
                    <a:xfrm>
                      <a:off x="1994556" y="5623681"/>
                      <a:ext cx="6461051" cy="297854"/>
                      <a:chOff x="1994556" y="5680831"/>
                      <a:chExt cx="6461051" cy="297854"/>
                    </a:xfrm>
                  </p:grpSpPr>
                  <p:cxnSp>
                    <p:nvCxnSpPr>
                      <p:cNvPr id="126" name="Gerade Verbindung mit Pfeil 125">
                        <a:extLst>
                          <a:ext uri="{FF2B5EF4-FFF2-40B4-BE49-F238E27FC236}">
                            <a16:creationId xmlns:a16="http://schemas.microsoft.com/office/drawing/2014/main" id="{D4314F41-EEC9-53F1-1CD0-D1D289D9789F}"/>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C20381A4-A269-4D1F-2498-8F49A4231F2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9" name="Gruppieren 118">
                      <a:extLst>
                        <a:ext uri="{FF2B5EF4-FFF2-40B4-BE49-F238E27FC236}">
                          <a16:creationId xmlns:a16="http://schemas.microsoft.com/office/drawing/2014/main" id="{7DCA3DDF-61AF-E0CC-657D-4A6242D00F3C}"/>
                        </a:ext>
                      </a:extLst>
                    </p:cNvPr>
                    <p:cNvGrpSpPr/>
                    <p:nvPr/>
                  </p:nvGrpSpPr>
                  <p:grpSpPr>
                    <a:xfrm>
                      <a:off x="4578635" y="4529453"/>
                      <a:ext cx="548792" cy="1370349"/>
                      <a:chOff x="4578635" y="4529453"/>
                      <a:chExt cx="548792" cy="1370349"/>
                    </a:xfrm>
                  </p:grpSpPr>
                  <p:pic>
                    <p:nvPicPr>
                      <p:cNvPr id="120" name="Grafik 119" descr="Ein Bild, das Himmel, draußen, Gebäude, Wolke enthält.&#10;&#10;Automatisch generierte Beschreibung">
                        <a:extLst>
                          <a:ext uri="{FF2B5EF4-FFF2-40B4-BE49-F238E27FC236}">
                            <a16:creationId xmlns:a16="http://schemas.microsoft.com/office/drawing/2014/main" id="{2DA6BD78-2F59-0706-3646-19AC9905CC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121" name="Gerader Verbinder 120">
                        <a:extLst>
                          <a:ext uri="{FF2B5EF4-FFF2-40B4-BE49-F238E27FC236}">
                            <a16:creationId xmlns:a16="http://schemas.microsoft.com/office/drawing/2014/main" id="{A7BDD919-DAD6-3C6C-0B45-43A6CC05E012}"/>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EDE40C54-ED76-AE3E-4DA2-EBC6830BED8A}"/>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106" name="Gerader Verbinder 105">
                <a:extLst>
                  <a:ext uri="{FF2B5EF4-FFF2-40B4-BE49-F238E27FC236}">
                    <a16:creationId xmlns:a16="http://schemas.microsoft.com/office/drawing/2014/main" id="{A6D1745E-C7D3-7C36-44EC-C1F671289BDC}"/>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5" name="Gruppieren 164">
            <a:extLst>
              <a:ext uri="{FF2B5EF4-FFF2-40B4-BE49-F238E27FC236}">
                <a16:creationId xmlns:a16="http://schemas.microsoft.com/office/drawing/2014/main" id="{69C97A47-8E58-E525-9D23-0E4E147D8271}"/>
              </a:ext>
            </a:extLst>
          </p:cNvPr>
          <p:cNvGrpSpPr/>
          <p:nvPr/>
        </p:nvGrpSpPr>
        <p:grpSpPr>
          <a:xfrm>
            <a:off x="6289547" y="3929350"/>
            <a:ext cx="3008872" cy="1975214"/>
            <a:chOff x="715612" y="679748"/>
            <a:chExt cx="8495060" cy="5576696"/>
          </a:xfrm>
        </p:grpSpPr>
        <p:sp>
          <p:nvSpPr>
            <p:cNvPr id="166" name="Rechteck: abgerundete Ecken 165">
              <a:extLst>
                <a:ext uri="{FF2B5EF4-FFF2-40B4-BE49-F238E27FC236}">
                  <a16:creationId xmlns:a16="http://schemas.microsoft.com/office/drawing/2014/main" id="{2EBE2204-2A0D-6D49-9AE5-D9A9A9FC7C9F}"/>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7" name="Gruppieren 166">
              <a:extLst>
                <a:ext uri="{FF2B5EF4-FFF2-40B4-BE49-F238E27FC236}">
                  <a16:creationId xmlns:a16="http://schemas.microsoft.com/office/drawing/2014/main" id="{6ECAC574-8F23-61A5-9EAE-063AC02CCC75}"/>
                </a:ext>
              </a:extLst>
            </p:cNvPr>
            <p:cNvGrpSpPr/>
            <p:nvPr/>
          </p:nvGrpSpPr>
          <p:grpSpPr>
            <a:xfrm>
              <a:off x="3097192" y="1964277"/>
              <a:ext cx="1186545" cy="2005652"/>
              <a:chOff x="3097192" y="2021427"/>
              <a:chExt cx="1186545" cy="2005652"/>
            </a:xfrm>
          </p:grpSpPr>
          <p:pic>
            <p:nvPicPr>
              <p:cNvPr id="601" name="Grafik 600" descr="Ein Bild, das Essen enthält.&#10;&#10;Automatisch generierte Beschreibung">
                <a:extLst>
                  <a:ext uri="{FF2B5EF4-FFF2-40B4-BE49-F238E27FC236}">
                    <a16:creationId xmlns:a16="http://schemas.microsoft.com/office/drawing/2014/main" id="{87A803F7-98DC-05CB-5808-377BADE506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602" name="Grafik 601" descr="Ein Bild, das Essen enthält.&#10;&#10;Automatisch generierte Beschreibung">
                <a:extLst>
                  <a:ext uri="{FF2B5EF4-FFF2-40B4-BE49-F238E27FC236}">
                    <a16:creationId xmlns:a16="http://schemas.microsoft.com/office/drawing/2014/main" id="{7D0B9E2D-3591-8A36-06DF-D372088F85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603" name="Grafik 602" descr="Ein Bild, das Gras, draußen, Himmel, Feld enthält.&#10;&#10;Automatisch generierte Beschreibung">
                <a:extLst>
                  <a:ext uri="{FF2B5EF4-FFF2-40B4-BE49-F238E27FC236}">
                    <a16:creationId xmlns:a16="http://schemas.microsoft.com/office/drawing/2014/main" id="{C85FAEF5-D504-21F5-6D53-AB43DAF9E03E}"/>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168" name="Grafik 167" descr="Ein Bild, das Gras, Baum, draußen, Feld enthält.&#10;&#10;Automatisch generierte Beschreibung">
              <a:extLst>
                <a:ext uri="{FF2B5EF4-FFF2-40B4-BE49-F238E27FC236}">
                  <a16:creationId xmlns:a16="http://schemas.microsoft.com/office/drawing/2014/main" id="{AE7FE015-E135-AFE6-647A-0E6998269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169" name="Gruppieren 168">
              <a:extLst>
                <a:ext uri="{FF2B5EF4-FFF2-40B4-BE49-F238E27FC236}">
                  <a16:creationId xmlns:a16="http://schemas.microsoft.com/office/drawing/2014/main" id="{A398D8FE-D4DD-5632-C4AC-D6D16034D007}"/>
                </a:ext>
              </a:extLst>
            </p:cNvPr>
            <p:cNvGrpSpPr/>
            <p:nvPr/>
          </p:nvGrpSpPr>
          <p:grpSpPr>
            <a:xfrm>
              <a:off x="5901367" y="2765420"/>
              <a:ext cx="2356844" cy="737772"/>
              <a:chOff x="5901367" y="2822570"/>
              <a:chExt cx="2356844" cy="737772"/>
            </a:xfrm>
          </p:grpSpPr>
          <p:cxnSp>
            <p:nvCxnSpPr>
              <p:cNvPr id="599" name="Gerade Verbindung mit Pfeil 598">
                <a:extLst>
                  <a:ext uri="{FF2B5EF4-FFF2-40B4-BE49-F238E27FC236}">
                    <a16:creationId xmlns:a16="http://schemas.microsoft.com/office/drawing/2014/main" id="{710FF5B0-6742-4FE4-CEBD-5791B5A0AD9A}"/>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0" name="Zylinder 599">
                <a:extLst>
                  <a:ext uri="{FF2B5EF4-FFF2-40B4-BE49-F238E27FC236}">
                    <a16:creationId xmlns:a16="http://schemas.microsoft.com/office/drawing/2014/main" id="{EC951BDE-0D91-8722-D580-4C34BAC5FE23}"/>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0" name="Gruppieren 169">
              <a:extLst>
                <a:ext uri="{FF2B5EF4-FFF2-40B4-BE49-F238E27FC236}">
                  <a16:creationId xmlns:a16="http://schemas.microsoft.com/office/drawing/2014/main" id="{9CAA1546-1B7E-4EC8-5E6F-F19CAC02A646}"/>
                </a:ext>
              </a:extLst>
            </p:cNvPr>
            <p:cNvGrpSpPr/>
            <p:nvPr/>
          </p:nvGrpSpPr>
          <p:grpSpPr>
            <a:xfrm>
              <a:off x="1524000" y="1358705"/>
              <a:ext cx="6718879" cy="1396321"/>
              <a:chOff x="1524000" y="1415855"/>
              <a:chExt cx="6718879" cy="1396321"/>
            </a:xfrm>
          </p:grpSpPr>
          <p:pic>
            <p:nvPicPr>
              <p:cNvPr id="595" name="Grafik 594" descr="Ein Bild, das Screenshot enthält.&#10;&#10;Automatisch generierte Beschreibung">
                <a:extLst>
                  <a:ext uri="{FF2B5EF4-FFF2-40B4-BE49-F238E27FC236}">
                    <a16:creationId xmlns:a16="http://schemas.microsoft.com/office/drawing/2014/main" id="{2991C077-B286-AD46-C9DF-1B5CD99AE7B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596" name="Gerade Verbindung mit Pfeil 595">
                <a:extLst>
                  <a:ext uri="{FF2B5EF4-FFF2-40B4-BE49-F238E27FC236}">
                    <a16:creationId xmlns:a16="http://schemas.microsoft.com/office/drawing/2014/main" id="{2246F137-327F-6263-D324-15E2D7DC5142}"/>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Gerade Verbindung mit Pfeil 596">
                <a:extLst>
                  <a:ext uri="{FF2B5EF4-FFF2-40B4-BE49-F238E27FC236}">
                    <a16:creationId xmlns:a16="http://schemas.microsoft.com/office/drawing/2014/main" id="{06427C92-168D-5CE7-BFF2-DE19BD818216}"/>
                  </a:ext>
                </a:extLst>
              </p:cNvPr>
              <p:cNvCxnSpPr>
                <a:cxnSpLocks/>
                <a:stCxn id="595"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Gerade Verbindung mit Pfeil 597">
                <a:extLst>
                  <a:ext uri="{FF2B5EF4-FFF2-40B4-BE49-F238E27FC236}">
                    <a16:creationId xmlns:a16="http://schemas.microsoft.com/office/drawing/2014/main" id="{FD71C999-8F06-DB1A-F62D-97C91E7C6B99}"/>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1" name="Gerader Verbinder 170">
              <a:extLst>
                <a:ext uri="{FF2B5EF4-FFF2-40B4-BE49-F238E27FC236}">
                  <a16:creationId xmlns:a16="http://schemas.microsoft.com/office/drawing/2014/main" id="{61CDC3AE-3A36-DAC9-4DEF-3D235680A888}"/>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2" name="Gruppieren 171">
              <a:extLst>
                <a:ext uri="{FF2B5EF4-FFF2-40B4-BE49-F238E27FC236}">
                  <a16:creationId xmlns:a16="http://schemas.microsoft.com/office/drawing/2014/main" id="{70DA3096-38F4-921D-32EF-64515B611AE0}"/>
                </a:ext>
              </a:extLst>
            </p:cNvPr>
            <p:cNvGrpSpPr/>
            <p:nvPr/>
          </p:nvGrpSpPr>
          <p:grpSpPr>
            <a:xfrm>
              <a:off x="1513857" y="1775813"/>
              <a:ext cx="1551482" cy="546391"/>
              <a:chOff x="1513857" y="1832963"/>
              <a:chExt cx="1551482" cy="546391"/>
            </a:xfrm>
          </p:grpSpPr>
          <p:pic>
            <p:nvPicPr>
              <p:cNvPr id="593" name="Grafik 592" descr="Ein Bild, das Gras, Himmel, draußen, Windmühle enthält.&#10;&#10;Automatisch generierte Beschreibung">
                <a:extLst>
                  <a:ext uri="{FF2B5EF4-FFF2-40B4-BE49-F238E27FC236}">
                    <a16:creationId xmlns:a16="http://schemas.microsoft.com/office/drawing/2014/main" id="{5758A68B-6F75-8729-8492-0EA0F59248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594" name="Gerade Verbindung mit Pfeil 593">
                <a:extLst>
                  <a:ext uri="{FF2B5EF4-FFF2-40B4-BE49-F238E27FC236}">
                    <a16:creationId xmlns:a16="http://schemas.microsoft.com/office/drawing/2014/main" id="{139AED43-5EBA-5436-2FA7-391F3A24C005}"/>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3" name="Gruppieren 172">
              <a:extLst>
                <a:ext uri="{FF2B5EF4-FFF2-40B4-BE49-F238E27FC236}">
                  <a16:creationId xmlns:a16="http://schemas.microsoft.com/office/drawing/2014/main" id="{EE16C927-2191-288C-D327-AC00B2F32DFC}"/>
                </a:ext>
              </a:extLst>
            </p:cNvPr>
            <p:cNvGrpSpPr/>
            <p:nvPr/>
          </p:nvGrpSpPr>
          <p:grpSpPr>
            <a:xfrm>
              <a:off x="1513857" y="2590409"/>
              <a:ext cx="1554898" cy="571744"/>
              <a:chOff x="1513857" y="2647559"/>
              <a:chExt cx="1554898" cy="571744"/>
            </a:xfrm>
          </p:grpSpPr>
          <p:pic>
            <p:nvPicPr>
              <p:cNvPr id="591" name="Grafik 590" descr="Ein Bild, das Text, Himmel, draußen, LKW enthält.&#10;&#10;Automatisch generierte Beschreibung">
                <a:extLst>
                  <a:ext uri="{FF2B5EF4-FFF2-40B4-BE49-F238E27FC236}">
                    <a16:creationId xmlns:a16="http://schemas.microsoft.com/office/drawing/2014/main" id="{B1E01571-AE83-C834-3BD9-F8DB8EC912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592" name="Gerade Verbindung mit Pfeil 591">
                <a:extLst>
                  <a:ext uri="{FF2B5EF4-FFF2-40B4-BE49-F238E27FC236}">
                    <a16:creationId xmlns:a16="http://schemas.microsoft.com/office/drawing/2014/main" id="{F2BDDB43-08B0-E245-0D7F-A26FBDEE89EF}"/>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5" name="Gerade Verbindung mit Pfeil 174">
              <a:extLst>
                <a:ext uri="{FF2B5EF4-FFF2-40B4-BE49-F238E27FC236}">
                  <a16:creationId xmlns:a16="http://schemas.microsoft.com/office/drawing/2014/main" id="{8C15E475-0D60-227B-961C-D9E0C72A57E6}"/>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7" name="Gruppieren 176">
              <a:extLst>
                <a:ext uri="{FF2B5EF4-FFF2-40B4-BE49-F238E27FC236}">
                  <a16:creationId xmlns:a16="http://schemas.microsoft.com/office/drawing/2014/main" id="{0E96E90D-7FC0-3C3F-02AD-12BA4F715F74}"/>
                </a:ext>
              </a:extLst>
            </p:cNvPr>
            <p:cNvGrpSpPr/>
            <p:nvPr/>
          </p:nvGrpSpPr>
          <p:grpSpPr>
            <a:xfrm>
              <a:off x="5542363" y="4382833"/>
              <a:ext cx="959270" cy="1544252"/>
              <a:chOff x="7351936" y="4439983"/>
              <a:chExt cx="959270" cy="1544252"/>
            </a:xfrm>
          </p:grpSpPr>
          <p:pic>
            <p:nvPicPr>
              <p:cNvPr id="588" name="Grafik 587" descr="Ein Bild, das draußen, Gras, Straße enthält.&#10;&#10;Automatisch generierte Beschreibung">
                <a:extLst>
                  <a:ext uri="{FF2B5EF4-FFF2-40B4-BE49-F238E27FC236}">
                    <a16:creationId xmlns:a16="http://schemas.microsoft.com/office/drawing/2014/main" id="{5DBD29FA-20FC-EFDB-F2D4-6ABA6F2A440E}"/>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589" name="Gerader Verbinder 588">
                <a:extLst>
                  <a:ext uri="{FF2B5EF4-FFF2-40B4-BE49-F238E27FC236}">
                    <a16:creationId xmlns:a16="http://schemas.microsoft.com/office/drawing/2014/main" id="{9B4D49EC-F1A8-8F40-2BEE-339E7149378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Gerader Verbinder 589">
                <a:extLst>
                  <a:ext uri="{FF2B5EF4-FFF2-40B4-BE49-F238E27FC236}">
                    <a16:creationId xmlns:a16="http://schemas.microsoft.com/office/drawing/2014/main" id="{A78500F4-A8A3-BCC4-7051-C2C272F6007C}"/>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8" name="Gruppieren 177">
              <a:extLst>
                <a:ext uri="{FF2B5EF4-FFF2-40B4-BE49-F238E27FC236}">
                  <a16:creationId xmlns:a16="http://schemas.microsoft.com/office/drawing/2014/main" id="{CA48CB8B-98FA-FEC7-C6FF-528B6691E85F}"/>
                </a:ext>
              </a:extLst>
            </p:cNvPr>
            <p:cNvGrpSpPr/>
            <p:nvPr/>
          </p:nvGrpSpPr>
          <p:grpSpPr>
            <a:xfrm>
              <a:off x="4110499" y="826914"/>
              <a:ext cx="4162607" cy="3896632"/>
              <a:chOff x="4110499" y="884064"/>
              <a:chExt cx="4162607" cy="3896632"/>
            </a:xfrm>
          </p:grpSpPr>
          <p:grpSp>
            <p:nvGrpSpPr>
              <p:cNvPr id="583" name="Gruppieren 582">
                <a:extLst>
                  <a:ext uri="{FF2B5EF4-FFF2-40B4-BE49-F238E27FC236}">
                    <a16:creationId xmlns:a16="http://schemas.microsoft.com/office/drawing/2014/main" id="{842BFAA3-1845-F21F-21BC-516F1079DC7A}"/>
                  </a:ext>
                </a:extLst>
              </p:cNvPr>
              <p:cNvGrpSpPr/>
              <p:nvPr/>
            </p:nvGrpSpPr>
            <p:grpSpPr>
              <a:xfrm>
                <a:off x="4110499" y="2451259"/>
                <a:ext cx="4162607" cy="805399"/>
                <a:chOff x="4110499" y="2451259"/>
                <a:chExt cx="4162607" cy="805399"/>
              </a:xfrm>
            </p:grpSpPr>
            <p:cxnSp>
              <p:nvCxnSpPr>
                <p:cNvPr id="585" name="Gerade Verbindung mit Pfeil 584">
                  <a:extLst>
                    <a:ext uri="{FF2B5EF4-FFF2-40B4-BE49-F238E27FC236}">
                      <a16:creationId xmlns:a16="http://schemas.microsoft.com/office/drawing/2014/main" id="{8C856BBF-D46C-5F00-22C5-2AFB786DE786}"/>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6" name="Grafik 585" descr="Ein Bild, das drinnen, Tisch, sitzend, klein enthält.&#10;&#10;Automatisch generierte Beschreibung">
                  <a:extLst>
                    <a:ext uri="{FF2B5EF4-FFF2-40B4-BE49-F238E27FC236}">
                      <a16:creationId xmlns:a16="http://schemas.microsoft.com/office/drawing/2014/main" id="{CF228204-5A47-A559-5BAB-B7001C0D106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587" name="Gerade Verbindung mit Pfeil 586">
                  <a:extLst>
                    <a:ext uri="{FF2B5EF4-FFF2-40B4-BE49-F238E27FC236}">
                      <a16:creationId xmlns:a16="http://schemas.microsoft.com/office/drawing/2014/main" id="{4681D67E-3D0F-1A6D-C561-B1E16329F186}"/>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4" name="Gerader Verbinder 583">
                <a:extLst>
                  <a:ext uri="{FF2B5EF4-FFF2-40B4-BE49-F238E27FC236}">
                    <a16:creationId xmlns:a16="http://schemas.microsoft.com/office/drawing/2014/main" id="{2B863908-C4C7-AD9A-E30E-E93A16A9BF2D}"/>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6" name="Gruppieren 185">
              <a:extLst>
                <a:ext uri="{FF2B5EF4-FFF2-40B4-BE49-F238E27FC236}">
                  <a16:creationId xmlns:a16="http://schemas.microsoft.com/office/drawing/2014/main" id="{08D419E0-7D5E-1AFE-3192-6AD3F7DD9A79}"/>
                </a:ext>
              </a:extLst>
            </p:cNvPr>
            <p:cNvGrpSpPr/>
            <p:nvPr/>
          </p:nvGrpSpPr>
          <p:grpSpPr>
            <a:xfrm>
              <a:off x="6139586" y="875826"/>
              <a:ext cx="1360666" cy="544285"/>
              <a:chOff x="6139586" y="932976"/>
              <a:chExt cx="1360666" cy="544285"/>
            </a:xfrm>
          </p:grpSpPr>
          <p:pic>
            <p:nvPicPr>
              <p:cNvPr id="580" name="Grafik 579" descr="Ein Bild, das Spiel, Tisch, Raum enthält.&#10;&#10;Automatisch generierte Beschreibung">
                <a:extLst>
                  <a:ext uri="{FF2B5EF4-FFF2-40B4-BE49-F238E27FC236}">
                    <a16:creationId xmlns:a16="http://schemas.microsoft.com/office/drawing/2014/main" id="{709CE4E8-C6E4-FA5A-AF7C-1F8EC45AFF4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581" name="Gerade Verbindung mit Pfeil 580">
                <a:extLst>
                  <a:ext uri="{FF2B5EF4-FFF2-40B4-BE49-F238E27FC236}">
                    <a16:creationId xmlns:a16="http://schemas.microsoft.com/office/drawing/2014/main" id="{8BE7CE9B-C6F2-7180-A47F-5E5D651D6C15}"/>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2" name="Gerader Verbinder 581">
                <a:extLst>
                  <a:ext uri="{FF2B5EF4-FFF2-40B4-BE49-F238E27FC236}">
                    <a16:creationId xmlns:a16="http://schemas.microsoft.com/office/drawing/2014/main" id="{D46D7BA5-DE26-107A-B2BD-5986FFA5B241}"/>
                  </a:ext>
                </a:extLst>
              </p:cNvPr>
              <p:cNvCxnSpPr>
                <a:endCxn id="595"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8" name="Rechteck: abgerundete Ecken 187">
              <a:extLst>
                <a:ext uri="{FF2B5EF4-FFF2-40B4-BE49-F238E27FC236}">
                  <a16:creationId xmlns:a16="http://schemas.microsoft.com/office/drawing/2014/main" id="{01EDCD72-6954-B750-CD0D-2E5A312F9120}"/>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3E31E802-8CE0-D9EE-8E7A-C83A96A1F7E2}"/>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512" name="Freihandform: Form 511">
              <a:extLst>
                <a:ext uri="{FF2B5EF4-FFF2-40B4-BE49-F238E27FC236}">
                  <a16:creationId xmlns:a16="http://schemas.microsoft.com/office/drawing/2014/main" id="{54EF3BE3-7B1B-BF82-B52A-82BC56E01FC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513" name="Gerader Verbinder 512">
              <a:extLst>
                <a:ext uri="{FF2B5EF4-FFF2-40B4-BE49-F238E27FC236}">
                  <a16:creationId xmlns:a16="http://schemas.microsoft.com/office/drawing/2014/main" id="{1977408F-84B3-7197-4F5C-70CDD0FE4922}"/>
                </a:ext>
              </a:extLst>
            </p:cNvPr>
            <p:cNvCxnSpPr>
              <a:stCxn id="517"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4" name="Grafik 513" descr="Ein Bild, das Buchse, Elektronik, drinnen, Stecker enthält.&#10;&#10;Automatisch generierte Beschreibung">
              <a:extLst>
                <a:ext uri="{FF2B5EF4-FFF2-40B4-BE49-F238E27FC236}">
                  <a16:creationId xmlns:a16="http://schemas.microsoft.com/office/drawing/2014/main" id="{FC8026DC-03A1-FFFE-1D67-FEE390FD37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15" name="Grafik 514">
              <a:extLst>
                <a:ext uri="{FF2B5EF4-FFF2-40B4-BE49-F238E27FC236}">
                  <a16:creationId xmlns:a16="http://schemas.microsoft.com/office/drawing/2014/main" id="{0731CDA4-9474-C7D7-D332-3A65CFA86E81}"/>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516" name="Freihandform: Form 515">
              <a:extLst>
                <a:ext uri="{FF2B5EF4-FFF2-40B4-BE49-F238E27FC236}">
                  <a16:creationId xmlns:a16="http://schemas.microsoft.com/office/drawing/2014/main" id="{873798CB-D124-3FEC-B899-659061DDA9C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7" name="Freihandform: Form 516">
              <a:extLst>
                <a:ext uri="{FF2B5EF4-FFF2-40B4-BE49-F238E27FC236}">
                  <a16:creationId xmlns:a16="http://schemas.microsoft.com/office/drawing/2014/main" id="{0C5BD2EF-5E34-2720-3B6B-AF97B480F262}"/>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518" name="Freihandform: Form 517">
              <a:extLst>
                <a:ext uri="{FF2B5EF4-FFF2-40B4-BE49-F238E27FC236}">
                  <a16:creationId xmlns:a16="http://schemas.microsoft.com/office/drawing/2014/main" id="{2039B166-EB55-F876-C0E7-06D1FA57055F}"/>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19" name="Gruppieren 518">
              <a:extLst>
                <a:ext uri="{FF2B5EF4-FFF2-40B4-BE49-F238E27FC236}">
                  <a16:creationId xmlns:a16="http://schemas.microsoft.com/office/drawing/2014/main" id="{EE385BA9-43F5-F2F2-6911-4F58D2DF196B}"/>
                </a:ext>
              </a:extLst>
            </p:cNvPr>
            <p:cNvGrpSpPr/>
            <p:nvPr/>
          </p:nvGrpSpPr>
          <p:grpSpPr>
            <a:xfrm>
              <a:off x="2294445" y="5105283"/>
              <a:ext cx="866703" cy="261830"/>
              <a:chOff x="8364915" y="3815016"/>
              <a:chExt cx="897300" cy="528571"/>
            </a:xfrm>
          </p:grpSpPr>
          <p:sp>
            <p:nvSpPr>
              <p:cNvPr id="576" name="Freihandform: Form 575">
                <a:extLst>
                  <a:ext uri="{FF2B5EF4-FFF2-40B4-BE49-F238E27FC236}">
                    <a16:creationId xmlns:a16="http://schemas.microsoft.com/office/drawing/2014/main" id="{7BEDAB1C-921B-AD59-F839-B1BB7E51EDB6}"/>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7" name="Freihandform: Form 576">
                <a:extLst>
                  <a:ext uri="{FF2B5EF4-FFF2-40B4-BE49-F238E27FC236}">
                    <a16:creationId xmlns:a16="http://schemas.microsoft.com/office/drawing/2014/main" id="{09EFA727-5E8D-E921-0550-297C68AA5953}"/>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8" name="Freihandform: Form 577">
                <a:extLst>
                  <a:ext uri="{FF2B5EF4-FFF2-40B4-BE49-F238E27FC236}">
                    <a16:creationId xmlns:a16="http://schemas.microsoft.com/office/drawing/2014/main" id="{76BF6A1D-52D2-D802-1B8A-E44027D78C0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9" name="Freihandform: Form 578">
                <a:extLst>
                  <a:ext uri="{FF2B5EF4-FFF2-40B4-BE49-F238E27FC236}">
                    <a16:creationId xmlns:a16="http://schemas.microsoft.com/office/drawing/2014/main" id="{51DE769A-8430-8DCF-72A6-3A0E0284A85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520" name="Grafik 519">
              <a:extLst>
                <a:ext uri="{FF2B5EF4-FFF2-40B4-BE49-F238E27FC236}">
                  <a16:creationId xmlns:a16="http://schemas.microsoft.com/office/drawing/2014/main" id="{73AFBF0A-514F-63DE-E133-DF885865C3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521" name="Grafik 520">
              <a:extLst>
                <a:ext uri="{FF2B5EF4-FFF2-40B4-BE49-F238E27FC236}">
                  <a16:creationId xmlns:a16="http://schemas.microsoft.com/office/drawing/2014/main" id="{E55FE459-1A01-8B85-51C4-6273FDC57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522" name="Gerader Verbinder 521">
              <a:extLst>
                <a:ext uri="{FF2B5EF4-FFF2-40B4-BE49-F238E27FC236}">
                  <a16:creationId xmlns:a16="http://schemas.microsoft.com/office/drawing/2014/main" id="{380CDC98-0B99-33B2-46A6-41EB7AE1ABD3}"/>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3" name="Gruppieren 522">
              <a:extLst>
                <a:ext uri="{FF2B5EF4-FFF2-40B4-BE49-F238E27FC236}">
                  <a16:creationId xmlns:a16="http://schemas.microsoft.com/office/drawing/2014/main" id="{E530F94A-8036-0DF5-C18C-3ADB800D2867}"/>
                </a:ext>
              </a:extLst>
            </p:cNvPr>
            <p:cNvGrpSpPr/>
            <p:nvPr/>
          </p:nvGrpSpPr>
          <p:grpSpPr>
            <a:xfrm>
              <a:off x="3343595" y="5064204"/>
              <a:ext cx="754319" cy="648913"/>
              <a:chOff x="7922148" y="3230128"/>
              <a:chExt cx="1694579" cy="1457785"/>
            </a:xfrm>
          </p:grpSpPr>
          <p:pic>
            <p:nvPicPr>
              <p:cNvPr id="565" name="Grafik 564" descr="Ein Bild, das Handkarren, Projektor enthält.&#10;&#10;Automatisch generierte Beschreibung">
                <a:extLst>
                  <a:ext uri="{FF2B5EF4-FFF2-40B4-BE49-F238E27FC236}">
                    <a16:creationId xmlns:a16="http://schemas.microsoft.com/office/drawing/2014/main" id="{1D78D861-9F5F-B46A-3AC4-475A012A266C}"/>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566" name="Grafik 565">
                <a:extLst>
                  <a:ext uri="{FF2B5EF4-FFF2-40B4-BE49-F238E27FC236}">
                    <a16:creationId xmlns:a16="http://schemas.microsoft.com/office/drawing/2014/main" id="{644180E8-3251-7132-FE5C-FCABE131A24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567" name="Grafik 566">
                <a:extLst>
                  <a:ext uri="{FF2B5EF4-FFF2-40B4-BE49-F238E27FC236}">
                    <a16:creationId xmlns:a16="http://schemas.microsoft.com/office/drawing/2014/main" id="{419A9D66-073E-D18C-4534-5255D0810AD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568" name="Grafik 567">
                <a:extLst>
                  <a:ext uri="{FF2B5EF4-FFF2-40B4-BE49-F238E27FC236}">
                    <a16:creationId xmlns:a16="http://schemas.microsoft.com/office/drawing/2014/main" id="{F8634D36-BD8E-FBCB-96C5-AC1D2704BED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569" name="Grafik 568">
                <a:extLst>
                  <a:ext uri="{FF2B5EF4-FFF2-40B4-BE49-F238E27FC236}">
                    <a16:creationId xmlns:a16="http://schemas.microsoft.com/office/drawing/2014/main" id="{C4D6B08C-2874-776C-CFC3-6014D10F2AB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570" name="Grafik 569">
                <a:extLst>
                  <a:ext uri="{FF2B5EF4-FFF2-40B4-BE49-F238E27FC236}">
                    <a16:creationId xmlns:a16="http://schemas.microsoft.com/office/drawing/2014/main" id="{8EB11C6E-97DA-2F5B-F220-A0C4DAC2EAE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571" name="Grafik 570">
                <a:extLst>
                  <a:ext uri="{FF2B5EF4-FFF2-40B4-BE49-F238E27FC236}">
                    <a16:creationId xmlns:a16="http://schemas.microsoft.com/office/drawing/2014/main" id="{9702026F-3C9F-CD6F-B9EA-DA29F8668AC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572" name="Grafik 571" descr="Ein Bild, das Handkarren, Projektor enthält.&#10;&#10;Automatisch generierte Beschreibung">
                <a:extLst>
                  <a:ext uri="{FF2B5EF4-FFF2-40B4-BE49-F238E27FC236}">
                    <a16:creationId xmlns:a16="http://schemas.microsoft.com/office/drawing/2014/main" id="{4528B93E-7CFA-1731-4910-DB3CF5753B06}"/>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573" name="Gruppieren 572">
                <a:extLst>
                  <a:ext uri="{FF2B5EF4-FFF2-40B4-BE49-F238E27FC236}">
                    <a16:creationId xmlns:a16="http://schemas.microsoft.com/office/drawing/2014/main" id="{0F50BA1C-5262-D758-E2B9-5CA7F24D91A7}"/>
                  </a:ext>
                </a:extLst>
              </p:cNvPr>
              <p:cNvGrpSpPr/>
              <p:nvPr/>
            </p:nvGrpSpPr>
            <p:grpSpPr>
              <a:xfrm>
                <a:off x="7922148" y="3230128"/>
                <a:ext cx="1694579" cy="1457785"/>
                <a:chOff x="9906000" y="1688388"/>
                <a:chExt cx="3011703" cy="1984036"/>
              </a:xfrm>
            </p:grpSpPr>
            <p:pic>
              <p:nvPicPr>
                <p:cNvPr id="574" name="Grafik 573">
                  <a:extLst>
                    <a:ext uri="{FF2B5EF4-FFF2-40B4-BE49-F238E27FC236}">
                      <a16:creationId xmlns:a16="http://schemas.microsoft.com/office/drawing/2014/main" id="{C36BD10B-EA73-1456-29A3-6FDD6FEC9A69}"/>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575" name="Rechteck 574">
                  <a:extLst>
                    <a:ext uri="{FF2B5EF4-FFF2-40B4-BE49-F238E27FC236}">
                      <a16:creationId xmlns:a16="http://schemas.microsoft.com/office/drawing/2014/main" id="{D6C41A51-A489-E43D-53F1-E32E920081AA}"/>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524" name="Gerader Verbinder 523">
              <a:extLst>
                <a:ext uri="{FF2B5EF4-FFF2-40B4-BE49-F238E27FC236}">
                  <a16:creationId xmlns:a16="http://schemas.microsoft.com/office/drawing/2014/main" id="{8186B8DB-D64A-D19A-00F9-2942F7CEBE4E}"/>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 Verbindung mit Pfeil 524">
              <a:extLst>
                <a:ext uri="{FF2B5EF4-FFF2-40B4-BE49-F238E27FC236}">
                  <a16:creationId xmlns:a16="http://schemas.microsoft.com/office/drawing/2014/main" id="{8548E2C9-A2EC-9D24-2944-C239C93FF5AC}"/>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6" name="Gruppieren 525">
              <a:extLst>
                <a:ext uri="{FF2B5EF4-FFF2-40B4-BE49-F238E27FC236}">
                  <a16:creationId xmlns:a16="http://schemas.microsoft.com/office/drawing/2014/main" id="{8DBDF16A-19FF-C729-828F-6EBAF3FB24E8}"/>
                </a:ext>
              </a:extLst>
            </p:cNvPr>
            <p:cNvGrpSpPr/>
            <p:nvPr/>
          </p:nvGrpSpPr>
          <p:grpSpPr>
            <a:xfrm>
              <a:off x="916626" y="679748"/>
              <a:ext cx="8181790" cy="5422762"/>
              <a:chOff x="916626" y="679748"/>
              <a:chExt cx="8181790" cy="5422762"/>
            </a:xfrm>
          </p:grpSpPr>
          <p:grpSp>
            <p:nvGrpSpPr>
              <p:cNvPr id="547" name="Gruppieren 546">
                <a:extLst>
                  <a:ext uri="{FF2B5EF4-FFF2-40B4-BE49-F238E27FC236}">
                    <a16:creationId xmlns:a16="http://schemas.microsoft.com/office/drawing/2014/main" id="{D0131967-91F2-2484-4A0D-8FEC64209DAA}"/>
                  </a:ext>
                </a:extLst>
              </p:cNvPr>
              <p:cNvGrpSpPr/>
              <p:nvPr/>
            </p:nvGrpSpPr>
            <p:grpSpPr>
              <a:xfrm>
                <a:off x="916626" y="679748"/>
                <a:ext cx="8181790" cy="5422762"/>
                <a:chOff x="916626" y="679748"/>
                <a:chExt cx="8181790" cy="5422762"/>
              </a:xfrm>
            </p:grpSpPr>
            <p:cxnSp>
              <p:nvCxnSpPr>
                <p:cNvPr id="549" name="Gerader Verbinder 548">
                  <a:extLst>
                    <a:ext uri="{FF2B5EF4-FFF2-40B4-BE49-F238E27FC236}">
                      <a16:creationId xmlns:a16="http://schemas.microsoft.com/office/drawing/2014/main" id="{94EF9A01-C4EE-7CA8-C1BF-3FDE5F6566D4}"/>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50" name="Grafik 549">
                  <a:extLst>
                    <a:ext uri="{FF2B5EF4-FFF2-40B4-BE49-F238E27FC236}">
                      <a16:creationId xmlns:a16="http://schemas.microsoft.com/office/drawing/2014/main" id="{B6F39977-484E-A585-ABD8-72CBE5C58011}"/>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551" name="Gerade Verbindung mit Pfeil 550">
                  <a:extLst>
                    <a:ext uri="{FF2B5EF4-FFF2-40B4-BE49-F238E27FC236}">
                      <a16:creationId xmlns:a16="http://schemas.microsoft.com/office/drawing/2014/main" id="{7323E9B6-2EC9-D456-2793-B11B152F59B5}"/>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Gerader Verbinder 551">
                  <a:extLst>
                    <a:ext uri="{FF2B5EF4-FFF2-40B4-BE49-F238E27FC236}">
                      <a16:creationId xmlns:a16="http://schemas.microsoft.com/office/drawing/2014/main" id="{10C2BB17-DF1D-6EDA-0070-EF2F8667E988}"/>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Gerade Verbindung mit Pfeil 552">
                  <a:extLst>
                    <a:ext uri="{FF2B5EF4-FFF2-40B4-BE49-F238E27FC236}">
                      <a16:creationId xmlns:a16="http://schemas.microsoft.com/office/drawing/2014/main" id="{C2B6913C-1D26-CED8-A23F-4CF41EDCF83C}"/>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4" name="Gerade Verbindung mit Pfeil 553">
                  <a:extLst>
                    <a:ext uri="{FF2B5EF4-FFF2-40B4-BE49-F238E27FC236}">
                      <a16:creationId xmlns:a16="http://schemas.microsoft.com/office/drawing/2014/main" id="{FDFD9770-5D4E-CEB0-574D-8F9548FB98A0}"/>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5" name="Gerade Verbindung mit Pfeil 554">
                  <a:extLst>
                    <a:ext uri="{FF2B5EF4-FFF2-40B4-BE49-F238E27FC236}">
                      <a16:creationId xmlns:a16="http://schemas.microsoft.com/office/drawing/2014/main" id="{849C4785-E8EE-DCCE-401D-C31C446E73A9}"/>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Gerade Verbindung mit Pfeil 555">
                  <a:extLst>
                    <a:ext uri="{FF2B5EF4-FFF2-40B4-BE49-F238E27FC236}">
                      <a16:creationId xmlns:a16="http://schemas.microsoft.com/office/drawing/2014/main" id="{A232CED7-97C1-815E-03D8-556E73F8EC14}"/>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7" name="Gerader Verbinder 556">
                  <a:extLst>
                    <a:ext uri="{FF2B5EF4-FFF2-40B4-BE49-F238E27FC236}">
                      <a16:creationId xmlns:a16="http://schemas.microsoft.com/office/drawing/2014/main" id="{D3FFD460-32DE-421D-3AE0-64FB822A4F69}"/>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8" name="Gerader Verbinder 557">
                  <a:extLst>
                    <a:ext uri="{FF2B5EF4-FFF2-40B4-BE49-F238E27FC236}">
                      <a16:creationId xmlns:a16="http://schemas.microsoft.com/office/drawing/2014/main" id="{7DC739DF-B7F6-C6B3-DFB6-032BA2120EF4}"/>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Gerader Verbinder 558">
                  <a:extLst>
                    <a:ext uri="{FF2B5EF4-FFF2-40B4-BE49-F238E27FC236}">
                      <a16:creationId xmlns:a16="http://schemas.microsoft.com/office/drawing/2014/main" id="{038DA045-3DB4-CA9B-66B2-34B867473F6C}"/>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Gerader Verbinder 559">
                  <a:extLst>
                    <a:ext uri="{FF2B5EF4-FFF2-40B4-BE49-F238E27FC236}">
                      <a16:creationId xmlns:a16="http://schemas.microsoft.com/office/drawing/2014/main" id="{94C5725C-42D3-2BAF-F257-1432B497A333}"/>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Gerader Verbinder 560">
                  <a:extLst>
                    <a:ext uri="{FF2B5EF4-FFF2-40B4-BE49-F238E27FC236}">
                      <a16:creationId xmlns:a16="http://schemas.microsoft.com/office/drawing/2014/main" id="{69297F50-BDE7-7F7C-BE93-CBA74F0CDAC8}"/>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Gerader Verbinder 561">
                  <a:extLst>
                    <a:ext uri="{FF2B5EF4-FFF2-40B4-BE49-F238E27FC236}">
                      <a16:creationId xmlns:a16="http://schemas.microsoft.com/office/drawing/2014/main" id="{1443F59E-6204-41C6-B5E6-C4FDDE813C08}"/>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 name="Gerader Verbinder 562">
                  <a:extLst>
                    <a:ext uri="{FF2B5EF4-FFF2-40B4-BE49-F238E27FC236}">
                      <a16:creationId xmlns:a16="http://schemas.microsoft.com/office/drawing/2014/main" id="{910A6E09-2FF9-749A-CD2D-7190640679E3}"/>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4" name="Gerader Verbinder 563">
                  <a:extLst>
                    <a:ext uri="{FF2B5EF4-FFF2-40B4-BE49-F238E27FC236}">
                      <a16:creationId xmlns:a16="http://schemas.microsoft.com/office/drawing/2014/main" id="{1110BD40-C227-0D9C-16C6-EA3CF6BC77A7}"/>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8" name="Gerader Verbinder 547">
                <a:extLst>
                  <a:ext uri="{FF2B5EF4-FFF2-40B4-BE49-F238E27FC236}">
                    <a16:creationId xmlns:a16="http://schemas.microsoft.com/office/drawing/2014/main" id="{AF35A331-09B0-BED9-F037-3F8F03B84E9D}"/>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7" name="Gruppieren 526">
              <a:extLst>
                <a:ext uri="{FF2B5EF4-FFF2-40B4-BE49-F238E27FC236}">
                  <a16:creationId xmlns:a16="http://schemas.microsoft.com/office/drawing/2014/main" id="{77DF654E-BC19-0C1E-8094-933080048B34}"/>
                </a:ext>
              </a:extLst>
            </p:cNvPr>
            <p:cNvGrpSpPr/>
            <p:nvPr/>
          </p:nvGrpSpPr>
          <p:grpSpPr>
            <a:xfrm>
              <a:off x="7227353" y="4382833"/>
              <a:ext cx="938809" cy="1525491"/>
              <a:chOff x="7227353" y="4382833"/>
              <a:chExt cx="938809" cy="1525491"/>
            </a:xfrm>
          </p:grpSpPr>
          <p:pic>
            <p:nvPicPr>
              <p:cNvPr id="543" name="Grafik 542" descr="Ein Bild, das draußen, Gebäude, Turm enthält.&#10;&#10;Automatisch generierte Beschreibung">
                <a:extLst>
                  <a:ext uri="{FF2B5EF4-FFF2-40B4-BE49-F238E27FC236}">
                    <a16:creationId xmlns:a16="http://schemas.microsoft.com/office/drawing/2014/main" id="{8D189A68-44F0-6B5B-FF6E-EB13B658EF5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544" name="Gerader Verbinder 543">
                <a:extLst>
                  <a:ext uri="{FF2B5EF4-FFF2-40B4-BE49-F238E27FC236}">
                    <a16:creationId xmlns:a16="http://schemas.microsoft.com/office/drawing/2014/main" id="{AC5E93DC-55EE-7C91-A0CC-DA1115CB75FF}"/>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5" name="Gerader Verbinder 544">
                <a:extLst>
                  <a:ext uri="{FF2B5EF4-FFF2-40B4-BE49-F238E27FC236}">
                    <a16:creationId xmlns:a16="http://schemas.microsoft.com/office/drawing/2014/main" id="{00BEBE4B-111E-9AB5-9B5E-3A08283B8699}"/>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Gerader Verbinder 545">
                <a:extLst>
                  <a:ext uri="{FF2B5EF4-FFF2-40B4-BE49-F238E27FC236}">
                    <a16:creationId xmlns:a16="http://schemas.microsoft.com/office/drawing/2014/main" id="{E7244E62-7590-B22D-4FB4-A8F8C1E86FF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8" name="Gruppieren 527">
              <a:extLst>
                <a:ext uri="{FF2B5EF4-FFF2-40B4-BE49-F238E27FC236}">
                  <a16:creationId xmlns:a16="http://schemas.microsoft.com/office/drawing/2014/main" id="{AB348CD8-E5D7-27EF-F137-1C7E111E2D46}"/>
                </a:ext>
              </a:extLst>
            </p:cNvPr>
            <p:cNvGrpSpPr/>
            <p:nvPr/>
          </p:nvGrpSpPr>
          <p:grpSpPr>
            <a:xfrm>
              <a:off x="1994556" y="4401527"/>
              <a:ext cx="6461051" cy="1520008"/>
              <a:chOff x="1994556" y="4401527"/>
              <a:chExt cx="6461051" cy="1520008"/>
            </a:xfrm>
          </p:grpSpPr>
          <p:grpSp>
            <p:nvGrpSpPr>
              <p:cNvPr id="529" name="Gruppieren 528">
                <a:extLst>
                  <a:ext uri="{FF2B5EF4-FFF2-40B4-BE49-F238E27FC236}">
                    <a16:creationId xmlns:a16="http://schemas.microsoft.com/office/drawing/2014/main" id="{358E9BDF-C535-9F3C-1EB5-462CB3C454C3}"/>
                  </a:ext>
                </a:extLst>
              </p:cNvPr>
              <p:cNvGrpSpPr/>
              <p:nvPr/>
            </p:nvGrpSpPr>
            <p:grpSpPr>
              <a:xfrm>
                <a:off x="1994556" y="4529453"/>
                <a:ext cx="6461051" cy="1392082"/>
                <a:chOff x="1994556" y="4529453"/>
                <a:chExt cx="6461051" cy="1392082"/>
              </a:xfrm>
            </p:grpSpPr>
            <p:cxnSp>
              <p:nvCxnSpPr>
                <p:cNvPr id="531" name="Gerade Verbindung mit Pfeil 530">
                  <a:extLst>
                    <a:ext uri="{FF2B5EF4-FFF2-40B4-BE49-F238E27FC236}">
                      <a16:creationId xmlns:a16="http://schemas.microsoft.com/office/drawing/2014/main" id="{0A6D92AB-CF93-9210-F554-3FA089053CCD}"/>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Gerade Verbindung mit Pfeil 531">
                  <a:extLst>
                    <a:ext uri="{FF2B5EF4-FFF2-40B4-BE49-F238E27FC236}">
                      <a16:creationId xmlns:a16="http://schemas.microsoft.com/office/drawing/2014/main" id="{B3576FFA-27CF-8223-9EB5-FBDB69B2FF0F}"/>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3" name="Gruppieren 532">
                  <a:extLst>
                    <a:ext uri="{FF2B5EF4-FFF2-40B4-BE49-F238E27FC236}">
                      <a16:creationId xmlns:a16="http://schemas.microsoft.com/office/drawing/2014/main" id="{69D5B5FA-DA9C-2887-C64F-B8827FA21162}"/>
                    </a:ext>
                  </a:extLst>
                </p:cNvPr>
                <p:cNvGrpSpPr/>
                <p:nvPr/>
              </p:nvGrpSpPr>
              <p:grpSpPr>
                <a:xfrm>
                  <a:off x="1994556" y="4529453"/>
                  <a:ext cx="6461051" cy="1392082"/>
                  <a:chOff x="1994556" y="4529453"/>
                  <a:chExt cx="6461051" cy="1392082"/>
                </a:xfrm>
              </p:grpSpPr>
              <p:cxnSp>
                <p:nvCxnSpPr>
                  <p:cNvPr id="534" name="Gerader Verbinder 533">
                    <a:extLst>
                      <a:ext uri="{FF2B5EF4-FFF2-40B4-BE49-F238E27FC236}">
                        <a16:creationId xmlns:a16="http://schemas.microsoft.com/office/drawing/2014/main" id="{15F8A5CE-F737-DAF4-38E9-1808CE8FB345}"/>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5" name="Gruppieren 534">
                    <a:extLst>
                      <a:ext uri="{FF2B5EF4-FFF2-40B4-BE49-F238E27FC236}">
                        <a16:creationId xmlns:a16="http://schemas.microsoft.com/office/drawing/2014/main" id="{2591C61D-2362-8F7A-BAF9-7865F963E5C1}"/>
                      </a:ext>
                    </a:extLst>
                  </p:cNvPr>
                  <p:cNvGrpSpPr/>
                  <p:nvPr/>
                </p:nvGrpSpPr>
                <p:grpSpPr>
                  <a:xfrm>
                    <a:off x="1994556" y="4529453"/>
                    <a:ext cx="6461051" cy="1392082"/>
                    <a:chOff x="1994556" y="4529453"/>
                    <a:chExt cx="6461051" cy="1392082"/>
                  </a:xfrm>
                </p:grpSpPr>
                <p:grpSp>
                  <p:nvGrpSpPr>
                    <p:cNvPr id="536" name="Gruppieren 535">
                      <a:extLst>
                        <a:ext uri="{FF2B5EF4-FFF2-40B4-BE49-F238E27FC236}">
                          <a16:creationId xmlns:a16="http://schemas.microsoft.com/office/drawing/2014/main" id="{2E086B75-919D-2AE1-AF3D-3723D636B662}"/>
                        </a:ext>
                      </a:extLst>
                    </p:cNvPr>
                    <p:cNvGrpSpPr/>
                    <p:nvPr/>
                  </p:nvGrpSpPr>
                  <p:grpSpPr>
                    <a:xfrm>
                      <a:off x="1994556" y="5623681"/>
                      <a:ext cx="6461051" cy="297854"/>
                      <a:chOff x="1994556" y="5680831"/>
                      <a:chExt cx="6461051" cy="297854"/>
                    </a:xfrm>
                  </p:grpSpPr>
                  <p:cxnSp>
                    <p:nvCxnSpPr>
                      <p:cNvPr id="541" name="Gerade Verbindung mit Pfeil 540">
                        <a:extLst>
                          <a:ext uri="{FF2B5EF4-FFF2-40B4-BE49-F238E27FC236}">
                            <a16:creationId xmlns:a16="http://schemas.microsoft.com/office/drawing/2014/main" id="{AFF3A98F-5A71-52F2-47F6-75EED22BF04D}"/>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Gerader Verbinder 541">
                        <a:extLst>
                          <a:ext uri="{FF2B5EF4-FFF2-40B4-BE49-F238E27FC236}">
                            <a16:creationId xmlns:a16="http://schemas.microsoft.com/office/drawing/2014/main" id="{88F94383-622F-FB70-EA82-8847B0E5AE3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7" name="Gruppieren 536">
                      <a:extLst>
                        <a:ext uri="{FF2B5EF4-FFF2-40B4-BE49-F238E27FC236}">
                          <a16:creationId xmlns:a16="http://schemas.microsoft.com/office/drawing/2014/main" id="{3F65929E-7F09-1B27-014B-2E129624ADE2}"/>
                        </a:ext>
                      </a:extLst>
                    </p:cNvPr>
                    <p:cNvGrpSpPr/>
                    <p:nvPr/>
                  </p:nvGrpSpPr>
                  <p:grpSpPr>
                    <a:xfrm>
                      <a:off x="4578635" y="4529453"/>
                      <a:ext cx="548792" cy="1370349"/>
                      <a:chOff x="4578635" y="4529453"/>
                      <a:chExt cx="548792" cy="1370349"/>
                    </a:xfrm>
                  </p:grpSpPr>
                  <p:pic>
                    <p:nvPicPr>
                      <p:cNvPr id="538" name="Grafik 537" descr="Ein Bild, das Himmel, draußen, Gebäude, Wolke enthält.&#10;&#10;Automatisch generierte Beschreibung">
                        <a:extLst>
                          <a:ext uri="{FF2B5EF4-FFF2-40B4-BE49-F238E27FC236}">
                            <a16:creationId xmlns:a16="http://schemas.microsoft.com/office/drawing/2014/main" id="{E882727C-39C5-2676-C17A-A4281A0EBD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539" name="Gerader Verbinder 538">
                        <a:extLst>
                          <a:ext uri="{FF2B5EF4-FFF2-40B4-BE49-F238E27FC236}">
                            <a16:creationId xmlns:a16="http://schemas.microsoft.com/office/drawing/2014/main" id="{61D4CE3C-BAB1-8551-E2AB-A1B4EB95692B}"/>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0" name="Gerader Verbinder 539">
                        <a:extLst>
                          <a:ext uri="{FF2B5EF4-FFF2-40B4-BE49-F238E27FC236}">
                            <a16:creationId xmlns:a16="http://schemas.microsoft.com/office/drawing/2014/main" id="{2E4FB5C3-E143-E68D-47E9-05D2D85C38D0}"/>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530" name="Gerader Verbinder 529">
                <a:extLst>
                  <a:ext uri="{FF2B5EF4-FFF2-40B4-BE49-F238E27FC236}">
                    <a16:creationId xmlns:a16="http://schemas.microsoft.com/office/drawing/2014/main" id="{60CED99C-2ADA-7651-16C1-478B3811ADED}"/>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80237"/>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ProSumer</a:t>
            </a:r>
            <a:r>
              <a:rPr lang="de-DE" altLang="de-DE" sz="1800" dirty="0">
                <a:solidFill>
                  <a:srgbClr val="00B050"/>
                </a:solidFill>
              </a:rPr>
              <a:t>-Konzept ist auch auf D und die EU hochskalierbar!</a:t>
            </a:r>
            <a:endParaRPr lang="de-DE" altLang="de-DE" sz="1800" i="1" dirty="0">
              <a:solidFill>
                <a:srgbClr val="00B050"/>
              </a:solidFill>
            </a:endParaRPr>
          </a:p>
        </p:txBody>
      </p:sp>
    </p:spTree>
    <p:extLst>
      <p:ext uri="{BB962C8B-B14F-4D97-AF65-F5344CB8AC3E}">
        <p14:creationId xmlns:p14="http://schemas.microsoft.com/office/powerpoint/2010/main" val="10942494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1000" fill="hold"/>
                                        <p:tgtEl>
                                          <p:spTgt spid="42"/>
                                        </p:tgtEl>
                                        <p:attrNameLst>
                                          <p:attrName>ppt_x</p:attrName>
                                        </p:attrNameLst>
                                      </p:cBhvr>
                                      <p:tavLst>
                                        <p:tav tm="0">
                                          <p:val>
                                            <p:strVal val="#ppt_x"/>
                                          </p:val>
                                        </p:tav>
                                        <p:tav tm="100000">
                                          <p:val>
                                            <p:strVal val="#ppt_x"/>
                                          </p:val>
                                        </p:tav>
                                      </p:tavLst>
                                    </p:anim>
                                    <p:anim calcmode="lin" valueType="num">
                                      <p:cBhvr additive="base">
                                        <p:cTn id="14"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ppt_x"/>
                                          </p:val>
                                        </p:tav>
                                        <p:tav tm="100000">
                                          <p:val>
                                            <p:strVal val="#ppt_x"/>
                                          </p:val>
                                        </p:tav>
                                      </p:tavLst>
                                    </p:anim>
                                    <p:anim calcmode="lin" valueType="num">
                                      <p:cBhvr additive="base">
                                        <p:cTn id="20" dur="10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1000" fill="hold"/>
                                        <p:tgtEl>
                                          <p:spTgt spid="55"/>
                                        </p:tgtEl>
                                        <p:attrNameLst>
                                          <p:attrName>ppt_x</p:attrName>
                                        </p:attrNameLst>
                                      </p:cBhvr>
                                      <p:tavLst>
                                        <p:tav tm="0">
                                          <p:val>
                                            <p:strVal val="#ppt_x"/>
                                          </p:val>
                                        </p:tav>
                                        <p:tav tm="100000">
                                          <p:val>
                                            <p:strVal val="#ppt_x"/>
                                          </p:val>
                                        </p:tav>
                                      </p:tavLst>
                                    </p:anim>
                                    <p:anim calcmode="lin" valueType="num">
                                      <p:cBhvr additive="base">
                                        <p:cTn id="26" dur="1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BA627B52-E4FB-4443-B5D1-0BA0BAAEEF49}"/>
              </a:ext>
            </a:extLst>
          </p:cNvPr>
          <p:cNvGrpSpPr/>
          <p:nvPr/>
        </p:nvGrpSpPr>
        <p:grpSpPr>
          <a:xfrm>
            <a:off x="48458" y="1211205"/>
            <a:ext cx="9809084" cy="4347098"/>
            <a:chOff x="48458" y="1211205"/>
            <a:chExt cx="9809084" cy="4347098"/>
          </a:xfrm>
        </p:grpSpPr>
        <p:sp>
          <p:nvSpPr>
            <p:cNvPr id="42002" name="Textfeld 14">
              <a:extLst>
                <a:ext uri="{FF2B5EF4-FFF2-40B4-BE49-F238E27FC236}">
                  <a16:creationId xmlns:a16="http://schemas.microsoft.com/office/drawing/2014/main" id="{A28428BE-0972-4FE2-BB85-0AAEC261A6D8}"/>
                </a:ext>
              </a:extLst>
            </p:cNvPr>
            <p:cNvSpPr txBox="1">
              <a:spLocks noChangeArrowheads="1"/>
            </p:cNvSpPr>
            <p:nvPr/>
          </p:nvSpPr>
          <p:spPr bwMode="auto">
            <a:xfrm>
              <a:off x="215663" y="4500010"/>
              <a:ext cx="659569"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3333FF"/>
                  </a:solidFill>
                </a:rPr>
                <a:t>Woche</a:t>
              </a:r>
            </a:p>
          </p:txBody>
        </p:sp>
        <p:pic>
          <p:nvPicPr>
            <p:cNvPr id="7" name="Grafik 6">
              <a:extLst>
                <a:ext uri="{FF2B5EF4-FFF2-40B4-BE49-F238E27FC236}">
                  <a16:creationId xmlns:a16="http://schemas.microsoft.com/office/drawing/2014/main" id="{F5FCB2EE-B5DB-4534-B1F1-B8722ED0ECF7}"/>
                </a:ext>
              </a:extLst>
            </p:cNvPr>
            <p:cNvPicPr>
              <a:picLocks noChangeAspect="1"/>
            </p:cNvPicPr>
            <p:nvPr/>
          </p:nvPicPr>
          <p:blipFill rotWithShape="1">
            <a:blip r:embed="rId3">
              <a:extLst>
                <a:ext uri="{28A0092B-C50C-407E-A947-70E740481C1C}">
                  <a14:useLocalDpi xmlns:a14="http://schemas.microsoft.com/office/drawing/2010/main" val="0"/>
                </a:ext>
              </a:extLst>
            </a:blip>
            <a:srcRect l="4922" t="15649" r="26481" b="52980"/>
            <a:stretch/>
          </p:blipFill>
          <p:spPr>
            <a:xfrm>
              <a:off x="147638" y="1275276"/>
              <a:ext cx="9610725" cy="3203408"/>
            </a:xfrm>
            <a:prstGeom prst="rect">
              <a:avLst/>
            </a:prstGeom>
          </p:spPr>
        </p:pic>
        <p:sp>
          <p:nvSpPr>
            <p:cNvPr id="42003" name="Textfeld 15">
              <a:extLst>
                <a:ext uri="{FF2B5EF4-FFF2-40B4-BE49-F238E27FC236}">
                  <a16:creationId xmlns:a16="http://schemas.microsoft.com/office/drawing/2014/main" id="{D03E9674-813D-46B5-8FBD-3D4B111BFD7B}"/>
                </a:ext>
              </a:extLst>
            </p:cNvPr>
            <p:cNvSpPr txBox="1">
              <a:spLocks noChangeArrowheads="1"/>
            </p:cNvSpPr>
            <p:nvPr/>
          </p:nvSpPr>
          <p:spPr bwMode="auto">
            <a:xfrm flipH="1">
              <a:off x="942630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52</a:t>
              </a:r>
            </a:p>
          </p:txBody>
        </p:sp>
        <p:sp>
          <p:nvSpPr>
            <p:cNvPr id="42004" name="Textfeld 16">
              <a:extLst>
                <a:ext uri="{FF2B5EF4-FFF2-40B4-BE49-F238E27FC236}">
                  <a16:creationId xmlns:a16="http://schemas.microsoft.com/office/drawing/2014/main" id="{06377B5F-BD9F-43C0-BF3E-6CDC5862F544}"/>
                </a:ext>
              </a:extLst>
            </p:cNvPr>
            <p:cNvSpPr txBox="1">
              <a:spLocks noChangeArrowheads="1"/>
            </p:cNvSpPr>
            <p:nvPr/>
          </p:nvSpPr>
          <p:spPr bwMode="auto">
            <a:xfrm flipH="1">
              <a:off x="77793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a:t>
              </a:r>
            </a:p>
          </p:txBody>
        </p:sp>
        <p:sp>
          <p:nvSpPr>
            <p:cNvPr id="29" name="Textfeld 1">
              <a:extLst>
                <a:ext uri="{FF2B5EF4-FFF2-40B4-BE49-F238E27FC236}">
                  <a16:creationId xmlns:a16="http://schemas.microsoft.com/office/drawing/2014/main" id="{B18A67AB-27C5-44A7-85F3-FD79390ABEE5}"/>
                </a:ext>
              </a:extLst>
            </p:cNvPr>
            <p:cNvSpPr txBox="1">
              <a:spLocks noChangeArrowheads="1"/>
            </p:cNvSpPr>
            <p:nvPr/>
          </p:nvSpPr>
          <p:spPr bwMode="auto">
            <a:xfrm>
              <a:off x="3666106" y="1211205"/>
              <a:ext cx="28071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b="1" dirty="0">
                  <a:solidFill>
                    <a:srgbClr val="3333FF"/>
                  </a:solidFill>
                </a:rPr>
                <a:t>Stromerzeugung in D 2018 </a:t>
              </a:r>
            </a:p>
          </p:txBody>
        </p:sp>
        <p:sp>
          <p:nvSpPr>
            <p:cNvPr id="42005" name="Text Box 5">
              <a:extLst>
                <a:ext uri="{FF2B5EF4-FFF2-40B4-BE49-F238E27FC236}">
                  <a16:creationId xmlns:a16="http://schemas.microsoft.com/office/drawing/2014/main" id="{1633F044-1366-400E-88D6-E7D84535E4D5}"/>
                </a:ext>
              </a:extLst>
            </p:cNvPr>
            <p:cNvSpPr txBox="1">
              <a:spLocks noChangeArrowheads="1"/>
            </p:cNvSpPr>
            <p:nvPr/>
          </p:nvSpPr>
          <p:spPr bwMode="auto">
            <a:xfrm>
              <a:off x="7061200" y="5373637"/>
              <a:ext cx="269716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12) Quellenliste, Fraunhofer ISE</a:t>
              </a:r>
              <a:endParaRPr lang="en-US" altLang="de-DE" sz="1200" dirty="0"/>
            </a:p>
          </p:txBody>
        </p:sp>
        <p:pic>
          <p:nvPicPr>
            <p:cNvPr id="26" name="Grafik 25">
              <a:extLst>
                <a:ext uri="{FF2B5EF4-FFF2-40B4-BE49-F238E27FC236}">
                  <a16:creationId xmlns:a16="http://schemas.microsoft.com/office/drawing/2014/main" id="{81053969-6F2D-47EF-919C-9844A9F2B3F8}"/>
                </a:ext>
              </a:extLst>
            </p:cNvPr>
            <p:cNvPicPr>
              <a:picLocks noChangeAspect="1"/>
            </p:cNvPicPr>
            <p:nvPr/>
          </p:nvPicPr>
          <p:blipFill rotWithShape="1">
            <a:blip r:embed="rId4">
              <a:extLst>
                <a:ext uri="{28A0092B-C50C-407E-A947-70E740481C1C}">
                  <a14:useLocalDpi xmlns:a14="http://schemas.microsoft.com/office/drawing/2010/main" val="0"/>
                </a:ext>
              </a:extLst>
            </a:blip>
            <a:srcRect l="4922" t="54118" r="26481" b="40136"/>
            <a:stretch/>
          </p:blipFill>
          <p:spPr>
            <a:xfrm>
              <a:off x="48458" y="4738682"/>
              <a:ext cx="9809084" cy="580951"/>
            </a:xfrm>
            <a:prstGeom prst="rect">
              <a:avLst/>
            </a:prstGeom>
          </p:spPr>
        </p:pic>
        <p:sp>
          <p:nvSpPr>
            <p:cNvPr id="44" name="Textfeld 16">
              <a:extLst>
                <a:ext uri="{FF2B5EF4-FFF2-40B4-BE49-F238E27FC236}">
                  <a16:creationId xmlns:a16="http://schemas.microsoft.com/office/drawing/2014/main" id="{0DE858FC-392D-4E8F-97D6-0334C6A0FB5D}"/>
                </a:ext>
              </a:extLst>
            </p:cNvPr>
            <p:cNvSpPr txBox="1">
              <a:spLocks noChangeArrowheads="1"/>
            </p:cNvSpPr>
            <p:nvPr/>
          </p:nvSpPr>
          <p:spPr bwMode="auto">
            <a:xfrm flipH="1">
              <a:off x="2334291"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10</a:t>
              </a:r>
            </a:p>
          </p:txBody>
        </p:sp>
        <p:sp>
          <p:nvSpPr>
            <p:cNvPr id="45" name="Textfeld 16">
              <a:extLst>
                <a:ext uri="{FF2B5EF4-FFF2-40B4-BE49-F238E27FC236}">
                  <a16:creationId xmlns:a16="http://schemas.microsoft.com/office/drawing/2014/main" id="{28494D30-76CB-4594-8D07-E2C35E09D5BB}"/>
                </a:ext>
              </a:extLst>
            </p:cNvPr>
            <p:cNvSpPr txBox="1">
              <a:spLocks noChangeArrowheads="1"/>
            </p:cNvSpPr>
            <p:nvPr/>
          </p:nvSpPr>
          <p:spPr bwMode="auto">
            <a:xfrm flipH="1">
              <a:off x="400918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20</a:t>
              </a:r>
            </a:p>
          </p:txBody>
        </p:sp>
        <p:sp>
          <p:nvSpPr>
            <p:cNvPr id="46" name="Textfeld 16">
              <a:extLst>
                <a:ext uri="{FF2B5EF4-FFF2-40B4-BE49-F238E27FC236}">
                  <a16:creationId xmlns:a16="http://schemas.microsoft.com/office/drawing/2014/main" id="{CB18834A-4D71-409F-979C-A7206EE29D6A}"/>
                </a:ext>
              </a:extLst>
            </p:cNvPr>
            <p:cNvSpPr txBox="1">
              <a:spLocks noChangeArrowheads="1"/>
            </p:cNvSpPr>
            <p:nvPr/>
          </p:nvSpPr>
          <p:spPr bwMode="auto">
            <a:xfrm flipH="1">
              <a:off x="5708434"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30</a:t>
              </a:r>
            </a:p>
          </p:txBody>
        </p:sp>
        <p:sp>
          <p:nvSpPr>
            <p:cNvPr id="47" name="Textfeld 16">
              <a:extLst>
                <a:ext uri="{FF2B5EF4-FFF2-40B4-BE49-F238E27FC236}">
                  <a16:creationId xmlns:a16="http://schemas.microsoft.com/office/drawing/2014/main" id="{1DBD923E-36CE-4B84-A440-72AD722A2EC8}"/>
                </a:ext>
              </a:extLst>
            </p:cNvPr>
            <p:cNvSpPr txBox="1">
              <a:spLocks noChangeArrowheads="1"/>
            </p:cNvSpPr>
            <p:nvPr/>
          </p:nvSpPr>
          <p:spPr bwMode="auto">
            <a:xfrm flipH="1">
              <a:off x="739301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40</a:t>
              </a:r>
            </a:p>
          </p:txBody>
        </p:sp>
        <p:sp>
          <p:nvSpPr>
            <p:cNvPr id="48" name="Textfeld 16">
              <a:extLst>
                <a:ext uri="{FF2B5EF4-FFF2-40B4-BE49-F238E27FC236}">
                  <a16:creationId xmlns:a16="http://schemas.microsoft.com/office/drawing/2014/main" id="{F8071364-CB2B-4F51-9071-DCACF3FB8739}"/>
                </a:ext>
              </a:extLst>
            </p:cNvPr>
            <p:cNvSpPr txBox="1">
              <a:spLocks noChangeArrowheads="1"/>
            </p:cNvSpPr>
            <p:nvPr/>
          </p:nvSpPr>
          <p:spPr bwMode="auto">
            <a:xfrm flipH="1">
              <a:off x="9084535"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50</a:t>
              </a:r>
            </a:p>
          </p:txBody>
        </p:sp>
      </p:grpSp>
      <p:sp>
        <p:nvSpPr>
          <p:cNvPr id="41987" name="Rectangle 4">
            <a:extLst>
              <a:ext uri="{FF2B5EF4-FFF2-40B4-BE49-F238E27FC236}">
                <a16:creationId xmlns:a16="http://schemas.microsoft.com/office/drawing/2014/main" id="{492A8789-B9B2-4E00-9DD2-F7EF441CD63A}"/>
              </a:ext>
            </a:extLst>
          </p:cNvPr>
          <p:cNvSpPr>
            <a:spLocks noChangeArrowheads="1"/>
          </p:cNvSpPr>
          <p:nvPr/>
        </p:nvSpPr>
        <p:spPr bwMode="auto">
          <a:xfrm>
            <a:off x="1050202" y="9525"/>
            <a:ext cx="870816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(1)</a:t>
            </a:r>
          </a:p>
          <a:p>
            <a:r>
              <a:rPr lang="de-DE" altLang="de-DE" sz="2000" dirty="0">
                <a:solidFill>
                  <a:schemeClr val="bg1"/>
                </a:solidFill>
              </a:rPr>
              <a:t>Quantifizierung der größten Dunkelflauten in den letzten Jahren</a:t>
            </a:r>
          </a:p>
        </p:txBody>
      </p:sp>
      <p:sp>
        <p:nvSpPr>
          <p:cNvPr id="22" name="Textfeld 1">
            <a:extLst>
              <a:ext uri="{FF2B5EF4-FFF2-40B4-BE49-F238E27FC236}">
                <a16:creationId xmlns:a16="http://schemas.microsoft.com/office/drawing/2014/main" id="{AB0464A5-A2B3-427C-860D-EF6FEA2C45D1}"/>
              </a:ext>
            </a:extLst>
          </p:cNvPr>
          <p:cNvSpPr txBox="1">
            <a:spLocks noChangeArrowheads="1"/>
          </p:cNvSpPr>
          <p:nvPr/>
        </p:nvSpPr>
        <p:spPr bwMode="auto">
          <a:xfrm>
            <a:off x="698499" y="781696"/>
            <a:ext cx="8991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Gibt es sogenannte „Dunkelflauten“ und wie relevant sind sie für die Versorgungssicherheit?</a:t>
            </a:r>
          </a:p>
        </p:txBody>
      </p:sp>
      <p:grpSp>
        <p:nvGrpSpPr>
          <p:cNvPr id="11" name="Gruppieren 10">
            <a:extLst>
              <a:ext uri="{FF2B5EF4-FFF2-40B4-BE49-F238E27FC236}">
                <a16:creationId xmlns:a16="http://schemas.microsoft.com/office/drawing/2014/main" id="{364973CD-8164-47F4-B061-682A7EA959FD}"/>
              </a:ext>
            </a:extLst>
          </p:cNvPr>
          <p:cNvGrpSpPr/>
          <p:nvPr/>
        </p:nvGrpSpPr>
        <p:grpSpPr>
          <a:xfrm>
            <a:off x="451578" y="1131662"/>
            <a:ext cx="6429056" cy="4556167"/>
            <a:chOff x="451578" y="1131662"/>
            <a:chExt cx="6429056" cy="4556167"/>
          </a:xfrm>
        </p:grpSpPr>
        <p:sp>
          <p:nvSpPr>
            <p:cNvPr id="27" name="Textfeld 17">
              <a:extLst>
                <a:ext uri="{FF2B5EF4-FFF2-40B4-BE49-F238E27FC236}">
                  <a16:creationId xmlns:a16="http://schemas.microsoft.com/office/drawing/2014/main" id="{915D0C53-777C-478C-8FE6-ED663FE426BE}"/>
                </a:ext>
              </a:extLst>
            </p:cNvPr>
            <p:cNvSpPr txBox="1">
              <a:spLocks noChangeArrowheads="1"/>
            </p:cNvSpPr>
            <p:nvPr/>
          </p:nvSpPr>
          <p:spPr bwMode="auto">
            <a:xfrm flipH="1">
              <a:off x="1576528" y="4500011"/>
              <a:ext cx="354202"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6</a:t>
              </a:r>
            </a:p>
          </p:txBody>
        </p:sp>
        <p:sp>
          <p:nvSpPr>
            <p:cNvPr id="30" name="Textfeld 19">
              <a:extLst>
                <a:ext uri="{FF2B5EF4-FFF2-40B4-BE49-F238E27FC236}">
                  <a16:creationId xmlns:a16="http://schemas.microsoft.com/office/drawing/2014/main" id="{E6FF5625-DAB6-4278-9D1F-0C83FFDCF380}"/>
                </a:ext>
              </a:extLst>
            </p:cNvPr>
            <p:cNvSpPr txBox="1">
              <a:spLocks noChangeArrowheads="1"/>
            </p:cNvSpPr>
            <p:nvPr/>
          </p:nvSpPr>
          <p:spPr bwMode="auto">
            <a:xfrm>
              <a:off x="1576528" y="1131662"/>
              <a:ext cx="623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10,37</a:t>
              </a:r>
            </a:p>
          </p:txBody>
        </p:sp>
        <p:sp>
          <p:nvSpPr>
            <p:cNvPr id="31" name="Textfeld 18">
              <a:extLst>
                <a:ext uri="{FF2B5EF4-FFF2-40B4-BE49-F238E27FC236}">
                  <a16:creationId xmlns:a16="http://schemas.microsoft.com/office/drawing/2014/main" id="{73757CE3-CF01-4B5D-94D6-8CD5E9EAEE24}"/>
                </a:ext>
              </a:extLst>
            </p:cNvPr>
            <p:cNvSpPr txBox="1">
              <a:spLocks noChangeArrowheads="1"/>
            </p:cNvSpPr>
            <p:nvPr/>
          </p:nvSpPr>
          <p:spPr bwMode="auto">
            <a:xfrm>
              <a:off x="1552407" y="3203441"/>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3,24</a:t>
              </a:r>
            </a:p>
          </p:txBody>
        </p:sp>
        <p:sp>
          <p:nvSpPr>
            <p:cNvPr id="23" name="Textfeld 1">
              <a:extLst>
                <a:ext uri="{FF2B5EF4-FFF2-40B4-BE49-F238E27FC236}">
                  <a16:creationId xmlns:a16="http://schemas.microsoft.com/office/drawing/2014/main" id="{03B23086-A160-4B51-8356-9184FFE11F92}"/>
                </a:ext>
              </a:extLst>
            </p:cNvPr>
            <p:cNvSpPr txBox="1">
              <a:spLocks noChangeArrowheads="1"/>
            </p:cNvSpPr>
            <p:nvPr/>
          </p:nvSpPr>
          <p:spPr bwMode="auto">
            <a:xfrm>
              <a:off x="451578" y="5349275"/>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err="1">
                  <a:solidFill>
                    <a:srgbClr val="FF0000"/>
                  </a:solidFill>
                </a:rPr>
                <a:t>worst</a:t>
              </a:r>
              <a:r>
                <a:rPr lang="de-DE" altLang="de-DE" sz="1600" dirty="0">
                  <a:solidFill>
                    <a:srgbClr val="FF0000"/>
                  </a:solidFill>
                </a:rPr>
                <a:t>-</a:t>
              </a:r>
              <a:r>
                <a:rPr lang="de-DE" altLang="de-DE" sz="1600" dirty="0" err="1">
                  <a:solidFill>
                    <a:srgbClr val="FF0000"/>
                  </a:solidFill>
                </a:rPr>
                <a:t>case</a:t>
              </a:r>
              <a:r>
                <a:rPr lang="de-DE" altLang="de-DE" sz="1600" dirty="0">
                  <a:solidFill>
                    <a:srgbClr val="FF0000"/>
                  </a:solidFill>
                </a:rPr>
                <a:t>-Betrachtung KW  6: 10,37 - 3,24 = 7,13 TWh  </a:t>
              </a:r>
            </a:p>
          </p:txBody>
        </p:sp>
      </p:grpSp>
      <p:grpSp>
        <p:nvGrpSpPr>
          <p:cNvPr id="12" name="Gruppieren 11">
            <a:extLst>
              <a:ext uri="{FF2B5EF4-FFF2-40B4-BE49-F238E27FC236}">
                <a16:creationId xmlns:a16="http://schemas.microsoft.com/office/drawing/2014/main" id="{E55E4F64-AA70-4F5C-878B-A90BDEA695BA}"/>
              </a:ext>
            </a:extLst>
          </p:cNvPr>
          <p:cNvGrpSpPr/>
          <p:nvPr/>
        </p:nvGrpSpPr>
        <p:grpSpPr>
          <a:xfrm>
            <a:off x="451578" y="1294616"/>
            <a:ext cx="7732123" cy="4736885"/>
            <a:chOff x="451578" y="1294616"/>
            <a:chExt cx="7732123" cy="4736885"/>
          </a:xfrm>
        </p:grpSpPr>
        <p:sp>
          <p:nvSpPr>
            <p:cNvPr id="41991" name="Textfeld 17">
              <a:extLst>
                <a:ext uri="{FF2B5EF4-FFF2-40B4-BE49-F238E27FC236}">
                  <a16:creationId xmlns:a16="http://schemas.microsoft.com/office/drawing/2014/main" id="{537C938A-AF25-4598-AE51-902A3B5DD455}"/>
                </a:ext>
              </a:extLst>
            </p:cNvPr>
            <p:cNvSpPr txBox="1">
              <a:spLocks noChangeArrowheads="1"/>
            </p:cNvSpPr>
            <p:nvPr/>
          </p:nvSpPr>
          <p:spPr bwMode="auto">
            <a:xfrm flipH="1">
              <a:off x="7684388" y="4500011"/>
              <a:ext cx="3542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42</a:t>
              </a:r>
            </a:p>
          </p:txBody>
        </p:sp>
        <p:sp>
          <p:nvSpPr>
            <p:cNvPr id="41993" name="Textfeld 19">
              <a:extLst>
                <a:ext uri="{FF2B5EF4-FFF2-40B4-BE49-F238E27FC236}">
                  <a16:creationId xmlns:a16="http://schemas.microsoft.com/office/drawing/2014/main" id="{4253A928-7F77-4CB0-B739-A254569074CF}"/>
                </a:ext>
              </a:extLst>
            </p:cNvPr>
            <p:cNvSpPr txBox="1">
              <a:spLocks noChangeArrowheads="1"/>
            </p:cNvSpPr>
            <p:nvPr/>
          </p:nvSpPr>
          <p:spPr bwMode="auto">
            <a:xfrm>
              <a:off x="7692042" y="1294616"/>
              <a:ext cx="491659"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9,54</a:t>
              </a:r>
            </a:p>
          </p:txBody>
        </p:sp>
        <p:sp>
          <p:nvSpPr>
            <p:cNvPr id="41992" name="Textfeld 18">
              <a:extLst>
                <a:ext uri="{FF2B5EF4-FFF2-40B4-BE49-F238E27FC236}">
                  <a16:creationId xmlns:a16="http://schemas.microsoft.com/office/drawing/2014/main" id="{B109DF4E-DB90-45C9-8C0F-015723D7898B}"/>
                </a:ext>
              </a:extLst>
            </p:cNvPr>
            <p:cNvSpPr txBox="1">
              <a:spLocks noChangeArrowheads="1"/>
            </p:cNvSpPr>
            <p:nvPr/>
          </p:nvSpPr>
          <p:spPr bwMode="auto">
            <a:xfrm>
              <a:off x="7619618" y="3397795"/>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2,66</a:t>
              </a:r>
            </a:p>
          </p:txBody>
        </p:sp>
        <p:sp>
          <p:nvSpPr>
            <p:cNvPr id="32" name="Textfeld 1">
              <a:extLst>
                <a:ext uri="{FF2B5EF4-FFF2-40B4-BE49-F238E27FC236}">
                  <a16:creationId xmlns:a16="http://schemas.microsoft.com/office/drawing/2014/main" id="{74C243D3-E648-4A8C-8B80-9AD11BC69EDD}"/>
                </a:ext>
              </a:extLst>
            </p:cNvPr>
            <p:cNvSpPr txBox="1">
              <a:spLocks noChangeArrowheads="1"/>
            </p:cNvSpPr>
            <p:nvPr/>
          </p:nvSpPr>
          <p:spPr bwMode="auto">
            <a:xfrm>
              <a:off x="451578" y="5692947"/>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FF0000"/>
                  </a:solidFill>
                </a:rPr>
                <a:t>                                      KW 42:  9,54 - 2,66 = 6,88 TWh  </a:t>
              </a:r>
            </a:p>
          </p:txBody>
        </p:sp>
      </p:grpSp>
      <p:sp>
        <p:nvSpPr>
          <p:cNvPr id="5" name="Rectangle 4">
            <a:extLst>
              <a:ext uri="{FF2B5EF4-FFF2-40B4-BE49-F238E27FC236}">
                <a16:creationId xmlns:a16="http://schemas.microsoft.com/office/drawing/2014/main" id="{58728168-28DA-4367-8FF8-4C78505819A1}"/>
              </a:ext>
            </a:extLst>
          </p:cNvPr>
          <p:cNvSpPr>
            <a:spLocks noChangeArrowheads="1"/>
          </p:cNvSpPr>
          <p:nvPr/>
        </p:nvSpPr>
        <p:spPr bwMode="auto">
          <a:xfrm>
            <a:off x="0" y="6067660"/>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Es gibt keine anhaltenden Dunkelflauten!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328738" y="9525"/>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(2)</a:t>
            </a:r>
          </a:p>
          <a:p>
            <a:r>
              <a:rPr lang="de-DE" altLang="de-DE" sz="2000" dirty="0">
                <a:solidFill>
                  <a:schemeClr val="bg1"/>
                </a:solidFill>
              </a:rPr>
              <a:t>Relevanz und Lösung</a:t>
            </a:r>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585395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Mögliche Dunkelflauten werden mit dem neuen Energiesystem beherrscht!</a:t>
            </a:r>
            <a:endParaRPr lang="de-DE" altLang="de-DE" sz="1400" dirty="0">
              <a:solidFill>
                <a:srgbClr val="00B050"/>
              </a:solidFill>
            </a:endParaRPr>
          </a:p>
        </p:txBody>
      </p:sp>
      <p:sp>
        <p:nvSpPr>
          <p:cNvPr id="8" name="Textfeld 1">
            <a:extLst>
              <a:ext uri="{FF2B5EF4-FFF2-40B4-BE49-F238E27FC236}">
                <a16:creationId xmlns:a16="http://schemas.microsoft.com/office/drawing/2014/main" id="{703337EE-E730-4BE8-9420-A379826DDA4E}"/>
              </a:ext>
            </a:extLst>
          </p:cNvPr>
          <p:cNvSpPr txBox="1">
            <a:spLocks noChangeArrowheads="1"/>
          </p:cNvSpPr>
          <p:nvPr/>
        </p:nvSpPr>
        <p:spPr bwMode="auto">
          <a:xfrm>
            <a:off x="698500" y="1123125"/>
            <a:ext cx="874426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Eine Wochenanalyse der letzten 5 Energie-Jahre durch ISE e.V. beim Strombedarf (siehe Internetseite „</a:t>
            </a:r>
            <a:r>
              <a:rPr lang="de-DE" altLang="de-DE" sz="1600" dirty="0" err="1">
                <a:solidFill>
                  <a:srgbClr val="3333FF"/>
                </a:solidFill>
              </a:rPr>
              <a:t>EnergyCharts</a:t>
            </a:r>
            <a:r>
              <a:rPr lang="de-DE" altLang="de-DE" sz="1600" dirty="0">
                <a:solidFill>
                  <a:srgbClr val="3333FF"/>
                </a:solidFill>
              </a:rPr>
              <a:t>“ des Fraunhofer-Instituts ISE) zeigt, dass in einer </a:t>
            </a:r>
            <a:r>
              <a:rPr lang="de-DE" altLang="de-DE" sz="1600" dirty="0" err="1">
                <a:solidFill>
                  <a:srgbClr val="3333FF"/>
                </a:solidFill>
              </a:rPr>
              <a:t>worst</a:t>
            </a:r>
            <a:r>
              <a:rPr lang="de-DE" altLang="de-DE" sz="1600" dirty="0">
                <a:solidFill>
                  <a:srgbClr val="3333FF"/>
                </a:solidFill>
              </a:rPr>
              <a:t>-</a:t>
            </a:r>
            <a:r>
              <a:rPr lang="de-DE" altLang="de-DE" sz="1600" dirty="0" err="1">
                <a:solidFill>
                  <a:srgbClr val="3333FF"/>
                </a:solidFill>
              </a:rPr>
              <a:t>case</a:t>
            </a:r>
            <a:r>
              <a:rPr lang="de-DE" altLang="de-DE" sz="1600" dirty="0">
                <a:solidFill>
                  <a:srgbClr val="3333FF"/>
                </a:solidFill>
              </a:rPr>
              <a:t>-Betrachtung an jeweils 2 Wochen im Jahr ca. 7 TWh pro Woche zusätzliche Energie in 2018 zur Kompensation der „Dunkelflaute“ benötigt worden wäre. Hier ist anzumerken, dass der Anteil der EE am Strom in 2018 bei nur 38,7 % lag! Wenn in 2040 der Gesamtenergiebedarf durch EE bilanziell gedeckt wird, wird die Lücke deutlich kleiner sein! </a:t>
            </a:r>
          </a:p>
          <a:p>
            <a:r>
              <a:rPr lang="de-DE" altLang="de-DE" sz="1600" dirty="0">
                <a:solidFill>
                  <a:srgbClr val="3333FF"/>
                </a:solidFill>
              </a:rPr>
              <a:t>Fazit: </a:t>
            </a:r>
            <a:r>
              <a:rPr lang="de-DE" altLang="de-DE" sz="1600" b="1" dirty="0">
                <a:solidFill>
                  <a:srgbClr val="3333FF"/>
                </a:solidFill>
              </a:rPr>
              <a:t>Es gibt keine mehrwöchigen „Dunkelflauten“!</a:t>
            </a:r>
          </a:p>
        </p:txBody>
      </p:sp>
      <p:sp>
        <p:nvSpPr>
          <p:cNvPr id="9" name="Textfeld 1">
            <a:extLst>
              <a:ext uri="{FF2B5EF4-FFF2-40B4-BE49-F238E27FC236}">
                <a16:creationId xmlns:a16="http://schemas.microsoft.com/office/drawing/2014/main" id="{F74CCCDB-D290-4186-B657-B82C3A6FEBE5}"/>
              </a:ext>
            </a:extLst>
          </p:cNvPr>
          <p:cNvSpPr txBox="1">
            <a:spLocks noChangeArrowheads="1"/>
          </p:cNvSpPr>
          <p:nvPr/>
        </p:nvSpPr>
        <p:spPr bwMode="auto">
          <a:xfrm>
            <a:off x="698500" y="4220931"/>
            <a:ext cx="88529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Unser Vorschlag ist, dass neben dem Einsatz von </a:t>
            </a:r>
            <a:r>
              <a:rPr lang="de-DE" altLang="de-DE" sz="1600" dirty="0" err="1">
                <a:solidFill>
                  <a:srgbClr val="3333FF"/>
                </a:solidFill>
              </a:rPr>
              <a:t>GuD</a:t>
            </a:r>
            <a:r>
              <a:rPr lang="de-DE" altLang="de-DE" sz="1600" dirty="0">
                <a:solidFill>
                  <a:srgbClr val="3333FF"/>
                </a:solidFill>
              </a:rPr>
              <a:t>-Kraftwerken, die mit gespeichertem klimaneutralen Bio-Methan aus dem Gasspeichersystem auch z.B. auf Wasser-Energie aus Skandinavien (z.B. </a:t>
            </a:r>
            <a:r>
              <a:rPr lang="de-DE" altLang="de-DE" sz="1600" dirty="0" err="1">
                <a:solidFill>
                  <a:srgbClr val="3333FF"/>
                </a:solidFill>
              </a:rPr>
              <a:t>NordLink</a:t>
            </a:r>
            <a:r>
              <a:rPr lang="de-DE" altLang="de-DE" sz="1600" dirty="0">
                <a:solidFill>
                  <a:srgbClr val="3333FF"/>
                </a:solidFill>
              </a:rPr>
              <a:t>) zugegriffen werden kann.</a:t>
            </a:r>
            <a:br>
              <a:rPr lang="de-DE" altLang="de-DE" sz="1600" dirty="0">
                <a:solidFill>
                  <a:srgbClr val="3333FF"/>
                </a:solidFill>
              </a:rPr>
            </a:br>
            <a:r>
              <a:rPr lang="de-DE" altLang="de-DE" sz="1600" dirty="0">
                <a:solidFill>
                  <a:srgbClr val="3333FF"/>
                </a:solidFill>
              </a:rPr>
              <a:t>Wir setzen auf die Vielfalt der Möglichkeiten zur Lückenfüllung.</a:t>
            </a:r>
          </a:p>
        </p:txBody>
      </p:sp>
      <p:grpSp>
        <p:nvGrpSpPr>
          <p:cNvPr id="3" name="Gruppieren 2">
            <a:extLst>
              <a:ext uri="{FF2B5EF4-FFF2-40B4-BE49-F238E27FC236}">
                <a16:creationId xmlns:a16="http://schemas.microsoft.com/office/drawing/2014/main" id="{5FE0ADAD-51EB-45F0-984A-44E47294E08D}"/>
              </a:ext>
            </a:extLst>
          </p:cNvPr>
          <p:cNvGrpSpPr/>
          <p:nvPr/>
        </p:nvGrpSpPr>
        <p:grpSpPr>
          <a:xfrm>
            <a:off x="698500" y="3080349"/>
            <a:ext cx="8731978" cy="1077218"/>
            <a:chOff x="698500" y="3080349"/>
            <a:chExt cx="8731978" cy="1077218"/>
          </a:xfrm>
        </p:grpSpPr>
        <p:sp>
          <p:nvSpPr>
            <p:cNvPr id="6" name="Textfeld 1">
              <a:extLst>
                <a:ext uri="{FF2B5EF4-FFF2-40B4-BE49-F238E27FC236}">
                  <a16:creationId xmlns:a16="http://schemas.microsoft.com/office/drawing/2014/main" id="{4F5B76A0-0D99-4E64-846F-17D3E09E947A}"/>
                </a:ext>
              </a:extLst>
            </p:cNvPr>
            <p:cNvSpPr txBox="1">
              <a:spLocks noChangeArrowheads="1"/>
            </p:cNvSpPr>
            <p:nvPr/>
          </p:nvSpPr>
          <p:spPr bwMode="auto">
            <a:xfrm>
              <a:off x="698500" y="3080349"/>
              <a:ext cx="850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Auch die Dokumentation des </a:t>
              </a:r>
              <a:r>
                <a:rPr lang="de-DE" sz="1600" dirty="0">
                  <a:solidFill>
                    <a:srgbClr val="3333FF"/>
                  </a:solidFill>
                </a:rPr>
                <a:t>Wissenschaftlichen Dienstes des Deutschen Bundestages </a:t>
              </a:r>
              <a:r>
                <a:rPr lang="de-DE" altLang="de-DE" sz="1600" dirty="0">
                  <a:solidFill>
                    <a:srgbClr val="3333FF"/>
                  </a:solidFill>
                </a:rPr>
                <a:t>„</a:t>
              </a:r>
              <a:r>
                <a:rPr lang="de-DE" sz="1600" dirty="0">
                  <a:solidFill>
                    <a:srgbClr val="3333FF"/>
                  </a:solidFill>
                </a:rPr>
                <a:t>Sicherstellung der Stromversorgung bei Dunkelflauten“ zeigt auf, dass im Mittel nicht mit mehr als zwei Wochen „kalte Dunkelflaute“ pro Jahr gerechnet werden muss. Hierzu sind weitere Studien in Arbeit. </a:t>
              </a:r>
              <a:endParaRPr lang="de-DE" altLang="de-DE" sz="1600" dirty="0">
                <a:solidFill>
                  <a:srgbClr val="3333FF"/>
                </a:solidFill>
              </a:endParaRPr>
            </a:p>
          </p:txBody>
        </p:sp>
        <p:sp>
          <p:nvSpPr>
            <p:cNvPr id="2" name="Textfeld 1">
              <a:extLst>
                <a:ext uri="{FF2B5EF4-FFF2-40B4-BE49-F238E27FC236}">
                  <a16:creationId xmlns:a16="http://schemas.microsoft.com/office/drawing/2014/main" id="{22EED8B3-1580-402B-9B8B-0452FD4B03B0}"/>
                </a:ext>
              </a:extLst>
            </p:cNvPr>
            <p:cNvSpPr txBox="1"/>
            <p:nvPr/>
          </p:nvSpPr>
          <p:spPr>
            <a:xfrm>
              <a:off x="9061466" y="3161284"/>
              <a:ext cx="369012" cy="246221"/>
            </a:xfrm>
            <a:prstGeom prst="rect">
              <a:avLst/>
            </a:prstGeom>
            <a:noFill/>
          </p:spPr>
          <p:txBody>
            <a:bodyPr wrap="none" rtlCol="0">
              <a:spAutoFit/>
            </a:bodyPr>
            <a:lstStyle/>
            <a:p>
              <a:r>
                <a:rPr lang="de-DE" sz="1000" dirty="0"/>
                <a:t>13)</a:t>
              </a:r>
            </a:p>
          </p:txBody>
        </p:sp>
      </p:grpSp>
      <p:sp>
        <p:nvSpPr>
          <p:cNvPr id="10" name="Text Box 5">
            <a:extLst>
              <a:ext uri="{FF2B5EF4-FFF2-40B4-BE49-F238E27FC236}">
                <a16:creationId xmlns:a16="http://schemas.microsoft.com/office/drawing/2014/main" id="{E7AA5F82-4C8C-4D2D-BCEA-32732271D626}"/>
              </a:ext>
            </a:extLst>
          </p:cNvPr>
          <p:cNvSpPr txBox="1">
            <a:spLocks noChangeArrowheads="1"/>
          </p:cNvSpPr>
          <p:nvPr/>
        </p:nvSpPr>
        <p:spPr bwMode="auto">
          <a:xfrm>
            <a:off x="7213796" y="5605925"/>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x) Quellenliste,</a:t>
            </a:r>
            <a:r>
              <a:rPr lang="de-DE" altLang="de-DE" sz="1200" b="1" dirty="0"/>
              <a:t> </a:t>
            </a:r>
            <a:r>
              <a:rPr lang="de-DE" altLang="de-DE" sz="1200" dirty="0"/>
              <a:t>ISE e.V.</a:t>
            </a:r>
            <a:endParaRPr lang="en-US" altLang="de-DE" sz="1200" dirty="0"/>
          </a:p>
        </p:txBody>
      </p:sp>
      <p:sp>
        <p:nvSpPr>
          <p:cNvPr id="11" name="Textfeld 10">
            <a:extLst>
              <a:ext uri="{FF2B5EF4-FFF2-40B4-BE49-F238E27FC236}">
                <a16:creationId xmlns:a16="http://schemas.microsoft.com/office/drawing/2014/main" id="{EF9D7BF0-D726-41C6-B73D-0D07ABA24BEB}"/>
              </a:ext>
            </a:extLst>
          </p:cNvPr>
          <p:cNvSpPr txBox="1"/>
          <p:nvPr/>
        </p:nvSpPr>
        <p:spPr>
          <a:xfrm>
            <a:off x="9061466" y="1186965"/>
            <a:ext cx="369012" cy="246221"/>
          </a:xfrm>
          <a:prstGeom prst="rect">
            <a:avLst/>
          </a:prstGeom>
          <a:noFill/>
        </p:spPr>
        <p:txBody>
          <a:bodyPr wrap="none" rtlCol="0">
            <a:spAutoFit/>
          </a:bodyPr>
          <a:lstStyle/>
          <a:p>
            <a:r>
              <a:rPr lang="de-DE" sz="1000" dirty="0"/>
              <a:t>12)</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34894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(1)</a:t>
            </a:r>
          </a:p>
          <a:p>
            <a:pPr>
              <a:buFontTx/>
              <a:buNone/>
            </a:pPr>
            <a:r>
              <a:rPr lang="de-DE" altLang="de-DE" sz="2000" dirty="0">
                <a:solidFill>
                  <a:schemeClr val="bg1"/>
                </a:solidFill>
              </a:rPr>
              <a:t>Grundsätzliches</a:t>
            </a:r>
          </a:p>
        </p:txBody>
      </p:sp>
      <p:sp>
        <p:nvSpPr>
          <p:cNvPr id="10" name="Textfeld 9">
            <a:extLst>
              <a:ext uri="{FF2B5EF4-FFF2-40B4-BE49-F238E27FC236}">
                <a16:creationId xmlns:a16="http://schemas.microsoft.com/office/drawing/2014/main" id="{A52B3FB8-7D5D-CC2A-16AF-583CC28558A7}"/>
              </a:ext>
            </a:extLst>
          </p:cNvPr>
          <p:cNvSpPr txBox="1"/>
          <p:nvPr/>
        </p:nvSpPr>
        <p:spPr>
          <a:xfrm>
            <a:off x="301451" y="859978"/>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Wegen der </a:t>
            </a:r>
            <a:r>
              <a:rPr lang="de-DE" sz="1600" b="1" dirty="0">
                <a:solidFill>
                  <a:srgbClr val="3333FF"/>
                </a:solidFill>
              </a:rPr>
              <a:t>Volatilität der EE </a:t>
            </a:r>
            <a:r>
              <a:rPr lang="de-DE" sz="1600" dirty="0">
                <a:solidFill>
                  <a:srgbClr val="3333FF"/>
                </a:solidFill>
              </a:rPr>
              <a:t>ist ein </a:t>
            </a:r>
            <a:r>
              <a:rPr lang="de-DE" sz="1600" b="1" dirty="0">
                <a:solidFill>
                  <a:srgbClr val="3333FF"/>
                </a:solidFill>
              </a:rPr>
              <a:t>dynamischer Energieausgleich mit entsprechenden Energiespeichern</a:t>
            </a:r>
            <a:r>
              <a:rPr lang="de-DE" sz="1600" dirty="0">
                <a:solidFill>
                  <a:srgbClr val="3333FF"/>
                </a:solidFill>
              </a:rPr>
              <a:t> erforderlich.</a:t>
            </a:r>
          </a:p>
        </p:txBody>
      </p:sp>
      <p:grpSp>
        <p:nvGrpSpPr>
          <p:cNvPr id="17431" name="Gruppieren 17430">
            <a:extLst>
              <a:ext uri="{FF2B5EF4-FFF2-40B4-BE49-F238E27FC236}">
                <a16:creationId xmlns:a16="http://schemas.microsoft.com/office/drawing/2014/main" id="{79B20A2E-BE00-9239-B68F-0A5796E0A2A0}"/>
              </a:ext>
            </a:extLst>
          </p:cNvPr>
          <p:cNvGrpSpPr/>
          <p:nvPr/>
        </p:nvGrpSpPr>
        <p:grpSpPr>
          <a:xfrm>
            <a:off x="301450" y="1575211"/>
            <a:ext cx="9236880" cy="3002283"/>
            <a:chOff x="301450" y="1575211"/>
            <a:chExt cx="9236880" cy="3002283"/>
          </a:xfrm>
        </p:grpSpPr>
        <p:sp>
          <p:nvSpPr>
            <p:cNvPr id="12" name="Textfeld 11">
              <a:extLst>
                <a:ext uri="{FF2B5EF4-FFF2-40B4-BE49-F238E27FC236}">
                  <a16:creationId xmlns:a16="http://schemas.microsoft.com/office/drawing/2014/main" id="{D8753833-4307-7FEF-8132-AA8BF9F7B6E9}"/>
                </a:ext>
              </a:extLst>
            </p:cNvPr>
            <p:cNvSpPr txBox="1"/>
            <p:nvPr/>
          </p:nvSpPr>
          <p:spPr>
            <a:xfrm>
              <a:off x="301450" y="1575211"/>
              <a:ext cx="5316449"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 </a:t>
              </a:r>
              <a:r>
                <a:rPr lang="de-DE" sz="1600" b="1" dirty="0">
                  <a:solidFill>
                    <a:srgbClr val="3333FF"/>
                  </a:solidFill>
                </a:rPr>
                <a:t>Energiewabensystem ist die Basis für Autarkie und Energieausgleich.</a:t>
              </a:r>
              <a:br>
                <a:rPr lang="de-DE" sz="1600" b="1" dirty="0">
                  <a:solidFill>
                    <a:srgbClr val="3333FF"/>
                  </a:solidFill>
                </a:rPr>
              </a:br>
              <a:r>
                <a:rPr lang="de-DE" sz="1600" dirty="0">
                  <a:solidFill>
                    <a:srgbClr val="3333FF"/>
                  </a:solidFill>
                </a:rPr>
                <a:t>Die </a:t>
              </a:r>
              <a:r>
                <a:rPr lang="de-DE" sz="1600" b="1" dirty="0">
                  <a:solidFill>
                    <a:srgbClr val="3333FF"/>
                  </a:solidFill>
                </a:rPr>
                <a:t>kleinste Wabenzelle </a:t>
              </a:r>
              <a:r>
                <a:rPr lang="de-DE" sz="1600" dirty="0">
                  <a:solidFill>
                    <a:srgbClr val="3333FF"/>
                  </a:solidFill>
                </a:rPr>
                <a:t>- das Einfamilienhaus - </a:t>
              </a:r>
              <a:br>
                <a:rPr lang="de-DE" sz="1600" dirty="0">
                  <a:solidFill>
                    <a:srgbClr val="3333FF"/>
                  </a:solidFill>
                </a:rPr>
              </a:br>
              <a:r>
                <a:rPr lang="de-DE" sz="1600" dirty="0">
                  <a:solidFill>
                    <a:srgbClr val="3333FF"/>
                  </a:solidFill>
                </a:rPr>
                <a:t>k</a:t>
              </a:r>
              <a:r>
                <a:rPr lang="de-DE" sz="1600" b="1" dirty="0">
                  <a:solidFill>
                    <a:srgbClr val="3333FF"/>
                  </a:solidFill>
                </a:rPr>
                <a:t>ann</a:t>
              </a:r>
              <a:r>
                <a:rPr lang="de-DE" sz="1600" dirty="0">
                  <a:solidFill>
                    <a:srgbClr val="3333FF"/>
                  </a:solidFill>
                </a:rPr>
                <a:t> über ein Dorf, einen Landkreis, ein Bundesland bis zum Bund bzw. der EU </a:t>
              </a:r>
              <a:r>
                <a:rPr lang="de-DE" sz="1600" b="1" dirty="0">
                  <a:solidFill>
                    <a:srgbClr val="3333FF"/>
                  </a:solidFill>
                </a:rPr>
                <a:t>hochskaliert werden</a:t>
              </a:r>
              <a:r>
                <a:rPr lang="de-DE" sz="1600" dirty="0">
                  <a:solidFill>
                    <a:srgbClr val="3333FF"/>
                  </a:solidFill>
                </a:rPr>
                <a:t>.</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8420716" y="4392828"/>
              <a:ext cx="11176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
          <p:nvSpPr>
            <p:cNvPr id="37" name="Textfeld 36">
              <a:extLst>
                <a:ext uri="{FF2B5EF4-FFF2-40B4-BE49-F238E27FC236}">
                  <a16:creationId xmlns:a16="http://schemas.microsoft.com/office/drawing/2014/main" id="{E52F3FCC-84E9-DFB3-ADCE-B6AE3892A7D4}"/>
                </a:ext>
              </a:extLst>
            </p:cNvPr>
            <p:cNvSpPr txBox="1"/>
            <p:nvPr/>
          </p:nvSpPr>
          <p:spPr>
            <a:xfrm>
              <a:off x="2831597" y="4022036"/>
              <a:ext cx="3210879" cy="523220"/>
            </a:xfrm>
            <a:prstGeom prst="rect">
              <a:avLst/>
            </a:prstGeom>
            <a:noFill/>
          </p:spPr>
          <p:txBody>
            <a:bodyPr wrap="none" rtlCol="0">
              <a:spAutoFit/>
            </a:bodyPr>
            <a:lstStyle/>
            <a:p>
              <a:r>
                <a:rPr lang="de-DE" sz="1400" dirty="0"/>
                <a:t>Kleinste Wabenzelle „</a:t>
              </a:r>
              <a:r>
                <a:rPr lang="de-DE" sz="1400" dirty="0" err="1"/>
                <a:t>ProSumer</a:t>
              </a:r>
              <a:r>
                <a:rPr lang="de-DE" sz="1400" dirty="0"/>
                <a:t>“</a:t>
              </a:r>
              <a:br>
                <a:rPr lang="de-DE" sz="1400" dirty="0"/>
              </a:br>
              <a:r>
                <a:rPr lang="de-DE" sz="1400" dirty="0"/>
                <a:t>mit möglichst wirtschaftlicher Autarkie</a:t>
              </a:r>
            </a:p>
          </p:txBody>
        </p:sp>
        <p:grpSp>
          <p:nvGrpSpPr>
            <p:cNvPr id="17429" name="Gruppieren 17428">
              <a:extLst>
                <a:ext uri="{FF2B5EF4-FFF2-40B4-BE49-F238E27FC236}">
                  <a16:creationId xmlns:a16="http://schemas.microsoft.com/office/drawing/2014/main" id="{B05AA884-0ECB-CA83-11B0-84E32FE3F5DD}"/>
                </a:ext>
              </a:extLst>
            </p:cNvPr>
            <p:cNvGrpSpPr/>
            <p:nvPr/>
          </p:nvGrpSpPr>
          <p:grpSpPr>
            <a:xfrm>
              <a:off x="5510411" y="1752085"/>
              <a:ext cx="3290001" cy="2794522"/>
              <a:chOff x="2882881" y="2609368"/>
              <a:chExt cx="3290001" cy="2794522"/>
            </a:xfrm>
          </p:grpSpPr>
          <p:sp>
            <p:nvSpPr>
              <p:cNvPr id="27" name="Sechseck 26">
                <a:extLst>
                  <a:ext uri="{FF2B5EF4-FFF2-40B4-BE49-F238E27FC236}">
                    <a16:creationId xmlns:a16="http://schemas.microsoft.com/office/drawing/2014/main" id="{C552F43E-285E-C0CB-569C-CAE6DA517EE4}"/>
                  </a:ext>
                </a:extLst>
              </p:cNvPr>
              <p:cNvSpPr/>
              <p:nvPr/>
            </p:nvSpPr>
            <p:spPr bwMode="auto">
              <a:xfrm>
                <a:off x="2882881" y="2609368"/>
                <a:ext cx="3290001" cy="2794522"/>
              </a:xfrm>
              <a:prstGeom prst="hexagon">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 name="Gruppieren 15">
                <a:extLst>
                  <a:ext uri="{FF2B5EF4-FFF2-40B4-BE49-F238E27FC236}">
                    <a16:creationId xmlns:a16="http://schemas.microsoft.com/office/drawing/2014/main" id="{5FDE9B2A-3942-C2C8-C14E-B61A8450615F}"/>
                  </a:ext>
                </a:extLst>
              </p:cNvPr>
              <p:cNvGrpSpPr/>
              <p:nvPr/>
            </p:nvGrpSpPr>
            <p:grpSpPr>
              <a:xfrm>
                <a:off x="3667572" y="2784197"/>
                <a:ext cx="860309" cy="462686"/>
                <a:chOff x="10837564" y="1643045"/>
                <a:chExt cx="3320770" cy="1785955"/>
              </a:xfrm>
            </p:grpSpPr>
            <p:sp>
              <p:nvSpPr>
                <p:cNvPr id="17" name="Freihandform: Form 16">
                  <a:extLst>
                    <a:ext uri="{FF2B5EF4-FFF2-40B4-BE49-F238E27FC236}">
                      <a16:creationId xmlns:a16="http://schemas.microsoft.com/office/drawing/2014/main" id="{8200805D-8A00-5FCD-CF98-146415512030}"/>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 name="Gruppieren 17">
                  <a:extLst>
                    <a:ext uri="{FF2B5EF4-FFF2-40B4-BE49-F238E27FC236}">
                      <a16:creationId xmlns:a16="http://schemas.microsoft.com/office/drawing/2014/main" id="{088F247A-C4CB-FB1D-0291-0A95F61BE3A7}"/>
                    </a:ext>
                  </a:extLst>
                </p:cNvPr>
                <p:cNvGrpSpPr/>
                <p:nvPr/>
              </p:nvGrpSpPr>
              <p:grpSpPr>
                <a:xfrm>
                  <a:off x="11264559" y="1884626"/>
                  <a:ext cx="2344763" cy="1302791"/>
                  <a:chOff x="8364915" y="3815016"/>
                  <a:chExt cx="897300" cy="528571"/>
                </a:xfrm>
              </p:grpSpPr>
              <p:sp>
                <p:nvSpPr>
                  <p:cNvPr id="19" name="Freihandform: Form 18">
                    <a:extLst>
                      <a:ext uri="{FF2B5EF4-FFF2-40B4-BE49-F238E27FC236}">
                        <a16:creationId xmlns:a16="http://schemas.microsoft.com/office/drawing/2014/main" id="{F71A9799-C8E7-6B8F-5E53-3E6F7CD3746B}"/>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2193D97-13F6-524D-3C0F-A6550CFE0EF2}"/>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4CE7FDF2-6FDD-87C3-2A26-2B4AE8BB408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660F8D8C-CEF6-E656-559C-2D261D4CD3C3}"/>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23" name="Grafik 22">
                <a:extLst>
                  <a:ext uri="{FF2B5EF4-FFF2-40B4-BE49-F238E27FC236}">
                    <a16:creationId xmlns:a16="http://schemas.microsoft.com/office/drawing/2014/main" id="{36AE424C-0678-1636-2802-AE57CA17D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927" y="4421487"/>
                <a:ext cx="624491" cy="624491"/>
              </a:xfrm>
              <a:prstGeom prst="rect">
                <a:avLst/>
              </a:prstGeom>
            </p:spPr>
          </p:pic>
          <p:pic>
            <p:nvPicPr>
              <p:cNvPr id="24" name="Grafik 23">
                <a:extLst>
                  <a:ext uri="{FF2B5EF4-FFF2-40B4-BE49-F238E27FC236}">
                    <a16:creationId xmlns:a16="http://schemas.microsoft.com/office/drawing/2014/main" id="{70560A00-B942-A501-B609-0064B0A7B4BF}"/>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5091081" y="2675358"/>
                <a:ext cx="340430" cy="584042"/>
              </a:xfrm>
              <a:prstGeom prst="rect">
                <a:avLst/>
              </a:prstGeom>
            </p:spPr>
          </p:pic>
          <p:pic>
            <p:nvPicPr>
              <p:cNvPr id="25" name="Grafik 24">
                <a:extLst>
                  <a:ext uri="{FF2B5EF4-FFF2-40B4-BE49-F238E27FC236}">
                    <a16:creationId xmlns:a16="http://schemas.microsoft.com/office/drawing/2014/main" id="{8CC5344B-4D7A-276C-C403-2A90C3208319}"/>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4806906" y="4623916"/>
                <a:ext cx="860309" cy="375518"/>
              </a:xfrm>
              <a:prstGeom prst="rect">
                <a:avLst/>
              </a:prstGeom>
            </p:spPr>
          </p:pic>
          <p:pic>
            <p:nvPicPr>
              <p:cNvPr id="26" name="Grafik 25">
                <a:extLst>
                  <a:ext uri="{FF2B5EF4-FFF2-40B4-BE49-F238E27FC236}">
                    <a16:creationId xmlns:a16="http://schemas.microsoft.com/office/drawing/2014/main" id="{45531BD3-F4AA-610C-F49D-6111CA4FC4DE}"/>
                  </a:ext>
                </a:extLst>
              </p:cNvPr>
              <p:cNvPicPr>
                <a:picLocks noChangeAspect="1"/>
              </p:cNvPicPr>
              <p:nvPr/>
            </p:nvPicPr>
            <p:blipFill rotWithShape="1">
              <a:blip r:embed="rId6">
                <a:extLst>
                  <a:ext uri="{28A0092B-C50C-407E-A947-70E740481C1C}">
                    <a14:useLocalDpi xmlns:a14="http://schemas.microsoft.com/office/drawing/2010/main" val="0"/>
                  </a:ext>
                </a:extLst>
              </a:blip>
              <a:srcRect l="31639" t="24627" r="31391" b="25716"/>
              <a:stretch/>
            </p:blipFill>
            <p:spPr>
              <a:xfrm>
                <a:off x="4239347" y="4761414"/>
                <a:ext cx="423723" cy="569127"/>
              </a:xfrm>
              <a:prstGeom prst="rect">
                <a:avLst/>
              </a:prstGeom>
            </p:spPr>
          </p:pic>
          <p:grpSp>
            <p:nvGrpSpPr>
              <p:cNvPr id="9" name="Gruppieren 8">
                <a:extLst>
                  <a:ext uri="{FF2B5EF4-FFF2-40B4-BE49-F238E27FC236}">
                    <a16:creationId xmlns:a16="http://schemas.microsoft.com/office/drawing/2014/main" id="{9E734083-58E0-238C-320C-25B311FC626F}"/>
                  </a:ext>
                </a:extLst>
              </p:cNvPr>
              <p:cNvGrpSpPr/>
              <p:nvPr/>
            </p:nvGrpSpPr>
            <p:grpSpPr>
              <a:xfrm>
                <a:off x="3106799" y="3598125"/>
                <a:ext cx="889987" cy="584775"/>
                <a:chOff x="3340821" y="3620506"/>
                <a:chExt cx="889987" cy="584775"/>
              </a:xfrm>
            </p:grpSpPr>
            <p:sp>
              <p:nvSpPr>
                <p:cNvPr id="2" name="Rechteck 1">
                  <a:extLst>
                    <a:ext uri="{FF2B5EF4-FFF2-40B4-BE49-F238E27FC236}">
                      <a16:creationId xmlns:a16="http://schemas.microsoft.com/office/drawing/2014/main" id="{927F34D9-2F2E-796C-A4FB-27D5049E0294}"/>
                    </a:ext>
                  </a:extLst>
                </p:cNvPr>
                <p:cNvSpPr/>
                <p:nvPr/>
              </p:nvSpPr>
              <p:spPr bwMode="auto">
                <a:xfrm>
                  <a:off x="3390646" y="3620506"/>
                  <a:ext cx="783772" cy="584775"/>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16F9DB35-E4F9-1382-FC16-B5B3394931C9}"/>
                    </a:ext>
                  </a:extLst>
                </p:cNvPr>
                <p:cNvSpPr txBox="1"/>
                <p:nvPr/>
              </p:nvSpPr>
              <p:spPr>
                <a:xfrm>
                  <a:off x="3340821" y="3662651"/>
                  <a:ext cx="889987" cy="523220"/>
                </a:xfrm>
                <a:prstGeom prst="rect">
                  <a:avLst/>
                </a:prstGeom>
                <a:noFill/>
              </p:spPr>
              <p:txBody>
                <a:bodyPr wrap="none" rtlCol="0">
                  <a:spAutoFit/>
                </a:bodyPr>
                <a:lstStyle/>
                <a:p>
                  <a:pPr algn="ctr"/>
                  <a:r>
                    <a:rPr lang="de-DE" sz="1400" dirty="0"/>
                    <a:t>Home-</a:t>
                  </a:r>
                  <a:br>
                    <a:rPr lang="de-DE" sz="1400" dirty="0"/>
                  </a:br>
                  <a:r>
                    <a:rPr lang="de-DE" sz="1400" dirty="0"/>
                    <a:t>Manager</a:t>
                  </a:r>
                </a:p>
              </p:txBody>
            </p:sp>
          </p:grpSp>
          <p:cxnSp>
            <p:nvCxnSpPr>
              <p:cNvPr id="7" name="Gerader Verbinder 6">
                <a:extLst>
                  <a:ext uri="{FF2B5EF4-FFF2-40B4-BE49-F238E27FC236}">
                    <a16:creationId xmlns:a16="http://schemas.microsoft.com/office/drawing/2014/main" id="{056B6805-2049-9FBC-1F58-FE4E9D75D677}"/>
                  </a:ext>
                </a:extLst>
              </p:cNvPr>
              <p:cNvCxnSpPr/>
              <p:nvPr/>
            </p:nvCxnSpPr>
            <p:spPr bwMode="auto">
              <a:xfrm flipV="1">
                <a:off x="3501429" y="3062746"/>
                <a:ext cx="276764" cy="5230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DFC727E7-31F2-5704-95E4-6F59BF8264C3}"/>
                  </a:ext>
                </a:extLst>
              </p:cNvPr>
              <p:cNvCxnSpPr/>
              <p:nvPr/>
            </p:nvCxnSpPr>
            <p:spPr bwMode="auto">
              <a:xfrm>
                <a:off x="3593749" y="4196399"/>
                <a:ext cx="46062" cy="33774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019F8E7C-E6D2-9DF2-0F3F-6CCC89B16B0B}"/>
                  </a:ext>
                </a:extLst>
              </p:cNvPr>
              <p:cNvCxnSpPr>
                <a:endCxn id="24" idx="1"/>
              </p:cNvCxnSpPr>
              <p:nvPr/>
            </p:nvCxnSpPr>
            <p:spPr bwMode="auto">
              <a:xfrm flipV="1">
                <a:off x="3940396" y="2967379"/>
                <a:ext cx="1150685" cy="73545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uppieren 7">
                <a:extLst>
                  <a:ext uri="{FF2B5EF4-FFF2-40B4-BE49-F238E27FC236}">
                    <a16:creationId xmlns:a16="http://schemas.microsoft.com/office/drawing/2014/main" id="{ED31BF3C-F043-B874-5554-341E82308028}"/>
                  </a:ext>
                </a:extLst>
              </p:cNvPr>
              <p:cNvGrpSpPr/>
              <p:nvPr/>
            </p:nvGrpSpPr>
            <p:grpSpPr>
              <a:xfrm>
                <a:off x="5091081" y="3497890"/>
                <a:ext cx="707567" cy="920374"/>
                <a:chOff x="10874829" y="3357910"/>
                <a:chExt cx="778504" cy="1012646"/>
              </a:xfrm>
            </p:grpSpPr>
            <p:sp>
              <p:nvSpPr>
                <p:cNvPr id="6" name="Rechteck 5">
                  <a:extLst>
                    <a:ext uri="{FF2B5EF4-FFF2-40B4-BE49-F238E27FC236}">
                      <a16:creationId xmlns:a16="http://schemas.microsoft.com/office/drawing/2014/main" id="{EFA44AA1-872E-C295-5D35-C7E6B815663E}"/>
                    </a:ext>
                  </a:extLst>
                </p:cNvPr>
                <p:cNvSpPr/>
                <p:nvPr/>
              </p:nvSpPr>
              <p:spPr bwMode="auto">
                <a:xfrm>
                  <a:off x="10874829" y="3357910"/>
                  <a:ext cx="778504" cy="1012646"/>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 name="Gruppieren 3">
                  <a:extLst>
                    <a:ext uri="{FF2B5EF4-FFF2-40B4-BE49-F238E27FC236}">
                      <a16:creationId xmlns:a16="http://schemas.microsoft.com/office/drawing/2014/main" id="{F74E59BD-B97F-CABA-6ACA-CE72AB9025BB}"/>
                    </a:ext>
                  </a:extLst>
                </p:cNvPr>
                <p:cNvGrpSpPr/>
                <p:nvPr/>
              </p:nvGrpSpPr>
              <p:grpSpPr>
                <a:xfrm>
                  <a:off x="10978126" y="3533934"/>
                  <a:ext cx="571910" cy="660598"/>
                  <a:chOff x="10956061" y="3224573"/>
                  <a:chExt cx="833120" cy="962315"/>
                </a:xfrm>
              </p:grpSpPr>
              <p:grpSp>
                <p:nvGrpSpPr>
                  <p:cNvPr id="48" name="Gruppieren 47">
                    <a:extLst>
                      <a:ext uri="{FF2B5EF4-FFF2-40B4-BE49-F238E27FC236}">
                        <a16:creationId xmlns:a16="http://schemas.microsoft.com/office/drawing/2014/main" id="{6A91D3E8-8823-92A7-3AA9-74B3CDEAE061}"/>
                      </a:ext>
                    </a:extLst>
                  </p:cNvPr>
                  <p:cNvGrpSpPr/>
                  <p:nvPr/>
                </p:nvGrpSpPr>
                <p:grpSpPr>
                  <a:xfrm>
                    <a:off x="11072055" y="3723763"/>
                    <a:ext cx="601133" cy="463125"/>
                    <a:chOff x="8289374" y="2186094"/>
                    <a:chExt cx="601133" cy="463125"/>
                  </a:xfrm>
                </p:grpSpPr>
                <p:sp>
                  <p:nvSpPr>
                    <p:cNvPr id="75" name="Rechteck 74">
                      <a:extLst>
                        <a:ext uri="{FF2B5EF4-FFF2-40B4-BE49-F238E27FC236}">
                          <a16:creationId xmlns:a16="http://schemas.microsoft.com/office/drawing/2014/main" id="{22F28EE8-1258-408C-1DE5-41315DECD660}"/>
                        </a:ext>
                      </a:extLst>
                    </p:cNvPr>
                    <p:cNvSpPr/>
                    <p:nvPr/>
                  </p:nvSpPr>
                  <p:spPr bwMode="auto">
                    <a:xfrm>
                      <a:off x="8289374" y="2186094"/>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6" name="Rechteck 75">
                      <a:extLst>
                        <a:ext uri="{FF2B5EF4-FFF2-40B4-BE49-F238E27FC236}">
                          <a16:creationId xmlns:a16="http://schemas.microsoft.com/office/drawing/2014/main" id="{9B367434-6725-FD24-63F5-D0E7758EDA09}"/>
                        </a:ext>
                      </a:extLst>
                    </p:cNvPr>
                    <p:cNvSpPr/>
                    <p:nvPr/>
                  </p:nvSpPr>
                  <p:spPr bwMode="auto">
                    <a:xfrm>
                      <a:off x="8289374" y="2279227"/>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7" name="Rechteck 76">
                      <a:extLst>
                        <a:ext uri="{FF2B5EF4-FFF2-40B4-BE49-F238E27FC236}">
                          <a16:creationId xmlns:a16="http://schemas.microsoft.com/office/drawing/2014/main" id="{9FD52EC5-9BAF-6962-67D4-CF7BA18EE07F}"/>
                        </a:ext>
                      </a:extLst>
                    </p:cNvPr>
                    <p:cNvSpPr/>
                    <p:nvPr/>
                  </p:nvSpPr>
                  <p:spPr bwMode="auto">
                    <a:xfrm>
                      <a:off x="8289374" y="2372360"/>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F9C35D6C-61AB-1C5A-6D11-5E7469147A62}"/>
                        </a:ext>
                      </a:extLst>
                    </p:cNvPr>
                    <p:cNvSpPr/>
                    <p:nvPr/>
                  </p:nvSpPr>
                  <p:spPr bwMode="auto">
                    <a:xfrm>
                      <a:off x="8289374" y="2462953"/>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9" name="Rechteck 78">
                      <a:extLst>
                        <a:ext uri="{FF2B5EF4-FFF2-40B4-BE49-F238E27FC236}">
                          <a16:creationId xmlns:a16="http://schemas.microsoft.com/office/drawing/2014/main" id="{8007C71A-D07F-E906-15D7-6AB0BAC88AC9}"/>
                        </a:ext>
                      </a:extLst>
                    </p:cNvPr>
                    <p:cNvSpPr/>
                    <p:nvPr/>
                  </p:nvSpPr>
                  <p:spPr bwMode="auto">
                    <a:xfrm>
                      <a:off x="8289374" y="2556086"/>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0" name="Gruppieren 79">
                      <a:extLst>
                        <a:ext uri="{FF2B5EF4-FFF2-40B4-BE49-F238E27FC236}">
                          <a16:creationId xmlns:a16="http://schemas.microsoft.com/office/drawing/2014/main" id="{25F7392D-D67C-6697-402A-0DBF44CF4401}"/>
                        </a:ext>
                      </a:extLst>
                    </p:cNvPr>
                    <p:cNvGrpSpPr/>
                    <p:nvPr/>
                  </p:nvGrpSpPr>
                  <p:grpSpPr>
                    <a:xfrm>
                      <a:off x="8338714" y="2190538"/>
                      <a:ext cx="71966" cy="454659"/>
                      <a:chOff x="8328554" y="2190538"/>
                      <a:chExt cx="71966" cy="454659"/>
                    </a:xfrm>
                  </p:grpSpPr>
                  <p:sp>
                    <p:nvSpPr>
                      <p:cNvPr id="85" name="Rechteck 84">
                        <a:extLst>
                          <a:ext uri="{FF2B5EF4-FFF2-40B4-BE49-F238E27FC236}">
                            <a16:creationId xmlns:a16="http://schemas.microsoft.com/office/drawing/2014/main" id="{8F70399D-57CE-0BCC-336B-92DBAAF38361}"/>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6" name="Ellipse 85">
                        <a:extLst>
                          <a:ext uri="{FF2B5EF4-FFF2-40B4-BE49-F238E27FC236}">
                            <a16:creationId xmlns:a16="http://schemas.microsoft.com/office/drawing/2014/main" id="{7A4076FB-6298-90CA-E46A-F1AF0F97E0B1}"/>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7" name="Ellipse 86">
                        <a:extLst>
                          <a:ext uri="{FF2B5EF4-FFF2-40B4-BE49-F238E27FC236}">
                            <a16:creationId xmlns:a16="http://schemas.microsoft.com/office/drawing/2014/main" id="{B5B523AE-96F0-4677-90B4-7A65FDBE5B29}"/>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 name="Gruppieren 80">
                      <a:extLst>
                        <a:ext uri="{FF2B5EF4-FFF2-40B4-BE49-F238E27FC236}">
                          <a16:creationId xmlns:a16="http://schemas.microsoft.com/office/drawing/2014/main" id="{F14B2A09-5348-45A1-A26E-EF554E3A921A}"/>
                        </a:ext>
                      </a:extLst>
                    </p:cNvPr>
                    <p:cNvGrpSpPr/>
                    <p:nvPr/>
                  </p:nvGrpSpPr>
                  <p:grpSpPr>
                    <a:xfrm>
                      <a:off x="8761979" y="2190538"/>
                      <a:ext cx="71966" cy="454659"/>
                      <a:chOff x="8328554" y="2190538"/>
                      <a:chExt cx="71966" cy="454659"/>
                    </a:xfrm>
                  </p:grpSpPr>
                  <p:sp>
                    <p:nvSpPr>
                      <p:cNvPr id="82" name="Rechteck 81">
                        <a:extLst>
                          <a:ext uri="{FF2B5EF4-FFF2-40B4-BE49-F238E27FC236}">
                            <a16:creationId xmlns:a16="http://schemas.microsoft.com/office/drawing/2014/main" id="{226B406E-E481-D97D-E327-388FA8B37C61}"/>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 name="Ellipse 82">
                        <a:extLst>
                          <a:ext uri="{FF2B5EF4-FFF2-40B4-BE49-F238E27FC236}">
                            <a16:creationId xmlns:a16="http://schemas.microsoft.com/office/drawing/2014/main" id="{85CF8A38-13A2-3F97-7BEB-7597615DA76D}"/>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Ellipse 83">
                        <a:extLst>
                          <a:ext uri="{FF2B5EF4-FFF2-40B4-BE49-F238E27FC236}">
                            <a16:creationId xmlns:a16="http://schemas.microsoft.com/office/drawing/2014/main" id="{591365CF-B6E4-4EA1-7793-396A64A381EA}"/>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49" name="Gruppieren 48">
                    <a:extLst>
                      <a:ext uri="{FF2B5EF4-FFF2-40B4-BE49-F238E27FC236}">
                        <a16:creationId xmlns:a16="http://schemas.microsoft.com/office/drawing/2014/main" id="{396DCFA9-5A77-E72D-014A-5F24922362A1}"/>
                      </a:ext>
                    </a:extLst>
                  </p:cNvPr>
                  <p:cNvGrpSpPr/>
                  <p:nvPr/>
                </p:nvGrpSpPr>
                <p:grpSpPr>
                  <a:xfrm>
                    <a:off x="10956061" y="3224573"/>
                    <a:ext cx="833120" cy="413041"/>
                    <a:chOff x="8289374" y="2939682"/>
                    <a:chExt cx="833120" cy="413041"/>
                  </a:xfrm>
                </p:grpSpPr>
                <p:sp>
                  <p:nvSpPr>
                    <p:cNvPr id="58" name="Rechteck: abgerundete Ecken 57">
                      <a:extLst>
                        <a:ext uri="{FF2B5EF4-FFF2-40B4-BE49-F238E27FC236}">
                          <a16:creationId xmlns:a16="http://schemas.microsoft.com/office/drawing/2014/main" id="{A2BEBED4-BD5E-F7E0-09BA-6A4C38E5FCCE}"/>
                        </a:ext>
                      </a:extLst>
                    </p:cNvPr>
                    <p:cNvSpPr/>
                    <p:nvPr/>
                  </p:nvSpPr>
                  <p:spPr bwMode="auto">
                    <a:xfrm>
                      <a:off x="8289374" y="2939682"/>
                      <a:ext cx="833120" cy="413041"/>
                    </a:xfrm>
                    <a:prstGeom prst="round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9" name="Gruppieren 58">
                      <a:extLst>
                        <a:ext uri="{FF2B5EF4-FFF2-40B4-BE49-F238E27FC236}">
                          <a16:creationId xmlns:a16="http://schemas.microsoft.com/office/drawing/2014/main" id="{4DA775C2-BB82-BA45-08BB-F7231900CE88}"/>
                        </a:ext>
                      </a:extLst>
                    </p:cNvPr>
                    <p:cNvGrpSpPr/>
                    <p:nvPr/>
                  </p:nvGrpSpPr>
                  <p:grpSpPr>
                    <a:xfrm>
                      <a:off x="8374696" y="2960212"/>
                      <a:ext cx="278132" cy="372782"/>
                      <a:chOff x="8374696" y="2960212"/>
                      <a:chExt cx="278132" cy="372782"/>
                    </a:xfrm>
                  </p:grpSpPr>
                  <p:sp>
                    <p:nvSpPr>
                      <p:cNvPr id="69" name="Rechteck: abgerundete Ecken 68">
                        <a:extLst>
                          <a:ext uri="{FF2B5EF4-FFF2-40B4-BE49-F238E27FC236}">
                            <a16:creationId xmlns:a16="http://schemas.microsoft.com/office/drawing/2014/main" id="{AF0DA027-1731-2C15-6700-E0149E49A98E}"/>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Rechteck: abgerundete Ecken 69">
                        <a:extLst>
                          <a:ext uri="{FF2B5EF4-FFF2-40B4-BE49-F238E27FC236}">
                            <a16:creationId xmlns:a16="http://schemas.microsoft.com/office/drawing/2014/main" id="{101776C1-125A-15D7-B163-FFAED58135E1}"/>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1" name="Rechteck: abgerundete Ecken 70">
                        <a:extLst>
                          <a:ext uri="{FF2B5EF4-FFF2-40B4-BE49-F238E27FC236}">
                            <a16:creationId xmlns:a16="http://schemas.microsoft.com/office/drawing/2014/main" id="{7E0FBD30-D22B-6855-798A-244E4193F830}"/>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 name="Rechteck: abgerundete Ecken 71">
                        <a:extLst>
                          <a:ext uri="{FF2B5EF4-FFF2-40B4-BE49-F238E27FC236}">
                            <a16:creationId xmlns:a16="http://schemas.microsoft.com/office/drawing/2014/main" id="{1100219D-3127-0716-539D-B4A4E915C160}"/>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3" name="Rechteck: abgerundete Ecken 72">
                        <a:extLst>
                          <a:ext uri="{FF2B5EF4-FFF2-40B4-BE49-F238E27FC236}">
                            <a16:creationId xmlns:a16="http://schemas.microsoft.com/office/drawing/2014/main" id="{7CA3E40F-9615-8729-A163-1DC2499246C5}"/>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4" name="Rechteck: abgerundete Ecken 73">
                        <a:extLst>
                          <a:ext uri="{FF2B5EF4-FFF2-40B4-BE49-F238E27FC236}">
                            <a16:creationId xmlns:a16="http://schemas.microsoft.com/office/drawing/2014/main" id="{D9CBFF99-6019-E26F-4DB2-7FD3F828E9AA}"/>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2" name="Gruppieren 61">
                      <a:extLst>
                        <a:ext uri="{FF2B5EF4-FFF2-40B4-BE49-F238E27FC236}">
                          <a16:creationId xmlns:a16="http://schemas.microsoft.com/office/drawing/2014/main" id="{20282555-76EA-234C-E52C-DCC2570F6532}"/>
                        </a:ext>
                      </a:extLst>
                    </p:cNvPr>
                    <p:cNvGrpSpPr/>
                    <p:nvPr/>
                  </p:nvGrpSpPr>
                  <p:grpSpPr>
                    <a:xfrm>
                      <a:off x="8761979" y="2960212"/>
                      <a:ext cx="278132" cy="372782"/>
                      <a:chOff x="8374696" y="2960212"/>
                      <a:chExt cx="278132" cy="372782"/>
                    </a:xfrm>
                  </p:grpSpPr>
                  <p:sp>
                    <p:nvSpPr>
                      <p:cNvPr id="63" name="Rechteck: abgerundete Ecken 62">
                        <a:extLst>
                          <a:ext uri="{FF2B5EF4-FFF2-40B4-BE49-F238E27FC236}">
                            <a16:creationId xmlns:a16="http://schemas.microsoft.com/office/drawing/2014/main" id="{559C9D60-6847-79BC-5AE2-D49E9216AF90}"/>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Rechteck: abgerundete Ecken 63">
                        <a:extLst>
                          <a:ext uri="{FF2B5EF4-FFF2-40B4-BE49-F238E27FC236}">
                            <a16:creationId xmlns:a16="http://schemas.microsoft.com/office/drawing/2014/main" id="{8E25C01A-774F-04CB-1AD2-2CC79CE114FD}"/>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Rechteck: abgerundete Ecken 64">
                        <a:extLst>
                          <a:ext uri="{FF2B5EF4-FFF2-40B4-BE49-F238E27FC236}">
                            <a16:creationId xmlns:a16="http://schemas.microsoft.com/office/drawing/2014/main" id="{F021CABC-A89F-8391-3850-EF55F89D3E33}"/>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6" name="Rechteck: abgerundete Ecken 65">
                        <a:extLst>
                          <a:ext uri="{FF2B5EF4-FFF2-40B4-BE49-F238E27FC236}">
                            <a16:creationId xmlns:a16="http://schemas.microsoft.com/office/drawing/2014/main" id="{8C58B2CC-2A39-61E6-1D3D-01AF57722865}"/>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7" name="Rechteck: abgerundete Ecken 66">
                        <a:extLst>
                          <a:ext uri="{FF2B5EF4-FFF2-40B4-BE49-F238E27FC236}">
                            <a16:creationId xmlns:a16="http://schemas.microsoft.com/office/drawing/2014/main" id="{5F7B5529-AEB1-84E4-B6AB-A391AB5B4DC3}"/>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8" name="Rechteck: abgerundete Ecken 67">
                        <a:extLst>
                          <a:ext uri="{FF2B5EF4-FFF2-40B4-BE49-F238E27FC236}">
                            <a16:creationId xmlns:a16="http://schemas.microsoft.com/office/drawing/2014/main" id="{E8B37CFE-46B6-97CC-3642-B000183A0090}"/>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cxnSp>
            <p:nvCxnSpPr>
              <p:cNvPr id="93" name="Gerader Verbinder 92">
                <a:extLst>
                  <a:ext uri="{FF2B5EF4-FFF2-40B4-BE49-F238E27FC236}">
                    <a16:creationId xmlns:a16="http://schemas.microsoft.com/office/drawing/2014/main" id="{B911CED0-B0E2-2976-BF6D-D50B9CE9BB8A}"/>
                  </a:ext>
                </a:extLst>
              </p:cNvPr>
              <p:cNvCxnSpPr>
                <a:endCxn id="26" idx="0"/>
              </p:cNvCxnSpPr>
              <p:nvPr/>
            </p:nvCxnSpPr>
            <p:spPr bwMode="auto">
              <a:xfrm>
                <a:off x="3894751" y="4182900"/>
                <a:ext cx="556458" cy="57851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Gerader Verbinder 100">
                <a:extLst>
                  <a:ext uri="{FF2B5EF4-FFF2-40B4-BE49-F238E27FC236}">
                    <a16:creationId xmlns:a16="http://schemas.microsoft.com/office/drawing/2014/main" id="{B3065323-3D4A-B364-1EC0-D5094A23EDA6}"/>
                  </a:ext>
                </a:extLst>
              </p:cNvPr>
              <p:cNvCxnSpPr/>
              <p:nvPr/>
            </p:nvCxnSpPr>
            <p:spPr bwMode="auto">
              <a:xfrm flipV="1">
                <a:off x="3949343" y="3786726"/>
                <a:ext cx="1137234" cy="11515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246ED985-07C4-96EC-EF7B-8A1E381A77AA}"/>
                  </a:ext>
                </a:extLst>
              </p:cNvPr>
              <p:cNvCxnSpPr/>
              <p:nvPr/>
            </p:nvCxnSpPr>
            <p:spPr bwMode="auto">
              <a:xfrm>
                <a:off x="3941069" y="4052317"/>
                <a:ext cx="980298" cy="658369"/>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3010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r>
              <a:rPr lang="de-DE" sz="1800" dirty="0">
                <a:solidFill>
                  <a:srgbClr val="00B050"/>
                </a:solidFill>
              </a:rPr>
              <a:t>Studien müssen die wirtschaftlichen Optima für Skalierungsebenen herausfinden! </a:t>
            </a:r>
          </a:p>
        </p:txBody>
      </p:sp>
      <p:sp>
        <p:nvSpPr>
          <p:cNvPr id="121" name="Textfeld 120">
            <a:extLst>
              <a:ext uri="{FF2B5EF4-FFF2-40B4-BE49-F238E27FC236}">
                <a16:creationId xmlns:a16="http://schemas.microsoft.com/office/drawing/2014/main" id="{4574A617-7EBD-1D4A-58A4-2D7314C224E0}"/>
              </a:ext>
            </a:extLst>
          </p:cNvPr>
          <p:cNvSpPr txBox="1"/>
          <p:nvPr/>
        </p:nvSpPr>
        <p:spPr>
          <a:xfrm>
            <a:off x="301450" y="4998484"/>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Für die notwendige Bereitstellung von </a:t>
            </a:r>
            <a:r>
              <a:rPr lang="de-DE" sz="1600" b="1" dirty="0">
                <a:solidFill>
                  <a:srgbClr val="3333FF"/>
                </a:solidFill>
              </a:rPr>
              <a:t>Regelenergie</a:t>
            </a:r>
            <a:r>
              <a:rPr lang="de-DE" sz="1600" dirty="0">
                <a:solidFill>
                  <a:srgbClr val="3333FF"/>
                </a:solidFill>
              </a:rPr>
              <a:t> sind </a:t>
            </a:r>
            <a:r>
              <a:rPr lang="de-DE" sz="1600" b="1" dirty="0">
                <a:solidFill>
                  <a:srgbClr val="3333FF"/>
                </a:solidFill>
              </a:rPr>
              <a:t>lukrative Geschäftsmodelle </a:t>
            </a:r>
            <a:r>
              <a:rPr lang="de-DE" sz="1600" dirty="0">
                <a:solidFill>
                  <a:srgbClr val="3333FF"/>
                </a:solidFill>
              </a:rPr>
              <a:t>auf allen Ebenen eine wichtige Voraussetzung.</a:t>
            </a:r>
          </a:p>
        </p:txBody>
      </p:sp>
    </p:spTree>
    <p:extLst>
      <p:ext uri="{BB962C8B-B14F-4D97-AF65-F5344CB8AC3E}">
        <p14:creationId xmlns:p14="http://schemas.microsoft.com/office/powerpoint/2010/main" val="22766691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431"/>
                                        </p:tgtEl>
                                        <p:attrNameLst>
                                          <p:attrName>style.visibility</p:attrName>
                                        </p:attrNameLst>
                                      </p:cBhvr>
                                      <p:to>
                                        <p:strVal val="visible"/>
                                      </p:to>
                                    </p:set>
                                    <p:anim calcmode="lin" valueType="num">
                                      <p:cBhvr additive="base">
                                        <p:cTn id="7" dur="1000" fill="hold"/>
                                        <p:tgtEl>
                                          <p:spTgt spid="17431"/>
                                        </p:tgtEl>
                                        <p:attrNameLst>
                                          <p:attrName>ppt_x</p:attrName>
                                        </p:attrNameLst>
                                      </p:cBhvr>
                                      <p:tavLst>
                                        <p:tav tm="0">
                                          <p:val>
                                            <p:strVal val="1+#ppt_w/2"/>
                                          </p:val>
                                        </p:tav>
                                        <p:tav tm="100000">
                                          <p:val>
                                            <p:strVal val="#ppt_x"/>
                                          </p:val>
                                        </p:tav>
                                      </p:tavLst>
                                    </p:anim>
                                    <p:anim calcmode="lin" valueType="num">
                                      <p:cBhvr additive="base">
                                        <p:cTn id="8" dur="1000" fill="hold"/>
                                        <p:tgtEl>
                                          <p:spTgt spid="174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1"/>
                                        </p:tgtEl>
                                        <p:attrNameLst>
                                          <p:attrName>style.visibility</p:attrName>
                                        </p:attrNameLst>
                                      </p:cBhvr>
                                      <p:to>
                                        <p:strVal val="visible"/>
                                      </p:to>
                                    </p:set>
                                    <p:anim calcmode="lin" valueType="num">
                                      <p:cBhvr additive="base">
                                        <p:cTn id="13" dur="1000" fill="hold"/>
                                        <p:tgtEl>
                                          <p:spTgt spid="121"/>
                                        </p:tgtEl>
                                        <p:attrNameLst>
                                          <p:attrName>ppt_x</p:attrName>
                                        </p:attrNameLst>
                                      </p:cBhvr>
                                      <p:tavLst>
                                        <p:tav tm="0">
                                          <p:val>
                                            <p:strVal val="1+#ppt_w/2"/>
                                          </p:val>
                                        </p:tav>
                                        <p:tav tm="100000">
                                          <p:val>
                                            <p:strVal val="#ppt_x"/>
                                          </p:val>
                                        </p:tav>
                                      </p:tavLst>
                                    </p:anim>
                                    <p:anim calcmode="lin" valueType="num">
                                      <p:cBhvr additive="base">
                                        <p:cTn id="14"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(1)</a:t>
            </a:r>
            <a:br>
              <a:rPr lang="de-DE" altLang="de-DE" sz="2000" dirty="0">
                <a:solidFill>
                  <a:schemeClr val="bg1"/>
                </a:solidFill>
              </a:rPr>
            </a:br>
            <a:r>
              <a:rPr lang="de-DE" altLang="de-DE" sz="2000" dirty="0">
                <a:solidFill>
                  <a:schemeClr val="bg1"/>
                </a:solidFill>
              </a:rPr>
              <a:t>Energieimporte, Geopolitik</a:t>
            </a:r>
          </a:p>
        </p:txBody>
      </p:sp>
      <p:sp>
        <p:nvSpPr>
          <p:cNvPr id="37" name="Text Box 5">
            <a:extLst>
              <a:ext uri="{FF2B5EF4-FFF2-40B4-BE49-F238E27FC236}">
                <a16:creationId xmlns:a16="http://schemas.microsoft.com/office/drawing/2014/main" id="{96F2A4CC-446A-4983-8E0D-717A12F1BB83}"/>
              </a:ext>
            </a:extLst>
          </p:cNvPr>
          <p:cNvSpPr txBox="1">
            <a:spLocks noChangeArrowheads="1"/>
          </p:cNvSpPr>
          <p:nvPr/>
        </p:nvSpPr>
        <p:spPr bwMode="auto">
          <a:xfrm>
            <a:off x="679253" y="816289"/>
            <a:ext cx="9226747"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Deutschland bezieht mehr als 75 %  (2021) seines </a:t>
            </a:r>
            <a:r>
              <a:rPr lang="de-DE" altLang="de-DE" sz="1600" b="1" dirty="0">
                <a:solidFill>
                  <a:srgbClr val="0000FF"/>
                </a:solidFill>
              </a:rPr>
              <a:t>Primärenergiebedarfs</a:t>
            </a:r>
            <a:r>
              <a:rPr lang="de-DE" altLang="de-DE" sz="1600" dirty="0">
                <a:solidFill>
                  <a:srgbClr val="0000FF"/>
                </a:solidFill>
              </a:rPr>
              <a:t> in Form von Mineralöl, Gas, Steinkohle und früher noch Uran zum großen Teil aus Nicht-EU-Staaten wie Russland, Mittlerer Osten, etc. (siehe Kapitel „Primärenergiebedarf“).  Neben dieser Abhängigkeit besteht zusätzlich das Transportrisiko bei den Energieträgern (Hochseeschifffahrt, Pipelines).</a:t>
            </a:r>
          </a:p>
        </p:txBody>
      </p:sp>
      <p:sp>
        <p:nvSpPr>
          <p:cNvPr id="40" name="Text Box 5">
            <a:extLst>
              <a:ext uri="{FF2B5EF4-FFF2-40B4-BE49-F238E27FC236}">
                <a16:creationId xmlns:a16="http://schemas.microsoft.com/office/drawing/2014/main" id="{33CD161D-890E-4FB7-AC00-70460DA1484D}"/>
              </a:ext>
            </a:extLst>
          </p:cNvPr>
          <p:cNvSpPr txBox="1">
            <a:spLocks noChangeArrowheads="1"/>
          </p:cNvSpPr>
          <p:nvPr/>
        </p:nvSpPr>
        <p:spPr bwMode="auto">
          <a:xfrm>
            <a:off x="956839" y="1908110"/>
            <a:ext cx="8697913" cy="255454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b="1" dirty="0">
                <a:solidFill>
                  <a:srgbClr val="0000FF"/>
                </a:solidFill>
              </a:rPr>
              <a:t>Die Folgen:</a:t>
            </a:r>
            <a:br>
              <a:rPr lang="de-DE" altLang="de-DE" sz="1600" dirty="0">
                <a:solidFill>
                  <a:srgbClr val="0000FF"/>
                </a:solidFill>
              </a:rPr>
            </a:br>
            <a:r>
              <a:rPr lang="de-DE" altLang="de-DE" sz="1600" dirty="0">
                <a:solidFill>
                  <a:srgbClr val="0000FF"/>
                </a:solidFill>
              </a:rPr>
              <a:t>Totalitäre Staaten wie z.B.  Russland und Saudi Arabien nutzen die von uns bezahlten </a:t>
            </a:r>
            <a:r>
              <a:rPr lang="de-DE" altLang="de-DE" sz="1600" b="1" dirty="0">
                <a:solidFill>
                  <a:srgbClr val="0000FF"/>
                </a:solidFill>
              </a:rPr>
              <a:t>„Öl-Dollars</a:t>
            </a:r>
            <a:r>
              <a:rPr lang="de-DE" altLang="de-DE" sz="1600" dirty="0">
                <a:solidFill>
                  <a:srgbClr val="0000FF"/>
                </a:solidFill>
              </a:rPr>
              <a:t>“ und</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investieren in die deutsche Infrastruktur bzw. Wirtschaft </a:t>
            </a:r>
            <a:r>
              <a:rPr lang="de-DE" altLang="de-DE" sz="1600" dirty="0">
                <a:solidFill>
                  <a:srgbClr val="0000FF"/>
                </a:solidFill>
              </a:rPr>
              <a:t>und bestimmen damit die</a:t>
            </a:r>
            <a:br>
              <a:rPr lang="de-DE" altLang="de-DE" sz="1600" dirty="0">
                <a:solidFill>
                  <a:srgbClr val="0000FF"/>
                </a:solidFill>
              </a:rPr>
            </a:br>
            <a:r>
              <a:rPr lang="de-DE" altLang="de-DE" sz="1600" dirty="0">
                <a:solidFill>
                  <a:srgbClr val="0000FF"/>
                </a:solidFill>
              </a:rPr>
              <a:t>  Versorgungssicherheit sowie die strategische Zukunftsausrichtung deutscher Unternehmen!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(Gazprom) kaufte unsere Erdgasspeicher, Saudi Arabien</a:t>
            </a:r>
            <a:br>
              <a:rPr lang="de-DE" altLang="de-DE" sz="1600" dirty="0">
                <a:solidFill>
                  <a:srgbClr val="0000FF"/>
                </a:solidFill>
              </a:rPr>
            </a:br>
            <a:r>
              <a:rPr lang="de-DE" altLang="de-DE" sz="1600" dirty="0">
                <a:solidFill>
                  <a:srgbClr val="0000FF"/>
                </a:solidFill>
              </a:rPr>
              <a:t>  steigt bei Daimler ein.</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kaufen (deutsche) Waffen, </a:t>
            </a:r>
            <a:r>
              <a:rPr lang="de-DE" altLang="de-DE" sz="1600" dirty="0">
                <a:solidFill>
                  <a:srgbClr val="0000FF"/>
                </a:solidFill>
              </a:rPr>
              <a:t>um damit ihre Expansionspolitik zu betreiben.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annektiert die Krim und überfällt nun auch die gesamte Ukraine,</a:t>
            </a:r>
            <a:br>
              <a:rPr lang="de-DE" altLang="de-DE" sz="1600" dirty="0">
                <a:solidFill>
                  <a:srgbClr val="0000FF"/>
                </a:solidFill>
              </a:rPr>
            </a:br>
            <a:r>
              <a:rPr lang="de-DE" altLang="de-DE" sz="1600" dirty="0">
                <a:solidFill>
                  <a:srgbClr val="0000FF"/>
                </a:solidFill>
              </a:rPr>
              <a:t>  Saudi Arabien führt einen Krieg im Jemen.</a:t>
            </a:r>
          </a:p>
        </p:txBody>
      </p:sp>
      <p:sp>
        <p:nvSpPr>
          <p:cNvPr id="39" name="Text Box 5">
            <a:extLst>
              <a:ext uri="{FF2B5EF4-FFF2-40B4-BE49-F238E27FC236}">
                <a16:creationId xmlns:a16="http://schemas.microsoft.com/office/drawing/2014/main" id="{88E92FC7-F40B-435F-97B7-6D6C0EC54F00}"/>
              </a:ext>
            </a:extLst>
          </p:cNvPr>
          <p:cNvSpPr txBox="1">
            <a:spLocks noChangeArrowheads="1"/>
          </p:cNvSpPr>
          <p:nvPr/>
        </p:nvSpPr>
        <p:spPr bwMode="auto">
          <a:xfrm>
            <a:off x="679253" y="4479595"/>
            <a:ext cx="869791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b="1" dirty="0">
                <a:solidFill>
                  <a:srgbClr val="3333FF"/>
                </a:solidFill>
              </a:rPr>
              <a:t>Deutschland und die EU müssen sich geopolitisch weitestgehend unabhängig machen</a:t>
            </a:r>
            <a:r>
              <a:rPr lang="de-DE" altLang="de-DE" sz="1600" dirty="0">
                <a:solidFill>
                  <a:srgbClr val="3333FF"/>
                </a:solidFill>
              </a:rPr>
              <a:t>, in dem die vorhandenen Potenziale der EE voll ausgeschöpft werden. Hierdurch wird auch ein Beitrag zur ausgeglichen Außenhandelsbilanz in der EU geschaffen.</a:t>
            </a:r>
          </a:p>
        </p:txBody>
      </p:sp>
      <p:sp>
        <p:nvSpPr>
          <p:cNvPr id="2" name="Rectangle 4">
            <a:extLst>
              <a:ext uri="{FF2B5EF4-FFF2-40B4-BE49-F238E27FC236}">
                <a16:creationId xmlns:a16="http://schemas.microsoft.com/office/drawing/2014/main" id="{CECE1EA1-49C3-1F39-9F13-C74D1F90544C}"/>
              </a:ext>
            </a:extLst>
          </p:cNvPr>
          <p:cNvSpPr>
            <a:spLocks noChangeArrowheads="1"/>
          </p:cNvSpPr>
          <p:nvPr/>
        </p:nvSpPr>
        <p:spPr bwMode="auto">
          <a:xfrm>
            <a:off x="0" y="5519429"/>
            <a:ext cx="9906000" cy="105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Es gilt unsere ausreichend-erneuerbaren, nationalen/EU-Ressourcen (Sonne und Wind) zu nutzen und unseren Energiebedarf möglichst selbst mit eigenen EE zu decken!</a:t>
            </a:r>
            <a:br>
              <a:rPr lang="de-DE" altLang="de-DE" sz="1800" dirty="0">
                <a:solidFill>
                  <a:srgbClr val="00B050"/>
                </a:solidFill>
              </a:rPr>
            </a:br>
            <a:r>
              <a:rPr lang="de-DE" altLang="de-DE" dirty="0">
                <a:solidFill>
                  <a:srgbClr val="00B050"/>
                </a:solidFill>
              </a:rPr>
              <a:t>Keine Abhängigkeiten mehr!!!</a:t>
            </a:r>
          </a:p>
        </p:txBody>
      </p:sp>
      <p:sp>
        <p:nvSpPr>
          <p:cNvPr id="3" name="Textfeld 2">
            <a:extLst>
              <a:ext uri="{FF2B5EF4-FFF2-40B4-BE49-F238E27FC236}">
                <a16:creationId xmlns:a16="http://schemas.microsoft.com/office/drawing/2014/main" id="{8D9BEE4C-6892-0B43-0076-45F7F6C44828}"/>
              </a:ext>
            </a:extLst>
          </p:cNvPr>
          <p:cNvSpPr txBox="1"/>
          <p:nvPr/>
        </p:nvSpPr>
        <p:spPr>
          <a:xfrm>
            <a:off x="494747" y="1108677"/>
            <a:ext cx="298480" cy="246221"/>
          </a:xfrm>
          <a:prstGeom prst="rect">
            <a:avLst/>
          </a:prstGeom>
          <a:noFill/>
        </p:spPr>
        <p:txBody>
          <a:bodyPr wrap="none" rtlCol="0">
            <a:spAutoFit/>
          </a:bodyPr>
          <a:lstStyle/>
          <a:p>
            <a:r>
              <a:rPr lang="de-DE" sz="1000" dirty="0"/>
              <a:t>1)</a:t>
            </a:r>
          </a:p>
        </p:txBody>
      </p:sp>
      <p:sp>
        <p:nvSpPr>
          <p:cNvPr id="4" name="Text Box 5">
            <a:extLst>
              <a:ext uri="{FF2B5EF4-FFF2-40B4-BE49-F238E27FC236}">
                <a16:creationId xmlns:a16="http://schemas.microsoft.com/office/drawing/2014/main" id="{7B40D13C-B6B3-7B5A-5A8D-10328C2EF530}"/>
              </a:ext>
            </a:extLst>
          </p:cNvPr>
          <p:cNvSpPr txBox="1">
            <a:spLocks noChangeArrowheads="1"/>
          </p:cNvSpPr>
          <p:nvPr/>
        </p:nvSpPr>
        <p:spPr bwMode="auto">
          <a:xfrm>
            <a:off x="7695005" y="5310592"/>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 Quellenliste</a:t>
            </a:r>
            <a:endParaRPr lang="en-US" altLang="de-DE" sz="1200" dirty="0"/>
          </a:p>
        </p:txBody>
      </p:sp>
    </p:spTree>
    <p:extLst>
      <p:ext uri="{BB962C8B-B14F-4D97-AF65-F5344CB8AC3E}">
        <p14:creationId xmlns:p14="http://schemas.microsoft.com/office/powerpoint/2010/main" val="4785328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1+#ppt_w/2"/>
                                          </p:val>
                                        </p:tav>
                                        <p:tav tm="100000">
                                          <p:val>
                                            <p:strVal val="#ppt_x"/>
                                          </p:val>
                                        </p:tav>
                                      </p:tavLst>
                                    </p:anim>
                                    <p:anim calcmode="lin" valueType="num">
                                      <p:cBhvr additive="base">
                                        <p:cTn id="14"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34894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(2)</a:t>
            </a:r>
            <a:br>
              <a:rPr lang="de-DE" altLang="de-DE" sz="2000" dirty="0">
                <a:solidFill>
                  <a:schemeClr val="bg1"/>
                </a:solidFill>
              </a:rPr>
            </a:br>
            <a:r>
              <a:rPr lang="de-DE" altLang="de-DE" sz="2000" dirty="0">
                <a:solidFill>
                  <a:schemeClr val="bg1"/>
                </a:solidFill>
              </a:rPr>
              <a:t>Speicher und deren Kapazität</a:t>
            </a:r>
          </a:p>
        </p:txBody>
      </p:sp>
      <p:pic>
        <p:nvPicPr>
          <p:cNvPr id="62" name="Grafik 61" descr="Speicherkapazität und Ausspeicherdauer verschiedener Speichertechnologien im Überblick. (Quelle: Reproduziert nach Sterner, Stadler, Energiespeicher-Bedarf, Technologien, Integration, Springer-Vieweg 2014)">
            <a:extLst>
              <a:ext uri="{FF2B5EF4-FFF2-40B4-BE49-F238E27FC236}">
                <a16:creationId xmlns:a16="http://schemas.microsoft.com/office/drawing/2014/main" id="{50D5EE5B-0BB3-7D69-7371-A36BEB95C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906" y="889035"/>
            <a:ext cx="8718466" cy="4611671"/>
          </a:xfrm>
          <a:prstGeom prst="rect">
            <a:avLst/>
          </a:prstGeom>
          <a:noFill/>
          <a:ln>
            <a:noFill/>
          </a:ln>
        </p:spPr>
      </p:pic>
      <p:sp>
        <p:nvSpPr>
          <p:cNvPr id="64" name="Textfeld 63">
            <a:extLst>
              <a:ext uri="{FF2B5EF4-FFF2-40B4-BE49-F238E27FC236}">
                <a16:creationId xmlns:a16="http://schemas.microsoft.com/office/drawing/2014/main" id="{3EB20FCA-C9D4-EC0E-2B8C-1568FC187CFB}"/>
              </a:ext>
            </a:extLst>
          </p:cNvPr>
          <p:cNvSpPr txBox="1"/>
          <p:nvPr/>
        </p:nvSpPr>
        <p:spPr>
          <a:xfrm>
            <a:off x="393700" y="5500706"/>
            <a:ext cx="9410700" cy="646331"/>
          </a:xfrm>
          <a:prstGeom prst="rect">
            <a:avLst/>
          </a:prstGeom>
          <a:noFill/>
        </p:spPr>
        <p:txBody>
          <a:bodyPr wrap="square">
            <a:spAutoFit/>
          </a:bodyPr>
          <a:lstStyle/>
          <a:p>
            <a:r>
              <a:rPr lang="de-DE" sz="1200" dirty="0">
                <a:effectLst/>
                <a:latin typeface="+mn-lt"/>
                <a:ea typeface="Times New Roman" panose="02020603050405020304" pitchFamily="18" charset="0"/>
              </a:rPr>
              <a:t>Speicherkapazität und Ausspeicherdauer verschiedener Speichertechnologien im Überblick. Die Ausspeicherdauer besagt, wie lange ein Speicher Energie liefern kann. Sie berechnet sich aus dem Verhältnis von ausspeicherbarer Energie und Ausspeicherleistung. (Quelle: Reproduziert nach Sterner, Stadler, Energiespeicher-Bedarf, Technologien, Integration, Springer-Vieweg 2014) </a:t>
            </a:r>
            <a:endParaRPr lang="de-DE" sz="1200" dirty="0">
              <a:latin typeface="+mn-lt"/>
            </a:endParaRP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693665" y="5167876"/>
            <a:ext cx="163666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14) Quellenliste.</a:t>
            </a:r>
            <a:endParaRPr lang="en-US" altLang="de-DE" sz="1200" dirty="0"/>
          </a:p>
        </p:txBody>
      </p:sp>
      <p:sp>
        <p:nvSpPr>
          <p:cNvPr id="61" name="Text Box 5">
            <a:extLst>
              <a:ext uri="{FF2B5EF4-FFF2-40B4-BE49-F238E27FC236}">
                <a16:creationId xmlns:a16="http://schemas.microsoft.com/office/drawing/2014/main" id="{F06E1142-9236-D68C-C085-C668EF21FEF2}"/>
              </a:ext>
            </a:extLst>
          </p:cNvPr>
          <p:cNvSpPr txBox="1">
            <a:spLocks noChangeArrowheads="1"/>
          </p:cNvSpPr>
          <p:nvPr/>
        </p:nvSpPr>
        <p:spPr bwMode="auto">
          <a:xfrm>
            <a:off x="526905" y="1214161"/>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14)</a:t>
            </a:r>
            <a:endParaRPr lang="en-US" altLang="de-DE" sz="1200" dirty="0"/>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Wir brauchen das ganze Spektrum an Energiespeichern (Millisekunden bis Jahr)</a:t>
            </a:r>
          </a:p>
        </p:txBody>
      </p:sp>
    </p:spTree>
    <p:extLst>
      <p:ext uri="{BB962C8B-B14F-4D97-AF65-F5344CB8AC3E}">
        <p14:creationId xmlns:p14="http://schemas.microsoft.com/office/powerpoint/2010/main" val="26569397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DC3C3D1-929D-F94F-97D9-ECCA19A4B1D4}"/>
              </a:ext>
            </a:extLst>
          </p:cNvPr>
          <p:cNvGrpSpPr/>
          <p:nvPr/>
        </p:nvGrpSpPr>
        <p:grpSpPr>
          <a:xfrm>
            <a:off x="5936443" y="827454"/>
            <a:ext cx="3749482" cy="5144664"/>
            <a:chOff x="5936443" y="891252"/>
            <a:chExt cx="3749482" cy="5144664"/>
          </a:xfrm>
        </p:grpSpPr>
        <p:sp>
          <p:nvSpPr>
            <p:cNvPr id="10" name="Rechteck 9">
              <a:extLst>
                <a:ext uri="{FF2B5EF4-FFF2-40B4-BE49-F238E27FC236}">
                  <a16:creationId xmlns:a16="http://schemas.microsoft.com/office/drawing/2014/main" id="{9E9A3DE7-1177-B29B-96F1-E10C5603F962}"/>
                </a:ext>
              </a:extLst>
            </p:cNvPr>
            <p:cNvSpPr/>
            <p:nvPr/>
          </p:nvSpPr>
          <p:spPr bwMode="auto">
            <a:xfrm>
              <a:off x="5936443" y="5554456"/>
              <a:ext cx="3738125"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Rechteck 164">
              <a:extLst>
                <a:ext uri="{FF2B5EF4-FFF2-40B4-BE49-F238E27FC236}">
                  <a16:creationId xmlns:a16="http://schemas.microsoft.com/office/drawing/2014/main" id="{7C97A856-AD70-4504-9E06-C2BEA418E7AB}"/>
                </a:ext>
              </a:extLst>
            </p:cNvPr>
            <p:cNvSpPr/>
            <p:nvPr/>
          </p:nvSpPr>
          <p:spPr bwMode="auto">
            <a:xfrm>
              <a:off x="5936444" y="891252"/>
              <a:ext cx="3749481"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558" name="Gruppieren 23557">
              <a:extLst>
                <a:ext uri="{FF2B5EF4-FFF2-40B4-BE49-F238E27FC236}">
                  <a16:creationId xmlns:a16="http://schemas.microsoft.com/office/drawing/2014/main" id="{A6EBE632-CA00-4864-B7EF-DD0CB25D9BE5}"/>
                </a:ext>
              </a:extLst>
            </p:cNvPr>
            <p:cNvGrpSpPr/>
            <p:nvPr/>
          </p:nvGrpSpPr>
          <p:grpSpPr>
            <a:xfrm>
              <a:off x="6035698" y="955858"/>
              <a:ext cx="3550972" cy="1826451"/>
              <a:chOff x="5997525" y="1071608"/>
              <a:chExt cx="3550972" cy="1826451"/>
            </a:xfrm>
          </p:grpSpPr>
          <p:pic>
            <p:nvPicPr>
              <p:cNvPr id="131" name="Grafik 130" descr="Ein Bild, das Text enthält.&#10;&#10;Automatisch generierte Beschreibung">
                <a:extLst>
                  <a:ext uri="{FF2B5EF4-FFF2-40B4-BE49-F238E27FC236}">
                    <a16:creationId xmlns:a16="http://schemas.microsoft.com/office/drawing/2014/main" id="{E42B8454-8FE7-4C35-A648-6FABFF0152A6}"/>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6855174" y="1071608"/>
                <a:ext cx="1792662" cy="1368865"/>
              </a:xfrm>
              <a:prstGeom prst="rect">
                <a:avLst/>
              </a:prstGeom>
            </p:spPr>
          </p:pic>
          <p:sp>
            <p:nvSpPr>
              <p:cNvPr id="153" name="Textfeld 152">
                <a:extLst>
                  <a:ext uri="{FF2B5EF4-FFF2-40B4-BE49-F238E27FC236}">
                    <a16:creationId xmlns:a16="http://schemas.microsoft.com/office/drawing/2014/main" id="{6784D9C8-D0C3-4C7B-8F24-8F3CD013197E}"/>
                  </a:ext>
                </a:extLst>
              </p:cNvPr>
              <p:cNvSpPr txBox="1"/>
              <p:nvPr/>
            </p:nvSpPr>
            <p:spPr>
              <a:xfrm>
                <a:off x="5997525" y="2405616"/>
                <a:ext cx="3550972" cy="492443"/>
              </a:xfrm>
              <a:prstGeom prst="rect">
                <a:avLst/>
              </a:prstGeom>
              <a:noFill/>
            </p:spPr>
            <p:txBody>
              <a:bodyPr wrap="none" rtlCol="0">
                <a:spAutoFit/>
              </a:bodyPr>
              <a:lstStyle/>
              <a:p>
                <a:pPr algn="ctr"/>
                <a:r>
                  <a:rPr lang="de-DE" sz="1400" dirty="0">
                    <a:solidFill>
                      <a:srgbClr val="3333FF"/>
                    </a:solidFill>
                  </a:rPr>
                  <a:t>EU-Overlay-Netzwerk,</a:t>
                </a:r>
                <a:br>
                  <a:rPr lang="de-DE" sz="1400" dirty="0">
                    <a:solidFill>
                      <a:srgbClr val="3333FF"/>
                    </a:solidFill>
                  </a:rPr>
                </a:br>
                <a:r>
                  <a:rPr lang="de-DE" sz="1200" dirty="0">
                    <a:solidFill>
                      <a:srgbClr val="3333FF"/>
                    </a:solidFill>
                  </a:rPr>
                  <a:t>Hochspannungs-Gleichstrom-Übertragung (HGÜ)</a:t>
                </a:r>
              </a:p>
            </p:txBody>
          </p:sp>
        </p:grpSp>
        <p:sp>
          <p:nvSpPr>
            <p:cNvPr id="178" name="Textfeld 177">
              <a:extLst>
                <a:ext uri="{FF2B5EF4-FFF2-40B4-BE49-F238E27FC236}">
                  <a16:creationId xmlns:a16="http://schemas.microsoft.com/office/drawing/2014/main" id="{2D5423AF-B969-4B0C-AAAA-F3860D64B4C9}"/>
                </a:ext>
              </a:extLst>
            </p:cNvPr>
            <p:cNvSpPr txBox="1"/>
            <p:nvPr/>
          </p:nvSpPr>
          <p:spPr>
            <a:xfrm>
              <a:off x="6298706" y="5728139"/>
              <a:ext cx="3138360" cy="307777"/>
            </a:xfrm>
            <a:prstGeom prst="rect">
              <a:avLst/>
            </a:prstGeom>
            <a:noFill/>
          </p:spPr>
          <p:txBody>
            <a:bodyPr wrap="none" rtlCol="0">
              <a:spAutoFit/>
            </a:bodyPr>
            <a:lstStyle/>
            <a:p>
              <a:r>
                <a:rPr lang="de-DE" sz="1400" dirty="0"/>
                <a:t>Tage – saisonal („kalte Dunkelflaute“)</a:t>
              </a:r>
            </a:p>
          </p:txBody>
        </p:sp>
      </p:grpSp>
      <p:sp>
        <p:nvSpPr>
          <p:cNvPr id="7" name="Rechteck 6">
            <a:extLst>
              <a:ext uri="{FF2B5EF4-FFF2-40B4-BE49-F238E27FC236}">
                <a16:creationId xmlns:a16="http://schemas.microsoft.com/office/drawing/2014/main" id="{1490446B-2925-5749-C550-4272E627B8D2}"/>
              </a:ext>
            </a:extLst>
          </p:cNvPr>
          <p:cNvSpPr/>
          <p:nvPr/>
        </p:nvSpPr>
        <p:spPr bwMode="auto">
          <a:xfrm>
            <a:off x="307080" y="5490658"/>
            <a:ext cx="1909598"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0" name="Rechteck 169">
            <a:extLst>
              <a:ext uri="{FF2B5EF4-FFF2-40B4-BE49-F238E27FC236}">
                <a16:creationId xmlns:a16="http://schemas.microsoft.com/office/drawing/2014/main" id="{D1E8C03D-84F1-4683-8A3D-66638763A9D7}"/>
              </a:ext>
            </a:extLst>
          </p:cNvPr>
          <p:cNvSpPr/>
          <p:nvPr/>
        </p:nvSpPr>
        <p:spPr bwMode="auto">
          <a:xfrm>
            <a:off x="307080" y="827454"/>
            <a:ext cx="1911550"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rgbClr val="00B050"/>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69580" y="17718"/>
            <a:ext cx="728478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(3)</a:t>
            </a:r>
            <a:br>
              <a:rPr lang="de-DE" altLang="de-DE" sz="2000" dirty="0">
                <a:solidFill>
                  <a:schemeClr val="bg1"/>
                </a:solidFill>
              </a:rPr>
            </a:br>
            <a:r>
              <a:rPr lang="de-DE" altLang="de-DE" sz="2000" dirty="0">
                <a:solidFill>
                  <a:schemeClr val="bg1"/>
                </a:solidFill>
              </a:rPr>
              <a:t>Maßnahmen zum allzeitigen Energieausgleich: Übersicht</a:t>
            </a:r>
          </a:p>
        </p:txBody>
      </p:sp>
      <p:grpSp>
        <p:nvGrpSpPr>
          <p:cNvPr id="15" name="Gruppieren 14">
            <a:extLst>
              <a:ext uri="{FF2B5EF4-FFF2-40B4-BE49-F238E27FC236}">
                <a16:creationId xmlns:a16="http://schemas.microsoft.com/office/drawing/2014/main" id="{9D3FF371-2AC7-80A2-55E5-9B33F5F10F21}"/>
              </a:ext>
            </a:extLst>
          </p:cNvPr>
          <p:cNvGrpSpPr/>
          <p:nvPr/>
        </p:nvGrpSpPr>
        <p:grpSpPr>
          <a:xfrm>
            <a:off x="497098" y="2300554"/>
            <a:ext cx="1545640" cy="1301646"/>
            <a:chOff x="497098" y="2364352"/>
            <a:chExt cx="1545640" cy="1301646"/>
          </a:xfrm>
        </p:grpSpPr>
        <p:pic>
          <p:nvPicPr>
            <p:cNvPr id="13" name="Grafik 12">
              <a:extLst>
                <a:ext uri="{FF2B5EF4-FFF2-40B4-BE49-F238E27FC236}">
                  <a16:creationId xmlns:a16="http://schemas.microsoft.com/office/drawing/2014/main" id="{29854DF6-6302-4949-8BD8-30720F01A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8" y="2364352"/>
              <a:ext cx="1545640" cy="984285"/>
            </a:xfrm>
            <a:prstGeom prst="rect">
              <a:avLst/>
            </a:prstGeom>
          </p:spPr>
        </p:pic>
        <p:sp>
          <p:nvSpPr>
            <p:cNvPr id="127" name="Textfeld 126">
              <a:extLst>
                <a:ext uri="{FF2B5EF4-FFF2-40B4-BE49-F238E27FC236}">
                  <a16:creationId xmlns:a16="http://schemas.microsoft.com/office/drawing/2014/main" id="{3572F217-987F-4BD3-A79E-972C222145F7}"/>
                </a:ext>
              </a:extLst>
            </p:cNvPr>
            <p:cNvSpPr txBox="1"/>
            <p:nvPr/>
          </p:nvSpPr>
          <p:spPr>
            <a:xfrm>
              <a:off x="822520" y="3358221"/>
              <a:ext cx="894797" cy="307777"/>
            </a:xfrm>
            <a:prstGeom prst="rect">
              <a:avLst/>
            </a:prstGeom>
            <a:noFill/>
          </p:spPr>
          <p:txBody>
            <a:bodyPr wrap="none" rtlCol="0">
              <a:spAutoFit/>
            </a:bodyPr>
            <a:lstStyle/>
            <a:p>
              <a:r>
                <a:rPr lang="de-DE" sz="1400" dirty="0">
                  <a:solidFill>
                    <a:srgbClr val="3333FF"/>
                  </a:solidFill>
                </a:rPr>
                <a:t>PSP-KW</a:t>
              </a:r>
            </a:p>
          </p:txBody>
        </p:sp>
      </p:grpSp>
      <p:grpSp>
        <p:nvGrpSpPr>
          <p:cNvPr id="16" name="Gruppieren 15">
            <a:extLst>
              <a:ext uri="{FF2B5EF4-FFF2-40B4-BE49-F238E27FC236}">
                <a16:creationId xmlns:a16="http://schemas.microsoft.com/office/drawing/2014/main" id="{96871A3E-8D3A-54B9-DC58-7EDF2C472EA0}"/>
              </a:ext>
            </a:extLst>
          </p:cNvPr>
          <p:cNvGrpSpPr/>
          <p:nvPr/>
        </p:nvGrpSpPr>
        <p:grpSpPr>
          <a:xfrm>
            <a:off x="243267" y="3461857"/>
            <a:ext cx="2034276" cy="1922647"/>
            <a:chOff x="243267" y="3525655"/>
            <a:chExt cx="2034276" cy="1922647"/>
          </a:xfrm>
        </p:grpSpPr>
        <p:pic>
          <p:nvPicPr>
            <p:cNvPr id="14" name="Grafik 13">
              <a:extLst>
                <a:ext uri="{FF2B5EF4-FFF2-40B4-BE49-F238E27FC236}">
                  <a16:creationId xmlns:a16="http://schemas.microsoft.com/office/drawing/2014/main" id="{7F166C12-286E-4421-8DCA-F56C5A3F9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14" y="3525655"/>
              <a:ext cx="1547008" cy="1547008"/>
            </a:xfrm>
            <a:prstGeom prst="rect">
              <a:avLst/>
            </a:prstGeom>
          </p:spPr>
        </p:pic>
        <p:sp>
          <p:nvSpPr>
            <p:cNvPr id="128" name="Textfeld 127">
              <a:extLst>
                <a:ext uri="{FF2B5EF4-FFF2-40B4-BE49-F238E27FC236}">
                  <a16:creationId xmlns:a16="http://schemas.microsoft.com/office/drawing/2014/main" id="{DE9FA18D-B1B5-4117-A165-C46A855C3B0C}"/>
                </a:ext>
              </a:extLst>
            </p:cNvPr>
            <p:cNvSpPr txBox="1"/>
            <p:nvPr/>
          </p:nvSpPr>
          <p:spPr>
            <a:xfrm>
              <a:off x="243267" y="4925082"/>
              <a:ext cx="2034276" cy="523220"/>
            </a:xfrm>
            <a:prstGeom prst="rect">
              <a:avLst/>
            </a:prstGeom>
            <a:noFill/>
          </p:spPr>
          <p:txBody>
            <a:bodyPr wrap="none" rtlCol="0">
              <a:spAutoFit/>
            </a:bodyPr>
            <a:lstStyle/>
            <a:p>
              <a:pPr algn="ctr"/>
              <a:r>
                <a:rPr lang="de-DE" sz="1400" dirty="0">
                  <a:solidFill>
                    <a:srgbClr val="3333FF"/>
                  </a:solidFill>
                </a:rPr>
                <a:t>Lastverschiebung:</a:t>
              </a:r>
              <a:br>
                <a:rPr lang="de-DE" sz="1400" dirty="0">
                  <a:solidFill>
                    <a:srgbClr val="3333FF"/>
                  </a:solidFill>
                </a:rPr>
              </a:br>
              <a:r>
                <a:rPr lang="de-DE" sz="1400" dirty="0">
                  <a:solidFill>
                    <a:srgbClr val="3333FF"/>
                  </a:solidFill>
                </a:rPr>
                <a:t>schaltbare Verbraucher</a:t>
              </a:r>
            </a:p>
          </p:txBody>
        </p:sp>
      </p:grpSp>
      <p:sp>
        <p:nvSpPr>
          <p:cNvPr id="176" name="Textfeld 175">
            <a:extLst>
              <a:ext uri="{FF2B5EF4-FFF2-40B4-BE49-F238E27FC236}">
                <a16:creationId xmlns:a16="http://schemas.microsoft.com/office/drawing/2014/main" id="{350B06A2-1BB7-45F5-B1FF-C5A817D526ED}"/>
              </a:ext>
            </a:extLst>
          </p:cNvPr>
          <p:cNvSpPr txBox="1"/>
          <p:nvPr/>
        </p:nvSpPr>
        <p:spPr>
          <a:xfrm>
            <a:off x="218973" y="5664341"/>
            <a:ext cx="2095446" cy="307777"/>
          </a:xfrm>
          <a:prstGeom prst="rect">
            <a:avLst/>
          </a:prstGeom>
          <a:noFill/>
        </p:spPr>
        <p:txBody>
          <a:bodyPr wrap="none" rtlCol="0">
            <a:spAutoFit/>
          </a:bodyPr>
          <a:lstStyle/>
          <a:p>
            <a:pPr algn="ctr"/>
            <a:r>
              <a:rPr lang="de-DE" sz="1400" dirty="0"/>
              <a:t>Millisekunden - Stunden</a:t>
            </a:r>
          </a:p>
        </p:txBody>
      </p:sp>
      <p:grpSp>
        <p:nvGrpSpPr>
          <p:cNvPr id="9" name="Gruppieren 8">
            <a:extLst>
              <a:ext uri="{FF2B5EF4-FFF2-40B4-BE49-F238E27FC236}">
                <a16:creationId xmlns:a16="http://schemas.microsoft.com/office/drawing/2014/main" id="{D5EA24CF-DC9C-2DE1-5C26-8F515A040E1D}"/>
              </a:ext>
            </a:extLst>
          </p:cNvPr>
          <p:cNvGrpSpPr/>
          <p:nvPr/>
        </p:nvGrpSpPr>
        <p:grpSpPr>
          <a:xfrm>
            <a:off x="2532572" y="827454"/>
            <a:ext cx="3156557" cy="5144664"/>
            <a:chOff x="2532572" y="891252"/>
            <a:chExt cx="3156557" cy="5144664"/>
          </a:xfrm>
        </p:grpSpPr>
        <p:sp>
          <p:nvSpPr>
            <p:cNvPr id="8" name="Rechteck 7">
              <a:extLst>
                <a:ext uri="{FF2B5EF4-FFF2-40B4-BE49-F238E27FC236}">
                  <a16:creationId xmlns:a16="http://schemas.microsoft.com/office/drawing/2014/main" id="{87C1813C-D3BC-750C-928B-6DBBFC8F3C5B}"/>
                </a:ext>
              </a:extLst>
            </p:cNvPr>
            <p:cNvSpPr/>
            <p:nvPr/>
          </p:nvSpPr>
          <p:spPr bwMode="auto">
            <a:xfrm>
              <a:off x="2532572" y="5554456"/>
              <a:ext cx="3108712"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 name="Gruppieren 3">
              <a:extLst>
                <a:ext uri="{FF2B5EF4-FFF2-40B4-BE49-F238E27FC236}">
                  <a16:creationId xmlns:a16="http://schemas.microsoft.com/office/drawing/2014/main" id="{CE9AAED9-830F-24E2-17A6-57AD010BC37D}"/>
                </a:ext>
              </a:extLst>
            </p:cNvPr>
            <p:cNvGrpSpPr/>
            <p:nvPr/>
          </p:nvGrpSpPr>
          <p:grpSpPr>
            <a:xfrm>
              <a:off x="2532572" y="891252"/>
              <a:ext cx="3156557" cy="5144664"/>
              <a:chOff x="2532572" y="891252"/>
              <a:chExt cx="3156557" cy="5144664"/>
            </a:xfrm>
          </p:grpSpPr>
          <p:grpSp>
            <p:nvGrpSpPr>
              <p:cNvPr id="3" name="Gruppieren 2">
                <a:extLst>
                  <a:ext uri="{FF2B5EF4-FFF2-40B4-BE49-F238E27FC236}">
                    <a16:creationId xmlns:a16="http://schemas.microsoft.com/office/drawing/2014/main" id="{9E653245-8A51-488F-BF34-4028E47672BD}"/>
                  </a:ext>
                </a:extLst>
              </p:cNvPr>
              <p:cNvGrpSpPr/>
              <p:nvPr/>
            </p:nvGrpSpPr>
            <p:grpSpPr>
              <a:xfrm>
                <a:off x="2532572" y="891252"/>
                <a:ext cx="3108712" cy="4599190"/>
                <a:chOff x="2532572" y="891252"/>
                <a:chExt cx="3108712" cy="4599190"/>
              </a:xfrm>
            </p:grpSpPr>
            <p:sp>
              <p:nvSpPr>
                <p:cNvPr id="169" name="Rechteck 168">
                  <a:extLst>
                    <a:ext uri="{FF2B5EF4-FFF2-40B4-BE49-F238E27FC236}">
                      <a16:creationId xmlns:a16="http://schemas.microsoft.com/office/drawing/2014/main" id="{8D5CE422-557A-41B1-83BC-F28BC85D5408}"/>
                    </a:ext>
                  </a:extLst>
                </p:cNvPr>
                <p:cNvSpPr/>
                <p:nvPr/>
              </p:nvSpPr>
              <p:spPr bwMode="auto">
                <a:xfrm>
                  <a:off x="2532572" y="891252"/>
                  <a:ext cx="3108712"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9" name="Textfeld 128">
                  <a:extLst>
                    <a:ext uri="{FF2B5EF4-FFF2-40B4-BE49-F238E27FC236}">
                      <a16:creationId xmlns:a16="http://schemas.microsoft.com/office/drawing/2014/main" id="{8171AC1E-5614-4913-A9DB-D8ED99B22D4C}"/>
                    </a:ext>
                  </a:extLst>
                </p:cNvPr>
                <p:cNvSpPr txBox="1"/>
                <p:nvPr/>
              </p:nvSpPr>
              <p:spPr>
                <a:xfrm>
                  <a:off x="2676413" y="912092"/>
                  <a:ext cx="2835520" cy="584775"/>
                </a:xfrm>
                <a:prstGeom prst="rect">
                  <a:avLst/>
                </a:prstGeom>
                <a:solidFill>
                  <a:schemeClr val="bg1">
                    <a:lumMod val="95000"/>
                  </a:schemeClr>
                </a:solidFill>
              </p:spPr>
              <p:txBody>
                <a:bodyPr wrap="none" rtlCol="0">
                  <a:spAutoFit/>
                </a:bodyPr>
                <a:lstStyle/>
                <a:p>
                  <a:pPr algn="ctr"/>
                  <a:r>
                    <a:rPr lang="de-DE" sz="1600" dirty="0" err="1">
                      <a:solidFill>
                        <a:srgbClr val="3333FF"/>
                      </a:solidFill>
                    </a:rPr>
                    <a:t>PkW</a:t>
                  </a:r>
                  <a:r>
                    <a:rPr lang="de-DE" sz="1600" dirty="0">
                      <a:solidFill>
                        <a:srgbClr val="3333FF"/>
                      </a:solidFill>
                    </a:rPr>
                    <a:t>-Akku-Schwarmspeicher</a:t>
                  </a:r>
                  <a:br>
                    <a:rPr lang="de-DE" sz="1600" dirty="0">
                      <a:solidFill>
                        <a:srgbClr val="3333FF"/>
                      </a:solidFill>
                    </a:rPr>
                  </a:br>
                  <a:r>
                    <a:rPr lang="de-DE" sz="1600" dirty="0">
                      <a:solidFill>
                        <a:srgbClr val="3333FF"/>
                      </a:solidFill>
                    </a:rPr>
                    <a:t>(V2H/G)</a:t>
                  </a:r>
                </a:p>
              </p:txBody>
            </p:sp>
            <p:grpSp>
              <p:nvGrpSpPr>
                <p:cNvPr id="6" name="Gruppieren 5">
                  <a:extLst>
                    <a:ext uri="{FF2B5EF4-FFF2-40B4-BE49-F238E27FC236}">
                      <a16:creationId xmlns:a16="http://schemas.microsoft.com/office/drawing/2014/main" id="{53ACE3E1-CBDF-4A19-82DC-DDD1A2A79116}"/>
                    </a:ext>
                  </a:extLst>
                </p:cNvPr>
                <p:cNvGrpSpPr/>
                <p:nvPr/>
              </p:nvGrpSpPr>
              <p:grpSpPr>
                <a:xfrm>
                  <a:off x="3524267" y="3400037"/>
                  <a:ext cx="1591678" cy="1446513"/>
                  <a:chOff x="12072461" y="2629875"/>
                  <a:chExt cx="1591678" cy="1446513"/>
                </a:xfrm>
              </p:grpSpPr>
              <p:pic>
                <p:nvPicPr>
                  <p:cNvPr id="47" name="Grafik 46" descr="Ein Bild, das Handkarren, Projektor enthält.&#10;&#10;Automatisch generierte Beschreibung">
                    <a:extLst>
                      <a:ext uri="{FF2B5EF4-FFF2-40B4-BE49-F238E27FC236}">
                        <a16:creationId xmlns:a16="http://schemas.microsoft.com/office/drawing/2014/main" id="{76ADE3E3-4FBA-4293-BF9A-E90507D8251E}"/>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705510"/>
                    <a:ext cx="670609" cy="276756"/>
                  </a:xfrm>
                  <a:prstGeom prst="rect">
                    <a:avLst/>
                  </a:prstGeom>
                </p:spPr>
              </p:pic>
              <p:pic>
                <p:nvPicPr>
                  <p:cNvPr id="55" name="Grafik 54">
                    <a:extLst>
                      <a:ext uri="{FF2B5EF4-FFF2-40B4-BE49-F238E27FC236}">
                        <a16:creationId xmlns:a16="http://schemas.microsoft.com/office/drawing/2014/main" id="{3EB03609-01EB-46AC-B9EF-E722B7EF3451}"/>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098837" y="3697662"/>
                    <a:ext cx="392469" cy="207888"/>
                  </a:xfrm>
                  <a:prstGeom prst="rect">
                    <a:avLst/>
                  </a:prstGeom>
                </p:spPr>
              </p:pic>
              <p:pic>
                <p:nvPicPr>
                  <p:cNvPr id="56" name="Grafik 55">
                    <a:extLst>
                      <a:ext uri="{FF2B5EF4-FFF2-40B4-BE49-F238E27FC236}">
                        <a16:creationId xmlns:a16="http://schemas.microsoft.com/office/drawing/2014/main" id="{9D064314-9A87-4AA1-A9BE-611D5F84A01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181207" y="3465369"/>
                    <a:ext cx="392469" cy="207888"/>
                  </a:xfrm>
                  <a:prstGeom prst="rect">
                    <a:avLst/>
                  </a:prstGeom>
                </p:spPr>
              </p:pic>
              <p:pic>
                <p:nvPicPr>
                  <p:cNvPr id="57" name="Grafik 56">
                    <a:extLst>
                      <a:ext uri="{FF2B5EF4-FFF2-40B4-BE49-F238E27FC236}">
                        <a16:creationId xmlns:a16="http://schemas.microsoft.com/office/drawing/2014/main" id="{61F42757-9D16-4EB2-84CC-E9E08EE586F8}"/>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287804" y="3249771"/>
                    <a:ext cx="392469" cy="207888"/>
                  </a:xfrm>
                  <a:prstGeom prst="rect">
                    <a:avLst/>
                  </a:prstGeom>
                </p:spPr>
              </p:pic>
              <p:pic>
                <p:nvPicPr>
                  <p:cNvPr id="58" name="Grafik 57">
                    <a:extLst>
                      <a:ext uri="{FF2B5EF4-FFF2-40B4-BE49-F238E27FC236}">
                        <a16:creationId xmlns:a16="http://schemas.microsoft.com/office/drawing/2014/main" id="{D76043F6-72D1-400F-A3C8-1BD73C2D0CC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530068" y="3697662"/>
                    <a:ext cx="392469" cy="207888"/>
                  </a:xfrm>
                  <a:prstGeom prst="rect">
                    <a:avLst/>
                  </a:prstGeom>
                </p:spPr>
              </p:pic>
              <p:pic>
                <p:nvPicPr>
                  <p:cNvPr id="59" name="Grafik 58">
                    <a:extLst>
                      <a:ext uri="{FF2B5EF4-FFF2-40B4-BE49-F238E27FC236}">
                        <a16:creationId xmlns:a16="http://schemas.microsoft.com/office/drawing/2014/main" id="{160EC4A3-27B5-4A82-901D-7776E2106860}"/>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612438" y="3465369"/>
                    <a:ext cx="392469" cy="207888"/>
                  </a:xfrm>
                  <a:prstGeom prst="rect">
                    <a:avLst/>
                  </a:prstGeom>
                </p:spPr>
              </p:pic>
              <p:pic>
                <p:nvPicPr>
                  <p:cNvPr id="60" name="Grafik 59">
                    <a:extLst>
                      <a:ext uri="{FF2B5EF4-FFF2-40B4-BE49-F238E27FC236}">
                        <a16:creationId xmlns:a16="http://schemas.microsoft.com/office/drawing/2014/main" id="{F7CA7021-9352-4470-AB87-EA53260809CD}"/>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719035" y="3249771"/>
                    <a:ext cx="392469" cy="207888"/>
                  </a:xfrm>
                  <a:prstGeom prst="rect">
                    <a:avLst/>
                  </a:prstGeom>
                </p:spPr>
              </p:pic>
              <p:pic>
                <p:nvPicPr>
                  <p:cNvPr id="69" name="Grafik 68" descr="Ein Bild, das Handkarren, Projektor enthält.&#10;&#10;Automatisch generierte Beschreibung">
                    <a:extLst>
                      <a:ext uri="{FF2B5EF4-FFF2-40B4-BE49-F238E27FC236}">
                        <a16:creationId xmlns:a16="http://schemas.microsoft.com/office/drawing/2014/main" id="{133F4395-D46E-4CD9-B026-CB031812C1AB}"/>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977701"/>
                    <a:ext cx="670609" cy="276756"/>
                  </a:xfrm>
                  <a:prstGeom prst="rect">
                    <a:avLst/>
                  </a:prstGeom>
                </p:spPr>
              </p:pic>
              <p:pic>
                <p:nvPicPr>
                  <p:cNvPr id="73" name="Grafik 72">
                    <a:extLst>
                      <a:ext uri="{FF2B5EF4-FFF2-40B4-BE49-F238E27FC236}">
                        <a16:creationId xmlns:a16="http://schemas.microsoft.com/office/drawing/2014/main" id="{AD82869F-9C10-487B-8B81-A5E04114405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t="16508" r="49149" b="27515"/>
                  <a:stretch/>
                </p:blipFill>
                <p:spPr>
                  <a:xfrm>
                    <a:off x="12072461" y="2629875"/>
                    <a:ext cx="1591678" cy="1446513"/>
                  </a:xfrm>
                  <a:prstGeom prst="rect">
                    <a:avLst/>
                  </a:prstGeom>
                </p:spPr>
              </p:pic>
            </p:grpSp>
            <p:sp>
              <p:nvSpPr>
                <p:cNvPr id="46" name="Textfeld 45">
                  <a:extLst>
                    <a:ext uri="{FF2B5EF4-FFF2-40B4-BE49-F238E27FC236}">
                      <a16:creationId xmlns:a16="http://schemas.microsoft.com/office/drawing/2014/main" id="{29ECA066-6A06-4DD0-83C3-4ACFA3C5F41E}"/>
                    </a:ext>
                  </a:extLst>
                </p:cNvPr>
                <p:cNvSpPr txBox="1"/>
                <p:nvPr/>
              </p:nvSpPr>
              <p:spPr>
                <a:xfrm>
                  <a:off x="3085724" y="4824972"/>
                  <a:ext cx="2016899" cy="523220"/>
                </a:xfrm>
                <a:prstGeom prst="rect">
                  <a:avLst/>
                </a:prstGeom>
                <a:noFill/>
              </p:spPr>
              <p:txBody>
                <a:bodyPr wrap="none" rtlCol="0">
                  <a:spAutoFit/>
                </a:bodyPr>
                <a:lstStyle/>
                <a:p>
                  <a:pPr algn="ctr"/>
                  <a:r>
                    <a:rPr lang="de-DE" sz="1400" dirty="0">
                      <a:solidFill>
                        <a:srgbClr val="3333FF"/>
                      </a:solidFill>
                    </a:rPr>
                    <a:t>Arbeitsplatz, Einkaufs-/</a:t>
                  </a:r>
                  <a:br>
                    <a:rPr lang="de-DE" sz="1400" dirty="0">
                      <a:solidFill>
                        <a:srgbClr val="3333FF"/>
                      </a:solidFill>
                    </a:rPr>
                  </a:br>
                  <a:r>
                    <a:rPr lang="de-DE" sz="1400" dirty="0">
                      <a:solidFill>
                        <a:srgbClr val="3333FF"/>
                      </a:solidFill>
                    </a:rPr>
                    <a:t>Freizeitzentrum </a:t>
                  </a:r>
                  <a:r>
                    <a:rPr lang="de-DE" sz="1400" dirty="0" err="1">
                      <a:solidFill>
                        <a:srgbClr val="3333FF"/>
                      </a:solidFill>
                    </a:rPr>
                    <a:t>etc</a:t>
                  </a:r>
                  <a:endParaRPr lang="de-DE" sz="1400" dirty="0">
                    <a:solidFill>
                      <a:srgbClr val="3333FF"/>
                    </a:solidFill>
                  </a:endParaRPr>
                </a:p>
              </p:txBody>
            </p:sp>
            <p:grpSp>
              <p:nvGrpSpPr>
                <p:cNvPr id="23563" name="Gruppieren 23562">
                  <a:extLst>
                    <a:ext uri="{FF2B5EF4-FFF2-40B4-BE49-F238E27FC236}">
                      <a16:creationId xmlns:a16="http://schemas.microsoft.com/office/drawing/2014/main" id="{FB2C3453-72C7-49FF-8979-BCE16D19EBA1}"/>
                    </a:ext>
                  </a:extLst>
                </p:cNvPr>
                <p:cNvGrpSpPr/>
                <p:nvPr/>
              </p:nvGrpSpPr>
              <p:grpSpPr>
                <a:xfrm>
                  <a:off x="2939666" y="1564753"/>
                  <a:ext cx="2309014" cy="1556786"/>
                  <a:chOff x="3101639" y="1660214"/>
                  <a:chExt cx="2309014" cy="1556786"/>
                </a:xfrm>
              </p:grpSpPr>
              <p:grpSp>
                <p:nvGrpSpPr>
                  <p:cNvPr id="5" name="Gruppieren 4">
                    <a:extLst>
                      <a:ext uri="{FF2B5EF4-FFF2-40B4-BE49-F238E27FC236}">
                        <a16:creationId xmlns:a16="http://schemas.microsoft.com/office/drawing/2014/main" id="{D9AC7B88-0FE1-4966-8061-84B7135790FB}"/>
                      </a:ext>
                    </a:extLst>
                  </p:cNvPr>
                  <p:cNvGrpSpPr/>
                  <p:nvPr/>
                </p:nvGrpSpPr>
                <p:grpSpPr>
                  <a:xfrm>
                    <a:off x="3101639" y="1660214"/>
                    <a:ext cx="2309014" cy="1238665"/>
                    <a:chOff x="4327227" y="2534806"/>
                    <a:chExt cx="2586408" cy="1339770"/>
                  </a:xfrm>
                </p:grpSpPr>
                <p:grpSp>
                  <p:nvGrpSpPr>
                    <p:cNvPr id="23" name="Gruppieren 22">
                      <a:extLst>
                        <a:ext uri="{FF2B5EF4-FFF2-40B4-BE49-F238E27FC236}">
                          <a16:creationId xmlns:a16="http://schemas.microsoft.com/office/drawing/2014/main" id="{A8EB815D-05BD-4A4D-9E0A-074342B3C51E}"/>
                        </a:ext>
                      </a:extLst>
                    </p:cNvPr>
                    <p:cNvGrpSpPr/>
                    <p:nvPr/>
                  </p:nvGrpSpPr>
                  <p:grpSpPr>
                    <a:xfrm>
                      <a:off x="5272443" y="2534806"/>
                      <a:ext cx="1641192" cy="1285277"/>
                      <a:chOff x="2379234" y="2470777"/>
                      <a:chExt cx="4832140" cy="3347910"/>
                    </a:xfrm>
                  </p:grpSpPr>
                  <p:sp>
                    <p:nvSpPr>
                      <p:cNvPr id="119" name="Freihandform: Form 118">
                        <a:extLst>
                          <a:ext uri="{FF2B5EF4-FFF2-40B4-BE49-F238E27FC236}">
                            <a16:creationId xmlns:a16="http://schemas.microsoft.com/office/drawing/2014/main" id="{91950C4A-DD5C-4622-9D36-78F86C81F419}"/>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C3243632-E11F-48CF-ABA4-EA3FF3EDEEAA}"/>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04FC2C1F-2806-4F2A-9AD6-97968801529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A6230067-0CF5-4015-8401-A694B3764FCE}"/>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23" name="Gerader Verbinder 122">
                        <a:extLst>
                          <a:ext uri="{FF2B5EF4-FFF2-40B4-BE49-F238E27FC236}">
                            <a16:creationId xmlns:a16="http://schemas.microsoft.com/office/drawing/2014/main" id="{1ADB1B5D-5C38-473F-8972-C36881927EA6}"/>
                          </a:ext>
                        </a:extLst>
                      </p:cNvPr>
                      <p:cNvCxnSpPr>
                        <a:stCxn id="119"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Rechteck 23562">
                        <a:extLst>
                          <a:ext uri="{FF2B5EF4-FFF2-40B4-BE49-F238E27FC236}">
                            <a16:creationId xmlns:a16="http://schemas.microsoft.com/office/drawing/2014/main" id="{5DDECDD6-5C72-4D44-B036-BA88C307E5B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5" name="Freihandform: Form 124">
                        <a:extLst>
                          <a:ext uri="{FF2B5EF4-FFF2-40B4-BE49-F238E27FC236}">
                            <a16:creationId xmlns:a16="http://schemas.microsoft.com/office/drawing/2014/main" id="{47857487-8B70-4420-819E-635D96E01B72}"/>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grpSp>
                <p:pic>
                  <p:nvPicPr>
                    <p:cNvPr id="26" name="Grafik 25" descr="Ein Bild, das Buchse, Elektronik, drinnen, Stecker enthält.&#10;&#10;Automatisch generierte Beschreibung">
                      <a:extLst>
                        <a:ext uri="{FF2B5EF4-FFF2-40B4-BE49-F238E27FC236}">
                          <a16:creationId xmlns:a16="http://schemas.microsoft.com/office/drawing/2014/main" id="{F9DE0639-B7AB-4591-B5CE-F39CCBB3CC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8892" y="3502078"/>
                      <a:ext cx="100707" cy="100707"/>
                    </a:xfrm>
                    <a:prstGeom prst="rect">
                      <a:avLst/>
                    </a:prstGeom>
                  </p:spPr>
                </p:pic>
                <p:sp>
                  <p:nvSpPr>
                    <p:cNvPr id="27" name="Freihandform: Form 26">
                      <a:extLst>
                        <a:ext uri="{FF2B5EF4-FFF2-40B4-BE49-F238E27FC236}">
                          <a16:creationId xmlns:a16="http://schemas.microsoft.com/office/drawing/2014/main" id="{642A618B-3F65-49A0-B269-5628F0CBD161}"/>
                        </a:ext>
                      </a:extLst>
                    </p:cNvPr>
                    <p:cNvSpPr/>
                    <p:nvPr/>
                  </p:nvSpPr>
                  <p:spPr bwMode="auto">
                    <a:xfrm>
                      <a:off x="5408961" y="2664548"/>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pic>
                  <p:nvPicPr>
                    <p:cNvPr id="28" name="Grafik 27">
                      <a:extLst>
                        <a:ext uri="{FF2B5EF4-FFF2-40B4-BE49-F238E27FC236}">
                          <a16:creationId xmlns:a16="http://schemas.microsoft.com/office/drawing/2014/main" id="{03C0581B-31F0-4F38-B1A8-BFB052102912}"/>
                        </a:ext>
                      </a:extLst>
                    </p:cNvPr>
                    <p:cNvPicPr>
                      <a:picLocks noChangeAspect="1"/>
                    </p:cNvPicPr>
                    <p:nvPr/>
                  </p:nvPicPr>
                  <p:blipFill rotWithShape="1">
                    <a:blip r:embed="rId11">
                      <a:extLst>
                        <a:ext uri="{28A0092B-C50C-407E-A947-70E740481C1C}">
                          <a14:useLocalDpi xmlns:a14="http://schemas.microsoft.com/office/drawing/2010/main" val="0"/>
                        </a:ext>
                      </a:extLst>
                    </a:blip>
                    <a:srcRect l="21087" t="56358" r="73126" b="14625"/>
                    <a:stretch/>
                  </p:blipFill>
                  <p:spPr>
                    <a:xfrm>
                      <a:off x="6442326" y="3475186"/>
                      <a:ext cx="169524" cy="290835"/>
                    </a:xfrm>
                    <a:prstGeom prst="rect">
                      <a:avLst/>
                    </a:prstGeom>
                  </p:spPr>
                </p:pic>
                <p:pic>
                  <p:nvPicPr>
                    <p:cNvPr id="32" name="Grafik 31">
                      <a:extLst>
                        <a:ext uri="{FF2B5EF4-FFF2-40B4-BE49-F238E27FC236}">
                          <a16:creationId xmlns:a16="http://schemas.microsoft.com/office/drawing/2014/main" id="{E873E0CA-03A4-486A-ADAD-D0D9C6F2D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47" y="3360651"/>
                      <a:ext cx="285363" cy="285363"/>
                    </a:xfrm>
                    <a:prstGeom prst="rect">
                      <a:avLst/>
                    </a:prstGeom>
                    <a:ln>
                      <a:solidFill>
                        <a:schemeClr val="tx1"/>
                      </a:solidFill>
                    </a:ln>
                  </p:spPr>
                </p:pic>
                <p:pic>
                  <p:nvPicPr>
                    <p:cNvPr id="114" name="Grafik 113" descr="Ein Bild, das Text, schwarz, dunkel, Küchengerät enthält.&#10;&#10;Automatisch generierte Beschreibung">
                      <a:extLst>
                        <a:ext uri="{FF2B5EF4-FFF2-40B4-BE49-F238E27FC236}">
                          <a16:creationId xmlns:a16="http://schemas.microsoft.com/office/drawing/2014/main" id="{48048BD7-8095-4CCF-8D49-C83FE3CA0A50}"/>
                        </a:ext>
                      </a:extLst>
                    </p:cNvPr>
                    <p:cNvPicPr>
                      <a:picLocks noChangeAspect="1"/>
                    </p:cNvPicPr>
                    <p:nvPr/>
                  </p:nvPicPr>
                  <p:blipFill rotWithShape="1">
                    <a:blip r:embed="rId12">
                      <a:extLst>
                        <a:ext uri="{28A0092B-C50C-407E-A947-70E740481C1C}">
                          <a14:useLocalDpi xmlns:a14="http://schemas.microsoft.com/office/drawing/2010/main" val="0"/>
                        </a:ext>
                      </a:extLst>
                    </a:blip>
                    <a:srcRect l="29688" r="29626"/>
                    <a:stretch/>
                  </p:blipFill>
                  <p:spPr>
                    <a:xfrm>
                      <a:off x="5460728" y="3196620"/>
                      <a:ext cx="251264" cy="347384"/>
                    </a:xfrm>
                    <a:prstGeom prst="rect">
                      <a:avLst/>
                    </a:prstGeom>
                  </p:spPr>
                </p:pic>
                <p:pic>
                  <p:nvPicPr>
                    <p:cNvPr id="115" name="Grafik 114">
                      <a:extLst>
                        <a:ext uri="{FF2B5EF4-FFF2-40B4-BE49-F238E27FC236}">
                          <a16:creationId xmlns:a16="http://schemas.microsoft.com/office/drawing/2014/main" id="{05BC8E34-C10A-40B3-A2A4-3ECE8499AE66}"/>
                        </a:ext>
                      </a:extLst>
                    </p:cNvPr>
                    <p:cNvPicPr>
                      <a:picLocks noChangeAspect="1"/>
                    </p:cNvPicPr>
                    <p:nvPr/>
                  </p:nvPicPr>
                  <p:blipFill rotWithShape="1">
                    <a:blip r:embed="rId13">
                      <a:extLst>
                        <a:ext uri="{28A0092B-C50C-407E-A947-70E740481C1C}">
                          <a14:useLocalDpi xmlns:a14="http://schemas.microsoft.com/office/drawing/2010/main" val="0"/>
                        </a:ext>
                      </a:extLst>
                    </a:blip>
                    <a:srcRect l="31837" t="27045" b="13630"/>
                    <a:stretch/>
                  </p:blipFill>
                  <p:spPr>
                    <a:xfrm flipH="1">
                      <a:off x="4327227" y="3337045"/>
                      <a:ext cx="918482" cy="537531"/>
                    </a:xfrm>
                    <a:prstGeom prst="rect">
                      <a:avLst/>
                    </a:prstGeom>
                  </p:spPr>
                </p:pic>
                <p:sp>
                  <p:nvSpPr>
                    <p:cNvPr id="116" name="Freihandform: Form 115">
                      <a:extLst>
                        <a:ext uri="{FF2B5EF4-FFF2-40B4-BE49-F238E27FC236}">
                          <a16:creationId xmlns:a16="http://schemas.microsoft.com/office/drawing/2014/main" id="{A0FBDDC0-DFFD-4E6C-AD23-5D9A515DE6B1}"/>
                        </a:ext>
                      </a:extLst>
                    </p:cNvPr>
                    <p:cNvSpPr/>
                    <p:nvPr/>
                  </p:nvSpPr>
                  <p:spPr bwMode="auto">
                    <a:xfrm>
                      <a:off x="5243039" y="3524959"/>
                      <a:ext cx="314034" cy="144503"/>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cxnSp>
                  <p:nvCxnSpPr>
                    <p:cNvPr id="113" name="Gerade Verbindung mit Pfeil 112">
                      <a:extLst>
                        <a:ext uri="{FF2B5EF4-FFF2-40B4-BE49-F238E27FC236}">
                          <a16:creationId xmlns:a16="http://schemas.microsoft.com/office/drawing/2014/main" id="{9D817828-9D23-46B9-ABB3-426D69587BDF}"/>
                        </a:ext>
                      </a:extLst>
                    </p:cNvPr>
                    <p:cNvCxnSpPr/>
                    <p:nvPr/>
                  </p:nvCxnSpPr>
                  <p:spPr bwMode="auto">
                    <a:xfrm>
                      <a:off x="5272443" y="3724770"/>
                      <a:ext cx="252354"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5" name="Gruppieren 104">
                      <a:extLst>
                        <a:ext uri="{FF2B5EF4-FFF2-40B4-BE49-F238E27FC236}">
                          <a16:creationId xmlns:a16="http://schemas.microsoft.com/office/drawing/2014/main" id="{78B25675-5475-4556-ADF9-F7198094F69E}"/>
                        </a:ext>
                      </a:extLst>
                    </p:cNvPr>
                    <p:cNvGrpSpPr/>
                    <p:nvPr/>
                  </p:nvGrpSpPr>
                  <p:grpSpPr>
                    <a:xfrm>
                      <a:off x="5719036" y="2664548"/>
                      <a:ext cx="948954" cy="527255"/>
                      <a:chOff x="8364915" y="3815016"/>
                      <a:chExt cx="897300" cy="528571"/>
                    </a:xfrm>
                  </p:grpSpPr>
                  <p:sp>
                    <p:nvSpPr>
                      <p:cNvPr id="108" name="Freihandform: Form 107">
                        <a:extLst>
                          <a:ext uri="{FF2B5EF4-FFF2-40B4-BE49-F238E27FC236}">
                            <a16:creationId xmlns:a16="http://schemas.microsoft.com/office/drawing/2014/main" id="{7D5EE779-09F0-4A44-BC31-B47FD1DB356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09" name="Freihandform: Form 108">
                        <a:extLst>
                          <a:ext uri="{FF2B5EF4-FFF2-40B4-BE49-F238E27FC236}">
                            <a16:creationId xmlns:a16="http://schemas.microsoft.com/office/drawing/2014/main" id="{F207D583-6110-4941-9134-B94133F1F8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0" name="Freihandform: Form 109">
                        <a:extLst>
                          <a:ext uri="{FF2B5EF4-FFF2-40B4-BE49-F238E27FC236}">
                            <a16:creationId xmlns:a16="http://schemas.microsoft.com/office/drawing/2014/main" id="{A5814B4C-E1C6-433D-9C55-76BC8EE0FAA1}"/>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1" name="Freihandform: Form 110">
                        <a:extLst>
                          <a:ext uri="{FF2B5EF4-FFF2-40B4-BE49-F238E27FC236}">
                            <a16:creationId xmlns:a16="http://schemas.microsoft.com/office/drawing/2014/main" id="{7F44942F-6BC7-44FB-88B6-59C13A8C3B9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grpSp>
              </p:grpSp>
              <p:sp>
                <p:nvSpPr>
                  <p:cNvPr id="130" name="Textfeld 129">
                    <a:extLst>
                      <a:ext uri="{FF2B5EF4-FFF2-40B4-BE49-F238E27FC236}">
                        <a16:creationId xmlns:a16="http://schemas.microsoft.com/office/drawing/2014/main" id="{48F241A2-6DAF-4D74-9CEE-A14D653F70CF}"/>
                      </a:ext>
                    </a:extLst>
                  </p:cNvPr>
                  <p:cNvSpPr txBox="1"/>
                  <p:nvPr/>
                </p:nvSpPr>
                <p:spPr>
                  <a:xfrm>
                    <a:off x="3754487" y="2909223"/>
                    <a:ext cx="941283" cy="307777"/>
                  </a:xfrm>
                  <a:prstGeom prst="rect">
                    <a:avLst/>
                  </a:prstGeom>
                  <a:noFill/>
                </p:spPr>
                <p:txBody>
                  <a:bodyPr wrap="none" rtlCol="0">
                    <a:spAutoFit/>
                  </a:bodyPr>
                  <a:lstStyle/>
                  <a:p>
                    <a:r>
                      <a:rPr lang="de-DE" sz="1400" dirty="0">
                        <a:solidFill>
                          <a:srgbClr val="3333FF"/>
                        </a:solidFill>
                      </a:rPr>
                      <a:t>zu Hause</a:t>
                    </a:r>
                  </a:p>
                </p:txBody>
              </p:sp>
            </p:grpSp>
          </p:grpSp>
          <p:sp>
            <p:nvSpPr>
              <p:cNvPr id="177" name="Textfeld 176">
                <a:extLst>
                  <a:ext uri="{FF2B5EF4-FFF2-40B4-BE49-F238E27FC236}">
                    <a16:creationId xmlns:a16="http://schemas.microsoft.com/office/drawing/2014/main" id="{11A2ADC9-0528-41DF-AD55-2109F18071F2}"/>
                  </a:ext>
                </a:extLst>
              </p:cNvPr>
              <p:cNvSpPr txBox="1"/>
              <p:nvPr/>
            </p:nvSpPr>
            <p:spPr>
              <a:xfrm>
                <a:off x="2580265" y="5728139"/>
                <a:ext cx="3108864" cy="307777"/>
              </a:xfrm>
              <a:prstGeom prst="rect">
                <a:avLst/>
              </a:prstGeom>
              <a:noFill/>
            </p:spPr>
            <p:txBody>
              <a:bodyPr wrap="none" rtlCol="0">
                <a:spAutoFit/>
              </a:bodyPr>
              <a:lstStyle/>
              <a:p>
                <a:r>
                  <a:rPr lang="de-DE" sz="1400" dirty="0"/>
                  <a:t>Stunden –Tag (Tag-Nacht-Ausgleich)</a:t>
                </a:r>
              </a:p>
            </p:txBody>
          </p:sp>
        </p:grpSp>
      </p:grpSp>
      <p:grpSp>
        <p:nvGrpSpPr>
          <p:cNvPr id="23557" name="Gruppieren 23556">
            <a:extLst>
              <a:ext uri="{FF2B5EF4-FFF2-40B4-BE49-F238E27FC236}">
                <a16:creationId xmlns:a16="http://schemas.microsoft.com/office/drawing/2014/main" id="{E93BD662-612B-448E-9A06-98B4738062D2}"/>
              </a:ext>
            </a:extLst>
          </p:cNvPr>
          <p:cNvGrpSpPr/>
          <p:nvPr/>
        </p:nvGrpSpPr>
        <p:grpSpPr>
          <a:xfrm>
            <a:off x="6093091" y="2848116"/>
            <a:ext cx="3675400" cy="2231027"/>
            <a:chOff x="6375975" y="3120264"/>
            <a:chExt cx="3675400" cy="2231027"/>
          </a:xfrm>
        </p:grpSpPr>
        <p:sp>
          <p:nvSpPr>
            <p:cNvPr id="49" name="Freihandform: Form 48">
              <a:extLst>
                <a:ext uri="{FF2B5EF4-FFF2-40B4-BE49-F238E27FC236}">
                  <a16:creationId xmlns:a16="http://schemas.microsoft.com/office/drawing/2014/main" id="{2B5E0DC2-8297-4D1E-BCC8-4F25CB02E13F}"/>
                </a:ext>
              </a:extLst>
            </p:cNvPr>
            <p:cNvSpPr/>
            <p:nvPr/>
          </p:nvSpPr>
          <p:spPr>
            <a:xfrm rot="10800000" flipV="1">
              <a:off x="10039615" y="4020906"/>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27F5E9C9-5A92-4A0E-8F06-73C1942AA7A5}"/>
                </a:ext>
              </a:extLst>
            </p:cNvPr>
            <p:cNvSpPr/>
            <p:nvPr/>
          </p:nvSpPr>
          <p:spPr>
            <a:xfrm rot="10800000" flipV="1">
              <a:off x="9736023" y="3202091"/>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sz="1100">
                <a:solidFill>
                  <a:srgbClr val="3333FF"/>
                </a:solidFill>
              </a:endParaRPr>
            </a:p>
          </p:txBody>
        </p:sp>
        <p:pic>
          <p:nvPicPr>
            <p:cNvPr id="132" name="Grafik 131">
              <a:extLst>
                <a:ext uri="{FF2B5EF4-FFF2-40B4-BE49-F238E27FC236}">
                  <a16:creationId xmlns:a16="http://schemas.microsoft.com/office/drawing/2014/main" id="{34303BE6-47FF-4CDD-9F46-CEA9BC6019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2682" y="4521002"/>
              <a:ext cx="517970" cy="517970"/>
            </a:xfrm>
            <a:prstGeom prst="rect">
              <a:avLst/>
            </a:prstGeom>
          </p:spPr>
        </p:pic>
        <p:pic>
          <p:nvPicPr>
            <p:cNvPr id="133" name="Grafik 132">
              <a:extLst>
                <a:ext uri="{FF2B5EF4-FFF2-40B4-BE49-F238E27FC236}">
                  <a16:creationId xmlns:a16="http://schemas.microsoft.com/office/drawing/2014/main" id="{DF5FC637-C3A4-49B9-9F9D-106C69D6F2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96727" y="3398672"/>
              <a:ext cx="959440" cy="646663"/>
            </a:xfrm>
            <a:prstGeom prst="rect">
              <a:avLst/>
            </a:prstGeom>
          </p:spPr>
        </p:pic>
        <p:cxnSp>
          <p:nvCxnSpPr>
            <p:cNvPr id="134" name="Gerader Verbinder 133">
              <a:extLst>
                <a:ext uri="{FF2B5EF4-FFF2-40B4-BE49-F238E27FC236}">
                  <a16:creationId xmlns:a16="http://schemas.microsoft.com/office/drawing/2014/main" id="{C137D872-D6CB-41DD-AD33-A7064178227A}"/>
                </a:ext>
              </a:extLst>
            </p:cNvPr>
            <p:cNvCxnSpPr/>
            <p:nvPr/>
          </p:nvCxnSpPr>
          <p:spPr bwMode="auto">
            <a:xfrm>
              <a:off x="6797040" y="4272088"/>
              <a:ext cx="2206030"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5" name="Gruppieren 134">
              <a:extLst>
                <a:ext uri="{FF2B5EF4-FFF2-40B4-BE49-F238E27FC236}">
                  <a16:creationId xmlns:a16="http://schemas.microsoft.com/office/drawing/2014/main" id="{18BF2393-672E-4347-AD13-51F40B54D592}"/>
                </a:ext>
              </a:extLst>
            </p:cNvPr>
            <p:cNvGrpSpPr/>
            <p:nvPr/>
          </p:nvGrpSpPr>
          <p:grpSpPr>
            <a:xfrm>
              <a:off x="9003070" y="4556652"/>
              <a:ext cx="589791" cy="490862"/>
              <a:chOff x="3309446" y="5146986"/>
              <a:chExt cx="951326" cy="791755"/>
            </a:xfrm>
          </p:grpSpPr>
          <p:sp>
            <p:nvSpPr>
              <p:cNvPr id="136" name="Rechteck 135">
                <a:extLst>
                  <a:ext uri="{FF2B5EF4-FFF2-40B4-BE49-F238E27FC236}">
                    <a16:creationId xmlns:a16="http://schemas.microsoft.com/office/drawing/2014/main" id="{A72BDA64-D95B-43A9-A87D-6411FE9D6521}"/>
                  </a:ext>
                </a:extLst>
              </p:cNvPr>
              <p:cNvSpPr/>
              <p:nvPr/>
            </p:nvSpPr>
            <p:spPr bwMode="auto">
              <a:xfrm>
                <a:off x="3309446"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100" b="0" i="0" u="none" strike="noStrike" cap="none" normalizeH="0" baseline="0">
                  <a:ln>
                    <a:noFill/>
                  </a:ln>
                  <a:solidFill>
                    <a:srgbClr val="3333FF"/>
                  </a:solidFill>
                  <a:effectLst/>
                  <a:latin typeface="Arial" charset="0"/>
                </a:endParaRPr>
              </a:p>
            </p:txBody>
          </p:sp>
          <p:pic>
            <p:nvPicPr>
              <p:cNvPr id="137" name="Grafik 136">
                <a:extLst>
                  <a:ext uri="{FF2B5EF4-FFF2-40B4-BE49-F238E27FC236}">
                    <a16:creationId xmlns:a16="http://schemas.microsoft.com/office/drawing/2014/main" id="{B60C447A-B64F-45B6-8ABA-5439E4DD43B7}"/>
                  </a:ext>
                </a:extLst>
              </p:cNvPr>
              <p:cNvPicPr>
                <a:picLocks noChangeAspect="1"/>
              </p:cNvPicPr>
              <p:nvPr/>
            </p:nvPicPr>
            <p:blipFill rotWithShape="1">
              <a:blip r:embed="rId16">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141" name="Gerader Verbinder 140">
              <a:extLst>
                <a:ext uri="{FF2B5EF4-FFF2-40B4-BE49-F238E27FC236}">
                  <a16:creationId xmlns:a16="http://schemas.microsoft.com/office/drawing/2014/main" id="{49C7BE0E-D000-4B84-BCD0-D707D950A252}"/>
                </a:ext>
              </a:extLst>
            </p:cNvPr>
            <p:cNvCxnSpPr/>
            <p:nvPr/>
          </p:nvCxnSpPr>
          <p:spPr bwMode="auto">
            <a:xfrm flipH="1" flipV="1">
              <a:off x="8851987" y="4272088"/>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FD87C57E-D5F2-4D0E-8CD5-1CF08ACF40D8}"/>
                </a:ext>
              </a:extLst>
            </p:cNvPr>
            <p:cNvCxnSpPr/>
            <p:nvPr/>
          </p:nvCxnSpPr>
          <p:spPr bwMode="auto">
            <a:xfrm flipH="1" flipV="1">
              <a:off x="7807286" y="4261420"/>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r Verbinder 142">
              <a:extLst>
                <a:ext uri="{FF2B5EF4-FFF2-40B4-BE49-F238E27FC236}">
                  <a16:creationId xmlns:a16="http://schemas.microsoft.com/office/drawing/2014/main" id="{7C4955B6-9CF0-4FE8-8529-16FEB4DFA788}"/>
                </a:ext>
              </a:extLst>
            </p:cNvPr>
            <p:cNvCxnSpPr/>
            <p:nvPr/>
          </p:nvCxnSpPr>
          <p:spPr bwMode="auto">
            <a:xfrm flipH="1" flipV="1">
              <a:off x="8431541" y="4050631"/>
              <a:ext cx="9270" cy="21902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7" name="Grafik 146">
              <a:extLst>
                <a:ext uri="{FF2B5EF4-FFF2-40B4-BE49-F238E27FC236}">
                  <a16:creationId xmlns:a16="http://schemas.microsoft.com/office/drawing/2014/main" id="{263F7290-96A2-4929-8066-6657AFA1D31E}"/>
                </a:ext>
              </a:extLst>
            </p:cNvPr>
            <p:cNvPicPr>
              <a:picLocks noChangeAspect="1"/>
            </p:cNvPicPr>
            <p:nvPr/>
          </p:nvPicPr>
          <p:blipFill rotWithShape="1">
            <a:blip r:embed="rId17">
              <a:extLst>
                <a:ext uri="{28A0092B-C50C-407E-A947-70E740481C1C}">
                  <a14:useLocalDpi xmlns:a14="http://schemas.microsoft.com/office/drawing/2010/main" val="0"/>
                </a:ext>
              </a:extLst>
            </a:blip>
            <a:srcRect l="2955" t="4324" r="5339" b="5596"/>
            <a:stretch/>
          </p:blipFill>
          <p:spPr>
            <a:xfrm>
              <a:off x="6468599" y="4426439"/>
              <a:ext cx="911355" cy="612066"/>
            </a:xfrm>
            <a:prstGeom prst="rect">
              <a:avLst/>
            </a:prstGeom>
          </p:spPr>
        </p:pic>
        <p:cxnSp>
          <p:nvCxnSpPr>
            <p:cNvPr id="148" name="Gerader Verbinder 147">
              <a:extLst>
                <a:ext uri="{FF2B5EF4-FFF2-40B4-BE49-F238E27FC236}">
                  <a16:creationId xmlns:a16="http://schemas.microsoft.com/office/drawing/2014/main" id="{A89973EA-90BF-4BD2-B1AC-1BF6652877D9}"/>
                </a:ext>
              </a:extLst>
            </p:cNvPr>
            <p:cNvCxnSpPr>
              <a:cxnSpLocks/>
              <a:stCxn id="147" idx="0"/>
            </p:cNvCxnSpPr>
            <p:nvPr/>
          </p:nvCxnSpPr>
          <p:spPr bwMode="auto">
            <a:xfrm flipH="1" flipV="1">
              <a:off x="6918998" y="4269001"/>
              <a:ext cx="5279" cy="15743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Textfeld 148">
              <a:extLst>
                <a:ext uri="{FF2B5EF4-FFF2-40B4-BE49-F238E27FC236}">
                  <a16:creationId xmlns:a16="http://schemas.microsoft.com/office/drawing/2014/main" id="{61D9C21A-8D99-48FB-9E13-494F8B9C3D5C}"/>
                </a:ext>
              </a:extLst>
            </p:cNvPr>
            <p:cNvSpPr txBox="1"/>
            <p:nvPr/>
          </p:nvSpPr>
          <p:spPr>
            <a:xfrm>
              <a:off x="8737246" y="5043514"/>
              <a:ext cx="1220207" cy="307777"/>
            </a:xfrm>
            <a:prstGeom prst="rect">
              <a:avLst/>
            </a:prstGeom>
            <a:noFill/>
          </p:spPr>
          <p:txBody>
            <a:bodyPr wrap="none" rtlCol="0">
              <a:spAutoFit/>
            </a:bodyPr>
            <a:lstStyle/>
            <a:p>
              <a:pPr algn="ctr"/>
              <a:r>
                <a:rPr lang="de-DE" sz="1400" dirty="0">
                  <a:solidFill>
                    <a:srgbClr val="3333FF"/>
                  </a:solidFill>
                </a:rPr>
                <a:t>Elektrolyseur</a:t>
              </a:r>
            </a:p>
          </p:txBody>
        </p:sp>
        <p:sp>
          <p:nvSpPr>
            <p:cNvPr id="150" name="Textfeld 149">
              <a:extLst>
                <a:ext uri="{FF2B5EF4-FFF2-40B4-BE49-F238E27FC236}">
                  <a16:creationId xmlns:a16="http://schemas.microsoft.com/office/drawing/2014/main" id="{B9CAEDF5-65F5-4717-84B7-7CEAE179C5D6}"/>
                </a:ext>
              </a:extLst>
            </p:cNvPr>
            <p:cNvSpPr txBox="1"/>
            <p:nvPr/>
          </p:nvSpPr>
          <p:spPr>
            <a:xfrm>
              <a:off x="7516032" y="5043514"/>
              <a:ext cx="1269899" cy="307777"/>
            </a:xfrm>
            <a:prstGeom prst="rect">
              <a:avLst/>
            </a:prstGeom>
            <a:noFill/>
          </p:spPr>
          <p:txBody>
            <a:bodyPr wrap="none" rtlCol="0">
              <a:spAutoFit/>
            </a:bodyPr>
            <a:lstStyle/>
            <a:p>
              <a:pPr algn="ctr"/>
              <a:r>
                <a:rPr lang="de-DE" sz="1400" dirty="0">
                  <a:solidFill>
                    <a:srgbClr val="3333FF"/>
                  </a:solidFill>
                </a:rPr>
                <a:t>Biogasanlage</a:t>
              </a:r>
            </a:p>
          </p:txBody>
        </p:sp>
        <p:sp>
          <p:nvSpPr>
            <p:cNvPr id="151" name="Textfeld 150">
              <a:extLst>
                <a:ext uri="{FF2B5EF4-FFF2-40B4-BE49-F238E27FC236}">
                  <a16:creationId xmlns:a16="http://schemas.microsoft.com/office/drawing/2014/main" id="{00EA987A-A0FB-40E8-89C9-BDBBF38A94D7}"/>
                </a:ext>
              </a:extLst>
            </p:cNvPr>
            <p:cNvSpPr txBox="1"/>
            <p:nvPr/>
          </p:nvSpPr>
          <p:spPr>
            <a:xfrm>
              <a:off x="6375975" y="5043514"/>
              <a:ext cx="1189749" cy="307777"/>
            </a:xfrm>
            <a:prstGeom prst="rect">
              <a:avLst/>
            </a:prstGeom>
            <a:noFill/>
          </p:spPr>
          <p:txBody>
            <a:bodyPr wrap="none" rtlCol="0">
              <a:spAutoFit/>
            </a:bodyPr>
            <a:lstStyle/>
            <a:p>
              <a:pPr algn="ctr"/>
              <a:r>
                <a:rPr lang="de-DE" sz="1400" dirty="0">
                  <a:solidFill>
                    <a:srgbClr val="3333FF"/>
                  </a:solidFill>
                </a:rPr>
                <a:t>Gasspeicher</a:t>
              </a:r>
            </a:p>
          </p:txBody>
        </p:sp>
        <p:sp>
          <p:nvSpPr>
            <p:cNvPr id="152" name="Textfeld 151">
              <a:extLst>
                <a:ext uri="{FF2B5EF4-FFF2-40B4-BE49-F238E27FC236}">
                  <a16:creationId xmlns:a16="http://schemas.microsoft.com/office/drawing/2014/main" id="{0D3A1F7A-7D93-4CF8-93A6-93422AD87315}"/>
                </a:ext>
              </a:extLst>
            </p:cNvPr>
            <p:cNvSpPr txBox="1"/>
            <p:nvPr/>
          </p:nvSpPr>
          <p:spPr>
            <a:xfrm>
              <a:off x="7250743" y="3120264"/>
              <a:ext cx="1651414" cy="307777"/>
            </a:xfrm>
            <a:prstGeom prst="rect">
              <a:avLst/>
            </a:prstGeom>
            <a:noFill/>
          </p:spPr>
          <p:txBody>
            <a:bodyPr wrap="none" rtlCol="0">
              <a:spAutoFit/>
            </a:bodyPr>
            <a:lstStyle/>
            <a:p>
              <a:pPr algn="ctr"/>
              <a:r>
                <a:rPr lang="de-DE" sz="1400" dirty="0" err="1">
                  <a:solidFill>
                    <a:srgbClr val="3333FF"/>
                  </a:solidFill>
                </a:rPr>
                <a:t>GuD</a:t>
              </a:r>
              <a:r>
                <a:rPr lang="de-DE" sz="1400" dirty="0">
                  <a:solidFill>
                    <a:srgbClr val="3333FF"/>
                  </a:solidFill>
                </a:rPr>
                <a:t>-KW mit KWK</a:t>
              </a:r>
            </a:p>
          </p:txBody>
        </p:sp>
        <p:sp>
          <p:nvSpPr>
            <p:cNvPr id="83" name="Textfeld 82">
              <a:extLst>
                <a:ext uri="{FF2B5EF4-FFF2-40B4-BE49-F238E27FC236}">
                  <a16:creationId xmlns:a16="http://schemas.microsoft.com/office/drawing/2014/main" id="{46FF13B4-432A-46D3-99A1-693455FA388E}"/>
                </a:ext>
              </a:extLst>
            </p:cNvPr>
            <p:cNvSpPr txBox="1"/>
            <p:nvPr/>
          </p:nvSpPr>
          <p:spPr>
            <a:xfrm>
              <a:off x="6775796" y="4025254"/>
              <a:ext cx="1547218" cy="276999"/>
            </a:xfrm>
            <a:prstGeom prst="rect">
              <a:avLst/>
            </a:prstGeom>
            <a:noFill/>
          </p:spPr>
          <p:txBody>
            <a:bodyPr wrap="none" rtlCol="0">
              <a:spAutoFit/>
            </a:bodyPr>
            <a:lstStyle/>
            <a:p>
              <a:pPr algn="ctr"/>
              <a:r>
                <a:rPr lang="de-DE" sz="1200" dirty="0">
                  <a:solidFill>
                    <a:srgbClr val="3333FF"/>
                  </a:solidFill>
                </a:rPr>
                <a:t>Bio-Methan/H</a:t>
              </a:r>
              <a:r>
                <a:rPr lang="de-DE" sz="1200" baseline="-25000" dirty="0">
                  <a:solidFill>
                    <a:srgbClr val="3333FF"/>
                  </a:solidFill>
                </a:rPr>
                <a:t>2</a:t>
              </a:r>
              <a:r>
                <a:rPr lang="de-DE" sz="1200" dirty="0">
                  <a:solidFill>
                    <a:srgbClr val="3333FF"/>
                  </a:solidFill>
                </a:rPr>
                <a:t>-Netz</a:t>
              </a:r>
            </a:p>
          </p:txBody>
        </p:sp>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9197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Für alle Zeitbereiche ist der Energieausgleich sichergestellt!</a:t>
            </a:r>
          </a:p>
        </p:txBody>
      </p:sp>
      <p:sp>
        <p:nvSpPr>
          <p:cNvPr id="79" name="Textfeld 78">
            <a:extLst>
              <a:ext uri="{FF2B5EF4-FFF2-40B4-BE49-F238E27FC236}">
                <a16:creationId xmlns:a16="http://schemas.microsoft.com/office/drawing/2014/main" id="{1382F400-C6BD-447A-8292-020E6D992402}"/>
              </a:ext>
            </a:extLst>
          </p:cNvPr>
          <p:cNvSpPr txBox="1"/>
          <p:nvPr/>
        </p:nvSpPr>
        <p:spPr>
          <a:xfrm>
            <a:off x="974313" y="2330964"/>
            <a:ext cx="1515158" cy="307777"/>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40 </a:t>
            </a:r>
            <a:r>
              <a:rPr lang="de-DE" sz="1400" dirty="0" err="1">
                <a:solidFill>
                  <a:srgbClr val="FF0000"/>
                </a:solidFill>
              </a:rPr>
              <a:t>GWh</a:t>
            </a:r>
            <a:endParaRPr lang="de-DE" sz="1400" dirty="0"/>
          </a:p>
        </p:txBody>
      </p:sp>
      <p:sp>
        <p:nvSpPr>
          <p:cNvPr id="80" name="Textfeld 79">
            <a:extLst>
              <a:ext uri="{FF2B5EF4-FFF2-40B4-BE49-F238E27FC236}">
                <a16:creationId xmlns:a16="http://schemas.microsoft.com/office/drawing/2014/main" id="{C0A8C967-F0ED-4A6D-890E-43BDA36B8F38}"/>
              </a:ext>
            </a:extLst>
          </p:cNvPr>
          <p:cNvSpPr txBox="1"/>
          <p:nvPr/>
        </p:nvSpPr>
        <p:spPr>
          <a:xfrm>
            <a:off x="2584411" y="2985499"/>
            <a:ext cx="2654894" cy="830997"/>
          </a:xfrm>
          <a:prstGeom prst="rect">
            <a:avLst/>
          </a:prstGeom>
          <a:noFill/>
        </p:spPr>
        <p:txBody>
          <a:bodyPr wrap="none" rtlCol="0">
            <a:spAutoFit/>
          </a:bodyPr>
          <a:lstStyle/>
          <a:p>
            <a:r>
              <a:rPr lang="de-DE" sz="1400" dirty="0">
                <a:solidFill>
                  <a:srgbClr val="FF0000"/>
                </a:solidFill>
              </a:rPr>
              <a:t>10 Mio. E-</a:t>
            </a:r>
            <a:r>
              <a:rPr lang="de-DE" sz="1400" dirty="0" err="1">
                <a:solidFill>
                  <a:srgbClr val="FF0000"/>
                </a:solidFill>
              </a:rPr>
              <a:t>PkWs</a:t>
            </a:r>
            <a:r>
              <a:rPr lang="de-DE" sz="1400" dirty="0">
                <a:solidFill>
                  <a:srgbClr val="FF0000"/>
                </a:solidFill>
              </a:rPr>
              <a:t> mit je 50 kWh:</a:t>
            </a:r>
            <a:br>
              <a:rPr lang="de-DE" sz="1400" dirty="0">
                <a:solidFill>
                  <a:srgbClr val="FF0000"/>
                </a:solidFill>
              </a:rPr>
            </a:br>
            <a:r>
              <a:rPr lang="de-DE" sz="1400" dirty="0">
                <a:solidFill>
                  <a:srgbClr val="FF0000"/>
                </a:solidFill>
              </a:rPr>
              <a:t>ca. 500 </a:t>
            </a:r>
            <a:r>
              <a:rPr lang="de-DE" sz="1400" dirty="0" err="1">
                <a:solidFill>
                  <a:srgbClr val="FF0000"/>
                </a:solidFill>
              </a:rPr>
              <a:t>GWh</a:t>
            </a:r>
            <a:br>
              <a:rPr lang="de-DE" sz="1400" dirty="0">
                <a:solidFill>
                  <a:srgbClr val="FF0000"/>
                </a:solidFill>
              </a:rPr>
            </a:br>
            <a:r>
              <a:rPr lang="de-DE" sz="1000" dirty="0">
                <a:solidFill>
                  <a:srgbClr val="FF0000"/>
                </a:solidFill>
              </a:rPr>
              <a:t>Faktor 12,5</a:t>
            </a:r>
            <a:br>
              <a:rPr lang="de-DE" sz="1000" dirty="0">
                <a:solidFill>
                  <a:srgbClr val="FF0000"/>
                </a:solidFill>
              </a:rPr>
            </a:br>
            <a:r>
              <a:rPr lang="de-DE" sz="1000" dirty="0" err="1">
                <a:solidFill>
                  <a:srgbClr val="FF0000"/>
                </a:solidFill>
              </a:rPr>
              <a:t>ggü</a:t>
            </a:r>
            <a:r>
              <a:rPr lang="de-DE" sz="1000" dirty="0">
                <a:solidFill>
                  <a:srgbClr val="FF0000"/>
                </a:solidFill>
              </a:rPr>
              <a:t>. PSP-KW</a:t>
            </a:r>
          </a:p>
        </p:txBody>
      </p:sp>
      <p:sp>
        <p:nvSpPr>
          <p:cNvPr id="81" name="Textfeld 80">
            <a:extLst>
              <a:ext uri="{FF2B5EF4-FFF2-40B4-BE49-F238E27FC236}">
                <a16:creationId xmlns:a16="http://schemas.microsoft.com/office/drawing/2014/main" id="{A225A918-5414-4B66-A643-4C4641ED31F7}"/>
              </a:ext>
            </a:extLst>
          </p:cNvPr>
          <p:cNvSpPr txBox="1"/>
          <p:nvPr/>
        </p:nvSpPr>
        <p:spPr>
          <a:xfrm>
            <a:off x="5917878" y="4996624"/>
            <a:ext cx="2715808" cy="461665"/>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220.000 </a:t>
            </a:r>
            <a:r>
              <a:rPr lang="de-DE" sz="1400" dirty="0" err="1">
                <a:solidFill>
                  <a:srgbClr val="FF0000"/>
                </a:solidFill>
              </a:rPr>
              <a:t>GWh</a:t>
            </a:r>
            <a:r>
              <a:rPr lang="de-DE" sz="1400" baseline="-25000" dirty="0">
                <a:solidFill>
                  <a:srgbClr val="FF0000"/>
                </a:solidFill>
              </a:rPr>
              <a:t>(KWK: </a:t>
            </a:r>
            <a:r>
              <a:rPr lang="de-DE" sz="1400" baseline="-25000" dirty="0" err="1">
                <a:solidFill>
                  <a:srgbClr val="FF0000"/>
                </a:solidFill>
              </a:rPr>
              <a:t>el</a:t>
            </a:r>
            <a:r>
              <a:rPr lang="de-DE" sz="1400" baseline="-25000" dirty="0">
                <a:solidFill>
                  <a:srgbClr val="FF0000"/>
                </a:solidFill>
              </a:rPr>
              <a:t>.+</a:t>
            </a:r>
            <a:r>
              <a:rPr lang="de-DE" sz="1400" baseline="-25000" dirty="0" err="1">
                <a:solidFill>
                  <a:srgbClr val="FF0000"/>
                </a:solidFill>
              </a:rPr>
              <a:t>th</a:t>
            </a:r>
            <a:r>
              <a:rPr lang="de-DE" sz="1400" baseline="-25000" dirty="0">
                <a:solidFill>
                  <a:srgbClr val="FF0000"/>
                </a:solidFill>
              </a:rPr>
              <a:t>.)</a:t>
            </a:r>
            <a:br>
              <a:rPr lang="de-DE" sz="1400" baseline="-25000" dirty="0">
                <a:solidFill>
                  <a:srgbClr val="FF0000"/>
                </a:solidFill>
              </a:rPr>
            </a:br>
            <a:r>
              <a:rPr lang="de-DE" sz="1000" dirty="0">
                <a:solidFill>
                  <a:srgbClr val="FF0000"/>
                </a:solidFill>
              </a:rPr>
              <a:t>Faktor 5.500 </a:t>
            </a:r>
            <a:r>
              <a:rPr lang="de-DE" sz="1000" dirty="0" err="1">
                <a:solidFill>
                  <a:srgbClr val="FF0000"/>
                </a:solidFill>
              </a:rPr>
              <a:t>ggü</a:t>
            </a:r>
            <a:r>
              <a:rPr lang="de-DE" sz="1000" dirty="0">
                <a:solidFill>
                  <a:srgbClr val="FF0000"/>
                </a:solidFill>
              </a:rPr>
              <a:t>. PSP-KW   </a:t>
            </a:r>
            <a:endParaRPr lang="de-DE" sz="1000" dirty="0"/>
          </a:p>
        </p:txBody>
      </p:sp>
      <p:sp>
        <p:nvSpPr>
          <p:cNvPr id="84" name="Text Box 5">
            <a:extLst>
              <a:ext uri="{FF2B5EF4-FFF2-40B4-BE49-F238E27FC236}">
                <a16:creationId xmlns:a16="http://schemas.microsoft.com/office/drawing/2014/main" id="{67F5577F-4EE9-4E40-8558-3C3497242653}"/>
              </a:ext>
            </a:extLst>
          </p:cNvPr>
          <p:cNvSpPr txBox="1">
            <a:spLocks noChangeArrowheads="1"/>
          </p:cNvSpPr>
          <p:nvPr/>
        </p:nvSpPr>
        <p:spPr bwMode="auto">
          <a:xfrm>
            <a:off x="8593823" y="5991581"/>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pic>
        <p:nvPicPr>
          <p:cNvPr id="85" name="Grafik 84" descr="Ein Bild, das Text, Himmel, draußen, LKW enthält.&#10;&#10;Automatisch generierte Beschreibung">
            <a:extLst>
              <a:ext uri="{FF2B5EF4-FFF2-40B4-BE49-F238E27FC236}">
                <a16:creationId xmlns:a16="http://schemas.microsoft.com/office/drawing/2014/main" id="{D375FA2F-393A-EC71-F4D5-A81497DF9A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6403" y="947851"/>
            <a:ext cx="1506335" cy="895658"/>
          </a:xfrm>
          <a:prstGeom prst="rect">
            <a:avLst/>
          </a:prstGeom>
        </p:spPr>
      </p:pic>
      <p:cxnSp>
        <p:nvCxnSpPr>
          <p:cNvPr id="23567" name="Gerade Verbindung mit Pfeil 23566">
            <a:extLst>
              <a:ext uri="{FF2B5EF4-FFF2-40B4-BE49-F238E27FC236}">
                <a16:creationId xmlns:a16="http://schemas.microsoft.com/office/drawing/2014/main" id="{CBFFB2DE-95FF-46DB-B05E-A2A1173D6AFB}"/>
              </a:ext>
            </a:extLst>
          </p:cNvPr>
          <p:cNvCxnSpPr/>
          <p:nvPr/>
        </p:nvCxnSpPr>
        <p:spPr bwMode="auto">
          <a:xfrm>
            <a:off x="196770" y="5563234"/>
            <a:ext cx="8372333" cy="0"/>
          </a:xfrm>
          <a:prstGeom prst="straightConnector1">
            <a:avLst/>
          </a:prstGeom>
          <a:solidFill>
            <a:srgbClr val="FF0000"/>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Rectangle 4">
            <a:extLst>
              <a:ext uri="{FF2B5EF4-FFF2-40B4-BE49-F238E27FC236}">
                <a16:creationId xmlns:a16="http://schemas.microsoft.com/office/drawing/2014/main" id="{49972DF7-3F0B-4B76-8E4F-A8A111B8D57B}"/>
              </a:ext>
            </a:extLst>
          </p:cNvPr>
          <p:cNvSpPr>
            <a:spLocks noChangeArrowheads="1"/>
          </p:cNvSpPr>
          <p:nvPr/>
        </p:nvSpPr>
        <p:spPr bwMode="auto">
          <a:xfrm>
            <a:off x="8569103" y="5410965"/>
            <a:ext cx="1105466"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400" dirty="0"/>
              <a:t>Zeitbereiche </a:t>
            </a:r>
          </a:p>
        </p:txBody>
      </p:sp>
      <p:sp>
        <p:nvSpPr>
          <p:cNvPr id="2" name="Text Box 5">
            <a:hlinkClick r:id="rId19"/>
            <a:extLst>
              <a:ext uri="{FF2B5EF4-FFF2-40B4-BE49-F238E27FC236}">
                <a16:creationId xmlns:a16="http://schemas.microsoft.com/office/drawing/2014/main" id="{E5D7F561-C01C-EBDA-A30B-646A9C9BDA71}"/>
              </a:ext>
            </a:extLst>
          </p:cNvPr>
          <p:cNvSpPr txBox="1">
            <a:spLocks noChangeArrowheads="1"/>
          </p:cNvSpPr>
          <p:nvPr/>
        </p:nvSpPr>
        <p:spPr bwMode="auto">
          <a:xfrm>
            <a:off x="319422" y="6043841"/>
            <a:ext cx="19700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solidFill>
                  <a:srgbClr val="0000FF"/>
                </a:solidFill>
              </a:rPr>
              <a:t>arte 2022: Power auf Dauer?</a:t>
            </a:r>
            <a:endParaRPr lang="en-US" altLang="de-DE" sz="1200" u="sng" dirty="0">
              <a:solidFill>
                <a:srgbClr val="0000FF"/>
              </a:solidFill>
            </a:endParaRPr>
          </a:p>
        </p:txBody>
      </p:sp>
      <p:sp>
        <p:nvSpPr>
          <p:cNvPr id="12" name="Textfeld 11">
            <a:extLst>
              <a:ext uri="{FF2B5EF4-FFF2-40B4-BE49-F238E27FC236}">
                <a16:creationId xmlns:a16="http://schemas.microsoft.com/office/drawing/2014/main" id="{096B4766-6A1B-07AA-05CC-78AA00493060}"/>
              </a:ext>
            </a:extLst>
          </p:cNvPr>
          <p:cNvSpPr txBox="1"/>
          <p:nvPr/>
        </p:nvSpPr>
        <p:spPr>
          <a:xfrm>
            <a:off x="752017" y="1366864"/>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Elektronen</a:t>
            </a:r>
            <a:endParaRPr lang="de-DE" sz="1400" dirty="0"/>
          </a:p>
        </p:txBody>
      </p:sp>
      <p:sp>
        <p:nvSpPr>
          <p:cNvPr id="126" name="Textfeld 125">
            <a:extLst>
              <a:ext uri="{FF2B5EF4-FFF2-40B4-BE49-F238E27FC236}">
                <a16:creationId xmlns:a16="http://schemas.microsoft.com/office/drawing/2014/main" id="{CE0A3588-68CF-4375-ABEB-A7E1D4BF17E7}"/>
              </a:ext>
            </a:extLst>
          </p:cNvPr>
          <p:cNvSpPr txBox="1"/>
          <p:nvPr/>
        </p:nvSpPr>
        <p:spPr>
          <a:xfrm>
            <a:off x="234248" y="1863584"/>
            <a:ext cx="2095445" cy="307777"/>
          </a:xfrm>
          <a:prstGeom prst="rect">
            <a:avLst/>
          </a:prstGeom>
          <a:noFill/>
        </p:spPr>
        <p:txBody>
          <a:bodyPr wrap="none" rtlCol="0">
            <a:spAutoFit/>
          </a:bodyPr>
          <a:lstStyle/>
          <a:p>
            <a:r>
              <a:rPr lang="de-DE" sz="1400" dirty="0">
                <a:solidFill>
                  <a:srgbClr val="3333FF"/>
                </a:solidFill>
              </a:rPr>
              <a:t>Groß-Akku/Schwungrad</a:t>
            </a:r>
          </a:p>
        </p:txBody>
      </p:sp>
      <p:sp>
        <p:nvSpPr>
          <p:cNvPr id="18" name="Textfeld 17">
            <a:extLst>
              <a:ext uri="{FF2B5EF4-FFF2-40B4-BE49-F238E27FC236}">
                <a16:creationId xmlns:a16="http://schemas.microsoft.com/office/drawing/2014/main" id="{A93826AB-D519-FA27-4325-BD56FEB2264D}"/>
              </a:ext>
            </a:extLst>
          </p:cNvPr>
          <p:cNvSpPr txBox="1"/>
          <p:nvPr/>
        </p:nvSpPr>
        <p:spPr>
          <a:xfrm>
            <a:off x="163077" y="2659095"/>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
        <p:nvSpPr>
          <p:cNvPr id="19" name="Textfeld 18">
            <a:extLst>
              <a:ext uri="{FF2B5EF4-FFF2-40B4-BE49-F238E27FC236}">
                <a16:creationId xmlns:a16="http://schemas.microsoft.com/office/drawing/2014/main" id="{1A4EFF0F-C55D-22F8-569A-0173EAA96DF3}"/>
              </a:ext>
            </a:extLst>
          </p:cNvPr>
          <p:cNvSpPr txBox="1"/>
          <p:nvPr/>
        </p:nvSpPr>
        <p:spPr>
          <a:xfrm>
            <a:off x="5973894" y="4191969"/>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Tree>
    <p:extLst>
      <p:ext uri="{BB962C8B-B14F-4D97-AF65-F5344CB8AC3E}">
        <p14:creationId xmlns:p14="http://schemas.microsoft.com/office/powerpoint/2010/main" val="38707695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1+#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1+#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557"/>
                                        </p:tgtEl>
                                        <p:attrNameLst>
                                          <p:attrName>style.visibility</p:attrName>
                                        </p:attrNameLst>
                                      </p:cBhvr>
                                      <p:to>
                                        <p:strVal val="visible"/>
                                      </p:to>
                                    </p:set>
                                    <p:anim calcmode="lin" valueType="num">
                                      <p:cBhvr additive="base">
                                        <p:cTn id="31" dur="1000" fill="hold"/>
                                        <p:tgtEl>
                                          <p:spTgt spid="23557"/>
                                        </p:tgtEl>
                                        <p:attrNameLst>
                                          <p:attrName>ppt_x</p:attrName>
                                        </p:attrNameLst>
                                      </p:cBhvr>
                                      <p:tavLst>
                                        <p:tav tm="0">
                                          <p:val>
                                            <p:strVal val="1+#ppt_w/2"/>
                                          </p:val>
                                        </p:tav>
                                        <p:tav tm="100000">
                                          <p:val>
                                            <p:strVal val="#ppt_x"/>
                                          </p:val>
                                        </p:tav>
                                      </p:tavLst>
                                    </p:anim>
                                    <p:anim calcmode="lin" valueType="num">
                                      <p:cBhvr additive="base">
                                        <p:cTn id="32" dur="10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1000" fill="hold"/>
                                        <p:tgtEl>
                                          <p:spTgt spid="79"/>
                                        </p:tgtEl>
                                        <p:attrNameLst>
                                          <p:attrName>ppt_x</p:attrName>
                                        </p:attrNameLst>
                                      </p:cBhvr>
                                      <p:tavLst>
                                        <p:tav tm="0">
                                          <p:val>
                                            <p:strVal val="0-#ppt_w/2"/>
                                          </p:val>
                                        </p:tav>
                                        <p:tav tm="100000">
                                          <p:val>
                                            <p:strVal val="#ppt_x"/>
                                          </p:val>
                                        </p:tav>
                                      </p:tavLst>
                                    </p:anim>
                                    <p:anim calcmode="lin" valueType="num">
                                      <p:cBhvr additive="base">
                                        <p:cTn id="38"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1000" fill="hold"/>
                                        <p:tgtEl>
                                          <p:spTgt spid="80"/>
                                        </p:tgtEl>
                                        <p:attrNameLst>
                                          <p:attrName>ppt_x</p:attrName>
                                        </p:attrNameLst>
                                      </p:cBhvr>
                                      <p:tavLst>
                                        <p:tav tm="0">
                                          <p:val>
                                            <p:strVal val="0-#ppt_w/2"/>
                                          </p:val>
                                        </p:tav>
                                        <p:tav tm="100000">
                                          <p:val>
                                            <p:strVal val="#ppt_x"/>
                                          </p:val>
                                        </p:tav>
                                      </p:tavLst>
                                    </p:anim>
                                    <p:anim calcmode="lin" valueType="num">
                                      <p:cBhvr additive="base">
                                        <p:cTn id="44" dur="10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additive="base">
                                        <p:cTn id="49" dur="1000" fill="hold"/>
                                        <p:tgtEl>
                                          <p:spTgt spid="81"/>
                                        </p:tgtEl>
                                        <p:attrNameLst>
                                          <p:attrName>ppt_x</p:attrName>
                                        </p:attrNameLst>
                                      </p:cBhvr>
                                      <p:tavLst>
                                        <p:tav tm="0">
                                          <p:val>
                                            <p:strVal val="0-#ppt_w/2"/>
                                          </p:val>
                                        </p:tav>
                                        <p:tav tm="100000">
                                          <p:val>
                                            <p:strVal val="#ppt_x"/>
                                          </p:val>
                                        </p:tav>
                                      </p:tavLst>
                                    </p:anim>
                                    <p:anim calcmode="lin" valueType="num">
                                      <p:cBhvr additive="base">
                                        <p:cTn id="50" dur="1000" fill="hold"/>
                                        <p:tgtEl>
                                          <p:spTgt spid="8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0-#ppt_w/2"/>
                                          </p:val>
                                        </p:tav>
                                        <p:tav tm="100000">
                                          <p:val>
                                            <p:strVal val="#ppt_x"/>
                                          </p:val>
                                        </p:tav>
                                      </p:tavLst>
                                    </p:anim>
                                    <p:anim calcmode="lin" valueType="num">
                                      <p:cBhvr additive="base">
                                        <p:cTn id="5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1000" fill="hold"/>
                                        <p:tgtEl>
                                          <p:spTgt spid="18"/>
                                        </p:tgtEl>
                                        <p:attrNameLst>
                                          <p:attrName>ppt_x</p:attrName>
                                        </p:attrNameLst>
                                      </p:cBhvr>
                                      <p:tavLst>
                                        <p:tav tm="0">
                                          <p:val>
                                            <p:strVal val="0-#ppt_w/2"/>
                                          </p:val>
                                        </p:tav>
                                        <p:tav tm="100000">
                                          <p:val>
                                            <p:strVal val="#ppt_x"/>
                                          </p:val>
                                        </p:tav>
                                      </p:tavLst>
                                    </p:anim>
                                    <p:anim calcmode="lin" valueType="num">
                                      <p:cBhvr additive="base">
                                        <p:cTn id="6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1000" fill="hold"/>
                                        <p:tgtEl>
                                          <p:spTgt spid="19"/>
                                        </p:tgtEl>
                                        <p:attrNameLst>
                                          <p:attrName>ppt_x</p:attrName>
                                        </p:attrNameLst>
                                      </p:cBhvr>
                                      <p:tavLst>
                                        <p:tav tm="0">
                                          <p:val>
                                            <p:strVal val="0-#ppt_w/2"/>
                                          </p:val>
                                        </p:tav>
                                        <p:tav tm="100000">
                                          <p:val>
                                            <p:strVal val="#ppt_x"/>
                                          </p:val>
                                        </p:tav>
                                      </p:tavLst>
                                    </p:anim>
                                    <p:anim calcmode="lin" valueType="num">
                                      <p:cBhvr additive="base">
                                        <p:cTn id="6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9" grpId="0"/>
      <p:bldP spid="80" grpId="0"/>
      <p:bldP spid="81" grpId="0"/>
      <p:bldP spid="12" grpId="0"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84976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Momentan-Reserve</a:t>
            </a:r>
          </a:p>
        </p:txBody>
      </p:sp>
      <p:pic>
        <p:nvPicPr>
          <p:cNvPr id="8" name="Grafik 1">
            <a:extLst>
              <a:ext uri="{FF2B5EF4-FFF2-40B4-BE49-F238E27FC236}">
                <a16:creationId xmlns:a16="http://schemas.microsoft.com/office/drawing/2014/main" id="{C017E7D9-2CC8-6FE1-F65B-DD77FED371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130" y="847148"/>
            <a:ext cx="3096188" cy="24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19CB9CF-B74E-1D52-2678-4240112C02B6}"/>
              </a:ext>
            </a:extLst>
          </p:cNvPr>
          <p:cNvSpPr txBox="1"/>
          <p:nvPr/>
        </p:nvSpPr>
        <p:spPr>
          <a:xfrm>
            <a:off x="445830" y="3469492"/>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Momentan-Reserve</a:t>
            </a:r>
            <a:r>
              <a:rPr lang="de-DE" sz="1600" dirty="0">
                <a:solidFill>
                  <a:srgbClr val="3333FF"/>
                </a:solidFill>
              </a:rPr>
              <a:t> ist für sehr schnell wirksame Störungen </a:t>
            </a:r>
            <a:r>
              <a:rPr lang="de-DE" sz="1600" b="1" dirty="0">
                <a:solidFill>
                  <a:srgbClr val="3333FF"/>
                </a:solidFill>
              </a:rPr>
              <a:t>(&lt;= 100 </a:t>
            </a:r>
            <a:r>
              <a:rPr lang="de-DE" sz="1600" b="1" dirty="0" err="1">
                <a:solidFill>
                  <a:srgbClr val="3333FF"/>
                </a:solidFill>
              </a:rPr>
              <a:t>ms</a:t>
            </a:r>
            <a:r>
              <a:rPr lang="de-DE" sz="1600" dirty="0">
                <a:solidFill>
                  <a:srgbClr val="3333FF"/>
                </a:solidFill>
              </a:rPr>
              <a:t>)  im Netz, bei den Energieerzeugern oder bei den Energieverbrauchern notwendig.</a:t>
            </a:r>
          </a:p>
        </p:txBody>
      </p:sp>
      <p:sp>
        <p:nvSpPr>
          <p:cNvPr id="12" name="Textfeld 11">
            <a:extLst>
              <a:ext uri="{FF2B5EF4-FFF2-40B4-BE49-F238E27FC236}">
                <a16:creationId xmlns:a16="http://schemas.microsoft.com/office/drawing/2014/main" id="{92533705-3526-9AAC-52D8-2078EB5F55CA}"/>
              </a:ext>
            </a:extLst>
          </p:cNvPr>
          <p:cNvSpPr txBox="1"/>
          <p:nvPr/>
        </p:nvSpPr>
        <p:spPr>
          <a:xfrm>
            <a:off x="445830" y="4088172"/>
            <a:ext cx="9380508"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rotierenden Schwungmassen der Turbosätze (ca. 450 t bei einem 1000 MW-Kohlekraftwerk) bilden eine </a:t>
            </a:r>
            <a:r>
              <a:rPr lang="de-DE" sz="1600" b="1" dirty="0">
                <a:solidFill>
                  <a:srgbClr val="3333FF"/>
                </a:solidFill>
              </a:rPr>
              <a:t>inhärente Systemträgheit</a:t>
            </a:r>
            <a:r>
              <a:rPr lang="de-DE" sz="1600" dirty="0">
                <a:solidFill>
                  <a:srgbClr val="3333FF"/>
                </a:solidFill>
              </a:rPr>
              <a:t>, die als </a:t>
            </a:r>
            <a:r>
              <a:rPr lang="de-DE" sz="1600" b="1" dirty="0">
                <a:solidFill>
                  <a:srgbClr val="3333FF"/>
                </a:solidFill>
              </a:rPr>
              <a:t>Momentan-Reserve </a:t>
            </a:r>
            <a:r>
              <a:rPr lang="de-DE" sz="1600" dirty="0">
                <a:solidFill>
                  <a:srgbClr val="3333FF"/>
                </a:solidFill>
              </a:rPr>
              <a:t>dient und zukünftig, durch den Wegfall der konventionellen Kraftwerke, nicht mehr zur Verfügung steht.</a:t>
            </a:r>
          </a:p>
        </p:txBody>
      </p:sp>
      <p:sp>
        <p:nvSpPr>
          <p:cNvPr id="7" name="Textfeld 6">
            <a:extLst>
              <a:ext uri="{FF2B5EF4-FFF2-40B4-BE49-F238E27FC236}">
                <a16:creationId xmlns:a16="http://schemas.microsoft.com/office/drawing/2014/main" id="{AECDABB6-7B18-9E0B-739F-402422484986}"/>
              </a:ext>
            </a:extLst>
          </p:cNvPr>
          <p:cNvSpPr txBox="1"/>
          <p:nvPr/>
        </p:nvSpPr>
        <p:spPr>
          <a:xfrm>
            <a:off x="3473882" y="818561"/>
            <a:ext cx="1608133" cy="523220"/>
          </a:xfrm>
          <a:prstGeom prst="rect">
            <a:avLst/>
          </a:prstGeom>
          <a:noFill/>
        </p:spPr>
        <p:txBody>
          <a:bodyPr wrap="none" rtlCol="0">
            <a:spAutoFit/>
          </a:bodyPr>
          <a:lstStyle/>
          <a:p>
            <a:r>
              <a:rPr lang="de-DE" sz="1400" dirty="0"/>
              <a:t>Turbosatz eines</a:t>
            </a:r>
            <a:br>
              <a:rPr lang="de-DE" sz="1400" dirty="0"/>
            </a:br>
            <a:r>
              <a:rPr lang="de-DE" sz="1400" dirty="0"/>
              <a:t>Kohlekraftwerkes </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06041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Systeme für die Momentan-Reserve der neuen EE-Welt müssen bis 2030 realisiert sein!</a:t>
            </a:r>
          </a:p>
        </p:txBody>
      </p:sp>
      <p:grpSp>
        <p:nvGrpSpPr>
          <p:cNvPr id="2" name="Gruppieren 1">
            <a:extLst>
              <a:ext uri="{FF2B5EF4-FFF2-40B4-BE49-F238E27FC236}">
                <a16:creationId xmlns:a16="http://schemas.microsoft.com/office/drawing/2014/main" id="{73AE5C6F-FFCE-2777-4F70-2A5DDF9ADB2D}"/>
              </a:ext>
            </a:extLst>
          </p:cNvPr>
          <p:cNvGrpSpPr/>
          <p:nvPr/>
        </p:nvGrpSpPr>
        <p:grpSpPr>
          <a:xfrm>
            <a:off x="445830" y="836262"/>
            <a:ext cx="9380508" cy="5204035"/>
            <a:chOff x="445830" y="836262"/>
            <a:chExt cx="9380508" cy="5204035"/>
          </a:xfrm>
        </p:grpSpPr>
        <p:sp>
          <p:nvSpPr>
            <p:cNvPr id="4" name="Pfeil: nach rechts 3">
              <a:extLst>
                <a:ext uri="{FF2B5EF4-FFF2-40B4-BE49-F238E27FC236}">
                  <a16:creationId xmlns:a16="http://schemas.microsoft.com/office/drawing/2014/main" id="{90A23369-1244-9B76-654C-51E92ACE4184}"/>
                </a:ext>
              </a:extLst>
            </p:cNvPr>
            <p:cNvSpPr/>
            <p:nvPr/>
          </p:nvSpPr>
          <p:spPr bwMode="auto">
            <a:xfrm>
              <a:off x="4676610" y="2015226"/>
              <a:ext cx="837398" cy="51976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00B050"/>
                </a:solidFill>
                <a:effectLst/>
                <a:latin typeface="Arial" charset="0"/>
              </a:endParaRPr>
            </a:p>
          </p:txBody>
        </p:sp>
        <p:sp>
          <p:nvSpPr>
            <p:cNvPr id="10" name="Textfeld 9">
              <a:extLst>
                <a:ext uri="{FF2B5EF4-FFF2-40B4-BE49-F238E27FC236}">
                  <a16:creationId xmlns:a16="http://schemas.microsoft.com/office/drawing/2014/main" id="{B789E496-0B9B-FE93-F10B-9A63CC2300F1}"/>
                </a:ext>
              </a:extLst>
            </p:cNvPr>
            <p:cNvSpPr txBox="1"/>
            <p:nvPr/>
          </p:nvSpPr>
          <p:spPr>
            <a:xfrm>
              <a:off x="445830" y="4963079"/>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Momentan-Reserve in der EE-Welt kann mit größeren dezentral aufgestellten </a:t>
              </a:r>
              <a:r>
                <a:rPr lang="de-DE" sz="1600" b="1" dirty="0">
                  <a:solidFill>
                    <a:srgbClr val="3333FF"/>
                  </a:solidFill>
                </a:rPr>
                <a:t>Akku-Containern</a:t>
              </a:r>
              <a:r>
                <a:rPr lang="de-DE" sz="1600" dirty="0">
                  <a:solidFill>
                    <a:srgbClr val="3333FF"/>
                  </a:solidFill>
                </a:rPr>
                <a:t> (im MW-Bereich) und/oder mit einem „</a:t>
              </a:r>
              <a:r>
                <a:rPr lang="de-DE" sz="1600" b="1" dirty="0">
                  <a:solidFill>
                    <a:srgbClr val="3333FF"/>
                  </a:solidFill>
                </a:rPr>
                <a:t>Asynchroner Rotierender Energie-System-Stabilisator</a:t>
              </a:r>
              <a:r>
                <a:rPr lang="de-DE" sz="1600" dirty="0">
                  <a:solidFill>
                    <a:srgbClr val="3333FF"/>
                  </a:solidFill>
                </a:rPr>
                <a:t> (ARESS)“ bereitgestellt werden. Diese Systeme werden in Wabenzellen mit Momentan-Reserven-Bedarf aufgestellt und liefern auch Blindleistung.</a:t>
              </a:r>
            </a:p>
          </p:txBody>
        </p:sp>
        <p:pic>
          <p:nvPicPr>
            <p:cNvPr id="6" name="Grafik 5" descr="Ein Bild, das Boden, drinnen, Möbel enthält.&#10;&#10;Automatisch generierte Beschreibung">
              <a:extLst>
                <a:ext uri="{FF2B5EF4-FFF2-40B4-BE49-F238E27FC236}">
                  <a16:creationId xmlns:a16="http://schemas.microsoft.com/office/drawing/2014/main" id="{376988A4-4100-7B81-7483-FCD3E2967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87" y="2194703"/>
              <a:ext cx="2188450" cy="1229423"/>
            </a:xfrm>
            <a:prstGeom prst="rect">
              <a:avLst/>
            </a:prstGeom>
          </p:spPr>
        </p:pic>
        <p:sp>
          <p:nvSpPr>
            <p:cNvPr id="15" name="Textfeld 14">
              <a:extLst>
                <a:ext uri="{FF2B5EF4-FFF2-40B4-BE49-F238E27FC236}">
                  <a16:creationId xmlns:a16="http://schemas.microsoft.com/office/drawing/2014/main" id="{61196D9C-25BA-EBC3-CBB3-64536B874ED4}"/>
                </a:ext>
              </a:extLst>
            </p:cNvPr>
            <p:cNvSpPr txBox="1"/>
            <p:nvPr/>
          </p:nvSpPr>
          <p:spPr>
            <a:xfrm>
              <a:off x="5543100" y="2861838"/>
              <a:ext cx="1636987" cy="523220"/>
            </a:xfrm>
            <a:prstGeom prst="rect">
              <a:avLst/>
            </a:prstGeom>
            <a:noFill/>
          </p:spPr>
          <p:txBody>
            <a:bodyPr wrap="none" rtlCol="0">
              <a:spAutoFit/>
            </a:bodyPr>
            <a:lstStyle/>
            <a:p>
              <a:pPr algn="r"/>
              <a:r>
                <a:rPr lang="de-DE" sz="1400" dirty="0"/>
                <a:t>Rotierende Masse</a:t>
              </a:r>
              <a:br>
                <a:rPr lang="de-DE" sz="1400" dirty="0"/>
              </a:br>
              <a:r>
                <a:rPr lang="de-DE" sz="1400" dirty="0"/>
                <a:t>eines ARESS</a:t>
              </a:r>
            </a:p>
          </p:txBody>
        </p:sp>
        <p:pic>
          <p:nvPicPr>
            <p:cNvPr id="5" name="Grafik 4" descr="Ein Bild, das Text, Himmel, draußen, LKW enthält.&#10;&#10;Automatisch generierte Beschreibung">
              <a:extLst>
                <a:ext uri="{FF2B5EF4-FFF2-40B4-BE49-F238E27FC236}">
                  <a16:creationId xmlns:a16="http://schemas.microsoft.com/office/drawing/2014/main" id="{B7FCF595-3E5F-C2B6-872F-50119D782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060" y="836262"/>
              <a:ext cx="2196475" cy="1306012"/>
            </a:xfrm>
            <a:prstGeom prst="rect">
              <a:avLst/>
            </a:prstGeom>
          </p:spPr>
        </p:pic>
        <p:sp>
          <p:nvSpPr>
            <p:cNvPr id="20" name="Textfeld 19">
              <a:extLst>
                <a:ext uri="{FF2B5EF4-FFF2-40B4-BE49-F238E27FC236}">
                  <a16:creationId xmlns:a16="http://schemas.microsoft.com/office/drawing/2014/main" id="{53590C43-5F58-C197-FFEA-19F7D4A989CF}"/>
                </a:ext>
              </a:extLst>
            </p:cNvPr>
            <p:cNvSpPr txBox="1"/>
            <p:nvPr/>
          </p:nvSpPr>
          <p:spPr>
            <a:xfrm>
              <a:off x="5780345" y="1609274"/>
              <a:ext cx="1399742" cy="523220"/>
            </a:xfrm>
            <a:prstGeom prst="rect">
              <a:avLst/>
            </a:prstGeom>
            <a:noFill/>
          </p:spPr>
          <p:txBody>
            <a:bodyPr wrap="none" rtlCol="0">
              <a:spAutoFit/>
            </a:bodyPr>
            <a:lstStyle/>
            <a:p>
              <a:pPr algn="r"/>
              <a:r>
                <a:rPr lang="de-DE" sz="1400" dirty="0"/>
                <a:t>Akku-Speicher </a:t>
              </a:r>
              <a:br>
                <a:rPr lang="de-DE" sz="1400" dirty="0"/>
              </a:br>
              <a:r>
                <a:rPr lang="de-DE" sz="1400" dirty="0"/>
                <a:t>im MW-Bereich</a:t>
              </a:r>
            </a:p>
          </p:txBody>
        </p:sp>
      </p:gr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439218" y="5929405"/>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18) Quellenliste, ISE e.V.</a:t>
            </a:r>
            <a:endParaRPr lang="en-US" altLang="de-DE" sz="1200" dirty="0"/>
          </a:p>
        </p:txBody>
      </p:sp>
      <p:sp>
        <p:nvSpPr>
          <p:cNvPr id="3" name="Text Box 5">
            <a:extLst>
              <a:ext uri="{FF2B5EF4-FFF2-40B4-BE49-F238E27FC236}">
                <a16:creationId xmlns:a16="http://schemas.microsoft.com/office/drawing/2014/main" id="{F20882A3-DF11-2440-932F-C56DE3A6D275}"/>
              </a:ext>
            </a:extLst>
          </p:cNvPr>
          <p:cNvSpPr txBox="1">
            <a:spLocks noChangeArrowheads="1"/>
          </p:cNvSpPr>
          <p:nvPr/>
        </p:nvSpPr>
        <p:spPr bwMode="auto">
          <a:xfrm>
            <a:off x="3602048" y="1489268"/>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18)</a:t>
            </a:r>
            <a:endParaRPr lang="en-US" altLang="de-DE" sz="1200" dirty="0"/>
          </a:p>
        </p:txBody>
      </p:sp>
    </p:spTree>
    <p:extLst>
      <p:ext uri="{BB962C8B-B14F-4D97-AF65-F5344CB8AC3E}">
        <p14:creationId xmlns:p14="http://schemas.microsoft.com/office/powerpoint/2010/main" val="351472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14400" y="13730"/>
            <a:ext cx="90929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Pumpspeicher-Kraftwerke (PSP-KW)</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512994" y="5900817"/>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19) Quellenliste, ISE e.V.</a:t>
            </a:r>
            <a:endParaRPr lang="en-US" altLang="de-DE" sz="1200" dirty="0"/>
          </a:p>
        </p:txBody>
      </p:sp>
      <p:pic>
        <p:nvPicPr>
          <p:cNvPr id="4" name="Grafik 3" descr="Ein Bild, das Karte enthält.&#10;&#10;Automatisch generierte Beschreibung">
            <a:extLst>
              <a:ext uri="{FF2B5EF4-FFF2-40B4-BE49-F238E27FC236}">
                <a16:creationId xmlns:a16="http://schemas.microsoft.com/office/drawing/2014/main" id="{0E6F5962-F6C5-2451-5B6A-3E51183BEEAB}"/>
              </a:ext>
            </a:extLst>
          </p:cNvPr>
          <p:cNvPicPr>
            <a:picLocks noChangeAspect="1"/>
          </p:cNvPicPr>
          <p:nvPr/>
        </p:nvPicPr>
        <p:blipFill rotWithShape="1">
          <a:blip r:embed="rId3">
            <a:extLst>
              <a:ext uri="{28A0092B-C50C-407E-A947-70E740481C1C}">
                <a14:useLocalDpi xmlns:a14="http://schemas.microsoft.com/office/drawing/2010/main" val="0"/>
              </a:ext>
            </a:extLst>
          </a:blip>
          <a:srcRect t="5298"/>
          <a:stretch/>
        </p:blipFill>
        <p:spPr>
          <a:xfrm>
            <a:off x="417815" y="816429"/>
            <a:ext cx="4691395" cy="3349356"/>
          </a:xfrm>
          <a:prstGeom prst="rect">
            <a:avLst/>
          </a:prstGeom>
        </p:spPr>
      </p:pic>
      <p:sp>
        <p:nvSpPr>
          <p:cNvPr id="9" name="Textfeld 8">
            <a:extLst>
              <a:ext uri="{FF2B5EF4-FFF2-40B4-BE49-F238E27FC236}">
                <a16:creationId xmlns:a16="http://schemas.microsoft.com/office/drawing/2014/main" id="{112585F5-994C-1382-709D-C37B7DC9A9D1}"/>
              </a:ext>
            </a:extLst>
          </p:cNvPr>
          <p:cNvSpPr txBox="1"/>
          <p:nvPr/>
        </p:nvSpPr>
        <p:spPr>
          <a:xfrm>
            <a:off x="445830" y="4159411"/>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getrennten Wellen für </a:t>
            </a:r>
            <a:r>
              <a:rPr lang="de-DE" sz="1600" b="1" dirty="0">
                <a:solidFill>
                  <a:srgbClr val="3333FF"/>
                </a:solidFill>
              </a:rPr>
              <a:t>Turbinenbetrieb und Pumpbetrieb </a:t>
            </a:r>
            <a:r>
              <a:rPr lang="de-DE" sz="1600" dirty="0">
                <a:solidFill>
                  <a:srgbClr val="3333FF"/>
                </a:solidFill>
              </a:rPr>
              <a:t>kann </a:t>
            </a:r>
            <a:r>
              <a:rPr lang="de-DE" sz="1600" b="1" dirty="0" err="1">
                <a:solidFill>
                  <a:srgbClr val="3333FF"/>
                </a:solidFill>
              </a:rPr>
              <a:t>stoßfrei</a:t>
            </a:r>
            <a:r>
              <a:rPr lang="de-DE" sz="1600" dirty="0">
                <a:solidFill>
                  <a:srgbClr val="3333FF"/>
                </a:solidFill>
              </a:rPr>
              <a:t> zwischen den beiden Betriebsarten des Pumpspeicherkraftwerkes </a:t>
            </a:r>
            <a:r>
              <a:rPr lang="de-DE" sz="1600" b="1" dirty="0">
                <a:solidFill>
                  <a:srgbClr val="3333FF"/>
                </a:solidFill>
              </a:rPr>
              <a:t>umgeschaltet werden</a:t>
            </a:r>
            <a:r>
              <a:rPr lang="de-DE" sz="1600" dirty="0">
                <a:solidFill>
                  <a:srgbClr val="3333FF"/>
                </a:solidFill>
              </a:rPr>
              <a:t>. Das ist eine wichtige Voraussetzung, um </a:t>
            </a:r>
            <a:r>
              <a:rPr lang="de-DE" sz="1600" b="1" dirty="0">
                <a:solidFill>
                  <a:srgbClr val="3333FF"/>
                </a:solidFill>
              </a:rPr>
              <a:t>stufenlose Regelenergie online </a:t>
            </a:r>
            <a:r>
              <a:rPr lang="de-DE" sz="1600" dirty="0">
                <a:solidFill>
                  <a:srgbClr val="3333FF"/>
                </a:solidFill>
              </a:rPr>
              <a:t>für die volatilen Erneuerbaren (Wind und PV) zur Lastglättung bereitzustellen.</a:t>
            </a:r>
          </a:p>
        </p:txBody>
      </p:sp>
      <p:pic>
        <p:nvPicPr>
          <p:cNvPr id="6" name="Grafik 5" descr="Ein Bild, das Boden, drinnen enthält.&#10;&#10;Automatisch generierte Beschreibung">
            <a:extLst>
              <a:ext uri="{FF2B5EF4-FFF2-40B4-BE49-F238E27FC236}">
                <a16:creationId xmlns:a16="http://schemas.microsoft.com/office/drawing/2014/main" id="{F48FBCC0-2BF9-3201-9192-823A43055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800" y="1718712"/>
            <a:ext cx="3722385" cy="1544790"/>
          </a:xfrm>
          <a:prstGeom prst="rect">
            <a:avLst/>
          </a:prstGeom>
        </p:spPr>
      </p:pic>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PSP-KW sind wichtig für die Bereitstellung von Regelenergie bis maximal Stundenbereich!</a:t>
            </a:r>
          </a:p>
        </p:txBody>
      </p:sp>
      <p:sp>
        <p:nvSpPr>
          <p:cNvPr id="8" name="Textfeld 7">
            <a:extLst>
              <a:ext uri="{FF2B5EF4-FFF2-40B4-BE49-F238E27FC236}">
                <a16:creationId xmlns:a16="http://schemas.microsoft.com/office/drawing/2014/main" id="{96DE27BA-6056-172C-B456-6E6B16561E95}"/>
              </a:ext>
            </a:extLst>
          </p:cNvPr>
          <p:cNvSpPr txBox="1"/>
          <p:nvPr/>
        </p:nvSpPr>
        <p:spPr>
          <a:xfrm>
            <a:off x="445830" y="5184002"/>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werden im </a:t>
            </a:r>
            <a:r>
              <a:rPr lang="de-DE" sz="1600" b="1" dirty="0">
                <a:solidFill>
                  <a:srgbClr val="3333FF"/>
                </a:solidFill>
              </a:rPr>
              <a:t>Minuten bis Stundenbereich </a:t>
            </a:r>
            <a:r>
              <a:rPr lang="de-DE" sz="1600" dirty="0">
                <a:solidFill>
                  <a:srgbClr val="3333FF"/>
                </a:solidFill>
              </a:rPr>
              <a:t>eingesetzt.</a:t>
            </a:r>
          </a:p>
        </p:txBody>
      </p:sp>
      <p:sp>
        <p:nvSpPr>
          <p:cNvPr id="10" name="Textfeld 9">
            <a:extLst>
              <a:ext uri="{FF2B5EF4-FFF2-40B4-BE49-F238E27FC236}">
                <a16:creationId xmlns:a16="http://schemas.microsoft.com/office/drawing/2014/main" id="{1A568C37-E55F-45F1-ED82-F22CB90D61E0}"/>
              </a:ext>
            </a:extLst>
          </p:cNvPr>
          <p:cNvSpPr txBox="1"/>
          <p:nvPr/>
        </p:nvSpPr>
        <p:spPr>
          <a:xfrm>
            <a:off x="5765800" y="3295827"/>
            <a:ext cx="3821815" cy="307777"/>
          </a:xfrm>
          <a:prstGeom prst="rect">
            <a:avLst/>
          </a:prstGeom>
          <a:noFill/>
        </p:spPr>
        <p:txBody>
          <a:bodyPr wrap="none" rtlCol="0">
            <a:spAutoFit/>
          </a:bodyPr>
          <a:lstStyle/>
          <a:p>
            <a:r>
              <a:rPr lang="de-DE" sz="1400" dirty="0"/>
              <a:t>Pumpspeicherkraftwerk Vianden (Luxemburg)</a:t>
            </a:r>
          </a:p>
        </p:txBody>
      </p:sp>
      <p:sp>
        <p:nvSpPr>
          <p:cNvPr id="12" name="Textfeld 11">
            <a:extLst>
              <a:ext uri="{FF2B5EF4-FFF2-40B4-BE49-F238E27FC236}">
                <a16:creationId xmlns:a16="http://schemas.microsoft.com/office/drawing/2014/main" id="{888BA023-6CAD-1D34-199E-EA513749AF80}"/>
              </a:ext>
            </a:extLst>
          </p:cNvPr>
          <p:cNvSpPr txBox="1"/>
          <p:nvPr/>
        </p:nvSpPr>
        <p:spPr>
          <a:xfrm>
            <a:off x="2079325" y="921554"/>
            <a:ext cx="3389069" cy="307777"/>
          </a:xfrm>
          <a:prstGeom prst="rect">
            <a:avLst/>
          </a:prstGeom>
          <a:noFill/>
        </p:spPr>
        <p:txBody>
          <a:bodyPr wrap="none" rtlCol="0">
            <a:spAutoFit/>
          </a:bodyPr>
          <a:lstStyle/>
          <a:p>
            <a:r>
              <a:rPr lang="de-DE" sz="1400" dirty="0"/>
              <a:t>Pumpspeicherkraftwerk: Funktionsweise</a:t>
            </a:r>
          </a:p>
        </p:txBody>
      </p:sp>
      <p:sp>
        <p:nvSpPr>
          <p:cNvPr id="2" name="Textfeld 1">
            <a:extLst>
              <a:ext uri="{FF2B5EF4-FFF2-40B4-BE49-F238E27FC236}">
                <a16:creationId xmlns:a16="http://schemas.microsoft.com/office/drawing/2014/main" id="{4F3DFECD-26CF-A4AA-C852-7BFDE707890E}"/>
              </a:ext>
            </a:extLst>
          </p:cNvPr>
          <p:cNvSpPr txBox="1"/>
          <p:nvPr/>
        </p:nvSpPr>
        <p:spPr>
          <a:xfrm>
            <a:off x="445830" y="5511546"/>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in D haben eine Kapazität von nur ca. 40 </a:t>
            </a:r>
            <a:r>
              <a:rPr lang="de-DE" sz="1600" dirty="0" err="1">
                <a:solidFill>
                  <a:srgbClr val="3333FF"/>
                </a:solidFill>
              </a:rPr>
              <a:t>GWh</a:t>
            </a:r>
            <a:r>
              <a:rPr lang="de-DE" sz="1600" dirty="0">
                <a:solidFill>
                  <a:srgbClr val="3333FF"/>
                </a:solidFill>
              </a:rPr>
              <a:t>. Es gibt kaum weitere Potenziale. Sie sind nur mit sehr hohen Kosten erschließbar!</a:t>
            </a:r>
          </a:p>
        </p:txBody>
      </p:sp>
    </p:spTree>
    <p:extLst>
      <p:ext uri="{BB962C8B-B14F-4D97-AF65-F5344CB8AC3E}">
        <p14:creationId xmlns:p14="http://schemas.microsoft.com/office/powerpoint/2010/main" val="18628980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85458" y="13730"/>
            <a:ext cx="87908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Lastverschiebung, schaltbare Verbraucher/Erzeuger</a:t>
            </a:r>
          </a:p>
        </p:txBody>
      </p:sp>
      <p:cxnSp>
        <p:nvCxnSpPr>
          <p:cNvPr id="7" name="Gerader Verbinder 6">
            <a:extLst>
              <a:ext uri="{FF2B5EF4-FFF2-40B4-BE49-F238E27FC236}">
                <a16:creationId xmlns:a16="http://schemas.microsoft.com/office/drawing/2014/main" id="{F1D36F47-6550-A904-77F8-0EDCBEF98208}"/>
              </a:ext>
            </a:extLst>
          </p:cNvPr>
          <p:cNvCxnSpPr/>
          <p:nvPr/>
        </p:nvCxnSpPr>
        <p:spPr bwMode="auto">
          <a:xfrm>
            <a:off x="609600" y="906553"/>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5805E662-BEDE-664C-C999-12E0CE495029}"/>
              </a:ext>
            </a:extLst>
          </p:cNvPr>
          <p:cNvCxnSpPr/>
          <p:nvPr/>
        </p:nvCxnSpPr>
        <p:spPr bwMode="auto">
          <a:xfrm>
            <a:off x="609600" y="1160553"/>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 Box 14">
            <a:extLst>
              <a:ext uri="{FF2B5EF4-FFF2-40B4-BE49-F238E27FC236}">
                <a16:creationId xmlns:a16="http://schemas.microsoft.com/office/drawing/2014/main" id="{CE70574A-A22C-DA05-5BC2-862E6D7C5662}"/>
              </a:ext>
            </a:extLst>
          </p:cNvPr>
          <p:cNvSpPr txBox="1">
            <a:spLocks noChangeArrowheads="1"/>
          </p:cNvSpPr>
          <p:nvPr/>
        </p:nvSpPr>
        <p:spPr bwMode="auto">
          <a:xfrm>
            <a:off x="8345172" y="6105498"/>
            <a:ext cx="1249509"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9" name="Textfeld 8">
            <a:extLst>
              <a:ext uri="{FF2B5EF4-FFF2-40B4-BE49-F238E27FC236}">
                <a16:creationId xmlns:a16="http://schemas.microsoft.com/office/drawing/2014/main" id="{A7076D48-4974-1D49-84B5-23FD0F0F3A9E}"/>
              </a:ext>
            </a:extLst>
          </p:cNvPr>
          <p:cNvSpPr txBox="1"/>
          <p:nvPr/>
        </p:nvSpPr>
        <p:spPr>
          <a:xfrm>
            <a:off x="8399991" y="736940"/>
            <a:ext cx="1000595" cy="307777"/>
          </a:xfrm>
          <a:prstGeom prst="rect">
            <a:avLst/>
          </a:prstGeom>
          <a:noFill/>
        </p:spPr>
        <p:txBody>
          <a:bodyPr wrap="none" rtlCol="0">
            <a:spAutoFit/>
          </a:bodyPr>
          <a:lstStyle/>
          <a:p>
            <a:r>
              <a:rPr lang="de-DE" sz="1400" dirty="0"/>
              <a:t>Stromnetz</a:t>
            </a:r>
          </a:p>
        </p:txBody>
      </p:sp>
      <p:sp>
        <p:nvSpPr>
          <p:cNvPr id="10" name="Textfeld 9">
            <a:extLst>
              <a:ext uri="{FF2B5EF4-FFF2-40B4-BE49-F238E27FC236}">
                <a16:creationId xmlns:a16="http://schemas.microsoft.com/office/drawing/2014/main" id="{D9B50D53-9228-2611-7FD3-A272B57E4A37}"/>
              </a:ext>
            </a:extLst>
          </p:cNvPr>
          <p:cNvSpPr txBox="1"/>
          <p:nvPr/>
        </p:nvSpPr>
        <p:spPr>
          <a:xfrm>
            <a:off x="8389105" y="993721"/>
            <a:ext cx="1000595" cy="307777"/>
          </a:xfrm>
          <a:prstGeom prst="rect">
            <a:avLst/>
          </a:prstGeom>
          <a:noFill/>
        </p:spPr>
        <p:txBody>
          <a:bodyPr wrap="none" rtlCol="0">
            <a:spAutoFit/>
          </a:bodyPr>
          <a:lstStyle/>
          <a:p>
            <a:r>
              <a:rPr lang="de-DE" sz="1400" dirty="0"/>
              <a:t>Datennetz</a:t>
            </a:r>
          </a:p>
        </p:txBody>
      </p:sp>
      <p:sp>
        <p:nvSpPr>
          <p:cNvPr id="143" name="Rechteck 142">
            <a:extLst>
              <a:ext uri="{FF2B5EF4-FFF2-40B4-BE49-F238E27FC236}">
                <a16:creationId xmlns:a16="http://schemas.microsoft.com/office/drawing/2014/main" id="{990CB1E4-311B-91B3-AD21-53F0B516E19A}"/>
              </a:ext>
            </a:extLst>
          </p:cNvPr>
          <p:cNvSpPr/>
          <p:nvPr/>
        </p:nvSpPr>
        <p:spPr bwMode="auto">
          <a:xfrm>
            <a:off x="509343" y="1301498"/>
            <a:ext cx="4582481" cy="47693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99ACEE44-3376-9F44-DEFE-AA9BA88C81A3}"/>
              </a:ext>
            </a:extLst>
          </p:cNvPr>
          <p:cNvCxnSpPr/>
          <p:nvPr/>
        </p:nvCxnSpPr>
        <p:spPr bwMode="auto">
          <a:xfrm>
            <a:off x="3120429" y="1153918"/>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8A9CFAF7-10F2-1175-A9C5-69DB8C73C946}"/>
              </a:ext>
            </a:extLst>
          </p:cNvPr>
          <p:cNvCxnSpPr>
            <a:cxnSpLocks/>
          </p:cNvCxnSpPr>
          <p:nvPr/>
        </p:nvCxnSpPr>
        <p:spPr bwMode="auto">
          <a:xfrm>
            <a:off x="2685551" y="906553"/>
            <a:ext cx="0" cy="285313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6" name="Gruppieren 17415">
            <a:extLst>
              <a:ext uri="{FF2B5EF4-FFF2-40B4-BE49-F238E27FC236}">
                <a16:creationId xmlns:a16="http://schemas.microsoft.com/office/drawing/2014/main" id="{6E6D40CC-AB69-A8D4-2BB4-171C72D265E7}"/>
              </a:ext>
            </a:extLst>
          </p:cNvPr>
          <p:cNvGrpSpPr/>
          <p:nvPr/>
        </p:nvGrpSpPr>
        <p:grpSpPr>
          <a:xfrm>
            <a:off x="716228" y="4738320"/>
            <a:ext cx="1248778" cy="781790"/>
            <a:chOff x="645959" y="4934268"/>
            <a:chExt cx="1248778" cy="781790"/>
          </a:xfrm>
        </p:grpSpPr>
        <p:sp>
          <p:nvSpPr>
            <p:cNvPr id="124" name="Rechteck 123">
              <a:extLst>
                <a:ext uri="{FF2B5EF4-FFF2-40B4-BE49-F238E27FC236}">
                  <a16:creationId xmlns:a16="http://schemas.microsoft.com/office/drawing/2014/main" id="{F9AE74CA-D3F3-FCD7-B7C0-4EA280F26E21}"/>
                </a:ext>
              </a:extLst>
            </p:cNvPr>
            <p:cNvSpPr/>
            <p:nvPr/>
          </p:nvSpPr>
          <p:spPr bwMode="auto">
            <a:xfrm>
              <a:off x="645959"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2" name="Grafik 17411">
              <a:extLst>
                <a:ext uri="{FF2B5EF4-FFF2-40B4-BE49-F238E27FC236}">
                  <a16:creationId xmlns:a16="http://schemas.microsoft.com/office/drawing/2014/main" id="{EEF8FE12-AFF6-8171-9791-7EFF8D934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42" y="5006507"/>
              <a:ext cx="651806" cy="651806"/>
            </a:xfrm>
            <a:prstGeom prst="rect">
              <a:avLst/>
            </a:prstGeom>
          </p:spPr>
        </p:pic>
      </p:grpSp>
      <p:sp>
        <p:nvSpPr>
          <p:cNvPr id="102" name="Textfeld 101">
            <a:extLst>
              <a:ext uri="{FF2B5EF4-FFF2-40B4-BE49-F238E27FC236}">
                <a16:creationId xmlns:a16="http://schemas.microsoft.com/office/drawing/2014/main" id="{11FBD1E6-A97B-8C67-5365-808E2626E231}"/>
              </a:ext>
            </a:extLst>
          </p:cNvPr>
          <p:cNvSpPr txBox="1"/>
          <p:nvPr/>
        </p:nvSpPr>
        <p:spPr>
          <a:xfrm>
            <a:off x="560024" y="1314442"/>
            <a:ext cx="1744388" cy="523220"/>
          </a:xfrm>
          <a:prstGeom prst="rect">
            <a:avLst/>
          </a:prstGeom>
          <a:noFill/>
        </p:spPr>
        <p:txBody>
          <a:bodyPr wrap="none" rtlCol="0">
            <a:spAutoFit/>
          </a:bodyPr>
          <a:lstStyle/>
          <a:p>
            <a:r>
              <a:rPr lang="de-DE" sz="1400" b="1" dirty="0"/>
              <a:t>Industrie-Fabriken</a:t>
            </a:r>
            <a:br>
              <a:rPr lang="de-DE" sz="1400" b="1" dirty="0"/>
            </a:br>
            <a:r>
              <a:rPr lang="de-DE" sz="1400" b="1" dirty="0" err="1"/>
              <a:t>ProSumer</a:t>
            </a:r>
            <a:endParaRPr lang="de-DE" sz="1400" b="1" dirty="0"/>
          </a:p>
        </p:txBody>
      </p:sp>
      <p:cxnSp>
        <p:nvCxnSpPr>
          <p:cNvPr id="103" name="Gerader Verbinder 102">
            <a:extLst>
              <a:ext uri="{FF2B5EF4-FFF2-40B4-BE49-F238E27FC236}">
                <a16:creationId xmlns:a16="http://schemas.microsoft.com/office/drawing/2014/main" id="{997E2EC0-DEF5-FA8F-860D-21AEE8CC25D8}"/>
              </a:ext>
            </a:extLst>
          </p:cNvPr>
          <p:cNvCxnSpPr/>
          <p:nvPr/>
        </p:nvCxnSpPr>
        <p:spPr bwMode="auto">
          <a:xfrm>
            <a:off x="902209"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feld 103">
            <a:extLst>
              <a:ext uri="{FF2B5EF4-FFF2-40B4-BE49-F238E27FC236}">
                <a16:creationId xmlns:a16="http://schemas.microsoft.com/office/drawing/2014/main" id="{31F32B68-560C-B7E3-A178-44CE52AF609C}"/>
              </a:ext>
            </a:extLst>
          </p:cNvPr>
          <p:cNvSpPr txBox="1"/>
          <p:nvPr/>
        </p:nvSpPr>
        <p:spPr>
          <a:xfrm>
            <a:off x="3681420" y="3224183"/>
            <a:ext cx="1000595" cy="523220"/>
          </a:xfrm>
          <a:prstGeom prst="rect">
            <a:avLst/>
          </a:prstGeom>
          <a:noFill/>
        </p:spPr>
        <p:txBody>
          <a:bodyPr wrap="none" rtlCol="0">
            <a:spAutoFit/>
          </a:bodyPr>
          <a:lstStyle/>
          <a:p>
            <a:r>
              <a:rPr lang="de-DE" sz="1400" dirty="0"/>
              <a:t>Firmen-</a:t>
            </a:r>
            <a:br>
              <a:rPr lang="de-DE" sz="1400" dirty="0"/>
            </a:br>
            <a:r>
              <a:rPr lang="de-DE" sz="1400" dirty="0"/>
              <a:t>Stromnetz</a:t>
            </a:r>
          </a:p>
        </p:txBody>
      </p:sp>
      <p:cxnSp>
        <p:nvCxnSpPr>
          <p:cNvPr id="105" name="Gerader Verbinder 104">
            <a:extLst>
              <a:ext uri="{FF2B5EF4-FFF2-40B4-BE49-F238E27FC236}">
                <a16:creationId xmlns:a16="http://schemas.microsoft.com/office/drawing/2014/main" id="{CA5A211C-F4FC-784C-A37C-A2596F6F716B}"/>
              </a:ext>
            </a:extLst>
          </p:cNvPr>
          <p:cNvCxnSpPr>
            <a:cxnSpLocks/>
          </p:cNvCxnSpPr>
          <p:nvPr/>
        </p:nvCxnSpPr>
        <p:spPr bwMode="auto">
          <a:xfrm>
            <a:off x="2685551"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45304403-667C-574F-E325-D3FDFB56FEEF}"/>
              </a:ext>
            </a:extLst>
          </p:cNvPr>
          <p:cNvSpPr/>
          <p:nvPr/>
        </p:nvSpPr>
        <p:spPr bwMode="auto">
          <a:xfrm>
            <a:off x="2645040"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7" name="Gerader Verbinder 106">
            <a:extLst>
              <a:ext uri="{FF2B5EF4-FFF2-40B4-BE49-F238E27FC236}">
                <a16:creationId xmlns:a16="http://schemas.microsoft.com/office/drawing/2014/main" id="{5F060DEB-354D-35AE-C1CB-DD63764AD9BD}"/>
              </a:ext>
            </a:extLst>
          </p:cNvPr>
          <p:cNvCxnSpPr>
            <a:cxnSpLocks/>
          </p:cNvCxnSpPr>
          <p:nvPr/>
        </p:nvCxnSpPr>
        <p:spPr bwMode="auto">
          <a:xfrm>
            <a:off x="1202325"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Ellipse 107">
            <a:extLst>
              <a:ext uri="{FF2B5EF4-FFF2-40B4-BE49-F238E27FC236}">
                <a16:creationId xmlns:a16="http://schemas.microsoft.com/office/drawing/2014/main" id="{1AAAF7DF-A4F3-E6FC-2839-C9B8A2F64E95}"/>
              </a:ext>
            </a:extLst>
          </p:cNvPr>
          <p:cNvSpPr/>
          <p:nvPr/>
        </p:nvSpPr>
        <p:spPr bwMode="auto">
          <a:xfrm>
            <a:off x="1161814"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10" name="Gerader Verbinder 109">
            <a:extLst>
              <a:ext uri="{FF2B5EF4-FFF2-40B4-BE49-F238E27FC236}">
                <a16:creationId xmlns:a16="http://schemas.microsoft.com/office/drawing/2014/main" id="{89C8B1DD-B23E-16FC-8310-AE04D92CBF63}"/>
              </a:ext>
            </a:extLst>
          </p:cNvPr>
          <p:cNvCxnSpPr/>
          <p:nvPr/>
        </p:nvCxnSpPr>
        <p:spPr bwMode="auto">
          <a:xfrm>
            <a:off x="902209"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DD1AEBBE-4DC7-9FA1-7C7C-5E07D337609B}"/>
              </a:ext>
            </a:extLst>
          </p:cNvPr>
          <p:cNvSpPr txBox="1"/>
          <p:nvPr/>
        </p:nvSpPr>
        <p:spPr>
          <a:xfrm>
            <a:off x="1639833" y="4001423"/>
            <a:ext cx="800219" cy="738664"/>
          </a:xfrm>
          <a:prstGeom prst="rect">
            <a:avLst/>
          </a:prstGeom>
          <a:noFill/>
        </p:spPr>
        <p:txBody>
          <a:bodyPr wrap="none" rtlCol="0">
            <a:spAutoFit/>
          </a:bodyPr>
          <a:lstStyle/>
          <a:p>
            <a:pPr algn="ctr"/>
            <a:r>
              <a:rPr lang="de-DE" sz="1400" dirty="0"/>
              <a:t>Firmen-</a:t>
            </a:r>
            <a:br>
              <a:rPr lang="de-DE" sz="1400" dirty="0"/>
            </a:br>
            <a:r>
              <a:rPr lang="de-DE" sz="1400" dirty="0"/>
              <a:t>Daten-</a:t>
            </a:r>
            <a:br>
              <a:rPr lang="de-DE" sz="1400" dirty="0"/>
            </a:br>
            <a:r>
              <a:rPr lang="de-DE" sz="1400" dirty="0"/>
              <a:t>Netz</a:t>
            </a:r>
          </a:p>
        </p:txBody>
      </p:sp>
      <p:cxnSp>
        <p:nvCxnSpPr>
          <p:cNvPr id="112" name="Gerader Verbinder 111">
            <a:extLst>
              <a:ext uri="{FF2B5EF4-FFF2-40B4-BE49-F238E27FC236}">
                <a16:creationId xmlns:a16="http://schemas.microsoft.com/office/drawing/2014/main" id="{E55AB1F2-1473-872F-CFB0-93A04A3580CF}"/>
              </a:ext>
            </a:extLst>
          </p:cNvPr>
          <p:cNvCxnSpPr/>
          <p:nvPr/>
        </p:nvCxnSpPr>
        <p:spPr bwMode="auto">
          <a:xfrm>
            <a:off x="1448709"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E18E962D-1676-5572-88AE-DC24C3B8C477}"/>
              </a:ext>
            </a:extLst>
          </p:cNvPr>
          <p:cNvCxnSpPr/>
          <p:nvPr/>
        </p:nvCxnSpPr>
        <p:spPr bwMode="auto">
          <a:xfrm>
            <a:off x="2928059"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7" name="Gruppieren 17416">
            <a:extLst>
              <a:ext uri="{FF2B5EF4-FFF2-40B4-BE49-F238E27FC236}">
                <a16:creationId xmlns:a16="http://schemas.microsoft.com/office/drawing/2014/main" id="{FF15396C-8149-A52F-6293-61BB495ABEF6}"/>
              </a:ext>
            </a:extLst>
          </p:cNvPr>
          <p:cNvGrpSpPr/>
          <p:nvPr/>
        </p:nvGrpSpPr>
        <p:grpSpPr>
          <a:xfrm>
            <a:off x="2183785" y="4738320"/>
            <a:ext cx="1248778" cy="781790"/>
            <a:chOff x="2003202" y="4934268"/>
            <a:chExt cx="1248778" cy="781790"/>
          </a:xfrm>
        </p:grpSpPr>
        <p:sp>
          <p:nvSpPr>
            <p:cNvPr id="125" name="Rechteck 124">
              <a:extLst>
                <a:ext uri="{FF2B5EF4-FFF2-40B4-BE49-F238E27FC236}">
                  <a16:creationId xmlns:a16="http://schemas.microsoft.com/office/drawing/2014/main" id="{2955DE67-2A00-1CCB-EAE4-588B715C8957}"/>
                </a:ext>
              </a:extLst>
            </p:cNvPr>
            <p:cNvSpPr/>
            <p:nvPr/>
          </p:nvSpPr>
          <p:spPr bwMode="auto">
            <a:xfrm>
              <a:off x="2003202"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4" name="Grafik 17413">
              <a:extLst>
                <a:ext uri="{FF2B5EF4-FFF2-40B4-BE49-F238E27FC236}">
                  <a16:creationId xmlns:a16="http://schemas.microsoft.com/office/drawing/2014/main" id="{C9010150-1F05-3890-8298-6DD34C58E1A1}"/>
                </a:ext>
              </a:extLst>
            </p:cNvPr>
            <p:cNvPicPr>
              <a:picLocks noChangeAspect="1"/>
            </p:cNvPicPr>
            <p:nvPr/>
          </p:nvPicPr>
          <p:blipFill rotWithShape="1">
            <a:blip r:embed="rId4">
              <a:extLst>
                <a:ext uri="{28A0092B-C50C-407E-A947-70E740481C1C}">
                  <a14:useLocalDpi xmlns:a14="http://schemas.microsoft.com/office/drawing/2010/main" val="0"/>
                </a:ext>
              </a:extLst>
            </a:blip>
            <a:srcRect t="10229" b="11771"/>
            <a:stretch/>
          </p:blipFill>
          <p:spPr>
            <a:xfrm>
              <a:off x="2191774" y="4994968"/>
              <a:ext cx="873501" cy="681321"/>
            </a:xfrm>
            <a:prstGeom prst="rect">
              <a:avLst/>
            </a:prstGeom>
          </p:spPr>
        </p:pic>
      </p:grpSp>
      <p:grpSp>
        <p:nvGrpSpPr>
          <p:cNvPr id="17418" name="Gruppieren 17417">
            <a:extLst>
              <a:ext uri="{FF2B5EF4-FFF2-40B4-BE49-F238E27FC236}">
                <a16:creationId xmlns:a16="http://schemas.microsoft.com/office/drawing/2014/main" id="{63B826C3-1287-40B4-C672-905AE3A0DC65}"/>
              </a:ext>
            </a:extLst>
          </p:cNvPr>
          <p:cNvGrpSpPr/>
          <p:nvPr/>
        </p:nvGrpSpPr>
        <p:grpSpPr>
          <a:xfrm>
            <a:off x="3651342" y="4738320"/>
            <a:ext cx="1248778" cy="781790"/>
            <a:chOff x="3581073" y="4934268"/>
            <a:chExt cx="1248778" cy="781790"/>
          </a:xfrm>
        </p:grpSpPr>
        <p:sp>
          <p:nvSpPr>
            <p:cNvPr id="17415" name="Rechteck 17414">
              <a:extLst>
                <a:ext uri="{FF2B5EF4-FFF2-40B4-BE49-F238E27FC236}">
                  <a16:creationId xmlns:a16="http://schemas.microsoft.com/office/drawing/2014/main" id="{0635187E-F1D8-0C72-E603-82B3BA042354}"/>
                </a:ext>
              </a:extLst>
            </p:cNvPr>
            <p:cNvSpPr/>
            <p:nvPr/>
          </p:nvSpPr>
          <p:spPr bwMode="auto">
            <a:xfrm>
              <a:off x="3581073"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26" name="Picture 2" descr="Zement, beton, beton - , bau - Symbol in Construction Tool Line - Foreman  Equipment">
              <a:extLst>
                <a:ext uri="{FF2B5EF4-FFF2-40B4-BE49-F238E27FC236}">
                  <a16:creationId xmlns:a16="http://schemas.microsoft.com/office/drawing/2014/main" id="{3DE7F3D7-8BDE-0E2C-0E4D-3A7EE2C9D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843" b="23366"/>
            <a:stretch/>
          </p:blipFill>
          <p:spPr bwMode="auto">
            <a:xfrm>
              <a:off x="3629805" y="4976799"/>
              <a:ext cx="1148001" cy="691611"/>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feld 119">
            <a:extLst>
              <a:ext uri="{FF2B5EF4-FFF2-40B4-BE49-F238E27FC236}">
                <a16:creationId xmlns:a16="http://schemas.microsoft.com/office/drawing/2014/main" id="{1F4DE3F1-C86E-DB47-4411-6042ED212C0C}"/>
              </a:ext>
            </a:extLst>
          </p:cNvPr>
          <p:cNvSpPr txBox="1"/>
          <p:nvPr/>
        </p:nvSpPr>
        <p:spPr>
          <a:xfrm>
            <a:off x="985458" y="5560766"/>
            <a:ext cx="712054" cy="276999"/>
          </a:xfrm>
          <a:prstGeom prst="rect">
            <a:avLst/>
          </a:prstGeom>
          <a:noFill/>
        </p:spPr>
        <p:txBody>
          <a:bodyPr wrap="none" rtlCol="0">
            <a:spAutoFit/>
          </a:bodyPr>
          <a:lstStyle/>
          <a:p>
            <a:pPr algn="ctr"/>
            <a:r>
              <a:rPr lang="de-DE" sz="1200" dirty="0"/>
              <a:t>Chemie</a:t>
            </a:r>
          </a:p>
        </p:txBody>
      </p:sp>
      <p:sp>
        <p:nvSpPr>
          <p:cNvPr id="121" name="Textfeld 120">
            <a:extLst>
              <a:ext uri="{FF2B5EF4-FFF2-40B4-BE49-F238E27FC236}">
                <a16:creationId xmlns:a16="http://schemas.microsoft.com/office/drawing/2014/main" id="{401CC463-5614-C77A-D137-E13B2DE63531}"/>
              </a:ext>
            </a:extLst>
          </p:cNvPr>
          <p:cNvSpPr txBox="1"/>
          <p:nvPr/>
        </p:nvSpPr>
        <p:spPr>
          <a:xfrm>
            <a:off x="2396117" y="5560766"/>
            <a:ext cx="798617" cy="276999"/>
          </a:xfrm>
          <a:prstGeom prst="rect">
            <a:avLst/>
          </a:prstGeom>
          <a:noFill/>
        </p:spPr>
        <p:txBody>
          <a:bodyPr wrap="none" rtlCol="0">
            <a:spAutoFit/>
          </a:bodyPr>
          <a:lstStyle/>
          <a:p>
            <a:pPr algn="ctr"/>
            <a:r>
              <a:rPr lang="de-DE" sz="1200" dirty="0"/>
              <a:t>Stahl/Alu</a:t>
            </a:r>
          </a:p>
        </p:txBody>
      </p:sp>
      <p:sp>
        <p:nvSpPr>
          <p:cNvPr id="122" name="Textfeld 121">
            <a:extLst>
              <a:ext uri="{FF2B5EF4-FFF2-40B4-BE49-F238E27FC236}">
                <a16:creationId xmlns:a16="http://schemas.microsoft.com/office/drawing/2014/main" id="{E6FA7025-588A-62F1-B395-1A3CED0AA6C5}"/>
              </a:ext>
            </a:extLst>
          </p:cNvPr>
          <p:cNvSpPr txBox="1"/>
          <p:nvPr/>
        </p:nvSpPr>
        <p:spPr>
          <a:xfrm>
            <a:off x="3916028" y="5560766"/>
            <a:ext cx="705642" cy="276999"/>
          </a:xfrm>
          <a:prstGeom prst="rect">
            <a:avLst/>
          </a:prstGeom>
          <a:noFill/>
        </p:spPr>
        <p:txBody>
          <a:bodyPr wrap="none" rtlCol="0">
            <a:spAutoFit/>
          </a:bodyPr>
          <a:lstStyle/>
          <a:p>
            <a:pPr algn="ctr"/>
            <a:r>
              <a:rPr lang="de-DE" sz="1200" dirty="0"/>
              <a:t>Zement</a:t>
            </a:r>
          </a:p>
        </p:txBody>
      </p:sp>
      <p:cxnSp>
        <p:nvCxnSpPr>
          <p:cNvPr id="129" name="Gerade Verbindung mit Pfeil 128">
            <a:extLst>
              <a:ext uri="{FF2B5EF4-FFF2-40B4-BE49-F238E27FC236}">
                <a16:creationId xmlns:a16="http://schemas.microsoft.com/office/drawing/2014/main" id="{972FDA26-B105-30E0-E83F-9D57D7509013}"/>
              </a:ext>
            </a:extLst>
          </p:cNvPr>
          <p:cNvCxnSpPr/>
          <p:nvPr/>
        </p:nvCxnSpPr>
        <p:spPr bwMode="auto">
          <a:xfrm>
            <a:off x="3973778"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r Verbinder 129">
            <a:extLst>
              <a:ext uri="{FF2B5EF4-FFF2-40B4-BE49-F238E27FC236}">
                <a16:creationId xmlns:a16="http://schemas.microsoft.com/office/drawing/2014/main" id="{8A9FBC01-091B-2302-564C-E84D6ED6E9E7}"/>
              </a:ext>
            </a:extLst>
          </p:cNvPr>
          <p:cNvCxnSpPr>
            <a:cxnSpLocks/>
          </p:cNvCxnSpPr>
          <p:nvPr/>
        </p:nvCxnSpPr>
        <p:spPr bwMode="auto">
          <a:xfrm>
            <a:off x="4140193"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Ellipse 130">
            <a:extLst>
              <a:ext uri="{FF2B5EF4-FFF2-40B4-BE49-F238E27FC236}">
                <a16:creationId xmlns:a16="http://schemas.microsoft.com/office/drawing/2014/main" id="{E9266306-6C1C-A535-B91F-BF60B7DA97E1}"/>
              </a:ext>
            </a:extLst>
          </p:cNvPr>
          <p:cNvSpPr/>
          <p:nvPr/>
        </p:nvSpPr>
        <p:spPr bwMode="auto">
          <a:xfrm>
            <a:off x="4099682"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2" name="Gerader Verbinder 131">
            <a:extLst>
              <a:ext uri="{FF2B5EF4-FFF2-40B4-BE49-F238E27FC236}">
                <a16:creationId xmlns:a16="http://schemas.microsoft.com/office/drawing/2014/main" id="{C4841599-600E-AFE8-875A-4C0A78CBBB68}"/>
              </a:ext>
            </a:extLst>
          </p:cNvPr>
          <p:cNvCxnSpPr/>
          <p:nvPr/>
        </p:nvCxnSpPr>
        <p:spPr bwMode="auto">
          <a:xfrm>
            <a:off x="4382701"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3" name="Gruppieren 132">
            <a:extLst>
              <a:ext uri="{FF2B5EF4-FFF2-40B4-BE49-F238E27FC236}">
                <a16:creationId xmlns:a16="http://schemas.microsoft.com/office/drawing/2014/main" id="{83B24C8C-7431-B76F-77A7-DA4F441A2D76}"/>
              </a:ext>
            </a:extLst>
          </p:cNvPr>
          <p:cNvGrpSpPr/>
          <p:nvPr/>
        </p:nvGrpSpPr>
        <p:grpSpPr>
          <a:xfrm>
            <a:off x="2188027" y="1962044"/>
            <a:ext cx="1531452" cy="930358"/>
            <a:chOff x="4902160" y="2157992"/>
            <a:chExt cx="1531452" cy="930358"/>
          </a:xfrm>
        </p:grpSpPr>
        <p:sp>
          <p:nvSpPr>
            <p:cNvPr id="134" name="Rechteck: abgerundete Ecken 133">
              <a:extLst>
                <a:ext uri="{FF2B5EF4-FFF2-40B4-BE49-F238E27FC236}">
                  <a16:creationId xmlns:a16="http://schemas.microsoft.com/office/drawing/2014/main" id="{E47755F7-335B-AF4A-960C-34E1B7B72C0E}"/>
                </a:ext>
              </a:extLst>
            </p:cNvPr>
            <p:cNvSpPr/>
            <p:nvPr/>
          </p:nvSpPr>
          <p:spPr bwMode="auto">
            <a:xfrm>
              <a:off x="4902160" y="2157992"/>
              <a:ext cx="149094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Textfeld 134">
              <a:extLst>
                <a:ext uri="{FF2B5EF4-FFF2-40B4-BE49-F238E27FC236}">
                  <a16:creationId xmlns:a16="http://schemas.microsoft.com/office/drawing/2014/main" id="{2B15EDE7-1DDA-F49B-311C-99E782F37D14}"/>
                </a:ext>
              </a:extLst>
            </p:cNvPr>
            <p:cNvSpPr txBox="1"/>
            <p:nvPr/>
          </p:nvSpPr>
          <p:spPr>
            <a:xfrm>
              <a:off x="4902161" y="2342517"/>
              <a:ext cx="1531451" cy="523220"/>
            </a:xfrm>
            <a:prstGeom prst="rect">
              <a:avLst/>
            </a:prstGeom>
            <a:noFill/>
          </p:spPr>
          <p:txBody>
            <a:bodyPr wrap="square" rtlCol="0">
              <a:spAutoFit/>
            </a:bodyPr>
            <a:lstStyle/>
            <a:p>
              <a:pPr algn="ctr"/>
              <a:r>
                <a:rPr lang="de-DE" sz="1400" dirty="0"/>
                <a:t>SM-GW</a:t>
              </a:r>
              <a:br>
                <a:rPr lang="de-DE" sz="1400" dirty="0"/>
              </a:br>
              <a:r>
                <a:rPr lang="de-DE" sz="1400" dirty="0"/>
                <a:t>Firmen-Manager</a:t>
              </a:r>
            </a:p>
          </p:txBody>
        </p:sp>
      </p:grpSp>
      <p:cxnSp>
        <p:nvCxnSpPr>
          <p:cNvPr id="137" name="Gerade Verbindung mit Pfeil 136">
            <a:extLst>
              <a:ext uri="{FF2B5EF4-FFF2-40B4-BE49-F238E27FC236}">
                <a16:creationId xmlns:a16="http://schemas.microsoft.com/office/drawing/2014/main" id="{15C8A407-BCD8-4B63-243C-62707E8D1E91}"/>
              </a:ext>
            </a:extLst>
          </p:cNvPr>
          <p:cNvCxnSpPr/>
          <p:nvPr/>
        </p:nvCxnSpPr>
        <p:spPr bwMode="auto">
          <a:xfrm>
            <a:off x="2527027"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D9818A47-91A8-5F8D-7AE0-7AE146997BE2}"/>
              </a:ext>
            </a:extLst>
          </p:cNvPr>
          <p:cNvCxnSpPr/>
          <p:nvPr/>
        </p:nvCxnSpPr>
        <p:spPr bwMode="auto">
          <a:xfrm>
            <a:off x="2531262"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 Verbindung mit Pfeil 138">
            <a:extLst>
              <a:ext uri="{FF2B5EF4-FFF2-40B4-BE49-F238E27FC236}">
                <a16:creationId xmlns:a16="http://schemas.microsoft.com/office/drawing/2014/main" id="{2EC9287A-E7F6-0037-4FEB-821CC6928E5A}"/>
              </a:ext>
            </a:extLst>
          </p:cNvPr>
          <p:cNvCxnSpPr/>
          <p:nvPr/>
        </p:nvCxnSpPr>
        <p:spPr bwMode="auto">
          <a:xfrm>
            <a:off x="1031516"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71A57B1F-EDD2-EDD6-A82C-AFF87C07C946}"/>
              </a:ext>
            </a:extLst>
          </p:cNvPr>
          <p:cNvCxnSpPr/>
          <p:nvPr/>
        </p:nvCxnSpPr>
        <p:spPr bwMode="auto">
          <a:xfrm>
            <a:off x="3120429" y="2902008"/>
            <a:ext cx="0" cy="11116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F775D16D-5D99-A85C-9EAE-C65D3855CB5B}"/>
              </a:ext>
            </a:extLst>
          </p:cNvPr>
          <p:cNvSpPr/>
          <p:nvPr/>
        </p:nvSpPr>
        <p:spPr bwMode="auto">
          <a:xfrm>
            <a:off x="2645486" y="861418"/>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829CCF5D-5012-C6C1-3BE6-DD69ABD40029}"/>
              </a:ext>
            </a:extLst>
          </p:cNvPr>
          <p:cNvSpPr txBox="1"/>
          <p:nvPr/>
        </p:nvSpPr>
        <p:spPr>
          <a:xfrm>
            <a:off x="1047902" y="5803441"/>
            <a:ext cx="3536096" cy="276999"/>
          </a:xfrm>
          <a:prstGeom prst="rect">
            <a:avLst/>
          </a:prstGeom>
          <a:noFill/>
        </p:spPr>
        <p:txBody>
          <a:bodyPr wrap="none" rtlCol="0">
            <a:spAutoFit/>
          </a:bodyPr>
          <a:lstStyle/>
          <a:p>
            <a:pPr algn="ctr"/>
            <a:r>
              <a:rPr lang="de-DE" sz="1200" dirty="0"/>
              <a:t>schaltbare Verbraucher/Erzeuger in der Industrie</a:t>
            </a:r>
          </a:p>
        </p:txBody>
      </p:sp>
      <p:grpSp>
        <p:nvGrpSpPr>
          <p:cNvPr id="29" name="Gruppieren 28">
            <a:extLst>
              <a:ext uri="{FF2B5EF4-FFF2-40B4-BE49-F238E27FC236}">
                <a16:creationId xmlns:a16="http://schemas.microsoft.com/office/drawing/2014/main" id="{A82FF6D1-44D8-A45C-BA82-542E2DE99189}"/>
              </a:ext>
            </a:extLst>
          </p:cNvPr>
          <p:cNvGrpSpPr/>
          <p:nvPr/>
        </p:nvGrpSpPr>
        <p:grpSpPr>
          <a:xfrm>
            <a:off x="5379787" y="855017"/>
            <a:ext cx="4103017" cy="5215816"/>
            <a:chOff x="5379787" y="855017"/>
            <a:chExt cx="4103017" cy="5215816"/>
          </a:xfrm>
        </p:grpSpPr>
        <p:grpSp>
          <p:nvGrpSpPr>
            <p:cNvPr id="3" name="Gruppieren 2">
              <a:extLst>
                <a:ext uri="{FF2B5EF4-FFF2-40B4-BE49-F238E27FC236}">
                  <a16:creationId xmlns:a16="http://schemas.microsoft.com/office/drawing/2014/main" id="{4C691845-390E-B522-F08A-BF18DECFD710}"/>
                </a:ext>
              </a:extLst>
            </p:cNvPr>
            <p:cNvGrpSpPr/>
            <p:nvPr/>
          </p:nvGrpSpPr>
          <p:grpSpPr>
            <a:xfrm>
              <a:off x="5379787" y="855017"/>
              <a:ext cx="4103017" cy="5215816"/>
              <a:chOff x="5379787" y="855017"/>
              <a:chExt cx="4103017" cy="5215816"/>
            </a:xfrm>
          </p:grpSpPr>
          <p:sp>
            <p:nvSpPr>
              <p:cNvPr id="6" name="Rechteck 5">
                <a:extLst>
                  <a:ext uri="{FF2B5EF4-FFF2-40B4-BE49-F238E27FC236}">
                    <a16:creationId xmlns:a16="http://schemas.microsoft.com/office/drawing/2014/main" id="{71B98AF6-5165-9849-E5F2-FBABA0349B99}"/>
                  </a:ext>
                </a:extLst>
              </p:cNvPr>
              <p:cNvSpPr/>
              <p:nvPr/>
            </p:nvSpPr>
            <p:spPr bwMode="auto">
              <a:xfrm>
                <a:off x="5431075" y="1301498"/>
                <a:ext cx="3970283" cy="476933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 name="Gerader Verbinder 12">
                <a:extLst>
                  <a:ext uri="{FF2B5EF4-FFF2-40B4-BE49-F238E27FC236}">
                    <a16:creationId xmlns:a16="http://schemas.microsoft.com/office/drawing/2014/main" id="{4BFE03E4-CE41-250F-F971-C3E94E40042F}"/>
                  </a:ext>
                </a:extLst>
              </p:cNvPr>
              <p:cNvCxnSpPr/>
              <p:nvPr/>
            </p:nvCxnSpPr>
            <p:spPr bwMode="auto">
              <a:xfrm>
                <a:off x="7235137" y="891898"/>
                <a:ext cx="0" cy="28551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llipse 13">
                <a:extLst>
                  <a:ext uri="{FF2B5EF4-FFF2-40B4-BE49-F238E27FC236}">
                    <a16:creationId xmlns:a16="http://schemas.microsoft.com/office/drawing/2014/main" id="{DD887A16-507C-7FAE-EF5A-3F1C753B39C7}"/>
                  </a:ext>
                </a:extLst>
              </p:cNvPr>
              <p:cNvSpPr/>
              <p:nvPr/>
            </p:nvSpPr>
            <p:spPr bwMode="auto">
              <a:xfrm>
                <a:off x="7194626" y="855017"/>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 name="Gerader Verbinder 18">
                <a:extLst>
                  <a:ext uri="{FF2B5EF4-FFF2-40B4-BE49-F238E27FC236}">
                    <a16:creationId xmlns:a16="http://schemas.microsoft.com/office/drawing/2014/main" id="{2DD02FCE-E7DB-2BB4-E5DC-88C8CFEAA14E}"/>
                  </a:ext>
                </a:extLst>
              </p:cNvPr>
              <p:cNvCxnSpPr/>
              <p:nvPr/>
            </p:nvCxnSpPr>
            <p:spPr bwMode="auto">
              <a:xfrm>
                <a:off x="5565961"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a:extLst>
                  <a:ext uri="{FF2B5EF4-FFF2-40B4-BE49-F238E27FC236}">
                    <a16:creationId xmlns:a16="http://schemas.microsoft.com/office/drawing/2014/main" id="{71825CA7-48ED-9C03-B138-FD93F4201C2D}"/>
                  </a:ext>
                </a:extLst>
              </p:cNvPr>
              <p:cNvSpPr txBox="1"/>
              <p:nvPr/>
            </p:nvSpPr>
            <p:spPr>
              <a:xfrm>
                <a:off x="8345172" y="3224183"/>
                <a:ext cx="1000595" cy="523220"/>
              </a:xfrm>
              <a:prstGeom prst="rect">
                <a:avLst/>
              </a:prstGeom>
              <a:noFill/>
            </p:spPr>
            <p:txBody>
              <a:bodyPr wrap="none" rtlCol="0">
                <a:spAutoFit/>
              </a:bodyPr>
              <a:lstStyle/>
              <a:p>
                <a:r>
                  <a:rPr lang="de-DE" sz="1400" dirty="0"/>
                  <a:t>Haus-</a:t>
                </a:r>
                <a:br>
                  <a:rPr lang="de-DE" sz="1400" dirty="0"/>
                </a:br>
                <a:r>
                  <a:rPr lang="de-DE" sz="1400" dirty="0"/>
                  <a:t>Stromnetz</a:t>
                </a:r>
              </a:p>
            </p:txBody>
          </p:sp>
          <p:pic>
            <p:nvPicPr>
              <p:cNvPr id="28" name="Grafik 27">
                <a:extLst>
                  <a:ext uri="{FF2B5EF4-FFF2-40B4-BE49-F238E27FC236}">
                    <a16:creationId xmlns:a16="http://schemas.microsoft.com/office/drawing/2014/main" id="{1BAEC52A-6F1F-8F68-6ADE-431B1E520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2670" y="4612153"/>
                <a:ext cx="860309" cy="860309"/>
              </a:xfrm>
              <a:prstGeom prst="rect">
                <a:avLst/>
              </a:prstGeom>
            </p:spPr>
          </p:pic>
          <p:pic>
            <p:nvPicPr>
              <p:cNvPr id="30" name="Grafik 29">
                <a:extLst>
                  <a:ext uri="{FF2B5EF4-FFF2-40B4-BE49-F238E27FC236}">
                    <a16:creationId xmlns:a16="http://schemas.microsoft.com/office/drawing/2014/main" id="{5F135343-35CA-A3AB-1D84-075855D4B939}"/>
                  </a:ext>
                </a:extLst>
              </p:cNvPr>
              <p:cNvPicPr>
                <a:picLocks noChangeAspect="1"/>
              </p:cNvPicPr>
              <p:nvPr/>
            </p:nvPicPr>
            <p:blipFill rotWithShape="1">
              <a:blip r:embed="rId7">
                <a:extLst>
                  <a:ext uri="{28A0092B-C50C-407E-A947-70E740481C1C}">
                    <a14:useLocalDpi xmlns:a14="http://schemas.microsoft.com/office/drawing/2010/main" val="0"/>
                  </a:ext>
                </a:extLst>
              </a:blip>
              <a:srcRect t="29361" b="26935"/>
              <a:stretch/>
            </p:blipFill>
            <p:spPr>
              <a:xfrm>
                <a:off x="8367205" y="4922490"/>
                <a:ext cx="860309" cy="375518"/>
              </a:xfrm>
              <a:prstGeom prst="rect">
                <a:avLst/>
              </a:prstGeom>
            </p:spPr>
          </p:pic>
          <p:pic>
            <p:nvPicPr>
              <p:cNvPr id="31" name="Grafik 30">
                <a:extLst>
                  <a:ext uri="{FF2B5EF4-FFF2-40B4-BE49-F238E27FC236}">
                    <a16:creationId xmlns:a16="http://schemas.microsoft.com/office/drawing/2014/main" id="{7C05A073-0B97-3CD6-9C73-A9E1E040F00E}"/>
                  </a:ext>
                </a:extLst>
              </p:cNvPr>
              <p:cNvPicPr>
                <a:picLocks noChangeAspect="1"/>
              </p:cNvPicPr>
              <p:nvPr/>
            </p:nvPicPr>
            <p:blipFill rotWithShape="1">
              <a:blip r:embed="rId8">
                <a:extLst>
                  <a:ext uri="{28A0092B-C50C-407E-A947-70E740481C1C}">
                    <a14:useLocalDpi xmlns:a14="http://schemas.microsoft.com/office/drawing/2010/main" val="0"/>
                  </a:ext>
                </a:extLst>
              </a:blip>
              <a:srcRect l="31639" t="24627" r="31391" b="25716"/>
              <a:stretch/>
            </p:blipFill>
            <p:spPr>
              <a:xfrm>
                <a:off x="5708704" y="4751971"/>
                <a:ext cx="423723" cy="569127"/>
              </a:xfrm>
              <a:prstGeom prst="rect">
                <a:avLst/>
              </a:prstGeom>
            </p:spPr>
          </p:pic>
          <p:sp>
            <p:nvSpPr>
              <p:cNvPr id="34" name="Textfeld 33">
                <a:extLst>
                  <a:ext uri="{FF2B5EF4-FFF2-40B4-BE49-F238E27FC236}">
                    <a16:creationId xmlns:a16="http://schemas.microsoft.com/office/drawing/2014/main" id="{B2A8AFDD-01AD-528F-867B-FF3F95C5083D}"/>
                  </a:ext>
                </a:extLst>
              </p:cNvPr>
              <p:cNvSpPr txBox="1"/>
              <p:nvPr/>
            </p:nvSpPr>
            <p:spPr>
              <a:xfrm>
                <a:off x="5379787" y="5585438"/>
                <a:ext cx="1019383" cy="461665"/>
              </a:xfrm>
              <a:prstGeom prst="rect">
                <a:avLst/>
              </a:prstGeom>
              <a:noFill/>
            </p:spPr>
            <p:txBody>
              <a:bodyPr wrap="none" rtlCol="0">
                <a:spAutoFit/>
              </a:bodyPr>
              <a:lstStyle/>
              <a:p>
                <a:pPr algn="ctr"/>
                <a:r>
                  <a:rPr lang="de-DE" sz="1200" dirty="0"/>
                  <a:t>schaltbare</a:t>
                </a:r>
                <a:br>
                  <a:rPr lang="de-DE" sz="1200" dirty="0"/>
                </a:br>
                <a:r>
                  <a:rPr lang="de-DE" sz="1200" dirty="0"/>
                  <a:t>Verbraucher</a:t>
                </a:r>
              </a:p>
            </p:txBody>
          </p:sp>
          <p:sp>
            <p:nvSpPr>
              <p:cNvPr id="35" name="Textfeld 34">
                <a:extLst>
                  <a:ext uri="{FF2B5EF4-FFF2-40B4-BE49-F238E27FC236}">
                    <a16:creationId xmlns:a16="http://schemas.microsoft.com/office/drawing/2014/main" id="{B6E78223-8897-95E6-B165-3842343A1D5E}"/>
                  </a:ext>
                </a:extLst>
              </p:cNvPr>
              <p:cNvSpPr txBox="1"/>
              <p:nvPr/>
            </p:nvSpPr>
            <p:spPr>
              <a:xfrm>
                <a:off x="8111916" y="5585438"/>
                <a:ext cx="1370888" cy="461665"/>
              </a:xfrm>
              <a:prstGeom prst="rect">
                <a:avLst/>
              </a:prstGeom>
              <a:noFill/>
            </p:spPr>
            <p:txBody>
              <a:bodyPr wrap="none" rtlCol="0">
                <a:spAutoFit/>
              </a:bodyPr>
              <a:lstStyle/>
              <a:p>
                <a:pPr algn="ctr"/>
                <a:r>
                  <a:rPr lang="de-DE" sz="1200" dirty="0" err="1"/>
                  <a:t>PkW</a:t>
                </a:r>
                <a:r>
                  <a:rPr lang="de-DE" sz="1200" dirty="0"/>
                  <a:t>-Schwarm-</a:t>
                </a:r>
                <a:br>
                  <a:rPr lang="de-DE" sz="1200" dirty="0"/>
                </a:br>
                <a:r>
                  <a:rPr lang="de-DE" sz="1200" dirty="0" err="1"/>
                  <a:t>speicher</a:t>
                </a:r>
                <a:r>
                  <a:rPr lang="de-DE" sz="1200" dirty="0"/>
                  <a:t> (V2H/G)</a:t>
                </a:r>
              </a:p>
            </p:txBody>
          </p:sp>
          <p:sp>
            <p:nvSpPr>
              <p:cNvPr id="36" name="Textfeld 35">
                <a:extLst>
                  <a:ext uri="{FF2B5EF4-FFF2-40B4-BE49-F238E27FC236}">
                    <a16:creationId xmlns:a16="http://schemas.microsoft.com/office/drawing/2014/main" id="{564CA428-BE60-8A9A-A840-A96861311883}"/>
                  </a:ext>
                </a:extLst>
              </p:cNvPr>
              <p:cNvSpPr txBox="1"/>
              <p:nvPr/>
            </p:nvSpPr>
            <p:spPr>
              <a:xfrm>
                <a:off x="6461062" y="5585438"/>
                <a:ext cx="1780809" cy="461665"/>
              </a:xfrm>
              <a:prstGeom prst="rect">
                <a:avLst/>
              </a:prstGeom>
              <a:noFill/>
            </p:spPr>
            <p:txBody>
              <a:bodyPr wrap="none" rtlCol="0">
                <a:spAutoFit/>
              </a:bodyPr>
              <a:lstStyle/>
              <a:p>
                <a:pPr algn="ctr"/>
                <a:r>
                  <a:rPr lang="de-DE" sz="1200" dirty="0"/>
                  <a:t>WPPE mit</a:t>
                </a:r>
                <a:br>
                  <a:rPr lang="de-DE" sz="1200" dirty="0"/>
                </a:br>
                <a:r>
                  <a:rPr lang="de-DE" sz="1200" dirty="0"/>
                  <a:t>Wasser-/Pufferspeicher</a:t>
                </a:r>
              </a:p>
            </p:txBody>
          </p:sp>
          <p:cxnSp>
            <p:nvCxnSpPr>
              <p:cNvPr id="37" name="Gerader Verbinder 36">
                <a:extLst>
                  <a:ext uri="{FF2B5EF4-FFF2-40B4-BE49-F238E27FC236}">
                    <a16:creationId xmlns:a16="http://schemas.microsoft.com/office/drawing/2014/main" id="{CFFB2902-51BD-EC5E-54C7-9CEF771E89F2}"/>
                  </a:ext>
                </a:extLst>
              </p:cNvPr>
              <p:cNvCxnSpPr>
                <a:cxnSpLocks/>
              </p:cNvCxnSpPr>
              <p:nvPr/>
            </p:nvCxnSpPr>
            <p:spPr bwMode="auto">
              <a:xfrm>
                <a:off x="7243428"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Ellipse 37">
                <a:extLst>
                  <a:ext uri="{FF2B5EF4-FFF2-40B4-BE49-F238E27FC236}">
                    <a16:creationId xmlns:a16="http://schemas.microsoft.com/office/drawing/2014/main" id="{4AEC05F0-2797-C048-6014-A4B1D1E81AAB}"/>
                  </a:ext>
                </a:extLst>
              </p:cNvPr>
              <p:cNvSpPr/>
              <p:nvPr/>
            </p:nvSpPr>
            <p:spPr bwMode="auto">
              <a:xfrm>
                <a:off x="72029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9" name="Gerader Verbinder 38">
                <a:extLst>
                  <a:ext uri="{FF2B5EF4-FFF2-40B4-BE49-F238E27FC236}">
                    <a16:creationId xmlns:a16="http://schemas.microsoft.com/office/drawing/2014/main" id="{71E9A5F7-C938-AB76-ECD0-3E54B34360D6}"/>
                  </a:ext>
                </a:extLst>
              </p:cNvPr>
              <p:cNvCxnSpPr>
                <a:cxnSpLocks/>
              </p:cNvCxnSpPr>
              <p:nvPr/>
            </p:nvCxnSpPr>
            <p:spPr bwMode="auto">
              <a:xfrm>
                <a:off x="5866077"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Ellipse 39">
                <a:extLst>
                  <a:ext uri="{FF2B5EF4-FFF2-40B4-BE49-F238E27FC236}">
                    <a16:creationId xmlns:a16="http://schemas.microsoft.com/office/drawing/2014/main" id="{B5666BB0-586B-46C2-53C9-F64193099AE4}"/>
                  </a:ext>
                </a:extLst>
              </p:cNvPr>
              <p:cNvSpPr/>
              <p:nvPr/>
            </p:nvSpPr>
            <p:spPr bwMode="auto">
              <a:xfrm>
                <a:off x="5825566"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1" name="Gerader Verbinder 40">
                <a:extLst>
                  <a:ext uri="{FF2B5EF4-FFF2-40B4-BE49-F238E27FC236}">
                    <a16:creationId xmlns:a16="http://schemas.microsoft.com/office/drawing/2014/main" id="{16861C30-4190-899C-8A46-86A48004E0E8}"/>
                  </a:ext>
                </a:extLst>
              </p:cNvPr>
              <p:cNvCxnSpPr>
                <a:cxnSpLocks/>
              </p:cNvCxnSpPr>
              <p:nvPr/>
            </p:nvCxnSpPr>
            <p:spPr bwMode="auto">
              <a:xfrm>
                <a:off x="8767828" y="3747015"/>
                <a:ext cx="0" cy="11631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a:extLst>
                  <a:ext uri="{FF2B5EF4-FFF2-40B4-BE49-F238E27FC236}">
                    <a16:creationId xmlns:a16="http://schemas.microsoft.com/office/drawing/2014/main" id="{C3C1FF89-B52F-38FC-174A-4A1D83F409A0}"/>
                  </a:ext>
                </a:extLst>
              </p:cNvPr>
              <p:cNvSpPr/>
              <p:nvPr/>
            </p:nvSpPr>
            <p:spPr bwMode="auto">
              <a:xfrm>
                <a:off x="87273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 name="Gruppieren 4">
                <a:extLst>
                  <a:ext uri="{FF2B5EF4-FFF2-40B4-BE49-F238E27FC236}">
                    <a16:creationId xmlns:a16="http://schemas.microsoft.com/office/drawing/2014/main" id="{6ECC2245-9BE3-EE44-E79D-AA4B242F3E0A}"/>
                  </a:ext>
                </a:extLst>
              </p:cNvPr>
              <p:cNvGrpSpPr/>
              <p:nvPr/>
            </p:nvGrpSpPr>
            <p:grpSpPr>
              <a:xfrm>
                <a:off x="6734147" y="1962044"/>
                <a:ext cx="1465402" cy="930358"/>
                <a:chOff x="4895481" y="2157992"/>
                <a:chExt cx="1465402" cy="930358"/>
              </a:xfrm>
            </p:grpSpPr>
            <p:sp>
              <p:nvSpPr>
                <p:cNvPr id="52" name="Rechteck: abgerundete Ecken 51">
                  <a:extLst>
                    <a:ext uri="{FF2B5EF4-FFF2-40B4-BE49-F238E27FC236}">
                      <a16:creationId xmlns:a16="http://schemas.microsoft.com/office/drawing/2014/main" id="{71E6390B-89FC-FAE5-3E27-9860231925F5}"/>
                    </a:ext>
                  </a:extLst>
                </p:cNvPr>
                <p:cNvSpPr/>
                <p:nvPr/>
              </p:nvSpPr>
              <p:spPr bwMode="auto">
                <a:xfrm>
                  <a:off x="4961827" y="2157992"/>
                  <a:ext cx="1399056"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3" name="Textfeld 52">
                  <a:extLst>
                    <a:ext uri="{FF2B5EF4-FFF2-40B4-BE49-F238E27FC236}">
                      <a16:creationId xmlns:a16="http://schemas.microsoft.com/office/drawing/2014/main" id="{A095A3AE-4B07-556D-DB2E-C25381B93C8A}"/>
                    </a:ext>
                  </a:extLst>
                </p:cNvPr>
                <p:cNvSpPr txBox="1"/>
                <p:nvPr/>
              </p:nvSpPr>
              <p:spPr>
                <a:xfrm>
                  <a:off x="4895481" y="2342517"/>
                  <a:ext cx="1465402" cy="523220"/>
                </a:xfrm>
                <a:prstGeom prst="rect">
                  <a:avLst/>
                </a:prstGeom>
                <a:noFill/>
              </p:spPr>
              <p:txBody>
                <a:bodyPr wrap="square" rtlCol="0">
                  <a:spAutoFit/>
                </a:bodyPr>
                <a:lstStyle/>
                <a:p>
                  <a:pPr algn="ctr"/>
                  <a:r>
                    <a:rPr lang="de-DE" sz="1400" dirty="0"/>
                    <a:t>SM-GW</a:t>
                  </a:r>
                  <a:br>
                    <a:rPr lang="de-DE" sz="1400" dirty="0"/>
                  </a:br>
                  <a:r>
                    <a:rPr lang="de-DE" sz="1400" dirty="0"/>
                    <a:t>Home-Manager</a:t>
                  </a:r>
                </a:p>
              </p:txBody>
            </p:sp>
          </p:grpSp>
          <p:cxnSp>
            <p:nvCxnSpPr>
              <p:cNvPr id="58" name="Gerader Verbinder 57">
                <a:extLst>
                  <a:ext uri="{FF2B5EF4-FFF2-40B4-BE49-F238E27FC236}">
                    <a16:creationId xmlns:a16="http://schemas.microsoft.com/office/drawing/2014/main" id="{AB644F7F-0262-473A-D08C-9DDA7FFD4C9F}"/>
                  </a:ext>
                </a:extLst>
              </p:cNvPr>
              <p:cNvCxnSpPr/>
              <p:nvPr/>
            </p:nvCxnSpPr>
            <p:spPr bwMode="auto">
              <a:xfrm>
                <a:off x="7694903" y="1160553"/>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F9C87631-C9E9-77CA-7EAD-D57801831713}"/>
                  </a:ext>
                </a:extLst>
              </p:cNvPr>
              <p:cNvCxnSpPr/>
              <p:nvPr/>
            </p:nvCxnSpPr>
            <p:spPr bwMode="auto">
              <a:xfrm>
                <a:off x="7705779" y="2888258"/>
                <a:ext cx="0" cy="112543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EA27449D-4C30-D97B-CA9C-65EEE2E4B2AC}"/>
                  </a:ext>
                </a:extLst>
              </p:cNvPr>
              <p:cNvCxnSpPr/>
              <p:nvPr/>
            </p:nvCxnSpPr>
            <p:spPr bwMode="auto">
              <a:xfrm>
                <a:off x="5565961"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feld 73">
                <a:extLst>
                  <a:ext uri="{FF2B5EF4-FFF2-40B4-BE49-F238E27FC236}">
                    <a16:creationId xmlns:a16="http://schemas.microsoft.com/office/drawing/2014/main" id="{9F50E693-1274-3EFA-767F-4C1C2E4273E8}"/>
                  </a:ext>
                </a:extLst>
              </p:cNvPr>
              <p:cNvSpPr txBox="1"/>
              <p:nvPr/>
            </p:nvSpPr>
            <p:spPr>
              <a:xfrm>
                <a:off x="6132268" y="4013690"/>
                <a:ext cx="721672" cy="738664"/>
              </a:xfrm>
              <a:prstGeom prst="rect">
                <a:avLst/>
              </a:prstGeom>
              <a:noFill/>
            </p:spPr>
            <p:txBody>
              <a:bodyPr wrap="none" rtlCol="0">
                <a:spAutoFit/>
              </a:bodyPr>
              <a:lstStyle/>
              <a:p>
                <a:pPr algn="ctr"/>
                <a:r>
                  <a:rPr lang="de-DE" sz="1400" dirty="0"/>
                  <a:t>Haus-</a:t>
                </a:r>
                <a:br>
                  <a:rPr lang="de-DE" sz="1400" dirty="0"/>
                </a:br>
                <a:r>
                  <a:rPr lang="de-DE" sz="1400" dirty="0"/>
                  <a:t>Daten-</a:t>
                </a:r>
                <a:br>
                  <a:rPr lang="de-DE" sz="1400" dirty="0"/>
                </a:br>
                <a:r>
                  <a:rPr lang="de-DE" sz="1400" dirty="0"/>
                  <a:t>Netz</a:t>
                </a:r>
              </a:p>
            </p:txBody>
          </p:sp>
          <p:cxnSp>
            <p:nvCxnSpPr>
              <p:cNvPr id="75" name="Gerader Verbinder 74">
                <a:extLst>
                  <a:ext uri="{FF2B5EF4-FFF2-40B4-BE49-F238E27FC236}">
                    <a16:creationId xmlns:a16="http://schemas.microsoft.com/office/drawing/2014/main" id="{EE84FBB5-A5AD-BC0A-E619-911489EF42AD}"/>
                  </a:ext>
                </a:extLst>
              </p:cNvPr>
              <p:cNvCxnSpPr/>
              <p:nvPr/>
            </p:nvCxnSpPr>
            <p:spPr bwMode="auto">
              <a:xfrm>
                <a:off x="5987336"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9263717D-0A65-64F7-E15F-54F3366EF6D0}"/>
                  </a:ext>
                </a:extLst>
              </p:cNvPr>
              <p:cNvCxnSpPr/>
              <p:nvPr/>
            </p:nvCxnSpPr>
            <p:spPr bwMode="auto">
              <a:xfrm>
                <a:off x="7485936"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2890E73-3077-5980-8844-DF78C11A8C96}"/>
                  </a:ext>
                </a:extLst>
              </p:cNvPr>
              <p:cNvCxnSpPr/>
              <p:nvPr/>
            </p:nvCxnSpPr>
            <p:spPr bwMode="auto">
              <a:xfrm>
                <a:off x="8903256" y="4013692"/>
                <a:ext cx="0" cy="89642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feld 82">
                <a:extLst>
                  <a:ext uri="{FF2B5EF4-FFF2-40B4-BE49-F238E27FC236}">
                    <a16:creationId xmlns:a16="http://schemas.microsoft.com/office/drawing/2014/main" id="{8B8B8F57-621B-E146-FEB3-632978DD15A2}"/>
                  </a:ext>
                </a:extLst>
              </p:cNvPr>
              <p:cNvSpPr txBox="1"/>
              <p:nvPr/>
            </p:nvSpPr>
            <p:spPr>
              <a:xfrm>
                <a:off x="5453611" y="1314442"/>
                <a:ext cx="1043876" cy="523220"/>
              </a:xfrm>
              <a:prstGeom prst="rect">
                <a:avLst/>
              </a:prstGeom>
              <a:noFill/>
            </p:spPr>
            <p:txBody>
              <a:bodyPr wrap="none" rtlCol="0">
                <a:spAutoFit/>
              </a:bodyPr>
              <a:lstStyle/>
              <a:p>
                <a:pPr algn="ctr"/>
                <a:r>
                  <a:rPr lang="de-DE" sz="1400" b="1" dirty="0"/>
                  <a:t>Haushalte</a:t>
                </a:r>
                <a:br>
                  <a:rPr lang="de-DE" sz="1400" b="1" dirty="0"/>
                </a:br>
                <a:r>
                  <a:rPr lang="de-DE" sz="1400" b="1" dirty="0" err="1"/>
                  <a:t>ProSumer</a:t>
                </a:r>
                <a:endParaRPr lang="de-DE" sz="1400" b="1" dirty="0"/>
              </a:p>
            </p:txBody>
          </p:sp>
          <p:cxnSp>
            <p:nvCxnSpPr>
              <p:cNvPr id="87" name="Gerade Verbindung mit Pfeil 86">
                <a:extLst>
                  <a:ext uri="{FF2B5EF4-FFF2-40B4-BE49-F238E27FC236}">
                    <a16:creationId xmlns:a16="http://schemas.microsoft.com/office/drawing/2014/main" id="{DD1F90FA-EEF1-177C-2A8B-31C55B5BAC62}"/>
                  </a:ext>
                </a:extLst>
              </p:cNvPr>
              <p:cNvCxnSpPr/>
              <p:nvPr/>
            </p:nvCxnSpPr>
            <p:spPr bwMode="auto">
              <a:xfrm>
                <a:off x="8641210"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a:extLst>
                  <a:ext uri="{FF2B5EF4-FFF2-40B4-BE49-F238E27FC236}">
                    <a16:creationId xmlns:a16="http://schemas.microsoft.com/office/drawing/2014/main" id="{B4B26F61-7F6A-18C0-7166-9825C496156E}"/>
                  </a:ext>
                </a:extLst>
              </p:cNvPr>
              <p:cNvCxnSpPr/>
              <p:nvPr/>
            </p:nvCxnSpPr>
            <p:spPr bwMode="auto">
              <a:xfrm>
                <a:off x="7105936"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7EDA83D4-B590-C897-9EC3-75A2ECFC795A}"/>
                  </a:ext>
                </a:extLst>
              </p:cNvPr>
              <p:cNvCxnSpPr/>
              <p:nvPr/>
            </p:nvCxnSpPr>
            <p:spPr bwMode="auto">
              <a:xfrm>
                <a:off x="5727954"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mit Pfeil 91">
                <a:extLst>
                  <a:ext uri="{FF2B5EF4-FFF2-40B4-BE49-F238E27FC236}">
                    <a16:creationId xmlns:a16="http://schemas.microsoft.com/office/drawing/2014/main" id="{A75FFE74-F3C1-2C5D-E4EF-9FEDB87B1C95}"/>
                  </a:ext>
                </a:extLst>
              </p:cNvPr>
              <p:cNvCxnSpPr/>
              <p:nvPr/>
            </p:nvCxnSpPr>
            <p:spPr bwMode="auto">
              <a:xfrm>
                <a:off x="7113991"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uppieren 26">
              <a:extLst>
                <a:ext uri="{FF2B5EF4-FFF2-40B4-BE49-F238E27FC236}">
                  <a16:creationId xmlns:a16="http://schemas.microsoft.com/office/drawing/2014/main" id="{2D02BBF7-4BE3-8F89-E1A7-EE3D74CB3AAA}"/>
                </a:ext>
              </a:extLst>
            </p:cNvPr>
            <p:cNvGrpSpPr/>
            <p:nvPr/>
          </p:nvGrpSpPr>
          <p:grpSpPr>
            <a:xfrm>
              <a:off x="8210728" y="2099542"/>
              <a:ext cx="1016234" cy="631936"/>
              <a:chOff x="8210728" y="2099542"/>
              <a:chExt cx="1016234" cy="631936"/>
            </a:xfrm>
          </p:grpSpPr>
          <p:pic>
            <p:nvPicPr>
              <p:cNvPr id="2" name="Grafik 1">
                <a:extLst>
                  <a:ext uri="{FF2B5EF4-FFF2-40B4-BE49-F238E27FC236}">
                    <a16:creationId xmlns:a16="http://schemas.microsoft.com/office/drawing/2014/main" id="{1B54B121-1F35-6A19-D0A2-81A8E092CF8D}"/>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8820008" y="2342185"/>
                <a:ext cx="326987" cy="183153"/>
              </a:xfrm>
              <a:prstGeom prst="rect">
                <a:avLst/>
              </a:prstGeom>
            </p:spPr>
          </p:pic>
          <p:pic>
            <p:nvPicPr>
              <p:cNvPr id="4" name="Grafik 3">
                <a:extLst>
                  <a:ext uri="{FF2B5EF4-FFF2-40B4-BE49-F238E27FC236}">
                    <a16:creationId xmlns:a16="http://schemas.microsoft.com/office/drawing/2014/main" id="{7CBF65CC-E356-8E9D-2E95-104EF52E09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4541" y="2099542"/>
                <a:ext cx="366050" cy="219630"/>
              </a:xfrm>
              <a:prstGeom prst="rect">
                <a:avLst/>
              </a:prstGeom>
            </p:spPr>
          </p:pic>
          <p:pic>
            <p:nvPicPr>
              <p:cNvPr id="15" name="Grafik 14" descr="Ein Bild, das Text, ClipArt enthält.&#10;&#10;Automatisch generierte Beschreibung">
                <a:extLst>
                  <a:ext uri="{FF2B5EF4-FFF2-40B4-BE49-F238E27FC236}">
                    <a16:creationId xmlns:a16="http://schemas.microsoft.com/office/drawing/2014/main" id="{6B6BFF90-6443-9049-0C3B-DF97BA964898}"/>
                  </a:ext>
                </a:extLst>
              </p:cNvPr>
              <p:cNvPicPr>
                <a:picLocks noChangeAspect="1"/>
              </p:cNvPicPr>
              <p:nvPr/>
            </p:nvPicPr>
            <p:blipFill rotWithShape="1">
              <a:blip r:embed="rId11">
                <a:extLst>
                  <a:ext uri="{28A0092B-C50C-407E-A947-70E740481C1C}">
                    <a14:useLocalDpi xmlns:a14="http://schemas.microsoft.com/office/drawing/2010/main" val="0"/>
                  </a:ext>
                </a:extLst>
              </a:blip>
              <a:srcRect l="16120" t="25822" r="22201" b="37321"/>
              <a:stretch/>
            </p:blipFill>
            <p:spPr>
              <a:xfrm>
                <a:off x="8753346" y="2582097"/>
                <a:ext cx="473616" cy="149381"/>
              </a:xfrm>
              <a:prstGeom prst="rect">
                <a:avLst/>
              </a:prstGeom>
            </p:spPr>
          </p:pic>
          <p:cxnSp>
            <p:nvCxnSpPr>
              <p:cNvPr id="16" name="Gerade Verbindung mit Pfeil 15">
                <a:extLst>
                  <a:ext uri="{FF2B5EF4-FFF2-40B4-BE49-F238E27FC236}">
                    <a16:creationId xmlns:a16="http://schemas.microsoft.com/office/drawing/2014/main" id="{833C8A49-E43B-2D37-EA22-062C9914C276}"/>
                  </a:ext>
                </a:extLst>
              </p:cNvPr>
              <p:cNvCxnSpPr>
                <a:stCxn id="4" idx="1"/>
              </p:cNvCxnSpPr>
              <p:nvPr/>
            </p:nvCxnSpPr>
            <p:spPr bwMode="auto">
              <a:xfrm flipH="1">
                <a:off x="8210728"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a:extLst>
                  <a:ext uri="{FF2B5EF4-FFF2-40B4-BE49-F238E27FC236}">
                    <a16:creationId xmlns:a16="http://schemas.microsoft.com/office/drawing/2014/main" id="{1F577218-F419-8D22-1773-2D5AD1C546E3}"/>
                  </a:ext>
                </a:extLst>
              </p:cNvPr>
              <p:cNvCxnSpPr/>
              <p:nvPr/>
            </p:nvCxnSpPr>
            <p:spPr bwMode="auto">
              <a:xfrm flipH="1" flipV="1">
                <a:off x="8219510"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a:extLst>
                  <a:ext uri="{FF2B5EF4-FFF2-40B4-BE49-F238E27FC236}">
                    <a16:creationId xmlns:a16="http://schemas.microsoft.com/office/drawing/2014/main" id="{63C824D1-F415-EE05-F215-54B6A7DC6E61}"/>
                  </a:ext>
                </a:extLst>
              </p:cNvPr>
              <p:cNvCxnSpPr/>
              <p:nvPr/>
            </p:nvCxnSpPr>
            <p:spPr bwMode="auto">
              <a:xfrm flipH="1" flipV="1">
                <a:off x="8219510"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1" name="Grafik 20">
            <a:extLst>
              <a:ext uri="{FF2B5EF4-FFF2-40B4-BE49-F238E27FC236}">
                <a16:creationId xmlns:a16="http://schemas.microsoft.com/office/drawing/2014/main" id="{4096D7D8-153F-58FF-8CD7-870ACB687941}"/>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4310451" y="2342185"/>
            <a:ext cx="326987" cy="183153"/>
          </a:xfrm>
          <a:prstGeom prst="rect">
            <a:avLst/>
          </a:prstGeom>
        </p:spPr>
      </p:pic>
      <p:pic>
        <p:nvPicPr>
          <p:cNvPr id="22" name="Grafik 21">
            <a:extLst>
              <a:ext uri="{FF2B5EF4-FFF2-40B4-BE49-F238E27FC236}">
                <a16:creationId xmlns:a16="http://schemas.microsoft.com/office/drawing/2014/main" id="{696816D3-4095-2703-7877-2B833724D2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4984" y="2099542"/>
            <a:ext cx="366050" cy="219630"/>
          </a:xfrm>
          <a:prstGeom prst="rect">
            <a:avLst/>
          </a:prstGeom>
        </p:spPr>
      </p:pic>
      <p:pic>
        <p:nvPicPr>
          <p:cNvPr id="23" name="Grafik 22" descr="Ein Bild, das Text, ClipArt enthält.&#10;&#10;Automatisch generierte Beschreibung">
            <a:extLst>
              <a:ext uri="{FF2B5EF4-FFF2-40B4-BE49-F238E27FC236}">
                <a16:creationId xmlns:a16="http://schemas.microsoft.com/office/drawing/2014/main" id="{13C44DB6-34CB-2962-9C97-41BAE2179E9A}"/>
              </a:ext>
            </a:extLst>
          </p:cNvPr>
          <p:cNvPicPr>
            <a:picLocks noChangeAspect="1"/>
          </p:cNvPicPr>
          <p:nvPr/>
        </p:nvPicPr>
        <p:blipFill rotWithShape="1">
          <a:blip r:embed="rId11">
            <a:extLst>
              <a:ext uri="{28A0092B-C50C-407E-A947-70E740481C1C}">
                <a14:useLocalDpi xmlns:a14="http://schemas.microsoft.com/office/drawing/2010/main" val="0"/>
              </a:ext>
            </a:extLst>
          </a:blip>
          <a:srcRect l="16120" t="25822" r="22201" b="37321"/>
          <a:stretch/>
        </p:blipFill>
        <p:spPr>
          <a:xfrm>
            <a:off x="4243789" y="2582097"/>
            <a:ext cx="473616" cy="149381"/>
          </a:xfrm>
          <a:prstGeom prst="rect">
            <a:avLst/>
          </a:prstGeom>
        </p:spPr>
      </p:pic>
      <p:cxnSp>
        <p:nvCxnSpPr>
          <p:cNvPr id="24" name="Gerade Verbindung mit Pfeil 23">
            <a:extLst>
              <a:ext uri="{FF2B5EF4-FFF2-40B4-BE49-F238E27FC236}">
                <a16:creationId xmlns:a16="http://schemas.microsoft.com/office/drawing/2014/main" id="{8FDB9FE2-2119-2024-82F9-9D82ECA5364C}"/>
              </a:ext>
            </a:extLst>
          </p:cNvPr>
          <p:cNvCxnSpPr>
            <a:stCxn id="22" idx="1"/>
          </p:cNvCxnSpPr>
          <p:nvPr/>
        </p:nvCxnSpPr>
        <p:spPr bwMode="auto">
          <a:xfrm flipH="1">
            <a:off x="3701171"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mit Pfeil 24">
            <a:extLst>
              <a:ext uri="{FF2B5EF4-FFF2-40B4-BE49-F238E27FC236}">
                <a16:creationId xmlns:a16="http://schemas.microsoft.com/office/drawing/2014/main" id="{9E9D8DED-2B4B-0505-AAEC-F7277A674120}"/>
              </a:ext>
            </a:extLst>
          </p:cNvPr>
          <p:cNvCxnSpPr/>
          <p:nvPr/>
        </p:nvCxnSpPr>
        <p:spPr bwMode="auto">
          <a:xfrm flipH="1" flipV="1">
            <a:off x="3709953"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mit Pfeil 25">
            <a:extLst>
              <a:ext uri="{FF2B5EF4-FFF2-40B4-BE49-F238E27FC236}">
                <a16:creationId xmlns:a16="http://schemas.microsoft.com/office/drawing/2014/main" id="{6054CF87-BC5F-67A5-3ACC-D2CC760EA3C3}"/>
              </a:ext>
            </a:extLst>
          </p:cNvPr>
          <p:cNvCxnSpPr/>
          <p:nvPr/>
        </p:nvCxnSpPr>
        <p:spPr bwMode="auto">
          <a:xfrm flipH="1" flipV="1">
            <a:off x="3709953"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2116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Schaltbare Verbraucher/Erzeuger erbringen einen wichtigen Beitrag zum Energieausgleich!</a:t>
            </a:r>
          </a:p>
        </p:txBody>
      </p:sp>
    </p:spTree>
    <p:extLst>
      <p:ext uri="{BB962C8B-B14F-4D97-AF65-F5344CB8AC3E}">
        <p14:creationId xmlns:p14="http://schemas.microsoft.com/office/powerpoint/2010/main" val="42582954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(5) </a:t>
            </a:r>
            <a:r>
              <a:rPr lang="de-DE" altLang="de-DE" sz="2000" u="sng" dirty="0">
                <a:solidFill>
                  <a:schemeClr val="bg1"/>
                </a:solidFill>
              </a:rPr>
              <a:t>mittlerer</a:t>
            </a:r>
            <a:r>
              <a:rPr lang="de-DE" altLang="de-DE" sz="2000" dirty="0">
                <a:solidFill>
                  <a:schemeClr val="bg1"/>
                </a:solidFill>
              </a:rPr>
              <a:t> Energieausgleich: </a:t>
            </a:r>
            <a:br>
              <a:rPr lang="de-DE" altLang="de-DE" sz="2000" dirty="0">
                <a:solidFill>
                  <a:schemeClr val="bg1"/>
                </a:solidFill>
              </a:rPr>
            </a:br>
            <a:r>
              <a:rPr lang="de-DE" altLang="de-DE" sz="2000" dirty="0" err="1">
                <a:solidFill>
                  <a:schemeClr val="bg1"/>
                </a:solidFill>
              </a:rPr>
              <a:t>PkW</a:t>
            </a:r>
            <a:r>
              <a:rPr lang="de-DE" altLang="de-DE" sz="2000" dirty="0">
                <a:solidFill>
                  <a:schemeClr val="bg1"/>
                </a:solidFill>
              </a:rPr>
              <a:t>-Akku-Schwarmspeicher (V2H/G)</a:t>
            </a:r>
          </a:p>
        </p:txBody>
      </p:sp>
      <p:sp>
        <p:nvSpPr>
          <p:cNvPr id="92" name="Rechteck 91">
            <a:extLst>
              <a:ext uri="{FF2B5EF4-FFF2-40B4-BE49-F238E27FC236}">
                <a16:creationId xmlns:a16="http://schemas.microsoft.com/office/drawing/2014/main" id="{E03CD9AA-9A5C-4835-BD89-95FACFB6E58E}"/>
              </a:ext>
            </a:extLst>
          </p:cNvPr>
          <p:cNvSpPr/>
          <p:nvPr/>
        </p:nvSpPr>
        <p:spPr>
          <a:xfrm>
            <a:off x="1" y="6151986"/>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10 Mio. Autos haben 12,5x mehr Speicherkapazität (500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 als alle Pumpspeicher-KW in D (40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a:t>
            </a:r>
            <a:endParaRPr lang="de-DE" sz="1800" b="1" dirty="0">
              <a:solidFill>
                <a:srgbClr val="00B050"/>
              </a:solidFill>
              <a:latin typeface="Calibri" panose="020F0502020204030204" pitchFamily="34" charset="0"/>
              <a:ea typeface="Calibri" panose="020F0502020204030204" pitchFamily="34"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79" y="818335"/>
            <a:ext cx="987634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95% der privaten PKW werden zu 97% des Tages nicht genutzt! Sie stehen zu Hause in der Garage oder auf Parkplätzen am Arbeitsplatz, beim Einkaufszentrum, beim Freizeitzentrum etc.</a:t>
            </a:r>
          </a:p>
        </p:txBody>
      </p:sp>
      <p:sp>
        <p:nvSpPr>
          <p:cNvPr id="61" name="Textfeld 60">
            <a:extLst>
              <a:ext uri="{FF2B5EF4-FFF2-40B4-BE49-F238E27FC236}">
                <a16:creationId xmlns:a16="http://schemas.microsoft.com/office/drawing/2014/main" id="{4BC14E3B-D97A-4127-8D73-59BF0B75EA0F}"/>
              </a:ext>
            </a:extLst>
          </p:cNvPr>
          <p:cNvSpPr txBox="1"/>
          <p:nvPr/>
        </p:nvSpPr>
        <p:spPr>
          <a:xfrm>
            <a:off x="-54930" y="5139061"/>
            <a:ext cx="9876342" cy="338554"/>
          </a:xfrm>
          <a:prstGeom prst="rect">
            <a:avLst/>
          </a:prstGeom>
          <a:noFill/>
        </p:spPr>
        <p:txBody>
          <a:bodyPr wrap="square" rtlCol="0">
            <a:spAutoFit/>
          </a:bodyPr>
          <a:lstStyle/>
          <a:p>
            <a:pPr algn="ctr"/>
            <a:r>
              <a:rPr lang="de-DE" sz="1600" u="sng" dirty="0">
                <a:solidFill>
                  <a:srgbClr val="FF0000"/>
                </a:solidFill>
              </a:rPr>
              <a:t>Annahmen</a:t>
            </a:r>
            <a:r>
              <a:rPr lang="de-DE" sz="1600" dirty="0">
                <a:solidFill>
                  <a:srgbClr val="FF0000"/>
                </a:solidFill>
              </a:rPr>
              <a:t>: 10 Mio. Autos in D sind beteiligt, 50 kWh-Akku pro Auto; </a:t>
            </a:r>
            <a:r>
              <a:rPr lang="de-DE" sz="1600" u="sng" dirty="0">
                <a:solidFill>
                  <a:srgbClr val="FF0000"/>
                </a:solidFill>
              </a:rPr>
              <a:t>Ergebnis</a:t>
            </a:r>
            <a:r>
              <a:rPr lang="de-DE" sz="1600" dirty="0">
                <a:solidFill>
                  <a:srgbClr val="FF0000"/>
                </a:solidFill>
              </a:rPr>
              <a:t>: 500 </a:t>
            </a:r>
            <a:r>
              <a:rPr lang="de-DE" sz="1600" dirty="0" err="1">
                <a:solidFill>
                  <a:srgbClr val="FF0000"/>
                </a:solidFill>
              </a:rPr>
              <a:t>GWh</a:t>
            </a:r>
            <a:r>
              <a:rPr lang="de-DE" sz="1600" dirty="0">
                <a:solidFill>
                  <a:srgbClr val="FF0000"/>
                </a:solidFill>
              </a:rPr>
              <a:t> Schwarmspeicher</a:t>
            </a:r>
          </a:p>
        </p:txBody>
      </p:sp>
      <p:sp>
        <p:nvSpPr>
          <p:cNvPr id="78" name="Textfeld 77">
            <a:extLst>
              <a:ext uri="{FF2B5EF4-FFF2-40B4-BE49-F238E27FC236}">
                <a16:creationId xmlns:a16="http://schemas.microsoft.com/office/drawing/2014/main" id="{488D116D-7F4F-42E2-BD42-823CD8C145B1}"/>
              </a:ext>
            </a:extLst>
          </p:cNvPr>
          <p:cNvSpPr txBox="1"/>
          <p:nvPr/>
        </p:nvSpPr>
        <p:spPr>
          <a:xfrm>
            <a:off x="119136" y="5463087"/>
            <a:ext cx="9702276" cy="584775"/>
          </a:xfrm>
          <a:prstGeom prst="rect">
            <a:avLst/>
          </a:prstGeom>
          <a:noFill/>
        </p:spPr>
        <p:txBody>
          <a:bodyPr wrap="square" rtlCol="0">
            <a:spAutoFit/>
          </a:bodyPr>
          <a:lstStyle/>
          <a:p>
            <a:r>
              <a:rPr lang="de-DE" sz="1600" dirty="0">
                <a:solidFill>
                  <a:srgbClr val="FF0000"/>
                </a:solidFill>
              </a:rPr>
              <a:t>Wenn man davon ausgeht, das bidirektionale Ladestationen an allen Orten (siehe oben) vorhanden sind, sind keine weiteren Investitionen, neben einem hierarchischen Energie-Management-System, notwendig!</a:t>
            </a:r>
          </a:p>
        </p:txBody>
      </p:sp>
      <p:sp>
        <p:nvSpPr>
          <p:cNvPr id="115" name="Textfeld 114">
            <a:extLst>
              <a:ext uri="{FF2B5EF4-FFF2-40B4-BE49-F238E27FC236}">
                <a16:creationId xmlns:a16="http://schemas.microsoft.com/office/drawing/2014/main" id="{E7C283C3-7642-EB46-21C3-D781C592215D}"/>
              </a:ext>
            </a:extLst>
          </p:cNvPr>
          <p:cNvSpPr txBox="1"/>
          <p:nvPr/>
        </p:nvSpPr>
        <p:spPr>
          <a:xfrm>
            <a:off x="204080" y="1474946"/>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Akkus der E-Autos </a:t>
            </a:r>
            <a:r>
              <a:rPr lang="de-DE" sz="1600" dirty="0">
                <a:solidFill>
                  <a:srgbClr val="3333FF"/>
                </a:solidFill>
              </a:rPr>
              <a:t>sind ideale Speicher für den Energieausgleich im </a:t>
            </a:r>
            <a:r>
              <a:rPr lang="de-DE" sz="1600" b="1" dirty="0">
                <a:solidFill>
                  <a:srgbClr val="3333FF"/>
                </a:solidFill>
              </a:rPr>
              <a:t>Stunden- bis Tagesbereich</a:t>
            </a:r>
            <a:r>
              <a:rPr lang="de-DE" sz="1600" dirty="0">
                <a:solidFill>
                  <a:srgbClr val="3333FF"/>
                </a:solidFill>
              </a:rPr>
              <a:t>!</a:t>
            </a:r>
          </a:p>
        </p:txBody>
      </p:sp>
      <p:grpSp>
        <p:nvGrpSpPr>
          <p:cNvPr id="9" name="Gruppieren 8">
            <a:extLst>
              <a:ext uri="{FF2B5EF4-FFF2-40B4-BE49-F238E27FC236}">
                <a16:creationId xmlns:a16="http://schemas.microsoft.com/office/drawing/2014/main" id="{D21229ED-ECA7-EB1B-7D8E-48555BF22B32}"/>
              </a:ext>
            </a:extLst>
          </p:cNvPr>
          <p:cNvGrpSpPr/>
          <p:nvPr/>
        </p:nvGrpSpPr>
        <p:grpSpPr>
          <a:xfrm>
            <a:off x="204080" y="2040621"/>
            <a:ext cx="9385890" cy="2941414"/>
            <a:chOff x="204080" y="2040621"/>
            <a:chExt cx="9385890" cy="2941414"/>
          </a:xfrm>
        </p:grpSpPr>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8295842" y="472627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88" name="Gerader Verbinder 87">
              <a:extLst>
                <a:ext uri="{FF2B5EF4-FFF2-40B4-BE49-F238E27FC236}">
                  <a16:creationId xmlns:a16="http://schemas.microsoft.com/office/drawing/2014/main" id="{1CCF85F0-8788-418F-AA46-C709EF17E6A9}"/>
                </a:ext>
              </a:extLst>
            </p:cNvPr>
            <p:cNvCxnSpPr/>
            <p:nvPr/>
          </p:nvCxnSpPr>
          <p:spPr bwMode="auto">
            <a:xfrm>
              <a:off x="528638" y="2515206"/>
              <a:ext cx="74723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0C894107-1263-44C0-9E49-60AF0EF0AD53}"/>
                </a:ext>
              </a:extLst>
            </p:cNvPr>
            <p:cNvCxnSpPr/>
            <p:nvPr/>
          </p:nvCxnSpPr>
          <p:spPr bwMode="auto">
            <a:xfrm>
              <a:off x="528638" y="2718234"/>
              <a:ext cx="747236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57D80D55-5625-4FBB-A21A-449AABC9595A}"/>
                </a:ext>
              </a:extLst>
            </p:cNvPr>
            <p:cNvSpPr txBox="1"/>
            <p:nvPr/>
          </p:nvSpPr>
          <p:spPr>
            <a:xfrm>
              <a:off x="8068320" y="2353434"/>
              <a:ext cx="1090363" cy="307777"/>
            </a:xfrm>
            <a:prstGeom prst="rect">
              <a:avLst/>
            </a:prstGeom>
            <a:noFill/>
          </p:spPr>
          <p:txBody>
            <a:bodyPr wrap="none" rtlCol="0">
              <a:spAutoFit/>
            </a:bodyPr>
            <a:lstStyle/>
            <a:p>
              <a:r>
                <a:rPr lang="de-DE" sz="1400" dirty="0"/>
                <a:t>Strom-Netz</a:t>
              </a:r>
            </a:p>
          </p:txBody>
        </p:sp>
        <p:sp>
          <p:nvSpPr>
            <p:cNvPr id="101" name="Textfeld 100">
              <a:extLst>
                <a:ext uri="{FF2B5EF4-FFF2-40B4-BE49-F238E27FC236}">
                  <a16:creationId xmlns:a16="http://schemas.microsoft.com/office/drawing/2014/main" id="{5C405745-793E-453C-99D9-D8E964020A31}"/>
                </a:ext>
              </a:extLst>
            </p:cNvPr>
            <p:cNvSpPr txBox="1"/>
            <p:nvPr/>
          </p:nvSpPr>
          <p:spPr>
            <a:xfrm>
              <a:off x="8076074" y="2564346"/>
              <a:ext cx="1090363" cy="307777"/>
            </a:xfrm>
            <a:prstGeom prst="rect">
              <a:avLst/>
            </a:prstGeom>
            <a:noFill/>
          </p:spPr>
          <p:txBody>
            <a:bodyPr wrap="none" rtlCol="0">
              <a:spAutoFit/>
            </a:bodyPr>
            <a:lstStyle/>
            <a:p>
              <a:r>
                <a:rPr lang="de-DE" sz="1400" dirty="0"/>
                <a:t>Daten-Netz</a:t>
              </a:r>
            </a:p>
          </p:txBody>
        </p:sp>
        <p:sp>
          <p:nvSpPr>
            <p:cNvPr id="80" name="Textfeld 79">
              <a:extLst>
                <a:ext uri="{FF2B5EF4-FFF2-40B4-BE49-F238E27FC236}">
                  <a16:creationId xmlns:a16="http://schemas.microsoft.com/office/drawing/2014/main" id="{7F0F7CCC-0FDA-4206-8513-62D8539DE7F1}"/>
                </a:ext>
              </a:extLst>
            </p:cNvPr>
            <p:cNvSpPr txBox="1"/>
            <p:nvPr/>
          </p:nvSpPr>
          <p:spPr>
            <a:xfrm>
              <a:off x="204080" y="2040621"/>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das E-Auto gerade steht, wird es </a:t>
              </a:r>
              <a:r>
                <a:rPr lang="de-DE" sz="1600" b="1" dirty="0">
                  <a:solidFill>
                    <a:srgbClr val="3333FF"/>
                  </a:solidFill>
                </a:rPr>
                <a:t>ans Strom- und Daten-Netz gekoppelt</a:t>
              </a:r>
              <a:r>
                <a:rPr lang="de-DE" sz="1600" dirty="0">
                  <a:solidFill>
                    <a:srgbClr val="3333FF"/>
                  </a:solidFill>
                </a:rPr>
                <a:t>.</a:t>
              </a:r>
            </a:p>
          </p:txBody>
        </p:sp>
        <p:cxnSp>
          <p:nvCxnSpPr>
            <p:cNvPr id="176" name="Gerader Verbinder 175">
              <a:extLst>
                <a:ext uri="{FF2B5EF4-FFF2-40B4-BE49-F238E27FC236}">
                  <a16:creationId xmlns:a16="http://schemas.microsoft.com/office/drawing/2014/main" id="{300784AF-6301-465B-8952-3F216BF7CD60}"/>
                </a:ext>
              </a:extLst>
            </p:cNvPr>
            <p:cNvCxnSpPr/>
            <p:nvPr/>
          </p:nvCxnSpPr>
          <p:spPr bwMode="auto">
            <a:xfrm>
              <a:off x="3178629" y="2718234"/>
              <a:ext cx="0" cy="108701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942601CF-A527-4AAD-8B20-213D9872C8C8}"/>
                </a:ext>
              </a:extLst>
            </p:cNvPr>
            <p:cNvGrpSpPr/>
            <p:nvPr/>
          </p:nvGrpSpPr>
          <p:grpSpPr>
            <a:xfrm>
              <a:off x="1255615" y="2932895"/>
              <a:ext cx="1641192" cy="1285277"/>
              <a:chOff x="2379234" y="2470777"/>
              <a:chExt cx="4832140" cy="3347910"/>
            </a:xfrm>
          </p:grpSpPr>
          <p:sp>
            <p:nvSpPr>
              <p:cNvPr id="103" name="Freihandform: Form 102">
                <a:extLst>
                  <a:ext uri="{FF2B5EF4-FFF2-40B4-BE49-F238E27FC236}">
                    <a16:creationId xmlns:a16="http://schemas.microsoft.com/office/drawing/2014/main" id="{E73F61AC-5B00-44AE-8FF0-5BB1EF833105}"/>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3C5177D4-B625-4710-AFC4-5FC047DE86A6}"/>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7B0D1523-230C-4305-AFE6-ABCC154469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1D454445-1903-4C86-84F4-E1076E6C6C5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07" name="Gerader Verbinder 106">
                <a:extLst>
                  <a:ext uri="{FF2B5EF4-FFF2-40B4-BE49-F238E27FC236}">
                    <a16:creationId xmlns:a16="http://schemas.microsoft.com/office/drawing/2014/main" id="{8FC6849F-713F-4E21-8180-0E6D061D75D0}"/>
                  </a:ext>
                </a:extLst>
              </p:cNvPr>
              <p:cNvCxnSpPr>
                <a:stCxn id="103"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23562">
                <a:extLst>
                  <a:ext uri="{FF2B5EF4-FFF2-40B4-BE49-F238E27FC236}">
                    <a16:creationId xmlns:a16="http://schemas.microsoft.com/office/drawing/2014/main" id="{30C0E458-277B-4C1E-AE5B-E8D02981B03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Freihandform: Form 108">
                <a:extLst>
                  <a:ext uri="{FF2B5EF4-FFF2-40B4-BE49-F238E27FC236}">
                    <a16:creationId xmlns:a16="http://schemas.microsoft.com/office/drawing/2014/main" id="{D4F7C97B-A0B8-4964-A7F3-BB56DE5B02E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40" name="Gerader Verbinder 139">
              <a:extLst>
                <a:ext uri="{FF2B5EF4-FFF2-40B4-BE49-F238E27FC236}">
                  <a16:creationId xmlns:a16="http://schemas.microsoft.com/office/drawing/2014/main" id="{F5147F97-42D8-48C4-BDA9-B62417C43F96}"/>
                </a:ext>
              </a:extLst>
            </p:cNvPr>
            <p:cNvCxnSpPr/>
            <p:nvPr/>
          </p:nvCxnSpPr>
          <p:spPr bwMode="auto">
            <a:xfrm>
              <a:off x="3044834" y="2509269"/>
              <a:ext cx="0" cy="1880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20D49321-EFF4-411B-B990-1222572BCC56}"/>
                </a:ext>
              </a:extLst>
            </p:cNvPr>
            <p:cNvCxnSpPr/>
            <p:nvPr/>
          </p:nvCxnSpPr>
          <p:spPr bwMode="auto">
            <a:xfrm>
              <a:off x="2687650" y="3991236"/>
              <a:ext cx="0" cy="40056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 name="Grafik 142" descr="Ein Bild, das Buchse, Elektronik, drinnen, Stecker enthält.&#10;&#10;Automatisch generierte Beschreibung">
              <a:extLst>
                <a:ext uri="{FF2B5EF4-FFF2-40B4-BE49-F238E27FC236}">
                  <a16:creationId xmlns:a16="http://schemas.microsoft.com/office/drawing/2014/main" id="{9B849705-FCF6-45D8-86DC-CBC7F5940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64" y="3900167"/>
              <a:ext cx="100707" cy="100707"/>
            </a:xfrm>
            <a:prstGeom prst="rect">
              <a:avLst/>
            </a:prstGeom>
          </p:spPr>
        </p:pic>
        <p:sp>
          <p:nvSpPr>
            <p:cNvPr id="145" name="Freihandform: Form 144">
              <a:extLst>
                <a:ext uri="{FF2B5EF4-FFF2-40B4-BE49-F238E27FC236}">
                  <a16:creationId xmlns:a16="http://schemas.microsoft.com/office/drawing/2014/main" id="{7F10220F-B0F7-4065-894F-7EAC4846EEB6}"/>
                </a:ext>
              </a:extLst>
            </p:cNvPr>
            <p:cNvSpPr/>
            <p:nvPr/>
          </p:nvSpPr>
          <p:spPr bwMode="auto">
            <a:xfrm>
              <a:off x="1392133" y="3062637"/>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54" name="Grafik 153">
              <a:extLst>
                <a:ext uri="{FF2B5EF4-FFF2-40B4-BE49-F238E27FC236}">
                  <a16:creationId xmlns:a16="http://schemas.microsoft.com/office/drawing/2014/main" id="{3216EB82-6FA1-49A9-876D-013AC0BC72BF}"/>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2425498" y="3873275"/>
              <a:ext cx="169524" cy="290835"/>
            </a:xfrm>
            <a:prstGeom prst="rect">
              <a:avLst/>
            </a:prstGeom>
          </p:spPr>
        </p:pic>
        <p:cxnSp>
          <p:nvCxnSpPr>
            <p:cNvPr id="155" name="Gerader Verbinder 154">
              <a:extLst>
                <a:ext uri="{FF2B5EF4-FFF2-40B4-BE49-F238E27FC236}">
                  <a16:creationId xmlns:a16="http://schemas.microsoft.com/office/drawing/2014/main" id="{30295612-D3DF-4E3D-93CC-6851F79D748B}"/>
                </a:ext>
              </a:extLst>
            </p:cNvPr>
            <p:cNvCxnSpPr>
              <a:cxnSpLocks/>
              <a:stCxn id="154" idx="2"/>
            </p:cNvCxnSpPr>
            <p:nvPr/>
          </p:nvCxnSpPr>
          <p:spPr bwMode="auto">
            <a:xfrm flipH="1">
              <a:off x="2509604" y="4164110"/>
              <a:ext cx="656" cy="2259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78CFAFA2-6687-42AD-BBED-9EFF924A04E2}"/>
                </a:ext>
              </a:extLst>
            </p:cNvPr>
            <p:cNvCxnSpPr>
              <a:cxnSpLocks/>
            </p:cNvCxnSpPr>
            <p:nvPr/>
          </p:nvCxnSpPr>
          <p:spPr bwMode="auto">
            <a:xfrm>
              <a:off x="1631777" y="4390866"/>
              <a:ext cx="141950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32911489-E14F-4A3C-B608-EE0A9714884E}"/>
                </a:ext>
              </a:extLst>
            </p:cNvPr>
            <p:cNvCxnSpPr/>
            <p:nvPr/>
          </p:nvCxnSpPr>
          <p:spPr bwMode="auto">
            <a:xfrm>
              <a:off x="2054759" y="3991236"/>
              <a:ext cx="0" cy="400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2" name="Grafik 161">
              <a:extLst>
                <a:ext uri="{FF2B5EF4-FFF2-40B4-BE49-F238E27FC236}">
                  <a16:creationId xmlns:a16="http://schemas.microsoft.com/office/drawing/2014/main" id="{AF724221-60A1-4C74-9C7E-35BEE4488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19" y="3758740"/>
              <a:ext cx="285363" cy="285363"/>
            </a:xfrm>
            <a:prstGeom prst="rect">
              <a:avLst/>
            </a:prstGeom>
            <a:ln>
              <a:solidFill>
                <a:schemeClr val="tx1"/>
              </a:solidFill>
            </a:ln>
          </p:spPr>
        </p:pic>
        <p:grpSp>
          <p:nvGrpSpPr>
            <p:cNvPr id="166" name="Gruppieren 165">
              <a:extLst>
                <a:ext uri="{FF2B5EF4-FFF2-40B4-BE49-F238E27FC236}">
                  <a16:creationId xmlns:a16="http://schemas.microsoft.com/office/drawing/2014/main" id="{2F9208F5-39AB-4D7C-802D-80F26B7DC9AE}"/>
                </a:ext>
              </a:extLst>
            </p:cNvPr>
            <p:cNvGrpSpPr/>
            <p:nvPr/>
          </p:nvGrpSpPr>
          <p:grpSpPr>
            <a:xfrm>
              <a:off x="310399" y="3594709"/>
              <a:ext cx="1754681" cy="810254"/>
              <a:chOff x="372616" y="2915979"/>
              <a:chExt cx="4335624" cy="2002051"/>
            </a:xfrm>
          </p:grpSpPr>
          <p:grpSp>
            <p:nvGrpSpPr>
              <p:cNvPr id="167" name="Gruppieren 166">
                <a:extLst>
                  <a:ext uri="{FF2B5EF4-FFF2-40B4-BE49-F238E27FC236}">
                    <a16:creationId xmlns:a16="http://schemas.microsoft.com/office/drawing/2014/main" id="{87FF4646-B987-41CE-9BF7-C0730CB90930}"/>
                  </a:ext>
                </a:extLst>
              </p:cNvPr>
              <p:cNvGrpSpPr/>
              <p:nvPr/>
            </p:nvGrpSpPr>
            <p:grpSpPr>
              <a:xfrm>
                <a:off x="372616" y="2915979"/>
                <a:ext cx="4335624" cy="2002051"/>
                <a:chOff x="372616" y="2915979"/>
                <a:chExt cx="4335624" cy="2002051"/>
              </a:xfrm>
            </p:grpSpPr>
            <p:pic>
              <p:nvPicPr>
                <p:cNvPr id="169" name="Grafik 168" descr="Ein Bild, das Text, schwarz, dunkel, Küchengerät enthält.&#10;&#10;Automatisch generierte Beschreibung">
                  <a:extLst>
                    <a:ext uri="{FF2B5EF4-FFF2-40B4-BE49-F238E27FC236}">
                      <a16:creationId xmlns:a16="http://schemas.microsoft.com/office/drawing/2014/main" id="{F5CADAAD-8BED-40C1-8FE1-022910154F24}"/>
                    </a:ext>
                  </a:extLst>
                </p:cNvPr>
                <p:cNvPicPr>
                  <a:picLocks noChangeAspect="1"/>
                </p:cNvPicPr>
                <p:nvPr/>
              </p:nvPicPr>
              <p:blipFill rotWithShape="1">
                <a:blip r:embed="rId6">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70" name="Grafik 169">
                  <a:extLst>
                    <a:ext uri="{FF2B5EF4-FFF2-40B4-BE49-F238E27FC236}">
                      <a16:creationId xmlns:a16="http://schemas.microsoft.com/office/drawing/2014/main" id="{B414F66B-FE1E-4D1E-BCE5-A61A60C11EBC}"/>
                    </a:ext>
                  </a:extLst>
                </p:cNvPr>
                <p:cNvPicPr>
                  <a:picLocks noChangeAspect="1"/>
                </p:cNvPicPr>
                <p:nvPr/>
              </p:nvPicPr>
              <p:blipFill rotWithShape="1">
                <a:blip r:embed="rId7">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71" name="Freihandform: Form 170">
                  <a:extLst>
                    <a:ext uri="{FF2B5EF4-FFF2-40B4-BE49-F238E27FC236}">
                      <a16:creationId xmlns:a16="http://schemas.microsoft.com/office/drawing/2014/main" id="{1F612281-2A32-4839-AF85-D369F95769F1}"/>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2" name="Gerader Verbinder 171">
                  <a:extLst>
                    <a:ext uri="{FF2B5EF4-FFF2-40B4-BE49-F238E27FC236}">
                      <a16:creationId xmlns:a16="http://schemas.microsoft.com/office/drawing/2014/main" id="{54FF2DDE-EF5B-49B0-9B40-CE54C89B1381}"/>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Ellipse 173">
                  <a:extLst>
                    <a:ext uri="{FF2B5EF4-FFF2-40B4-BE49-F238E27FC236}">
                      <a16:creationId xmlns:a16="http://schemas.microsoft.com/office/drawing/2014/main" id="{B88285B7-D33C-44B3-BFD7-6BE019E26DB0}"/>
                    </a:ext>
                  </a:extLst>
                </p:cNvPr>
                <p:cNvSpPr/>
                <p:nvPr/>
              </p:nvSpPr>
              <p:spPr bwMode="auto">
                <a:xfrm>
                  <a:off x="4638571"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68" name="Gerade Verbindung mit Pfeil 167">
                <a:extLst>
                  <a:ext uri="{FF2B5EF4-FFF2-40B4-BE49-F238E27FC236}">
                    <a16:creationId xmlns:a16="http://schemas.microsoft.com/office/drawing/2014/main" id="{11DCF1EB-E105-4FF3-A098-2D575CD23F4D}"/>
                  </a:ext>
                </a:extLst>
              </p:cNvPr>
              <p:cNvCxnSpPr/>
              <p:nvPr/>
            </p:nvCxnSpPr>
            <p:spPr bwMode="auto">
              <a:xfrm>
                <a:off x="2708142" y="4220981"/>
                <a:ext cx="623539"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81" name="Grafik 180">
              <a:extLst>
                <a:ext uri="{FF2B5EF4-FFF2-40B4-BE49-F238E27FC236}">
                  <a16:creationId xmlns:a16="http://schemas.microsoft.com/office/drawing/2014/main" id="{052D060F-643C-468D-995E-BF7864749358}"/>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2512485" y="3718492"/>
              <a:ext cx="192911" cy="125574"/>
            </a:xfrm>
            <a:prstGeom prst="rect">
              <a:avLst/>
            </a:prstGeom>
          </p:spPr>
        </p:pic>
        <p:grpSp>
          <p:nvGrpSpPr>
            <p:cNvPr id="185" name="Gruppieren 184">
              <a:extLst>
                <a:ext uri="{FF2B5EF4-FFF2-40B4-BE49-F238E27FC236}">
                  <a16:creationId xmlns:a16="http://schemas.microsoft.com/office/drawing/2014/main" id="{AEAFCBEC-AD79-4EC4-975F-AF2E2C861A4D}"/>
                </a:ext>
              </a:extLst>
            </p:cNvPr>
            <p:cNvGrpSpPr/>
            <p:nvPr/>
          </p:nvGrpSpPr>
          <p:grpSpPr>
            <a:xfrm>
              <a:off x="1702208" y="3062637"/>
              <a:ext cx="948954" cy="527255"/>
              <a:chOff x="8364915" y="3815016"/>
              <a:chExt cx="897300" cy="528571"/>
            </a:xfrm>
          </p:grpSpPr>
          <p:sp>
            <p:nvSpPr>
              <p:cNvPr id="188" name="Freihandform: Form 187">
                <a:extLst>
                  <a:ext uri="{FF2B5EF4-FFF2-40B4-BE49-F238E27FC236}">
                    <a16:creationId xmlns:a16="http://schemas.microsoft.com/office/drawing/2014/main" id="{22D68F61-7C15-4208-9E8E-3E30C5870D1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DA883495-D099-4EF8-BB3C-09BBB791EBD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0" name="Freihandform: Form 189">
                <a:extLst>
                  <a:ext uri="{FF2B5EF4-FFF2-40B4-BE49-F238E27FC236}">
                    <a16:creationId xmlns:a16="http://schemas.microsoft.com/office/drawing/2014/main" id="{C3A20C71-C3C0-4A02-ABD1-0B2BBB76A747}"/>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1" name="Freihandform: Form 190">
                <a:extLst>
                  <a:ext uri="{FF2B5EF4-FFF2-40B4-BE49-F238E27FC236}">
                    <a16:creationId xmlns:a16="http://schemas.microsoft.com/office/drawing/2014/main" id="{967F074F-8F3E-40FE-B12C-D28F55E71888}"/>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86" name="Gerader Verbinder 185">
              <a:extLst>
                <a:ext uri="{FF2B5EF4-FFF2-40B4-BE49-F238E27FC236}">
                  <a16:creationId xmlns:a16="http://schemas.microsoft.com/office/drawing/2014/main" id="{CF6D39F8-1071-4C31-BA45-50FD2C3033F1}"/>
                </a:ext>
              </a:extLst>
            </p:cNvPr>
            <p:cNvCxnSpPr/>
            <p:nvPr/>
          </p:nvCxnSpPr>
          <p:spPr bwMode="auto">
            <a:xfrm>
              <a:off x="2598531" y="3477183"/>
              <a:ext cx="4463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Ellipse 186">
              <a:extLst>
                <a:ext uri="{FF2B5EF4-FFF2-40B4-BE49-F238E27FC236}">
                  <a16:creationId xmlns:a16="http://schemas.microsoft.com/office/drawing/2014/main" id="{CC7702C6-E36F-4663-A7E0-DA83AEA4F385}"/>
                </a:ext>
              </a:extLst>
            </p:cNvPr>
            <p:cNvSpPr/>
            <p:nvPr/>
          </p:nvSpPr>
          <p:spPr bwMode="auto">
            <a:xfrm>
              <a:off x="3030363" y="346308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84" name="Gerade Verbindung mit Pfeil 183">
              <a:extLst>
                <a:ext uri="{FF2B5EF4-FFF2-40B4-BE49-F238E27FC236}">
                  <a16:creationId xmlns:a16="http://schemas.microsoft.com/office/drawing/2014/main" id="{0259A63E-3871-4E2E-80D8-6ABEEAE76D70}"/>
                </a:ext>
              </a:extLst>
            </p:cNvPr>
            <p:cNvCxnSpPr/>
            <p:nvPr/>
          </p:nvCxnSpPr>
          <p:spPr bwMode="auto">
            <a:xfrm>
              <a:off x="2851924" y="3041190"/>
              <a:ext cx="0" cy="321064"/>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0C2E20A0-D7E7-496C-9B85-92A2A28CC269}"/>
                </a:ext>
              </a:extLst>
            </p:cNvPr>
            <p:cNvCxnSpPr/>
            <p:nvPr/>
          </p:nvCxnSpPr>
          <p:spPr bwMode="auto">
            <a:xfrm>
              <a:off x="2705396" y="3795534"/>
              <a:ext cx="473233"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r Verbinder 197">
              <a:extLst>
                <a:ext uri="{FF2B5EF4-FFF2-40B4-BE49-F238E27FC236}">
                  <a16:creationId xmlns:a16="http://schemas.microsoft.com/office/drawing/2014/main" id="{2D839083-36C7-4296-9F87-734782A0B04E}"/>
                </a:ext>
              </a:extLst>
            </p:cNvPr>
            <p:cNvCxnSpPr>
              <a:cxnSpLocks/>
            </p:cNvCxnSpPr>
            <p:nvPr/>
          </p:nvCxnSpPr>
          <p:spPr bwMode="auto">
            <a:xfrm>
              <a:off x="7511406" y="2517843"/>
              <a:ext cx="23482" cy="21107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Gerader Verbinder 236">
              <a:extLst>
                <a:ext uri="{FF2B5EF4-FFF2-40B4-BE49-F238E27FC236}">
                  <a16:creationId xmlns:a16="http://schemas.microsoft.com/office/drawing/2014/main" id="{2CE48777-0F8E-44BA-8F9C-94E366F9F0DB}"/>
                </a:ext>
              </a:extLst>
            </p:cNvPr>
            <p:cNvCxnSpPr/>
            <p:nvPr/>
          </p:nvCxnSpPr>
          <p:spPr bwMode="auto">
            <a:xfrm>
              <a:off x="7655845" y="2718234"/>
              <a:ext cx="0" cy="12555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2" name="Grafik 191" descr="Ein Bild, das Handkarren, Projektor enthält.&#10;&#10;Automatisch generierte Beschreibung">
              <a:extLst>
                <a:ext uri="{FF2B5EF4-FFF2-40B4-BE49-F238E27FC236}">
                  <a16:creationId xmlns:a16="http://schemas.microsoft.com/office/drawing/2014/main" id="{8AE61B4D-A4D0-4BCC-9F66-1BDCB80ADFD9}"/>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103599"/>
              <a:ext cx="670609" cy="276756"/>
            </a:xfrm>
            <a:prstGeom prst="rect">
              <a:avLst/>
            </a:prstGeom>
          </p:spPr>
        </p:pic>
        <p:cxnSp>
          <p:nvCxnSpPr>
            <p:cNvPr id="194" name="Gerader Verbinder 193">
              <a:extLst>
                <a:ext uri="{FF2B5EF4-FFF2-40B4-BE49-F238E27FC236}">
                  <a16:creationId xmlns:a16="http://schemas.microsoft.com/office/drawing/2014/main" id="{A1CFCC23-E13E-4D5B-996B-91C48AFA2533}"/>
                </a:ext>
              </a:extLst>
            </p:cNvPr>
            <p:cNvCxnSpPr/>
            <p:nvPr/>
          </p:nvCxnSpPr>
          <p:spPr bwMode="auto">
            <a:xfrm>
              <a:off x="6982282" y="4627342"/>
              <a:ext cx="534254"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Freihandform: Form 194">
              <a:extLst>
                <a:ext uri="{FF2B5EF4-FFF2-40B4-BE49-F238E27FC236}">
                  <a16:creationId xmlns:a16="http://schemas.microsoft.com/office/drawing/2014/main" id="{D03D86FA-7B09-4A19-B285-56F4AD3197C3}"/>
                </a:ext>
              </a:extLst>
            </p:cNvPr>
            <p:cNvSpPr/>
            <p:nvPr/>
          </p:nvSpPr>
          <p:spPr>
            <a:xfrm rot="10800000" flipV="1">
              <a:off x="6022787" y="4418995"/>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18395899-BD3A-4CA3-A2A0-9AC5E3B57BD5}"/>
                </a:ext>
              </a:extLst>
            </p:cNvPr>
            <p:cNvSpPr/>
            <p:nvPr/>
          </p:nvSpPr>
          <p:spPr>
            <a:xfrm rot="10800000" flipV="1">
              <a:off x="5507679" y="3775085"/>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97" name="Gerader Verbinder 196">
              <a:extLst>
                <a:ext uri="{FF2B5EF4-FFF2-40B4-BE49-F238E27FC236}">
                  <a16:creationId xmlns:a16="http://schemas.microsoft.com/office/drawing/2014/main" id="{66BAE0A7-BDAD-4DFF-AF52-E8E97FF37725}"/>
                </a:ext>
              </a:extLst>
            </p:cNvPr>
            <p:cNvCxnSpPr>
              <a:stCxn id="218" idx="42"/>
            </p:cNvCxnSpPr>
            <p:nvPr/>
          </p:nvCxnSpPr>
          <p:spPr bwMode="auto">
            <a:xfrm flipH="1" flipV="1">
              <a:off x="5160395" y="3375692"/>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a:extLst>
                <a:ext uri="{FF2B5EF4-FFF2-40B4-BE49-F238E27FC236}">
                  <a16:creationId xmlns:a16="http://schemas.microsoft.com/office/drawing/2014/main" id="{82264531-C827-4D86-90BA-7FDE7D039760}"/>
                </a:ext>
              </a:extLst>
            </p:cNvPr>
            <p:cNvCxnSpPr>
              <a:cxnSpLocks/>
            </p:cNvCxnSpPr>
            <p:nvPr/>
          </p:nvCxnSpPr>
          <p:spPr bwMode="auto">
            <a:xfrm flipH="1">
              <a:off x="6982331" y="4208537"/>
              <a:ext cx="5108" cy="415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4" name="Grafik 203" descr="Ein Bild, das Buchse, Elektronik, drinnen, Stecker enthält.&#10;&#10;Automatisch generierte Beschreibung">
              <a:extLst>
                <a:ext uri="{FF2B5EF4-FFF2-40B4-BE49-F238E27FC236}">
                  <a16:creationId xmlns:a16="http://schemas.microsoft.com/office/drawing/2014/main" id="{ADE56F7A-7CF2-4842-B805-AD4136B9F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693" y="4072246"/>
              <a:ext cx="125490" cy="163872"/>
            </a:xfrm>
            <a:prstGeom prst="rect">
              <a:avLst/>
            </a:prstGeom>
          </p:spPr>
        </p:pic>
        <p:cxnSp>
          <p:nvCxnSpPr>
            <p:cNvPr id="206" name="Gerader Verbinder 205">
              <a:extLst>
                <a:ext uri="{FF2B5EF4-FFF2-40B4-BE49-F238E27FC236}">
                  <a16:creationId xmlns:a16="http://schemas.microsoft.com/office/drawing/2014/main" id="{34796E50-88EE-40F4-B6E1-39A9E48B4AE1}"/>
                </a:ext>
              </a:extLst>
            </p:cNvPr>
            <p:cNvCxnSpPr>
              <a:stCxn id="207" idx="2"/>
            </p:cNvCxnSpPr>
            <p:nvPr/>
          </p:nvCxnSpPr>
          <p:spPr bwMode="auto">
            <a:xfrm flipH="1">
              <a:off x="6506494" y="4243973"/>
              <a:ext cx="196" cy="3845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7" name="Grafik 206">
              <a:extLst>
                <a:ext uri="{FF2B5EF4-FFF2-40B4-BE49-F238E27FC236}">
                  <a16:creationId xmlns:a16="http://schemas.microsoft.com/office/drawing/2014/main" id="{6FF801DA-328C-4BBF-A8F6-2BC9F91AA4B2}"/>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6442387" y="3955856"/>
              <a:ext cx="128606" cy="288117"/>
            </a:xfrm>
            <a:prstGeom prst="rect">
              <a:avLst/>
            </a:prstGeom>
          </p:spPr>
        </p:pic>
        <p:cxnSp>
          <p:nvCxnSpPr>
            <p:cNvPr id="208" name="Gerader Verbinder 207">
              <a:extLst>
                <a:ext uri="{FF2B5EF4-FFF2-40B4-BE49-F238E27FC236}">
                  <a16:creationId xmlns:a16="http://schemas.microsoft.com/office/drawing/2014/main" id="{E212253B-A0A9-4805-8BA5-92442186CDCE}"/>
                </a:ext>
              </a:extLst>
            </p:cNvPr>
            <p:cNvCxnSpPr>
              <a:cxnSpLocks/>
            </p:cNvCxnSpPr>
            <p:nvPr/>
          </p:nvCxnSpPr>
          <p:spPr bwMode="auto">
            <a:xfrm>
              <a:off x="6510036" y="4625572"/>
              <a:ext cx="1019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Ellipse 208">
              <a:extLst>
                <a:ext uri="{FF2B5EF4-FFF2-40B4-BE49-F238E27FC236}">
                  <a16:creationId xmlns:a16="http://schemas.microsoft.com/office/drawing/2014/main" id="{6E673251-C1E4-4C6F-95A3-5BC340A9FC86}"/>
                </a:ext>
              </a:extLst>
            </p:cNvPr>
            <p:cNvSpPr/>
            <p:nvPr/>
          </p:nvSpPr>
          <p:spPr bwMode="auto">
            <a:xfrm>
              <a:off x="6962637" y="4599977"/>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11" name="Grafik 210">
              <a:extLst>
                <a:ext uri="{FF2B5EF4-FFF2-40B4-BE49-F238E27FC236}">
                  <a16:creationId xmlns:a16="http://schemas.microsoft.com/office/drawing/2014/main" id="{92B54EAE-EDD0-4CEA-BE22-FAA07F88A7F2}"/>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082009" y="4095751"/>
              <a:ext cx="392469" cy="207888"/>
            </a:xfrm>
            <a:prstGeom prst="rect">
              <a:avLst/>
            </a:prstGeom>
          </p:spPr>
        </p:pic>
        <p:pic>
          <p:nvPicPr>
            <p:cNvPr id="212" name="Grafik 211">
              <a:extLst>
                <a:ext uri="{FF2B5EF4-FFF2-40B4-BE49-F238E27FC236}">
                  <a16:creationId xmlns:a16="http://schemas.microsoft.com/office/drawing/2014/main" id="{FD56819E-2188-49E3-942B-47BE9D6E8C1B}"/>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164379" y="3863458"/>
              <a:ext cx="392469" cy="207888"/>
            </a:xfrm>
            <a:prstGeom prst="rect">
              <a:avLst/>
            </a:prstGeom>
          </p:spPr>
        </p:pic>
        <p:pic>
          <p:nvPicPr>
            <p:cNvPr id="213" name="Grafik 212">
              <a:extLst>
                <a:ext uri="{FF2B5EF4-FFF2-40B4-BE49-F238E27FC236}">
                  <a16:creationId xmlns:a16="http://schemas.microsoft.com/office/drawing/2014/main" id="{479FF502-39DC-4958-B44E-E56969BAF56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270976" y="3647860"/>
              <a:ext cx="392469" cy="207888"/>
            </a:xfrm>
            <a:prstGeom prst="rect">
              <a:avLst/>
            </a:prstGeom>
          </p:spPr>
        </p:pic>
        <p:pic>
          <p:nvPicPr>
            <p:cNvPr id="214" name="Grafik 213">
              <a:extLst>
                <a:ext uri="{FF2B5EF4-FFF2-40B4-BE49-F238E27FC236}">
                  <a16:creationId xmlns:a16="http://schemas.microsoft.com/office/drawing/2014/main" id="{8EDCB03B-4AB3-4458-988E-941222EA6D5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13240" y="4095751"/>
              <a:ext cx="392469" cy="207888"/>
            </a:xfrm>
            <a:prstGeom prst="rect">
              <a:avLst/>
            </a:prstGeom>
          </p:spPr>
        </p:pic>
        <p:pic>
          <p:nvPicPr>
            <p:cNvPr id="215" name="Grafik 214">
              <a:extLst>
                <a:ext uri="{FF2B5EF4-FFF2-40B4-BE49-F238E27FC236}">
                  <a16:creationId xmlns:a16="http://schemas.microsoft.com/office/drawing/2014/main" id="{8E145173-3ACB-40B7-BACA-0125C3BF1BC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95610" y="3863458"/>
              <a:ext cx="392469" cy="207888"/>
            </a:xfrm>
            <a:prstGeom prst="rect">
              <a:avLst/>
            </a:prstGeom>
          </p:spPr>
        </p:pic>
        <p:pic>
          <p:nvPicPr>
            <p:cNvPr id="216" name="Grafik 215">
              <a:extLst>
                <a:ext uri="{FF2B5EF4-FFF2-40B4-BE49-F238E27FC236}">
                  <a16:creationId xmlns:a16="http://schemas.microsoft.com/office/drawing/2014/main" id="{43690C16-A3E0-40A8-9C35-97A9EBC234A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702207" y="3647860"/>
              <a:ext cx="392469" cy="207888"/>
            </a:xfrm>
            <a:prstGeom prst="rect">
              <a:avLst/>
            </a:prstGeom>
          </p:spPr>
        </p:pic>
        <p:sp>
          <p:nvSpPr>
            <p:cNvPr id="217" name="Freihandform: Form 216">
              <a:extLst>
                <a:ext uri="{FF2B5EF4-FFF2-40B4-BE49-F238E27FC236}">
                  <a16:creationId xmlns:a16="http://schemas.microsoft.com/office/drawing/2014/main" id="{AD4AB564-91F7-4E01-825E-E922F71F7840}"/>
                </a:ext>
              </a:extLst>
            </p:cNvPr>
            <p:cNvSpPr/>
            <p:nvPr/>
          </p:nvSpPr>
          <p:spPr bwMode="auto">
            <a:xfrm>
              <a:off x="4594499" y="2998899"/>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8" name="Freihandform: Form 217">
              <a:extLst>
                <a:ext uri="{FF2B5EF4-FFF2-40B4-BE49-F238E27FC236}">
                  <a16:creationId xmlns:a16="http://schemas.microsoft.com/office/drawing/2014/main" id="{A9ADD4C5-2BC7-4EAF-AAFF-8AC13E942F58}"/>
                </a:ext>
              </a:extLst>
            </p:cNvPr>
            <p:cNvSpPr/>
            <p:nvPr/>
          </p:nvSpPr>
          <p:spPr>
            <a:xfrm rot="10800000" flipH="1" flipV="1">
              <a:off x="4076727" y="2968499"/>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023A11CD-9823-4BD7-BB2A-40291D7BA629}"/>
                </a:ext>
              </a:extLst>
            </p:cNvPr>
            <p:cNvSpPr/>
            <p:nvPr/>
          </p:nvSpPr>
          <p:spPr bwMode="auto">
            <a:xfrm>
              <a:off x="4356833" y="3113239"/>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8" name="Gruppieren 227">
              <a:extLst>
                <a:ext uri="{FF2B5EF4-FFF2-40B4-BE49-F238E27FC236}">
                  <a16:creationId xmlns:a16="http://schemas.microsoft.com/office/drawing/2014/main" id="{A2124841-E1DA-48C0-ADAE-08466BFBBF21}"/>
                </a:ext>
              </a:extLst>
            </p:cNvPr>
            <p:cNvGrpSpPr/>
            <p:nvPr/>
          </p:nvGrpSpPr>
          <p:grpSpPr>
            <a:xfrm>
              <a:off x="4993061" y="3120248"/>
              <a:ext cx="1947051" cy="588201"/>
              <a:chOff x="8364915" y="3815016"/>
              <a:chExt cx="897300" cy="528571"/>
            </a:xfrm>
          </p:grpSpPr>
          <p:sp>
            <p:nvSpPr>
              <p:cNvPr id="230" name="Freihandform: Form 229">
                <a:extLst>
                  <a:ext uri="{FF2B5EF4-FFF2-40B4-BE49-F238E27FC236}">
                    <a16:creationId xmlns:a16="http://schemas.microsoft.com/office/drawing/2014/main" id="{D0F5C8B5-47F4-4C0B-9D99-223B2D0B0C7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1" name="Freihandform: Form 230">
                <a:extLst>
                  <a:ext uri="{FF2B5EF4-FFF2-40B4-BE49-F238E27FC236}">
                    <a16:creationId xmlns:a16="http://schemas.microsoft.com/office/drawing/2014/main" id="{3BD8EE60-E720-4AE8-9178-EFA60D8BF84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2" name="Freihandform: Form 231">
                <a:extLst>
                  <a:ext uri="{FF2B5EF4-FFF2-40B4-BE49-F238E27FC236}">
                    <a16:creationId xmlns:a16="http://schemas.microsoft.com/office/drawing/2014/main" id="{F9E37988-A259-4099-BAC0-236A7B96DC8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3" name="Freihandform: Form 232">
                <a:extLst>
                  <a:ext uri="{FF2B5EF4-FFF2-40B4-BE49-F238E27FC236}">
                    <a16:creationId xmlns:a16="http://schemas.microsoft.com/office/drawing/2014/main" id="{675855D1-48A3-477E-8A1E-5EDCD85951BD}"/>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229" name="Gerader Verbinder 228">
              <a:extLst>
                <a:ext uri="{FF2B5EF4-FFF2-40B4-BE49-F238E27FC236}">
                  <a16:creationId xmlns:a16="http://schemas.microsoft.com/office/drawing/2014/main" id="{3E2C973E-DA48-4B15-99A5-2B8434DFFBD7}"/>
                </a:ext>
              </a:extLst>
            </p:cNvPr>
            <p:cNvCxnSpPr/>
            <p:nvPr/>
          </p:nvCxnSpPr>
          <p:spPr bwMode="auto">
            <a:xfrm>
              <a:off x="6832126" y="3582713"/>
              <a:ext cx="68920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Gerade Verbindung mit Pfeil 226">
              <a:extLst>
                <a:ext uri="{FF2B5EF4-FFF2-40B4-BE49-F238E27FC236}">
                  <a16:creationId xmlns:a16="http://schemas.microsoft.com/office/drawing/2014/main" id="{C9CBF2C9-3F92-458D-91D6-ED091CD2650B}"/>
                </a:ext>
              </a:extLst>
            </p:cNvPr>
            <p:cNvCxnSpPr/>
            <p:nvPr/>
          </p:nvCxnSpPr>
          <p:spPr bwMode="auto">
            <a:xfrm>
              <a:off x="7275942" y="2912070"/>
              <a:ext cx="0" cy="358176"/>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 name="Ellipse 224">
              <a:extLst>
                <a:ext uri="{FF2B5EF4-FFF2-40B4-BE49-F238E27FC236}">
                  <a16:creationId xmlns:a16="http://schemas.microsoft.com/office/drawing/2014/main" id="{C480368B-8709-45E5-977B-ACC0543FCE9A}"/>
                </a:ext>
              </a:extLst>
            </p:cNvPr>
            <p:cNvSpPr/>
            <p:nvPr/>
          </p:nvSpPr>
          <p:spPr bwMode="auto">
            <a:xfrm>
              <a:off x="7490721" y="3555075"/>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9" name="Grafik 238">
              <a:extLst>
                <a:ext uri="{FF2B5EF4-FFF2-40B4-BE49-F238E27FC236}">
                  <a16:creationId xmlns:a16="http://schemas.microsoft.com/office/drawing/2014/main" id="{C140F9EC-5CDE-4A34-85D4-04908CDAC1CC}"/>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6819239" y="3830962"/>
              <a:ext cx="268201" cy="227981"/>
            </a:xfrm>
            <a:prstGeom prst="rect">
              <a:avLst/>
            </a:prstGeom>
          </p:spPr>
        </p:pic>
        <p:cxnSp>
          <p:nvCxnSpPr>
            <p:cNvPr id="241" name="Gerader Verbinder 240">
              <a:extLst>
                <a:ext uri="{FF2B5EF4-FFF2-40B4-BE49-F238E27FC236}">
                  <a16:creationId xmlns:a16="http://schemas.microsoft.com/office/drawing/2014/main" id="{75701131-DCCF-4033-82E8-E6C76F9AEE6B}"/>
                </a:ext>
              </a:extLst>
            </p:cNvPr>
            <p:cNvCxnSpPr/>
            <p:nvPr/>
          </p:nvCxnSpPr>
          <p:spPr bwMode="auto">
            <a:xfrm>
              <a:off x="7082019" y="3973789"/>
              <a:ext cx="573826"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Gerader Verbinder 242">
              <a:extLst>
                <a:ext uri="{FF2B5EF4-FFF2-40B4-BE49-F238E27FC236}">
                  <a16:creationId xmlns:a16="http://schemas.microsoft.com/office/drawing/2014/main" id="{FE2C30CB-11CD-459C-A9D1-F901EBDC0FB1}"/>
                </a:ext>
              </a:extLst>
            </p:cNvPr>
            <p:cNvCxnSpPr/>
            <p:nvPr/>
          </p:nvCxnSpPr>
          <p:spPr bwMode="auto">
            <a:xfrm>
              <a:off x="7516341" y="4230518"/>
              <a:ext cx="5897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4" name="Ellipse 243">
              <a:extLst>
                <a:ext uri="{FF2B5EF4-FFF2-40B4-BE49-F238E27FC236}">
                  <a16:creationId xmlns:a16="http://schemas.microsoft.com/office/drawing/2014/main" id="{9DB72A83-4AE1-4C5A-A654-29C1C5991FEF}"/>
                </a:ext>
              </a:extLst>
            </p:cNvPr>
            <p:cNvSpPr/>
            <p:nvPr/>
          </p:nvSpPr>
          <p:spPr bwMode="auto">
            <a:xfrm>
              <a:off x="7512811" y="4203034"/>
              <a:ext cx="39200" cy="51190"/>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5" name="Gerade Verbindung mit Pfeil 244">
              <a:extLst>
                <a:ext uri="{FF2B5EF4-FFF2-40B4-BE49-F238E27FC236}">
                  <a16:creationId xmlns:a16="http://schemas.microsoft.com/office/drawing/2014/main" id="{1DE20E0C-EF33-4690-8146-28169DFCCB52}"/>
                </a:ext>
              </a:extLst>
            </p:cNvPr>
            <p:cNvCxnSpPr/>
            <p:nvPr/>
          </p:nvCxnSpPr>
          <p:spPr bwMode="auto">
            <a:xfrm>
              <a:off x="7633090" y="4325095"/>
              <a:ext cx="221832" cy="5278"/>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2421C27E-6BAF-41D0-A66A-F04C8DC419BD}"/>
                </a:ext>
              </a:extLst>
            </p:cNvPr>
            <p:cNvCxnSpPr/>
            <p:nvPr/>
          </p:nvCxnSpPr>
          <p:spPr bwMode="auto">
            <a:xfrm>
              <a:off x="6022147" y="4216267"/>
              <a:ext cx="1" cy="40473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2" name="Grafik 251">
              <a:extLst>
                <a:ext uri="{FF2B5EF4-FFF2-40B4-BE49-F238E27FC236}">
                  <a16:creationId xmlns:a16="http://schemas.microsoft.com/office/drawing/2014/main" id="{076A2BA8-A504-4148-BF96-0D43EEBAA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043" y="3894207"/>
              <a:ext cx="277293" cy="362103"/>
            </a:xfrm>
            <a:prstGeom prst="rect">
              <a:avLst/>
            </a:prstGeom>
          </p:spPr>
        </p:pic>
        <p:pic>
          <p:nvPicPr>
            <p:cNvPr id="253" name="Grafik 252">
              <a:extLst>
                <a:ext uri="{FF2B5EF4-FFF2-40B4-BE49-F238E27FC236}">
                  <a16:creationId xmlns:a16="http://schemas.microsoft.com/office/drawing/2014/main" id="{19F2C6DF-02B8-4360-A16C-959F62938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0906" y="3942649"/>
              <a:ext cx="335159" cy="291778"/>
            </a:xfrm>
            <a:prstGeom prst="rect">
              <a:avLst/>
            </a:prstGeom>
          </p:spPr>
        </p:pic>
        <p:cxnSp>
          <p:nvCxnSpPr>
            <p:cNvPr id="254" name="Gerader Verbinder 253">
              <a:extLst>
                <a:ext uri="{FF2B5EF4-FFF2-40B4-BE49-F238E27FC236}">
                  <a16:creationId xmlns:a16="http://schemas.microsoft.com/office/drawing/2014/main" id="{61ADD239-8D36-4840-B26B-FB68A358DDD3}"/>
                </a:ext>
              </a:extLst>
            </p:cNvPr>
            <p:cNvCxnSpPr>
              <a:cxnSpLocks/>
            </p:cNvCxnSpPr>
            <p:nvPr/>
          </p:nvCxnSpPr>
          <p:spPr bwMode="auto">
            <a:xfrm>
              <a:off x="5497032" y="4628548"/>
              <a:ext cx="10094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D2FA6FE4-26D9-4B21-B10E-24DFE770FFCC}"/>
                </a:ext>
              </a:extLst>
            </p:cNvPr>
            <p:cNvCxnSpPr/>
            <p:nvPr/>
          </p:nvCxnSpPr>
          <p:spPr bwMode="auto">
            <a:xfrm>
              <a:off x="5505964" y="4187184"/>
              <a:ext cx="0" cy="4413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Ellipse 255">
              <a:extLst>
                <a:ext uri="{FF2B5EF4-FFF2-40B4-BE49-F238E27FC236}">
                  <a16:creationId xmlns:a16="http://schemas.microsoft.com/office/drawing/2014/main" id="{42B21336-A854-480F-872E-ECBA0059C02C}"/>
                </a:ext>
              </a:extLst>
            </p:cNvPr>
            <p:cNvSpPr/>
            <p:nvPr/>
          </p:nvSpPr>
          <p:spPr bwMode="auto">
            <a:xfrm>
              <a:off x="6003116"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7" name="Ellipse 256">
              <a:extLst>
                <a:ext uri="{FF2B5EF4-FFF2-40B4-BE49-F238E27FC236}">
                  <a16:creationId xmlns:a16="http://schemas.microsoft.com/office/drawing/2014/main" id="{E3A91EAA-7C14-4D87-91AB-4C60A799B368}"/>
                </a:ext>
              </a:extLst>
            </p:cNvPr>
            <p:cNvSpPr/>
            <p:nvPr/>
          </p:nvSpPr>
          <p:spPr bwMode="auto">
            <a:xfrm>
              <a:off x="6489830"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8" name="Gerader Verbinder 247">
              <a:extLst>
                <a:ext uri="{FF2B5EF4-FFF2-40B4-BE49-F238E27FC236}">
                  <a16:creationId xmlns:a16="http://schemas.microsoft.com/office/drawing/2014/main" id="{C35B52B3-493F-4CED-AF2A-26283BBF9C28}"/>
                </a:ext>
              </a:extLst>
            </p:cNvPr>
            <p:cNvCxnSpPr/>
            <p:nvPr/>
          </p:nvCxnSpPr>
          <p:spPr bwMode="auto">
            <a:xfrm flipH="1" flipV="1">
              <a:off x="5645763" y="4075259"/>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 Verbindung mit Pfeil 248">
              <a:extLst>
                <a:ext uri="{FF2B5EF4-FFF2-40B4-BE49-F238E27FC236}">
                  <a16:creationId xmlns:a16="http://schemas.microsoft.com/office/drawing/2014/main" id="{D4045FB2-7200-4C56-8ED2-BFA8B90CBFE0}"/>
                </a:ext>
              </a:extLst>
            </p:cNvPr>
            <p:cNvCxnSpPr/>
            <p:nvPr/>
          </p:nvCxnSpPr>
          <p:spPr bwMode="auto">
            <a:xfrm>
              <a:off x="5682106" y="4031451"/>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8" name="Grafik 257" descr="Ein Bild, das Handkarren, Projektor enthält.&#10;&#10;Automatisch generierte Beschreibung">
              <a:extLst>
                <a:ext uri="{FF2B5EF4-FFF2-40B4-BE49-F238E27FC236}">
                  <a16:creationId xmlns:a16="http://schemas.microsoft.com/office/drawing/2014/main" id="{52CEDA4A-2D1C-43A8-A13B-5F20E6A34C23}"/>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375790"/>
              <a:ext cx="670609" cy="276756"/>
            </a:xfrm>
            <a:prstGeom prst="rect">
              <a:avLst/>
            </a:prstGeom>
          </p:spPr>
        </p:pic>
        <p:cxnSp>
          <p:nvCxnSpPr>
            <p:cNvPr id="260" name="Gerader Verbinder 259">
              <a:extLst>
                <a:ext uri="{FF2B5EF4-FFF2-40B4-BE49-F238E27FC236}">
                  <a16:creationId xmlns:a16="http://schemas.microsoft.com/office/drawing/2014/main" id="{A29E9467-C3F6-4499-8C86-A9B803195494}"/>
                </a:ext>
              </a:extLst>
            </p:cNvPr>
            <p:cNvCxnSpPr/>
            <p:nvPr/>
          </p:nvCxnSpPr>
          <p:spPr bwMode="auto">
            <a:xfrm>
              <a:off x="7496743" y="3580683"/>
              <a:ext cx="7132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1" name="Gruppieren 260">
              <a:extLst>
                <a:ext uri="{FF2B5EF4-FFF2-40B4-BE49-F238E27FC236}">
                  <a16:creationId xmlns:a16="http://schemas.microsoft.com/office/drawing/2014/main" id="{6340B7C2-D75A-4A73-8757-D494B2BA5842}"/>
                </a:ext>
              </a:extLst>
            </p:cNvPr>
            <p:cNvGrpSpPr/>
            <p:nvPr/>
          </p:nvGrpSpPr>
          <p:grpSpPr>
            <a:xfrm>
              <a:off x="7866173" y="3027964"/>
              <a:ext cx="1694579" cy="1457785"/>
              <a:chOff x="9906000" y="1688388"/>
              <a:chExt cx="3011703" cy="1984036"/>
            </a:xfrm>
          </p:grpSpPr>
          <p:pic>
            <p:nvPicPr>
              <p:cNvPr id="262" name="Grafik 261">
                <a:extLst>
                  <a:ext uri="{FF2B5EF4-FFF2-40B4-BE49-F238E27FC236}">
                    <a16:creationId xmlns:a16="http://schemas.microsoft.com/office/drawing/2014/main" id="{61F81616-0BFF-4816-855A-3D5B443E68E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 t="16508" r="49149" b="27515"/>
              <a:stretch/>
            </p:blipFill>
            <p:spPr>
              <a:xfrm>
                <a:off x="9906000" y="1688388"/>
                <a:ext cx="2828822" cy="1968695"/>
              </a:xfrm>
              <a:prstGeom prst="rect">
                <a:avLst/>
              </a:prstGeom>
            </p:spPr>
          </p:pic>
          <p:sp>
            <p:nvSpPr>
              <p:cNvPr id="263" name="Rechteck 262">
                <a:extLst>
                  <a:ext uri="{FF2B5EF4-FFF2-40B4-BE49-F238E27FC236}">
                    <a16:creationId xmlns:a16="http://schemas.microsoft.com/office/drawing/2014/main" id="{A1F4FC7F-610D-470B-89ED-E8E2CC3173A2}"/>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64" name="Ellipse 263">
              <a:extLst>
                <a:ext uri="{FF2B5EF4-FFF2-40B4-BE49-F238E27FC236}">
                  <a16:creationId xmlns:a16="http://schemas.microsoft.com/office/drawing/2014/main" id="{BE7C9111-2374-4AE1-9D0E-9024A652A5B0}"/>
                </a:ext>
              </a:extLst>
            </p:cNvPr>
            <p:cNvSpPr/>
            <p:nvPr/>
          </p:nvSpPr>
          <p:spPr bwMode="auto">
            <a:xfrm>
              <a:off x="2495691" y="437652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5" name="Ellipse 264">
              <a:extLst>
                <a:ext uri="{FF2B5EF4-FFF2-40B4-BE49-F238E27FC236}">
                  <a16:creationId xmlns:a16="http://schemas.microsoft.com/office/drawing/2014/main" id="{A1C0784F-22A4-4451-A619-0C3BA31A0F3F}"/>
                </a:ext>
              </a:extLst>
            </p:cNvPr>
            <p:cNvSpPr/>
            <p:nvPr/>
          </p:nvSpPr>
          <p:spPr bwMode="auto">
            <a:xfrm>
              <a:off x="2672082" y="4372182"/>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2" name="Textfeld 271">
              <a:extLst>
                <a:ext uri="{FF2B5EF4-FFF2-40B4-BE49-F238E27FC236}">
                  <a16:creationId xmlns:a16="http://schemas.microsoft.com/office/drawing/2014/main" id="{BF8A5C2B-971F-412E-B616-E2B2B3352794}"/>
                </a:ext>
              </a:extLst>
            </p:cNvPr>
            <p:cNvSpPr txBox="1"/>
            <p:nvPr/>
          </p:nvSpPr>
          <p:spPr>
            <a:xfrm>
              <a:off x="1722440" y="4674258"/>
              <a:ext cx="941283" cy="307777"/>
            </a:xfrm>
            <a:prstGeom prst="rect">
              <a:avLst/>
            </a:prstGeom>
            <a:noFill/>
          </p:spPr>
          <p:txBody>
            <a:bodyPr wrap="none" rtlCol="0">
              <a:spAutoFit/>
            </a:bodyPr>
            <a:lstStyle/>
            <a:p>
              <a:r>
                <a:rPr lang="de-DE" sz="1400" dirty="0">
                  <a:solidFill>
                    <a:srgbClr val="3333FF"/>
                  </a:solidFill>
                </a:rPr>
                <a:t>zu Hause</a:t>
              </a:r>
            </a:p>
          </p:txBody>
        </p:sp>
        <p:sp>
          <p:nvSpPr>
            <p:cNvPr id="273" name="Textfeld 272">
              <a:extLst>
                <a:ext uri="{FF2B5EF4-FFF2-40B4-BE49-F238E27FC236}">
                  <a16:creationId xmlns:a16="http://schemas.microsoft.com/office/drawing/2014/main" id="{47561EF2-0E24-45C7-AD68-A632B6CBCCC8}"/>
                </a:ext>
              </a:extLst>
            </p:cNvPr>
            <p:cNvSpPr txBox="1"/>
            <p:nvPr/>
          </p:nvSpPr>
          <p:spPr>
            <a:xfrm>
              <a:off x="4386044" y="4674258"/>
              <a:ext cx="3637534" cy="307777"/>
            </a:xfrm>
            <a:prstGeom prst="rect">
              <a:avLst/>
            </a:prstGeom>
            <a:noFill/>
          </p:spPr>
          <p:txBody>
            <a:bodyPr wrap="none" rtlCol="0">
              <a:spAutoFit/>
            </a:bodyPr>
            <a:lstStyle/>
            <a:p>
              <a:r>
                <a:rPr lang="de-DE" sz="1400" dirty="0">
                  <a:solidFill>
                    <a:srgbClr val="3333FF"/>
                  </a:solidFill>
                </a:rPr>
                <a:t>Arbeitsplatz, Einkaufs-/Freizeitzentrum, etc.</a:t>
              </a:r>
            </a:p>
          </p:txBody>
        </p:sp>
        <p:sp>
          <p:nvSpPr>
            <p:cNvPr id="121" name="Ellipse 120">
              <a:extLst>
                <a:ext uri="{FF2B5EF4-FFF2-40B4-BE49-F238E27FC236}">
                  <a16:creationId xmlns:a16="http://schemas.microsoft.com/office/drawing/2014/main" id="{3F93AFDE-2F29-F3C5-B1F7-064B3436D4D7}"/>
                </a:ext>
              </a:extLst>
            </p:cNvPr>
            <p:cNvSpPr/>
            <p:nvPr/>
          </p:nvSpPr>
          <p:spPr bwMode="auto">
            <a:xfrm>
              <a:off x="749072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B2C6104C-2EC4-58A9-7B1D-8C6A55B31071}"/>
                </a:ext>
              </a:extLst>
            </p:cNvPr>
            <p:cNvSpPr/>
            <p:nvPr/>
          </p:nvSpPr>
          <p:spPr bwMode="auto">
            <a:xfrm>
              <a:off x="302486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B0D63DE9-F9DB-B573-8243-3B73A3F6DC99}"/>
              </a:ext>
            </a:extLst>
          </p:cNvPr>
          <p:cNvSpPr txBox="1"/>
          <p:nvPr/>
        </p:nvSpPr>
        <p:spPr>
          <a:xfrm>
            <a:off x="8360613" y="1072074"/>
            <a:ext cx="1558440" cy="338554"/>
          </a:xfrm>
          <a:prstGeom prst="rect">
            <a:avLst/>
          </a:prstGeom>
          <a:noFill/>
        </p:spPr>
        <p:txBody>
          <a:bodyPr wrap="none" rtlCol="0">
            <a:spAutoFit/>
          </a:bodyPr>
          <a:lstStyle/>
          <a:p>
            <a:r>
              <a:rPr lang="de-DE" sz="1600" b="1" dirty="0">
                <a:solidFill>
                  <a:srgbClr val="FF0000"/>
                </a:solidFill>
                <a:sym typeface="Wingdings" panose="05000000000000000000" pitchFamily="2" charset="2"/>
              </a:rPr>
              <a:t> „</a:t>
            </a:r>
            <a:r>
              <a:rPr lang="de-DE" sz="1600" b="1" dirty="0" err="1">
                <a:solidFill>
                  <a:srgbClr val="FF0000"/>
                </a:solidFill>
                <a:sym typeface="Wingdings" panose="05000000000000000000" pitchFamily="2" charset="2"/>
              </a:rPr>
              <a:t>Stehzeug</a:t>
            </a:r>
            <a:r>
              <a:rPr lang="de-DE" sz="1600" b="1" dirty="0">
                <a:solidFill>
                  <a:srgbClr val="FF0000"/>
                </a:solidFill>
                <a:sym typeface="Wingdings" panose="05000000000000000000" pitchFamily="2" charset="2"/>
              </a:rPr>
              <a:t>“</a:t>
            </a:r>
            <a:endParaRPr lang="de-DE" sz="1600" b="1" dirty="0">
              <a:solidFill>
                <a:srgbClr val="FF0000"/>
              </a:solidFill>
            </a:endParaRPr>
          </a:p>
        </p:txBody>
      </p:sp>
    </p:spTree>
    <p:extLst>
      <p:ext uri="{BB962C8B-B14F-4D97-AF65-F5344CB8AC3E}">
        <p14:creationId xmlns:p14="http://schemas.microsoft.com/office/powerpoint/2010/main" val="21858025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additive="base">
                                        <p:cTn id="13" dur="1000" fill="hold"/>
                                        <p:tgtEl>
                                          <p:spTgt spid="115"/>
                                        </p:tgtEl>
                                        <p:attrNameLst>
                                          <p:attrName>ppt_x</p:attrName>
                                        </p:attrNameLst>
                                      </p:cBhvr>
                                      <p:tavLst>
                                        <p:tav tm="0">
                                          <p:val>
                                            <p:strVal val="1+#ppt_w/2"/>
                                          </p:val>
                                        </p:tav>
                                        <p:tav tm="100000">
                                          <p:val>
                                            <p:strVal val="#ppt_x"/>
                                          </p:val>
                                        </p:tav>
                                      </p:tavLst>
                                    </p:anim>
                                    <p:anim calcmode="lin" valueType="num">
                                      <p:cBhvr additive="base">
                                        <p:cTn id="14"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1000" fill="hold"/>
                                        <p:tgtEl>
                                          <p:spTgt spid="61"/>
                                        </p:tgtEl>
                                        <p:attrNameLst>
                                          <p:attrName>ppt_x</p:attrName>
                                        </p:attrNameLst>
                                      </p:cBhvr>
                                      <p:tavLst>
                                        <p:tav tm="0">
                                          <p:val>
                                            <p:strVal val="0-#ppt_w/2"/>
                                          </p:val>
                                        </p:tav>
                                        <p:tav tm="100000">
                                          <p:val>
                                            <p:strVal val="#ppt_x"/>
                                          </p:val>
                                        </p:tav>
                                      </p:tavLst>
                                    </p:anim>
                                    <p:anim calcmode="lin" valueType="num">
                                      <p:cBhvr additive="base">
                                        <p:cTn id="26"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1000" fill="hold"/>
                                        <p:tgtEl>
                                          <p:spTgt spid="78"/>
                                        </p:tgtEl>
                                        <p:attrNameLst>
                                          <p:attrName>ppt_x</p:attrName>
                                        </p:attrNameLst>
                                      </p:cBhvr>
                                      <p:tavLst>
                                        <p:tav tm="0">
                                          <p:val>
                                            <p:strVal val="0-#ppt_w/2"/>
                                          </p:val>
                                        </p:tav>
                                        <p:tav tm="100000">
                                          <p:val>
                                            <p:strVal val="#ppt_x"/>
                                          </p:val>
                                        </p:tav>
                                      </p:tavLst>
                                    </p:anim>
                                    <p:anim calcmode="lin" valueType="num">
                                      <p:cBhvr additive="base">
                                        <p:cTn id="32"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additive="base">
                                        <p:cTn id="37" dur="1000" fill="hold"/>
                                        <p:tgtEl>
                                          <p:spTgt spid="92"/>
                                        </p:tgtEl>
                                        <p:attrNameLst>
                                          <p:attrName>ppt_x</p:attrName>
                                        </p:attrNameLst>
                                      </p:cBhvr>
                                      <p:tavLst>
                                        <p:tav tm="0">
                                          <p:val>
                                            <p:strVal val="#ppt_x"/>
                                          </p:val>
                                        </p:tav>
                                        <p:tav tm="100000">
                                          <p:val>
                                            <p:strVal val="#ppt_x"/>
                                          </p:val>
                                        </p:tav>
                                      </p:tavLst>
                                    </p:anim>
                                    <p:anim calcmode="lin" valueType="num">
                                      <p:cBhvr additive="base">
                                        <p:cTn id="3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61" grpId="0"/>
      <p:bldP spid="78" grpId="0"/>
      <p:bldP spid="11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65200" y="23175"/>
            <a:ext cx="89408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(1): HGÜ in D </a:t>
            </a:r>
          </a:p>
        </p:txBody>
      </p:sp>
      <p:pic>
        <p:nvPicPr>
          <p:cNvPr id="7" name="Grafik 6" descr="Ein Bild, das Karte enthält.&#10;&#10;Automatisch generierte Beschreibung">
            <a:extLst>
              <a:ext uri="{FF2B5EF4-FFF2-40B4-BE49-F238E27FC236}">
                <a16:creationId xmlns:a16="http://schemas.microsoft.com/office/drawing/2014/main" id="{8B3F7549-CD3F-49AB-A2AE-D6DD4AA33B8F}"/>
              </a:ext>
            </a:extLst>
          </p:cNvPr>
          <p:cNvPicPr>
            <a:picLocks noChangeAspect="1"/>
          </p:cNvPicPr>
          <p:nvPr/>
        </p:nvPicPr>
        <p:blipFill rotWithShape="1">
          <a:blip r:embed="rId3">
            <a:extLst>
              <a:ext uri="{28A0092B-C50C-407E-A947-70E740481C1C}">
                <a14:useLocalDpi xmlns:a14="http://schemas.microsoft.com/office/drawing/2010/main" val="0"/>
              </a:ext>
            </a:extLst>
          </a:blip>
          <a:srcRect t="11363"/>
          <a:stretch/>
        </p:blipFill>
        <p:spPr>
          <a:xfrm>
            <a:off x="184935" y="844656"/>
            <a:ext cx="3395057" cy="4621196"/>
          </a:xfrm>
          <a:prstGeom prst="rect">
            <a:avLst/>
          </a:prstGeom>
        </p:spPr>
      </p:pic>
      <p:sp>
        <p:nvSpPr>
          <p:cNvPr id="13" name="Text Box 5">
            <a:extLst>
              <a:ext uri="{FF2B5EF4-FFF2-40B4-BE49-F238E27FC236}">
                <a16:creationId xmlns:a16="http://schemas.microsoft.com/office/drawing/2014/main" id="{41180413-E81A-4429-A3D1-255F6BC0977D}"/>
              </a:ext>
            </a:extLst>
          </p:cNvPr>
          <p:cNvSpPr txBox="1">
            <a:spLocks noChangeArrowheads="1"/>
          </p:cNvSpPr>
          <p:nvPr/>
        </p:nvSpPr>
        <p:spPr bwMode="auto">
          <a:xfrm>
            <a:off x="7543866" y="5548669"/>
            <a:ext cx="21771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x) Quellenliste, ISE e.V.</a:t>
            </a:r>
            <a:endParaRPr lang="en-US" altLang="de-DE" sz="1200" dirty="0"/>
          </a:p>
        </p:txBody>
      </p:sp>
      <p:sp>
        <p:nvSpPr>
          <p:cNvPr id="2" name="Text Box 5">
            <a:extLst>
              <a:ext uri="{FF2B5EF4-FFF2-40B4-BE49-F238E27FC236}">
                <a16:creationId xmlns:a16="http://schemas.microsoft.com/office/drawing/2014/main" id="{3447815B-D9AA-AE1B-D902-1ED99EC6D43E}"/>
              </a:ext>
            </a:extLst>
          </p:cNvPr>
          <p:cNvSpPr txBox="1">
            <a:spLocks noChangeArrowheads="1"/>
          </p:cNvSpPr>
          <p:nvPr/>
        </p:nvSpPr>
        <p:spPr bwMode="auto">
          <a:xfrm>
            <a:off x="281372"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20)</a:t>
            </a:r>
            <a:endParaRPr lang="en-US" altLang="de-DE" sz="1200" dirty="0"/>
          </a:p>
        </p:txBody>
      </p:sp>
      <p:grpSp>
        <p:nvGrpSpPr>
          <p:cNvPr id="5" name="Gruppieren 4">
            <a:extLst>
              <a:ext uri="{FF2B5EF4-FFF2-40B4-BE49-F238E27FC236}">
                <a16:creationId xmlns:a16="http://schemas.microsoft.com/office/drawing/2014/main" id="{8F2D3AC4-2923-D58F-E7F9-393B7547BAEB}"/>
              </a:ext>
            </a:extLst>
          </p:cNvPr>
          <p:cNvGrpSpPr/>
          <p:nvPr/>
        </p:nvGrpSpPr>
        <p:grpSpPr>
          <a:xfrm>
            <a:off x="3799190" y="844656"/>
            <a:ext cx="5921875" cy="4833340"/>
            <a:chOff x="3799190" y="844656"/>
            <a:chExt cx="5921875" cy="4833340"/>
          </a:xfrm>
        </p:grpSpPr>
        <p:grpSp>
          <p:nvGrpSpPr>
            <p:cNvPr id="8" name="Gruppieren 7">
              <a:extLst>
                <a:ext uri="{FF2B5EF4-FFF2-40B4-BE49-F238E27FC236}">
                  <a16:creationId xmlns:a16="http://schemas.microsoft.com/office/drawing/2014/main" id="{385A2747-2C4E-4CDB-9D66-72A83089772E}"/>
                </a:ext>
              </a:extLst>
            </p:cNvPr>
            <p:cNvGrpSpPr/>
            <p:nvPr/>
          </p:nvGrpSpPr>
          <p:grpSpPr>
            <a:xfrm>
              <a:off x="3799190" y="844656"/>
              <a:ext cx="5921875" cy="4621196"/>
              <a:chOff x="3799190" y="844656"/>
              <a:chExt cx="5921875" cy="4621196"/>
            </a:xfrm>
          </p:grpSpPr>
          <p:pic>
            <p:nvPicPr>
              <p:cNvPr id="3" name="Grafik 2" descr="Ein Bild, das Karte enthält.&#10;&#10;Automatisch generierte Beschreibung">
                <a:extLst>
                  <a:ext uri="{FF2B5EF4-FFF2-40B4-BE49-F238E27FC236}">
                    <a16:creationId xmlns:a16="http://schemas.microsoft.com/office/drawing/2014/main" id="{6C44BE85-D5D7-4C7E-A069-2547CB0C11B8}"/>
                  </a:ext>
                </a:extLst>
              </p:cNvPr>
              <p:cNvPicPr>
                <a:picLocks noChangeAspect="1"/>
              </p:cNvPicPr>
              <p:nvPr/>
            </p:nvPicPr>
            <p:blipFill rotWithShape="1">
              <a:blip r:embed="rId4">
                <a:extLst>
                  <a:ext uri="{28A0092B-C50C-407E-A947-70E740481C1C}">
                    <a14:useLocalDpi xmlns:a14="http://schemas.microsoft.com/office/drawing/2010/main" val="0"/>
                  </a:ext>
                </a:extLst>
              </a:blip>
              <a:srcRect l="6183" r="25094"/>
              <a:stretch/>
            </p:blipFill>
            <p:spPr>
              <a:xfrm>
                <a:off x="3799190" y="844656"/>
                <a:ext cx="5921875" cy="4621196"/>
              </a:xfrm>
              <a:prstGeom prst="rect">
                <a:avLst/>
              </a:prstGeom>
            </p:spPr>
          </p:pic>
          <p:pic>
            <p:nvPicPr>
              <p:cNvPr id="10" name="Grafik 9" descr="Ein Bild, das Karte enthält.&#10;&#10;Automatisch generierte Beschreibung">
                <a:extLst>
                  <a:ext uri="{FF2B5EF4-FFF2-40B4-BE49-F238E27FC236}">
                    <a16:creationId xmlns:a16="http://schemas.microsoft.com/office/drawing/2014/main" id="{A5ED7337-6069-4D34-B9F9-B68C420624D0}"/>
                  </a:ext>
                </a:extLst>
              </p:cNvPr>
              <p:cNvPicPr>
                <a:picLocks noChangeAspect="1"/>
              </p:cNvPicPr>
              <p:nvPr/>
            </p:nvPicPr>
            <p:blipFill rotWithShape="1">
              <a:blip r:embed="rId4">
                <a:extLst>
                  <a:ext uri="{28A0092B-C50C-407E-A947-70E740481C1C}">
                    <a14:useLocalDpi xmlns:a14="http://schemas.microsoft.com/office/drawing/2010/main" val="0"/>
                  </a:ext>
                </a:extLst>
              </a:blip>
              <a:srcRect l="92057" t="86015" r="2339" b="4659"/>
              <a:stretch/>
            </p:blipFill>
            <p:spPr>
              <a:xfrm>
                <a:off x="3924727" y="4571453"/>
                <a:ext cx="482886" cy="452063"/>
              </a:xfrm>
              <a:prstGeom prst="rect">
                <a:avLst/>
              </a:prstGeom>
            </p:spPr>
          </p:pic>
        </p:grpSp>
        <p:sp>
          <p:nvSpPr>
            <p:cNvPr id="4" name="Text Box 5">
              <a:extLst>
                <a:ext uri="{FF2B5EF4-FFF2-40B4-BE49-F238E27FC236}">
                  <a16:creationId xmlns:a16="http://schemas.microsoft.com/office/drawing/2014/main" id="{72E0B3F5-3E69-C165-B258-EB9F70C09AF9}"/>
                </a:ext>
              </a:extLst>
            </p:cNvPr>
            <p:cNvSpPr txBox="1">
              <a:spLocks noChangeArrowheads="1"/>
            </p:cNvSpPr>
            <p:nvPr/>
          </p:nvSpPr>
          <p:spPr bwMode="auto">
            <a:xfrm>
              <a:off x="4062348"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21)</a:t>
              </a:r>
              <a:endParaRPr lang="en-US" altLang="de-DE" sz="1200" dirty="0"/>
            </a:p>
          </p:txBody>
        </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570547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Ausbau der Stromautobahnen in D ist für die süddeutsche Industrie dringend erforderlich!</a:t>
            </a:r>
          </a:p>
          <a:p>
            <a:pPr algn="ctr"/>
            <a:r>
              <a:rPr lang="de-DE" altLang="de-DE" sz="1800" dirty="0">
                <a:solidFill>
                  <a:srgbClr val="00B050"/>
                </a:solidFill>
              </a:rPr>
              <a:t>Stromautobahnen in D und </a:t>
            </a:r>
            <a:r>
              <a:rPr lang="de-DE" altLang="de-DE" sz="1800" dirty="0" err="1">
                <a:solidFill>
                  <a:srgbClr val="00B050"/>
                </a:solidFill>
              </a:rPr>
              <a:t>NordLink</a:t>
            </a:r>
            <a:r>
              <a:rPr lang="de-DE" altLang="de-DE" sz="1800" dirty="0">
                <a:solidFill>
                  <a:srgbClr val="00B050"/>
                </a:solidFill>
              </a:rPr>
              <a:t> bilden eine Basis für das europäische Overlay-Netzwerk!</a:t>
            </a:r>
          </a:p>
        </p:txBody>
      </p:sp>
    </p:spTree>
    <p:extLst>
      <p:ext uri="{BB962C8B-B14F-4D97-AF65-F5344CB8AC3E}">
        <p14:creationId xmlns:p14="http://schemas.microsoft.com/office/powerpoint/2010/main" val="225935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64112" y="0"/>
            <a:ext cx="815447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(2): HGÜ in Europa und Nordafrika</a:t>
            </a:r>
          </a:p>
        </p:txBody>
      </p:sp>
      <p:pic>
        <p:nvPicPr>
          <p:cNvPr id="7" name="Grafik 6" descr="Ein Bild, das Text enthält.&#10;&#10;Automatisch generierte Beschreibung">
            <a:extLst>
              <a:ext uri="{FF2B5EF4-FFF2-40B4-BE49-F238E27FC236}">
                <a16:creationId xmlns:a16="http://schemas.microsoft.com/office/drawing/2014/main" id="{D3B2E421-1923-4AE8-A1AB-7FAD4BD767BF}"/>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229178" y="869991"/>
            <a:ext cx="6798346" cy="5191174"/>
          </a:xfrm>
          <a:prstGeom prst="rect">
            <a:avLst/>
          </a:prstGeom>
        </p:spPr>
      </p:pic>
      <p:sp>
        <p:nvSpPr>
          <p:cNvPr id="8" name="Text Box 5">
            <a:extLst>
              <a:ext uri="{FF2B5EF4-FFF2-40B4-BE49-F238E27FC236}">
                <a16:creationId xmlns:a16="http://schemas.microsoft.com/office/drawing/2014/main" id="{59B254CA-5EA4-4A07-B448-B1BD8B183CBE}"/>
              </a:ext>
            </a:extLst>
          </p:cNvPr>
          <p:cNvSpPr txBox="1">
            <a:spLocks noChangeArrowheads="1"/>
          </p:cNvSpPr>
          <p:nvPr/>
        </p:nvSpPr>
        <p:spPr bwMode="auto">
          <a:xfrm>
            <a:off x="6835277" y="5803343"/>
            <a:ext cx="159338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15) Quellenliste</a:t>
            </a:r>
            <a:endParaRPr lang="en-US" altLang="de-DE" sz="1200" dirty="0"/>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606116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Größere Wetter- und saisonale Schwankungen werden ausgeglichen!</a:t>
            </a:r>
          </a:p>
        </p:txBody>
      </p:sp>
    </p:spTree>
    <p:extLst>
      <p:ext uri="{BB962C8B-B14F-4D97-AF65-F5344CB8AC3E}">
        <p14:creationId xmlns:p14="http://schemas.microsoft.com/office/powerpoint/2010/main" val="10215043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Bio-Methan aus Bio-Abfällen </a:t>
            </a:r>
          </a:p>
        </p:txBody>
      </p:sp>
      <p:pic>
        <p:nvPicPr>
          <p:cNvPr id="3" name="Grafik 2" descr="Ein Bild, das Text enthält.&#10;&#10;Automatisch generierte Beschreibung">
            <a:extLst>
              <a:ext uri="{FF2B5EF4-FFF2-40B4-BE49-F238E27FC236}">
                <a16:creationId xmlns:a16="http://schemas.microsoft.com/office/drawing/2014/main" id="{8B2D8169-FE64-4758-BA3B-57380B004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847135"/>
            <a:ext cx="7418833" cy="4163985"/>
          </a:xfrm>
          <a:prstGeom prst="rect">
            <a:avLst/>
          </a:prstGeom>
        </p:spPr>
      </p:pic>
      <p:sp>
        <p:nvSpPr>
          <p:cNvPr id="4" name="Textfeld 3">
            <a:extLst>
              <a:ext uri="{FF2B5EF4-FFF2-40B4-BE49-F238E27FC236}">
                <a16:creationId xmlns:a16="http://schemas.microsoft.com/office/drawing/2014/main" id="{FB0B23CB-A91D-479C-89E6-104F6FC4F522}"/>
              </a:ext>
            </a:extLst>
          </p:cNvPr>
          <p:cNvSpPr txBox="1"/>
          <p:nvPr/>
        </p:nvSpPr>
        <p:spPr>
          <a:xfrm>
            <a:off x="7906513" y="993659"/>
            <a:ext cx="1903534" cy="276999"/>
          </a:xfrm>
          <a:prstGeom prst="rect">
            <a:avLst/>
          </a:prstGeom>
          <a:noFill/>
        </p:spPr>
        <p:txBody>
          <a:bodyPr wrap="none" rtlCol="0">
            <a:spAutoFit/>
          </a:bodyPr>
          <a:lstStyle/>
          <a:p>
            <a:r>
              <a:rPr lang="de-DE" sz="1200" dirty="0"/>
              <a:t>Biogas-Anlage </a:t>
            </a:r>
            <a:r>
              <a:rPr lang="de-DE" sz="1200" dirty="0" err="1"/>
              <a:t>Westheim</a:t>
            </a:r>
            <a:endParaRPr lang="de-DE" sz="1200" dirty="0"/>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38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Gespeichertes Bio-Methan dient dem saisonalen Energieausgleich!</a:t>
            </a:r>
            <a:endParaRPr lang="de-DE" altLang="de-DE" sz="1400" dirty="0">
              <a:solidFill>
                <a:srgbClr val="00B050"/>
              </a:solidFill>
            </a:endParaRPr>
          </a:p>
        </p:txBody>
      </p:sp>
      <p:sp>
        <p:nvSpPr>
          <p:cNvPr id="6" name="Textfeld 5">
            <a:extLst>
              <a:ext uri="{FF2B5EF4-FFF2-40B4-BE49-F238E27FC236}">
                <a16:creationId xmlns:a16="http://schemas.microsoft.com/office/drawing/2014/main" id="{3D98D92B-3BAE-E6BF-BA30-7675A2FA1460}"/>
              </a:ext>
            </a:extLst>
          </p:cNvPr>
          <p:cNvSpPr txBox="1"/>
          <p:nvPr/>
        </p:nvSpPr>
        <p:spPr>
          <a:xfrm>
            <a:off x="204080" y="5070738"/>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Aus landwirtschaftlichen und urbanen Bio-Reststoffen wird mittels Biogas-Anlagen Bio-Methan hergestellt: D.h. kein Pflanzenanbau zur Energieerzeugung (Mais, Raps, Zuckerrüben)!</a:t>
            </a:r>
          </a:p>
        </p:txBody>
      </p:sp>
      <p:sp>
        <p:nvSpPr>
          <p:cNvPr id="7" name="Textfeld 6">
            <a:extLst>
              <a:ext uri="{FF2B5EF4-FFF2-40B4-BE49-F238E27FC236}">
                <a16:creationId xmlns:a16="http://schemas.microsoft.com/office/drawing/2014/main" id="{CDD03143-0E51-96B1-E605-E9481C40178D}"/>
              </a:ext>
            </a:extLst>
          </p:cNvPr>
          <p:cNvSpPr txBox="1"/>
          <p:nvPr/>
        </p:nvSpPr>
        <p:spPr>
          <a:xfrm>
            <a:off x="204080" y="5634196"/>
            <a:ext cx="9701920"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rPr>
              <a:t>Das erzeugte Bio-Methan wird direkt über das Gasnetz in die Gasspeicher gepumpt!</a:t>
            </a:r>
            <a:endParaRPr lang="de-DE" altLang="de-DE" sz="1200" dirty="0">
              <a:solidFill>
                <a:srgbClr val="3333FF"/>
              </a:solidFill>
            </a:endParaRPr>
          </a:p>
        </p:txBody>
      </p:sp>
      <p:sp>
        <p:nvSpPr>
          <p:cNvPr id="2" name="Rectangle 4">
            <a:extLst>
              <a:ext uri="{FF2B5EF4-FFF2-40B4-BE49-F238E27FC236}">
                <a16:creationId xmlns:a16="http://schemas.microsoft.com/office/drawing/2014/main" id="{7A7D2115-5641-23E3-701F-557054C4E445}"/>
              </a:ext>
            </a:extLst>
          </p:cNvPr>
          <p:cNvSpPr>
            <a:spLocks noChangeArrowheads="1"/>
          </p:cNvSpPr>
          <p:nvPr/>
        </p:nvSpPr>
        <p:spPr bwMode="auto">
          <a:xfrm>
            <a:off x="0" y="5903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Langzeitspeicherung!</a:t>
            </a:r>
            <a:endParaRPr lang="de-DE" altLang="de-DE" sz="1400" dirty="0">
              <a:solidFill>
                <a:srgbClr val="00B050"/>
              </a:solidFill>
            </a:endParaRPr>
          </a:p>
        </p:txBody>
      </p:sp>
    </p:spTree>
    <p:extLst>
      <p:ext uri="{BB962C8B-B14F-4D97-AF65-F5344CB8AC3E}">
        <p14:creationId xmlns:p14="http://schemas.microsoft.com/office/powerpoint/2010/main" val="393181290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p:bldP spid="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24560" y="-7255"/>
            <a:ext cx="88900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Einsatzbereiche für grünen </a:t>
            </a:r>
            <a:r>
              <a:rPr lang="de-DE" altLang="de-DE" sz="2000" dirty="0" err="1">
                <a:solidFill>
                  <a:schemeClr val="bg1"/>
                </a:solidFill>
                <a:effectLst>
                  <a:outerShdw blurRad="38100" dist="38100" dir="2700000" algn="tl">
                    <a:srgbClr val="000000">
                      <a:alpha val="43137"/>
                    </a:srgbClr>
                  </a:outerShdw>
                </a:effectLst>
              </a:rPr>
              <a:t>Wassrstoff</a:t>
            </a:r>
            <a:endParaRPr lang="de-DE" altLang="de-DE" sz="2000" baseline="-25000" dirty="0">
              <a:solidFill>
                <a:schemeClr val="bg1"/>
              </a:solidFill>
              <a:effectLst>
                <a:outerShdw blurRad="38100" dist="38100" dir="2700000" algn="tl">
                  <a:srgbClr val="000000">
                    <a:alpha val="43137"/>
                  </a:srgbClr>
                </a:outerShdw>
              </a:effectLst>
            </a:endParaRP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7237069" y="5650108"/>
            <a:ext cx="132087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M Liebreich</a:t>
            </a:r>
          </a:p>
        </p:txBody>
      </p:sp>
      <p:pic>
        <p:nvPicPr>
          <p:cNvPr id="4" name="Grafik 3">
            <a:extLst>
              <a:ext uri="{FF2B5EF4-FFF2-40B4-BE49-F238E27FC236}">
                <a16:creationId xmlns:a16="http://schemas.microsoft.com/office/drawing/2014/main" id="{071F643D-3030-4FE3-9E97-F56554A81A03}"/>
              </a:ext>
            </a:extLst>
          </p:cNvPr>
          <p:cNvPicPr>
            <a:picLocks noChangeAspect="1"/>
          </p:cNvPicPr>
          <p:nvPr/>
        </p:nvPicPr>
        <p:blipFill rotWithShape="1">
          <a:blip r:embed="rId3">
            <a:extLst>
              <a:ext uri="{28A0092B-C50C-407E-A947-70E740481C1C}">
                <a14:useLocalDpi xmlns:a14="http://schemas.microsoft.com/office/drawing/2010/main" val="0"/>
              </a:ext>
            </a:extLst>
          </a:blip>
          <a:srcRect t="17473"/>
          <a:stretch/>
        </p:blipFill>
        <p:spPr>
          <a:xfrm>
            <a:off x="433171" y="1023226"/>
            <a:ext cx="8717043" cy="4496222"/>
          </a:xfrm>
          <a:prstGeom prst="rect">
            <a:avLst/>
          </a:prstGeom>
        </p:spPr>
      </p:pic>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863137"/>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nach wirtschaftlichen Aspekten zum Einsatz kommen, </a:t>
            </a:r>
            <a:br>
              <a:rPr lang="de-DE" altLang="de-DE" sz="1800" dirty="0">
                <a:solidFill>
                  <a:srgbClr val="00B050"/>
                </a:solidFill>
              </a:rPr>
            </a:br>
            <a:r>
              <a:rPr lang="de-DE" altLang="de-DE" sz="1800" dirty="0">
                <a:solidFill>
                  <a:srgbClr val="00B050"/>
                </a:solidFill>
              </a:rPr>
              <a:t>Steuer-Subventionen von H</a:t>
            </a:r>
            <a:r>
              <a:rPr lang="de-DE" altLang="de-DE" sz="1800" baseline="-25000" dirty="0">
                <a:solidFill>
                  <a:srgbClr val="00B050"/>
                </a:solidFill>
              </a:rPr>
              <a:t>2</a:t>
            </a:r>
            <a:r>
              <a:rPr lang="de-DE" altLang="de-DE" sz="1800" dirty="0">
                <a:solidFill>
                  <a:srgbClr val="00B050"/>
                </a:solidFill>
              </a:rPr>
              <a:t>: bei Mobilitäts- und Wärmewende sind nicht akzeptabel!</a:t>
            </a:r>
          </a:p>
        </p:txBody>
      </p:sp>
    </p:spTree>
    <p:extLst>
      <p:ext uri="{BB962C8B-B14F-4D97-AF65-F5344CB8AC3E}">
        <p14:creationId xmlns:p14="http://schemas.microsoft.com/office/powerpoint/2010/main" val="99890524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(2) </a:t>
            </a:r>
            <a:br>
              <a:rPr lang="de-DE" altLang="de-DE" sz="2000" dirty="0">
                <a:solidFill>
                  <a:schemeClr val="bg1"/>
                </a:solidFill>
              </a:rPr>
            </a:br>
            <a:r>
              <a:rPr lang="de-DE" altLang="de-DE" sz="2000" dirty="0">
                <a:solidFill>
                  <a:schemeClr val="bg1"/>
                </a:solidFill>
              </a:rPr>
              <a:t>Jährliche Brennstoffkosten für Energieimporte</a:t>
            </a:r>
          </a:p>
        </p:txBody>
      </p:sp>
      <p:pic>
        <p:nvPicPr>
          <p:cNvPr id="4" name="Grafik 3">
            <a:extLst>
              <a:ext uri="{FF2B5EF4-FFF2-40B4-BE49-F238E27FC236}">
                <a16:creationId xmlns:a16="http://schemas.microsoft.com/office/drawing/2014/main" id="{6F397E90-22FB-6637-7D22-77EF8DA3CDFA}"/>
              </a:ext>
            </a:extLst>
          </p:cNvPr>
          <p:cNvPicPr>
            <a:picLocks noChangeAspect="1"/>
          </p:cNvPicPr>
          <p:nvPr/>
        </p:nvPicPr>
        <p:blipFill rotWithShape="1">
          <a:blip r:embed="rId3"/>
          <a:srcRect l="42533" t="21480" r="35224" b="14094"/>
          <a:stretch/>
        </p:blipFill>
        <p:spPr>
          <a:xfrm>
            <a:off x="354843" y="876478"/>
            <a:ext cx="9400006" cy="5105043"/>
          </a:xfrm>
          <a:prstGeom prst="rect">
            <a:avLst/>
          </a:prstGeom>
        </p:spPr>
      </p:pic>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„Fossile Energieimporte kommen Deutschland teuer zu stehen“</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7067203" y="5866001"/>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2) Quellenliste</a:t>
            </a:r>
            <a:endParaRPr lang="en-US" altLang="de-DE" sz="1200" dirty="0"/>
          </a:p>
        </p:txBody>
      </p:sp>
    </p:spTree>
    <p:extLst>
      <p:ext uri="{BB962C8B-B14F-4D97-AF65-F5344CB8AC3E}">
        <p14:creationId xmlns:p14="http://schemas.microsoft.com/office/powerpoint/2010/main" val="162928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emissionsfrei und wirtschaftlich eingesetzt werden</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14400" y="43545"/>
            <a:ext cx="88290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Wasserstoff im Energiesystem</a:t>
            </a:r>
          </a:p>
        </p:txBody>
      </p:sp>
      <p:sp>
        <p:nvSpPr>
          <p:cNvPr id="7" name="Textfeld 6">
            <a:extLst>
              <a:ext uri="{FF2B5EF4-FFF2-40B4-BE49-F238E27FC236}">
                <a16:creationId xmlns:a16="http://schemas.microsoft.com/office/drawing/2014/main" id="{0296E42B-8618-4CA6-971D-23E1308C4604}"/>
              </a:ext>
            </a:extLst>
          </p:cNvPr>
          <p:cNvSpPr txBox="1"/>
          <p:nvPr/>
        </p:nvSpPr>
        <p:spPr>
          <a:xfrm>
            <a:off x="394063" y="2483559"/>
            <a:ext cx="9117874"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Wasserstoff ist im Energiesystem der Lückenfüller, soweit Einsparung, Effizienz und EE im Direktverbrauch die Funktion nicht wirtschaftlicher leisten können.</a:t>
            </a:r>
          </a:p>
        </p:txBody>
      </p:sp>
      <p:sp>
        <p:nvSpPr>
          <p:cNvPr id="8" name="Textfeld 7">
            <a:extLst>
              <a:ext uri="{FF2B5EF4-FFF2-40B4-BE49-F238E27FC236}">
                <a16:creationId xmlns:a16="http://schemas.microsoft.com/office/drawing/2014/main" id="{F42D4ACA-5630-42EC-A661-93736842557E}"/>
              </a:ext>
            </a:extLst>
          </p:cNvPr>
          <p:cNvSpPr txBox="1"/>
          <p:nvPr/>
        </p:nvSpPr>
        <p:spPr>
          <a:xfrm>
            <a:off x="394063" y="1136003"/>
            <a:ext cx="911787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Voraussetzungen:</a:t>
            </a:r>
          </a:p>
          <a:p>
            <a:pPr marL="271463" indent="-271463"/>
            <a:r>
              <a:rPr lang="de-DE" sz="1800" dirty="0">
                <a:solidFill>
                  <a:srgbClr val="3333FF"/>
                </a:solidFill>
              </a:rPr>
              <a:t>	- Wasserstoff muss emissionsfrei nur aus regenerativen Quellen erzeugt werden</a:t>
            </a:r>
          </a:p>
          <a:p>
            <a:pPr marL="271463" indent="-271463"/>
            <a:r>
              <a:rPr lang="de-DE" sz="1800" dirty="0">
                <a:solidFill>
                  <a:srgbClr val="3333FF"/>
                </a:solidFill>
              </a:rPr>
              <a:t>	- Wasserstoff darf nur aus Überschussstrom erzeugt werden</a:t>
            </a: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111667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4906260F-93FE-4B0B-A476-8291E2D88C0A}"/>
              </a:ext>
            </a:extLst>
          </p:cNvPr>
          <p:cNvSpPr/>
          <p:nvPr/>
        </p:nvSpPr>
        <p:spPr bwMode="auto">
          <a:xfrm>
            <a:off x="101617" y="827392"/>
            <a:ext cx="9702766" cy="3609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H</a:t>
            </a:r>
            <a:r>
              <a:rPr lang="de-DE" altLang="de-DE" sz="2000" baseline="-25000" dirty="0">
                <a:solidFill>
                  <a:schemeClr val="bg1"/>
                </a:solidFill>
              </a:rPr>
              <a:t>2</a:t>
            </a:r>
            <a:r>
              <a:rPr lang="de-DE" altLang="de-DE" sz="2000" dirty="0">
                <a:solidFill>
                  <a:schemeClr val="bg1"/>
                </a:solidFill>
              </a:rPr>
              <a:t> aus Überschussstrom</a:t>
            </a:r>
          </a:p>
        </p:txBody>
      </p:sp>
      <p:sp>
        <p:nvSpPr>
          <p:cNvPr id="4" name="Textfeld 3">
            <a:extLst>
              <a:ext uri="{FF2B5EF4-FFF2-40B4-BE49-F238E27FC236}">
                <a16:creationId xmlns:a16="http://schemas.microsoft.com/office/drawing/2014/main" id="{FB0B23CB-A91D-479C-89E6-104F6FC4F522}"/>
              </a:ext>
            </a:extLst>
          </p:cNvPr>
          <p:cNvSpPr txBox="1"/>
          <p:nvPr/>
        </p:nvSpPr>
        <p:spPr>
          <a:xfrm>
            <a:off x="5349830" y="4435721"/>
            <a:ext cx="4588051" cy="276999"/>
          </a:xfrm>
          <a:prstGeom prst="rect">
            <a:avLst/>
          </a:prstGeom>
          <a:noFill/>
        </p:spPr>
        <p:txBody>
          <a:bodyPr wrap="none" rtlCol="0">
            <a:spAutoFit/>
          </a:bodyPr>
          <a:lstStyle/>
          <a:p>
            <a:r>
              <a:rPr lang="de-DE" sz="1200" u="sng" dirty="0"/>
              <a:t>Quelle</a:t>
            </a:r>
            <a:r>
              <a:rPr lang="de-DE" sz="1200" dirty="0"/>
              <a:t>: 22) Quellenliste,  </a:t>
            </a:r>
            <a:r>
              <a:rPr lang="de-DE" sz="1200" dirty="0" err="1"/>
              <a:t>iGas</a:t>
            </a:r>
            <a:r>
              <a:rPr lang="de-DE" sz="1200" dirty="0"/>
              <a:t>-Energy, Siemens Energy, </a:t>
            </a:r>
            <a:r>
              <a:rPr lang="de-DE" altLang="de-DE" sz="1200" dirty="0"/>
              <a:t>ISE e.V.</a:t>
            </a:r>
            <a:endParaRPr lang="de-DE" sz="1200" dirty="0"/>
          </a:p>
        </p:txBody>
      </p:sp>
      <p:sp>
        <p:nvSpPr>
          <p:cNvPr id="9" name="Rectangle 1">
            <a:extLst>
              <a:ext uri="{FF2B5EF4-FFF2-40B4-BE49-F238E27FC236}">
                <a16:creationId xmlns:a16="http://schemas.microsoft.com/office/drawing/2014/main" id="{D6C85944-0F1A-4948-BBEA-C85524825B3E}"/>
              </a:ext>
            </a:extLst>
          </p:cNvPr>
          <p:cNvSpPr>
            <a:spLocks noChangeArrowheads="1"/>
          </p:cNvSpPr>
          <p:nvPr/>
        </p:nvSpPr>
        <p:spPr bwMode="auto">
          <a:xfrm>
            <a:off x="243415" y="4702888"/>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Die Elektrolyseure werden mit </a:t>
            </a:r>
            <a:r>
              <a:rPr lang="de-DE" altLang="de-DE" sz="1600" dirty="0">
                <a:solidFill>
                  <a:srgbClr val="3333FF"/>
                </a:solidFill>
              </a:rPr>
              <a:t>destilliertem W</a:t>
            </a:r>
            <a:r>
              <a:rPr kumimoji="0" lang="de-DE" altLang="de-DE" sz="1600" b="0" i="0" u="none" strike="noStrike" cap="none" normalizeH="0" baseline="0" dirty="0">
                <a:ln>
                  <a:noFill/>
                </a:ln>
                <a:solidFill>
                  <a:srgbClr val="3333FF"/>
                </a:solidFill>
                <a:effectLst/>
                <a:latin typeface="Arial" panose="020B0604020202020204" pitchFamily="34" charset="0"/>
              </a:rPr>
              <a:t>asser und elektrischem Überschussstrom betrieben.</a:t>
            </a:r>
          </a:p>
        </p:txBody>
      </p:sp>
      <p:pic>
        <p:nvPicPr>
          <p:cNvPr id="15" name="Grafik 14">
            <a:extLst>
              <a:ext uri="{FF2B5EF4-FFF2-40B4-BE49-F238E27FC236}">
                <a16:creationId xmlns:a16="http://schemas.microsoft.com/office/drawing/2014/main" id="{4BDC5224-A4E7-49D0-A8DB-E6773A8E8D39}"/>
              </a:ext>
            </a:extLst>
          </p:cNvPr>
          <p:cNvPicPr>
            <a:picLocks noChangeAspect="1"/>
          </p:cNvPicPr>
          <p:nvPr/>
        </p:nvPicPr>
        <p:blipFill rotWithShape="1">
          <a:blip r:embed="rId3">
            <a:extLst>
              <a:ext uri="{28A0092B-C50C-407E-A947-70E740481C1C}">
                <a14:useLocalDpi xmlns:a14="http://schemas.microsoft.com/office/drawing/2010/main" val="0"/>
              </a:ext>
            </a:extLst>
          </a:blip>
          <a:srcRect t="9233" b="7958"/>
          <a:stretch/>
        </p:blipFill>
        <p:spPr>
          <a:xfrm>
            <a:off x="193502" y="1231609"/>
            <a:ext cx="3332060" cy="2628088"/>
          </a:xfrm>
          <a:prstGeom prst="rect">
            <a:avLst/>
          </a:prstGeom>
        </p:spPr>
      </p:pic>
      <p:sp>
        <p:nvSpPr>
          <p:cNvPr id="18" name="Textfeld 17">
            <a:extLst>
              <a:ext uri="{FF2B5EF4-FFF2-40B4-BE49-F238E27FC236}">
                <a16:creationId xmlns:a16="http://schemas.microsoft.com/office/drawing/2014/main" id="{46972E29-B1B2-4E85-A429-D6A31540B02B}"/>
              </a:ext>
            </a:extLst>
          </p:cNvPr>
          <p:cNvSpPr txBox="1"/>
          <p:nvPr/>
        </p:nvSpPr>
        <p:spPr>
          <a:xfrm>
            <a:off x="101617" y="820750"/>
            <a:ext cx="7417724" cy="338554"/>
          </a:xfrm>
          <a:prstGeom prst="rect">
            <a:avLst/>
          </a:prstGeom>
          <a:noFill/>
        </p:spPr>
        <p:txBody>
          <a:bodyPr wrap="square">
            <a:spAutoFit/>
          </a:bodyPr>
          <a:lstStyle/>
          <a:p>
            <a:r>
              <a:rPr lang="de-DE" sz="1600" dirty="0">
                <a:solidFill>
                  <a:srgbClr val="3333FF"/>
                </a:solidFill>
              </a:rPr>
              <a:t>Elektrolyseur „Proton Exchange Membrane“ (PEM)</a:t>
            </a:r>
          </a:p>
        </p:txBody>
      </p:sp>
      <p:sp>
        <p:nvSpPr>
          <p:cNvPr id="19" name="Textfeld 18">
            <a:extLst>
              <a:ext uri="{FF2B5EF4-FFF2-40B4-BE49-F238E27FC236}">
                <a16:creationId xmlns:a16="http://schemas.microsoft.com/office/drawing/2014/main" id="{1282AC9F-A8A8-4600-9F58-719EFDE1F500}"/>
              </a:ext>
            </a:extLst>
          </p:cNvPr>
          <p:cNvSpPr txBox="1"/>
          <p:nvPr/>
        </p:nvSpPr>
        <p:spPr>
          <a:xfrm>
            <a:off x="1367133" y="3859697"/>
            <a:ext cx="1001421" cy="338554"/>
          </a:xfrm>
          <a:prstGeom prst="rect">
            <a:avLst/>
          </a:prstGeom>
          <a:noFill/>
        </p:spPr>
        <p:txBody>
          <a:bodyPr wrap="square">
            <a:spAutoFit/>
          </a:bodyPr>
          <a:lstStyle/>
          <a:p>
            <a:pPr algn="ctr"/>
            <a:r>
              <a:rPr lang="de-DE" sz="1600" dirty="0">
                <a:solidFill>
                  <a:srgbClr val="3333FF"/>
                </a:solidFill>
              </a:rPr>
              <a:t>Prinzip</a:t>
            </a:r>
          </a:p>
        </p:txBody>
      </p:sp>
      <p:grpSp>
        <p:nvGrpSpPr>
          <p:cNvPr id="17" name="Gruppieren 16">
            <a:extLst>
              <a:ext uri="{FF2B5EF4-FFF2-40B4-BE49-F238E27FC236}">
                <a16:creationId xmlns:a16="http://schemas.microsoft.com/office/drawing/2014/main" id="{CA3C639C-E9C0-4DDF-9255-916C94737828}"/>
              </a:ext>
            </a:extLst>
          </p:cNvPr>
          <p:cNvGrpSpPr/>
          <p:nvPr/>
        </p:nvGrpSpPr>
        <p:grpSpPr>
          <a:xfrm>
            <a:off x="3810479" y="1622940"/>
            <a:ext cx="2462061" cy="2242911"/>
            <a:chOff x="3810479" y="1622940"/>
            <a:chExt cx="2462061" cy="2242911"/>
          </a:xfrm>
        </p:grpSpPr>
        <p:pic>
          <p:nvPicPr>
            <p:cNvPr id="8" name="Grafik 7">
              <a:extLst>
                <a:ext uri="{FF2B5EF4-FFF2-40B4-BE49-F238E27FC236}">
                  <a16:creationId xmlns:a16="http://schemas.microsoft.com/office/drawing/2014/main" id="{B97A1E13-466E-4E30-9045-7A93D3831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479" y="1622940"/>
              <a:ext cx="2462061" cy="1845425"/>
            </a:xfrm>
            <a:prstGeom prst="rect">
              <a:avLst/>
            </a:prstGeom>
          </p:spPr>
        </p:pic>
        <p:sp>
          <p:nvSpPr>
            <p:cNvPr id="20" name="Textfeld 19">
              <a:extLst>
                <a:ext uri="{FF2B5EF4-FFF2-40B4-BE49-F238E27FC236}">
                  <a16:creationId xmlns:a16="http://schemas.microsoft.com/office/drawing/2014/main" id="{F1F9CC9F-98D8-4AE1-AD27-5C1B3AFA4C3A}"/>
                </a:ext>
              </a:extLst>
            </p:cNvPr>
            <p:cNvSpPr txBox="1"/>
            <p:nvPr/>
          </p:nvSpPr>
          <p:spPr>
            <a:xfrm>
              <a:off x="3866143" y="3527297"/>
              <a:ext cx="2249499" cy="338554"/>
            </a:xfrm>
            <a:prstGeom prst="rect">
              <a:avLst/>
            </a:prstGeom>
            <a:noFill/>
          </p:spPr>
          <p:txBody>
            <a:bodyPr wrap="square">
              <a:spAutoFit/>
            </a:bodyPr>
            <a:lstStyle/>
            <a:p>
              <a:pPr algn="ctr"/>
              <a:r>
                <a:rPr lang="de-DE" sz="1600" dirty="0">
                  <a:solidFill>
                    <a:srgbClr val="3333FF"/>
                  </a:solidFill>
                </a:rPr>
                <a:t>Kleinste Einheit: Stack</a:t>
              </a:r>
            </a:p>
          </p:txBody>
        </p:sp>
      </p:grpSp>
      <p:grpSp>
        <p:nvGrpSpPr>
          <p:cNvPr id="22" name="Gruppieren 21">
            <a:extLst>
              <a:ext uri="{FF2B5EF4-FFF2-40B4-BE49-F238E27FC236}">
                <a16:creationId xmlns:a16="http://schemas.microsoft.com/office/drawing/2014/main" id="{05CC2817-E677-452A-B6E0-84ABA740D70B}"/>
              </a:ext>
            </a:extLst>
          </p:cNvPr>
          <p:cNvGrpSpPr/>
          <p:nvPr/>
        </p:nvGrpSpPr>
        <p:grpSpPr>
          <a:xfrm>
            <a:off x="6569678" y="1607273"/>
            <a:ext cx="2966492" cy="2258578"/>
            <a:chOff x="6569678" y="1607273"/>
            <a:chExt cx="2966492" cy="2258578"/>
          </a:xfrm>
        </p:grpSpPr>
        <p:pic>
          <p:nvPicPr>
            <p:cNvPr id="6" name="Grafik 5" descr="Ein Bild, das draußen enthält.&#10;&#10;Automatisch generierte Beschreibung">
              <a:extLst>
                <a:ext uri="{FF2B5EF4-FFF2-40B4-BE49-F238E27FC236}">
                  <a16:creationId xmlns:a16="http://schemas.microsoft.com/office/drawing/2014/main" id="{14EBA737-25C4-47A8-833B-432D43357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678" y="1607273"/>
              <a:ext cx="2966492" cy="1876760"/>
            </a:xfrm>
            <a:prstGeom prst="rect">
              <a:avLst/>
            </a:prstGeom>
          </p:spPr>
        </p:pic>
        <p:sp>
          <p:nvSpPr>
            <p:cNvPr id="21" name="Textfeld 20">
              <a:extLst>
                <a:ext uri="{FF2B5EF4-FFF2-40B4-BE49-F238E27FC236}">
                  <a16:creationId xmlns:a16="http://schemas.microsoft.com/office/drawing/2014/main" id="{D3B110CD-D2A1-4DF8-B33C-220CC05B92E4}"/>
                </a:ext>
              </a:extLst>
            </p:cNvPr>
            <p:cNvSpPr txBox="1"/>
            <p:nvPr/>
          </p:nvSpPr>
          <p:spPr>
            <a:xfrm>
              <a:off x="6569678" y="3527297"/>
              <a:ext cx="2966492" cy="338554"/>
            </a:xfrm>
            <a:prstGeom prst="rect">
              <a:avLst/>
            </a:prstGeom>
            <a:noFill/>
          </p:spPr>
          <p:txBody>
            <a:bodyPr wrap="square">
              <a:spAutoFit/>
            </a:bodyPr>
            <a:lstStyle/>
            <a:p>
              <a:pPr algn="ctr"/>
              <a:r>
                <a:rPr lang="de-DE" sz="1600" dirty="0">
                  <a:solidFill>
                    <a:srgbClr val="3333FF"/>
                  </a:solidFill>
                </a:rPr>
                <a:t>Skalierbarer Elektrolyseur</a:t>
              </a:r>
            </a:p>
          </p:txBody>
        </p:sp>
      </p:gr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2111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dem Elektrolyseur wird der Überschussstrom der EE in grünen Wasserstoff umgewandelt!</a:t>
            </a:r>
            <a:endParaRPr lang="de-DE" altLang="de-DE" sz="1400" dirty="0">
              <a:solidFill>
                <a:srgbClr val="00B050"/>
              </a:solidFill>
            </a:endParaRPr>
          </a:p>
        </p:txBody>
      </p:sp>
      <p:sp>
        <p:nvSpPr>
          <p:cNvPr id="25" name="Textfeld 24">
            <a:extLst>
              <a:ext uri="{FF2B5EF4-FFF2-40B4-BE49-F238E27FC236}">
                <a16:creationId xmlns:a16="http://schemas.microsoft.com/office/drawing/2014/main" id="{F559C63F-4DE6-45FC-8D2F-887B02BC4F84}"/>
              </a:ext>
            </a:extLst>
          </p:cNvPr>
          <p:cNvSpPr txBox="1"/>
          <p:nvPr/>
        </p:nvSpPr>
        <p:spPr>
          <a:xfrm>
            <a:off x="7436940" y="1196158"/>
            <a:ext cx="2367443" cy="276999"/>
          </a:xfrm>
          <a:prstGeom prst="rect">
            <a:avLst/>
          </a:prstGeom>
          <a:noFill/>
        </p:spPr>
        <p:txBody>
          <a:bodyPr wrap="square">
            <a:spAutoFit/>
          </a:bodyPr>
          <a:lstStyle/>
          <a:p>
            <a:r>
              <a:rPr lang="de-DE" sz="1200" dirty="0">
                <a:solidFill>
                  <a:srgbClr val="FF0000"/>
                </a:solidFill>
              </a:rPr>
              <a:t>Wirkungsgrad: ca. 70%  </a:t>
            </a:r>
            <a:r>
              <a:rPr lang="de-DE" sz="1200" dirty="0"/>
              <a:t>22)</a:t>
            </a:r>
          </a:p>
        </p:txBody>
      </p:sp>
      <p:sp>
        <p:nvSpPr>
          <p:cNvPr id="3" name="Rectangle 1">
            <a:extLst>
              <a:ext uri="{FF2B5EF4-FFF2-40B4-BE49-F238E27FC236}">
                <a16:creationId xmlns:a16="http://schemas.microsoft.com/office/drawing/2014/main" id="{96E4F074-F52D-2DBF-A2E1-32F5A21CB6E2}"/>
              </a:ext>
            </a:extLst>
          </p:cNvPr>
          <p:cNvSpPr>
            <a:spLocks noChangeArrowheads="1"/>
          </p:cNvSpPr>
          <p:nvPr/>
        </p:nvSpPr>
        <p:spPr bwMode="auto">
          <a:xfrm>
            <a:off x="243415" y="5035021"/>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Sie sind einfach zu </a:t>
            </a:r>
            <a:r>
              <a:rPr lang="de-DE" altLang="de-DE" sz="1600" dirty="0">
                <a:solidFill>
                  <a:srgbClr val="3333FF"/>
                </a:solidFill>
              </a:rPr>
              <a:t>handhaben</a:t>
            </a:r>
            <a:r>
              <a:rPr kumimoji="0" lang="de-DE" altLang="de-DE" sz="1600" b="0" i="0" u="none" strike="noStrike" cap="none" normalizeH="0" baseline="0" dirty="0">
                <a:ln>
                  <a:noFill/>
                </a:ln>
                <a:solidFill>
                  <a:srgbClr val="3333FF"/>
                </a:solidFill>
                <a:effectLst/>
                <a:latin typeface="Arial" panose="020B0604020202020204" pitchFamily="34" charset="0"/>
              </a:rPr>
              <a:t>, und arbeiten weitestgehend wartungsfrei. </a:t>
            </a:r>
          </a:p>
        </p:txBody>
      </p:sp>
      <p:sp>
        <p:nvSpPr>
          <p:cNvPr id="2" name="Rectangle 1">
            <a:extLst>
              <a:ext uri="{FF2B5EF4-FFF2-40B4-BE49-F238E27FC236}">
                <a16:creationId xmlns:a16="http://schemas.microsoft.com/office/drawing/2014/main" id="{DF72DEEA-7003-C32B-5747-5DA47104F435}"/>
              </a:ext>
            </a:extLst>
          </p:cNvPr>
          <p:cNvSpPr>
            <a:spLocks noChangeArrowheads="1"/>
          </p:cNvSpPr>
          <p:nvPr/>
        </p:nvSpPr>
        <p:spPr bwMode="auto">
          <a:xfrm>
            <a:off x="243415" y="5381692"/>
            <a:ext cx="9606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de-DE" altLang="de-DE" sz="1600" dirty="0">
                <a:solidFill>
                  <a:srgbClr val="3333FF"/>
                </a:solidFill>
              </a:rPr>
              <a:t>Um eine höhere Energiedichte für die großen vorhandenen Erdgasspeicher zu erhalten, kann H</a:t>
            </a:r>
            <a:r>
              <a:rPr lang="de-DE" altLang="de-DE" sz="1600" baseline="-25000" dirty="0">
                <a:solidFill>
                  <a:srgbClr val="3333FF"/>
                </a:solidFill>
              </a:rPr>
              <a:t>2</a:t>
            </a:r>
            <a:r>
              <a:rPr lang="de-DE" altLang="de-DE" sz="1600" dirty="0">
                <a:solidFill>
                  <a:srgbClr val="3333FF"/>
                </a:solidFill>
              </a:rPr>
              <a:t> mit CO</a:t>
            </a:r>
            <a:r>
              <a:rPr lang="de-DE" altLang="de-DE" sz="1600" baseline="-25000" dirty="0">
                <a:solidFill>
                  <a:srgbClr val="3333FF"/>
                </a:solidFill>
              </a:rPr>
              <a:t>2</a:t>
            </a:r>
            <a:r>
              <a:rPr lang="de-DE" altLang="de-DE" sz="1600" dirty="0">
                <a:solidFill>
                  <a:srgbClr val="3333FF"/>
                </a:solidFill>
              </a:rPr>
              <a:t> </a:t>
            </a:r>
            <a:r>
              <a:rPr lang="de-DE" altLang="de-DE" sz="1600" dirty="0" err="1">
                <a:solidFill>
                  <a:srgbClr val="3333FF"/>
                </a:solidFill>
              </a:rPr>
              <a:t>methanisiert</a:t>
            </a:r>
            <a:r>
              <a:rPr lang="de-DE" altLang="de-DE" sz="1600" dirty="0">
                <a:solidFill>
                  <a:srgbClr val="3333FF"/>
                </a:solidFill>
              </a:rPr>
              <a:t> werden (siehe PFI-Anlage in Pirmasens)</a:t>
            </a:r>
            <a:r>
              <a:rPr kumimoji="0" lang="de-DE" altLang="de-DE" sz="1600" b="0" i="0" u="none" strike="noStrike" cap="none" normalizeH="0" baseline="0" dirty="0">
                <a:ln>
                  <a:noFill/>
                </a:ln>
                <a:solidFill>
                  <a:srgbClr val="3333FF"/>
                </a:solidFill>
                <a:effectLst/>
                <a:latin typeface="Arial" panose="020B0604020202020204" pitchFamily="34" charset="0"/>
              </a:rPr>
              <a:t> </a:t>
            </a:r>
          </a:p>
        </p:txBody>
      </p:sp>
      <p:sp>
        <p:nvSpPr>
          <p:cNvPr id="7" name="Rectangle 4">
            <a:extLst>
              <a:ext uri="{FF2B5EF4-FFF2-40B4-BE49-F238E27FC236}">
                <a16:creationId xmlns:a16="http://schemas.microsoft.com/office/drawing/2014/main" id="{BF74E05E-4966-CEE0-B9AA-D3E6FA9476E3}"/>
              </a:ext>
            </a:extLst>
          </p:cNvPr>
          <p:cNvSpPr>
            <a:spLocks noChangeArrowheads="1"/>
          </p:cNvSpPr>
          <p:nvPr/>
        </p:nvSpPr>
        <p:spPr bwMode="auto">
          <a:xfrm>
            <a:off x="0" y="58805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die Langzeitspeicherung!</a:t>
            </a:r>
            <a:endParaRPr lang="de-DE" altLang="de-DE" sz="1400" dirty="0">
              <a:solidFill>
                <a:srgbClr val="00B050"/>
              </a:solidFill>
            </a:endParaRPr>
          </a:p>
        </p:txBody>
      </p:sp>
    </p:spTree>
    <p:extLst>
      <p:ext uri="{BB962C8B-B14F-4D97-AF65-F5344CB8AC3E}">
        <p14:creationId xmlns:p14="http://schemas.microsoft.com/office/powerpoint/2010/main" val="50954615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0-#ppt_w/2"/>
                                          </p:val>
                                        </p:tav>
                                        <p:tav tm="100000">
                                          <p:val>
                                            <p:strVal val="#ppt_x"/>
                                          </p:val>
                                        </p:tav>
                                      </p:tavLst>
                                    </p:anim>
                                    <p:anim calcmode="lin" valueType="num">
                                      <p:cBhvr additive="base">
                                        <p:cTn id="3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utoUpdateAnimBg="0"/>
      <p:bldP spid="25" grpId="0"/>
      <p:bldP spid="3" grpId="0"/>
      <p:bldP spid="2" grpId="0"/>
      <p:bldP spid="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(4): </a:t>
            </a:r>
            <a:br>
              <a:rPr lang="de-DE" altLang="de-DE" sz="2000" dirty="0">
                <a:solidFill>
                  <a:schemeClr val="bg1"/>
                </a:solidFill>
              </a:rPr>
            </a:br>
            <a:r>
              <a:rPr lang="de-DE" altLang="de-DE" sz="2000" dirty="0">
                <a:solidFill>
                  <a:schemeClr val="bg1"/>
                </a:solidFill>
              </a:rPr>
              <a:t>Gas-Speicher</a:t>
            </a:r>
          </a:p>
        </p:txBody>
      </p:sp>
      <p:sp>
        <p:nvSpPr>
          <p:cNvPr id="13" name="Textfeld 12">
            <a:extLst>
              <a:ext uri="{FF2B5EF4-FFF2-40B4-BE49-F238E27FC236}">
                <a16:creationId xmlns:a16="http://schemas.microsoft.com/office/drawing/2014/main" id="{D0C87BF9-B7BC-41CE-9012-5F7D8A05D90A}"/>
              </a:ext>
            </a:extLst>
          </p:cNvPr>
          <p:cNvSpPr txBox="1"/>
          <p:nvPr/>
        </p:nvSpPr>
        <p:spPr>
          <a:xfrm>
            <a:off x="450232" y="848185"/>
            <a:ext cx="9278984"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Bio-Methan</a:t>
            </a:r>
            <a:r>
              <a:rPr lang="de-DE" sz="1600" dirty="0">
                <a:solidFill>
                  <a:srgbClr val="3333FF"/>
                </a:solidFill>
              </a:rPr>
              <a:t> aus Biogasanlagen von landwirtschaftlichen sowie urbanen Bio-Reststoffen und </a:t>
            </a:r>
            <a:r>
              <a:rPr lang="de-DE" sz="1600" b="1" dirty="0">
                <a:solidFill>
                  <a:srgbClr val="3333FF"/>
                </a:solidFill>
              </a:rPr>
              <a:t>grüner Wasserstoff/Methan </a:t>
            </a:r>
            <a:r>
              <a:rPr lang="de-DE" sz="1600" dirty="0">
                <a:solidFill>
                  <a:srgbClr val="3333FF"/>
                </a:solidFill>
              </a:rPr>
              <a:t>von Überschussstrom der EE </a:t>
            </a:r>
            <a:r>
              <a:rPr lang="de-DE" sz="1600" b="1" dirty="0">
                <a:solidFill>
                  <a:srgbClr val="3333FF"/>
                </a:solidFill>
              </a:rPr>
              <a:t>wird zwischengespeichert</a:t>
            </a:r>
            <a:r>
              <a:rPr lang="de-DE" sz="1600" dirty="0">
                <a:solidFill>
                  <a:srgbClr val="3333FF"/>
                </a:solidFill>
              </a:rPr>
              <a:t>.</a:t>
            </a:r>
          </a:p>
        </p:txBody>
      </p:sp>
      <p:pic>
        <p:nvPicPr>
          <p:cNvPr id="15" name="Grafik 14">
            <a:extLst>
              <a:ext uri="{FF2B5EF4-FFF2-40B4-BE49-F238E27FC236}">
                <a16:creationId xmlns:a16="http://schemas.microsoft.com/office/drawing/2014/main" id="{C758C9F6-209E-4A6E-BF83-84AD5151D431}"/>
              </a:ext>
            </a:extLst>
          </p:cNvPr>
          <p:cNvPicPr>
            <a:picLocks noChangeAspect="1"/>
          </p:cNvPicPr>
          <p:nvPr/>
        </p:nvPicPr>
        <p:blipFill rotWithShape="1">
          <a:blip r:embed="rId3">
            <a:extLst>
              <a:ext uri="{28A0092B-C50C-407E-A947-70E740481C1C}">
                <a14:useLocalDpi xmlns:a14="http://schemas.microsoft.com/office/drawing/2010/main" val="0"/>
              </a:ext>
            </a:extLst>
          </a:blip>
          <a:srcRect l="2955" t="4324" r="5339" b="5596"/>
          <a:stretch/>
        </p:blipFill>
        <p:spPr>
          <a:xfrm>
            <a:off x="-83820" y="1625437"/>
            <a:ext cx="6094423" cy="4461250"/>
          </a:xfrm>
          <a:prstGeom prst="rect">
            <a:avLst/>
          </a:prstGeom>
        </p:spPr>
      </p:pic>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81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Für den saisonalen Ausgleich hat D genügend Speicherkapazität!</a:t>
            </a:r>
            <a:endParaRPr lang="de-DE" altLang="de-DE" sz="1400" dirty="0">
              <a:solidFill>
                <a:srgbClr val="00B050"/>
              </a:solidFill>
            </a:endParaRPr>
          </a:p>
        </p:txBody>
      </p:sp>
      <p:sp>
        <p:nvSpPr>
          <p:cNvPr id="11" name="Text Box 5">
            <a:extLst>
              <a:ext uri="{FF2B5EF4-FFF2-40B4-BE49-F238E27FC236}">
                <a16:creationId xmlns:a16="http://schemas.microsoft.com/office/drawing/2014/main" id="{4A4CF6AA-6260-9E30-F727-930C73B132FD}"/>
              </a:ext>
            </a:extLst>
          </p:cNvPr>
          <p:cNvSpPr txBox="1">
            <a:spLocks noChangeArrowheads="1"/>
          </p:cNvSpPr>
          <p:nvPr/>
        </p:nvSpPr>
        <p:spPr bwMode="auto">
          <a:xfrm>
            <a:off x="7253939" y="6018888"/>
            <a:ext cx="227498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23) Quellenliste, ISE e.V.</a:t>
            </a:r>
            <a:endParaRPr lang="en-US" altLang="de-DE" sz="1200" dirty="0"/>
          </a:p>
        </p:txBody>
      </p:sp>
      <p:grpSp>
        <p:nvGrpSpPr>
          <p:cNvPr id="3" name="Gruppieren 2">
            <a:extLst>
              <a:ext uri="{FF2B5EF4-FFF2-40B4-BE49-F238E27FC236}">
                <a16:creationId xmlns:a16="http://schemas.microsoft.com/office/drawing/2014/main" id="{8D34FBA0-AAD0-3901-F7EC-D768F5983EEE}"/>
              </a:ext>
            </a:extLst>
          </p:cNvPr>
          <p:cNvGrpSpPr/>
          <p:nvPr/>
        </p:nvGrpSpPr>
        <p:grpSpPr>
          <a:xfrm>
            <a:off x="6010603" y="1993972"/>
            <a:ext cx="3718613" cy="3231654"/>
            <a:chOff x="6010603" y="1993972"/>
            <a:chExt cx="3718613" cy="3231654"/>
          </a:xfrm>
        </p:grpSpPr>
        <p:sp>
          <p:nvSpPr>
            <p:cNvPr id="14" name="Textfeld 13">
              <a:extLst>
                <a:ext uri="{FF2B5EF4-FFF2-40B4-BE49-F238E27FC236}">
                  <a16:creationId xmlns:a16="http://schemas.microsoft.com/office/drawing/2014/main" id="{BF54CA5E-1243-42A8-BD8C-210FBFE292F5}"/>
                </a:ext>
              </a:extLst>
            </p:cNvPr>
            <p:cNvSpPr txBox="1"/>
            <p:nvPr/>
          </p:nvSpPr>
          <p:spPr>
            <a:xfrm>
              <a:off x="6010603" y="2178638"/>
              <a:ext cx="3718613" cy="3046988"/>
            </a:xfrm>
            <a:prstGeom prst="rect">
              <a:avLst/>
            </a:prstGeom>
            <a:noFill/>
          </p:spPr>
          <p:txBody>
            <a:bodyPr wrap="square">
              <a:spAutoFit/>
            </a:bodyPr>
            <a:lstStyle/>
            <a:p>
              <a:r>
                <a:rPr lang="de-DE" sz="1600" dirty="0">
                  <a:solidFill>
                    <a:srgbClr val="FF0000"/>
                  </a:solidFill>
                </a:rPr>
                <a:t>Ende 2015 befanden sich in Deutschland 51 Erdgasspeicher im Betrieb (20 Porenspeicher und 31 Kavernenspeicher).</a:t>
              </a:r>
              <a:br>
                <a:rPr lang="de-DE" sz="1600" dirty="0">
                  <a:solidFill>
                    <a:srgbClr val="FF0000"/>
                  </a:solidFill>
                </a:rPr>
              </a:br>
              <a:endParaRPr lang="de-DE" sz="1600" dirty="0">
                <a:solidFill>
                  <a:srgbClr val="FF0000"/>
                </a:solidFill>
              </a:endParaRPr>
            </a:p>
            <a:p>
              <a:r>
                <a:rPr lang="de-DE" sz="1600" dirty="0">
                  <a:solidFill>
                    <a:srgbClr val="FF0000"/>
                  </a:solidFill>
                </a:rPr>
                <a:t>Das derzeit nutzbare maximale Arbeitsgasvolumen beträgt 24,6 Milliarden m³.</a:t>
              </a:r>
            </a:p>
            <a:p>
              <a:br>
                <a:rPr lang="de-DE" sz="1600" dirty="0">
                  <a:solidFill>
                    <a:srgbClr val="FF0000"/>
                  </a:solidFill>
                </a:rPr>
              </a:br>
              <a:r>
                <a:rPr lang="de-DE" sz="1600" dirty="0">
                  <a:solidFill>
                    <a:srgbClr val="FF0000"/>
                  </a:solidFill>
                </a:rPr>
                <a:t>Das entspricht einer Speicher-kapazität von ca. 245 TWh</a:t>
              </a:r>
              <a:r>
                <a:rPr lang="de-DE" sz="1600" baseline="-25000" dirty="0">
                  <a:solidFill>
                    <a:srgbClr val="FF0000"/>
                  </a:solidFill>
                </a:rPr>
                <a:t>(Methan-Gas), </a:t>
              </a:r>
              <a:r>
                <a:rPr lang="de-DE" sz="1600" dirty="0">
                  <a:solidFill>
                    <a:srgbClr val="FF0000"/>
                  </a:solidFill>
                </a:rPr>
                <a:t>150TWh</a:t>
              </a:r>
              <a:r>
                <a:rPr lang="de-DE" sz="1600" baseline="-25000" dirty="0">
                  <a:solidFill>
                    <a:srgbClr val="FF0000"/>
                  </a:solidFill>
                </a:rPr>
                <a:t>(</a:t>
              </a:r>
              <a:r>
                <a:rPr lang="de-DE" sz="1600" baseline="-25000" dirty="0" err="1">
                  <a:solidFill>
                    <a:srgbClr val="FF0000"/>
                  </a:solidFill>
                </a:rPr>
                <a:t>el</a:t>
              </a:r>
              <a:r>
                <a:rPr lang="de-DE" sz="1600" baseline="-25000" dirty="0">
                  <a:solidFill>
                    <a:srgbClr val="FF0000"/>
                  </a:solidFill>
                </a:rPr>
                <a:t>.) </a:t>
              </a:r>
              <a:r>
                <a:rPr lang="de-DE" sz="1600" dirty="0">
                  <a:solidFill>
                    <a:srgbClr val="FF0000"/>
                  </a:solidFill>
                </a:rPr>
                <a:t>bzw. 220 TWh</a:t>
              </a:r>
              <a:r>
                <a:rPr lang="de-DE" sz="1600" baseline="-25000" dirty="0">
                  <a:solidFill>
                    <a:srgbClr val="FF0000"/>
                  </a:solidFill>
                </a:rPr>
                <a:t>(</a:t>
              </a:r>
              <a:r>
                <a:rPr lang="de-DE" sz="1600" baseline="-25000" dirty="0" err="1">
                  <a:solidFill>
                    <a:srgbClr val="FF0000"/>
                  </a:solidFill>
                </a:rPr>
                <a:t>KWK</a:t>
              </a:r>
              <a:r>
                <a:rPr lang="de-DE" sz="1600" baseline="-25000" err="1">
                  <a:solidFill>
                    <a:srgbClr val="FF0000"/>
                  </a:solidFill>
                </a:rPr>
                <a:t>:</a:t>
              </a:r>
              <a:r>
                <a:rPr lang="de-DE" sz="1600" baseline="-25000">
                  <a:solidFill>
                    <a:srgbClr val="FF0000"/>
                  </a:solidFill>
                </a:rPr>
                <a:t>el.+</a:t>
              </a:r>
              <a:r>
                <a:rPr lang="de-DE" sz="1600" baseline="-25000" dirty="0" err="1">
                  <a:solidFill>
                    <a:srgbClr val="FF0000"/>
                  </a:solidFill>
                </a:rPr>
                <a:t>th</a:t>
              </a:r>
              <a:r>
                <a:rPr lang="de-DE" sz="1600" baseline="-25000" dirty="0">
                  <a:solidFill>
                    <a:srgbClr val="FF0000"/>
                  </a:solidFill>
                </a:rPr>
                <a:t>.) </a:t>
              </a:r>
            </a:p>
          </p:txBody>
        </p:sp>
        <p:sp>
          <p:nvSpPr>
            <p:cNvPr id="2" name="Text Box 5">
              <a:extLst>
                <a:ext uri="{FF2B5EF4-FFF2-40B4-BE49-F238E27FC236}">
                  <a16:creationId xmlns:a16="http://schemas.microsoft.com/office/drawing/2014/main" id="{DE22EEFC-39D4-D0A7-ABC7-F167AE4E26D0}"/>
                </a:ext>
              </a:extLst>
            </p:cNvPr>
            <p:cNvSpPr txBox="1">
              <a:spLocks noChangeArrowheads="1"/>
            </p:cNvSpPr>
            <p:nvPr/>
          </p:nvSpPr>
          <p:spPr bwMode="auto">
            <a:xfrm>
              <a:off x="8494648" y="1993972"/>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23)</a:t>
              </a:r>
              <a:endParaRPr lang="en-US" altLang="de-DE" sz="1200" dirty="0"/>
            </a:p>
          </p:txBody>
        </p:sp>
      </p:grpSp>
    </p:spTree>
    <p:extLst>
      <p:ext uri="{BB962C8B-B14F-4D97-AF65-F5344CB8AC3E}">
        <p14:creationId xmlns:p14="http://schemas.microsoft.com/office/powerpoint/2010/main" val="152684648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GuD</a:t>
            </a:r>
            <a:r>
              <a:rPr lang="de-DE" altLang="de-DE" sz="1800" dirty="0">
                <a:solidFill>
                  <a:srgbClr val="00B050"/>
                </a:solidFill>
              </a:rPr>
              <a:t>-Kraftwerk mit KWK kommt vorzugsweise bei Großstädten im Winter zum Einsatz! </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018573" y="20395"/>
            <a:ext cx="88874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(5):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10" name="AutoShape 4">
            <a:extLst>
              <a:ext uri="{FF2B5EF4-FFF2-40B4-BE49-F238E27FC236}">
                <a16:creationId xmlns:a16="http://schemas.microsoft.com/office/drawing/2014/main" id="{BD6B8729-6C9B-44AC-9342-0C1936D599E3}"/>
              </a:ext>
            </a:extLst>
          </p:cNvPr>
          <p:cNvSpPr>
            <a:spLocks noChangeArrowheads="1"/>
          </p:cNvSpPr>
          <p:nvPr/>
        </p:nvSpPr>
        <p:spPr bwMode="auto">
          <a:xfrm>
            <a:off x="8648961" y="2576667"/>
            <a:ext cx="827088" cy="625475"/>
          </a:xfrm>
          <a:prstGeom prst="rightArrow">
            <a:avLst>
              <a:gd name="adj1" fmla="val 68648"/>
              <a:gd name="adj2" fmla="val 51112"/>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3" name="Freeform 9">
            <a:extLst>
              <a:ext uri="{FF2B5EF4-FFF2-40B4-BE49-F238E27FC236}">
                <a16:creationId xmlns:a16="http://schemas.microsoft.com/office/drawing/2014/main" id="{C69303FF-42E7-45B6-BAD9-51DC27830371}"/>
              </a:ext>
            </a:extLst>
          </p:cNvPr>
          <p:cNvSpPr>
            <a:spLocks/>
          </p:cNvSpPr>
          <p:nvPr/>
        </p:nvSpPr>
        <p:spPr bwMode="auto">
          <a:xfrm>
            <a:off x="6008949" y="1641629"/>
            <a:ext cx="822325" cy="1490663"/>
          </a:xfrm>
          <a:custGeom>
            <a:avLst/>
            <a:gdLst>
              <a:gd name="T0" fmla="*/ 0 w 522"/>
              <a:gd name="T1" fmla="*/ 2147483647 h 1048"/>
              <a:gd name="T2" fmla="*/ 2147483647 w 522"/>
              <a:gd name="T3" fmla="*/ 2147483647 h 1048"/>
              <a:gd name="T4" fmla="*/ 2147483647 w 522"/>
              <a:gd name="T5" fmla="*/ 0 h 1048"/>
              <a:gd name="T6" fmla="*/ 2147483647 w 522"/>
              <a:gd name="T7" fmla="*/ 0 h 1048"/>
              <a:gd name="T8" fmla="*/ 2147483647 w 522"/>
              <a:gd name="T9" fmla="*/ 2147483647 h 1048"/>
              <a:gd name="T10" fmla="*/ 2147483647 w 522"/>
              <a:gd name="T11" fmla="*/ 2147483647 h 1048"/>
              <a:gd name="T12" fmla="*/ 2147483647 w 522"/>
              <a:gd name="T13" fmla="*/ 2147483647 h 1048"/>
              <a:gd name="T14" fmla="*/ 2147483647 w 522"/>
              <a:gd name="T15" fmla="*/ 2147483647 h 1048"/>
              <a:gd name="T16" fmla="*/ 2147483647 w 522"/>
              <a:gd name="T17" fmla="*/ 2147483647 h 1048"/>
              <a:gd name="T18" fmla="*/ 2147483647 w 522"/>
              <a:gd name="T19" fmla="*/ 2147483647 h 1048"/>
              <a:gd name="T20" fmla="*/ 2147483647 w 522"/>
              <a:gd name="T21" fmla="*/ 2147483647 h 1048"/>
              <a:gd name="T22" fmla="*/ 2147483647 w 522"/>
              <a:gd name="T23" fmla="*/ 2147483647 h 1048"/>
              <a:gd name="T24" fmla="*/ 2147483647 w 522"/>
              <a:gd name="T25" fmla="*/ 2147483647 h 1048"/>
              <a:gd name="T26" fmla="*/ 2147483647 w 522"/>
              <a:gd name="T27" fmla="*/ 2147483647 h 1048"/>
              <a:gd name="T28" fmla="*/ 0 w 522"/>
              <a:gd name="T29" fmla="*/ 2147483647 h 10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2" h="1048">
                <a:moveTo>
                  <a:pt x="0" y="726"/>
                </a:moveTo>
                <a:lnTo>
                  <a:pt x="278" y="658"/>
                </a:lnTo>
                <a:lnTo>
                  <a:pt x="278" y="0"/>
                </a:lnTo>
                <a:lnTo>
                  <a:pt x="522" y="0"/>
                </a:lnTo>
                <a:lnTo>
                  <a:pt x="522" y="890"/>
                </a:lnTo>
                <a:lnTo>
                  <a:pt x="510" y="934"/>
                </a:lnTo>
                <a:lnTo>
                  <a:pt x="482" y="972"/>
                </a:lnTo>
                <a:lnTo>
                  <a:pt x="434" y="1016"/>
                </a:lnTo>
                <a:lnTo>
                  <a:pt x="402" y="1030"/>
                </a:lnTo>
                <a:lnTo>
                  <a:pt x="360" y="1044"/>
                </a:lnTo>
                <a:lnTo>
                  <a:pt x="314" y="1048"/>
                </a:lnTo>
                <a:lnTo>
                  <a:pt x="292" y="1048"/>
                </a:lnTo>
                <a:lnTo>
                  <a:pt x="252" y="1048"/>
                </a:lnTo>
                <a:lnTo>
                  <a:pt x="2" y="982"/>
                </a:lnTo>
                <a:lnTo>
                  <a:pt x="0" y="726"/>
                </a:lnTo>
                <a:close/>
              </a:path>
            </a:pathLst>
          </a:custGeom>
          <a:gradFill rotWithShape="0">
            <a:gsLst>
              <a:gs pos="0">
                <a:srgbClr val="FFCC99"/>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reeform 10">
            <a:extLst>
              <a:ext uri="{FF2B5EF4-FFF2-40B4-BE49-F238E27FC236}">
                <a16:creationId xmlns:a16="http://schemas.microsoft.com/office/drawing/2014/main" id="{1EDF59AA-5940-468B-9337-C7229A4294BC}"/>
              </a:ext>
            </a:extLst>
          </p:cNvPr>
          <p:cNvSpPr>
            <a:spLocks/>
          </p:cNvSpPr>
          <p:nvPr/>
        </p:nvSpPr>
        <p:spPr bwMode="auto">
          <a:xfrm>
            <a:off x="4746886" y="1809904"/>
            <a:ext cx="1265238" cy="1231900"/>
          </a:xfrm>
          <a:custGeom>
            <a:avLst/>
            <a:gdLst>
              <a:gd name="T0" fmla="*/ 0 w 806"/>
              <a:gd name="T1" fmla="*/ 0 h 866"/>
              <a:gd name="T2" fmla="*/ 2147483647 w 806"/>
              <a:gd name="T3" fmla="*/ 0 h 866"/>
              <a:gd name="T4" fmla="*/ 2147483647 w 806"/>
              <a:gd name="T5" fmla="*/ 2147483647 h 866"/>
              <a:gd name="T6" fmla="*/ 2147483647 w 806"/>
              <a:gd name="T7" fmla="*/ 2147483647 h 866"/>
              <a:gd name="T8" fmla="*/ 2147483647 w 806"/>
              <a:gd name="T9" fmla="*/ 2147483647 h 866"/>
              <a:gd name="T10" fmla="*/ 2147483647 w 806"/>
              <a:gd name="T11" fmla="*/ 2147483647 h 866"/>
              <a:gd name="T12" fmla="*/ 2147483647 w 806"/>
              <a:gd name="T13" fmla="*/ 2147483647 h 866"/>
              <a:gd name="T14" fmla="*/ 2147483647 w 806"/>
              <a:gd name="T15" fmla="*/ 2147483647 h 866"/>
              <a:gd name="T16" fmla="*/ 2147483647 w 806"/>
              <a:gd name="T17" fmla="*/ 2147483647 h 866"/>
              <a:gd name="T18" fmla="*/ 2147483647 w 806"/>
              <a:gd name="T19" fmla="*/ 2147483647 h 866"/>
              <a:gd name="T20" fmla="*/ 2147483647 w 806"/>
              <a:gd name="T21" fmla="*/ 2147483647 h 866"/>
              <a:gd name="T22" fmla="*/ 2147483647 w 806"/>
              <a:gd name="T23" fmla="*/ 2147483647 h 866"/>
              <a:gd name="T24" fmla="*/ 2147483647 w 806"/>
              <a:gd name="T25" fmla="*/ 2147483647 h 866"/>
              <a:gd name="T26" fmla="*/ 2147483647 w 806"/>
              <a:gd name="T27" fmla="*/ 2147483647 h 866"/>
              <a:gd name="T28" fmla="*/ 2147483647 w 806"/>
              <a:gd name="T29" fmla="*/ 2147483647 h 866"/>
              <a:gd name="T30" fmla="*/ 2147483647 w 806"/>
              <a:gd name="T31" fmla="*/ 2147483647 h 866"/>
              <a:gd name="T32" fmla="*/ 2147483647 w 806"/>
              <a:gd name="T33" fmla="*/ 2147483647 h 866"/>
              <a:gd name="T34" fmla="*/ 2147483647 w 806"/>
              <a:gd name="T35" fmla="*/ 2147483647 h 866"/>
              <a:gd name="T36" fmla="*/ 2147483647 w 806"/>
              <a:gd name="T37" fmla="*/ 2147483647 h 866"/>
              <a:gd name="T38" fmla="*/ 2147483647 w 806"/>
              <a:gd name="T39" fmla="*/ 2147483647 h 866"/>
              <a:gd name="T40" fmla="*/ 2147483647 w 806"/>
              <a:gd name="T41" fmla="*/ 2147483647 h 866"/>
              <a:gd name="T42" fmla="*/ 2147483647 w 806"/>
              <a:gd name="T43" fmla="*/ 2147483647 h 866"/>
              <a:gd name="T44" fmla="*/ 2147483647 w 806"/>
              <a:gd name="T45" fmla="*/ 2147483647 h 866"/>
              <a:gd name="T46" fmla="*/ 2147483647 w 806"/>
              <a:gd name="T47" fmla="*/ 2147483647 h 866"/>
              <a:gd name="T48" fmla="*/ 2147483647 w 806"/>
              <a:gd name="T49" fmla="*/ 2147483647 h 866"/>
              <a:gd name="T50" fmla="*/ 2147483647 w 806"/>
              <a:gd name="T51" fmla="*/ 2147483647 h 866"/>
              <a:gd name="T52" fmla="*/ 2147483647 w 806"/>
              <a:gd name="T53" fmla="*/ 2147483647 h 866"/>
              <a:gd name="T54" fmla="*/ 2147483647 w 806"/>
              <a:gd name="T55" fmla="*/ 2147483647 h 866"/>
              <a:gd name="T56" fmla="*/ 2147483647 w 806"/>
              <a:gd name="T57" fmla="*/ 2147483647 h 866"/>
              <a:gd name="T58" fmla="*/ 0 w 806"/>
              <a:gd name="T59" fmla="*/ 2147483647 h 866"/>
              <a:gd name="T60" fmla="*/ 0 w 806"/>
              <a:gd name="T61" fmla="*/ 0 h 8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6" h="866">
                <a:moveTo>
                  <a:pt x="0" y="0"/>
                </a:moveTo>
                <a:lnTo>
                  <a:pt x="618" y="0"/>
                </a:lnTo>
                <a:lnTo>
                  <a:pt x="618" y="394"/>
                </a:lnTo>
                <a:lnTo>
                  <a:pt x="654" y="408"/>
                </a:lnTo>
                <a:lnTo>
                  <a:pt x="688" y="428"/>
                </a:lnTo>
                <a:lnTo>
                  <a:pt x="712" y="460"/>
                </a:lnTo>
                <a:lnTo>
                  <a:pt x="718" y="492"/>
                </a:lnTo>
                <a:lnTo>
                  <a:pt x="710" y="526"/>
                </a:lnTo>
                <a:lnTo>
                  <a:pt x="678" y="566"/>
                </a:lnTo>
                <a:lnTo>
                  <a:pt x="644" y="584"/>
                </a:lnTo>
                <a:lnTo>
                  <a:pt x="618" y="592"/>
                </a:lnTo>
                <a:lnTo>
                  <a:pt x="618" y="658"/>
                </a:lnTo>
                <a:lnTo>
                  <a:pt x="806" y="608"/>
                </a:lnTo>
                <a:lnTo>
                  <a:pt x="806" y="866"/>
                </a:lnTo>
                <a:lnTo>
                  <a:pt x="578" y="808"/>
                </a:lnTo>
                <a:lnTo>
                  <a:pt x="380" y="850"/>
                </a:lnTo>
                <a:lnTo>
                  <a:pt x="380" y="622"/>
                </a:lnTo>
                <a:lnTo>
                  <a:pt x="532" y="652"/>
                </a:lnTo>
                <a:lnTo>
                  <a:pt x="532" y="590"/>
                </a:lnTo>
                <a:lnTo>
                  <a:pt x="500" y="570"/>
                </a:lnTo>
                <a:lnTo>
                  <a:pt x="466" y="542"/>
                </a:lnTo>
                <a:lnTo>
                  <a:pt x="442" y="510"/>
                </a:lnTo>
                <a:lnTo>
                  <a:pt x="438" y="490"/>
                </a:lnTo>
                <a:lnTo>
                  <a:pt x="438" y="466"/>
                </a:lnTo>
                <a:lnTo>
                  <a:pt x="454" y="436"/>
                </a:lnTo>
                <a:lnTo>
                  <a:pt x="480" y="414"/>
                </a:lnTo>
                <a:lnTo>
                  <a:pt x="504" y="402"/>
                </a:lnTo>
                <a:lnTo>
                  <a:pt x="532" y="386"/>
                </a:lnTo>
                <a:lnTo>
                  <a:pt x="532" y="66"/>
                </a:lnTo>
                <a:lnTo>
                  <a:pt x="0" y="66"/>
                </a:lnTo>
                <a:lnTo>
                  <a:pt x="0" y="0"/>
                </a:lnTo>
                <a:close/>
              </a:path>
            </a:pathLst>
          </a:custGeom>
          <a:gradFill rotWithShape="0">
            <a:gsLst>
              <a:gs pos="0">
                <a:srgbClr val="FFFF00"/>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5" name="Group 11">
            <a:extLst>
              <a:ext uri="{FF2B5EF4-FFF2-40B4-BE49-F238E27FC236}">
                <a16:creationId xmlns:a16="http://schemas.microsoft.com/office/drawing/2014/main" id="{1777DCAE-FE1F-46A6-A3A8-DF75013C8400}"/>
              </a:ext>
            </a:extLst>
          </p:cNvPr>
          <p:cNvGrpSpPr>
            <a:grpSpLocks/>
          </p:cNvGrpSpPr>
          <p:nvPr/>
        </p:nvGrpSpPr>
        <p:grpSpPr bwMode="auto">
          <a:xfrm rot="10800000">
            <a:off x="5770824" y="2705254"/>
            <a:ext cx="298450" cy="304800"/>
            <a:chOff x="3415" y="2493"/>
            <a:chExt cx="182" cy="204"/>
          </a:xfrm>
        </p:grpSpPr>
        <p:sp>
          <p:nvSpPr>
            <p:cNvPr id="16" name="AutoShape 12">
              <a:extLst>
                <a:ext uri="{FF2B5EF4-FFF2-40B4-BE49-F238E27FC236}">
                  <a16:creationId xmlns:a16="http://schemas.microsoft.com/office/drawing/2014/main" id="{16735753-7409-42FB-BEBE-C148C149D149}"/>
                </a:ext>
              </a:extLst>
            </p:cNvPr>
            <p:cNvSpPr>
              <a:spLocks noChangeArrowheads="1"/>
            </p:cNvSpPr>
            <p:nvPr/>
          </p:nvSpPr>
          <p:spPr bwMode="auto">
            <a:xfrm rot="-5400000">
              <a:off x="3330" y="2578"/>
              <a:ext cx="204"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8 w 21600"/>
                <a:gd name="T13" fmla="*/ 1906 h 21600"/>
                <a:gd name="T14" fmla="*/ 19482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AutoShape 13">
              <a:extLst>
                <a:ext uri="{FF2B5EF4-FFF2-40B4-BE49-F238E27FC236}">
                  <a16:creationId xmlns:a16="http://schemas.microsoft.com/office/drawing/2014/main" id="{91AF57FC-5BC7-4CB5-BB02-90B745F447AE}"/>
                </a:ext>
              </a:extLst>
            </p:cNvPr>
            <p:cNvSpPr>
              <a:spLocks noChangeArrowheads="1"/>
            </p:cNvSpPr>
            <p:nvPr/>
          </p:nvSpPr>
          <p:spPr bwMode="auto">
            <a:xfrm rot="-5400000">
              <a:off x="3425" y="2577"/>
              <a:ext cx="170"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 w 21600"/>
                <a:gd name="T13" fmla="*/ 1906 h 21600"/>
                <a:gd name="T14" fmla="*/ 19440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8" name="AutoShape 14">
              <a:extLst>
                <a:ext uri="{FF2B5EF4-FFF2-40B4-BE49-F238E27FC236}">
                  <a16:creationId xmlns:a16="http://schemas.microsoft.com/office/drawing/2014/main" id="{9AFDA0F6-247C-4FF2-A7BE-51BB9831048A}"/>
                </a:ext>
              </a:extLst>
            </p:cNvPr>
            <p:cNvSpPr>
              <a:spLocks noChangeArrowheads="1"/>
            </p:cNvSpPr>
            <p:nvPr/>
          </p:nvSpPr>
          <p:spPr bwMode="auto">
            <a:xfrm rot="-5400000">
              <a:off x="3512" y="2578"/>
              <a:ext cx="136"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00 w 21600"/>
                <a:gd name="T13" fmla="*/ 2541 h 21600"/>
                <a:gd name="T14" fmla="*/ 18900 w 21600"/>
                <a:gd name="T15" fmla="*/ 19059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9" name="Freeform 15">
            <a:extLst>
              <a:ext uri="{FF2B5EF4-FFF2-40B4-BE49-F238E27FC236}">
                <a16:creationId xmlns:a16="http://schemas.microsoft.com/office/drawing/2014/main" id="{B4455F80-DDFF-449C-9A9C-EDDBC9DD74CA}"/>
              </a:ext>
            </a:extLst>
          </p:cNvPr>
          <p:cNvSpPr>
            <a:spLocks/>
          </p:cNvSpPr>
          <p:nvPr/>
        </p:nvSpPr>
        <p:spPr bwMode="auto">
          <a:xfrm>
            <a:off x="4648461" y="2505229"/>
            <a:ext cx="700088" cy="692150"/>
          </a:xfrm>
          <a:custGeom>
            <a:avLst/>
            <a:gdLst>
              <a:gd name="T0" fmla="*/ 2147483647 w 1779"/>
              <a:gd name="T1" fmla="*/ 2147483647 h 2434"/>
              <a:gd name="T2" fmla="*/ 2147483647 w 1779"/>
              <a:gd name="T3" fmla="*/ 2147483647 h 2434"/>
              <a:gd name="T4" fmla="*/ 2147483647 w 1779"/>
              <a:gd name="T5" fmla="*/ 2147483647 h 2434"/>
              <a:gd name="T6" fmla="*/ 0 w 1779"/>
              <a:gd name="T7" fmla="*/ 2147483647 h 2434"/>
              <a:gd name="T8" fmla="*/ 0 w 1779"/>
              <a:gd name="T9" fmla="*/ 0 h 2434"/>
              <a:gd name="T10" fmla="*/ 2147483647 w 1779"/>
              <a:gd name="T11" fmla="*/ 0 h 2434"/>
              <a:gd name="T12" fmla="*/ 2147483647 w 1779"/>
              <a:gd name="T13" fmla="*/ 2147483647 h 2434"/>
              <a:gd name="T14" fmla="*/ 2147483647 w 1779"/>
              <a:gd name="T15" fmla="*/ 2147483647 h 2434"/>
              <a:gd name="T16" fmla="*/ 2147483647 w 1779"/>
              <a:gd name="T17" fmla="*/ 2147483647 h 2434"/>
              <a:gd name="T18" fmla="*/ 2147483647 w 1779"/>
              <a:gd name="T19" fmla="*/ 2147483647 h 2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79" h="2434">
                <a:moveTo>
                  <a:pt x="1779" y="1795"/>
                </a:moveTo>
                <a:lnTo>
                  <a:pt x="984" y="2011"/>
                </a:lnTo>
                <a:lnTo>
                  <a:pt x="231" y="2434"/>
                </a:lnTo>
                <a:lnTo>
                  <a:pt x="0" y="2434"/>
                </a:lnTo>
                <a:lnTo>
                  <a:pt x="0" y="0"/>
                </a:lnTo>
                <a:lnTo>
                  <a:pt x="254" y="0"/>
                </a:lnTo>
                <a:lnTo>
                  <a:pt x="1075" y="496"/>
                </a:lnTo>
                <a:lnTo>
                  <a:pt x="1779" y="665"/>
                </a:lnTo>
                <a:lnTo>
                  <a:pt x="1779" y="179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AutoShape 16">
            <a:extLst>
              <a:ext uri="{FF2B5EF4-FFF2-40B4-BE49-F238E27FC236}">
                <a16:creationId xmlns:a16="http://schemas.microsoft.com/office/drawing/2014/main" id="{EEE8A2D2-C94C-430B-B231-8022C70D83BC}"/>
              </a:ext>
            </a:extLst>
          </p:cNvPr>
          <p:cNvSpPr>
            <a:spLocks noChangeArrowheads="1"/>
          </p:cNvSpPr>
          <p:nvPr/>
        </p:nvSpPr>
        <p:spPr bwMode="auto">
          <a:xfrm rot="16200000">
            <a:off x="4838961" y="2829080"/>
            <a:ext cx="390525"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283 w 21600"/>
              <a:gd name="T13" fmla="*/ 2618 h 21600"/>
              <a:gd name="T14" fmla="*/ 19317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993" y="21600"/>
                </a:lnTo>
                <a:lnTo>
                  <a:pt x="20607"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AutoShape 17">
            <a:extLst>
              <a:ext uri="{FF2B5EF4-FFF2-40B4-BE49-F238E27FC236}">
                <a16:creationId xmlns:a16="http://schemas.microsoft.com/office/drawing/2014/main" id="{8FF43FD5-7C4D-4CBA-9CDA-DC21A6024635}"/>
              </a:ext>
            </a:extLst>
          </p:cNvPr>
          <p:cNvSpPr>
            <a:spLocks noChangeArrowheads="1"/>
          </p:cNvSpPr>
          <p:nvPr/>
        </p:nvSpPr>
        <p:spPr bwMode="auto">
          <a:xfrm rot="16200000">
            <a:off x="4982630" y="2826698"/>
            <a:ext cx="338138"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0 w 21600"/>
              <a:gd name="T13" fmla="*/ 1964 h 21600"/>
              <a:gd name="T14" fmla="*/ 1947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 name="AutoShape 18">
            <a:extLst>
              <a:ext uri="{FF2B5EF4-FFF2-40B4-BE49-F238E27FC236}">
                <a16:creationId xmlns:a16="http://schemas.microsoft.com/office/drawing/2014/main" id="{280DCA7D-7363-4459-898A-5ECF0F7B6343}"/>
              </a:ext>
            </a:extLst>
          </p:cNvPr>
          <p:cNvSpPr>
            <a:spLocks noChangeArrowheads="1"/>
          </p:cNvSpPr>
          <p:nvPr/>
        </p:nvSpPr>
        <p:spPr bwMode="auto">
          <a:xfrm rot="16200000">
            <a:off x="5120743" y="2828285"/>
            <a:ext cx="3048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8 w 21600"/>
              <a:gd name="T13" fmla="*/ 1964 h 21600"/>
              <a:gd name="T14" fmla="*/ 1946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AutoShape 19">
            <a:extLst>
              <a:ext uri="{FF2B5EF4-FFF2-40B4-BE49-F238E27FC236}">
                <a16:creationId xmlns:a16="http://schemas.microsoft.com/office/drawing/2014/main" id="{938BBF41-0BDE-4003-ADF5-39AE90C0A07F}"/>
              </a:ext>
            </a:extLst>
          </p:cNvPr>
          <p:cNvSpPr>
            <a:spLocks noChangeArrowheads="1"/>
          </p:cNvSpPr>
          <p:nvPr/>
        </p:nvSpPr>
        <p:spPr bwMode="auto">
          <a:xfrm rot="16200000">
            <a:off x="5273143" y="2826697"/>
            <a:ext cx="2540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60 w 21600"/>
              <a:gd name="T13" fmla="*/ 1964 h 21600"/>
              <a:gd name="T14" fmla="*/ 1944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AutoShape 20">
            <a:extLst>
              <a:ext uri="{FF2B5EF4-FFF2-40B4-BE49-F238E27FC236}">
                <a16:creationId xmlns:a16="http://schemas.microsoft.com/office/drawing/2014/main" id="{1DC6AC98-AF10-4351-8406-A9FC595E7CDB}"/>
              </a:ext>
            </a:extLst>
          </p:cNvPr>
          <p:cNvSpPr>
            <a:spLocks noChangeArrowheads="1"/>
          </p:cNvSpPr>
          <p:nvPr/>
        </p:nvSpPr>
        <p:spPr bwMode="auto">
          <a:xfrm rot="16200000">
            <a:off x="5414430" y="2829873"/>
            <a:ext cx="203200" cy="555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00 w 21600"/>
              <a:gd name="T13" fmla="*/ 2700 h 21600"/>
              <a:gd name="T14" fmla="*/ 18900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Freeform 21">
            <a:extLst>
              <a:ext uri="{FF2B5EF4-FFF2-40B4-BE49-F238E27FC236}">
                <a16:creationId xmlns:a16="http://schemas.microsoft.com/office/drawing/2014/main" id="{87D92878-34A1-4D8A-B311-EB5FF6A9C64B}"/>
              </a:ext>
            </a:extLst>
          </p:cNvPr>
          <p:cNvSpPr>
            <a:spLocks/>
          </p:cNvSpPr>
          <p:nvPr/>
        </p:nvSpPr>
        <p:spPr bwMode="auto">
          <a:xfrm>
            <a:off x="4748474" y="1811492"/>
            <a:ext cx="969962" cy="555625"/>
          </a:xfrm>
          <a:custGeom>
            <a:avLst/>
            <a:gdLst>
              <a:gd name="T0" fmla="*/ 0 w 2470"/>
              <a:gd name="T1" fmla="*/ 0 h 1953"/>
              <a:gd name="T2" fmla="*/ 2147483647 w 2470"/>
              <a:gd name="T3" fmla="*/ 0 h 1953"/>
              <a:gd name="T4" fmla="*/ 2147483647 w 2470"/>
              <a:gd name="T5" fmla="*/ 2147483647 h 1953"/>
              <a:gd name="T6" fmla="*/ 0 60000 65536"/>
              <a:gd name="T7" fmla="*/ 0 60000 65536"/>
              <a:gd name="T8" fmla="*/ 0 60000 65536"/>
            </a:gdLst>
            <a:ahLst/>
            <a:cxnLst>
              <a:cxn ang="T6">
                <a:pos x="T0" y="T1"/>
              </a:cxn>
              <a:cxn ang="T7">
                <a:pos x="T2" y="T3"/>
              </a:cxn>
              <a:cxn ang="T8">
                <a:pos x="T4" y="T5"/>
              </a:cxn>
            </a:cxnLst>
            <a:rect l="0" t="0" r="r" b="b"/>
            <a:pathLst>
              <a:path w="2470" h="1953">
                <a:moveTo>
                  <a:pt x="0" y="0"/>
                </a:moveTo>
                <a:lnTo>
                  <a:pt x="2470" y="0"/>
                </a:lnTo>
                <a:lnTo>
                  <a:pt x="2470" y="195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6" name="Freeform 22">
            <a:extLst>
              <a:ext uri="{FF2B5EF4-FFF2-40B4-BE49-F238E27FC236}">
                <a16:creationId xmlns:a16="http://schemas.microsoft.com/office/drawing/2014/main" id="{06F31006-8673-4996-B7CB-29863001171A}"/>
              </a:ext>
            </a:extLst>
          </p:cNvPr>
          <p:cNvSpPr>
            <a:spLocks/>
          </p:cNvSpPr>
          <p:nvPr/>
        </p:nvSpPr>
        <p:spPr bwMode="auto">
          <a:xfrm>
            <a:off x="5718436" y="2367117"/>
            <a:ext cx="157163" cy="279400"/>
          </a:xfrm>
          <a:custGeom>
            <a:avLst/>
            <a:gdLst>
              <a:gd name="T0" fmla="*/ 0 w 392"/>
              <a:gd name="T1" fmla="*/ 0 h 982"/>
              <a:gd name="T2" fmla="*/ 2147483647 w 392"/>
              <a:gd name="T3" fmla="*/ 2147483647 h 982"/>
              <a:gd name="T4" fmla="*/ 2147483647 w 392"/>
              <a:gd name="T5" fmla="*/ 2147483647 h 982"/>
              <a:gd name="T6" fmla="*/ 2147483647 w 392"/>
              <a:gd name="T7" fmla="*/ 2147483647 h 982"/>
              <a:gd name="T8" fmla="*/ 2147483647 w 392"/>
              <a:gd name="T9" fmla="*/ 2147483647 h 982"/>
              <a:gd name="T10" fmla="*/ 2147483647 w 392"/>
              <a:gd name="T11" fmla="*/ 2147483647 h 982"/>
              <a:gd name="T12" fmla="*/ 2147483647 w 392"/>
              <a:gd name="T13" fmla="*/ 2147483647 h 982"/>
              <a:gd name="T14" fmla="*/ 2147483647 w 392"/>
              <a:gd name="T15" fmla="*/ 2147483647 h 982"/>
              <a:gd name="T16" fmla="*/ 2147483647 w 392"/>
              <a:gd name="T17" fmla="*/ 2147483647 h 982"/>
              <a:gd name="T18" fmla="*/ 2147483647 w 392"/>
              <a:gd name="T19" fmla="*/ 2147483647 h 982"/>
              <a:gd name="T20" fmla="*/ 2147483647 w 392"/>
              <a:gd name="T21" fmla="*/ 2147483647 h 982"/>
              <a:gd name="T22" fmla="*/ 2147483647 w 392"/>
              <a:gd name="T23" fmla="*/ 2147483647 h 982"/>
              <a:gd name="T24" fmla="*/ 2147483647 w 392"/>
              <a:gd name="T25" fmla="*/ 2147483647 h 982"/>
              <a:gd name="T26" fmla="*/ 2147483647 w 392"/>
              <a:gd name="T27" fmla="*/ 2147483647 h 982"/>
              <a:gd name="T28" fmla="*/ 2147483647 w 392"/>
              <a:gd name="T29" fmla="*/ 2147483647 h 982"/>
              <a:gd name="T30" fmla="*/ 2147483647 w 392"/>
              <a:gd name="T31" fmla="*/ 2147483647 h 982"/>
              <a:gd name="T32" fmla="*/ 0 w 392"/>
              <a:gd name="T33" fmla="*/ 2147483647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2" h="982">
                <a:moveTo>
                  <a:pt x="0" y="0"/>
                </a:moveTo>
                <a:lnTo>
                  <a:pt x="96" y="53"/>
                </a:lnTo>
                <a:lnTo>
                  <a:pt x="183" y="106"/>
                </a:lnTo>
                <a:lnTo>
                  <a:pt x="253" y="169"/>
                </a:lnTo>
                <a:lnTo>
                  <a:pt x="306" y="233"/>
                </a:lnTo>
                <a:lnTo>
                  <a:pt x="350" y="301"/>
                </a:lnTo>
                <a:lnTo>
                  <a:pt x="376" y="375"/>
                </a:lnTo>
                <a:lnTo>
                  <a:pt x="392" y="449"/>
                </a:lnTo>
                <a:lnTo>
                  <a:pt x="392" y="517"/>
                </a:lnTo>
                <a:lnTo>
                  <a:pt x="382" y="592"/>
                </a:lnTo>
                <a:lnTo>
                  <a:pt x="360" y="661"/>
                </a:lnTo>
                <a:lnTo>
                  <a:pt x="327" y="729"/>
                </a:lnTo>
                <a:lnTo>
                  <a:pt x="279" y="793"/>
                </a:lnTo>
                <a:lnTo>
                  <a:pt x="226" y="850"/>
                </a:lnTo>
                <a:lnTo>
                  <a:pt x="161" y="903"/>
                </a:lnTo>
                <a:lnTo>
                  <a:pt x="80" y="945"/>
                </a:lnTo>
                <a:lnTo>
                  <a:pt x="0" y="98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7" name="Freeform 23">
            <a:extLst>
              <a:ext uri="{FF2B5EF4-FFF2-40B4-BE49-F238E27FC236}">
                <a16:creationId xmlns:a16="http://schemas.microsoft.com/office/drawing/2014/main" id="{78DE6FBB-FD15-49A4-A3C7-70E964DFE5CB}"/>
              </a:ext>
            </a:extLst>
          </p:cNvPr>
          <p:cNvSpPr>
            <a:spLocks/>
          </p:cNvSpPr>
          <p:nvPr/>
        </p:nvSpPr>
        <p:spPr bwMode="auto">
          <a:xfrm>
            <a:off x="5718436" y="1641629"/>
            <a:ext cx="1119188" cy="1265238"/>
          </a:xfrm>
          <a:custGeom>
            <a:avLst/>
            <a:gdLst>
              <a:gd name="T0" fmla="*/ 0 w 2842"/>
              <a:gd name="T1" fmla="*/ 2147483647 h 4451"/>
              <a:gd name="T2" fmla="*/ 0 w 2842"/>
              <a:gd name="T3" fmla="*/ 2147483647 h 4451"/>
              <a:gd name="T4" fmla="*/ 2147483647 w 2842"/>
              <a:gd name="T5" fmla="*/ 2147483647 h 4451"/>
              <a:gd name="T6" fmla="*/ 2147483647 w 2842"/>
              <a:gd name="T7" fmla="*/ 0 h 4451"/>
              <a:gd name="T8" fmla="*/ 2147483647 w 2842"/>
              <a:gd name="T9" fmla="*/ 0 h 4451"/>
              <a:gd name="T10" fmla="*/ 2147483647 w 2842"/>
              <a:gd name="T11" fmla="*/ 2147483647 h 44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2" h="4451">
                <a:moveTo>
                  <a:pt x="0" y="3537"/>
                </a:moveTo>
                <a:lnTo>
                  <a:pt x="0" y="3870"/>
                </a:lnTo>
                <a:lnTo>
                  <a:pt x="1858" y="3289"/>
                </a:lnTo>
                <a:lnTo>
                  <a:pt x="1858" y="0"/>
                </a:lnTo>
                <a:lnTo>
                  <a:pt x="2842" y="0"/>
                </a:lnTo>
                <a:lnTo>
                  <a:pt x="2842" y="445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FF0000"/>
              </a:solidFill>
            </a:endParaRPr>
          </a:p>
        </p:txBody>
      </p:sp>
      <p:sp>
        <p:nvSpPr>
          <p:cNvPr id="28" name="Freeform 24">
            <a:extLst>
              <a:ext uri="{FF2B5EF4-FFF2-40B4-BE49-F238E27FC236}">
                <a16:creationId xmlns:a16="http://schemas.microsoft.com/office/drawing/2014/main" id="{4502F441-4A93-4972-AC6B-5B5B4761CC92}"/>
              </a:ext>
            </a:extLst>
          </p:cNvPr>
          <p:cNvSpPr>
            <a:spLocks/>
          </p:cNvSpPr>
          <p:nvPr/>
        </p:nvSpPr>
        <p:spPr bwMode="auto">
          <a:xfrm>
            <a:off x="6420111" y="2906867"/>
            <a:ext cx="417513" cy="225425"/>
          </a:xfrm>
          <a:custGeom>
            <a:avLst/>
            <a:gdLst>
              <a:gd name="T0" fmla="*/ 2147483647 w 1069"/>
              <a:gd name="T1" fmla="*/ 0 h 792"/>
              <a:gd name="T2" fmla="*/ 2147483647 w 1069"/>
              <a:gd name="T3" fmla="*/ 2147483647 h 792"/>
              <a:gd name="T4" fmla="*/ 2147483647 w 1069"/>
              <a:gd name="T5" fmla="*/ 2147483647 h 792"/>
              <a:gd name="T6" fmla="*/ 2147483647 w 1069"/>
              <a:gd name="T7" fmla="*/ 2147483647 h 792"/>
              <a:gd name="T8" fmla="*/ 2147483647 w 1069"/>
              <a:gd name="T9" fmla="*/ 2147483647 h 792"/>
              <a:gd name="T10" fmla="*/ 2147483647 w 1069"/>
              <a:gd name="T11" fmla="*/ 2147483647 h 792"/>
              <a:gd name="T12" fmla="*/ 2147483647 w 1069"/>
              <a:gd name="T13" fmla="*/ 2147483647 h 792"/>
              <a:gd name="T14" fmla="*/ 2147483647 w 1069"/>
              <a:gd name="T15" fmla="*/ 2147483647 h 792"/>
              <a:gd name="T16" fmla="*/ 2147483647 w 1069"/>
              <a:gd name="T17" fmla="*/ 2147483647 h 792"/>
              <a:gd name="T18" fmla="*/ 2147483647 w 1069"/>
              <a:gd name="T19" fmla="*/ 2147483647 h 792"/>
              <a:gd name="T20" fmla="*/ 2147483647 w 1069"/>
              <a:gd name="T21" fmla="*/ 2147483647 h 792"/>
              <a:gd name="T22" fmla="*/ 2147483647 w 1069"/>
              <a:gd name="T23" fmla="*/ 2147483647 h 792"/>
              <a:gd name="T24" fmla="*/ 2147483647 w 1069"/>
              <a:gd name="T25" fmla="*/ 2147483647 h 792"/>
              <a:gd name="T26" fmla="*/ 2147483647 w 1069"/>
              <a:gd name="T27" fmla="*/ 2147483647 h 792"/>
              <a:gd name="T28" fmla="*/ 2147483647 w 1069"/>
              <a:gd name="T29" fmla="*/ 2147483647 h 792"/>
              <a:gd name="T30" fmla="*/ 2147483647 w 1069"/>
              <a:gd name="T31" fmla="*/ 2147483647 h 792"/>
              <a:gd name="T32" fmla="*/ 0 w 1069"/>
              <a:gd name="T33" fmla="*/ 2147483647 h 7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9" h="792">
                <a:moveTo>
                  <a:pt x="1069" y="0"/>
                </a:moveTo>
                <a:lnTo>
                  <a:pt x="1036" y="105"/>
                </a:lnTo>
                <a:lnTo>
                  <a:pt x="1004" y="201"/>
                </a:lnTo>
                <a:lnTo>
                  <a:pt x="967" y="285"/>
                </a:lnTo>
                <a:lnTo>
                  <a:pt x="923" y="364"/>
                </a:lnTo>
                <a:lnTo>
                  <a:pt x="875" y="438"/>
                </a:lnTo>
                <a:lnTo>
                  <a:pt x="822" y="507"/>
                </a:lnTo>
                <a:lnTo>
                  <a:pt x="762" y="565"/>
                </a:lnTo>
                <a:lnTo>
                  <a:pt x="698" y="618"/>
                </a:lnTo>
                <a:lnTo>
                  <a:pt x="628" y="665"/>
                </a:lnTo>
                <a:lnTo>
                  <a:pt x="553" y="702"/>
                </a:lnTo>
                <a:lnTo>
                  <a:pt x="473" y="734"/>
                </a:lnTo>
                <a:lnTo>
                  <a:pt x="392" y="761"/>
                </a:lnTo>
                <a:lnTo>
                  <a:pt x="300" y="776"/>
                </a:lnTo>
                <a:lnTo>
                  <a:pt x="203" y="787"/>
                </a:lnTo>
                <a:lnTo>
                  <a:pt x="101" y="792"/>
                </a:lnTo>
                <a:lnTo>
                  <a:pt x="0" y="78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9" name="Freeform 25">
            <a:extLst>
              <a:ext uri="{FF2B5EF4-FFF2-40B4-BE49-F238E27FC236}">
                <a16:creationId xmlns:a16="http://schemas.microsoft.com/office/drawing/2014/main" id="{A69F8487-C933-41D6-9BDC-331568B6448F}"/>
              </a:ext>
            </a:extLst>
          </p:cNvPr>
          <p:cNvSpPr>
            <a:spLocks/>
          </p:cNvSpPr>
          <p:nvPr/>
        </p:nvSpPr>
        <p:spPr bwMode="auto">
          <a:xfrm>
            <a:off x="4648461" y="2508404"/>
            <a:ext cx="1771650" cy="690563"/>
          </a:xfrm>
          <a:custGeom>
            <a:avLst/>
            <a:gdLst>
              <a:gd name="T0" fmla="*/ 2147483647 w 4497"/>
              <a:gd name="T1" fmla="*/ 2147483647 h 2429"/>
              <a:gd name="T2" fmla="*/ 2147483647 w 4497"/>
              <a:gd name="T3" fmla="*/ 2147483647 h 2429"/>
              <a:gd name="T4" fmla="*/ 2147483647 w 4497"/>
              <a:gd name="T5" fmla="*/ 2147483647 h 2429"/>
              <a:gd name="T6" fmla="*/ 2147483647 w 4497"/>
              <a:gd name="T7" fmla="*/ 2147483647 h 2429"/>
              <a:gd name="T8" fmla="*/ 0 w 4497"/>
              <a:gd name="T9" fmla="*/ 2147483647 h 2429"/>
              <a:gd name="T10" fmla="*/ 0 w 4497"/>
              <a:gd name="T11" fmla="*/ 0 h 2429"/>
              <a:gd name="T12" fmla="*/ 2147483647 w 4497"/>
              <a:gd name="T13" fmla="*/ 0 h 2429"/>
              <a:gd name="T14" fmla="*/ 2147483647 w 4497"/>
              <a:gd name="T15" fmla="*/ 2147483647 h 2429"/>
              <a:gd name="T16" fmla="*/ 2147483647 w 4497"/>
              <a:gd name="T17" fmla="*/ 2147483647 h 2429"/>
              <a:gd name="T18" fmla="*/ 2147483647 w 4497"/>
              <a:gd name="T19" fmla="*/ 2147483647 h 2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97" h="2429">
                <a:moveTo>
                  <a:pt x="4497" y="2197"/>
                </a:moveTo>
                <a:lnTo>
                  <a:pt x="2557" y="1585"/>
                </a:lnTo>
                <a:lnTo>
                  <a:pt x="984" y="2006"/>
                </a:lnTo>
                <a:lnTo>
                  <a:pt x="231" y="2429"/>
                </a:lnTo>
                <a:lnTo>
                  <a:pt x="0" y="2429"/>
                </a:lnTo>
                <a:lnTo>
                  <a:pt x="0" y="0"/>
                </a:lnTo>
                <a:lnTo>
                  <a:pt x="254" y="0"/>
                </a:lnTo>
                <a:lnTo>
                  <a:pt x="1075" y="491"/>
                </a:lnTo>
                <a:lnTo>
                  <a:pt x="2381" y="808"/>
                </a:lnTo>
                <a:lnTo>
                  <a:pt x="2381" y="49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0" name="Freeform 26">
            <a:extLst>
              <a:ext uri="{FF2B5EF4-FFF2-40B4-BE49-F238E27FC236}">
                <a16:creationId xmlns:a16="http://schemas.microsoft.com/office/drawing/2014/main" id="{9F27ADDD-AD24-40D7-9F72-58954FF38867}"/>
              </a:ext>
            </a:extLst>
          </p:cNvPr>
          <p:cNvSpPr>
            <a:spLocks/>
          </p:cNvSpPr>
          <p:nvPr/>
        </p:nvSpPr>
        <p:spPr bwMode="auto">
          <a:xfrm>
            <a:off x="5437449" y="2359179"/>
            <a:ext cx="147637" cy="287338"/>
          </a:xfrm>
          <a:custGeom>
            <a:avLst/>
            <a:gdLst>
              <a:gd name="T0" fmla="*/ 2147483647 w 377"/>
              <a:gd name="T1" fmla="*/ 2147483647 h 1018"/>
              <a:gd name="T2" fmla="*/ 2147483647 w 377"/>
              <a:gd name="T3" fmla="*/ 2147483647 h 1018"/>
              <a:gd name="T4" fmla="*/ 2147483647 w 377"/>
              <a:gd name="T5" fmla="*/ 2147483647 h 1018"/>
              <a:gd name="T6" fmla="*/ 2147483647 w 377"/>
              <a:gd name="T7" fmla="*/ 2147483647 h 1018"/>
              <a:gd name="T8" fmla="*/ 2147483647 w 377"/>
              <a:gd name="T9" fmla="*/ 2147483647 h 1018"/>
              <a:gd name="T10" fmla="*/ 2147483647 w 377"/>
              <a:gd name="T11" fmla="*/ 2147483647 h 1018"/>
              <a:gd name="T12" fmla="*/ 2147483647 w 377"/>
              <a:gd name="T13" fmla="*/ 2147483647 h 1018"/>
              <a:gd name="T14" fmla="*/ 2147483647 w 377"/>
              <a:gd name="T15" fmla="*/ 2147483647 h 1018"/>
              <a:gd name="T16" fmla="*/ 2147483647 w 377"/>
              <a:gd name="T17" fmla="*/ 2147483647 h 1018"/>
              <a:gd name="T18" fmla="*/ 0 w 377"/>
              <a:gd name="T19" fmla="*/ 2147483647 h 1018"/>
              <a:gd name="T20" fmla="*/ 2147483647 w 377"/>
              <a:gd name="T21" fmla="*/ 2147483647 h 1018"/>
              <a:gd name="T22" fmla="*/ 2147483647 w 377"/>
              <a:gd name="T23" fmla="*/ 2147483647 h 1018"/>
              <a:gd name="T24" fmla="*/ 2147483647 w 377"/>
              <a:gd name="T25" fmla="*/ 2147483647 h 1018"/>
              <a:gd name="T26" fmla="*/ 2147483647 w 377"/>
              <a:gd name="T27" fmla="*/ 2147483647 h 1018"/>
              <a:gd name="T28" fmla="*/ 2147483647 w 377"/>
              <a:gd name="T29" fmla="*/ 2147483647 h 1018"/>
              <a:gd name="T30" fmla="*/ 2147483647 w 377"/>
              <a:gd name="T31" fmla="*/ 2147483647 h 1018"/>
              <a:gd name="T32" fmla="*/ 2147483647 w 377"/>
              <a:gd name="T33" fmla="*/ 0 h 10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7" h="1018">
                <a:moveTo>
                  <a:pt x="377" y="1018"/>
                </a:moveTo>
                <a:lnTo>
                  <a:pt x="306" y="971"/>
                </a:lnTo>
                <a:lnTo>
                  <a:pt x="242" y="919"/>
                </a:lnTo>
                <a:lnTo>
                  <a:pt x="183" y="865"/>
                </a:lnTo>
                <a:lnTo>
                  <a:pt x="130" y="808"/>
                </a:lnTo>
                <a:lnTo>
                  <a:pt x="86" y="744"/>
                </a:lnTo>
                <a:lnTo>
                  <a:pt x="49" y="680"/>
                </a:lnTo>
                <a:lnTo>
                  <a:pt x="22" y="617"/>
                </a:lnTo>
                <a:lnTo>
                  <a:pt x="6" y="548"/>
                </a:lnTo>
                <a:lnTo>
                  <a:pt x="0" y="485"/>
                </a:lnTo>
                <a:lnTo>
                  <a:pt x="6" y="416"/>
                </a:lnTo>
                <a:lnTo>
                  <a:pt x="27" y="343"/>
                </a:lnTo>
                <a:lnTo>
                  <a:pt x="65" y="274"/>
                </a:lnTo>
                <a:lnTo>
                  <a:pt x="118" y="205"/>
                </a:lnTo>
                <a:lnTo>
                  <a:pt x="183" y="137"/>
                </a:lnTo>
                <a:lnTo>
                  <a:pt x="269" y="68"/>
                </a:lnTo>
                <a:lnTo>
                  <a:pt x="37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1" name="Freeform 27">
            <a:extLst>
              <a:ext uri="{FF2B5EF4-FFF2-40B4-BE49-F238E27FC236}">
                <a16:creationId xmlns:a16="http://schemas.microsoft.com/office/drawing/2014/main" id="{8150974B-FBC7-4A35-8598-1554A5498FB4}"/>
              </a:ext>
            </a:extLst>
          </p:cNvPr>
          <p:cNvSpPr>
            <a:spLocks/>
          </p:cNvSpPr>
          <p:nvPr/>
        </p:nvSpPr>
        <p:spPr bwMode="auto">
          <a:xfrm>
            <a:off x="4748474" y="1811492"/>
            <a:ext cx="836612" cy="547687"/>
          </a:xfrm>
          <a:custGeom>
            <a:avLst/>
            <a:gdLst>
              <a:gd name="T0" fmla="*/ 2147483647 w 2127"/>
              <a:gd name="T1" fmla="*/ 2147483647 h 1917"/>
              <a:gd name="T2" fmla="*/ 2147483647 w 2127"/>
              <a:gd name="T3" fmla="*/ 2147483647 h 1917"/>
              <a:gd name="T4" fmla="*/ 0 w 2127"/>
              <a:gd name="T5" fmla="*/ 2147483647 h 1917"/>
              <a:gd name="T6" fmla="*/ 0 w 2127"/>
              <a:gd name="T7" fmla="*/ 0 h 19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 h="1917">
                <a:moveTo>
                  <a:pt x="2127" y="1917"/>
                </a:moveTo>
                <a:lnTo>
                  <a:pt x="2127" y="332"/>
                </a:lnTo>
                <a:lnTo>
                  <a:pt x="0" y="332"/>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2" name="Freeform 34">
            <a:extLst>
              <a:ext uri="{FF2B5EF4-FFF2-40B4-BE49-F238E27FC236}">
                <a16:creationId xmlns:a16="http://schemas.microsoft.com/office/drawing/2014/main" id="{D7944D5F-3294-41CF-9D92-563D2F13DE58}"/>
              </a:ext>
            </a:extLst>
          </p:cNvPr>
          <p:cNvSpPr>
            <a:spLocks/>
          </p:cNvSpPr>
          <p:nvPr/>
        </p:nvSpPr>
        <p:spPr bwMode="auto">
          <a:xfrm>
            <a:off x="7369436" y="2706842"/>
            <a:ext cx="581025" cy="322262"/>
          </a:xfrm>
          <a:custGeom>
            <a:avLst/>
            <a:gdLst>
              <a:gd name="T0" fmla="*/ 0 w 1483"/>
              <a:gd name="T1" fmla="*/ 0 h 1131"/>
              <a:gd name="T2" fmla="*/ 2147483647 w 1483"/>
              <a:gd name="T3" fmla="*/ 0 h 1131"/>
              <a:gd name="T4" fmla="*/ 2147483647 w 1483"/>
              <a:gd name="T5" fmla="*/ 2147483647 h 1131"/>
              <a:gd name="T6" fmla="*/ 0 w 1483"/>
              <a:gd name="T7" fmla="*/ 2147483647 h 1131"/>
              <a:gd name="T8" fmla="*/ 0 w 1483"/>
              <a:gd name="T9" fmla="*/ 0 h 1131"/>
              <a:gd name="T10" fmla="*/ 0 w 1483"/>
              <a:gd name="T11" fmla="*/ 0 h 1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31">
                <a:moveTo>
                  <a:pt x="0" y="0"/>
                </a:moveTo>
                <a:lnTo>
                  <a:pt x="1483" y="0"/>
                </a:lnTo>
                <a:lnTo>
                  <a:pt x="1483" y="1131"/>
                </a:lnTo>
                <a:lnTo>
                  <a:pt x="0" y="1131"/>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3" name="Freeform 35">
            <a:extLst>
              <a:ext uri="{FF2B5EF4-FFF2-40B4-BE49-F238E27FC236}">
                <a16:creationId xmlns:a16="http://schemas.microsoft.com/office/drawing/2014/main" id="{49EC53B3-87BF-4DB5-9FF8-DF8AE1098999}"/>
              </a:ext>
            </a:extLst>
          </p:cNvPr>
          <p:cNvSpPr>
            <a:spLocks/>
          </p:cNvSpPr>
          <p:nvPr/>
        </p:nvSpPr>
        <p:spPr bwMode="auto">
          <a:xfrm>
            <a:off x="7521836" y="2781454"/>
            <a:ext cx="311150" cy="171450"/>
          </a:xfrm>
          <a:custGeom>
            <a:avLst/>
            <a:gdLst>
              <a:gd name="T0" fmla="*/ 0 w 790"/>
              <a:gd name="T1" fmla="*/ 0 h 603"/>
              <a:gd name="T2" fmla="*/ 2147483647 w 790"/>
              <a:gd name="T3" fmla="*/ 0 h 603"/>
              <a:gd name="T4" fmla="*/ 2147483647 w 790"/>
              <a:gd name="T5" fmla="*/ 2147483647 h 603"/>
              <a:gd name="T6" fmla="*/ 0 w 790"/>
              <a:gd name="T7" fmla="*/ 2147483647 h 603"/>
              <a:gd name="T8" fmla="*/ 0 w 790"/>
              <a:gd name="T9" fmla="*/ 0 h 603"/>
              <a:gd name="T10" fmla="*/ 0 w 790"/>
              <a:gd name="T11" fmla="*/ 0 h 6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603">
                <a:moveTo>
                  <a:pt x="0" y="0"/>
                </a:moveTo>
                <a:lnTo>
                  <a:pt x="790" y="0"/>
                </a:lnTo>
                <a:lnTo>
                  <a:pt x="790" y="603"/>
                </a:lnTo>
                <a:lnTo>
                  <a:pt x="0" y="60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4" name="Freeform 36">
            <a:extLst>
              <a:ext uri="{FF2B5EF4-FFF2-40B4-BE49-F238E27FC236}">
                <a16:creationId xmlns:a16="http://schemas.microsoft.com/office/drawing/2014/main" id="{08FB4CB6-BF0E-4DEF-AE63-DDF3CF2CABE2}"/>
              </a:ext>
            </a:extLst>
          </p:cNvPr>
          <p:cNvSpPr>
            <a:spLocks/>
          </p:cNvSpPr>
          <p:nvPr/>
        </p:nvSpPr>
        <p:spPr bwMode="auto">
          <a:xfrm>
            <a:off x="7977449" y="2721129"/>
            <a:ext cx="120650" cy="269875"/>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5" name="Freeform 37">
            <a:extLst>
              <a:ext uri="{FF2B5EF4-FFF2-40B4-BE49-F238E27FC236}">
                <a16:creationId xmlns:a16="http://schemas.microsoft.com/office/drawing/2014/main" id="{8E4A7AA0-32C5-4885-ABD5-190BACC978A8}"/>
              </a:ext>
            </a:extLst>
          </p:cNvPr>
          <p:cNvSpPr>
            <a:spLocks/>
          </p:cNvSpPr>
          <p:nvPr/>
        </p:nvSpPr>
        <p:spPr bwMode="auto">
          <a:xfrm>
            <a:off x="7444049" y="2708429"/>
            <a:ext cx="444500" cy="39688"/>
          </a:xfrm>
          <a:custGeom>
            <a:avLst/>
            <a:gdLst>
              <a:gd name="T0" fmla="*/ 0 w 1128"/>
              <a:gd name="T1" fmla="*/ 0 h 142"/>
              <a:gd name="T2" fmla="*/ 2147483647 w 1128"/>
              <a:gd name="T3" fmla="*/ 0 h 142"/>
              <a:gd name="T4" fmla="*/ 2147483647 w 1128"/>
              <a:gd name="T5" fmla="*/ 2147483647 h 142"/>
              <a:gd name="T6" fmla="*/ 0 w 1128"/>
              <a:gd name="T7" fmla="*/ 2147483647 h 142"/>
              <a:gd name="T8" fmla="*/ 0 w 1128"/>
              <a:gd name="T9" fmla="*/ 0 h 142"/>
              <a:gd name="T10" fmla="*/ 0 w 1128"/>
              <a:gd name="T11" fmla="*/ 0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2">
                <a:moveTo>
                  <a:pt x="0" y="0"/>
                </a:moveTo>
                <a:lnTo>
                  <a:pt x="1128" y="0"/>
                </a:lnTo>
                <a:lnTo>
                  <a:pt x="1128" y="142"/>
                </a:lnTo>
                <a:lnTo>
                  <a:pt x="0" y="142"/>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6" name="Freeform 38">
            <a:extLst>
              <a:ext uri="{FF2B5EF4-FFF2-40B4-BE49-F238E27FC236}">
                <a16:creationId xmlns:a16="http://schemas.microsoft.com/office/drawing/2014/main" id="{0CC20C76-7839-47E4-A233-928FE0C3D0B3}"/>
              </a:ext>
            </a:extLst>
          </p:cNvPr>
          <p:cNvSpPr>
            <a:spLocks/>
          </p:cNvSpPr>
          <p:nvPr/>
        </p:nvSpPr>
        <p:spPr bwMode="auto">
          <a:xfrm>
            <a:off x="7444049" y="3029104"/>
            <a:ext cx="444500" cy="36513"/>
          </a:xfrm>
          <a:custGeom>
            <a:avLst/>
            <a:gdLst>
              <a:gd name="T0" fmla="*/ 0 w 1128"/>
              <a:gd name="T1" fmla="*/ 0 h 137"/>
              <a:gd name="T2" fmla="*/ 2147483647 w 1128"/>
              <a:gd name="T3" fmla="*/ 0 h 137"/>
              <a:gd name="T4" fmla="*/ 2147483647 w 1128"/>
              <a:gd name="T5" fmla="*/ 2147483647 h 137"/>
              <a:gd name="T6" fmla="*/ 0 w 1128"/>
              <a:gd name="T7" fmla="*/ 2147483647 h 137"/>
              <a:gd name="T8" fmla="*/ 0 w 1128"/>
              <a:gd name="T9" fmla="*/ 0 h 137"/>
              <a:gd name="T10" fmla="*/ 0 w 1128"/>
              <a:gd name="T11" fmla="*/ 0 h 1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37">
                <a:moveTo>
                  <a:pt x="0" y="0"/>
                </a:moveTo>
                <a:lnTo>
                  <a:pt x="1128" y="0"/>
                </a:lnTo>
                <a:lnTo>
                  <a:pt x="1128" y="137"/>
                </a:lnTo>
                <a:lnTo>
                  <a:pt x="0" y="137"/>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7" name="Freeform 39">
            <a:extLst>
              <a:ext uri="{FF2B5EF4-FFF2-40B4-BE49-F238E27FC236}">
                <a16:creationId xmlns:a16="http://schemas.microsoft.com/office/drawing/2014/main" id="{BA18E9FE-20AE-4209-BB2D-5A3B783194D2}"/>
              </a:ext>
            </a:extLst>
          </p:cNvPr>
          <p:cNvSpPr>
            <a:spLocks/>
          </p:cNvSpPr>
          <p:nvPr/>
        </p:nvSpPr>
        <p:spPr bwMode="auto">
          <a:xfrm>
            <a:off x="7444049" y="2987829"/>
            <a:ext cx="444500" cy="4127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8" name="Text Box 54">
            <a:extLst>
              <a:ext uri="{FF2B5EF4-FFF2-40B4-BE49-F238E27FC236}">
                <a16:creationId xmlns:a16="http://schemas.microsoft.com/office/drawing/2014/main" id="{63521ACB-D0C6-4985-B000-681EB4410190}"/>
              </a:ext>
            </a:extLst>
          </p:cNvPr>
          <p:cNvSpPr txBox="1">
            <a:spLocks noChangeArrowheads="1"/>
          </p:cNvSpPr>
          <p:nvPr/>
        </p:nvSpPr>
        <p:spPr bwMode="auto">
          <a:xfrm>
            <a:off x="7377374" y="3032279"/>
            <a:ext cx="7874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39" name="Text Box 59">
            <a:extLst>
              <a:ext uri="{FF2B5EF4-FFF2-40B4-BE49-F238E27FC236}">
                <a16:creationId xmlns:a16="http://schemas.microsoft.com/office/drawing/2014/main" id="{B6E73992-577E-4568-9B37-33CC63379FC0}"/>
              </a:ext>
            </a:extLst>
          </p:cNvPr>
          <p:cNvSpPr txBox="1">
            <a:spLocks noChangeArrowheads="1"/>
          </p:cNvSpPr>
          <p:nvPr/>
        </p:nvSpPr>
        <p:spPr bwMode="auto">
          <a:xfrm>
            <a:off x="5770824" y="3084667"/>
            <a:ext cx="782637"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Gasturbine</a:t>
            </a:r>
          </a:p>
        </p:txBody>
      </p:sp>
      <p:sp>
        <p:nvSpPr>
          <p:cNvPr id="40" name="Text Box 61">
            <a:extLst>
              <a:ext uri="{FF2B5EF4-FFF2-40B4-BE49-F238E27FC236}">
                <a16:creationId xmlns:a16="http://schemas.microsoft.com/office/drawing/2014/main" id="{2072C3A3-CF3F-4AD3-8A9F-F528C4A553B0}"/>
              </a:ext>
            </a:extLst>
          </p:cNvPr>
          <p:cNvSpPr txBox="1">
            <a:spLocks noChangeArrowheads="1"/>
          </p:cNvSpPr>
          <p:nvPr/>
        </p:nvSpPr>
        <p:spPr bwMode="auto">
          <a:xfrm>
            <a:off x="4916749" y="2098829"/>
            <a:ext cx="61753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Brenn</a:t>
            </a:r>
            <a:r>
              <a:rPr lang="en-US" altLang="de-DE" sz="1000" dirty="0"/>
              <a:t>-</a:t>
            </a:r>
            <a:br>
              <a:rPr lang="en-US" altLang="de-DE" sz="1000" dirty="0"/>
            </a:br>
            <a:r>
              <a:rPr lang="en-US" altLang="de-DE" sz="1000" dirty="0" err="1"/>
              <a:t>kammer</a:t>
            </a:r>
            <a:endParaRPr lang="en-US" altLang="de-DE" sz="1000" dirty="0"/>
          </a:p>
        </p:txBody>
      </p:sp>
      <p:grpSp>
        <p:nvGrpSpPr>
          <p:cNvPr id="41" name="Group 70">
            <a:extLst>
              <a:ext uri="{FF2B5EF4-FFF2-40B4-BE49-F238E27FC236}">
                <a16:creationId xmlns:a16="http://schemas.microsoft.com/office/drawing/2014/main" id="{C5203E94-4703-45C6-A196-74FD565D8348}"/>
              </a:ext>
            </a:extLst>
          </p:cNvPr>
          <p:cNvGrpSpPr>
            <a:grpSpLocks/>
          </p:cNvGrpSpPr>
          <p:nvPr/>
        </p:nvGrpSpPr>
        <p:grpSpPr bwMode="auto">
          <a:xfrm>
            <a:off x="8147311" y="2762404"/>
            <a:ext cx="390525" cy="193675"/>
            <a:chOff x="4822" y="3192"/>
            <a:chExt cx="236" cy="97"/>
          </a:xfrm>
        </p:grpSpPr>
        <p:sp>
          <p:nvSpPr>
            <p:cNvPr id="42" name="Line 71">
              <a:extLst>
                <a:ext uri="{FF2B5EF4-FFF2-40B4-BE49-F238E27FC236}">
                  <a16:creationId xmlns:a16="http://schemas.microsoft.com/office/drawing/2014/main" id="{7837B886-FF51-41A5-92AD-2A1E0D36323D}"/>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 name="Line 72">
              <a:extLst>
                <a:ext uri="{FF2B5EF4-FFF2-40B4-BE49-F238E27FC236}">
                  <a16:creationId xmlns:a16="http://schemas.microsoft.com/office/drawing/2014/main" id="{F79E297E-D07C-4C75-BEC5-A76B29208AC7}"/>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 name="Line 73">
              <a:extLst>
                <a:ext uri="{FF2B5EF4-FFF2-40B4-BE49-F238E27FC236}">
                  <a16:creationId xmlns:a16="http://schemas.microsoft.com/office/drawing/2014/main" id="{5A8237B6-F2B6-4F41-9E88-76232933119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5" name="Freeform 74">
              <a:extLst>
                <a:ext uri="{FF2B5EF4-FFF2-40B4-BE49-F238E27FC236}">
                  <a16:creationId xmlns:a16="http://schemas.microsoft.com/office/drawing/2014/main" id="{75E9EDA8-7FDD-4560-84FE-81787F4E33E2}"/>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6" name="Freeform 75">
              <a:extLst>
                <a:ext uri="{FF2B5EF4-FFF2-40B4-BE49-F238E27FC236}">
                  <a16:creationId xmlns:a16="http://schemas.microsoft.com/office/drawing/2014/main" id="{57C864A6-AE22-4AD3-B0F6-FE9CF34FFAC5}"/>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Freeform 76">
              <a:extLst>
                <a:ext uri="{FF2B5EF4-FFF2-40B4-BE49-F238E27FC236}">
                  <a16:creationId xmlns:a16="http://schemas.microsoft.com/office/drawing/2014/main" id="{9C47334B-2D54-47A0-B4DA-245ABCE81F14}"/>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 name="Freeform 77">
              <a:extLst>
                <a:ext uri="{FF2B5EF4-FFF2-40B4-BE49-F238E27FC236}">
                  <a16:creationId xmlns:a16="http://schemas.microsoft.com/office/drawing/2014/main" id="{E4808901-66E8-41EF-A5E0-085DADD13E28}"/>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49" name="Line 79">
            <a:extLst>
              <a:ext uri="{FF2B5EF4-FFF2-40B4-BE49-F238E27FC236}">
                <a16:creationId xmlns:a16="http://schemas.microsoft.com/office/drawing/2014/main" id="{BF9435BD-2194-4149-BCD0-C9BB13CE5292}"/>
              </a:ext>
            </a:extLst>
          </p:cNvPr>
          <p:cNvSpPr>
            <a:spLocks noChangeShapeType="1"/>
          </p:cNvSpPr>
          <p:nvPr/>
        </p:nvSpPr>
        <p:spPr bwMode="auto">
          <a:xfrm>
            <a:off x="6648711" y="1657504"/>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0" name="Line 81">
            <a:extLst>
              <a:ext uri="{FF2B5EF4-FFF2-40B4-BE49-F238E27FC236}">
                <a16:creationId xmlns:a16="http://schemas.microsoft.com/office/drawing/2014/main" id="{F181E129-F1A1-4628-B12B-EA7992492CD6}"/>
              </a:ext>
            </a:extLst>
          </p:cNvPr>
          <p:cNvSpPr>
            <a:spLocks noChangeShapeType="1"/>
          </p:cNvSpPr>
          <p:nvPr/>
        </p:nvSpPr>
        <p:spPr bwMode="auto">
          <a:xfrm flipV="1">
            <a:off x="5651761" y="1944842"/>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Line 82">
            <a:extLst>
              <a:ext uri="{FF2B5EF4-FFF2-40B4-BE49-F238E27FC236}">
                <a16:creationId xmlns:a16="http://schemas.microsoft.com/office/drawing/2014/main" id="{9C401522-CBBE-4087-875B-5736289752A3}"/>
              </a:ext>
            </a:extLst>
          </p:cNvPr>
          <p:cNvSpPr>
            <a:spLocks noChangeShapeType="1"/>
          </p:cNvSpPr>
          <p:nvPr/>
        </p:nvSpPr>
        <p:spPr bwMode="auto">
          <a:xfrm rot="5400000">
            <a:off x="5130268" y="1747198"/>
            <a:ext cx="0" cy="21748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Line 83">
            <a:extLst>
              <a:ext uri="{FF2B5EF4-FFF2-40B4-BE49-F238E27FC236}">
                <a16:creationId xmlns:a16="http://schemas.microsoft.com/office/drawing/2014/main" id="{F07775F4-1746-41A8-87D1-09F7FA3B1BEC}"/>
              </a:ext>
            </a:extLst>
          </p:cNvPr>
          <p:cNvSpPr>
            <a:spLocks noChangeShapeType="1"/>
          </p:cNvSpPr>
          <p:nvPr/>
        </p:nvSpPr>
        <p:spPr bwMode="auto">
          <a:xfrm rot="5400000">
            <a:off x="6464562" y="263857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 name="Line 84">
            <a:extLst>
              <a:ext uri="{FF2B5EF4-FFF2-40B4-BE49-F238E27FC236}">
                <a16:creationId xmlns:a16="http://schemas.microsoft.com/office/drawing/2014/main" id="{41E02864-D340-43DB-9721-BD0A20B3E4C0}"/>
              </a:ext>
            </a:extLst>
          </p:cNvPr>
          <p:cNvSpPr>
            <a:spLocks noChangeShapeType="1"/>
          </p:cNvSpPr>
          <p:nvPr/>
        </p:nvSpPr>
        <p:spPr bwMode="auto">
          <a:xfrm rot="5400000">
            <a:off x="6464562" y="284812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Freeform 85">
            <a:extLst>
              <a:ext uri="{FF2B5EF4-FFF2-40B4-BE49-F238E27FC236}">
                <a16:creationId xmlns:a16="http://schemas.microsoft.com/office/drawing/2014/main" id="{26238251-03F7-4D10-A10A-44B67B5E770F}"/>
              </a:ext>
            </a:extLst>
          </p:cNvPr>
          <p:cNvSpPr>
            <a:spLocks/>
          </p:cNvSpPr>
          <p:nvPr/>
        </p:nvSpPr>
        <p:spPr bwMode="auto">
          <a:xfrm>
            <a:off x="4904049" y="2835429"/>
            <a:ext cx="3046412" cy="42863"/>
          </a:xfrm>
          <a:custGeom>
            <a:avLst/>
            <a:gdLst>
              <a:gd name="T0" fmla="*/ 0 w 1844"/>
              <a:gd name="T1" fmla="*/ 2147483647 h 28"/>
              <a:gd name="T2" fmla="*/ 2147483647 w 1844"/>
              <a:gd name="T3" fmla="*/ 0 h 28"/>
              <a:gd name="T4" fmla="*/ 2147483647 w 1844"/>
              <a:gd name="T5" fmla="*/ 2147483647 h 28"/>
              <a:gd name="T6" fmla="*/ 0 w 1844"/>
              <a:gd name="T7" fmla="*/ 2147483647 h 28"/>
              <a:gd name="T8" fmla="*/ 0 w 1844"/>
              <a:gd name="T9" fmla="*/ 2147483647 h 28"/>
              <a:gd name="T10" fmla="*/ 0 w 184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44" h="28">
                <a:moveTo>
                  <a:pt x="0" y="1"/>
                </a:moveTo>
                <a:lnTo>
                  <a:pt x="1844" y="0"/>
                </a:lnTo>
                <a:lnTo>
                  <a:pt x="1844" y="28"/>
                </a:lnTo>
                <a:lnTo>
                  <a:pt x="0" y="28"/>
                </a:lnTo>
                <a:lnTo>
                  <a:pt x="0" y="1"/>
                </a:lnTo>
                <a:close/>
              </a:path>
            </a:pathLst>
          </a:custGeom>
          <a:solidFill>
            <a:srgbClr val="CBCBCB"/>
          </a:solidFill>
          <a:ln w="7938">
            <a:solidFill>
              <a:srgbClr val="000000"/>
            </a:solidFill>
            <a:prstDash val="solid"/>
            <a:round/>
            <a:headEnd/>
            <a:tailEnd/>
          </a:ln>
        </p:spPr>
        <p:txBody>
          <a:bodyPr/>
          <a:lstStyle/>
          <a:p>
            <a:endParaRPr lang="de-DE"/>
          </a:p>
        </p:txBody>
      </p:sp>
      <p:sp>
        <p:nvSpPr>
          <p:cNvPr id="55" name="AutoShape 97">
            <a:extLst>
              <a:ext uri="{FF2B5EF4-FFF2-40B4-BE49-F238E27FC236}">
                <a16:creationId xmlns:a16="http://schemas.microsoft.com/office/drawing/2014/main" id="{D47A071B-389C-4271-A12D-972999AA575F}"/>
              </a:ext>
            </a:extLst>
          </p:cNvPr>
          <p:cNvSpPr>
            <a:spLocks noChangeArrowheads="1"/>
          </p:cNvSpPr>
          <p:nvPr/>
        </p:nvSpPr>
        <p:spPr bwMode="auto">
          <a:xfrm>
            <a:off x="2765686" y="2532217"/>
            <a:ext cx="963613" cy="625475"/>
          </a:xfrm>
          <a:prstGeom prst="rightArrow">
            <a:avLst>
              <a:gd name="adj1" fmla="val 68648"/>
              <a:gd name="adj2" fmla="val 59549"/>
            </a:avLst>
          </a:prstGeom>
          <a:solidFill>
            <a:schemeClr val="folHlink"/>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6" name="AutoShape 98">
            <a:extLst>
              <a:ext uri="{FF2B5EF4-FFF2-40B4-BE49-F238E27FC236}">
                <a16:creationId xmlns:a16="http://schemas.microsoft.com/office/drawing/2014/main" id="{076023E3-407B-4493-9A51-B85E8BA9C26B}"/>
              </a:ext>
            </a:extLst>
          </p:cNvPr>
          <p:cNvSpPr>
            <a:spLocks noChangeArrowheads="1"/>
          </p:cNvSpPr>
          <p:nvPr/>
        </p:nvSpPr>
        <p:spPr bwMode="auto">
          <a:xfrm>
            <a:off x="2737111" y="1549554"/>
            <a:ext cx="992188" cy="625475"/>
          </a:xfrm>
          <a:prstGeom prst="rightArrow">
            <a:avLst>
              <a:gd name="adj1" fmla="val 68648"/>
              <a:gd name="adj2" fmla="val 61315"/>
            </a:avLst>
          </a:prstGeom>
          <a:solidFill>
            <a:srgbClr val="FF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7" name="Text Box 99">
            <a:extLst>
              <a:ext uri="{FF2B5EF4-FFF2-40B4-BE49-F238E27FC236}">
                <a16:creationId xmlns:a16="http://schemas.microsoft.com/office/drawing/2014/main" id="{A4B7F258-3236-4E76-8AA9-09D3A9E30B53}"/>
              </a:ext>
            </a:extLst>
          </p:cNvPr>
          <p:cNvSpPr txBox="1">
            <a:spLocks noChangeArrowheads="1"/>
          </p:cNvSpPr>
          <p:nvPr/>
        </p:nvSpPr>
        <p:spPr bwMode="auto">
          <a:xfrm>
            <a:off x="2690547" y="1744817"/>
            <a:ext cx="761380" cy="21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Methan</a:t>
            </a:r>
            <a:r>
              <a:rPr lang="en-US" altLang="de-DE" sz="1000" dirty="0"/>
              <a:t>/H</a:t>
            </a:r>
            <a:r>
              <a:rPr lang="en-US" altLang="de-DE" sz="1000" baseline="-25000" dirty="0"/>
              <a:t>2</a:t>
            </a:r>
          </a:p>
        </p:txBody>
      </p:sp>
      <p:sp>
        <p:nvSpPr>
          <p:cNvPr id="58" name="Text Box 100">
            <a:extLst>
              <a:ext uri="{FF2B5EF4-FFF2-40B4-BE49-F238E27FC236}">
                <a16:creationId xmlns:a16="http://schemas.microsoft.com/office/drawing/2014/main" id="{27A379AE-2A75-4AFC-9D8D-86CB9FFD94F7}"/>
              </a:ext>
            </a:extLst>
          </p:cNvPr>
          <p:cNvSpPr txBox="1">
            <a:spLocks noChangeArrowheads="1"/>
          </p:cNvSpPr>
          <p:nvPr/>
        </p:nvSpPr>
        <p:spPr bwMode="auto">
          <a:xfrm>
            <a:off x="2897449" y="2740179"/>
            <a:ext cx="4587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b="1">
                <a:solidFill>
                  <a:schemeClr val="bg1"/>
                </a:solidFill>
              </a:rPr>
              <a:t>Luft</a:t>
            </a:r>
          </a:p>
        </p:txBody>
      </p:sp>
      <p:sp>
        <p:nvSpPr>
          <p:cNvPr id="59" name="AutoShape 101">
            <a:extLst>
              <a:ext uri="{FF2B5EF4-FFF2-40B4-BE49-F238E27FC236}">
                <a16:creationId xmlns:a16="http://schemas.microsoft.com/office/drawing/2014/main" id="{A1D57912-BC41-4AD5-8B3B-2C34F5418C9F}"/>
              </a:ext>
            </a:extLst>
          </p:cNvPr>
          <p:cNvSpPr>
            <a:spLocks noChangeArrowheads="1"/>
          </p:cNvSpPr>
          <p:nvPr/>
        </p:nvSpPr>
        <p:spPr bwMode="auto">
          <a:xfrm rot="16200000">
            <a:off x="6260568" y="775648"/>
            <a:ext cx="749300" cy="827087"/>
          </a:xfrm>
          <a:prstGeom prst="rightArrow">
            <a:avLst>
              <a:gd name="adj1" fmla="val 68648"/>
              <a:gd name="adj2" fmla="val 41866"/>
            </a:avLst>
          </a:prstGeom>
          <a:solidFill>
            <a:srgbClr val="FFCC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60" name="Text Box 102">
            <a:extLst>
              <a:ext uri="{FF2B5EF4-FFF2-40B4-BE49-F238E27FC236}">
                <a16:creationId xmlns:a16="http://schemas.microsoft.com/office/drawing/2014/main" id="{E76E7309-361C-465B-8E0B-C7533F7ECEDF}"/>
              </a:ext>
            </a:extLst>
          </p:cNvPr>
          <p:cNvSpPr txBox="1">
            <a:spLocks noChangeArrowheads="1"/>
          </p:cNvSpPr>
          <p:nvPr/>
        </p:nvSpPr>
        <p:spPr bwMode="auto">
          <a:xfrm>
            <a:off x="6369311" y="952654"/>
            <a:ext cx="5715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gn="ctr">
              <a:lnSpc>
                <a:spcPct val="90000"/>
              </a:lnSpc>
              <a:buFontTx/>
              <a:buNone/>
            </a:pPr>
            <a:r>
              <a:rPr lang="en-US" altLang="de-DE" sz="1000"/>
              <a:t>Rauch-</a:t>
            </a:r>
          </a:p>
          <a:p>
            <a:pPr algn="ctr">
              <a:lnSpc>
                <a:spcPct val="90000"/>
              </a:lnSpc>
              <a:buFontTx/>
              <a:buNone/>
            </a:pPr>
            <a:r>
              <a:rPr lang="en-US" altLang="de-DE" sz="1000"/>
              <a:t>gas</a:t>
            </a:r>
          </a:p>
        </p:txBody>
      </p:sp>
      <p:sp>
        <p:nvSpPr>
          <p:cNvPr id="61" name="Text Box 105">
            <a:extLst>
              <a:ext uri="{FF2B5EF4-FFF2-40B4-BE49-F238E27FC236}">
                <a16:creationId xmlns:a16="http://schemas.microsoft.com/office/drawing/2014/main" id="{A34120B0-E460-4BB4-9DA5-888D51706FA3}"/>
              </a:ext>
            </a:extLst>
          </p:cNvPr>
          <p:cNvSpPr txBox="1">
            <a:spLocks noChangeArrowheads="1"/>
          </p:cNvSpPr>
          <p:nvPr/>
        </p:nvSpPr>
        <p:spPr bwMode="auto">
          <a:xfrm>
            <a:off x="8621974" y="2768754"/>
            <a:ext cx="80803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62" name="Freeform 106">
            <a:extLst>
              <a:ext uri="{FF2B5EF4-FFF2-40B4-BE49-F238E27FC236}">
                <a16:creationId xmlns:a16="http://schemas.microsoft.com/office/drawing/2014/main" id="{6071A46F-3E56-466F-9AB0-471204FBCDCD}"/>
              </a:ext>
            </a:extLst>
          </p:cNvPr>
          <p:cNvSpPr>
            <a:spLocks/>
          </p:cNvSpPr>
          <p:nvPr/>
        </p:nvSpPr>
        <p:spPr bwMode="auto">
          <a:xfrm>
            <a:off x="5516824" y="2513167"/>
            <a:ext cx="204787" cy="300037"/>
          </a:xfrm>
          <a:custGeom>
            <a:avLst/>
            <a:gdLst>
              <a:gd name="T0" fmla="*/ 2147483647 w 125"/>
              <a:gd name="T1" fmla="*/ 2147483647 h 201"/>
              <a:gd name="T2" fmla="*/ 2147483647 w 125"/>
              <a:gd name="T3" fmla="*/ 2147483647 h 201"/>
              <a:gd name="T4" fmla="*/ 2147483647 w 125"/>
              <a:gd name="T5" fmla="*/ 2147483647 h 201"/>
              <a:gd name="T6" fmla="*/ 2147483647 w 125"/>
              <a:gd name="T7" fmla="*/ 2147483647 h 201"/>
              <a:gd name="T8" fmla="*/ 2147483647 w 125"/>
              <a:gd name="T9" fmla="*/ 2147483647 h 201"/>
              <a:gd name="T10" fmla="*/ 0 w 125"/>
              <a:gd name="T11" fmla="*/ 0 h 201"/>
              <a:gd name="T12" fmla="*/ 2147483647 w 125"/>
              <a:gd name="T13" fmla="*/ 0 h 201"/>
              <a:gd name="T14" fmla="*/ 2147483647 w 125"/>
              <a:gd name="T15" fmla="*/ 2147483647 h 201"/>
              <a:gd name="T16" fmla="*/ 2147483647 w 125"/>
              <a:gd name="T17" fmla="*/ 2147483647 h 201"/>
              <a:gd name="T18" fmla="*/ 2147483647 w 125"/>
              <a:gd name="T19" fmla="*/ 2147483647 h 201"/>
              <a:gd name="T20" fmla="*/ 2147483647 w 125"/>
              <a:gd name="T21" fmla="*/ 2147483647 h 201"/>
              <a:gd name="T22" fmla="*/ 2147483647 w 125"/>
              <a:gd name="T23" fmla="*/ 2147483647 h 201"/>
              <a:gd name="T24" fmla="*/ 2147483647 w 125"/>
              <a:gd name="T25" fmla="*/ 2147483647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201">
                <a:moveTo>
                  <a:pt x="45" y="201"/>
                </a:moveTo>
                <a:lnTo>
                  <a:pt x="44" y="185"/>
                </a:lnTo>
                <a:lnTo>
                  <a:pt x="72" y="185"/>
                </a:lnTo>
                <a:lnTo>
                  <a:pt x="74" y="70"/>
                </a:lnTo>
                <a:lnTo>
                  <a:pt x="8" y="27"/>
                </a:lnTo>
                <a:lnTo>
                  <a:pt x="0" y="0"/>
                </a:lnTo>
                <a:lnTo>
                  <a:pt x="20" y="0"/>
                </a:lnTo>
                <a:lnTo>
                  <a:pt x="29" y="23"/>
                </a:lnTo>
                <a:lnTo>
                  <a:pt x="93" y="63"/>
                </a:lnTo>
                <a:lnTo>
                  <a:pt x="93" y="184"/>
                </a:lnTo>
                <a:lnTo>
                  <a:pt x="125" y="183"/>
                </a:lnTo>
                <a:lnTo>
                  <a:pt x="124" y="201"/>
                </a:lnTo>
                <a:lnTo>
                  <a:pt x="45" y="201"/>
                </a:lnTo>
                <a:close/>
              </a:path>
            </a:pathLst>
          </a:custGeom>
          <a:solidFill>
            <a:srgbClr val="CBCBCB"/>
          </a:solidFill>
          <a:ln w="7938">
            <a:solidFill>
              <a:srgbClr val="000000"/>
            </a:solidFill>
            <a:prstDash val="solid"/>
            <a:round/>
            <a:headEnd/>
            <a:tailEnd/>
          </a:ln>
        </p:spPr>
        <p:txBody>
          <a:bodyPr/>
          <a:lstStyle/>
          <a:p>
            <a:endParaRPr lang="de-DE"/>
          </a:p>
        </p:txBody>
      </p:sp>
      <p:sp>
        <p:nvSpPr>
          <p:cNvPr id="63" name="Freeform 107">
            <a:extLst>
              <a:ext uri="{FF2B5EF4-FFF2-40B4-BE49-F238E27FC236}">
                <a16:creationId xmlns:a16="http://schemas.microsoft.com/office/drawing/2014/main" id="{A32AF243-54E8-4C3A-B6CD-B286715752BC}"/>
              </a:ext>
            </a:extLst>
          </p:cNvPr>
          <p:cNvSpPr>
            <a:spLocks/>
          </p:cNvSpPr>
          <p:nvPr/>
        </p:nvSpPr>
        <p:spPr bwMode="auto">
          <a:xfrm>
            <a:off x="5588261" y="2900517"/>
            <a:ext cx="133350" cy="60325"/>
          </a:xfrm>
          <a:custGeom>
            <a:avLst/>
            <a:gdLst>
              <a:gd name="T0" fmla="*/ 2147483647 w 81"/>
              <a:gd name="T1" fmla="*/ 0 h 41"/>
              <a:gd name="T2" fmla="*/ 0 w 81"/>
              <a:gd name="T3" fmla="*/ 2147483647 h 41"/>
              <a:gd name="T4" fmla="*/ 2147483647 w 81"/>
              <a:gd name="T5" fmla="*/ 2147483647 h 41"/>
              <a:gd name="T6" fmla="*/ 2147483647 w 81"/>
              <a:gd name="T7" fmla="*/ 2147483647 h 41"/>
              <a:gd name="T8" fmla="*/ 2147483647 w 81"/>
              <a:gd name="T9" fmla="*/ 2147483647 h 41"/>
              <a:gd name="T10" fmla="*/ 2147483647 w 81"/>
              <a:gd name="T11" fmla="*/ 2147483647 h 41"/>
              <a:gd name="T12" fmla="*/ 2147483647 w 81"/>
              <a:gd name="T13" fmla="*/ 2147483647 h 41"/>
              <a:gd name="T14" fmla="*/ 2147483647 w 81"/>
              <a:gd name="T15" fmla="*/ 0 h 41"/>
              <a:gd name="T16" fmla="*/ 2147483647 w 81"/>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41">
                <a:moveTo>
                  <a:pt x="1" y="0"/>
                </a:moveTo>
                <a:lnTo>
                  <a:pt x="0" y="16"/>
                </a:lnTo>
                <a:lnTo>
                  <a:pt x="28" y="16"/>
                </a:lnTo>
                <a:lnTo>
                  <a:pt x="28" y="41"/>
                </a:lnTo>
                <a:lnTo>
                  <a:pt x="48" y="41"/>
                </a:lnTo>
                <a:lnTo>
                  <a:pt x="49" y="17"/>
                </a:lnTo>
                <a:lnTo>
                  <a:pt x="81" y="18"/>
                </a:lnTo>
                <a:lnTo>
                  <a:pt x="80" y="0"/>
                </a:lnTo>
                <a:lnTo>
                  <a:pt x="1" y="0"/>
                </a:lnTo>
                <a:close/>
              </a:path>
            </a:pathLst>
          </a:custGeom>
          <a:solidFill>
            <a:srgbClr val="CBCBCB"/>
          </a:solidFill>
          <a:ln w="7938">
            <a:solidFill>
              <a:srgbClr val="000000"/>
            </a:solidFill>
            <a:prstDash val="solid"/>
            <a:round/>
            <a:headEnd/>
            <a:tailEnd/>
          </a:ln>
        </p:spPr>
        <p:txBody>
          <a:bodyPr/>
          <a:lstStyle/>
          <a:p>
            <a:endParaRPr lang="de-DE"/>
          </a:p>
        </p:txBody>
      </p:sp>
      <p:sp>
        <p:nvSpPr>
          <p:cNvPr id="64" name="Text Box 113">
            <a:extLst>
              <a:ext uri="{FF2B5EF4-FFF2-40B4-BE49-F238E27FC236}">
                <a16:creationId xmlns:a16="http://schemas.microsoft.com/office/drawing/2014/main" id="{59DEA572-DD9E-4C46-99AC-4C095100E2C0}"/>
              </a:ext>
            </a:extLst>
          </p:cNvPr>
          <p:cNvSpPr txBox="1">
            <a:spLocks noChangeArrowheads="1"/>
          </p:cNvSpPr>
          <p:nvPr/>
        </p:nvSpPr>
        <p:spPr bwMode="auto">
          <a:xfrm>
            <a:off x="7559287" y="860745"/>
            <a:ext cx="23166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b="1" dirty="0">
                <a:solidFill>
                  <a:srgbClr val="FF0000"/>
                </a:solidFill>
              </a:rPr>
              <a:t>Blockleistung: </a:t>
            </a:r>
            <a:r>
              <a:rPr lang="de-DE" altLang="de-DE" sz="1200" dirty="0">
                <a:solidFill>
                  <a:srgbClr val="FF0000"/>
                </a:solidFill>
              </a:rPr>
              <a:t>530 MW</a:t>
            </a:r>
          </a:p>
          <a:p>
            <a:pPr eaLnBrk="1" hangingPunct="1">
              <a:buFontTx/>
              <a:buNone/>
            </a:pPr>
            <a:r>
              <a:rPr lang="de-DE" altLang="de-DE" sz="1200" b="1" dirty="0">
                <a:solidFill>
                  <a:srgbClr val="FF0000"/>
                </a:solidFill>
              </a:rPr>
              <a:t>Wirkungsgrad: </a:t>
            </a:r>
            <a:r>
              <a:rPr lang="de-DE" altLang="de-DE" sz="1200" dirty="0">
                <a:solidFill>
                  <a:srgbClr val="FF0000"/>
                </a:solidFill>
              </a:rPr>
              <a:t>61 %</a:t>
            </a:r>
          </a:p>
          <a:p>
            <a:pPr eaLnBrk="1" hangingPunct="1">
              <a:buFontTx/>
              <a:buNone/>
            </a:pPr>
            <a:r>
              <a:rPr lang="de-DE" altLang="de-DE" sz="1200" dirty="0">
                <a:solidFill>
                  <a:srgbClr val="FF0000"/>
                </a:solidFill>
              </a:rPr>
              <a:t>(ohne Kraft-Wärme-Kopplung)</a:t>
            </a:r>
            <a:br>
              <a:rPr lang="de-DE" altLang="de-DE" sz="1200" dirty="0">
                <a:solidFill>
                  <a:srgbClr val="FF0000"/>
                </a:solidFill>
              </a:rPr>
            </a:br>
            <a:r>
              <a:rPr lang="de-DE" altLang="de-DE" sz="1200" b="1" dirty="0">
                <a:solidFill>
                  <a:srgbClr val="FF0000"/>
                </a:solidFill>
              </a:rPr>
              <a:t>Nutzungsgrad: </a:t>
            </a:r>
            <a:r>
              <a:rPr lang="de-DE" altLang="de-DE" sz="1200" dirty="0">
                <a:solidFill>
                  <a:srgbClr val="FF0000"/>
                </a:solidFill>
              </a:rPr>
              <a:t>ca. 90%</a:t>
            </a:r>
            <a:br>
              <a:rPr lang="de-DE" altLang="de-DE" sz="1200" dirty="0">
                <a:solidFill>
                  <a:srgbClr val="FF0000"/>
                </a:solidFill>
              </a:rPr>
            </a:br>
            <a:r>
              <a:rPr lang="de-DE" altLang="de-DE" sz="1200" dirty="0">
                <a:solidFill>
                  <a:srgbClr val="FF0000"/>
                </a:solidFill>
              </a:rPr>
              <a:t>(mit Kraft-Wärme-Kopplung)</a:t>
            </a:r>
            <a:br>
              <a:rPr lang="de-DE" altLang="de-DE" sz="1200" dirty="0">
                <a:solidFill>
                  <a:srgbClr val="FF0000"/>
                </a:solidFill>
              </a:rPr>
            </a:br>
            <a:endParaRPr lang="en-GB" altLang="de-DE" sz="1200" dirty="0">
              <a:solidFill>
                <a:srgbClr val="FF0000"/>
              </a:solidFill>
            </a:endParaRPr>
          </a:p>
        </p:txBody>
      </p:sp>
      <p:sp>
        <p:nvSpPr>
          <p:cNvPr id="65" name="Text Box 113">
            <a:extLst>
              <a:ext uri="{FF2B5EF4-FFF2-40B4-BE49-F238E27FC236}">
                <a16:creationId xmlns:a16="http://schemas.microsoft.com/office/drawing/2014/main" id="{57034DB7-FE8D-4E66-88AE-6FCFCADDC512}"/>
              </a:ext>
            </a:extLst>
          </p:cNvPr>
          <p:cNvSpPr txBox="1">
            <a:spLocks noChangeArrowheads="1"/>
          </p:cNvSpPr>
          <p:nvPr/>
        </p:nvSpPr>
        <p:spPr bwMode="auto">
          <a:xfrm>
            <a:off x="8621255" y="2317904"/>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340 MW</a:t>
            </a:r>
          </a:p>
        </p:txBody>
      </p:sp>
      <p:sp>
        <p:nvSpPr>
          <p:cNvPr id="66" name="Text Box 5">
            <a:extLst>
              <a:ext uri="{FF2B5EF4-FFF2-40B4-BE49-F238E27FC236}">
                <a16:creationId xmlns:a16="http://schemas.microsoft.com/office/drawing/2014/main" id="{AD5EC5E3-8916-4C38-A080-AF5C5F13A4AA}"/>
              </a:ext>
            </a:extLst>
          </p:cNvPr>
          <p:cNvSpPr txBox="1">
            <a:spLocks noChangeArrowheads="1"/>
          </p:cNvSpPr>
          <p:nvPr/>
        </p:nvSpPr>
        <p:spPr bwMode="auto">
          <a:xfrm>
            <a:off x="2418024" y="5380192"/>
            <a:ext cx="16542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Siemens-Energy</a:t>
            </a:r>
            <a:endParaRPr lang="en-US" altLang="de-DE" sz="1200" dirty="0"/>
          </a:p>
        </p:txBody>
      </p:sp>
      <p:sp>
        <p:nvSpPr>
          <p:cNvPr id="67" name="Text Box 113">
            <a:extLst>
              <a:ext uri="{FF2B5EF4-FFF2-40B4-BE49-F238E27FC236}">
                <a16:creationId xmlns:a16="http://schemas.microsoft.com/office/drawing/2014/main" id="{41FA72DB-41E9-4F2B-A2BD-05A6D19D3F52}"/>
              </a:ext>
            </a:extLst>
          </p:cNvPr>
          <p:cNvSpPr txBox="1">
            <a:spLocks noChangeArrowheads="1"/>
          </p:cNvSpPr>
          <p:nvPr/>
        </p:nvSpPr>
        <p:spPr bwMode="auto">
          <a:xfrm>
            <a:off x="5375536" y="2719542"/>
            <a:ext cx="7381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1.500°C</a:t>
            </a:r>
          </a:p>
        </p:txBody>
      </p:sp>
      <p:sp>
        <p:nvSpPr>
          <p:cNvPr id="128" name="Text Box 59">
            <a:extLst>
              <a:ext uri="{FF2B5EF4-FFF2-40B4-BE49-F238E27FC236}">
                <a16:creationId xmlns:a16="http://schemas.microsoft.com/office/drawing/2014/main" id="{3275968C-3720-4E3B-9968-B97F9DDBFD62}"/>
              </a:ext>
            </a:extLst>
          </p:cNvPr>
          <p:cNvSpPr txBox="1">
            <a:spLocks noChangeArrowheads="1"/>
          </p:cNvSpPr>
          <p:nvPr/>
        </p:nvSpPr>
        <p:spPr bwMode="auto">
          <a:xfrm>
            <a:off x="4848486" y="3084667"/>
            <a:ext cx="741363"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Verdichter</a:t>
            </a:r>
          </a:p>
        </p:txBody>
      </p:sp>
      <p:sp>
        <p:nvSpPr>
          <p:cNvPr id="68" name="Text Box 113">
            <a:extLst>
              <a:ext uri="{FF2B5EF4-FFF2-40B4-BE49-F238E27FC236}">
                <a16:creationId xmlns:a16="http://schemas.microsoft.com/office/drawing/2014/main" id="{76E44164-C266-417D-B7D8-7A9F08B8B2E3}"/>
              </a:ext>
            </a:extLst>
          </p:cNvPr>
          <p:cNvSpPr txBox="1">
            <a:spLocks noChangeArrowheads="1"/>
          </p:cNvSpPr>
          <p:nvPr/>
        </p:nvSpPr>
        <p:spPr bwMode="auto">
          <a:xfrm>
            <a:off x="6343911" y="2003579"/>
            <a:ext cx="6096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650°C</a:t>
            </a:r>
          </a:p>
        </p:txBody>
      </p:sp>
      <p:sp>
        <p:nvSpPr>
          <p:cNvPr id="3" name="Rechteck 2">
            <a:extLst>
              <a:ext uri="{FF2B5EF4-FFF2-40B4-BE49-F238E27FC236}">
                <a16:creationId xmlns:a16="http://schemas.microsoft.com/office/drawing/2014/main" id="{650C8A09-13B4-4EC7-9F6A-5B1F50253C4B}"/>
              </a:ext>
            </a:extLst>
          </p:cNvPr>
          <p:cNvSpPr/>
          <p:nvPr/>
        </p:nvSpPr>
        <p:spPr bwMode="auto">
          <a:xfrm>
            <a:off x="579826" y="1549554"/>
            <a:ext cx="1264040" cy="187944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AF670E5D-492F-42CD-8941-C785408098DC}"/>
              </a:ext>
            </a:extLst>
          </p:cNvPr>
          <p:cNvSpPr txBox="1"/>
          <p:nvPr/>
        </p:nvSpPr>
        <p:spPr>
          <a:xfrm>
            <a:off x="807523" y="2189807"/>
            <a:ext cx="830677" cy="523220"/>
          </a:xfrm>
          <a:prstGeom prst="rect">
            <a:avLst/>
          </a:prstGeom>
          <a:noFill/>
        </p:spPr>
        <p:txBody>
          <a:bodyPr wrap="none" rtlCol="0">
            <a:spAutoFit/>
          </a:bodyPr>
          <a:lstStyle/>
          <a:p>
            <a:pPr algn="ctr"/>
            <a:r>
              <a:rPr lang="de-DE" sz="1400" dirty="0"/>
              <a:t>Methan/</a:t>
            </a:r>
          </a:p>
          <a:p>
            <a:pPr algn="ctr"/>
            <a:r>
              <a:rPr lang="de-DE" sz="1400" dirty="0"/>
              <a:t>H2</a:t>
            </a:r>
          </a:p>
        </p:txBody>
      </p:sp>
      <p:sp>
        <p:nvSpPr>
          <p:cNvPr id="6" name="Pfeil: nach rechts 5">
            <a:extLst>
              <a:ext uri="{FF2B5EF4-FFF2-40B4-BE49-F238E27FC236}">
                <a16:creationId xmlns:a16="http://schemas.microsoft.com/office/drawing/2014/main" id="{190660F1-E847-4A36-9975-322F44FEFC43}"/>
              </a:ext>
            </a:extLst>
          </p:cNvPr>
          <p:cNvSpPr/>
          <p:nvPr/>
        </p:nvSpPr>
        <p:spPr bwMode="auto">
          <a:xfrm>
            <a:off x="1843866" y="1755929"/>
            <a:ext cx="789873" cy="24765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Textfeld 128">
            <a:extLst>
              <a:ext uri="{FF2B5EF4-FFF2-40B4-BE49-F238E27FC236}">
                <a16:creationId xmlns:a16="http://schemas.microsoft.com/office/drawing/2014/main" id="{E642012B-1A54-4A9E-8767-C44435A33953}"/>
              </a:ext>
            </a:extLst>
          </p:cNvPr>
          <p:cNvSpPr txBox="1"/>
          <p:nvPr/>
        </p:nvSpPr>
        <p:spPr>
          <a:xfrm>
            <a:off x="487883" y="3453854"/>
            <a:ext cx="1417376" cy="738664"/>
          </a:xfrm>
          <a:prstGeom prst="rect">
            <a:avLst/>
          </a:prstGeom>
          <a:noFill/>
        </p:spPr>
        <p:txBody>
          <a:bodyPr wrap="none" rtlCol="0">
            <a:spAutoFit/>
          </a:bodyPr>
          <a:lstStyle/>
          <a:p>
            <a:pPr algn="ctr"/>
            <a:r>
              <a:rPr lang="de-DE" sz="1400" dirty="0"/>
              <a:t>Gasspeicher</a:t>
            </a:r>
            <a:br>
              <a:rPr lang="de-DE" sz="1400" dirty="0"/>
            </a:br>
            <a:r>
              <a:rPr lang="de-DE" sz="1400" dirty="0"/>
              <a:t>(Kavernen- und</a:t>
            </a:r>
            <a:br>
              <a:rPr lang="de-DE" sz="1400" dirty="0"/>
            </a:br>
            <a:r>
              <a:rPr lang="de-DE" sz="1400" dirty="0"/>
              <a:t>Porenspeicher)</a:t>
            </a:r>
          </a:p>
        </p:txBody>
      </p:sp>
      <p:sp>
        <p:nvSpPr>
          <p:cNvPr id="2" name="Textfeld 150">
            <a:extLst>
              <a:ext uri="{FF2B5EF4-FFF2-40B4-BE49-F238E27FC236}">
                <a16:creationId xmlns:a16="http://schemas.microsoft.com/office/drawing/2014/main" id="{937BB034-FC0A-44DC-BFD3-A0395A0D1A03}"/>
              </a:ext>
            </a:extLst>
          </p:cNvPr>
          <p:cNvSpPr txBox="1"/>
          <p:nvPr/>
        </p:nvSpPr>
        <p:spPr>
          <a:xfrm>
            <a:off x="2425193" y="846292"/>
            <a:ext cx="4385098" cy="369332"/>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800" b="1" dirty="0"/>
              <a:t>Gas- und Dampfkraftwerk (</a:t>
            </a:r>
            <a:r>
              <a:rPr lang="de-DE" sz="1800" b="1" dirty="0" err="1"/>
              <a:t>GuD</a:t>
            </a:r>
            <a:r>
              <a:rPr lang="de-DE" sz="1800" b="1" dirty="0"/>
              <a:t>)</a:t>
            </a:r>
          </a:p>
        </p:txBody>
      </p:sp>
      <p:grpSp>
        <p:nvGrpSpPr>
          <p:cNvPr id="7" name="Gruppieren 6">
            <a:extLst>
              <a:ext uri="{FF2B5EF4-FFF2-40B4-BE49-F238E27FC236}">
                <a16:creationId xmlns:a16="http://schemas.microsoft.com/office/drawing/2014/main" id="{1A3CD87C-19D1-29FE-B14C-398BB66D8842}"/>
              </a:ext>
            </a:extLst>
          </p:cNvPr>
          <p:cNvGrpSpPr/>
          <p:nvPr/>
        </p:nvGrpSpPr>
        <p:grpSpPr>
          <a:xfrm>
            <a:off x="2770449" y="1924204"/>
            <a:ext cx="7013003" cy="3597275"/>
            <a:chOff x="2770449" y="1924204"/>
            <a:chExt cx="7013003" cy="3597275"/>
          </a:xfrm>
        </p:grpSpPr>
        <p:grpSp>
          <p:nvGrpSpPr>
            <p:cNvPr id="69" name="Gruppieren 68">
              <a:extLst>
                <a:ext uri="{FF2B5EF4-FFF2-40B4-BE49-F238E27FC236}">
                  <a16:creationId xmlns:a16="http://schemas.microsoft.com/office/drawing/2014/main" id="{EE6CB1CD-B947-4D53-B3E7-386B062F99DE}"/>
                </a:ext>
              </a:extLst>
            </p:cNvPr>
            <p:cNvGrpSpPr>
              <a:grpSpLocks/>
            </p:cNvGrpSpPr>
            <p:nvPr/>
          </p:nvGrpSpPr>
          <p:grpSpPr bwMode="auto">
            <a:xfrm>
              <a:off x="2770449" y="1924204"/>
              <a:ext cx="6705553" cy="3597275"/>
              <a:chOff x="1697433" y="1866293"/>
              <a:chExt cx="6705205" cy="3597882"/>
            </a:xfrm>
          </p:grpSpPr>
          <p:sp>
            <p:nvSpPr>
              <p:cNvPr id="70" name="AutoShape 5">
                <a:extLst>
                  <a:ext uri="{FF2B5EF4-FFF2-40B4-BE49-F238E27FC236}">
                    <a16:creationId xmlns:a16="http://schemas.microsoft.com/office/drawing/2014/main" id="{A9C40EBA-1CFB-4306-BAEE-7E446009362F}"/>
                  </a:ext>
                </a:extLst>
              </p:cNvPr>
              <p:cNvSpPr>
                <a:spLocks noChangeArrowheads="1"/>
              </p:cNvSpPr>
              <p:nvPr/>
            </p:nvSpPr>
            <p:spPr bwMode="auto">
              <a:xfrm>
                <a:off x="7575451" y="3487405"/>
                <a:ext cx="827187" cy="625581"/>
              </a:xfrm>
              <a:prstGeom prst="rightArrow">
                <a:avLst>
                  <a:gd name="adj1" fmla="val 68648"/>
                  <a:gd name="adj2" fmla="val 51109"/>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1" name="Rectangle 6">
                <a:extLst>
                  <a:ext uri="{FF2B5EF4-FFF2-40B4-BE49-F238E27FC236}">
                    <a16:creationId xmlns:a16="http://schemas.microsoft.com/office/drawing/2014/main" id="{9571FAC8-F551-4F04-A84C-75F1EA61399F}"/>
                  </a:ext>
                </a:extLst>
              </p:cNvPr>
              <p:cNvSpPr>
                <a:spLocks noChangeArrowheads="1"/>
              </p:cNvSpPr>
              <p:nvPr/>
            </p:nvSpPr>
            <p:spPr bwMode="auto">
              <a:xfrm>
                <a:off x="4411158" y="4494049"/>
                <a:ext cx="1325908" cy="320729"/>
              </a:xfrm>
              <a:prstGeom prst="rect">
                <a:avLst/>
              </a:prstGeom>
              <a:gradFill rotWithShape="0">
                <a:gsLst>
                  <a:gs pos="0">
                    <a:srgbClr val="E47200"/>
                  </a:gs>
                  <a:gs pos="100000">
                    <a:srgbClr val="6699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2" name="Rectangle 7">
                <a:extLst>
                  <a:ext uri="{FF2B5EF4-FFF2-40B4-BE49-F238E27FC236}">
                    <a16:creationId xmlns:a16="http://schemas.microsoft.com/office/drawing/2014/main" id="{817256A4-B89C-4B22-A13C-C00A98A0FFEC}"/>
                  </a:ext>
                </a:extLst>
              </p:cNvPr>
              <p:cNvSpPr>
                <a:spLocks noChangeArrowheads="1"/>
              </p:cNvSpPr>
              <p:nvPr/>
            </p:nvSpPr>
            <p:spPr bwMode="auto">
              <a:xfrm>
                <a:off x="4411158" y="4779848"/>
                <a:ext cx="1325908" cy="317554"/>
              </a:xfrm>
              <a:prstGeom prst="rect">
                <a:avLst/>
              </a:prstGeom>
              <a:gradFill rotWithShape="0">
                <a:gsLst>
                  <a:gs pos="0">
                    <a:srgbClr val="6699FF"/>
                  </a:gs>
                  <a:gs pos="100000">
                    <a:srgbClr val="3DBE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3" name="Freeform 8">
                <a:extLst>
                  <a:ext uri="{FF2B5EF4-FFF2-40B4-BE49-F238E27FC236}">
                    <a16:creationId xmlns:a16="http://schemas.microsoft.com/office/drawing/2014/main" id="{A496C960-2EBC-48C9-855B-408C9FC36EB4}"/>
                  </a:ext>
                </a:extLst>
              </p:cNvPr>
              <p:cNvSpPr>
                <a:spLocks/>
              </p:cNvSpPr>
              <p:nvPr/>
            </p:nvSpPr>
            <p:spPr bwMode="auto">
              <a:xfrm>
                <a:off x="3207351" y="3466763"/>
                <a:ext cx="2043033" cy="1032049"/>
              </a:xfrm>
              <a:custGeom>
                <a:avLst/>
                <a:gdLst>
                  <a:gd name="T0" fmla="*/ 0 w 1299"/>
                  <a:gd name="T1" fmla="*/ 0 h 726"/>
                  <a:gd name="T2" fmla="*/ 2147483647 w 1299"/>
                  <a:gd name="T3" fmla="*/ 0 h 726"/>
                  <a:gd name="T4" fmla="*/ 2147483647 w 1299"/>
                  <a:gd name="T5" fmla="*/ 2147483647 h 726"/>
                  <a:gd name="T6" fmla="*/ 2147483647 w 1299"/>
                  <a:gd name="T7" fmla="*/ 2147483647 h 726"/>
                  <a:gd name="T8" fmla="*/ 2147483647 w 1299"/>
                  <a:gd name="T9" fmla="*/ 2147483647 h 726"/>
                  <a:gd name="T10" fmla="*/ 2147483647 w 1299"/>
                  <a:gd name="T11" fmla="*/ 2147483647 h 726"/>
                  <a:gd name="T12" fmla="*/ 2147483647 w 1299"/>
                  <a:gd name="T13" fmla="*/ 2147483647 h 726"/>
                  <a:gd name="T14" fmla="*/ 2147483647 w 1299"/>
                  <a:gd name="T15" fmla="*/ 2147483647 h 726"/>
                  <a:gd name="T16" fmla="*/ 2147483647 w 1299"/>
                  <a:gd name="T17" fmla="*/ 2147483647 h 726"/>
                  <a:gd name="T18" fmla="*/ 2147483647 w 1299"/>
                  <a:gd name="T19" fmla="*/ 2147483647 h 726"/>
                  <a:gd name="T20" fmla="*/ 2147483647 w 1299"/>
                  <a:gd name="T21" fmla="*/ 2147483647 h 726"/>
                  <a:gd name="T22" fmla="*/ 2147483647 w 1299"/>
                  <a:gd name="T23" fmla="*/ 2147483647 h 726"/>
                  <a:gd name="T24" fmla="*/ 2147483647 w 1299"/>
                  <a:gd name="T25" fmla="*/ 2147483647 h 726"/>
                  <a:gd name="T26" fmla="*/ 2147483647 w 1299"/>
                  <a:gd name="T27" fmla="*/ 2147483647 h 726"/>
                  <a:gd name="T28" fmla="*/ 2147483647 w 1299"/>
                  <a:gd name="T29" fmla="*/ 2147483647 h 726"/>
                  <a:gd name="T30" fmla="*/ 2147483647 w 1299"/>
                  <a:gd name="T31" fmla="*/ 2147483647 h 726"/>
                  <a:gd name="T32" fmla="*/ 2147483647 w 1299"/>
                  <a:gd name="T33" fmla="*/ 2147483647 h 726"/>
                  <a:gd name="T34" fmla="*/ 2147483647 w 1299"/>
                  <a:gd name="T35" fmla="*/ 2147483647 h 726"/>
                  <a:gd name="T36" fmla="*/ 2147483647 w 1299"/>
                  <a:gd name="T37" fmla="*/ 2147483647 h 726"/>
                  <a:gd name="T38" fmla="*/ 0 w 1299"/>
                  <a:gd name="T39" fmla="*/ 2147483647 h 726"/>
                  <a:gd name="T40" fmla="*/ 0 w 1299"/>
                  <a:gd name="T41" fmla="*/ 0 h 7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9" h="726">
                    <a:moveTo>
                      <a:pt x="0" y="0"/>
                    </a:moveTo>
                    <a:lnTo>
                      <a:pt x="498" y="0"/>
                    </a:lnTo>
                    <a:lnTo>
                      <a:pt x="498" y="135"/>
                    </a:lnTo>
                    <a:lnTo>
                      <a:pt x="774" y="135"/>
                    </a:lnTo>
                    <a:lnTo>
                      <a:pt x="774" y="99"/>
                    </a:lnTo>
                    <a:lnTo>
                      <a:pt x="822" y="78"/>
                    </a:lnTo>
                    <a:lnTo>
                      <a:pt x="1197" y="159"/>
                    </a:lnTo>
                    <a:lnTo>
                      <a:pt x="1278" y="159"/>
                    </a:lnTo>
                    <a:lnTo>
                      <a:pt x="1299" y="174"/>
                    </a:lnTo>
                    <a:lnTo>
                      <a:pt x="1299" y="297"/>
                    </a:lnTo>
                    <a:lnTo>
                      <a:pt x="1071" y="336"/>
                    </a:lnTo>
                    <a:lnTo>
                      <a:pt x="1071" y="726"/>
                    </a:lnTo>
                    <a:lnTo>
                      <a:pt x="978" y="726"/>
                    </a:lnTo>
                    <a:lnTo>
                      <a:pt x="978" y="354"/>
                    </a:lnTo>
                    <a:lnTo>
                      <a:pt x="813" y="387"/>
                    </a:lnTo>
                    <a:lnTo>
                      <a:pt x="777" y="360"/>
                    </a:lnTo>
                    <a:lnTo>
                      <a:pt x="777" y="333"/>
                    </a:lnTo>
                    <a:lnTo>
                      <a:pt x="489" y="333"/>
                    </a:lnTo>
                    <a:lnTo>
                      <a:pt x="489" y="447"/>
                    </a:lnTo>
                    <a:lnTo>
                      <a:pt x="0" y="447"/>
                    </a:lnTo>
                    <a:lnTo>
                      <a:pt x="0" y="0"/>
                    </a:lnTo>
                    <a:close/>
                  </a:path>
                </a:pathLst>
              </a:custGeom>
              <a:gradFill rotWithShape="0">
                <a:gsLst>
                  <a:gs pos="0">
                    <a:srgbClr val="79A6FF"/>
                  </a:gs>
                  <a:gs pos="100000">
                    <a:srgbClr val="E47200"/>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 name="Freeform 28">
                <a:extLst>
                  <a:ext uri="{FF2B5EF4-FFF2-40B4-BE49-F238E27FC236}">
                    <a16:creationId xmlns:a16="http://schemas.microsoft.com/office/drawing/2014/main" id="{BC51C26B-60AC-4041-85C9-952FA3451062}"/>
                  </a:ext>
                </a:extLst>
              </p:cNvPr>
              <p:cNvSpPr>
                <a:spLocks/>
              </p:cNvSpPr>
              <p:nvPr/>
            </p:nvSpPr>
            <p:spPr bwMode="auto">
              <a:xfrm>
                <a:off x="6295976" y="3633479"/>
                <a:ext cx="581267" cy="320729"/>
              </a:xfrm>
              <a:custGeom>
                <a:avLst/>
                <a:gdLst>
                  <a:gd name="T0" fmla="*/ 0 w 1483"/>
                  <a:gd name="T1" fmla="*/ 0 h 1125"/>
                  <a:gd name="T2" fmla="*/ 2147483647 w 1483"/>
                  <a:gd name="T3" fmla="*/ 0 h 1125"/>
                  <a:gd name="T4" fmla="*/ 2147483647 w 1483"/>
                  <a:gd name="T5" fmla="*/ 2147483647 h 1125"/>
                  <a:gd name="T6" fmla="*/ 0 w 1483"/>
                  <a:gd name="T7" fmla="*/ 2147483647 h 1125"/>
                  <a:gd name="T8" fmla="*/ 0 w 1483"/>
                  <a:gd name="T9" fmla="*/ 0 h 1125"/>
                  <a:gd name="T10" fmla="*/ 0 w 1483"/>
                  <a:gd name="T11" fmla="*/ 0 h 1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25">
                    <a:moveTo>
                      <a:pt x="0" y="0"/>
                    </a:moveTo>
                    <a:lnTo>
                      <a:pt x="1483" y="0"/>
                    </a:lnTo>
                    <a:lnTo>
                      <a:pt x="1483" y="1125"/>
                    </a:lnTo>
                    <a:lnTo>
                      <a:pt x="0" y="1125"/>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5" name="Freeform 29">
                <a:extLst>
                  <a:ext uri="{FF2B5EF4-FFF2-40B4-BE49-F238E27FC236}">
                    <a16:creationId xmlns:a16="http://schemas.microsoft.com/office/drawing/2014/main" id="{6F955190-4007-4729-BB36-72459EB39809}"/>
                  </a:ext>
                </a:extLst>
              </p:cNvPr>
              <p:cNvSpPr>
                <a:spLocks/>
              </p:cNvSpPr>
              <p:nvPr/>
            </p:nvSpPr>
            <p:spPr bwMode="auto">
              <a:xfrm>
                <a:off x="6449031" y="3711279"/>
                <a:ext cx="311270" cy="169892"/>
              </a:xfrm>
              <a:custGeom>
                <a:avLst/>
                <a:gdLst>
                  <a:gd name="T0" fmla="*/ 0 w 790"/>
                  <a:gd name="T1" fmla="*/ 0 h 598"/>
                  <a:gd name="T2" fmla="*/ 2147483647 w 790"/>
                  <a:gd name="T3" fmla="*/ 0 h 598"/>
                  <a:gd name="T4" fmla="*/ 2147483647 w 790"/>
                  <a:gd name="T5" fmla="*/ 2147483647 h 598"/>
                  <a:gd name="T6" fmla="*/ 0 w 790"/>
                  <a:gd name="T7" fmla="*/ 2147483647 h 598"/>
                  <a:gd name="T8" fmla="*/ 0 w 790"/>
                  <a:gd name="T9" fmla="*/ 0 h 598"/>
                  <a:gd name="T10" fmla="*/ 0 w 790"/>
                  <a:gd name="T11" fmla="*/ 0 h 5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598">
                    <a:moveTo>
                      <a:pt x="0" y="0"/>
                    </a:moveTo>
                    <a:lnTo>
                      <a:pt x="790" y="0"/>
                    </a:lnTo>
                    <a:lnTo>
                      <a:pt x="790" y="598"/>
                    </a:lnTo>
                    <a:lnTo>
                      <a:pt x="0" y="598"/>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6" name="Freeform 30">
                <a:extLst>
                  <a:ext uri="{FF2B5EF4-FFF2-40B4-BE49-F238E27FC236}">
                    <a16:creationId xmlns:a16="http://schemas.microsoft.com/office/drawing/2014/main" id="{86E6F80E-8C08-4822-9BD1-26379BA594C5}"/>
                  </a:ext>
                </a:extLst>
              </p:cNvPr>
              <p:cNvSpPr>
                <a:spLocks/>
              </p:cNvSpPr>
              <p:nvPr/>
            </p:nvSpPr>
            <p:spPr bwMode="auto">
              <a:xfrm>
                <a:off x="6904758" y="3650944"/>
                <a:ext cx="120381" cy="268333"/>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7" name="Freeform 31">
                <a:extLst>
                  <a:ext uri="{FF2B5EF4-FFF2-40B4-BE49-F238E27FC236}">
                    <a16:creationId xmlns:a16="http://schemas.microsoft.com/office/drawing/2014/main" id="{2CA9811B-D172-4C84-8044-CA91F59644BE}"/>
                  </a:ext>
                </a:extLst>
              </p:cNvPr>
              <p:cNvSpPr>
                <a:spLocks/>
              </p:cNvSpPr>
              <p:nvPr/>
            </p:nvSpPr>
            <p:spPr bwMode="auto">
              <a:xfrm>
                <a:off x="6369924" y="3633479"/>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8" name="Freeform 32">
                <a:extLst>
                  <a:ext uri="{FF2B5EF4-FFF2-40B4-BE49-F238E27FC236}">
                    <a16:creationId xmlns:a16="http://schemas.microsoft.com/office/drawing/2014/main" id="{6C52CC30-2807-4E65-B0A2-94AFA3108239}"/>
                  </a:ext>
                </a:extLst>
              </p:cNvPr>
              <p:cNvSpPr>
                <a:spLocks/>
              </p:cNvSpPr>
              <p:nvPr/>
            </p:nvSpPr>
            <p:spPr bwMode="auto">
              <a:xfrm>
                <a:off x="6369924" y="3954208"/>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9" name="Freeform 33">
                <a:extLst>
                  <a:ext uri="{FF2B5EF4-FFF2-40B4-BE49-F238E27FC236}">
                    <a16:creationId xmlns:a16="http://schemas.microsoft.com/office/drawing/2014/main" id="{CEAF014B-1B20-4C23-8251-AE0A1DEAEE1C}"/>
                  </a:ext>
                </a:extLst>
              </p:cNvPr>
              <p:cNvSpPr>
                <a:spLocks/>
              </p:cNvSpPr>
              <p:nvPr/>
            </p:nvSpPr>
            <p:spPr bwMode="auto">
              <a:xfrm>
                <a:off x="6369924" y="3916102"/>
                <a:ext cx="445409" cy="3969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80" name="Freeform 40">
                <a:extLst>
                  <a:ext uri="{FF2B5EF4-FFF2-40B4-BE49-F238E27FC236}">
                    <a16:creationId xmlns:a16="http://schemas.microsoft.com/office/drawing/2014/main" id="{739A841D-2DEB-4BB5-80FD-53CE0F16B633}"/>
                  </a:ext>
                </a:extLst>
              </p:cNvPr>
              <p:cNvSpPr>
                <a:spLocks/>
              </p:cNvSpPr>
              <p:nvPr/>
            </p:nvSpPr>
            <p:spPr bwMode="auto">
              <a:xfrm>
                <a:off x="3202191" y="3465176"/>
                <a:ext cx="2534874" cy="1630638"/>
              </a:xfrm>
              <a:custGeom>
                <a:avLst/>
                <a:gdLst>
                  <a:gd name="T0" fmla="*/ 2147483647 w 6446"/>
                  <a:gd name="T1" fmla="*/ 2147483647 h 5738"/>
                  <a:gd name="T2" fmla="*/ 2147483647 w 6446"/>
                  <a:gd name="T3" fmla="*/ 2147483647 h 5738"/>
                  <a:gd name="T4" fmla="*/ 2147483647 w 6446"/>
                  <a:gd name="T5" fmla="*/ 2147483647 h 5738"/>
                  <a:gd name="T6" fmla="*/ 2147483647 w 6446"/>
                  <a:gd name="T7" fmla="*/ 2147483647 h 5738"/>
                  <a:gd name="T8" fmla="*/ 2147483647 w 6446"/>
                  <a:gd name="T9" fmla="*/ 2147483647 h 5738"/>
                  <a:gd name="T10" fmla="*/ 2147483647 w 6446"/>
                  <a:gd name="T11" fmla="*/ 2147483647 h 5738"/>
                  <a:gd name="T12" fmla="*/ 2147483647 w 6446"/>
                  <a:gd name="T13" fmla="*/ 2147483647 h 5738"/>
                  <a:gd name="T14" fmla="*/ 2147483647 w 6446"/>
                  <a:gd name="T15" fmla="*/ 2147483647 h 5738"/>
                  <a:gd name="T16" fmla="*/ 2147483647 w 6446"/>
                  <a:gd name="T17" fmla="*/ 2147483647 h 5738"/>
                  <a:gd name="T18" fmla="*/ 2147483647 w 6446"/>
                  <a:gd name="T19" fmla="*/ 2147483647 h 5738"/>
                  <a:gd name="T20" fmla="*/ 2147483647 w 6446"/>
                  <a:gd name="T21" fmla="*/ 2147483647 h 5738"/>
                  <a:gd name="T22" fmla="*/ 2147483647 w 6446"/>
                  <a:gd name="T23" fmla="*/ 2147483647 h 5738"/>
                  <a:gd name="T24" fmla="*/ 2147483647 w 6446"/>
                  <a:gd name="T25" fmla="*/ 2147483647 h 5738"/>
                  <a:gd name="T26" fmla="*/ 2147483647 w 6446"/>
                  <a:gd name="T27" fmla="*/ 2147483647 h 5738"/>
                  <a:gd name="T28" fmla="*/ 2147483647 w 6446"/>
                  <a:gd name="T29" fmla="*/ 2147483647 h 5738"/>
                  <a:gd name="T30" fmla="*/ 2147483647 w 6446"/>
                  <a:gd name="T31" fmla="*/ 2147483647 h 5738"/>
                  <a:gd name="T32" fmla="*/ 0 w 6446"/>
                  <a:gd name="T33" fmla="*/ 2147483647 h 5738"/>
                  <a:gd name="T34" fmla="*/ 0 w 6446"/>
                  <a:gd name="T35" fmla="*/ 0 h 5738"/>
                  <a:gd name="T36" fmla="*/ 2147483647 w 6446"/>
                  <a:gd name="T37" fmla="*/ 0 h 5738"/>
                  <a:gd name="T38" fmla="*/ 2147483647 w 6446"/>
                  <a:gd name="T39" fmla="*/ 2147483647 h 5738"/>
                  <a:gd name="T40" fmla="*/ 2147483647 w 6446"/>
                  <a:gd name="T41" fmla="*/ 2147483647 h 5738"/>
                  <a:gd name="T42" fmla="*/ 2147483647 w 6446"/>
                  <a:gd name="T43" fmla="*/ 2147483647 h 5738"/>
                  <a:gd name="T44" fmla="*/ 2147483647 w 6446"/>
                  <a:gd name="T45" fmla="*/ 2147483647 h 5738"/>
                  <a:gd name="T46" fmla="*/ 2147483647 w 6446"/>
                  <a:gd name="T47" fmla="*/ 2147483647 h 5738"/>
                  <a:gd name="T48" fmla="*/ 2147483647 w 6446"/>
                  <a:gd name="T49" fmla="*/ 2147483647 h 57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46" h="5738">
                    <a:moveTo>
                      <a:pt x="5103" y="797"/>
                    </a:moveTo>
                    <a:lnTo>
                      <a:pt x="5178" y="849"/>
                    </a:lnTo>
                    <a:lnTo>
                      <a:pt x="5178" y="1478"/>
                    </a:lnTo>
                    <a:lnTo>
                      <a:pt x="4281" y="1673"/>
                    </a:lnTo>
                    <a:lnTo>
                      <a:pt x="4281" y="3627"/>
                    </a:lnTo>
                    <a:lnTo>
                      <a:pt x="6446" y="3627"/>
                    </a:lnTo>
                    <a:lnTo>
                      <a:pt x="6446" y="5738"/>
                    </a:lnTo>
                    <a:lnTo>
                      <a:pt x="3084" y="5738"/>
                    </a:lnTo>
                    <a:lnTo>
                      <a:pt x="3084" y="3611"/>
                    </a:lnTo>
                    <a:lnTo>
                      <a:pt x="3905" y="3611"/>
                    </a:lnTo>
                    <a:lnTo>
                      <a:pt x="3905" y="1779"/>
                    </a:lnTo>
                    <a:lnTo>
                      <a:pt x="3239" y="1938"/>
                    </a:lnTo>
                    <a:lnTo>
                      <a:pt x="3100" y="1816"/>
                    </a:lnTo>
                    <a:lnTo>
                      <a:pt x="3100" y="1657"/>
                    </a:lnTo>
                    <a:lnTo>
                      <a:pt x="1950" y="1657"/>
                    </a:lnTo>
                    <a:lnTo>
                      <a:pt x="1950" y="2238"/>
                    </a:lnTo>
                    <a:lnTo>
                      <a:pt x="0" y="2238"/>
                    </a:lnTo>
                    <a:lnTo>
                      <a:pt x="0" y="0"/>
                    </a:lnTo>
                    <a:lnTo>
                      <a:pt x="1971" y="0"/>
                    </a:lnTo>
                    <a:lnTo>
                      <a:pt x="1971" y="670"/>
                    </a:lnTo>
                    <a:lnTo>
                      <a:pt x="3084" y="670"/>
                    </a:lnTo>
                    <a:lnTo>
                      <a:pt x="3084" y="511"/>
                    </a:lnTo>
                    <a:lnTo>
                      <a:pt x="3260" y="390"/>
                    </a:lnTo>
                    <a:lnTo>
                      <a:pt x="4781" y="792"/>
                    </a:lnTo>
                    <a:lnTo>
                      <a:pt x="5103" y="79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1" name="Freeform 41">
                <a:extLst>
                  <a:ext uri="{FF2B5EF4-FFF2-40B4-BE49-F238E27FC236}">
                    <a16:creationId xmlns:a16="http://schemas.microsoft.com/office/drawing/2014/main" id="{EB4CC7D9-EC57-4563-A0DF-73B9886677CF}"/>
                  </a:ext>
                </a:extLst>
              </p:cNvPr>
              <p:cNvSpPr>
                <a:spLocks/>
              </p:cNvSpPr>
              <p:nvPr/>
            </p:nvSpPr>
            <p:spPr bwMode="auto">
              <a:xfrm>
                <a:off x="2767101" y="3511221"/>
                <a:ext cx="930371" cy="525552"/>
              </a:xfrm>
              <a:custGeom>
                <a:avLst/>
                <a:gdLst>
                  <a:gd name="T0" fmla="*/ 2147483647 w 592"/>
                  <a:gd name="T1" fmla="*/ 0 h 368"/>
                  <a:gd name="T2" fmla="*/ 2147483647 w 592"/>
                  <a:gd name="T3" fmla="*/ 2147483647 h 368"/>
                  <a:gd name="T4" fmla="*/ 2147483647 w 592"/>
                  <a:gd name="T5" fmla="*/ 2147483647 h 368"/>
                  <a:gd name="T6" fmla="*/ 2147483647 w 592"/>
                  <a:gd name="T7" fmla="*/ 2147483647 h 368"/>
                  <a:gd name="T8" fmla="*/ 2147483647 w 592"/>
                  <a:gd name="T9" fmla="*/ 2147483647 h 368"/>
                  <a:gd name="T10" fmla="*/ 2147483647 w 592"/>
                  <a:gd name="T11" fmla="*/ 2147483647 h 368"/>
                  <a:gd name="T12" fmla="*/ 2147483647 w 592"/>
                  <a:gd name="T13" fmla="*/ 2147483647 h 368"/>
                  <a:gd name="T14" fmla="*/ 0 w 592"/>
                  <a:gd name="T15" fmla="*/ 2147483647 h 368"/>
                  <a:gd name="T16" fmla="*/ 2147483647 w 592"/>
                  <a:gd name="T17" fmla="*/ 2147483647 h 368"/>
                  <a:gd name="T18" fmla="*/ 2147483647 w 592"/>
                  <a:gd name="T19" fmla="*/ 2147483647 h 368"/>
                  <a:gd name="T20" fmla="*/ 2147483647 w 592"/>
                  <a:gd name="T21" fmla="*/ 2147483647 h 368"/>
                  <a:gd name="T22" fmla="*/ 2147483647 w 592"/>
                  <a:gd name="T23" fmla="*/ 2147483647 h 368"/>
                  <a:gd name="T24" fmla="*/ 2147483647 w 592"/>
                  <a:gd name="T25" fmla="*/ 2147483647 h 368"/>
                  <a:gd name="T26" fmla="*/ 2147483647 w 592"/>
                  <a:gd name="T27" fmla="*/ 2147483647 h 368"/>
                  <a:gd name="T28" fmla="*/ 2147483647 w 592"/>
                  <a:gd name="T29" fmla="*/ 2147483647 h 368"/>
                  <a:gd name="T30" fmla="*/ 2147483647 w 592"/>
                  <a:gd name="T31" fmla="*/ 2147483647 h 368"/>
                  <a:gd name="T32" fmla="*/ 2147483647 w 592"/>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2" h="368">
                    <a:moveTo>
                      <a:pt x="4" y="0"/>
                    </a:moveTo>
                    <a:lnTo>
                      <a:pt x="592" y="1"/>
                    </a:lnTo>
                    <a:lnTo>
                      <a:pt x="592" y="174"/>
                    </a:lnTo>
                    <a:lnTo>
                      <a:pt x="115" y="174"/>
                    </a:lnTo>
                    <a:lnTo>
                      <a:pt x="115" y="204"/>
                    </a:lnTo>
                    <a:lnTo>
                      <a:pt x="592" y="204"/>
                    </a:lnTo>
                    <a:lnTo>
                      <a:pt x="592" y="368"/>
                    </a:lnTo>
                    <a:lnTo>
                      <a:pt x="0" y="368"/>
                    </a:lnTo>
                    <a:lnTo>
                      <a:pt x="2" y="305"/>
                    </a:lnTo>
                    <a:lnTo>
                      <a:pt x="465" y="305"/>
                    </a:lnTo>
                    <a:lnTo>
                      <a:pt x="465" y="266"/>
                    </a:lnTo>
                    <a:lnTo>
                      <a:pt x="2" y="266"/>
                    </a:lnTo>
                    <a:lnTo>
                      <a:pt x="2" y="105"/>
                    </a:lnTo>
                    <a:lnTo>
                      <a:pt x="471" y="105"/>
                    </a:lnTo>
                    <a:lnTo>
                      <a:pt x="471" y="69"/>
                    </a:lnTo>
                    <a:lnTo>
                      <a:pt x="4" y="68"/>
                    </a:lnTo>
                    <a:lnTo>
                      <a:pt x="4" y="0"/>
                    </a:lnTo>
                    <a:close/>
                  </a:path>
                </a:pathLst>
              </a:custGeom>
              <a:solidFill>
                <a:srgbClr val="85B8E7"/>
              </a:solidFill>
              <a:ln w="7938">
                <a:solidFill>
                  <a:srgbClr val="000000"/>
                </a:solidFill>
                <a:prstDash val="solid"/>
                <a:round/>
                <a:headEnd/>
                <a:tailEnd/>
              </a:ln>
            </p:spPr>
            <p:txBody>
              <a:bodyPr/>
              <a:lstStyle/>
              <a:p>
                <a:endParaRPr lang="de-DE"/>
              </a:p>
            </p:txBody>
          </p:sp>
          <p:sp>
            <p:nvSpPr>
              <p:cNvPr id="82" name="Freeform 42">
                <a:extLst>
                  <a:ext uri="{FF2B5EF4-FFF2-40B4-BE49-F238E27FC236}">
                    <a16:creationId xmlns:a16="http://schemas.microsoft.com/office/drawing/2014/main" id="{85580E68-8772-4D54-8D45-940E7C627263}"/>
                  </a:ext>
                </a:extLst>
              </p:cNvPr>
              <p:cNvSpPr>
                <a:spLocks/>
              </p:cNvSpPr>
              <p:nvPr/>
            </p:nvSpPr>
            <p:spPr bwMode="auto">
              <a:xfrm>
                <a:off x="3365565" y="1866293"/>
                <a:ext cx="2749839" cy="3597882"/>
              </a:xfrm>
              <a:custGeom>
                <a:avLst/>
                <a:gdLst>
                  <a:gd name="T0" fmla="*/ 0 w 6998"/>
                  <a:gd name="T1" fmla="*/ 2147483647 h 12642"/>
                  <a:gd name="T2" fmla="*/ 0 w 6998"/>
                  <a:gd name="T3" fmla="*/ 2147483647 h 12642"/>
                  <a:gd name="T4" fmla="*/ 2147483647 w 6998"/>
                  <a:gd name="T5" fmla="*/ 2147483647 h 12642"/>
                  <a:gd name="T6" fmla="*/ 2147483647 w 6998"/>
                  <a:gd name="T7" fmla="*/ 0 h 12642"/>
                  <a:gd name="T8" fmla="*/ 2147483647 w 6998"/>
                  <a:gd name="T9" fmla="*/ 0 h 12642"/>
                  <a:gd name="T10" fmla="*/ 2147483647 w 6998"/>
                  <a:gd name="T11" fmla="*/ 2147483647 h 12642"/>
                  <a:gd name="T12" fmla="*/ 2147483647 w 6998"/>
                  <a:gd name="T13" fmla="*/ 2147483647 h 12642"/>
                  <a:gd name="T14" fmla="*/ 2147483647 w 6998"/>
                  <a:gd name="T15" fmla="*/ 2147483647 h 12642"/>
                  <a:gd name="T16" fmla="*/ 2147483647 w 6998"/>
                  <a:gd name="T17" fmla="*/ 2147483647 h 12642"/>
                  <a:gd name="T18" fmla="*/ 2147483647 w 6998"/>
                  <a:gd name="T19" fmla="*/ 2147483647 h 12642"/>
                  <a:gd name="T20" fmla="*/ 2147483647 w 6998"/>
                  <a:gd name="T21" fmla="*/ 2147483647 h 12642"/>
                  <a:gd name="T22" fmla="*/ 2147483647 w 6998"/>
                  <a:gd name="T23" fmla="*/ 2147483647 h 12642"/>
                  <a:gd name="T24" fmla="*/ 2147483647 w 6998"/>
                  <a:gd name="T25" fmla="*/ 2147483647 h 12642"/>
                  <a:gd name="T26" fmla="*/ 2147483647 w 6998"/>
                  <a:gd name="T27" fmla="*/ 2147483647 h 12642"/>
                  <a:gd name="T28" fmla="*/ 2147483647 w 6998"/>
                  <a:gd name="T29" fmla="*/ 2147483647 h 12642"/>
                  <a:gd name="T30" fmla="*/ 2147483647 w 6998"/>
                  <a:gd name="T31" fmla="*/ 2147483647 h 12642"/>
                  <a:gd name="T32" fmla="*/ 2147483647 w 6998"/>
                  <a:gd name="T33" fmla="*/ 2147483647 h 12642"/>
                  <a:gd name="T34" fmla="*/ 2147483647 w 6998"/>
                  <a:gd name="T35" fmla="*/ 2147483647 h 12642"/>
                  <a:gd name="T36" fmla="*/ 2147483647 w 6998"/>
                  <a:gd name="T37" fmla="*/ 2147483647 h 12642"/>
                  <a:gd name="T38" fmla="*/ 2147483647 w 6998"/>
                  <a:gd name="T39" fmla="*/ 2147483647 h 12642"/>
                  <a:gd name="T40" fmla="*/ 0 w 6998"/>
                  <a:gd name="T41" fmla="*/ 2147483647 h 12642"/>
                  <a:gd name="T42" fmla="*/ 0 w 6998"/>
                  <a:gd name="T43" fmla="*/ 2147483647 h 126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98" h="12642">
                    <a:moveTo>
                      <a:pt x="0" y="7852"/>
                    </a:moveTo>
                    <a:lnTo>
                      <a:pt x="0" y="12642"/>
                    </a:lnTo>
                    <a:lnTo>
                      <a:pt x="6998" y="12642"/>
                    </a:lnTo>
                    <a:lnTo>
                      <a:pt x="6998" y="0"/>
                    </a:lnTo>
                    <a:lnTo>
                      <a:pt x="4726" y="0"/>
                    </a:lnTo>
                    <a:lnTo>
                      <a:pt x="4726" y="793"/>
                    </a:lnTo>
                    <a:lnTo>
                      <a:pt x="6176" y="793"/>
                    </a:lnTo>
                    <a:lnTo>
                      <a:pt x="6176" y="973"/>
                    </a:lnTo>
                    <a:lnTo>
                      <a:pt x="6536" y="973"/>
                    </a:lnTo>
                    <a:lnTo>
                      <a:pt x="6536" y="498"/>
                    </a:lnTo>
                    <a:lnTo>
                      <a:pt x="5081" y="498"/>
                    </a:lnTo>
                    <a:lnTo>
                      <a:pt x="5081" y="302"/>
                    </a:lnTo>
                    <a:lnTo>
                      <a:pt x="6693" y="302"/>
                    </a:lnTo>
                    <a:lnTo>
                      <a:pt x="6693" y="12304"/>
                    </a:lnTo>
                    <a:lnTo>
                      <a:pt x="3829" y="12304"/>
                    </a:lnTo>
                    <a:lnTo>
                      <a:pt x="3829" y="11352"/>
                    </a:lnTo>
                    <a:lnTo>
                      <a:pt x="3491" y="11352"/>
                    </a:lnTo>
                    <a:lnTo>
                      <a:pt x="3491" y="12304"/>
                    </a:lnTo>
                    <a:lnTo>
                      <a:pt x="322" y="12304"/>
                    </a:lnTo>
                    <a:lnTo>
                      <a:pt x="322" y="7852"/>
                    </a:lnTo>
                    <a:lnTo>
                      <a:pt x="0" y="7852"/>
                    </a:lnTo>
                    <a:close/>
                  </a:path>
                </a:pathLst>
              </a:custGeom>
              <a:solidFill>
                <a:srgbClr val="85B8E7"/>
              </a:solidFill>
              <a:ln w="7938">
                <a:solidFill>
                  <a:srgbClr val="000000"/>
                </a:solidFill>
                <a:prstDash val="solid"/>
                <a:round/>
                <a:headEnd/>
                <a:tailEnd/>
              </a:ln>
            </p:spPr>
            <p:txBody>
              <a:bodyPr/>
              <a:lstStyle/>
              <a:p>
                <a:endParaRPr lang="de-DE"/>
              </a:p>
            </p:txBody>
          </p:sp>
          <p:sp>
            <p:nvSpPr>
              <p:cNvPr id="83" name="Freeform 43">
                <a:extLst>
                  <a:ext uri="{FF2B5EF4-FFF2-40B4-BE49-F238E27FC236}">
                    <a16:creationId xmlns:a16="http://schemas.microsoft.com/office/drawing/2014/main" id="{50181D80-00AA-4499-97B6-40C942FCF673}"/>
                  </a:ext>
                </a:extLst>
              </p:cNvPr>
              <p:cNvSpPr>
                <a:spLocks/>
              </p:cNvSpPr>
              <p:nvPr/>
            </p:nvSpPr>
            <p:spPr bwMode="auto">
              <a:xfrm>
                <a:off x="5040577" y="4533743"/>
                <a:ext cx="2421372" cy="263569"/>
              </a:xfrm>
              <a:custGeom>
                <a:avLst/>
                <a:gdLst>
                  <a:gd name="T0" fmla="*/ 2147483647 w 6161"/>
                  <a:gd name="T1" fmla="*/ 2147483647 h 930"/>
                  <a:gd name="T2" fmla="*/ 2147483647 w 6161"/>
                  <a:gd name="T3" fmla="*/ 2147483647 h 930"/>
                  <a:gd name="T4" fmla="*/ 2147483647 w 6161"/>
                  <a:gd name="T5" fmla="*/ 2147483647 h 930"/>
                  <a:gd name="T6" fmla="*/ 2147483647 w 6161"/>
                  <a:gd name="T7" fmla="*/ 2147483647 h 930"/>
                  <a:gd name="T8" fmla="*/ 2147483647 w 6161"/>
                  <a:gd name="T9" fmla="*/ 2147483647 h 930"/>
                  <a:gd name="T10" fmla="*/ 2147483647 w 6161"/>
                  <a:gd name="T11" fmla="*/ 0 h 930"/>
                  <a:gd name="T12" fmla="*/ 0 w 6161"/>
                  <a:gd name="T13" fmla="*/ 0 h 930"/>
                  <a:gd name="T14" fmla="*/ 0 w 6161"/>
                  <a:gd name="T15" fmla="*/ 2147483647 h 930"/>
                  <a:gd name="T16" fmla="*/ 2147483647 w 6161"/>
                  <a:gd name="T17" fmla="*/ 2147483647 h 930"/>
                  <a:gd name="T18" fmla="*/ 2147483647 w 6161"/>
                  <a:gd name="T19" fmla="*/ 2147483647 h 930"/>
                  <a:gd name="T20" fmla="*/ 2147483647 w 6161"/>
                  <a:gd name="T21" fmla="*/ 2147483647 h 930"/>
                  <a:gd name="T22" fmla="*/ 2147483647 w 6161"/>
                  <a:gd name="T23" fmla="*/ 2147483647 h 930"/>
                  <a:gd name="T24" fmla="*/ 2147483647 w 6161"/>
                  <a:gd name="T25" fmla="*/ 2147483647 h 9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61" h="930">
                    <a:moveTo>
                      <a:pt x="1596" y="930"/>
                    </a:moveTo>
                    <a:lnTo>
                      <a:pt x="1596" y="513"/>
                    </a:lnTo>
                    <a:lnTo>
                      <a:pt x="376" y="513"/>
                    </a:lnTo>
                    <a:lnTo>
                      <a:pt x="376" y="349"/>
                    </a:lnTo>
                    <a:lnTo>
                      <a:pt x="6161" y="349"/>
                    </a:lnTo>
                    <a:lnTo>
                      <a:pt x="6161" y="0"/>
                    </a:lnTo>
                    <a:lnTo>
                      <a:pt x="0" y="0"/>
                    </a:lnTo>
                    <a:lnTo>
                      <a:pt x="0" y="862"/>
                    </a:lnTo>
                    <a:lnTo>
                      <a:pt x="1166" y="862"/>
                    </a:lnTo>
                    <a:lnTo>
                      <a:pt x="1166" y="856"/>
                    </a:lnTo>
                    <a:lnTo>
                      <a:pt x="1166" y="930"/>
                    </a:lnTo>
                    <a:lnTo>
                      <a:pt x="1596" y="930"/>
                    </a:lnTo>
                    <a:close/>
                  </a:path>
                </a:pathLst>
              </a:custGeom>
              <a:solidFill>
                <a:srgbClr val="57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 name="Freeform 44">
                <a:extLst>
                  <a:ext uri="{FF2B5EF4-FFF2-40B4-BE49-F238E27FC236}">
                    <a16:creationId xmlns:a16="http://schemas.microsoft.com/office/drawing/2014/main" id="{16A2894A-9E32-45E4-A441-E77504E0DB4F}"/>
                  </a:ext>
                </a:extLst>
              </p:cNvPr>
              <p:cNvSpPr>
                <a:spLocks/>
              </p:cNvSpPr>
              <p:nvPr/>
            </p:nvSpPr>
            <p:spPr bwMode="auto">
              <a:xfrm>
                <a:off x="5038857" y="4797313"/>
                <a:ext cx="2421372" cy="266745"/>
              </a:xfrm>
              <a:custGeom>
                <a:avLst/>
                <a:gdLst>
                  <a:gd name="T0" fmla="*/ 2147483647 w 6160"/>
                  <a:gd name="T1" fmla="*/ 2147483647 h 939"/>
                  <a:gd name="T2" fmla="*/ 2147483647 w 6160"/>
                  <a:gd name="T3" fmla="*/ 2147483647 h 939"/>
                  <a:gd name="T4" fmla="*/ 0 w 6160"/>
                  <a:gd name="T5" fmla="*/ 2147483647 h 939"/>
                  <a:gd name="T6" fmla="*/ 0 w 6160"/>
                  <a:gd name="T7" fmla="*/ 2147483647 h 939"/>
                  <a:gd name="T8" fmla="*/ 2147483647 w 6160"/>
                  <a:gd name="T9" fmla="*/ 2147483647 h 939"/>
                  <a:gd name="T10" fmla="*/ 2147483647 w 6160"/>
                  <a:gd name="T11" fmla="*/ 2147483647 h 939"/>
                  <a:gd name="T12" fmla="*/ 2147483647 w 6160"/>
                  <a:gd name="T13" fmla="*/ 2147483647 h 939"/>
                  <a:gd name="T14" fmla="*/ 2147483647 w 6160"/>
                  <a:gd name="T15" fmla="*/ 2147483647 h 939"/>
                  <a:gd name="T16" fmla="*/ 2147483647 w 6160"/>
                  <a:gd name="T17" fmla="*/ 2147483647 h 939"/>
                  <a:gd name="T18" fmla="*/ 2147483647 w 6160"/>
                  <a:gd name="T19" fmla="*/ 0 h 939"/>
                  <a:gd name="T20" fmla="*/ 2147483647 w 6160"/>
                  <a:gd name="T21" fmla="*/ 2147483647 h 939"/>
                  <a:gd name="T22" fmla="*/ 2147483647 w 6160"/>
                  <a:gd name="T23" fmla="*/ 2147483647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60" h="939">
                    <a:moveTo>
                      <a:pt x="1165" y="5"/>
                    </a:moveTo>
                    <a:lnTo>
                      <a:pt x="1165" y="74"/>
                    </a:lnTo>
                    <a:lnTo>
                      <a:pt x="0" y="74"/>
                    </a:lnTo>
                    <a:lnTo>
                      <a:pt x="0" y="939"/>
                    </a:lnTo>
                    <a:lnTo>
                      <a:pt x="6160" y="939"/>
                    </a:lnTo>
                    <a:lnTo>
                      <a:pt x="6160" y="586"/>
                    </a:lnTo>
                    <a:lnTo>
                      <a:pt x="376" y="586"/>
                    </a:lnTo>
                    <a:lnTo>
                      <a:pt x="376" y="412"/>
                    </a:lnTo>
                    <a:lnTo>
                      <a:pt x="1596" y="412"/>
                    </a:lnTo>
                    <a:lnTo>
                      <a:pt x="1596" y="0"/>
                    </a:lnTo>
                    <a:lnTo>
                      <a:pt x="1165" y="5"/>
                    </a:lnTo>
                    <a:close/>
                  </a:path>
                </a:pathLst>
              </a:custGeom>
              <a:solidFill>
                <a:srgbClr val="85B8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 name="Freeform 45">
                <a:extLst>
                  <a:ext uri="{FF2B5EF4-FFF2-40B4-BE49-F238E27FC236}">
                    <a16:creationId xmlns:a16="http://schemas.microsoft.com/office/drawing/2014/main" id="{07C4FF51-015A-4A5E-904B-1ED208C23A63}"/>
                  </a:ext>
                </a:extLst>
              </p:cNvPr>
              <p:cNvSpPr>
                <a:spLocks/>
              </p:cNvSpPr>
              <p:nvPr/>
            </p:nvSpPr>
            <p:spPr bwMode="auto">
              <a:xfrm>
                <a:off x="5040577" y="4533743"/>
                <a:ext cx="2421372" cy="527139"/>
              </a:xfrm>
              <a:custGeom>
                <a:avLst/>
                <a:gdLst>
                  <a:gd name="T0" fmla="*/ 2147483647 w 6161"/>
                  <a:gd name="T1" fmla="*/ 0 h 1864"/>
                  <a:gd name="T2" fmla="*/ 0 w 6161"/>
                  <a:gd name="T3" fmla="*/ 0 h 1864"/>
                  <a:gd name="T4" fmla="*/ 0 w 6161"/>
                  <a:gd name="T5" fmla="*/ 2147483647 h 1864"/>
                  <a:gd name="T6" fmla="*/ 2147483647 w 6161"/>
                  <a:gd name="T7" fmla="*/ 2147483647 h 1864"/>
                  <a:gd name="T8" fmla="*/ 2147483647 w 6161"/>
                  <a:gd name="T9" fmla="*/ 2147483647 h 1864"/>
                  <a:gd name="T10" fmla="*/ 0 w 6161"/>
                  <a:gd name="T11" fmla="*/ 2147483647 h 1864"/>
                  <a:gd name="T12" fmla="*/ 0 w 6161"/>
                  <a:gd name="T13" fmla="*/ 2147483647 h 1864"/>
                  <a:gd name="T14" fmla="*/ 2147483647 w 6161"/>
                  <a:gd name="T15" fmla="*/ 2147483647 h 1864"/>
                  <a:gd name="T16" fmla="*/ 2147483647 w 6161"/>
                  <a:gd name="T17" fmla="*/ 2147483647 h 1864"/>
                  <a:gd name="T18" fmla="*/ 2147483647 w 6161"/>
                  <a:gd name="T19" fmla="*/ 2147483647 h 1864"/>
                  <a:gd name="T20" fmla="*/ 2147483647 w 6161"/>
                  <a:gd name="T21" fmla="*/ 2147483647 h 1864"/>
                  <a:gd name="T22" fmla="*/ 2147483647 w 6161"/>
                  <a:gd name="T23" fmla="*/ 2147483647 h 1864"/>
                  <a:gd name="T24" fmla="*/ 2147483647 w 6161"/>
                  <a:gd name="T25" fmla="*/ 2147483647 h 1864"/>
                  <a:gd name="T26" fmla="*/ 2147483647 w 6161"/>
                  <a:gd name="T27" fmla="*/ 2147483647 h 1864"/>
                  <a:gd name="T28" fmla="*/ 2147483647 w 6161"/>
                  <a:gd name="T29" fmla="*/ 2147483647 h 1864"/>
                  <a:gd name="T30" fmla="*/ 2147483647 w 6161"/>
                  <a:gd name="T31" fmla="*/ 2147483647 h 1864"/>
                  <a:gd name="T32" fmla="*/ 2147483647 w 6161"/>
                  <a:gd name="T33" fmla="*/ 0 h 1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61" h="1864">
                    <a:moveTo>
                      <a:pt x="6161" y="0"/>
                    </a:moveTo>
                    <a:lnTo>
                      <a:pt x="0" y="0"/>
                    </a:lnTo>
                    <a:lnTo>
                      <a:pt x="0" y="862"/>
                    </a:lnTo>
                    <a:lnTo>
                      <a:pt x="1166" y="862"/>
                    </a:lnTo>
                    <a:lnTo>
                      <a:pt x="1166" y="1004"/>
                    </a:lnTo>
                    <a:lnTo>
                      <a:pt x="0" y="1004"/>
                    </a:lnTo>
                    <a:lnTo>
                      <a:pt x="0" y="1864"/>
                    </a:lnTo>
                    <a:lnTo>
                      <a:pt x="6161" y="1864"/>
                    </a:lnTo>
                    <a:lnTo>
                      <a:pt x="6161" y="1510"/>
                    </a:lnTo>
                    <a:lnTo>
                      <a:pt x="376" y="1510"/>
                    </a:lnTo>
                    <a:lnTo>
                      <a:pt x="376" y="1337"/>
                    </a:lnTo>
                    <a:lnTo>
                      <a:pt x="1596" y="1337"/>
                    </a:lnTo>
                    <a:lnTo>
                      <a:pt x="1596" y="508"/>
                    </a:lnTo>
                    <a:lnTo>
                      <a:pt x="376" y="508"/>
                    </a:lnTo>
                    <a:lnTo>
                      <a:pt x="376" y="349"/>
                    </a:lnTo>
                    <a:lnTo>
                      <a:pt x="6161" y="349"/>
                    </a:lnTo>
                    <a:lnTo>
                      <a:pt x="616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 name="Freeform 46">
                <a:extLst>
                  <a:ext uri="{FF2B5EF4-FFF2-40B4-BE49-F238E27FC236}">
                    <a16:creationId xmlns:a16="http://schemas.microsoft.com/office/drawing/2014/main" id="{43025405-26F3-45ED-BE05-BC0B63347BE7}"/>
                  </a:ext>
                </a:extLst>
              </p:cNvPr>
              <p:cNvSpPr>
                <a:spLocks/>
              </p:cNvSpPr>
              <p:nvPr/>
            </p:nvSpPr>
            <p:spPr bwMode="auto">
              <a:xfrm>
                <a:off x="5081850" y="2145740"/>
                <a:ext cx="852983" cy="1543310"/>
              </a:xfrm>
              <a:custGeom>
                <a:avLst/>
                <a:gdLst>
                  <a:gd name="T0" fmla="*/ 0 w 2169"/>
                  <a:gd name="T1" fmla="*/ 2147483647 h 5438"/>
                  <a:gd name="T2" fmla="*/ 0 w 2169"/>
                  <a:gd name="T3" fmla="*/ 2147483647 h 5438"/>
                  <a:gd name="T4" fmla="*/ 2147483647 w 2169"/>
                  <a:gd name="T5" fmla="*/ 2147483647 h 5438"/>
                  <a:gd name="T6" fmla="*/ 2147483647 w 2169"/>
                  <a:gd name="T7" fmla="*/ 2147483647 h 5438"/>
                  <a:gd name="T8" fmla="*/ 2147483647 w 2169"/>
                  <a:gd name="T9" fmla="*/ 2147483647 h 5438"/>
                  <a:gd name="T10" fmla="*/ 2147483647 w 2169"/>
                  <a:gd name="T11" fmla="*/ 0 h 5438"/>
                  <a:gd name="T12" fmla="*/ 2147483647 w 2169"/>
                  <a:gd name="T13" fmla="*/ 0 h 5438"/>
                  <a:gd name="T14" fmla="*/ 2147483647 w 2169"/>
                  <a:gd name="T15" fmla="*/ 2147483647 h 5438"/>
                  <a:gd name="T16" fmla="*/ 2147483647 w 2169"/>
                  <a:gd name="T17" fmla="*/ 2147483647 h 5438"/>
                  <a:gd name="T18" fmla="*/ 2147483647 w 2169"/>
                  <a:gd name="T19" fmla="*/ 2147483647 h 5438"/>
                  <a:gd name="T20" fmla="*/ 2147483647 w 2169"/>
                  <a:gd name="T21" fmla="*/ 2147483647 h 5438"/>
                  <a:gd name="T22" fmla="*/ 2147483647 w 2169"/>
                  <a:gd name="T23" fmla="*/ 2147483647 h 5438"/>
                  <a:gd name="T24" fmla="*/ 2147483647 w 2169"/>
                  <a:gd name="T25" fmla="*/ 2147483647 h 5438"/>
                  <a:gd name="T26" fmla="*/ 2147483647 w 2169"/>
                  <a:gd name="T27" fmla="*/ 2147483647 h 5438"/>
                  <a:gd name="T28" fmla="*/ 0 w 2169"/>
                  <a:gd name="T29" fmla="*/ 2147483647 h 5438"/>
                  <a:gd name="T30" fmla="*/ 0 w 2169"/>
                  <a:gd name="T31" fmla="*/ 2147483647 h 5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9" h="5438">
                    <a:moveTo>
                      <a:pt x="0" y="5433"/>
                    </a:moveTo>
                    <a:lnTo>
                      <a:pt x="0" y="4361"/>
                    </a:lnTo>
                    <a:lnTo>
                      <a:pt x="1809" y="4361"/>
                    </a:lnTo>
                    <a:lnTo>
                      <a:pt x="1809" y="823"/>
                    </a:lnTo>
                    <a:lnTo>
                      <a:pt x="375" y="823"/>
                    </a:lnTo>
                    <a:lnTo>
                      <a:pt x="375" y="0"/>
                    </a:lnTo>
                    <a:lnTo>
                      <a:pt x="2169" y="0"/>
                    </a:lnTo>
                    <a:lnTo>
                      <a:pt x="2169" y="317"/>
                    </a:lnTo>
                    <a:lnTo>
                      <a:pt x="735" y="317"/>
                    </a:lnTo>
                    <a:lnTo>
                      <a:pt x="735" y="490"/>
                    </a:lnTo>
                    <a:lnTo>
                      <a:pt x="2148" y="490"/>
                    </a:lnTo>
                    <a:lnTo>
                      <a:pt x="2148" y="4698"/>
                    </a:lnTo>
                    <a:lnTo>
                      <a:pt x="322" y="4698"/>
                    </a:lnTo>
                    <a:lnTo>
                      <a:pt x="322" y="5438"/>
                    </a:lnTo>
                    <a:lnTo>
                      <a:pt x="0" y="5433"/>
                    </a:lnTo>
                    <a:close/>
                  </a:path>
                </a:pathLst>
              </a:custGeom>
              <a:solidFill>
                <a:srgbClr val="DF813B"/>
              </a:solidFill>
              <a:ln w="7938">
                <a:solidFill>
                  <a:srgbClr val="000000"/>
                </a:solidFill>
                <a:prstDash val="solid"/>
                <a:round/>
                <a:headEnd/>
                <a:tailEnd/>
              </a:ln>
            </p:spPr>
            <p:txBody>
              <a:bodyPr/>
              <a:lstStyle/>
              <a:p>
                <a:endParaRPr lang="de-DE"/>
              </a:p>
            </p:txBody>
          </p:sp>
          <p:sp>
            <p:nvSpPr>
              <p:cNvPr id="87" name="Line 47">
                <a:extLst>
                  <a:ext uri="{FF2B5EF4-FFF2-40B4-BE49-F238E27FC236}">
                    <a16:creationId xmlns:a16="http://schemas.microsoft.com/office/drawing/2014/main" id="{8EC9DB8C-9CF8-4406-B0ED-2B9F91361D85}"/>
                  </a:ext>
                </a:extLst>
              </p:cNvPr>
              <p:cNvSpPr>
                <a:spLocks noChangeShapeType="1"/>
              </p:cNvSpPr>
              <p:nvPr/>
            </p:nvSpPr>
            <p:spPr bwMode="auto">
              <a:xfrm>
                <a:off x="5797256" y="2145740"/>
                <a:ext cx="134139" cy="1588"/>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 name="Line 48">
                <a:extLst>
                  <a:ext uri="{FF2B5EF4-FFF2-40B4-BE49-F238E27FC236}">
                    <a16:creationId xmlns:a16="http://schemas.microsoft.com/office/drawing/2014/main" id="{0AE02E2E-2EDE-4A2B-A1CB-9927BC189410}"/>
                  </a:ext>
                </a:extLst>
              </p:cNvPr>
              <p:cNvSpPr>
                <a:spLocks noChangeShapeType="1"/>
              </p:cNvSpPr>
              <p:nvPr/>
            </p:nvSpPr>
            <p:spPr bwMode="auto">
              <a:xfrm>
                <a:off x="4741345" y="5095813"/>
                <a:ext cx="127260" cy="0"/>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9" name="Line 49">
                <a:extLst>
                  <a:ext uri="{FF2B5EF4-FFF2-40B4-BE49-F238E27FC236}">
                    <a16:creationId xmlns:a16="http://schemas.microsoft.com/office/drawing/2014/main" id="{2B92A771-45F2-4C38-BB9D-069EA7B8A200}"/>
                  </a:ext>
                </a:extLst>
              </p:cNvPr>
              <p:cNvSpPr>
                <a:spLocks noChangeShapeType="1"/>
              </p:cNvSpPr>
              <p:nvPr/>
            </p:nvSpPr>
            <p:spPr bwMode="auto">
              <a:xfrm>
                <a:off x="5088729" y="3687463"/>
                <a:ext cx="111782" cy="0"/>
              </a:xfrm>
              <a:prstGeom prst="line">
                <a:avLst/>
              </a:prstGeom>
              <a:noFill/>
              <a:ln w="19050">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0" name="AutoShape 50">
                <a:extLst>
                  <a:ext uri="{FF2B5EF4-FFF2-40B4-BE49-F238E27FC236}">
                    <a16:creationId xmlns:a16="http://schemas.microsoft.com/office/drawing/2014/main" id="{58D18F05-46B3-478C-9B57-154ABEB61881}"/>
                  </a:ext>
                </a:extLst>
              </p:cNvPr>
              <p:cNvSpPr>
                <a:spLocks noChangeArrowheads="1"/>
              </p:cNvSpPr>
              <p:nvPr/>
            </p:nvSpPr>
            <p:spPr bwMode="auto">
              <a:xfrm>
                <a:off x="1697433" y="3471527"/>
                <a:ext cx="961326" cy="625581"/>
              </a:xfrm>
              <a:prstGeom prst="rightArrow">
                <a:avLst>
                  <a:gd name="adj1" fmla="val 68648"/>
                  <a:gd name="adj2" fmla="val 59397"/>
                </a:avLst>
              </a:prstGeom>
              <a:solidFill>
                <a:srgbClr val="85B8E7"/>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91" name="Text Box 51">
                <a:extLst>
                  <a:ext uri="{FF2B5EF4-FFF2-40B4-BE49-F238E27FC236}">
                    <a16:creationId xmlns:a16="http://schemas.microsoft.com/office/drawing/2014/main" id="{D125E79C-A79F-4635-9AD7-283D96A86BA7}"/>
                  </a:ext>
                </a:extLst>
              </p:cNvPr>
              <p:cNvSpPr txBox="1">
                <a:spLocks noChangeArrowheads="1"/>
              </p:cNvSpPr>
              <p:nvPr/>
            </p:nvSpPr>
            <p:spPr bwMode="auto">
              <a:xfrm>
                <a:off x="7547935" y="3669997"/>
                <a:ext cx="807825"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92" name="Text Box 52">
                <a:extLst>
                  <a:ext uri="{FF2B5EF4-FFF2-40B4-BE49-F238E27FC236}">
                    <a16:creationId xmlns:a16="http://schemas.microsoft.com/office/drawing/2014/main" id="{74FD0EEB-D7E5-4923-8530-A8AEFE7EE2A2}"/>
                  </a:ext>
                </a:extLst>
              </p:cNvPr>
              <p:cNvSpPr txBox="1">
                <a:spLocks noChangeArrowheads="1"/>
              </p:cNvSpPr>
              <p:nvPr/>
            </p:nvSpPr>
            <p:spPr bwMode="auto">
              <a:xfrm>
                <a:off x="1733649" y="3692226"/>
                <a:ext cx="820648"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Kühlwasser</a:t>
                </a:r>
              </a:p>
            </p:txBody>
          </p:sp>
          <p:sp>
            <p:nvSpPr>
              <p:cNvPr id="93" name="Text Box 53">
                <a:extLst>
                  <a:ext uri="{FF2B5EF4-FFF2-40B4-BE49-F238E27FC236}">
                    <a16:creationId xmlns:a16="http://schemas.microsoft.com/office/drawing/2014/main" id="{AE1F858E-CF4F-446F-A985-4DD43CBFA877}"/>
                  </a:ext>
                </a:extLst>
              </p:cNvPr>
              <p:cNvSpPr txBox="1">
                <a:spLocks noChangeArrowheads="1"/>
              </p:cNvSpPr>
              <p:nvPr/>
            </p:nvSpPr>
            <p:spPr bwMode="auto">
              <a:xfrm>
                <a:off x="6283011" y="3962147"/>
                <a:ext cx="787634" cy="23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94" name="Text Box 55">
                <a:extLst>
                  <a:ext uri="{FF2B5EF4-FFF2-40B4-BE49-F238E27FC236}">
                    <a16:creationId xmlns:a16="http://schemas.microsoft.com/office/drawing/2014/main" id="{6BDA5E93-35A8-44DB-89C0-284BB4D9A5D7}"/>
                  </a:ext>
                </a:extLst>
              </p:cNvPr>
              <p:cNvSpPr txBox="1">
                <a:spLocks noChangeArrowheads="1"/>
              </p:cNvSpPr>
              <p:nvPr/>
            </p:nvSpPr>
            <p:spPr bwMode="auto">
              <a:xfrm>
                <a:off x="6278966" y="2024621"/>
                <a:ext cx="947280"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Abhitzekessel</a:t>
                </a:r>
              </a:p>
            </p:txBody>
          </p:sp>
          <p:sp>
            <p:nvSpPr>
              <p:cNvPr id="95" name="Text Box 56">
                <a:extLst>
                  <a:ext uri="{FF2B5EF4-FFF2-40B4-BE49-F238E27FC236}">
                    <a16:creationId xmlns:a16="http://schemas.microsoft.com/office/drawing/2014/main" id="{6B20B9DD-794B-447B-8073-7B0C9E7DFABF}"/>
                  </a:ext>
                </a:extLst>
              </p:cNvPr>
              <p:cNvSpPr txBox="1">
                <a:spLocks noChangeArrowheads="1"/>
              </p:cNvSpPr>
              <p:nvPr/>
            </p:nvSpPr>
            <p:spPr bwMode="auto">
              <a:xfrm>
                <a:off x="4829051" y="5137095"/>
                <a:ext cx="955293"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Speisewasser</a:t>
                </a:r>
              </a:p>
            </p:txBody>
          </p:sp>
          <p:sp>
            <p:nvSpPr>
              <p:cNvPr id="96" name="Text Box 57">
                <a:extLst>
                  <a:ext uri="{FF2B5EF4-FFF2-40B4-BE49-F238E27FC236}">
                    <a16:creationId xmlns:a16="http://schemas.microsoft.com/office/drawing/2014/main" id="{B2029155-4AC3-480F-B9E6-92B4E554E5CA}"/>
                  </a:ext>
                </a:extLst>
              </p:cNvPr>
              <p:cNvSpPr txBox="1">
                <a:spLocks noChangeArrowheads="1"/>
              </p:cNvSpPr>
              <p:nvPr/>
            </p:nvSpPr>
            <p:spPr bwMode="auto">
              <a:xfrm>
                <a:off x="3732561" y="4611874"/>
                <a:ext cx="649136"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Wärme-</a:t>
                </a:r>
              </a:p>
              <a:p>
                <a:pPr>
                  <a:lnSpc>
                    <a:spcPct val="90000"/>
                  </a:lnSpc>
                  <a:buFontTx/>
                  <a:buNone/>
                </a:pPr>
                <a:r>
                  <a:rPr lang="en-US" altLang="de-DE" sz="1000"/>
                  <a:t>tauscher</a:t>
                </a:r>
              </a:p>
            </p:txBody>
          </p:sp>
          <p:sp>
            <p:nvSpPr>
              <p:cNvPr id="97" name="Text Box 58">
                <a:extLst>
                  <a:ext uri="{FF2B5EF4-FFF2-40B4-BE49-F238E27FC236}">
                    <a16:creationId xmlns:a16="http://schemas.microsoft.com/office/drawing/2014/main" id="{0AF1B66F-1932-48DA-8514-C29B71AABFFC}"/>
                  </a:ext>
                </a:extLst>
              </p:cNvPr>
              <p:cNvSpPr txBox="1">
                <a:spLocks noChangeArrowheads="1"/>
              </p:cNvSpPr>
              <p:nvPr/>
            </p:nvSpPr>
            <p:spPr bwMode="auto">
              <a:xfrm>
                <a:off x="4101190" y="4044711"/>
                <a:ext cx="580211"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Dampf-</a:t>
                </a:r>
              </a:p>
              <a:p>
                <a:pPr>
                  <a:lnSpc>
                    <a:spcPct val="90000"/>
                  </a:lnSpc>
                  <a:buFontTx/>
                  <a:buNone/>
                </a:pPr>
                <a:r>
                  <a:rPr lang="en-US" altLang="de-DE" sz="1000"/>
                  <a:t>turbine</a:t>
                </a:r>
              </a:p>
            </p:txBody>
          </p:sp>
          <p:sp>
            <p:nvSpPr>
              <p:cNvPr id="98" name="Text Box 60">
                <a:extLst>
                  <a:ext uri="{FF2B5EF4-FFF2-40B4-BE49-F238E27FC236}">
                    <a16:creationId xmlns:a16="http://schemas.microsoft.com/office/drawing/2014/main" id="{4E698BD8-BBC6-4B93-AF28-28444C901AEE}"/>
                  </a:ext>
                </a:extLst>
              </p:cNvPr>
              <p:cNvSpPr txBox="1">
                <a:spLocks noChangeArrowheads="1"/>
              </p:cNvSpPr>
              <p:nvPr/>
            </p:nvSpPr>
            <p:spPr bwMode="auto">
              <a:xfrm>
                <a:off x="2944373" y="3224794"/>
                <a:ext cx="881559"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Kondensator</a:t>
                </a:r>
              </a:p>
            </p:txBody>
          </p:sp>
          <p:grpSp>
            <p:nvGrpSpPr>
              <p:cNvPr id="99" name="Group 62">
                <a:extLst>
                  <a:ext uri="{FF2B5EF4-FFF2-40B4-BE49-F238E27FC236}">
                    <a16:creationId xmlns:a16="http://schemas.microsoft.com/office/drawing/2014/main" id="{5024FB29-D5C5-49D9-BF84-A9CC8A059611}"/>
                  </a:ext>
                </a:extLst>
              </p:cNvPr>
              <p:cNvGrpSpPr>
                <a:grpSpLocks/>
              </p:cNvGrpSpPr>
              <p:nvPr/>
            </p:nvGrpSpPr>
            <p:grpSpPr bwMode="auto">
              <a:xfrm>
                <a:off x="7073291" y="3692226"/>
                <a:ext cx="390377" cy="192120"/>
                <a:chOff x="4822" y="3192"/>
                <a:chExt cx="236" cy="97"/>
              </a:xfrm>
            </p:grpSpPr>
            <p:sp>
              <p:nvSpPr>
                <p:cNvPr id="121" name="Line 63">
                  <a:extLst>
                    <a:ext uri="{FF2B5EF4-FFF2-40B4-BE49-F238E27FC236}">
                      <a16:creationId xmlns:a16="http://schemas.microsoft.com/office/drawing/2014/main" id="{BD424F2F-FDF8-4C58-A2FD-18B41E6C9659}"/>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2" name="Line 64">
                  <a:extLst>
                    <a:ext uri="{FF2B5EF4-FFF2-40B4-BE49-F238E27FC236}">
                      <a16:creationId xmlns:a16="http://schemas.microsoft.com/office/drawing/2014/main" id="{DF26F0F7-94E8-4195-9A55-9D324A9075D0}"/>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 name="Line 65">
                  <a:extLst>
                    <a:ext uri="{FF2B5EF4-FFF2-40B4-BE49-F238E27FC236}">
                      <a16:creationId xmlns:a16="http://schemas.microsoft.com/office/drawing/2014/main" id="{F479AB33-BE40-4F71-8D29-E4949876538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4" name="Freeform 66">
                  <a:extLst>
                    <a:ext uri="{FF2B5EF4-FFF2-40B4-BE49-F238E27FC236}">
                      <a16:creationId xmlns:a16="http://schemas.microsoft.com/office/drawing/2014/main" id="{11B256AB-734C-4E7E-BD93-FC824C3B6879}"/>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5" name="Freeform 67">
                  <a:extLst>
                    <a:ext uri="{FF2B5EF4-FFF2-40B4-BE49-F238E27FC236}">
                      <a16:creationId xmlns:a16="http://schemas.microsoft.com/office/drawing/2014/main" id="{31AC7FC1-6E9E-49A8-BA79-6EEBD08EE25F}"/>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6" name="Freeform 68">
                  <a:extLst>
                    <a:ext uri="{FF2B5EF4-FFF2-40B4-BE49-F238E27FC236}">
                      <a16:creationId xmlns:a16="http://schemas.microsoft.com/office/drawing/2014/main" id="{E68A5760-D0C8-4FAD-8A5D-AB6D3B1F2721}"/>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7" name="Freeform 69">
                  <a:extLst>
                    <a:ext uri="{FF2B5EF4-FFF2-40B4-BE49-F238E27FC236}">
                      <a16:creationId xmlns:a16="http://schemas.microsoft.com/office/drawing/2014/main" id="{E621608D-C9DC-4B1D-AF44-7417334EA56C}"/>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00" name="Line 78">
                <a:extLst>
                  <a:ext uri="{FF2B5EF4-FFF2-40B4-BE49-F238E27FC236}">
                    <a16:creationId xmlns:a16="http://schemas.microsoft.com/office/drawing/2014/main" id="{4D569625-26E3-429C-9F9D-35E2E80AAA8E}"/>
                  </a:ext>
                </a:extLst>
              </p:cNvPr>
              <p:cNvSpPr>
                <a:spLocks noChangeShapeType="1"/>
              </p:cNvSpPr>
              <p:nvPr/>
            </p:nvSpPr>
            <p:spPr bwMode="auto">
              <a:xfrm>
                <a:off x="6065533" y="2113985"/>
                <a:ext cx="0" cy="263569"/>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1" name="Line 80">
                <a:extLst>
                  <a:ext uri="{FF2B5EF4-FFF2-40B4-BE49-F238E27FC236}">
                    <a16:creationId xmlns:a16="http://schemas.microsoft.com/office/drawing/2014/main" id="{8D55BEC4-FF09-49D9-B0FA-B7FCB6F8908C}"/>
                  </a:ext>
                </a:extLst>
              </p:cNvPr>
              <p:cNvSpPr>
                <a:spLocks noChangeShapeType="1"/>
              </p:cNvSpPr>
              <p:nvPr/>
            </p:nvSpPr>
            <p:spPr bwMode="auto">
              <a:xfrm flipV="1">
                <a:off x="5867764" y="2390256"/>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 name="Line 86">
                <a:extLst>
                  <a:ext uri="{FF2B5EF4-FFF2-40B4-BE49-F238E27FC236}">
                    <a16:creationId xmlns:a16="http://schemas.microsoft.com/office/drawing/2014/main" id="{230746FF-6267-4AB1-B328-465273DA7DC1}"/>
                  </a:ext>
                </a:extLst>
              </p:cNvPr>
              <p:cNvSpPr>
                <a:spLocks noChangeShapeType="1"/>
              </p:cNvSpPr>
              <p:nvPr/>
            </p:nvSpPr>
            <p:spPr bwMode="auto">
              <a:xfrm rot="16200000" flipH="1">
                <a:off x="4161798" y="3685369"/>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 name="Line 87">
                <a:extLst>
                  <a:ext uri="{FF2B5EF4-FFF2-40B4-BE49-F238E27FC236}">
                    <a16:creationId xmlns:a16="http://schemas.microsoft.com/office/drawing/2014/main" id="{5A16490B-788C-4144-A4C9-0472D0E5A448}"/>
                  </a:ext>
                </a:extLst>
              </p:cNvPr>
              <p:cNvSpPr>
                <a:spLocks noChangeShapeType="1"/>
              </p:cNvSpPr>
              <p:nvPr/>
            </p:nvSpPr>
            <p:spPr bwMode="auto">
              <a:xfrm rot="5400000">
                <a:off x="2992385" y="3447269"/>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 name="Line 88">
                <a:extLst>
                  <a:ext uri="{FF2B5EF4-FFF2-40B4-BE49-F238E27FC236}">
                    <a16:creationId xmlns:a16="http://schemas.microsoft.com/office/drawing/2014/main" id="{3B55B96F-850D-496C-A4EC-F42112C06D59}"/>
                  </a:ext>
                </a:extLst>
              </p:cNvPr>
              <p:cNvSpPr>
                <a:spLocks noChangeShapeType="1"/>
              </p:cNvSpPr>
              <p:nvPr/>
            </p:nvSpPr>
            <p:spPr bwMode="auto">
              <a:xfrm rot="16200000" flipH="1">
                <a:off x="2992385" y="388231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5" name="Line 89">
                <a:extLst>
                  <a:ext uri="{FF2B5EF4-FFF2-40B4-BE49-F238E27FC236}">
                    <a16:creationId xmlns:a16="http://schemas.microsoft.com/office/drawing/2014/main" id="{C0A6D053-0797-46E3-A351-C50EC2DE95D7}"/>
                  </a:ext>
                </a:extLst>
              </p:cNvPr>
              <p:cNvSpPr>
                <a:spLocks noChangeShapeType="1"/>
              </p:cNvSpPr>
              <p:nvPr/>
            </p:nvSpPr>
            <p:spPr bwMode="auto">
              <a:xfrm>
                <a:off x="2768821" y="3508045"/>
                <a:ext cx="0" cy="103205"/>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 name="Line 90">
                <a:extLst>
                  <a:ext uri="{FF2B5EF4-FFF2-40B4-BE49-F238E27FC236}">
                    <a16:creationId xmlns:a16="http://schemas.microsoft.com/office/drawing/2014/main" id="{6E08BB23-2323-4501-B95D-FA25C07F209D}"/>
                  </a:ext>
                </a:extLst>
              </p:cNvPr>
              <p:cNvSpPr>
                <a:spLocks noChangeShapeType="1"/>
              </p:cNvSpPr>
              <p:nvPr/>
            </p:nvSpPr>
            <p:spPr bwMode="auto">
              <a:xfrm>
                <a:off x="2768821" y="3943093"/>
                <a:ext cx="0" cy="101617"/>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7" name="Line 91">
                <a:extLst>
                  <a:ext uri="{FF2B5EF4-FFF2-40B4-BE49-F238E27FC236}">
                    <a16:creationId xmlns:a16="http://schemas.microsoft.com/office/drawing/2014/main" id="{423D22EF-CDBE-4C3D-9BF8-E15DAB1E5439}"/>
                  </a:ext>
                </a:extLst>
              </p:cNvPr>
              <p:cNvSpPr>
                <a:spLocks noChangeShapeType="1"/>
              </p:cNvSpPr>
              <p:nvPr/>
            </p:nvSpPr>
            <p:spPr bwMode="auto">
              <a:xfrm flipV="1">
                <a:off x="4815293" y="4262235"/>
                <a:ext cx="0" cy="198471"/>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8" name="Line 92">
                <a:extLst>
                  <a:ext uri="{FF2B5EF4-FFF2-40B4-BE49-F238E27FC236}">
                    <a16:creationId xmlns:a16="http://schemas.microsoft.com/office/drawing/2014/main" id="{3256471E-21CF-4FF5-AD5A-AB054E6B8C09}"/>
                  </a:ext>
                </a:extLst>
              </p:cNvPr>
              <p:cNvSpPr>
                <a:spLocks noChangeShapeType="1"/>
              </p:cNvSpPr>
              <p:nvPr/>
            </p:nvSpPr>
            <p:spPr bwMode="auto">
              <a:xfrm flipV="1">
                <a:off x="3427475" y="4719512"/>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9" name="Line 93">
                <a:extLst>
                  <a:ext uri="{FF2B5EF4-FFF2-40B4-BE49-F238E27FC236}">
                    <a16:creationId xmlns:a16="http://schemas.microsoft.com/office/drawing/2014/main" id="{13A91881-5DE8-4EB4-94E7-A34CDFB0682C}"/>
                  </a:ext>
                </a:extLst>
              </p:cNvPr>
              <p:cNvSpPr>
                <a:spLocks noChangeShapeType="1"/>
              </p:cNvSpPr>
              <p:nvPr/>
            </p:nvSpPr>
            <p:spPr bwMode="auto">
              <a:xfrm rot="5400000">
                <a:off x="4172116" y="530495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0" name="Line 94">
                <a:extLst>
                  <a:ext uri="{FF2B5EF4-FFF2-40B4-BE49-F238E27FC236}">
                    <a16:creationId xmlns:a16="http://schemas.microsoft.com/office/drawing/2014/main" id="{4D7DB433-0F92-49FA-B39B-0159F1BC0119}"/>
                  </a:ext>
                </a:extLst>
              </p:cNvPr>
              <p:cNvSpPr>
                <a:spLocks noChangeShapeType="1"/>
              </p:cNvSpPr>
              <p:nvPr/>
            </p:nvSpPr>
            <p:spPr bwMode="auto">
              <a:xfrm rot="5400000">
                <a:off x="5331210" y="5306612"/>
                <a:ext cx="0" cy="21668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1" name="Line 95">
                <a:extLst>
                  <a:ext uri="{FF2B5EF4-FFF2-40B4-BE49-F238E27FC236}">
                    <a16:creationId xmlns:a16="http://schemas.microsoft.com/office/drawing/2014/main" id="{C00FA14C-E15F-4805-826E-D3221C26BCFD}"/>
                  </a:ext>
                </a:extLst>
              </p:cNvPr>
              <p:cNvSpPr>
                <a:spLocks noChangeShapeType="1"/>
              </p:cNvSpPr>
              <p:nvPr/>
            </p:nvSpPr>
            <p:spPr bwMode="auto">
              <a:xfrm rot="5400000">
                <a:off x="7147239" y="4472901"/>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2" name="Line 96">
                <a:extLst>
                  <a:ext uri="{FF2B5EF4-FFF2-40B4-BE49-F238E27FC236}">
                    <a16:creationId xmlns:a16="http://schemas.microsoft.com/office/drawing/2014/main" id="{F485B850-CE31-461A-B25D-7CF6153C7C4D}"/>
                  </a:ext>
                </a:extLst>
              </p:cNvPr>
              <p:cNvSpPr>
                <a:spLocks noChangeShapeType="1"/>
              </p:cNvSpPr>
              <p:nvPr/>
            </p:nvSpPr>
            <p:spPr bwMode="auto">
              <a:xfrm rot="16200000" flipH="1">
                <a:off x="7147239" y="4903187"/>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3" name="AutoShape 103">
                <a:extLst>
                  <a:ext uri="{FF2B5EF4-FFF2-40B4-BE49-F238E27FC236}">
                    <a16:creationId xmlns:a16="http://schemas.microsoft.com/office/drawing/2014/main" id="{F9E48D29-571E-4ECB-AFE6-FE3FDFC1FEA2}"/>
                  </a:ext>
                </a:extLst>
              </p:cNvPr>
              <p:cNvSpPr>
                <a:spLocks noChangeArrowheads="1"/>
              </p:cNvSpPr>
              <p:nvPr/>
            </p:nvSpPr>
            <p:spPr bwMode="auto">
              <a:xfrm>
                <a:off x="7575451" y="4468645"/>
                <a:ext cx="827187" cy="625581"/>
              </a:xfrm>
              <a:prstGeom prst="rightArrow">
                <a:avLst>
                  <a:gd name="adj1" fmla="val 68648"/>
                  <a:gd name="adj2" fmla="val 51109"/>
                </a:avLst>
              </a:prstGeom>
              <a:solidFill>
                <a:srgbClr val="FF7C80"/>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14" name="Text Box 104">
                <a:extLst>
                  <a:ext uri="{FF2B5EF4-FFF2-40B4-BE49-F238E27FC236}">
                    <a16:creationId xmlns:a16="http://schemas.microsoft.com/office/drawing/2014/main" id="{B3EA2718-C18A-4FCA-AC0F-535F92A3531B}"/>
                  </a:ext>
                </a:extLst>
              </p:cNvPr>
              <p:cNvSpPr txBox="1">
                <a:spLocks noChangeArrowheads="1"/>
              </p:cNvSpPr>
              <p:nvPr/>
            </p:nvSpPr>
            <p:spPr bwMode="auto">
              <a:xfrm>
                <a:off x="7535897" y="4592491"/>
                <a:ext cx="851105"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Fernwärme-</a:t>
                </a:r>
                <a:br>
                  <a:rPr lang="en-US" altLang="de-DE" sz="1000"/>
                </a:br>
                <a:r>
                  <a:rPr lang="en-US" altLang="de-DE" sz="1000"/>
                  <a:t>Netz</a:t>
                </a:r>
              </a:p>
            </p:txBody>
          </p:sp>
          <p:sp>
            <p:nvSpPr>
              <p:cNvPr id="115" name="AutoShape 108">
                <a:extLst>
                  <a:ext uri="{FF2B5EF4-FFF2-40B4-BE49-F238E27FC236}">
                    <a16:creationId xmlns:a16="http://schemas.microsoft.com/office/drawing/2014/main" id="{F9A2912F-58D5-4F01-B83F-B4763931E08A}"/>
                  </a:ext>
                </a:extLst>
              </p:cNvPr>
              <p:cNvSpPr>
                <a:spLocks noChangeArrowheads="1"/>
              </p:cNvSpPr>
              <p:nvPr/>
            </p:nvSpPr>
            <p:spPr bwMode="auto">
              <a:xfrm rot="16200000" flipH="1">
                <a:off x="5061395" y="3764740"/>
                <a:ext cx="16989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24 w 21600"/>
                  <a:gd name="T13" fmla="*/ 2700 h 21600"/>
                  <a:gd name="T14" fmla="*/ 18976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6" name="AutoShape 109">
                <a:extLst>
                  <a:ext uri="{FF2B5EF4-FFF2-40B4-BE49-F238E27FC236}">
                    <a16:creationId xmlns:a16="http://schemas.microsoft.com/office/drawing/2014/main" id="{AA50A220-EACD-42B9-AC2F-E21F86EA432E}"/>
                  </a:ext>
                </a:extLst>
              </p:cNvPr>
              <p:cNvSpPr>
                <a:spLocks noChangeArrowheads="1"/>
              </p:cNvSpPr>
              <p:nvPr/>
            </p:nvSpPr>
            <p:spPr bwMode="auto">
              <a:xfrm rot="16200000" flipH="1">
                <a:off x="4911378" y="3766261"/>
                <a:ext cx="201647"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21 w 21600"/>
                  <a:gd name="T13" fmla="*/ 2618 h 21600"/>
                  <a:gd name="T14" fmla="*/ 18879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79352" tIns="39676" rIns="79352" bIns="39676" anchor="ctr"/>
              <a:lstStyle/>
              <a:p>
                <a:endParaRPr lang="de-DE"/>
              </a:p>
            </p:txBody>
          </p:sp>
          <p:sp>
            <p:nvSpPr>
              <p:cNvPr id="117" name="AutoShape 110">
                <a:extLst>
                  <a:ext uri="{FF2B5EF4-FFF2-40B4-BE49-F238E27FC236}">
                    <a16:creationId xmlns:a16="http://schemas.microsoft.com/office/drawing/2014/main" id="{40C97B9B-8D0A-410E-8430-CBF5AD042D23}"/>
                  </a:ext>
                </a:extLst>
              </p:cNvPr>
              <p:cNvSpPr>
                <a:spLocks noChangeArrowheads="1"/>
              </p:cNvSpPr>
              <p:nvPr/>
            </p:nvSpPr>
            <p:spPr bwMode="auto">
              <a:xfrm rot="-5400000">
                <a:off x="4473429" y="3767916"/>
                <a:ext cx="33978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321 w 21600"/>
                  <a:gd name="T13" fmla="*/ 2700 h 21600"/>
                  <a:gd name="T14" fmla="*/ 19279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141" y="21600"/>
                    </a:lnTo>
                    <a:lnTo>
                      <a:pt x="20459"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8" name="AutoShape 111">
                <a:extLst>
                  <a:ext uri="{FF2B5EF4-FFF2-40B4-BE49-F238E27FC236}">
                    <a16:creationId xmlns:a16="http://schemas.microsoft.com/office/drawing/2014/main" id="{B99A222D-CA47-4EAC-858A-3D894C795933}"/>
                  </a:ext>
                </a:extLst>
              </p:cNvPr>
              <p:cNvSpPr>
                <a:spLocks noChangeArrowheads="1"/>
              </p:cNvSpPr>
              <p:nvPr/>
            </p:nvSpPr>
            <p:spPr bwMode="auto">
              <a:xfrm rot="-5400000">
                <a:off x="4313886" y="3764674"/>
                <a:ext cx="390591"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20 w 21600"/>
                  <a:gd name="T13" fmla="*/ 1964 h 21600"/>
                  <a:gd name="T14" fmla="*/ 1958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496" y="21600"/>
                    </a:lnTo>
                    <a:lnTo>
                      <a:pt x="2110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9" name="Freeform 112">
                <a:extLst>
                  <a:ext uri="{FF2B5EF4-FFF2-40B4-BE49-F238E27FC236}">
                    <a16:creationId xmlns:a16="http://schemas.microsoft.com/office/drawing/2014/main" id="{30A96B69-6FBC-40B0-B251-B3476BA3B04C}"/>
                  </a:ext>
                </a:extLst>
              </p:cNvPr>
              <p:cNvSpPr>
                <a:spLocks/>
              </p:cNvSpPr>
              <p:nvPr/>
            </p:nvSpPr>
            <p:spPr bwMode="auto">
              <a:xfrm>
                <a:off x="4433514" y="3771614"/>
                <a:ext cx="2443728" cy="46046"/>
              </a:xfrm>
              <a:custGeom>
                <a:avLst/>
                <a:gdLst>
                  <a:gd name="T0" fmla="*/ 0 w 6215"/>
                  <a:gd name="T1" fmla="*/ 0 h 158"/>
                  <a:gd name="T2" fmla="*/ 2147483647 w 6215"/>
                  <a:gd name="T3" fmla="*/ 0 h 158"/>
                  <a:gd name="T4" fmla="*/ 2147483647 w 6215"/>
                  <a:gd name="T5" fmla="*/ 2147483647 h 158"/>
                  <a:gd name="T6" fmla="*/ 0 w 6215"/>
                  <a:gd name="T7" fmla="*/ 2147483647 h 158"/>
                  <a:gd name="T8" fmla="*/ 0 w 6215"/>
                  <a:gd name="T9" fmla="*/ 0 h 158"/>
                  <a:gd name="T10" fmla="*/ 0 w 6215"/>
                  <a:gd name="T11" fmla="*/ 0 h 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15" h="158">
                    <a:moveTo>
                      <a:pt x="0" y="0"/>
                    </a:moveTo>
                    <a:lnTo>
                      <a:pt x="6215" y="0"/>
                    </a:lnTo>
                    <a:lnTo>
                      <a:pt x="6215" y="158"/>
                    </a:lnTo>
                    <a:lnTo>
                      <a:pt x="0" y="158"/>
                    </a:lnTo>
                    <a:lnTo>
                      <a:pt x="0" y="0"/>
                    </a:lnTo>
                    <a:close/>
                  </a:path>
                </a:pathLst>
              </a:custGeom>
              <a:solidFill>
                <a:srgbClr val="CBCBCB"/>
              </a:solidFill>
              <a:ln w="7938">
                <a:solidFill>
                  <a:srgbClr val="000000"/>
                </a:solidFill>
                <a:prstDash val="solid"/>
                <a:round/>
                <a:headEnd/>
                <a:tailEnd/>
              </a:ln>
            </p:spPr>
            <p:txBody>
              <a:bodyPr/>
              <a:lstStyle/>
              <a:p>
                <a:endParaRPr lang="de-DE"/>
              </a:p>
            </p:txBody>
          </p:sp>
          <p:sp>
            <p:nvSpPr>
              <p:cNvPr id="120" name="Text Box 113">
                <a:extLst>
                  <a:ext uri="{FF2B5EF4-FFF2-40B4-BE49-F238E27FC236}">
                    <a16:creationId xmlns:a16="http://schemas.microsoft.com/office/drawing/2014/main" id="{11A3A6B7-1415-4612-A124-141CF026A771}"/>
                  </a:ext>
                </a:extLst>
              </p:cNvPr>
              <p:cNvSpPr txBox="1">
                <a:spLocks noChangeArrowheads="1"/>
              </p:cNvSpPr>
              <p:nvPr/>
            </p:nvSpPr>
            <p:spPr bwMode="auto">
              <a:xfrm>
                <a:off x="7535897" y="3240162"/>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190 MW</a:t>
                </a:r>
              </a:p>
            </p:txBody>
          </p:sp>
        </p:grpSp>
        <p:sp>
          <p:nvSpPr>
            <p:cNvPr id="5" name="Textfeld 150">
              <a:extLst>
                <a:ext uri="{FF2B5EF4-FFF2-40B4-BE49-F238E27FC236}">
                  <a16:creationId xmlns:a16="http://schemas.microsoft.com/office/drawing/2014/main" id="{937BB034-FC0A-44DC-BFD3-A0395A0D1A03}"/>
                </a:ext>
              </a:extLst>
            </p:cNvPr>
            <p:cNvSpPr txBox="1"/>
            <p:nvPr/>
          </p:nvSpPr>
          <p:spPr>
            <a:xfrm>
              <a:off x="7528259" y="5222966"/>
              <a:ext cx="2255193" cy="276999"/>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200" dirty="0"/>
                <a:t>Kraft-Wärme-Kopplung (KWK)</a:t>
              </a:r>
            </a:p>
          </p:txBody>
        </p:sp>
      </p:grpSp>
    </p:spTree>
    <p:extLst>
      <p:ext uri="{BB962C8B-B14F-4D97-AF65-F5344CB8AC3E}">
        <p14:creationId xmlns:p14="http://schemas.microsoft.com/office/powerpoint/2010/main" val="34548851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fill="hold"/>
                                        <p:tgtEl>
                                          <p:spTgt spid="67"/>
                                        </p:tgtEl>
                                        <p:attrNameLst>
                                          <p:attrName>ppt_x</p:attrName>
                                        </p:attrNameLst>
                                      </p:cBhvr>
                                      <p:tavLst>
                                        <p:tav tm="0">
                                          <p:val>
                                            <p:strVal val="0-#ppt_w/2"/>
                                          </p:val>
                                        </p:tav>
                                        <p:tav tm="100000">
                                          <p:val>
                                            <p:strVal val="#ppt_x"/>
                                          </p:val>
                                        </p:tav>
                                      </p:tavLst>
                                    </p:anim>
                                    <p:anim calcmode="lin" valueType="num">
                                      <p:cBhvr additive="base">
                                        <p:cTn id="8" dur="10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1000" fill="hold"/>
                                        <p:tgtEl>
                                          <p:spTgt spid="68"/>
                                        </p:tgtEl>
                                        <p:attrNameLst>
                                          <p:attrName>ppt_x</p:attrName>
                                        </p:attrNameLst>
                                      </p:cBhvr>
                                      <p:tavLst>
                                        <p:tav tm="0">
                                          <p:val>
                                            <p:strVal val="0-#ppt_w/2"/>
                                          </p:val>
                                        </p:tav>
                                        <p:tav tm="100000">
                                          <p:val>
                                            <p:strVal val="#ppt_x"/>
                                          </p:val>
                                        </p:tav>
                                      </p:tavLst>
                                    </p:anim>
                                    <p:anim calcmode="lin" valueType="num">
                                      <p:cBhvr additive="base">
                                        <p:cTn id="12"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000" fill="hold"/>
                                        <p:tgtEl>
                                          <p:spTgt spid="64"/>
                                        </p:tgtEl>
                                        <p:attrNameLst>
                                          <p:attrName>ppt_x</p:attrName>
                                        </p:attrNameLst>
                                      </p:cBhvr>
                                      <p:tavLst>
                                        <p:tav tm="0">
                                          <p:val>
                                            <p:strVal val="0-#ppt_w/2"/>
                                          </p:val>
                                        </p:tav>
                                        <p:tav tm="100000">
                                          <p:val>
                                            <p:strVal val="#ppt_x"/>
                                          </p:val>
                                        </p:tav>
                                      </p:tavLst>
                                    </p:anim>
                                    <p:anim calcmode="lin" valueType="num">
                                      <p:cBhvr additive="base">
                                        <p:cTn id="2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4" grpId="0"/>
      <p:bldP spid="67" grpId="0" animBg="1"/>
      <p:bldP spid="6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iagramm, Screenshot, Schrift enthält.&#10;&#10;Automatisch generierte Beschreibung">
            <a:extLst>
              <a:ext uri="{FF2B5EF4-FFF2-40B4-BE49-F238E27FC236}">
                <a16:creationId xmlns:a16="http://schemas.microsoft.com/office/drawing/2014/main" id="{963DD17C-B665-FAF3-3D16-5FE302C510A5}"/>
              </a:ext>
            </a:extLst>
          </p:cNvPr>
          <p:cNvPicPr>
            <a:picLocks noChangeAspect="1"/>
          </p:cNvPicPr>
          <p:nvPr/>
        </p:nvPicPr>
        <p:blipFill rotWithShape="1">
          <a:blip r:embed="rId3">
            <a:extLst>
              <a:ext uri="{28A0092B-C50C-407E-A947-70E740481C1C}">
                <a14:useLocalDpi xmlns:a14="http://schemas.microsoft.com/office/drawing/2010/main" val="0"/>
              </a:ext>
            </a:extLst>
          </a:blip>
          <a:srcRect l="84817" t="7916" b="77275"/>
          <a:stretch/>
        </p:blipFill>
        <p:spPr>
          <a:xfrm>
            <a:off x="8397551" y="1068887"/>
            <a:ext cx="1293364" cy="772984"/>
          </a:xfrm>
          <a:prstGeom prst="rect">
            <a:avLst/>
          </a:prstGeom>
        </p:spPr>
      </p:pic>
      <p:sp>
        <p:nvSpPr>
          <p:cNvPr id="8207" name="Textfeld 8206">
            <a:extLst>
              <a:ext uri="{FF2B5EF4-FFF2-40B4-BE49-F238E27FC236}">
                <a16:creationId xmlns:a16="http://schemas.microsoft.com/office/drawing/2014/main" id="{35B7C35A-FC94-483C-7F04-2F861215333C}"/>
              </a:ext>
            </a:extLst>
          </p:cNvPr>
          <p:cNvSpPr txBox="1"/>
          <p:nvPr/>
        </p:nvSpPr>
        <p:spPr>
          <a:xfrm>
            <a:off x="8508338" y="1768790"/>
            <a:ext cx="1182577"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ISE e.V.</a:t>
            </a:r>
          </a:p>
        </p:txBody>
      </p:sp>
      <p:grpSp>
        <p:nvGrpSpPr>
          <p:cNvPr id="8222" name="Gruppieren 8221">
            <a:extLst>
              <a:ext uri="{FF2B5EF4-FFF2-40B4-BE49-F238E27FC236}">
                <a16:creationId xmlns:a16="http://schemas.microsoft.com/office/drawing/2014/main" id="{4FD9281C-A80D-0317-22D3-AFFC2470CEAF}"/>
              </a:ext>
            </a:extLst>
          </p:cNvPr>
          <p:cNvGrpSpPr/>
          <p:nvPr/>
        </p:nvGrpSpPr>
        <p:grpSpPr>
          <a:xfrm>
            <a:off x="2464326" y="2674230"/>
            <a:ext cx="2823649" cy="1842197"/>
            <a:chOff x="3829522" y="2079924"/>
            <a:chExt cx="1765610" cy="1186184"/>
          </a:xfrm>
        </p:grpSpPr>
        <p:sp>
          <p:nvSpPr>
            <p:cNvPr id="17" name="Rechteck: abgerundete Ecken 16">
              <a:extLst>
                <a:ext uri="{FF2B5EF4-FFF2-40B4-BE49-F238E27FC236}">
                  <a16:creationId xmlns:a16="http://schemas.microsoft.com/office/drawing/2014/main" id="{6E0451D4-A835-0369-7E20-79A545F3B28E}"/>
                </a:ext>
              </a:extLst>
            </p:cNvPr>
            <p:cNvSpPr/>
            <p:nvPr/>
          </p:nvSpPr>
          <p:spPr bwMode="auto">
            <a:xfrm>
              <a:off x="3829522" y="2079924"/>
              <a:ext cx="1765610"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12FA336E-4DF6-9281-EEA7-CA7444CD2849}"/>
                </a:ext>
              </a:extLst>
            </p:cNvPr>
            <p:cNvSpPr txBox="1"/>
            <p:nvPr/>
          </p:nvSpPr>
          <p:spPr>
            <a:xfrm>
              <a:off x="3830172" y="2114973"/>
              <a:ext cx="851434" cy="198176"/>
            </a:xfrm>
            <a:prstGeom prst="rect">
              <a:avLst/>
            </a:prstGeom>
            <a:noFill/>
          </p:spPr>
          <p:txBody>
            <a:bodyPr wrap="none" rtlCol="0">
              <a:spAutoFit/>
            </a:bodyPr>
            <a:lstStyle/>
            <a:p>
              <a:r>
                <a:rPr lang="de-DE" sz="1400" dirty="0">
                  <a:solidFill>
                    <a:srgbClr val="008000"/>
                  </a:solidFill>
                  <a:latin typeface="Arial Rounded MT Bold" panose="020F0704030504030204" pitchFamily="34" charset="0"/>
                </a:rPr>
                <a:t>Power-</a:t>
              </a:r>
              <a:r>
                <a:rPr lang="de-DE" sz="1400" dirty="0" err="1">
                  <a:solidFill>
                    <a:srgbClr val="008000"/>
                  </a:solidFill>
                  <a:latin typeface="Arial Rounded MT Bold" panose="020F0704030504030204" pitchFamily="34" charset="0"/>
                </a:rPr>
                <a:t>to</a:t>
              </a:r>
              <a:r>
                <a:rPr lang="de-DE" sz="1400" dirty="0">
                  <a:solidFill>
                    <a:srgbClr val="008000"/>
                  </a:solidFill>
                  <a:latin typeface="Arial Rounded MT Bold" panose="020F0704030504030204" pitchFamily="34" charset="0"/>
                </a:rPr>
                <a:t>-Gas</a:t>
              </a:r>
            </a:p>
          </p:txBody>
        </p:sp>
      </p:grpSp>
      <p:grpSp>
        <p:nvGrpSpPr>
          <p:cNvPr id="8196" name="Gruppieren 8195">
            <a:extLst>
              <a:ext uri="{FF2B5EF4-FFF2-40B4-BE49-F238E27FC236}">
                <a16:creationId xmlns:a16="http://schemas.microsoft.com/office/drawing/2014/main" id="{199D4C28-B3C4-FB8D-4A06-CAB150E3832D}"/>
              </a:ext>
            </a:extLst>
          </p:cNvPr>
          <p:cNvGrpSpPr/>
          <p:nvPr/>
        </p:nvGrpSpPr>
        <p:grpSpPr>
          <a:xfrm>
            <a:off x="3432422" y="2217108"/>
            <a:ext cx="1570884" cy="1826540"/>
            <a:chOff x="4079229" y="1182089"/>
            <a:chExt cx="1570884" cy="1826540"/>
          </a:xfrm>
        </p:grpSpPr>
        <p:grpSp>
          <p:nvGrpSpPr>
            <p:cNvPr id="28" name="Gruppieren 27">
              <a:extLst>
                <a:ext uri="{FF2B5EF4-FFF2-40B4-BE49-F238E27FC236}">
                  <a16:creationId xmlns:a16="http://schemas.microsoft.com/office/drawing/2014/main" id="{CAC28B2B-FB20-9BC3-A1DF-E77C38431390}"/>
                </a:ext>
              </a:extLst>
            </p:cNvPr>
            <p:cNvGrpSpPr/>
            <p:nvPr/>
          </p:nvGrpSpPr>
          <p:grpSpPr>
            <a:xfrm>
              <a:off x="4760126" y="1182089"/>
              <a:ext cx="889987" cy="1826540"/>
              <a:chOff x="4760126" y="1182089"/>
              <a:chExt cx="889987" cy="1826540"/>
            </a:xfrm>
          </p:grpSpPr>
          <p:grpSp>
            <p:nvGrpSpPr>
              <p:cNvPr id="24" name="Gruppieren 23">
                <a:extLst>
                  <a:ext uri="{FF2B5EF4-FFF2-40B4-BE49-F238E27FC236}">
                    <a16:creationId xmlns:a16="http://schemas.microsoft.com/office/drawing/2014/main" id="{2521DDB2-8BE7-4563-469A-6E6A537B8B0E}"/>
                  </a:ext>
                </a:extLst>
              </p:cNvPr>
              <p:cNvGrpSpPr/>
              <p:nvPr/>
            </p:nvGrpSpPr>
            <p:grpSpPr>
              <a:xfrm>
                <a:off x="4888837" y="1182089"/>
                <a:ext cx="609600" cy="1703986"/>
                <a:chOff x="4888837" y="1182089"/>
                <a:chExt cx="609600" cy="1703986"/>
              </a:xfrm>
            </p:grpSpPr>
            <p:sp>
              <p:nvSpPr>
                <p:cNvPr id="19" name="Textfeld 18">
                  <a:extLst>
                    <a:ext uri="{FF2B5EF4-FFF2-40B4-BE49-F238E27FC236}">
                      <a16:creationId xmlns:a16="http://schemas.microsoft.com/office/drawing/2014/main" id="{CB6E96D8-D3F2-CF3A-BA62-375F3AC3D017}"/>
                    </a:ext>
                  </a:extLst>
                </p:cNvPr>
                <p:cNvSpPr txBox="1"/>
                <p:nvPr/>
              </p:nvSpPr>
              <p:spPr>
                <a:xfrm>
                  <a:off x="4957034" y="1182089"/>
                  <a:ext cx="473206" cy="276999"/>
                </a:xfrm>
                <a:prstGeom prst="rect">
                  <a:avLst/>
                </a:prstGeom>
                <a:noFill/>
              </p:spPr>
              <p:txBody>
                <a:bodyPr wrap="none" rtlCol="0">
                  <a:spAutoFit/>
                </a:bodyPr>
                <a:lstStyle/>
                <a:p>
                  <a:r>
                    <a:rPr lang="de-DE" sz="1200" dirty="0"/>
                    <a:t>CO</a:t>
                  </a:r>
                  <a:r>
                    <a:rPr lang="de-DE" sz="1200" baseline="-25000" dirty="0"/>
                    <a:t>2</a:t>
                  </a:r>
                </a:p>
              </p:txBody>
            </p:sp>
            <p:pic>
              <p:nvPicPr>
                <p:cNvPr id="23" name="Grafik 22" descr="Ein Bild, das Text, Diagramm, Screenshot, Schrift enthält.&#10;&#10;Automatisch generierte Beschreibung">
                  <a:extLst>
                    <a:ext uri="{FF2B5EF4-FFF2-40B4-BE49-F238E27FC236}">
                      <a16:creationId xmlns:a16="http://schemas.microsoft.com/office/drawing/2014/main" id="{07AEB24A-03B7-DF9C-5491-2F2AE4209607}"/>
                    </a:ext>
                  </a:extLst>
                </p:cNvPr>
                <p:cNvPicPr>
                  <a:picLocks noChangeAspect="1"/>
                </p:cNvPicPr>
                <p:nvPr/>
              </p:nvPicPr>
              <p:blipFill rotWithShape="1">
                <a:blip r:embed="rId3">
                  <a:extLst>
                    <a:ext uri="{28A0092B-C50C-407E-A947-70E740481C1C}">
                      <a14:useLocalDpi xmlns:a14="http://schemas.microsoft.com/office/drawing/2010/main" val="0"/>
                    </a:ext>
                  </a:extLst>
                </a:blip>
                <a:srcRect l="49303" t="27855" r="43541" b="59180"/>
                <a:stretch/>
              </p:blipFill>
              <p:spPr>
                <a:xfrm>
                  <a:off x="4888837" y="2209319"/>
                  <a:ext cx="609600" cy="676756"/>
                </a:xfrm>
                <a:prstGeom prst="rect">
                  <a:avLst/>
                </a:prstGeom>
              </p:spPr>
            </p:pic>
            <p:sp>
              <p:nvSpPr>
                <p:cNvPr id="20" name="Pfeil: nach unten 19">
                  <a:extLst>
                    <a:ext uri="{FF2B5EF4-FFF2-40B4-BE49-F238E27FC236}">
                      <a16:creationId xmlns:a16="http://schemas.microsoft.com/office/drawing/2014/main" id="{724E85B4-6503-C3CB-A273-C4B0FDC0DEDC}"/>
                    </a:ext>
                  </a:extLst>
                </p:cNvPr>
                <p:cNvSpPr/>
                <p:nvPr/>
              </p:nvSpPr>
              <p:spPr bwMode="auto">
                <a:xfrm>
                  <a:off x="5097460" y="1459089"/>
                  <a:ext cx="163777" cy="833262"/>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376B968A-A7B9-2789-B8A4-036C8D8BDC6F}"/>
                  </a:ext>
                </a:extLst>
              </p:cNvPr>
              <p:cNvSpPr txBox="1"/>
              <p:nvPr/>
            </p:nvSpPr>
            <p:spPr>
              <a:xfrm>
                <a:off x="4760126" y="2793185"/>
                <a:ext cx="889987" cy="215444"/>
              </a:xfrm>
              <a:prstGeom prst="rect">
                <a:avLst/>
              </a:prstGeom>
              <a:noFill/>
            </p:spPr>
            <p:txBody>
              <a:bodyPr wrap="none" rtlCol="0">
                <a:spAutoFit/>
              </a:bodyPr>
              <a:lstStyle/>
              <a:p>
                <a:r>
                  <a:rPr lang="de-DE" sz="1200" baseline="-25000" dirty="0"/>
                  <a:t>Methanisierung</a:t>
                </a:r>
              </a:p>
            </p:txBody>
          </p:sp>
        </p:grpSp>
        <p:sp>
          <p:nvSpPr>
            <p:cNvPr id="29" name="Pfeil: Fünfeck 28">
              <a:extLst>
                <a:ext uri="{FF2B5EF4-FFF2-40B4-BE49-F238E27FC236}">
                  <a16:creationId xmlns:a16="http://schemas.microsoft.com/office/drawing/2014/main" id="{D8173E87-E5FA-A809-4826-982C9F78D86F}"/>
                </a:ext>
              </a:extLst>
            </p:cNvPr>
            <p:cNvSpPr/>
            <p:nvPr/>
          </p:nvSpPr>
          <p:spPr bwMode="auto">
            <a:xfrm>
              <a:off x="4079229" y="2477145"/>
              <a:ext cx="775428"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2" name="Gruppieren 8231">
            <a:extLst>
              <a:ext uri="{FF2B5EF4-FFF2-40B4-BE49-F238E27FC236}">
                <a16:creationId xmlns:a16="http://schemas.microsoft.com/office/drawing/2014/main" id="{0FBAAF2B-BBB4-9838-46B5-B9E9737966BB}"/>
              </a:ext>
            </a:extLst>
          </p:cNvPr>
          <p:cNvGrpSpPr/>
          <p:nvPr/>
        </p:nvGrpSpPr>
        <p:grpSpPr>
          <a:xfrm>
            <a:off x="2861017" y="2234445"/>
            <a:ext cx="473206" cy="487766"/>
            <a:chOff x="3928846" y="1659259"/>
            <a:chExt cx="473206" cy="487766"/>
          </a:xfrm>
        </p:grpSpPr>
        <p:sp>
          <p:nvSpPr>
            <p:cNvPr id="8214" name="Textfeld 8213">
              <a:extLst>
                <a:ext uri="{FF2B5EF4-FFF2-40B4-BE49-F238E27FC236}">
                  <a16:creationId xmlns:a16="http://schemas.microsoft.com/office/drawing/2014/main" id="{F72B0E19-8347-6481-6D7E-CABC87DF863B}"/>
                </a:ext>
              </a:extLst>
            </p:cNvPr>
            <p:cNvSpPr txBox="1"/>
            <p:nvPr/>
          </p:nvSpPr>
          <p:spPr>
            <a:xfrm>
              <a:off x="3928846" y="1659259"/>
              <a:ext cx="473206" cy="276999"/>
            </a:xfrm>
            <a:prstGeom prst="rect">
              <a:avLst/>
            </a:prstGeom>
            <a:noFill/>
          </p:spPr>
          <p:txBody>
            <a:bodyPr wrap="none" rtlCol="0">
              <a:spAutoFit/>
            </a:bodyPr>
            <a:lstStyle/>
            <a:p>
              <a:r>
                <a:rPr lang="de-DE" sz="1200" dirty="0"/>
                <a:t>H</a:t>
              </a:r>
              <a:r>
                <a:rPr lang="de-DE" sz="1200" baseline="-25000" dirty="0"/>
                <a:t>2</a:t>
              </a:r>
              <a:r>
                <a:rPr lang="de-DE" sz="1200" dirty="0"/>
                <a:t>O</a:t>
              </a:r>
            </a:p>
          </p:txBody>
        </p:sp>
        <p:sp>
          <p:nvSpPr>
            <p:cNvPr id="8215" name="Pfeil: nach unten 8214">
              <a:extLst>
                <a:ext uri="{FF2B5EF4-FFF2-40B4-BE49-F238E27FC236}">
                  <a16:creationId xmlns:a16="http://schemas.microsoft.com/office/drawing/2014/main" id="{A4467CDC-CB8C-B7EF-A6C3-4AB7C02AC193}"/>
                </a:ext>
              </a:extLst>
            </p:cNvPr>
            <p:cNvSpPr/>
            <p:nvPr/>
          </p:nvSpPr>
          <p:spPr bwMode="auto">
            <a:xfrm>
              <a:off x="4078797" y="1908860"/>
              <a:ext cx="163777" cy="238165"/>
            </a:xfrm>
            <a:prstGeom prst="downArrow">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3" name="Gruppieren 8232">
            <a:extLst>
              <a:ext uri="{FF2B5EF4-FFF2-40B4-BE49-F238E27FC236}">
                <a16:creationId xmlns:a16="http://schemas.microsoft.com/office/drawing/2014/main" id="{A8E0B320-7924-F28A-7CE4-365C97D7CD0C}"/>
              </a:ext>
            </a:extLst>
          </p:cNvPr>
          <p:cNvGrpSpPr/>
          <p:nvPr/>
        </p:nvGrpSpPr>
        <p:grpSpPr>
          <a:xfrm>
            <a:off x="2744413" y="3393893"/>
            <a:ext cx="688009" cy="1500338"/>
            <a:chOff x="3829522" y="2476285"/>
            <a:chExt cx="688009" cy="1500338"/>
          </a:xfrm>
        </p:grpSpPr>
        <p:grpSp>
          <p:nvGrpSpPr>
            <p:cNvPr id="8230" name="Gruppieren 8229">
              <a:extLst>
                <a:ext uri="{FF2B5EF4-FFF2-40B4-BE49-F238E27FC236}">
                  <a16:creationId xmlns:a16="http://schemas.microsoft.com/office/drawing/2014/main" id="{86D68F69-0680-E640-6B58-E2D7E1738198}"/>
                </a:ext>
              </a:extLst>
            </p:cNvPr>
            <p:cNvGrpSpPr/>
            <p:nvPr/>
          </p:nvGrpSpPr>
          <p:grpSpPr>
            <a:xfrm>
              <a:off x="3829522" y="2476285"/>
              <a:ext cx="688009" cy="493277"/>
              <a:chOff x="3829522" y="2476285"/>
              <a:chExt cx="688009" cy="493277"/>
            </a:xfrm>
          </p:grpSpPr>
          <p:pic>
            <p:nvPicPr>
              <p:cNvPr id="21" name="Grafik 20" descr="Ein Bild, das Text, Diagramm, Screenshot, Schrift enthält.&#10;&#10;Automatisch generierte Beschreibung">
                <a:extLst>
                  <a:ext uri="{FF2B5EF4-FFF2-40B4-BE49-F238E27FC236}">
                    <a16:creationId xmlns:a16="http://schemas.microsoft.com/office/drawing/2014/main" id="{A9FEB943-276C-45E4-030B-35A339551891}"/>
                  </a:ext>
                </a:extLst>
              </p:cNvPr>
              <p:cNvPicPr>
                <a:picLocks noChangeAspect="1"/>
              </p:cNvPicPr>
              <p:nvPr/>
            </p:nvPicPr>
            <p:blipFill rotWithShape="1">
              <a:blip r:embed="rId3">
                <a:extLst>
                  <a:ext uri="{28A0092B-C50C-407E-A947-70E740481C1C}">
                    <a14:useLocalDpi xmlns:a14="http://schemas.microsoft.com/office/drawing/2010/main" val="0"/>
                  </a:ext>
                </a:extLst>
              </a:blip>
              <a:srcRect l="37825" t="30966" r="55298" b="62191"/>
              <a:stretch/>
            </p:blipFill>
            <p:spPr>
              <a:xfrm>
                <a:off x="3853890" y="2476285"/>
                <a:ext cx="585789" cy="357188"/>
              </a:xfrm>
              <a:prstGeom prst="rect">
                <a:avLst/>
              </a:prstGeom>
            </p:spPr>
          </p:pic>
          <p:sp>
            <p:nvSpPr>
              <p:cNvPr id="26" name="Textfeld 25">
                <a:extLst>
                  <a:ext uri="{FF2B5EF4-FFF2-40B4-BE49-F238E27FC236}">
                    <a16:creationId xmlns:a16="http://schemas.microsoft.com/office/drawing/2014/main" id="{93B1DD59-FA69-3402-54B2-E7A6143F81C2}"/>
                  </a:ext>
                </a:extLst>
              </p:cNvPr>
              <p:cNvSpPr txBox="1"/>
              <p:nvPr/>
            </p:nvSpPr>
            <p:spPr>
              <a:xfrm>
                <a:off x="3829522" y="2754118"/>
                <a:ext cx="688009" cy="215444"/>
              </a:xfrm>
              <a:prstGeom prst="rect">
                <a:avLst/>
              </a:prstGeom>
              <a:noFill/>
            </p:spPr>
            <p:txBody>
              <a:bodyPr wrap="none" rtlCol="0">
                <a:spAutoFit/>
              </a:bodyPr>
              <a:lstStyle/>
              <a:p>
                <a:r>
                  <a:rPr lang="de-DE" sz="1200" baseline="-25000" dirty="0"/>
                  <a:t>Elektrolyse</a:t>
                </a:r>
              </a:p>
            </p:txBody>
          </p:sp>
        </p:grpSp>
        <p:grpSp>
          <p:nvGrpSpPr>
            <p:cNvPr id="8231" name="Gruppieren 8230">
              <a:extLst>
                <a:ext uri="{FF2B5EF4-FFF2-40B4-BE49-F238E27FC236}">
                  <a16:creationId xmlns:a16="http://schemas.microsoft.com/office/drawing/2014/main" id="{AE13761F-3766-93F5-E01E-5F8F24040390}"/>
                </a:ext>
              </a:extLst>
            </p:cNvPr>
            <p:cNvGrpSpPr/>
            <p:nvPr/>
          </p:nvGrpSpPr>
          <p:grpSpPr>
            <a:xfrm>
              <a:off x="4004077" y="3463216"/>
              <a:ext cx="362600" cy="513407"/>
              <a:chOff x="4004077" y="3463216"/>
              <a:chExt cx="362600" cy="513407"/>
            </a:xfrm>
          </p:grpSpPr>
          <p:sp>
            <p:nvSpPr>
              <p:cNvPr id="2" name="Pfeil: nach unten 1">
                <a:extLst>
                  <a:ext uri="{FF2B5EF4-FFF2-40B4-BE49-F238E27FC236}">
                    <a16:creationId xmlns:a16="http://schemas.microsoft.com/office/drawing/2014/main" id="{BB63ED0D-7B06-CDC6-F1D1-DCDA03E1F653}"/>
                  </a:ext>
                </a:extLst>
              </p:cNvPr>
              <p:cNvSpPr/>
              <p:nvPr/>
            </p:nvSpPr>
            <p:spPr bwMode="auto">
              <a:xfrm>
                <a:off x="4078797" y="3463216"/>
                <a:ext cx="163777" cy="238165"/>
              </a:xfrm>
              <a:prstGeom prst="downArrow">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8ACCB6CD-BEB9-3070-345B-B88E3E861E98}"/>
                  </a:ext>
                </a:extLst>
              </p:cNvPr>
              <p:cNvSpPr txBox="1"/>
              <p:nvPr/>
            </p:nvSpPr>
            <p:spPr>
              <a:xfrm>
                <a:off x="4004077" y="3699624"/>
                <a:ext cx="362600" cy="276999"/>
              </a:xfrm>
              <a:prstGeom prst="rect">
                <a:avLst/>
              </a:prstGeom>
              <a:noFill/>
            </p:spPr>
            <p:txBody>
              <a:bodyPr wrap="none" rtlCol="0">
                <a:spAutoFit/>
              </a:bodyPr>
              <a:lstStyle/>
              <a:p>
                <a:r>
                  <a:rPr lang="de-DE" sz="1200" dirty="0"/>
                  <a:t>O</a:t>
                </a:r>
                <a:r>
                  <a:rPr lang="de-DE" sz="1200" baseline="-25000" dirty="0"/>
                  <a:t>2</a:t>
                </a:r>
              </a:p>
            </p:txBody>
          </p:sp>
        </p:grpSp>
      </p:grpSp>
      <p:grpSp>
        <p:nvGrpSpPr>
          <p:cNvPr id="8228" name="Gruppieren 8227">
            <a:extLst>
              <a:ext uri="{FF2B5EF4-FFF2-40B4-BE49-F238E27FC236}">
                <a16:creationId xmlns:a16="http://schemas.microsoft.com/office/drawing/2014/main" id="{ADC84367-5BBB-548B-65B5-D0F79212268F}"/>
              </a:ext>
            </a:extLst>
          </p:cNvPr>
          <p:cNvGrpSpPr/>
          <p:nvPr/>
        </p:nvGrpSpPr>
        <p:grpSpPr>
          <a:xfrm>
            <a:off x="77181" y="2565666"/>
            <a:ext cx="1975684" cy="2677051"/>
            <a:chOff x="265644" y="2191202"/>
            <a:chExt cx="1975684" cy="2677051"/>
          </a:xfrm>
        </p:grpSpPr>
        <p:grpSp>
          <p:nvGrpSpPr>
            <p:cNvPr id="8226" name="Gruppieren 8225">
              <a:extLst>
                <a:ext uri="{FF2B5EF4-FFF2-40B4-BE49-F238E27FC236}">
                  <a16:creationId xmlns:a16="http://schemas.microsoft.com/office/drawing/2014/main" id="{DD22156C-AEAD-3F0E-96DE-1CB392F213F9}"/>
                </a:ext>
              </a:extLst>
            </p:cNvPr>
            <p:cNvGrpSpPr/>
            <p:nvPr/>
          </p:nvGrpSpPr>
          <p:grpSpPr>
            <a:xfrm>
              <a:off x="265644" y="2191202"/>
              <a:ext cx="1975684" cy="2100751"/>
              <a:chOff x="569853" y="2195394"/>
              <a:chExt cx="1975684" cy="2100751"/>
            </a:xfrm>
          </p:grpSpPr>
          <p:pic>
            <p:nvPicPr>
              <p:cNvPr id="7" name="Grafik 6" descr="Ein Bild, das Text, Diagramm, Screenshot, Schrift enthält.&#10;&#10;Automatisch generierte Beschreibung">
                <a:extLst>
                  <a:ext uri="{FF2B5EF4-FFF2-40B4-BE49-F238E27FC236}">
                    <a16:creationId xmlns:a16="http://schemas.microsoft.com/office/drawing/2014/main" id="{0FF88D82-E7AE-DD40-A6BE-D84459584389}"/>
                  </a:ext>
                </a:extLst>
              </p:cNvPr>
              <p:cNvPicPr>
                <a:picLocks noChangeAspect="1"/>
              </p:cNvPicPr>
              <p:nvPr/>
            </p:nvPicPr>
            <p:blipFill rotWithShape="1">
              <a:blip r:embed="rId3">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8224" name="Rechteck 8223">
                <a:extLst>
                  <a:ext uri="{FF2B5EF4-FFF2-40B4-BE49-F238E27FC236}">
                    <a16:creationId xmlns:a16="http://schemas.microsoft.com/office/drawing/2014/main" id="{B1C2F100-2CC4-7D54-0F00-D348526A0C7C}"/>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5" name="Rechteck 8224">
                <a:extLst>
                  <a:ext uri="{FF2B5EF4-FFF2-40B4-BE49-F238E27FC236}">
                    <a16:creationId xmlns:a16="http://schemas.microsoft.com/office/drawing/2014/main" id="{CE54EB88-11A9-A399-16AF-E8B0EFF58E1D}"/>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0" name="Textfeld 8219">
              <a:extLst>
                <a:ext uri="{FF2B5EF4-FFF2-40B4-BE49-F238E27FC236}">
                  <a16:creationId xmlns:a16="http://schemas.microsoft.com/office/drawing/2014/main" id="{23E28103-CE30-D94E-F34A-328E2B429F74}"/>
                </a:ext>
              </a:extLst>
            </p:cNvPr>
            <p:cNvSpPr txBox="1"/>
            <p:nvPr/>
          </p:nvSpPr>
          <p:spPr>
            <a:xfrm>
              <a:off x="608065" y="4389404"/>
              <a:ext cx="1538606" cy="478849"/>
            </a:xfrm>
            <a:prstGeom prst="rect">
              <a:avLst/>
            </a:prstGeom>
            <a:noFill/>
          </p:spPr>
          <p:txBody>
            <a:bodyPr wrap="square">
              <a:spAutoFit/>
            </a:bodyPr>
            <a:lstStyle/>
            <a:p>
              <a:pPr>
                <a:lnSpc>
                  <a:spcPct val="107000"/>
                </a:lnSpc>
                <a:spcAft>
                  <a:spcPts val="800"/>
                </a:spcAft>
              </a:pP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Ausgangsbasis:</a:t>
              </a:r>
              <a:b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erneuerbarer Strom</a:t>
              </a:r>
              <a:endParaRPr lang="de-DE"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217" name="Textfeld 8216">
            <a:extLst>
              <a:ext uri="{FF2B5EF4-FFF2-40B4-BE49-F238E27FC236}">
                <a16:creationId xmlns:a16="http://schemas.microsoft.com/office/drawing/2014/main" id="{DFE5FD50-3305-D039-838E-345FBE040111}"/>
              </a:ext>
            </a:extLst>
          </p:cNvPr>
          <p:cNvSpPr txBox="1"/>
          <p:nvPr/>
        </p:nvSpPr>
        <p:spPr>
          <a:xfrm>
            <a:off x="0" y="5837727"/>
            <a:ext cx="9867393" cy="646331"/>
          </a:xfrm>
          <a:prstGeom prst="rect">
            <a:avLst/>
          </a:prstGeom>
          <a:noFill/>
        </p:spPr>
        <p:txBody>
          <a:bodyPr wrap="square">
            <a:spAutoFit/>
          </a:bodyPr>
          <a:lstStyle/>
          <a:p>
            <a:pPr algn="ctr"/>
            <a:r>
              <a:rPr lang="de-DE" altLang="de-DE" sz="1800" dirty="0">
                <a:solidFill>
                  <a:srgbClr val="00B050"/>
                </a:solidFill>
              </a:rPr>
              <a:t>Der Strom aus saisonal gespeicherter Energie wird teuer und muss außerhalb von</a:t>
            </a:r>
            <a:br>
              <a:rPr lang="de-DE" altLang="de-DE" sz="1800" dirty="0">
                <a:solidFill>
                  <a:srgbClr val="00B050"/>
                </a:solidFill>
              </a:rPr>
            </a:br>
            <a:r>
              <a:rPr lang="de-DE" altLang="de-DE" sz="1800" dirty="0">
                <a:solidFill>
                  <a:srgbClr val="00B050"/>
                </a:solidFill>
              </a:rPr>
              <a:t>Merit-Order-Markt-Prinzipien gehandelt werden!</a:t>
            </a:r>
          </a:p>
        </p:txBody>
      </p:sp>
      <p:sp>
        <p:nvSpPr>
          <p:cNvPr id="8219" name="Textfeld 8218">
            <a:extLst>
              <a:ext uri="{FF2B5EF4-FFF2-40B4-BE49-F238E27FC236}">
                <a16:creationId xmlns:a16="http://schemas.microsoft.com/office/drawing/2014/main" id="{970CF5AB-1239-92B1-C7ED-8C412A195633}"/>
              </a:ext>
            </a:extLst>
          </p:cNvPr>
          <p:cNvSpPr txBox="1"/>
          <p:nvPr/>
        </p:nvSpPr>
        <p:spPr>
          <a:xfrm>
            <a:off x="1015703" y="-15165"/>
            <a:ext cx="8851690" cy="707886"/>
          </a:xfrm>
          <a:prstGeom prst="rect">
            <a:avLst/>
          </a:prstGeom>
          <a:noFill/>
        </p:spPr>
        <p:txBody>
          <a:bodyPr wrap="square">
            <a:spAutoFit/>
          </a:body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(6): </a:t>
            </a:r>
            <a:br>
              <a:rPr lang="de-DE" altLang="de-DE" sz="2000" dirty="0">
                <a:solidFill>
                  <a:schemeClr val="bg1"/>
                </a:solidFill>
              </a:rPr>
            </a:br>
            <a:r>
              <a:rPr lang="de-DE" altLang="de-DE" sz="2000" dirty="0">
                <a:solidFill>
                  <a:schemeClr val="bg1"/>
                </a:solidFill>
              </a:rPr>
              <a:t>Wirkungskette bei der </a:t>
            </a: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8223" name="Pfeil: Fünfeck 8222">
            <a:extLst>
              <a:ext uri="{FF2B5EF4-FFF2-40B4-BE49-F238E27FC236}">
                <a16:creationId xmlns:a16="http://schemas.microsoft.com/office/drawing/2014/main" id="{0D014FE9-611A-5BA4-1BC3-995CA40F0408}"/>
              </a:ext>
            </a:extLst>
          </p:cNvPr>
          <p:cNvSpPr/>
          <p:nvPr/>
        </p:nvSpPr>
        <p:spPr bwMode="auto">
          <a:xfrm>
            <a:off x="2076861" y="3507891"/>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7" name="Textfeld 8236">
            <a:extLst>
              <a:ext uri="{FF2B5EF4-FFF2-40B4-BE49-F238E27FC236}">
                <a16:creationId xmlns:a16="http://schemas.microsoft.com/office/drawing/2014/main" id="{C255DA3B-5F29-645C-40D0-B10BA5F62BED}"/>
              </a:ext>
            </a:extLst>
          </p:cNvPr>
          <p:cNvSpPr txBox="1"/>
          <p:nvPr/>
        </p:nvSpPr>
        <p:spPr>
          <a:xfrm>
            <a:off x="2654130" y="3903404"/>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sp>
        <p:nvSpPr>
          <p:cNvPr id="8238" name="Textfeld 8237">
            <a:extLst>
              <a:ext uri="{FF2B5EF4-FFF2-40B4-BE49-F238E27FC236}">
                <a16:creationId xmlns:a16="http://schemas.microsoft.com/office/drawing/2014/main" id="{2EE36295-99E2-0822-7D8A-4FBB6EF78E89}"/>
              </a:ext>
            </a:extLst>
          </p:cNvPr>
          <p:cNvSpPr txBox="1"/>
          <p:nvPr/>
        </p:nvSpPr>
        <p:spPr>
          <a:xfrm>
            <a:off x="4125104" y="4047938"/>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grpSp>
        <p:nvGrpSpPr>
          <p:cNvPr id="8252" name="Gruppieren 8251">
            <a:extLst>
              <a:ext uri="{FF2B5EF4-FFF2-40B4-BE49-F238E27FC236}">
                <a16:creationId xmlns:a16="http://schemas.microsoft.com/office/drawing/2014/main" id="{F5CB55AF-D6DF-896E-FF4B-8E26C4543F92}"/>
              </a:ext>
            </a:extLst>
          </p:cNvPr>
          <p:cNvGrpSpPr/>
          <p:nvPr/>
        </p:nvGrpSpPr>
        <p:grpSpPr>
          <a:xfrm>
            <a:off x="6068350" y="2674229"/>
            <a:ext cx="2974209" cy="1840473"/>
            <a:chOff x="6068350" y="2674229"/>
            <a:chExt cx="2974209" cy="1840473"/>
          </a:xfrm>
        </p:grpSpPr>
        <p:sp>
          <p:nvSpPr>
            <p:cNvPr id="30" name="Rechteck: abgerundete Ecken 29">
              <a:extLst>
                <a:ext uri="{FF2B5EF4-FFF2-40B4-BE49-F238E27FC236}">
                  <a16:creationId xmlns:a16="http://schemas.microsoft.com/office/drawing/2014/main" id="{CEAE65AE-FDCB-EA91-45A3-5FE8168CA9AA}"/>
                </a:ext>
              </a:extLst>
            </p:cNvPr>
            <p:cNvSpPr/>
            <p:nvPr/>
          </p:nvSpPr>
          <p:spPr bwMode="auto">
            <a:xfrm>
              <a:off x="6068350" y="2674229"/>
              <a:ext cx="2680204" cy="1840473"/>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51" name="Gruppieren 8250">
              <a:extLst>
                <a:ext uri="{FF2B5EF4-FFF2-40B4-BE49-F238E27FC236}">
                  <a16:creationId xmlns:a16="http://schemas.microsoft.com/office/drawing/2014/main" id="{6D6C8812-2068-A31A-9063-77E18C1E90EF}"/>
                </a:ext>
              </a:extLst>
            </p:cNvPr>
            <p:cNvGrpSpPr/>
            <p:nvPr/>
          </p:nvGrpSpPr>
          <p:grpSpPr>
            <a:xfrm>
              <a:off x="6202338" y="2728663"/>
              <a:ext cx="2840221" cy="1417374"/>
              <a:chOff x="6202338" y="2728663"/>
              <a:chExt cx="2840221" cy="1417374"/>
            </a:xfrm>
          </p:grpSpPr>
          <p:pic>
            <p:nvPicPr>
              <p:cNvPr id="8240" name="Grafik 8239" descr="Ein Bild, das Himmel, draußen, Wasser, See enthält.&#10;&#10;Automatisch generierte Beschreibung">
                <a:extLst>
                  <a:ext uri="{FF2B5EF4-FFF2-40B4-BE49-F238E27FC236}">
                    <a16:creationId xmlns:a16="http://schemas.microsoft.com/office/drawing/2014/main" id="{62C997D9-030A-C6B1-4CB2-8F91FFE19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655" y="3020742"/>
                <a:ext cx="1688188" cy="1125295"/>
              </a:xfrm>
              <a:prstGeom prst="rect">
                <a:avLst/>
              </a:prstGeom>
            </p:spPr>
          </p:pic>
          <p:sp>
            <p:nvSpPr>
              <p:cNvPr id="8241" name="Pfeil: Fünfeck 8240">
                <a:extLst>
                  <a:ext uri="{FF2B5EF4-FFF2-40B4-BE49-F238E27FC236}">
                    <a16:creationId xmlns:a16="http://schemas.microsoft.com/office/drawing/2014/main" id="{A274BBD7-0E84-8634-FA48-813B19746407}"/>
                  </a:ext>
                </a:extLst>
              </p:cNvPr>
              <p:cNvSpPr/>
              <p:nvPr/>
            </p:nvSpPr>
            <p:spPr bwMode="auto">
              <a:xfrm>
                <a:off x="8684229" y="3085047"/>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43" name="Textfeld 8242">
                <a:extLst>
                  <a:ext uri="{FF2B5EF4-FFF2-40B4-BE49-F238E27FC236}">
                    <a16:creationId xmlns:a16="http://schemas.microsoft.com/office/drawing/2014/main" id="{F7D09BF0-6D83-2C5A-A642-6F799677D8C1}"/>
                  </a:ext>
                </a:extLst>
              </p:cNvPr>
              <p:cNvSpPr txBox="1"/>
              <p:nvPr/>
            </p:nvSpPr>
            <p:spPr>
              <a:xfrm>
                <a:off x="6202338" y="2728663"/>
                <a:ext cx="2289281" cy="307777"/>
              </a:xfrm>
              <a:prstGeom prst="rect">
                <a:avLst/>
              </a:prstGeom>
              <a:noFill/>
            </p:spPr>
            <p:txBody>
              <a:bodyPr wrap="none" rtlCol="0">
                <a:spAutoFit/>
              </a:bodyPr>
              <a:lstStyle/>
              <a:p>
                <a:r>
                  <a:rPr lang="de-DE" sz="1400" dirty="0" err="1">
                    <a:solidFill>
                      <a:srgbClr val="008000"/>
                    </a:solidFill>
                    <a:latin typeface="Arial Rounded MT Bold" panose="020F0704030504030204" pitchFamily="34" charset="0"/>
                  </a:rPr>
                  <a:t>GuD</a:t>
                </a:r>
                <a:r>
                  <a:rPr lang="de-DE" sz="1400" dirty="0">
                    <a:solidFill>
                      <a:srgbClr val="008000"/>
                    </a:solidFill>
                    <a:latin typeface="Arial Rounded MT Bold" panose="020F0704030504030204" pitchFamily="34" charset="0"/>
                  </a:rPr>
                  <a:t>-Kraftwerk mit KWK</a:t>
                </a:r>
              </a:p>
            </p:txBody>
          </p:sp>
          <p:sp>
            <p:nvSpPr>
              <p:cNvPr id="8244" name="Pfeil: Fünfeck 8243">
                <a:extLst>
                  <a:ext uri="{FF2B5EF4-FFF2-40B4-BE49-F238E27FC236}">
                    <a16:creationId xmlns:a16="http://schemas.microsoft.com/office/drawing/2014/main" id="{77A1B105-8B41-AD3C-788F-738FA21C5919}"/>
                  </a:ext>
                </a:extLst>
              </p:cNvPr>
              <p:cNvSpPr/>
              <p:nvPr/>
            </p:nvSpPr>
            <p:spPr bwMode="auto">
              <a:xfrm>
                <a:off x="8684229" y="3957363"/>
                <a:ext cx="358330" cy="172413"/>
              </a:xfrm>
              <a:prstGeom prst="homePlate">
                <a:avLst>
                  <a:gd name="adj" fmla="val 41713"/>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8247" name="Textfeld 8246">
            <a:extLst>
              <a:ext uri="{FF2B5EF4-FFF2-40B4-BE49-F238E27FC236}">
                <a16:creationId xmlns:a16="http://schemas.microsoft.com/office/drawing/2014/main" id="{F2B036C2-3C89-483C-A674-527FDAD9A087}"/>
              </a:ext>
            </a:extLst>
          </p:cNvPr>
          <p:cNvSpPr txBox="1"/>
          <p:nvPr/>
        </p:nvSpPr>
        <p:spPr>
          <a:xfrm>
            <a:off x="6282337" y="4213787"/>
            <a:ext cx="1019831"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dirty="0">
                <a:solidFill>
                  <a:srgbClr val="FF0000"/>
                </a:solidFill>
              </a:rPr>
              <a:t>: ca. 60%</a:t>
            </a:r>
          </a:p>
        </p:txBody>
      </p:sp>
      <p:sp>
        <p:nvSpPr>
          <p:cNvPr id="8248" name="Textfeld 8247">
            <a:extLst>
              <a:ext uri="{FF2B5EF4-FFF2-40B4-BE49-F238E27FC236}">
                <a16:creationId xmlns:a16="http://schemas.microsoft.com/office/drawing/2014/main" id="{A461E240-BB07-BBC3-A01B-0919AFBC0135}"/>
              </a:ext>
            </a:extLst>
          </p:cNvPr>
          <p:cNvSpPr txBox="1"/>
          <p:nvPr/>
        </p:nvSpPr>
        <p:spPr>
          <a:xfrm>
            <a:off x="7396265" y="4187020"/>
            <a:ext cx="1194558"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baseline="-25000" dirty="0" err="1">
                <a:solidFill>
                  <a:srgbClr val="FF0000"/>
                </a:solidFill>
              </a:rPr>
              <a:t>th</a:t>
            </a:r>
            <a:r>
              <a:rPr lang="de-DE" sz="1200" baseline="-25000" dirty="0">
                <a:solidFill>
                  <a:srgbClr val="FF0000"/>
                </a:solidFill>
              </a:rPr>
              <a:t>.</a:t>
            </a:r>
            <a:r>
              <a:rPr lang="de-DE" sz="1200" dirty="0">
                <a:solidFill>
                  <a:srgbClr val="FF0000"/>
                </a:solidFill>
              </a:rPr>
              <a:t>: ca. 90%</a:t>
            </a:r>
          </a:p>
        </p:txBody>
      </p:sp>
      <p:sp>
        <p:nvSpPr>
          <p:cNvPr id="8249" name="Textfeld 8248">
            <a:extLst>
              <a:ext uri="{FF2B5EF4-FFF2-40B4-BE49-F238E27FC236}">
                <a16:creationId xmlns:a16="http://schemas.microsoft.com/office/drawing/2014/main" id="{7F247896-C883-29DB-0A82-81CE9AC5BA1A}"/>
              </a:ext>
            </a:extLst>
          </p:cNvPr>
          <p:cNvSpPr txBox="1"/>
          <p:nvPr/>
        </p:nvSpPr>
        <p:spPr>
          <a:xfrm>
            <a:off x="7396265" y="4700174"/>
            <a:ext cx="2169948" cy="276999"/>
          </a:xfrm>
          <a:prstGeom prst="rect">
            <a:avLst/>
          </a:prstGeom>
          <a:noFill/>
        </p:spPr>
        <p:txBody>
          <a:bodyPr wrap="square" rtlCol="0">
            <a:spAutoFit/>
          </a:bodyPr>
          <a:lstStyle/>
          <a:p>
            <a:r>
              <a:rPr lang="el-GR" sz="1200" dirty="0">
                <a:solidFill>
                  <a:srgbClr val="FF0000"/>
                </a:solidFill>
              </a:rPr>
              <a:t>η</a:t>
            </a:r>
            <a:r>
              <a:rPr lang="de-DE" sz="1200" baseline="-25000" dirty="0">
                <a:solidFill>
                  <a:srgbClr val="FF0000"/>
                </a:solidFill>
              </a:rPr>
              <a:t>gesamte Wirkungskette</a:t>
            </a:r>
            <a:r>
              <a:rPr lang="de-DE" sz="1200" dirty="0">
                <a:solidFill>
                  <a:srgbClr val="FF0000"/>
                </a:solidFill>
              </a:rPr>
              <a:t>: ca. 45%</a:t>
            </a:r>
          </a:p>
        </p:txBody>
      </p:sp>
      <p:sp>
        <p:nvSpPr>
          <p:cNvPr id="8250" name="Textfeld 8249">
            <a:extLst>
              <a:ext uri="{FF2B5EF4-FFF2-40B4-BE49-F238E27FC236}">
                <a16:creationId xmlns:a16="http://schemas.microsoft.com/office/drawing/2014/main" id="{44C53E6C-D6BE-8EFD-4D50-75327081A377}"/>
              </a:ext>
            </a:extLst>
          </p:cNvPr>
          <p:cNvSpPr txBox="1"/>
          <p:nvPr/>
        </p:nvSpPr>
        <p:spPr>
          <a:xfrm>
            <a:off x="0" y="5413251"/>
            <a:ext cx="9867393" cy="369332"/>
          </a:xfrm>
          <a:prstGeom prst="rect">
            <a:avLst/>
          </a:prstGeom>
          <a:noFill/>
        </p:spPr>
        <p:txBody>
          <a:bodyPr wrap="square">
            <a:spAutoFit/>
          </a:bodyPr>
          <a:lstStyle/>
          <a:p>
            <a:pPr algn="ctr"/>
            <a:r>
              <a:rPr lang="de-DE" altLang="de-DE" sz="1800" dirty="0">
                <a:solidFill>
                  <a:srgbClr val="00B050"/>
                </a:solidFill>
              </a:rPr>
              <a:t>Der Wirkungsgrad der gesamten Wirkungskette liegt bei ca. 45%!</a:t>
            </a:r>
          </a:p>
        </p:txBody>
      </p:sp>
      <p:grpSp>
        <p:nvGrpSpPr>
          <p:cNvPr id="8204" name="Gruppieren 8203">
            <a:extLst>
              <a:ext uri="{FF2B5EF4-FFF2-40B4-BE49-F238E27FC236}">
                <a16:creationId xmlns:a16="http://schemas.microsoft.com/office/drawing/2014/main" id="{C10A99DB-73AF-94AF-B361-007BD5177A1D}"/>
              </a:ext>
            </a:extLst>
          </p:cNvPr>
          <p:cNvGrpSpPr/>
          <p:nvPr/>
        </p:nvGrpSpPr>
        <p:grpSpPr>
          <a:xfrm>
            <a:off x="5117193" y="1945281"/>
            <a:ext cx="1255472" cy="2518738"/>
            <a:chOff x="5498437" y="910262"/>
            <a:chExt cx="1255472" cy="2518738"/>
          </a:xfrm>
        </p:grpSpPr>
        <p:sp>
          <p:nvSpPr>
            <p:cNvPr id="8195" name="Pfeil: Fünfeck 8194">
              <a:extLst>
                <a:ext uri="{FF2B5EF4-FFF2-40B4-BE49-F238E27FC236}">
                  <a16:creationId xmlns:a16="http://schemas.microsoft.com/office/drawing/2014/main" id="{AC58F19D-D01B-6B40-042F-24F0E9D90346}"/>
                </a:ext>
              </a:extLst>
            </p:cNvPr>
            <p:cNvSpPr/>
            <p:nvPr/>
          </p:nvSpPr>
          <p:spPr bwMode="auto">
            <a:xfrm>
              <a:off x="5527572" y="2477145"/>
              <a:ext cx="107518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1" name="Gruppieren 8200">
              <a:extLst>
                <a:ext uri="{FF2B5EF4-FFF2-40B4-BE49-F238E27FC236}">
                  <a16:creationId xmlns:a16="http://schemas.microsoft.com/office/drawing/2014/main" id="{120BD672-4697-D142-8E73-B7B780664B31}"/>
                </a:ext>
              </a:extLst>
            </p:cNvPr>
            <p:cNvGrpSpPr/>
            <p:nvPr/>
          </p:nvGrpSpPr>
          <p:grpSpPr>
            <a:xfrm>
              <a:off x="5498437" y="910262"/>
              <a:ext cx="1255472" cy="2518738"/>
              <a:chOff x="5516725" y="910262"/>
              <a:chExt cx="1255472" cy="2518738"/>
            </a:xfrm>
          </p:grpSpPr>
          <p:cxnSp>
            <p:nvCxnSpPr>
              <p:cNvPr id="8202" name="Gerader Verbinder 8201">
                <a:extLst>
                  <a:ext uri="{FF2B5EF4-FFF2-40B4-BE49-F238E27FC236}">
                    <a16:creationId xmlns:a16="http://schemas.microsoft.com/office/drawing/2014/main" id="{B4D6AED2-C75A-4514-9AA8-E6FC869472A8}"/>
                  </a:ext>
                </a:extLst>
              </p:cNvPr>
              <p:cNvCxnSpPr/>
              <p:nvPr/>
            </p:nvCxnSpPr>
            <p:spPr bwMode="auto">
              <a:xfrm flipH="1">
                <a:off x="6079287" y="1390031"/>
                <a:ext cx="36448" cy="2038969"/>
              </a:xfrm>
              <a:prstGeom prst="line">
                <a:avLst/>
              </a:prstGeom>
              <a:solidFill>
                <a:srgbClr val="FF0000"/>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feld 8202">
                <a:extLst>
                  <a:ext uri="{FF2B5EF4-FFF2-40B4-BE49-F238E27FC236}">
                    <a16:creationId xmlns:a16="http://schemas.microsoft.com/office/drawing/2014/main" id="{82E47E57-FA98-A4B3-4413-E1B65B35A047}"/>
                  </a:ext>
                </a:extLst>
              </p:cNvPr>
              <p:cNvSpPr txBox="1"/>
              <p:nvPr/>
            </p:nvSpPr>
            <p:spPr>
              <a:xfrm>
                <a:off x="5516725" y="910262"/>
                <a:ext cx="1255472" cy="461665"/>
              </a:xfrm>
              <a:prstGeom prst="rect">
                <a:avLst/>
              </a:prstGeom>
              <a:noFill/>
            </p:spPr>
            <p:txBody>
              <a:bodyPr wrap="none" rtlCol="0">
                <a:spAutoFit/>
              </a:bodyPr>
              <a:lstStyle/>
              <a:p>
                <a:r>
                  <a:rPr lang="de-DE" sz="1200" dirty="0"/>
                  <a:t>(Erd-)Gasnetz</a:t>
                </a:r>
                <a:br>
                  <a:rPr lang="de-DE" sz="1200" dirty="0"/>
                </a:br>
                <a:r>
                  <a:rPr lang="de-DE" sz="1200" dirty="0"/>
                  <a:t>+ Gas-Speicher</a:t>
                </a:r>
              </a:p>
            </p:txBody>
          </p:sp>
        </p:grpSp>
      </p:grpSp>
      <p:grpSp>
        <p:nvGrpSpPr>
          <p:cNvPr id="9" name="Gruppieren 8">
            <a:extLst>
              <a:ext uri="{FF2B5EF4-FFF2-40B4-BE49-F238E27FC236}">
                <a16:creationId xmlns:a16="http://schemas.microsoft.com/office/drawing/2014/main" id="{781EF9B7-ACFA-745B-457D-2049634ABF4F}"/>
              </a:ext>
            </a:extLst>
          </p:cNvPr>
          <p:cNvGrpSpPr/>
          <p:nvPr/>
        </p:nvGrpSpPr>
        <p:grpSpPr>
          <a:xfrm>
            <a:off x="7482649" y="2162472"/>
            <a:ext cx="473206" cy="580194"/>
            <a:chOff x="7482649" y="2162472"/>
            <a:chExt cx="473206" cy="580194"/>
          </a:xfrm>
        </p:grpSpPr>
        <p:sp>
          <p:nvSpPr>
            <p:cNvPr id="4" name="Textfeld 3">
              <a:extLst>
                <a:ext uri="{FF2B5EF4-FFF2-40B4-BE49-F238E27FC236}">
                  <a16:creationId xmlns:a16="http://schemas.microsoft.com/office/drawing/2014/main" id="{61C3A626-37E1-F6D7-2C8E-8EE851C88B4F}"/>
                </a:ext>
              </a:extLst>
            </p:cNvPr>
            <p:cNvSpPr txBox="1"/>
            <p:nvPr/>
          </p:nvSpPr>
          <p:spPr>
            <a:xfrm>
              <a:off x="7482649" y="2162472"/>
              <a:ext cx="473206" cy="276999"/>
            </a:xfrm>
            <a:prstGeom prst="rect">
              <a:avLst/>
            </a:prstGeom>
            <a:noFill/>
          </p:spPr>
          <p:txBody>
            <a:bodyPr wrap="none" rtlCol="0">
              <a:spAutoFit/>
            </a:bodyPr>
            <a:lstStyle/>
            <a:p>
              <a:r>
                <a:rPr lang="de-DE" sz="1200" dirty="0"/>
                <a:t>CO</a:t>
              </a:r>
              <a:r>
                <a:rPr lang="de-DE" sz="1200" baseline="-25000" dirty="0"/>
                <a:t>2</a:t>
              </a:r>
            </a:p>
          </p:txBody>
        </p:sp>
        <p:sp>
          <p:nvSpPr>
            <p:cNvPr id="5" name="Pfeil: nach unten 4">
              <a:extLst>
                <a:ext uri="{FF2B5EF4-FFF2-40B4-BE49-F238E27FC236}">
                  <a16:creationId xmlns:a16="http://schemas.microsoft.com/office/drawing/2014/main" id="{D6C5CD3B-AF51-8A9F-3F95-268E632D8B6B}"/>
                </a:ext>
              </a:extLst>
            </p:cNvPr>
            <p:cNvSpPr/>
            <p:nvPr/>
          </p:nvSpPr>
          <p:spPr bwMode="auto">
            <a:xfrm rot="10800000">
              <a:off x="7637364" y="2406945"/>
              <a:ext cx="163777" cy="335721"/>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4" name="Gruppieren 8193">
            <a:extLst>
              <a:ext uri="{FF2B5EF4-FFF2-40B4-BE49-F238E27FC236}">
                <a16:creationId xmlns:a16="http://schemas.microsoft.com/office/drawing/2014/main" id="{1FBA0B4B-4ED4-3406-C8CF-F5206E70DD23}"/>
              </a:ext>
            </a:extLst>
          </p:cNvPr>
          <p:cNvGrpSpPr/>
          <p:nvPr/>
        </p:nvGrpSpPr>
        <p:grpSpPr>
          <a:xfrm>
            <a:off x="4532541" y="1587500"/>
            <a:ext cx="3186711" cy="646945"/>
            <a:chOff x="4532541" y="1587500"/>
            <a:chExt cx="3186711" cy="646945"/>
          </a:xfrm>
        </p:grpSpPr>
        <p:sp>
          <p:nvSpPr>
            <p:cNvPr id="6" name="Rechteck 5">
              <a:extLst>
                <a:ext uri="{FF2B5EF4-FFF2-40B4-BE49-F238E27FC236}">
                  <a16:creationId xmlns:a16="http://schemas.microsoft.com/office/drawing/2014/main" id="{FFA94AFE-F023-F4C9-566E-776B6D260264}"/>
                </a:ext>
              </a:extLst>
            </p:cNvPr>
            <p:cNvSpPr/>
            <p:nvPr/>
          </p:nvSpPr>
          <p:spPr bwMode="auto">
            <a:xfrm>
              <a:off x="6511925" y="1587500"/>
              <a:ext cx="970724" cy="547935"/>
            </a:xfrm>
            <a:prstGeom prst="rect">
              <a:avLst/>
            </a:prstGeom>
            <a:solidFill>
              <a:schemeClr val="bg1">
                <a:lumMod val="6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 name="Textfeld 9">
              <a:extLst>
                <a:ext uri="{FF2B5EF4-FFF2-40B4-BE49-F238E27FC236}">
                  <a16:creationId xmlns:a16="http://schemas.microsoft.com/office/drawing/2014/main" id="{889230F7-DDFF-39EC-5770-36B097A1BFE9}"/>
                </a:ext>
              </a:extLst>
            </p:cNvPr>
            <p:cNvSpPr txBox="1"/>
            <p:nvPr/>
          </p:nvSpPr>
          <p:spPr>
            <a:xfrm>
              <a:off x="6615874" y="1626353"/>
              <a:ext cx="788999" cy="461665"/>
            </a:xfrm>
            <a:prstGeom prst="rect">
              <a:avLst/>
            </a:prstGeom>
            <a:noFill/>
          </p:spPr>
          <p:txBody>
            <a:bodyPr wrap="none" rtlCol="0">
              <a:spAutoFit/>
            </a:bodyPr>
            <a:lstStyle/>
            <a:p>
              <a:pPr algn="ctr"/>
              <a:r>
                <a:rPr lang="de-DE" sz="1200" dirty="0">
                  <a:solidFill>
                    <a:schemeClr val="bg1"/>
                  </a:solidFill>
                </a:rPr>
                <a:t>CO</a:t>
              </a:r>
              <a:r>
                <a:rPr lang="de-DE" sz="1200" baseline="-25000" dirty="0">
                  <a:solidFill>
                    <a:schemeClr val="bg1"/>
                  </a:solidFill>
                </a:rPr>
                <a:t>2</a:t>
              </a:r>
              <a:r>
                <a:rPr lang="de-DE" sz="1200" dirty="0">
                  <a:solidFill>
                    <a:schemeClr val="bg1"/>
                  </a:solidFill>
                </a:rPr>
                <a:t>-</a:t>
              </a:r>
              <a:br>
                <a:rPr lang="de-DE" sz="1200" dirty="0">
                  <a:solidFill>
                    <a:schemeClr val="bg1"/>
                  </a:solidFill>
                </a:rPr>
              </a:br>
              <a:r>
                <a:rPr lang="de-DE" sz="1200" dirty="0">
                  <a:solidFill>
                    <a:schemeClr val="bg1"/>
                  </a:solidFill>
                </a:rPr>
                <a:t>Speicher</a:t>
              </a:r>
            </a:p>
          </p:txBody>
        </p:sp>
        <p:cxnSp>
          <p:nvCxnSpPr>
            <p:cNvPr id="12" name="Gerader Verbinder 11">
              <a:extLst>
                <a:ext uri="{FF2B5EF4-FFF2-40B4-BE49-F238E27FC236}">
                  <a16:creationId xmlns:a16="http://schemas.microsoft.com/office/drawing/2014/main" id="{1C7E5CCE-6793-1448-7FBD-668A24BF2DA2}"/>
                </a:ext>
              </a:extLst>
            </p:cNvPr>
            <p:cNvCxnSpPr>
              <a:endCxn id="6" idx="1"/>
            </p:cNvCxnSpPr>
            <p:nvPr/>
          </p:nvCxnSpPr>
          <p:spPr bwMode="auto">
            <a:xfrm>
              <a:off x="4532541" y="1857185"/>
              <a:ext cx="1979384" cy="4283"/>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60482CCA-6FDA-785E-A522-07297DAB0B4B}"/>
                </a:ext>
              </a:extLst>
            </p:cNvPr>
            <p:cNvCxnSpPr/>
            <p:nvPr/>
          </p:nvCxnSpPr>
          <p:spPr bwMode="auto">
            <a:xfrm>
              <a:off x="7482649" y="1857185"/>
              <a:ext cx="236603" cy="0"/>
            </a:xfrm>
            <a:prstGeom prst="line">
              <a:avLst/>
            </a:prstGeom>
            <a:solidFill>
              <a:srgbClr val="FF0000"/>
            </a:solidFill>
            <a:ln w="28575" cap="flat" cmpd="sng" algn="ctr">
              <a:solidFill>
                <a:schemeClr val="bg1">
                  <a:lumMod val="65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F944DBA-0760-796F-7A71-B66AFD48531B}"/>
                </a:ext>
              </a:extLst>
            </p:cNvPr>
            <p:cNvCxnSpPr/>
            <p:nvPr/>
          </p:nvCxnSpPr>
          <p:spPr bwMode="auto">
            <a:xfrm>
              <a:off x="4532541" y="1854193"/>
              <a:ext cx="0" cy="380252"/>
            </a:xfrm>
            <a:prstGeom prst="line">
              <a:avLst/>
            </a:prstGeom>
            <a:solidFill>
              <a:srgbClr val="FF0000"/>
            </a:solidFill>
            <a:ln w="28575" cap="flat" cmpd="sng" algn="ctr">
              <a:solidFill>
                <a:schemeClr val="bg1">
                  <a:lumMod val="65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30">
              <a:extLst>
                <a:ext uri="{FF2B5EF4-FFF2-40B4-BE49-F238E27FC236}">
                  <a16:creationId xmlns:a16="http://schemas.microsoft.com/office/drawing/2014/main" id="{37445A13-8E59-AC75-62D1-13EC07CFB881}"/>
                </a:ext>
              </a:extLst>
            </p:cNvPr>
            <p:cNvCxnSpPr>
              <a:endCxn id="4" idx="0"/>
            </p:cNvCxnSpPr>
            <p:nvPr/>
          </p:nvCxnSpPr>
          <p:spPr bwMode="auto">
            <a:xfrm>
              <a:off x="7719252" y="1854193"/>
              <a:ext cx="0" cy="308279"/>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1754179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32"/>
                                        </p:tgtEl>
                                        <p:attrNameLst>
                                          <p:attrName>style.visibility</p:attrName>
                                        </p:attrNameLst>
                                      </p:cBhvr>
                                      <p:to>
                                        <p:strVal val="visible"/>
                                      </p:to>
                                    </p:set>
                                    <p:anim calcmode="lin" valueType="num">
                                      <p:cBhvr additive="base">
                                        <p:cTn id="13" dur="1000" fill="hold"/>
                                        <p:tgtEl>
                                          <p:spTgt spid="8232"/>
                                        </p:tgtEl>
                                        <p:attrNameLst>
                                          <p:attrName>ppt_x</p:attrName>
                                        </p:attrNameLst>
                                      </p:cBhvr>
                                      <p:tavLst>
                                        <p:tav tm="0">
                                          <p:val>
                                            <p:strVal val="#ppt_x"/>
                                          </p:val>
                                        </p:tav>
                                        <p:tav tm="100000">
                                          <p:val>
                                            <p:strVal val="#ppt_x"/>
                                          </p:val>
                                        </p:tav>
                                      </p:tavLst>
                                    </p:anim>
                                    <p:anim calcmode="lin" valueType="num">
                                      <p:cBhvr additive="base">
                                        <p:cTn id="14"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23"/>
                                        </p:tgtEl>
                                        <p:attrNameLst>
                                          <p:attrName>style.visibility</p:attrName>
                                        </p:attrNameLst>
                                      </p:cBhvr>
                                      <p:to>
                                        <p:strVal val="visible"/>
                                      </p:to>
                                    </p:set>
                                    <p:anim calcmode="lin" valueType="num">
                                      <p:cBhvr additive="base">
                                        <p:cTn id="19" dur="1000" fill="hold"/>
                                        <p:tgtEl>
                                          <p:spTgt spid="8223"/>
                                        </p:tgtEl>
                                        <p:attrNameLst>
                                          <p:attrName>ppt_x</p:attrName>
                                        </p:attrNameLst>
                                      </p:cBhvr>
                                      <p:tavLst>
                                        <p:tav tm="0">
                                          <p:val>
                                            <p:strVal val="0-#ppt_w/2"/>
                                          </p:val>
                                        </p:tav>
                                        <p:tav tm="100000">
                                          <p:val>
                                            <p:strVal val="#ppt_x"/>
                                          </p:val>
                                        </p:tav>
                                      </p:tavLst>
                                    </p:anim>
                                    <p:anim calcmode="lin" valueType="num">
                                      <p:cBhvr additive="base">
                                        <p:cTn id="20" dur="1000" fill="hold"/>
                                        <p:tgtEl>
                                          <p:spTgt spid="82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233"/>
                                        </p:tgtEl>
                                        <p:attrNameLst>
                                          <p:attrName>style.visibility</p:attrName>
                                        </p:attrNameLst>
                                      </p:cBhvr>
                                      <p:to>
                                        <p:strVal val="visible"/>
                                      </p:to>
                                    </p:set>
                                    <p:anim calcmode="lin" valueType="num">
                                      <p:cBhvr additive="base">
                                        <p:cTn id="25" dur="1000" fill="hold"/>
                                        <p:tgtEl>
                                          <p:spTgt spid="8233"/>
                                        </p:tgtEl>
                                        <p:attrNameLst>
                                          <p:attrName>ppt_x</p:attrName>
                                        </p:attrNameLst>
                                      </p:cBhvr>
                                      <p:tavLst>
                                        <p:tav tm="0">
                                          <p:val>
                                            <p:strVal val="#ppt_x"/>
                                          </p:val>
                                        </p:tav>
                                        <p:tav tm="100000">
                                          <p:val>
                                            <p:strVal val="#ppt_x"/>
                                          </p:val>
                                        </p:tav>
                                      </p:tavLst>
                                    </p:anim>
                                    <p:anim calcmode="lin" valueType="num">
                                      <p:cBhvr additive="base">
                                        <p:cTn id="26" dur="1000" fill="hold"/>
                                        <p:tgtEl>
                                          <p:spTgt spid="82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calcmode="lin" valueType="num">
                                      <p:cBhvr additive="base">
                                        <p:cTn id="37" dur="1000" fill="hold"/>
                                        <p:tgtEl>
                                          <p:spTgt spid="8196"/>
                                        </p:tgtEl>
                                        <p:attrNameLst>
                                          <p:attrName>ppt_x</p:attrName>
                                        </p:attrNameLst>
                                      </p:cBhvr>
                                      <p:tavLst>
                                        <p:tav tm="0">
                                          <p:val>
                                            <p:strVal val="#ppt_x"/>
                                          </p:val>
                                        </p:tav>
                                        <p:tav tm="100000">
                                          <p:val>
                                            <p:strVal val="#ppt_x"/>
                                          </p:val>
                                        </p:tav>
                                      </p:tavLst>
                                    </p:anim>
                                    <p:anim calcmode="lin" valueType="num">
                                      <p:cBhvr additive="base">
                                        <p:cTn id="38" dur="1000" fill="hold"/>
                                        <p:tgtEl>
                                          <p:spTgt spid="819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52"/>
                                        </p:tgtEl>
                                        <p:attrNameLst>
                                          <p:attrName>style.visibility</p:attrName>
                                        </p:attrNameLst>
                                      </p:cBhvr>
                                      <p:to>
                                        <p:strVal val="visible"/>
                                      </p:to>
                                    </p:set>
                                    <p:anim calcmode="lin" valueType="num">
                                      <p:cBhvr additive="base">
                                        <p:cTn id="43" dur="1000" fill="hold"/>
                                        <p:tgtEl>
                                          <p:spTgt spid="8252"/>
                                        </p:tgtEl>
                                        <p:attrNameLst>
                                          <p:attrName>ppt_x</p:attrName>
                                        </p:attrNameLst>
                                      </p:cBhvr>
                                      <p:tavLst>
                                        <p:tav tm="0">
                                          <p:val>
                                            <p:strVal val="1+#ppt_w/2"/>
                                          </p:val>
                                        </p:tav>
                                        <p:tav tm="100000">
                                          <p:val>
                                            <p:strVal val="#ppt_x"/>
                                          </p:val>
                                        </p:tav>
                                      </p:tavLst>
                                    </p:anim>
                                    <p:anim calcmode="lin" valueType="num">
                                      <p:cBhvr additive="base">
                                        <p:cTn id="44" dur="1000" fill="hold"/>
                                        <p:tgtEl>
                                          <p:spTgt spid="825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ppt_x"/>
                                          </p:val>
                                        </p:tav>
                                        <p:tav tm="100000">
                                          <p:val>
                                            <p:strVal val="#ppt_x"/>
                                          </p:val>
                                        </p:tav>
                                      </p:tavLst>
                                    </p:anim>
                                    <p:anim calcmode="lin" valueType="num">
                                      <p:cBhvr additive="base">
                                        <p:cTn id="5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194"/>
                                        </p:tgtEl>
                                        <p:attrNameLst>
                                          <p:attrName>style.visibility</p:attrName>
                                        </p:attrNameLst>
                                      </p:cBhvr>
                                      <p:to>
                                        <p:strVal val="visible"/>
                                      </p:to>
                                    </p:set>
                                    <p:anim calcmode="lin" valueType="num">
                                      <p:cBhvr additive="base">
                                        <p:cTn id="55" dur="1000" fill="hold"/>
                                        <p:tgtEl>
                                          <p:spTgt spid="8194"/>
                                        </p:tgtEl>
                                        <p:attrNameLst>
                                          <p:attrName>ppt_x</p:attrName>
                                        </p:attrNameLst>
                                      </p:cBhvr>
                                      <p:tavLst>
                                        <p:tav tm="0">
                                          <p:val>
                                            <p:strVal val="1+#ppt_w/2"/>
                                          </p:val>
                                        </p:tav>
                                        <p:tav tm="100000">
                                          <p:val>
                                            <p:strVal val="#ppt_x"/>
                                          </p:val>
                                        </p:tav>
                                      </p:tavLst>
                                    </p:anim>
                                    <p:anim calcmode="lin" valueType="num">
                                      <p:cBhvr additive="base">
                                        <p:cTn id="56" dur="10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8237"/>
                                        </p:tgtEl>
                                        <p:attrNameLst>
                                          <p:attrName>style.visibility</p:attrName>
                                        </p:attrNameLst>
                                      </p:cBhvr>
                                      <p:to>
                                        <p:strVal val="visible"/>
                                      </p:to>
                                    </p:set>
                                    <p:anim calcmode="lin" valueType="num">
                                      <p:cBhvr additive="base">
                                        <p:cTn id="61" dur="1000" fill="hold"/>
                                        <p:tgtEl>
                                          <p:spTgt spid="8237"/>
                                        </p:tgtEl>
                                        <p:attrNameLst>
                                          <p:attrName>ppt_x</p:attrName>
                                        </p:attrNameLst>
                                      </p:cBhvr>
                                      <p:tavLst>
                                        <p:tav tm="0">
                                          <p:val>
                                            <p:strVal val="0-#ppt_w/2"/>
                                          </p:val>
                                        </p:tav>
                                        <p:tav tm="100000">
                                          <p:val>
                                            <p:strVal val="#ppt_x"/>
                                          </p:val>
                                        </p:tav>
                                      </p:tavLst>
                                    </p:anim>
                                    <p:anim calcmode="lin" valueType="num">
                                      <p:cBhvr additive="base">
                                        <p:cTn id="62" dur="1000" fill="hold"/>
                                        <p:tgtEl>
                                          <p:spTgt spid="823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8238"/>
                                        </p:tgtEl>
                                        <p:attrNameLst>
                                          <p:attrName>style.visibility</p:attrName>
                                        </p:attrNameLst>
                                      </p:cBhvr>
                                      <p:to>
                                        <p:strVal val="visible"/>
                                      </p:to>
                                    </p:set>
                                    <p:anim calcmode="lin" valueType="num">
                                      <p:cBhvr additive="base">
                                        <p:cTn id="67" dur="1000" fill="hold"/>
                                        <p:tgtEl>
                                          <p:spTgt spid="8238"/>
                                        </p:tgtEl>
                                        <p:attrNameLst>
                                          <p:attrName>ppt_x</p:attrName>
                                        </p:attrNameLst>
                                      </p:cBhvr>
                                      <p:tavLst>
                                        <p:tav tm="0">
                                          <p:val>
                                            <p:strVal val="0-#ppt_w/2"/>
                                          </p:val>
                                        </p:tav>
                                        <p:tav tm="100000">
                                          <p:val>
                                            <p:strVal val="#ppt_x"/>
                                          </p:val>
                                        </p:tav>
                                      </p:tavLst>
                                    </p:anim>
                                    <p:anim calcmode="lin" valueType="num">
                                      <p:cBhvr additive="base">
                                        <p:cTn id="68" dur="1000" fill="hold"/>
                                        <p:tgtEl>
                                          <p:spTgt spid="823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grpId="0" nodeType="clickEffect">
                                  <p:stCondLst>
                                    <p:cond delay="0"/>
                                  </p:stCondLst>
                                  <p:childTnLst>
                                    <p:set>
                                      <p:cBhvr>
                                        <p:cTn id="72" dur="1" fill="hold">
                                          <p:stCondLst>
                                            <p:cond delay="0"/>
                                          </p:stCondLst>
                                        </p:cTn>
                                        <p:tgtEl>
                                          <p:spTgt spid="8247"/>
                                        </p:tgtEl>
                                        <p:attrNameLst>
                                          <p:attrName>style.visibility</p:attrName>
                                        </p:attrNameLst>
                                      </p:cBhvr>
                                      <p:to>
                                        <p:strVal val="visible"/>
                                      </p:to>
                                    </p:set>
                                    <p:anim calcmode="lin" valueType="num">
                                      <p:cBhvr additive="base">
                                        <p:cTn id="73" dur="1000" fill="hold"/>
                                        <p:tgtEl>
                                          <p:spTgt spid="8247"/>
                                        </p:tgtEl>
                                        <p:attrNameLst>
                                          <p:attrName>ppt_x</p:attrName>
                                        </p:attrNameLst>
                                      </p:cBhvr>
                                      <p:tavLst>
                                        <p:tav tm="0">
                                          <p:val>
                                            <p:strVal val="0-#ppt_w/2"/>
                                          </p:val>
                                        </p:tav>
                                        <p:tav tm="100000">
                                          <p:val>
                                            <p:strVal val="#ppt_x"/>
                                          </p:val>
                                        </p:tav>
                                      </p:tavLst>
                                    </p:anim>
                                    <p:anim calcmode="lin" valueType="num">
                                      <p:cBhvr additive="base">
                                        <p:cTn id="74" dur="1000" fill="hold"/>
                                        <p:tgtEl>
                                          <p:spTgt spid="8247"/>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48"/>
                                        </p:tgtEl>
                                        <p:attrNameLst>
                                          <p:attrName>style.visibility</p:attrName>
                                        </p:attrNameLst>
                                      </p:cBhvr>
                                      <p:to>
                                        <p:strVal val="visible"/>
                                      </p:to>
                                    </p:set>
                                    <p:anim calcmode="lin" valueType="num">
                                      <p:cBhvr additive="base">
                                        <p:cTn id="79" dur="1000" fill="hold"/>
                                        <p:tgtEl>
                                          <p:spTgt spid="8248"/>
                                        </p:tgtEl>
                                        <p:attrNameLst>
                                          <p:attrName>ppt_x</p:attrName>
                                        </p:attrNameLst>
                                      </p:cBhvr>
                                      <p:tavLst>
                                        <p:tav tm="0">
                                          <p:val>
                                            <p:strVal val="0-#ppt_w/2"/>
                                          </p:val>
                                        </p:tav>
                                        <p:tav tm="100000">
                                          <p:val>
                                            <p:strVal val="#ppt_x"/>
                                          </p:val>
                                        </p:tav>
                                      </p:tavLst>
                                    </p:anim>
                                    <p:anim calcmode="lin" valueType="num">
                                      <p:cBhvr additive="base">
                                        <p:cTn id="80" dur="1000" fill="hold"/>
                                        <p:tgtEl>
                                          <p:spTgt spid="824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0" nodeType="clickEffect">
                                  <p:stCondLst>
                                    <p:cond delay="0"/>
                                  </p:stCondLst>
                                  <p:childTnLst>
                                    <p:set>
                                      <p:cBhvr>
                                        <p:cTn id="84" dur="1" fill="hold">
                                          <p:stCondLst>
                                            <p:cond delay="0"/>
                                          </p:stCondLst>
                                        </p:cTn>
                                        <p:tgtEl>
                                          <p:spTgt spid="8249"/>
                                        </p:tgtEl>
                                        <p:attrNameLst>
                                          <p:attrName>style.visibility</p:attrName>
                                        </p:attrNameLst>
                                      </p:cBhvr>
                                      <p:to>
                                        <p:strVal val="visible"/>
                                      </p:to>
                                    </p:set>
                                    <p:anim calcmode="lin" valueType="num">
                                      <p:cBhvr additive="base">
                                        <p:cTn id="85" dur="1000" fill="hold"/>
                                        <p:tgtEl>
                                          <p:spTgt spid="8249"/>
                                        </p:tgtEl>
                                        <p:attrNameLst>
                                          <p:attrName>ppt_x</p:attrName>
                                        </p:attrNameLst>
                                      </p:cBhvr>
                                      <p:tavLst>
                                        <p:tav tm="0">
                                          <p:val>
                                            <p:strVal val="0-#ppt_w/2"/>
                                          </p:val>
                                        </p:tav>
                                        <p:tav tm="100000">
                                          <p:val>
                                            <p:strVal val="#ppt_x"/>
                                          </p:val>
                                        </p:tav>
                                      </p:tavLst>
                                    </p:anim>
                                    <p:anim calcmode="lin" valueType="num">
                                      <p:cBhvr additive="base">
                                        <p:cTn id="86" dur="1000" fill="hold"/>
                                        <p:tgtEl>
                                          <p:spTgt spid="8249"/>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8250"/>
                                        </p:tgtEl>
                                        <p:attrNameLst>
                                          <p:attrName>style.visibility</p:attrName>
                                        </p:attrNameLst>
                                      </p:cBhvr>
                                      <p:to>
                                        <p:strVal val="visible"/>
                                      </p:to>
                                    </p:set>
                                    <p:anim calcmode="lin" valueType="num">
                                      <p:cBhvr additive="base">
                                        <p:cTn id="91" dur="1000" fill="hold"/>
                                        <p:tgtEl>
                                          <p:spTgt spid="8250"/>
                                        </p:tgtEl>
                                        <p:attrNameLst>
                                          <p:attrName>ppt_x</p:attrName>
                                        </p:attrNameLst>
                                      </p:cBhvr>
                                      <p:tavLst>
                                        <p:tav tm="0">
                                          <p:val>
                                            <p:strVal val="#ppt_x"/>
                                          </p:val>
                                        </p:tav>
                                        <p:tav tm="100000">
                                          <p:val>
                                            <p:strVal val="#ppt_x"/>
                                          </p:val>
                                        </p:tav>
                                      </p:tavLst>
                                    </p:anim>
                                    <p:anim calcmode="lin" valueType="num">
                                      <p:cBhvr additive="base">
                                        <p:cTn id="92" dur="1000" fill="hold"/>
                                        <p:tgtEl>
                                          <p:spTgt spid="8250"/>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8217"/>
                                        </p:tgtEl>
                                        <p:attrNameLst>
                                          <p:attrName>style.visibility</p:attrName>
                                        </p:attrNameLst>
                                      </p:cBhvr>
                                      <p:to>
                                        <p:strVal val="visible"/>
                                      </p:to>
                                    </p:set>
                                    <p:anim calcmode="lin" valueType="num">
                                      <p:cBhvr additive="base">
                                        <p:cTn id="97" dur="1000" fill="hold"/>
                                        <p:tgtEl>
                                          <p:spTgt spid="8217"/>
                                        </p:tgtEl>
                                        <p:attrNameLst>
                                          <p:attrName>ppt_x</p:attrName>
                                        </p:attrNameLst>
                                      </p:cBhvr>
                                      <p:tavLst>
                                        <p:tav tm="0">
                                          <p:val>
                                            <p:strVal val="#ppt_x"/>
                                          </p:val>
                                        </p:tav>
                                        <p:tav tm="100000">
                                          <p:val>
                                            <p:strVal val="#ppt_x"/>
                                          </p:val>
                                        </p:tav>
                                      </p:tavLst>
                                    </p:anim>
                                    <p:anim calcmode="lin" valueType="num">
                                      <p:cBhvr additive="base">
                                        <p:cTn id="98" dur="1000" fill="hold"/>
                                        <p:tgtEl>
                                          <p:spTgt spid="82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7" grpId="0"/>
      <p:bldP spid="8223" grpId="0" animBg="1"/>
      <p:bldP spid="8237" grpId="0"/>
      <p:bldP spid="8238" grpId="0"/>
      <p:bldP spid="8247" grpId="0"/>
      <p:bldP spid="8248" grpId="0"/>
      <p:bldP spid="8249" grpId="0"/>
      <p:bldP spid="825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62228" y="25237"/>
            <a:ext cx="788177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Stromerzeugung (1)</a:t>
            </a:r>
            <a:br>
              <a:rPr lang="de-DE" altLang="de-DE" sz="2000" dirty="0">
                <a:solidFill>
                  <a:schemeClr val="bg1"/>
                </a:solidFill>
              </a:rPr>
            </a:br>
            <a:r>
              <a:rPr lang="de-DE" altLang="de-DE" sz="2000" dirty="0">
                <a:solidFill>
                  <a:schemeClr val="bg1"/>
                </a:solidFill>
              </a:rPr>
              <a:t>in D von 2017 bis 2040</a:t>
            </a:r>
          </a:p>
        </p:txBody>
      </p:sp>
      <p:sp>
        <p:nvSpPr>
          <p:cNvPr id="21" name="Textfeld 20">
            <a:extLst>
              <a:ext uri="{FF2B5EF4-FFF2-40B4-BE49-F238E27FC236}">
                <a16:creationId xmlns:a16="http://schemas.microsoft.com/office/drawing/2014/main" id="{2AAE468A-0D88-ED1F-05E1-747174FF59D2}"/>
              </a:ext>
            </a:extLst>
          </p:cNvPr>
          <p:cNvSpPr txBox="1"/>
          <p:nvPr/>
        </p:nvSpPr>
        <p:spPr>
          <a:xfrm>
            <a:off x="2784654" y="5536887"/>
            <a:ext cx="1055097" cy="276999"/>
          </a:xfrm>
          <a:prstGeom prst="rect">
            <a:avLst/>
          </a:prstGeom>
          <a:noFill/>
        </p:spPr>
        <p:txBody>
          <a:bodyPr wrap="none" rtlCol="0">
            <a:spAutoFit/>
          </a:bodyPr>
          <a:lstStyle/>
          <a:p>
            <a:r>
              <a:rPr lang="de-DE" sz="1200" dirty="0"/>
              <a:t>atomar/fossil</a:t>
            </a:r>
          </a:p>
        </p:txBody>
      </p:sp>
      <p:sp>
        <p:nvSpPr>
          <p:cNvPr id="23" name="Textfeld 22">
            <a:extLst>
              <a:ext uri="{FF2B5EF4-FFF2-40B4-BE49-F238E27FC236}">
                <a16:creationId xmlns:a16="http://schemas.microsoft.com/office/drawing/2014/main" id="{A6FF2537-725E-A90F-E789-D7587EBB1E5C}"/>
              </a:ext>
            </a:extLst>
          </p:cNvPr>
          <p:cNvSpPr txBox="1"/>
          <p:nvPr/>
        </p:nvSpPr>
        <p:spPr>
          <a:xfrm>
            <a:off x="2785987" y="5355452"/>
            <a:ext cx="999697" cy="276999"/>
          </a:xfrm>
          <a:prstGeom prst="rect">
            <a:avLst/>
          </a:prstGeom>
          <a:noFill/>
        </p:spPr>
        <p:txBody>
          <a:bodyPr wrap="none" rtlCol="0">
            <a:spAutoFit/>
          </a:bodyPr>
          <a:lstStyle/>
          <a:p>
            <a:r>
              <a:rPr lang="de-DE" sz="1200" dirty="0"/>
              <a:t>Wasserkraft</a:t>
            </a:r>
          </a:p>
        </p:txBody>
      </p:sp>
      <p:sp>
        <p:nvSpPr>
          <p:cNvPr id="44" name="Textfeld 43">
            <a:extLst>
              <a:ext uri="{FF2B5EF4-FFF2-40B4-BE49-F238E27FC236}">
                <a16:creationId xmlns:a16="http://schemas.microsoft.com/office/drawing/2014/main" id="{8D3C00B9-8331-58BA-97BE-886D7E0E7084}"/>
              </a:ext>
            </a:extLst>
          </p:cNvPr>
          <p:cNvSpPr txBox="1"/>
          <p:nvPr/>
        </p:nvSpPr>
        <p:spPr>
          <a:xfrm>
            <a:off x="2785987" y="5174018"/>
            <a:ext cx="1633781" cy="276999"/>
          </a:xfrm>
          <a:prstGeom prst="rect">
            <a:avLst/>
          </a:prstGeom>
          <a:noFill/>
        </p:spPr>
        <p:txBody>
          <a:bodyPr wrap="none" rtlCol="0">
            <a:spAutoFit/>
          </a:bodyPr>
          <a:lstStyle/>
          <a:p>
            <a:r>
              <a:rPr lang="de-DE" sz="1200" dirty="0"/>
              <a:t>Biomasse </a:t>
            </a:r>
            <a:r>
              <a:rPr lang="de-DE" sz="1000" dirty="0"/>
              <a:t>(Stromanteil)</a:t>
            </a:r>
          </a:p>
        </p:txBody>
      </p:sp>
      <p:sp>
        <p:nvSpPr>
          <p:cNvPr id="48" name="Textfeld 47">
            <a:extLst>
              <a:ext uri="{FF2B5EF4-FFF2-40B4-BE49-F238E27FC236}">
                <a16:creationId xmlns:a16="http://schemas.microsoft.com/office/drawing/2014/main" id="{0EB8F6E8-0490-2741-060A-7BE1574265AB}"/>
              </a:ext>
            </a:extLst>
          </p:cNvPr>
          <p:cNvSpPr txBox="1"/>
          <p:nvPr/>
        </p:nvSpPr>
        <p:spPr>
          <a:xfrm>
            <a:off x="2784654" y="4992584"/>
            <a:ext cx="1393779" cy="276999"/>
          </a:xfrm>
          <a:prstGeom prst="rect">
            <a:avLst/>
          </a:prstGeom>
          <a:noFill/>
        </p:spPr>
        <p:txBody>
          <a:bodyPr wrap="none" rtlCol="0">
            <a:spAutoFit/>
          </a:bodyPr>
          <a:lstStyle/>
          <a:p>
            <a:r>
              <a:rPr lang="de-DE" sz="1200" dirty="0"/>
              <a:t>Wind on-/offshore</a:t>
            </a:r>
          </a:p>
        </p:txBody>
      </p:sp>
      <p:sp>
        <p:nvSpPr>
          <p:cNvPr id="49" name="Textfeld 48">
            <a:extLst>
              <a:ext uri="{FF2B5EF4-FFF2-40B4-BE49-F238E27FC236}">
                <a16:creationId xmlns:a16="http://schemas.microsoft.com/office/drawing/2014/main" id="{F9E67E27-AA62-E8AB-0F7D-6BB048373037}"/>
              </a:ext>
            </a:extLst>
          </p:cNvPr>
          <p:cNvSpPr txBox="1"/>
          <p:nvPr/>
        </p:nvSpPr>
        <p:spPr>
          <a:xfrm>
            <a:off x="2796263" y="4811150"/>
            <a:ext cx="389850" cy="276999"/>
          </a:xfrm>
          <a:prstGeom prst="rect">
            <a:avLst/>
          </a:prstGeom>
          <a:noFill/>
        </p:spPr>
        <p:txBody>
          <a:bodyPr wrap="none" rtlCol="0">
            <a:spAutoFit/>
          </a:bodyPr>
          <a:lstStyle/>
          <a:p>
            <a:r>
              <a:rPr lang="de-DE" sz="1200" dirty="0"/>
              <a:t>PV</a:t>
            </a:r>
          </a:p>
        </p:txBody>
      </p:sp>
      <p:sp>
        <p:nvSpPr>
          <p:cNvPr id="52" name="Textfeld 51">
            <a:extLst>
              <a:ext uri="{FF2B5EF4-FFF2-40B4-BE49-F238E27FC236}">
                <a16:creationId xmlns:a16="http://schemas.microsoft.com/office/drawing/2014/main" id="{C32A2283-B1F1-4100-1EF6-DD9FF75FF10D}"/>
              </a:ext>
            </a:extLst>
          </p:cNvPr>
          <p:cNvSpPr txBox="1"/>
          <p:nvPr/>
        </p:nvSpPr>
        <p:spPr>
          <a:xfrm>
            <a:off x="669230" y="1047396"/>
            <a:ext cx="97975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verbrauch</a:t>
            </a:r>
          </a:p>
        </p:txBody>
      </p:sp>
      <p:sp>
        <p:nvSpPr>
          <p:cNvPr id="53" name="Textfeld 52">
            <a:extLst>
              <a:ext uri="{FF2B5EF4-FFF2-40B4-BE49-F238E27FC236}">
                <a16:creationId xmlns:a16="http://schemas.microsoft.com/office/drawing/2014/main" id="{C9AAFD40-0FF9-17AF-2EED-814440E58E28}"/>
              </a:ext>
            </a:extLst>
          </p:cNvPr>
          <p:cNvSpPr txBox="1"/>
          <p:nvPr/>
        </p:nvSpPr>
        <p:spPr>
          <a:xfrm>
            <a:off x="1688916" y="1047396"/>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54" name="Textfeld 53">
            <a:extLst>
              <a:ext uri="{FF2B5EF4-FFF2-40B4-BE49-F238E27FC236}">
                <a16:creationId xmlns:a16="http://schemas.microsoft.com/office/drawing/2014/main" id="{F3CF8A0F-4C36-D84A-747B-7F3285F19550}"/>
              </a:ext>
            </a:extLst>
          </p:cNvPr>
          <p:cNvSpPr txBox="1"/>
          <p:nvPr/>
        </p:nvSpPr>
        <p:spPr>
          <a:xfrm>
            <a:off x="1302584" y="749396"/>
            <a:ext cx="697627" cy="369332"/>
          </a:xfrm>
          <a:prstGeom prst="rect">
            <a:avLst/>
          </a:prstGeom>
          <a:noFill/>
        </p:spPr>
        <p:txBody>
          <a:bodyPr wrap="none" rtlCol="0">
            <a:spAutoFit/>
          </a:bodyPr>
          <a:lstStyle/>
          <a:p>
            <a:r>
              <a:rPr lang="de-DE" sz="1800" dirty="0"/>
              <a:t>2017</a:t>
            </a:r>
          </a:p>
        </p:txBody>
      </p:sp>
      <p:sp>
        <p:nvSpPr>
          <p:cNvPr id="55" name="Textfeld 54">
            <a:extLst>
              <a:ext uri="{FF2B5EF4-FFF2-40B4-BE49-F238E27FC236}">
                <a16:creationId xmlns:a16="http://schemas.microsoft.com/office/drawing/2014/main" id="{ED6945D0-5953-4DA7-4D1F-8FC0427B9B07}"/>
              </a:ext>
            </a:extLst>
          </p:cNvPr>
          <p:cNvSpPr txBox="1"/>
          <p:nvPr/>
        </p:nvSpPr>
        <p:spPr>
          <a:xfrm>
            <a:off x="109185" y="1748488"/>
            <a:ext cx="562975" cy="307777"/>
          </a:xfrm>
          <a:prstGeom prst="rect">
            <a:avLst/>
          </a:prstGeom>
          <a:noFill/>
        </p:spPr>
        <p:txBody>
          <a:bodyPr wrap="none" rtlCol="0">
            <a:spAutoFit/>
          </a:bodyPr>
          <a:lstStyle/>
          <a:p>
            <a:r>
              <a:rPr lang="de-DE" sz="1400" dirty="0"/>
              <a:t>TWh</a:t>
            </a:r>
          </a:p>
        </p:txBody>
      </p:sp>
      <p:sp>
        <p:nvSpPr>
          <p:cNvPr id="56" name="Textfeld 55">
            <a:extLst>
              <a:ext uri="{FF2B5EF4-FFF2-40B4-BE49-F238E27FC236}">
                <a16:creationId xmlns:a16="http://schemas.microsoft.com/office/drawing/2014/main" id="{EFD5AC61-BF3B-CA6F-5649-24811BD3CBF3}"/>
              </a:ext>
            </a:extLst>
          </p:cNvPr>
          <p:cNvSpPr txBox="1"/>
          <p:nvPr/>
        </p:nvSpPr>
        <p:spPr>
          <a:xfrm>
            <a:off x="747926" y="1748488"/>
            <a:ext cx="631904" cy="307777"/>
          </a:xfrm>
          <a:prstGeom prst="rect">
            <a:avLst/>
          </a:prstGeom>
          <a:noFill/>
        </p:spPr>
        <p:txBody>
          <a:bodyPr wrap="none" rtlCol="0">
            <a:spAutoFit/>
          </a:bodyPr>
          <a:lstStyle/>
          <a:p>
            <a:r>
              <a:rPr lang="de-DE" sz="1400" dirty="0">
                <a:solidFill>
                  <a:srgbClr val="0000FF"/>
                </a:solidFill>
              </a:rPr>
              <a:t>3.485</a:t>
            </a:r>
          </a:p>
        </p:txBody>
      </p:sp>
      <p:sp>
        <p:nvSpPr>
          <p:cNvPr id="2" name="Text Box 14">
            <a:extLst>
              <a:ext uri="{FF2B5EF4-FFF2-40B4-BE49-F238E27FC236}">
                <a16:creationId xmlns:a16="http://schemas.microsoft.com/office/drawing/2014/main" id="{86940F24-5F47-201B-6FF0-CFAC82511E5D}"/>
              </a:ext>
            </a:extLst>
          </p:cNvPr>
          <p:cNvSpPr txBox="1">
            <a:spLocks noChangeArrowheads="1"/>
          </p:cNvSpPr>
          <p:nvPr/>
        </p:nvSpPr>
        <p:spPr bwMode="auto">
          <a:xfrm>
            <a:off x="8177350" y="1113545"/>
            <a:ext cx="15868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AGEB, ISE e.V.</a:t>
            </a:r>
          </a:p>
        </p:txBody>
      </p:sp>
      <p:graphicFrame>
        <p:nvGraphicFramePr>
          <p:cNvPr id="4" name="Diagramm 3">
            <a:extLst>
              <a:ext uri="{FF2B5EF4-FFF2-40B4-BE49-F238E27FC236}">
                <a16:creationId xmlns:a16="http://schemas.microsoft.com/office/drawing/2014/main" id="{F022DEF0-81AD-17D1-8815-6F961719FE46}"/>
              </a:ext>
            </a:extLst>
          </p:cNvPr>
          <p:cNvGraphicFramePr>
            <a:graphicFrameLocks/>
          </p:cNvGraphicFramePr>
          <p:nvPr/>
        </p:nvGraphicFramePr>
        <p:xfrm>
          <a:off x="328768" y="1498600"/>
          <a:ext cx="2720296" cy="4402673"/>
        </p:xfrm>
        <a:graphic>
          <a:graphicData uri="http://schemas.openxmlformats.org/drawingml/2006/chart">
            <c:chart xmlns:c="http://schemas.openxmlformats.org/drawingml/2006/chart" xmlns:r="http://schemas.openxmlformats.org/officeDocument/2006/relationships" r:id="rId3"/>
          </a:graphicData>
        </a:graphic>
      </p:graphicFrame>
      <p:sp>
        <p:nvSpPr>
          <p:cNvPr id="57" name="Textfeld 56">
            <a:extLst>
              <a:ext uri="{FF2B5EF4-FFF2-40B4-BE49-F238E27FC236}">
                <a16:creationId xmlns:a16="http://schemas.microsoft.com/office/drawing/2014/main" id="{7E038801-0480-6241-8328-8FA3CD2B2C5D}"/>
              </a:ext>
            </a:extLst>
          </p:cNvPr>
          <p:cNvSpPr txBox="1"/>
          <p:nvPr/>
        </p:nvSpPr>
        <p:spPr>
          <a:xfrm>
            <a:off x="1889300" y="1748488"/>
            <a:ext cx="482824" cy="307777"/>
          </a:xfrm>
          <a:prstGeom prst="rect">
            <a:avLst/>
          </a:prstGeom>
          <a:noFill/>
        </p:spPr>
        <p:txBody>
          <a:bodyPr wrap="none" rtlCol="0">
            <a:spAutoFit/>
          </a:bodyPr>
          <a:lstStyle/>
          <a:p>
            <a:r>
              <a:rPr lang="de-DE" sz="1400" dirty="0">
                <a:solidFill>
                  <a:srgbClr val="0000FF"/>
                </a:solidFill>
              </a:rPr>
              <a:t>493</a:t>
            </a:r>
          </a:p>
        </p:txBody>
      </p:sp>
      <p:sp>
        <p:nvSpPr>
          <p:cNvPr id="58" name="Textfeld 57">
            <a:extLst>
              <a:ext uri="{FF2B5EF4-FFF2-40B4-BE49-F238E27FC236}">
                <a16:creationId xmlns:a16="http://schemas.microsoft.com/office/drawing/2014/main" id="{AF814F23-2473-6C1E-6C93-7645991EA182}"/>
              </a:ext>
            </a:extLst>
          </p:cNvPr>
          <p:cNvSpPr txBox="1"/>
          <p:nvPr/>
        </p:nvSpPr>
        <p:spPr>
          <a:xfrm>
            <a:off x="2253305" y="1744395"/>
            <a:ext cx="712054" cy="307777"/>
          </a:xfrm>
          <a:prstGeom prst="rect">
            <a:avLst/>
          </a:prstGeom>
          <a:noFill/>
        </p:spPr>
        <p:txBody>
          <a:bodyPr wrap="none" rtlCol="0">
            <a:spAutoFit/>
          </a:bodyPr>
          <a:lstStyle/>
          <a:p>
            <a:r>
              <a:rPr lang="de-DE" sz="1400" dirty="0">
                <a:solidFill>
                  <a:srgbClr val="FF0000"/>
                </a:solidFill>
              </a:rPr>
              <a:t>(14 %)</a:t>
            </a:r>
          </a:p>
        </p:txBody>
      </p:sp>
      <p:grpSp>
        <p:nvGrpSpPr>
          <p:cNvPr id="31" name="Gruppieren 30">
            <a:extLst>
              <a:ext uri="{FF2B5EF4-FFF2-40B4-BE49-F238E27FC236}">
                <a16:creationId xmlns:a16="http://schemas.microsoft.com/office/drawing/2014/main" id="{25DE440C-9B7F-FEA6-7DFA-9FE80156712F}"/>
              </a:ext>
            </a:extLst>
          </p:cNvPr>
          <p:cNvGrpSpPr/>
          <p:nvPr/>
        </p:nvGrpSpPr>
        <p:grpSpPr>
          <a:xfrm>
            <a:off x="4882844" y="773847"/>
            <a:ext cx="4955486" cy="5129885"/>
            <a:chOff x="4882844" y="773847"/>
            <a:chExt cx="4955486" cy="5129885"/>
          </a:xfrm>
        </p:grpSpPr>
        <p:sp>
          <p:nvSpPr>
            <p:cNvPr id="59" name="Textfeld 58">
              <a:extLst>
                <a:ext uri="{FF2B5EF4-FFF2-40B4-BE49-F238E27FC236}">
                  <a16:creationId xmlns:a16="http://schemas.microsoft.com/office/drawing/2014/main" id="{907A55E0-80C0-53D0-58CC-EFB79E0868B7}"/>
                </a:ext>
              </a:extLst>
            </p:cNvPr>
            <p:cNvSpPr txBox="1"/>
            <p:nvPr/>
          </p:nvSpPr>
          <p:spPr>
            <a:xfrm>
              <a:off x="5701867" y="773847"/>
              <a:ext cx="697627" cy="369332"/>
            </a:xfrm>
            <a:prstGeom prst="rect">
              <a:avLst/>
            </a:prstGeom>
            <a:noFill/>
          </p:spPr>
          <p:txBody>
            <a:bodyPr wrap="none" rtlCol="0">
              <a:spAutoFit/>
            </a:bodyPr>
            <a:lstStyle/>
            <a:p>
              <a:r>
                <a:rPr lang="de-DE" sz="1800" dirty="0"/>
                <a:t>2040</a:t>
              </a:r>
            </a:p>
          </p:txBody>
        </p:sp>
        <p:sp>
          <p:nvSpPr>
            <p:cNvPr id="60" name="Textfeld 59">
              <a:extLst>
                <a:ext uri="{FF2B5EF4-FFF2-40B4-BE49-F238E27FC236}">
                  <a16:creationId xmlns:a16="http://schemas.microsoft.com/office/drawing/2014/main" id="{AD61F5EA-48A4-6742-9EC4-84F466DB7908}"/>
                </a:ext>
              </a:extLst>
            </p:cNvPr>
            <p:cNvSpPr txBox="1"/>
            <p:nvPr/>
          </p:nvSpPr>
          <p:spPr>
            <a:xfrm>
              <a:off x="5291554" y="1748488"/>
              <a:ext cx="631904" cy="307777"/>
            </a:xfrm>
            <a:prstGeom prst="rect">
              <a:avLst/>
            </a:prstGeom>
            <a:noFill/>
          </p:spPr>
          <p:txBody>
            <a:bodyPr wrap="none" rtlCol="0">
              <a:spAutoFit/>
            </a:bodyPr>
            <a:lstStyle/>
            <a:p>
              <a:r>
                <a:rPr lang="de-DE" sz="1400" dirty="0">
                  <a:solidFill>
                    <a:srgbClr val="0000FF"/>
                  </a:solidFill>
                </a:rPr>
                <a:t>2.000</a:t>
              </a:r>
            </a:p>
          </p:txBody>
        </p:sp>
        <p:sp>
          <p:nvSpPr>
            <p:cNvPr id="61" name="Textfeld 60">
              <a:extLst>
                <a:ext uri="{FF2B5EF4-FFF2-40B4-BE49-F238E27FC236}">
                  <a16:creationId xmlns:a16="http://schemas.microsoft.com/office/drawing/2014/main" id="{5C3A5399-C3DC-34EE-A481-DC4B19A7A47D}"/>
                </a:ext>
              </a:extLst>
            </p:cNvPr>
            <p:cNvSpPr txBox="1"/>
            <p:nvPr/>
          </p:nvSpPr>
          <p:spPr>
            <a:xfrm>
              <a:off x="6321013" y="1748488"/>
              <a:ext cx="631904" cy="307777"/>
            </a:xfrm>
            <a:prstGeom prst="rect">
              <a:avLst/>
            </a:prstGeom>
            <a:noFill/>
          </p:spPr>
          <p:txBody>
            <a:bodyPr wrap="none" rtlCol="0">
              <a:spAutoFit/>
            </a:bodyPr>
            <a:lstStyle/>
            <a:p>
              <a:r>
                <a:rPr lang="de-DE" sz="1400" dirty="0">
                  <a:solidFill>
                    <a:srgbClr val="0000FF"/>
                  </a:solidFill>
                </a:rPr>
                <a:t>1.650</a:t>
              </a:r>
            </a:p>
          </p:txBody>
        </p:sp>
        <p:sp>
          <p:nvSpPr>
            <p:cNvPr id="63" name="Textfeld 62">
              <a:extLst>
                <a:ext uri="{FF2B5EF4-FFF2-40B4-BE49-F238E27FC236}">
                  <a16:creationId xmlns:a16="http://schemas.microsoft.com/office/drawing/2014/main" id="{B0F69D0D-6ADC-BA42-FDE9-A255956DDFED}"/>
                </a:ext>
              </a:extLst>
            </p:cNvPr>
            <p:cNvSpPr txBox="1"/>
            <p:nvPr/>
          </p:nvSpPr>
          <p:spPr>
            <a:xfrm>
              <a:off x="5210386" y="1047396"/>
              <a:ext cx="84029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bedarf</a:t>
              </a:r>
            </a:p>
          </p:txBody>
        </p:sp>
        <p:sp>
          <p:nvSpPr>
            <p:cNvPr id="8192" name="Textfeld 8191">
              <a:extLst>
                <a:ext uri="{FF2B5EF4-FFF2-40B4-BE49-F238E27FC236}">
                  <a16:creationId xmlns:a16="http://schemas.microsoft.com/office/drawing/2014/main" id="{47C18580-468E-C3D9-E35C-9B930632190A}"/>
                </a:ext>
              </a:extLst>
            </p:cNvPr>
            <p:cNvSpPr txBox="1"/>
            <p:nvPr/>
          </p:nvSpPr>
          <p:spPr>
            <a:xfrm>
              <a:off x="6198709" y="1047396"/>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graphicFrame>
          <p:nvGraphicFramePr>
            <p:cNvPr id="3" name="Diagramm 2">
              <a:extLst>
                <a:ext uri="{FF2B5EF4-FFF2-40B4-BE49-F238E27FC236}">
                  <a16:creationId xmlns:a16="http://schemas.microsoft.com/office/drawing/2014/main" id="{EF79B0FB-CA57-3ADE-31A6-402D266AA17E}"/>
                </a:ext>
              </a:extLst>
            </p:cNvPr>
            <p:cNvGraphicFramePr>
              <a:graphicFrameLocks/>
            </p:cNvGraphicFramePr>
            <p:nvPr/>
          </p:nvGraphicFramePr>
          <p:xfrm>
            <a:off x="4882844" y="3041993"/>
            <a:ext cx="4572000" cy="286173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a:extLst>
                <a:ext uri="{FF2B5EF4-FFF2-40B4-BE49-F238E27FC236}">
                  <a16:creationId xmlns:a16="http://schemas.microsoft.com/office/drawing/2014/main" id="{7D7CEEE1-ADEF-9483-087C-64FF7165ACED}"/>
                </a:ext>
              </a:extLst>
            </p:cNvPr>
            <p:cNvSpPr txBox="1"/>
            <p:nvPr/>
          </p:nvSpPr>
          <p:spPr>
            <a:xfrm>
              <a:off x="8291112" y="3983584"/>
              <a:ext cx="1373196" cy="276999"/>
            </a:xfrm>
            <a:prstGeom prst="rect">
              <a:avLst/>
            </a:prstGeom>
            <a:noFill/>
          </p:spPr>
          <p:txBody>
            <a:bodyPr wrap="none" rtlCol="0">
              <a:spAutoFit/>
            </a:bodyPr>
            <a:lstStyle/>
            <a:p>
              <a:r>
                <a:rPr lang="de-DE" sz="1200" dirty="0"/>
                <a:t>Tiefe-Geothermie</a:t>
              </a:r>
              <a:endParaRPr lang="de-DE" sz="1000" dirty="0"/>
            </a:p>
          </p:txBody>
        </p:sp>
        <p:sp>
          <p:nvSpPr>
            <p:cNvPr id="18" name="Textfeld 17">
              <a:extLst>
                <a:ext uri="{FF2B5EF4-FFF2-40B4-BE49-F238E27FC236}">
                  <a16:creationId xmlns:a16="http://schemas.microsoft.com/office/drawing/2014/main" id="{CF16DFF6-5521-C087-5C3D-A6D3E46B6241}"/>
                </a:ext>
              </a:extLst>
            </p:cNvPr>
            <p:cNvSpPr txBox="1"/>
            <p:nvPr/>
          </p:nvSpPr>
          <p:spPr>
            <a:xfrm>
              <a:off x="8291112" y="3482097"/>
              <a:ext cx="1053494" cy="276999"/>
            </a:xfrm>
            <a:prstGeom prst="rect">
              <a:avLst/>
            </a:prstGeom>
            <a:noFill/>
          </p:spPr>
          <p:txBody>
            <a:bodyPr wrap="none" rtlCol="0">
              <a:spAutoFit/>
            </a:bodyPr>
            <a:lstStyle/>
            <a:p>
              <a:r>
                <a:rPr lang="de-DE" sz="1200" dirty="0"/>
                <a:t>Solarthermie</a:t>
              </a:r>
              <a:endParaRPr lang="de-DE" sz="1000" dirty="0"/>
            </a:p>
          </p:txBody>
        </p:sp>
        <p:sp>
          <p:nvSpPr>
            <p:cNvPr id="22" name="Textfeld 21">
              <a:extLst>
                <a:ext uri="{FF2B5EF4-FFF2-40B4-BE49-F238E27FC236}">
                  <a16:creationId xmlns:a16="http://schemas.microsoft.com/office/drawing/2014/main" id="{6C49190E-0326-6D04-44B9-F0449F2581E4}"/>
                </a:ext>
              </a:extLst>
            </p:cNvPr>
            <p:cNvSpPr txBox="1"/>
            <p:nvPr/>
          </p:nvSpPr>
          <p:spPr>
            <a:xfrm>
              <a:off x="8291112" y="3724704"/>
              <a:ext cx="1547218" cy="276999"/>
            </a:xfrm>
            <a:prstGeom prst="rect">
              <a:avLst/>
            </a:prstGeom>
            <a:noFill/>
          </p:spPr>
          <p:txBody>
            <a:bodyPr wrap="none" rtlCol="0">
              <a:spAutoFit/>
            </a:bodyPr>
            <a:lstStyle/>
            <a:p>
              <a:r>
                <a:rPr lang="de-DE" sz="1200" dirty="0"/>
                <a:t>Biomasse </a:t>
              </a:r>
              <a:r>
                <a:rPr lang="de-DE" sz="1000" dirty="0"/>
                <a:t>(Feststoffe)</a:t>
              </a:r>
            </a:p>
          </p:txBody>
        </p:sp>
        <p:cxnSp>
          <p:nvCxnSpPr>
            <p:cNvPr id="25" name="Gerader Verbinder 24">
              <a:extLst>
                <a:ext uri="{FF2B5EF4-FFF2-40B4-BE49-F238E27FC236}">
                  <a16:creationId xmlns:a16="http://schemas.microsoft.com/office/drawing/2014/main" id="{4A2C4EAE-2350-97EE-CDFF-C5CD8EA8ED6B}"/>
                </a:ext>
              </a:extLst>
            </p:cNvPr>
            <p:cNvCxnSpPr/>
            <p:nvPr/>
          </p:nvCxnSpPr>
          <p:spPr bwMode="auto">
            <a:xfrm>
              <a:off x="6889750" y="4058853"/>
              <a:ext cx="647907" cy="0"/>
            </a:xfrm>
            <a:prstGeom prst="lin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a:extLst>
                <a:ext uri="{FF2B5EF4-FFF2-40B4-BE49-F238E27FC236}">
                  <a16:creationId xmlns:a16="http://schemas.microsoft.com/office/drawing/2014/main" id="{2B5A675B-ABF8-4E4F-518C-BF071E2107F0}"/>
                </a:ext>
              </a:extLst>
            </p:cNvPr>
            <p:cNvSpPr txBox="1"/>
            <p:nvPr/>
          </p:nvSpPr>
          <p:spPr>
            <a:xfrm>
              <a:off x="6923666" y="4353583"/>
              <a:ext cx="389850" cy="276999"/>
            </a:xfrm>
            <a:prstGeom prst="rect">
              <a:avLst/>
            </a:prstGeom>
            <a:noFill/>
          </p:spPr>
          <p:txBody>
            <a:bodyPr wrap="none" rtlCol="0">
              <a:spAutoFit/>
            </a:bodyPr>
            <a:lstStyle/>
            <a:p>
              <a:r>
                <a:rPr lang="de-DE" sz="1200" dirty="0"/>
                <a:t>PV</a:t>
              </a:r>
            </a:p>
          </p:txBody>
        </p:sp>
        <p:sp>
          <p:nvSpPr>
            <p:cNvPr id="17" name="Textfeld 16">
              <a:extLst>
                <a:ext uri="{FF2B5EF4-FFF2-40B4-BE49-F238E27FC236}">
                  <a16:creationId xmlns:a16="http://schemas.microsoft.com/office/drawing/2014/main" id="{5C2A7E67-E706-1F3B-61BF-BB03205AFACF}"/>
                </a:ext>
              </a:extLst>
            </p:cNvPr>
            <p:cNvSpPr txBox="1"/>
            <p:nvPr/>
          </p:nvSpPr>
          <p:spPr>
            <a:xfrm>
              <a:off x="6923666" y="5116068"/>
              <a:ext cx="1393779" cy="276999"/>
            </a:xfrm>
            <a:prstGeom prst="rect">
              <a:avLst/>
            </a:prstGeom>
            <a:noFill/>
          </p:spPr>
          <p:txBody>
            <a:bodyPr wrap="none" rtlCol="0">
              <a:spAutoFit/>
            </a:bodyPr>
            <a:lstStyle/>
            <a:p>
              <a:r>
                <a:rPr lang="de-DE" sz="1200" dirty="0"/>
                <a:t>Wind on-/offshore</a:t>
              </a:r>
            </a:p>
          </p:txBody>
        </p:sp>
        <p:sp>
          <p:nvSpPr>
            <p:cNvPr id="19" name="Textfeld 18">
              <a:extLst>
                <a:ext uri="{FF2B5EF4-FFF2-40B4-BE49-F238E27FC236}">
                  <a16:creationId xmlns:a16="http://schemas.microsoft.com/office/drawing/2014/main" id="{D7676337-6966-EF25-83A3-8B05CAAC0E14}"/>
                </a:ext>
              </a:extLst>
            </p:cNvPr>
            <p:cNvSpPr txBox="1"/>
            <p:nvPr/>
          </p:nvSpPr>
          <p:spPr>
            <a:xfrm>
              <a:off x="7177653" y="5328834"/>
              <a:ext cx="1640193" cy="307777"/>
            </a:xfrm>
            <a:prstGeom prst="rect">
              <a:avLst/>
            </a:prstGeom>
            <a:noFill/>
          </p:spPr>
          <p:txBody>
            <a:bodyPr wrap="none" rtlCol="0">
              <a:spAutoFit/>
            </a:bodyPr>
            <a:lstStyle/>
            <a:p>
              <a:r>
                <a:rPr lang="de-DE" sz="1200" dirty="0"/>
                <a:t>Biomasse</a:t>
              </a:r>
              <a:r>
                <a:rPr lang="de-DE" sz="1400" dirty="0"/>
                <a:t> </a:t>
              </a:r>
              <a:r>
                <a:rPr lang="de-DE" sz="1000" dirty="0"/>
                <a:t>(Stromanteil)</a:t>
              </a:r>
            </a:p>
          </p:txBody>
        </p:sp>
        <p:sp>
          <p:nvSpPr>
            <p:cNvPr id="20" name="Textfeld 19">
              <a:extLst>
                <a:ext uri="{FF2B5EF4-FFF2-40B4-BE49-F238E27FC236}">
                  <a16:creationId xmlns:a16="http://schemas.microsoft.com/office/drawing/2014/main" id="{453C1343-8126-D06F-E6C0-FCCC692102BB}"/>
                </a:ext>
              </a:extLst>
            </p:cNvPr>
            <p:cNvSpPr txBox="1"/>
            <p:nvPr/>
          </p:nvSpPr>
          <p:spPr>
            <a:xfrm>
              <a:off x="7177653" y="5563142"/>
              <a:ext cx="999697" cy="276999"/>
            </a:xfrm>
            <a:prstGeom prst="rect">
              <a:avLst/>
            </a:prstGeom>
            <a:noFill/>
          </p:spPr>
          <p:txBody>
            <a:bodyPr wrap="none" rtlCol="0">
              <a:spAutoFit/>
            </a:bodyPr>
            <a:lstStyle/>
            <a:p>
              <a:r>
                <a:rPr lang="de-DE" sz="1200" dirty="0"/>
                <a:t>Wasserkraft</a:t>
              </a:r>
            </a:p>
          </p:txBody>
        </p:sp>
        <p:cxnSp>
          <p:nvCxnSpPr>
            <p:cNvPr id="28" name="Gerader Verbinder 27">
              <a:extLst>
                <a:ext uri="{FF2B5EF4-FFF2-40B4-BE49-F238E27FC236}">
                  <a16:creationId xmlns:a16="http://schemas.microsoft.com/office/drawing/2014/main" id="{E4342FAE-C654-9C30-508C-8E1610D6149C}"/>
                </a:ext>
              </a:extLst>
            </p:cNvPr>
            <p:cNvCxnSpPr/>
            <p:nvPr/>
          </p:nvCxnSpPr>
          <p:spPr bwMode="auto">
            <a:xfrm>
              <a:off x="5801104" y="3703121"/>
              <a:ext cx="1736553" cy="0"/>
            </a:xfrm>
            <a:prstGeom prst="lin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DB7C1DE9-A5BD-D4E3-E45D-E75CC30FFFEE}"/>
                </a:ext>
              </a:extLst>
            </p:cNvPr>
            <p:cNvSpPr txBox="1"/>
            <p:nvPr/>
          </p:nvSpPr>
          <p:spPr>
            <a:xfrm>
              <a:off x="7335089" y="2760921"/>
              <a:ext cx="1029449" cy="738664"/>
            </a:xfrm>
            <a:prstGeom prst="rect">
              <a:avLst/>
            </a:prstGeom>
            <a:noFill/>
          </p:spPr>
          <p:txBody>
            <a:bodyPr wrap="none" rtlCol="0">
              <a:spAutoFit/>
            </a:bodyPr>
            <a:lstStyle/>
            <a:p>
              <a:r>
                <a:rPr lang="de-DE" sz="1400" dirty="0">
                  <a:solidFill>
                    <a:srgbClr val="0000FF"/>
                  </a:solidFill>
                </a:rPr>
                <a:t>direkte</a:t>
              </a:r>
              <a:br>
                <a:rPr lang="de-DE" sz="1400" dirty="0">
                  <a:solidFill>
                    <a:srgbClr val="0000FF"/>
                  </a:solidFill>
                </a:rPr>
              </a:br>
              <a:r>
                <a:rPr lang="de-DE" sz="1400" dirty="0">
                  <a:solidFill>
                    <a:srgbClr val="0000FF"/>
                  </a:solidFill>
                </a:rPr>
                <a:t>Wärme-</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grpSp>
      <p:grpSp>
        <p:nvGrpSpPr>
          <p:cNvPr id="8197" name="Gruppieren 8196">
            <a:extLst>
              <a:ext uri="{FF2B5EF4-FFF2-40B4-BE49-F238E27FC236}">
                <a16:creationId xmlns:a16="http://schemas.microsoft.com/office/drawing/2014/main" id="{F52ED98C-FBA0-3031-C782-DC56B4A6DAB5}"/>
              </a:ext>
            </a:extLst>
          </p:cNvPr>
          <p:cNvGrpSpPr/>
          <p:nvPr/>
        </p:nvGrpSpPr>
        <p:grpSpPr>
          <a:xfrm>
            <a:off x="-3283028" y="2166893"/>
            <a:ext cx="8838419" cy="2795020"/>
            <a:chOff x="-3583171" y="2416931"/>
            <a:chExt cx="9335385" cy="2803845"/>
          </a:xfrm>
        </p:grpSpPr>
        <p:sp>
          <p:nvSpPr>
            <p:cNvPr id="8195" name="Bogen 8194">
              <a:extLst>
                <a:ext uri="{FF2B5EF4-FFF2-40B4-BE49-F238E27FC236}">
                  <a16:creationId xmlns:a16="http://schemas.microsoft.com/office/drawing/2014/main" id="{04FAB7F5-C8F3-FECB-C5BA-7E39AC444416}"/>
                </a:ext>
              </a:extLst>
            </p:cNvPr>
            <p:cNvSpPr/>
            <p:nvPr/>
          </p:nvSpPr>
          <p:spPr bwMode="auto">
            <a:xfrm>
              <a:off x="-3583171" y="2437771"/>
              <a:ext cx="9335385" cy="2783005"/>
            </a:xfrm>
            <a:prstGeom prst="arc">
              <a:avLst>
                <a:gd name="adj1" fmla="val 16641486"/>
                <a:gd name="adj2" fmla="val 0"/>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6" name="Textfeld 8195">
              <a:extLst>
                <a:ext uri="{FF2B5EF4-FFF2-40B4-BE49-F238E27FC236}">
                  <a16:creationId xmlns:a16="http://schemas.microsoft.com/office/drawing/2014/main" id="{CA059ACD-60F9-6CF9-F0B4-C93639711AFA}"/>
                </a:ext>
              </a:extLst>
            </p:cNvPr>
            <p:cNvSpPr txBox="1"/>
            <p:nvPr/>
          </p:nvSpPr>
          <p:spPr>
            <a:xfrm>
              <a:off x="3027388" y="2416931"/>
              <a:ext cx="1311065" cy="584775"/>
            </a:xfrm>
            <a:prstGeom prst="rect">
              <a:avLst/>
            </a:prstGeom>
            <a:solidFill>
              <a:schemeClr val="bg1"/>
            </a:solidFill>
          </p:spPr>
          <p:txBody>
            <a:bodyPr wrap="none" rtlCol="0">
              <a:spAutoFit/>
            </a:bodyPr>
            <a:lstStyle/>
            <a:p>
              <a:pPr algn="ctr"/>
              <a:r>
                <a:rPr lang="de-DE" sz="1600" dirty="0">
                  <a:solidFill>
                    <a:srgbClr val="FF0000"/>
                  </a:solidFill>
                </a:rPr>
                <a:t>- 1.485 TWh</a:t>
              </a:r>
            </a:p>
            <a:p>
              <a:pPr algn="ctr"/>
              <a:r>
                <a:rPr lang="de-DE" sz="1600" dirty="0">
                  <a:solidFill>
                    <a:srgbClr val="FF0000"/>
                  </a:solidFill>
                </a:rPr>
                <a:t>(- 43 %)</a:t>
              </a:r>
            </a:p>
          </p:txBody>
        </p:sp>
      </p:grpSp>
      <p:grpSp>
        <p:nvGrpSpPr>
          <p:cNvPr id="8198" name="Gruppieren 8197">
            <a:extLst>
              <a:ext uri="{FF2B5EF4-FFF2-40B4-BE49-F238E27FC236}">
                <a16:creationId xmlns:a16="http://schemas.microsoft.com/office/drawing/2014/main" id="{A6D7EAA8-93C8-7C70-38DE-ED18FE84522B}"/>
              </a:ext>
            </a:extLst>
          </p:cNvPr>
          <p:cNvGrpSpPr/>
          <p:nvPr/>
        </p:nvGrpSpPr>
        <p:grpSpPr>
          <a:xfrm>
            <a:off x="2169037" y="3015937"/>
            <a:ext cx="4920339" cy="4402662"/>
            <a:chOff x="3095259" y="2793251"/>
            <a:chExt cx="4822688" cy="4819661"/>
          </a:xfrm>
        </p:grpSpPr>
        <p:sp>
          <p:nvSpPr>
            <p:cNvPr id="8199" name="Bogen 8198">
              <a:extLst>
                <a:ext uri="{FF2B5EF4-FFF2-40B4-BE49-F238E27FC236}">
                  <a16:creationId xmlns:a16="http://schemas.microsoft.com/office/drawing/2014/main" id="{402F9A6F-4F1A-37F6-7783-C482822815A0}"/>
                </a:ext>
              </a:extLst>
            </p:cNvPr>
            <p:cNvSpPr/>
            <p:nvPr/>
          </p:nvSpPr>
          <p:spPr bwMode="auto">
            <a:xfrm>
              <a:off x="3095259" y="2793251"/>
              <a:ext cx="4822688" cy="4819661"/>
            </a:xfrm>
            <a:prstGeom prst="arc">
              <a:avLst>
                <a:gd name="adj1" fmla="val 10998837"/>
                <a:gd name="adj2" fmla="val 19673657"/>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0" name="Textfeld 8199">
              <a:extLst>
                <a:ext uri="{FF2B5EF4-FFF2-40B4-BE49-F238E27FC236}">
                  <a16:creationId xmlns:a16="http://schemas.microsoft.com/office/drawing/2014/main" id="{B97B23B1-EBE5-EE30-8D97-249A8707945F}"/>
                </a:ext>
              </a:extLst>
            </p:cNvPr>
            <p:cNvSpPr txBox="1"/>
            <p:nvPr/>
          </p:nvSpPr>
          <p:spPr>
            <a:xfrm>
              <a:off x="3724167" y="2890407"/>
              <a:ext cx="1310967" cy="619054"/>
            </a:xfrm>
            <a:prstGeom prst="rect">
              <a:avLst/>
            </a:prstGeom>
            <a:solidFill>
              <a:schemeClr val="bg1"/>
            </a:solidFill>
          </p:spPr>
          <p:txBody>
            <a:bodyPr wrap="none" rtlCol="0">
              <a:spAutoFit/>
            </a:bodyPr>
            <a:lstStyle/>
            <a:p>
              <a:pPr algn="ctr"/>
              <a:r>
                <a:rPr lang="de-DE" sz="1600" dirty="0">
                  <a:solidFill>
                    <a:srgbClr val="FF0000"/>
                  </a:solidFill>
                </a:rPr>
                <a:t>+ 1.157 TWh</a:t>
              </a:r>
              <a:br>
                <a:rPr lang="de-DE" sz="1600" dirty="0">
                  <a:solidFill>
                    <a:srgbClr val="FF0000"/>
                  </a:solidFill>
                </a:rPr>
              </a:br>
              <a:r>
                <a:rPr lang="de-DE" sz="1600" dirty="0">
                  <a:solidFill>
                    <a:srgbClr val="FF0000"/>
                  </a:solidFill>
                </a:rPr>
                <a:t>(+ 235 %)</a:t>
              </a:r>
            </a:p>
          </p:txBody>
        </p:sp>
      </p:grpSp>
      <p:sp>
        <p:nvSpPr>
          <p:cNvPr id="32" name="Textfeld 31">
            <a:extLst>
              <a:ext uri="{FF2B5EF4-FFF2-40B4-BE49-F238E27FC236}">
                <a16:creationId xmlns:a16="http://schemas.microsoft.com/office/drawing/2014/main" id="{FA38A6B5-E40B-8817-3500-CCDC3AA8F2A0}"/>
              </a:ext>
            </a:extLst>
          </p:cNvPr>
          <p:cNvSpPr txBox="1"/>
          <p:nvPr/>
        </p:nvSpPr>
        <p:spPr>
          <a:xfrm>
            <a:off x="6812817" y="1745621"/>
            <a:ext cx="712054" cy="307777"/>
          </a:xfrm>
          <a:prstGeom prst="rect">
            <a:avLst/>
          </a:prstGeom>
          <a:noFill/>
        </p:spPr>
        <p:txBody>
          <a:bodyPr wrap="none" rtlCol="0">
            <a:spAutoFit/>
          </a:bodyPr>
          <a:lstStyle/>
          <a:p>
            <a:r>
              <a:rPr lang="de-DE" sz="1400" dirty="0">
                <a:solidFill>
                  <a:srgbClr val="FF0000"/>
                </a:solidFill>
              </a:rPr>
              <a:t>(83 %)</a:t>
            </a:r>
          </a:p>
        </p:txBody>
      </p:sp>
      <p:sp>
        <p:nvSpPr>
          <p:cNvPr id="6" name="Rectangle 4">
            <a:extLst>
              <a:ext uri="{FF2B5EF4-FFF2-40B4-BE49-F238E27FC236}">
                <a16:creationId xmlns:a16="http://schemas.microsoft.com/office/drawing/2014/main" id="{9C25A49C-DCED-49E6-51CB-7A0EF4F87329}"/>
              </a:ext>
            </a:extLst>
          </p:cNvPr>
          <p:cNvSpPr>
            <a:spLocks noChangeArrowheads="1"/>
          </p:cNvSpPr>
          <p:nvPr/>
        </p:nvSpPr>
        <p:spPr bwMode="auto">
          <a:xfrm>
            <a:off x="0" y="5923592"/>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 wird in 2040 mit mehr als 80% der Hauptenergieträger in D sein ! </a:t>
            </a:r>
          </a:p>
        </p:txBody>
      </p:sp>
      <p:sp>
        <p:nvSpPr>
          <p:cNvPr id="7" name="Rectangle 4">
            <a:extLst>
              <a:ext uri="{FF2B5EF4-FFF2-40B4-BE49-F238E27FC236}">
                <a16:creationId xmlns:a16="http://schemas.microsoft.com/office/drawing/2014/main" id="{637F16C1-79E0-0A7F-8A1D-7E72457FB30B}"/>
              </a:ext>
            </a:extLst>
          </p:cNvPr>
          <p:cNvSpPr>
            <a:spLocks noChangeArrowheads="1"/>
          </p:cNvSpPr>
          <p:nvPr/>
        </p:nvSpPr>
        <p:spPr bwMode="auto">
          <a:xfrm>
            <a:off x="152400" y="619184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2040 müssen Stromnetze in D mehr als das 3-fache an Energie übertragen als in 2017! </a:t>
            </a:r>
          </a:p>
        </p:txBody>
      </p:sp>
    </p:spTree>
    <p:extLst>
      <p:ext uri="{BB962C8B-B14F-4D97-AF65-F5344CB8AC3E}">
        <p14:creationId xmlns:p14="http://schemas.microsoft.com/office/powerpoint/2010/main" val="18898098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1000" fill="hold"/>
                                        <p:tgtEl>
                                          <p:spTgt spid="58"/>
                                        </p:tgtEl>
                                        <p:attrNameLst>
                                          <p:attrName>ppt_x</p:attrName>
                                        </p:attrNameLst>
                                      </p:cBhvr>
                                      <p:tavLst>
                                        <p:tav tm="0">
                                          <p:val>
                                            <p:strVal val="0-#ppt_w/2"/>
                                          </p:val>
                                        </p:tav>
                                        <p:tav tm="100000">
                                          <p:val>
                                            <p:strVal val="#ppt_x"/>
                                          </p:val>
                                        </p:tav>
                                      </p:tavLst>
                                    </p:anim>
                                    <p:anim calcmode="lin" valueType="num">
                                      <p:cBhvr additive="base">
                                        <p:cTn id="8" dur="10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1+#ppt_w/2"/>
                                          </p:val>
                                        </p:tav>
                                        <p:tav tm="100000">
                                          <p:val>
                                            <p:strVal val="#ppt_x"/>
                                          </p:val>
                                        </p:tav>
                                      </p:tavLst>
                                    </p:anim>
                                    <p:anim calcmode="lin" valueType="num">
                                      <p:cBhvr additive="base">
                                        <p:cTn id="1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0-#ppt_w/2"/>
                                          </p:val>
                                        </p:tav>
                                        <p:tav tm="100000">
                                          <p:val>
                                            <p:strVal val="#ppt_x"/>
                                          </p:val>
                                        </p:tav>
                                      </p:tavLst>
                                    </p:anim>
                                    <p:anim calcmode="lin" valueType="num">
                                      <p:cBhvr additive="base">
                                        <p:cTn id="2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additive="base">
                                        <p:cTn id="25" dur="1000" fill="hold"/>
                                        <p:tgtEl>
                                          <p:spTgt spid="8197"/>
                                        </p:tgtEl>
                                        <p:attrNameLst>
                                          <p:attrName>ppt_x</p:attrName>
                                        </p:attrNameLst>
                                      </p:cBhvr>
                                      <p:tavLst>
                                        <p:tav tm="0">
                                          <p:val>
                                            <p:strVal val="0-#ppt_w/2"/>
                                          </p:val>
                                        </p:tav>
                                        <p:tav tm="100000">
                                          <p:val>
                                            <p:strVal val="#ppt_x"/>
                                          </p:val>
                                        </p:tav>
                                      </p:tavLst>
                                    </p:anim>
                                    <p:anim calcmode="lin" valueType="num">
                                      <p:cBhvr additive="base">
                                        <p:cTn id="26" dur="1000" fill="hold"/>
                                        <p:tgtEl>
                                          <p:spTgt spid="819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8"/>
                                        </p:tgtEl>
                                        <p:attrNameLst>
                                          <p:attrName>style.visibility</p:attrName>
                                        </p:attrNameLst>
                                      </p:cBhvr>
                                      <p:to>
                                        <p:strVal val="visible"/>
                                      </p:to>
                                    </p:set>
                                    <p:anim calcmode="lin" valueType="num">
                                      <p:cBhvr additive="base">
                                        <p:cTn id="31" dur="1000" fill="hold"/>
                                        <p:tgtEl>
                                          <p:spTgt spid="8198"/>
                                        </p:tgtEl>
                                        <p:attrNameLst>
                                          <p:attrName>ppt_x</p:attrName>
                                        </p:attrNameLst>
                                      </p:cBhvr>
                                      <p:tavLst>
                                        <p:tav tm="0">
                                          <p:val>
                                            <p:strVal val="#ppt_x"/>
                                          </p:val>
                                        </p:tav>
                                        <p:tav tm="100000">
                                          <p:val>
                                            <p:strVal val="#ppt_x"/>
                                          </p:val>
                                        </p:tav>
                                      </p:tavLst>
                                    </p:anim>
                                    <p:anim calcmode="lin" valueType="num">
                                      <p:cBhvr additive="base">
                                        <p:cTn id="32" dur="10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2"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FCFC346-3AF6-AC56-EF6D-8737D0922424}"/>
              </a:ext>
            </a:extLst>
          </p:cNvPr>
          <p:cNvGrpSpPr/>
          <p:nvPr/>
        </p:nvGrpSpPr>
        <p:grpSpPr>
          <a:xfrm>
            <a:off x="959459" y="1587828"/>
            <a:ext cx="2433672" cy="4454019"/>
            <a:chOff x="959459" y="1587828"/>
            <a:chExt cx="2433672" cy="4591396"/>
          </a:xfrm>
        </p:grpSpPr>
        <p:pic>
          <p:nvPicPr>
            <p:cNvPr id="25" name="Grafik 24">
              <a:extLst>
                <a:ext uri="{FF2B5EF4-FFF2-40B4-BE49-F238E27FC236}">
                  <a16:creationId xmlns:a16="http://schemas.microsoft.com/office/drawing/2014/main" id="{117265D2-78C9-A6BD-A9BF-377212776128}"/>
                </a:ext>
              </a:extLst>
            </p:cNvPr>
            <p:cNvPicPr>
              <a:picLocks noChangeAspect="1"/>
            </p:cNvPicPr>
            <p:nvPr/>
          </p:nvPicPr>
          <p:blipFill rotWithShape="1">
            <a:blip r:embed="rId3">
              <a:extLst>
                <a:ext uri="{28A0092B-C50C-407E-A947-70E740481C1C}">
                  <a14:useLocalDpi xmlns:a14="http://schemas.microsoft.com/office/drawing/2010/main" val="0"/>
                </a:ext>
              </a:extLst>
            </a:blip>
            <a:srcRect l="21395" r="63759"/>
            <a:stretch/>
          </p:blipFill>
          <p:spPr>
            <a:xfrm>
              <a:off x="2147114" y="1587828"/>
              <a:ext cx="1246017" cy="4591396"/>
            </a:xfrm>
            <a:prstGeom prst="rect">
              <a:avLst/>
            </a:prstGeom>
          </p:spPr>
        </p:pic>
        <p:pic>
          <p:nvPicPr>
            <p:cNvPr id="23" name="Grafik 22">
              <a:extLst>
                <a:ext uri="{FF2B5EF4-FFF2-40B4-BE49-F238E27FC236}">
                  <a16:creationId xmlns:a16="http://schemas.microsoft.com/office/drawing/2014/main" id="{82A34E88-C5BF-79DD-686F-653B60C56C2C}"/>
                </a:ext>
              </a:extLst>
            </p:cNvPr>
            <p:cNvPicPr>
              <a:picLocks noChangeAspect="1"/>
            </p:cNvPicPr>
            <p:nvPr/>
          </p:nvPicPr>
          <p:blipFill rotWithShape="1">
            <a:blip r:embed="rId3">
              <a:extLst>
                <a:ext uri="{28A0092B-C50C-407E-A947-70E740481C1C}">
                  <a14:useLocalDpi xmlns:a14="http://schemas.microsoft.com/office/drawing/2010/main" val="0"/>
                </a:ext>
              </a:extLst>
            </a:blip>
            <a:srcRect l="4432" r="84855"/>
            <a:stretch/>
          </p:blipFill>
          <p:spPr>
            <a:xfrm>
              <a:off x="959459" y="1587828"/>
              <a:ext cx="899192" cy="4591396"/>
            </a:xfrm>
            <a:prstGeom prst="rect">
              <a:avLst/>
            </a:prstGeom>
          </p:spPr>
        </p:pic>
      </p:grpSp>
      <p:sp>
        <p:nvSpPr>
          <p:cNvPr id="63" name="Text Box 5">
            <a:extLst>
              <a:ext uri="{FF2B5EF4-FFF2-40B4-BE49-F238E27FC236}">
                <a16:creationId xmlns:a16="http://schemas.microsoft.com/office/drawing/2014/main" id="{A55575B6-AB00-4036-9749-B855771492E2}"/>
              </a:ext>
            </a:extLst>
          </p:cNvPr>
          <p:cNvSpPr txBox="1">
            <a:spLocks noChangeArrowheads="1"/>
          </p:cNvSpPr>
          <p:nvPr/>
        </p:nvSpPr>
        <p:spPr bwMode="auto">
          <a:xfrm>
            <a:off x="8216618" y="966430"/>
            <a:ext cx="1547218"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.LAK EB,</a:t>
            </a:r>
            <a:br>
              <a:rPr lang="de-DE" altLang="de-DE" sz="1200" dirty="0"/>
            </a:br>
            <a:r>
              <a:rPr lang="de-DE" altLang="de-DE" sz="1200" dirty="0"/>
              <a:t> stat. LA RLP, ISE e.V.</a:t>
            </a:r>
            <a:endParaRPr lang="en-US" altLang="de-DE" sz="1200" dirty="0"/>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18903" y="58442"/>
            <a:ext cx="874910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Stromerzeugung (2)</a:t>
            </a:r>
            <a:br>
              <a:rPr lang="de-DE" altLang="de-DE" sz="2000" dirty="0">
                <a:solidFill>
                  <a:schemeClr val="bg1"/>
                </a:solidFill>
              </a:rPr>
            </a:br>
            <a:r>
              <a:rPr lang="de-DE" altLang="de-DE" sz="2000" dirty="0">
                <a:solidFill>
                  <a:schemeClr val="bg1"/>
                </a:solidFill>
              </a:rPr>
              <a:t>in RLP von 2018 bis 2040</a:t>
            </a:r>
          </a:p>
        </p:txBody>
      </p:sp>
      <p:sp>
        <p:nvSpPr>
          <p:cNvPr id="50" name="Textfeld 49">
            <a:extLst>
              <a:ext uri="{FF2B5EF4-FFF2-40B4-BE49-F238E27FC236}">
                <a16:creationId xmlns:a16="http://schemas.microsoft.com/office/drawing/2014/main" id="{68EC88D3-840F-4BFD-AF8A-5F14979B19E6}"/>
              </a:ext>
            </a:extLst>
          </p:cNvPr>
          <p:cNvSpPr txBox="1"/>
          <p:nvPr/>
        </p:nvSpPr>
        <p:spPr>
          <a:xfrm>
            <a:off x="987325" y="1093384"/>
            <a:ext cx="97975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verbrauch</a:t>
            </a:r>
          </a:p>
        </p:txBody>
      </p:sp>
      <p:sp>
        <p:nvSpPr>
          <p:cNvPr id="51" name="Textfeld 50">
            <a:extLst>
              <a:ext uri="{FF2B5EF4-FFF2-40B4-BE49-F238E27FC236}">
                <a16:creationId xmlns:a16="http://schemas.microsoft.com/office/drawing/2014/main" id="{C98618B4-2605-4686-A7D5-9028170B2B45}"/>
              </a:ext>
            </a:extLst>
          </p:cNvPr>
          <p:cNvSpPr txBox="1"/>
          <p:nvPr/>
        </p:nvSpPr>
        <p:spPr>
          <a:xfrm>
            <a:off x="2605944" y="1093384"/>
            <a:ext cx="1507143" cy="307777"/>
          </a:xfrm>
          <a:prstGeom prst="rect">
            <a:avLst/>
          </a:prstGeom>
          <a:noFill/>
        </p:spPr>
        <p:txBody>
          <a:bodyPr wrap="none" rtlCol="0">
            <a:spAutoFit/>
          </a:bodyPr>
          <a:lstStyle/>
          <a:p>
            <a:pPr algn="ctr"/>
            <a:r>
              <a:rPr lang="de-DE" sz="1400" dirty="0">
                <a:solidFill>
                  <a:srgbClr val="0000FF"/>
                </a:solidFill>
              </a:rPr>
              <a:t>Stromerzeugung</a:t>
            </a:r>
          </a:p>
        </p:txBody>
      </p:sp>
      <p:sp>
        <p:nvSpPr>
          <p:cNvPr id="52" name="Textfeld 51">
            <a:extLst>
              <a:ext uri="{FF2B5EF4-FFF2-40B4-BE49-F238E27FC236}">
                <a16:creationId xmlns:a16="http://schemas.microsoft.com/office/drawing/2014/main" id="{35C52273-51B3-4C5F-85B5-DCCEF0A62280}"/>
              </a:ext>
            </a:extLst>
          </p:cNvPr>
          <p:cNvSpPr txBox="1"/>
          <p:nvPr/>
        </p:nvSpPr>
        <p:spPr>
          <a:xfrm>
            <a:off x="2065455" y="816153"/>
            <a:ext cx="697627" cy="369332"/>
          </a:xfrm>
          <a:prstGeom prst="rect">
            <a:avLst/>
          </a:prstGeom>
          <a:noFill/>
        </p:spPr>
        <p:txBody>
          <a:bodyPr wrap="none" rtlCol="0">
            <a:spAutoFit/>
          </a:bodyPr>
          <a:lstStyle/>
          <a:p>
            <a:r>
              <a:rPr lang="de-DE" sz="1800" dirty="0"/>
              <a:t>2018</a:t>
            </a:r>
          </a:p>
        </p:txBody>
      </p:sp>
      <p:sp>
        <p:nvSpPr>
          <p:cNvPr id="54" name="Textfeld 53">
            <a:extLst>
              <a:ext uri="{FF2B5EF4-FFF2-40B4-BE49-F238E27FC236}">
                <a16:creationId xmlns:a16="http://schemas.microsoft.com/office/drawing/2014/main" id="{5F9A36CC-3EB2-469B-838F-8A31C72D94E3}"/>
              </a:ext>
            </a:extLst>
          </p:cNvPr>
          <p:cNvSpPr txBox="1"/>
          <p:nvPr/>
        </p:nvSpPr>
        <p:spPr>
          <a:xfrm>
            <a:off x="345052" y="1859608"/>
            <a:ext cx="562975" cy="307777"/>
          </a:xfrm>
          <a:prstGeom prst="rect">
            <a:avLst/>
          </a:prstGeom>
          <a:solidFill>
            <a:schemeClr val="bg1"/>
          </a:solidFill>
        </p:spPr>
        <p:txBody>
          <a:bodyPr wrap="none" rtlCol="0">
            <a:spAutoFit/>
          </a:bodyPr>
          <a:lstStyle/>
          <a:p>
            <a:r>
              <a:rPr lang="de-DE" sz="1400" dirty="0">
                <a:solidFill>
                  <a:srgbClr val="0000FF"/>
                </a:solidFill>
              </a:rPr>
              <a:t>TWh</a:t>
            </a:r>
          </a:p>
        </p:txBody>
      </p:sp>
      <p:sp>
        <p:nvSpPr>
          <p:cNvPr id="55" name="Textfeld 54">
            <a:extLst>
              <a:ext uri="{FF2B5EF4-FFF2-40B4-BE49-F238E27FC236}">
                <a16:creationId xmlns:a16="http://schemas.microsoft.com/office/drawing/2014/main" id="{9E5381EF-F63A-43A8-80A7-D3870C46AABB}"/>
              </a:ext>
            </a:extLst>
          </p:cNvPr>
          <p:cNvSpPr txBox="1"/>
          <p:nvPr/>
        </p:nvSpPr>
        <p:spPr>
          <a:xfrm>
            <a:off x="1144641" y="1860137"/>
            <a:ext cx="482824" cy="307777"/>
          </a:xfrm>
          <a:prstGeom prst="rect">
            <a:avLst/>
          </a:prstGeom>
          <a:noFill/>
        </p:spPr>
        <p:txBody>
          <a:bodyPr wrap="none" rtlCol="0">
            <a:spAutoFit/>
          </a:bodyPr>
          <a:lstStyle/>
          <a:p>
            <a:r>
              <a:rPr lang="de-DE" sz="1400" dirty="0">
                <a:solidFill>
                  <a:srgbClr val="0000FF"/>
                </a:solidFill>
              </a:rPr>
              <a:t>178</a:t>
            </a:r>
          </a:p>
        </p:txBody>
      </p:sp>
      <p:sp>
        <p:nvSpPr>
          <p:cNvPr id="56" name="Textfeld 55">
            <a:extLst>
              <a:ext uri="{FF2B5EF4-FFF2-40B4-BE49-F238E27FC236}">
                <a16:creationId xmlns:a16="http://schemas.microsoft.com/office/drawing/2014/main" id="{671AD808-2B45-4390-8EC1-E86EDDD97509}"/>
              </a:ext>
            </a:extLst>
          </p:cNvPr>
          <p:cNvSpPr txBox="1"/>
          <p:nvPr/>
        </p:nvSpPr>
        <p:spPr>
          <a:xfrm>
            <a:off x="2229453" y="1860137"/>
            <a:ext cx="383438" cy="307777"/>
          </a:xfrm>
          <a:prstGeom prst="rect">
            <a:avLst/>
          </a:prstGeom>
          <a:noFill/>
        </p:spPr>
        <p:txBody>
          <a:bodyPr wrap="none" rtlCol="0">
            <a:spAutoFit/>
          </a:bodyPr>
          <a:lstStyle/>
          <a:p>
            <a:r>
              <a:rPr lang="de-DE" sz="1400" dirty="0">
                <a:solidFill>
                  <a:srgbClr val="0000FF"/>
                </a:solidFill>
              </a:rPr>
              <a:t>20</a:t>
            </a:r>
          </a:p>
        </p:txBody>
      </p:sp>
      <p:sp>
        <p:nvSpPr>
          <p:cNvPr id="60" name="Textfeld 59">
            <a:extLst>
              <a:ext uri="{FF2B5EF4-FFF2-40B4-BE49-F238E27FC236}">
                <a16:creationId xmlns:a16="http://schemas.microsoft.com/office/drawing/2014/main" id="{E73D1758-B344-4152-9872-97EDDB930BF3}"/>
              </a:ext>
            </a:extLst>
          </p:cNvPr>
          <p:cNvSpPr txBox="1"/>
          <p:nvPr/>
        </p:nvSpPr>
        <p:spPr>
          <a:xfrm>
            <a:off x="2611001" y="1860137"/>
            <a:ext cx="698717" cy="307777"/>
          </a:xfrm>
          <a:prstGeom prst="rect">
            <a:avLst/>
          </a:prstGeom>
          <a:noFill/>
        </p:spPr>
        <p:txBody>
          <a:bodyPr wrap="none" rtlCol="0">
            <a:spAutoFit/>
          </a:bodyPr>
          <a:lstStyle/>
          <a:p>
            <a:r>
              <a:rPr lang="de-DE" sz="1400" dirty="0">
                <a:solidFill>
                  <a:srgbClr val="FF0000"/>
                </a:solidFill>
              </a:rPr>
              <a:t>(11 %)</a:t>
            </a:r>
          </a:p>
        </p:txBody>
      </p:sp>
      <p:grpSp>
        <p:nvGrpSpPr>
          <p:cNvPr id="20" name="Gruppieren 19">
            <a:extLst>
              <a:ext uri="{FF2B5EF4-FFF2-40B4-BE49-F238E27FC236}">
                <a16:creationId xmlns:a16="http://schemas.microsoft.com/office/drawing/2014/main" id="{3558BC24-7755-9928-CF05-811DEB1CAAC9}"/>
              </a:ext>
            </a:extLst>
          </p:cNvPr>
          <p:cNvGrpSpPr/>
          <p:nvPr/>
        </p:nvGrpSpPr>
        <p:grpSpPr>
          <a:xfrm>
            <a:off x="3350272" y="4955151"/>
            <a:ext cx="1635114" cy="1085286"/>
            <a:chOff x="3167241" y="4662307"/>
            <a:chExt cx="1635114" cy="1085286"/>
          </a:xfrm>
        </p:grpSpPr>
        <p:sp>
          <p:nvSpPr>
            <p:cNvPr id="15" name="Textfeld 14">
              <a:extLst>
                <a:ext uri="{FF2B5EF4-FFF2-40B4-BE49-F238E27FC236}">
                  <a16:creationId xmlns:a16="http://schemas.microsoft.com/office/drawing/2014/main" id="{E4836174-C9AF-0380-39D4-478B67320FCE}"/>
                </a:ext>
              </a:extLst>
            </p:cNvPr>
            <p:cNvSpPr txBox="1"/>
            <p:nvPr/>
          </p:nvSpPr>
          <p:spPr>
            <a:xfrm>
              <a:off x="3167241" y="5470594"/>
              <a:ext cx="534121" cy="276999"/>
            </a:xfrm>
            <a:prstGeom prst="rect">
              <a:avLst/>
            </a:prstGeom>
            <a:noFill/>
          </p:spPr>
          <p:txBody>
            <a:bodyPr wrap="none" rtlCol="0">
              <a:spAutoFit/>
            </a:bodyPr>
            <a:lstStyle/>
            <a:p>
              <a:r>
                <a:rPr lang="de-DE" sz="1200" dirty="0"/>
                <a:t>fossil</a:t>
              </a:r>
            </a:p>
          </p:txBody>
        </p:sp>
        <p:sp>
          <p:nvSpPr>
            <p:cNvPr id="16" name="Textfeld 15">
              <a:extLst>
                <a:ext uri="{FF2B5EF4-FFF2-40B4-BE49-F238E27FC236}">
                  <a16:creationId xmlns:a16="http://schemas.microsoft.com/office/drawing/2014/main" id="{A0373260-B0FA-D6CE-9CE1-F6FB5360BCE0}"/>
                </a:ext>
              </a:extLst>
            </p:cNvPr>
            <p:cNvSpPr txBox="1"/>
            <p:nvPr/>
          </p:nvSpPr>
          <p:spPr>
            <a:xfrm>
              <a:off x="3168574" y="5282809"/>
              <a:ext cx="999697" cy="276999"/>
            </a:xfrm>
            <a:prstGeom prst="rect">
              <a:avLst/>
            </a:prstGeom>
            <a:noFill/>
          </p:spPr>
          <p:txBody>
            <a:bodyPr wrap="none" rtlCol="0">
              <a:spAutoFit/>
            </a:bodyPr>
            <a:lstStyle/>
            <a:p>
              <a:r>
                <a:rPr lang="de-DE" sz="1200" dirty="0"/>
                <a:t>Wasserkraft</a:t>
              </a:r>
            </a:p>
          </p:txBody>
        </p:sp>
        <p:sp>
          <p:nvSpPr>
            <p:cNvPr id="17" name="Textfeld 16">
              <a:extLst>
                <a:ext uri="{FF2B5EF4-FFF2-40B4-BE49-F238E27FC236}">
                  <a16:creationId xmlns:a16="http://schemas.microsoft.com/office/drawing/2014/main" id="{414436FD-36F1-3557-0DED-9C934E4D20EA}"/>
                </a:ext>
              </a:extLst>
            </p:cNvPr>
            <p:cNvSpPr txBox="1"/>
            <p:nvPr/>
          </p:nvSpPr>
          <p:spPr>
            <a:xfrm>
              <a:off x="3168574" y="5075975"/>
              <a:ext cx="1633781" cy="276999"/>
            </a:xfrm>
            <a:prstGeom prst="rect">
              <a:avLst/>
            </a:prstGeom>
            <a:noFill/>
          </p:spPr>
          <p:txBody>
            <a:bodyPr wrap="none" rtlCol="0">
              <a:spAutoFit/>
            </a:bodyPr>
            <a:lstStyle/>
            <a:p>
              <a:r>
                <a:rPr lang="de-DE" sz="1200" dirty="0"/>
                <a:t>Biomasse </a:t>
              </a:r>
              <a:r>
                <a:rPr lang="de-DE" sz="1000" dirty="0"/>
                <a:t>(Stromanteil)</a:t>
              </a:r>
            </a:p>
          </p:txBody>
        </p:sp>
        <p:sp>
          <p:nvSpPr>
            <p:cNvPr id="18" name="Textfeld 17">
              <a:extLst>
                <a:ext uri="{FF2B5EF4-FFF2-40B4-BE49-F238E27FC236}">
                  <a16:creationId xmlns:a16="http://schemas.microsoft.com/office/drawing/2014/main" id="{CDF2F98D-1D90-1318-4F63-127CAD136B8F}"/>
                </a:ext>
              </a:extLst>
            </p:cNvPr>
            <p:cNvSpPr txBox="1"/>
            <p:nvPr/>
          </p:nvSpPr>
          <p:spPr>
            <a:xfrm>
              <a:off x="3167241" y="4888191"/>
              <a:ext cx="1393779" cy="276999"/>
            </a:xfrm>
            <a:prstGeom prst="rect">
              <a:avLst/>
            </a:prstGeom>
            <a:noFill/>
          </p:spPr>
          <p:txBody>
            <a:bodyPr wrap="none" rtlCol="0">
              <a:spAutoFit/>
            </a:bodyPr>
            <a:lstStyle/>
            <a:p>
              <a:r>
                <a:rPr lang="de-DE" sz="1200" dirty="0"/>
                <a:t>Wind on-/offshore</a:t>
              </a:r>
            </a:p>
          </p:txBody>
        </p:sp>
        <p:sp>
          <p:nvSpPr>
            <p:cNvPr id="19" name="Textfeld 18">
              <a:extLst>
                <a:ext uri="{FF2B5EF4-FFF2-40B4-BE49-F238E27FC236}">
                  <a16:creationId xmlns:a16="http://schemas.microsoft.com/office/drawing/2014/main" id="{9B746AA5-645E-B7B2-86CD-7AD290CCDC01}"/>
                </a:ext>
              </a:extLst>
            </p:cNvPr>
            <p:cNvSpPr txBox="1"/>
            <p:nvPr/>
          </p:nvSpPr>
          <p:spPr>
            <a:xfrm>
              <a:off x="3178850" y="4662307"/>
              <a:ext cx="389850" cy="276999"/>
            </a:xfrm>
            <a:prstGeom prst="rect">
              <a:avLst/>
            </a:prstGeom>
            <a:noFill/>
          </p:spPr>
          <p:txBody>
            <a:bodyPr wrap="none" rtlCol="0">
              <a:spAutoFit/>
            </a:bodyPr>
            <a:lstStyle/>
            <a:p>
              <a:r>
                <a:rPr lang="de-DE" sz="1200" dirty="0"/>
                <a:t>PV</a:t>
              </a:r>
            </a:p>
          </p:txBody>
        </p:sp>
      </p:grpSp>
      <p:grpSp>
        <p:nvGrpSpPr>
          <p:cNvPr id="41" name="Gruppieren 40">
            <a:extLst>
              <a:ext uri="{FF2B5EF4-FFF2-40B4-BE49-F238E27FC236}">
                <a16:creationId xmlns:a16="http://schemas.microsoft.com/office/drawing/2014/main" id="{E3EBCBBB-B2F4-6070-9072-3EFED20C50D6}"/>
              </a:ext>
            </a:extLst>
          </p:cNvPr>
          <p:cNvGrpSpPr/>
          <p:nvPr/>
        </p:nvGrpSpPr>
        <p:grpSpPr>
          <a:xfrm>
            <a:off x="5533712" y="816154"/>
            <a:ext cx="4230124" cy="5224284"/>
            <a:chOff x="5533712" y="816153"/>
            <a:chExt cx="4230124" cy="5363071"/>
          </a:xfrm>
        </p:grpSpPr>
        <p:sp>
          <p:nvSpPr>
            <p:cNvPr id="13" name="Textfeld 12">
              <a:extLst>
                <a:ext uri="{FF2B5EF4-FFF2-40B4-BE49-F238E27FC236}">
                  <a16:creationId xmlns:a16="http://schemas.microsoft.com/office/drawing/2014/main" id="{602C123C-E50E-5DFC-7E30-40BD15F528CA}"/>
                </a:ext>
              </a:extLst>
            </p:cNvPr>
            <p:cNvSpPr txBox="1"/>
            <p:nvPr/>
          </p:nvSpPr>
          <p:spPr>
            <a:xfrm>
              <a:off x="8216618" y="3664101"/>
              <a:ext cx="1053494" cy="276999"/>
            </a:xfrm>
            <a:prstGeom prst="rect">
              <a:avLst/>
            </a:prstGeom>
            <a:noFill/>
          </p:spPr>
          <p:txBody>
            <a:bodyPr wrap="none" rtlCol="0">
              <a:spAutoFit/>
            </a:bodyPr>
            <a:lstStyle/>
            <a:p>
              <a:r>
                <a:rPr lang="de-DE" sz="1200" dirty="0"/>
                <a:t>Solarthermie</a:t>
              </a:r>
              <a:endParaRPr lang="de-DE" sz="1000" dirty="0"/>
            </a:p>
          </p:txBody>
        </p:sp>
        <p:pic>
          <p:nvPicPr>
            <p:cNvPr id="27" name="Grafik 26">
              <a:extLst>
                <a:ext uri="{FF2B5EF4-FFF2-40B4-BE49-F238E27FC236}">
                  <a16:creationId xmlns:a16="http://schemas.microsoft.com/office/drawing/2014/main" id="{0B3AB545-4745-92D8-6499-827C600CBAD7}"/>
                </a:ext>
              </a:extLst>
            </p:cNvPr>
            <p:cNvPicPr>
              <a:picLocks noChangeAspect="1"/>
            </p:cNvPicPr>
            <p:nvPr/>
          </p:nvPicPr>
          <p:blipFill rotWithShape="1">
            <a:blip r:embed="rId3">
              <a:extLst>
                <a:ext uri="{28A0092B-C50C-407E-A947-70E740481C1C}">
                  <a14:useLocalDpi xmlns:a14="http://schemas.microsoft.com/office/drawing/2010/main" val="0"/>
                </a:ext>
              </a:extLst>
            </a:blip>
            <a:srcRect l="85692" r="1476"/>
            <a:stretch/>
          </p:blipFill>
          <p:spPr>
            <a:xfrm>
              <a:off x="7226785" y="1587828"/>
              <a:ext cx="1077026" cy="4591396"/>
            </a:xfrm>
            <a:prstGeom prst="rect">
              <a:avLst/>
            </a:prstGeom>
          </p:spPr>
        </p:pic>
        <p:pic>
          <p:nvPicPr>
            <p:cNvPr id="24" name="Grafik 23">
              <a:extLst>
                <a:ext uri="{FF2B5EF4-FFF2-40B4-BE49-F238E27FC236}">
                  <a16:creationId xmlns:a16="http://schemas.microsoft.com/office/drawing/2014/main" id="{12C43E29-B4DD-CC65-7AE1-0EC9E2C9F775}"/>
                </a:ext>
              </a:extLst>
            </p:cNvPr>
            <p:cNvPicPr>
              <a:picLocks noChangeAspect="1"/>
            </p:cNvPicPr>
            <p:nvPr/>
          </p:nvPicPr>
          <p:blipFill rotWithShape="1">
            <a:blip r:embed="rId3">
              <a:extLst>
                <a:ext uri="{28A0092B-C50C-407E-A947-70E740481C1C}">
                  <a14:useLocalDpi xmlns:a14="http://schemas.microsoft.com/office/drawing/2010/main" val="0"/>
                </a:ext>
              </a:extLst>
            </a:blip>
            <a:srcRect l="68554" r="17888"/>
            <a:stretch/>
          </p:blipFill>
          <p:spPr>
            <a:xfrm>
              <a:off x="6294096" y="1587828"/>
              <a:ext cx="1137936" cy="4591396"/>
            </a:xfrm>
            <a:prstGeom prst="rect">
              <a:avLst/>
            </a:prstGeom>
          </p:spPr>
        </p:pic>
        <p:pic>
          <p:nvPicPr>
            <p:cNvPr id="26" name="Grafik 25">
              <a:extLst>
                <a:ext uri="{FF2B5EF4-FFF2-40B4-BE49-F238E27FC236}">
                  <a16:creationId xmlns:a16="http://schemas.microsoft.com/office/drawing/2014/main" id="{76CCC7A6-46DA-4D79-5955-7A3F7C6A8971}"/>
                </a:ext>
              </a:extLst>
            </p:cNvPr>
            <p:cNvPicPr>
              <a:picLocks noChangeAspect="1"/>
            </p:cNvPicPr>
            <p:nvPr/>
          </p:nvPicPr>
          <p:blipFill rotWithShape="1">
            <a:blip r:embed="rId3">
              <a:extLst>
                <a:ext uri="{28A0092B-C50C-407E-A947-70E740481C1C}">
                  <a14:useLocalDpi xmlns:a14="http://schemas.microsoft.com/office/drawing/2010/main" val="0"/>
                </a:ext>
              </a:extLst>
            </a:blip>
            <a:srcRect l="53484" r="37117"/>
            <a:stretch/>
          </p:blipFill>
          <p:spPr>
            <a:xfrm>
              <a:off x="5541277" y="1587828"/>
              <a:ext cx="788902" cy="4591396"/>
            </a:xfrm>
            <a:prstGeom prst="rect">
              <a:avLst/>
            </a:prstGeom>
          </p:spPr>
        </p:pic>
        <p:sp>
          <p:nvSpPr>
            <p:cNvPr id="53" name="Textfeld 52">
              <a:extLst>
                <a:ext uri="{FF2B5EF4-FFF2-40B4-BE49-F238E27FC236}">
                  <a16:creationId xmlns:a16="http://schemas.microsoft.com/office/drawing/2014/main" id="{B6CCB58B-B2C6-486B-980F-EE02696623EE}"/>
                </a:ext>
              </a:extLst>
            </p:cNvPr>
            <p:cNvSpPr txBox="1"/>
            <p:nvPr/>
          </p:nvSpPr>
          <p:spPr>
            <a:xfrm>
              <a:off x="5994558" y="816153"/>
              <a:ext cx="697627" cy="369332"/>
            </a:xfrm>
            <a:prstGeom prst="rect">
              <a:avLst/>
            </a:prstGeom>
            <a:noFill/>
          </p:spPr>
          <p:txBody>
            <a:bodyPr wrap="none" rtlCol="0">
              <a:spAutoFit/>
            </a:bodyPr>
            <a:lstStyle/>
            <a:p>
              <a:r>
                <a:rPr lang="de-DE" sz="1800" dirty="0"/>
                <a:t>2040</a:t>
              </a:r>
            </a:p>
          </p:txBody>
        </p:sp>
        <p:sp>
          <p:nvSpPr>
            <p:cNvPr id="57" name="Textfeld 56">
              <a:extLst>
                <a:ext uri="{FF2B5EF4-FFF2-40B4-BE49-F238E27FC236}">
                  <a16:creationId xmlns:a16="http://schemas.microsoft.com/office/drawing/2014/main" id="{8FDD23CF-57FB-40CE-AEF9-FF2F25A1EB7A}"/>
                </a:ext>
              </a:extLst>
            </p:cNvPr>
            <p:cNvSpPr txBox="1"/>
            <p:nvPr/>
          </p:nvSpPr>
          <p:spPr>
            <a:xfrm>
              <a:off x="5682294" y="1860137"/>
              <a:ext cx="482824" cy="307777"/>
            </a:xfrm>
            <a:prstGeom prst="rect">
              <a:avLst/>
            </a:prstGeom>
            <a:noFill/>
          </p:spPr>
          <p:txBody>
            <a:bodyPr wrap="none" rtlCol="0">
              <a:spAutoFit/>
            </a:bodyPr>
            <a:lstStyle/>
            <a:p>
              <a:r>
                <a:rPr lang="de-DE" sz="1400" dirty="0">
                  <a:solidFill>
                    <a:srgbClr val="0000FF"/>
                  </a:solidFill>
                </a:rPr>
                <a:t>100</a:t>
              </a:r>
            </a:p>
          </p:txBody>
        </p:sp>
        <p:sp>
          <p:nvSpPr>
            <p:cNvPr id="58" name="Textfeld 57">
              <a:extLst>
                <a:ext uri="{FF2B5EF4-FFF2-40B4-BE49-F238E27FC236}">
                  <a16:creationId xmlns:a16="http://schemas.microsoft.com/office/drawing/2014/main" id="{91AFE67D-78BF-4C5A-962C-6E8A64AD101D}"/>
                </a:ext>
              </a:extLst>
            </p:cNvPr>
            <p:cNvSpPr txBox="1"/>
            <p:nvPr/>
          </p:nvSpPr>
          <p:spPr>
            <a:xfrm>
              <a:off x="6534068" y="1860137"/>
              <a:ext cx="383438" cy="307777"/>
            </a:xfrm>
            <a:prstGeom prst="rect">
              <a:avLst/>
            </a:prstGeom>
            <a:noFill/>
          </p:spPr>
          <p:txBody>
            <a:bodyPr wrap="none" rtlCol="0">
              <a:spAutoFit/>
            </a:bodyPr>
            <a:lstStyle/>
            <a:p>
              <a:r>
                <a:rPr lang="de-DE" sz="1400" dirty="0">
                  <a:solidFill>
                    <a:srgbClr val="0000FF"/>
                  </a:solidFill>
                </a:rPr>
                <a:t>87</a:t>
              </a:r>
            </a:p>
          </p:txBody>
        </p:sp>
        <p:sp>
          <p:nvSpPr>
            <p:cNvPr id="59" name="Textfeld 58">
              <a:extLst>
                <a:ext uri="{FF2B5EF4-FFF2-40B4-BE49-F238E27FC236}">
                  <a16:creationId xmlns:a16="http://schemas.microsoft.com/office/drawing/2014/main" id="{23969B35-DD63-4585-A304-1103EC25590E}"/>
                </a:ext>
              </a:extLst>
            </p:cNvPr>
            <p:cNvSpPr txBox="1"/>
            <p:nvPr/>
          </p:nvSpPr>
          <p:spPr>
            <a:xfrm>
              <a:off x="6506116" y="2160469"/>
              <a:ext cx="712054" cy="307777"/>
            </a:xfrm>
            <a:prstGeom prst="rect">
              <a:avLst/>
            </a:prstGeom>
            <a:noFill/>
          </p:spPr>
          <p:txBody>
            <a:bodyPr wrap="none" rtlCol="0">
              <a:spAutoFit/>
            </a:bodyPr>
            <a:lstStyle/>
            <a:p>
              <a:r>
                <a:rPr lang="de-DE" sz="1400" dirty="0">
                  <a:solidFill>
                    <a:srgbClr val="FF0000"/>
                  </a:solidFill>
                </a:rPr>
                <a:t>(87 %)</a:t>
              </a:r>
            </a:p>
          </p:txBody>
        </p:sp>
        <p:sp>
          <p:nvSpPr>
            <p:cNvPr id="61" name="Textfeld 60">
              <a:extLst>
                <a:ext uri="{FF2B5EF4-FFF2-40B4-BE49-F238E27FC236}">
                  <a16:creationId xmlns:a16="http://schemas.microsoft.com/office/drawing/2014/main" id="{E3DA97FA-EACE-4479-886F-A4D2C39F2523}"/>
                </a:ext>
              </a:extLst>
            </p:cNvPr>
            <p:cNvSpPr txBox="1"/>
            <p:nvPr/>
          </p:nvSpPr>
          <p:spPr>
            <a:xfrm>
              <a:off x="5533712" y="1093384"/>
              <a:ext cx="84029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bedarf</a:t>
              </a:r>
            </a:p>
          </p:txBody>
        </p:sp>
        <p:sp>
          <p:nvSpPr>
            <p:cNvPr id="62" name="Textfeld 61">
              <a:extLst>
                <a:ext uri="{FF2B5EF4-FFF2-40B4-BE49-F238E27FC236}">
                  <a16:creationId xmlns:a16="http://schemas.microsoft.com/office/drawing/2014/main" id="{FB9F69A1-89F1-466B-8D0B-A24B86170DB5}"/>
                </a:ext>
              </a:extLst>
            </p:cNvPr>
            <p:cNvSpPr txBox="1"/>
            <p:nvPr/>
          </p:nvSpPr>
          <p:spPr>
            <a:xfrm>
              <a:off x="6302957" y="1093384"/>
              <a:ext cx="1029448" cy="523220"/>
            </a:xfrm>
            <a:prstGeom prst="rect">
              <a:avLst/>
            </a:prstGeom>
            <a:noFill/>
          </p:spPr>
          <p:txBody>
            <a:bodyPr wrap="none" rtlCol="0">
              <a:spAutoFit/>
            </a:bodyPr>
            <a:lstStyle/>
            <a:p>
              <a:pPr algn="ctr"/>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14" name="Textfeld 13">
              <a:extLst>
                <a:ext uri="{FF2B5EF4-FFF2-40B4-BE49-F238E27FC236}">
                  <a16:creationId xmlns:a16="http://schemas.microsoft.com/office/drawing/2014/main" id="{334EF7A2-3424-27C2-9AC9-7643A27F0DCB}"/>
                </a:ext>
              </a:extLst>
            </p:cNvPr>
            <p:cNvSpPr txBox="1"/>
            <p:nvPr/>
          </p:nvSpPr>
          <p:spPr>
            <a:xfrm>
              <a:off x="8216618" y="3925758"/>
              <a:ext cx="1547218" cy="276999"/>
            </a:xfrm>
            <a:prstGeom prst="rect">
              <a:avLst/>
            </a:prstGeom>
            <a:noFill/>
          </p:spPr>
          <p:txBody>
            <a:bodyPr wrap="none" rtlCol="0">
              <a:spAutoFit/>
            </a:bodyPr>
            <a:lstStyle/>
            <a:p>
              <a:r>
                <a:rPr lang="de-DE" sz="1200" dirty="0"/>
                <a:t>Biomasse </a:t>
              </a:r>
              <a:r>
                <a:rPr lang="de-DE" sz="1000" dirty="0"/>
                <a:t>(Feststoffe)</a:t>
              </a:r>
            </a:p>
          </p:txBody>
        </p:sp>
        <p:grpSp>
          <p:nvGrpSpPr>
            <p:cNvPr id="39" name="Gruppieren 38">
              <a:extLst>
                <a:ext uri="{FF2B5EF4-FFF2-40B4-BE49-F238E27FC236}">
                  <a16:creationId xmlns:a16="http://schemas.microsoft.com/office/drawing/2014/main" id="{14CC6B94-4BDD-86B8-95BB-F9BCAF9C102E}"/>
                </a:ext>
              </a:extLst>
            </p:cNvPr>
            <p:cNvGrpSpPr/>
            <p:nvPr/>
          </p:nvGrpSpPr>
          <p:grpSpPr>
            <a:xfrm>
              <a:off x="7395185" y="4683674"/>
              <a:ext cx="1640193" cy="1463771"/>
              <a:chOff x="7395185" y="4683674"/>
              <a:chExt cx="1640193" cy="1463771"/>
            </a:xfrm>
          </p:grpSpPr>
          <p:sp>
            <p:nvSpPr>
              <p:cNvPr id="28" name="Textfeld 27">
                <a:extLst>
                  <a:ext uri="{FF2B5EF4-FFF2-40B4-BE49-F238E27FC236}">
                    <a16:creationId xmlns:a16="http://schemas.microsoft.com/office/drawing/2014/main" id="{E950F612-0475-75C3-9B17-F2E2EB2E4719}"/>
                  </a:ext>
                </a:extLst>
              </p:cNvPr>
              <p:cNvSpPr txBox="1"/>
              <p:nvPr/>
            </p:nvSpPr>
            <p:spPr>
              <a:xfrm>
                <a:off x="7395185" y="4683674"/>
                <a:ext cx="389850" cy="276999"/>
              </a:xfrm>
              <a:prstGeom prst="rect">
                <a:avLst/>
              </a:prstGeom>
              <a:noFill/>
            </p:spPr>
            <p:txBody>
              <a:bodyPr wrap="none" rtlCol="0">
                <a:spAutoFit/>
              </a:bodyPr>
              <a:lstStyle/>
              <a:p>
                <a:r>
                  <a:rPr lang="de-DE" sz="1200" dirty="0"/>
                  <a:t>PV</a:t>
                </a:r>
              </a:p>
            </p:txBody>
          </p:sp>
          <p:sp>
            <p:nvSpPr>
              <p:cNvPr id="29" name="Textfeld 28">
                <a:extLst>
                  <a:ext uri="{FF2B5EF4-FFF2-40B4-BE49-F238E27FC236}">
                    <a16:creationId xmlns:a16="http://schemas.microsoft.com/office/drawing/2014/main" id="{654879C3-4C23-3566-7B28-6DCA49A56E37}"/>
                  </a:ext>
                </a:extLst>
              </p:cNvPr>
              <p:cNvSpPr txBox="1"/>
              <p:nvPr/>
            </p:nvSpPr>
            <p:spPr>
              <a:xfrm>
                <a:off x="7395185" y="5458551"/>
                <a:ext cx="1393779" cy="276999"/>
              </a:xfrm>
              <a:prstGeom prst="rect">
                <a:avLst/>
              </a:prstGeom>
              <a:noFill/>
            </p:spPr>
            <p:txBody>
              <a:bodyPr wrap="none" rtlCol="0">
                <a:spAutoFit/>
              </a:bodyPr>
              <a:lstStyle/>
              <a:p>
                <a:r>
                  <a:rPr lang="de-DE" sz="1200" dirty="0"/>
                  <a:t>Wind on-/offshore</a:t>
                </a:r>
              </a:p>
            </p:txBody>
          </p:sp>
          <p:sp>
            <p:nvSpPr>
              <p:cNvPr id="30" name="Textfeld 29">
                <a:extLst>
                  <a:ext uri="{FF2B5EF4-FFF2-40B4-BE49-F238E27FC236}">
                    <a16:creationId xmlns:a16="http://schemas.microsoft.com/office/drawing/2014/main" id="{4C23CD60-F107-F015-91C7-365EF7C5E3FE}"/>
                  </a:ext>
                </a:extLst>
              </p:cNvPr>
              <p:cNvSpPr txBox="1"/>
              <p:nvPr/>
            </p:nvSpPr>
            <p:spPr>
              <a:xfrm>
                <a:off x="7395185" y="5674238"/>
                <a:ext cx="1640193" cy="307777"/>
              </a:xfrm>
              <a:prstGeom prst="rect">
                <a:avLst/>
              </a:prstGeom>
              <a:noFill/>
            </p:spPr>
            <p:txBody>
              <a:bodyPr wrap="none" rtlCol="0">
                <a:spAutoFit/>
              </a:bodyPr>
              <a:lstStyle/>
              <a:p>
                <a:r>
                  <a:rPr lang="de-DE" sz="1200" dirty="0"/>
                  <a:t>Biomasse</a:t>
                </a:r>
                <a:r>
                  <a:rPr lang="de-DE" sz="1400" dirty="0"/>
                  <a:t> </a:t>
                </a:r>
                <a:r>
                  <a:rPr lang="de-DE" sz="1000" dirty="0"/>
                  <a:t>(Stromanteil)</a:t>
                </a:r>
              </a:p>
            </p:txBody>
          </p:sp>
          <p:sp>
            <p:nvSpPr>
              <p:cNvPr id="31" name="Textfeld 30">
                <a:extLst>
                  <a:ext uri="{FF2B5EF4-FFF2-40B4-BE49-F238E27FC236}">
                    <a16:creationId xmlns:a16="http://schemas.microsoft.com/office/drawing/2014/main" id="{3F9384C7-8B89-B764-3842-7A81398938AB}"/>
                  </a:ext>
                </a:extLst>
              </p:cNvPr>
              <p:cNvSpPr txBox="1"/>
              <p:nvPr/>
            </p:nvSpPr>
            <p:spPr>
              <a:xfrm>
                <a:off x="7395185" y="5870446"/>
                <a:ext cx="999697" cy="276999"/>
              </a:xfrm>
              <a:prstGeom prst="rect">
                <a:avLst/>
              </a:prstGeom>
              <a:noFill/>
            </p:spPr>
            <p:txBody>
              <a:bodyPr wrap="none" rtlCol="0">
                <a:spAutoFit/>
              </a:bodyPr>
              <a:lstStyle/>
              <a:p>
                <a:r>
                  <a:rPr lang="de-DE" sz="1200" dirty="0"/>
                  <a:t>Wasserkraft</a:t>
                </a:r>
              </a:p>
            </p:txBody>
          </p:sp>
        </p:grpSp>
        <p:sp>
          <p:nvSpPr>
            <p:cNvPr id="32" name="Textfeld 31">
              <a:extLst>
                <a:ext uri="{FF2B5EF4-FFF2-40B4-BE49-F238E27FC236}">
                  <a16:creationId xmlns:a16="http://schemas.microsoft.com/office/drawing/2014/main" id="{2322EC21-703F-09D0-275A-ED7C0C0A8E48}"/>
                </a:ext>
              </a:extLst>
            </p:cNvPr>
            <p:cNvSpPr txBox="1"/>
            <p:nvPr/>
          </p:nvSpPr>
          <p:spPr>
            <a:xfrm>
              <a:off x="7291714" y="2773539"/>
              <a:ext cx="1029449" cy="738664"/>
            </a:xfrm>
            <a:prstGeom prst="rect">
              <a:avLst/>
            </a:prstGeom>
            <a:noFill/>
          </p:spPr>
          <p:txBody>
            <a:bodyPr wrap="none" rtlCol="0">
              <a:spAutoFit/>
            </a:bodyPr>
            <a:lstStyle/>
            <a:p>
              <a:r>
                <a:rPr lang="de-DE" sz="1400" dirty="0">
                  <a:solidFill>
                    <a:srgbClr val="0000FF"/>
                  </a:solidFill>
                </a:rPr>
                <a:t>direkte</a:t>
              </a:r>
              <a:br>
                <a:rPr lang="de-DE" sz="1400" dirty="0">
                  <a:solidFill>
                    <a:srgbClr val="0000FF"/>
                  </a:solidFill>
                </a:rPr>
              </a:br>
              <a:r>
                <a:rPr lang="de-DE" sz="1400" dirty="0">
                  <a:solidFill>
                    <a:srgbClr val="0000FF"/>
                  </a:solidFill>
                </a:rPr>
                <a:t>Wärme-</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cxnSp>
          <p:nvCxnSpPr>
            <p:cNvPr id="34" name="Gerader Verbinder 33">
              <a:extLst>
                <a:ext uri="{FF2B5EF4-FFF2-40B4-BE49-F238E27FC236}">
                  <a16:creationId xmlns:a16="http://schemas.microsoft.com/office/drawing/2014/main" id="{DF09A687-FF18-D498-2C38-63ACD782AC00}"/>
                </a:ext>
              </a:extLst>
            </p:cNvPr>
            <p:cNvCxnSpPr/>
            <p:nvPr/>
          </p:nvCxnSpPr>
          <p:spPr bwMode="auto">
            <a:xfrm>
              <a:off x="6203950" y="3887760"/>
              <a:ext cx="122384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75BDF6B9-9297-95B5-D47B-615AAE81D981}"/>
                </a:ext>
              </a:extLst>
            </p:cNvPr>
            <p:cNvCxnSpPr/>
            <p:nvPr/>
          </p:nvCxnSpPr>
          <p:spPr bwMode="auto">
            <a:xfrm>
              <a:off x="7029450" y="4167160"/>
              <a:ext cx="39834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feld 41">
              <a:extLst>
                <a:ext uri="{FF2B5EF4-FFF2-40B4-BE49-F238E27FC236}">
                  <a16:creationId xmlns:a16="http://schemas.microsoft.com/office/drawing/2014/main" id="{369BC9B6-32F7-5E9A-E347-D2803DB6E18A}"/>
                </a:ext>
              </a:extLst>
            </p:cNvPr>
            <p:cNvSpPr txBox="1"/>
            <p:nvPr/>
          </p:nvSpPr>
          <p:spPr>
            <a:xfrm>
              <a:off x="7427798" y="1860137"/>
              <a:ext cx="383438" cy="307777"/>
            </a:xfrm>
            <a:prstGeom prst="rect">
              <a:avLst/>
            </a:prstGeom>
            <a:noFill/>
          </p:spPr>
          <p:txBody>
            <a:bodyPr wrap="none" rtlCol="0">
              <a:spAutoFit/>
            </a:bodyPr>
            <a:lstStyle/>
            <a:p>
              <a:r>
                <a:rPr lang="de-DE" sz="1400" dirty="0">
                  <a:solidFill>
                    <a:srgbClr val="0000FF"/>
                  </a:solidFill>
                </a:rPr>
                <a:t>13</a:t>
              </a:r>
            </a:p>
          </p:txBody>
        </p:sp>
        <p:sp>
          <p:nvSpPr>
            <p:cNvPr id="65" name="Textfeld 64">
              <a:extLst>
                <a:ext uri="{FF2B5EF4-FFF2-40B4-BE49-F238E27FC236}">
                  <a16:creationId xmlns:a16="http://schemas.microsoft.com/office/drawing/2014/main" id="{2F43E93D-4B02-A214-9A4A-EABFF3489E20}"/>
                </a:ext>
              </a:extLst>
            </p:cNvPr>
            <p:cNvSpPr txBox="1"/>
            <p:nvPr/>
          </p:nvSpPr>
          <p:spPr>
            <a:xfrm>
              <a:off x="7393759" y="2160469"/>
              <a:ext cx="712054" cy="307777"/>
            </a:xfrm>
            <a:prstGeom prst="rect">
              <a:avLst/>
            </a:prstGeom>
            <a:noFill/>
          </p:spPr>
          <p:txBody>
            <a:bodyPr wrap="none" rtlCol="0">
              <a:spAutoFit/>
            </a:bodyPr>
            <a:lstStyle/>
            <a:p>
              <a:r>
                <a:rPr lang="de-DE" sz="1400" dirty="0">
                  <a:solidFill>
                    <a:srgbClr val="FF0000"/>
                  </a:solidFill>
                </a:rPr>
                <a:t>(13 %)</a:t>
              </a:r>
            </a:p>
          </p:txBody>
        </p:sp>
      </p:grpSp>
      <p:grpSp>
        <p:nvGrpSpPr>
          <p:cNvPr id="4" name="Gruppieren 3">
            <a:extLst>
              <a:ext uri="{FF2B5EF4-FFF2-40B4-BE49-F238E27FC236}">
                <a16:creationId xmlns:a16="http://schemas.microsoft.com/office/drawing/2014/main" id="{457618DE-251A-1BC9-7B90-9D422068D390}"/>
              </a:ext>
            </a:extLst>
          </p:cNvPr>
          <p:cNvGrpSpPr/>
          <p:nvPr/>
        </p:nvGrpSpPr>
        <p:grpSpPr>
          <a:xfrm>
            <a:off x="-2398397" y="2249634"/>
            <a:ext cx="8282763" cy="3099882"/>
            <a:chOff x="-2286000" y="2338983"/>
            <a:chExt cx="8282763" cy="2804915"/>
          </a:xfrm>
        </p:grpSpPr>
        <p:sp>
          <p:nvSpPr>
            <p:cNvPr id="2" name="Bogen 1">
              <a:extLst>
                <a:ext uri="{FF2B5EF4-FFF2-40B4-BE49-F238E27FC236}">
                  <a16:creationId xmlns:a16="http://schemas.microsoft.com/office/drawing/2014/main" id="{31D23612-1ACF-8019-13B4-BF61AE8C9AFC}"/>
                </a:ext>
              </a:extLst>
            </p:cNvPr>
            <p:cNvSpPr/>
            <p:nvPr/>
          </p:nvSpPr>
          <p:spPr bwMode="auto">
            <a:xfrm>
              <a:off x="-2286000" y="2338983"/>
              <a:ext cx="8282763" cy="2804915"/>
            </a:xfrm>
            <a:prstGeom prst="arc">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9C05A814-C760-8998-8A61-E3206D9B9422}"/>
                </a:ext>
              </a:extLst>
            </p:cNvPr>
            <p:cNvSpPr txBox="1"/>
            <p:nvPr/>
          </p:nvSpPr>
          <p:spPr>
            <a:xfrm>
              <a:off x="3984978" y="2449004"/>
              <a:ext cx="1025730" cy="584775"/>
            </a:xfrm>
            <a:prstGeom prst="rect">
              <a:avLst/>
            </a:prstGeom>
            <a:solidFill>
              <a:schemeClr val="bg1">
                <a:lumMod val="85000"/>
              </a:schemeClr>
            </a:solidFill>
          </p:spPr>
          <p:txBody>
            <a:bodyPr wrap="none" rtlCol="0">
              <a:spAutoFit/>
            </a:bodyPr>
            <a:lstStyle/>
            <a:p>
              <a:pPr algn="ctr"/>
              <a:r>
                <a:rPr lang="de-DE" sz="1600" dirty="0">
                  <a:solidFill>
                    <a:srgbClr val="FF0000"/>
                  </a:solidFill>
                </a:rPr>
                <a:t>- 78 TWh</a:t>
              </a:r>
            </a:p>
            <a:p>
              <a:pPr algn="ctr"/>
              <a:r>
                <a:rPr lang="de-DE" sz="1600" dirty="0">
                  <a:solidFill>
                    <a:srgbClr val="FF0000"/>
                  </a:solidFill>
                </a:rPr>
                <a:t>(- 44 %)</a:t>
              </a:r>
            </a:p>
          </p:txBody>
        </p:sp>
      </p:grpSp>
      <p:grpSp>
        <p:nvGrpSpPr>
          <p:cNvPr id="38" name="Gruppieren 37">
            <a:extLst>
              <a:ext uri="{FF2B5EF4-FFF2-40B4-BE49-F238E27FC236}">
                <a16:creationId xmlns:a16="http://schemas.microsoft.com/office/drawing/2014/main" id="{3AC8D486-CC20-0C42-40A1-E40A366169C6}"/>
              </a:ext>
            </a:extLst>
          </p:cNvPr>
          <p:cNvGrpSpPr/>
          <p:nvPr/>
        </p:nvGrpSpPr>
        <p:grpSpPr>
          <a:xfrm>
            <a:off x="2514125" y="3143694"/>
            <a:ext cx="4773355" cy="4735032"/>
            <a:chOff x="2514125" y="3143694"/>
            <a:chExt cx="4773355" cy="4735032"/>
          </a:xfrm>
        </p:grpSpPr>
        <p:sp>
          <p:nvSpPr>
            <p:cNvPr id="5" name="Bogen 4">
              <a:extLst>
                <a:ext uri="{FF2B5EF4-FFF2-40B4-BE49-F238E27FC236}">
                  <a16:creationId xmlns:a16="http://schemas.microsoft.com/office/drawing/2014/main" id="{5AA0B814-7A23-5F90-5A58-585421B2D6C4}"/>
                </a:ext>
              </a:extLst>
            </p:cNvPr>
            <p:cNvSpPr/>
            <p:nvPr/>
          </p:nvSpPr>
          <p:spPr bwMode="auto">
            <a:xfrm>
              <a:off x="2514125" y="3204495"/>
              <a:ext cx="4773355" cy="4674231"/>
            </a:xfrm>
            <a:prstGeom prst="arc">
              <a:avLst>
                <a:gd name="adj1" fmla="val 10871798"/>
                <a:gd name="adj2" fmla="val 19302395"/>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Textfeld 5">
              <a:extLst>
                <a:ext uri="{FF2B5EF4-FFF2-40B4-BE49-F238E27FC236}">
                  <a16:creationId xmlns:a16="http://schemas.microsoft.com/office/drawing/2014/main" id="{215D45F6-B77A-7C29-663B-CFA2D88EDA92}"/>
                </a:ext>
              </a:extLst>
            </p:cNvPr>
            <p:cNvSpPr txBox="1"/>
            <p:nvPr/>
          </p:nvSpPr>
          <p:spPr>
            <a:xfrm>
              <a:off x="3893274" y="3143694"/>
              <a:ext cx="1077026" cy="584775"/>
            </a:xfrm>
            <a:prstGeom prst="rect">
              <a:avLst/>
            </a:prstGeom>
            <a:solidFill>
              <a:schemeClr val="bg1">
                <a:lumMod val="85000"/>
              </a:schemeClr>
            </a:solidFill>
          </p:spPr>
          <p:txBody>
            <a:bodyPr wrap="none" rtlCol="0">
              <a:spAutoFit/>
            </a:bodyPr>
            <a:lstStyle/>
            <a:p>
              <a:pPr algn="ctr"/>
              <a:r>
                <a:rPr lang="de-DE" sz="1600" dirty="0">
                  <a:solidFill>
                    <a:srgbClr val="FF0000"/>
                  </a:solidFill>
                </a:rPr>
                <a:t>+ 67 TWh</a:t>
              </a:r>
              <a:br>
                <a:rPr lang="de-DE" sz="1600" dirty="0">
                  <a:solidFill>
                    <a:srgbClr val="FF0000"/>
                  </a:solidFill>
                </a:rPr>
              </a:br>
              <a:r>
                <a:rPr lang="de-DE" sz="1600" dirty="0">
                  <a:solidFill>
                    <a:srgbClr val="FF0000"/>
                  </a:solidFill>
                </a:rPr>
                <a:t>(+ 335 %)</a:t>
              </a:r>
            </a:p>
          </p:txBody>
        </p:sp>
      </p:grpSp>
      <p:sp>
        <p:nvSpPr>
          <p:cNvPr id="10" name="Textfeld 9">
            <a:extLst>
              <a:ext uri="{FF2B5EF4-FFF2-40B4-BE49-F238E27FC236}">
                <a16:creationId xmlns:a16="http://schemas.microsoft.com/office/drawing/2014/main" id="{A91B7D72-E128-9253-AB92-BC4D639D49C9}"/>
              </a:ext>
            </a:extLst>
          </p:cNvPr>
          <p:cNvSpPr txBox="1"/>
          <p:nvPr/>
        </p:nvSpPr>
        <p:spPr>
          <a:xfrm>
            <a:off x="3740538" y="1863866"/>
            <a:ext cx="383438" cy="307777"/>
          </a:xfrm>
          <a:prstGeom prst="rect">
            <a:avLst/>
          </a:prstGeom>
          <a:noFill/>
        </p:spPr>
        <p:txBody>
          <a:bodyPr wrap="none" rtlCol="0">
            <a:spAutoFit/>
          </a:bodyPr>
          <a:lstStyle/>
          <a:p>
            <a:r>
              <a:rPr lang="de-DE" sz="1400" dirty="0">
                <a:solidFill>
                  <a:srgbClr val="0000FF"/>
                </a:solidFill>
              </a:rPr>
              <a:t>30</a:t>
            </a:r>
          </a:p>
        </p:txBody>
      </p:sp>
      <p:sp>
        <p:nvSpPr>
          <p:cNvPr id="11" name="Rectangle 4">
            <a:extLst>
              <a:ext uri="{FF2B5EF4-FFF2-40B4-BE49-F238E27FC236}">
                <a16:creationId xmlns:a16="http://schemas.microsoft.com/office/drawing/2014/main" id="{4B540E5D-DE15-9232-0680-163503FF2197}"/>
              </a:ext>
            </a:extLst>
          </p:cNvPr>
          <p:cNvSpPr>
            <a:spLocks noChangeArrowheads="1"/>
          </p:cNvSpPr>
          <p:nvPr/>
        </p:nvSpPr>
        <p:spPr bwMode="auto">
          <a:xfrm>
            <a:off x="0" y="5980742"/>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 wird in 2040 mit fast 90% der Hauptenergieträger in RLP sein ! </a:t>
            </a:r>
          </a:p>
        </p:txBody>
      </p:sp>
      <p:sp>
        <p:nvSpPr>
          <p:cNvPr id="12" name="Rectangle 4">
            <a:extLst>
              <a:ext uri="{FF2B5EF4-FFF2-40B4-BE49-F238E27FC236}">
                <a16:creationId xmlns:a16="http://schemas.microsoft.com/office/drawing/2014/main" id="{35A6F0A7-E46D-6844-1CD4-9B4FF6C9C063}"/>
              </a:ext>
            </a:extLst>
          </p:cNvPr>
          <p:cNvSpPr>
            <a:spLocks noChangeArrowheads="1"/>
          </p:cNvSpPr>
          <p:nvPr/>
        </p:nvSpPr>
        <p:spPr bwMode="auto">
          <a:xfrm>
            <a:off x="152400" y="623947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2040 müssen Stromnetze in RLP fast das 3-fache an Energie übertragen als in 2018! </a:t>
            </a:r>
          </a:p>
        </p:txBody>
      </p:sp>
      <p:sp>
        <p:nvSpPr>
          <p:cNvPr id="21" name="Textfeld 20">
            <a:extLst>
              <a:ext uri="{FF2B5EF4-FFF2-40B4-BE49-F238E27FC236}">
                <a16:creationId xmlns:a16="http://schemas.microsoft.com/office/drawing/2014/main" id="{AA4ECE5F-5519-85FF-E9B7-0D864019AD80}"/>
              </a:ext>
            </a:extLst>
          </p:cNvPr>
          <p:cNvSpPr txBox="1"/>
          <p:nvPr/>
        </p:nvSpPr>
        <p:spPr>
          <a:xfrm>
            <a:off x="2279892" y="1497456"/>
            <a:ext cx="723275" cy="307777"/>
          </a:xfrm>
          <a:prstGeom prst="rect">
            <a:avLst/>
          </a:prstGeom>
          <a:noFill/>
        </p:spPr>
        <p:txBody>
          <a:bodyPr wrap="none" rtlCol="0">
            <a:spAutoFit/>
          </a:bodyPr>
          <a:lstStyle/>
          <a:p>
            <a:pPr algn="ctr"/>
            <a:r>
              <a:rPr lang="de-DE" sz="1400" dirty="0">
                <a:solidFill>
                  <a:srgbClr val="0000FF"/>
                </a:solidFill>
              </a:rPr>
              <a:t>in RLP</a:t>
            </a:r>
          </a:p>
        </p:txBody>
      </p:sp>
      <p:sp>
        <p:nvSpPr>
          <p:cNvPr id="22" name="Textfeld 21">
            <a:extLst>
              <a:ext uri="{FF2B5EF4-FFF2-40B4-BE49-F238E27FC236}">
                <a16:creationId xmlns:a16="http://schemas.microsoft.com/office/drawing/2014/main" id="{2FAF2C92-238C-6133-98F4-03E864713C8D}"/>
              </a:ext>
            </a:extLst>
          </p:cNvPr>
          <p:cNvSpPr txBox="1"/>
          <p:nvPr/>
        </p:nvSpPr>
        <p:spPr>
          <a:xfrm>
            <a:off x="3394107" y="1495721"/>
            <a:ext cx="1159293" cy="307777"/>
          </a:xfrm>
          <a:prstGeom prst="rect">
            <a:avLst/>
          </a:prstGeom>
          <a:noFill/>
        </p:spPr>
        <p:txBody>
          <a:bodyPr wrap="none" rtlCol="0">
            <a:spAutoFit/>
          </a:bodyPr>
          <a:lstStyle/>
          <a:p>
            <a:pPr algn="ctr"/>
            <a:r>
              <a:rPr lang="de-DE" sz="1400" dirty="0">
                <a:solidFill>
                  <a:srgbClr val="0000FF"/>
                </a:solidFill>
              </a:rPr>
              <a:t>inkl. Importe</a:t>
            </a:r>
          </a:p>
        </p:txBody>
      </p:sp>
    </p:spTree>
    <p:extLst>
      <p:ext uri="{BB962C8B-B14F-4D97-AF65-F5344CB8AC3E}">
        <p14:creationId xmlns:p14="http://schemas.microsoft.com/office/powerpoint/2010/main" val="359285320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1+#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0-#ppt_w/2"/>
                                          </p:val>
                                        </p:tav>
                                        <p:tav tm="100000">
                                          <p:val>
                                            <p:strVal val="#ppt_x"/>
                                          </p:val>
                                        </p:tav>
                                      </p:tavLst>
                                    </p:anim>
                                    <p:anim calcmode="lin" valueType="num">
                                      <p:cBhvr additive="base">
                                        <p:cTn id="20"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Stromnetze in D</a:t>
            </a:r>
            <a:br>
              <a:rPr lang="de-DE" altLang="de-DE" sz="2000" dirty="0">
                <a:solidFill>
                  <a:schemeClr val="bg1"/>
                </a:solidFill>
              </a:rPr>
            </a:br>
            <a:endParaRPr lang="de-DE" altLang="de-DE" sz="2000" dirty="0">
              <a:solidFill>
                <a:schemeClr val="bg1"/>
              </a:solidFill>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80" y="894073"/>
            <a:ext cx="9701920"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In 2040 </a:t>
            </a:r>
            <a:r>
              <a:rPr lang="de-DE" altLang="de-DE" sz="1600" dirty="0">
                <a:solidFill>
                  <a:srgbClr val="3333FF"/>
                </a:solidFill>
              </a:rPr>
              <a:t>wird </a:t>
            </a:r>
            <a:r>
              <a:rPr lang="de-DE" altLang="de-DE" sz="1600" b="1" dirty="0">
                <a:solidFill>
                  <a:srgbClr val="3333FF"/>
                </a:solidFill>
              </a:rPr>
              <a:t>Strom mit mehr als 80% </a:t>
            </a:r>
            <a:r>
              <a:rPr lang="de-DE" altLang="de-DE" sz="1600" dirty="0">
                <a:solidFill>
                  <a:srgbClr val="3333FF"/>
                </a:solidFill>
              </a:rPr>
              <a:t>der Primärenergie der </a:t>
            </a:r>
            <a:r>
              <a:rPr lang="de-DE" altLang="de-DE" sz="1600" b="1" dirty="0">
                <a:solidFill>
                  <a:srgbClr val="3333FF"/>
                </a:solidFill>
              </a:rPr>
              <a:t>Hauptenergieträger in D </a:t>
            </a:r>
            <a:r>
              <a:rPr lang="de-DE" altLang="de-DE" sz="1600" dirty="0">
                <a:solidFill>
                  <a:srgbClr val="3333FF"/>
                </a:solidFill>
              </a:rPr>
              <a:t>sein.</a:t>
            </a:r>
            <a:br>
              <a:rPr lang="de-DE" altLang="de-DE" sz="1600" dirty="0">
                <a:solidFill>
                  <a:srgbClr val="3333FF"/>
                </a:solidFill>
              </a:rPr>
            </a:br>
            <a:r>
              <a:rPr lang="de-DE" altLang="de-DE" sz="1600" dirty="0">
                <a:solidFill>
                  <a:srgbClr val="3333FF"/>
                </a:solidFill>
              </a:rPr>
              <a:t>Die zu übertragende Energie wird sich von ca. </a:t>
            </a:r>
            <a:r>
              <a:rPr lang="de-DE" altLang="de-DE" sz="1600" b="1" dirty="0">
                <a:solidFill>
                  <a:srgbClr val="3333FF"/>
                </a:solidFill>
              </a:rPr>
              <a:t>500 TWh (2017) </a:t>
            </a:r>
            <a:r>
              <a:rPr lang="de-DE" altLang="de-DE" sz="1600" dirty="0">
                <a:solidFill>
                  <a:srgbClr val="3333FF"/>
                </a:solidFill>
              </a:rPr>
              <a:t>auf ca. </a:t>
            </a:r>
            <a:r>
              <a:rPr lang="de-DE" altLang="de-DE" sz="1600" b="1" dirty="0">
                <a:solidFill>
                  <a:srgbClr val="3333FF"/>
                </a:solidFill>
              </a:rPr>
              <a:t>1.600 TWh (2040) </a:t>
            </a:r>
            <a:r>
              <a:rPr lang="de-DE" altLang="de-DE" sz="1600" dirty="0">
                <a:solidFill>
                  <a:srgbClr val="3333FF"/>
                </a:solidFill>
              </a:rPr>
              <a:t>mehr als </a:t>
            </a:r>
            <a:r>
              <a:rPr lang="de-DE" altLang="de-DE" sz="1600" b="1" dirty="0">
                <a:solidFill>
                  <a:srgbClr val="3333FF"/>
                </a:solidFill>
              </a:rPr>
              <a:t>verdreifachen</a:t>
            </a:r>
            <a:r>
              <a:rPr lang="de-DE" altLang="de-DE" sz="1600" dirty="0">
                <a:solidFill>
                  <a:srgbClr val="3333FF"/>
                </a:solidFill>
              </a:rPr>
              <a:t>! Dies bedeutet auch </a:t>
            </a:r>
            <a:r>
              <a:rPr lang="de-DE" altLang="de-DE" sz="1600" b="1" dirty="0">
                <a:solidFill>
                  <a:srgbClr val="3333FF"/>
                </a:solidFill>
              </a:rPr>
              <a:t>Auswirkungen auf die Stromnetze</a:t>
            </a:r>
            <a:r>
              <a:rPr lang="de-DE" altLang="de-DE" sz="1600" dirty="0">
                <a:solidFill>
                  <a:srgbClr val="3333FF"/>
                </a:solidFill>
              </a:rPr>
              <a:t>!</a:t>
            </a:r>
            <a:endParaRPr lang="de-DE" sz="1600" dirty="0">
              <a:solidFill>
                <a:srgbClr val="3333FF"/>
              </a:solidFill>
            </a:endParaRPr>
          </a:p>
        </p:txBody>
      </p:sp>
      <p:sp>
        <p:nvSpPr>
          <p:cNvPr id="2" name="Textfeld 1">
            <a:extLst>
              <a:ext uri="{FF2B5EF4-FFF2-40B4-BE49-F238E27FC236}">
                <a16:creationId xmlns:a16="http://schemas.microsoft.com/office/drawing/2014/main" id="{1B8DB796-D2C5-13FA-3306-0B970F0DCEF3}"/>
              </a:ext>
            </a:extLst>
          </p:cNvPr>
          <p:cNvSpPr txBox="1"/>
          <p:nvPr/>
        </p:nvSpPr>
        <p:spPr>
          <a:xfrm>
            <a:off x="4841386" y="1888968"/>
            <a:ext cx="5134124" cy="1815882"/>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Energie muss alternativ bzw. zusätzlich zum</a:t>
            </a:r>
            <a:br>
              <a:rPr lang="de-DE" sz="1600" b="1" dirty="0">
                <a:solidFill>
                  <a:srgbClr val="3333FF"/>
                </a:solidFill>
              </a:rPr>
            </a:br>
            <a:r>
              <a:rPr lang="de-DE" sz="1600" b="1" dirty="0">
                <a:solidFill>
                  <a:srgbClr val="3333FF"/>
                </a:solidFill>
              </a:rPr>
              <a:t>Bestand transportiert werden</a:t>
            </a:r>
            <a:r>
              <a:rPr lang="de-DE" sz="1600" dirty="0">
                <a:solidFill>
                  <a:srgbClr val="3333FF"/>
                </a:solidFill>
              </a:rPr>
              <a:t>:</a:t>
            </a:r>
            <a:br>
              <a:rPr lang="de-DE" sz="1600" dirty="0">
                <a:solidFill>
                  <a:srgbClr val="3333FF"/>
                </a:solidFill>
              </a:rPr>
            </a:br>
            <a:r>
              <a:rPr lang="de-DE" sz="1600" dirty="0">
                <a:solidFill>
                  <a:srgbClr val="3333FF"/>
                </a:solidFill>
              </a:rPr>
              <a:t>- </a:t>
            </a:r>
            <a:r>
              <a:rPr lang="de-DE" sz="1600" u="sng" dirty="0">
                <a:solidFill>
                  <a:srgbClr val="3333FF"/>
                </a:solidFill>
              </a:rPr>
              <a:t>Erzeugerseite</a:t>
            </a:r>
            <a:r>
              <a:rPr lang="de-DE" sz="1600" dirty="0">
                <a:solidFill>
                  <a:srgbClr val="3333FF"/>
                </a:solidFill>
              </a:rPr>
              <a:t>:     </a:t>
            </a:r>
            <a:br>
              <a:rPr lang="de-DE" sz="1600" dirty="0">
                <a:solidFill>
                  <a:srgbClr val="3333FF"/>
                </a:solidFill>
              </a:rPr>
            </a:br>
            <a:r>
              <a:rPr lang="de-DE" sz="1600" dirty="0">
                <a:solidFill>
                  <a:srgbClr val="3333FF"/>
                </a:solidFill>
              </a:rPr>
              <a:t>   </a:t>
            </a:r>
            <a:r>
              <a:rPr lang="de-DE" sz="1600" b="1" dirty="0">
                <a:solidFill>
                  <a:srgbClr val="3333FF"/>
                </a:solidFill>
                <a:sym typeface="Symbol" panose="05050102010706020507" pitchFamily="18" charset="2"/>
              </a:rPr>
              <a:t> </a:t>
            </a:r>
            <a:r>
              <a:rPr lang="de-DE" sz="1600" dirty="0">
                <a:solidFill>
                  <a:srgbClr val="3333FF"/>
                </a:solidFill>
                <a:sym typeface="Symbol" panose="05050102010706020507" pitchFamily="18" charset="2"/>
              </a:rPr>
              <a:t>zentrale Kohle- und Kernkraftwerke</a:t>
            </a:r>
            <a:br>
              <a:rPr lang="de-DE" sz="1600" dirty="0">
                <a:solidFill>
                  <a:srgbClr val="3333FF"/>
                </a:solidFill>
                <a:sym typeface="Symbol" panose="05050102010706020507" pitchFamily="18" charset="2"/>
              </a:rPr>
            </a:br>
            <a:r>
              <a:rPr lang="de-DE" sz="1600" dirty="0">
                <a:solidFill>
                  <a:srgbClr val="3333FF"/>
                </a:solidFill>
                <a:sym typeface="Symbol" panose="05050102010706020507" pitchFamily="18" charset="2"/>
              </a:rPr>
              <a:t>   </a:t>
            </a:r>
            <a:r>
              <a:rPr lang="de-DE" sz="1600" b="1" dirty="0">
                <a:solidFill>
                  <a:srgbClr val="3333FF"/>
                </a:solidFill>
                <a:sym typeface="Symbol" panose="05050102010706020507" pitchFamily="18" charset="2"/>
              </a:rPr>
              <a:t></a:t>
            </a:r>
            <a:r>
              <a:rPr lang="de-DE" sz="1600" dirty="0">
                <a:solidFill>
                  <a:srgbClr val="3333FF"/>
                </a:solidFill>
                <a:sym typeface="Symbol" panose="05050102010706020507" pitchFamily="18" charset="2"/>
              </a:rPr>
              <a:t>dezentrale </a:t>
            </a:r>
            <a:r>
              <a:rPr lang="de-DE" sz="1600" dirty="0">
                <a:solidFill>
                  <a:srgbClr val="3333FF"/>
                </a:solidFill>
              </a:rPr>
              <a:t>Windkraftanlagen, PV (Dächer,</a:t>
            </a:r>
            <a:br>
              <a:rPr lang="de-DE" sz="1600" dirty="0">
                <a:solidFill>
                  <a:srgbClr val="3333FF"/>
                </a:solidFill>
              </a:rPr>
            </a:br>
            <a:r>
              <a:rPr lang="de-DE" sz="1600" dirty="0">
                <a:solidFill>
                  <a:srgbClr val="3333FF"/>
                </a:solidFill>
              </a:rPr>
              <a:t>      Parkplätze, Freiflächenanlagen etc.).</a:t>
            </a:r>
            <a:br>
              <a:rPr lang="de-DE" sz="1600" dirty="0">
                <a:solidFill>
                  <a:srgbClr val="3333FF"/>
                </a:solidFill>
              </a:rPr>
            </a:br>
            <a:r>
              <a:rPr lang="de-DE" sz="1600" dirty="0">
                <a:solidFill>
                  <a:srgbClr val="3333FF"/>
                </a:solidFill>
              </a:rPr>
              <a:t>- </a:t>
            </a:r>
            <a:r>
              <a:rPr lang="de-DE" sz="1600" u="sng" dirty="0">
                <a:solidFill>
                  <a:srgbClr val="3333FF"/>
                </a:solidFill>
              </a:rPr>
              <a:t>Verbraucherseite</a:t>
            </a:r>
            <a:r>
              <a:rPr lang="de-DE" sz="1600" dirty="0">
                <a:solidFill>
                  <a:srgbClr val="3333FF"/>
                </a:solidFill>
              </a:rPr>
              <a:t>: </a:t>
            </a:r>
            <a:r>
              <a:rPr lang="de-DE" sz="1600" b="1" dirty="0">
                <a:solidFill>
                  <a:srgbClr val="3333FF"/>
                </a:solidFill>
                <a:sym typeface="Symbol" panose="05050102010706020507" pitchFamily="18" charset="2"/>
              </a:rPr>
              <a:t> </a:t>
            </a:r>
            <a:r>
              <a:rPr lang="de-DE" sz="1600" dirty="0">
                <a:solidFill>
                  <a:srgbClr val="3333FF"/>
                </a:solidFill>
              </a:rPr>
              <a:t>Wärmepumpen und E-Autos</a:t>
            </a:r>
          </a:p>
        </p:txBody>
      </p:sp>
      <p:grpSp>
        <p:nvGrpSpPr>
          <p:cNvPr id="80" name="Gruppieren 79">
            <a:extLst>
              <a:ext uri="{FF2B5EF4-FFF2-40B4-BE49-F238E27FC236}">
                <a16:creationId xmlns:a16="http://schemas.microsoft.com/office/drawing/2014/main" id="{72DBF526-D08A-7B73-82B6-522A241411B7}"/>
              </a:ext>
            </a:extLst>
          </p:cNvPr>
          <p:cNvGrpSpPr/>
          <p:nvPr/>
        </p:nvGrpSpPr>
        <p:grpSpPr>
          <a:xfrm>
            <a:off x="217517" y="3289438"/>
            <a:ext cx="4649960" cy="1066183"/>
            <a:chOff x="217517" y="3060838"/>
            <a:chExt cx="4649960" cy="1066183"/>
          </a:xfrm>
        </p:grpSpPr>
        <p:sp>
          <p:nvSpPr>
            <p:cNvPr id="64" name="Textfeld 63">
              <a:extLst>
                <a:ext uri="{FF2B5EF4-FFF2-40B4-BE49-F238E27FC236}">
                  <a16:creationId xmlns:a16="http://schemas.microsoft.com/office/drawing/2014/main" id="{EF4A1A74-72AF-85DE-6983-273E64E01B1E}"/>
                </a:ext>
              </a:extLst>
            </p:cNvPr>
            <p:cNvSpPr txBox="1"/>
            <p:nvPr/>
          </p:nvSpPr>
          <p:spPr>
            <a:xfrm>
              <a:off x="217517" y="3850022"/>
              <a:ext cx="898964" cy="276999"/>
            </a:xfrm>
            <a:prstGeom prst="rect">
              <a:avLst/>
            </a:prstGeom>
            <a:noFill/>
          </p:spPr>
          <p:txBody>
            <a:bodyPr wrap="none" rtlCol="0">
              <a:spAutoFit/>
            </a:bodyPr>
            <a:lstStyle/>
            <a:p>
              <a:pPr algn="r"/>
              <a:r>
                <a:rPr lang="de-DE" sz="1200" dirty="0"/>
                <a:t>110 kV AC</a:t>
              </a:r>
            </a:p>
          </p:txBody>
        </p:sp>
        <p:grpSp>
          <p:nvGrpSpPr>
            <p:cNvPr id="78" name="Gruppieren 77">
              <a:extLst>
                <a:ext uri="{FF2B5EF4-FFF2-40B4-BE49-F238E27FC236}">
                  <a16:creationId xmlns:a16="http://schemas.microsoft.com/office/drawing/2014/main" id="{B64CB785-86CE-D22C-1F58-A173C96922DC}"/>
                </a:ext>
              </a:extLst>
            </p:cNvPr>
            <p:cNvGrpSpPr/>
            <p:nvPr/>
          </p:nvGrpSpPr>
          <p:grpSpPr>
            <a:xfrm>
              <a:off x="1130177" y="3060838"/>
              <a:ext cx="3737300" cy="1044199"/>
              <a:chOff x="1130177" y="3060838"/>
              <a:chExt cx="3737300" cy="1044199"/>
            </a:xfrm>
          </p:grpSpPr>
          <p:cxnSp>
            <p:nvCxnSpPr>
              <p:cNvPr id="27" name="Gerader Verbinder 26">
                <a:extLst>
                  <a:ext uri="{FF2B5EF4-FFF2-40B4-BE49-F238E27FC236}">
                    <a16:creationId xmlns:a16="http://schemas.microsoft.com/office/drawing/2014/main" id="{690699FA-A95C-C532-24B4-46EE5E38ABC7}"/>
                  </a:ext>
                </a:extLst>
              </p:cNvPr>
              <p:cNvCxnSpPr>
                <a:endCxn id="23" idx="0"/>
              </p:cNvCxnSpPr>
              <p:nvPr/>
            </p:nvCxnSpPr>
            <p:spPr bwMode="auto">
              <a:xfrm flipH="1">
                <a:off x="1462064" y="3060838"/>
                <a:ext cx="1" cy="28274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C1A5A966-72E2-1900-9A60-50F3104DC7B2}"/>
                  </a:ext>
                </a:extLst>
              </p:cNvPr>
              <p:cNvCxnSpPr/>
              <p:nvPr/>
            </p:nvCxnSpPr>
            <p:spPr bwMode="auto">
              <a:xfrm>
                <a:off x="1462065" y="3639884"/>
                <a:ext cx="0" cy="3266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2" name="Grafik 8201" descr="Ein Bild, das Outdoorobjekt enthält.&#10;&#10;Automatisch generierte Beschreibung">
                <a:extLst>
                  <a:ext uri="{FF2B5EF4-FFF2-40B4-BE49-F238E27FC236}">
                    <a16:creationId xmlns:a16="http://schemas.microsoft.com/office/drawing/2014/main" id="{6EB9A6E4-8DFD-9926-96DC-F54C51F04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56" y="3138194"/>
                <a:ext cx="653672" cy="653672"/>
              </a:xfrm>
              <a:prstGeom prst="rect">
                <a:avLst/>
              </a:prstGeom>
            </p:spPr>
          </p:pic>
          <p:cxnSp>
            <p:nvCxnSpPr>
              <p:cNvPr id="20" name="Gerader Verbinder 19">
                <a:extLst>
                  <a:ext uri="{FF2B5EF4-FFF2-40B4-BE49-F238E27FC236}">
                    <a16:creationId xmlns:a16="http://schemas.microsoft.com/office/drawing/2014/main" id="{19298B86-428A-5832-A011-E83EE58994D9}"/>
                  </a:ext>
                </a:extLst>
              </p:cNvPr>
              <p:cNvCxnSpPr>
                <a:endCxn id="8193" idx="1"/>
              </p:cNvCxnSpPr>
              <p:nvPr/>
            </p:nvCxnSpPr>
            <p:spPr bwMode="auto">
              <a:xfrm flipV="1">
                <a:off x="1130177" y="3966538"/>
                <a:ext cx="2623341" cy="1094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Gruppieren 24">
                <a:extLst>
                  <a:ext uri="{FF2B5EF4-FFF2-40B4-BE49-F238E27FC236}">
                    <a16:creationId xmlns:a16="http://schemas.microsoft.com/office/drawing/2014/main" id="{8CAA3000-8849-2BCB-B1F3-DF8993DD2C52}"/>
                  </a:ext>
                </a:extLst>
              </p:cNvPr>
              <p:cNvGrpSpPr/>
              <p:nvPr/>
            </p:nvGrpSpPr>
            <p:grpSpPr>
              <a:xfrm>
                <a:off x="1377559" y="3343583"/>
                <a:ext cx="169010" cy="295922"/>
                <a:chOff x="2606040" y="3032498"/>
                <a:chExt cx="169010" cy="295922"/>
              </a:xfrm>
            </p:grpSpPr>
            <p:sp>
              <p:nvSpPr>
                <p:cNvPr id="23" name="Ellipse 22">
                  <a:extLst>
                    <a:ext uri="{FF2B5EF4-FFF2-40B4-BE49-F238E27FC236}">
                      <a16:creationId xmlns:a16="http://schemas.microsoft.com/office/drawing/2014/main" id="{13D4B8A9-973C-4486-883E-80176C5F8710}"/>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Ellipse 23">
                  <a:extLst>
                    <a:ext uri="{FF2B5EF4-FFF2-40B4-BE49-F238E27FC236}">
                      <a16:creationId xmlns:a16="http://schemas.microsoft.com/office/drawing/2014/main" id="{34EE3C86-E5BD-DDE4-5322-E0E00A3A4D06}"/>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193" name="Textfeld 8192">
                <a:extLst>
                  <a:ext uri="{FF2B5EF4-FFF2-40B4-BE49-F238E27FC236}">
                    <a16:creationId xmlns:a16="http://schemas.microsoft.com/office/drawing/2014/main" id="{C44C6BDC-A743-B11B-48C2-1F5A223D3D47}"/>
                  </a:ext>
                </a:extLst>
              </p:cNvPr>
              <p:cNvSpPr txBox="1"/>
              <p:nvPr/>
            </p:nvSpPr>
            <p:spPr>
              <a:xfrm>
                <a:off x="3753518" y="3828038"/>
                <a:ext cx="1113959" cy="276999"/>
              </a:xfrm>
              <a:prstGeom prst="rect">
                <a:avLst/>
              </a:prstGeom>
              <a:noFill/>
            </p:spPr>
            <p:txBody>
              <a:bodyPr wrap="none" rtlCol="0">
                <a:spAutoFit/>
              </a:bodyPr>
              <a:lstStyle/>
              <a:p>
                <a:r>
                  <a:rPr lang="de-DE" sz="1200" dirty="0"/>
                  <a:t>Verteiler-Netz</a:t>
                </a:r>
              </a:p>
            </p:txBody>
          </p:sp>
          <p:pic>
            <p:nvPicPr>
              <p:cNvPr id="8201" name="Grafik 8200">
                <a:extLst>
                  <a:ext uri="{FF2B5EF4-FFF2-40B4-BE49-F238E27FC236}">
                    <a16:creationId xmlns:a16="http://schemas.microsoft.com/office/drawing/2014/main" id="{0C0030CB-F437-347A-1854-0310B56993D1}"/>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2583466" y="3392776"/>
                <a:ext cx="526697" cy="316310"/>
              </a:xfrm>
              <a:prstGeom prst="rect">
                <a:avLst/>
              </a:prstGeom>
            </p:spPr>
          </p:pic>
          <p:cxnSp>
            <p:nvCxnSpPr>
              <p:cNvPr id="8203" name="Gerader Verbinder 8202">
                <a:extLst>
                  <a:ext uri="{FF2B5EF4-FFF2-40B4-BE49-F238E27FC236}">
                    <a16:creationId xmlns:a16="http://schemas.microsoft.com/office/drawing/2014/main" id="{4739B6CB-AC37-EA43-DE11-C07957537BFC}"/>
                  </a:ext>
                </a:extLst>
              </p:cNvPr>
              <p:cNvCxnSpPr/>
              <p:nvPr/>
            </p:nvCxnSpPr>
            <p:spPr bwMode="auto">
              <a:xfrm>
                <a:off x="2154215" y="3728012"/>
                <a:ext cx="0" cy="2385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Gerader Verbinder 8204">
                <a:extLst>
                  <a:ext uri="{FF2B5EF4-FFF2-40B4-BE49-F238E27FC236}">
                    <a16:creationId xmlns:a16="http://schemas.microsoft.com/office/drawing/2014/main" id="{CA23B094-FAF5-A629-3F29-31AD687CF7FB}"/>
                  </a:ext>
                </a:extLst>
              </p:cNvPr>
              <p:cNvCxnSpPr>
                <a:stCxn id="8201" idx="2"/>
              </p:cNvCxnSpPr>
              <p:nvPr/>
            </p:nvCxnSpPr>
            <p:spPr bwMode="auto">
              <a:xfrm flipH="1">
                <a:off x="2846814" y="3709086"/>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8" name="Gerader Verbinder 8247">
                <a:extLst>
                  <a:ext uri="{FF2B5EF4-FFF2-40B4-BE49-F238E27FC236}">
                    <a16:creationId xmlns:a16="http://schemas.microsoft.com/office/drawing/2014/main" id="{62A40784-B4FA-AB34-276C-328AFE7CFA2C}"/>
                  </a:ext>
                </a:extLst>
              </p:cNvPr>
              <p:cNvCxnSpPr/>
              <p:nvPr/>
            </p:nvCxnSpPr>
            <p:spPr bwMode="auto">
              <a:xfrm flipH="1">
                <a:off x="3601240" y="3709086"/>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46" name="Grafik 8245">
                <a:extLst>
                  <a:ext uri="{FF2B5EF4-FFF2-40B4-BE49-F238E27FC236}">
                    <a16:creationId xmlns:a16="http://schemas.microsoft.com/office/drawing/2014/main" id="{357A3F83-5C7D-B38F-4717-58324F023F17}"/>
                  </a:ext>
                </a:extLst>
              </p:cNvPr>
              <p:cNvPicPr>
                <a:picLocks noChangeAspect="1"/>
              </p:cNvPicPr>
              <p:nvPr/>
            </p:nvPicPr>
            <p:blipFill rotWithShape="1">
              <a:blip r:embed="rId5">
                <a:extLst>
                  <a:ext uri="{28A0092B-C50C-407E-A947-70E740481C1C}">
                    <a14:useLocalDpi xmlns:a14="http://schemas.microsoft.com/office/drawing/2010/main" val="0"/>
                  </a:ext>
                </a:extLst>
              </a:blip>
              <a:srcRect t="18574" b="17484"/>
              <a:stretch/>
            </p:blipFill>
            <p:spPr>
              <a:xfrm>
                <a:off x="3310225" y="3402346"/>
                <a:ext cx="572121" cy="365829"/>
              </a:xfrm>
              <a:prstGeom prst="rect">
                <a:avLst/>
              </a:prstGeom>
            </p:spPr>
          </p:pic>
          <p:cxnSp>
            <p:nvCxnSpPr>
              <p:cNvPr id="8" name="Gerade Verbindung mit Pfeil 7">
                <a:extLst>
                  <a:ext uri="{FF2B5EF4-FFF2-40B4-BE49-F238E27FC236}">
                    <a16:creationId xmlns:a16="http://schemas.microsoft.com/office/drawing/2014/main" id="{1C2124A5-53A9-9431-3506-56976E4FA501}"/>
                  </a:ext>
                </a:extLst>
              </p:cNvPr>
              <p:cNvCxnSpPr/>
              <p:nvPr/>
            </p:nvCxnSpPr>
            <p:spPr bwMode="auto">
              <a:xfrm>
                <a:off x="1629600" y="3322072"/>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 name="Gruppieren 81">
            <a:extLst>
              <a:ext uri="{FF2B5EF4-FFF2-40B4-BE49-F238E27FC236}">
                <a16:creationId xmlns:a16="http://schemas.microsoft.com/office/drawing/2014/main" id="{CA74C81F-8739-0CB3-7074-3D37AB0160AF}"/>
              </a:ext>
            </a:extLst>
          </p:cNvPr>
          <p:cNvGrpSpPr/>
          <p:nvPr/>
        </p:nvGrpSpPr>
        <p:grpSpPr>
          <a:xfrm>
            <a:off x="291062" y="4195139"/>
            <a:ext cx="4602820" cy="1117901"/>
            <a:chOff x="291062" y="3966539"/>
            <a:chExt cx="4602820" cy="1117901"/>
          </a:xfrm>
        </p:grpSpPr>
        <p:pic>
          <p:nvPicPr>
            <p:cNvPr id="8209" name="Grafik 8208" descr="Ein Bild, das Outdoorobjekt enthält.&#10;&#10;Automatisch generierte Beschreibung">
              <a:extLst>
                <a:ext uri="{FF2B5EF4-FFF2-40B4-BE49-F238E27FC236}">
                  <a16:creationId xmlns:a16="http://schemas.microsoft.com/office/drawing/2014/main" id="{EA97FE13-222F-5A69-22A2-9FD08F173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56" y="4081937"/>
              <a:ext cx="653672" cy="653672"/>
            </a:xfrm>
            <a:prstGeom prst="rect">
              <a:avLst/>
            </a:prstGeom>
          </p:spPr>
        </p:pic>
        <p:grpSp>
          <p:nvGrpSpPr>
            <p:cNvPr id="81" name="Gruppieren 80">
              <a:extLst>
                <a:ext uri="{FF2B5EF4-FFF2-40B4-BE49-F238E27FC236}">
                  <a16:creationId xmlns:a16="http://schemas.microsoft.com/office/drawing/2014/main" id="{BCB941F9-9512-7429-3C62-7B8BFABE9BD5}"/>
                </a:ext>
              </a:extLst>
            </p:cNvPr>
            <p:cNvGrpSpPr/>
            <p:nvPr/>
          </p:nvGrpSpPr>
          <p:grpSpPr>
            <a:xfrm>
              <a:off x="291062" y="3966539"/>
              <a:ext cx="4602820" cy="1117901"/>
              <a:chOff x="291062" y="3966539"/>
              <a:chExt cx="4602820" cy="1117901"/>
            </a:xfrm>
          </p:grpSpPr>
          <p:cxnSp>
            <p:nvCxnSpPr>
              <p:cNvPr id="21" name="Gerader Verbinder 20">
                <a:extLst>
                  <a:ext uri="{FF2B5EF4-FFF2-40B4-BE49-F238E27FC236}">
                    <a16:creationId xmlns:a16="http://schemas.microsoft.com/office/drawing/2014/main" id="{3A5CB384-07B8-8CCF-12D1-12DBB508D43C}"/>
                  </a:ext>
                </a:extLst>
              </p:cNvPr>
              <p:cNvCxnSpPr>
                <a:endCxn id="8197" idx="1"/>
              </p:cNvCxnSpPr>
              <p:nvPr/>
            </p:nvCxnSpPr>
            <p:spPr bwMode="auto">
              <a:xfrm flipV="1">
                <a:off x="1138777" y="4906219"/>
                <a:ext cx="2641146" cy="188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feld 64">
                <a:extLst>
                  <a:ext uri="{FF2B5EF4-FFF2-40B4-BE49-F238E27FC236}">
                    <a16:creationId xmlns:a16="http://schemas.microsoft.com/office/drawing/2014/main" id="{5D01BDD0-CAB5-30BB-23EB-25945E8CA7F0}"/>
                  </a:ext>
                </a:extLst>
              </p:cNvPr>
              <p:cNvSpPr txBox="1"/>
              <p:nvPr/>
            </p:nvSpPr>
            <p:spPr>
              <a:xfrm>
                <a:off x="291062" y="4807441"/>
                <a:ext cx="825419" cy="276999"/>
              </a:xfrm>
              <a:prstGeom prst="rect">
                <a:avLst/>
              </a:prstGeom>
              <a:noFill/>
            </p:spPr>
            <p:txBody>
              <a:bodyPr wrap="none" rtlCol="0">
                <a:spAutoFit/>
              </a:bodyPr>
              <a:lstStyle/>
              <a:p>
                <a:pPr algn="r"/>
                <a:r>
                  <a:rPr lang="de-DE" sz="1200" dirty="0"/>
                  <a:t>20 kV AC</a:t>
                </a:r>
              </a:p>
            </p:txBody>
          </p:sp>
          <p:grpSp>
            <p:nvGrpSpPr>
              <p:cNvPr id="68" name="Gruppieren 67">
                <a:extLst>
                  <a:ext uri="{FF2B5EF4-FFF2-40B4-BE49-F238E27FC236}">
                    <a16:creationId xmlns:a16="http://schemas.microsoft.com/office/drawing/2014/main" id="{25C54F97-01BF-9124-A469-EA6862A6C001}"/>
                  </a:ext>
                </a:extLst>
              </p:cNvPr>
              <p:cNvGrpSpPr/>
              <p:nvPr/>
            </p:nvGrpSpPr>
            <p:grpSpPr>
              <a:xfrm>
                <a:off x="1377559" y="4293192"/>
                <a:ext cx="169010" cy="295922"/>
                <a:chOff x="2606040" y="3032498"/>
                <a:chExt cx="169010" cy="295922"/>
              </a:xfrm>
            </p:grpSpPr>
            <p:sp>
              <p:nvSpPr>
                <p:cNvPr id="69" name="Ellipse 68">
                  <a:extLst>
                    <a:ext uri="{FF2B5EF4-FFF2-40B4-BE49-F238E27FC236}">
                      <a16:creationId xmlns:a16="http://schemas.microsoft.com/office/drawing/2014/main" id="{14A5336B-A214-AB4D-EB8D-3D5BF7174561}"/>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Ellipse 69">
                  <a:extLst>
                    <a:ext uri="{FF2B5EF4-FFF2-40B4-BE49-F238E27FC236}">
                      <a16:creationId xmlns:a16="http://schemas.microsoft.com/office/drawing/2014/main" id="{CD8DBA2A-64C3-E145-9913-E289DB82A809}"/>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6" name="Gerader Verbinder 75">
                <a:extLst>
                  <a:ext uri="{FF2B5EF4-FFF2-40B4-BE49-F238E27FC236}">
                    <a16:creationId xmlns:a16="http://schemas.microsoft.com/office/drawing/2014/main" id="{60123842-38D7-2FC9-A38A-47BC0C9045A3}"/>
                  </a:ext>
                </a:extLst>
              </p:cNvPr>
              <p:cNvCxnSpPr>
                <a:stCxn id="70" idx="4"/>
              </p:cNvCxnSpPr>
              <p:nvPr/>
            </p:nvCxnSpPr>
            <p:spPr bwMode="auto">
              <a:xfrm>
                <a:off x="1462064" y="4589114"/>
                <a:ext cx="0" cy="33594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7" name="Textfeld 8196">
                <a:extLst>
                  <a:ext uri="{FF2B5EF4-FFF2-40B4-BE49-F238E27FC236}">
                    <a16:creationId xmlns:a16="http://schemas.microsoft.com/office/drawing/2014/main" id="{A2245C50-FD8E-C540-CD79-A61643D3EDF9}"/>
                  </a:ext>
                </a:extLst>
              </p:cNvPr>
              <p:cNvSpPr txBox="1"/>
              <p:nvPr/>
            </p:nvSpPr>
            <p:spPr>
              <a:xfrm>
                <a:off x="3779923" y="4767719"/>
                <a:ext cx="1113959" cy="276999"/>
              </a:xfrm>
              <a:prstGeom prst="rect">
                <a:avLst/>
              </a:prstGeom>
              <a:noFill/>
            </p:spPr>
            <p:txBody>
              <a:bodyPr wrap="none" rtlCol="0">
                <a:spAutoFit/>
              </a:bodyPr>
              <a:lstStyle/>
              <a:p>
                <a:r>
                  <a:rPr lang="de-DE" sz="1200" dirty="0"/>
                  <a:t>Verteiler-Netz</a:t>
                </a:r>
              </a:p>
            </p:txBody>
          </p:sp>
          <p:pic>
            <p:nvPicPr>
              <p:cNvPr id="8208" name="Grafik 8207">
                <a:extLst>
                  <a:ext uri="{FF2B5EF4-FFF2-40B4-BE49-F238E27FC236}">
                    <a16:creationId xmlns:a16="http://schemas.microsoft.com/office/drawing/2014/main" id="{9C0030DC-CF7D-DB8A-6966-927676DA77EC}"/>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2583466" y="4336519"/>
                <a:ext cx="526697" cy="316310"/>
              </a:xfrm>
              <a:prstGeom prst="rect">
                <a:avLst/>
              </a:prstGeom>
            </p:spPr>
          </p:pic>
          <p:cxnSp>
            <p:nvCxnSpPr>
              <p:cNvPr id="8210" name="Gerader Verbinder 8209">
                <a:extLst>
                  <a:ext uri="{FF2B5EF4-FFF2-40B4-BE49-F238E27FC236}">
                    <a16:creationId xmlns:a16="http://schemas.microsoft.com/office/drawing/2014/main" id="{237CDA01-4B32-0B44-4757-7E6A6F32174B}"/>
                  </a:ext>
                </a:extLst>
              </p:cNvPr>
              <p:cNvCxnSpPr/>
              <p:nvPr/>
            </p:nvCxnSpPr>
            <p:spPr bwMode="auto">
              <a:xfrm>
                <a:off x="2154215" y="4671755"/>
                <a:ext cx="0" cy="2385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1" name="Gerader Verbinder 8210">
                <a:extLst>
                  <a:ext uri="{FF2B5EF4-FFF2-40B4-BE49-F238E27FC236}">
                    <a16:creationId xmlns:a16="http://schemas.microsoft.com/office/drawing/2014/main" id="{22162539-CBBA-B86C-A0A6-DB83EC13B7DC}"/>
                  </a:ext>
                </a:extLst>
              </p:cNvPr>
              <p:cNvCxnSpPr>
                <a:stCxn id="8208" idx="2"/>
              </p:cNvCxnSpPr>
              <p:nvPr/>
            </p:nvCxnSpPr>
            <p:spPr bwMode="auto">
              <a:xfrm flipH="1">
                <a:off x="2846814" y="4652829"/>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87" name="Gerader Verbinder 8486">
                <a:extLst>
                  <a:ext uri="{FF2B5EF4-FFF2-40B4-BE49-F238E27FC236}">
                    <a16:creationId xmlns:a16="http://schemas.microsoft.com/office/drawing/2014/main" id="{340BD00B-D35E-B893-4DF5-5CAE2D12656B}"/>
                  </a:ext>
                </a:extLst>
              </p:cNvPr>
              <p:cNvCxnSpPr/>
              <p:nvPr/>
            </p:nvCxnSpPr>
            <p:spPr bwMode="auto">
              <a:xfrm flipH="1">
                <a:off x="3601240" y="4638993"/>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86" name="Grafik 8485">
                <a:extLst>
                  <a:ext uri="{FF2B5EF4-FFF2-40B4-BE49-F238E27FC236}">
                    <a16:creationId xmlns:a16="http://schemas.microsoft.com/office/drawing/2014/main" id="{DECE5CA4-5FC1-A0D7-D900-038124C04C2F}"/>
                  </a:ext>
                </a:extLst>
              </p:cNvPr>
              <p:cNvPicPr>
                <a:picLocks noChangeAspect="1"/>
              </p:cNvPicPr>
              <p:nvPr/>
            </p:nvPicPr>
            <p:blipFill rotWithShape="1">
              <a:blip r:embed="rId5">
                <a:extLst>
                  <a:ext uri="{28A0092B-C50C-407E-A947-70E740481C1C}">
                    <a14:useLocalDpi xmlns:a14="http://schemas.microsoft.com/office/drawing/2010/main" val="0"/>
                  </a:ext>
                </a:extLst>
              </a:blip>
              <a:srcRect t="18574" b="17484"/>
              <a:stretch/>
            </p:blipFill>
            <p:spPr>
              <a:xfrm>
                <a:off x="3355999" y="4311507"/>
                <a:ext cx="572121" cy="365829"/>
              </a:xfrm>
              <a:prstGeom prst="rect">
                <a:avLst/>
              </a:prstGeom>
            </p:spPr>
          </p:pic>
          <p:cxnSp>
            <p:nvCxnSpPr>
              <p:cNvPr id="9" name="Gerade Verbindung mit Pfeil 8">
                <a:extLst>
                  <a:ext uri="{FF2B5EF4-FFF2-40B4-BE49-F238E27FC236}">
                    <a16:creationId xmlns:a16="http://schemas.microsoft.com/office/drawing/2014/main" id="{5E9A0B1B-DCA8-D562-E473-C374D812887D}"/>
                  </a:ext>
                </a:extLst>
              </p:cNvPr>
              <p:cNvCxnSpPr/>
              <p:nvPr/>
            </p:nvCxnSpPr>
            <p:spPr bwMode="auto">
              <a:xfrm>
                <a:off x="1632015" y="4281426"/>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A4AB5024-2119-F692-39AD-EA518EE629C5}"/>
                  </a:ext>
                </a:extLst>
              </p:cNvPr>
              <p:cNvCxnSpPr/>
              <p:nvPr/>
            </p:nvCxnSpPr>
            <p:spPr bwMode="auto">
              <a:xfrm>
                <a:off x="1462065" y="3966539"/>
                <a:ext cx="0" cy="3266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3" name="Gruppieren 82">
            <a:extLst>
              <a:ext uri="{FF2B5EF4-FFF2-40B4-BE49-F238E27FC236}">
                <a16:creationId xmlns:a16="http://schemas.microsoft.com/office/drawing/2014/main" id="{D5E2DB54-9744-D5C1-85DA-A518A0C32496}"/>
              </a:ext>
            </a:extLst>
          </p:cNvPr>
          <p:cNvGrpSpPr/>
          <p:nvPr/>
        </p:nvGrpSpPr>
        <p:grpSpPr>
          <a:xfrm>
            <a:off x="283048" y="5145065"/>
            <a:ext cx="4610834" cy="1086877"/>
            <a:chOff x="283048" y="4916465"/>
            <a:chExt cx="4610834" cy="1086877"/>
          </a:xfrm>
        </p:grpSpPr>
        <p:cxnSp>
          <p:nvCxnSpPr>
            <p:cNvPr id="22" name="Gerader Verbinder 21">
              <a:extLst>
                <a:ext uri="{FF2B5EF4-FFF2-40B4-BE49-F238E27FC236}">
                  <a16:creationId xmlns:a16="http://schemas.microsoft.com/office/drawing/2014/main" id="{179D616F-4C54-C8FE-8403-0B61B2558218}"/>
                </a:ext>
              </a:extLst>
            </p:cNvPr>
            <p:cNvCxnSpPr/>
            <p:nvPr/>
          </p:nvCxnSpPr>
          <p:spPr bwMode="auto">
            <a:xfrm>
              <a:off x="1138777" y="5872644"/>
              <a:ext cx="29565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65">
              <a:extLst>
                <a:ext uri="{FF2B5EF4-FFF2-40B4-BE49-F238E27FC236}">
                  <a16:creationId xmlns:a16="http://schemas.microsoft.com/office/drawing/2014/main" id="{97541D4E-F58F-CB13-3BC5-1DEC197BC24B}"/>
                </a:ext>
              </a:extLst>
            </p:cNvPr>
            <p:cNvSpPr txBox="1"/>
            <p:nvPr/>
          </p:nvSpPr>
          <p:spPr>
            <a:xfrm>
              <a:off x="283048" y="5713270"/>
              <a:ext cx="833433" cy="276999"/>
            </a:xfrm>
            <a:prstGeom prst="rect">
              <a:avLst/>
            </a:prstGeom>
            <a:noFill/>
          </p:spPr>
          <p:txBody>
            <a:bodyPr wrap="none" rtlCol="0">
              <a:spAutoFit/>
            </a:bodyPr>
            <a:lstStyle/>
            <a:p>
              <a:pPr algn="r"/>
              <a:r>
                <a:rPr lang="de-DE" sz="1200" dirty="0"/>
                <a:t>400 V AC</a:t>
              </a:r>
            </a:p>
          </p:txBody>
        </p:sp>
        <p:grpSp>
          <p:nvGrpSpPr>
            <p:cNvPr id="73" name="Gruppieren 72">
              <a:extLst>
                <a:ext uri="{FF2B5EF4-FFF2-40B4-BE49-F238E27FC236}">
                  <a16:creationId xmlns:a16="http://schemas.microsoft.com/office/drawing/2014/main" id="{9AA5BFDB-5773-039F-5B74-DB3C4E416BFD}"/>
                </a:ext>
              </a:extLst>
            </p:cNvPr>
            <p:cNvGrpSpPr/>
            <p:nvPr/>
          </p:nvGrpSpPr>
          <p:grpSpPr>
            <a:xfrm>
              <a:off x="1377559" y="5242800"/>
              <a:ext cx="169010" cy="295922"/>
              <a:chOff x="2606040" y="3032498"/>
              <a:chExt cx="169010" cy="295922"/>
            </a:xfrm>
          </p:grpSpPr>
          <p:sp>
            <p:nvSpPr>
              <p:cNvPr id="74" name="Ellipse 73">
                <a:extLst>
                  <a:ext uri="{FF2B5EF4-FFF2-40B4-BE49-F238E27FC236}">
                    <a16:creationId xmlns:a16="http://schemas.microsoft.com/office/drawing/2014/main" id="{70C15133-4870-E6E9-C2E6-E9DEC90AAAF8}"/>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5" name="Ellipse 74">
                <a:extLst>
                  <a:ext uri="{FF2B5EF4-FFF2-40B4-BE49-F238E27FC236}">
                    <a16:creationId xmlns:a16="http://schemas.microsoft.com/office/drawing/2014/main" id="{80A7B05E-10AE-2BC5-041C-A43147929EDC}"/>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7" name="Gerader Verbinder 76">
              <a:extLst>
                <a:ext uri="{FF2B5EF4-FFF2-40B4-BE49-F238E27FC236}">
                  <a16:creationId xmlns:a16="http://schemas.microsoft.com/office/drawing/2014/main" id="{782A5E7A-864A-8562-F586-E9F7D71D28DB}"/>
                </a:ext>
              </a:extLst>
            </p:cNvPr>
            <p:cNvCxnSpPr>
              <a:stCxn id="75" idx="4"/>
            </p:cNvCxnSpPr>
            <p:nvPr/>
          </p:nvCxnSpPr>
          <p:spPr bwMode="auto">
            <a:xfrm>
              <a:off x="1462064" y="5538722"/>
              <a:ext cx="1" cy="34555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9" name="Textfeld 8198">
              <a:extLst>
                <a:ext uri="{FF2B5EF4-FFF2-40B4-BE49-F238E27FC236}">
                  <a16:creationId xmlns:a16="http://schemas.microsoft.com/office/drawing/2014/main" id="{2E5EDCA3-7976-85FD-0C64-B5E883288F1E}"/>
                </a:ext>
              </a:extLst>
            </p:cNvPr>
            <p:cNvSpPr txBox="1"/>
            <p:nvPr/>
          </p:nvSpPr>
          <p:spPr>
            <a:xfrm>
              <a:off x="4050381" y="5726343"/>
              <a:ext cx="843501" cy="276999"/>
            </a:xfrm>
            <a:prstGeom prst="rect">
              <a:avLst/>
            </a:prstGeom>
            <a:noFill/>
          </p:spPr>
          <p:txBody>
            <a:bodyPr wrap="none" rtlCol="0">
              <a:spAutoFit/>
            </a:bodyPr>
            <a:lstStyle/>
            <a:p>
              <a:r>
                <a:rPr lang="de-DE" sz="1200" dirty="0"/>
                <a:t>Orts-Netz</a:t>
              </a:r>
            </a:p>
          </p:txBody>
        </p:sp>
        <p:grpSp>
          <p:nvGrpSpPr>
            <p:cNvPr id="8214" name="Gruppieren 8213">
              <a:extLst>
                <a:ext uri="{FF2B5EF4-FFF2-40B4-BE49-F238E27FC236}">
                  <a16:creationId xmlns:a16="http://schemas.microsoft.com/office/drawing/2014/main" id="{B7755429-5E39-3E61-8AAF-A26C786E2F9C}"/>
                </a:ext>
              </a:extLst>
            </p:cNvPr>
            <p:cNvGrpSpPr/>
            <p:nvPr/>
          </p:nvGrpSpPr>
          <p:grpSpPr>
            <a:xfrm>
              <a:off x="1814117" y="5161417"/>
              <a:ext cx="680195" cy="578386"/>
              <a:chOff x="2188723" y="1557085"/>
              <a:chExt cx="5554494" cy="4776419"/>
            </a:xfrm>
          </p:grpSpPr>
          <p:grpSp>
            <p:nvGrpSpPr>
              <p:cNvPr id="8215" name="Gruppieren 8214">
                <a:extLst>
                  <a:ext uri="{FF2B5EF4-FFF2-40B4-BE49-F238E27FC236}">
                    <a16:creationId xmlns:a16="http://schemas.microsoft.com/office/drawing/2014/main" id="{2E229DDC-EB96-6F77-23F1-FFAF9F491B00}"/>
                  </a:ext>
                </a:extLst>
              </p:cNvPr>
              <p:cNvGrpSpPr/>
              <p:nvPr/>
            </p:nvGrpSpPr>
            <p:grpSpPr>
              <a:xfrm>
                <a:off x="2188723" y="1557085"/>
                <a:ext cx="5554494" cy="4776419"/>
                <a:chOff x="3355786" y="2432596"/>
                <a:chExt cx="2495286" cy="1992807"/>
              </a:xfrm>
            </p:grpSpPr>
            <p:grpSp>
              <p:nvGrpSpPr>
                <p:cNvPr id="8217" name="Gruppieren 8216">
                  <a:extLst>
                    <a:ext uri="{FF2B5EF4-FFF2-40B4-BE49-F238E27FC236}">
                      <a16:creationId xmlns:a16="http://schemas.microsoft.com/office/drawing/2014/main" id="{741F0C09-BC23-2A0A-A47D-BD343F986512}"/>
                    </a:ext>
                  </a:extLst>
                </p:cNvPr>
                <p:cNvGrpSpPr/>
                <p:nvPr/>
              </p:nvGrpSpPr>
              <p:grpSpPr>
                <a:xfrm>
                  <a:off x="3355786" y="2432596"/>
                  <a:ext cx="2495286" cy="1954150"/>
                  <a:chOff x="2379234" y="2470777"/>
                  <a:chExt cx="4832140" cy="3347910"/>
                </a:xfrm>
              </p:grpSpPr>
              <p:sp>
                <p:nvSpPr>
                  <p:cNvPr id="8230" name="Freihandform: Form 8229">
                    <a:extLst>
                      <a:ext uri="{FF2B5EF4-FFF2-40B4-BE49-F238E27FC236}">
                        <a16:creationId xmlns:a16="http://schemas.microsoft.com/office/drawing/2014/main" id="{BA2F86F5-6E61-F26E-C3FF-B73668A93638}"/>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31" name="Freihandform: Form 8230">
                    <a:extLst>
                      <a:ext uri="{FF2B5EF4-FFF2-40B4-BE49-F238E27FC236}">
                        <a16:creationId xmlns:a16="http://schemas.microsoft.com/office/drawing/2014/main" id="{D1FB4D93-FAD6-E675-28CA-C8710D98DFC0}"/>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32" name="Freihandform: Form 8231">
                    <a:extLst>
                      <a:ext uri="{FF2B5EF4-FFF2-40B4-BE49-F238E27FC236}">
                        <a16:creationId xmlns:a16="http://schemas.microsoft.com/office/drawing/2014/main" id="{B2ABC939-FCD1-7799-FA9C-8AF9763DDFF4}"/>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33" name="Freihandform: Form 8232">
                    <a:extLst>
                      <a:ext uri="{FF2B5EF4-FFF2-40B4-BE49-F238E27FC236}">
                        <a16:creationId xmlns:a16="http://schemas.microsoft.com/office/drawing/2014/main" id="{C77271D7-6DF8-C859-1E68-94AA3828F3F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34" name="Gerader Verbinder 8233">
                    <a:extLst>
                      <a:ext uri="{FF2B5EF4-FFF2-40B4-BE49-F238E27FC236}">
                        <a16:creationId xmlns:a16="http://schemas.microsoft.com/office/drawing/2014/main" id="{58E9788B-76AA-AC83-D694-FCDE88B4D2DD}"/>
                      </a:ext>
                    </a:extLst>
                  </p:cNvPr>
                  <p:cNvCxnSpPr>
                    <a:stCxn id="82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35" name="Rechteck 23562">
                    <a:extLst>
                      <a:ext uri="{FF2B5EF4-FFF2-40B4-BE49-F238E27FC236}">
                        <a16:creationId xmlns:a16="http://schemas.microsoft.com/office/drawing/2014/main" id="{30577E0F-9979-E9EC-A397-222F421909F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6" name="Freihandform: Form 8235">
                    <a:extLst>
                      <a:ext uri="{FF2B5EF4-FFF2-40B4-BE49-F238E27FC236}">
                        <a16:creationId xmlns:a16="http://schemas.microsoft.com/office/drawing/2014/main" id="{C7916321-D318-9BB0-5921-5AB9390A7E5A}"/>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8218" name="Grafik 8217" descr="Ein Bild, das Zeichnung enthält.&#10;&#10;Automatisch generierte Beschreibung">
                  <a:extLst>
                    <a:ext uri="{FF2B5EF4-FFF2-40B4-BE49-F238E27FC236}">
                      <a16:creationId xmlns:a16="http://schemas.microsoft.com/office/drawing/2014/main" id="{61AC822D-441B-3D30-8352-6594F0303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09870" y="3599515"/>
                  <a:ext cx="387700" cy="387700"/>
                </a:xfrm>
                <a:prstGeom prst="rect">
                  <a:avLst/>
                </a:prstGeom>
              </p:spPr>
            </p:pic>
            <p:cxnSp>
              <p:nvCxnSpPr>
                <p:cNvPr id="8219" name="Gerader Verbinder 8218">
                  <a:extLst>
                    <a:ext uri="{FF2B5EF4-FFF2-40B4-BE49-F238E27FC236}">
                      <a16:creationId xmlns:a16="http://schemas.microsoft.com/office/drawing/2014/main" id="{1283BC90-EBBA-2BF1-0222-08327CD673F6}"/>
                    </a:ext>
                  </a:extLst>
                </p:cNvPr>
                <p:cNvCxnSpPr/>
                <p:nvPr/>
              </p:nvCxnSpPr>
              <p:spPr bwMode="auto">
                <a:xfrm>
                  <a:off x="4754460" y="3793365"/>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0" name="Gerader Verbinder 8219">
                  <a:extLst>
                    <a:ext uri="{FF2B5EF4-FFF2-40B4-BE49-F238E27FC236}">
                      <a16:creationId xmlns:a16="http://schemas.microsoft.com/office/drawing/2014/main" id="{1FEF79AA-E474-A875-18D7-A75D3CDFA514}"/>
                    </a:ext>
                  </a:extLst>
                </p:cNvPr>
                <p:cNvCxnSpPr/>
                <p:nvPr/>
              </p:nvCxnSpPr>
              <p:spPr bwMode="auto">
                <a:xfrm>
                  <a:off x="4756365" y="4294504"/>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1" name="Gerader Verbinder 8220">
                  <a:extLst>
                    <a:ext uri="{FF2B5EF4-FFF2-40B4-BE49-F238E27FC236}">
                      <a16:creationId xmlns:a16="http://schemas.microsoft.com/office/drawing/2014/main" id="{4252B73B-9D86-59D9-BCC9-ED978EB77E67}"/>
                    </a:ext>
                  </a:extLst>
                </p:cNvPr>
                <p:cNvCxnSpPr/>
                <p:nvPr/>
              </p:nvCxnSpPr>
              <p:spPr bwMode="auto">
                <a:xfrm>
                  <a:off x="4639164" y="3919040"/>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22" name="Grafik 8221">
                  <a:extLst>
                    <a:ext uri="{FF2B5EF4-FFF2-40B4-BE49-F238E27FC236}">
                      <a16:creationId xmlns:a16="http://schemas.microsoft.com/office/drawing/2014/main" id="{7D84D83D-89D5-7ABB-8F7D-57BAF7A8D2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65418" y="3909035"/>
                  <a:ext cx="516368" cy="516368"/>
                </a:xfrm>
                <a:prstGeom prst="rect">
                  <a:avLst/>
                </a:prstGeom>
              </p:spPr>
            </p:pic>
            <p:cxnSp>
              <p:nvCxnSpPr>
                <p:cNvPr id="8223" name="Gerader Verbinder 8222">
                  <a:extLst>
                    <a:ext uri="{FF2B5EF4-FFF2-40B4-BE49-F238E27FC236}">
                      <a16:creationId xmlns:a16="http://schemas.microsoft.com/office/drawing/2014/main" id="{70A96A26-1930-3076-EDEF-11E1CA5E760E}"/>
                    </a:ext>
                  </a:extLst>
                </p:cNvPr>
                <p:cNvCxnSpPr>
                  <a:endCxn id="8218" idx="3"/>
                </p:cNvCxnSpPr>
                <p:nvPr/>
              </p:nvCxnSpPr>
              <p:spPr bwMode="auto">
                <a:xfrm flipV="1">
                  <a:off x="4756365" y="3793365"/>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24" name="Gruppieren 8223">
                  <a:extLst>
                    <a:ext uri="{FF2B5EF4-FFF2-40B4-BE49-F238E27FC236}">
                      <a16:creationId xmlns:a16="http://schemas.microsoft.com/office/drawing/2014/main" id="{36B352F8-C819-530E-AE7A-12D2C7C2F995}"/>
                    </a:ext>
                  </a:extLst>
                </p:cNvPr>
                <p:cNvGrpSpPr/>
                <p:nvPr/>
              </p:nvGrpSpPr>
              <p:grpSpPr>
                <a:xfrm>
                  <a:off x="4034790" y="2629858"/>
                  <a:ext cx="1442800" cy="801645"/>
                  <a:chOff x="8364915" y="3815016"/>
                  <a:chExt cx="897300" cy="528571"/>
                </a:xfrm>
              </p:grpSpPr>
              <p:sp>
                <p:nvSpPr>
                  <p:cNvPr id="8226" name="Freihandform: Form 8225">
                    <a:extLst>
                      <a:ext uri="{FF2B5EF4-FFF2-40B4-BE49-F238E27FC236}">
                        <a16:creationId xmlns:a16="http://schemas.microsoft.com/office/drawing/2014/main" id="{32A7C44D-87DB-8F8B-794F-2456614F5E77}"/>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7" name="Freihandform: Form 8226">
                    <a:extLst>
                      <a:ext uri="{FF2B5EF4-FFF2-40B4-BE49-F238E27FC236}">
                        <a16:creationId xmlns:a16="http://schemas.microsoft.com/office/drawing/2014/main" id="{4509047E-D00C-6355-33FE-3804BCC2330C}"/>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8" name="Freihandform: Form 8227">
                    <a:extLst>
                      <a:ext uri="{FF2B5EF4-FFF2-40B4-BE49-F238E27FC236}">
                        <a16:creationId xmlns:a16="http://schemas.microsoft.com/office/drawing/2014/main" id="{D6F9D975-06D8-575E-CC16-91DC0AB99CC5}"/>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9" name="Freihandform: Form 8228">
                    <a:extLst>
                      <a:ext uri="{FF2B5EF4-FFF2-40B4-BE49-F238E27FC236}">
                        <a16:creationId xmlns:a16="http://schemas.microsoft.com/office/drawing/2014/main" id="{F25B323A-24D8-E5F5-97A8-828C7B091B84}"/>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8225" name="Freihandform: Form 8224">
                  <a:extLst>
                    <a:ext uri="{FF2B5EF4-FFF2-40B4-BE49-F238E27FC236}">
                      <a16:creationId xmlns:a16="http://schemas.microsoft.com/office/drawing/2014/main" id="{6B319AF0-2230-00EC-26ED-E9C4B7B2B047}"/>
                    </a:ext>
                  </a:extLst>
                </p:cNvPr>
                <p:cNvSpPr/>
                <p:nvPr/>
              </p:nvSpPr>
              <p:spPr bwMode="auto">
                <a:xfrm>
                  <a:off x="3563349" y="2629858"/>
                  <a:ext cx="570157" cy="16637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8216" name="Grafik 8215">
                <a:extLst>
                  <a:ext uri="{FF2B5EF4-FFF2-40B4-BE49-F238E27FC236}">
                    <a16:creationId xmlns:a16="http://schemas.microsoft.com/office/drawing/2014/main" id="{237BA205-861E-90C9-5A13-F9346F9FFE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9866" y="4623155"/>
                <a:ext cx="998091" cy="998091"/>
              </a:xfrm>
              <a:prstGeom prst="rect">
                <a:avLst/>
              </a:prstGeom>
            </p:spPr>
          </p:pic>
        </p:grpSp>
        <p:sp>
          <p:nvSpPr>
            <p:cNvPr id="8237" name="Textfeld 8236">
              <a:extLst>
                <a:ext uri="{FF2B5EF4-FFF2-40B4-BE49-F238E27FC236}">
                  <a16:creationId xmlns:a16="http://schemas.microsoft.com/office/drawing/2014/main" id="{707F1A0A-28A9-6AE0-B465-1E9AD6ABBD0D}"/>
                </a:ext>
              </a:extLst>
            </p:cNvPr>
            <p:cNvSpPr txBox="1"/>
            <p:nvPr/>
          </p:nvSpPr>
          <p:spPr>
            <a:xfrm>
              <a:off x="2496428" y="5306650"/>
              <a:ext cx="875561" cy="276999"/>
            </a:xfrm>
            <a:prstGeom prst="rect">
              <a:avLst/>
            </a:prstGeom>
            <a:noFill/>
          </p:spPr>
          <p:txBody>
            <a:bodyPr wrap="none" rtlCol="0">
              <a:spAutoFit/>
            </a:bodyPr>
            <a:lstStyle/>
            <a:p>
              <a:r>
                <a:rPr lang="de-DE" sz="1200" dirty="0" err="1"/>
                <a:t>ProSumer</a:t>
              </a:r>
              <a:endParaRPr lang="de-DE" sz="1200" dirty="0"/>
            </a:p>
          </p:txBody>
        </p:sp>
        <p:pic>
          <p:nvPicPr>
            <p:cNvPr id="8239" name="Grafik 8238" descr="Ein Bild, das Zeichnung enthält.&#10;&#10;Automatisch generierte Beschreibung">
              <a:extLst>
                <a:ext uri="{FF2B5EF4-FFF2-40B4-BE49-F238E27FC236}">
                  <a16:creationId xmlns:a16="http://schemas.microsoft.com/office/drawing/2014/main" id="{14000585-AE4F-82D4-24A9-B05CBD3DBE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00975" y="5148108"/>
              <a:ext cx="562743" cy="583153"/>
            </a:xfrm>
            <a:prstGeom prst="rect">
              <a:avLst/>
            </a:prstGeom>
          </p:spPr>
        </p:pic>
        <p:cxnSp>
          <p:nvCxnSpPr>
            <p:cNvPr id="8240" name="Gerader Verbinder 8239">
              <a:extLst>
                <a:ext uri="{FF2B5EF4-FFF2-40B4-BE49-F238E27FC236}">
                  <a16:creationId xmlns:a16="http://schemas.microsoft.com/office/drawing/2014/main" id="{914CE4D1-51F7-8F1C-976E-8CC1718CF7B4}"/>
                </a:ext>
              </a:extLst>
            </p:cNvPr>
            <p:cNvCxnSpPr/>
            <p:nvPr/>
          </p:nvCxnSpPr>
          <p:spPr bwMode="auto">
            <a:xfrm>
              <a:off x="2157718" y="5723599"/>
              <a:ext cx="0" cy="1451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2" name="Gerader Verbinder 8241">
              <a:extLst>
                <a:ext uri="{FF2B5EF4-FFF2-40B4-BE49-F238E27FC236}">
                  <a16:creationId xmlns:a16="http://schemas.microsoft.com/office/drawing/2014/main" id="{E4FAC998-56A2-24C0-8794-D9998833BD08}"/>
                </a:ext>
              </a:extLst>
            </p:cNvPr>
            <p:cNvCxnSpPr/>
            <p:nvPr/>
          </p:nvCxnSpPr>
          <p:spPr bwMode="auto">
            <a:xfrm>
              <a:off x="3889531" y="5723599"/>
              <a:ext cx="0" cy="1451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mit Pfeil 9">
              <a:extLst>
                <a:ext uri="{FF2B5EF4-FFF2-40B4-BE49-F238E27FC236}">
                  <a16:creationId xmlns:a16="http://schemas.microsoft.com/office/drawing/2014/main" id="{D7BDBC7D-DE15-B10E-E304-072208C00073}"/>
                </a:ext>
              </a:extLst>
            </p:cNvPr>
            <p:cNvCxnSpPr/>
            <p:nvPr/>
          </p:nvCxnSpPr>
          <p:spPr bwMode="auto">
            <a:xfrm>
              <a:off x="1632015" y="5242800"/>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9100F4C5-ED64-D781-7092-F9D2AAA87EB4}"/>
                </a:ext>
              </a:extLst>
            </p:cNvPr>
            <p:cNvCxnSpPr/>
            <p:nvPr/>
          </p:nvCxnSpPr>
          <p:spPr bwMode="auto">
            <a:xfrm>
              <a:off x="1462064" y="4916465"/>
              <a:ext cx="0" cy="33594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Gruppieren 85">
            <a:extLst>
              <a:ext uri="{FF2B5EF4-FFF2-40B4-BE49-F238E27FC236}">
                <a16:creationId xmlns:a16="http://schemas.microsoft.com/office/drawing/2014/main" id="{E7F4FB7F-8633-54B2-E641-6EC69DF9FC6E}"/>
              </a:ext>
            </a:extLst>
          </p:cNvPr>
          <p:cNvGrpSpPr/>
          <p:nvPr/>
        </p:nvGrpSpPr>
        <p:grpSpPr>
          <a:xfrm>
            <a:off x="154446" y="1765699"/>
            <a:ext cx="4678062" cy="1625570"/>
            <a:chOff x="154446" y="1765699"/>
            <a:chExt cx="4678062" cy="1625570"/>
          </a:xfrm>
        </p:grpSpPr>
        <p:grpSp>
          <p:nvGrpSpPr>
            <p:cNvPr id="84" name="Gruppieren 83">
              <a:extLst>
                <a:ext uri="{FF2B5EF4-FFF2-40B4-BE49-F238E27FC236}">
                  <a16:creationId xmlns:a16="http://schemas.microsoft.com/office/drawing/2014/main" id="{CFB6A195-1178-75B3-669B-8E41FDEB6A87}"/>
                </a:ext>
              </a:extLst>
            </p:cNvPr>
            <p:cNvGrpSpPr/>
            <p:nvPr/>
          </p:nvGrpSpPr>
          <p:grpSpPr>
            <a:xfrm>
              <a:off x="173727" y="2101968"/>
              <a:ext cx="4658781" cy="1289301"/>
              <a:chOff x="173727" y="1873368"/>
              <a:chExt cx="4658781" cy="1289301"/>
            </a:xfrm>
          </p:grpSpPr>
          <p:cxnSp>
            <p:nvCxnSpPr>
              <p:cNvPr id="6" name="Gerader Verbinder 5">
                <a:extLst>
                  <a:ext uri="{FF2B5EF4-FFF2-40B4-BE49-F238E27FC236}">
                    <a16:creationId xmlns:a16="http://schemas.microsoft.com/office/drawing/2014/main" id="{968A613C-1CBC-571E-5F1B-038103A175EE}"/>
                  </a:ext>
                </a:extLst>
              </p:cNvPr>
              <p:cNvCxnSpPr/>
              <p:nvPr/>
            </p:nvCxnSpPr>
            <p:spPr bwMode="auto">
              <a:xfrm flipH="1">
                <a:off x="1090090" y="1963083"/>
                <a:ext cx="723900" cy="5651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a:extLst>
                  <a:ext uri="{FF2B5EF4-FFF2-40B4-BE49-F238E27FC236}">
                    <a16:creationId xmlns:a16="http://schemas.microsoft.com/office/drawing/2014/main" id="{3E3237D4-F33A-2C91-E46C-CD0F07FB4CB6}"/>
                  </a:ext>
                </a:extLst>
              </p:cNvPr>
              <p:cNvCxnSpPr/>
              <p:nvPr/>
            </p:nvCxnSpPr>
            <p:spPr bwMode="auto">
              <a:xfrm>
                <a:off x="1090090" y="1946332"/>
                <a:ext cx="723900" cy="5651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hteck 11">
                <a:extLst>
                  <a:ext uri="{FF2B5EF4-FFF2-40B4-BE49-F238E27FC236}">
                    <a16:creationId xmlns:a16="http://schemas.microsoft.com/office/drawing/2014/main" id="{7F498D92-7128-01D0-153D-CFD348D7C3A4}"/>
                  </a:ext>
                </a:extLst>
              </p:cNvPr>
              <p:cNvSpPr/>
              <p:nvPr/>
            </p:nvSpPr>
            <p:spPr bwMode="auto">
              <a:xfrm flipH="1">
                <a:off x="1019242" y="1873368"/>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Rechteck 12">
                <a:extLst>
                  <a:ext uri="{FF2B5EF4-FFF2-40B4-BE49-F238E27FC236}">
                    <a16:creationId xmlns:a16="http://schemas.microsoft.com/office/drawing/2014/main" id="{14FBB2EB-C012-82E3-8DBD-9812B08AD8CC}"/>
                  </a:ext>
                </a:extLst>
              </p:cNvPr>
              <p:cNvSpPr/>
              <p:nvPr/>
            </p:nvSpPr>
            <p:spPr bwMode="auto">
              <a:xfrm flipH="1">
                <a:off x="1805523" y="2503575"/>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Rechteck 3">
                <a:extLst>
                  <a:ext uri="{FF2B5EF4-FFF2-40B4-BE49-F238E27FC236}">
                    <a16:creationId xmlns:a16="http://schemas.microsoft.com/office/drawing/2014/main" id="{61E2101E-56A7-42AB-5794-583BF0308FEC}"/>
                  </a:ext>
                </a:extLst>
              </p:cNvPr>
              <p:cNvSpPr/>
              <p:nvPr/>
            </p:nvSpPr>
            <p:spPr bwMode="auto">
              <a:xfrm>
                <a:off x="1422407" y="2199152"/>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 name="Gerader Verbinder 14">
                <a:extLst>
                  <a:ext uri="{FF2B5EF4-FFF2-40B4-BE49-F238E27FC236}">
                    <a16:creationId xmlns:a16="http://schemas.microsoft.com/office/drawing/2014/main" id="{1D3BB607-2426-4144-58B9-B1B369257731}"/>
                  </a:ext>
                </a:extLst>
              </p:cNvPr>
              <p:cNvCxnSpPr>
                <a:stCxn id="4" idx="2"/>
                <a:endCxn id="26" idx="2"/>
              </p:cNvCxnSpPr>
              <p:nvPr/>
            </p:nvCxnSpPr>
            <p:spPr bwMode="auto">
              <a:xfrm flipH="1">
                <a:off x="1462064" y="2278467"/>
                <a:ext cx="1" cy="79003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21DC8055-E6B6-6458-378A-416940DA75B7}"/>
                  </a:ext>
                </a:extLst>
              </p:cNvPr>
              <p:cNvSpPr/>
              <p:nvPr/>
            </p:nvSpPr>
            <p:spPr bwMode="auto">
              <a:xfrm flipH="1">
                <a:off x="1805523" y="1894275"/>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Rechteck 16">
                <a:extLst>
                  <a:ext uri="{FF2B5EF4-FFF2-40B4-BE49-F238E27FC236}">
                    <a16:creationId xmlns:a16="http://schemas.microsoft.com/office/drawing/2014/main" id="{4AAD8E4B-CEFF-848D-4C0F-4FBDCDAC0CFB}"/>
                  </a:ext>
                </a:extLst>
              </p:cNvPr>
              <p:cNvSpPr/>
              <p:nvPr/>
            </p:nvSpPr>
            <p:spPr bwMode="auto">
              <a:xfrm flipH="1">
                <a:off x="1030264" y="2508306"/>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 name="Gerader Verbinder 18">
                <a:extLst>
                  <a:ext uri="{FF2B5EF4-FFF2-40B4-BE49-F238E27FC236}">
                    <a16:creationId xmlns:a16="http://schemas.microsoft.com/office/drawing/2014/main" id="{F08544B3-4E01-B76D-AD87-830DEAFF2098}"/>
                  </a:ext>
                </a:extLst>
              </p:cNvPr>
              <p:cNvCxnSpPr/>
              <p:nvPr/>
            </p:nvCxnSpPr>
            <p:spPr bwMode="auto">
              <a:xfrm>
                <a:off x="1138777" y="3029899"/>
                <a:ext cx="213782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hteck 25">
                <a:extLst>
                  <a:ext uri="{FF2B5EF4-FFF2-40B4-BE49-F238E27FC236}">
                    <a16:creationId xmlns:a16="http://schemas.microsoft.com/office/drawing/2014/main" id="{B75F610C-651F-C977-BBF1-0A2D07CE405A}"/>
                  </a:ext>
                </a:extLst>
              </p:cNvPr>
              <p:cNvSpPr/>
              <p:nvPr/>
            </p:nvSpPr>
            <p:spPr bwMode="auto">
              <a:xfrm flipH="1">
                <a:off x="1422407" y="2989182"/>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415BF092-6557-CA53-D296-6B1E6EBB72F9}"/>
                  </a:ext>
                </a:extLst>
              </p:cNvPr>
              <p:cNvSpPr txBox="1"/>
              <p:nvPr/>
            </p:nvSpPr>
            <p:spPr>
              <a:xfrm>
                <a:off x="189624" y="2133268"/>
                <a:ext cx="926857" cy="276999"/>
              </a:xfrm>
              <a:prstGeom prst="rect">
                <a:avLst/>
              </a:prstGeom>
              <a:noFill/>
            </p:spPr>
            <p:txBody>
              <a:bodyPr wrap="none" rtlCol="0">
                <a:spAutoFit/>
              </a:bodyPr>
              <a:lstStyle/>
              <a:p>
                <a:pPr algn="r"/>
                <a:r>
                  <a:rPr lang="de-DE" sz="1200" dirty="0"/>
                  <a:t>800 kV DC</a:t>
                </a:r>
              </a:p>
            </p:txBody>
          </p:sp>
          <p:sp>
            <p:nvSpPr>
              <p:cNvPr id="31" name="Textfeld 30">
                <a:extLst>
                  <a:ext uri="{FF2B5EF4-FFF2-40B4-BE49-F238E27FC236}">
                    <a16:creationId xmlns:a16="http://schemas.microsoft.com/office/drawing/2014/main" id="{5ACD0DB8-361F-D3F4-2D76-5C23AC28F3D4}"/>
                  </a:ext>
                </a:extLst>
              </p:cNvPr>
              <p:cNvSpPr txBox="1"/>
              <p:nvPr/>
            </p:nvSpPr>
            <p:spPr>
              <a:xfrm>
                <a:off x="173727" y="2869478"/>
                <a:ext cx="910377" cy="276999"/>
              </a:xfrm>
              <a:prstGeom prst="rect">
                <a:avLst/>
              </a:prstGeom>
              <a:noFill/>
            </p:spPr>
            <p:txBody>
              <a:bodyPr wrap="none" rtlCol="0">
                <a:spAutoFit/>
              </a:bodyPr>
              <a:lstStyle/>
              <a:p>
                <a:pPr algn="r"/>
                <a:r>
                  <a:rPr lang="de-DE" sz="1200" dirty="0"/>
                  <a:t>380 kV AC</a:t>
                </a:r>
              </a:p>
            </p:txBody>
          </p:sp>
          <p:pic>
            <p:nvPicPr>
              <p:cNvPr id="94" name="Grafik 93">
                <a:extLst>
                  <a:ext uri="{FF2B5EF4-FFF2-40B4-BE49-F238E27FC236}">
                    <a16:creationId xmlns:a16="http://schemas.microsoft.com/office/drawing/2014/main" id="{3F678F13-8903-ADB7-1B50-3C732DD28475}"/>
                  </a:ext>
                </a:extLst>
              </p:cNvPr>
              <p:cNvPicPr>
                <a:picLocks noChangeAspect="1"/>
              </p:cNvPicPr>
              <p:nvPr/>
            </p:nvPicPr>
            <p:blipFill rotWithShape="1">
              <a:blip r:embed="rId11">
                <a:extLst>
                  <a:ext uri="{28A0092B-C50C-407E-A947-70E740481C1C}">
                    <a14:useLocalDpi xmlns:a14="http://schemas.microsoft.com/office/drawing/2010/main" val="0"/>
                  </a:ext>
                </a:extLst>
              </a:blip>
              <a:srcRect t="4892" b="19375"/>
              <a:stretch/>
            </p:blipFill>
            <p:spPr>
              <a:xfrm>
                <a:off x="2059201" y="2126499"/>
                <a:ext cx="1097280" cy="830996"/>
              </a:xfrm>
              <a:prstGeom prst="rect">
                <a:avLst/>
              </a:prstGeom>
            </p:spPr>
          </p:pic>
          <p:sp>
            <p:nvSpPr>
              <p:cNvPr id="8192" name="Textfeld 8191">
                <a:extLst>
                  <a:ext uri="{FF2B5EF4-FFF2-40B4-BE49-F238E27FC236}">
                    <a16:creationId xmlns:a16="http://schemas.microsoft.com/office/drawing/2014/main" id="{D59104C4-2BDB-5CB1-9F67-7A76CE04E207}"/>
                  </a:ext>
                </a:extLst>
              </p:cNvPr>
              <p:cNvSpPr txBox="1"/>
              <p:nvPr/>
            </p:nvSpPr>
            <p:spPr>
              <a:xfrm>
                <a:off x="3287121" y="2885670"/>
                <a:ext cx="1479892" cy="276999"/>
              </a:xfrm>
              <a:prstGeom prst="rect">
                <a:avLst/>
              </a:prstGeom>
              <a:noFill/>
            </p:spPr>
            <p:txBody>
              <a:bodyPr wrap="none" rtlCol="0">
                <a:spAutoFit/>
              </a:bodyPr>
              <a:lstStyle/>
              <a:p>
                <a:r>
                  <a:rPr lang="de-DE" sz="1200" dirty="0"/>
                  <a:t>Übertragungs-Netz</a:t>
                </a:r>
              </a:p>
            </p:txBody>
          </p:sp>
          <p:sp>
            <p:nvSpPr>
              <p:cNvPr id="8200" name="Textfeld 8199">
                <a:extLst>
                  <a:ext uri="{FF2B5EF4-FFF2-40B4-BE49-F238E27FC236}">
                    <a16:creationId xmlns:a16="http://schemas.microsoft.com/office/drawing/2014/main" id="{2830D965-CC3F-97B1-7EEC-7AE7AB34D9AE}"/>
                  </a:ext>
                </a:extLst>
              </p:cNvPr>
              <p:cNvSpPr txBox="1"/>
              <p:nvPr/>
            </p:nvSpPr>
            <p:spPr>
              <a:xfrm>
                <a:off x="2971030" y="2521469"/>
                <a:ext cx="1440266" cy="276999"/>
              </a:xfrm>
              <a:prstGeom prst="rect">
                <a:avLst/>
              </a:prstGeom>
              <a:noFill/>
            </p:spPr>
            <p:txBody>
              <a:bodyPr wrap="none" rtlCol="0">
                <a:spAutoFit/>
              </a:bodyPr>
              <a:lstStyle/>
              <a:p>
                <a:r>
                  <a:rPr lang="de-DE" sz="1200" dirty="0" err="1"/>
                  <a:t>GuD</a:t>
                </a:r>
                <a:r>
                  <a:rPr lang="de-DE" sz="1200" dirty="0"/>
                  <a:t>-/W-/PSP-KW</a:t>
                </a:r>
              </a:p>
            </p:txBody>
          </p:sp>
          <p:cxnSp>
            <p:nvCxnSpPr>
              <p:cNvPr id="8212" name="Gerader Verbinder 8211">
                <a:extLst>
                  <a:ext uri="{FF2B5EF4-FFF2-40B4-BE49-F238E27FC236}">
                    <a16:creationId xmlns:a16="http://schemas.microsoft.com/office/drawing/2014/main" id="{C1DD1FD2-27D8-E2AA-C700-405CC976837A}"/>
                  </a:ext>
                </a:extLst>
              </p:cNvPr>
              <p:cNvCxnSpPr/>
              <p:nvPr/>
            </p:nvCxnSpPr>
            <p:spPr bwMode="auto">
              <a:xfrm>
                <a:off x="2793976" y="2862116"/>
                <a:ext cx="0" cy="1705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mit Pfeil 4">
                <a:extLst>
                  <a:ext uri="{FF2B5EF4-FFF2-40B4-BE49-F238E27FC236}">
                    <a16:creationId xmlns:a16="http://schemas.microsoft.com/office/drawing/2014/main" id="{80A0FF0A-E050-610F-C0F2-7568B751321C}"/>
                  </a:ext>
                </a:extLst>
              </p:cNvPr>
              <p:cNvCxnSpPr/>
              <p:nvPr/>
            </p:nvCxnSpPr>
            <p:spPr bwMode="auto">
              <a:xfrm>
                <a:off x="1632539" y="2660650"/>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extfeld 66">
                <a:extLst>
                  <a:ext uri="{FF2B5EF4-FFF2-40B4-BE49-F238E27FC236}">
                    <a16:creationId xmlns:a16="http://schemas.microsoft.com/office/drawing/2014/main" id="{AA4E27F7-77F2-2277-CBF0-E6B06482593E}"/>
                  </a:ext>
                </a:extLst>
              </p:cNvPr>
              <p:cNvSpPr txBox="1"/>
              <p:nvPr/>
            </p:nvSpPr>
            <p:spPr>
              <a:xfrm>
                <a:off x="1598930" y="2103941"/>
                <a:ext cx="3233578" cy="276999"/>
              </a:xfrm>
              <a:prstGeom prst="rect">
                <a:avLst/>
              </a:prstGeom>
              <a:noFill/>
            </p:spPr>
            <p:txBody>
              <a:bodyPr wrap="none" rtlCol="0">
                <a:spAutoFit/>
              </a:bodyPr>
              <a:lstStyle/>
              <a:p>
                <a:r>
                  <a:rPr lang="de-DE" sz="1200" dirty="0"/>
                  <a:t>Zukunft: EU-weites Overlay-Netzwerk (HGÜ)</a:t>
                </a:r>
              </a:p>
            </p:txBody>
          </p:sp>
        </p:grpSp>
        <p:sp>
          <p:nvSpPr>
            <p:cNvPr id="85" name="Textfeld 84">
              <a:extLst>
                <a:ext uri="{FF2B5EF4-FFF2-40B4-BE49-F238E27FC236}">
                  <a16:creationId xmlns:a16="http://schemas.microsoft.com/office/drawing/2014/main" id="{9B177057-373B-B4F5-393A-F810F0EF5D00}"/>
                </a:ext>
              </a:extLst>
            </p:cNvPr>
            <p:cNvSpPr txBox="1"/>
            <p:nvPr/>
          </p:nvSpPr>
          <p:spPr>
            <a:xfrm>
              <a:off x="154446" y="1765699"/>
              <a:ext cx="1782860" cy="307777"/>
            </a:xfrm>
            <a:prstGeom prst="rect">
              <a:avLst/>
            </a:prstGeom>
            <a:noFill/>
          </p:spPr>
          <p:txBody>
            <a:bodyPr wrap="none" rtlCol="0">
              <a:spAutoFit/>
            </a:bodyPr>
            <a:lstStyle/>
            <a:p>
              <a:r>
                <a:rPr lang="de-DE" sz="1400" b="1" dirty="0"/>
                <a:t>Spannungsebenen</a:t>
              </a:r>
            </a:p>
          </p:txBody>
        </p:sp>
      </p:grpSp>
      <p:sp>
        <p:nvSpPr>
          <p:cNvPr id="3" name="Textfeld 2">
            <a:extLst>
              <a:ext uri="{FF2B5EF4-FFF2-40B4-BE49-F238E27FC236}">
                <a16:creationId xmlns:a16="http://schemas.microsoft.com/office/drawing/2014/main" id="{07E53590-6EDF-5F26-FA24-1CB4EFDD8007}"/>
              </a:ext>
            </a:extLst>
          </p:cNvPr>
          <p:cNvSpPr txBox="1"/>
          <p:nvPr/>
        </p:nvSpPr>
        <p:spPr>
          <a:xfrm>
            <a:off x="2475710" y="5239979"/>
            <a:ext cx="1346934" cy="1138773"/>
          </a:xfrm>
          <a:prstGeom prst="rect">
            <a:avLst/>
          </a:prstGeom>
          <a:noFill/>
        </p:spPr>
        <p:txBody>
          <a:bodyPr wrap="square" rtlCol="0">
            <a:spAutoFit/>
          </a:bodyPr>
          <a:lstStyle/>
          <a:p>
            <a:r>
              <a:rPr lang="de-DE" sz="1400" dirty="0">
                <a:solidFill>
                  <a:srgbClr val="FF0000"/>
                </a:solidFill>
              </a:rPr>
              <a:t>E: ca. 70% </a:t>
            </a:r>
            <a:r>
              <a:rPr lang="de-DE" sz="1000" dirty="0">
                <a:solidFill>
                  <a:srgbClr val="FF0000"/>
                </a:solidFill>
              </a:rPr>
              <a:t>*)</a:t>
            </a:r>
          </a:p>
          <a:p>
            <a:endParaRPr lang="de-DE" sz="1000" dirty="0">
              <a:solidFill>
                <a:srgbClr val="FF0000"/>
              </a:solidFill>
            </a:endParaRPr>
          </a:p>
          <a:p>
            <a:endParaRPr lang="de-DE" sz="1000" dirty="0">
              <a:solidFill>
                <a:srgbClr val="FF0000"/>
              </a:solidFill>
            </a:endParaRPr>
          </a:p>
          <a:p>
            <a:endParaRPr lang="de-DE" sz="1400" dirty="0">
              <a:solidFill>
                <a:srgbClr val="FF0000"/>
              </a:solidFill>
            </a:endParaRPr>
          </a:p>
          <a:p>
            <a:endParaRPr lang="de-DE" sz="1000" dirty="0">
              <a:solidFill>
                <a:srgbClr val="FF0000"/>
              </a:solidFill>
            </a:endParaRPr>
          </a:p>
          <a:p>
            <a:r>
              <a:rPr lang="de-DE" sz="1000" dirty="0">
                <a:solidFill>
                  <a:srgbClr val="FF0000"/>
                </a:solidFill>
              </a:rPr>
              <a:t>*) E: Energie</a:t>
            </a:r>
          </a:p>
        </p:txBody>
      </p:sp>
      <p:sp>
        <p:nvSpPr>
          <p:cNvPr id="18" name="Textfeld 17">
            <a:extLst>
              <a:ext uri="{FF2B5EF4-FFF2-40B4-BE49-F238E27FC236}">
                <a16:creationId xmlns:a16="http://schemas.microsoft.com/office/drawing/2014/main" id="{02DE4E4A-77A7-123D-D464-BDB13D91D0E3}"/>
              </a:ext>
            </a:extLst>
          </p:cNvPr>
          <p:cNvSpPr txBox="1"/>
          <p:nvPr/>
        </p:nvSpPr>
        <p:spPr>
          <a:xfrm>
            <a:off x="4257399" y="2704967"/>
            <a:ext cx="1093601" cy="307777"/>
          </a:xfrm>
          <a:prstGeom prst="rect">
            <a:avLst/>
          </a:prstGeom>
          <a:noFill/>
        </p:spPr>
        <p:txBody>
          <a:bodyPr wrap="square" rtlCol="0">
            <a:spAutoFit/>
          </a:bodyPr>
          <a:lstStyle/>
          <a:p>
            <a:pPr algn="r"/>
            <a:r>
              <a:rPr lang="de-DE" sz="1400" dirty="0">
                <a:solidFill>
                  <a:srgbClr val="FF0000"/>
                </a:solidFill>
              </a:rPr>
              <a:t>E: ca. 10%</a:t>
            </a:r>
          </a:p>
        </p:txBody>
      </p:sp>
      <p:grpSp>
        <p:nvGrpSpPr>
          <p:cNvPr id="90" name="Gruppieren 89">
            <a:extLst>
              <a:ext uri="{FF2B5EF4-FFF2-40B4-BE49-F238E27FC236}">
                <a16:creationId xmlns:a16="http://schemas.microsoft.com/office/drawing/2014/main" id="{0FB91974-AA99-4AD7-2ECC-76F8A99C4ADE}"/>
              </a:ext>
            </a:extLst>
          </p:cNvPr>
          <p:cNvGrpSpPr/>
          <p:nvPr/>
        </p:nvGrpSpPr>
        <p:grpSpPr>
          <a:xfrm>
            <a:off x="4586621" y="3098078"/>
            <a:ext cx="3533057" cy="3184971"/>
            <a:chOff x="4586621" y="3098078"/>
            <a:chExt cx="3533057" cy="3184971"/>
          </a:xfrm>
        </p:grpSpPr>
        <p:sp>
          <p:nvSpPr>
            <p:cNvPr id="88" name="Geschweifte Klammer rechts 87">
              <a:extLst>
                <a:ext uri="{FF2B5EF4-FFF2-40B4-BE49-F238E27FC236}">
                  <a16:creationId xmlns:a16="http://schemas.microsoft.com/office/drawing/2014/main" id="{15C7F625-EBF7-C36D-EC48-B131DEEC399F}"/>
                </a:ext>
              </a:extLst>
            </p:cNvPr>
            <p:cNvSpPr/>
            <p:nvPr/>
          </p:nvSpPr>
          <p:spPr bwMode="auto">
            <a:xfrm>
              <a:off x="4586621" y="3098078"/>
              <a:ext cx="668310" cy="3184971"/>
            </a:xfrm>
            <a:prstGeom prst="rightBrace">
              <a:avLst>
                <a:gd name="adj1" fmla="val 15934"/>
                <a:gd name="adj2" fmla="val 92490"/>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9" name="Textfeld 88">
              <a:extLst>
                <a:ext uri="{FF2B5EF4-FFF2-40B4-BE49-F238E27FC236}">
                  <a16:creationId xmlns:a16="http://schemas.microsoft.com/office/drawing/2014/main" id="{D8A0B249-B15D-1951-33F3-6C4859B66438}"/>
                </a:ext>
              </a:extLst>
            </p:cNvPr>
            <p:cNvSpPr txBox="1"/>
            <p:nvPr/>
          </p:nvSpPr>
          <p:spPr>
            <a:xfrm>
              <a:off x="5323720" y="5876190"/>
              <a:ext cx="2795958" cy="307777"/>
            </a:xfrm>
            <a:prstGeom prst="rect">
              <a:avLst/>
            </a:prstGeom>
            <a:noFill/>
            <a:ln>
              <a:noFill/>
            </a:ln>
          </p:spPr>
          <p:txBody>
            <a:bodyPr wrap="none" rtlCol="0">
              <a:spAutoFit/>
            </a:bodyPr>
            <a:lstStyle/>
            <a:p>
              <a:r>
                <a:rPr lang="de-DE" sz="1400" b="1" dirty="0"/>
                <a:t>möglichst inselfähig ausbauen</a:t>
              </a:r>
            </a:p>
          </p:txBody>
        </p:sp>
      </p:grpSp>
      <p:grpSp>
        <p:nvGrpSpPr>
          <p:cNvPr id="91" name="Gruppieren 90">
            <a:extLst>
              <a:ext uri="{FF2B5EF4-FFF2-40B4-BE49-F238E27FC236}">
                <a16:creationId xmlns:a16="http://schemas.microsoft.com/office/drawing/2014/main" id="{E6391ECF-9C59-ABE8-EA58-78AFC864097C}"/>
              </a:ext>
            </a:extLst>
          </p:cNvPr>
          <p:cNvGrpSpPr/>
          <p:nvPr/>
        </p:nvGrpSpPr>
        <p:grpSpPr>
          <a:xfrm>
            <a:off x="3800693" y="3410032"/>
            <a:ext cx="1572784" cy="1582386"/>
            <a:chOff x="3800693" y="3410032"/>
            <a:chExt cx="1572784" cy="1582386"/>
          </a:xfrm>
        </p:grpSpPr>
        <p:sp>
          <p:nvSpPr>
            <p:cNvPr id="29" name="Geschweifte Klammer rechts 28">
              <a:extLst>
                <a:ext uri="{FF2B5EF4-FFF2-40B4-BE49-F238E27FC236}">
                  <a16:creationId xmlns:a16="http://schemas.microsoft.com/office/drawing/2014/main" id="{55D51A77-9632-35B1-7D98-6985801A68E1}"/>
                </a:ext>
              </a:extLst>
            </p:cNvPr>
            <p:cNvSpPr/>
            <p:nvPr/>
          </p:nvSpPr>
          <p:spPr bwMode="auto">
            <a:xfrm>
              <a:off x="3800693" y="3410032"/>
              <a:ext cx="589195" cy="1582386"/>
            </a:xfrm>
            <a:prstGeom prst="rightBrace">
              <a:avLst>
                <a:gd name="adj1" fmla="val 8333"/>
                <a:gd name="adj2" fmla="val 17711"/>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EFA2811B-4441-6271-051B-7E8214FB0DF3}"/>
                </a:ext>
              </a:extLst>
            </p:cNvPr>
            <p:cNvSpPr txBox="1"/>
            <p:nvPr/>
          </p:nvSpPr>
          <p:spPr>
            <a:xfrm>
              <a:off x="4295687" y="3506117"/>
              <a:ext cx="1077790" cy="307777"/>
            </a:xfrm>
            <a:prstGeom prst="rect">
              <a:avLst/>
            </a:prstGeom>
            <a:solidFill>
              <a:schemeClr val="bg1"/>
            </a:solidFill>
          </p:spPr>
          <p:txBody>
            <a:bodyPr wrap="square" rtlCol="0">
              <a:spAutoFit/>
            </a:bodyPr>
            <a:lstStyle/>
            <a:p>
              <a:r>
                <a:rPr lang="de-DE" sz="1400" dirty="0">
                  <a:solidFill>
                    <a:srgbClr val="FF0000"/>
                  </a:solidFill>
                </a:rPr>
                <a:t>E: ca. 20%</a:t>
              </a:r>
            </a:p>
          </p:txBody>
        </p:sp>
      </p:grpSp>
      <p:sp>
        <p:nvSpPr>
          <p:cNvPr id="93" name="Text Box 5">
            <a:extLst>
              <a:ext uri="{FF2B5EF4-FFF2-40B4-BE49-F238E27FC236}">
                <a16:creationId xmlns:a16="http://schemas.microsoft.com/office/drawing/2014/main" id="{27F96F2D-07CF-2615-A731-FF4D13654F30}"/>
              </a:ext>
            </a:extLst>
          </p:cNvPr>
          <p:cNvSpPr txBox="1">
            <a:spLocks noChangeArrowheads="1"/>
          </p:cNvSpPr>
          <p:nvPr/>
        </p:nvSpPr>
        <p:spPr bwMode="auto">
          <a:xfrm>
            <a:off x="6824741" y="6148022"/>
            <a:ext cx="29931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24) Quellenliste, VDE FNN, ISE e.V.</a:t>
            </a:r>
            <a:endParaRPr lang="en-US" altLang="de-DE" sz="1200" dirty="0"/>
          </a:p>
        </p:txBody>
      </p:sp>
      <p:sp>
        <p:nvSpPr>
          <p:cNvPr id="7" name="Textfeld 6">
            <a:extLst>
              <a:ext uri="{FF2B5EF4-FFF2-40B4-BE49-F238E27FC236}">
                <a16:creationId xmlns:a16="http://schemas.microsoft.com/office/drawing/2014/main" id="{88E1FB6E-13C8-7D62-C683-42D0BAE4C385}"/>
              </a:ext>
            </a:extLst>
          </p:cNvPr>
          <p:cNvSpPr txBox="1"/>
          <p:nvPr/>
        </p:nvSpPr>
        <p:spPr>
          <a:xfrm>
            <a:off x="-29416" y="3351874"/>
            <a:ext cx="1301732" cy="307777"/>
          </a:xfrm>
          <a:prstGeom prst="rect">
            <a:avLst/>
          </a:prstGeom>
          <a:noFill/>
        </p:spPr>
        <p:txBody>
          <a:bodyPr wrap="square" rtlCol="0">
            <a:spAutoFit/>
          </a:bodyPr>
          <a:lstStyle/>
          <a:p>
            <a:pPr algn="r"/>
            <a:r>
              <a:rPr lang="de-DE" sz="1400" dirty="0">
                <a:solidFill>
                  <a:srgbClr val="FF0000"/>
                </a:solidFill>
              </a:rPr>
              <a:t>&gt; 100.000 km</a:t>
            </a:r>
          </a:p>
        </p:txBody>
      </p:sp>
      <p:grpSp>
        <p:nvGrpSpPr>
          <p:cNvPr id="8195" name="Gruppieren 8194">
            <a:extLst>
              <a:ext uri="{FF2B5EF4-FFF2-40B4-BE49-F238E27FC236}">
                <a16:creationId xmlns:a16="http://schemas.microsoft.com/office/drawing/2014/main" id="{D3DFAB5A-1706-9E22-B979-80D7DCCEBBCA}"/>
              </a:ext>
            </a:extLst>
          </p:cNvPr>
          <p:cNvGrpSpPr/>
          <p:nvPr/>
        </p:nvGrpSpPr>
        <p:grpSpPr>
          <a:xfrm>
            <a:off x="-135291" y="4019204"/>
            <a:ext cx="1539363" cy="2207761"/>
            <a:chOff x="-175931" y="4019204"/>
            <a:chExt cx="1539363" cy="2207761"/>
          </a:xfrm>
        </p:grpSpPr>
        <p:sp>
          <p:nvSpPr>
            <p:cNvPr id="87" name="Geschweifte Klammer rechts 86">
              <a:extLst>
                <a:ext uri="{FF2B5EF4-FFF2-40B4-BE49-F238E27FC236}">
                  <a16:creationId xmlns:a16="http://schemas.microsoft.com/office/drawing/2014/main" id="{2AA4C5C8-EB36-5A1A-72AA-32C7CB6B4E36}"/>
                </a:ext>
              </a:extLst>
            </p:cNvPr>
            <p:cNvSpPr/>
            <p:nvPr/>
          </p:nvSpPr>
          <p:spPr bwMode="auto">
            <a:xfrm flipH="1">
              <a:off x="1057474" y="4019204"/>
              <a:ext cx="305958" cy="2207761"/>
            </a:xfrm>
            <a:prstGeom prst="rightBrace">
              <a:avLst>
                <a:gd name="adj1" fmla="val 8333"/>
                <a:gd name="adj2" fmla="val 32099"/>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5" name="Textfeld 94">
              <a:extLst>
                <a:ext uri="{FF2B5EF4-FFF2-40B4-BE49-F238E27FC236}">
                  <a16:creationId xmlns:a16="http://schemas.microsoft.com/office/drawing/2014/main" id="{70651724-30E0-FBA6-C0BB-1785F707D4AD}"/>
                </a:ext>
              </a:extLst>
            </p:cNvPr>
            <p:cNvSpPr txBox="1"/>
            <p:nvPr/>
          </p:nvSpPr>
          <p:spPr>
            <a:xfrm>
              <a:off x="-175931" y="4566421"/>
              <a:ext cx="1301731" cy="307777"/>
            </a:xfrm>
            <a:prstGeom prst="rect">
              <a:avLst/>
            </a:prstGeom>
            <a:noFill/>
          </p:spPr>
          <p:txBody>
            <a:bodyPr wrap="square" rtlCol="0">
              <a:spAutoFit/>
            </a:bodyPr>
            <a:lstStyle/>
            <a:p>
              <a:pPr algn="r"/>
              <a:r>
                <a:rPr lang="de-DE" sz="1400" dirty="0">
                  <a:solidFill>
                    <a:srgbClr val="FF0000"/>
                  </a:solidFill>
                </a:rPr>
                <a:t>&gt; 1,7 </a:t>
              </a:r>
              <a:r>
                <a:rPr lang="de-DE" sz="1400" dirty="0" err="1">
                  <a:solidFill>
                    <a:srgbClr val="FF0000"/>
                  </a:solidFill>
                </a:rPr>
                <a:t>Mio</a:t>
              </a:r>
              <a:r>
                <a:rPr lang="de-DE" sz="1400" dirty="0">
                  <a:solidFill>
                    <a:srgbClr val="FF0000"/>
                  </a:solidFill>
                </a:rPr>
                <a:t> km</a:t>
              </a:r>
            </a:p>
          </p:txBody>
        </p:sp>
      </p:grpSp>
      <p:grpSp>
        <p:nvGrpSpPr>
          <p:cNvPr id="8198" name="Gruppieren 8197">
            <a:extLst>
              <a:ext uri="{FF2B5EF4-FFF2-40B4-BE49-F238E27FC236}">
                <a16:creationId xmlns:a16="http://schemas.microsoft.com/office/drawing/2014/main" id="{5430EAFB-A7E3-8142-FBF4-3B36C8B435FA}"/>
              </a:ext>
            </a:extLst>
          </p:cNvPr>
          <p:cNvGrpSpPr/>
          <p:nvPr/>
        </p:nvGrpSpPr>
        <p:grpSpPr>
          <a:xfrm>
            <a:off x="5053018" y="3818501"/>
            <a:ext cx="4788533" cy="2062103"/>
            <a:chOff x="5053018" y="3818501"/>
            <a:chExt cx="4788533" cy="2062103"/>
          </a:xfrm>
        </p:grpSpPr>
        <p:grpSp>
          <p:nvGrpSpPr>
            <p:cNvPr id="8213" name="Gruppieren 8212">
              <a:extLst>
                <a:ext uri="{FF2B5EF4-FFF2-40B4-BE49-F238E27FC236}">
                  <a16:creationId xmlns:a16="http://schemas.microsoft.com/office/drawing/2014/main" id="{1292035B-FAC5-9B67-E865-E50250B90EEC}"/>
                </a:ext>
              </a:extLst>
            </p:cNvPr>
            <p:cNvGrpSpPr/>
            <p:nvPr/>
          </p:nvGrpSpPr>
          <p:grpSpPr>
            <a:xfrm>
              <a:off x="5053018" y="3818501"/>
              <a:ext cx="4788533" cy="2062103"/>
              <a:chOff x="5053018" y="3818501"/>
              <a:chExt cx="4788533" cy="2062103"/>
            </a:xfrm>
          </p:grpSpPr>
          <p:sp>
            <p:nvSpPr>
              <p:cNvPr id="8204" name="Rechteck 8203">
                <a:extLst>
                  <a:ext uri="{FF2B5EF4-FFF2-40B4-BE49-F238E27FC236}">
                    <a16:creationId xmlns:a16="http://schemas.microsoft.com/office/drawing/2014/main" id="{18BFE19B-3E46-1DEC-9BEA-02214009F5B0}"/>
                  </a:ext>
                </a:extLst>
              </p:cNvPr>
              <p:cNvSpPr/>
              <p:nvPr/>
            </p:nvSpPr>
            <p:spPr bwMode="auto">
              <a:xfrm>
                <a:off x="5053018" y="3841235"/>
                <a:ext cx="4788533" cy="2008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43" name="Textfeld 8242">
                <a:extLst>
                  <a:ext uri="{FF2B5EF4-FFF2-40B4-BE49-F238E27FC236}">
                    <a16:creationId xmlns:a16="http://schemas.microsoft.com/office/drawing/2014/main" id="{2ADD255F-8414-A94E-B57E-0F7CCBE4B68E}"/>
                  </a:ext>
                </a:extLst>
              </p:cNvPr>
              <p:cNvSpPr txBox="1"/>
              <p:nvPr/>
            </p:nvSpPr>
            <p:spPr>
              <a:xfrm>
                <a:off x="5516420" y="3818501"/>
                <a:ext cx="4301448" cy="2062103"/>
              </a:xfrm>
              <a:prstGeom prst="rect">
                <a:avLst/>
              </a:prstGeom>
              <a:noFill/>
            </p:spPr>
            <p:txBody>
              <a:bodyPr wrap="square" rtlCol="0">
                <a:spAutoFit/>
              </a:bodyPr>
              <a:lstStyle/>
              <a:p>
                <a:r>
                  <a:rPr lang="de-DE" sz="1600" dirty="0">
                    <a:solidFill>
                      <a:srgbClr val="3333FF"/>
                    </a:solidFill>
                  </a:rPr>
                  <a:t>Auf allen Spannungsebenen ist zu </a:t>
                </a:r>
                <a:r>
                  <a:rPr lang="de-DE" sz="1600" b="1" dirty="0">
                    <a:solidFill>
                      <a:srgbClr val="3333FF"/>
                    </a:solidFill>
                  </a:rPr>
                  <a:t>überprüfen, ob die vorhandene Überragungsleistung </a:t>
                </a:r>
                <a:r>
                  <a:rPr lang="de-DE" sz="1600" dirty="0">
                    <a:solidFill>
                      <a:srgbClr val="3333FF"/>
                    </a:solidFill>
                  </a:rPr>
                  <a:t>(Leiterquerschnitte und Trafogröße) </a:t>
                </a:r>
                <a:r>
                  <a:rPr lang="de-DE" sz="1600" b="1" dirty="0">
                    <a:solidFill>
                      <a:srgbClr val="3333FF"/>
                    </a:solidFill>
                  </a:rPr>
                  <a:t>ausreicht</a:t>
                </a:r>
                <a:r>
                  <a:rPr lang="de-DE" sz="1600" dirty="0">
                    <a:solidFill>
                      <a:srgbClr val="3333FF"/>
                    </a:solidFill>
                  </a:rPr>
                  <a:t>.</a:t>
                </a:r>
                <a:br>
                  <a:rPr lang="de-DE" sz="1600" dirty="0">
                    <a:solidFill>
                      <a:srgbClr val="3333FF"/>
                    </a:solidFill>
                  </a:rPr>
                </a:br>
                <a:r>
                  <a:rPr lang="de-DE" sz="1600" dirty="0">
                    <a:solidFill>
                      <a:srgbClr val="3333FF"/>
                    </a:solidFill>
                  </a:rPr>
                  <a:t>Bei Bedarf müssen die Netze rechtzeitig ertüchtigt bzw. ausgebaut  werden!</a:t>
                </a:r>
                <a:br>
                  <a:rPr lang="de-DE" sz="1600" dirty="0">
                    <a:solidFill>
                      <a:srgbClr val="3333FF"/>
                    </a:solidFill>
                  </a:rPr>
                </a:br>
                <a:r>
                  <a:rPr lang="de-DE" sz="1600" dirty="0">
                    <a:solidFill>
                      <a:srgbClr val="3333FF"/>
                    </a:solidFill>
                    <a:sym typeface="Wingdings" panose="05000000000000000000" pitchFamily="2" charset="2"/>
                  </a:rPr>
                  <a:t> </a:t>
                </a:r>
                <a:r>
                  <a:rPr lang="de-DE" sz="1600" b="1" dirty="0">
                    <a:solidFill>
                      <a:srgbClr val="3333FF"/>
                    </a:solidFill>
                    <a:sym typeface="Wingdings" panose="05000000000000000000" pitchFamily="2" charset="2"/>
                  </a:rPr>
                  <a:t>Netzentwicklungsplan, Klima</a:t>
                </a:r>
                <a:br>
                  <a:rPr lang="de-DE" sz="1600" b="1" dirty="0">
                    <a:solidFill>
                      <a:srgbClr val="3333FF"/>
                    </a:solidFill>
                    <a:sym typeface="Wingdings" panose="05000000000000000000" pitchFamily="2" charset="2"/>
                  </a:rPr>
                </a:br>
                <a:r>
                  <a:rPr lang="de-DE" sz="1600" b="1" dirty="0">
                    <a:solidFill>
                      <a:srgbClr val="3333FF"/>
                    </a:solidFill>
                    <a:sym typeface="Wingdings" panose="05000000000000000000" pitchFamily="2" charset="2"/>
                  </a:rPr>
                  <a:t>    - neutralitätsnetz </a:t>
                </a:r>
                <a:r>
                  <a:rPr lang="de-DE" sz="1600" dirty="0">
                    <a:solidFill>
                      <a:srgbClr val="3333FF"/>
                    </a:solidFill>
                    <a:sym typeface="Wingdings" panose="05000000000000000000" pitchFamily="2" charset="2"/>
                  </a:rPr>
                  <a:t>(VDE, FNN-Roadmap)</a:t>
                </a:r>
                <a:endParaRPr lang="de-DE" sz="1600" dirty="0">
                  <a:solidFill>
                    <a:srgbClr val="3333FF"/>
                  </a:solidFill>
                </a:endParaRPr>
              </a:p>
            </p:txBody>
          </p:sp>
          <p:pic>
            <p:nvPicPr>
              <p:cNvPr id="8207" name="Grafik 8206" descr="Ein Bild, das Text, Schild, Vektorgrafiken enthält.&#10;&#10;Automatisch generierte Beschreibung">
                <a:extLst>
                  <a:ext uri="{FF2B5EF4-FFF2-40B4-BE49-F238E27FC236}">
                    <a16:creationId xmlns:a16="http://schemas.microsoft.com/office/drawing/2014/main" id="{A4ADB518-9BDA-9D54-85A5-4DDA707504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7215" y="4041171"/>
                <a:ext cx="453009" cy="1635452"/>
              </a:xfrm>
              <a:prstGeom prst="rect">
                <a:avLst/>
              </a:prstGeom>
            </p:spPr>
          </p:pic>
        </p:grpSp>
        <p:sp>
          <p:nvSpPr>
            <p:cNvPr id="8196" name="Text Box 5">
              <a:extLst>
                <a:ext uri="{FF2B5EF4-FFF2-40B4-BE49-F238E27FC236}">
                  <a16:creationId xmlns:a16="http://schemas.microsoft.com/office/drawing/2014/main" id="{DFA7F364-176E-05C0-AD19-4848E3B08336}"/>
                </a:ext>
              </a:extLst>
            </p:cNvPr>
            <p:cNvSpPr txBox="1">
              <a:spLocks noChangeArrowheads="1"/>
            </p:cNvSpPr>
            <p:nvPr/>
          </p:nvSpPr>
          <p:spPr bwMode="auto">
            <a:xfrm>
              <a:off x="9343490" y="3956612"/>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24)</a:t>
              </a:r>
              <a:endParaRPr lang="en-US" altLang="de-DE" sz="1200" dirty="0"/>
            </a:p>
          </p:txBody>
        </p:sp>
      </p:grpSp>
      <p:sp>
        <p:nvSpPr>
          <p:cNvPr id="92" name="Rechteck 91">
            <a:extLst>
              <a:ext uri="{FF2B5EF4-FFF2-40B4-BE49-F238E27FC236}">
                <a16:creationId xmlns:a16="http://schemas.microsoft.com/office/drawing/2014/main" id="{E03CD9AA-9A5C-4835-BD89-95FACFB6E58E}"/>
              </a:ext>
            </a:extLst>
          </p:cNvPr>
          <p:cNvSpPr/>
          <p:nvPr/>
        </p:nvSpPr>
        <p:spPr>
          <a:xfrm>
            <a:off x="1" y="6281090"/>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Der Netzentwicklungsplan muss bei den Netzbetreibern im Fokus stehen!</a:t>
            </a:r>
            <a:endParaRPr lang="de-DE" sz="1800" b="1" dirty="0">
              <a:solidFill>
                <a:srgbClr val="00B05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346450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1000" fill="hold"/>
                                        <p:tgtEl>
                                          <p:spTgt spid="86"/>
                                        </p:tgtEl>
                                        <p:attrNameLst>
                                          <p:attrName>ppt_x</p:attrName>
                                        </p:attrNameLst>
                                      </p:cBhvr>
                                      <p:tavLst>
                                        <p:tav tm="0">
                                          <p:val>
                                            <p:strVal val="1+#ppt_w/2"/>
                                          </p:val>
                                        </p:tav>
                                        <p:tav tm="100000">
                                          <p:val>
                                            <p:strVal val="#ppt_x"/>
                                          </p:val>
                                        </p:tav>
                                      </p:tavLst>
                                    </p:anim>
                                    <p:anim calcmode="lin" valueType="num">
                                      <p:cBhvr additive="base">
                                        <p:cTn id="8"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additive="base">
                                        <p:cTn id="13" dur="1000" fill="hold"/>
                                        <p:tgtEl>
                                          <p:spTgt spid="80"/>
                                        </p:tgtEl>
                                        <p:attrNameLst>
                                          <p:attrName>ppt_x</p:attrName>
                                        </p:attrNameLst>
                                      </p:cBhvr>
                                      <p:tavLst>
                                        <p:tav tm="0">
                                          <p:val>
                                            <p:strVal val="#ppt_x"/>
                                          </p:val>
                                        </p:tav>
                                        <p:tav tm="100000">
                                          <p:val>
                                            <p:strVal val="#ppt_x"/>
                                          </p:val>
                                        </p:tav>
                                      </p:tavLst>
                                    </p:anim>
                                    <p:anim calcmode="lin" valueType="num">
                                      <p:cBhvr additive="base">
                                        <p:cTn id="14" dur="10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1000" fill="hold"/>
                                        <p:tgtEl>
                                          <p:spTgt spid="82"/>
                                        </p:tgtEl>
                                        <p:attrNameLst>
                                          <p:attrName>ppt_x</p:attrName>
                                        </p:attrNameLst>
                                      </p:cBhvr>
                                      <p:tavLst>
                                        <p:tav tm="0">
                                          <p:val>
                                            <p:strVal val="#ppt_x"/>
                                          </p:val>
                                        </p:tav>
                                        <p:tav tm="100000">
                                          <p:val>
                                            <p:strVal val="#ppt_x"/>
                                          </p:val>
                                        </p:tav>
                                      </p:tavLst>
                                    </p:anim>
                                    <p:anim calcmode="lin" valueType="num">
                                      <p:cBhvr additive="base">
                                        <p:cTn id="20"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1000" fill="hold"/>
                                        <p:tgtEl>
                                          <p:spTgt spid="83"/>
                                        </p:tgtEl>
                                        <p:attrNameLst>
                                          <p:attrName>ppt_x</p:attrName>
                                        </p:attrNameLst>
                                      </p:cBhvr>
                                      <p:tavLst>
                                        <p:tav tm="0">
                                          <p:val>
                                            <p:strVal val="#ppt_x"/>
                                          </p:val>
                                        </p:tav>
                                        <p:tav tm="100000">
                                          <p:val>
                                            <p:strVal val="#ppt_x"/>
                                          </p:val>
                                        </p:tav>
                                      </p:tavLst>
                                    </p:anim>
                                    <p:anim calcmode="lin" valueType="num">
                                      <p:cBhvr additive="base">
                                        <p:cTn id="26"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1000" fill="hold"/>
                                        <p:tgtEl>
                                          <p:spTgt spid="90"/>
                                        </p:tgtEl>
                                        <p:attrNameLst>
                                          <p:attrName>ppt_x</p:attrName>
                                        </p:attrNameLst>
                                      </p:cBhvr>
                                      <p:tavLst>
                                        <p:tav tm="0">
                                          <p:val>
                                            <p:strVal val="1+#ppt_w/2"/>
                                          </p:val>
                                        </p:tav>
                                        <p:tav tm="100000">
                                          <p:val>
                                            <p:strVal val="#ppt_x"/>
                                          </p:val>
                                        </p:tav>
                                      </p:tavLst>
                                    </p:anim>
                                    <p:anim calcmode="lin" valueType="num">
                                      <p:cBhvr additive="base">
                                        <p:cTn id="32" dur="10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1+#ppt_w/2"/>
                                          </p:val>
                                        </p:tav>
                                        <p:tav tm="100000">
                                          <p:val>
                                            <p:strVal val="#ppt_x"/>
                                          </p:val>
                                        </p:tav>
                                      </p:tavLst>
                                    </p:anim>
                                    <p:anim calcmode="lin" valueType="num">
                                      <p:cBhvr additive="base">
                                        <p:cTn id="3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0-#ppt_w/2"/>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8195"/>
                                        </p:tgtEl>
                                        <p:attrNameLst>
                                          <p:attrName>style.visibility</p:attrName>
                                        </p:attrNameLst>
                                      </p:cBhvr>
                                      <p:to>
                                        <p:strVal val="visible"/>
                                      </p:to>
                                    </p:set>
                                    <p:anim calcmode="lin" valueType="num">
                                      <p:cBhvr additive="base">
                                        <p:cTn id="49" dur="1000" fill="hold"/>
                                        <p:tgtEl>
                                          <p:spTgt spid="8195"/>
                                        </p:tgtEl>
                                        <p:attrNameLst>
                                          <p:attrName>ppt_x</p:attrName>
                                        </p:attrNameLst>
                                      </p:cBhvr>
                                      <p:tavLst>
                                        <p:tav tm="0">
                                          <p:val>
                                            <p:strVal val="0-#ppt_w/2"/>
                                          </p:val>
                                        </p:tav>
                                        <p:tav tm="100000">
                                          <p:val>
                                            <p:strVal val="#ppt_x"/>
                                          </p:val>
                                        </p:tav>
                                      </p:tavLst>
                                    </p:anim>
                                    <p:anim calcmode="lin" valueType="num">
                                      <p:cBhvr additive="base">
                                        <p:cTn id="50" dur="1000" fill="hold"/>
                                        <p:tgtEl>
                                          <p:spTgt spid="819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1000" fill="hold"/>
                                        <p:tgtEl>
                                          <p:spTgt spid="3"/>
                                        </p:tgtEl>
                                        <p:attrNameLst>
                                          <p:attrName>ppt_x</p:attrName>
                                        </p:attrNameLst>
                                      </p:cBhvr>
                                      <p:tavLst>
                                        <p:tav tm="0">
                                          <p:val>
                                            <p:strVal val="0-#ppt_w/2"/>
                                          </p:val>
                                        </p:tav>
                                        <p:tav tm="100000">
                                          <p:val>
                                            <p:strVal val="#ppt_x"/>
                                          </p:val>
                                        </p:tav>
                                      </p:tavLst>
                                    </p:anim>
                                    <p:anim calcmode="lin" valueType="num">
                                      <p:cBhvr additive="base">
                                        <p:cTn id="5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 calcmode="lin" valueType="num">
                                      <p:cBhvr additive="base">
                                        <p:cTn id="61" dur="1000" fill="hold"/>
                                        <p:tgtEl>
                                          <p:spTgt spid="91"/>
                                        </p:tgtEl>
                                        <p:attrNameLst>
                                          <p:attrName>ppt_x</p:attrName>
                                        </p:attrNameLst>
                                      </p:cBhvr>
                                      <p:tavLst>
                                        <p:tav tm="0">
                                          <p:val>
                                            <p:strVal val="0-#ppt_w/2"/>
                                          </p:val>
                                        </p:tav>
                                        <p:tav tm="100000">
                                          <p:val>
                                            <p:strVal val="#ppt_x"/>
                                          </p:val>
                                        </p:tav>
                                      </p:tavLst>
                                    </p:anim>
                                    <p:anim calcmode="lin" valueType="num">
                                      <p:cBhvr additive="base">
                                        <p:cTn id="62" dur="10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1000" fill="hold"/>
                                        <p:tgtEl>
                                          <p:spTgt spid="18"/>
                                        </p:tgtEl>
                                        <p:attrNameLst>
                                          <p:attrName>ppt_x</p:attrName>
                                        </p:attrNameLst>
                                      </p:cBhvr>
                                      <p:tavLst>
                                        <p:tav tm="0">
                                          <p:val>
                                            <p:strVal val="0-#ppt_w/2"/>
                                          </p:val>
                                        </p:tav>
                                        <p:tav tm="100000">
                                          <p:val>
                                            <p:strVal val="#ppt_x"/>
                                          </p:val>
                                        </p:tav>
                                      </p:tavLst>
                                    </p:anim>
                                    <p:anim calcmode="lin" valueType="num">
                                      <p:cBhvr additive="base">
                                        <p:cTn id="6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8198"/>
                                        </p:tgtEl>
                                        <p:attrNameLst>
                                          <p:attrName>style.visibility</p:attrName>
                                        </p:attrNameLst>
                                      </p:cBhvr>
                                      <p:to>
                                        <p:strVal val="visible"/>
                                      </p:to>
                                    </p:set>
                                    <p:anim calcmode="lin" valueType="num">
                                      <p:cBhvr additive="base">
                                        <p:cTn id="73" dur="1000" fill="hold"/>
                                        <p:tgtEl>
                                          <p:spTgt spid="8198"/>
                                        </p:tgtEl>
                                        <p:attrNameLst>
                                          <p:attrName>ppt_x</p:attrName>
                                        </p:attrNameLst>
                                      </p:cBhvr>
                                      <p:tavLst>
                                        <p:tav tm="0">
                                          <p:val>
                                            <p:strVal val="1+#ppt_w/2"/>
                                          </p:val>
                                        </p:tav>
                                        <p:tav tm="100000">
                                          <p:val>
                                            <p:strVal val="#ppt_x"/>
                                          </p:val>
                                        </p:tav>
                                      </p:tavLst>
                                    </p:anim>
                                    <p:anim calcmode="lin" valueType="num">
                                      <p:cBhvr additive="base">
                                        <p:cTn id="74" dur="10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92"/>
                                        </p:tgtEl>
                                        <p:attrNameLst>
                                          <p:attrName>style.visibility</p:attrName>
                                        </p:attrNameLst>
                                      </p:cBhvr>
                                      <p:to>
                                        <p:strVal val="visible"/>
                                      </p:to>
                                    </p:set>
                                    <p:anim calcmode="lin" valueType="num">
                                      <p:cBhvr additive="base">
                                        <p:cTn id="79" dur="1000" fill="hold"/>
                                        <p:tgtEl>
                                          <p:spTgt spid="92"/>
                                        </p:tgtEl>
                                        <p:attrNameLst>
                                          <p:attrName>ppt_x</p:attrName>
                                        </p:attrNameLst>
                                      </p:cBhvr>
                                      <p:tavLst>
                                        <p:tav tm="0">
                                          <p:val>
                                            <p:strVal val="#ppt_x"/>
                                          </p:val>
                                        </p:tav>
                                        <p:tav tm="100000">
                                          <p:val>
                                            <p:strVal val="#ppt_x"/>
                                          </p:val>
                                        </p:tav>
                                      </p:tavLst>
                                    </p:anim>
                                    <p:anim calcmode="lin" valueType="num">
                                      <p:cBhvr additive="base">
                                        <p:cTn id="80"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7" grpId="0"/>
      <p:bldP spid="9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hteck 74">
            <a:extLst>
              <a:ext uri="{FF2B5EF4-FFF2-40B4-BE49-F238E27FC236}">
                <a16:creationId xmlns:a16="http://schemas.microsoft.com/office/drawing/2014/main" id="{F802B005-FA22-34E6-49D5-BD2C998DF216}"/>
              </a:ext>
            </a:extLst>
          </p:cNvPr>
          <p:cNvSpPr/>
          <p:nvPr/>
        </p:nvSpPr>
        <p:spPr bwMode="auto">
          <a:xfrm>
            <a:off x="114300" y="4597400"/>
            <a:ext cx="9791700" cy="121992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6" name="Rechteck 75">
            <a:extLst>
              <a:ext uri="{FF2B5EF4-FFF2-40B4-BE49-F238E27FC236}">
                <a16:creationId xmlns:a16="http://schemas.microsoft.com/office/drawing/2014/main" id="{002E6C16-3F9F-77B2-B40E-24CD59C7578B}"/>
              </a:ext>
            </a:extLst>
          </p:cNvPr>
          <p:cNvSpPr/>
          <p:nvPr/>
        </p:nvSpPr>
        <p:spPr bwMode="auto">
          <a:xfrm>
            <a:off x="114300" y="1534124"/>
            <a:ext cx="9791700" cy="133356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7" name="Rechteck 76">
            <a:extLst>
              <a:ext uri="{FF2B5EF4-FFF2-40B4-BE49-F238E27FC236}">
                <a16:creationId xmlns:a16="http://schemas.microsoft.com/office/drawing/2014/main" id="{766BA7FD-E1F0-8E5F-49DF-02358E565D0C}"/>
              </a:ext>
            </a:extLst>
          </p:cNvPr>
          <p:cNvSpPr/>
          <p:nvPr/>
        </p:nvSpPr>
        <p:spPr bwMode="auto">
          <a:xfrm>
            <a:off x="114300" y="2983084"/>
            <a:ext cx="9791700" cy="15010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5AF3E06C-A1B7-3ECC-0CB0-7EB86A94F2FD}"/>
              </a:ext>
            </a:extLst>
          </p:cNvPr>
          <p:cNvSpPr/>
          <p:nvPr/>
        </p:nvSpPr>
        <p:spPr bwMode="auto">
          <a:xfrm>
            <a:off x="114300" y="861548"/>
            <a:ext cx="1903166" cy="6106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des Strommarktes in D</a:t>
            </a:r>
          </a:p>
        </p:txBody>
      </p:sp>
      <p:grpSp>
        <p:nvGrpSpPr>
          <p:cNvPr id="84" name="Gruppieren 83">
            <a:extLst>
              <a:ext uri="{FF2B5EF4-FFF2-40B4-BE49-F238E27FC236}">
                <a16:creationId xmlns:a16="http://schemas.microsoft.com/office/drawing/2014/main" id="{8D7AD640-2777-E968-BD00-418ED4483EA5}"/>
              </a:ext>
            </a:extLst>
          </p:cNvPr>
          <p:cNvGrpSpPr/>
          <p:nvPr/>
        </p:nvGrpSpPr>
        <p:grpSpPr>
          <a:xfrm>
            <a:off x="2123511" y="861548"/>
            <a:ext cx="2591619" cy="617300"/>
            <a:chOff x="2199711" y="861548"/>
            <a:chExt cx="2591619" cy="617300"/>
          </a:xfrm>
        </p:grpSpPr>
        <p:sp>
          <p:nvSpPr>
            <p:cNvPr id="80" name="Rechteck 79">
              <a:extLst>
                <a:ext uri="{FF2B5EF4-FFF2-40B4-BE49-F238E27FC236}">
                  <a16:creationId xmlns:a16="http://schemas.microsoft.com/office/drawing/2014/main" id="{6AC9C5A3-5D77-B2F6-56EC-D11B39FD62A4}"/>
                </a:ext>
              </a:extLst>
            </p:cNvPr>
            <p:cNvSpPr/>
            <p:nvPr/>
          </p:nvSpPr>
          <p:spPr bwMode="auto">
            <a:xfrm>
              <a:off x="2199711" y="861548"/>
              <a:ext cx="2591619"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561242" y="894073"/>
              <a:ext cx="1868556" cy="584775"/>
            </a:xfrm>
            <a:prstGeom prst="rect">
              <a:avLst/>
            </a:prstGeom>
            <a:noFill/>
          </p:spPr>
          <p:txBody>
            <a:bodyPr wrap="square" rtlCol="0">
              <a:spAutoFit/>
            </a:bodyPr>
            <a:lstStyle/>
            <a:p>
              <a:pPr algn="ctr"/>
              <a:r>
                <a:rPr lang="de-DE" sz="1600" dirty="0">
                  <a:solidFill>
                    <a:srgbClr val="3333FF"/>
                  </a:solidFill>
                </a:rPr>
                <a:t>vor Privatisierung</a:t>
              </a:r>
              <a:br>
                <a:rPr lang="de-DE" sz="1600" dirty="0">
                  <a:solidFill>
                    <a:srgbClr val="3333FF"/>
                  </a:solidFill>
                </a:rPr>
              </a:br>
              <a:r>
                <a:rPr lang="de-DE" sz="1600" dirty="0">
                  <a:solidFill>
                    <a:srgbClr val="3333FF"/>
                  </a:solidFill>
                </a:rPr>
                <a:t>(bis 1998)</a:t>
              </a:r>
            </a:p>
          </p:txBody>
        </p:sp>
      </p:grpSp>
      <p:sp>
        <p:nvSpPr>
          <p:cNvPr id="2" name="Textfeld 1">
            <a:extLst>
              <a:ext uri="{FF2B5EF4-FFF2-40B4-BE49-F238E27FC236}">
                <a16:creationId xmlns:a16="http://schemas.microsoft.com/office/drawing/2014/main" id="{EA7C466A-28E2-F793-348E-1F047B20CEF8}"/>
              </a:ext>
            </a:extLst>
          </p:cNvPr>
          <p:cNvSpPr txBox="1"/>
          <p:nvPr/>
        </p:nvSpPr>
        <p:spPr>
          <a:xfrm>
            <a:off x="205478" y="894073"/>
            <a:ext cx="1720810" cy="338554"/>
          </a:xfrm>
          <a:prstGeom prst="rect">
            <a:avLst/>
          </a:prstGeom>
          <a:noFill/>
        </p:spPr>
        <p:txBody>
          <a:bodyPr wrap="square" rtlCol="0">
            <a:spAutoFit/>
          </a:bodyPr>
          <a:lstStyle/>
          <a:p>
            <a:r>
              <a:rPr lang="de-DE" sz="1600" dirty="0">
                <a:solidFill>
                  <a:srgbClr val="3333FF"/>
                </a:solidFill>
              </a:rPr>
              <a:t>Marktteilnehmer</a:t>
            </a:r>
          </a:p>
        </p:txBody>
      </p:sp>
      <p:sp>
        <p:nvSpPr>
          <p:cNvPr id="3" name="Textfeld 2">
            <a:extLst>
              <a:ext uri="{FF2B5EF4-FFF2-40B4-BE49-F238E27FC236}">
                <a16:creationId xmlns:a16="http://schemas.microsoft.com/office/drawing/2014/main" id="{2C47C166-6F54-5B5F-0996-0B40EFD13324}"/>
              </a:ext>
            </a:extLst>
          </p:cNvPr>
          <p:cNvSpPr txBox="1"/>
          <p:nvPr/>
        </p:nvSpPr>
        <p:spPr>
          <a:xfrm>
            <a:off x="637164" y="1706450"/>
            <a:ext cx="1192695" cy="307777"/>
          </a:xfrm>
          <a:prstGeom prst="rect">
            <a:avLst/>
          </a:prstGeom>
          <a:noFill/>
        </p:spPr>
        <p:txBody>
          <a:bodyPr wrap="square" rtlCol="0">
            <a:spAutoFit/>
          </a:bodyPr>
          <a:lstStyle/>
          <a:p>
            <a:r>
              <a:rPr lang="de-DE" sz="1400" dirty="0">
                <a:solidFill>
                  <a:srgbClr val="3333FF"/>
                </a:solidFill>
              </a:rPr>
              <a:t>Erzeuger</a:t>
            </a:r>
          </a:p>
        </p:txBody>
      </p:sp>
      <p:grpSp>
        <p:nvGrpSpPr>
          <p:cNvPr id="86" name="Gruppieren 85">
            <a:extLst>
              <a:ext uri="{FF2B5EF4-FFF2-40B4-BE49-F238E27FC236}">
                <a16:creationId xmlns:a16="http://schemas.microsoft.com/office/drawing/2014/main" id="{C2C1FEA1-80CE-A845-DBF6-55F84D71D0D9}"/>
              </a:ext>
            </a:extLst>
          </p:cNvPr>
          <p:cNvGrpSpPr/>
          <p:nvPr/>
        </p:nvGrpSpPr>
        <p:grpSpPr>
          <a:xfrm>
            <a:off x="4821439" y="861548"/>
            <a:ext cx="2560645" cy="617300"/>
            <a:chOff x="4886502" y="861548"/>
            <a:chExt cx="2560645" cy="617300"/>
          </a:xfrm>
        </p:grpSpPr>
        <p:sp>
          <p:nvSpPr>
            <p:cNvPr id="81" name="Rechteck 80">
              <a:extLst>
                <a:ext uri="{FF2B5EF4-FFF2-40B4-BE49-F238E27FC236}">
                  <a16:creationId xmlns:a16="http://schemas.microsoft.com/office/drawing/2014/main" id="{16F5A827-655F-CC45-E3A3-FDA4C8E79FD1}"/>
                </a:ext>
              </a:extLst>
            </p:cNvPr>
            <p:cNvSpPr/>
            <p:nvPr/>
          </p:nvSpPr>
          <p:spPr bwMode="auto">
            <a:xfrm>
              <a:off x="4886502" y="861548"/>
              <a:ext cx="2560645"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2DC18F2C-62C3-2C84-A56F-27B696856027}"/>
                </a:ext>
              </a:extLst>
            </p:cNvPr>
            <p:cNvSpPr txBox="1"/>
            <p:nvPr/>
          </p:nvSpPr>
          <p:spPr>
            <a:xfrm>
              <a:off x="5232546" y="894073"/>
              <a:ext cx="1868556" cy="584775"/>
            </a:xfrm>
            <a:prstGeom prst="rect">
              <a:avLst/>
            </a:prstGeom>
            <a:noFill/>
          </p:spPr>
          <p:txBody>
            <a:bodyPr wrap="square" rtlCol="0">
              <a:spAutoFit/>
            </a:bodyPr>
            <a:lstStyle/>
            <a:p>
              <a:pPr algn="ctr"/>
              <a:r>
                <a:rPr lang="de-DE" sz="1600" dirty="0">
                  <a:solidFill>
                    <a:srgbClr val="3333FF"/>
                  </a:solidFill>
                </a:rPr>
                <a:t>seit Privatisierung</a:t>
              </a:r>
              <a:br>
                <a:rPr lang="de-DE" sz="1600" dirty="0">
                  <a:solidFill>
                    <a:srgbClr val="3333FF"/>
                  </a:solidFill>
                </a:rPr>
              </a:br>
              <a:r>
                <a:rPr lang="de-DE" sz="1600" dirty="0">
                  <a:solidFill>
                    <a:srgbClr val="3333FF"/>
                  </a:solidFill>
                </a:rPr>
                <a:t>(ab 1998)</a:t>
              </a:r>
            </a:p>
          </p:txBody>
        </p:sp>
      </p:grpSp>
      <p:grpSp>
        <p:nvGrpSpPr>
          <p:cNvPr id="87" name="Gruppieren 86">
            <a:extLst>
              <a:ext uri="{FF2B5EF4-FFF2-40B4-BE49-F238E27FC236}">
                <a16:creationId xmlns:a16="http://schemas.microsoft.com/office/drawing/2014/main" id="{2779F45B-26A0-EF74-6F90-1D64DB923211}"/>
              </a:ext>
            </a:extLst>
          </p:cNvPr>
          <p:cNvGrpSpPr/>
          <p:nvPr/>
        </p:nvGrpSpPr>
        <p:grpSpPr>
          <a:xfrm>
            <a:off x="7488394" y="861548"/>
            <a:ext cx="2316006" cy="617300"/>
            <a:chOff x="7488394" y="861548"/>
            <a:chExt cx="2316006" cy="617300"/>
          </a:xfrm>
        </p:grpSpPr>
        <p:sp>
          <p:nvSpPr>
            <p:cNvPr id="82" name="Rechteck 81">
              <a:extLst>
                <a:ext uri="{FF2B5EF4-FFF2-40B4-BE49-F238E27FC236}">
                  <a16:creationId xmlns:a16="http://schemas.microsoft.com/office/drawing/2014/main" id="{5BFDA29A-FC80-771A-C6C7-78C8366FF8DB}"/>
                </a:ext>
              </a:extLst>
            </p:cNvPr>
            <p:cNvSpPr/>
            <p:nvPr/>
          </p:nvSpPr>
          <p:spPr bwMode="auto">
            <a:xfrm>
              <a:off x="7488394" y="861548"/>
              <a:ext cx="2316006"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56BB9AE0-0B82-B8E3-FD84-3C8E0B5E50E9}"/>
                </a:ext>
              </a:extLst>
            </p:cNvPr>
            <p:cNvSpPr txBox="1"/>
            <p:nvPr/>
          </p:nvSpPr>
          <p:spPr>
            <a:xfrm>
              <a:off x="7678806" y="894073"/>
              <a:ext cx="1868556" cy="584775"/>
            </a:xfrm>
            <a:prstGeom prst="rect">
              <a:avLst/>
            </a:prstGeom>
            <a:noFill/>
          </p:spPr>
          <p:txBody>
            <a:bodyPr wrap="square" rtlCol="0">
              <a:spAutoFit/>
            </a:bodyPr>
            <a:lstStyle/>
            <a:p>
              <a:pPr algn="ctr"/>
              <a:r>
                <a:rPr lang="de-DE" sz="1600" dirty="0">
                  <a:solidFill>
                    <a:srgbClr val="3333FF"/>
                  </a:solidFill>
                </a:rPr>
                <a:t>Energiewende</a:t>
              </a:r>
              <a:br>
                <a:rPr lang="de-DE" sz="1600" dirty="0">
                  <a:solidFill>
                    <a:srgbClr val="3333FF"/>
                  </a:solidFill>
                </a:rPr>
              </a:br>
              <a:r>
                <a:rPr lang="de-DE" sz="1600" dirty="0">
                  <a:solidFill>
                    <a:srgbClr val="3333FF"/>
                  </a:solidFill>
                </a:rPr>
                <a:t>(bis 2040+)</a:t>
              </a:r>
            </a:p>
          </p:txBody>
        </p:sp>
      </p:grpSp>
      <p:sp>
        <p:nvSpPr>
          <p:cNvPr id="6" name="Textfeld 5">
            <a:extLst>
              <a:ext uri="{FF2B5EF4-FFF2-40B4-BE49-F238E27FC236}">
                <a16:creationId xmlns:a16="http://schemas.microsoft.com/office/drawing/2014/main" id="{36942925-D685-9261-C3C5-25FB548E483E}"/>
              </a:ext>
            </a:extLst>
          </p:cNvPr>
          <p:cNvSpPr txBox="1"/>
          <p:nvPr/>
        </p:nvSpPr>
        <p:spPr>
          <a:xfrm>
            <a:off x="209861" y="3304228"/>
            <a:ext cx="1744036" cy="307777"/>
          </a:xfrm>
          <a:prstGeom prst="rect">
            <a:avLst/>
          </a:prstGeom>
          <a:noFill/>
        </p:spPr>
        <p:txBody>
          <a:bodyPr wrap="square" rtlCol="0">
            <a:spAutoFit/>
          </a:bodyPr>
          <a:lstStyle/>
          <a:p>
            <a:r>
              <a:rPr lang="de-DE" sz="1400" dirty="0">
                <a:solidFill>
                  <a:srgbClr val="3333FF"/>
                </a:solidFill>
              </a:rPr>
              <a:t>Übertrager/Verteiler</a:t>
            </a:r>
          </a:p>
        </p:txBody>
      </p:sp>
      <p:sp>
        <p:nvSpPr>
          <p:cNvPr id="7" name="Textfeld 6">
            <a:extLst>
              <a:ext uri="{FF2B5EF4-FFF2-40B4-BE49-F238E27FC236}">
                <a16:creationId xmlns:a16="http://schemas.microsoft.com/office/drawing/2014/main" id="{419271D6-C580-BF56-EF9F-129C5B04FCBF}"/>
              </a:ext>
            </a:extLst>
          </p:cNvPr>
          <p:cNvSpPr txBox="1"/>
          <p:nvPr/>
        </p:nvSpPr>
        <p:spPr>
          <a:xfrm>
            <a:off x="524269" y="4741823"/>
            <a:ext cx="1493197" cy="307777"/>
          </a:xfrm>
          <a:prstGeom prst="rect">
            <a:avLst/>
          </a:prstGeom>
          <a:noFill/>
        </p:spPr>
        <p:txBody>
          <a:bodyPr wrap="square" rtlCol="0">
            <a:spAutoFit/>
          </a:bodyPr>
          <a:lstStyle/>
          <a:p>
            <a:r>
              <a:rPr lang="de-DE" sz="1400" dirty="0">
                <a:solidFill>
                  <a:srgbClr val="3333FF"/>
                </a:solidFill>
              </a:rPr>
              <a:t>Verbraucher</a:t>
            </a:r>
          </a:p>
        </p:txBody>
      </p:sp>
      <p:pic>
        <p:nvPicPr>
          <p:cNvPr id="10" name="Grafik 16387">
            <a:extLst>
              <a:ext uri="{FF2B5EF4-FFF2-40B4-BE49-F238E27FC236}">
                <a16:creationId xmlns:a16="http://schemas.microsoft.com/office/drawing/2014/main" id="{6E58BDE5-126D-23F3-5746-207D373F096D}"/>
              </a:ext>
            </a:extLst>
          </p:cNvPr>
          <p:cNvPicPr>
            <a:picLocks noChangeAspect="1"/>
          </p:cNvPicPr>
          <p:nvPr/>
        </p:nvPicPr>
        <p:blipFill>
          <a:blip r:embed="rId3">
            <a:extLst>
              <a:ext uri="{28A0092B-C50C-407E-A947-70E740481C1C}">
                <a14:useLocalDpi xmlns:a14="http://schemas.microsoft.com/office/drawing/2010/main" val="0"/>
              </a:ext>
            </a:extLst>
          </a:blip>
          <a:srcRect t="17200" b="16220"/>
          <a:stretch>
            <a:fillRect/>
          </a:stretch>
        </p:blipFill>
        <p:spPr bwMode="auto">
          <a:xfrm>
            <a:off x="610863" y="2087073"/>
            <a:ext cx="956658" cy="5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6388">
            <a:extLst>
              <a:ext uri="{FF2B5EF4-FFF2-40B4-BE49-F238E27FC236}">
                <a16:creationId xmlns:a16="http://schemas.microsoft.com/office/drawing/2014/main" id="{FE082145-16BD-CC02-018F-FB55BD6C232D}"/>
              </a:ext>
            </a:extLst>
          </p:cNvPr>
          <p:cNvPicPr>
            <a:picLocks noChangeAspect="1"/>
          </p:cNvPicPr>
          <p:nvPr/>
        </p:nvPicPr>
        <p:blipFill>
          <a:blip r:embed="rId4">
            <a:extLst>
              <a:ext uri="{28A0092B-C50C-407E-A947-70E740481C1C}">
                <a14:useLocalDpi xmlns:a14="http://schemas.microsoft.com/office/drawing/2010/main" val="0"/>
              </a:ext>
            </a:extLst>
          </a:blip>
          <a:srcRect b="28346"/>
          <a:stretch>
            <a:fillRect/>
          </a:stretch>
        </p:blipFill>
        <p:spPr bwMode="auto">
          <a:xfrm>
            <a:off x="404761" y="3667506"/>
            <a:ext cx="1368863" cy="53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ieren 17">
            <a:extLst>
              <a:ext uri="{FF2B5EF4-FFF2-40B4-BE49-F238E27FC236}">
                <a16:creationId xmlns:a16="http://schemas.microsoft.com/office/drawing/2014/main" id="{D2F377FF-6A51-BF50-DE79-43DB261B8243}"/>
              </a:ext>
            </a:extLst>
          </p:cNvPr>
          <p:cNvGrpSpPr/>
          <p:nvPr/>
        </p:nvGrpSpPr>
        <p:grpSpPr>
          <a:xfrm>
            <a:off x="260295" y="5109850"/>
            <a:ext cx="1657794" cy="542828"/>
            <a:chOff x="295685" y="5274950"/>
            <a:chExt cx="1657794" cy="542828"/>
          </a:xfrm>
        </p:grpSpPr>
        <p:grpSp>
          <p:nvGrpSpPr>
            <p:cNvPr id="19" name="Gruppieren 18">
              <a:extLst>
                <a:ext uri="{FF2B5EF4-FFF2-40B4-BE49-F238E27FC236}">
                  <a16:creationId xmlns:a16="http://schemas.microsoft.com/office/drawing/2014/main" id="{49944684-D4EF-E46C-AAF9-C9E2F243B6D5}"/>
                </a:ext>
              </a:extLst>
            </p:cNvPr>
            <p:cNvGrpSpPr/>
            <p:nvPr/>
          </p:nvGrpSpPr>
          <p:grpSpPr>
            <a:xfrm>
              <a:off x="295685" y="5274950"/>
              <a:ext cx="634667" cy="506863"/>
              <a:chOff x="1648906" y="3100157"/>
              <a:chExt cx="2495286" cy="1992807"/>
            </a:xfrm>
          </p:grpSpPr>
          <p:grpSp>
            <p:nvGrpSpPr>
              <p:cNvPr id="20" name="Gruppieren 19">
                <a:extLst>
                  <a:ext uri="{FF2B5EF4-FFF2-40B4-BE49-F238E27FC236}">
                    <a16:creationId xmlns:a16="http://schemas.microsoft.com/office/drawing/2014/main" id="{4FBA0D68-4074-3886-BA8A-C639ADC83966}"/>
                  </a:ext>
                </a:extLst>
              </p:cNvPr>
              <p:cNvGrpSpPr/>
              <p:nvPr/>
            </p:nvGrpSpPr>
            <p:grpSpPr>
              <a:xfrm>
                <a:off x="1648906" y="3100157"/>
                <a:ext cx="2495286" cy="1954150"/>
                <a:chOff x="2379234" y="2470777"/>
                <a:chExt cx="4832140" cy="3347910"/>
              </a:xfrm>
            </p:grpSpPr>
            <p:sp>
              <p:nvSpPr>
                <p:cNvPr id="30" name="Freihandform: Form 29">
                  <a:extLst>
                    <a:ext uri="{FF2B5EF4-FFF2-40B4-BE49-F238E27FC236}">
                      <a16:creationId xmlns:a16="http://schemas.microsoft.com/office/drawing/2014/main" id="{69020D46-2CD2-6037-5B14-E7E47EC25170}"/>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72F7586B-A91B-84D9-48E8-4C5737C36361}"/>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9D94C10E-9B71-0DB2-59A3-A137D126EAAA}"/>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F64BA61-70A8-3376-8CB9-399B012909A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66" name="Gerader Verbinder 65">
                  <a:extLst>
                    <a:ext uri="{FF2B5EF4-FFF2-40B4-BE49-F238E27FC236}">
                      <a16:creationId xmlns:a16="http://schemas.microsoft.com/office/drawing/2014/main" id="{6BBA227C-CC9E-5692-95FD-860F9B6C628A}"/>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Rechteck 23562">
                  <a:extLst>
                    <a:ext uri="{FF2B5EF4-FFF2-40B4-BE49-F238E27FC236}">
                      <a16:creationId xmlns:a16="http://schemas.microsoft.com/office/drawing/2014/main" id="{D762C4D4-1937-F0AD-B91B-9B328D6D77B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8" name="Freihandform: Form 67">
                  <a:extLst>
                    <a:ext uri="{FF2B5EF4-FFF2-40B4-BE49-F238E27FC236}">
                      <a16:creationId xmlns:a16="http://schemas.microsoft.com/office/drawing/2014/main" id="{47E54228-B692-E88B-1203-CBA1210EBDF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1" name="Gruppieren 20">
                <a:extLst>
                  <a:ext uri="{FF2B5EF4-FFF2-40B4-BE49-F238E27FC236}">
                    <a16:creationId xmlns:a16="http://schemas.microsoft.com/office/drawing/2014/main" id="{95680153-52F5-1AAD-0823-9456E5A47CFF}"/>
                  </a:ext>
                </a:extLst>
              </p:cNvPr>
              <p:cNvGrpSpPr/>
              <p:nvPr/>
            </p:nvGrpSpPr>
            <p:grpSpPr>
              <a:xfrm>
                <a:off x="2504963" y="4408954"/>
                <a:ext cx="441806" cy="370688"/>
                <a:chOff x="5065393" y="3790950"/>
                <a:chExt cx="1840230" cy="1451776"/>
              </a:xfrm>
            </p:grpSpPr>
            <p:sp>
              <p:nvSpPr>
                <p:cNvPr id="28" name="Rechteck: abgerundete Ecken 27">
                  <a:extLst>
                    <a:ext uri="{FF2B5EF4-FFF2-40B4-BE49-F238E27FC236}">
                      <a16:creationId xmlns:a16="http://schemas.microsoft.com/office/drawing/2014/main" id="{A196032A-23E5-ADC1-4237-2EA0189213B7}"/>
                    </a:ext>
                  </a:extLst>
                </p:cNvPr>
                <p:cNvSpPr/>
                <p:nvPr/>
              </p:nvSpPr>
              <p:spPr bwMode="auto">
                <a:xfrm>
                  <a:off x="5065393" y="3790950"/>
                  <a:ext cx="1840230" cy="1451776"/>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9" name="Grafik 28" descr="Ein Bild, das Zeichnung enthält.&#10;&#10;Automatisch generierte Beschreibung">
                  <a:extLst>
                    <a:ext uri="{FF2B5EF4-FFF2-40B4-BE49-F238E27FC236}">
                      <a16:creationId xmlns:a16="http://schemas.microsoft.com/office/drawing/2014/main" id="{F3875427-3040-5952-F174-43840B1EB226}"/>
                    </a:ext>
                  </a:extLst>
                </p:cNvPr>
                <p:cNvPicPr>
                  <a:picLocks noChangeAspect="1"/>
                </p:cNvPicPr>
                <p:nvPr/>
              </p:nvPicPr>
              <p:blipFill rotWithShape="1">
                <a:blip r:embed="rId5">
                  <a:extLst>
                    <a:ext uri="{28A0092B-C50C-407E-A947-70E740481C1C}">
                      <a14:useLocalDpi xmlns:a14="http://schemas.microsoft.com/office/drawing/2010/main" val="0"/>
                    </a:ext>
                  </a:extLst>
                </a:blip>
                <a:srcRect l="15795" r="17034" b="19591"/>
                <a:stretch/>
              </p:blipFill>
              <p:spPr>
                <a:xfrm rot="5400000">
                  <a:off x="5181921" y="4205732"/>
                  <a:ext cx="583211" cy="698155"/>
                </a:xfrm>
                <a:prstGeom prst="rect">
                  <a:avLst/>
                </a:prstGeom>
              </p:spPr>
            </p:pic>
          </p:grpSp>
          <p:pic>
            <p:nvPicPr>
              <p:cNvPr id="22" name="Grafik 21" descr="Ein Bild, das Zeichnung enthält.&#10;&#10;Automatisch generierte Beschreibung">
                <a:extLst>
                  <a:ext uri="{FF2B5EF4-FFF2-40B4-BE49-F238E27FC236}">
                    <a16:creationId xmlns:a16="http://schemas.microsoft.com/office/drawing/2014/main" id="{30B61DC0-F8DD-B104-A587-E5DB9A9C4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02990" y="4267076"/>
                <a:ext cx="387700" cy="387700"/>
              </a:xfrm>
              <a:prstGeom prst="rect">
                <a:avLst/>
              </a:prstGeom>
            </p:spPr>
          </p:pic>
          <p:cxnSp>
            <p:nvCxnSpPr>
              <p:cNvPr id="23" name="Gerader Verbinder 22">
                <a:extLst>
                  <a:ext uri="{FF2B5EF4-FFF2-40B4-BE49-F238E27FC236}">
                    <a16:creationId xmlns:a16="http://schemas.microsoft.com/office/drawing/2014/main" id="{6AE71358-1F26-C102-F0D7-51DDC1739DE3}"/>
                  </a:ext>
                </a:extLst>
              </p:cNvPr>
              <p:cNvCxnSpPr/>
              <p:nvPr/>
            </p:nvCxnSpPr>
            <p:spPr bwMode="auto">
              <a:xfrm>
                <a:off x="3047580" y="4460926"/>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5A7EE3AC-9E04-882C-68A1-5177160B2A37}"/>
                  </a:ext>
                </a:extLst>
              </p:cNvPr>
              <p:cNvCxnSpPr/>
              <p:nvPr/>
            </p:nvCxnSpPr>
            <p:spPr bwMode="auto">
              <a:xfrm>
                <a:off x="3049485" y="4962065"/>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a:extLst>
                  <a:ext uri="{FF2B5EF4-FFF2-40B4-BE49-F238E27FC236}">
                    <a16:creationId xmlns:a16="http://schemas.microsoft.com/office/drawing/2014/main" id="{B8F333CD-B3AE-3FBE-163C-F95D58322AA1}"/>
                  </a:ext>
                </a:extLst>
              </p:cNvPr>
              <p:cNvCxnSpPr/>
              <p:nvPr/>
            </p:nvCxnSpPr>
            <p:spPr bwMode="auto">
              <a:xfrm>
                <a:off x="2932284" y="4586601"/>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Grafik 25">
                <a:extLst>
                  <a:ext uri="{FF2B5EF4-FFF2-40B4-BE49-F238E27FC236}">
                    <a16:creationId xmlns:a16="http://schemas.microsoft.com/office/drawing/2014/main" id="{6EFDCD97-97FA-203F-8F50-A28C632FD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519" y="4576596"/>
                <a:ext cx="516368" cy="516368"/>
              </a:xfrm>
              <a:prstGeom prst="rect">
                <a:avLst/>
              </a:prstGeom>
            </p:spPr>
          </p:pic>
          <p:cxnSp>
            <p:nvCxnSpPr>
              <p:cNvPr id="27" name="Gerader Verbinder 26">
                <a:extLst>
                  <a:ext uri="{FF2B5EF4-FFF2-40B4-BE49-F238E27FC236}">
                    <a16:creationId xmlns:a16="http://schemas.microsoft.com/office/drawing/2014/main" id="{66CDA85E-9E0F-CC58-0E5D-B3A6D47424CF}"/>
                  </a:ext>
                </a:extLst>
              </p:cNvPr>
              <p:cNvCxnSpPr>
                <a:cxnSpLocks/>
                <a:endCxn id="22" idx="3"/>
              </p:cNvCxnSpPr>
              <p:nvPr/>
            </p:nvCxnSpPr>
            <p:spPr bwMode="auto">
              <a:xfrm flipV="1">
                <a:off x="3049485" y="4460926"/>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70" name="Grafik 69" descr="Ein Bild, das Himmel, Zug, draußen, Rauch enthält.&#10;&#10;Automatisch generierte Beschreibung">
              <a:extLst>
                <a:ext uri="{FF2B5EF4-FFF2-40B4-BE49-F238E27FC236}">
                  <a16:creationId xmlns:a16="http://schemas.microsoft.com/office/drawing/2014/main" id="{33983983-02F7-91FA-1CA7-4E41915CCE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183" y="5274950"/>
              <a:ext cx="965296" cy="542828"/>
            </a:xfrm>
            <a:prstGeom prst="rect">
              <a:avLst/>
            </a:prstGeom>
          </p:spPr>
        </p:pic>
      </p:grpSp>
      <p:sp>
        <p:nvSpPr>
          <p:cNvPr id="8" name="Textfeld 7">
            <a:extLst>
              <a:ext uri="{FF2B5EF4-FFF2-40B4-BE49-F238E27FC236}">
                <a16:creationId xmlns:a16="http://schemas.microsoft.com/office/drawing/2014/main" id="{C06D053F-C94F-2A2C-3637-995072057C34}"/>
              </a:ext>
            </a:extLst>
          </p:cNvPr>
          <p:cNvSpPr txBox="1"/>
          <p:nvPr/>
        </p:nvSpPr>
        <p:spPr>
          <a:xfrm>
            <a:off x="2136367" y="4736881"/>
            <a:ext cx="2625691" cy="954107"/>
          </a:xfrm>
          <a:prstGeom prst="rect">
            <a:avLst/>
          </a:prstGeom>
          <a:solidFill>
            <a:schemeClr val="bg1">
              <a:lumMod val="75000"/>
            </a:schemeClr>
          </a:solid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Industrie-KW (IKW)</a:t>
            </a:r>
            <a:endParaRPr lang="de-DE" sz="1200" dirty="0">
              <a:solidFill>
                <a:srgbClr val="3333FF"/>
              </a:solidFill>
            </a:endParaRPr>
          </a:p>
        </p:txBody>
      </p:sp>
      <p:grpSp>
        <p:nvGrpSpPr>
          <p:cNvPr id="8206" name="Gruppieren 8205">
            <a:extLst>
              <a:ext uri="{FF2B5EF4-FFF2-40B4-BE49-F238E27FC236}">
                <a16:creationId xmlns:a16="http://schemas.microsoft.com/office/drawing/2014/main" id="{F334AB0C-19E8-A2C3-5DA8-F6AD6C1558BB}"/>
              </a:ext>
            </a:extLst>
          </p:cNvPr>
          <p:cNvGrpSpPr/>
          <p:nvPr/>
        </p:nvGrpSpPr>
        <p:grpSpPr>
          <a:xfrm>
            <a:off x="4827537" y="4728414"/>
            <a:ext cx="2606057" cy="979507"/>
            <a:chOff x="4827537" y="4694546"/>
            <a:chExt cx="2606057" cy="979507"/>
          </a:xfrm>
        </p:grpSpPr>
        <p:sp>
          <p:nvSpPr>
            <p:cNvPr id="89" name="Rechteck 88">
              <a:extLst>
                <a:ext uri="{FF2B5EF4-FFF2-40B4-BE49-F238E27FC236}">
                  <a16:creationId xmlns:a16="http://schemas.microsoft.com/office/drawing/2014/main" id="{B41F1C3D-9A32-1302-F3A8-0A937A95AD8E}"/>
                </a:ext>
              </a:extLst>
            </p:cNvPr>
            <p:cNvSpPr/>
            <p:nvPr/>
          </p:nvSpPr>
          <p:spPr bwMode="auto">
            <a:xfrm>
              <a:off x="4827537" y="4695452"/>
              <a:ext cx="2591619"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Textfeld 15">
              <a:extLst>
                <a:ext uri="{FF2B5EF4-FFF2-40B4-BE49-F238E27FC236}">
                  <a16:creationId xmlns:a16="http://schemas.microsoft.com/office/drawing/2014/main" id="{90BC83E0-F597-CBCF-737C-80D806723086}"/>
                </a:ext>
              </a:extLst>
            </p:cNvPr>
            <p:cNvSpPr txBox="1"/>
            <p:nvPr/>
          </p:nvSpPr>
          <p:spPr>
            <a:xfrm>
              <a:off x="4931031" y="4694546"/>
              <a:ext cx="2502563" cy="954107"/>
            </a:xfrm>
            <a:prstGeom prst="rect">
              <a:avLst/>
            </a:prstGeom>
            <a:no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IKW</a:t>
              </a:r>
              <a:endParaRPr lang="de-DE" sz="1200" dirty="0">
                <a:solidFill>
                  <a:srgbClr val="3333FF"/>
                </a:solidFill>
              </a:endParaRPr>
            </a:p>
          </p:txBody>
        </p:sp>
      </p:grpSp>
      <p:grpSp>
        <p:nvGrpSpPr>
          <p:cNvPr id="85" name="Gruppieren 84">
            <a:extLst>
              <a:ext uri="{FF2B5EF4-FFF2-40B4-BE49-F238E27FC236}">
                <a16:creationId xmlns:a16="http://schemas.microsoft.com/office/drawing/2014/main" id="{BA21BFCE-72FB-201B-6093-D3D25C8DCDA1}"/>
              </a:ext>
            </a:extLst>
          </p:cNvPr>
          <p:cNvGrpSpPr/>
          <p:nvPr/>
        </p:nvGrpSpPr>
        <p:grpSpPr>
          <a:xfrm>
            <a:off x="2123511" y="1598692"/>
            <a:ext cx="2611160" cy="2821536"/>
            <a:chOff x="2199711" y="1598692"/>
            <a:chExt cx="2611160" cy="2677800"/>
          </a:xfrm>
        </p:grpSpPr>
        <p:sp>
          <p:nvSpPr>
            <p:cNvPr id="83" name="Rechteck 82">
              <a:extLst>
                <a:ext uri="{FF2B5EF4-FFF2-40B4-BE49-F238E27FC236}">
                  <a16:creationId xmlns:a16="http://schemas.microsoft.com/office/drawing/2014/main" id="{DA2CB8FE-A8F4-C5C1-AACA-05C350F2D104}"/>
                </a:ext>
              </a:extLst>
            </p:cNvPr>
            <p:cNvSpPr/>
            <p:nvPr/>
          </p:nvSpPr>
          <p:spPr bwMode="auto">
            <a:xfrm>
              <a:off x="2199711" y="1623692"/>
              <a:ext cx="2591619" cy="2652800"/>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507FA1A5-BC36-B82E-6D72-6B44DA063C1C}"/>
                </a:ext>
              </a:extLst>
            </p:cNvPr>
            <p:cNvSpPr txBox="1"/>
            <p:nvPr/>
          </p:nvSpPr>
          <p:spPr>
            <a:xfrm>
              <a:off x="2288768" y="3043250"/>
              <a:ext cx="2502562" cy="1077218"/>
            </a:xfrm>
            <a:prstGeom prst="rect">
              <a:avLst/>
            </a:prstGeom>
            <a:noFill/>
          </p:spPr>
          <p:txBody>
            <a:bodyPr wrap="square" rtlCol="0">
              <a:spAutoFit/>
            </a:bodyPr>
            <a:lstStyle/>
            <a:p>
              <a:r>
                <a:rPr lang="de-DE" sz="1400" i="1" dirty="0">
                  <a:solidFill>
                    <a:srgbClr val="3333FF"/>
                  </a:solidFill>
                </a:rPr>
                <a:t>- v</a:t>
              </a:r>
              <a:r>
                <a:rPr lang="de-DE" sz="1400" dirty="0">
                  <a:solidFill>
                    <a:srgbClr val="3333FF"/>
                  </a:solidFill>
                </a:rPr>
                <a:t>iele EVUs </a:t>
              </a:r>
              <a:br>
                <a:rPr lang="de-DE" sz="1200" dirty="0">
                  <a:solidFill>
                    <a:srgbClr val="3333FF"/>
                  </a:solidFill>
                </a:rPr>
              </a:br>
              <a:r>
                <a:rPr lang="de-DE" sz="1200" dirty="0">
                  <a:solidFill>
                    <a:srgbClr val="3333FF"/>
                  </a:solidFill>
                </a:rPr>
                <a:t>  </a:t>
              </a:r>
              <a:r>
                <a:rPr lang="de-DE" sz="1200" i="1" dirty="0">
                  <a:solidFill>
                    <a:srgbClr val="3333FF"/>
                  </a:solidFill>
                </a:rPr>
                <a:t>Übertragungs- /Verteilernetze</a:t>
              </a:r>
              <a:br>
                <a:rPr lang="de-DE" sz="1200" i="1" dirty="0">
                  <a:solidFill>
                    <a:srgbClr val="3333FF"/>
                  </a:solidFill>
                </a:rPr>
              </a:br>
              <a:r>
                <a:rPr lang="de-DE" sz="1400" i="1" dirty="0">
                  <a:solidFill>
                    <a:srgbClr val="3333FF"/>
                  </a:solidFill>
                </a:rPr>
                <a:t>- </a:t>
              </a:r>
              <a:r>
                <a:rPr lang="de-DE" sz="1400" dirty="0">
                  <a:solidFill>
                    <a:srgbClr val="3333FF"/>
                  </a:solidFill>
                </a:rPr>
                <a:t>regionale Verteiler/SW</a:t>
              </a:r>
              <a:br>
                <a:rPr lang="de-DE" sz="1200" dirty="0">
                  <a:solidFill>
                    <a:srgbClr val="3333FF"/>
                  </a:solidFill>
                </a:rPr>
              </a:br>
              <a:r>
                <a:rPr lang="de-DE" sz="1200" dirty="0">
                  <a:solidFill>
                    <a:srgbClr val="3333FF"/>
                  </a:solidFill>
                </a:rPr>
                <a:t>  </a:t>
              </a:r>
              <a:r>
                <a:rPr lang="de-DE" sz="1200" i="1" dirty="0">
                  <a:solidFill>
                    <a:srgbClr val="3333FF"/>
                  </a:solidFill>
                </a:rPr>
                <a:t>Verteilernetze </a:t>
              </a:r>
            </a:p>
            <a:p>
              <a:r>
                <a:rPr lang="de-DE" sz="1200" i="1" dirty="0">
                  <a:solidFill>
                    <a:srgbClr val="3333FF"/>
                  </a:solidFill>
                </a:rPr>
                <a:t> </a:t>
              </a:r>
            </a:p>
          </p:txBody>
        </p:sp>
        <p:sp>
          <p:nvSpPr>
            <p:cNvPr id="69" name="Textfeld 68">
              <a:extLst>
                <a:ext uri="{FF2B5EF4-FFF2-40B4-BE49-F238E27FC236}">
                  <a16:creationId xmlns:a16="http://schemas.microsoft.com/office/drawing/2014/main" id="{C39B7FE7-C421-95DB-0252-A05BB34D83C0}"/>
                </a:ext>
              </a:extLst>
            </p:cNvPr>
            <p:cNvSpPr txBox="1"/>
            <p:nvPr/>
          </p:nvSpPr>
          <p:spPr>
            <a:xfrm>
              <a:off x="2308308" y="1598692"/>
              <a:ext cx="2502563" cy="1046440"/>
            </a:xfrm>
            <a:prstGeom prst="rect">
              <a:avLst/>
            </a:prstGeom>
            <a:noFill/>
          </p:spPr>
          <p:txBody>
            <a:bodyPr wrap="square" rtlCol="0">
              <a:spAutoFit/>
            </a:bodyPr>
            <a:lstStyle/>
            <a:p>
              <a:r>
                <a:rPr lang="de-DE" sz="1400" u="sng" dirty="0">
                  <a:solidFill>
                    <a:srgbClr val="3333FF"/>
                  </a:solidFill>
                </a:rPr>
                <a:t>regionale Monopole (AöR)</a:t>
              </a:r>
            </a:p>
            <a:p>
              <a:r>
                <a:rPr lang="de-DE" sz="1400" i="1" dirty="0">
                  <a:solidFill>
                    <a:srgbClr val="3333FF"/>
                  </a:solidFill>
                </a:rPr>
                <a:t>- v</a:t>
              </a:r>
              <a:r>
                <a:rPr lang="de-DE" sz="1400" dirty="0">
                  <a:solidFill>
                    <a:srgbClr val="3333FF"/>
                  </a:solidFill>
                </a:rPr>
                <a:t>iele EVUs</a:t>
              </a:r>
              <a:br>
                <a:rPr lang="de-DE" sz="1200" dirty="0">
                  <a:solidFill>
                    <a:srgbClr val="3333FF"/>
                  </a:solidFill>
                </a:rPr>
              </a:br>
              <a:r>
                <a:rPr lang="de-DE" sz="12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 (SW)</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p>
          </p:txBody>
        </p:sp>
      </p:grpSp>
      <p:grpSp>
        <p:nvGrpSpPr>
          <p:cNvPr id="8204" name="Gruppieren 8203">
            <a:extLst>
              <a:ext uri="{FF2B5EF4-FFF2-40B4-BE49-F238E27FC236}">
                <a16:creationId xmlns:a16="http://schemas.microsoft.com/office/drawing/2014/main" id="{66193368-CF9D-05D2-BCE1-82D73A61B220}"/>
              </a:ext>
            </a:extLst>
          </p:cNvPr>
          <p:cNvGrpSpPr/>
          <p:nvPr/>
        </p:nvGrpSpPr>
        <p:grpSpPr>
          <a:xfrm>
            <a:off x="4843023" y="1600096"/>
            <a:ext cx="2576781" cy="1292662"/>
            <a:chOff x="4811401" y="1600410"/>
            <a:chExt cx="2576781" cy="1292662"/>
          </a:xfrm>
        </p:grpSpPr>
        <p:sp>
          <p:nvSpPr>
            <p:cNvPr id="8196" name="Rechteck 8195">
              <a:extLst>
                <a:ext uri="{FF2B5EF4-FFF2-40B4-BE49-F238E27FC236}">
                  <a16:creationId xmlns:a16="http://schemas.microsoft.com/office/drawing/2014/main" id="{1BA17009-49DF-2A50-685E-0BC6E7CE2EAB}"/>
                </a:ext>
              </a:extLst>
            </p:cNvPr>
            <p:cNvSpPr/>
            <p:nvPr/>
          </p:nvSpPr>
          <p:spPr bwMode="auto">
            <a:xfrm>
              <a:off x="4827537" y="1624342"/>
              <a:ext cx="2560645"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1" name="Textfeld 70">
              <a:extLst>
                <a:ext uri="{FF2B5EF4-FFF2-40B4-BE49-F238E27FC236}">
                  <a16:creationId xmlns:a16="http://schemas.microsoft.com/office/drawing/2014/main" id="{BA6B6D69-049D-80F7-1D8C-64AE30CEBB63}"/>
                </a:ext>
              </a:extLst>
            </p:cNvPr>
            <p:cNvSpPr txBox="1"/>
            <p:nvPr/>
          </p:nvSpPr>
          <p:spPr>
            <a:xfrm>
              <a:off x="4811401" y="1600410"/>
              <a:ext cx="2560645" cy="1292662"/>
            </a:xfrm>
            <a:prstGeom prst="rect">
              <a:avLst/>
            </a:prstGeom>
            <a:noFill/>
          </p:spPr>
          <p:txBody>
            <a:bodyPr wrap="square" rtlCol="0">
              <a:spAutoFit/>
            </a:bodyPr>
            <a:lstStyle/>
            <a:p>
              <a:r>
                <a:rPr lang="de-DE" sz="1400" dirty="0">
                  <a:solidFill>
                    <a:srgbClr val="3333FF"/>
                  </a:solidFill>
                </a:rPr>
                <a:t>- 4 große priv. Erzeuger</a:t>
              </a:r>
            </a:p>
            <a:p>
              <a:r>
                <a:rPr lang="de-DE" sz="1200" dirty="0">
                  <a:solidFill>
                    <a:srgbClr val="3333FF"/>
                  </a:solidFill>
                </a:rPr>
                <a:t>   EnBW, e-on, RWE, Vattenfall</a:t>
              </a:r>
              <a:br>
                <a:rPr lang="de-DE" sz="1400" dirty="0">
                  <a:solidFill>
                    <a:srgbClr val="3333FF"/>
                  </a:solidFill>
                </a:rPr>
              </a:br>
              <a:r>
                <a:rPr lang="de-DE" sz="14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br>
                <a:rPr lang="de-DE" sz="1200" i="1" dirty="0">
                  <a:solidFill>
                    <a:srgbClr val="3333FF"/>
                  </a:solidFill>
                </a:rPr>
              </a:br>
              <a:endParaRPr lang="de-DE" sz="1200" i="1" dirty="0">
                <a:solidFill>
                  <a:srgbClr val="3333FF"/>
                </a:solidFill>
              </a:endParaRPr>
            </a:p>
          </p:txBody>
        </p:sp>
      </p:grpSp>
      <p:grpSp>
        <p:nvGrpSpPr>
          <p:cNvPr id="8208" name="Gruppieren 8207">
            <a:extLst>
              <a:ext uri="{FF2B5EF4-FFF2-40B4-BE49-F238E27FC236}">
                <a16:creationId xmlns:a16="http://schemas.microsoft.com/office/drawing/2014/main" id="{4EACAE6D-97D9-F871-FA7C-AA0742DFD9F5}"/>
              </a:ext>
            </a:extLst>
          </p:cNvPr>
          <p:cNvGrpSpPr/>
          <p:nvPr/>
        </p:nvGrpSpPr>
        <p:grpSpPr>
          <a:xfrm>
            <a:off x="7449311" y="3086110"/>
            <a:ext cx="2502563" cy="1342616"/>
            <a:chOff x="7449311" y="3086110"/>
            <a:chExt cx="2502563" cy="1200797"/>
          </a:xfrm>
        </p:grpSpPr>
        <p:sp>
          <p:nvSpPr>
            <p:cNvPr id="8202" name="Rechteck 8201">
              <a:extLst>
                <a:ext uri="{FF2B5EF4-FFF2-40B4-BE49-F238E27FC236}">
                  <a16:creationId xmlns:a16="http://schemas.microsoft.com/office/drawing/2014/main" id="{56E96DEF-7ABA-87C4-5497-745432411D9B}"/>
                </a:ext>
              </a:extLst>
            </p:cNvPr>
            <p:cNvSpPr/>
            <p:nvPr/>
          </p:nvSpPr>
          <p:spPr bwMode="auto">
            <a:xfrm>
              <a:off x="7484634" y="3096525"/>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 name="Textfeld 71">
              <a:extLst>
                <a:ext uri="{FF2B5EF4-FFF2-40B4-BE49-F238E27FC236}">
                  <a16:creationId xmlns:a16="http://schemas.microsoft.com/office/drawing/2014/main" id="{176A53EE-D79C-5509-C438-316B8FACAEC7}"/>
                </a:ext>
              </a:extLst>
            </p:cNvPr>
            <p:cNvSpPr txBox="1"/>
            <p:nvPr/>
          </p:nvSpPr>
          <p:spPr>
            <a:xfrm>
              <a:off x="7449311" y="3086110"/>
              <a:ext cx="2502563" cy="1169551"/>
            </a:xfrm>
            <a:prstGeom prst="rect">
              <a:avLst/>
            </a:prstGeom>
            <a:noFill/>
          </p:spPr>
          <p:txBody>
            <a:bodyPr wrap="square" rtlCol="0">
              <a:spAutoFit/>
            </a:bodyPr>
            <a:lstStyle/>
            <a:p>
              <a:r>
                <a:rPr lang="de-DE" sz="1400" dirty="0">
                  <a:solidFill>
                    <a:srgbClr val="3333FF"/>
                  </a:solidFill>
                </a:rPr>
                <a:t>- 4 große priv. Übertrager ?</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a:t>
              </a:r>
            </a:p>
            <a:p>
              <a:r>
                <a:rPr lang="de-DE" sz="1400" dirty="0">
                  <a:solidFill>
                    <a:srgbClr val="3333FF"/>
                  </a:solidFill>
                </a:rPr>
                <a:t>- regionale 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a:t>
              </a:r>
              <a:endParaRPr lang="de-DE" sz="1400" dirty="0">
                <a:solidFill>
                  <a:srgbClr val="3333FF"/>
                </a:solidFill>
              </a:endParaRPr>
            </a:p>
          </p:txBody>
        </p:sp>
      </p:grpSp>
      <p:grpSp>
        <p:nvGrpSpPr>
          <p:cNvPr id="8209" name="Gruppieren 8208">
            <a:extLst>
              <a:ext uri="{FF2B5EF4-FFF2-40B4-BE49-F238E27FC236}">
                <a16:creationId xmlns:a16="http://schemas.microsoft.com/office/drawing/2014/main" id="{375F7C41-BC63-1A1E-0A3B-D999160CBBCD}"/>
              </a:ext>
            </a:extLst>
          </p:cNvPr>
          <p:cNvGrpSpPr/>
          <p:nvPr/>
        </p:nvGrpSpPr>
        <p:grpSpPr>
          <a:xfrm>
            <a:off x="7504298" y="1624982"/>
            <a:ext cx="2418180" cy="1395878"/>
            <a:chOff x="7504298" y="1624982"/>
            <a:chExt cx="2418180" cy="1395878"/>
          </a:xfrm>
        </p:grpSpPr>
        <p:sp>
          <p:nvSpPr>
            <p:cNvPr id="8201" name="Rechteck 8200">
              <a:extLst>
                <a:ext uri="{FF2B5EF4-FFF2-40B4-BE49-F238E27FC236}">
                  <a16:creationId xmlns:a16="http://schemas.microsoft.com/office/drawing/2014/main" id="{EAB6CE9A-4E1B-380A-0711-362B4132A63D}"/>
                </a:ext>
              </a:extLst>
            </p:cNvPr>
            <p:cNvSpPr/>
            <p:nvPr/>
          </p:nvSpPr>
          <p:spPr bwMode="auto">
            <a:xfrm>
              <a:off x="7504298" y="1624982"/>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3" name="Textfeld 72">
              <a:extLst>
                <a:ext uri="{FF2B5EF4-FFF2-40B4-BE49-F238E27FC236}">
                  <a16:creationId xmlns:a16="http://schemas.microsoft.com/office/drawing/2014/main" id="{495376D1-2090-1C12-CFFC-4CA6A62425F9}"/>
                </a:ext>
              </a:extLst>
            </p:cNvPr>
            <p:cNvSpPr txBox="1"/>
            <p:nvPr/>
          </p:nvSpPr>
          <p:spPr>
            <a:xfrm>
              <a:off x="7550911" y="1635865"/>
              <a:ext cx="2371567" cy="1384995"/>
            </a:xfrm>
            <a:prstGeom prst="rect">
              <a:avLst/>
            </a:prstGeom>
            <a:noFill/>
          </p:spPr>
          <p:txBody>
            <a:bodyPr wrap="square" rtlCol="0">
              <a:spAutoFit/>
            </a:bodyPr>
            <a:lstStyle/>
            <a:p>
              <a:r>
                <a:rPr lang="de-DE" sz="1400" dirty="0">
                  <a:solidFill>
                    <a:srgbClr val="3333FF"/>
                  </a:solidFill>
                </a:rPr>
                <a:t>- 4 große priv. Erzeuger ?</a:t>
              </a:r>
              <a:br>
                <a:rPr lang="de-DE" sz="1400" dirty="0">
                  <a:solidFill>
                    <a:srgbClr val="3333FF"/>
                  </a:solidFill>
                </a:rPr>
              </a:br>
              <a:r>
                <a:rPr lang="de-DE" sz="1400" dirty="0">
                  <a:solidFill>
                    <a:srgbClr val="3333FF"/>
                  </a:solidFill>
                </a:rPr>
                <a:t>   </a:t>
              </a:r>
              <a:r>
                <a:rPr lang="de-DE" sz="1200" i="1" dirty="0" err="1">
                  <a:solidFill>
                    <a:srgbClr val="3333FF"/>
                  </a:solidFill>
                </a:rPr>
                <a:t>GuD</a:t>
              </a:r>
              <a:r>
                <a:rPr lang="de-DE" sz="1200" i="1" dirty="0">
                  <a:solidFill>
                    <a:srgbClr val="3333FF"/>
                  </a:solidFill>
                </a:rPr>
                <a:t>-/W-/PSP-KW, Speicher</a:t>
              </a:r>
              <a:br>
                <a:rPr lang="de-DE" sz="1200" i="1" dirty="0">
                  <a:solidFill>
                    <a:srgbClr val="3333FF"/>
                  </a:solidFill>
                </a:rPr>
              </a:br>
              <a:r>
                <a:rPr lang="de-DE" sz="1400" dirty="0">
                  <a:solidFill>
                    <a:srgbClr val="3333FF"/>
                  </a:solidFill>
                </a:rPr>
                <a:t>- viele </a:t>
              </a:r>
              <a:r>
                <a:rPr lang="de-DE" sz="1400" dirty="0" err="1">
                  <a:solidFill>
                    <a:srgbClr val="3333FF"/>
                  </a:solidFill>
                </a:rPr>
                <a:t>mittl</a:t>
              </a:r>
              <a:r>
                <a:rPr lang="de-DE" sz="1400" dirty="0">
                  <a:solidFill>
                    <a:srgbClr val="3333FF"/>
                  </a:solidFill>
                </a:rPr>
                <a:t>. Erzeuger/SW</a:t>
              </a:r>
              <a:br>
                <a:rPr lang="de-DE" sz="1400" dirty="0">
                  <a:solidFill>
                    <a:srgbClr val="3333FF"/>
                  </a:solidFill>
                </a:rPr>
              </a:br>
              <a:r>
                <a:rPr lang="de-DE" sz="1400" dirty="0">
                  <a:solidFill>
                    <a:srgbClr val="3333FF"/>
                  </a:solidFill>
                </a:rPr>
                <a:t>   </a:t>
              </a:r>
              <a:r>
                <a:rPr lang="de-DE" sz="1200" i="1" dirty="0">
                  <a:solidFill>
                    <a:srgbClr val="3333FF"/>
                  </a:solidFill>
                </a:rPr>
                <a:t>WKA, PVA, MHKW, Speicher</a:t>
              </a:r>
            </a:p>
            <a:p>
              <a:br>
                <a:rPr lang="de-DE" sz="1400" dirty="0">
                  <a:solidFill>
                    <a:srgbClr val="3333FF"/>
                  </a:solidFill>
                </a:rPr>
              </a:br>
              <a:endParaRPr lang="de-DE" sz="1400" dirty="0">
                <a:solidFill>
                  <a:srgbClr val="3333FF"/>
                </a:solidFill>
              </a:endParaRPr>
            </a:p>
          </p:txBody>
        </p:sp>
      </p:grpSp>
      <p:grpSp>
        <p:nvGrpSpPr>
          <p:cNvPr id="8205" name="Gruppieren 8204">
            <a:extLst>
              <a:ext uri="{FF2B5EF4-FFF2-40B4-BE49-F238E27FC236}">
                <a16:creationId xmlns:a16="http://schemas.microsoft.com/office/drawing/2014/main" id="{EE304E1B-5A4A-0AD8-B2CF-8BC964E6AB9B}"/>
              </a:ext>
            </a:extLst>
          </p:cNvPr>
          <p:cNvGrpSpPr/>
          <p:nvPr/>
        </p:nvGrpSpPr>
        <p:grpSpPr>
          <a:xfrm>
            <a:off x="4776777" y="3068942"/>
            <a:ext cx="2672533" cy="1334557"/>
            <a:chOff x="4776777" y="3068942"/>
            <a:chExt cx="2672533" cy="1138773"/>
          </a:xfrm>
        </p:grpSpPr>
        <p:sp>
          <p:nvSpPr>
            <p:cNvPr id="8197" name="Rechteck 8196">
              <a:extLst>
                <a:ext uri="{FF2B5EF4-FFF2-40B4-BE49-F238E27FC236}">
                  <a16:creationId xmlns:a16="http://schemas.microsoft.com/office/drawing/2014/main" id="{B4AFFA8E-40B4-883C-E0F1-0D946811A581}"/>
                </a:ext>
              </a:extLst>
            </p:cNvPr>
            <p:cNvSpPr/>
            <p:nvPr/>
          </p:nvSpPr>
          <p:spPr bwMode="auto">
            <a:xfrm>
              <a:off x="4827537" y="3086110"/>
              <a:ext cx="2560645" cy="112160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FFA6B657-0F3D-E1AE-83A6-05E1A5680D33}"/>
                </a:ext>
              </a:extLst>
            </p:cNvPr>
            <p:cNvSpPr txBox="1"/>
            <p:nvPr/>
          </p:nvSpPr>
          <p:spPr>
            <a:xfrm>
              <a:off x="4776777" y="3068942"/>
              <a:ext cx="2672533" cy="971711"/>
            </a:xfrm>
            <a:prstGeom prst="rect">
              <a:avLst/>
            </a:prstGeom>
            <a:noFill/>
          </p:spPr>
          <p:txBody>
            <a:bodyPr wrap="square" rtlCol="0">
              <a:spAutoFit/>
            </a:bodyPr>
            <a:lstStyle/>
            <a:p>
              <a:r>
                <a:rPr lang="de-DE" sz="1400" dirty="0">
                  <a:solidFill>
                    <a:srgbClr val="3333FF"/>
                  </a:solidFill>
                </a:rPr>
                <a:t>- 4 große priv. Übertrager</a:t>
              </a:r>
            </a:p>
            <a:p>
              <a:r>
                <a:rPr lang="de-DE" sz="1200" dirty="0">
                  <a:solidFill>
                    <a:srgbClr val="3333FF"/>
                  </a:solidFill>
                </a:rPr>
                <a:t>   </a:t>
              </a:r>
              <a:r>
                <a:rPr lang="de-DE" sz="1100" dirty="0">
                  <a:solidFill>
                    <a:srgbClr val="3333FF"/>
                  </a:solidFill>
                </a:rPr>
                <a:t>Amprion, 50Hz, </a:t>
              </a:r>
              <a:r>
                <a:rPr lang="de-DE" sz="1100" dirty="0" err="1">
                  <a:solidFill>
                    <a:srgbClr val="3333FF"/>
                  </a:solidFill>
                </a:rPr>
                <a:t>Transn</a:t>
              </a:r>
              <a:r>
                <a:rPr lang="de-DE" sz="1100" dirty="0">
                  <a:solidFill>
                    <a:srgbClr val="3333FF"/>
                  </a:solidFill>
                </a:rPr>
                <a:t>. BW,  TenneT</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regionale </a:t>
              </a:r>
              <a:r>
                <a:rPr lang="de-DE" sz="1400">
                  <a:solidFill>
                    <a:srgbClr val="3333FF"/>
                  </a:solidFill>
                </a:rPr>
                <a:t>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 </a:t>
              </a:r>
            </a:p>
          </p:txBody>
        </p:sp>
      </p:grpSp>
      <p:sp>
        <p:nvSpPr>
          <p:cNvPr id="92" name="Rechteck 91">
            <a:extLst>
              <a:ext uri="{FF2B5EF4-FFF2-40B4-BE49-F238E27FC236}">
                <a16:creationId xmlns:a16="http://schemas.microsoft.com/office/drawing/2014/main" id="{E03CD9AA-9A5C-4835-BD89-95FACFB6E58E}"/>
              </a:ext>
            </a:extLst>
          </p:cNvPr>
          <p:cNvSpPr/>
          <p:nvPr/>
        </p:nvSpPr>
        <p:spPr>
          <a:xfrm>
            <a:off x="1" y="6036635"/>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Vom überschaubaren zum komplexen Strommarkt! Ist Privatisierung der richtige Weg?</a:t>
            </a:r>
            <a:endParaRPr lang="de-DE" sz="1800" b="1" dirty="0">
              <a:solidFill>
                <a:srgbClr val="00B050"/>
              </a:solidFill>
              <a:latin typeface="Calibri" panose="020F0502020204030204" pitchFamily="34" charset="0"/>
              <a:ea typeface="Calibri" panose="020F0502020204030204" pitchFamily="34" charset="0"/>
            </a:endParaRPr>
          </a:p>
        </p:txBody>
      </p:sp>
      <p:sp>
        <p:nvSpPr>
          <p:cNvPr id="8211" name="Textfeld 8210">
            <a:extLst>
              <a:ext uri="{FF2B5EF4-FFF2-40B4-BE49-F238E27FC236}">
                <a16:creationId xmlns:a16="http://schemas.microsoft.com/office/drawing/2014/main" id="{0C979844-9145-9D44-B91E-FBAFF2673E8B}"/>
              </a:ext>
            </a:extLst>
          </p:cNvPr>
          <p:cNvSpPr txBox="1"/>
          <p:nvPr/>
        </p:nvSpPr>
        <p:spPr>
          <a:xfrm>
            <a:off x="5594013" y="2570589"/>
            <a:ext cx="1917323" cy="307777"/>
          </a:xfrm>
          <a:prstGeom prst="rect">
            <a:avLst/>
          </a:prstGeom>
          <a:noFill/>
        </p:spPr>
        <p:txBody>
          <a:bodyPr wrap="square" rtlCol="0">
            <a:spAutoFit/>
          </a:bodyPr>
          <a:lstStyle/>
          <a:p>
            <a:r>
              <a:rPr lang="de-DE" sz="1400" dirty="0">
                <a:solidFill>
                  <a:srgbClr val="FF0000"/>
                </a:solidFill>
              </a:rPr>
              <a:t>E: 100% (ohne IKW)</a:t>
            </a:r>
          </a:p>
        </p:txBody>
      </p:sp>
      <p:sp>
        <p:nvSpPr>
          <p:cNvPr id="8212" name="Textfeld 8211">
            <a:extLst>
              <a:ext uri="{FF2B5EF4-FFF2-40B4-BE49-F238E27FC236}">
                <a16:creationId xmlns:a16="http://schemas.microsoft.com/office/drawing/2014/main" id="{A413811D-25F0-97B4-37B6-6E88B2610C03}"/>
              </a:ext>
            </a:extLst>
          </p:cNvPr>
          <p:cNvSpPr txBox="1"/>
          <p:nvPr/>
        </p:nvSpPr>
        <p:spPr>
          <a:xfrm>
            <a:off x="8138522" y="2538300"/>
            <a:ext cx="1783957" cy="307777"/>
          </a:xfrm>
          <a:prstGeom prst="rect">
            <a:avLst/>
          </a:prstGeom>
          <a:noFill/>
        </p:spPr>
        <p:txBody>
          <a:bodyPr wrap="square" rtlCol="0">
            <a:spAutoFit/>
          </a:bodyPr>
          <a:lstStyle/>
          <a:p>
            <a:r>
              <a:rPr lang="de-DE" sz="1400" dirty="0">
                <a:solidFill>
                  <a:srgbClr val="FF0000"/>
                </a:solidFill>
              </a:rPr>
              <a:t>E: saisonal ca. 30%</a:t>
            </a:r>
          </a:p>
        </p:txBody>
      </p:sp>
      <p:sp>
        <p:nvSpPr>
          <p:cNvPr id="9" name="Text Box 5">
            <a:extLst>
              <a:ext uri="{FF2B5EF4-FFF2-40B4-BE49-F238E27FC236}">
                <a16:creationId xmlns:a16="http://schemas.microsoft.com/office/drawing/2014/main" id="{4129BF0E-BF73-6DBE-101D-3233120CA7C3}"/>
              </a:ext>
            </a:extLst>
          </p:cNvPr>
          <p:cNvSpPr txBox="1">
            <a:spLocks noChangeArrowheads="1"/>
          </p:cNvSpPr>
          <p:nvPr/>
        </p:nvSpPr>
        <p:spPr bwMode="auto">
          <a:xfrm>
            <a:off x="8468487" y="589738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grpSp>
        <p:nvGrpSpPr>
          <p:cNvPr id="91" name="Gruppieren 90">
            <a:extLst>
              <a:ext uri="{FF2B5EF4-FFF2-40B4-BE49-F238E27FC236}">
                <a16:creationId xmlns:a16="http://schemas.microsoft.com/office/drawing/2014/main" id="{049B1264-DFAC-A5CC-7A3D-BD74E873EF59}"/>
              </a:ext>
            </a:extLst>
          </p:cNvPr>
          <p:cNvGrpSpPr/>
          <p:nvPr/>
        </p:nvGrpSpPr>
        <p:grpSpPr>
          <a:xfrm>
            <a:off x="6472998" y="4736881"/>
            <a:ext cx="3478876" cy="1353639"/>
            <a:chOff x="6472998" y="4728414"/>
            <a:chExt cx="3478876" cy="1353639"/>
          </a:xfrm>
        </p:grpSpPr>
        <p:grpSp>
          <p:nvGrpSpPr>
            <p:cNvPr id="8207" name="Gruppieren 8206">
              <a:extLst>
                <a:ext uri="{FF2B5EF4-FFF2-40B4-BE49-F238E27FC236}">
                  <a16:creationId xmlns:a16="http://schemas.microsoft.com/office/drawing/2014/main" id="{CE929F0E-EF34-34EC-4AAC-DBFEFB4AE36E}"/>
                </a:ext>
              </a:extLst>
            </p:cNvPr>
            <p:cNvGrpSpPr/>
            <p:nvPr/>
          </p:nvGrpSpPr>
          <p:grpSpPr>
            <a:xfrm>
              <a:off x="7449311" y="4728414"/>
              <a:ext cx="2502563" cy="978601"/>
              <a:chOff x="7449311" y="4694546"/>
              <a:chExt cx="2502563" cy="978601"/>
            </a:xfrm>
          </p:grpSpPr>
          <p:sp>
            <p:nvSpPr>
              <p:cNvPr id="8203" name="Rechteck 8202">
                <a:extLst>
                  <a:ext uri="{FF2B5EF4-FFF2-40B4-BE49-F238E27FC236}">
                    <a16:creationId xmlns:a16="http://schemas.microsoft.com/office/drawing/2014/main" id="{6266A3A0-483F-273A-239B-D1DE1F060278}"/>
                  </a:ext>
                </a:extLst>
              </p:cNvPr>
              <p:cNvSpPr/>
              <p:nvPr/>
            </p:nvSpPr>
            <p:spPr bwMode="auto">
              <a:xfrm>
                <a:off x="7484634" y="4694546"/>
                <a:ext cx="2316006"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5370E45B-AF9E-2293-692E-E7606CD21AEC}"/>
                  </a:ext>
                </a:extLst>
              </p:cNvPr>
              <p:cNvSpPr txBox="1"/>
              <p:nvPr/>
            </p:nvSpPr>
            <p:spPr>
              <a:xfrm>
                <a:off x="7449311" y="4694546"/>
                <a:ext cx="2502563" cy="954107"/>
              </a:xfrm>
              <a:prstGeom prst="rect">
                <a:avLst/>
              </a:prstGeom>
              <a:noFill/>
            </p:spPr>
            <p:txBody>
              <a:bodyPr wrap="square" rtlCol="0">
                <a:spAutoFit/>
              </a:bodyPr>
              <a:lstStyle/>
              <a:p>
                <a:r>
                  <a:rPr lang="de-DE" sz="1400" dirty="0">
                    <a:solidFill>
                      <a:srgbClr val="3333FF"/>
                    </a:solidFill>
                  </a:rPr>
                  <a:t>- Haushalte</a:t>
                </a:r>
                <a:r>
                  <a:rPr lang="de-DE" sz="1400" baseline="30000" dirty="0">
                    <a:solidFill>
                      <a:srgbClr val="3333FF"/>
                    </a:solidFill>
                  </a:rPr>
                  <a:t>+/</a:t>
                </a:r>
                <a:r>
                  <a:rPr lang="de-DE" sz="1400" dirty="0">
                    <a:solidFill>
                      <a:srgbClr val="3333FF"/>
                    </a:solidFill>
                  </a:rPr>
                  <a:t>GHD</a:t>
                </a:r>
                <a:r>
                  <a:rPr lang="de-DE" sz="1400" baseline="30000" dirty="0">
                    <a:solidFill>
                      <a:srgbClr val="3333FF"/>
                    </a:solidFill>
                  </a:rPr>
                  <a:t>+</a:t>
                </a:r>
                <a:r>
                  <a:rPr lang="de-DE" sz="1400" dirty="0">
                    <a:solidFill>
                      <a:srgbClr val="3333FF"/>
                    </a:solidFill>
                  </a:rPr>
                  <a:t>/Mobilität</a:t>
                </a:r>
                <a:br>
                  <a:rPr lang="de-DE" sz="1400" dirty="0">
                    <a:solidFill>
                      <a:srgbClr val="3333FF"/>
                    </a:solidFill>
                  </a:rPr>
                </a:br>
                <a:r>
                  <a:rPr lang="de-DE" sz="1200" dirty="0">
                    <a:solidFill>
                      <a:srgbClr val="3333FF"/>
                    </a:solidFill>
                  </a:rPr>
                  <a:t>  </a:t>
                </a:r>
                <a:r>
                  <a:rPr lang="de-DE" sz="1200" i="1" dirty="0" err="1">
                    <a:solidFill>
                      <a:srgbClr val="3333FF"/>
                    </a:solidFill>
                  </a:rPr>
                  <a:t>ProSumer</a:t>
                </a:r>
                <a:endParaRPr lang="de-DE" sz="1200" i="1" dirty="0">
                  <a:solidFill>
                    <a:srgbClr val="3333FF"/>
                  </a:solidFill>
                </a:endParaRP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err="1">
                    <a:solidFill>
                      <a:srgbClr val="3333FF"/>
                    </a:solidFill>
                  </a:rPr>
                  <a:t>Prosumer</a:t>
                </a:r>
                <a:endParaRPr lang="de-DE" sz="1200" dirty="0">
                  <a:solidFill>
                    <a:srgbClr val="3333FF"/>
                  </a:solidFill>
                </a:endParaRPr>
              </a:p>
            </p:txBody>
          </p:sp>
        </p:grpSp>
        <p:sp>
          <p:nvSpPr>
            <p:cNvPr id="90" name="Text Box 5">
              <a:extLst>
                <a:ext uri="{FF2B5EF4-FFF2-40B4-BE49-F238E27FC236}">
                  <a16:creationId xmlns:a16="http://schemas.microsoft.com/office/drawing/2014/main" id="{5CB368F9-8F2A-1244-439A-7F14D108DD09}"/>
                </a:ext>
              </a:extLst>
            </p:cNvPr>
            <p:cNvSpPr txBox="1">
              <a:spLocks noChangeArrowheads="1"/>
            </p:cNvSpPr>
            <p:nvPr/>
          </p:nvSpPr>
          <p:spPr bwMode="auto">
            <a:xfrm>
              <a:off x="6472998" y="5897387"/>
              <a:ext cx="83356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aseline="30000" dirty="0">
                  <a:solidFill>
                    <a:srgbClr val="3333FF"/>
                  </a:solidFill>
                </a:rPr>
                <a:t>+:</a:t>
              </a:r>
              <a:r>
                <a:rPr lang="de-DE" altLang="de-DE" sz="1200" dirty="0">
                  <a:solidFill>
                    <a:srgbClr val="3333FF"/>
                  </a:solidFill>
                </a:rPr>
                <a:t> mit WPPE</a:t>
              </a:r>
              <a:endParaRPr lang="en-US" altLang="de-DE" sz="1200" dirty="0">
                <a:solidFill>
                  <a:srgbClr val="3333FF"/>
                </a:solidFill>
              </a:endParaRPr>
            </a:p>
          </p:txBody>
        </p:sp>
      </p:grpSp>
      <p:sp>
        <p:nvSpPr>
          <p:cNvPr id="8214" name="Textfeld 8213">
            <a:extLst>
              <a:ext uri="{FF2B5EF4-FFF2-40B4-BE49-F238E27FC236}">
                <a16:creationId xmlns:a16="http://schemas.microsoft.com/office/drawing/2014/main" id="{8C9C4BFA-B664-DFCC-7A03-61E8D24AE703}"/>
              </a:ext>
            </a:extLst>
          </p:cNvPr>
          <p:cNvSpPr txBox="1"/>
          <p:nvPr/>
        </p:nvSpPr>
        <p:spPr>
          <a:xfrm>
            <a:off x="8468487" y="5095157"/>
            <a:ext cx="1197632" cy="307777"/>
          </a:xfrm>
          <a:prstGeom prst="rect">
            <a:avLst/>
          </a:prstGeom>
          <a:noFill/>
        </p:spPr>
        <p:txBody>
          <a:bodyPr wrap="square" rtlCol="0">
            <a:spAutoFit/>
          </a:bodyPr>
          <a:lstStyle/>
          <a:p>
            <a:r>
              <a:rPr lang="de-DE" sz="1400" dirty="0">
                <a:solidFill>
                  <a:srgbClr val="FF0000"/>
                </a:solidFill>
              </a:rPr>
              <a:t>E: ca. 70%</a:t>
            </a:r>
          </a:p>
        </p:txBody>
      </p:sp>
      <p:grpSp>
        <p:nvGrpSpPr>
          <p:cNvPr id="94" name="Gruppieren 93">
            <a:extLst>
              <a:ext uri="{FF2B5EF4-FFF2-40B4-BE49-F238E27FC236}">
                <a16:creationId xmlns:a16="http://schemas.microsoft.com/office/drawing/2014/main" id="{2018ED50-E7E4-31D9-ACD6-01B31730F5BC}"/>
              </a:ext>
            </a:extLst>
          </p:cNvPr>
          <p:cNvGrpSpPr/>
          <p:nvPr/>
        </p:nvGrpSpPr>
        <p:grpSpPr>
          <a:xfrm>
            <a:off x="3935450" y="2181165"/>
            <a:ext cx="5114252" cy="3953786"/>
            <a:chOff x="3935450" y="2181165"/>
            <a:chExt cx="5114252" cy="3953786"/>
          </a:xfrm>
        </p:grpSpPr>
        <p:grpSp>
          <p:nvGrpSpPr>
            <p:cNvPr id="88" name="Gruppieren 87">
              <a:extLst>
                <a:ext uri="{FF2B5EF4-FFF2-40B4-BE49-F238E27FC236}">
                  <a16:creationId xmlns:a16="http://schemas.microsoft.com/office/drawing/2014/main" id="{9C7D96BC-341F-675C-5E5F-1947BB192608}"/>
                </a:ext>
              </a:extLst>
            </p:cNvPr>
            <p:cNvGrpSpPr/>
            <p:nvPr/>
          </p:nvGrpSpPr>
          <p:grpSpPr>
            <a:xfrm>
              <a:off x="7242475" y="2181165"/>
              <a:ext cx="1807227" cy="3462006"/>
              <a:chOff x="7242475" y="2181165"/>
              <a:chExt cx="1807227" cy="3462006"/>
            </a:xfrm>
          </p:grpSpPr>
          <p:sp>
            <p:nvSpPr>
              <p:cNvPr id="12" name="Textfeld 11">
                <a:extLst>
                  <a:ext uri="{FF2B5EF4-FFF2-40B4-BE49-F238E27FC236}">
                    <a16:creationId xmlns:a16="http://schemas.microsoft.com/office/drawing/2014/main" id="{F4398D9D-FFC5-244D-043A-5D5B5B5206E3}"/>
                  </a:ext>
                </a:extLst>
              </p:cNvPr>
              <p:cNvSpPr txBox="1"/>
              <p:nvPr/>
            </p:nvSpPr>
            <p:spPr>
              <a:xfrm>
                <a:off x="7242475" y="2181165"/>
                <a:ext cx="578172" cy="338554"/>
              </a:xfrm>
              <a:prstGeom prst="rect">
                <a:avLst/>
              </a:prstGeom>
              <a:noFill/>
            </p:spPr>
            <p:txBody>
              <a:bodyPr wrap="none" rtlCol="0">
                <a:spAutoFit/>
              </a:bodyPr>
              <a:lstStyle/>
              <a:p>
                <a:r>
                  <a:rPr lang="de-DE" sz="1600" dirty="0">
                    <a:solidFill>
                      <a:srgbClr val="00B050"/>
                    </a:solidFill>
                  </a:rPr>
                  <a:t>PPA</a:t>
                </a:r>
              </a:p>
            </p:txBody>
          </p:sp>
          <p:sp>
            <p:nvSpPr>
              <p:cNvPr id="14" name="Textfeld 13">
                <a:extLst>
                  <a:ext uri="{FF2B5EF4-FFF2-40B4-BE49-F238E27FC236}">
                    <a16:creationId xmlns:a16="http://schemas.microsoft.com/office/drawing/2014/main" id="{A861021E-38E9-055C-7898-E97090E4C21C}"/>
                  </a:ext>
                </a:extLst>
              </p:cNvPr>
              <p:cNvSpPr txBox="1"/>
              <p:nvPr/>
            </p:nvSpPr>
            <p:spPr>
              <a:xfrm>
                <a:off x="8451553" y="4474900"/>
                <a:ext cx="578172" cy="338554"/>
              </a:xfrm>
              <a:prstGeom prst="rect">
                <a:avLst/>
              </a:prstGeom>
              <a:noFill/>
            </p:spPr>
            <p:txBody>
              <a:bodyPr wrap="none" rtlCol="0">
                <a:spAutoFit/>
              </a:bodyPr>
              <a:lstStyle/>
              <a:p>
                <a:r>
                  <a:rPr lang="de-DE" sz="1600" dirty="0">
                    <a:solidFill>
                      <a:srgbClr val="00B050"/>
                    </a:solidFill>
                  </a:rPr>
                  <a:t>PPA</a:t>
                </a:r>
              </a:p>
            </p:txBody>
          </p:sp>
          <p:sp>
            <p:nvSpPr>
              <p:cNvPr id="74" name="Textfeld 73">
                <a:extLst>
                  <a:ext uri="{FF2B5EF4-FFF2-40B4-BE49-F238E27FC236}">
                    <a16:creationId xmlns:a16="http://schemas.microsoft.com/office/drawing/2014/main" id="{248D5AAC-3FB5-8AF2-6FC8-7862795E4646}"/>
                  </a:ext>
                </a:extLst>
              </p:cNvPr>
              <p:cNvSpPr txBox="1"/>
              <p:nvPr/>
            </p:nvSpPr>
            <p:spPr>
              <a:xfrm>
                <a:off x="8471530" y="5304617"/>
                <a:ext cx="578172" cy="338554"/>
              </a:xfrm>
              <a:prstGeom prst="rect">
                <a:avLst/>
              </a:prstGeom>
              <a:noFill/>
            </p:spPr>
            <p:txBody>
              <a:bodyPr wrap="none" rtlCol="0">
                <a:spAutoFit/>
              </a:bodyPr>
              <a:lstStyle/>
              <a:p>
                <a:r>
                  <a:rPr lang="de-DE" sz="1600" dirty="0">
                    <a:solidFill>
                      <a:srgbClr val="00B050"/>
                    </a:solidFill>
                  </a:rPr>
                  <a:t>PPA</a:t>
                </a:r>
              </a:p>
            </p:txBody>
          </p:sp>
        </p:grpSp>
        <p:sp>
          <p:nvSpPr>
            <p:cNvPr id="93" name="Textfeld 92">
              <a:extLst>
                <a:ext uri="{FF2B5EF4-FFF2-40B4-BE49-F238E27FC236}">
                  <a16:creationId xmlns:a16="http://schemas.microsoft.com/office/drawing/2014/main" id="{192C8A84-C3C0-FDCC-0863-86D4EBC0A468}"/>
                </a:ext>
              </a:extLst>
            </p:cNvPr>
            <p:cNvSpPr txBox="1"/>
            <p:nvPr/>
          </p:nvSpPr>
          <p:spPr>
            <a:xfrm>
              <a:off x="3935450" y="5857952"/>
              <a:ext cx="2477922" cy="276999"/>
            </a:xfrm>
            <a:prstGeom prst="rect">
              <a:avLst/>
            </a:prstGeom>
            <a:noFill/>
          </p:spPr>
          <p:txBody>
            <a:bodyPr wrap="none" rtlCol="0">
              <a:spAutoFit/>
            </a:bodyPr>
            <a:lstStyle/>
            <a:p>
              <a:r>
                <a:rPr lang="de-DE" sz="1200" dirty="0">
                  <a:solidFill>
                    <a:srgbClr val="00B050"/>
                  </a:solidFill>
                </a:rPr>
                <a:t>PPA: Power </a:t>
              </a:r>
              <a:r>
                <a:rPr lang="de-DE" sz="1200" dirty="0" err="1">
                  <a:solidFill>
                    <a:srgbClr val="00B050"/>
                  </a:solidFill>
                </a:rPr>
                <a:t>Purchase</a:t>
              </a:r>
              <a:r>
                <a:rPr lang="de-DE" sz="1200" dirty="0">
                  <a:solidFill>
                    <a:srgbClr val="00B050"/>
                  </a:solidFill>
                </a:rPr>
                <a:t> Agreement</a:t>
              </a:r>
            </a:p>
          </p:txBody>
        </p:sp>
      </p:grpSp>
      <p:grpSp>
        <p:nvGrpSpPr>
          <p:cNvPr id="8192" name="Gruppieren 8191">
            <a:extLst>
              <a:ext uri="{FF2B5EF4-FFF2-40B4-BE49-F238E27FC236}">
                <a16:creationId xmlns:a16="http://schemas.microsoft.com/office/drawing/2014/main" id="{519BDCDC-FA51-FB7D-DEFA-81DFAE2F70CF}"/>
              </a:ext>
            </a:extLst>
          </p:cNvPr>
          <p:cNvGrpSpPr/>
          <p:nvPr/>
        </p:nvGrpSpPr>
        <p:grpSpPr>
          <a:xfrm>
            <a:off x="2010623" y="2565411"/>
            <a:ext cx="2770661" cy="3516642"/>
            <a:chOff x="2010623" y="2565411"/>
            <a:chExt cx="2770661" cy="3516642"/>
          </a:xfrm>
        </p:grpSpPr>
        <p:sp>
          <p:nvSpPr>
            <p:cNvPr id="8210" name="Textfeld 8209">
              <a:extLst>
                <a:ext uri="{FF2B5EF4-FFF2-40B4-BE49-F238E27FC236}">
                  <a16:creationId xmlns:a16="http://schemas.microsoft.com/office/drawing/2014/main" id="{FEF2BB42-1A54-70E8-DD6D-5D376597763F}"/>
                </a:ext>
              </a:extLst>
            </p:cNvPr>
            <p:cNvSpPr txBox="1"/>
            <p:nvPr/>
          </p:nvSpPr>
          <p:spPr>
            <a:xfrm>
              <a:off x="2936240" y="2565411"/>
              <a:ext cx="1845044" cy="492443"/>
            </a:xfrm>
            <a:prstGeom prst="rect">
              <a:avLst/>
            </a:prstGeom>
            <a:noFill/>
          </p:spPr>
          <p:txBody>
            <a:bodyPr wrap="square" rtlCol="0">
              <a:spAutoFit/>
            </a:bodyPr>
            <a:lstStyle/>
            <a:p>
              <a:r>
                <a:rPr lang="de-DE" sz="1400" dirty="0">
                  <a:solidFill>
                    <a:srgbClr val="FF0000"/>
                  </a:solidFill>
                </a:rPr>
                <a:t>E: 100% (ohne IKW)</a:t>
              </a:r>
              <a:br>
                <a:rPr lang="de-DE" sz="1400" dirty="0">
                  <a:solidFill>
                    <a:srgbClr val="FF0000"/>
                  </a:solidFill>
                </a:rPr>
              </a:br>
              <a:r>
                <a:rPr lang="de-DE" sz="1200" dirty="0">
                  <a:solidFill>
                    <a:srgbClr val="FF0000"/>
                  </a:solidFill>
                </a:rPr>
                <a:t>*)</a:t>
              </a:r>
            </a:p>
          </p:txBody>
        </p:sp>
        <p:sp>
          <p:nvSpPr>
            <p:cNvPr id="95" name="Textfeld 94">
              <a:extLst>
                <a:ext uri="{FF2B5EF4-FFF2-40B4-BE49-F238E27FC236}">
                  <a16:creationId xmlns:a16="http://schemas.microsoft.com/office/drawing/2014/main" id="{8A8AC5BC-316C-897B-6841-45BF2F71ACA5}"/>
                </a:ext>
              </a:extLst>
            </p:cNvPr>
            <p:cNvSpPr txBox="1"/>
            <p:nvPr/>
          </p:nvSpPr>
          <p:spPr>
            <a:xfrm>
              <a:off x="2010623" y="5805054"/>
              <a:ext cx="1611339" cy="276999"/>
            </a:xfrm>
            <a:prstGeom prst="rect">
              <a:avLst/>
            </a:prstGeom>
            <a:noFill/>
          </p:spPr>
          <p:txBody>
            <a:bodyPr wrap="none" rtlCol="0">
              <a:spAutoFit/>
            </a:bodyPr>
            <a:lstStyle/>
            <a:p>
              <a:r>
                <a:rPr lang="de-DE" sz="1200" dirty="0">
                  <a:solidFill>
                    <a:srgbClr val="FF0000"/>
                  </a:solidFill>
                </a:rPr>
                <a:t>*) E: Energie (Strom)</a:t>
              </a:r>
              <a:endParaRPr lang="de-DE" sz="1200" dirty="0"/>
            </a:p>
          </p:txBody>
        </p:sp>
      </p:grpSp>
    </p:spTree>
    <p:extLst>
      <p:ext uri="{BB962C8B-B14F-4D97-AF65-F5344CB8AC3E}">
        <p14:creationId xmlns:p14="http://schemas.microsoft.com/office/powerpoint/2010/main" val="30944941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1000" fill="hold"/>
                                        <p:tgtEl>
                                          <p:spTgt spid="84"/>
                                        </p:tgtEl>
                                        <p:attrNameLst>
                                          <p:attrName>ppt_x</p:attrName>
                                        </p:attrNameLst>
                                      </p:cBhvr>
                                      <p:tavLst>
                                        <p:tav tm="0">
                                          <p:val>
                                            <p:strVal val="1+#ppt_w/2"/>
                                          </p:val>
                                        </p:tav>
                                        <p:tav tm="100000">
                                          <p:val>
                                            <p:strVal val="#ppt_x"/>
                                          </p:val>
                                        </p:tav>
                                      </p:tavLst>
                                    </p:anim>
                                    <p:anim calcmode="lin" valueType="num">
                                      <p:cBhvr additive="base">
                                        <p:cTn id="8" dur="10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additive="base">
                                        <p:cTn id="13" dur="1000" fill="hold"/>
                                        <p:tgtEl>
                                          <p:spTgt spid="85"/>
                                        </p:tgtEl>
                                        <p:attrNameLst>
                                          <p:attrName>ppt_x</p:attrName>
                                        </p:attrNameLst>
                                      </p:cBhvr>
                                      <p:tavLst>
                                        <p:tav tm="0">
                                          <p:val>
                                            <p:strVal val="1+#ppt_w/2"/>
                                          </p:val>
                                        </p:tav>
                                        <p:tav tm="100000">
                                          <p:val>
                                            <p:strVal val="#ppt_x"/>
                                          </p:val>
                                        </p:tav>
                                      </p:tavLst>
                                    </p:anim>
                                    <p:anim calcmode="lin" valueType="num">
                                      <p:cBhvr additive="base">
                                        <p:cTn id="14" dur="10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additive="base">
                                        <p:cTn id="25" dur="1000" fill="hold"/>
                                        <p:tgtEl>
                                          <p:spTgt spid="86"/>
                                        </p:tgtEl>
                                        <p:attrNameLst>
                                          <p:attrName>ppt_x</p:attrName>
                                        </p:attrNameLst>
                                      </p:cBhvr>
                                      <p:tavLst>
                                        <p:tav tm="0">
                                          <p:val>
                                            <p:strVal val="1+#ppt_w/2"/>
                                          </p:val>
                                        </p:tav>
                                        <p:tav tm="100000">
                                          <p:val>
                                            <p:strVal val="#ppt_x"/>
                                          </p:val>
                                        </p:tav>
                                      </p:tavLst>
                                    </p:anim>
                                    <p:anim calcmode="lin" valueType="num">
                                      <p:cBhvr additive="base">
                                        <p:cTn id="26"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205"/>
                                        </p:tgtEl>
                                        <p:attrNameLst>
                                          <p:attrName>style.visibility</p:attrName>
                                        </p:attrNameLst>
                                      </p:cBhvr>
                                      <p:to>
                                        <p:strVal val="visible"/>
                                      </p:to>
                                    </p:set>
                                    <p:anim calcmode="lin" valueType="num">
                                      <p:cBhvr additive="base">
                                        <p:cTn id="37" dur="1000" fill="hold"/>
                                        <p:tgtEl>
                                          <p:spTgt spid="8205"/>
                                        </p:tgtEl>
                                        <p:attrNameLst>
                                          <p:attrName>ppt_x</p:attrName>
                                        </p:attrNameLst>
                                      </p:cBhvr>
                                      <p:tavLst>
                                        <p:tav tm="0">
                                          <p:val>
                                            <p:strVal val="1+#ppt_w/2"/>
                                          </p:val>
                                        </p:tav>
                                        <p:tav tm="100000">
                                          <p:val>
                                            <p:strVal val="#ppt_x"/>
                                          </p:val>
                                        </p:tav>
                                      </p:tavLst>
                                    </p:anim>
                                    <p:anim calcmode="lin" valueType="num">
                                      <p:cBhvr additive="base">
                                        <p:cTn id="38" dur="10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06"/>
                                        </p:tgtEl>
                                        <p:attrNameLst>
                                          <p:attrName>style.visibility</p:attrName>
                                        </p:attrNameLst>
                                      </p:cBhvr>
                                      <p:to>
                                        <p:strVal val="visible"/>
                                      </p:to>
                                    </p:set>
                                    <p:anim calcmode="lin" valueType="num">
                                      <p:cBhvr additive="base">
                                        <p:cTn id="43" dur="1000" fill="hold"/>
                                        <p:tgtEl>
                                          <p:spTgt spid="8206"/>
                                        </p:tgtEl>
                                        <p:attrNameLst>
                                          <p:attrName>ppt_x</p:attrName>
                                        </p:attrNameLst>
                                      </p:cBhvr>
                                      <p:tavLst>
                                        <p:tav tm="0">
                                          <p:val>
                                            <p:strVal val="1+#ppt_w/2"/>
                                          </p:val>
                                        </p:tav>
                                        <p:tav tm="100000">
                                          <p:val>
                                            <p:strVal val="#ppt_x"/>
                                          </p:val>
                                        </p:tav>
                                      </p:tavLst>
                                    </p:anim>
                                    <p:anim calcmode="lin" valueType="num">
                                      <p:cBhvr additive="base">
                                        <p:cTn id="44" dur="10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 calcmode="lin" valueType="num">
                                      <p:cBhvr additive="base">
                                        <p:cTn id="49" dur="1000" fill="hold"/>
                                        <p:tgtEl>
                                          <p:spTgt spid="87"/>
                                        </p:tgtEl>
                                        <p:attrNameLst>
                                          <p:attrName>ppt_x</p:attrName>
                                        </p:attrNameLst>
                                      </p:cBhvr>
                                      <p:tavLst>
                                        <p:tav tm="0">
                                          <p:val>
                                            <p:strVal val="1+#ppt_w/2"/>
                                          </p:val>
                                        </p:tav>
                                        <p:tav tm="100000">
                                          <p:val>
                                            <p:strVal val="#ppt_x"/>
                                          </p:val>
                                        </p:tav>
                                      </p:tavLst>
                                    </p:anim>
                                    <p:anim calcmode="lin" valueType="num">
                                      <p:cBhvr additive="base">
                                        <p:cTn id="50"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09"/>
                                        </p:tgtEl>
                                        <p:attrNameLst>
                                          <p:attrName>style.visibility</p:attrName>
                                        </p:attrNameLst>
                                      </p:cBhvr>
                                      <p:to>
                                        <p:strVal val="visible"/>
                                      </p:to>
                                    </p:set>
                                    <p:anim calcmode="lin" valueType="num">
                                      <p:cBhvr additive="base">
                                        <p:cTn id="55" dur="1000" fill="hold"/>
                                        <p:tgtEl>
                                          <p:spTgt spid="8209"/>
                                        </p:tgtEl>
                                        <p:attrNameLst>
                                          <p:attrName>ppt_x</p:attrName>
                                        </p:attrNameLst>
                                      </p:cBhvr>
                                      <p:tavLst>
                                        <p:tav tm="0">
                                          <p:val>
                                            <p:strVal val="1+#ppt_w/2"/>
                                          </p:val>
                                        </p:tav>
                                        <p:tav tm="100000">
                                          <p:val>
                                            <p:strVal val="#ppt_x"/>
                                          </p:val>
                                        </p:tav>
                                      </p:tavLst>
                                    </p:anim>
                                    <p:anim calcmode="lin" valueType="num">
                                      <p:cBhvr additive="base">
                                        <p:cTn id="56" dur="10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208"/>
                                        </p:tgtEl>
                                        <p:attrNameLst>
                                          <p:attrName>style.visibility</p:attrName>
                                        </p:attrNameLst>
                                      </p:cBhvr>
                                      <p:to>
                                        <p:strVal val="visible"/>
                                      </p:to>
                                    </p:set>
                                    <p:anim calcmode="lin" valueType="num">
                                      <p:cBhvr additive="base">
                                        <p:cTn id="61" dur="1000" fill="hold"/>
                                        <p:tgtEl>
                                          <p:spTgt spid="8208"/>
                                        </p:tgtEl>
                                        <p:attrNameLst>
                                          <p:attrName>ppt_x</p:attrName>
                                        </p:attrNameLst>
                                      </p:cBhvr>
                                      <p:tavLst>
                                        <p:tav tm="0">
                                          <p:val>
                                            <p:strVal val="1+#ppt_w/2"/>
                                          </p:val>
                                        </p:tav>
                                        <p:tav tm="100000">
                                          <p:val>
                                            <p:strVal val="#ppt_x"/>
                                          </p:val>
                                        </p:tav>
                                      </p:tavLst>
                                    </p:anim>
                                    <p:anim calcmode="lin" valueType="num">
                                      <p:cBhvr additive="base">
                                        <p:cTn id="62"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 calcmode="lin" valueType="num">
                                      <p:cBhvr additive="base">
                                        <p:cTn id="67" dur="1000" fill="hold"/>
                                        <p:tgtEl>
                                          <p:spTgt spid="91"/>
                                        </p:tgtEl>
                                        <p:attrNameLst>
                                          <p:attrName>ppt_x</p:attrName>
                                        </p:attrNameLst>
                                      </p:cBhvr>
                                      <p:tavLst>
                                        <p:tav tm="0">
                                          <p:val>
                                            <p:strVal val="1+#ppt_w/2"/>
                                          </p:val>
                                        </p:tav>
                                        <p:tav tm="100000">
                                          <p:val>
                                            <p:strVal val="#ppt_x"/>
                                          </p:val>
                                        </p:tav>
                                      </p:tavLst>
                                    </p:anim>
                                    <p:anim calcmode="lin" valueType="num">
                                      <p:cBhvr additive="base">
                                        <p:cTn id="6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8192"/>
                                        </p:tgtEl>
                                        <p:attrNameLst>
                                          <p:attrName>style.visibility</p:attrName>
                                        </p:attrNameLst>
                                      </p:cBhvr>
                                      <p:to>
                                        <p:strVal val="visible"/>
                                      </p:to>
                                    </p:set>
                                    <p:anim calcmode="lin" valueType="num">
                                      <p:cBhvr additive="base">
                                        <p:cTn id="73" dur="1000" fill="hold"/>
                                        <p:tgtEl>
                                          <p:spTgt spid="8192"/>
                                        </p:tgtEl>
                                        <p:attrNameLst>
                                          <p:attrName>ppt_x</p:attrName>
                                        </p:attrNameLst>
                                      </p:cBhvr>
                                      <p:tavLst>
                                        <p:tav tm="0">
                                          <p:val>
                                            <p:strVal val="0-#ppt_w/2"/>
                                          </p:val>
                                        </p:tav>
                                        <p:tav tm="100000">
                                          <p:val>
                                            <p:strVal val="#ppt_x"/>
                                          </p:val>
                                        </p:tav>
                                      </p:tavLst>
                                    </p:anim>
                                    <p:anim calcmode="lin" valueType="num">
                                      <p:cBhvr additive="base">
                                        <p:cTn id="74" dur="1000" fill="hold"/>
                                        <p:tgtEl>
                                          <p:spTgt spid="8192"/>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11"/>
                                        </p:tgtEl>
                                        <p:attrNameLst>
                                          <p:attrName>style.visibility</p:attrName>
                                        </p:attrNameLst>
                                      </p:cBhvr>
                                      <p:to>
                                        <p:strVal val="visible"/>
                                      </p:to>
                                    </p:set>
                                    <p:anim calcmode="lin" valueType="num">
                                      <p:cBhvr additive="base">
                                        <p:cTn id="79" dur="1000" fill="hold"/>
                                        <p:tgtEl>
                                          <p:spTgt spid="8211"/>
                                        </p:tgtEl>
                                        <p:attrNameLst>
                                          <p:attrName>ppt_x</p:attrName>
                                        </p:attrNameLst>
                                      </p:cBhvr>
                                      <p:tavLst>
                                        <p:tav tm="0">
                                          <p:val>
                                            <p:strVal val="0-#ppt_w/2"/>
                                          </p:val>
                                        </p:tav>
                                        <p:tav tm="100000">
                                          <p:val>
                                            <p:strVal val="#ppt_x"/>
                                          </p:val>
                                        </p:tav>
                                      </p:tavLst>
                                    </p:anim>
                                    <p:anim calcmode="lin" valueType="num">
                                      <p:cBhvr additive="base">
                                        <p:cTn id="80" dur="1000" fill="hold"/>
                                        <p:tgtEl>
                                          <p:spTgt spid="8211"/>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0" nodeType="clickEffect">
                                  <p:stCondLst>
                                    <p:cond delay="0"/>
                                  </p:stCondLst>
                                  <p:childTnLst>
                                    <p:set>
                                      <p:cBhvr>
                                        <p:cTn id="84" dur="1" fill="hold">
                                          <p:stCondLst>
                                            <p:cond delay="0"/>
                                          </p:stCondLst>
                                        </p:cTn>
                                        <p:tgtEl>
                                          <p:spTgt spid="8212"/>
                                        </p:tgtEl>
                                        <p:attrNameLst>
                                          <p:attrName>style.visibility</p:attrName>
                                        </p:attrNameLst>
                                      </p:cBhvr>
                                      <p:to>
                                        <p:strVal val="visible"/>
                                      </p:to>
                                    </p:set>
                                    <p:anim calcmode="lin" valueType="num">
                                      <p:cBhvr additive="base">
                                        <p:cTn id="85" dur="1000" fill="hold"/>
                                        <p:tgtEl>
                                          <p:spTgt spid="8212"/>
                                        </p:tgtEl>
                                        <p:attrNameLst>
                                          <p:attrName>ppt_x</p:attrName>
                                        </p:attrNameLst>
                                      </p:cBhvr>
                                      <p:tavLst>
                                        <p:tav tm="0">
                                          <p:val>
                                            <p:strVal val="0-#ppt_w/2"/>
                                          </p:val>
                                        </p:tav>
                                        <p:tav tm="100000">
                                          <p:val>
                                            <p:strVal val="#ppt_x"/>
                                          </p:val>
                                        </p:tav>
                                      </p:tavLst>
                                    </p:anim>
                                    <p:anim calcmode="lin" valueType="num">
                                      <p:cBhvr additive="base">
                                        <p:cTn id="86" dur="1000" fill="hold"/>
                                        <p:tgtEl>
                                          <p:spTgt spid="8212"/>
                                        </p:tgtEl>
                                        <p:attrNameLst>
                                          <p:attrName>ppt_y</p:attrName>
                                        </p:attrNameLst>
                                      </p:cBhvr>
                                      <p:tavLst>
                                        <p:tav tm="0">
                                          <p:val>
                                            <p:strVal val="0-#ppt_h/2"/>
                                          </p:val>
                                        </p:tav>
                                        <p:tav tm="100000">
                                          <p:val>
                                            <p:strVal val="#ppt_y"/>
                                          </p:val>
                                        </p:tav>
                                      </p:tavLst>
                                    </p:anim>
                                  </p:childTnLst>
                                </p:cTn>
                              </p:par>
                              <p:par>
                                <p:cTn id="87" presetID="2" presetClass="entr" presetSubtype="9" fill="hold" grpId="0" nodeType="withEffect">
                                  <p:stCondLst>
                                    <p:cond delay="0"/>
                                  </p:stCondLst>
                                  <p:childTnLst>
                                    <p:set>
                                      <p:cBhvr>
                                        <p:cTn id="88" dur="1" fill="hold">
                                          <p:stCondLst>
                                            <p:cond delay="0"/>
                                          </p:stCondLst>
                                        </p:cTn>
                                        <p:tgtEl>
                                          <p:spTgt spid="8214"/>
                                        </p:tgtEl>
                                        <p:attrNameLst>
                                          <p:attrName>style.visibility</p:attrName>
                                        </p:attrNameLst>
                                      </p:cBhvr>
                                      <p:to>
                                        <p:strVal val="visible"/>
                                      </p:to>
                                    </p:set>
                                    <p:anim calcmode="lin" valueType="num">
                                      <p:cBhvr additive="base">
                                        <p:cTn id="89" dur="1000" fill="hold"/>
                                        <p:tgtEl>
                                          <p:spTgt spid="8214"/>
                                        </p:tgtEl>
                                        <p:attrNameLst>
                                          <p:attrName>ppt_x</p:attrName>
                                        </p:attrNameLst>
                                      </p:cBhvr>
                                      <p:tavLst>
                                        <p:tav tm="0">
                                          <p:val>
                                            <p:strVal val="0-#ppt_w/2"/>
                                          </p:val>
                                        </p:tav>
                                        <p:tav tm="100000">
                                          <p:val>
                                            <p:strVal val="#ppt_x"/>
                                          </p:val>
                                        </p:tav>
                                      </p:tavLst>
                                    </p:anim>
                                    <p:anim calcmode="lin" valueType="num">
                                      <p:cBhvr additive="base">
                                        <p:cTn id="90" dur="1000" fill="hold"/>
                                        <p:tgtEl>
                                          <p:spTgt spid="821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3" fill="hold" nodeType="click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1000" fill="hold"/>
                                        <p:tgtEl>
                                          <p:spTgt spid="94"/>
                                        </p:tgtEl>
                                        <p:attrNameLst>
                                          <p:attrName>ppt_x</p:attrName>
                                        </p:attrNameLst>
                                      </p:cBhvr>
                                      <p:tavLst>
                                        <p:tav tm="0">
                                          <p:val>
                                            <p:strVal val="1+#ppt_w/2"/>
                                          </p:val>
                                        </p:tav>
                                        <p:tav tm="100000">
                                          <p:val>
                                            <p:strVal val="#ppt_x"/>
                                          </p:val>
                                        </p:tav>
                                      </p:tavLst>
                                    </p:anim>
                                    <p:anim calcmode="lin" valueType="num">
                                      <p:cBhvr additive="base">
                                        <p:cTn id="96" dur="1000" fill="hold"/>
                                        <p:tgtEl>
                                          <p:spTgt spid="94"/>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1000" fill="hold"/>
                                        <p:tgtEl>
                                          <p:spTgt spid="92"/>
                                        </p:tgtEl>
                                        <p:attrNameLst>
                                          <p:attrName>ppt_x</p:attrName>
                                        </p:attrNameLst>
                                      </p:cBhvr>
                                      <p:tavLst>
                                        <p:tav tm="0">
                                          <p:val>
                                            <p:strVal val="#ppt_x"/>
                                          </p:val>
                                        </p:tav>
                                        <p:tav tm="100000">
                                          <p:val>
                                            <p:strVal val="#ppt_x"/>
                                          </p:val>
                                        </p:tav>
                                      </p:tavLst>
                                    </p:anim>
                                    <p:anim calcmode="lin" valueType="num">
                                      <p:cBhvr additive="base">
                                        <p:cTn id="102"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2" grpId="0"/>
      <p:bldP spid="8211" grpId="0"/>
      <p:bldP spid="8212" grpId="0"/>
      <p:bldP spid="82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28575"/>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endParaRPr lang="de-DE" altLang="de-DE" sz="2000" dirty="0">
              <a:solidFill>
                <a:schemeClr val="bg1"/>
              </a:solidFill>
              <a:effectLst>
                <a:outerShdw blurRad="38100" dist="38100" dir="2700000" algn="tl">
                  <a:srgbClr val="000000">
                    <a:alpha val="43137"/>
                  </a:srgbClr>
                </a:outerShdw>
              </a:effectLst>
            </a:endParaRPr>
          </a:p>
        </p:txBody>
      </p:sp>
      <p:sp>
        <p:nvSpPr>
          <p:cNvPr id="18" name="Textfeld 17">
            <a:extLst>
              <a:ext uri="{FF2B5EF4-FFF2-40B4-BE49-F238E27FC236}">
                <a16:creationId xmlns:a16="http://schemas.microsoft.com/office/drawing/2014/main" id="{3C9B0650-3671-4FD5-9F1E-D1B40519078E}"/>
              </a:ext>
            </a:extLst>
          </p:cNvPr>
          <p:cNvSpPr txBox="1"/>
          <p:nvPr/>
        </p:nvSpPr>
        <p:spPr>
          <a:xfrm>
            <a:off x="360402" y="1529473"/>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zukünftige Energiesystem ist klimaneutral, dezentral und viel komplexer als in der Vergangenheit, aber dennoch gut beherrschbar.</a:t>
            </a:r>
          </a:p>
        </p:txBody>
      </p:sp>
      <p:sp>
        <p:nvSpPr>
          <p:cNvPr id="19" name="Textfeld 18">
            <a:extLst>
              <a:ext uri="{FF2B5EF4-FFF2-40B4-BE49-F238E27FC236}">
                <a16:creationId xmlns:a16="http://schemas.microsoft.com/office/drawing/2014/main" id="{1F26631F-B34B-43C5-8CD5-A99B3A8B04B7}"/>
              </a:ext>
            </a:extLst>
          </p:cNvPr>
          <p:cNvSpPr txBox="1"/>
          <p:nvPr/>
        </p:nvSpPr>
        <p:spPr>
          <a:xfrm>
            <a:off x="360402" y="2234986"/>
            <a:ext cx="7292381"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Mit dem Energie-Management-System wird die Netzstabilität sichergestellt.</a:t>
            </a:r>
          </a:p>
        </p:txBody>
      </p:sp>
      <p:sp>
        <p:nvSpPr>
          <p:cNvPr id="20" name="Textfeld 19">
            <a:extLst>
              <a:ext uri="{FF2B5EF4-FFF2-40B4-BE49-F238E27FC236}">
                <a16:creationId xmlns:a16="http://schemas.microsoft.com/office/drawing/2014/main" id="{BE75B73C-93E4-4FC0-9E84-CF1FED761961}"/>
              </a:ext>
            </a:extLst>
          </p:cNvPr>
          <p:cNvSpPr txBox="1"/>
          <p:nvPr/>
        </p:nvSpPr>
        <p:spPr>
          <a:xfrm>
            <a:off x="360402" y="2694278"/>
            <a:ext cx="930429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Energiewabensystem garantiert Autarkie, Inselfähigkeit und Solidarität im Netzverbund.</a:t>
            </a:r>
          </a:p>
        </p:txBody>
      </p:sp>
      <p:sp>
        <p:nvSpPr>
          <p:cNvPr id="9" name="Textfeld 8">
            <a:extLst>
              <a:ext uri="{FF2B5EF4-FFF2-40B4-BE49-F238E27FC236}">
                <a16:creationId xmlns:a16="http://schemas.microsoft.com/office/drawing/2014/main" id="{B4ACF627-0486-4924-865A-AB034202CF0A}"/>
              </a:ext>
            </a:extLst>
          </p:cNvPr>
          <p:cNvSpPr txBox="1"/>
          <p:nvPr/>
        </p:nvSpPr>
        <p:spPr>
          <a:xfrm>
            <a:off x="360402" y="3153570"/>
            <a:ext cx="7173246" cy="584775"/>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Das europäische Overlay-Netzwerk gleicht größere </a:t>
            </a:r>
            <a:r>
              <a:rPr lang="de-DE" altLang="de-DE" sz="1600" dirty="0">
                <a:solidFill>
                  <a:srgbClr val="3333FF"/>
                </a:solidFill>
                <a:latin typeface="+mn-lt"/>
              </a:rPr>
              <a:t>Wetter- und saisonale</a:t>
            </a:r>
            <a:br>
              <a:rPr lang="de-DE" altLang="de-DE" sz="1600" dirty="0">
                <a:solidFill>
                  <a:srgbClr val="3333FF"/>
                </a:solidFill>
                <a:latin typeface="+mn-lt"/>
              </a:rPr>
            </a:br>
            <a:r>
              <a:rPr lang="de-DE" altLang="de-DE" sz="1600" dirty="0">
                <a:solidFill>
                  <a:srgbClr val="3333FF"/>
                </a:solidFill>
                <a:latin typeface="+mn-lt"/>
              </a:rPr>
              <a:t>Schwankungen aus</a:t>
            </a:r>
            <a:r>
              <a:rPr lang="de-DE" sz="1600" dirty="0">
                <a:solidFill>
                  <a:srgbClr val="3333FF"/>
                </a:solidFill>
                <a:latin typeface="+mn-lt"/>
              </a:rPr>
              <a:t>.</a:t>
            </a:r>
          </a:p>
        </p:txBody>
      </p:sp>
      <p:sp>
        <p:nvSpPr>
          <p:cNvPr id="10" name="Textfeld 9">
            <a:extLst>
              <a:ext uri="{FF2B5EF4-FFF2-40B4-BE49-F238E27FC236}">
                <a16:creationId xmlns:a16="http://schemas.microsoft.com/office/drawing/2014/main" id="{FC59C816-2B78-4EFD-9C41-CB24F21769E5}"/>
              </a:ext>
            </a:extLst>
          </p:cNvPr>
          <p:cNvSpPr txBox="1"/>
          <p:nvPr/>
        </p:nvSpPr>
        <p:spPr>
          <a:xfrm>
            <a:off x="360402" y="823960"/>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Viele Studien zeigen: D und die EU können sich mit ihren EE-Potenzialen bilanziell selbst versorgen!</a:t>
            </a:r>
          </a:p>
        </p:txBody>
      </p:sp>
      <p:sp>
        <p:nvSpPr>
          <p:cNvPr id="11" name="Textfeld 10">
            <a:extLst>
              <a:ext uri="{FF2B5EF4-FFF2-40B4-BE49-F238E27FC236}">
                <a16:creationId xmlns:a16="http://schemas.microsoft.com/office/drawing/2014/main" id="{F6D4B092-15AE-4D8F-895C-2419790FA0C2}"/>
              </a:ext>
            </a:extLst>
          </p:cNvPr>
          <p:cNvSpPr txBox="1"/>
          <p:nvPr/>
        </p:nvSpPr>
        <p:spPr>
          <a:xfrm>
            <a:off x="360402" y="3859083"/>
            <a:ext cx="9148581"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rPr>
              <a:t>Speichersysteme sorgen für kurzen, mittleren und saisonalen Energieausgleich.</a:t>
            </a:r>
          </a:p>
        </p:txBody>
      </p:sp>
      <p:sp>
        <p:nvSpPr>
          <p:cNvPr id="2" name="Textfeld 1">
            <a:extLst>
              <a:ext uri="{FF2B5EF4-FFF2-40B4-BE49-F238E27FC236}">
                <a16:creationId xmlns:a16="http://schemas.microsoft.com/office/drawing/2014/main" id="{3BE6BF46-4A43-6335-94C3-D15F703C43B0}"/>
              </a:ext>
            </a:extLst>
          </p:cNvPr>
          <p:cNvSpPr txBox="1"/>
          <p:nvPr/>
        </p:nvSpPr>
        <p:spPr>
          <a:xfrm>
            <a:off x="40361" y="5608661"/>
            <a:ext cx="9865639" cy="923330"/>
          </a:xfrm>
          <a:prstGeom prst="rect">
            <a:avLst/>
          </a:prstGeom>
          <a:noFill/>
        </p:spPr>
        <p:txBody>
          <a:bodyPr wrap="square" rtlCol="0">
            <a:spAutoFit/>
          </a:bodyPr>
          <a:lstStyle/>
          <a:p>
            <a:pPr algn="ctr"/>
            <a:r>
              <a:rPr lang="de-DE" altLang="de-DE" sz="1800" dirty="0">
                <a:solidFill>
                  <a:srgbClr val="00B050"/>
                </a:solidFill>
                <a:latin typeface="+mn-lt"/>
                <a:ea typeface="Calibri" panose="020F0502020204030204" pitchFamily="34" charset="0"/>
              </a:rPr>
              <a:t>Das elektrische Netz, als kritische Infrastruktur und wesentlicher Teil der Daseinsvorsorge, sollte nicht dem Profitstreben internationaler Investoren ausgeliefert sein, </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sondern wieder in die öffentliche Hand </a:t>
            </a:r>
            <a:r>
              <a:rPr lang="de-DE" altLang="de-DE" sz="1800" dirty="0">
                <a:solidFill>
                  <a:srgbClr val="00B050"/>
                </a:solidFill>
                <a:latin typeface="Calibri" panose="020F0502020204030204" pitchFamily="34" charset="0"/>
                <a:ea typeface="Calibri" panose="020F0502020204030204" pitchFamily="34" charset="0"/>
                <a:cs typeface="Calibri" panose="020F0502020204030204" pitchFamily="34" charset="0"/>
              </a:rPr>
              <a:t>gegeben</a:t>
            </a:r>
            <a:r>
              <a:rPr lang="de-DE" altLang="de-DE" sz="1800" dirty="0">
                <a:solidFill>
                  <a:srgbClr val="00B050"/>
                </a:solidFill>
                <a:latin typeface="+mn-lt"/>
                <a:ea typeface="Calibri" panose="020F0502020204030204" pitchFamily="34" charset="0"/>
              </a:rPr>
              <a:t> werden!</a:t>
            </a:r>
            <a:endParaRPr lang="de-DE" altLang="de-DE" sz="1800" dirty="0">
              <a:solidFill>
                <a:srgbClr val="00B050"/>
              </a:solidFill>
              <a:latin typeface="+mn-lt"/>
            </a:endParaRPr>
          </a:p>
        </p:txBody>
      </p:sp>
      <p:sp>
        <p:nvSpPr>
          <p:cNvPr id="3" name="Textfeld 2">
            <a:extLst>
              <a:ext uri="{FF2B5EF4-FFF2-40B4-BE49-F238E27FC236}">
                <a16:creationId xmlns:a16="http://schemas.microsoft.com/office/drawing/2014/main" id="{0EDD0519-A916-B8C4-EFFA-28832B78F860}"/>
              </a:ext>
            </a:extLst>
          </p:cNvPr>
          <p:cNvSpPr txBox="1"/>
          <p:nvPr/>
        </p:nvSpPr>
        <p:spPr>
          <a:xfrm>
            <a:off x="360402" y="4318375"/>
            <a:ext cx="930429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ea typeface="Calibri" panose="020F0502020204030204" pitchFamily="34" charset="0"/>
              </a:rPr>
              <a:t>Die Stromerzeugung wird um ca. das 3-fache wachsen. Dabei muss die Leistungsfähigkeit der Stromnetze auf allen Spannungsebenen dringend überprüft und ggf. ausgebaut werden!</a:t>
            </a:r>
            <a:endParaRPr lang="de-DE" altLang="de-DE" sz="1600" dirty="0">
              <a:solidFill>
                <a:srgbClr val="3333FF"/>
              </a:solidFill>
              <a:latin typeface="+mn-lt"/>
            </a:endParaRPr>
          </a:p>
        </p:txBody>
      </p:sp>
      <p:sp>
        <p:nvSpPr>
          <p:cNvPr id="4" name="Textfeld 3">
            <a:extLst>
              <a:ext uri="{FF2B5EF4-FFF2-40B4-BE49-F238E27FC236}">
                <a16:creationId xmlns:a16="http://schemas.microsoft.com/office/drawing/2014/main" id="{A68CA03C-0803-410A-75E0-69DE61D1A338}"/>
              </a:ext>
            </a:extLst>
          </p:cNvPr>
          <p:cNvSpPr txBox="1"/>
          <p:nvPr/>
        </p:nvSpPr>
        <p:spPr>
          <a:xfrm>
            <a:off x="360402" y="5023886"/>
            <a:ext cx="9148581" cy="584775"/>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ea typeface="Calibri" panose="020F0502020204030204" pitchFamily="34" charset="0"/>
              </a:rPr>
              <a:t>Der Strommarkt wird sich zu einem komplexen Gebilde entwickeln</a:t>
            </a:r>
            <a:br>
              <a:rPr lang="de-DE" altLang="de-DE" sz="1600" dirty="0">
                <a:solidFill>
                  <a:srgbClr val="3333FF"/>
                </a:solidFill>
                <a:latin typeface="+mn-lt"/>
                <a:ea typeface="Calibri" panose="020F0502020204030204" pitchFamily="34" charset="0"/>
              </a:rPr>
            </a:br>
            <a:r>
              <a:rPr lang="de-DE" altLang="de-DE" sz="1600" dirty="0">
                <a:solidFill>
                  <a:srgbClr val="3333FF"/>
                </a:solidFill>
                <a:latin typeface="+mn-lt"/>
                <a:ea typeface="Calibri" panose="020F0502020204030204" pitchFamily="34" charset="0"/>
              </a:rPr>
              <a:t>(Fraunhofer ISE, IEE: Neues Strommarktdesign 11.2021).</a:t>
            </a:r>
            <a:endParaRPr lang="de-DE" altLang="de-DE" sz="1600" dirty="0">
              <a:solidFill>
                <a:srgbClr val="3333FF"/>
              </a:solidFill>
              <a:latin typeface="+mn-lt"/>
            </a:endParaRPr>
          </a:p>
        </p:txBody>
      </p:sp>
    </p:spTree>
    <p:extLst>
      <p:ext uri="{BB962C8B-B14F-4D97-AF65-F5344CB8AC3E}">
        <p14:creationId xmlns:p14="http://schemas.microsoft.com/office/powerpoint/2010/main" val="209701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1+#ppt_w/2"/>
                                          </p:val>
                                        </p:tav>
                                        <p:tav tm="100000">
                                          <p:val>
                                            <p:strVal val="#ppt_x"/>
                                          </p:val>
                                        </p:tav>
                                      </p:tavLst>
                                    </p:anim>
                                    <p:anim calcmode="lin" valueType="num">
                                      <p:cBhvr additive="base">
                                        <p:cTn id="4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1000" fill="hold"/>
                                        <p:tgtEl>
                                          <p:spTgt spid="2"/>
                                        </p:tgtEl>
                                        <p:attrNameLst>
                                          <p:attrName>ppt_x</p:attrName>
                                        </p:attrNameLst>
                                      </p:cBhvr>
                                      <p:tavLst>
                                        <p:tav tm="0">
                                          <p:val>
                                            <p:strVal val="#ppt_x"/>
                                          </p:val>
                                        </p:tav>
                                        <p:tav tm="100000">
                                          <p:val>
                                            <p:strVal val="#ppt_x"/>
                                          </p:val>
                                        </p:tav>
                                      </p:tavLst>
                                    </p:anim>
                                    <p:anim calcmode="lin" valueType="num">
                                      <p:cBhvr additive="base">
                                        <p:cTn id="5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9" grpId="0"/>
      <p:bldP spid="11" grpId="0"/>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(3)</a:t>
            </a:r>
            <a:br>
              <a:rPr lang="de-DE" altLang="de-DE" sz="2000" dirty="0">
                <a:solidFill>
                  <a:schemeClr val="bg1"/>
                </a:solidFill>
              </a:rPr>
            </a:br>
            <a:r>
              <a:rPr lang="de-DE" altLang="de-DE" sz="2000" dirty="0">
                <a:solidFill>
                  <a:schemeClr val="bg1"/>
                </a:solidFill>
              </a:rPr>
              <a:t>Brennstoffkosten und Subventionen/Schäden vs. </a:t>
            </a:r>
            <a:r>
              <a:rPr lang="de-DE" altLang="de-DE" sz="2000" dirty="0" err="1">
                <a:solidFill>
                  <a:schemeClr val="bg1"/>
                </a:solidFill>
              </a:rPr>
              <a:t>Invest</a:t>
            </a:r>
            <a:r>
              <a:rPr lang="de-DE" altLang="de-DE" sz="2000" dirty="0">
                <a:solidFill>
                  <a:schemeClr val="bg1"/>
                </a:solidFill>
              </a:rPr>
              <a:t> für Erneuerbare</a:t>
            </a:r>
          </a:p>
        </p:txBody>
      </p:sp>
      <p:cxnSp>
        <p:nvCxnSpPr>
          <p:cNvPr id="29" name="Gerader Verbinder 28">
            <a:extLst>
              <a:ext uri="{FF2B5EF4-FFF2-40B4-BE49-F238E27FC236}">
                <a16:creationId xmlns:a16="http://schemas.microsoft.com/office/drawing/2014/main" id="{EC4A3849-07EA-48D1-B402-2E7138C70953}"/>
              </a:ext>
            </a:extLst>
          </p:cNvPr>
          <p:cNvCxnSpPr/>
          <p:nvPr/>
        </p:nvCxnSpPr>
        <p:spPr bwMode="auto">
          <a:xfrm>
            <a:off x="6142251" y="849086"/>
            <a:ext cx="0" cy="4902137"/>
          </a:xfrm>
          <a:prstGeom prst="line">
            <a:avLst/>
          </a:prstGeom>
          <a:solidFill>
            <a:srgbClr val="FF0000"/>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18">
            <a:extLst>
              <a:ext uri="{FF2B5EF4-FFF2-40B4-BE49-F238E27FC236}">
                <a16:creationId xmlns:a16="http://schemas.microsoft.com/office/drawing/2014/main" id="{35523121-B799-4FCD-84EF-4402CBC3750A}"/>
              </a:ext>
            </a:extLst>
          </p:cNvPr>
          <p:cNvGrpSpPr/>
          <p:nvPr/>
        </p:nvGrpSpPr>
        <p:grpSpPr>
          <a:xfrm>
            <a:off x="369643" y="853795"/>
            <a:ext cx="5545517" cy="369332"/>
            <a:chOff x="1035698" y="853795"/>
            <a:chExt cx="4525016" cy="369332"/>
          </a:xfrm>
        </p:grpSpPr>
        <p:cxnSp>
          <p:nvCxnSpPr>
            <p:cNvPr id="6" name="Gerade Verbindung mit Pfeil 5">
              <a:extLst>
                <a:ext uri="{FF2B5EF4-FFF2-40B4-BE49-F238E27FC236}">
                  <a16:creationId xmlns:a16="http://schemas.microsoft.com/office/drawing/2014/main" id="{37981994-8662-4E13-A854-45E0F101C904}"/>
                </a:ext>
              </a:extLst>
            </p:cNvPr>
            <p:cNvCxnSpPr/>
            <p:nvPr/>
          </p:nvCxnSpPr>
          <p:spPr bwMode="auto">
            <a:xfrm>
              <a:off x="1035698" y="1057123"/>
              <a:ext cx="4525016"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E2AA2073-8502-491F-A8D9-E2F5C01080B0}"/>
                </a:ext>
              </a:extLst>
            </p:cNvPr>
            <p:cNvSpPr txBox="1"/>
            <p:nvPr/>
          </p:nvSpPr>
          <p:spPr>
            <a:xfrm>
              <a:off x="2335711" y="853795"/>
              <a:ext cx="1624965" cy="369332"/>
            </a:xfrm>
            <a:prstGeom prst="rect">
              <a:avLst/>
            </a:prstGeom>
            <a:solidFill>
              <a:schemeClr val="bg1"/>
            </a:solidFill>
          </p:spPr>
          <p:txBody>
            <a:bodyPr wrap="square" rtlCol="0">
              <a:spAutoFit/>
            </a:bodyPr>
            <a:lstStyle/>
            <a:p>
              <a:pPr algn="ctr"/>
              <a:r>
                <a:rPr lang="de-DE" sz="1800" dirty="0">
                  <a:solidFill>
                    <a:srgbClr val="3333FF"/>
                  </a:solidFill>
                </a:rPr>
                <a:t>Start-Jahr (2017)</a:t>
              </a:r>
            </a:p>
          </p:txBody>
        </p:sp>
      </p:grpSp>
      <p:cxnSp>
        <p:nvCxnSpPr>
          <p:cNvPr id="35" name="Gerade Verbindung mit Pfeil 34">
            <a:extLst>
              <a:ext uri="{FF2B5EF4-FFF2-40B4-BE49-F238E27FC236}">
                <a16:creationId xmlns:a16="http://schemas.microsoft.com/office/drawing/2014/main" id="{767EA601-D426-4B80-9133-2A1AEEE49510}"/>
              </a:ext>
            </a:extLst>
          </p:cNvPr>
          <p:cNvCxnSpPr/>
          <p:nvPr/>
        </p:nvCxnSpPr>
        <p:spPr bwMode="auto">
          <a:xfrm>
            <a:off x="6293912" y="1057123"/>
            <a:ext cx="2982322"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5FA3AB93-138B-4B57-9B77-4E61AE7328CC}"/>
              </a:ext>
            </a:extLst>
          </p:cNvPr>
          <p:cNvSpPr txBox="1"/>
          <p:nvPr/>
        </p:nvSpPr>
        <p:spPr>
          <a:xfrm>
            <a:off x="6818157" y="853795"/>
            <a:ext cx="1904432" cy="369332"/>
          </a:xfrm>
          <a:prstGeom prst="rect">
            <a:avLst/>
          </a:prstGeom>
          <a:solidFill>
            <a:schemeClr val="bg1"/>
          </a:solidFill>
        </p:spPr>
        <p:txBody>
          <a:bodyPr wrap="square" rtlCol="0">
            <a:spAutoFit/>
          </a:bodyPr>
          <a:lstStyle/>
          <a:p>
            <a:pPr algn="ctr"/>
            <a:r>
              <a:rPr lang="de-DE" sz="1800" dirty="0">
                <a:solidFill>
                  <a:srgbClr val="3333FF"/>
                </a:solidFill>
              </a:rPr>
              <a:t>Ziel-Jahr (2040)</a:t>
            </a:r>
          </a:p>
        </p:txBody>
      </p:sp>
      <p:sp>
        <p:nvSpPr>
          <p:cNvPr id="9" name="Textfeld 8">
            <a:extLst>
              <a:ext uri="{FF2B5EF4-FFF2-40B4-BE49-F238E27FC236}">
                <a16:creationId xmlns:a16="http://schemas.microsoft.com/office/drawing/2014/main" id="{ADAF78F8-53DF-4C63-9F88-10B437322087}"/>
              </a:ext>
            </a:extLst>
          </p:cNvPr>
          <p:cNvSpPr txBox="1"/>
          <p:nvPr/>
        </p:nvSpPr>
        <p:spPr>
          <a:xfrm>
            <a:off x="369643" y="1315460"/>
            <a:ext cx="1236236" cy="738664"/>
          </a:xfrm>
          <a:prstGeom prst="rect">
            <a:avLst/>
          </a:prstGeom>
          <a:noFill/>
        </p:spPr>
        <p:txBody>
          <a:bodyPr wrap="none" rtlCol="0">
            <a:spAutoFit/>
          </a:bodyPr>
          <a:lstStyle/>
          <a:p>
            <a:pPr algn="ctr"/>
            <a:r>
              <a:rPr lang="de-DE" sz="1400" dirty="0">
                <a:solidFill>
                  <a:srgbClr val="3333FF"/>
                </a:solidFill>
              </a:rPr>
              <a:t>Fossile</a:t>
            </a:r>
          </a:p>
          <a:p>
            <a:pPr algn="ctr"/>
            <a:r>
              <a:rPr lang="de-DE" sz="1400" dirty="0">
                <a:solidFill>
                  <a:srgbClr val="3333FF"/>
                </a:solidFill>
              </a:rPr>
              <a:t>Importe</a:t>
            </a:r>
            <a:br>
              <a:rPr lang="de-DE" sz="1400" dirty="0">
                <a:solidFill>
                  <a:srgbClr val="3333FF"/>
                </a:solidFill>
              </a:rPr>
            </a:br>
            <a:r>
              <a:rPr lang="de-DE" sz="1400" dirty="0">
                <a:solidFill>
                  <a:srgbClr val="3333FF"/>
                </a:solidFill>
                <a:sym typeface="Symbol" panose="05050102010706020507" pitchFamily="18" charset="2"/>
              </a:rPr>
              <a:t> </a:t>
            </a:r>
            <a:r>
              <a:rPr lang="de-DE" sz="1400" dirty="0">
                <a:solidFill>
                  <a:srgbClr val="3333FF"/>
                </a:solidFill>
              </a:rPr>
              <a:t>2006-2022</a:t>
            </a:r>
          </a:p>
        </p:txBody>
      </p:sp>
      <p:pic>
        <p:nvPicPr>
          <p:cNvPr id="8" name="Grafik 7">
            <a:extLst>
              <a:ext uri="{FF2B5EF4-FFF2-40B4-BE49-F238E27FC236}">
                <a16:creationId xmlns:a16="http://schemas.microsoft.com/office/drawing/2014/main" id="{129B41F8-F76E-B6C2-F61C-329161941ABE}"/>
              </a:ext>
            </a:extLst>
          </p:cNvPr>
          <p:cNvPicPr>
            <a:picLocks noChangeAspect="1"/>
          </p:cNvPicPr>
          <p:nvPr/>
        </p:nvPicPr>
        <p:blipFill rotWithShape="1">
          <a:blip r:embed="rId3">
            <a:extLst>
              <a:ext uri="{28A0092B-C50C-407E-A947-70E740481C1C}">
                <a14:useLocalDpi xmlns:a14="http://schemas.microsoft.com/office/drawing/2010/main" val="0"/>
              </a:ext>
            </a:extLst>
          </a:blip>
          <a:srcRect r="87101"/>
          <a:stretch/>
        </p:blipFill>
        <p:spPr>
          <a:xfrm>
            <a:off x="167975" y="2353059"/>
            <a:ext cx="1205962" cy="3652058"/>
          </a:xfrm>
          <a:prstGeom prst="rect">
            <a:avLst/>
          </a:prstGeom>
        </p:spPr>
      </p:pic>
      <p:grpSp>
        <p:nvGrpSpPr>
          <p:cNvPr id="44" name="Gruppieren 43">
            <a:extLst>
              <a:ext uri="{FF2B5EF4-FFF2-40B4-BE49-F238E27FC236}">
                <a16:creationId xmlns:a16="http://schemas.microsoft.com/office/drawing/2014/main" id="{5DD20CCB-B8C0-6778-11A9-D024D989169E}"/>
              </a:ext>
            </a:extLst>
          </p:cNvPr>
          <p:cNvGrpSpPr/>
          <p:nvPr/>
        </p:nvGrpSpPr>
        <p:grpSpPr>
          <a:xfrm>
            <a:off x="7443729" y="1259474"/>
            <a:ext cx="2101018" cy="4745643"/>
            <a:chOff x="7794457" y="1259474"/>
            <a:chExt cx="2101018" cy="4745643"/>
          </a:xfrm>
        </p:grpSpPr>
        <p:sp>
          <p:nvSpPr>
            <p:cNvPr id="12" name="Textfeld 11">
              <a:extLst>
                <a:ext uri="{FF2B5EF4-FFF2-40B4-BE49-F238E27FC236}">
                  <a16:creationId xmlns:a16="http://schemas.microsoft.com/office/drawing/2014/main" id="{5FE0E1B3-8B04-4472-A199-484F06EB16DD}"/>
                </a:ext>
              </a:extLst>
            </p:cNvPr>
            <p:cNvSpPr txBox="1"/>
            <p:nvPr/>
          </p:nvSpPr>
          <p:spPr>
            <a:xfrm>
              <a:off x="7955463" y="1259474"/>
              <a:ext cx="1904432" cy="738664"/>
            </a:xfrm>
            <a:prstGeom prst="rect">
              <a:avLst/>
            </a:prstGeom>
            <a:noFill/>
          </p:spPr>
          <p:txBody>
            <a:bodyPr wrap="none" rtlCol="0">
              <a:spAutoFit/>
            </a:bodyPr>
            <a:lstStyle/>
            <a:p>
              <a:pPr algn="ctr"/>
              <a:r>
                <a:rPr lang="de-DE" sz="1400" dirty="0">
                  <a:solidFill>
                    <a:srgbClr val="3333FF"/>
                  </a:solidFill>
                </a:rPr>
                <a:t>Einsparungs-</a:t>
              </a:r>
              <a:br>
                <a:rPr lang="de-DE" sz="1400" dirty="0">
                  <a:solidFill>
                    <a:srgbClr val="3333FF"/>
                  </a:solidFill>
                </a:rPr>
              </a:br>
              <a:r>
                <a:rPr lang="de-DE" sz="1400" dirty="0">
                  <a:solidFill>
                    <a:srgbClr val="3333FF"/>
                  </a:solidFill>
                </a:rPr>
                <a:t>potenzial</a:t>
              </a:r>
              <a:br>
                <a:rPr lang="de-DE" sz="1400" dirty="0">
                  <a:solidFill>
                    <a:srgbClr val="3333FF"/>
                  </a:solidFill>
                </a:rPr>
              </a:br>
              <a:r>
                <a:rPr lang="de-DE" sz="1400" dirty="0">
                  <a:solidFill>
                    <a:srgbClr val="3333FF"/>
                  </a:solidFill>
                </a:rPr>
                <a:t>(sehr, sehr langfristig)</a:t>
              </a:r>
            </a:p>
          </p:txBody>
        </p:sp>
        <p:cxnSp>
          <p:nvCxnSpPr>
            <p:cNvPr id="17" name="Gerader Verbinder 16">
              <a:extLst>
                <a:ext uri="{FF2B5EF4-FFF2-40B4-BE49-F238E27FC236}">
                  <a16:creationId xmlns:a16="http://schemas.microsoft.com/office/drawing/2014/main" id="{0A8E8E43-B490-8AB2-67FD-5B30379A63F0}"/>
                </a:ext>
              </a:extLst>
            </p:cNvPr>
            <p:cNvCxnSpPr/>
            <p:nvPr/>
          </p:nvCxnSpPr>
          <p:spPr bwMode="auto">
            <a:xfrm>
              <a:off x="7794457" y="3705901"/>
              <a:ext cx="924289"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Grafik 17">
              <a:extLst>
                <a:ext uri="{FF2B5EF4-FFF2-40B4-BE49-F238E27FC236}">
                  <a16:creationId xmlns:a16="http://schemas.microsoft.com/office/drawing/2014/main" id="{A1E541FD-4040-2044-E3F2-319B41DF2B84}"/>
                </a:ext>
              </a:extLst>
            </p:cNvPr>
            <p:cNvPicPr>
              <a:picLocks noChangeAspect="1"/>
            </p:cNvPicPr>
            <p:nvPr/>
          </p:nvPicPr>
          <p:blipFill rotWithShape="1">
            <a:blip r:embed="rId3">
              <a:extLst>
                <a:ext uri="{28A0092B-C50C-407E-A947-70E740481C1C}">
                  <a14:useLocalDpi xmlns:a14="http://schemas.microsoft.com/office/drawing/2010/main" val="0"/>
                </a:ext>
              </a:extLst>
            </a:blip>
            <a:srcRect l="87379"/>
            <a:stretch/>
          </p:blipFill>
          <p:spPr>
            <a:xfrm>
              <a:off x="8715529" y="2353059"/>
              <a:ext cx="1179946" cy="3652058"/>
            </a:xfrm>
            <a:prstGeom prst="rect">
              <a:avLst/>
            </a:prstGeom>
          </p:spPr>
        </p:pic>
      </p:grpSp>
      <p:grpSp>
        <p:nvGrpSpPr>
          <p:cNvPr id="42" name="Gruppieren 41">
            <a:extLst>
              <a:ext uri="{FF2B5EF4-FFF2-40B4-BE49-F238E27FC236}">
                <a16:creationId xmlns:a16="http://schemas.microsoft.com/office/drawing/2014/main" id="{AB451720-D1A3-BC59-1DEB-DAA3757BF0C2}"/>
              </a:ext>
            </a:extLst>
          </p:cNvPr>
          <p:cNvGrpSpPr/>
          <p:nvPr/>
        </p:nvGrpSpPr>
        <p:grpSpPr>
          <a:xfrm>
            <a:off x="4401894" y="1315460"/>
            <a:ext cx="1536638" cy="4689657"/>
            <a:chOff x="4752622" y="1315460"/>
            <a:chExt cx="1536638" cy="4689657"/>
          </a:xfrm>
        </p:grpSpPr>
        <p:sp>
          <p:nvSpPr>
            <p:cNvPr id="10" name="Textfeld 9">
              <a:extLst>
                <a:ext uri="{FF2B5EF4-FFF2-40B4-BE49-F238E27FC236}">
                  <a16:creationId xmlns:a16="http://schemas.microsoft.com/office/drawing/2014/main" id="{808632D9-09C4-4DFA-9E1A-3FA9DE3B3069}"/>
                </a:ext>
              </a:extLst>
            </p:cNvPr>
            <p:cNvSpPr txBox="1"/>
            <p:nvPr/>
          </p:nvSpPr>
          <p:spPr>
            <a:xfrm>
              <a:off x="5418509" y="1315460"/>
              <a:ext cx="870751" cy="523220"/>
            </a:xfrm>
            <a:prstGeom prst="rect">
              <a:avLst/>
            </a:prstGeom>
            <a:noFill/>
          </p:spPr>
          <p:txBody>
            <a:bodyPr wrap="none" rtlCol="0">
              <a:spAutoFit/>
            </a:bodyPr>
            <a:lstStyle/>
            <a:p>
              <a:pPr algn="ctr"/>
              <a:r>
                <a:rPr lang="de-DE" sz="1400" dirty="0">
                  <a:solidFill>
                    <a:srgbClr val="3333FF"/>
                  </a:solidFill>
                </a:rPr>
                <a:t>Gesamt-</a:t>
              </a:r>
              <a:br>
                <a:rPr lang="de-DE" sz="1400" dirty="0">
                  <a:solidFill>
                    <a:srgbClr val="3333FF"/>
                  </a:solidFill>
                </a:rPr>
              </a:br>
              <a:r>
                <a:rPr lang="de-DE" sz="1400" dirty="0">
                  <a:solidFill>
                    <a:srgbClr val="3333FF"/>
                  </a:solidFill>
                </a:rPr>
                <a:t>kosten/a</a:t>
              </a:r>
            </a:p>
          </p:txBody>
        </p:sp>
        <p:cxnSp>
          <p:nvCxnSpPr>
            <p:cNvPr id="15" name="Gerader Verbinder 14">
              <a:extLst>
                <a:ext uri="{FF2B5EF4-FFF2-40B4-BE49-F238E27FC236}">
                  <a16:creationId xmlns:a16="http://schemas.microsoft.com/office/drawing/2014/main" id="{7247019C-A545-A307-C015-6680F367DDD8}"/>
                </a:ext>
              </a:extLst>
            </p:cNvPr>
            <p:cNvCxnSpPr/>
            <p:nvPr/>
          </p:nvCxnSpPr>
          <p:spPr bwMode="auto">
            <a:xfrm>
              <a:off x="4752622" y="3018456"/>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Grafik 21">
              <a:extLst>
                <a:ext uri="{FF2B5EF4-FFF2-40B4-BE49-F238E27FC236}">
                  <a16:creationId xmlns:a16="http://schemas.microsoft.com/office/drawing/2014/main" id="{B996111F-B5D1-63AD-4F3F-2985EB8CAA75}"/>
                </a:ext>
              </a:extLst>
            </p:cNvPr>
            <p:cNvPicPr>
              <a:picLocks noChangeAspect="1"/>
            </p:cNvPicPr>
            <p:nvPr/>
          </p:nvPicPr>
          <p:blipFill rotWithShape="1">
            <a:blip r:embed="rId3">
              <a:extLst>
                <a:ext uri="{28A0092B-C50C-407E-A947-70E740481C1C}">
                  <a14:useLocalDpi xmlns:a14="http://schemas.microsoft.com/office/drawing/2010/main" val="0"/>
                </a:ext>
              </a:extLst>
            </a:blip>
            <a:srcRect l="54955" r="38757"/>
            <a:stretch/>
          </p:blipFill>
          <p:spPr>
            <a:xfrm>
              <a:off x="5688834" y="2353059"/>
              <a:ext cx="587833" cy="3652058"/>
            </a:xfrm>
            <a:prstGeom prst="rect">
              <a:avLst/>
            </a:prstGeom>
          </p:spPr>
        </p:pic>
      </p:grpSp>
      <p:sp>
        <p:nvSpPr>
          <p:cNvPr id="46" name="Textfeld 45">
            <a:extLst>
              <a:ext uri="{FF2B5EF4-FFF2-40B4-BE49-F238E27FC236}">
                <a16:creationId xmlns:a16="http://schemas.microsoft.com/office/drawing/2014/main" id="{A0714B07-37C6-4E16-87B4-AF5D95352190}"/>
              </a:ext>
            </a:extLst>
          </p:cNvPr>
          <p:cNvSpPr txBox="1"/>
          <p:nvPr/>
        </p:nvSpPr>
        <p:spPr>
          <a:xfrm>
            <a:off x="438875" y="2586906"/>
            <a:ext cx="840295" cy="307777"/>
          </a:xfrm>
          <a:prstGeom prst="rect">
            <a:avLst/>
          </a:prstGeom>
          <a:noFill/>
        </p:spPr>
        <p:txBody>
          <a:bodyPr wrap="none" rtlCol="0">
            <a:spAutoFit/>
          </a:bodyPr>
          <a:lstStyle/>
          <a:p>
            <a:pPr algn="ctr"/>
            <a:r>
              <a:rPr lang="de-DE" sz="1400" dirty="0">
                <a:solidFill>
                  <a:srgbClr val="3333FF"/>
                </a:solidFill>
              </a:rPr>
              <a:t>Mrd. €/a</a:t>
            </a:r>
          </a:p>
        </p:txBody>
      </p:sp>
      <p:sp>
        <p:nvSpPr>
          <p:cNvPr id="64" name="Textfeld 63">
            <a:extLst>
              <a:ext uri="{FF2B5EF4-FFF2-40B4-BE49-F238E27FC236}">
                <a16:creationId xmlns:a16="http://schemas.microsoft.com/office/drawing/2014/main" id="{D39E52DE-7364-47EF-8F51-E36FBEDB190A}"/>
              </a:ext>
            </a:extLst>
          </p:cNvPr>
          <p:cNvSpPr txBox="1"/>
          <p:nvPr/>
        </p:nvSpPr>
        <p:spPr>
          <a:xfrm>
            <a:off x="7378297" y="3032153"/>
            <a:ext cx="2181944" cy="523220"/>
          </a:xfrm>
          <a:prstGeom prst="rect">
            <a:avLst/>
          </a:prstGeom>
          <a:noFill/>
        </p:spPr>
        <p:txBody>
          <a:bodyPr wrap="none" rtlCol="0">
            <a:spAutoFit/>
          </a:bodyPr>
          <a:lstStyle/>
          <a:p>
            <a:pPr algn="ctr"/>
            <a:r>
              <a:rPr lang="de-DE" sz="1400" dirty="0">
                <a:solidFill>
                  <a:srgbClr val="FF0000"/>
                </a:solidFill>
              </a:rPr>
              <a:t>Die Wertschöpfung bleibt</a:t>
            </a:r>
            <a:br>
              <a:rPr lang="de-DE" sz="1400" dirty="0">
                <a:solidFill>
                  <a:srgbClr val="FF0000"/>
                </a:solidFill>
              </a:rPr>
            </a:br>
            <a:r>
              <a:rPr lang="de-DE" sz="1400" dirty="0">
                <a:solidFill>
                  <a:srgbClr val="FF0000"/>
                </a:solidFill>
              </a:rPr>
              <a:t>in den Regionen von D!</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7298267" y="5974176"/>
            <a:ext cx="23455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 ISE e.V.</a:t>
            </a:r>
            <a:endParaRPr lang="en-US" altLang="de-DE" sz="1200" dirty="0"/>
          </a:p>
        </p:txBody>
      </p:sp>
      <p:sp>
        <p:nvSpPr>
          <p:cNvPr id="2" name="Textfeld 1">
            <a:extLst>
              <a:ext uri="{FF2B5EF4-FFF2-40B4-BE49-F238E27FC236}">
                <a16:creationId xmlns:a16="http://schemas.microsoft.com/office/drawing/2014/main" id="{8BB12FD4-78AD-E6FE-BD6A-C5EFAAD86866}"/>
              </a:ext>
            </a:extLst>
          </p:cNvPr>
          <p:cNvSpPr txBox="1"/>
          <p:nvPr/>
        </p:nvSpPr>
        <p:spPr>
          <a:xfrm>
            <a:off x="859022" y="2012824"/>
            <a:ext cx="298480" cy="246221"/>
          </a:xfrm>
          <a:prstGeom prst="rect">
            <a:avLst/>
          </a:prstGeom>
          <a:noFill/>
        </p:spPr>
        <p:txBody>
          <a:bodyPr wrap="none" rtlCol="0">
            <a:spAutoFit/>
          </a:bodyPr>
          <a:lstStyle/>
          <a:p>
            <a:r>
              <a:rPr lang="de-DE" sz="1000" dirty="0"/>
              <a:t>2)</a:t>
            </a:r>
          </a:p>
        </p:txBody>
      </p:sp>
      <p:grpSp>
        <p:nvGrpSpPr>
          <p:cNvPr id="31" name="Gruppieren 30">
            <a:extLst>
              <a:ext uri="{FF2B5EF4-FFF2-40B4-BE49-F238E27FC236}">
                <a16:creationId xmlns:a16="http://schemas.microsoft.com/office/drawing/2014/main" id="{3C82EE2F-6801-D3CC-4FD4-E0C65088C926}"/>
              </a:ext>
            </a:extLst>
          </p:cNvPr>
          <p:cNvGrpSpPr/>
          <p:nvPr/>
        </p:nvGrpSpPr>
        <p:grpSpPr>
          <a:xfrm>
            <a:off x="1361236" y="1315460"/>
            <a:ext cx="1763641" cy="4689657"/>
            <a:chOff x="1361236" y="1315460"/>
            <a:chExt cx="1763641" cy="4689657"/>
          </a:xfrm>
        </p:grpSpPr>
        <p:grpSp>
          <p:nvGrpSpPr>
            <p:cNvPr id="25" name="Gruppieren 24">
              <a:extLst>
                <a:ext uri="{FF2B5EF4-FFF2-40B4-BE49-F238E27FC236}">
                  <a16:creationId xmlns:a16="http://schemas.microsoft.com/office/drawing/2014/main" id="{2B63FE3F-FA23-4EE1-8E77-3829D82CB472}"/>
                </a:ext>
              </a:extLst>
            </p:cNvPr>
            <p:cNvGrpSpPr/>
            <p:nvPr/>
          </p:nvGrpSpPr>
          <p:grpSpPr>
            <a:xfrm>
              <a:off x="1361236" y="1315460"/>
              <a:ext cx="1763641" cy="4689657"/>
              <a:chOff x="1711964" y="1315460"/>
              <a:chExt cx="1763641" cy="4689657"/>
            </a:xfrm>
          </p:grpSpPr>
          <p:sp>
            <p:nvSpPr>
              <p:cNvPr id="28" name="Textfeld 27">
                <a:extLst>
                  <a:ext uri="{FF2B5EF4-FFF2-40B4-BE49-F238E27FC236}">
                    <a16:creationId xmlns:a16="http://schemas.microsoft.com/office/drawing/2014/main" id="{CC3218AF-BF7D-4DBC-BE93-858091949703}"/>
                  </a:ext>
                </a:extLst>
              </p:cNvPr>
              <p:cNvSpPr txBox="1"/>
              <p:nvPr/>
            </p:nvSpPr>
            <p:spPr>
              <a:xfrm>
                <a:off x="2196089" y="1315460"/>
                <a:ext cx="1279516" cy="738664"/>
              </a:xfrm>
              <a:prstGeom prst="rect">
                <a:avLst/>
              </a:prstGeom>
              <a:noFill/>
            </p:spPr>
            <p:txBody>
              <a:bodyPr wrap="none" rtlCol="0">
                <a:spAutoFit/>
              </a:bodyPr>
              <a:lstStyle/>
              <a:p>
                <a:pPr algn="ctr"/>
                <a:r>
                  <a:rPr lang="de-DE" sz="1400" dirty="0">
                    <a:solidFill>
                      <a:srgbClr val="3333FF"/>
                    </a:solidFill>
                  </a:rPr>
                  <a:t>U-schädliche</a:t>
                </a:r>
              </a:p>
              <a:p>
                <a:pPr algn="ctr"/>
                <a:r>
                  <a:rPr lang="de-DE" sz="1400" dirty="0">
                    <a:solidFill>
                      <a:srgbClr val="3333FF"/>
                    </a:solidFill>
                  </a:rPr>
                  <a:t>Subventionen</a:t>
                </a:r>
                <a:br>
                  <a:rPr lang="de-DE" sz="1400" dirty="0">
                    <a:solidFill>
                      <a:srgbClr val="3333FF"/>
                    </a:solidFill>
                  </a:rPr>
                </a:br>
                <a:r>
                  <a:rPr lang="de-DE" sz="1400" dirty="0">
                    <a:solidFill>
                      <a:srgbClr val="3333FF"/>
                    </a:solidFill>
                  </a:rPr>
                  <a:t>2016</a:t>
                </a:r>
              </a:p>
            </p:txBody>
          </p:sp>
          <p:cxnSp>
            <p:nvCxnSpPr>
              <p:cNvPr id="13" name="Gerader Verbinder 12">
                <a:extLst>
                  <a:ext uri="{FF2B5EF4-FFF2-40B4-BE49-F238E27FC236}">
                    <a16:creationId xmlns:a16="http://schemas.microsoft.com/office/drawing/2014/main" id="{501E25D2-56B4-5F24-A255-9C0F92A4E945}"/>
                  </a:ext>
                </a:extLst>
              </p:cNvPr>
              <p:cNvCxnSpPr/>
              <p:nvPr/>
            </p:nvCxnSpPr>
            <p:spPr bwMode="auto">
              <a:xfrm>
                <a:off x="1711964" y="5144912"/>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C8D7404F-559D-D380-B4D6-106DF9313E7C}"/>
                  </a:ext>
                </a:extLst>
              </p:cNvPr>
              <p:cNvPicPr>
                <a:picLocks noChangeAspect="1"/>
              </p:cNvPicPr>
              <p:nvPr/>
            </p:nvPicPr>
            <p:blipFill rotWithShape="1">
              <a:blip r:embed="rId3">
                <a:extLst>
                  <a:ext uri="{28A0092B-C50C-407E-A947-70E740481C1C}">
                    <a14:useLocalDpi xmlns:a14="http://schemas.microsoft.com/office/drawing/2010/main" val="0"/>
                  </a:ext>
                </a:extLst>
              </a:blip>
              <a:srcRect l="22665" r="71168"/>
              <a:stretch/>
            </p:blipFill>
            <p:spPr>
              <a:xfrm>
                <a:off x="2665882" y="2353059"/>
                <a:ext cx="576572" cy="3652058"/>
              </a:xfrm>
              <a:prstGeom prst="rect">
                <a:avLst/>
              </a:prstGeom>
            </p:spPr>
          </p:pic>
        </p:grpSp>
        <p:sp>
          <p:nvSpPr>
            <p:cNvPr id="4" name="Textfeld 3">
              <a:extLst>
                <a:ext uri="{FF2B5EF4-FFF2-40B4-BE49-F238E27FC236}">
                  <a16:creationId xmlns:a16="http://schemas.microsoft.com/office/drawing/2014/main" id="{CE5AF977-5C30-887B-4CC9-B6AB9B68319E}"/>
                </a:ext>
              </a:extLst>
            </p:cNvPr>
            <p:cNvSpPr txBox="1"/>
            <p:nvPr/>
          </p:nvSpPr>
          <p:spPr>
            <a:xfrm>
              <a:off x="2485119" y="2046121"/>
              <a:ext cx="298480" cy="246221"/>
            </a:xfrm>
            <a:prstGeom prst="rect">
              <a:avLst/>
            </a:prstGeom>
            <a:noFill/>
          </p:spPr>
          <p:txBody>
            <a:bodyPr wrap="none" rtlCol="0">
              <a:spAutoFit/>
            </a:bodyPr>
            <a:lstStyle/>
            <a:p>
              <a:r>
                <a:rPr lang="de-DE" sz="1000" dirty="0"/>
                <a:t>3)</a:t>
              </a:r>
            </a:p>
          </p:txBody>
        </p:sp>
      </p:grpSp>
      <p:grpSp>
        <p:nvGrpSpPr>
          <p:cNvPr id="33" name="Gruppieren 32">
            <a:extLst>
              <a:ext uri="{FF2B5EF4-FFF2-40B4-BE49-F238E27FC236}">
                <a16:creationId xmlns:a16="http://schemas.microsoft.com/office/drawing/2014/main" id="{9683C82D-8F19-B0D8-99FA-7376C2AD989B}"/>
              </a:ext>
            </a:extLst>
          </p:cNvPr>
          <p:cNvGrpSpPr/>
          <p:nvPr/>
        </p:nvGrpSpPr>
        <p:grpSpPr>
          <a:xfrm>
            <a:off x="2891726" y="1315460"/>
            <a:ext cx="1614340" cy="4689657"/>
            <a:chOff x="2891726" y="1315460"/>
            <a:chExt cx="1614340" cy="4689657"/>
          </a:xfrm>
        </p:grpSpPr>
        <p:grpSp>
          <p:nvGrpSpPr>
            <p:cNvPr id="27" name="Gruppieren 26">
              <a:extLst>
                <a:ext uri="{FF2B5EF4-FFF2-40B4-BE49-F238E27FC236}">
                  <a16:creationId xmlns:a16="http://schemas.microsoft.com/office/drawing/2014/main" id="{4C2CD250-E03C-2056-BF7A-E939BDBE9E8F}"/>
                </a:ext>
              </a:extLst>
            </p:cNvPr>
            <p:cNvGrpSpPr/>
            <p:nvPr/>
          </p:nvGrpSpPr>
          <p:grpSpPr>
            <a:xfrm>
              <a:off x="2891726" y="1315460"/>
              <a:ext cx="1614340" cy="4689657"/>
              <a:chOff x="3242454" y="1315460"/>
              <a:chExt cx="1614340" cy="4689657"/>
            </a:xfrm>
          </p:grpSpPr>
          <p:sp>
            <p:nvSpPr>
              <p:cNvPr id="3" name="Textfeld 2">
                <a:extLst>
                  <a:ext uri="{FF2B5EF4-FFF2-40B4-BE49-F238E27FC236}">
                    <a16:creationId xmlns:a16="http://schemas.microsoft.com/office/drawing/2014/main" id="{30081869-7FB5-489B-A453-AE8B5DFC031F}"/>
                  </a:ext>
                </a:extLst>
              </p:cNvPr>
              <p:cNvSpPr txBox="1"/>
              <p:nvPr/>
            </p:nvSpPr>
            <p:spPr>
              <a:xfrm>
                <a:off x="3776050" y="1315460"/>
                <a:ext cx="1080744" cy="523220"/>
              </a:xfrm>
              <a:prstGeom prst="rect">
                <a:avLst/>
              </a:prstGeom>
              <a:noFill/>
            </p:spPr>
            <p:txBody>
              <a:bodyPr wrap="none" rtlCol="0">
                <a:spAutoFit/>
              </a:bodyPr>
              <a:lstStyle/>
              <a:p>
                <a:pPr algn="ctr"/>
                <a:r>
                  <a:rPr lang="de-DE" sz="1400" dirty="0">
                    <a:solidFill>
                      <a:srgbClr val="3333FF"/>
                    </a:solidFill>
                  </a:rPr>
                  <a:t>U-Schäden</a:t>
                </a:r>
                <a:br>
                  <a:rPr lang="de-DE" sz="1400" dirty="0">
                    <a:solidFill>
                      <a:srgbClr val="3333FF"/>
                    </a:solidFill>
                  </a:rPr>
                </a:br>
                <a:r>
                  <a:rPr lang="de-DE" sz="1400" dirty="0">
                    <a:solidFill>
                      <a:srgbClr val="3333FF"/>
                    </a:solidFill>
                  </a:rPr>
                  <a:t>2016</a:t>
                </a:r>
              </a:p>
            </p:txBody>
          </p:sp>
          <p:cxnSp>
            <p:nvCxnSpPr>
              <p:cNvPr id="14" name="Gerader Verbinder 13">
                <a:extLst>
                  <a:ext uri="{FF2B5EF4-FFF2-40B4-BE49-F238E27FC236}">
                    <a16:creationId xmlns:a16="http://schemas.microsoft.com/office/drawing/2014/main" id="{54264A8E-C4A2-C878-8BF3-F8657FE76D15}"/>
                  </a:ext>
                </a:extLst>
              </p:cNvPr>
              <p:cNvCxnSpPr/>
              <p:nvPr/>
            </p:nvCxnSpPr>
            <p:spPr bwMode="auto">
              <a:xfrm>
                <a:off x="3242454" y="4594843"/>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Grafik 20">
                <a:extLst>
                  <a:ext uri="{FF2B5EF4-FFF2-40B4-BE49-F238E27FC236}">
                    <a16:creationId xmlns:a16="http://schemas.microsoft.com/office/drawing/2014/main" id="{2C1D1ACC-81D0-3F18-A3C6-27139BE44C0E}"/>
                  </a:ext>
                </a:extLst>
              </p:cNvPr>
              <p:cNvPicPr>
                <a:picLocks noChangeAspect="1"/>
              </p:cNvPicPr>
              <p:nvPr/>
            </p:nvPicPr>
            <p:blipFill rotWithShape="1">
              <a:blip r:embed="rId3">
                <a:extLst>
                  <a:ext uri="{28A0092B-C50C-407E-A947-70E740481C1C}">
                    <a14:useLocalDpi xmlns:a14="http://schemas.microsoft.com/office/drawing/2010/main" val="0"/>
                  </a:ext>
                </a:extLst>
              </a:blip>
              <a:srcRect l="38743" r="55090"/>
              <a:stretch/>
            </p:blipFill>
            <p:spPr>
              <a:xfrm>
                <a:off x="4183671" y="2353059"/>
                <a:ext cx="576573" cy="3652058"/>
              </a:xfrm>
              <a:prstGeom prst="rect">
                <a:avLst/>
              </a:prstGeom>
            </p:spPr>
          </p:pic>
        </p:grpSp>
        <p:sp>
          <p:nvSpPr>
            <p:cNvPr id="5" name="Textfeld 4">
              <a:extLst>
                <a:ext uri="{FF2B5EF4-FFF2-40B4-BE49-F238E27FC236}">
                  <a16:creationId xmlns:a16="http://schemas.microsoft.com/office/drawing/2014/main" id="{25C11B27-5F94-71A1-2063-87E5B8236349}"/>
                </a:ext>
              </a:extLst>
            </p:cNvPr>
            <p:cNvSpPr txBox="1"/>
            <p:nvPr/>
          </p:nvSpPr>
          <p:spPr>
            <a:xfrm>
              <a:off x="3897355" y="1979558"/>
              <a:ext cx="298480" cy="246221"/>
            </a:xfrm>
            <a:prstGeom prst="rect">
              <a:avLst/>
            </a:prstGeom>
            <a:noFill/>
          </p:spPr>
          <p:txBody>
            <a:bodyPr wrap="none" rtlCol="0">
              <a:spAutoFit/>
            </a:bodyPr>
            <a:lstStyle/>
            <a:p>
              <a:r>
                <a:rPr lang="de-DE" sz="1000" dirty="0"/>
                <a:t>4)</a:t>
              </a:r>
            </a:p>
          </p:txBody>
        </p:sp>
      </p:grpSp>
      <p:grpSp>
        <p:nvGrpSpPr>
          <p:cNvPr id="34" name="Gruppieren 33">
            <a:extLst>
              <a:ext uri="{FF2B5EF4-FFF2-40B4-BE49-F238E27FC236}">
                <a16:creationId xmlns:a16="http://schemas.microsoft.com/office/drawing/2014/main" id="{7ADC115F-39E8-6C46-1262-959E56FB2CBE}"/>
              </a:ext>
            </a:extLst>
          </p:cNvPr>
          <p:cNvGrpSpPr/>
          <p:nvPr/>
        </p:nvGrpSpPr>
        <p:grpSpPr>
          <a:xfrm>
            <a:off x="5904595" y="1315460"/>
            <a:ext cx="1687090" cy="4689657"/>
            <a:chOff x="5904595" y="1315460"/>
            <a:chExt cx="1687090" cy="4689657"/>
          </a:xfrm>
        </p:grpSpPr>
        <p:grpSp>
          <p:nvGrpSpPr>
            <p:cNvPr id="43" name="Gruppieren 42">
              <a:extLst>
                <a:ext uri="{FF2B5EF4-FFF2-40B4-BE49-F238E27FC236}">
                  <a16:creationId xmlns:a16="http://schemas.microsoft.com/office/drawing/2014/main" id="{92960F2C-C3D2-9092-FD9F-DB3B7EDD5773}"/>
                </a:ext>
              </a:extLst>
            </p:cNvPr>
            <p:cNvGrpSpPr/>
            <p:nvPr/>
          </p:nvGrpSpPr>
          <p:grpSpPr>
            <a:xfrm>
              <a:off x="5904595" y="1315460"/>
              <a:ext cx="1687090" cy="4689657"/>
              <a:chOff x="6255323" y="1315460"/>
              <a:chExt cx="1687090" cy="4689657"/>
            </a:xfrm>
          </p:grpSpPr>
          <p:sp>
            <p:nvSpPr>
              <p:cNvPr id="11" name="Textfeld 10">
                <a:extLst>
                  <a:ext uri="{FF2B5EF4-FFF2-40B4-BE49-F238E27FC236}">
                    <a16:creationId xmlns:a16="http://schemas.microsoft.com/office/drawing/2014/main" id="{5C193A69-4D08-46BC-8EFF-3D138F678301}"/>
                  </a:ext>
                </a:extLst>
              </p:cNvPr>
              <p:cNvSpPr txBox="1"/>
              <p:nvPr/>
            </p:nvSpPr>
            <p:spPr>
              <a:xfrm>
                <a:off x="6763885" y="1315460"/>
                <a:ext cx="1178528" cy="523220"/>
              </a:xfrm>
              <a:prstGeom prst="rect">
                <a:avLst/>
              </a:prstGeom>
              <a:noFill/>
            </p:spPr>
            <p:txBody>
              <a:bodyPr wrap="none" rtlCol="0">
                <a:spAutoFit/>
              </a:bodyPr>
              <a:lstStyle/>
              <a:p>
                <a:pPr algn="ctr"/>
                <a:r>
                  <a:rPr lang="de-DE" sz="1400" dirty="0" err="1">
                    <a:solidFill>
                      <a:srgbClr val="3333FF"/>
                    </a:solidFill>
                  </a:rPr>
                  <a:t>Invest</a:t>
                </a:r>
                <a:r>
                  <a:rPr lang="de-DE" sz="1400" dirty="0">
                    <a:solidFill>
                      <a:srgbClr val="3333FF"/>
                    </a:solidFill>
                  </a:rPr>
                  <a:t>/a</a:t>
                </a:r>
                <a:br>
                  <a:rPr lang="de-DE" sz="1400" dirty="0">
                    <a:solidFill>
                      <a:srgbClr val="3333FF"/>
                    </a:solidFill>
                  </a:rPr>
                </a:br>
                <a:r>
                  <a:rPr lang="de-DE" sz="1400" dirty="0">
                    <a:solidFill>
                      <a:srgbClr val="3333FF"/>
                    </a:solidFill>
                  </a:rPr>
                  <a:t>Erneuerbare</a:t>
                </a:r>
              </a:p>
            </p:txBody>
          </p:sp>
          <p:cxnSp>
            <p:nvCxnSpPr>
              <p:cNvPr id="16" name="Gerader Verbinder 15">
                <a:extLst>
                  <a:ext uri="{FF2B5EF4-FFF2-40B4-BE49-F238E27FC236}">
                    <a16:creationId xmlns:a16="http://schemas.microsoft.com/office/drawing/2014/main" id="{8F906587-1E69-3752-F6F8-6F476FBF1FBD}"/>
                  </a:ext>
                </a:extLst>
              </p:cNvPr>
              <p:cNvCxnSpPr/>
              <p:nvPr/>
            </p:nvCxnSpPr>
            <p:spPr bwMode="auto">
              <a:xfrm>
                <a:off x="6255323" y="3018456"/>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Grafik 22">
                <a:extLst>
                  <a:ext uri="{FF2B5EF4-FFF2-40B4-BE49-F238E27FC236}">
                    <a16:creationId xmlns:a16="http://schemas.microsoft.com/office/drawing/2014/main" id="{EEA42E03-09E9-EFA2-9192-129F76729BC3}"/>
                  </a:ext>
                </a:extLst>
              </p:cNvPr>
              <p:cNvPicPr>
                <a:picLocks noChangeAspect="1"/>
              </p:cNvPicPr>
              <p:nvPr/>
            </p:nvPicPr>
            <p:blipFill rotWithShape="1">
              <a:blip r:embed="rId3">
                <a:extLst>
                  <a:ext uri="{28A0092B-C50C-407E-A947-70E740481C1C}">
                    <a14:useLocalDpi xmlns:a14="http://schemas.microsoft.com/office/drawing/2010/main" val="0"/>
                  </a:ext>
                </a:extLst>
              </a:blip>
              <a:srcRect l="71033" r="22562"/>
              <a:stretch/>
            </p:blipFill>
            <p:spPr>
              <a:xfrm>
                <a:off x="7195650" y="2353059"/>
                <a:ext cx="598807" cy="3652058"/>
              </a:xfrm>
              <a:prstGeom prst="rect">
                <a:avLst/>
              </a:prstGeom>
            </p:spPr>
          </p:pic>
        </p:grpSp>
        <p:sp>
          <p:nvSpPr>
            <p:cNvPr id="30" name="Textfeld 29">
              <a:extLst>
                <a:ext uri="{FF2B5EF4-FFF2-40B4-BE49-F238E27FC236}">
                  <a16:creationId xmlns:a16="http://schemas.microsoft.com/office/drawing/2014/main" id="{27D1475C-3B84-2BB8-6176-66F51EB3B064}"/>
                </a:ext>
              </a:extLst>
            </p:cNvPr>
            <p:cNvSpPr txBox="1"/>
            <p:nvPr/>
          </p:nvSpPr>
          <p:spPr>
            <a:xfrm>
              <a:off x="6566127" y="1807312"/>
              <a:ext cx="957313" cy="400110"/>
            </a:xfrm>
            <a:prstGeom prst="rect">
              <a:avLst/>
            </a:prstGeom>
            <a:noFill/>
          </p:spPr>
          <p:txBody>
            <a:bodyPr wrap="none" rtlCol="0">
              <a:spAutoFit/>
            </a:bodyPr>
            <a:lstStyle/>
            <a:p>
              <a:r>
                <a:rPr lang="de-DE" sz="1000" dirty="0"/>
                <a:t>(siehe Kapitel</a:t>
              </a:r>
              <a:br>
                <a:rPr lang="de-DE" sz="1000" dirty="0"/>
              </a:br>
              <a:r>
                <a:rPr lang="de-DE" sz="1000" dirty="0"/>
                <a:t>Ausbaupfad)</a:t>
              </a:r>
            </a:p>
          </p:txBody>
        </p:sp>
      </p:grpSp>
      <p:sp>
        <p:nvSpPr>
          <p:cNvPr id="65" name="Textfeld 64">
            <a:extLst>
              <a:ext uri="{FF2B5EF4-FFF2-40B4-BE49-F238E27FC236}">
                <a16:creationId xmlns:a16="http://schemas.microsoft.com/office/drawing/2014/main" id="{4786910D-37C4-4948-9921-543A33F1059F}"/>
              </a:ext>
            </a:extLst>
          </p:cNvPr>
          <p:cNvSpPr txBox="1"/>
          <p:nvPr/>
        </p:nvSpPr>
        <p:spPr>
          <a:xfrm>
            <a:off x="1395591" y="5388651"/>
            <a:ext cx="1588897" cy="307777"/>
          </a:xfrm>
          <a:prstGeom prst="rect">
            <a:avLst/>
          </a:prstGeom>
          <a:noFill/>
        </p:spPr>
        <p:txBody>
          <a:bodyPr wrap="none" rtlCol="0">
            <a:spAutoFit/>
          </a:bodyPr>
          <a:lstStyle/>
          <a:p>
            <a:pPr algn="ctr"/>
            <a:r>
              <a:rPr lang="de-DE" sz="1400" dirty="0">
                <a:solidFill>
                  <a:srgbClr val="FF0000"/>
                </a:solidFill>
              </a:rPr>
              <a:t>Das Geld ist weg!</a:t>
            </a:r>
          </a:p>
        </p:txBody>
      </p:sp>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Prävention (Vorsorge) ist besser und wirtschaftlicher als Schadensregulierung! </a:t>
            </a:r>
          </a:p>
        </p:txBody>
      </p:sp>
      <p:cxnSp>
        <p:nvCxnSpPr>
          <p:cNvPr id="24" name="Gerader Verbinder 23">
            <a:extLst>
              <a:ext uri="{FF2B5EF4-FFF2-40B4-BE49-F238E27FC236}">
                <a16:creationId xmlns:a16="http://schemas.microsoft.com/office/drawing/2014/main" id="{C98AD276-1705-FB9E-E814-61880AD5C109}"/>
              </a:ext>
            </a:extLst>
          </p:cNvPr>
          <p:cNvCxnSpPr/>
          <p:nvPr/>
        </p:nvCxnSpPr>
        <p:spPr bwMode="auto">
          <a:xfrm>
            <a:off x="610858" y="5859479"/>
            <a:ext cx="846328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916036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1+#ppt_w/2"/>
                                          </p:val>
                                        </p:tav>
                                        <p:tav tm="100000">
                                          <p:val>
                                            <p:strVal val="#ppt_x"/>
                                          </p:val>
                                        </p:tav>
                                      </p:tavLst>
                                    </p:anim>
                                    <p:anim calcmode="lin" valueType="num">
                                      <p:cBhvr additive="base">
                                        <p:cTn id="1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000" fill="hold"/>
                                        <p:tgtEl>
                                          <p:spTgt spid="42"/>
                                        </p:tgtEl>
                                        <p:attrNameLst>
                                          <p:attrName>ppt_x</p:attrName>
                                        </p:attrNameLst>
                                      </p:cBhvr>
                                      <p:tavLst>
                                        <p:tav tm="0">
                                          <p:val>
                                            <p:strVal val="1+#ppt_w/2"/>
                                          </p:val>
                                        </p:tav>
                                        <p:tav tm="100000">
                                          <p:val>
                                            <p:strVal val="#ppt_x"/>
                                          </p:val>
                                        </p:tav>
                                      </p:tavLst>
                                    </p:anim>
                                    <p:anim calcmode="lin" valueType="num">
                                      <p:cBhvr additive="base">
                                        <p:cTn id="20"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000" fill="hold"/>
                                        <p:tgtEl>
                                          <p:spTgt spid="34"/>
                                        </p:tgtEl>
                                        <p:attrNameLst>
                                          <p:attrName>ppt_x</p:attrName>
                                        </p:attrNameLst>
                                      </p:cBhvr>
                                      <p:tavLst>
                                        <p:tav tm="0">
                                          <p:val>
                                            <p:strVal val="1+#ppt_w/2"/>
                                          </p:val>
                                        </p:tav>
                                        <p:tav tm="100000">
                                          <p:val>
                                            <p:strVal val="#ppt_x"/>
                                          </p:val>
                                        </p:tav>
                                      </p:tavLst>
                                    </p:anim>
                                    <p:anim calcmode="lin" valueType="num">
                                      <p:cBhvr additive="base">
                                        <p:cTn id="2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1000" fill="hold"/>
                                        <p:tgtEl>
                                          <p:spTgt spid="44"/>
                                        </p:tgtEl>
                                        <p:attrNameLst>
                                          <p:attrName>ppt_x</p:attrName>
                                        </p:attrNameLst>
                                      </p:cBhvr>
                                      <p:tavLst>
                                        <p:tav tm="0">
                                          <p:val>
                                            <p:strVal val="1+#ppt_w/2"/>
                                          </p:val>
                                        </p:tav>
                                        <p:tav tm="100000">
                                          <p:val>
                                            <p:strVal val="#ppt_x"/>
                                          </p:val>
                                        </p:tav>
                                      </p:tavLst>
                                    </p:anim>
                                    <p:anim calcmode="lin" valueType="num">
                                      <p:cBhvr additive="base">
                                        <p:cTn id="32"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1000" fill="hold"/>
                                        <p:tgtEl>
                                          <p:spTgt spid="65"/>
                                        </p:tgtEl>
                                        <p:attrNameLst>
                                          <p:attrName>ppt_x</p:attrName>
                                        </p:attrNameLst>
                                      </p:cBhvr>
                                      <p:tavLst>
                                        <p:tav tm="0">
                                          <p:val>
                                            <p:strVal val="0-#ppt_w/2"/>
                                          </p:val>
                                        </p:tav>
                                        <p:tav tm="100000">
                                          <p:val>
                                            <p:strVal val="#ppt_x"/>
                                          </p:val>
                                        </p:tav>
                                      </p:tavLst>
                                    </p:anim>
                                    <p:anim calcmode="lin" valueType="num">
                                      <p:cBhvr additive="base">
                                        <p:cTn id="38" dur="10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0-#ppt_w/2"/>
                                          </p:val>
                                        </p:tav>
                                        <p:tav tm="100000">
                                          <p:val>
                                            <p:strVal val="#ppt_x"/>
                                          </p:val>
                                        </p:tav>
                                      </p:tavLst>
                                    </p:anim>
                                    <p:anim calcmode="lin" valueType="num">
                                      <p:cBhvr additive="base">
                                        <p:cTn id="4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ppt_x"/>
                                          </p:val>
                                        </p:tav>
                                        <p:tav tm="100000">
                                          <p:val>
                                            <p:strVal val="#ppt_x"/>
                                          </p:val>
                                        </p:tav>
                                      </p:tavLst>
                                    </p:anim>
                                    <p:anim calcmode="lin" valueType="num">
                                      <p:cBhvr additive="base">
                                        <p:cTn id="5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(1)</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2406740650"/>
              </p:ext>
            </p:extLst>
          </p:nvPr>
        </p:nvGraphicFramePr>
        <p:xfrm>
          <a:off x="468630" y="971550"/>
          <a:ext cx="9166859" cy="5188892"/>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AGEB 2022</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Energieflußbild 2021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8096186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Prof. Dr.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Quasching</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2022: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„Zeitenwende &amp; Klimakrise - Warum wir jetzt eine Energierevolution brauchen!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3304763800"/>
                  </a:ext>
                </a:extLst>
              </a:tr>
              <a:tr h="32925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"Umweltschädliche Subventionen in Deutschland"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Kapitel III.1, Tabelle 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96528027"/>
                  </a:ext>
                </a:extLst>
              </a:tr>
              <a:tr h="20578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2019:</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"Gesellschaftliche Kosten von Umweltbelastungen"16</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63777925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Bundesministerium fü Justiz und Verbraucherschutz</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"Gesetz über die Elektrizitäts- und Gasversorgung" //www.gesetze-im-internet.de/enwg_2005/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479568459"/>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en-US"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ENTSO-E (European Network of Transmission System Operators for Electricity)</a:t>
                      </a: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https://www.entsoe.eu/</a:t>
                      </a:r>
                      <a:endParaRPr lang="en-US"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50339594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Bundesnetzagentur 2021</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Monitoringbericht 2021 Kapitel E3 Seite 229/230, und Kapitel E4 Seite 233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69097334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Forum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Netztechuk</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/Netzbetreib im VDE (FNN) 2012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"Technische Anforderungen an die automatische Frequenzentlastung unter Berücksichtigung einer veränderten Erzeugungssituation"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35819633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RP-Energie-Lexikon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"Frequenzregelung im Stromnetz"</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7042912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FairGrid</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https://www.fairgrid.eu/de/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Energiewende für Deutschland, Stabile Stromversorgung für Afrika</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77711707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Interreg, Energiewaben CR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"Projektbeschreibung" https://energiewaben-gr.eu/Projekt</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5102035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seit 2010, Prof. Bruno Burger</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"Energy-Charts" https://energy-charts.info</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170672930"/>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Wissenschaftliche Dienste des Deutschen Bundestages 2019</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Dokumentation "Sicherstellung der Stromversorgung bei Dunkelflauten"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3772977495"/>
                  </a:ext>
                </a:extLst>
              </a:tr>
            </a:tbl>
          </a:graphicData>
        </a:graphic>
      </p:graphicFrame>
    </p:spTree>
    <p:extLst>
      <p:ext uri="{BB962C8B-B14F-4D97-AF65-F5344CB8AC3E}">
        <p14:creationId xmlns:p14="http://schemas.microsoft.com/office/powerpoint/2010/main" val="3804762979"/>
      </p:ext>
    </p:extLst>
  </p:cSld>
  <p:clrMapOvr>
    <a:masterClrMapping/>
  </p:clrMapOvr>
  <p:transition>
    <p:randomBa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(2)</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1734238985"/>
              </p:ext>
            </p:extLst>
          </p:nvPr>
        </p:nvGraphicFramePr>
        <p:xfrm>
          <a:off x="468630" y="971550"/>
          <a:ext cx="9166859" cy="4634856"/>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energie-experten.org, 2021:</a:t>
                      </a:r>
                      <a:b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Energiespeicher-Technologien im Überblick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37276728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2016</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Studie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Supergrid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Ansatz für die Integration von Erneuerbaren Energien in Europa und Nordafrika", Seite 14</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48758164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Sachverständigenrat für Umweltfragen (SRU) 2010:</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Stellungnahme: "100% erneuerbare Stromversorgung bis 2050: klimaverträglich, sicher, bezahlbar", Seite 59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622699812"/>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Gas Infrastructure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Europ</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(GIE) 2022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Aggrgated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Gas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Sorage</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Invatury</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AGSI) 2022</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07453036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Energiewirtschaftliches Institut an der Universität zu Köln 2019: </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Entwicklung der Momentanreserve und Abschätzung des Bedarfes an "Fast Frequency Response" im Europäischen Verbundsystem</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124140461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ECOSCOP, Gesellschaft für Umweltberatung und -recherche mbH Trier 2012: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Pumpspeicherkraftwerk Rio, Energiewirtschaftliche Betrachtung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526455903"/>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(ÜNB)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 50Hertz Transmission GmbH, Amprion GmbH, TenneT TSO GmbH, TransnetBW GmbH</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 2035, Version 2021, Zweiter Entwurf der Übertragungsnetzbetreiber"</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19429626"/>
                  </a:ext>
                </a:extLst>
              </a:tr>
              <a:tr h="425284">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TenneT 2021</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Internetbericht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NordLink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das 'grüne Kabel' zum Austausch deutscher Windenergie mit norwegischer Wasserkraft – </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ist eine Verbindung zweier sich optimal ergänzender Systeme."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https://www.tennet.eu/de/unser-netz/internationale-verbindungen/nordlink/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75913430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TÜV-Nord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Elektrolyse von Wasser zur Herstellung von Wasserstoff</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78291511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BMWK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Instrumente zur Sicherung der Gasversorgung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43504219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2021:</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614383459"/>
                  </a:ext>
                </a:extLst>
              </a:tr>
            </a:tbl>
          </a:graphicData>
        </a:graphic>
      </p:graphicFrame>
    </p:spTree>
    <p:extLst>
      <p:ext uri="{BB962C8B-B14F-4D97-AF65-F5344CB8AC3E}">
        <p14:creationId xmlns:p14="http://schemas.microsoft.com/office/powerpoint/2010/main" val="3987679144"/>
      </p:ext>
    </p:extLst>
  </p:cSld>
  <p:clrMapOvr>
    <a:masterClrMapping/>
  </p:clrMapOvr>
  <p:transition>
    <p:randomBa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313932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Volker Wander</a:t>
            </a:r>
          </a:p>
          <a:p>
            <a:pPr marL="0" indent="0"/>
            <a:endParaRPr lang="de-DE" altLang="de-DE" sz="1800" dirty="0">
              <a:solidFill>
                <a:srgbClr val="3333FF"/>
              </a:solidFill>
            </a:endParaRPr>
          </a:p>
          <a:p>
            <a:pPr marL="0" indent="0"/>
            <a:r>
              <a:rPr lang="de-DE" sz="1800" dirty="0">
                <a:solidFill>
                  <a:srgbClr val="3333FF"/>
                </a:solidFill>
              </a:rPr>
              <a:t>Gast</a:t>
            </a:r>
            <a:br>
              <a:rPr lang="de-DE" sz="1800" dirty="0">
                <a:solidFill>
                  <a:srgbClr val="3333FF"/>
                </a:solidFill>
              </a:rPr>
            </a:br>
            <a:r>
              <a:rPr lang="de-DE" sz="1800" dirty="0">
                <a:solidFill>
                  <a:srgbClr val="3333FF"/>
                </a:solidFill>
              </a:rPr>
              <a:t>Rudolf Schöller</a:t>
            </a:r>
            <a:endParaRPr lang="de-DE" altLang="de-DE" sz="1800" dirty="0">
              <a:solidFill>
                <a:srgbClr val="3333FF"/>
              </a:solidFill>
            </a:endParaRPr>
          </a:p>
        </p:txBody>
      </p:sp>
    </p:spTree>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(4)</a:t>
            </a:r>
            <a:br>
              <a:rPr lang="de-DE" altLang="de-DE" sz="2000" dirty="0">
                <a:solidFill>
                  <a:schemeClr val="bg1"/>
                </a:solidFill>
              </a:rPr>
            </a:br>
            <a:r>
              <a:rPr lang="de-DE" altLang="de-DE" sz="2000" dirty="0">
                <a:solidFill>
                  <a:schemeClr val="bg1"/>
                </a:solidFill>
              </a:rPr>
              <a:t>Bilanzielle Energiebereitstellung</a:t>
            </a:r>
          </a:p>
        </p:txBody>
      </p:sp>
      <p:sp>
        <p:nvSpPr>
          <p:cNvPr id="10" name="Text Box 5">
            <a:extLst>
              <a:ext uri="{FF2B5EF4-FFF2-40B4-BE49-F238E27FC236}">
                <a16:creationId xmlns:a16="http://schemas.microsoft.com/office/drawing/2014/main" id="{41E723F1-3528-56C6-A007-1E803C2D64A0}"/>
              </a:ext>
            </a:extLst>
          </p:cNvPr>
          <p:cNvSpPr txBox="1">
            <a:spLocks noChangeArrowheads="1"/>
          </p:cNvSpPr>
          <p:nvPr/>
        </p:nvSpPr>
        <p:spPr bwMode="auto">
          <a:xfrm>
            <a:off x="679253" y="816289"/>
            <a:ext cx="887863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Um den Energiebedarf für Deutschland aus Erneuerbaren zu decken sind bis spätestens 2040 gewaltige Anstrengungen der gesamten Gesellschaft zu leisten. Hierbei stehen die, sich saisonal ergänzenden, erneuerbaren Energien (EE) Photovoltaik (PV) und Windkraft im Fokus!</a:t>
            </a:r>
          </a:p>
        </p:txBody>
      </p:sp>
      <p:grpSp>
        <p:nvGrpSpPr>
          <p:cNvPr id="9" name="Gruppieren 8">
            <a:extLst>
              <a:ext uri="{FF2B5EF4-FFF2-40B4-BE49-F238E27FC236}">
                <a16:creationId xmlns:a16="http://schemas.microsoft.com/office/drawing/2014/main" id="{B2135284-EA00-4D20-F966-15B3D8641C29}"/>
              </a:ext>
            </a:extLst>
          </p:cNvPr>
          <p:cNvGrpSpPr/>
          <p:nvPr/>
        </p:nvGrpSpPr>
        <p:grpSpPr>
          <a:xfrm>
            <a:off x="679253" y="1924600"/>
            <a:ext cx="8976376" cy="2870337"/>
            <a:chOff x="679253" y="1924600"/>
            <a:chExt cx="8976376" cy="2870337"/>
          </a:xfrm>
        </p:grpSpPr>
        <p:grpSp>
          <p:nvGrpSpPr>
            <p:cNvPr id="8" name="Gruppieren 7">
              <a:extLst>
                <a:ext uri="{FF2B5EF4-FFF2-40B4-BE49-F238E27FC236}">
                  <a16:creationId xmlns:a16="http://schemas.microsoft.com/office/drawing/2014/main" id="{813FC19B-8B03-E54D-801A-F998B2FEC8AF}"/>
                </a:ext>
              </a:extLst>
            </p:cNvPr>
            <p:cNvGrpSpPr/>
            <p:nvPr/>
          </p:nvGrpSpPr>
          <p:grpSpPr>
            <a:xfrm>
              <a:off x="1164771" y="3111978"/>
              <a:ext cx="7576457" cy="1682959"/>
              <a:chOff x="1273629" y="3923183"/>
              <a:chExt cx="7576457" cy="1682959"/>
            </a:xfrm>
          </p:grpSpPr>
          <p:sp>
            <p:nvSpPr>
              <p:cNvPr id="3" name="Rechteck 2">
                <a:extLst>
                  <a:ext uri="{FF2B5EF4-FFF2-40B4-BE49-F238E27FC236}">
                    <a16:creationId xmlns:a16="http://schemas.microsoft.com/office/drawing/2014/main" id="{A7CF385B-724C-BEE6-439B-D8385BB4CEAB}"/>
                  </a:ext>
                </a:extLst>
              </p:cNvPr>
              <p:cNvSpPr/>
              <p:nvPr/>
            </p:nvSpPr>
            <p:spPr bwMode="auto">
              <a:xfrm>
                <a:off x="1273629" y="3923183"/>
                <a:ext cx="7576457" cy="168295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3333FF"/>
                  </a:solidFill>
                  <a:effectLst/>
                  <a:latin typeface="Arial" charset="0"/>
                </a:endParaRPr>
              </a:p>
            </p:txBody>
          </p:sp>
          <p:grpSp>
            <p:nvGrpSpPr>
              <p:cNvPr id="6" name="Gruppieren 5">
                <a:extLst>
                  <a:ext uri="{FF2B5EF4-FFF2-40B4-BE49-F238E27FC236}">
                    <a16:creationId xmlns:a16="http://schemas.microsoft.com/office/drawing/2014/main" id="{DAB3310C-DD7D-B145-5F05-4425D92F8F2D}"/>
                  </a:ext>
                </a:extLst>
              </p:cNvPr>
              <p:cNvGrpSpPr/>
              <p:nvPr/>
            </p:nvGrpSpPr>
            <p:grpSpPr>
              <a:xfrm>
                <a:off x="1523922" y="4112394"/>
                <a:ext cx="3049443" cy="1238999"/>
                <a:chOff x="1523922" y="3020462"/>
                <a:chExt cx="3049443" cy="1238999"/>
              </a:xfrm>
            </p:grpSpPr>
            <p:sp>
              <p:nvSpPr>
                <p:cNvPr id="13" name="Rechteck 12">
                  <a:extLst>
                    <a:ext uri="{FF2B5EF4-FFF2-40B4-BE49-F238E27FC236}">
                      <a16:creationId xmlns:a16="http://schemas.microsoft.com/office/drawing/2014/main" id="{7A47B291-CD29-FD5A-0D5F-37DE5EA300BE}"/>
                    </a:ext>
                  </a:extLst>
                </p:cNvPr>
                <p:cNvSpPr/>
                <p:nvPr/>
              </p:nvSpPr>
              <p:spPr bwMode="auto">
                <a:xfrm>
                  <a:off x="1523922" y="3066501"/>
                  <a:ext cx="3049443" cy="11929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rgbClr val="3333FF"/>
                    </a:solidFill>
                    <a:effectLst/>
                    <a:latin typeface="Arial" charset="0"/>
                  </a:endParaRPr>
                </a:p>
              </p:txBody>
            </p:sp>
            <p:pic>
              <p:nvPicPr>
                <p:cNvPr id="14" name="Grafik 13">
                  <a:extLst>
                    <a:ext uri="{FF2B5EF4-FFF2-40B4-BE49-F238E27FC236}">
                      <a16:creationId xmlns:a16="http://schemas.microsoft.com/office/drawing/2014/main" id="{4154E52D-8EAD-AF94-C651-55D392B497DD}"/>
                    </a:ext>
                  </a:extLst>
                </p:cNvPr>
                <p:cNvPicPr>
                  <a:picLocks noChangeAspect="1"/>
                </p:cNvPicPr>
                <p:nvPr/>
              </p:nvPicPr>
              <p:blipFill rotWithShape="1">
                <a:blip r:embed="rId3">
                  <a:extLst>
                    <a:ext uri="{28A0092B-C50C-407E-A947-70E740481C1C}">
                      <a14:useLocalDpi xmlns:a14="http://schemas.microsoft.com/office/drawing/2010/main" val="0"/>
                    </a:ext>
                  </a:extLst>
                </a:blip>
                <a:srcRect l="29193" r="28839"/>
                <a:stretch/>
              </p:blipFill>
              <p:spPr>
                <a:xfrm>
                  <a:off x="3035742" y="3484520"/>
                  <a:ext cx="430966" cy="661033"/>
                </a:xfrm>
                <a:prstGeom prst="rect">
                  <a:avLst/>
                </a:prstGeom>
              </p:spPr>
            </p:pic>
            <p:pic>
              <p:nvPicPr>
                <p:cNvPr id="15" name="Grafik 14">
                  <a:extLst>
                    <a:ext uri="{FF2B5EF4-FFF2-40B4-BE49-F238E27FC236}">
                      <a16:creationId xmlns:a16="http://schemas.microsoft.com/office/drawing/2014/main" id="{02E91D59-929F-B836-DFCE-521156CF41B9}"/>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1734822" y="3651531"/>
                  <a:ext cx="870204" cy="522605"/>
                </a:xfrm>
                <a:prstGeom prst="rect">
                  <a:avLst/>
                </a:prstGeom>
              </p:spPr>
            </p:pic>
            <p:pic>
              <p:nvPicPr>
                <p:cNvPr id="16" name="Grafik 15">
                  <a:extLst>
                    <a:ext uri="{FF2B5EF4-FFF2-40B4-BE49-F238E27FC236}">
                      <a16:creationId xmlns:a16="http://schemas.microsoft.com/office/drawing/2014/main" id="{E370BC7F-D5B2-DE59-2A05-55DDBFD3AF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516" y="3627583"/>
                  <a:ext cx="517970" cy="517970"/>
                </a:xfrm>
                <a:prstGeom prst="rect">
                  <a:avLst/>
                </a:prstGeom>
              </p:spPr>
            </p:pic>
            <p:sp>
              <p:nvSpPr>
                <p:cNvPr id="17" name="Textfeld 16">
                  <a:extLst>
                    <a:ext uri="{FF2B5EF4-FFF2-40B4-BE49-F238E27FC236}">
                      <a16:creationId xmlns:a16="http://schemas.microsoft.com/office/drawing/2014/main" id="{F3F7C792-1A8C-5ACD-1203-9AF13954230C}"/>
                    </a:ext>
                  </a:extLst>
                </p:cNvPr>
                <p:cNvSpPr txBox="1"/>
                <p:nvPr/>
              </p:nvSpPr>
              <p:spPr>
                <a:xfrm>
                  <a:off x="2169924" y="3020462"/>
                  <a:ext cx="1702902" cy="338554"/>
                </a:xfrm>
                <a:prstGeom prst="rect">
                  <a:avLst/>
                </a:prstGeom>
                <a:noFill/>
              </p:spPr>
              <p:txBody>
                <a:bodyPr wrap="none" rtlCol="0">
                  <a:spAutoFit/>
                </a:bodyPr>
                <a:lstStyle/>
                <a:p>
                  <a:r>
                    <a:rPr lang="de-DE" sz="1600" b="1" dirty="0">
                      <a:solidFill>
                        <a:srgbClr val="3333FF"/>
                      </a:solidFill>
                      <a:latin typeface="Calibri" panose="020F0502020204030204" pitchFamily="34" charset="0"/>
                      <a:cs typeface="Calibri" panose="020F0502020204030204" pitchFamily="34" charset="0"/>
                    </a:rPr>
                    <a:t>Energieerzeugung</a:t>
                  </a:r>
                </a:p>
              </p:txBody>
            </p:sp>
          </p:grpSp>
          <p:grpSp>
            <p:nvGrpSpPr>
              <p:cNvPr id="5" name="Gruppieren 4">
                <a:extLst>
                  <a:ext uri="{FF2B5EF4-FFF2-40B4-BE49-F238E27FC236}">
                    <a16:creationId xmlns:a16="http://schemas.microsoft.com/office/drawing/2014/main" id="{E946D21E-6412-AFBC-B851-8190931A33B2}"/>
                  </a:ext>
                </a:extLst>
              </p:cNvPr>
              <p:cNvGrpSpPr/>
              <p:nvPr/>
            </p:nvGrpSpPr>
            <p:grpSpPr>
              <a:xfrm>
                <a:off x="5518994" y="4127205"/>
                <a:ext cx="3049443" cy="1224188"/>
                <a:chOff x="5518994" y="3035273"/>
                <a:chExt cx="3049443" cy="1224188"/>
              </a:xfrm>
            </p:grpSpPr>
            <p:sp>
              <p:nvSpPr>
                <p:cNvPr id="28" name="Rechteck 27">
                  <a:extLst>
                    <a:ext uri="{FF2B5EF4-FFF2-40B4-BE49-F238E27FC236}">
                      <a16:creationId xmlns:a16="http://schemas.microsoft.com/office/drawing/2014/main" id="{CE4D0306-B312-68D3-54A7-73B5DA199699}"/>
                    </a:ext>
                  </a:extLst>
                </p:cNvPr>
                <p:cNvSpPr/>
                <p:nvPr/>
              </p:nvSpPr>
              <p:spPr bwMode="auto">
                <a:xfrm>
                  <a:off x="5518994" y="3066501"/>
                  <a:ext cx="3049443" cy="11929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rgbClr val="3333FF"/>
                    </a:solidFill>
                    <a:effectLst/>
                    <a:latin typeface="Arial" charset="0"/>
                  </a:endParaRPr>
                </a:p>
              </p:txBody>
            </p:sp>
            <p:sp>
              <p:nvSpPr>
                <p:cNvPr id="23" name="Textfeld 22">
                  <a:extLst>
                    <a:ext uri="{FF2B5EF4-FFF2-40B4-BE49-F238E27FC236}">
                      <a16:creationId xmlns:a16="http://schemas.microsoft.com/office/drawing/2014/main" id="{0CBCE88A-D05D-00B3-4E95-29BD74C75320}"/>
                    </a:ext>
                  </a:extLst>
                </p:cNvPr>
                <p:cNvSpPr txBox="1"/>
                <p:nvPr/>
              </p:nvSpPr>
              <p:spPr>
                <a:xfrm>
                  <a:off x="6204511" y="3035273"/>
                  <a:ext cx="1678408" cy="338554"/>
                </a:xfrm>
                <a:prstGeom prst="rect">
                  <a:avLst/>
                </a:prstGeom>
                <a:noFill/>
              </p:spPr>
              <p:txBody>
                <a:bodyPr wrap="none" rtlCol="0">
                  <a:spAutoFit/>
                </a:bodyPr>
                <a:lstStyle/>
                <a:p>
                  <a:r>
                    <a:rPr lang="de-DE" sz="1600" b="1" dirty="0">
                      <a:solidFill>
                        <a:srgbClr val="3333FF"/>
                      </a:solidFill>
                      <a:latin typeface="Calibri" panose="020F0502020204030204" pitchFamily="34" charset="0"/>
                      <a:cs typeface="Calibri" panose="020F0502020204030204" pitchFamily="34" charset="0"/>
                    </a:rPr>
                    <a:t>Energieverbrauch</a:t>
                  </a:r>
                </a:p>
              </p:txBody>
            </p:sp>
            <p:pic>
              <p:nvPicPr>
                <p:cNvPr id="24" name="Grafik 23">
                  <a:extLst>
                    <a:ext uri="{FF2B5EF4-FFF2-40B4-BE49-F238E27FC236}">
                      <a16:creationId xmlns:a16="http://schemas.microsoft.com/office/drawing/2014/main" id="{554B9B32-0BFC-7B01-3C77-4AECD6A44066}"/>
                    </a:ext>
                  </a:extLst>
                </p:cNvPr>
                <p:cNvPicPr>
                  <a:picLocks noChangeAspect="1"/>
                </p:cNvPicPr>
                <p:nvPr/>
              </p:nvPicPr>
              <p:blipFill rotWithShape="1">
                <a:blip r:embed="rId6">
                  <a:extLst>
                    <a:ext uri="{28A0092B-C50C-407E-A947-70E740481C1C}">
                      <a14:useLocalDpi xmlns:a14="http://schemas.microsoft.com/office/drawing/2010/main" val="0"/>
                    </a:ext>
                  </a:extLst>
                </a:blip>
                <a:srcRect l="3582" t="3698" r="3812" b="8504"/>
                <a:stretch/>
              </p:blipFill>
              <p:spPr>
                <a:xfrm>
                  <a:off x="5841150" y="3640898"/>
                  <a:ext cx="550545" cy="521968"/>
                </a:xfrm>
                <a:prstGeom prst="rect">
                  <a:avLst/>
                </a:prstGeom>
              </p:spPr>
            </p:pic>
            <p:pic>
              <p:nvPicPr>
                <p:cNvPr id="25" name="Grafik 24">
                  <a:extLst>
                    <a:ext uri="{FF2B5EF4-FFF2-40B4-BE49-F238E27FC236}">
                      <a16:creationId xmlns:a16="http://schemas.microsoft.com/office/drawing/2014/main" id="{25134672-E9C3-59B8-3ECB-836A26AC0D36}"/>
                    </a:ext>
                  </a:extLst>
                </p:cNvPr>
                <p:cNvPicPr>
                  <a:picLocks noChangeAspect="1"/>
                </p:cNvPicPr>
                <p:nvPr/>
              </p:nvPicPr>
              <p:blipFill rotWithShape="1">
                <a:blip r:embed="rId7">
                  <a:extLst>
                    <a:ext uri="{28A0092B-C50C-407E-A947-70E740481C1C}">
                      <a14:useLocalDpi xmlns:a14="http://schemas.microsoft.com/office/drawing/2010/main" val="0"/>
                    </a:ext>
                  </a:extLst>
                </a:blip>
                <a:srcRect l="18955" t="10512" r="18000" b="28622"/>
                <a:stretch/>
              </p:blipFill>
              <p:spPr>
                <a:xfrm>
                  <a:off x="6577677" y="3698086"/>
                  <a:ext cx="440936" cy="425698"/>
                </a:xfrm>
                <a:prstGeom prst="rect">
                  <a:avLst/>
                </a:prstGeom>
              </p:spPr>
            </p:pic>
            <p:pic>
              <p:nvPicPr>
                <p:cNvPr id="26" name="Grafik 25">
                  <a:extLst>
                    <a:ext uri="{FF2B5EF4-FFF2-40B4-BE49-F238E27FC236}">
                      <a16:creationId xmlns:a16="http://schemas.microsoft.com/office/drawing/2014/main" id="{0919C504-B553-93E9-BA4C-88C221EBAD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2416" y="3724317"/>
                  <a:ext cx="399467" cy="399467"/>
                </a:xfrm>
                <a:prstGeom prst="rect">
                  <a:avLst/>
                </a:prstGeom>
              </p:spPr>
            </p:pic>
            <p:pic>
              <p:nvPicPr>
                <p:cNvPr id="27" name="Grafik 26">
                  <a:extLst>
                    <a:ext uri="{FF2B5EF4-FFF2-40B4-BE49-F238E27FC236}">
                      <a16:creationId xmlns:a16="http://schemas.microsoft.com/office/drawing/2014/main" id="{3D2970D7-FD48-733F-53D9-C04B19AFE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6605" y="3724317"/>
                  <a:ext cx="430966" cy="430966"/>
                </a:xfrm>
                <a:prstGeom prst="rect">
                  <a:avLst/>
                </a:prstGeom>
              </p:spPr>
            </p:pic>
          </p:grpSp>
          <p:grpSp>
            <p:nvGrpSpPr>
              <p:cNvPr id="7" name="Gruppieren 6">
                <a:extLst>
                  <a:ext uri="{FF2B5EF4-FFF2-40B4-BE49-F238E27FC236}">
                    <a16:creationId xmlns:a16="http://schemas.microsoft.com/office/drawing/2014/main" id="{48EE78B0-F312-003F-9E0A-788A0F9E7881}"/>
                  </a:ext>
                </a:extLst>
              </p:cNvPr>
              <p:cNvGrpSpPr/>
              <p:nvPr/>
            </p:nvGrpSpPr>
            <p:grpSpPr>
              <a:xfrm>
                <a:off x="4886207" y="4430324"/>
                <a:ext cx="364202" cy="679852"/>
                <a:chOff x="4953000" y="4821899"/>
                <a:chExt cx="364202" cy="679852"/>
              </a:xfrm>
            </p:grpSpPr>
            <p:sp>
              <p:nvSpPr>
                <p:cNvPr id="2" name="Textfeld 1">
                  <a:extLst>
                    <a:ext uri="{FF2B5EF4-FFF2-40B4-BE49-F238E27FC236}">
                      <a16:creationId xmlns:a16="http://schemas.microsoft.com/office/drawing/2014/main" id="{FA8AF990-0BD0-467F-C97D-CE2C4DA1DC80}"/>
                    </a:ext>
                  </a:extLst>
                </p:cNvPr>
                <p:cNvSpPr txBox="1"/>
                <p:nvPr/>
              </p:nvSpPr>
              <p:spPr>
                <a:xfrm>
                  <a:off x="4953000" y="5040086"/>
                  <a:ext cx="364202" cy="461665"/>
                </a:xfrm>
                <a:prstGeom prst="rect">
                  <a:avLst/>
                </a:prstGeom>
                <a:noFill/>
              </p:spPr>
              <p:txBody>
                <a:bodyPr wrap="none" rtlCol="0">
                  <a:spAutoFit/>
                </a:bodyPr>
                <a:lstStyle/>
                <a:p>
                  <a:r>
                    <a:rPr lang="de-DE" dirty="0">
                      <a:solidFill>
                        <a:srgbClr val="3333FF"/>
                      </a:solidFill>
                    </a:rPr>
                    <a:t>=</a:t>
                  </a:r>
                </a:p>
              </p:txBody>
            </p:sp>
            <p:sp>
              <p:nvSpPr>
                <p:cNvPr id="4" name="Textfeld 3">
                  <a:extLst>
                    <a:ext uri="{FF2B5EF4-FFF2-40B4-BE49-F238E27FC236}">
                      <a16:creationId xmlns:a16="http://schemas.microsoft.com/office/drawing/2014/main" id="{B6CFCE8B-3ED0-2F9C-2FC3-2DE68C9DBE1F}"/>
                    </a:ext>
                  </a:extLst>
                </p:cNvPr>
                <p:cNvSpPr txBox="1"/>
                <p:nvPr/>
              </p:nvSpPr>
              <p:spPr>
                <a:xfrm>
                  <a:off x="5000288" y="4821899"/>
                  <a:ext cx="269626" cy="461665"/>
                </a:xfrm>
                <a:prstGeom prst="rect">
                  <a:avLst/>
                </a:prstGeom>
                <a:noFill/>
              </p:spPr>
              <p:txBody>
                <a:bodyPr wrap="none" rtlCol="0">
                  <a:spAutoFit/>
                </a:bodyPr>
                <a:lstStyle/>
                <a:p>
                  <a:r>
                    <a:rPr lang="de-DE" dirty="0">
                      <a:solidFill>
                        <a:srgbClr val="3333FF"/>
                      </a:solidFill>
                    </a:rPr>
                    <a:t>!</a:t>
                  </a:r>
                </a:p>
              </p:txBody>
            </p:sp>
          </p:grpSp>
        </p:grpSp>
        <p:sp>
          <p:nvSpPr>
            <p:cNvPr id="22" name="Text Box 5">
              <a:extLst>
                <a:ext uri="{FF2B5EF4-FFF2-40B4-BE49-F238E27FC236}">
                  <a16:creationId xmlns:a16="http://schemas.microsoft.com/office/drawing/2014/main" id="{DE69BDAD-B629-2E29-8A5E-01701E9B7A5A}"/>
                </a:ext>
              </a:extLst>
            </p:cNvPr>
            <p:cNvSpPr txBox="1">
              <a:spLocks noChangeArrowheads="1"/>
            </p:cNvSpPr>
            <p:nvPr/>
          </p:nvSpPr>
          <p:spPr bwMode="auto">
            <a:xfrm>
              <a:off x="679253" y="1924600"/>
              <a:ext cx="897637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In den Kapiteln „Primärenergiebedarf/EE-Potenziale“ und „EE-Ausbaupfad“ dieser Meta-Studie sind die Fakten, Annahmen und Maßnahmen beschrieben. Dabei sind die Zubau-mengen so dimensioniert, dass mit den vorhandenen Potenzialen der Energiebedarf bilanziell gedeckt wird.</a:t>
              </a:r>
            </a:p>
          </p:txBody>
        </p:sp>
      </p:grpSp>
      <p:sp>
        <p:nvSpPr>
          <p:cNvPr id="29" name="Text Box 5">
            <a:extLst>
              <a:ext uri="{FF2B5EF4-FFF2-40B4-BE49-F238E27FC236}">
                <a16:creationId xmlns:a16="http://schemas.microsoft.com/office/drawing/2014/main" id="{8534747B-F1DE-6079-44DD-D6128CA3D9AE}"/>
              </a:ext>
            </a:extLst>
          </p:cNvPr>
          <p:cNvSpPr txBox="1">
            <a:spLocks noChangeArrowheads="1"/>
          </p:cNvSpPr>
          <p:nvPr/>
        </p:nvSpPr>
        <p:spPr bwMode="auto">
          <a:xfrm>
            <a:off x="679253" y="5028081"/>
            <a:ext cx="887863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Der dynamische Energieausgleich, der durch die volatilen EE notwendig ist, wird im Unterkapitel „Energieausgleich, Energiespeicher“ dieses Kapitels „energetische Versorgungssicherheit“ behandelt.</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5846001"/>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„Der Strom kommt aus der Steckdose“,</a:t>
            </a:r>
            <a:br>
              <a:rPr lang="de-DE" altLang="de-DE" sz="1800" dirty="0">
                <a:solidFill>
                  <a:srgbClr val="00B050"/>
                </a:solidFill>
              </a:rPr>
            </a:br>
            <a:r>
              <a:rPr lang="de-DE" altLang="de-DE" sz="1800" dirty="0">
                <a:solidFill>
                  <a:srgbClr val="00B050"/>
                </a:solidFill>
              </a:rPr>
              <a:t>aber er muss zu jeder Zeit auch in ausreichender Menge zur Verfügung gestellt werden!</a:t>
            </a:r>
          </a:p>
        </p:txBody>
      </p:sp>
    </p:spTree>
    <p:extLst>
      <p:ext uri="{BB962C8B-B14F-4D97-AF65-F5344CB8AC3E}">
        <p14:creationId xmlns:p14="http://schemas.microsoft.com/office/powerpoint/2010/main" val="45570073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1000" fill="hold"/>
                                        <p:tgtEl>
                                          <p:spTgt spid="29"/>
                                        </p:tgtEl>
                                        <p:attrNameLst>
                                          <p:attrName>ppt_x</p:attrName>
                                        </p:attrNameLst>
                                      </p:cBhvr>
                                      <p:tavLst>
                                        <p:tav tm="0">
                                          <p:val>
                                            <p:strVal val="1+#ppt_w/2"/>
                                          </p:val>
                                        </p:tav>
                                        <p:tav tm="100000">
                                          <p:val>
                                            <p:strVal val="#ppt_x"/>
                                          </p:val>
                                        </p:tav>
                                      </p:tavLst>
                                    </p:anim>
                                    <p:anim calcmode="lin" valueType="num">
                                      <p:cBhvr additive="base">
                                        <p:cTn id="14"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11" name="Gruppieren 8210">
            <a:extLst>
              <a:ext uri="{FF2B5EF4-FFF2-40B4-BE49-F238E27FC236}">
                <a16:creationId xmlns:a16="http://schemas.microsoft.com/office/drawing/2014/main" id="{636B29E2-D80B-4084-960F-598B5CDE3F8A}"/>
              </a:ext>
            </a:extLst>
          </p:cNvPr>
          <p:cNvGrpSpPr/>
          <p:nvPr/>
        </p:nvGrpSpPr>
        <p:grpSpPr>
          <a:xfrm>
            <a:off x="126749" y="1841531"/>
            <a:ext cx="9752093" cy="4414824"/>
            <a:chOff x="126749" y="1917733"/>
            <a:chExt cx="9752093" cy="4057046"/>
          </a:xfrm>
        </p:grpSpPr>
        <p:sp>
          <p:nvSpPr>
            <p:cNvPr id="8210" name="Rechteck 8209">
              <a:extLst>
                <a:ext uri="{FF2B5EF4-FFF2-40B4-BE49-F238E27FC236}">
                  <a16:creationId xmlns:a16="http://schemas.microsoft.com/office/drawing/2014/main" id="{263E1062-E447-4886-A699-E1496D96E7C4}"/>
                </a:ext>
              </a:extLst>
            </p:cNvPr>
            <p:cNvSpPr/>
            <p:nvPr/>
          </p:nvSpPr>
          <p:spPr bwMode="auto">
            <a:xfrm>
              <a:off x="126749" y="1917733"/>
              <a:ext cx="9625344" cy="4057046"/>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Textfeld 10">
              <a:extLst>
                <a:ext uri="{FF2B5EF4-FFF2-40B4-BE49-F238E27FC236}">
                  <a16:creationId xmlns:a16="http://schemas.microsoft.com/office/drawing/2014/main" id="{12477FA8-7BE4-4B04-A258-FBC662026172}"/>
                </a:ext>
              </a:extLst>
            </p:cNvPr>
            <p:cNvSpPr txBox="1"/>
            <p:nvPr/>
          </p:nvSpPr>
          <p:spPr>
            <a:xfrm>
              <a:off x="157236" y="1958908"/>
              <a:ext cx="9721606" cy="763653"/>
            </a:xfrm>
            <a:prstGeom prst="rect">
              <a:avLst/>
            </a:prstGeom>
            <a:noFill/>
          </p:spPr>
          <p:txBody>
            <a:bodyPr wrap="square">
              <a:spAutoFit/>
            </a:bodyPr>
            <a:lstStyle/>
            <a:p>
              <a:r>
                <a:rPr lang="de-DE" sz="1600" b="1" dirty="0">
                  <a:solidFill>
                    <a:srgbClr val="3333FF"/>
                  </a:solidFill>
                  <a:latin typeface="Calibri" panose="020F0502020204030204" pitchFamily="34" charset="0"/>
                  <a:cs typeface="Calibri" panose="020F0502020204030204" pitchFamily="34" charset="0"/>
                </a:rPr>
                <a:t>Strom, als zukünftiger Haupt-Energieträger</a:t>
              </a:r>
              <a:r>
                <a:rPr lang="de-DE" sz="1600" dirty="0">
                  <a:solidFill>
                    <a:srgbClr val="3333FF"/>
                  </a:solidFill>
                  <a:latin typeface="Calibri" panose="020F0502020204030204" pitchFamily="34" charset="0"/>
                  <a:cs typeface="Calibri" panose="020F0502020204030204" pitchFamily="34" charset="0"/>
                </a:rPr>
                <a:t>, ergänzt durch Bio-Methan und Wasserstoff </a:t>
              </a:r>
              <a:r>
                <a:rPr lang="de-DE" sz="1600" b="1" dirty="0">
                  <a:solidFill>
                    <a:srgbClr val="3333FF"/>
                  </a:solidFill>
                  <a:latin typeface="Calibri" panose="020F0502020204030204" pitchFamily="34" charset="0"/>
                  <a:cs typeface="Calibri" panose="020F0502020204030204" pitchFamily="34" charset="0"/>
                </a:rPr>
                <a:t>muss zu jedem Zeitpunkt </a:t>
              </a:r>
              <a:r>
                <a:rPr lang="de-DE" sz="1600" dirty="0">
                  <a:solidFill>
                    <a:srgbClr val="00B050"/>
                  </a:solidFill>
                  <a:latin typeface="Calibri" panose="020F0502020204030204" pitchFamily="34" charset="0"/>
                  <a:cs typeface="Calibri" panose="020F0502020204030204" pitchFamily="34" charset="0"/>
                </a:rPr>
                <a:t>(</a:t>
              </a:r>
              <a:r>
                <a:rPr lang="de-DE" sz="1600" u="sng" dirty="0">
                  <a:solidFill>
                    <a:srgbClr val="3333FF"/>
                  </a:solidFill>
                  <a:latin typeface="Calibri" panose="020F0502020204030204" pitchFamily="34" charset="0"/>
                  <a:cs typeface="Calibri" panose="020F0502020204030204" pitchFamily="34" charset="0"/>
                </a:rPr>
                <a:t>kurz</a:t>
              </a:r>
              <a:r>
                <a:rPr lang="de-DE" sz="1600" dirty="0">
                  <a:solidFill>
                    <a:srgbClr val="3333FF"/>
                  </a:solidFill>
                  <a:latin typeface="Calibri" panose="020F0502020204030204" pitchFamily="34" charset="0"/>
                  <a:cs typeface="Calibri" panose="020F0502020204030204" pitchFamily="34" charset="0"/>
                </a:rPr>
                <a:t>: Millisekunden bis Stunde; </a:t>
              </a:r>
              <a:r>
                <a:rPr lang="de-DE" sz="1600" u="sng" dirty="0">
                  <a:solidFill>
                    <a:srgbClr val="3333FF"/>
                  </a:solidFill>
                  <a:latin typeface="Calibri" panose="020F0502020204030204" pitchFamily="34" charset="0"/>
                  <a:cs typeface="Calibri" panose="020F0502020204030204" pitchFamily="34" charset="0"/>
                </a:rPr>
                <a:t>mittel</a:t>
              </a:r>
              <a:r>
                <a:rPr lang="de-DE" sz="1600" dirty="0">
                  <a:solidFill>
                    <a:srgbClr val="3333FF"/>
                  </a:solidFill>
                  <a:latin typeface="Calibri" panose="020F0502020204030204" pitchFamily="34" charset="0"/>
                  <a:cs typeface="Calibri" panose="020F0502020204030204" pitchFamily="34" charset="0"/>
                </a:rPr>
                <a:t>: Stunde bis Tag; </a:t>
              </a:r>
              <a:r>
                <a:rPr lang="de-DE" sz="1600" u="sng" dirty="0">
                  <a:solidFill>
                    <a:srgbClr val="3333FF"/>
                  </a:solidFill>
                  <a:latin typeface="Calibri" panose="020F0502020204030204" pitchFamily="34" charset="0"/>
                  <a:cs typeface="Calibri" panose="020F0502020204030204" pitchFamily="34" charset="0"/>
                </a:rPr>
                <a:t>lang</a:t>
              </a:r>
              <a:r>
                <a:rPr lang="de-DE" sz="1600" dirty="0">
                  <a:solidFill>
                    <a:srgbClr val="3333FF"/>
                  </a:solidFill>
                  <a:latin typeface="Calibri" panose="020F0502020204030204" pitchFamily="34" charset="0"/>
                  <a:cs typeface="Calibri" panose="020F0502020204030204" pitchFamily="34" charset="0"/>
                </a:rPr>
                <a:t>: Tage bis saisonal) im </a:t>
              </a:r>
              <a:r>
                <a:rPr lang="de-DE" sz="1600" b="1" dirty="0">
                  <a:solidFill>
                    <a:srgbClr val="3333FF"/>
                  </a:solidFill>
                  <a:latin typeface="Calibri" panose="020F0502020204030204" pitchFamily="34" charset="0"/>
                  <a:cs typeface="Calibri" panose="020F0502020204030204" pitchFamily="34" charset="0"/>
                </a:rPr>
                <a:t>Gleichgewicht zwischen Erzeugung und Verbrauch stehen</a:t>
              </a:r>
              <a:r>
                <a:rPr lang="de-DE" sz="1600" dirty="0">
                  <a:solidFill>
                    <a:srgbClr val="3333FF"/>
                  </a:solidFill>
                  <a:latin typeface="Calibri" panose="020F0502020204030204" pitchFamily="34" charset="0"/>
                  <a:cs typeface="Calibri" panose="020F0502020204030204" pitchFamily="34" charset="0"/>
                </a:rPr>
                <a:t>! </a:t>
              </a:r>
              <a:r>
                <a:rPr lang="de-DE" sz="1600" dirty="0">
                  <a:solidFill>
                    <a:srgbClr val="3333FF"/>
                  </a:solidFill>
                  <a:latin typeface="Calibri" panose="020F0502020204030204" pitchFamily="34" charset="0"/>
                  <a:cs typeface="Calibri" panose="020F0502020204030204" pitchFamily="34" charset="0"/>
                  <a:sym typeface="Wingdings" panose="05000000000000000000" pitchFamily="2" charset="2"/>
                </a:rPr>
                <a:t> </a:t>
              </a:r>
              <a:r>
                <a:rPr lang="de-DE" sz="1600" b="1" dirty="0">
                  <a:solidFill>
                    <a:srgbClr val="3333FF"/>
                  </a:solidFill>
                  <a:latin typeface="Calibri" panose="020F0502020204030204" pitchFamily="34" charset="0"/>
                  <a:cs typeface="Calibri" panose="020F0502020204030204" pitchFamily="34" charset="0"/>
                </a:rPr>
                <a:t>neues Energie-Management-Systems</a:t>
              </a:r>
              <a:r>
                <a:rPr lang="de-DE" sz="1600" dirty="0">
                  <a:solidFill>
                    <a:srgbClr val="3333FF"/>
                  </a:solidFill>
                  <a:latin typeface="Calibri" panose="020F0502020204030204" pitchFamily="34" charset="0"/>
                  <a:cs typeface="Calibri" panose="020F0502020204030204" pitchFamily="34" charset="0"/>
                </a:rPr>
                <a:t>!</a:t>
              </a:r>
            </a:p>
          </p:txBody>
        </p:sp>
      </p:grpSp>
      <p:grpSp>
        <p:nvGrpSpPr>
          <p:cNvPr id="20" name="Gruppieren 19">
            <a:extLst>
              <a:ext uri="{FF2B5EF4-FFF2-40B4-BE49-F238E27FC236}">
                <a16:creationId xmlns:a16="http://schemas.microsoft.com/office/drawing/2014/main" id="{6F3E2C68-F808-42B9-BC32-253B00834187}"/>
              </a:ext>
            </a:extLst>
          </p:cNvPr>
          <p:cNvGrpSpPr/>
          <p:nvPr/>
        </p:nvGrpSpPr>
        <p:grpSpPr>
          <a:xfrm>
            <a:off x="659135" y="5467821"/>
            <a:ext cx="3449641" cy="487109"/>
            <a:chOff x="659135" y="5380733"/>
            <a:chExt cx="3449641" cy="487109"/>
          </a:xfrm>
        </p:grpSpPr>
        <p:pic>
          <p:nvPicPr>
            <p:cNvPr id="8197" name="Grafik 8196">
              <a:extLst>
                <a:ext uri="{FF2B5EF4-FFF2-40B4-BE49-F238E27FC236}">
                  <a16:creationId xmlns:a16="http://schemas.microsoft.com/office/drawing/2014/main" id="{EC41C887-8D73-47F5-88FA-C694F6F6382B}"/>
                </a:ext>
              </a:extLst>
            </p:cNvPr>
            <p:cNvPicPr>
              <a:picLocks noChangeAspect="1"/>
            </p:cNvPicPr>
            <p:nvPr/>
          </p:nvPicPr>
          <p:blipFill rotWithShape="1">
            <a:blip r:embed="rId3">
              <a:extLst>
                <a:ext uri="{28A0092B-C50C-407E-A947-70E740481C1C}">
                  <a14:useLocalDpi xmlns:a14="http://schemas.microsoft.com/office/drawing/2010/main" val="0"/>
                </a:ext>
              </a:extLst>
            </a:blip>
            <a:srcRect t="10520" b="9928"/>
            <a:stretch/>
          </p:blipFill>
          <p:spPr>
            <a:xfrm>
              <a:off x="659135" y="5380733"/>
              <a:ext cx="1021607" cy="487109"/>
            </a:xfrm>
            <a:prstGeom prst="rect">
              <a:avLst/>
            </a:prstGeom>
          </p:spPr>
        </p:pic>
        <p:cxnSp>
          <p:nvCxnSpPr>
            <p:cNvPr id="8200" name="Gerade Verbindung mit Pfeil 8199">
              <a:extLst>
                <a:ext uri="{FF2B5EF4-FFF2-40B4-BE49-F238E27FC236}">
                  <a16:creationId xmlns:a16="http://schemas.microsoft.com/office/drawing/2014/main" id="{A8B2FAAF-C968-4621-AA07-35959E3B6EAD}"/>
                </a:ext>
              </a:extLst>
            </p:cNvPr>
            <p:cNvCxnSpPr/>
            <p:nvPr/>
          </p:nvCxnSpPr>
          <p:spPr bwMode="auto">
            <a:xfrm>
              <a:off x="1680742" y="5829169"/>
              <a:ext cx="2428034" cy="0"/>
            </a:xfrm>
            <a:prstGeom prst="straightConnector1">
              <a:avLst/>
            </a:prstGeom>
            <a:solidFill>
              <a:srgbClr val="FF0000"/>
            </a:solidFill>
            <a:ln w="762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75760" y="8527"/>
            <a:ext cx="818201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und Prinzipien</a:t>
            </a:r>
            <a:br>
              <a:rPr lang="de-DE" altLang="de-DE" sz="2000" dirty="0">
                <a:solidFill>
                  <a:schemeClr val="bg1"/>
                </a:solidFill>
              </a:rPr>
            </a:br>
            <a:r>
              <a:rPr lang="de-DE" altLang="de-DE" sz="2000" dirty="0">
                <a:solidFill>
                  <a:schemeClr val="bg1"/>
                </a:solidFill>
              </a:rPr>
              <a:t>Gleichgewicht für Stromerzeugung und -Verbrauch</a:t>
            </a:r>
          </a:p>
        </p:txBody>
      </p:sp>
      <p:sp>
        <p:nvSpPr>
          <p:cNvPr id="10" name="Textfeld 9">
            <a:extLst>
              <a:ext uri="{FF2B5EF4-FFF2-40B4-BE49-F238E27FC236}">
                <a16:creationId xmlns:a16="http://schemas.microsoft.com/office/drawing/2014/main" id="{9195153C-FFEC-4E8B-8077-0C52FB1F3334}"/>
              </a:ext>
            </a:extLst>
          </p:cNvPr>
          <p:cNvSpPr txBox="1"/>
          <p:nvPr/>
        </p:nvSpPr>
        <p:spPr>
          <a:xfrm>
            <a:off x="191104" y="796971"/>
            <a:ext cx="9564383" cy="1077218"/>
          </a:xfrm>
          <a:prstGeom prst="rect">
            <a:avLst/>
          </a:prstGeom>
          <a:noFill/>
        </p:spPr>
        <p:txBody>
          <a:bodyPr wrap="square">
            <a:spAutoFit/>
          </a:bodyPr>
          <a:lstStyle/>
          <a:p>
            <a:r>
              <a:rPr lang="de-DE" sz="1600" b="1" i="1" dirty="0">
                <a:latin typeface="Calibri" panose="020F0502020204030204" pitchFamily="34" charset="0"/>
                <a:cs typeface="Calibri" panose="020F0502020204030204" pitchFamily="34" charset="0"/>
              </a:rPr>
              <a:t>Energiewirtschaftsgesetz – EnWG, § 1 Zweck und Ziele des Gesetzes</a:t>
            </a:r>
          </a:p>
          <a:p>
            <a:r>
              <a:rPr lang="de-DE" sz="1600" i="1" dirty="0">
                <a:latin typeface="Calibri" panose="020F0502020204030204" pitchFamily="34" charset="0"/>
                <a:cs typeface="Calibri" panose="020F0502020204030204" pitchFamily="34" charset="0"/>
              </a:rPr>
              <a:t>(1) Zweck des Gesetzes ist eine möglichst sichere, preisgünstige, verbraucherfreundliche, effiziente und umweltverträgliche </a:t>
            </a:r>
            <a:r>
              <a:rPr lang="de-DE" sz="1600" i="1" dirty="0">
                <a:latin typeface="+mj-lt"/>
                <a:cs typeface="Calibri" panose="020F0502020204030204" pitchFamily="34" charset="0"/>
              </a:rPr>
              <a:t>leitungsgebundene</a:t>
            </a:r>
            <a:r>
              <a:rPr lang="de-DE" sz="1600" i="1" dirty="0">
                <a:latin typeface="Calibri" panose="020F0502020204030204" pitchFamily="34" charset="0"/>
                <a:cs typeface="Calibri" panose="020F0502020204030204" pitchFamily="34" charset="0"/>
              </a:rPr>
              <a:t> Versorgung der Allgemeinheit mit Elektrizität und Gas, die zunehmend auf erneuerbaren Energien beruht.</a:t>
            </a:r>
          </a:p>
        </p:txBody>
      </p:sp>
      <p:grpSp>
        <p:nvGrpSpPr>
          <p:cNvPr id="8207" name="Gruppieren 8206">
            <a:extLst>
              <a:ext uri="{FF2B5EF4-FFF2-40B4-BE49-F238E27FC236}">
                <a16:creationId xmlns:a16="http://schemas.microsoft.com/office/drawing/2014/main" id="{D4FC7D1D-01EB-437F-8BD4-2D1681C57ECD}"/>
              </a:ext>
            </a:extLst>
          </p:cNvPr>
          <p:cNvGrpSpPr/>
          <p:nvPr/>
        </p:nvGrpSpPr>
        <p:grpSpPr>
          <a:xfrm>
            <a:off x="6230973" y="3012074"/>
            <a:ext cx="3419562" cy="1203389"/>
            <a:chOff x="6267185" y="2825403"/>
            <a:chExt cx="3419562" cy="1203389"/>
          </a:xfrm>
        </p:grpSpPr>
        <p:sp>
          <p:nvSpPr>
            <p:cNvPr id="45" name="Rechteck 44">
              <a:extLst>
                <a:ext uri="{FF2B5EF4-FFF2-40B4-BE49-F238E27FC236}">
                  <a16:creationId xmlns:a16="http://schemas.microsoft.com/office/drawing/2014/main" id="{8C61DD01-F8DF-4EB4-9D2E-A572BC08404D}"/>
                </a:ext>
              </a:extLst>
            </p:cNvPr>
            <p:cNvSpPr/>
            <p:nvPr/>
          </p:nvSpPr>
          <p:spPr bwMode="auto">
            <a:xfrm>
              <a:off x="6267185" y="2825403"/>
              <a:ext cx="3419562" cy="11929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4" name="Rechteck 53">
              <a:extLst>
                <a:ext uri="{FF2B5EF4-FFF2-40B4-BE49-F238E27FC236}">
                  <a16:creationId xmlns:a16="http://schemas.microsoft.com/office/drawing/2014/main" id="{470DE14D-F7FC-4DD0-B481-25CF301CED15}"/>
                </a:ext>
              </a:extLst>
            </p:cNvPr>
            <p:cNvSpPr/>
            <p:nvPr/>
          </p:nvSpPr>
          <p:spPr bwMode="auto">
            <a:xfrm>
              <a:off x="8996422" y="3445676"/>
              <a:ext cx="550545" cy="55514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3" name="Rechteck 52">
              <a:extLst>
                <a:ext uri="{FF2B5EF4-FFF2-40B4-BE49-F238E27FC236}">
                  <a16:creationId xmlns:a16="http://schemas.microsoft.com/office/drawing/2014/main" id="{2C87FFD5-7955-4C27-8BB6-A0066CA4E942}"/>
                </a:ext>
              </a:extLst>
            </p:cNvPr>
            <p:cNvSpPr/>
            <p:nvPr/>
          </p:nvSpPr>
          <p:spPr bwMode="auto">
            <a:xfrm>
              <a:off x="8353744" y="3445676"/>
              <a:ext cx="550545" cy="55514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C498DDDE-CF21-43A0-83FF-1960F31B0D4B}"/>
                </a:ext>
              </a:extLst>
            </p:cNvPr>
            <p:cNvCxnSpPr/>
            <p:nvPr/>
          </p:nvCxnSpPr>
          <p:spPr bwMode="auto">
            <a:xfrm>
              <a:off x="6269943" y="4028792"/>
              <a:ext cx="3416804" cy="0"/>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a:extLst>
                <a:ext uri="{FF2B5EF4-FFF2-40B4-BE49-F238E27FC236}">
                  <a16:creationId xmlns:a16="http://schemas.microsoft.com/office/drawing/2014/main" id="{97F1E8E9-AEC7-429B-B1B3-7F026203ED3B}"/>
                </a:ext>
              </a:extLst>
            </p:cNvPr>
            <p:cNvSpPr txBox="1"/>
            <p:nvPr/>
          </p:nvSpPr>
          <p:spPr>
            <a:xfrm>
              <a:off x="7661753" y="2896991"/>
              <a:ext cx="1854739" cy="338554"/>
            </a:xfrm>
            <a:prstGeom prst="rect">
              <a:avLst/>
            </a:prstGeom>
            <a:noFill/>
          </p:spPr>
          <p:txBody>
            <a:bodyPr wrap="none" rtlCol="0">
              <a:spAutoFit/>
            </a:bodyPr>
            <a:lstStyle/>
            <a:p>
              <a:r>
                <a:rPr lang="de-DE" sz="1600" b="1" dirty="0">
                  <a:latin typeface="Calibri" panose="020F0502020204030204" pitchFamily="34" charset="0"/>
                  <a:cs typeface="Calibri" panose="020F0502020204030204" pitchFamily="34" charset="0"/>
                </a:rPr>
                <a:t>Energieverbraucher</a:t>
              </a:r>
            </a:p>
          </p:txBody>
        </p:sp>
        <p:pic>
          <p:nvPicPr>
            <p:cNvPr id="19" name="Grafik 18">
              <a:extLst>
                <a:ext uri="{FF2B5EF4-FFF2-40B4-BE49-F238E27FC236}">
                  <a16:creationId xmlns:a16="http://schemas.microsoft.com/office/drawing/2014/main" id="{0FD641FB-F726-480B-831D-F584D7904CC2}"/>
                </a:ext>
              </a:extLst>
            </p:cNvPr>
            <p:cNvPicPr>
              <a:picLocks noChangeAspect="1"/>
            </p:cNvPicPr>
            <p:nvPr/>
          </p:nvPicPr>
          <p:blipFill rotWithShape="1">
            <a:blip r:embed="rId4">
              <a:extLst>
                <a:ext uri="{28A0092B-C50C-407E-A947-70E740481C1C}">
                  <a14:useLocalDpi xmlns:a14="http://schemas.microsoft.com/office/drawing/2010/main" val="0"/>
                </a:ext>
              </a:extLst>
            </a:blip>
            <a:srcRect l="3582" t="3698" r="3812" b="8504"/>
            <a:stretch/>
          </p:blipFill>
          <p:spPr>
            <a:xfrm>
              <a:off x="7205421" y="3497771"/>
              <a:ext cx="550545" cy="521968"/>
            </a:xfrm>
            <a:prstGeom prst="rect">
              <a:avLst/>
            </a:prstGeom>
          </p:spPr>
        </p:pic>
        <p:pic>
          <p:nvPicPr>
            <p:cNvPr id="15" name="Grafik 14">
              <a:extLst>
                <a:ext uri="{FF2B5EF4-FFF2-40B4-BE49-F238E27FC236}">
                  <a16:creationId xmlns:a16="http://schemas.microsoft.com/office/drawing/2014/main" id="{BE287A4D-AF88-4FA5-9794-7CE840EC997E}"/>
                </a:ext>
              </a:extLst>
            </p:cNvPr>
            <p:cNvPicPr>
              <a:picLocks noChangeAspect="1"/>
            </p:cNvPicPr>
            <p:nvPr/>
          </p:nvPicPr>
          <p:blipFill rotWithShape="1">
            <a:blip r:embed="rId5">
              <a:extLst>
                <a:ext uri="{28A0092B-C50C-407E-A947-70E740481C1C}">
                  <a14:useLocalDpi xmlns:a14="http://schemas.microsoft.com/office/drawing/2010/main" val="0"/>
                </a:ext>
              </a:extLst>
            </a:blip>
            <a:srcRect l="18955" t="10512" r="18000" b="28622"/>
            <a:stretch/>
          </p:blipFill>
          <p:spPr>
            <a:xfrm>
              <a:off x="7833092" y="3554959"/>
              <a:ext cx="440936" cy="425698"/>
            </a:xfrm>
            <a:prstGeom prst="rect">
              <a:avLst/>
            </a:prstGeom>
          </p:spPr>
        </p:pic>
        <p:pic>
          <p:nvPicPr>
            <p:cNvPr id="3" name="Grafik 2">
              <a:extLst>
                <a:ext uri="{FF2B5EF4-FFF2-40B4-BE49-F238E27FC236}">
                  <a16:creationId xmlns:a16="http://schemas.microsoft.com/office/drawing/2014/main" id="{4F817FD7-AA11-48E7-800A-B8C8234EC6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831" y="3581190"/>
              <a:ext cx="399467" cy="399467"/>
            </a:xfrm>
            <a:prstGeom prst="rect">
              <a:avLst/>
            </a:prstGeom>
          </p:spPr>
        </p:pic>
        <p:pic>
          <p:nvPicPr>
            <p:cNvPr id="5" name="Grafik 4">
              <a:extLst>
                <a:ext uri="{FF2B5EF4-FFF2-40B4-BE49-F238E27FC236}">
                  <a16:creationId xmlns:a16="http://schemas.microsoft.com/office/drawing/2014/main" id="{358A39CC-C830-4E18-ADDE-FE33F21B1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2020" y="3581190"/>
              <a:ext cx="430966" cy="430966"/>
            </a:xfrm>
            <a:prstGeom prst="rect">
              <a:avLst/>
            </a:prstGeom>
          </p:spPr>
        </p:pic>
      </p:grpSp>
      <p:grpSp>
        <p:nvGrpSpPr>
          <p:cNvPr id="8212" name="Gruppieren 8211">
            <a:extLst>
              <a:ext uri="{FF2B5EF4-FFF2-40B4-BE49-F238E27FC236}">
                <a16:creationId xmlns:a16="http://schemas.microsoft.com/office/drawing/2014/main" id="{E06F93F1-111D-4C03-89CB-CF19E9685632}"/>
              </a:ext>
            </a:extLst>
          </p:cNvPr>
          <p:cNvGrpSpPr/>
          <p:nvPr/>
        </p:nvGrpSpPr>
        <p:grpSpPr>
          <a:xfrm>
            <a:off x="670186" y="3012074"/>
            <a:ext cx="4442765" cy="1194336"/>
            <a:chOff x="670186" y="2924986"/>
            <a:chExt cx="4442765" cy="1194336"/>
          </a:xfrm>
        </p:grpSpPr>
        <p:cxnSp>
          <p:nvCxnSpPr>
            <p:cNvPr id="14" name="Gerader Verbinder 13">
              <a:extLst>
                <a:ext uri="{FF2B5EF4-FFF2-40B4-BE49-F238E27FC236}">
                  <a16:creationId xmlns:a16="http://schemas.microsoft.com/office/drawing/2014/main" id="{416BB332-A085-479C-A4F8-A80A0DF9E3E1}"/>
                </a:ext>
              </a:extLst>
            </p:cNvPr>
            <p:cNvCxnSpPr/>
            <p:nvPr/>
          </p:nvCxnSpPr>
          <p:spPr bwMode="auto">
            <a:xfrm>
              <a:off x="670186" y="4119322"/>
              <a:ext cx="4442765" cy="0"/>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06" name="Gruppieren 8205">
              <a:extLst>
                <a:ext uri="{FF2B5EF4-FFF2-40B4-BE49-F238E27FC236}">
                  <a16:creationId xmlns:a16="http://schemas.microsoft.com/office/drawing/2014/main" id="{DE39EF75-8D1D-44CD-A5D5-F71F151A77D6}"/>
                </a:ext>
              </a:extLst>
            </p:cNvPr>
            <p:cNvGrpSpPr/>
            <p:nvPr/>
          </p:nvGrpSpPr>
          <p:grpSpPr>
            <a:xfrm>
              <a:off x="2046436" y="2924986"/>
              <a:ext cx="3049443" cy="1192960"/>
              <a:chOff x="2082648" y="2825403"/>
              <a:chExt cx="3049443" cy="1192960"/>
            </a:xfrm>
          </p:grpSpPr>
          <p:sp>
            <p:nvSpPr>
              <p:cNvPr id="48" name="Rechteck 47">
                <a:extLst>
                  <a:ext uri="{FF2B5EF4-FFF2-40B4-BE49-F238E27FC236}">
                    <a16:creationId xmlns:a16="http://schemas.microsoft.com/office/drawing/2014/main" id="{7544744A-F529-4D52-BFE1-1858D4707663}"/>
                  </a:ext>
                </a:extLst>
              </p:cNvPr>
              <p:cNvSpPr/>
              <p:nvPr/>
            </p:nvSpPr>
            <p:spPr bwMode="auto">
              <a:xfrm>
                <a:off x="2082648" y="2825403"/>
                <a:ext cx="3049443" cy="11929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0" name="Rechteck 49">
                <a:extLst>
                  <a:ext uri="{FF2B5EF4-FFF2-40B4-BE49-F238E27FC236}">
                    <a16:creationId xmlns:a16="http://schemas.microsoft.com/office/drawing/2014/main" id="{BA6F0CE3-E149-46FC-8BD3-C49B3C30AC5D}"/>
                  </a:ext>
                </a:extLst>
              </p:cNvPr>
              <p:cNvSpPr/>
              <p:nvPr/>
            </p:nvSpPr>
            <p:spPr bwMode="auto">
              <a:xfrm>
                <a:off x="2163328" y="3382403"/>
                <a:ext cx="603916" cy="59825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a:extLst>
                  <a:ext uri="{FF2B5EF4-FFF2-40B4-BE49-F238E27FC236}">
                    <a16:creationId xmlns:a16="http://schemas.microsoft.com/office/drawing/2014/main" id="{3C4E14AC-E81A-4466-8C55-1DA5CE6FC523}"/>
                  </a:ext>
                </a:extLst>
              </p:cNvPr>
              <p:cNvPicPr>
                <a:picLocks noChangeAspect="1"/>
              </p:cNvPicPr>
              <p:nvPr/>
            </p:nvPicPr>
            <p:blipFill rotWithShape="1">
              <a:blip r:embed="rId8">
                <a:extLst>
                  <a:ext uri="{28A0092B-C50C-407E-A947-70E740481C1C}">
                    <a14:useLocalDpi xmlns:a14="http://schemas.microsoft.com/office/drawing/2010/main" val="0"/>
                  </a:ext>
                </a:extLst>
              </a:blip>
              <a:srcRect l="29193" r="28839"/>
              <a:stretch/>
            </p:blipFill>
            <p:spPr>
              <a:xfrm>
                <a:off x="2871529" y="3319624"/>
                <a:ext cx="430966" cy="661033"/>
              </a:xfrm>
              <a:prstGeom prst="rect">
                <a:avLst/>
              </a:prstGeom>
            </p:spPr>
          </p:pic>
          <p:pic>
            <p:nvPicPr>
              <p:cNvPr id="17" name="Grafik 16">
                <a:extLst>
                  <a:ext uri="{FF2B5EF4-FFF2-40B4-BE49-F238E27FC236}">
                    <a16:creationId xmlns:a16="http://schemas.microsoft.com/office/drawing/2014/main" id="{00252C87-760A-47F1-9606-F1B2153D9860}"/>
                  </a:ext>
                </a:extLst>
              </p:cNvPr>
              <p:cNvPicPr>
                <a:picLocks noChangeAspect="1"/>
              </p:cNvPicPr>
              <p:nvPr/>
            </p:nvPicPr>
            <p:blipFill rotWithShape="1">
              <a:blip r:embed="rId9">
                <a:extLst>
                  <a:ext uri="{28A0092B-C50C-407E-A947-70E740481C1C}">
                    <a14:useLocalDpi xmlns:a14="http://schemas.microsoft.com/office/drawing/2010/main" val="0"/>
                  </a:ext>
                </a:extLst>
              </a:blip>
              <a:srcRect t="9431" b="30514"/>
              <a:stretch/>
            </p:blipFill>
            <p:spPr>
              <a:xfrm>
                <a:off x="3397502" y="3486635"/>
                <a:ext cx="870204" cy="522605"/>
              </a:xfrm>
              <a:prstGeom prst="rect">
                <a:avLst/>
              </a:prstGeom>
            </p:spPr>
          </p:pic>
          <p:pic>
            <p:nvPicPr>
              <p:cNvPr id="21" name="Grafik 20">
                <a:extLst>
                  <a:ext uri="{FF2B5EF4-FFF2-40B4-BE49-F238E27FC236}">
                    <a16:creationId xmlns:a16="http://schemas.microsoft.com/office/drawing/2014/main" id="{85B4BA4E-E686-4F26-9606-0F91336FB3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9664" y="3462687"/>
                <a:ext cx="517970" cy="517970"/>
              </a:xfrm>
              <a:prstGeom prst="rect">
                <a:avLst/>
              </a:prstGeom>
            </p:spPr>
          </p:pic>
          <p:sp>
            <p:nvSpPr>
              <p:cNvPr id="40" name="Textfeld 39">
                <a:extLst>
                  <a:ext uri="{FF2B5EF4-FFF2-40B4-BE49-F238E27FC236}">
                    <a16:creationId xmlns:a16="http://schemas.microsoft.com/office/drawing/2014/main" id="{256DB20A-6F77-4D58-9AE7-2222E734FEA9}"/>
                  </a:ext>
                </a:extLst>
              </p:cNvPr>
              <p:cNvSpPr txBox="1"/>
              <p:nvPr/>
            </p:nvSpPr>
            <p:spPr>
              <a:xfrm>
                <a:off x="2531867" y="2934626"/>
                <a:ext cx="1558055" cy="338554"/>
              </a:xfrm>
              <a:prstGeom prst="rect">
                <a:avLst/>
              </a:prstGeom>
              <a:noFill/>
            </p:spPr>
            <p:txBody>
              <a:bodyPr wrap="none" rtlCol="0">
                <a:spAutoFit/>
              </a:bodyPr>
              <a:lstStyle/>
              <a:p>
                <a:r>
                  <a:rPr lang="de-DE" sz="1600" b="1" dirty="0">
                    <a:latin typeface="Calibri" panose="020F0502020204030204" pitchFamily="34" charset="0"/>
                    <a:cs typeface="Calibri" panose="020F0502020204030204" pitchFamily="34" charset="0"/>
                  </a:rPr>
                  <a:t>Energieerzeuger</a:t>
                </a:r>
              </a:p>
            </p:txBody>
          </p:sp>
        </p:grpSp>
      </p:grpSp>
      <p:grpSp>
        <p:nvGrpSpPr>
          <p:cNvPr id="8208" name="Gruppieren 8207">
            <a:extLst>
              <a:ext uri="{FF2B5EF4-FFF2-40B4-BE49-F238E27FC236}">
                <a16:creationId xmlns:a16="http://schemas.microsoft.com/office/drawing/2014/main" id="{130FA09E-7981-4C51-85F8-52DFA8909B6A}"/>
              </a:ext>
            </a:extLst>
          </p:cNvPr>
          <p:cNvGrpSpPr/>
          <p:nvPr/>
        </p:nvGrpSpPr>
        <p:grpSpPr>
          <a:xfrm>
            <a:off x="1076308" y="3212665"/>
            <a:ext cx="5638800" cy="1975552"/>
            <a:chOff x="1112520" y="2737345"/>
            <a:chExt cx="5638800" cy="2578942"/>
          </a:xfrm>
        </p:grpSpPr>
        <p:sp>
          <p:nvSpPr>
            <p:cNvPr id="56" name="Bogen 55">
              <a:extLst>
                <a:ext uri="{FF2B5EF4-FFF2-40B4-BE49-F238E27FC236}">
                  <a16:creationId xmlns:a16="http://schemas.microsoft.com/office/drawing/2014/main" id="{95AFC6EF-7545-495D-960F-E486292DE75A}"/>
                </a:ext>
              </a:extLst>
            </p:cNvPr>
            <p:cNvSpPr/>
            <p:nvPr/>
          </p:nvSpPr>
          <p:spPr bwMode="auto">
            <a:xfrm rot="10800000">
              <a:off x="3093634" y="2737345"/>
              <a:ext cx="2091092" cy="2578942"/>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8" name="Bogen 57">
              <a:extLst>
                <a:ext uri="{FF2B5EF4-FFF2-40B4-BE49-F238E27FC236}">
                  <a16:creationId xmlns:a16="http://schemas.microsoft.com/office/drawing/2014/main" id="{C04A4185-D0CE-47B3-A2FC-31F36C6C6AAA}"/>
                </a:ext>
              </a:extLst>
            </p:cNvPr>
            <p:cNvSpPr/>
            <p:nvPr/>
          </p:nvSpPr>
          <p:spPr bwMode="auto">
            <a:xfrm rot="10800000">
              <a:off x="1112520" y="2737347"/>
              <a:ext cx="5638800" cy="2578939"/>
            </a:xfrm>
            <a:prstGeom prst="arc">
              <a:avLst>
                <a:gd name="adj1" fmla="val 16200000"/>
                <a:gd name="adj2" fmla="val 0"/>
              </a:avLst>
            </a:prstGeom>
            <a:noFill/>
            <a:ln w="76200" cap="flat" cmpd="sng" algn="ctr">
              <a:solidFill>
                <a:srgbClr val="FF0000"/>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9" name="Bogen 58">
            <a:extLst>
              <a:ext uri="{FF2B5EF4-FFF2-40B4-BE49-F238E27FC236}">
                <a16:creationId xmlns:a16="http://schemas.microsoft.com/office/drawing/2014/main" id="{405E5AFF-18E8-4DD3-B190-BA0A2CCEA718}"/>
              </a:ext>
            </a:extLst>
          </p:cNvPr>
          <p:cNvSpPr/>
          <p:nvPr/>
        </p:nvSpPr>
        <p:spPr bwMode="auto">
          <a:xfrm rot="10800000" flipH="1">
            <a:off x="6207143" y="2976575"/>
            <a:ext cx="2091092" cy="2526383"/>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4" name="Gruppieren 8203">
            <a:extLst>
              <a:ext uri="{FF2B5EF4-FFF2-40B4-BE49-F238E27FC236}">
                <a16:creationId xmlns:a16="http://schemas.microsoft.com/office/drawing/2014/main" id="{21A8CAE9-5E53-45C6-9C0A-52113BD5AEBB}"/>
              </a:ext>
            </a:extLst>
          </p:cNvPr>
          <p:cNvGrpSpPr/>
          <p:nvPr/>
        </p:nvGrpSpPr>
        <p:grpSpPr>
          <a:xfrm>
            <a:off x="659135" y="3012074"/>
            <a:ext cx="1349855" cy="1192960"/>
            <a:chOff x="695347" y="2825403"/>
            <a:chExt cx="1349855" cy="1192960"/>
          </a:xfrm>
        </p:grpSpPr>
        <p:sp>
          <p:nvSpPr>
            <p:cNvPr id="49" name="Rechteck 48">
              <a:extLst>
                <a:ext uri="{FF2B5EF4-FFF2-40B4-BE49-F238E27FC236}">
                  <a16:creationId xmlns:a16="http://schemas.microsoft.com/office/drawing/2014/main" id="{C2F38781-9CB0-44E3-B067-F56AC9AF08D5}"/>
                </a:ext>
              </a:extLst>
            </p:cNvPr>
            <p:cNvSpPr/>
            <p:nvPr/>
          </p:nvSpPr>
          <p:spPr bwMode="auto">
            <a:xfrm>
              <a:off x="695347" y="2825403"/>
              <a:ext cx="901038" cy="11929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Textfeld 15">
              <a:extLst>
                <a:ext uri="{FF2B5EF4-FFF2-40B4-BE49-F238E27FC236}">
                  <a16:creationId xmlns:a16="http://schemas.microsoft.com/office/drawing/2014/main" id="{37EDD086-B41E-46DE-BFCD-ED5C43602B1C}"/>
                </a:ext>
              </a:extLst>
            </p:cNvPr>
            <p:cNvSpPr txBox="1"/>
            <p:nvPr/>
          </p:nvSpPr>
          <p:spPr>
            <a:xfrm>
              <a:off x="706398" y="2825403"/>
              <a:ext cx="902811" cy="584775"/>
            </a:xfrm>
            <a:prstGeom prst="rect">
              <a:avLst/>
            </a:prstGeom>
            <a:noFill/>
          </p:spPr>
          <p:txBody>
            <a:bodyPr wrap="none" rtlCol="0">
              <a:spAutoFit/>
            </a:bodyPr>
            <a:lstStyle/>
            <a:p>
              <a:r>
                <a:rPr lang="de-DE" sz="1600" b="1" dirty="0">
                  <a:latin typeface="Calibri" panose="020F0502020204030204" pitchFamily="34" charset="0"/>
                  <a:cs typeface="Calibri" panose="020F0502020204030204" pitchFamily="34" charset="0"/>
                </a:rPr>
                <a:t>Energie-</a:t>
              </a:r>
              <a:br>
                <a:rPr lang="de-DE" sz="1600" b="1" dirty="0">
                  <a:solidFill>
                    <a:srgbClr val="3333FF"/>
                  </a:solidFill>
                  <a:latin typeface="Calibri" panose="020F0502020204030204" pitchFamily="34" charset="0"/>
                  <a:cs typeface="Calibri" panose="020F0502020204030204" pitchFamily="34" charset="0"/>
                </a:rPr>
              </a:br>
              <a:r>
                <a:rPr lang="de-DE" sz="1600" b="1" dirty="0" err="1">
                  <a:latin typeface="Calibri" panose="020F0502020204030204" pitchFamily="34" charset="0"/>
                  <a:cs typeface="Calibri" panose="020F0502020204030204" pitchFamily="34" charset="0"/>
                </a:rPr>
                <a:t>speicher</a:t>
              </a:r>
              <a:endParaRPr lang="de-DE" sz="1600" b="1" dirty="0">
                <a:latin typeface="Calibri" panose="020F0502020204030204" pitchFamily="34" charset="0"/>
                <a:cs typeface="Calibri" panose="020F0502020204030204" pitchFamily="34" charset="0"/>
              </a:endParaRPr>
            </a:p>
          </p:txBody>
        </p:sp>
        <p:pic>
          <p:nvPicPr>
            <p:cNvPr id="23" name="Grafik 22">
              <a:extLst>
                <a:ext uri="{FF2B5EF4-FFF2-40B4-BE49-F238E27FC236}">
                  <a16:creationId xmlns:a16="http://schemas.microsoft.com/office/drawing/2014/main" id="{A56412C1-5FE3-46F5-95DA-5A1652D732E2}"/>
                </a:ext>
              </a:extLst>
            </p:cNvPr>
            <p:cNvPicPr>
              <a:picLocks noChangeAspect="1"/>
            </p:cNvPicPr>
            <p:nvPr/>
          </p:nvPicPr>
          <p:blipFill rotWithShape="1">
            <a:blip r:embed="rId11">
              <a:extLst>
                <a:ext uri="{28A0092B-C50C-407E-A947-70E740481C1C}">
                  <a14:useLocalDpi xmlns:a14="http://schemas.microsoft.com/office/drawing/2010/main" val="0"/>
                </a:ext>
              </a:extLst>
            </a:blip>
            <a:srcRect l="29494" t="64445" r="19725" b="1388"/>
            <a:stretch/>
          </p:blipFill>
          <p:spPr>
            <a:xfrm>
              <a:off x="897434" y="3445676"/>
              <a:ext cx="507916" cy="534981"/>
            </a:xfrm>
            <a:prstGeom prst="rect">
              <a:avLst/>
            </a:prstGeom>
          </p:spPr>
        </p:pic>
        <p:sp>
          <p:nvSpPr>
            <p:cNvPr id="92" name="Pfeil: nach links und rechts 91">
              <a:extLst>
                <a:ext uri="{FF2B5EF4-FFF2-40B4-BE49-F238E27FC236}">
                  <a16:creationId xmlns:a16="http://schemas.microsoft.com/office/drawing/2014/main" id="{11113CA8-1D10-4C96-A3AB-F3D16AE7C1AE}"/>
                </a:ext>
              </a:extLst>
            </p:cNvPr>
            <p:cNvSpPr/>
            <p:nvPr/>
          </p:nvSpPr>
          <p:spPr bwMode="auto">
            <a:xfrm>
              <a:off x="1609209" y="3634740"/>
              <a:ext cx="435993" cy="175250"/>
            </a:xfrm>
            <a:prstGeom prst="leftRightArrow">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02" name="Gruppieren 8201">
            <a:extLst>
              <a:ext uri="{FF2B5EF4-FFF2-40B4-BE49-F238E27FC236}">
                <a16:creationId xmlns:a16="http://schemas.microsoft.com/office/drawing/2014/main" id="{1C649EFE-D571-4268-91BF-9CA9681202F9}"/>
              </a:ext>
            </a:extLst>
          </p:cNvPr>
          <p:cNvGrpSpPr/>
          <p:nvPr/>
        </p:nvGrpSpPr>
        <p:grpSpPr>
          <a:xfrm>
            <a:off x="7227551" y="4980311"/>
            <a:ext cx="2384358" cy="1020337"/>
            <a:chOff x="7263763" y="4793640"/>
            <a:chExt cx="2384358" cy="1020337"/>
          </a:xfrm>
        </p:grpSpPr>
        <p:sp>
          <p:nvSpPr>
            <p:cNvPr id="8195" name="Rechteck 8194">
              <a:extLst>
                <a:ext uri="{FF2B5EF4-FFF2-40B4-BE49-F238E27FC236}">
                  <a16:creationId xmlns:a16="http://schemas.microsoft.com/office/drawing/2014/main" id="{8C46CE5D-48B0-46BA-B91A-98D5B1864362}"/>
                </a:ext>
              </a:extLst>
            </p:cNvPr>
            <p:cNvSpPr/>
            <p:nvPr/>
          </p:nvSpPr>
          <p:spPr bwMode="auto">
            <a:xfrm>
              <a:off x="8315118" y="4793640"/>
              <a:ext cx="1333003" cy="1020337"/>
            </a:xfrm>
            <a:prstGeom prst="rect">
              <a:avLst/>
            </a:prstGeom>
            <a:solidFill>
              <a:srgbClr val="00B0F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5" name="Textfeld 94">
              <a:extLst>
                <a:ext uri="{FF2B5EF4-FFF2-40B4-BE49-F238E27FC236}">
                  <a16:creationId xmlns:a16="http://schemas.microsoft.com/office/drawing/2014/main" id="{623AA6FF-6FF8-4D76-BC84-0BB490659B1C}"/>
                </a:ext>
              </a:extLst>
            </p:cNvPr>
            <p:cNvSpPr txBox="1"/>
            <p:nvPr/>
          </p:nvSpPr>
          <p:spPr>
            <a:xfrm>
              <a:off x="8380797" y="5429705"/>
              <a:ext cx="1239763" cy="338554"/>
            </a:xfrm>
            <a:prstGeom prst="rect">
              <a:avLst/>
            </a:prstGeom>
            <a:noFill/>
          </p:spPr>
          <p:txBody>
            <a:bodyPr wrap="none" rtlCol="0">
              <a:spAutoFit/>
            </a:bodyPr>
            <a:lstStyle/>
            <a:p>
              <a:r>
                <a:rPr lang="de-DE" sz="1600" dirty="0">
                  <a:solidFill>
                    <a:schemeClr val="bg1"/>
                  </a:solidFill>
                  <a:latin typeface="Calibri" panose="020F0502020204030204" pitchFamily="34" charset="0"/>
                  <a:cs typeface="Calibri" panose="020F0502020204030204" pitchFamily="34" charset="0"/>
                </a:rPr>
                <a:t>Lastgang (KI)</a:t>
              </a:r>
            </a:p>
          </p:txBody>
        </p:sp>
        <p:pic>
          <p:nvPicPr>
            <p:cNvPr id="8192" name="Grafik 8191">
              <a:extLst>
                <a:ext uri="{FF2B5EF4-FFF2-40B4-BE49-F238E27FC236}">
                  <a16:creationId xmlns:a16="http://schemas.microsoft.com/office/drawing/2014/main" id="{125B8591-6089-4863-A021-A75B87E42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52062" y="4969522"/>
              <a:ext cx="859114" cy="515469"/>
            </a:xfrm>
            <a:prstGeom prst="rect">
              <a:avLst/>
            </a:prstGeom>
          </p:spPr>
        </p:pic>
        <p:cxnSp>
          <p:nvCxnSpPr>
            <p:cNvPr id="106" name="Gerade Verbindung mit Pfeil 105">
              <a:extLst>
                <a:ext uri="{FF2B5EF4-FFF2-40B4-BE49-F238E27FC236}">
                  <a16:creationId xmlns:a16="http://schemas.microsoft.com/office/drawing/2014/main" id="{246D8C53-9FB0-4205-9423-8950FC90FEA7}"/>
                </a:ext>
              </a:extLst>
            </p:cNvPr>
            <p:cNvCxnSpPr/>
            <p:nvPr/>
          </p:nvCxnSpPr>
          <p:spPr bwMode="auto">
            <a:xfrm flipH="1">
              <a:off x="7263763" y="5561191"/>
              <a:ext cx="1051355" cy="0"/>
            </a:xfrm>
            <a:prstGeom prst="straightConnector1">
              <a:avLst/>
            </a:prstGeom>
            <a:solidFill>
              <a:srgbClr val="FF0000"/>
            </a:solidFill>
            <a:ln w="762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0" name="Text Box 5">
            <a:extLst>
              <a:ext uri="{FF2B5EF4-FFF2-40B4-BE49-F238E27FC236}">
                <a16:creationId xmlns:a16="http://schemas.microsoft.com/office/drawing/2014/main" id="{576B4737-D6FA-4229-917F-3EBEF69A36CC}"/>
              </a:ext>
            </a:extLst>
          </p:cNvPr>
          <p:cNvSpPr txBox="1">
            <a:spLocks noChangeArrowheads="1"/>
          </p:cNvSpPr>
          <p:nvPr/>
        </p:nvSpPr>
        <p:spPr bwMode="auto">
          <a:xfrm>
            <a:off x="659135" y="6010785"/>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5) Quellenliste, ISE e.V.</a:t>
            </a:r>
            <a:endParaRPr lang="en-US" altLang="de-DE" sz="1200" dirty="0"/>
          </a:p>
        </p:txBody>
      </p:sp>
      <p:sp>
        <p:nvSpPr>
          <p:cNvPr id="115" name="Rectangle 4">
            <a:extLst>
              <a:ext uri="{FF2B5EF4-FFF2-40B4-BE49-F238E27FC236}">
                <a16:creationId xmlns:a16="http://schemas.microsoft.com/office/drawing/2014/main" id="{B073077E-CFE4-46A6-A4C6-89ED69F6049A}"/>
              </a:ext>
            </a:extLst>
          </p:cNvPr>
          <p:cNvSpPr>
            <a:spLocks noChangeArrowheads="1"/>
          </p:cNvSpPr>
          <p:nvPr/>
        </p:nvSpPr>
        <p:spPr bwMode="auto">
          <a:xfrm>
            <a:off x="0" y="6217855"/>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EMS ist Grundlage für die energetische Versorgungssicherheit!</a:t>
            </a:r>
          </a:p>
        </p:txBody>
      </p:sp>
      <p:grpSp>
        <p:nvGrpSpPr>
          <p:cNvPr id="9" name="Gruppieren 8">
            <a:extLst>
              <a:ext uri="{FF2B5EF4-FFF2-40B4-BE49-F238E27FC236}">
                <a16:creationId xmlns:a16="http://schemas.microsoft.com/office/drawing/2014/main" id="{596F7580-5C88-4894-9F4D-5B96ED9FC367}"/>
              </a:ext>
            </a:extLst>
          </p:cNvPr>
          <p:cNvGrpSpPr/>
          <p:nvPr/>
        </p:nvGrpSpPr>
        <p:grpSpPr>
          <a:xfrm>
            <a:off x="667355" y="4980311"/>
            <a:ext cx="3441421" cy="465650"/>
            <a:chOff x="667355" y="4893223"/>
            <a:chExt cx="3441421" cy="465650"/>
          </a:xfrm>
        </p:grpSpPr>
        <p:grpSp>
          <p:nvGrpSpPr>
            <p:cNvPr id="6" name="Gruppieren 5">
              <a:extLst>
                <a:ext uri="{FF2B5EF4-FFF2-40B4-BE49-F238E27FC236}">
                  <a16:creationId xmlns:a16="http://schemas.microsoft.com/office/drawing/2014/main" id="{EE396B26-8649-409F-9DC3-0591C31AA32B}"/>
                </a:ext>
              </a:extLst>
            </p:cNvPr>
            <p:cNvGrpSpPr/>
            <p:nvPr/>
          </p:nvGrpSpPr>
          <p:grpSpPr>
            <a:xfrm>
              <a:off x="667355" y="4893223"/>
              <a:ext cx="1013387" cy="465650"/>
              <a:chOff x="11413753" y="4464048"/>
              <a:chExt cx="750570" cy="342268"/>
            </a:xfrm>
          </p:grpSpPr>
          <p:sp>
            <p:nvSpPr>
              <p:cNvPr id="78" name="Rechteck 77">
                <a:extLst>
                  <a:ext uri="{FF2B5EF4-FFF2-40B4-BE49-F238E27FC236}">
                    <a16:creationId xmlns:a16="http://schemas.microsoft.com/office/drawing/2014/main" id="{73B51A25-A9C2-4EC9-98F2-6D5B1D22C4C4}"/>
                  </a:ext>
                </a:extLst>
              </p:cNvPr>
              <p:cNvSpPr/>
              <p:nvPr/>
            </p:nvSpPr>
            <p:spPr bwMode="auto">
              <a:xfrm>
                <a:off x="11413753" y="4464048"/>
                <a:ext cx="750570" cy="342268"/>
              </a:xfrm>
              <a:prstGeom prst="rect">
                <a:avLst/>
              </a:prstGeom>
              <a:solidFill>
                <a:srgbClr val="00B0F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4" name="Grafik 3" descr="Ein Bild, das Text, ClipArt enthält.&#10;&#10;Automatisch generierte Beschreibung">
                <a:extLst>
                  <a:ext uri="{FF2B5EF4-FFF2-40B4-BE49-F238E27FC236}">
                    <a16:creationId xmlns:a16="http://schemas.microsoft.com/office/drawing/2014/main" id="{7C5C5593-38A0-4872-B720-9B53DFDACD2F}"/>
                  </a:ext>
                </a:extLst>
              </p:cNvPr>
              <p:cNvPicPr>
                <a:picLocks noChangeAspect="1"/>
              </p:cNvPicPr>
              <p:nvPr/>
            </p:nvPicPr>
            <p:blipFill rotWithShape="1">
              <a:blip r:embed="rId13">
                <a:extLst>
                  <a:ext uri="{28A0092B-C50C-407E-A947-70E740481C1C}">
                    <a14:useLocalDpi xmlns:a14="http://schemas.microsoft.com/office/drawing/2010/main" val="0"/>
                  </a:ext>
                </a:extLst>
              </a:blip>
              <a:srcRect l="16120" t="25822" r="22201" b="37321"/>
              <a:stretch/>
            </p:blipFill>
            <p:spPr>
              <a:xfrm>
                <a:off x="11487201" y="4540704"/>
                <a:ext cx="603675" cy="188956"/>
              </a:xfrm>
              <a:prstGeom prst="rect">
                <a:avLst/>
              </a:prstGeom>
            </p:spPr>
          </p:pic>
        </p:grpSp>
        <p:cxnSp>
          <p:nvCxnSpPr>
            <p:cNvPr id="81" name="Gerade Verbindung mit Pfeil 80">
              <a:extLst>
                <a:ext uri="{FF2B5EF4-FFF2-40B4-BE49-F238E27FC236}">
                  <a16:creationId xmlns:a16="http://schemas.microsoft.com/office/drawing/2014/main" id="{2D5F5B71-8EF0-49E6-8C4E-8B4BB32A8EE5}"/>
                </a:ext>
              </a:extLst>
            </p:cNvPr>
            <p:cNvCxnSpPr/>
            <p:nvPr/>
          </p:nvCxnSpPr>
          <p:spPr bwMode="auto">
            <a:xfrm>
              <a:off x="1680742" y="5317874"/>
              <a:ext cx="2428034" cy="0"/>
            </a:xfrm>
            <a:prstGeom prst="straightConnector1">
              <a:avLst/>
            </a:prstGeom>
            <a:solidFill>
              <a:srgbClr val="FF0000"/>
            </a:solidFill>
            <a:ln w="762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uppieren 41">
            <a:extLst>
              <a:ext uri="{FF2B5EF4-FFF2-40B4-BE49-F238E27FC236}">
                <a16:creationId xmlns:a16="http://schemas.microsoft.com/office/drawing/2014/main" id="{1F4D6B46-96B5-222C-74F5-68CB1F2EDF7D}"/>
              </a:ext>
            </a:extLst>
          </p:cNvPr>
          <p:cNvGrpSpPr/>
          <p:nvPr/>
        </p:nvGrpSpPr>
        <p:grpSpPr>
          <a:xfrm>
            <a:off x="4108776" y="3279043"/>
            <a:ext cx="3118775" cy="2721605"/>
            <a:chOff x="4108776" y="3279043"/>
            <a:chExt cx="3118775" cy="2721605"/>
          </a:xfrm>
        </p:grpSpPr>
        <p:sp>
          <p:nvSpPr>
            <p:cNvPr id="39" name="Rechteck 38">
              <a:extLst>
                <a:ext uri="{FF2B5EF4-FFF2-40B4-BE49-F238E27FC236}">
                  <a16:creationId xmlns:a16="http://schemas.microsoft.com/office/drawing/2014/main" id="{3B7FBF54-090F-4650-A08B-C799E09331C7}"/>
                </a:ext>
              </a:extLst>
            </p:cNvPr>
            <p:cNvSpPr/>
            <p:nvPr/>
          </p:nvSpPr>
          <p:spPr bwMode="auto">
            <a:xfrm>
              <a:off x="4108776" y="4980312"/>
              <a:ext cx="3118775" cy="1020336"/>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51F2670F-C2C8-4685-87DC-670C399AFFD1}"/>
                </a:ext>
              </a:extLst>
            </p:cNvPr>
            <p:cNvSpPr txBox="1"/>
            <p:nvPr/>
          </p:nvSpPr>
          <p:spPr>
            <a:xfrm>
              <a:off x="4129675" y="5315984"/>
              <a:ext cx="3096799" cy="584775"/>
            </a:xfrm>
            <a:prstGeom prst="rect">
              <a:avLst/>
            </a:prstGeom>
            <a:noFill/>
          </p:spPr>
          <p:txBody>
            <a:bodyPr wrap="square" rtlCol="0">
              <a:spAutoFit/>
            </a:bodyPr>
            <a:lstStyle/>
            <a:p>
              <a:pPr algn="ctr"/>
              <a:r>
                <a:rPr lang="de-DE" sz="1600" b="1" dirty="0">
                  <a:solidFill>
                    <a:schemeClr val="bg1"/>
                  </a:solidFill>
                  <a:latin typeface="Calibri" panose="020F0502020204030204" pitchFamily="34" charset="0"/>
                  <a:cs typeface="Calibri" panose="020F0502020204030204" pitchFamily="34" charset="0"/>
                </a:rPr>
                <a:t>Energie-Management-System (EMS)</a:t>
              </a:r>
            </a:p>
          </p:txBody>
        </p:sp>
        <p:sp>
          <p:nvSpPr>
            <p:cNvPr id="25" name="Gleichschenkliges Dreieck 24">
              <a:extLst>
                <a:ext uri="{FF2B5EF4-FFF2-40B4-BE49-F238E27FC236}">
                  <a16:creationId xmlns:a16="http://schemas.microsoft.com/office/drawing/2014/main" id="{9770EA4D-EFB1-44F4-9B5F-5EC00E0A057C}"/>
                </a:ext>
              </a:extLst>
            </p:cNvPr>
            <p:cNvSpPr/>
            <p:nvPr/>
          </p:nvSpPr>
          <p:spPr bwMode="auto">
            <a:xfrm>
              <a:off x="5203480" y="4281681"/>
              <a:ext cx="932681" cy="69863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Gleichschenkliges Dreieck 23">
              <a:extLst>
                <a:ext uri="{FF2B5EF4-FFF2-40B4-BE49-F238E27FC236}">
                  <a16:creationId xmlns:a16="http://schemas.microsoft.com/office/drawing/2014/main" id="{A7605208-1DC8-4532-B07F-BF931A4AB9A5}"/>
                </a:ext>
              </a:extLst>
            </p:cNvPr>
            <p:cNvSpPr/>
            <p:nvPr/>
          </p:nvSpPr>
          <p:spPr bwMode="auto">
            <a:xfrm rot="10800000">
              <a:off x="4512148" y="4441224"/>
              <a:ext cx="2333624" cy="140492"/>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Ellipse 25">
              <a:extLst>
                <a:ext uri="{FF2B5EF4-FFF2-40B4-BE49-F238E27FC236}">
                  <a16:creationId xmlns:a16="http://schemas.microsoft.com/office/drawing/2014/main" id="{BF8F9194-29BD-4589-96BD-28EA0CD52FF0}"/>
                </a:ext>
              </a:extLst>
            </p:cNvPr>
            <p:cNvSpPr/>
            <p:nvPr/>
          </p:nvSpPr>
          <p:spPr bwMode="auto">
            <a:xfrm>
              <a:off x="5627684" y="4470175"/>
              <a:ext cx="80961" cy="80961"/>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3" name="Gruppieren 32">
              <a:extLst>
                <a:ext uri="{FF2B5EF4-FFF2-40B4-BE49-F238E27FC236}">
                  <a16:creationId xmlns:a16="http://schemas.microsoft.com/office/drawing/2014/main" id="{8A76AAD6-FBEF-D4A7-1ABC-EBE58ECBA606}"/>
                </a:ext>
              </a:extLst>
            </p:cNvPr>
            <p:cNvGrpSpPr/>
            <p:nvPr/>
          </p:nvGrpSpPr>
          <p:grpSpPr>
            <a:xfrm>
              <a:off x="6230972" y="4221672"/>
              <a:ext cx="797719" cy="224315"/>
              <a:chOff x="6230972" y="4221672"/>
              <a:chExt cx="797719" cy="224315"/>
            </a:xfrm>
          </p:grpSpPr>
          <p:sp>
            <p:nvSpPr>
              <p:cNvPr id="37" name="Rechteck 36">
                <a:extLst>
                  <a:ext uri="{FF2B5EF4-FFF2-40B4-BE49-F238E27FC236}">
                    <a16:creationId xmlns:a16="http://schemas.microsoft.com/office/drawing/2014/main" id="{0F957599-4BBB-46D2-8171-439D1E22A5DB}"/>
                  </a:ext>
                </a:extLst>
              </p:cNvPr>
              <p:cNvSpPr/>
              <p:nvPr/>
            </p:nvSpPr>
            <p:spPr bwMode="auto">
              <a:xfrm>
                <a:off x="6606972" y="4265011"/>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 name="Rechteck 37">
                <a:extLst>
                  <a:ext uri="{FF2B5EF4-FFF2-40B4-BE49-F238E27FC236}">
                    <a16:creationId xmlns:a16="http://schemas.microsoft.com/office/drawing/2014/main" id="{2A1EF3E6-581B-4262-8169-7E2371EBD959}"/>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60" name="Gerade Verbindung mit Pfeil 59">
              <a:extLst>
                <a:ext uri="{FF2B5EF4-FFF2-40B4-BE49-F238E27FC236}">
                  <a16:creationId xmlns:a16="http://schemas.microsoft.com/office/drawing/2014/main" id="{35B0617A-8319-4C8E-A803-8FE76DEB11C4}"/>
                </a:ext>
              </a:extLst>
            </p:cNvPr>
            <p:cNvCxnSpPr/>
            <p:nvPr/>
          </p:nvCxnSpPr>
          <p:spPr bwMode="auto">
            <a:xfrm flipV="1">
              <a:off x="5665599" y="3643359"/>
              <a:ext cx="0" cy="6383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4" name="Gruppieren 83">
              <a:extLst>
                <a:ext uri="{FF2B5EF4-FFF2-40B4-BE49-F238E27FC236}">
                  <a16:creationId xmlns:a16="http://schemas.microsoft.com/office/drawing/2014/main" id="{C165867D-426B-4EDA-9324-D792F2E78FA2}"/>
                </a:ext>
              </a:extLst>
            </p:cNvPr>
            <p:cNvGrpSpPr/>
            <p:nvPr/>
          </p:nvGrpSpPr>
          <p:grpSpPr>
            <a:xfrm>
              <a:off x="5433217" y="3496891"/>
              <a:ext cx="458019" cy="142870"/>
              <a:chOff x="4966509" y="3050381"/>
              <a:chExt cx="458019" cy="142870"/>
            </a:xfrm>
          </p:grpSpPr>
          <p:cxnSp>
            <p:nvCxnSpPr>
              <p:cNvPr id="63" name="Gerader Verbinder 62">
                <a:extLst>
                  <a:ext uri="{FF2B5EF4-FFF2-40B4-BE49-F238E27FC236}">
                    <a16:creationId xmlns:a16="http://schemas.microsoft.com/office/drawing/2014/main" id="{3EFE0294-BAA1-48B1-97FC-64686AC95A93}"/>
                  </a:ext>
                </a:extLst>
              </p:cNvPr>
              <p:cNvCxnSpPr>
                <a:cxnSpLocks/>
              </p:cNvCxnSpPr>
              <p:nvPr/>
            </p:nvCxnSpPr>
            <p:spPr bwMode="auto">
              <a:xfrm>
                <a:off x="5197095" y="3050381"/>
                <a:ext cx="0"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3" name="Gruppieren 82">
                <a:extLst>
                  <a:ext uri="{FF2B5EF4-FFF2-40B4-BE49-F238E27FC236}">
                    <a16:creationId xmlns:a16="http://schemas.microsoft.com/office/drawing/2014/main" id="{3526ED91-E9AA-453A-BA59-542A84B09883}"/>
                  </a:ext>
                </a:extLst>
              </p:cNvPr>
              <p:cNvGrpSpPr/>
              <p:nvPr/>
            </p:nvGrpSpPr>
            <p:grpSpPr>
              <a:xfrm>
                <a:off x="5241937" y="3050381"/>
                <a:ext cx="182591" cy="142870"/>
                <a:chOff x="5241937" y="3050381"/>
                <a:chExt cx="182591" cy="142870"/>
              </a:xfrm>
            </p:grpSpPr>
            <p:cxnSp>
              <p:nvCxnSpPr>
                <p:cNvPr id="65" name="Gerader Verbinder 64">
                  <a:extLst>
                    <a:ext uri="{FF2B5EF4-FFF2-40B4-BE49-F238E27FC236}">
                      <a16:creationId xmlns:a16="http://schemas.microsoft.com/office/drawing/2014/main" id="{3E695C1C-8A96-4036-8DE6-5275DE650C2B}"/>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88037324-B552-454F-BBE2-A1E8B806822B}"/>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FF0A1400-E465-442C-AA0A-EC5C351E642C}"/>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5847EBE4-71F8-4296-BA21-7B3A1BDB26C3}"/>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 name="Gruppieren 84">
                <a:extLst>
                  <a:ext uri="{FF2B5EF4-FFF2-40B4-BE49-F238E27FC236}">
                    <a16:creationId xmlns:a16="http://schemas.microsoft.com/office/drawing/2014/main" id="{E731A880-2BE8-4F03-B068-9B76BDAEE7EC}"/>
                  </a:ext>
                </a:extLst>
              </p:cNvPr>
              <p:cNvGrpSpPr/>
              <p:nvPr/>
            </p:nvGrpSpPr>
            <p:grpSpPr>
              <a:xfrm flipH="1">
                <a:off x="4966509" y="3050381"/>
                <a:ext cx="182591" cy="142870"/>
                <a:chOff x="5241937" y="3050381"/>
                <a:chExt cx="182591" cy="142870"/>
              </a:xfrm>
            </p:grpSpPr>
            <p:cxnSp>
              <p:nvCxnSpPr>
                <p:cNvPr id="86" name="Gerader Verbinder 85">
                  <a:extLst>
                    <a:ext uri="{FF2B5EF4-FFF2-40B4-BE49-F238E27FC236}">
                      <a16:creationId xmlns:a16="http://schemas.microsoft.com/office/drawing/2014/main" id="{0308E3F3-F5B4-4DC7-86C9-939D5A32AE4E}"/>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F67A3009-6E4B-4D1E-BFE4-B1328D540E9F}"/>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r Verbinder 87">
                  <a:extLst>
                    <a:ext uri="{FF2B5EF4-FFF2-40B4-BE49-F238E27FC236}">
                      <a16:creationId xmlns:a16="http://schemas.microsoft.com/office/drawing/2014/main" id="{7F982271-221B-4802-A92D-C867AB251FE5}"/>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FA80B448-E333-46FD-B0B8-0400687B464B}"/>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1" name="Textfeld 90">
              <a:extLst>
                <a:ext uri="{FF2B5EF4-FFF2-40B4-BE49-F238E27FC236}">
                  <a16:creationId xmlns:a16="http://schemas.microsoft.com/office/drawing/2014/main" id="{2521490F-F2B9-4001-8CD1-A3E08C37A105}"/>
                </a:ext>
              </a:extLst>
            </p:cNvPr>
            <p:cNvSpPr txBox="1"/>
            <p:nvPr/>
          </p:nvSpPr>
          <p:spPr>
            <a:xfrm>
              <a:off x="5539620" y="3279043"/>
              <a:ext cx="255198" cy="246221"/>
            </a:xfrm>
            <a:prstGeom prst="rect">
              <a:avLst/>
            </a:prstGeom>
            <a:noFill/>
          </p:spPr>
          <p:txBody>
            <a:bodyPr wrap="none" rtlCol="0">
              <a:spAutoFit/>
            </a:bodyPr>
            <a:lstStyle/>
            <a:p>
              <a:r>
                <a:rPr lang="de-DE" sz="1000" dirty="0"/>
                <a:t>0</a:t>
              </a:r>
            </a:p>
          </p:txBody>
        </p:sp>
        <p:grpSp>
          <p:nvGrpSpPr>
            <p:cNvPr id="31" name="Gruppieren 30">
              <a:extLst>
                <a:ext uri="{FF2B5EF4-FFF2-40B4-BE49-F238E27FC236}">
                  <a16:creationId xmlns:a16="http://schemas.microsoft.com/office/drawing/2014/main" id="{B562EE53-BC5A-82EC-C2C7-F6ECC6BDBC13}"/>
                </a:ext>
              </a:extLst>
            </p:cNvPr>
            <p:cNvGrpSpPr/>
            <p:nvPr/>
          </p:nvGrpSpPr>
          <p:grpSpPr>
            <a:xfrm>
              <a:off x="4322131" y="4219292"/>
              <a:ext cx="797719" cy="221933"/>
              <a:chOff x="4322131" y="4219292"/>
              <a:chExt cx="797719" cy="221933"/>
            </a:xfrm>
          </p:grpSpPr>
          <p:sp>
            <p:nvSpPr>
              <p:cNvPr id="29" name="Rechteck 28">
                <a:extLst>
                  <a:ext uri="{FF2B5EF4-FFF2-40B4-BE49-F238E27FC236}">
                    <a16:creationId xmlns:a16="http://schemas.microsoft.com/office/drawing/2014/main" id="{5442ACB0-3F2D-43EF-861E-A62AB3F24A31}"/>
                  </a:ext>
                </a:extLst>
              </p:cNvPr>
              <p:cNvSpPr/>
              <p:nvPr/>
            </p:nvSpPr>
            <p:spPr bwMode="auto">
              <a:xfrm>
                <a:off x="4697650" y="4260249"/>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Rechteck 37">
                <a:extLst>
                  <a:ext uri="{FF2B5EF4-FFF2-40B4-BE49-F238E27FC236}">
                    <a16:creationId xmlns:a16="http://schemas.microsoft.com/office/drawing/2014/main" id="{555EB81D-DDCD-4AE7-8949-066E003C628D}"/>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2" name="Textfeld 1">
            <a:extLst>
              <a:ext uri="{FF2B5EF4-FFF2-40B4-BE49-F238E27FC236}">
                <a16:creationId xmlns:a16="http://schemas.microsoft.com/office/drawing/2014/main" id="{2D7F9AF4-B163-129F-C188-E30C613BDEF2}"/>
              </a:ext>
            </a:extLst>
          </p:cNvPr>
          <p:cNvSpPr txBox="1"/>
          <p:nvPr/>
        </p:nvSpPr>
        <p:spPr>
          <a:xfrm>
            <a:off x="9310856" y="961153"/>
            <a:ext cx="298480" cy="246221"/>
          </a:xfrm>
          <a:prstGeom prst="rect">
            <a:avLst/>
          </a:prstGeom>
          <a:noFill/>
        </p:spPr>
        <p:txBody>
          <a:bodyPr wrap="none" rtlCol="0">
            <a:spAutoFit/>
          </a:bodyPr>
          <a:lstStyle/>
          <a:p>
            <a:r>
              <a:rPr lang="de-DE" sz="1000" dirty="0"/>
              <a:t>5)</a:t>
            </a:r>
          </a:p>
        </p:txBody>
      </p:sp>
    </p:spTree>
    <p:extLst>
      <p:ext uri="{BB962C8B-B14F-4D97-AF65-F5344CB8AC3E}">
        <p14:creationId xmlns:p14="http://schemas.microsoft.com/office/powerpoint/2010/main" val="115373022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11"/>
                                        </p:tgtEl>
                                        <p:attrNameLst>
                                          <p:attrName>style.visibility</p:attrName>
                                        </p:attrNameLst>
                                      </p:cBhvr>
                                      <p:to>
                                        <p:strVal val="visible"/>
                                      </p:to>
                                    </p:set>
                                    <p:anim calcmode="lin" valueType="num">
                                      <p:cBhvr additive="base">
                                        <p:cTn id="7" dur="1000" fill="hold"/>
                                        <p:tgtEl>
                                          <p:spTgt spid="8211"/>
                                        </p:tgtEl>
                                        <p:attrNameLst>
                                          <p:attrName>ppt_x</p:attrName>
                                        </p:attrNameLst>
                                      </p:cBhvr>
                                      <p:tavLst>
                                        <p:tav tm="0">
                                          <p:val>
                                            <p:strVal val="1+#ppt_w/2"/>
                                          </p:val>
                                        </p:tav>
                                        <p:tav tm="100000">
                                          <p:val>
                                            <p:strVal val="#ppt_x"/>
                                          </p:val>
                                        </p:tav>
                                      </p:tavLst>
                                    </p:anim>
                                    <p:anim calcmode="lin" valueType="num">
                                      <p:cBhvr additive="base">
                                        <p:cTn id="8" dur="10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212"/>
                                        </p:tgtEl>
                                        <p:attrNameLst>
                                          <p:attrName>style.visibility</p:attrName>
                                        </p:attrNameLst>
                                      </p:cBhvr>
                                      <p:to>
                                        <p:strVal val="visible"/>
                                      </p:to>
                                    </p:set>
                                    <p:anim calcmode="lin" valueType="num">
                                      <p:cBhvr additive="base">
                                        <p:cTn id="13" dur="1000" fill="hold"/>
                                        <p:tgtEl>
                                          <p:spTgt spid="8212"/>
                                        </p:tgtEl>
                                        <p:attrNameLst>
                                          <p:attrName>ppt_x</p:attrName>
                                        </p:attrNameLst>
                                      </p:cBhvr>
                                      <p:tavLst>
                                        <p:tav tm="0">
                                          <p:val>
                                            <p:strVal val="0-#ppt_w/2"/>
                                          </p:val>
                                        </p:tav>
                                        <p:tav tm="100000">
                                          <p:val>
                                            <p:strVal val="#ppt_x"/>
                                          </p:val>
                                        </p:tav>
                                      </p:tavLst>
                                    </p:anim>
                                    <p:anim calcmode="lin" valueType="num">
                                      <p:cBhvr additive="base">
                                        <p:cTn id="14" dur="10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207"/>
                                        </p:tgtEl>
                                        <p:attrNameLst>
                                          <p:attrName>style.visibility</p:attrName>
                                        </p:attrNameLst>
                                      </p:cBhvr>
                                      <p:to>
                                        <p:strVal val="visible"/>
                                      </p:to>
                                    </p:set>
                                    <p:anim calcmode="lin" valueType="num">
                                      <p:cBhvr additive="base">
                                        <p:cTn id="19" dur="1000" fill="hold"/>
                                        <p:tgtEl>
                                          <p:spTgt spid="8207"/>
                                        </p:tgtEl>
                                        <p:attrNameLst>
                                          <p:attrName>ppt_x</p:attrName>
                                        </p:attrNameLst>
                                      </p:cBhvr>
                                      <p:tavLst>
                                        <p:tav tm="0">
                                          <p:val>
                                            <p:strVal val="1+#ppt_w/2"/>
                                          </p:val>
                                        </p:tav>
                                        <p:tav tm="100000">
                                          <p:val>
                                            <p:strVal val="#ppt_x"/>
                                          </p:val>
                                        </p:tav>
                                      </p:tavLst>
                                    </p:anim>
                                    <p:anim calcmode="lin" valueType="num">
                                      <p:cBhvr additive="base">
                                        <p:cTn id="20" dur="10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204"/>
                                        </p:tgtEl>
                                        <p:attrNameLst>
                                          <p:attrName>style.visibility</p:attrName>
                                        </p:attrNameLst>
                                      </p:cBhvr>
                                      <p:to>
                                        <p:strVal val="visible"/>
                                      </p:to>
                                    </p:set>
                                    <p:anim calcmode="lin" valueType="num">
                                      <p:cBhvr additive="base">
                                        <p:cTn id="25" dur="1000" fill="hold"/>
                                        <p:tgtEl>
                                          <p:spTgt spid="8204"/>
                                        </p:tgtEl>
                                        <p:attrNameLst>
                                          <p:attrName>ppt_x</p:attrName>
                                        </p:attrNameLst>
                                      </p:cBhvr>
                                      <p:tavLst>
                                        <p:tav tm="0">
                                          <p:val>
                                            <p:strVal val="0-#ppt_w/2"/>
                                          </p:val>
                                        </p:tav>
                                        <p:tav tm="100000">
                                          <p:val>
                                            <p:strVal val="#ppt_x"/>
                                          </p:val>
                                        </p:tav>
                                      </p:tavLst>
                                    </p:anim>
                                    <p:anim calcmode="lin" valueType="num">
                                      <p:cBhvr additive="base">
                                        <p:cTn id="26"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ppt_x"/>
                                          </p:val>
                                        </p:tav>
                                        <p:tav tm="100000">
                                          <p:val>
                                            <p:strVal val="#ppt_x"/>
                                          </p:val>
                                        </p:tav>
                                      </p:tavLst>
                                    </p:anim>
                                    <p:anim calcmode="lin" valueType="num">
                                      <p:cBhvr additive="base">
                                        <p:cTn id="32"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1000" fill="hold"/>
                                        <p:tgtEl>
                                          <p:spTgt spid="8208"/>
                                        </p:tgtEl>
                                        <p:attrNameLst>
                                          <p:attrName>ppt_x</p:attrName>
                                        </p:attrNameLst>
                                      </p:cBhvr>
                                      <p:tavLst>
                                        <p:tav tm="0">
                                          <p:val>
                                            <p:strVal val="0-#ppt_w/2"/>
                                          </p:val>
                                        </p:tav>
                                        <p:tav tm="100000">
                                          <p:val>
                                            <p:strVal val="#ppt_x"/>
                                          </p:val>
                                        </p:tav>
                                      </p:tavLst>
                                    </p:anim>
                                    <p:anim calcmode="lin" valueType="num">
                                      <p:cBhvr additive="base">
                                        <p:cTn id="38"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1000" fill="hold"/>
                                        <p:tgtEl>
                                          <p:spTgt spid="59"/>
                                        </p:tgtEl>
                                        <p:attrNameLst>
                                          <p:attrName>ppt_x</p:attrName>
                                        </p:attrNameLst>
                                      </p:cBhvr>
                                      <p:tavLst>
                                        <p:tav tm="0">
                                          <p:val>
                                            <p:strVal val="1+#ppt_w/2"/>
                                          </p:val>
                                        </p:tav>
                                        <p:tav tm="100000">
                                          <p:val>
                                            <p:strVal val="#ppt_x"/>
                                          </p:val>
                                        </p:tav>
                                      </p:tavLst>
                                    </p:anim>
                                    <p:anim calcmode="lin" valueType="num">
                                      <p:cBhvr additive="base">
                                        <p:cTn id="44"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202"/>
                                        </p:tgtEl>
                                        <p:attrNameLst>
                                          <p:attrName>style.visibility</p:attrName>
                                        </p:attrNameLst>
                                      </p:cBhvr>
                                      <p:to>
                                        <p:strVal val="visible"/>
                                      </p:to>
                                    </p:set>
                                    <p:anim calcmode="lin" valueType="num">
                                      <p:cBhvr additive="base">
                                        <p:cTn id="49" dur="1000" fill="hold"/>
                                        <p:tgtEl>
                                          <p:spTgt spid="8202"/>
                                        </p:tgtEl>
                                        <p:attrNameLst>
                                          <p:attrName>ppt_x</p:attrName>
                                        </p:attrNameLst>
                                      </p:cBhvr>
                                      <p:tavLst>
                                        <p:tav tm="0">
                                          <p:val>
                                            <p:strVal val="1+#ppt_w/2"/>
                                          </p:val>
                                        </p:tav>
                                        <p:tav tm="100000">
                                          <p:val>
                                            <p:strVal val="#ppt_x"/>
                                          </p:val>
                                        </p:tav>
                                      </p:tavLst>
                                    </p:anim>
                                    <p:anim calcmode="lin" valueType="num">
                                      <p:cBhvr additive="base">
                                        <p:cTn id="50" dur="10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0-#ppt_w/2"/>
                                          </p:val>
                                        </p:tav>
                                        <p:tav tm="100000">
                                          <p:val>
                                            <p:strVal val="#ppt_x"/>
                                          </p:val>
                                        </p:tav>
                                      </p:tavLst>
                                    </p:anim>
                                    <p:anim calcmode="lin" valueType="num">
                                      <p:cBhvr additive="base">
                                        <p:cTn id="5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1000" fill="hold"/>
                                        <p:tgtEl>
                                          <p:spTgt spid="20"/>
                                        </p:tgtEl>
                                        <p:attrNameLst>
                                          <p:attrName>ppt_x</p:attrName>
                                        </p:attrNameLst>
                                      </p:cBhvr>
                                      <p:tavLst>
                                        <p:tav tm="0">
                                          <p:val>
                                            <p:strVal val="0-#ppt_w/2"/>
                                          </p:val>
                                        </p:tav>
                                        <p:tav tm="100000">
                                          <p:val>
                                            <p:strVal val="#ppt_x"/>
                                          </p:val>
                                        </p:tav>
                                      </p:tavLst>
                                    </p:anim>
                                    <p:anim calcmode="lin" valueType="num">
                                      <p:cBhvr additive="base">
                                        <p:cTn id="6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15"/>
                                        </p:tgtEl>
                                        <p:attrNameLst>
                                          <p:attrName>style.visibility</p:attrName>
                                        </p:attrNameLst>
                                      </p:cBhvr>
                                      <p:to>
                                        <p:strVal val="visible"/>
                                      </p:to>
                                    </p:set>
                                    <p:anim calcmode="lin" valueType="num">
                                      <p:cBhvr additive="base">
                                        <p:cTn id="67" dur="1000" fill="hold"/>
                                        <p:tgtEl>
                                          <p:spTgt spid="115"/>
                                        </p:tgtEl>
                                        <p:attrNameLst>
                                          <p:attrName>ppt_x</p:attrName>
                                        </p:attrNameLst>
                                      </p:cBhvr>
                                      <p:tavLst>
                                        <p:tav tm="0">
                                          <p:val>
                                            <p:strVal val="#ppt_x"/>
                                          </p:val>
                                        </p:tav>
                                        <p:tav tm="100000">
                                          <p:val>
                                            <p:strVal val="#ppt_x"/>
                                          </p:val>
                                        </p:tav>
                                      </p:tavLst>
                                    </p:anim>
                                    <p:anim calcmode="lin" valueType="num">
                                      <p:cBhvr additive="base">
                                        <p:cTn id="68" dur="1000" fill="hold"/>
                                        <p:tgtEl>
                                          <p:spTgt spid="1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1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7" y="13730"/>
            <a:ext cx="82866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Vom anonymen Verbraucher zum</a:t>
            </a:r>
          </a:p>
          <a:p>
            <a:pPr>
              <a:buFontTx/>
              <a:buNone/>
            </a:pPr>
            <a:r>
              <a:rPr lang="de-DE" altLang="de-DE" sz="2000" dirty="0">
                <a:solidFill>
                  <a:schemeClr val="bg1"/>
                </a:solidFill>
              </a:rPr>
              <a:t>kooperativen Energiesystem</a:t>
            </a:r>
          </a:p>
        </p:txBody>
      </p:sp>
      <p:sp>
        <p:nvSpPr>
          <p:cNvPr id="43" name="Rechteck 42">
            <a:extLst>
              <a:ext uri="{FF2B5EF4-FFF2-40B4-BE49-F238E27FC236}">
                <a16:creationId xmlns:a16="http://schemas.microsoft.com/office/drawing/2014/main" id="{B1BC5FCC-763D-4463-B81E-3C049724E271}"/>
              </a:ext>
            </a:extLst>
          </p:cNvPr>
          <p:cNvSpPr/>
          <p:nvPr/>
        </p:nvSpPr>
        <p:spPr bwMode="auto">
          <a:xfrm>
            <a:off x="151574" y="1397000"/>
            <a:ext cx="267652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44" name="Textfeld 9">
            <a:extLst>
              <a:ext uri="{FF2B5EF4-FFF2-40B4-BE49-F238E27FC236}">
                <a16:creationId xmlns:a16="http://schemas.microsoft.com/office/drawing/2014/main" id="{43E90363-5F77-4337-B353-6F633A7D3664}"/>
              </a:ext>
            </a:extLst>
          </p:cNvPr>
          <p:cNvSpPr txBox="1">
            <a:spLocks noChangeArrowheads="1"/>
          </p:cNvSpPr>
          <p:nvPr/>
        </p:nvSpPr>
        <p:spPr bwMode="auto">
          <a:xfrm>
            <a:off x="148399" y="850900"/>
            <a:ext cx="2679700" cy="461963"/>
          </a:xfrm>
          <a:prstGeom prst="rect">
            <a:avLst/>
          </a:prstGeom>
          <a:solidFill>
            <a:schemeClr val="bg1">
              <a:lumMod val="95000"/>
            </a:schemeClr>
          </a:solid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 Auslaufmodell</a:t>
            </a:r>
            <a:endParaRPr lang="de-DE" sz="1200" dirty="0"/>
          </a:p>
        </p:txBody>
      </p:sp>
      <p:pic>
        <p:nvPicPr>
          <p:cNvPr id="17413" name="Grafik 16384">
            <a:extLst>
              <a:ext uri="{FF2B5EF4-FFF2-40B4-BE49-F238E27FC236}">
                <a16:creationId xmlns:a16="http://schemas.microsoft.com/office/drawing/2014/main" id="{FD9E6628-6C83-4754-A685-36C09641F4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674" y="4086225"/>
            <a:ext cx="23796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uppieren 16398">
            <a:extLst>
              <a:ext uri="{FF2B5EF4-FFF2-40B4-BE49-F238E27FC236}">
                <a16:creationId xmlns:a16="http://schemas.microsoft.com/office/drawing/2014/main" id="{95109B09-E730-44F3-8D79-0FBB8CBA41DC}"/>
              </a:ext>
            </a:extLst>
          </p:cNvPr>
          <p:cNvGrpSpPr>
            <a:grpSpLocks/>
          </p:cNvGrpSpPr>
          <p:nvPr/>
        </p:nvGrpSpPr>
        <p:grpSpPr bwMode="auto">
          <a:xfrm>
            <a:off x="294449" y="1573213"/>
            <a:ext cx="2386013" cy="2046287"/>
            <a:chOff x="467485" y="1573889"/>
            <a:chExt cx="2385288" cy="2516853"/>
          </a:xfrm>
        </p:grpSpPr>
        <p:pic>
          <p:nvPicPr>
            <p:cNvPr id="17461" name="Grafik 30">
              <a:extLst>
                <a:ext uri="{FF2B5EF4-FFF2-40B4-BE49-F238E27FC236}">
                  <a16:creationId xmlns:a16="http://schemas.microsoft.com/office/drawing/2014/main" id="{59C355EE-1D72-4DE3-82B9-589A35C6CB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485" y="1573889"/>
              <a:ext cx="2385288" cy="251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Grafik 16387">
              <a:extLst>
                <a:ext uri="{FF2B5EF4-FFF2-40B4-BE49-F238E27FC236}">
                  <a16:creationId xmlns:a16="http://schemas.microsoft.com/office/drawing/2014/main" id="{5DADA568-6804-4830-B727-FAD47B4F1369}"/>
                </a:ext>
              </a:extLst>
            </p:cNvPr>
            <p:cNvPicPr>
              <a:picLocks noChangeAspect="1"/>
            </p:cNvPicPr>
            <p:nvPr/>
          </p:nvPicPr>
          <p:blipFill>
            <a:blip r:embed="rId5">
              <a:extLst>
                <a:ext uri="{28A0092B-C50C-407E-A947-70E740481C1C}">
                  <a14:useLocalDpi xmlns:a14="http://schemas.microsoft.com/office/drawing/2010/main" val="0"/>
                </a:ext>
              </a:extLst>
            </a:blip>
            <a:srcRect t="17200" b="16220"/>
            <a:stretch>
              <a:fillRect/>
            </a:stretch>
          </p:blipFill>
          <p:spPr bwMode="auto">
            <a:xfrm>
              <a:off x="1181945" y="2014961"/>
              <a:ext cx="956367" cy="6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Grafik 16388">
              <a:extLst>
                <a:ext uri="{FF2B5EF4-FFF2-40B4-BE49-F238E27FC236}">
                  <a16:creationId xmlns:a16="http://schemas.microsoft.com/office/drawing/2014/main" id="{6EF41273-DD74-4E5E-864F-BE889E1C37CF}"/>
                </a:ext>
              </a:extLst>
            </p:cNvPr>
            <p:cNvPicPr>
              <a:picLocks noChangeAspect="1"/>
            </p:cNvPicPr>
            <p:nvPr/>
          </p:nvPicPr>
          <p:blipFill>
            <a:blip r:embed="rId6">
              <a:extLst>
                <a:ext uri="{28A0092B-C50C-407E-A947-70E740481C1C}">
                  <a14:useLocalDpi xmlns:a14="http://schemas.microsoft.com/office/drawing/2010/main" val="0"/>
                </a:ext>
              </a:extLst>
            </a:blip>
            <a:srcRect b="28346"/>
            <a:stretch>
              <a:fillRect/>
            </a:stretch>
          </p:blipFill>
          <p:spPr bwMode="auto">
            <a:xfrm>
              <a:off x="913992" y="2759745"/>
              <a:ext cx="1368447" cy="65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5" name="Rechteck 15">
            <a:extLst>
              <a:ext uri="{FF2B5EF4-FFF2-40B4-BE49-F238E27FC236}">
                <a16:creationId xmlns:a16="http://schemas.microsoft.com/office/drawing/2014/main" id="{94726DE2-AA0B-44FD-959D-E5B934E60DF3}"/>
              </a:ext>
            </a:extLst>
          </p:cNvPr>
          <p:cNvSpPr>
            <a:spLocks noChangeArrowheads="1"/>
          </p:cNvSpPr>
          <p:nvPr/>
        </p:nvSpPr>
        <p:spPr bwMode="auto">
          <a:xfrm>
            <a:off x="180149"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17416" name="Ellipse 16399">
            <a:extLst>
              <a:ext uri="{FF2B5EF4-FFF2-40B4-BE49-F238E27FC236}">
                <a16:creationId xmlns:a16="http://schemas.microsoft.com/office/drawing/2014/main" id="{809C9063-5AB5-4FE1-AF02-D9E490ABF882}"/>
              </a:ext>
            </a:extLst>
          </p:cNvPr>
          <p:cNvSpPr>
            <a:spLocks noChangeArrowheads="1"/>
          </p:cNvSpPr>
          <p:nvPr/>
        </p:nvSpPr>
        <p:spPr bwMode="auto">
          <a:xfrm rot="959386">
            <a:off x="999299" y="4291013"/>
            <a:ext cx="311150" cy="417512"/>
          </a:xfrm>
          <a:prstGeom prst="ellipse">
            <a:avLst/>
          </a:prstGeom>
          <a:solidFill>
            <a:srgbClr val="FF9966"/>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17" name="Rechteck 16401">
            <a:extLst>
              <a:ext uri="{FF2B5EF4-FFF2-40B4-BE49-F238E27FC236}">
                <a16:creationId xmlns:a16="http://schemas.microsoft.com/office/drawing/2014/main" id="{BFB024B8-E614-44B8-9DFD-4A00D4D998E7}"/>
              </a:ext>
            </a:extLst>
          </p:cNvPr>
          <p:cNvSpPr>
            <a:spLocks noChangeArrowheads="1"/>
          </p:cNvSpPr>
          <p:nvPr/>
        </p:nvSpPr>
        <p:spPr bwMode="auto">
          <a:xfrm>
            <a:off x="294449" y="3619500"/>
            <a:ext cx="2386013" cy="48577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18" name="Grafik 16400">
            <a:extLst>
              <a:ext uri="{FF2B5EF4-FFF2-40B4-BE49-F238E27FC236}">
                <a16:creationId xmlns:a16="http://schemas.microsoft.com/office/drawing/2014/main" id="{A2779986-7C05-40AD-9343-115B7A5671F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98549">
            <a:off x="1480312" y="3467100"/>
            <a:ext cx="7731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55031FF-3220-439C-8386-5ED11A05A84B}"/>
              </a:ext>
            </a:extLst>
          </p:cNvPr>
          <p:cNvSpPr txBox="1"/>
          <p:nvPr/>
        </p:nvSpPr>
        <p:spPr>
          <a:xfrm>
            <a:off x="346084" y="3426381"/>
            <a:ext cx="2282741" cy="738664"/>
          </a:xfrm>
          <a:prstGeom prst="rect">
            <a:avLst/>
          </a:prstGeom>
          <a:solidFill>
            <a:schemeClr val="bg1"/>
          </a:solidFill>
        </p:spPr>
        <p:txBody>
          <a:bodyPr wrap="none" rtlCol="0">
            <a:spAutoFit/>
          </a:bodyPr>
          <a:lstStyle/>
          <a:p>
            <a:r>
              <a:rPr lang="de-DE" sz="1400" dirty="0">
                <a:solidFill>
                  <a:srgbClr val="FF0000"/>
                </a:solidFill>
              </a:rPr>
              <a:t>Erzeuger und Verbraucher</a:t>
            </a:r>
          </a:p>
          <a:p>
            <a:r>
              <a:rPr lang="de-DE" sz="1400" dirty="0">
                <a:solidFill>
                  <a:srgbClr val="FF0000"/>
                </a:solidFill>
              </a:rPr>
              <a:t>sind </a:t>
            </a:r>
            <a:r>
              <a:rPr lang="de-DE" sz="1400" u="sng" dirty="0">
                <a:solidFill>
                  <a:srgbClr val="FF0000"/>
                </a:solidFill>
              </a:rPr>
              <a:t>nur physikalisch</a:t>
            </a:r>
            <a:br>
              <a:rPr lang="de-DE" sz="1400" dirty="0">
                <a:solidFill>
                  <a:srgbClr val="FF0000"/>
                </a:solidFill>
              </a:rPr>
            </a:br>
            <a:r>
              <a:rPr lang="de-DE" sz="1400" dirty="0">
                <a:solidFill>
                  <a:srgbClr val="FF0000"/>
                </a:solidFill>
              </a:rPr>
              <a:t>miteinander verbunden!</a:t>
            </a:r>
          </a:p>
        </p:txBody>
      </p:sp>
      <p:grpSp>
        <p:nvGrpSpPr>
          <p:cNvPr id="4" name="Gruppieren 3">
            <a:extLst>
              <a:ext uri="{FF2B5EF4-FFF2-40B4-BE49-F238E27FC236}">
                <a16:creationId xmlns:a16="http://schemas.microsoft.com/office/drawing/2014/main" id="{539D0C41-D889-2AB9-5820-86E060CB46EC}"/>
              </a:ext>
            </a:extLst>
          </p:cNvPr>
          <p:cNvGrpSpPr/>
          <p:nvPr/>
        </p:nvGrpSpPr>
        <p:grpSpPr>
          <a:xfrm>
            <a:off x="3004931" y="850900"/>
            <a:ext cx="6749495" cy="5280025"/>
            <a:chOff x="3004931" y="850900"/>
            <a:chExt cx="6749495" cy="5280025"/>
          </a:xfrm>
        </p:grpSpPr>
        <p:grpSp>
          <p:nvGrpSpPr>
            <p:cNvPr id="17427" name="Gruppieren 2">
              <a:extLst>
                <a:ext uri="{FF2B5EF4-FFF2-40B4-BE49-F238E27FC236}">
                  <a16:creationId xmlns:a16="http://schemas.microsoft.com/office/drawing/2014/main" id="{01AD05FA-A1D5-4ABF-9752-C744E45C1040}"/>
                </a:ext>
              </a:extLst>
            </p:cNvPr>
            <p:cNvGrpSpPr>
              <a:grpSpLocks/>
            </p:cNvGrpSpPr>
            <p:nvPr/>
          </p:nvGrpSpPr>
          <p:grpSpPr bwMode="auto">
            <a:xfrm>
              <a:off x="6310107" y="1593850"/>
              <a:ext cx="2246313" cy="1173163"/>
              <a:chOff x="6429078" y="1593717"/>
              <a:chExt cx="2246303" cy="1172611"/>
            </a:xfrm>
          </p:grpSpPr>
          <p:sp>
            <p:nvSpPr>
              <p:cNvPr id="17456" name="Rechteck 15">
                <a:extLst>
                  <a:ext uri="{FF2B5EF4-FFF2-40B4-BE49-F238E27FC236}">
                    <a16:creationId xmlns:a16="http://schemas.microsoft.com/office/drawing/2014/main" id="{5052F4A3-925B-4D89-B1DB-62100CEB2B20}"/>
                  </a:ext>
                </a:extLst>
              </p:cNvPr>
              <p:cNvSpPr>
                <a:spLocks noChangeArrowheads="1"/>
              </p:cNvSpPr>
              <p:nvPr/>
            </p:nvSpPr>
            <p:spPr bwMode="auto">
              <a:xfrm>
                <a:off x="7006828" y="1703816"/>
                <a:ext cx="1668553" cy="261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„Energiesystem-Hirn“</a:t>
                </a:r>
              </a:p>
            </p:txBody>
          </p:sp>
          <p:cxnSp>
            <p:nvCxnSpPr>
              <p:cNvPr id="17457" name="Gerade Verbindung 16411">
                <a:extLst>
                  <a:ext uri="{FF2B5EF4-FFF2-40B4-BE49-F238E27FC236}">
                    <a16:creationId xmlns:a16="http://schemas.microsoft.com/office/drawing/2014/main" id="{8B51F325-C250-4A41-B6EB-C50C4B06C02E}"/>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58" name="Gruppieren 16409">
                <a:extLst>
                  <a:ext uri="{FF2B5EF4-FFF2-40B4-BE49-F238E27FC236}">
                    <a16:creationId xmlns:a16="http://schemas.microsoft.com/office/drawing/2014/main" id="{6CF92A47-955A-444D-B24F-A4F3A5DA03A0}"/>
                  </a:ext>
                </a:extLst>
              </p:cNvPr>
              <p:cNvGrpSpPr>
                <a:grpSpLocks/>
              </p:cNvGrpSpPr>
              <p:nvPr/>
            </p:nvGrpSpPr>
            <p:grpSpPr bwMode="auto">
              <a:xfrm>
                <a:off x="6429078" y="1593717"/>
                <a:ext cx="531950" cy="531950"/>
                <a:chOff x="7210128" y="1736592"/>
                <a:chExt cx="531950" cy="531950"/>
              </a:xfrm>
            </p:grpSpPr>
            <p:sp>
              <p:nvSpPr>
                <p:cNvPr id="16409" name="Abgerundetes Rechteck 16408">
                  <a:extLst>
                    <a:ext uri="{FF2B5EF4-FFF2-40B4-BE49-F238E27FC236}">
                      <a16:creationId xmlns:a16="http://schemas.microsoft.com/office/drawing/2014/main" id="{6F7F7A3D-73A3-4C16-A977-33E249D7FBB1}"/>
                    </a:ext>
                  </a:extLst>
                </p:cNvPr>
                <p:cNvSpPr/>
                <p:nvPr/>
              </p:nvSpPr>
              <p:spPr bwMode="auto">
                <a:xfrm>
                  <a:off x="7210128" y="1736592"/>
                  <a:ext cx="531811" cy="531563"/>
                </a:xfrm>
                <a:prstGeom prst="roundRect">
                  <a:avLst/>
                </a:prstGeom>
                <a:solidFill>
                  <a:schemeClr val="accent2">
                    <a:lumMod val="75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60" name="Grafik 16407">
                  <a:extLst>
                    <a:ext uri="{FF2B5EF4-FFF2-40B4-BE49-F238E27FC236}">
                      <a16:creationId xmlns:a16="http://schemas.microsoft.com/office/drawing/2014/main" id="{CF900B62-53A4-487F-AC18-268A2384AA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3" y="1807373"/>
                  <a:ext cx="405241" cy="39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hteck 11">
              <a:extLst>
                <a:ext uri="{FF2B5EF4-FFF2-40B4-BE49-F238E27FC236}">
                  <a16:creationId xmlns:a16="http://schemas.microsoft.com/office/drawing/2014/main" id="{3063AA25-1310-428A-A8A5-11A9C145AF66}"/>
                </a:ext>
              </a:extLst>
            </p:cNvPr>
            <p:cNvSpPr/>
            <p:nvPr/>
          </p:nvSpPr>
          <p:spPr bwMode="auto">
            <a:xfrm>
              <a:off x="3004931" y="1397000"/>
              <a:ext cx="674949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17429" name="Rechteck 5">
              <a:extLst>
                <a:ext uri="{FF2B5EF4-FFF2-40B4-BE49-F238E27FC236}">
                  <a16:creationId xmlns:a16="http://schemas.microsoft.com/office/drawing/2014/main" id="{C41FD879-D19E-40BC-8B48-4759FAB3E36F}"/>
                </a:ext>
              </a:extLst>
            </p:cNvPr>
            <p:cNvSpPr>
              <a:spLocks noChangeArrowheads="1"/>
            </p:cNvSpPr>
            <p:nvPr/>
          </p:nvSpPr>
          <p:spPr bwMode="auto">
            <a:xfrm>
              <a:off x="3702638" y="5598643"/>
              <a:ext cx="5634036" cy="42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0" name="Rechteck 6">
              <a:extLst>
                <a:ext uri="{FF2B5EF4-FFF2-40B4-BE49-F238E27FC236}">
                  <a16:creationId xmlns:a16="http://schemas.microsoft.com/office/drawing/2014/main" id="{EB775001-2FB1-4779-9612-4A3D0C434CFD}"/>
                </a:ext>
              </a:extLst>
            </p:cNvPr>
            <p:cNvSpPr>
              <a:spLocks noChangeArrowheads="1"/>
            </p:cNvSpPr>
            <p:nvPr/>
          </p:nvSpPr>
          <p:spPr bwMode="auto">
            <a:xfrm>
              <a:off x="3681207" y="5764540"/>
              <a:ext cx="5635226" cy="26161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1" name="Rechteck 7">
              <a:extLst>
                <a:ext uri="{FF2B5EF4-FFF2-40B4-BE49-F238E27FC236}">
                  <a16:creationId xmlns:a16="http://schemas.microsoft.com/office/drawing/2014/main" id="{56644189-D568-41B1-8C56-89AE02E1B8E1}"/>
                </a:ext>
              </a:extLst>
            </p:cNvPr>
            <p:cNvSpPr>
              <a:spLocks noChangeArrowheads="1"/>
            </p:cNvSpPr>
            <p:nvPr/>
          </p:nvSpPr>
          <p:spPr bwMode="auto">
            <a:xfrm>
              <a:off x="7214982" y="3763962"/>
              <a:ext cx="404127" cy="208979"/>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4" name="Textfeld 9">
              <a:extLst>
                <a:ext uri="{FF2B5EF4-FFF2-40B4-BE49-F238E27FC236}">
                  <a16:creationId xmlns:a16="http://schemas.microsoft.com/office/drawing/2014/main" id="{0303406E-8A0D-4CB8-B297-C23C8D9347BE}"/>
                </a:ext>
              </a:extLst>
            </p:cNvPr>
            <p:cNvSpPr txBox="1">
              <a:spLocks noChangeArrowheads="1"/>
            </p:cNvSpPr>
            <p:nvPr/>
          </p:nvSpPr>
          <p:spPr bwMode="auto">
            <a:xfrm>
              <a:off x="3004932" y="850900"/>
              <a:ext cx="6749494" cy="458297"/>
            </a:xfrm>
            <a:prstGeom prst="rect">
              <a:avLst/>
            </a:prstGeom>
            <a:solidFill>
              <a:schemeClr val="bg1">
                <a:lumMod val="95000"/>
              </a:schemeClr>
            </a:solidFill>
            <a:ln>
              <a:noFill/>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Ein schlaues Zukunftsmodell</a:t>
              </a:r>
              <a:endParaRPr lang="de-DE" sz="1200" dirty="0"/>
            </a:p>
          </p:txBody>
        </p:sp>
        <p:sp>
          <p:nvSpPr>
            <p:cNvPr id="17433" name="Rechteck 4">
              <a:extLst>
                <a:ext uri="{FF2B5EF4-FFF2-40B4-BE49-F238E27FC236}">
                  <a16:creationId xmlns:a16="http://schemas.microsoft.com/office/drawing/2014/main" id="{C820ED78-6D30-4618-998D-2A55952F3793}"/>
                </a:ext>
              </a:extLst>
            </p:cNvPr>
            <p:cNvSpPr>
              <a:spLocks noChangeArrowheads="1"/>
            </p:cNvSpPr>
            <p:nvPr/>
          </p:nvSpPr>
          <p:spPr bwMode="auto">
            <a:xfrm>
              <a:off x="3147807" y="1474672"/>
              <a:ext cx="983457" cy="4551478"/>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4" name="Rechteck 29">
              <a:extLst>
                <a:ext uri="{FF2B5EF4-FFF2-40B4-BE49-F238E27FC236}">
                  <a16:creationId xmlns:a16="http://schemas.microsoft.com/office/drawing/2014/main" id="{A549B381-765D-431B-A381-0A4E94CD726D}"/>
                </a:ext>
              </a:extLst>
            </p:cNvPr>
            <p:cNvSpPr>
              <a:spLocks noChangeArrowheads="1"/>
            </p:cNvSpPr>
            <p:nvPr/>
          </p:nvSpPr>
          <p:spPr bwMode="auto">
            <a:xfrm>
              <a:off x="9058068" y="1474672"/>
              <a:ext cx="578070" cy="442193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35" name="Grafik 2">
              <a:extLst>
                <a:ext uri="{FF2B5EF4-FFF2-40B4-BE49-F238E27FC236}">
                  <a16:creationId xmlns:a16="http://schemas.microsoft.com/office/drawing/2014/main" id="{0171D880-25FF-4AFF-BE68-B6508D732245}"/>
                </a:ext>
              </a:extLst>
            </p:cNvPr>
            <p:cNvPicPr>
              <a:picLocks noChangeAspect="1"/>
            </p:cNvPicPr>
            <p:nvPr/>
          </p:nvPicPr>
          <p:blipFill>
            <a:blip r:embed="rId9">
              <a:extLst>
                <a:ext uri="{28A0092B-C50C-407E-A947-70E740481C1C}">
                  <a14:useLocalDpi xmlns:a14="http://schemas.microsoft.com/office/drawing/2010/main" val="0"/>
                </a:ext>
              </a:extLst>
            </a:blip>
            <a:srcRect l="3874" t="11055" r="5000" b="9500"/>
            <a:stretch>
              <a:fillRect/>
            </a:stretch>
          </p:blipFill>
          <p:spPr bwMode="auto">
            <a:xfrm>
              <a:off x="4131263" y="1474672"/>
              <a:ext cx="4922044" cy="429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Rechteck 15">
              <a:extLst>
                <a:ext uri="{FF2B5EF4-FFF2-40B4-BE49-F238E27FC236}">
                  <a16:creationId xmlns:a16="http://schemas.microsoft.com/office/drawing/2014/main" id="{6F2F4219-9FBD-44AC-9C92-25F736390E09}"/>
                </a:ext>
              </a:extLst>
            </p:cNvPr>
            <p:cNvSpPr>
              <a:spLocks noChangeArrowheads="1"/>
            </p:cNvSpPr>
            <p:nvPr/>
          </p:nvSpPr>
          <p:spPr bwMode="auto">
            <a:xfrm>
              <a:off x="8357982" y="3074987"/>
              <a:ext cx="847725"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E-Autos</a:t>
              </a:r>
            </a:p>
          </p:txBody>
        </p:sp>
        <p:sp>
          <p:nvSpPr>
            <p:cNvPr id="23" name="Rechteck 15">
              <a:extLst>
                <a:ext uri="{FF2B5EF4-FFF2-40B4-BE49-F238E27FC236}">
                  <a16:creationId xmlns:a16="http://schemas.microsoft.com/office/drawing/2014/main" id="{E627DD2A-9BA0-4D62-85FF-883A4A8C3616}"/>
                </a:ext>
              </a:extLst>
            </p:cNvPr>
            <p:cNvSpPr>
              <a:spLocks noChangeArrowheads="1"/>
            </p:cNvSpPr>
            <p:nvPr/>
          </p:nvSpPr>
          <p:spPr bwMode="auto">
            <a:xfrm>
              <a:off x="4814682" y="4179888"/>
              <a:ext cx="1066800" cy="277812"/>
            </a:xfrm>
            <a:prstGeom prst="rect">
              <a:avLst/>
            </a:prstGeom>
            <a:noFill/>
            <a:ln>
              <a:noFill/>
            </a:ln>
          </p:spPr>
          <p:txBody>
            <a:bodyPr>
              <a:spAutoFit/>
            </a:bodyPr>
            <a:lstStyle/>
            <a:p>
              <a:pPr>
                <a:buFontTx/>
                <a:buNone/>
                <a:defRPr/>
              </a:pPr>
              <a:r>
                <a:rPr lang="de-DE" sz="1200" b="1" dirty="0">
                  <a:solidFill>
                    <a:schemeClr val="accent2">
                      <a:lumMod val="60000"/>
                      <a:lumOff val="40000"/>
                    </a:schemeClr>
                  </a:solidFill>
                </a:rPr>
                <a:t>Datennetz</a:t>
              </a:r>
            </a:p>
          </p:txBody>
        </p:sp>
        <p:sp>
          <p:nvSpPr>
            <p:cNvPr id="17438" name="Rechteck 15">
              <a:extLst>
                <a:ext uri="{FF2B5EF4-FFF2-40B4-BE49-F238E27FC236}">
                  <a16:creationId xmlns:a16="http://schemas.microsoft.com/office/drawing/2014/main" id="{23C3473A-4458-4369-A4F1-BFEE16505867}"/>
                </a:ext>
              </a:extLst>
            </p:cNvPr>
            <p:cNvSpPr>
              <a:spLocks noChangeArrowheads="1"/>
            </p:cNvSpPr>
            <p:nvPr/>
          </p:nvSpPr>
          <p:spPr bwMode="auto">
            <a:xfrm>
              <a:off x="3323885" y="2646392"/>
              <a:ext cx="2045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1" dirty="0">
                  <a:solidFill>
                    <a:srgbClr val="FFC000"/>
                  </a:solidFill>
                </a:rPr>
                <a:t>Energienetze:</a:t>
              </a:r>
              <a:br>
                <a:rPr lang="de-DE" altLang="de-DE" sz="1200" b="1" dirty="0">
                  <a:solidFill>
                    <a:srgbClr val="FFC000"/>
                  </a:solidFill>
                </a:rPr>
              </a:br>
              <a:r>
                <a:rPr lang="de-DE" altLang="de-DE" sz="1200" b="1" dirty="0">
                  <a:solidFill>
                    <a:srgbClr val="FFC000"/>
                  </a:solidFill>
                </a:rPr>
                <a:t>Strom/ Gas/ Wärme</a:t>
              </a:r>
            </a:p>
          </p:txBody>
        </p:sp>
        <p:sp>
          <p:nvSpPr>
            <p:cNvPr id="17439" name="Rechteck 15">
              <a:extLst>
                <a:ext uri="{FF2B5EF4-FFF2-40B4-BE49-F238E27FC236}">
                  <a16:creationId xmlns:a16="http://schemas.microsoft.com/office/drawing/2014/main" id="{F84DE3EF-D67B-495C-82AF-D2F998E5968A}"/>
                </a:ext>
              </a:extLst>
            </p:cNvPr>
            <p:cNvSpPr>
              <a:spLocks noChangeArrowheads="1"/>
            </p:cNvSpPr>
            <p:nvPr/>
          </p:nvSpPr>
          <p:spPr bwMode="auto">
            <a:xfrm>
              <a:off x="3969339" y="5634995"/>
              <a:ext cx="154049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Virtuelles Kraftwerk</a:t>
              </a:r>
            </a:p>
          </p:txBody>
        </p:sp>
        <p:sp>
          <p:nvSpPr>
            <p:cNvPr id="17440" name="Rechteck 15">
              <a:extLst>
                <a:ext uri="{FF2B5EF4-FFF2-40B4-BE49-F238E27FC236}">
                  <a16:creationId xmlns:a16="http://schemas.microsoft.com/office/drawing/2014/main" id="{BDDD4D52-2D9E-4F3D-B4B4-A74CFD51FA88}"/>
                </a:ext>
              </a:extLst>
            </p:cNvPr>
            <p:cNvSpPr>
              <a:spLocks noChangeArrowheads="1"/>
            </p:cNvSpPr>
            <p:nvPr/>
          </p:nvSpPr>
          <p:spPr bwMode="auto">
            <a:xfrm>
              <a:off x="5926209" y="5764540"/>
              <a:ext cx="19840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Pumpspeicher-Kraftwerk</a:t>
              </a:r>
            </a:p>
          </p:txBody>
        </p:sp>
        <p:sp>
          <p:nvSpPr>
            <p:cNvPr id="17441" name="Rechteck 15">
              <a:extLst>
                <a:ext uri="{FF2B5EF4-FFF2-40B4-BE49-F238E27FC236}">
                  <a16:creationId xmlns:a16="http://schemas.microsoft.com/office/drawing/2014/main" id="{5BD2AC43-13A5-4F89-87F9-2F5CF23CC651}"/>
                </a:ext>
              </a:extLst>
            </p:cNvPr>
            <p:cNvSpPr>
              <a:spLocks noChangeArrowheads="1"/>
            </p:cNvSpPr>
            <p:nvPr/>
          </p:nvSpPr>
          <p:spPr bwMode="auto">
            <a:xfrm>
              <a:off x="7092173" y="3728173"/>
              <a:ext cx="649744"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Fabrik</a:t>
              </a:r>
            </a:p>
          </p:txBody>
        </p:sp>
        <p:sp>
          <p:nvSpPr>
            <p:cNvPr id="17442" name="Rechteck 15">
              <a:extLst>
                <a:ext uri="{FF2B5EF4-FFF2-40B4-BE49-F238E27FC236}">
                  <a16:creationId xmlns:a16="http://schemas.microsoft.com/office/drawing/2014/main" id="{F55A156E-5E99-400A-95A9-D4641BAD1450}"/>
                </a:ext>
              </a:extLst>
            </p:cNvPr>
            <p:cNvSpPr>
              <a:spLocks noChangeArrowheads="1"/>
            </p:cNvSpPr>
            <p:nvPr/>
          </p:nvSpPr>
          <p:spPr bwMode="auto">
            <a:xfrm>
              <a:off x="3004933" y="3659520"/>
              <a:ext cx="11168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r">
                <a:buFontTx/>
                <a:buNone/>
              </a:pPr>
              <a:r>
                <a:rPr lang="de-DE" altLang="de-DE" sz="1100" b="1"/>
                <a:t>Gasspeicher</a:t>
              </a:r>
            </a:p>
          </p:txBody>
        </p:sp>
        <p:sp>
          <p:nvSpPr>
            <p:cNvPr id="17443" name="Rechteck 15">
              <a:extLst>
                <a:ext uri="{FF2B5EF4-FFF2-40B4-BE49-F238E27FC236}">
                  <a16:creationId xmlns:a16="http://schemas.microsoft.com/office/drawing/2014/main" id="{10F03F34-8B61-4B1F-AB64-670E8B423A1C}"/>
                </a:ext>
              </a:extLst>
            </p:cNvPr>
            <p:cNvSpPr>
              <a:spLocks noChangeArrowheads="1"/>
            </p:cNvSpPr>
            <p:nvPr/>
          </p:nvSpPr>
          <p:spPr bwMode="auto">
            <a:xfrm>
              <a:off x="8265160" y="5477363"/>
              <a:ext cx="105127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Wind-/Solar-</a:t>
              </a:r>
            </a:p>
            <a:p>
              <a:pPr>
                <a:buFontTx/>
                <a:buNone/>
              </a:pPr>
              <a:r>
                <a:rPr lang="de-DE" altLang="de-DE" sz="1100" b="1" dirty="0" err="1"/>
                <a:t>kraftwerke</a:t>
              </a:r>
              <a:endParaRPr lang="de-DE" altLang="de-DE" sz="1100" b="1" dirty="0"/>
            </a:p>
          </p:txBody>
        </p:sp>
        <p:pic>
          <p:nvPicPr>
            <p:cNvPr id="17444" name="Grafik 8">
              <a:extLst>
                <a:ext uri="{FF2B5EF4-FFF2-40B4-BE49-F238E27FC236}">
                  <a16:creationId xmlns:a16="http://schemas.microsoft.com/office/drawing/2014/main" id="{B320A823-DCC1-4BE1-8E29-B879BAA7D30A}"/>
                </a:ext>
              </a:extLst>
            </p:cNvPr>
            <p:cNvPicPr>
              <a:picLocks noChangeAspect="1"/>
            </p:cNvPicPr>
            <p:nvPr/>
          </p:nvPicPr>
          <p:blipFill>
            <a:blip r:embed="rId10">
              <a:extLst>
                <a:ext uri="{28A0092B-C50C-407E-A947-70E740481C1C}">
                  <a14:useLocalDpi xmlns:a14="http://schemas.microsoft.com/office/drawing/2010/main" val="0"/>
                </a:ext>
              </a:extLst>
            </a:blip>
            <a:srcRect l="4964" b="11128"/>
            <a:stretch>
              <a:fillRect/>
            </a:stretch>
          </p:blipFill>
          <p:spPr bwMode="auto">
            <a:xfrm>
              <a:off x="4045539" y="3165147"/>
              <a:ext cx="857203" cy="12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Rechteck 13">
              <a:extLst>
                <a:ext uri="{FF2B5EF4-FFF2-40B4-BE49-F238E27FC236}">
                  <a16:creationId xmlns:a16="http://schemas.microsoft.com/office/drawing/2014/main" id="{AB5F5F94-44EE-4EFE-BC00-8CF2B50330E8}"/>
                </a:ext>
              </a:extLst>
            </p:cNvPr>
            <p:cNvSpPr>
              <a:spLocks noChangeArrowheads="1"/>
            </p:cNvSpPr>
            <p:nvPr/>
          </p:nvSpPr>
          <p:spPr bwMode="auto">
            <a:xfrm>
              <a:off x="4902742" y="3790325"/>
              <a:ext cx="311318" cy="18261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6" name="Rechteck 3">
              <a:extLst>
                <a:ext uri="{FF2B5EF4-FFF2-40B4-BE49-F238E27FC236}">
                  <a16:creationId xmlns:a16="http://schemas.microsoft.com/office/drawing/2014/main" id="{84EC260D-2956-475B-9D38-FFAB6F0AE65A}"/>
                </a:ext>
              </a:extLst>
            </p:cNvPr>
            <p:cNvSpPr>
              <a:spLocks noChangeArrowheads="1"/>
            </p:cNvSpPr>
            <p:nvPr/>
          </p:nvSpPr>
          <p:spPr bwMode="auto">
            <a:xfrm>
              <a:off x="5224257" y="2376275"/>
              <a:ext cx="534759" cy="201784"/>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7" name="Rechteck 32">
              <a:extLst>
                <a:ext uri="{FF2B5EF4-FFF2-40B4-BE49-F238E27FC236}">
                  <a16:creationId xmlns:a16="http://schemas.microsoft.com/office/drawing/2014/main" id="{22565B4F-05C8-48C7-970D-97179300C02A}"/>
                </a:ext>
              </a:extLst>
            </p:cNvPr>
            <p:cNvSpPr>
              <a:spLocks noChangeArrowheads="1"/>
            </p:cNvSpPr>
            <p:nvPr/>
          </p:nvSpPr>
          <p:spPr bwMode="auto">
            <a:xfrm>
              <a:off x="5224257" y="2477167"/>
              <a:ext cx="534759" cy="11989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8" name="Text Box 5">
              <a:extLst>
                <a:ext uri="{FF2B5EF4-FFF2-40B4-BE49-F238E27FC236}">
                  <a16:creationId xmlns:a16="http://schemas.microsoft.com/office/drawing/2014/main" id="{575C55AD-9D91-45C1-A165-C0BB127FD1EF}"/>
                </a:ext>
              </a:extLst>
            </p:cNvPr>
            <p:cNvSpPr txBox="1">
              <a:spLocks noChangeArrowheads="1"/>
            </p:cNvSpPr>
            <p:nvPr/>
          </p:nvSpPr>
          <p:spPr bwMode="auto">
            <a:xfrm>
              <a:off x="3168871" y="5908159"/>
              <a:ext cx="19909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000" u="sng" dirty="0"/>
                <a:t>Grafik</a:t>
              </a:r>
              <a:r>
                <a:rPr lang="de-DE" altLang="de-DE" sz="1000" dirty="0"/>
                <a:t>: Industrie Magazin, ISE e.V..</a:t>
              </a:r>
              <a:endParaRPr lang="en-US" altLang="de-DE" sz="1000" dirty="0"/>
            </a:p>
          </p:txBody>
        </p:sp>
        <p:sp>
          <p:nvSpPr>
            <p:cNvPr id="17449" name="Rechteck 15">
              <a:extLst>
                <a:ext uri="{FF2B5EF4-FFF2-40B4-BE49-F238E27FC236}">
                  <a16:creationId xmlns:a16="http://schemas.microsoft.com/office/drawing/2014/main" id="{31681B19-1B1F-43F6-A946-45F9B0A96687}"/>
                </a:ext>
              </a:extLst>
            </p:cNvPr>
            <p:cNvSpPr>
              <a:spLocks noChangeArrowheads="1"/>
            </p:cNvSpPr>
            <p:nvPr/>
          </p:nvSpPr>
          <p:spPr bwMode="auto">
            <a:xfrm>
              <a:off x="7619109" y="2568533"/>
              <a:ext cx="112939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Wohnhäuser</a:t>
              </a:r>
            </a:p>
          </p:txBody>
        </p:sp>
        <p:sp>
          <p:nvSpPr>
            <p:cNvPr id="17450" name="Rechteck 15">
              <a:extLst>
                <a:ext uri="{FF2B5EF4-FFF2-40B4-BE49-F238E27FC236}">
                  <a16:creationId xmlns:a16="http://schemas.microsoft.com/office/drawing/2014/main" id="{3CBE586E-223D-445C-B6B9-E756DAF2D179}"/>
                </a:ext>
              </a:extLst>
            </p:cNvPr>
            <p:cNvSpPr>
              <a:spLocks noChangeArrowheads="1"/>
            </p:cNvSpPr>
            <p:nvPr/>
          </p:nvSpPr>
          <p:spPr bwMode="auto">
            <a:xfrm>
              <a:off x="5566058" y="2261975"/>
              <a:ext cx="6023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Büros </a:t>
              </a:r>
            </a:p>
          </p:txBody>
        </p:sp>
        <p:cxnSp>
          <p:nvCxnSpPr>
            <p:cNvPr id="3" name="Gerade Verbindung 2">
              <a:extLst>
                <a:ext uri="{FF2B5EF4-FFF2-40B4-BE49-F238E27FC236}">
                  <a16:creationId xmlns:a16="http://schemas.microsoft.com/office/drawing/2014/main" id="{EFAE07B7-76FA-49BF-904C-5571B7FF660C}"/>
                </a:ext>
              </a:extLst>
            </p:cNvPr>
            <p:cNvCxnSpPr/>
            <p:nvPr/>
          </p:nvCxnSpPr>
          <p:spPr bwMode="auto">
            <a:xfrm flipH="1">
              <a:off x="4960732" y="4425950"/>
              <a:ext cx="252413" cy="146050"/>
            </a:xfrm>
            <a:prstGeom prst="line">
              <a:avLst/>
            </a:prstGeom>
            <a:solidFill>
              <a:srgbClr val="FF0000"/>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52" name="Gerade Verbindung 5">
              <a:extLst>
                <a:ext uri="{FF2B5EF4-FFF2-40B4-BE49-F238E27FC236}">
                  <a16:creationId xmlns:a16="http://schemas.microsoft.com/office/drawing/2014/main" id="{A0D31772-9D07-4A15-B535-B644152B600C}"/>
                </a:ext>
              </a:extLst>
            </p:cNvPr>
            <p:cNvCxnSpPr>
              <a:cxnSpLocks noChangeShapeType="1"/>
            </p:cNvCxnSpPr>
            <p:nvPr/>
          </p:nvCxnSpPr>
          <p:spPr bwMode="auto">
            <a:xfrm>
              <a:off x="4602684" y="3070077"/>
              <a:ext cx="455717" cy="95070"/>
            </a:xfrm>
            <a:prstGeom prst="line">
              <a:avLst/>
            </a:prstGeom>
            <a:noFill/>
            <a:ln w="1905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53" name="Rechteck 7">
              <a:extLst>
                <a:ext uri="{FF2B5EF4-FFF2-40B4-BE49-F238E27FC236}">
                  <a16:creationId xmlns:a16="http://schemas.microsoft.com/office/drawing/2014/main" id="{C5E64E2D-1EF1-474A-9541-342FDBD43882}"/>
                </a:ext>
              </a:extLst>
            </p:cNvPr>
            <p:cNvSpPr>
              <a:spLocks noChangeArrowheads="1"/>
            </p:cNvSpPr>
            <p:nvPr/>
          </p:nvSpPr>
          <p:spPr bwMode="auto">
            <a:xfrm>
              <a:off x="4131264" y="1493523"/>
              <a:ext cx="1268520" cy="108453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54" name="Rechteck 15">
              <a:extLst>
                <a:ext uri="{FF2B5EF4-FFF2-40B4-BE49-F238E27FC236}">
                  <a16:creationId xmlns:a16="http://schemas.microsoft.com/office/drawing/2014/main" id="{6E3A6C04-F0E7-46DB-B595-1EFC318350A7}"/>
                </a:ext>
              </a:extLst>
            </p:cNvPr>
            <p:cNvSpPr>
              <a:spLocks noChangeArrowheads="1"/>
            </p:cNvSpPr>
            <p:nvPr/>
          </p:nvSpPr>
          <p:spPr bwMode="auto">
            <a:xfrm>
              <a:off x="3794762" y="1474672"/>
              <a:ext cx="1315556"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GuD-Kraftwerke</a:t>
              </a:r>
            </a:p>
          </p:txBody>
        </p:sp>
        <p:pic>
          <p:nvPicPr>
            <p:cNvPr id="17455" name="Grafik 4">
              <a:extLst>
                <a:ext uri="{FF2B5EF4-FFF2-40B4-BE49-F238E27FC236}">
                  <a16:creationId xmlns:a16="http://schemas.microsoft.com/office/drawing/2014/main" id="{A91B18D8-EAA7-420A-9C52-D4F051763B25}"/>
                </a:ext>
              </a:extLst>
            </p:cNvPr>
            <p:cNvPicPr>
              <a:picLocks noChangeAspect="1"/>
            </p:cNvPicPr>
            <p:nvPr/>
          </p:nvPicPr>
          <p:blipFill>
            <a:blip r:embed="rId11">
              <a:extLst>
                <a:ext uri="{28A0092B-C50C-407E-A947-70E740481C1C}">
                  <a14:useLocalDpi xmlns:a14="http://schemas.microsoft.com/office/drawing/2010/main" val="0"/>
                </a:ext>
              </a:extLst>
            </a:blip>
            <a:srcRect t="7156" r="11011" b="7790"/>
            <a:stretch>
              <a:fillRect/>
            </a:stretch>
          </p:blipFill>
          <p:spPr bwMode="auto">
            <a:xfrm>
              <a:off x="3896781" y="1706597"/>
              <a:ext cx="1418672" cy="90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705CECA9-AE34-2AEB-8EDD-913F27659BD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27601" b="33598"/>
            <a:stretch/>
          </p:blipFill>
          <p:spPr>
            <a:xfrm>
              <a:off x="8491248" y="4904671"/>
              <a:ext cx="1124117" cy="436167"/>
            </a:xfrm>
            <a:prstGeom prst="rect">
              <a:avLst/>
            </a:prstGeom>
          </p:spPr>
        </p:pic>
      </p:grpSp>
      <p:sp>
        <p:nvSpPr>
          <p:cNvPr id="7" name="Textfeld 6">
            <a:extLst>
              <a:ext uri="{FF2B5EF4-FFF2-40B4-BE49-F238E27FC236}">
                <a16:creationId xmlns:a16="http://schemas.microsoft.com/office/drawing/2014/main" id="{92B42E09-2FBC-72AB-35FA-9EB382CACAF0}"/>
              </a:ext>
            </a:extLst>
          </p:cNvPr>
          <p:cNvSpPr txBox="1"/>
          <p:nvPr/>
        </p:nvSpPr>
        <p:spPr>
          <a:xfrm>
            <a:off x="2903873" y="4064749"/>
            <a:ext cx="1388522" cy="1600438"/>
          </a:xfrm>
          <a:prstGeom prst="rect">
            <a:avLst/>
          </a:prstGeom>
          <a:solidFill>
            <a:schemeClr val="bg1"/>
          </a:solidFill>
        </p:spPr>
        <p:txBody>
          <a:bodyPr wrap="none" rtlCol="0">
            <a:spAutoFit/>
          </a:bodyPr>
          <a:lstStyle/>
          <a:p>
            <a:r>
              <a:rPr lang="de-DE" sz="1400" dirty="0">
                <a:solidFill>
                  <a:srgbClr val="FF0000"/>
                </a:solidFill>
              </a:rPr>
              <a:t>Erzeuger,</a:t>
            </a:r>
            <a:br>
              <a:rPr lang="de-DE" sz="1400" dirty="0">
                <a:solidFill>
                  <a:srgbClr val="FF0000"/>
                </a:solidFill>
              </a:rPr>
            </a:br>
            <a:r>
              <a:rPr lang="de-DE" sz="1400" dirty="0">
                <a:solidFill>
                  <a:srgbClr val="FF0000"/>
                </a:solidFill>
              </a:rPr>
              <a:t>Speicher und</a:t>
            </a:r>
            <a:br>
              <a:rPr lang="de-DE" sz="1400" dirty="0">
                <a:solidFill>
                  <a:srgbClr val="FF0000"/>
                </a:solidFill>
              </a:rPr>
            </a:br>
            <a:r>
              <a:rPr lang="de-DE" sz="1400" dirty="0">
                <a:solidFill>
                  <a:srgbClr val="FF0000"/>
                </a:solidFill>
              </a:rPr>
              <a:t>Verbraucher</a:t>
            </a:r>
          </a:p>
          <a:p>
            <a:r>
              <a:rPr lang="de-DE" sz="1400" dirty="0">
                <a:solidFill>
                  <a:srgbClr val="FF0000"/>
                </a:solidFill>
              </a:rPr>
              <a:t>sind </a:t>
            </a:r>
            <a:r>
              <a:rPr lang="de-DE" sz="1400" u="sng" dirty="0">
                <a:solidFill>
                  <a:srgbClr val="FF0000"/>
                </a:solidFill>
              </a:rPr>
              <a:t>zusätzlich</a:t>
            </a:r>
          </a:p>
          <a:p>
            <a:r>
              <a:rPr lang="de-DE" sz="1400" u="sng" dirty="0">
                <a:solidFill>
                  <a:srgbClr val="FF0000"/>
                </a:solidFill>
              </a:rPr>
              <a:t>datentechnisch</a:t>
            </a:r>
          </a:p>
          <a:p>
            <a:r>
              <a:rPr lang="de-DE" sz="1400" dirty="0">
                <a:solidFill>
                  <a:srgbClr val="FF0000"/>
                </a:solidFill>
              </a:rPr>
              <a:t>miteinander</a:t>
            </a:r>
          </a:p>
          <a:p>
            <a:r>
              <a:rPr lang="de-DE" sz="1400" dirty="0">
                <a:solidFill>
                  <a:srgbClr val="FF0000"/>
                </a:solidFill>
              </a:rPr>
              <a:t>vernetzt!</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Vom verbrauchergeführten zum erzeugergeführten Energiesystem mit dem EMS!</a:t>
            </a:r>
          </a:p>
        </p:txBody>
      </p:sp>
      <p:grpSp>
        <p:nvGrpSpPr>
          <p:cNvPr id="53" name="Gruppieren 52">
            <a:extLst>
              <a:ext uri="{FF2B5EF4-FFF2-40B4-BE49-F238E27FC236}">
                <a16:creationId xmlns:a16="http://schemas.microsoft.com/office/drawing/2014/main" id="{28E8E0B2-EF04-484F-9972-FE94B4D1853E}"/>
              </a:ext>
            </a:extLst>
          </p:cNvPr>
          <p:cNvGrpSpPr>
            <a:grpSpLocks/>
          </p:cNvGrpSpPr>
          <p:nvPr/>
        </p:nvGrpSpPr>
        <p:grpSpPr bwMode="auto">
          <a:xfrm>
            <a:off x="6282349" y="1582675"/>
            <a:ext cx="2770957" cy="1173163"/>
            <a:chOff x="6429078" y="1593717"/>
            <a:chExt cx="2770944" cy="1172611"/>
          </a:xfrm>
        </p:grpSpPr>
        <p:sp>
          <p:nvSpPr>
            <p:cNvPr id="17422" name="Rechteck 15">
              <a:extLst>
                <a:ext uri="{FF2B5EF4-FFF2-40B4-BE49-F238E27FC236}">
                  <a16:creationId xmlns:a16="http://schemas.microsoft.com/office/drawing/2014/main" id="{5A489F6D-0E1E-49AA-A512-B1861B93BC8A}"/>
                </a:ext>
              </a:extLst>
            </p:cNvPr>
            <p:cNvSpPr>
              <a:spLocks noChangeArrowheads="1"/>
            </p:cNvSpPr>
            <p:nvPr/>
          </p:nvSpPr>
          <p:spPr bwMode="auto">
            <a:xfrm>
              <a:off x="6980611" y="1650502"/>
              <a:ext cx="2219411" cy="4306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Energie-Management-System (KI)</a:t>
              </a:r>
            </a:p>
          </p:txBody>
        </p:sp>
        <p:cxnSp>
          <p:nvCxnSpPr>
            <p:cNvPr id="17423" name="Gerade Verbindung 16411">
              <a:extLst>
                <a:ext uri="{FF2B5EF4-FFF2-40B4-BE49-F238E27FC236}">
                  <a16:creationId xmlns:a16="http://schemas.microsoft.com/office/drawing/2014/main" id="{8B2B7CF5-5BFF-45EC-94AC-204C55C338FC}"/>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24" name="Gruppieren 16409">
              <a:extLst>
                <a:ext uri="{FF2B5EF4-FFF2-40B4-BE49-F238E27FC236}">
                  <a16:creationId xmlns:a16="http://schemas.microsoft.com/office/drawing/2014/main" id="{820B1AF2-8BC1-4CA3-9665-0273FA4FFD2A}"/>
                </a:ext>
              </a:extLst>
            </p:cNvPr>
            <p:cNvGrpSpPr>
              <a:grpSpLocks/>
            </p:cNvGrpSpPr>
            <p:nvPr/>
          </p:nvGrpSpPr>
          <p:grpSpPr bwMode="auto">
            <a:xfrm>
              <a:off x="6429078" y="1593717"/>
              <a:ext cx="531811" cy="531563"/>
              <a:chOff x="7210128" y="1736592"/>
              <a:chExt cx="531811" cy="531563"/>
            </a:xfrm>
          </p:grpSpPr>
          <p:sp>
            <p:nvSpPr>
              <p:cNvPr id="57" name="Abgerundetes Rechteck 56">
                <a:extLst>
                  <a:ext uri="{FF2B5EF4-FFF2-40B4-BE49-F238E27FC236}">
                    <a16:creationId xmlns:a16="http://schemas.microsoft.com/office/drawing/2014/main" id="{5CDFDA8A-256D-42DF-AFFF-9505ADA7C6D5}"/>
                  </a:ext>
                </a:extLst>
              </p:cNvPr>
              <p:cNvSpPr/>
              <p:nvPr/>
            </p:nvSpPr>
            <p:spPr bwMode="auto">
              <a:xfrm>
                <a:off x="7210128" y="1736592"/>
                <a:ext cx="531811" cy="531563"/>
              </a:xfrm>
              <a:prstGeom prst="roundRect">
                <a:avLst/>
              </a:prstGeom>
              <a:solidFill>
                <a:schemeClr val="accent2">
                  <a:lumMod val="75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26" name="Grafik 16407">
                <a:extLst>
                  <a:ext uri="{FF2B5EF4-FFF2-40B4-BE49-F238E27FC236}">
                    <a16:creationId xmlns:a16="http://schemas.microsoft.com/office/drawing/2014/main" id="{FF05AC88-5B1B-40DB-ACF4-C25D0025B92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4" y="1807373"/>
                <a:ext cx="405241" cy="39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1000" fill="hold"/>
                                        <p:tgtEl>
                                          <p:spTgt spid="53"/>
                                        </p:tgtEl>
                                        <p:attrNameLst>
                                          <p:attrName>ppt_x</p:attrName>
                                        </p:attrNameLst>
                                      </p:cBhvr>
                                      <p:tavLst>
                                        <p:tav tm="0">
                                          <p:val>
                                            <p:strVal val="1+#ppt_w/2"/>
                                          </p:val>
                                        </p:tav>
                                        <p:tav tm="100000">
                                          <p:val>
                                            <p:strVal val="#ppt_x"/>
                                          </p:val>
                                        </p:tav>
                                      </p:tavLst>
                                    </p:anim>
                                    <p:anim calcmode="lin" valueType="num">
                                      <p:cBhvr additive="base">
                                        <p:cTn id="20" dur="1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7720</Words>
  <Application>Microsoft Office PowerPoint</Application>
  <PresentationFormat>A4-Papier (210 x 297 mm)</PresentationFormat>
  <Paragraphs>1063</Paragraphs>
  <Slides>62</Slides>
  <Notes>62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62</vt:i4>
      </vt:variant>
    </vt:vector>
  </HeadingPairs>
  <TitlesOfParts>
    <vt:vector size="70" baseType="lpstr">
      <vt:lpstr>Microsoft YaHei</vt:lpstr>
      <vt:lpstr>Arial</vt:lpstr>
      <vt:lpstr>Arial Rounded MT Bold</vt:lpstr>
      <vt:lpstr>Calibri</vt:lpstr>
      <vt:lpstr>Courier New</vt:lpstr>
      <vt:lpstr>Symbol</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3312</cp:revision>
  <cp:lastPrinted>2024-04-10T06:27:21Z</cp:lastPrinted>
  <dcterms:created xsi:type="dcterms:W3CDTF">2003-01-24T08:17:53Z</dcterms:created>
  <dcterms:modified xsi:type="dcterms:W3CDTF">2024-04-10T08:36:09Z</dcterms:modified>
</cp:coreProperties>
</file>