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2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78" r:id="rId2"/>
    <p:sldId id="879" r:id="rId3"/>
    <p:sldId id="958" r:id="rId4"/>
    <p:sldId id="961" r:id="rId5"/>
    <p:sldId id="960" r:id="rId6"/>
    <p:sldId id="755" r:id="rId7"/>
  </p:sldIdLst>
  <p:sldSz cx="9906000" cy="6858000" type="A4"/>
  <p:notesSz cx="6865938" cy="9998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000"/>
    <a:srgbClr val="3333FF"/>
    <a:srgbClr val="FF9900"/>
    <a:srgbClr val="006600"/>
    <a:srgbClr val="BFBFBF"/>
    <a:srgbClr val="FFFFFF"/>
    <a:srgbClr val="000000"/>
    <a:srgbClr val="CC66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288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6" y="72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6275" y="9721850"/>
            <a:ext cx="2973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9300"/>
            <a:ext cx="54133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0875" y="9529763"/>
            <a:ext cx="3024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4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0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8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DA6178D-F126-498F-9C68-551BDEF21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| Übersicht</a:t>
            </a:r>
            <a:r>
              <a:rPr lang="de-DE" altLang="de-DE" sz="1200" b="1" dirty="0">
                <a:solidFill>
                  <a:srgbClr val="FF9933"/>
                </a:solidFill>
              </a:rPr>
              <a:t> | FV06			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1B01DE-71D9-AAEA-8D56-FECA807B81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7" y="1144"/>
            <a:ext cx="796923" cy="7973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>
            <a:extLst>
              <a:ext uri="{FF2B5EF4-FFF2-40B4-BE49-F238E27FC236}">
                <a16:creationId xmlns:a16="http://schemas.microsoft.com/office/drawing/2014/main" id="{037FFEE7-6551-4F42-B30F-5272EFEE5C15}"/>
              </a:ext>
            </a:extLst>
          </p:cNvPr>
          <p:cNvSpPr/>
          <p:nvPr/>
        </p:nvSpPr>
        <p:spPr bwMode="auto">
          <a:xfrm>
            <a:off x="0" y="1343025"/>
            <a:ext cx="9906000" cy="5034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5161"/>
            <a:ext cx="9920288" cy="47284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765" y="31146"/>
            <a:ext cx="8318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Klimaschutz</a:t>
            </a:r>
            <a:r>
              <a:rPr lang="en-US" altLang="de-DE" sz="2800" b="1" dirty="0">
                <a:solidFill>
                  <a:schemeClr val="bg1"/>
                </a:solidFill>
              </a:rPr>
              <a:t> - </a:t>
            </a:r>
            <a:r>
              <a:rPr lang="en-US" altLang="de-DE" sz="2800" b="1" dirty="0" err="1">
                <a:solidFill>
                  <a:schemeClr val="bg1"/>
                </a:solidFill>
              </a:rPr>
              <a:t>Energiewende</a:t>
            </a:r>
            <a:r>
              <a:rPr lang="en-US" altLang="de-DE" sz="2800" b="1" dirty="0">
                <a:solidFill>
                  <a:schemeClr val="bg1"/>
                </a:solidFill>
              </a:rPr>
              <a:t> 2.0 </a:t>
            </a:r>
            <a:r>
              <a:rPr lang="en-US" altLang="de-DE" sz="2800" b="1" dirty="0" err="1">
                <a:solidFill>
                  <a:schemeClr val="bg1"/>
                </a:solidFill>
              </a:rPr>
              <a:t>für</a:t>
            </a:r>
            <a:r>
              <a:rPr lang="en-US" altLang="de-DE" sz="2800" b="1" dirty="0">
                <a:solidFill>
                  <a:schemeClr val="bg1"/>
                </a:solidFill>
              </a:rPr>
              <a:t> D und RLP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Übersicht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38" name="Rectangle 75">
            <a:extLst>
              <a:ext uri="{FF2B5EF4-FFF2-40B4-BE49-F238E27FC236}">
                <a16:creationId xmlns:a16="http://schemas.microsoft.com/office/drawing/2014/main" id="{461A909F-36A1-4F51-8627-A7A64F07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335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Übersicht | FV06				                                           ISE e.V.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CD2F5ED4-D30C-4AA1-90BC-52EABBA8AE81}"/>
              </a:ext>
            </a:extLst>
          </p:cNvPr>
          <p:cNvGrpSpPr/>
          <p:nvPr/>
        </p:nvGrpSpPr>
        <p:grpSpPr>
          <a:xfrm>
            <a:off x="2517771" y="1837572"/>
            <a:ext cx="4884746" cy="3828428"/>
            <a:chOff x="2082981" y="1846281"/>
            <a:chExt cx="4884746" cy="382842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CA979FB-01CB-4146-B830-FCB8E1B24850}"/>
                </a:ext>
              </a:extLst>
            </p:cNvPr>
            <p:cNvSpPr/>
            <p:nvPr/>
          </p:nvSpPr>
          <p:spPr bwMode="auto">
            <a:xfrm>
              <a:off x="3753394" y="3230880"/>
              <a:ext cx="790983" cy="1430111"/>
            </a:xfrm>
            <a:custGeom>
              <a:avLst/>
              <a:gdLst>
                <a:gd name="connsiteX0" fmla="*/ 0 w 757646"/>
                <a:gd name="connsiteY0" fmla="*/ 0 h 1001486"/>
                <a:gd name="connsiteX1" fmla="*/ 757646 w 757646"/>
                <a:gd name="connsiteY1" fmla="*/ 0 h 1001486"/>
                <a:gd name="connsiteX2" fmla="*/ 757646 w 757646"/>
                <a:gd name="connsiteY2" fmla="*/ 1001486 h 1001486"/>
                <a:gd name="connsiteX3" fmla="*/ 0 w 757646"/>
                <a:gd name="connsiteY3" fmla="*/ 1001486 h 1001486"/>
                <a:gd name="connsiteX4" fmla="*/ 0 w 757646"/>
                <a:gd name="connsiteY4" fmla="*/ 0 h 1001486"/>
                <a:gd name="connsiteX0" fmla="*/ 0 w 790983"/>
                <a:gd name="connsiteY0" fmla="*/ 0 h 1430111"/>
                <a:gd name="connsiteX1" fmla="*/ 757646 w 790983"/>
                <a:gd name="connsiteY1" fmla="*/ 0 h 1430111"/>
                <a:gd name="connsiteX2" fmla="*/ 790983 w 790983"/>
                <a:gd name="connsiteY2" fmla="*/ 1430111 h 1430111"/>
                <a:gd name="connsiteX3" fmla="*/ 0 w 790983"/>
                <a:gd name="connsiteY3" fmla="*/ 1001486 h 1430111"/>
                <a:gd name="connsiteX4" fmla="*/ 0 w 790983"/>
                <a:gd name="connsiteY4" fmla="*/ 0 h 1430111"/>
                <a:gd name="connsiteX0" fmla="*/ 0 w 790983"/>
                <a:gd name="connsiteY0" fmla="*/ 0 h 1430111"/>
                <a:gd name="connsiteX1" fmla="*/ 786221 w 790983"/>
                <a:gd name="connsiteY1" fmla="*/ 364332 h 1430111"/>
                <a:gd name="connsiteX2" fmla="*/ 790983 w 790983"/>
                <a:gd name="connsiteY2" fmla="*/ 1430111 h 1430111"/>
                <a:gd name="connsiteX3" fmla="*/ 0 w 790983"/>
                <a:gd name="connsiteY3" fmla="*/ 1001486 h 1430111"/>
                <a:gd name="connsiteX4" fmla="*/ 0 w 790983"/>
                <a:gd name="connsiteY4" fmla="*/ 0 h 143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983" h="1430111">
                  <a:moveTo>
                    <a:pt x="0" y="0"/>
                  </a:moveTo>
                  <a:lnTo>
                    <a:pt x="786221" y="364332"/>
                  </a:lnTo>
                  <a:cubicBezTo>
                    <a:pt x="787808" y="719592"/>
                    <a:pt x="789396" y="1074851"/>
                    <a:pt x="790983" y="1430111"/>
                  </a:cubicBezTo>
                  <a:lnTo>
                    <a:pt x="0" y="10014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4">
              <a:extLst>
                <a:ext uri="{FF2B5EF4-FFF2-40B4-BE49-F238E27FC236}">
                  <a16:creationId xmlns:a16="http://schemas.microsoft.com/office/drawing/2014/main" id="{97CAF37B-D5FD-4BBC-BD41-8D357310663C}"/>
                </a:ext>
              </a:extLst>
            </p:cNvPr>
            <p:cNvSpPr/>
            <p:nvPr/>
          </p:nvSpPr>
          <p:spPr bwMode="auto">
            <a:xfrm flipH="1">
              <a:off x="4537715" y="3230880"/>
              <a:ext cx="790983" cy="1430111"/>
            </a:xfrm>
            <a:custGeom>
              <a:avLst/>
              <a:gdLst>
                <a:gd name="connsiteX0" fmla="*/ 0 w 757646"/>
                <a:gd name="connsiteY0" fmla="*/ 0 h 1001486"/>
                <a:gd name="connsiteX1" fmla="*/ 757646 w 757646"/>
                <a:gd name="connsiteY1" fmla="*/ 0 h 1001486"/>
                <a:gd name="connsiteX2" fmla="*/ 757646 w 757646"/>
                <a:gd name="connsiteY2" fmla="*/ 1001486 h 1001486"/>
                <a:gd name="connsiteX3" fmla="*/ 0 w 757646"/>
                <a:gd name="connsiteY3" fmla="*/ 1001486 h 1001486"/>
                <a:gd name="connsiteX4" fmla="*/ 0 w 757646"/>
                <a:gd name="connsiteY4" fmla="*/ 0 h 1001486"/>
                <a:gd name="connsiteX0" fmla="*/ 0 w 790983"/>
                <a:gd name="connsiteY0" fmla="*/ 0 h 1430111"/>
                <a:gd name="connsiteX1" fmla="*/ 757646 w 790983"/>
                <a:gd name="connsiteY1" fmla="*/ 0 h 1430111"/>
                <a:gd name="connsiteX2" fmla="*/ 790983 w 790983"/>
                <a:gd name="connsiteY2" fmla="*/ 1430111 h 1430111"/>
                <a:gd name="connsiteX3" fmla="*/ 0 w 790983"/>
                <a:gd name="connsiteY3" fmla="*/ 1001486 h 1430111"/>
                <a:gd name="connsiteX4" fmla="*/ 0 w 790983"/>
                <a:gd name="connsiteY4" fmla="*/ 0 h 1430111"/>
                <a:gd name="connsiteX0" fmla="*/ 0 w 790983"/>
                <a:gd name="connsiteY0" fmla="*/ 0 h 1430111"/>
                <a:gd name="connsiteX1" fmla="*/ 786221 w 790983"/>
                <a:gd name="connsiteY1" fmla="*/ 364332 h 1430111"/>
                <a:gd name="connsiteX2" fmla="*/ 790983 w 790983"/>
                <a:gd name="connsiteY2" fmla="*/ 1430111 h 1430111"/>
                <a:gd name="connsiteX3" fmla="*/ 0 w 790983"/>
                <a:gd name="connsiteY3" fmla="*/ 1001486 h 1430111"/>
                <a:gd name="connsiteX4" fmla="*/ 0 w 790983"/>
                <a:gd name="connsiteY4" fmla="*/ 0 h 143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983" h="1430111">
                  <a:moveTo>
                    <a:pt x="0" y="0"/>
                  </a:moveTo>
                  <a:lnTo>
                    <a:pt x="786221" y="364332"/>
                  </a:lnTo>
                  <a:cubicBezTo>
                    <a:pt x="787808" y="719592"/>
                    <a:pt x="789396" y="1074851"/>
                    <a:pt x="790983" y="1430111"/>
                  </a:cubicBezTo>
                  <a:lnTo>
                    <a:pt x="0" y="10014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AB2FF32-8D47-460F-88C3-1CC8DC1A7832}"/>
                </a:ext>
              </a:extLst>
            </p:cNvPr>
            <p:cNvSpPr/>
            <p:nvPr/>
          </p:nvSpPr>
          <p:spPr bwMode="auto">
            <a:xfrm>
              <a:off x="3753394" y="2811780"/>
              <a:ext cx="1578225" cy="788670"/>
            </a:xfrm>
            <a:custGeom>
              <a:avLst/>
              <a:gdLst>
                <a:gd name="connsiteX0" fmla="*/ 0 w 1092450"/>
                <a:gd name="connsiteY0" fmla="*/ 0 h 729139"/>
                <a:gd name="connsiteX1" fmla="*/ 1092450 w 1092450"/>
                <a:gd name="connsiteY1" fmla="*/ 0 h 729139"/>
                <a:gd name="connsiteX2" fmla="*/ 1092450 w 1092450"/>
                <a:gd name="connsiteY2" fmla="*/ 729139 h 729139"/>
                <a:gd name="connsiteX3" fmla="*/ 0 w 1092450"/>
                <a:gd name="connsiteY3" fmla="*/ 729139 h 729139"/>
                <a:gd name="connsiteX4" fmla="*/ 0 w 1092450"/>
                <a:gd name="connsiteY4" fmla="*/ 0 h 729139"/>
                <a:gd name="connsiteX0" fmla="*/ 0 w 1092450"/>
                <a:gd name="connsiteY0" fmla="*/ 419100 h 1148239"/>
                <a:gd name="connsiteX1" fmla="*/ 790031 w 1092450"/>
                <a:gd name="connsiteY1" fmla="*/ 0 h 1148239"/>
                <a:gd name="connsiteX2" fmla="*/ 1092450 w 1092450"/>
                <a:gd name="connsiteY2" fmla="*/ 1148239 h 1148239"/>
                <a:gd name="connsiteX3" fmla="*/ 0 w 1092450"/>
                <a:gd name="connsiteY3" fmla="*/ 1148239 h 1148239"/>
                <a:gd name="connsiteX4" fmla="*/ 0 w 1092450"/>
                <a:gd name="connsiteY4" fmla="*/ 419100 h 1148239"/>
                <a:gd name="connsiteX0" fmla="*/ 0 w 1578225"/>
                <a:gd name="connsiteY0" fmla="*/ 419100 h 1148239"/>
                <a:gd name="connsiteX1" fmla="*/ 790031 w 1578225"/>
                <a:gd name="connsiteY1" fmla="*/ 0 h 1148239"/>
                <a:gd name="connsiteX2" fmla="*/ 1578225 w 1578225"/>
                <a:gd name="connsiteY2" fmla="*/ 424339 h 1148239"/>
                <a:gd name="connsiteX3" fmla="*/ 0 w 1578225"/>
                <a:gd name="connsiteY3" fmla="*/ 1148239 h 1148239"/>
                <a:gd name="connsiteX4" fmla="*/ 0 w 1578225"/>
                <a:gd name="connsiteY4" fmla="*/ 419100 h 1148239"/>
                <a:gd name="connsiteX0" fmla="*/ 0 w 1578225"/>
                <a:gd name="connsiteY0" fmla="*/ 419100 h 788670"/>
                <a:gd name="connsiteX1" fmla="*/ 790031 w 1578225"/>
                <a:gd name="connsiteY1" fmla="*/ 0 h 788670"/>
                <a:gd name="connsiteX2" fmla="*/ 1578225 w 1578225"/>
                <a:gd name="connsiteY2" fmla="*/ 424339 h 788670"/>
                <a:gd name="connsiteX3" fmla="*/ 781050 w 1578225"/>
                <a:gd name="connsiteY3" fmla="*/ 788670 h 788670"/>
                <a:gd name="connsiteX4" fmla="*/ 0 w 1578225"/>
                <a:gd name="connsiteY4" fmla="*/ 419100 h 78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225" h="788670">
                  <a:moveTo>
                    <a:pt x="0" y="419100"/>
                  </a:moveTo>
                  <a:lnTo>
                    <a:pt x="790031" y="0"/>
                  </a:lnTo>
                  <a:lnTo>
                    <a:pt x="1578225" y="424339"/>
                  </a:lnTo>
                  <a:lnTo>
                    <a:pt x="781050" y="788670"/>
                  </a:lnTo>
                  <a:lnTo>
                    <a:pt x="0" y="41910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A1FCCC1-6767-4C99-AC19-9A580E834335}"/>
                </a:ext>
              </a:extLst>
            </p:cNvPr>
            <p:cNvSpPr/>
            <p:nvPr/>
          </p:nvSpPr>
          <p:spPr bwMode="auto">
            <a:xfrm>
              <a:off x="4363543" y="1846281"/>
              <a:ext cx="348343" cy="348343"/>
            </a:xfrm>
            <a:prstGeom prst="ellipse">
              <a:avLst/>
            </a:pr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3762AAF-AEEA-42A6-A907-6C1941A1F907}"/>
                </a:ext>
              </a:extLst>
            </p:cNvPr>
            <p:cNvSpPr/>
            <p:nvPr/>
          </p:nvSpPr>
          <p:spPr bwMode="auto">
            <a:xfrm>
              <a:off x="4363543" y="5326366"/>
              <a:ext cx="348343" cy="348343"/>
            </a:xfrm>
            <a:prstGeom prst="ellipse">
              <a:avLst/>
            </a:prstGeom>
            <a:noFill/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55D15CB8-3818-464D-9741-336B97E7043C}"/>
                </a:ext>
              </a:extLst>
            </p:cNvPr>
            <p:cNvGrpSpPr/>
            <p:nvPr/>
          </p:nvGrpSpPr>
          <p:grpSpPr>
            <a:xfrm>
              <a:off x="5416731" y="2412701"/>
              <a:ext cx="1550996" cy="2595024"/>
              <a:chOff x="5416731" y="2412701"/>
              <a:chExt cx="1550996" cy="2595024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8ABE99B-A5D2-429E-BBE1-3FDBDFB1D29E}"/>
                  </a:ext>
                </a:extLst>
              </p:cNvPr>
              <p:cNvSpPr/>
              <p:nvPr/>
            </p:nvSpPr>
            <p:spPr bwMode="auto">
              <a:xfrm>
                <a:off x="6527511" y="2412701"/>
                <a:ext cx="435427" cy="435427"/>
              </a:xfrm>
              <a:prstGeom prst="rect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Gleichschenkliges Dreieck 18">
                <a:extLst>
                  <a:ext uri="{FF2B5EF4-FFF2-40B4-BE49-F238E27FC236}">
                    <a16:creationId xmlns:a16="http://schemas.microsoft.com/office/drawing/2014/main" id="{6AB1F2F1-238E-4E6F-91FD-B755D4BA9264}"/>
                  </a:ext>
                </a:extLst>
              </p:cNvPr>
              <p:cNvSpPr/>
              <p:nvPr/>
            </p:nvSpPr>
            <p:spPr bwMode="auto">
              <a:xfrm>
                <a:off x="6513140" y="3514271"/>
                <a:ext cx="454587" cy="391885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CC329BFB-C994-42EF-BC50-53EDA18CE954}"/>
                  </a:ext>
                </a:extLst>
              </p:cNvPr>
              <p:cNvSpPr/>
              <p:nvPr/>
            </p:nvSpPr>
            <p:spPr bwMode="auto">
              <a:xfrm>
                <a:off x="6522721" y="4572298"/>
                <a:ext cx="435427" cy="435427"/>
              </a:xfrm>
              <a:prstGeom prst="rect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C130565F-DA13-4ADD-B40F-E3C1FB66921B}"/>
                  </a:ext>
                </a:extLst>
              </p:cNvPr>
              <p:cNvCxnSpPr>
                <a:endCxn id="19" idx="1"/>
              </p:cNvCxnSpPr>
              <p:nvPr/>
            </p:nvCxnSpPr>
            <p:spPr bwMode="auto">
              <a:xfrm>
                <a:off x="5416731" y="3679742"/>
                <a:ext cx="1210056" cy="3047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69A7C10A-7701-4313-A5CF-BA143A5C5C8D}"/>
                  </a:ext>
                </a:extLst>
              </p:cNvPr>
              <p:cNvCxnSpPr/>
              <p:nvPr/>
            </p:nvCxnSpPr>
            <p:spPr bwMode="auto">
              <a:xfrm flipV="1">
                <a:off x="5956663" y="2533650"/>
                <a:ext cx="0" cy="2371726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DE8DD248-65DE-4061-B825-C4D4BAFF8917}"/>
                  </a:ext>
                </a:extLst>
              </p:cNvPr>
              <p:cNvCxnSpPr/>
              <p:nvPr/>
            </p:nvCxnSpPr>
            <p:spPr bwMode="auto">
              <a:xfrm>
                <a:off x="5956663" y="2624916"/>
                <a:ext cx="53993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66079930-4AFC-4B43-81CE-3DE6F922D99B}"/>
                  </a:ext>
                </a:extLst>
              </p:cNvPr>
              <p:cNvCxnSpPr/>
              <p:nvPr/>
            </p:nvCxnSpPr>
            <p:spPr bwMode="auto">
              <a:xfrm>
                <a:off x="5956663" y="4784642"/>
                <a:ext cx="53993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93A98D6A-ED63-441B-A36B-650631EA8277}"/>
                  </a:ext>
                </a:extLst>
              </p:cNvPr>
              <p:cNvSpPr/>
              <p:nvPr/>
            </p:nvSpPr>
            <p:spPr bwMode="auto">
              <a:xfrm>
                <a:off x="5908765" y="257701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1081F5CA-291D-4CB9-8901-866085EA2CDA}"/>
                  </a:ext>
                </a:extLst>
              </p:cNvPr>
              <p:cNvSpPr/>
              <p:nvPr/>
            </p:nvSpPr>
            <p:spPr bwMode="auto">
              <a:xfrm>
                <a:off x="5908765" y="363660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53A6AC40-4EC2-4E23-96C1-57C9D1D47CE9}"/>
                  </a:ext>
                </a:extLst>
              </p:cNvPr>
              <p:cNvSpPr/>
              <p:nvPr/>
            </p:nvSpPr>
            <p:spPr bwMode="auto">
              <a:xfrm>
                <a:off x="5908765" y="474545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B5043528-CA55-4AB6-BFCC-8A7EB8BA2487}"/>
                </a:ext>
              </a:extLst>
            </p:cNvPr>
            <p:cNvCxnSpPr>
              <a:stCxn id="6" idx="1"/>
              <a:endCxn id="10" idx="4"/>
            </p:cNvCxnSpPr>
            <p:nvPr/>
          </p:nvCxnSpPr>
          <p:spPr bwMode="auto">
            <a:xfrm flipH="1" flipV="1">
              <a:off x="4537715" y="2194624"/>
              <a:ext cx="5710" cy="61715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A2750C21-4986-4288-8452-91A391985B46}"/>
                </a:ext>
              </a:extLst>
            </p:cNvPr>
            <p:cNvCxnSpPr/>
            <p:nvPr/>
          </p:nvCxnSpPr>
          <p:spPr bwMode="auto">
            <a:xfrm flipH="1" flipV="1">
              <a:off x="4537715" y="4695444"/>
              <a:ext cx="5710" cy="617156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7B696962-81E0-4FDF-A7C5-AED6A7150542}"/>
                </a:ext>
              </a:extLst>
            </p:cNvPr>
            <p:cNvGrpSpPr/>
            <p:nvPr/>
          </p:nvGrpSpPr>
          <p:grpSpPr>
            <a:xfrm flipH="1">
              <a:off x="2082981" y="2412701"/>
              <a:ext cx="1550996" cy="2595024"/>
              <a:chOff x="5416731" y="2412701"/>
              <a:chExt cx="1550996" cy="2595024"/>
            </a:xfrm>
          </p:grpSpPr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A37C73C5-DD87-4BC2-B25E-A9C7D9A04293}"/>
                  </a:ext>
                </a:extLst>
              </p:cNvPr>
              <p:cNvSpPr/>
              <p:nvPr/>
            </p:nvSpPr>
            <p:spPr bwMode="auto">
              <a:xfrm>
                <a:off x="6527511" y="2412701"/>
                <a:ext cx="435427" cy="435427"/>
              </a:xfrm>
              <a:prstGeom prst="rect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Gleichschenkliges Dreieck 64">
                <a:extLst>
                  <a:ext uri="{FF2B5EF4-FFF2-40B4-BE49-F238E27FC236}">
                    <a16:creationId xmlns:a16="http://schemas.microsoft.com/office/drawing/2014/main" id="{76D8F004-DEE8-440B-A300-75348CC9295A}"/>
                  </a:ext>
                </a:extLst>
              </p:cNvPr>
              <p:cNvSpPr/>
              <p:nvPr/>
            </p:nvSpPr>
            <p:spPr bwMode="auto">
              <a:xfrm>
                <a:off x="6513140" y="3514271"/>
                <a:ext cx="454587" cy="391885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F4FC9360-2289-4D0C-8EBF-43AFA008D526}"/>
                  </a:ext>
                </a:extLst>
              </p:cNvPr>
              <p:cNvSpPr/>
              <p:nvPr/>
            </p:nvSpPr>
            <p:spPr bwMode="auto">
              <a:xfrm>
                <a:off x="6522721" y="4572298"/>
                <a:ext cx="435427" cy="435427"/>
              </a:xfrm>
              <a:prstGeom prst="rect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1A964438-D00E-4DD3-BAC0-95EAD8DD8C31}"/>
                  </a:ext>
                </a:extLst>
              </p:cNvPr>
              <p:cNvCxnSpPr>
                <a:endCxn id="65" idx="1"/>
              </p:cNvCxnSpPr>
              <p:nvPr/>
            </p:nvCxnSpPr>
            <p:spPr bwMode="auto">
              <a:xfrm>
                <a:off x="5416731" y="3679742"/>
                <a:ext cx="1210056" cy="30472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7DEDADB4-9BC8-4E36-8E97-07EFAF702C78}"/>
                  </a:ext>
                </a:extLst>
              </p:cNvPr>
              <p:cNvCxnSpPr/>
              <p:nvPr/>
            </p:nvCxnSpPr>
            <p:spPr bwMode="auto">
              <a:xfrm flipV="1">
                <a:off x="5956663" y="2533650"/>
                <a:ext cx="0" cy="2371726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AEFF68FE-5803-4CED-9A5C-4551719E2A36}"/>
                  </a:ext>
                </a:extLst>
              </p:cNvPr>
              <p:cNvCxnSpPr/>
              <p:nvPr/>
            </p:nvCxnSpPr>
            <p:spPr bwMode="auto">
              <a:xfrm>
                <a:off x="5956663" y="2624916"/>
                <a:ext cx="53993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2341566D-E988-47BF-8851-7BC3F4FD1754}"/>
                  </a:ext>
                </a:extLst>
              </p:cNvPr>
              <p:cNvCxnSpPr/>
              <p:nvPr/>
            </p:nvCxnSpPr>
            <p:spPr bwMode="auto">
              <a:xfrm>
                <a:off x="5956663" y="4784642"/>
                <a:ext cx="539932" cy="0"/>
              </a:xfrm>
              <a:prstGeom prst="lin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837F7C09-2AEE-4EE8-BF92-D238EC5C7796}"/>
                  </a:ext>
                </a:extLst>
              </p:cNvPr>
              <p:cNvSpPr/>
              <p:nvPr/>
            </p:nvSpPr>
            <p:spPr bwMode="auto">
              <a:xfrm>
                <a:off x="5908765" y="257701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B0AC6B19-7207-4DB6-B2DC-8F3C151BCDD8}"/>
                  </a:ext>
                </a:extLst>
              </p:cNvPr>
              <p:cNvSpPr/>
              <p:nvPr/>
            </p:nvSpPr>
            <p:spPr bwMode="auto">
              <a:xfrm>
                <a:off x="5908765" y="363660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1603E322-0BF4-4B13-B091-E10E198F47EA}"/>
                  </a:ext>
                </a:extLst>
              </p:cNvPr>
              <p:cNvSpPr/>
              <p:nvPr/>
            </p:nvSpPr>
            <p:spPr bwMode="auto">
              <a:xfrm>
                <a:off x="5908765" y="4745458"/>
                <a:ext cx="95793" cy="95793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E5A912DD-66F1-44B0-8A5D-B4371141FDF0}"/>
              </a:ext>
            </a:extLst>
          </p:cNvPr>
          <p:cNvSpPr txBox="1"/>
          <p:nvPr/>
        </p:nvSpPr>
        <p:spPr>
          <a:xfrm>
            <a:off x="7606164" y="5896589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Stand FV06 vom 29.05.2023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C00874-6528-3D9A-0390-B2D6E74AC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" y="-17906"/>
            <a:ext cx="1368104" cy="136886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0"/>
            <a:ext cx="59583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Klimaschutz – Energiewende 2.0, Übersicht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Agenda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4ABBB438-964A-4419-9141-00BB18DE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33122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Einführung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1F7CA47-83FA-42F7-B9F5-CED17094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181762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Herausforderungen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04BBC8C-911A-4E5E-BE55-373AE958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748000"/>
            <a:ext cx="8697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Struktur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1575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Einführung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56D2D59-C100-4C1C-855E-AB0D218D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" y="753130"/>
            <a:ext cx="89853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563BFB"/>
                </a:solidFill>
              </a:rPr>
              <a:t>Das ISE e.V-Konzept-Team hat sich bei der Meta-Studie „Klimaschutz – Energiewende 2.0“ schwerpunktmäßig mit Energie-Erzeugung und –Verbrauch beschäftigt, weil hier der dringendste Handlungsbedarf besteht. Darüber hinaus behandeln wir in eigenen Kapiteln die stoffliche Transformation in der Grundstoff-Industrie sowie die klimaneutrale Landwirtschaft, Wald- und Holzwirtschaft sowie die Ernährungswirtschaft.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5F2EA2F-954E-44E5-B3CA-0BAE39EC9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69" y="5806509"/>
            <a:ext cx="8697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de-DE" altLang="de-DE" sz="1600" u="sng" dirty="0">
                <a:solidFill>
                  <a:srgbClr val="563BFB"/>
                </a:solidFill>
              </a:rPr>
              <a:t>Hinweis</a:t>
            </a:r>
            <a:r>
              <a:rPr lang="de-DE" altLang="de-DE" sz="1600" dirty="0">
                <a:solidFill>
                  <a:srgbClr val="563BFB"/>
                </a:solidFill>
              </a:rPr>
              <a:t>: Da wir mit unserer Meta-Studie mehr als 95 % der Treibhausgas-Emittenten abdecken, werden wir uns, wegen der Klimaneutralität bis 2040, auf die Treibhausgas-Bilanzierung des Umweltbundesamtes (UBA) verlassen!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3CBC41A-6D28-4373-99CA-007EF18D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" y="2043405"/>
            <a:ext cx="89853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563BFB"/>
                </a:solidFill>
              </a:rPr>
              <a:t>Wir wollen mit diesem Konzept der Politik und den Bürger*innen die Sicherheit für das Gelingen des Energiewende-Transformationsprozesses geben. Wir wollen gleichzeitig Fakten und Argumente liefern, damit die Politik und die Medien glaubwürdige Botschaften an die Bürger*innen vermitteln können. </a:t>
            </a:r>
            <a:endParaRPr lang="de-DE" altLang="de-DE" sz="1600" dirty="0">
              <a:solidFill>
                <a:srgbClr val="563BFB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572516E-D308-4EE4-B336-667CA884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" y="3087459"/>
            <a:ext cx="89853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563BFB"/>
                </a:solidFill>
              </a:rPr>
              <a:t>An Hand von einschlägigen Studien und eigenen konzeptionellen Überlegungen soll mit dieser Meta-Studie überschlägig nachgewiesen werden, dass der notwendige Primär-Energiebedarf mit den vorhandenen EE-Potenzialen in D bzw. RLP und einem angemessenen Kostenrahmen die Klimaschutzziele eingehalten werden können.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D94B782-AAA9-44C8-9B2A-CAD698F9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" y="4131513"/>
            <a:ext cx="898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563BFB"/>
                </a:solidFill>
              </a:rPr>
              <a:t>Weiterhin werden Umsetzungsmaßnahmen vorgeschlagen, wie der Transformationsprozess zur Klimaneutralität bis 2040 gelingen kann.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C956786A-27C2-568B-918A-2FD544A8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73" y="4683125"/>
            <a:ext cx="89853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dirty="0">
                <a:solidFill>
                  <a:srgbClr val="0000FF"/>
                </a:solidFill>
              </a:rPr>
              <a:t>Mit dem Monitoring überprüfen wir jährlich, wie sich der Energie-Transformationsprozess entwickelt und wie die geplanten Ziele erreicht werden.</a:t>
            </a:r>
            <a:endParaRPr lang="de-DE" altLang="de-DE" sz="1600" dirty="0">
              <a:solidFill>
                <a:srgbClr val="563BFB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de-DE" altLang="de-DE" sz="1600" dirty="0">
              <a:solidFill>
                <a:srgbClr val="563BFB"/>
              </a:solidFill>
            </a:endParaRPr>
          </a:p>
          <a:p>
            <a:pPr marL="0" indent="0">
              <a:defRPr/>
            </a:pPr>
            <a:r>
              <a:rPr lang="de-DE" altLang="de-DE" sz="1600" dirty="0">
                <a:solidFill>
                  <a:srgbClr val="563BFB"/>
                </a:solidFill>
              </a:rPr>
              <a:t>ISE e.V.-Konzept-Team			               </a:t>
            </a:r>
            <a:r>
              <a:rPr lang="de-DE" altLang="de-DE" sz="1600" dirty="0" err="1">
                <a:solidFill>
                  <a:srgbClr val="563BFB"/>
                </a:solidFill>
              </a:rPr>
              <a:t>Hergersweiler</a:t>
            </a:r>
            <a:r>
              <a:rPr lang="de-DE" altLang="de-DE" sz="1600" dirty="0">
                <a:solidFill>
                  <a:srgbClr val="563BFB"/>
                </a:solidFill>
              </a:rPr>
              <a:t> im Mai 2023</a:t>
            </a:r>
          </a:p>
        </p:txBody>
      </p:sp>
    </p:spTree>
    <p:extLst>
      <p:ext uri="{BB962C8B-B14F-4D97-AF65-F5344CB8AC3E}">
        <p14:creationId xmlns:p14="http://schemas.microsoft.com/office/powerpoint/2010/main" val="44743376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hteck 253">
            <a:extLst>
              <a:ext uri="{FF2B5EF4-FFF2-40B4-BE49-F238E27FC236}">
                <a16:creationId xmlns:a16="http://schemas.microsoft.com/office/drawing/2014/main" id="{AD3B67F4-8BAD-437B-89A0-239CA69315B0}"/>
              </a:ext>
            </a:extLst>
          </p:cNvPr>
          <p:cNvSpPr/>
          <p:nvPr/>
        </p:nvSpPr>
        <p:spPr bwMode="auto">
          <a:xfrm>
            <a:off x="198437" y="851107"/>
            <a:ext cx="9504429" cy="3448034"/>
          </a:xfrm>
          <a:prstGeom prst="rect">
            <a:avLst/>
          </a:prstGeom>
          <a:solidFill>
            <a:schemeClr val="tx2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2107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Hauptaufgaben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AC848C5-D7BC-4769-8041-2A6DCDA8FAEC}"/>
              </a:ext>
            </a:extLst>
          </p:cNvPr>
          <p:cNvCxnSpPr/>
          <p:nvPr/>
        </p:nvCxnSpPr>
        <p:spPr bwMode="auto">
          <a:xfrm>
            <a:off x="1225296" y="4046220"/>
            <a:ext cx="6691884" cy="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AD56436-45C6-4A95-B404-AE2C8C265391}"/>
              </a:ext>
            </a:extLst>
          </p:cNvPr>
          <p:cNvCxnSpPr/>
          <p:nvPr/>
        </p:nvCxnSpPr>
        <p:spPr bwMode="auto">
          <a:xfrm flipV="1">
            <a:off x="1328738" y="883920"/>
            <a:ext cx="0" cy="3322320"/>
          </a:xfrm>
          <a:prstGeom prst="straightConnector1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472D67BF-B89D-49D5-A516-A974A270EFF8}"/>
              </a:ext>
            </a:extLst>
          </p:cNvPr>
          <p:cNvSpPr txBox="1"/>
          <p:nvPr/>
        </p:nvSpPr>
        <p:spPr>
          <a:xfrm>
            <a:off x="454707" y="839562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Energie</a:t>
            </a:r>
          </a:p>
          <a:p>
            <a:pPr algn="r"/>
            <a:r>
              <a:rPr lang="de-DE" sz="1400" dirty="0"/>
              <a:t>(TWh/a)</a:t>
            </a:r>
          </a:p>
        </p:txBody>
      </p:sp>
      <p:sp>
        <p:nvSpPr>
          <p:cNvPr id="198" name="Textfeld 197">
            <a:extLst>
              <a:ext uri="{FF2B5EF4-FFF2-40B4-BE49-F238E27FC236}">
                <a16:creationId xmlns:a16="http://schemas.microsoft.com/office/drawing/2014/main" id="{E719E072-1665-4C81-B375-525C0A31D743}"/>
              </a:ext>
            </a:extLst>
          </p:cNvPr>
          <p:cNvSpPr txBox="1"/>
          <p:nvPr/>
        </p:nvSpPr>
        <p:spPr>
          <a:xfrm>
            <a:off x="1921393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2017</a:t>
            </a:r>
          </a:p>
        </p:txBody>
      </p:sp>
      <p:sp>
        <p:nvSpPr>
          <p:cNvPr id="199" name="Textfeld 198">
            <a:extLst>
              <a:ext uri="{FF2B5EF4-FFF2-40B4-BE49-F238E27FC236}">
                <a16:creationId xmlns:a16="http://schemas.microsoft.com/office/drawing/2014/main" id="{55EC8D50-CB5D-418A-B71B-3E3F56E759C6}"/>
              </a:ext>
            </a:extLst>
          </p:cNvPr>
          <p:cNvSpPr txBox="1"/>
          <p:nvPr/>
        </p:nvSpPr>
        <p:spPr>
          <a:xfrm>
            <a:off x="6756422" y="40443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2040</a:t>
            </a:r>
          </a:p>
        </p:txBody>
      </p:sp>
      <p:sp>
        <p:nvSpPr>
          <p:cNvPr id="212" name="Text Box 14">
            <a:extLst>
              <a:ext uri="{FF2B5EF4-FFF2-40B4-BE49-F238E27FC236}">
                <a16:creationId xmlns:a16="http://schemas.microsoft.com/office/drawing/2014/main" id="{C719CD8D-3A56-4462-A95A-91673494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604" y="3998682"/>
            <a:ext cx="10807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e.V.</a:t>
            </a:r>
          </a:p>
        </p:txBody>
      </p: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A009589E-3C60-47F4-B97D-053C41A9DB5D}"/>
              </a:ext>
            </a:extLst>
          </p:cNvPr>
          <p:cNvGrpSpPr/>
          <p:nvPr/>
        </p:nvGrpSpPr>
        <p:grpSpPr>
          <a:xfrm>
            <a:off x="454708" y="1615440"/>
            <a:ext cx="9252856" cy="4680392"/>
            <a:chOff x="454708" y="1615440"/>
            <a:chExt cx="9252856" cy="4680392"/>
          </a:xfrm>
        </p:grpSpPr>
        <p:sp>
          <p:nvSpPr>
            <p:cNvPr id="178" name="Text Box 5">
              <a:extLst>
                <a:ext uri="{FF2B5EF4-FFF2-40B4-BE49-F238E27FC236}">
                  <a16:creationId xmlns:a16="http://schemas.microsoft.com/office/drawing/2014/main" id="{13D0D1A3-0AE3-4054-B550-D6ACC37C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711057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3. Mit der Versorgungssicherheit werden sowohl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grundsätzliche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als auch die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temporäre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Energieversorgung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(inkl. Speicher) gewährleistet!</a:t>
              </a: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F4482438-0228-407F-B090-4ECDE9CA1C1F}"/>
                </a:ext>
              </a:extLst>
            </p:cNvPr>
            <p:cNvGrpSpPr/>
            <p:nvPr/>
          </p:nvGrpSpPr>
          <p:grpSpPr>
            <a:xfrm>
              <a:off x="3425951" y="1615440"/>
              <a:ext cx="1962948" cy="1754594"/>
              <a:chOff x="3425951" y="1615440"/>
              <a:chExt cx="1962948" cy="1754594"/>
            </a:xfrm>
          </p:grpSpPr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D4EEDD31-443A-47B0-8114-ECDCAABFECB0}"/>
                  </a:ext>
                </a:extLst>
              </p:cNvPr>
              <p:cNvGrpSpPr/>
              <p:nvPr/>
            </p:nvGrpSpPr>
            <p:grpSpPr>
              <a:xfrm>
                <a:off x="3425951" y="2069104"/>
                <a:ext cx="1962948" cy="860450"/>
                <a:chOff x="3761231" y="1995952"/>
                <a:chExt cx="1962948" cy="860450"/>
              </a:xfrm>
            </p:grpSpPr>
            <p:sp>
              <p:nvSpPr>
                <p:cNvPr id="248" name="Rechteck 247">
                  <a:extLst>
                    <a:ext uri="{FF2B5EF4-FFF2-40B4-BE49-F238E27FC236}">
                      <a16:creationId xmlns:a16="http://schemas.microsoft.com/office/drawing/2014/main" id="{66F49DC5-CC3C-480B-BA57-C159D914ED70}"/>
                    </a:ext>
                  </a:extLst>
                </p:cNvPr>
                <p:cNvSpPr/>
                <p:nvPr/>
              </p:nvSpPr>
              <p:spPr bwMode="auto">
                <a:xfrm>
                  <a:off x="3761231" y="1995952"/>
                  <a:ext cx="1955367" cy="8604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1" name="Gruppieren 220">
                  <a:extLst>
                    <a:ext uri="{FF2B5EF4-FFF2-40B4-BE49-F238E27FC236}">
                      <a16:creationId xmlns:a16="http://schemas.microsoft.com/office/drawing/2014/main" id="{B3DE3898-6A20-42FE-A5A0-1D52CA79C574}"/>
                    </a:ext>
                  </a:extLst>
                </p:cNvPr>
                <p:cNvGrpSpPr/>
                <p:nvPr/>
              </p:nvGrpSpPr>
              <p:grpSpPr>
                <a:xfrm>
                  <a:off x="4395146" y="2286399"/>
                  <a:ext cx="501397" cy="469179"/>
                  <a:chOff x="2369533" y="887240"/>
                  <a:chExt cx="5116092" cy="5069714"/>
                </a:xfrm>
              </p:grpSpPr>
              <p:sp>
                <p:nvSpPr>
                  <p:cNvPr id="241" name="Sechseck 240">
                    <a:extLst>
                      <a:ext uri="{FF2B5EF4-FFF2-40B4-BE49-F238E27FC236}">
                        <a16:creationId xmlns:a16="http://schemas.microsoft.com/office/drawing/2014/main" id="{1AFED568-008B-4600-8A41-2E62383061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2577146"/>
                    <a:ext cx="1989532" cy="1689905"/>
                  </a:xfrm>
                  <a:prstGeom prst="hexagon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2" name="Sechseck 241">
                    <a:extLst>
                      <a:ext uri="{FF2B5EF4-FFF2-40B4-BE49-F238E27FC236}">
                        <a16:creationId xmlns:a16="http://schemas.microsoft.com/office/drawing/2014/main" id="{A2ACA094-82B9-46D8-BF69-55C95E97A8A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3" name="Sechseck 242">
                    <a:extLst>
                      <a:ext uri="{FF2B5EF4-FFF2-40B4-BE49-F238E27FC236}">
                        <a16:creationId xmlns:a16="http://schemas.microsoft.com/office/drawing/2014/main" id="{9F98F7F4-E866-466D-94A1-C419E44F55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4" name="Sechseck 243">
                    <a:extLst>
                      <a:ext uri="{FF2B5EF4-FFF2-40B4-BE49-F238E27FC236}">
                        <a16:creationId xmlns:a16="http://schemas.microsoft.com/office/drawing/2014/main" id="{173A77DF-8C3A-4D52-8D5D-35E87448E1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5" name="Sechseck 244">
                    <a:extLst>
                      <a:ext uri="{FF2B5EF4-FFF2-40B4-BE49-F238E27FC236}">
                        <a16:creationId xmlns:a16="http://schemas.microsoft.com/office/drawing/2014/main" id="{DB6E3267-6AE7-4AE7-9932-43F8775C2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6" name="Sechseck 245">
                    <a:extLst>
                      <a:ext uri="{FF2B5EF4-FFF2-40B4-BE49-F238E27FC236}">
                        <a16:creationId xmlns:a16="http://schemas.microsoft.com/office/drawing/2014/main" id="{B6443535-B162-4E22-8640-CD3F48869A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887240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  <p:sp>
                <p:nvSpPr>
                  <p:cNvPr id="247" name="Sechseck 246">
                    <a:extLst>
                      <a:ext uri="{FF2B5EF4-FFF2-40B4-BE49-F238E27FC236}">
                        <a16:creationId xmlns:a16="http://schemas.microsoft.com/office/drawing/2014/main" id="{E07105CF-5814-4629-99DF-05D62B43C6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4267049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lang="de-DE"/>
                  </a:p>
                </p:txBody>
              </p:sp>
            </p:grpSp>
            <p:sp>
              <p:nvSpPr>
                <p:cNvPr id="249" name="Textfeld 248">
                  <a:extLst>
                    <a:ext uri="{FF2B5EF4-FFF2-40B4-BE49-F238E27FC236}">
                      <a16:creationId xmlns:a16="http://schemas.microsoft.com/office/drawing/2014/main" id="{694097D2-8BCA-4FDD-BB74-9D27AB940CD9}"/>
                    </a:ext>
                  </a:extLst>
                </p:cNvPr>
                <p:cNvSpPr txBox="1"/>
                <p:nvPr/>
              </p:nvSpPr>
              <p:spPr>
                <a:xfrm>
                  <a:off x="3768451" y="1998167"/>
                  <a:ext cx="1955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Versorgungssicherheit</a:t>
                  </a:r>
                </a:p>
              </p:txBody>
            </p:sp>
          </p:grpSp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id="{E43ADBA8-AD18-478C-BDD6-CA3208435286}"/>
                  </a:ext>
                </a:extLst>
              </p:cNvPr>
              <p:cNvCxnSpPr/>
              <p:nvPr/>
            </p:nvCxnSpPr>
            <p:spPr bwMode="auto">
              <a:xfrm flipV="1">
                <a:off x="4254848" y="161544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0" name="Gerade Verbindung mit Pfeil 249">
                <a:extLst>
                  <a:ext uri="{FF2B5EF4-FFF2-40B4-BE49-F238E27FC236}">
                    <a16:creationId xmlns:a16="http://schemas.microsoft.com/office/drawing/2014/main" id="{2004B651-8A81-4778-9C28-3CDBE249CD30}"/>
                  </a:ext>
                </a:extLst>
              </p:cNvPr>
              <p:cNvCxnSpPr/>
              <p:nvPr/>
            </p:nvCxnSpPr>
            <p:spPr bwMode="auto">
              <a:xfrm flipV="1">
                <a:off x="4254848" y="2916370"/>
                <a:ext cx="0" cy="453664"/>
              </a:xfrm>
              <a:prstGeom prst="straightConnector1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56" name="Textfeld 255">
            <a:extLst>
              <a:ext uri="{FF2B5EF4-FFF2-40B4-BE49-F238E27FC236}">
                <a16:creationId xmlns:a16="http://schemas.microsoft.com/office/drawing/2014/main" id="{00538EF5-C76B-4BA5-A551-3B8D6301F05F}"/>
              </a:ext>
            </a:extLst>
          </p:cNvPr>
          <p:cNvSpPr txBox="1"/>
          <p:nvPr/>
        </p:nvSpPr>
        <p:spPr>
          <a:xfrm>
            <a:off x="7907552" y="3875571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</a:t>
            </a:r>
          </a:p>
        </p:txBody>
      </p: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AEA94EE4-4514-4175-82C0-220D49DE560A}"/>
              </a:ext>
            </a:extLst>
          </p:cNvPr>
          <p:cNvGrpSpPr/>
          <p:nvPr/>
        </p:nvGrpSpPr>
        <p:grpSpPr>
          <a:xfrm>
            <a:off x="454708" y="2500588"/>
            <a:ext cx="9252856" cy="3202462"/>
            <a:chOff x="454708" y="2500588"/>
            <a:chExt cx="9252856" cy="3202462"/>
          </a:xfrm>
        </p:grpSpPr>
        <p:sp>
          <p:nvSpPr>
            <p:cNvPr id="157" name="Text Box 5">
              <a:extLst>
                <a:ext uri="{FF2B5EF4-FFF2-40B4-BE49-F238E27FC236}">
                  <a16:creationId xmlns:a16="http://schemas.microsoft.com/office/drawing/2014/main" id="{4C120854-6867-40C9-A2A8-5CF8FC8C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5118275"/>
              <a:ext cx="92528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2.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Ausbau der EE </a:t>
              </a:r>
              <a:r>
                <a:rPr lang="de-DE" altLang="de-DE" sz="1600" dirty="0">
                  <a:solidFill>
                    <a:srgbClr val="563BFB"/>
                  </a:solidFill>
                </a:rPr>
                <a:t>muss im gleichen Zeitraum stark gesteigert werden. Hierbei sind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Photovoltaikanlagen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825 TWh/a)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Windkraftanlagen </a:t>
              </a:r>
              <a:r>
                <a:rPr lang="de-DE" altLang="de-DE" sz="1600" dirty="0">
                  <a:solidFill>
                    <a:srgbClr val="563BFB"/>
                  </a:solidFill>
                </a:rPr>
                <a:t>(ca. 700 TWh/a) die großen Bringer!</a:t>
              </a:r>
            </a:p>
          </p:txBody>
        </p: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BF7C7331-088D-4562-8FEA-41FEF964D452}"/>
                </a:ext>
              </a:extLst>
            </p:cNvPr>
            <p:cNvGrpSpPr/>
            <p:nvPr/>
          </p:nvGrpSpPr>
          <p:grpSpPr>
            <a:xfrm>
              <a:off x="1707342" y="2500588"/>
              <a:ext cx="5369040" cy="1431212"/>
              <a:chOff x="1707342" y="2500588"/>
              <a:chExt cx="5369040" cy="1431212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452C3C63-C686-4599-B060-1066E7F2B1D0}"/>
                  </a:ext>
                </a:extLst>
              </p:cNvPr>
              <p:cNvGrpSpPr/>
              <p:nvPr/>
            </p:nvGrpSpPr>
            <p:grpSpPr>
              <a:xfrm>
                <a:off x="2294329" y="2500588"/>
                <a:ext cx="4782053" cy="1312876"/>
                <a:chOff x="2294329" y="2500588"/>
                <a:chExt cx="4782053" cy="1312876"/>
              </a:xfrm>
            </p:grpSpPr>
            <p:cxnSp>
              <p:nvCxnSpPr>
                <p:cNvPr id="180" name="Gerader Verbinder 179">
                  <a:extLst>
                    <a:ext uri="{FF2B5EF4-FFF2-40B4-BE49-F238E27FC236}">
                      <a16:creationId xmlns:a16="http://schemas.microsoft.com/office/drawing/2014/main" id="{A3FB8E9B-C861-4630-8A4B-2FAFA584F5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906857" y="2500588"/>
                  <a:ext cx="4169525" cy="1312876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Gerader Verbinder 180">
                  <a:extLst>
                    <a:ext uri="{FF2B5EF4-FFF2-40B4-BE49-F238E27FC236}">
                      <a16:creationId xmlns:a16="http://schemas.microsoft.com/office/drawing/2014/main" id="{AEF92943-F448-4BD8-9A8F-895817A4122F}"/>
                    </a:ext>
                  </a:extLst>
                </p:cNvPr>
                <p:cNvCxnSpPr/>
                <p:nvPr/>
              </p:nvCxnSpPr>
              <p:spPr bwMode="auto">
                <a:xfrm>
                  <a:off x="2294329" y="3813464"/>
                  <a:ext cx="612528" cy="0"/>
                </a:xfrm>
                <a:prstGeom prst="line">
                  <a:avLst/>
                </a:prstGeom>
                <a:solidFill>
                  <a:srgbClr val="FF0000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3AFFDB65-4576-438B-A1C1-E4A83C32565A}"/>
                  </a:ext>
                </a:extLst>
              </p:cNvPr>
              <p:cNvSpPr txBox="1"/>
              <p:nvPr/>
            </p:nvSpPr>
            <p:spPr>
              <a:xfrm>
                <a:off x="1707342" y="3624023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de-DE" sz="1400" dirty="0">
                    <a:solidFill>
                      <a:srgbClr val="3333FF"/>
                    </a:solidFill>
                  </a:rPr>
                  <a:t>496</a:t>
                </a:r>
              </a:p>
            </p:txBody>
          </p:sp>
          <p:sp>
            <p:nvSpPr>
              <p:cNvPr id="210" name="Textfeld 209">
                <a:extLst>
                  <a:ext uri="{FF2B5EF4-FFF2-40B4-BE49-F238E27FC236}">
                    <a16:creationId xmlns:a16="http://schemas.microsoft.com/office/drawing/2014/main" id="{488CF137-BA89-40CC-A28B-898A70E6A21B}"/>
                  </a:ext>
                </a:extLst>
              </p:cNvPr>
              <p:cNvSpPr txBox="1"/>
              <p:nvPr/>
            </p:nvSpPr>
            <p:spPr>
              <a:xfrm>
                <a:off x="2679173" y="3187230"/>
                <a:ext cx="13500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8000"/>
                    </a:solidFill>
                  </a:rPr>
                  <a:t>EE-Erzeugung</a:t>
                </a:r>
              </a:p>
            </p:txBody>
          </p:sp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60328154-2BCA-4900-88A4-AE6C7993FDCC}"/>
                  </a:ext>
                </a:extLst>
              </p:cNvPr>
              <p:cNvGrpSpPr/>
              <p:nvPr/>
            </p:nvGrpSpPr>
            <p:grpSpPr>
              <a:xfrm>
                <a:off x="5400472" y="3109322"/>
                <a:ext cx="1507098" cy="784151"/>
                <a:chOff x="5400472" y="3109322"/>
                <a:chExt cx="1507098" cy="784151"/>
              </a:xfrm>
            </p:grpSpPr>
            <p:sp>
              <p:nvSpPr>
                <p:cNvPr id="207" name="Rechteck 206">
                  <a:extLst>
                    <a:ext uri="{FF2B5EF4-FFF2-40B4-BE49-F238E27FC236}">
                      <a16:creationId xmlns:a16="http://schemas.microsoft.com/office/drawing/2014/main" id="{2E68DD0A-8578-44BB-BA4B-7EA1B22B36DC}"/>
                    </a:ext>
                  </a:extLst>
                </p:cNvPr>
                <p:cNvSpPr/>
                <p:nvPr/>
              </p:nvSpPr>
              <p:spPr bwMode="auto">
                <a:xfrm>
                  <a:off x="5400472" y="3166306"/>
                  <a:ext cx="1507098" cy="7271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Textfeld 205">
                  <a:extLst>
                    <a:ext uri="{FF2B5EF4-FFF2-40B4-BE49-F238E27FC236}">
                      <a16:creationId xmlns:a16="http://schemas.microsoft.com/office/drawing/2014/main" id="{5785800C-4EDE-4A97-8C56-C4C32C3C4587}"/>
                    </a:ext>
                  </a:extLst>
                </p:cNvPr>
                <p:cNvSpPr txBox="1"/>
                <p:nvPr/>
              </p:nvSpPr>
              <p:spPr>
                <a:xfrm>
                  <a:off x="5684828" y="3109322"/>
                  <a:ext cx="9909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</a:rPr>
                    <a:t>EE-Zubau</a:t>
                  </a:r>
                </a:p>
              </p:txBody>
            </p:sp>
            <p:pic>
              <p:nvPicPr>
                <p:cNvPr id="218" name="Picture 2" descr="C:\Users\Wolfgang A. Thiel\AppData\Local\Microsoft\Windows\Temporary Internet Files\Content.IE5\QELFV1LX\MC900353987[1].wmf">
                  <a:extLst>
                    <a:ext uri="{FF2B5EF4-FFF2-40B4-BE49-F238E27FC236}">
                      <a16:creationId xmlns:a16="http://schemas.microsoft.com/office/drawing/2014/main" id="{093BA91E-4D3B-4FF4-AA33-1C6D60CDDB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8307" y="3429581"/>
                  <a:ext cx="253915" cy="3750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9" name="Grafik 218">
                  <a:extLst>
                    <a:ext uri="{FF2B5EF4-FFF2-40B4-BE49-F238E27FC236}">
                      <a16:creationId xmlns:a16="http://schemas.microsoft.com/office/drawing/2014/main" id="{02DDBEEA-C02B-4448-8FEF-8A114B69B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" b="30514"/>
                <a:stretch/>
              </p:blipFill>
              <p:spPr>
                <a:xfrm>
                  <a:off x="5661835" y="3439457"/>
                  <a:ext cx="552196" cy="331624"/>
                </a:xfrm>
                <a:prstGeom prst="rect">
                  <a:avLst/>
                </a:prstGeom>
              </p:spPr>
            </p:pic>
          </p:grp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id="{0EC35D25-2561-4EE0-8487-BF386E01C3F6}"/>
                  </a:ext>
                </a:extLst>
              </p:cNvPr>
              <p:cNvSpPr/>
              <p:nvPr/>
            </p:nvSpPr>
            <p:spPr bwMode="auto">
              <a:xfrm>
                <a:off x="2219514" y="3738649"/>
                <a:ext cx="149629" cy="1496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AAC77D3A-BB13-4198-8367-5E8A43BBF707}"/>
              </a:ext>
            </a:extLst>
          </p:cNvPr>
          <p:cNvGrpSpPr/>
          <p:nvPr/>
        </p:nvGrpSpPr>
        <p:grpSpPr>
          <a:xfrm>
            <a:off x="454708" y="851107"/>
            <a:ext cx="9252856" cy="4279031"/>
            <a:chOff x="454708" y="851107"/>
            <a:chExt cx="9252856" cy="4279031"/>
          </a:xfrm>
        </p:grpSpPr>
        <p:sp>
          <p:nvSpPr>
            <p:cNvPr id="159" name="Text Box 5">
              <a:extLst>
                <a:ext uri="{FF2B5EF4-FFF2-40B4-BE49-F238E27FC236}">
                  <a16:creationId xmlns:a16="http://schemas.microsoft.com/office/drawing/2014/main" id="{A7542462-6858-484F-8536-7142D44D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08" y="4299141"/>
              <a:ext cx="92528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600" dirty="0">
                  <a:solidFill>
                    <a:srgbClr val="563BFB"/>
                  </a:solidFill>
                </a:rPr>
                <a:t>1. Mit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Effizienz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und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Suffizienz</a:t>
              </a:r>
              <a:r>
                <a:rPr lang="de-DE" altLang="de-DE" sz="1600" dirty="0">
                  <a:solidFill>
                    <a:srgbClr val="563BFB"/>
                  </a:solidFill>
                </a:rPr>
                <a:t> muss der Primär-Energieverbrauch deutlich gesenkt werden! Dabei spielen der Wegfall der Verluste bei fossilen Kraftwerken (ca. 900 TWh/a) und die Einsparungen bei der </a:t>
              </a:r>
              <a:r>
                <a:rPr lang="de-DE" altLang="de-DE" sz="1600" b="1" dirty="0">
                  <a:solidFill>
                    <a:srgbClr val="563BFB"/>
                  </a:solidFill>
                </a:rPr>
                <a:t>Wärme- /Mobilitätswende</a:t>
              </a:r>
              <a:r>
                <a:rPr lang="de-DE" altLang="de-DE" sz="1600" dirty="0">
                  <a:solidFill>
                    <a:srgbClr val="563BFB"/>
                  </a:solidFill>
                </a:rPr>
                <a:t> (ca. 500 TWh/a) eine große Rolle.</a:t>
              </a:r>
            </a:p>
          </p:txBody>
        </p:sp>
        <p:grpSp>
          <p:nvGrpSpPr>
            <p:cNvPr id="262" name="Gruppieren 261">
              <a:extLst>
                <a:ext uri="{FF2B5EF4-FFF2-40B4-BE49-F238E27FC236}">
                  <a16:creationId xmlns:a16="http://schemas.microsoft.com/office/drawing/2014/main" id="{C9D2EA5A-5E8E-4A44-8CF7-CBB718817597}"/>
                </a:ext>
              </a:extLst>
            </p:cNvPr>
            <p:cNvGrpSpPr/>
            <p:nvPr/>
          </p:nvGrpSpPr>
          <p:grpSpPr>
            <a:xfrm>
              <a:off x="1558262" y="851107"/>
              <a:ext cx="6376574" cy="3240833"/>
              <a:chOff x="1558262" y="851107"/>
              <a:chExt cx="6376574" cy="3240833"/>
            </a:xfrm>
          </p:grpSpPr>
          <p:sp>
            <p:nvSpPr>
              <p:cNvPr id="195" name="Textfeld 194">
                <a:extLst>
                  <a:ext uri="{FF2B5EF4-FFF2-40B4-BE49-F238E27FC236}">
                    <a16:creationId xmlns:a16="http://schemas.microsoft.com/office/drawing/2014/main" id="{A526ED59-C90A-4664-9B52-92E70F8A96F4}"/>
                  </a:ext>
                </a:extLst>
              </p:cNvPr>
              <p:cNvSpPr txBox="1"/>
              <p:nvPr/>
            </p:nvSpPr>
            <p:spPr>
              <a:xfrm>
                <a:off x="7302932" y="2331311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3333FF"/>
                    </a:solidFill>
                  </a:rPr>
                  <a:t>2.000</a:t>
                </a:r>
              </a:p>
            </p:txBody>
          </p:sp>
          <p:grpSp>
            <p:nvGrpSpPr>
              <p:cNvPr id="261" name="Gruppieren 260">
                <a:extLst>
                  <a:ext uri="{FF2B5EF4-FFF2-40B4-BE49-F238E27FC236}">
                    <a16:creationId xmlns:a16="http://schemas.microsoft.com/office/drawing/2014/main" id="{3EA6FAF6-EA10-4C71-90D9-6EC0E6D1CDC2}"/>
                  </a:ext>
                </a:extLst>
              </p:cNvPr>
              <p:cNvGrpSpPr/>
              <p:nvPr/>
            </p:nvGrpSpPr>
            <p:grpSpPr>
              <a:xfrm>
                <a:off x="1558262" y="851107"/>
                <a:ext cx="5563840" cy="3240833"/>
                <a:chOff x="1558262" y="851107"/>
                <a:chExt cx="5563840" cy="3240833"/>
              </a:xfrm>
            </p:grpSpPr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4D2776B4-7924-4542-B5FF-D19A23CA7274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58717" y="2584718"/>
                  <a:ext cx="1" cy="1507222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60" name="Gruppieren 259">
                  <a:extLst>
                    <a:ext uri="{FF2B5EF4-FFF2-40B4-BE49-F238E27FC236}">
                      <a16:creationId xmlns:a16="http://schemas.microsoft.com/office/drawing/2014/main" id="{18C03903-12B1-4AFB-A79A-F76813D11B36}"/>
                    </a:ext>
                  </a:extLst>
                </p:cNvPr>
                <p:cNvGrpSpPr/>
                <p:nvPr/>
              </p:nvGrpSpPr>
              <p:grpSpPr>
                <a:xfrm>
                  <a:off x="1558262" y="851107"/>
                  <a:ext cx="5563840" cy="3240833"/>
                  <a:chOff x="1558262" y="851107"/>
                  <a:chExt cx="5563840" cy="3240833"/>
                </a:xfrm>
              </p:grpSpPr>
              <p:cxnSp>
                <p:nvCxnSpPr>
                  <p:cNvPr id="194" name="Gerader Verbinder 193">
                    <a:extLst>
                      <a:ext uri="{FF2B5EF4-FFF2-40B4-BE49-F238E27FC236}">
                        <a16:creationId xmlns:a16="http://schemas.microsoft.com/office/drawing/2014/main" id="{9C7AF51D-466B-4805-AA1E-DB40F099A31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294328" y="1123221"/>
                    <a:ext cx="0" cy="2968719"/>
                  </a:xfrm>
                  <a:prstGeom prst="lin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2" name="Gerader Verbinder 181">
                    <a:extLst>
                      <a:ext uri="{FF2B5EF4-FFF2-40B4-BE49-F238E27FC236}">
                        <a16:creationId xmlns:a16="http://schemas.microsoft.com/office/drawing/2014/main" id="{AD0C1435-F62A-4DF3-A1BA-19B116AED8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294329" y="1020384"/>
                    <a:ext cx="4782053" cy="1480204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93" name="Ellipse 192">
                    <a:extLst>
                      <a:ext uri="{FF2B5EF4-FFF2-40B4-BE49-F238E27FC236}">
                        <a16:creationId xmlns:a16="http://schemas.microsoft.com/office/drawing/2014/main" id="{DC973861-77F4-4556-AF96-2664CE3B6B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9514" y="953191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Textfeld 195">
                    <a:extLst>
                      <a:ext uri="{FF2B5EF4-FFF2-40B4-BE49-F238E27FC236}">
                        <a16:creationId xmlns:a16="http://schemas.microsoft.com/office/drawing/2014/main" id="{7E981019-983F-4E10-AF84-F05AA1BE00C9}"/>
                      </a:ext>
                    </a:extLst>
                  </p:cNvPr>
                  <p:cNvSpPr txBox="1"/>
                  <p:nvPr/>
                </p:nvSpPr>
                <p:spPr>
                  <a:xfrm>
                    <a:off x="1558262" y="851107"/>
                    <a:ext cx="6319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de-DE" sz="1400" dirty="0">
                        <a:solidFill>
                          <a:srgbClr val="3333FF"/>
                        </a:solidFill>
                      </a:rPr>
                      <a:t>3.485</a:t>
                    </a:r>
                  </a:p>
                </p:txBody>
              </p:sp>
              <p:sp>
                <p:nvSpPr>
                  <p:cNvPr id="202" name="Textfeld 201">
                    <a:extLst>
                      <a:ext uri="{FF2B5EF4-FFF2-40B4-BE49-F238E27FC236}">
                        <a16:creationId xmlns:a16="http://schemas.microsoft.com/office/drawing/2014/main" id="{99EC0CF6-A2CE-40A7-A7BD-D3DF150C82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79173" y="1447007"/>
                    <a:ext cx="136768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Primärenergie-</a:t>
                    </a:r>
                    <a:b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</a:br>
                    <a:r>
                      <a: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Verbrauch</a:t>
                    </a:r>
                  </a:p>
                </p:txBody>
              </p:sp>
              <p:grpSp>
                <p:nvGrpSpPr>
                  <p:cNvPr id="55" name="Gruppieren 54">
                    <a:extLst>
                      <a:ext uri="{FF2B5EF4-FFF2-40B4-BE49-F238E27FC236}">
                        <a16:creationId xmlns:a16="http://schemas.microsoft.com/office/drawing/2014/main" id="{68250D9A-5E96-4792-8DDB-D59ABAC2C042}"/>
                      </a:ext>
                    </a:extLst>
                  </p:cNvPr>
                  <p:cNvGrpSpPr/>
                  <p:nvPr/>
                </p:nvGrpSpPr>
                <p:grpSpPr>
                  <a:xfrm>
                    <a:off x="5400472" y="1094754"/>
                    <a:ext cx="1507098" cy="784151"/>
                    <a:chOff x="4415166" y="803381"/>
                    <a:chExt cx="1507098" cy="784151"/>
                  </a:xfrm>
                </p:grpSpPr>
                <p:grpSp>
                  <p:nvGrpSpPr>
                    <p:cNvPr id="54" name="Gruppieren 53">
                      <a:extLst>
                        <a:ext uri="{FF2B5EF4-FFF2-40B4-BE49-F238E27FC236}">
                          <a16:creationId xmlns:a16="http://schemas.microsoft.com/office/drawing/2014/main" id="{54AE8DCD-36C0-4091-9566-D75DA48E1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15166" y="860365"/>
                      <a:ext cx="1507098" cy="727167"/>
                      <a:chOff x="3445902" y="711489"/>
                      <a:chExt cx="1507098" cy="727167"/>
                    </a:xfrm>
                  </p:grpSpPr>
                  <p:sp>
                    <p:nvSpPr>
                      <p:cNvPr id="53" name="Rechteck 52">
                        <a:extLst>
                          <a:ext uri="{FF2B5EF4-FFF2-40B4-BE49-F238E27FC236}">
                            <a16:creationId xmlns:a16="http://schemas.microsoft.com/office/drawing/2014/main" id="{D14AF662-1E7B-4C0D-93D0-B30D8D2C7E7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45902" y="711489"/>
                        <a:ext cx="1507098" cy="72716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pic>
                    <p:nvPicPr>
                      <p:cNvPr id="200" name="Grafik 199" descr="Ein Bild, das Text, Gerät enthält.&#10;&#10;Automatisch generierte Beschreibung">
                        <a:extLst>
                          <a:ext uri="{FF2B5EF4-FFF2-40B4-BE49-F238E27FC236}">
                            <a16:creationId xmlns:a16="http://schemas.microsoft.com/office/drawing/2014/main" id="{AF3724E8-277D-4C9C-84F1-B7B5924092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92880" y="923109"/>
                        <a:ext cx="688330" cy="41299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Grafik 200">
                        <a:extLst>
                          <a:ext uri="{FF2B5EF4-FFF2-40B4-BE49-F238E27FC236}">
                            <a16:creationId xmlns:a16="http://schemas.microsoft.com/office/drawing/2014/main" id="{C5159A0F-EF57-4567-AF02-8E45773109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23365" y="953191"/>
                        <a:ext cx="604021" cy="39232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03" name="Textfeld 202">
                      <a:extLst>
                        <a:ext uri="{FF2B5EF4-FFF2-40B4-BE49-F238E27FC236}">
                          <a16:creationId xmlns:a16="http://schemas.microsoft.com/office/drawing/2014/main" id="{9E3010F3-C9BE-4A0D-9DEA-C28E811B4B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6370" y="803381"/>
                      <a:ext cx="109036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1400" dirty="0">
                          <a:solidFill>
                            <a:srgbClr val="3333FF"/>
                          </a:solidFill>
                        </a:rPr>
                        <a:t>Einsparung</a:t>
                      </a:r>
                    </a:p>
                  </p:txBody>
                </p:sp>
              </p:grpSp>
              <p:sp>
                <p:nvSpPr>
                  <p:cNvPr id="10" name="Ellipse 9">
                    <a:extLst>
                      <a:ext uri="{FF2B5EF4-FFF2-40B4-BE49-F238E27FC236}">
                        <a16:creationId xmlns:a16="http://schemas.microsoft.com/office/drawing/2014/main" id="{A9AD42A7-8D07-42E4-A756-15D2C03727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72473" y="2435089"/>
                    <a:ext cx="149629" cy="14962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</p:grpSp>
      <p:sp>
        <p:nvSpPr>
          <p:cNvPr id="166" name="Rectangle 4">
            <a:extLst>
              <a:ext uri="{FF2B5EF4-FFF2-40B4-BE49-F238E27FC236}">
                <a16:creationId xmlns:a16="http://schemas.microsoft.com/office/drawing/2014/main" id="{2895A75C-D2F3-4B27-A589-091F2D22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191746"/>
            <a:ext cx="9853612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Energieeinsparung, EE-Ausbau und Versorgungssicherheit sind die 3 wichtigen Säulen!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88FC03C-ED18-E8FE-012B-15C6A073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71" y="974218"/>
            <a:ext cx="14142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1 TWh = 1 Mrd. kWh</a:t>
            </a:r>
          </a:p>
        </p:txBody>
      </p:sp>
    </p:spTree>
    <p:extLst>
      <p:ext uri="{BB962C8B-B14F-4D97-AF65-F5344CB8AC3E}">
        <p14:creationId xmlns:p14="http://schemas.microsoft.com/office/powerpoint/2010/main" val="20482199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3438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Struktur der Meta-Studie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8C5F728-DB6A-4428-AE1C-328D70E01613}"/>
              </a:ext>
            </a:extLst>
          </p:cNvPr>
          <p:cNvGrpSpPr/>
          <p:nvPr/>
        </p:nvGrpSpPr>
        <p:grpSpPr>
          <a:xfrm>
            <a:off x="257881" y="3122455"/>
            <a:ext cx="1457450" cy="1276278"/>
            <a:chOff x="461081" y="3122455"/>
            <a:chExt cx="1457450" cy="127627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6ECE0F3-B277-4F9F-ADFC-B7646112D6D8}"/>
                </a:ext>
              </a:extLst>
            </p:cNvPr>
            <p:cNvSpPr txBox="1"/>
            <p:nvPr/>
          </p:nvSpPr>
          <p:spPr>
            <a:xfrm>
              <a:off x="461081" y="3875513"/>
              <a:ext cx="1457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Klimakrise</a:t>
              </a:r>
              <a:b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Klimaschutz-Ziele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9F865FB-B1FF-4161-91C4-0558DD186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5" b="9863"/>
            <a:stretch/>
          </p:blipFill>
          <p:spPr>
            <a:xfrm>
              <a:off x="461081" y="3122455"/>
              <a:ext cx="1457081" cy="742950"/>
            </a:xfrm>
            <a:prstGeom prst="rect">
              <a:avLst/>
            </a:prstGeom>
          </p:spPr>
        </p:pic>
      </p:grpSp>
      <p:sp>
        <p:nvSpPr>
          <p:cNvPr id="157" name="Text Box 14">
            <a:extLst>
              <a:ext uri="{FF2B5EF4-FFF2-40B4-BE49-F238E27FC236}">
                <a16:creationId xmlns:a16="http://schemas.microsoft.com/office/drawing/2014/main" id="{99DA2656-0B18-4FF9-8E9A-1E4BDD15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993" y="6115575"/>
            <a:ext cx="105157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</a:t>
            </a:r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B052EAB1-39D1-45F5-C715-7F49C9AC0030}"/>
              </a:ext>
            </a:extLst>
          </p:cNvPr>
          <p:cNvGrpSpPr/>
          <p:nvPr/>
        </p:nvGrpSpPr>
        <p:grpSpPr>
          <a:xfrm>
            <a:off x="1714962" y="811903"/>
            <a:ext cx="8135580" cy="2498825"/>
            <a:chOff x="1714962" y="811903"/>
            <a:chExt cx="8135580" cy="2498825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2CFEBF68-87EA-9F27-A785-16C69DE51D17}"/>
                </a:ext>
              </a:extLst>
            </p:cNvPr>
            <p:cNvGrpSpPr/>
            <p:nvPr/>
          </p:nvGrpSpPr>
          <p:grpSpPr>
            <a:xfrm>
              <a:off x="2497014" y="811903"/>
              <a:ext cx="7353528" cy="1480279"/>
              <a:chOff x="2497014" y="811903"/>
              <a:chExt cx="7353528" cy="1480279"/>
            </a:xfrm>
          </p:grpSpPr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7C11641A-2F22-493F-BFBD-536C86FE2307}"/>
                  </a:ext>
                </a:extLst>
              </p:cNvPr>
              <p:cNvSpPr/>
              <p:nvPr/>
            </p:nvSpPr>
            <p:spPr bwMode="auto">
              <a:xfrm>
                <a:off x="2497014" y="877588"/>
                <a:ext cx="7276219" cy="14053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9812F1B-7A2E-4054-BA35-2CBC7B0A451D}"/>
                  </a:ext>
                </a:extLst>
              </p:cNvPr>
              <p:cNvSpPr txBox="1"/>
              <p:nvPr/>
            </p:nvSpPr>
            <p:spPr>
              <a:xfrm>
                <a:off x="2498361" y="901042"/>
                <a:ext cx="1065741" cy="621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Energie-</a:t>
                </a:r>
              </a:p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Erzeugung</a:t>
                </a:r>
              </a:p>
            </p:txBody>
          </p: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3ECC2B34-630D-4DFE-84F5-F33359FD64CC}"/>
                  </a:ext>
                </a:extLst>
              </p:cNvPr>
              <p:cNvGrpSpPr/>
              <p:nvPr/>
            </p:nvGrpSpPr>
            <p:grpSpPr>
              <a:xfrm>
                <a:off x="3785587" y="811903"/>
                <a:ext cx="1363643" cy="1480279"/>
                <a:chOff x="2597171" y="864050"/>
                <a:chExt cx="1363643" cy="1392040"/>
              </a:xfrm>
            </p:grpSpPr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71C90A6B-40BF-4D38-9F57-D538F36C0482}"/>
                    </a:ext>
                  </a:extLst>
                </p:cNvPr>
                <p:cNvSpPr/>
                <p:nvPr/>
              </p:nvSpPr>
              <p:spPr bwMode="auto">
                <a:xfrm>
                  <a:off x="2686419" y="1006767"/>
                  <a:ext cx="1162569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9E426740-CA36-4E3A-A276-04B12B10E227}"/>
                    </a:ext>
                  </a:extLst>
                </p:cNvPr>
                <p:cNvSpPr txBox="1"/>
                <p:nvPr/>
              </p:nvSpPr>
              <p:spPr>
                <a:xfrm>
                  <a:off x="2597171" y="1764059"/>
                  <a:ext cx="1363643" cy="492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P-Energiebedarf</a:t>
                  </a:r>
                </a:p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EE-Potenziale</a:t>
                  </a:r>
                </a:p>
              </p:txBody>
            </p: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16DA47D5-6C0E-4DD0-BF98-285C57809F8B}"/>
                    </a:ext>
                  </a:extLst>
                </p:cNvPr>
                <p:cNvGrpSpPr/>
                <p:nvPr/>
              </p:nvGrpSpPr>
              <p:grpSpPr>
                <a:xfrm>
                  <a:off x="2757305" y="864050"/>
                  <a:ext cx="916325" cy="934014"/>
                  <a:chOff x="6979377" y="3019973"/>
                  <a:chExt cx="1255488" cy="1279724"/>
                </a:xfrm>
              </p:grpSpPr>
              <p:pic>
                <p:nvPicPr>
                  <p:cNvPr id="32" name="Grafik 31">
                    <a:extLst>
                      <a:ext uri="{FF2B5EF4-FFF2-40B4-BE49-F238E27FC236}">
                        <a16:creationId xmlns:a16="http://schemas.microsoft.com/office/drawing/2014/main" id="{5FC0434A-8479-465D-98DA-117D71C541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282" r="68143"/>
                  <a:stretch/>
                </p:blipFill>
                <p:spPr>
                  <a:xfrm>
                    <a:off x="6979377" y="3019973"/>
                    <a:ext cx="494269" cy="1279724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fik 32">
                    <a:extLst>
                      <a:ext uri="{FF2B5EF4-FFF2-40B4-BE49-F238E27FC236}">
                        <a16:creationId xmlns:a16="http://schemas.microsoft.com/office/drawing/2014/main" id="{5C852259-CE83-4A38-862E-D2A16A8362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973" r="7847"/>
                  <a:stretch/>
                </p:blipFill>
                <p:spPr>
                  <a:xfrm>
                    <a:off x="7801077" y="3019973"/>
                    <a:ext cx="433788" cy="1279724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afik 33">
                    <a:extLst>
                      <a:ext uri="{FF2B5EF4-FFF2-40B4-BE49-F238E27FC236}">
                        <a16:creationId xmlns:a16="http://schemas.microsoft.com/office/drawing/2014/main" id="{1FD9D174-0783-4DE6-9269-72369167E3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68" r="39152"/>
                  <a:stretch/>
                </p:blipFill>
                <p:spPr>
                  <a:xfrm>
                    <a:off x="7390227" y="3019973"/>
                    <a:ext cx="433788" cy="127972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2B5B7D38-CCBA-3F36-8552-364307455243}"/>
                  </a:ext>
                </a:extLst>
              </p:cNvPr>
              <p:cNvGrpSpPr/>
              <p:nvPr/>
            </p:nvGrpSpPr>
            <p:grpSpPr>
              <a:xfrm>
                <a:off x="6023644" y="963667"/>
                <a:ext cx="1295699" cy="1140074"/>
                <a:chOff x="6233194" y="963667"/>
                <a:chExt cx="1295699" cy="1140074"/>
              </a:xfrm>
            </p:grpSpPr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94BE4D6D-B8FC-2548-D61A-5259E4154D89}"/>
                    </a:ext>
                  </a:extLst>
                </p:cNvPr>
                <p:cNvGrpSpPr/>
                <p:nvPr/>
              </p:nvGrpSpPr>
              <p:grpSpPr>
                <a:xfrm>
                  <a:off x="6233194" y="963667"/>
                  <a:ext cx="1295699" cy="1140074"/>
                  <a:chOff x="6233194" y="963667"/>
                  <a:chExt cx="1295699" cy="1140074"/>
                </a:xfrm>
              </p:grpSpPr>
              <p:sp>
                <p:nvSpPr>
                  <p:cNvPr id="76" name="Rechteck 75">
                    <a:extLst>
                      <a:ext uri="{FF2B5EF4-FFF2-40B4-BE49-F238E27FC236}">
                        <a16:creationId xmlns:a16="http://schemas.microsoft.com/office/drawing/2014/main" id="{8B64445E-213C-4A2A-8B94-1DEBEF9580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33194" y="963667"/>
                    <a:ext cx="1285737" cy="86774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" name="Textfeld 8">
                    <a:extLst>
                      <a:ext uri="{FF2B5EF4-FFF2-40B4-BE49-F238E27FC236}">
                        <a16:creationId xmlns:a16="http://schemas.microsoft.com/office/drawing/2014/main" id="{0BAA12B6-309A-4C6B-808C-DACD6881C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243156" y="1776455"/>
                    <a:ext cx="1285737" cy="3272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solidFill>
                          <a:srgbClr val="3333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EE-Ausbaupfad</a:t>
                    </a:r>
                  </a:p>
                </p:txBody>
              </p:sp>
            </p:grpSp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7137D478-92BF-4BD4-A426-CB004A5A987C}"/>
                    </a:ext>
                  </a:extLst>
                </p:cNvPr>
                <p:cNvGrpSpPr/>
                <p:nvPr/>
              </p:nvGrpSpPr>
              <p:grpSpPr>
                <a:xfrm>
                  <a:off x="6281168" y="1039952"/>
                  <a:ext cx="1164340" cy="715178"/>
                  <a:chOff x="6003204" y="1963871"/>
                  <a:chExt cx="2823210" cy="1630743"/>
                </a:xfrm>
              </p:grpSpPr>
              <p:cxnSp>
                <p:nvCxnSpPr>
                  <p:cNvPr id="39" name="Gerader Verbinder 38">
                    <a:extLst>
                      <a:ext uri="{FF2B5EF4-FFF2-40B4-BE49-F238E27FC236}">
                        <a16:creationId xmlns:a16="http://schemas.microsoft.com/office/drawing/2014/main" id="{96121A43-EEE2-4666-AD6E-2008345E48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6383955" y="2826776"/>
                    <a:ext cx="2442459" cy="745901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" name="Gerader Verbinder 39">
                    <a:extLst>
                      <a:ext uri="{FF2B5EF4-FFF2-40B4-BE49-F238E27FC236}">
                        <a16:creationId xmlns:a16="http://schemas.microsoft.com/office/drawing/2014/main" id="{367DC54A-FB90-474E-937D-9A209EB8E2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025142" y="3572677"/>
                    <a:ext cx="358812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" name="Gerader Verbinder 40">
                    <a:extLst>
                      <a:ext uri="{FF2B5EF4-FFF2-40B4-BE49-F238E27FC236}">
                        <a16:creationId xmlns:a16="http://schemas.microsoft.com/office/drawing/2014/main" id="{1B1C0327-6F0D-4A69-BF95-632EF4ABEF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025142" y="1985809"/>
                    <a:ext cx="2801272" cy="840967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2" name="Ellipse 41">
                    <a:extLst>
                      <a:ext uri="{FF2B5EF4-FFF2-40B4-BE49-F238E27FC236}">
                        <a16:creationId xmlns:a16="http://schemas.microsoft.com/office/drawing/2014/main" id="{22A6372E-715B-4CF4-941B-014C0FF30D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82538" y="2804838"/>
                    <a:ext cx="43876" cy="43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06759849-5FA4-48CF-9F24-054808EBCB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03204" y="1963871"/>
                    <a:ext cx="43876" cy="43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Ellipse 43">
                    <a:extLst>
                      <a:ext uri="{FF2B5EF4-FFF2-40B4-BE49-F238E27FC236}">
                        <a16:creationId xmlns:a16="http://schemas.microsoft.com/office/drawing/2014/main" id="{164B8188-DABE-47B8-BBD6-3B3CB5C828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03204" y="3550738"/>
                    <a:ext cx="43876" cy="43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28287A11-3475-4287-83E5-DEA51A53C6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9091" y="3550738"/>
                    <a:ext cx="43876" cy="43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4AAECE73-CD5D-4241-9B52-2677839BED4E}"/>
                  </a:ext>
                </a:extLst>
              </p:cNvPr>
              <p:cNvGrpSpPr/>
              <p:nvPr/>
            </p:nvGrpSpPr>
            <p:grpSpPr>
              <a:xfrm>
                <a:off x="8046842" y="963667"/>
                <a:ext cx="1803700" cy="1319811"/>
                <a:chOff x="5369215" y="1006767"/>
                <a:chExt cx="1803700" cy="1241137"/>
              </a:xfrm>
            </p:grpSpPr>
            <p:sp>
              <p:nvSpPr>
                <p:cNvPr id="77" name="Rechteck 76">
                  <a:extLst>
                    <a:ext uri="{FF2B5EF4-FFF2-40B4-BE49-F238E27FC236}">
                      <a16:creationId xmlns:a16="http://schemas.microsoft.com/office/drawing/2014/main" id="{E09B942C-E287-4DA7-A1D0-EE98E95CE0AF}"/>
                    </a:ext>
                  </a:extLst>
                </p:cNvPr>
                <p:cNvSpPr/>
                <p:nvPr/>
              </p:nvSpPr>
              <p:spPr bwMode="auto">
                <a:xfrm>
                  <a:off x="5626567" y="1006767"/>
                  <a:ext cx="1285737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49" name="Gruppieren 48">
                  <a:extLst>
                    <a:ext uri="{FF2B5EF4-FFF2-40B4-BE49-F238E27FC236}">
                      <a16:creationId xmlns:a16="http://schemas.microsoft.com/office/drawing/2014/main" id="{2FAEC7EA-C923-48FB-9318-1EA9F519A990}"/>
                    </a:ext>
                  </a:extLst>
                </p:cNvPr>
                <p:cNvGrpSpPr/>
                <p:nvPr/>
              </p:nvGrpSpPr>
              <p:grpSpPr>
                <a:xfrm>
                  <a:off x="5925576" y="1108013"/>
                  <a:ext cx="636654" cy="595744"/>
                  <a:chOff x="2369533" y="887240"/>
                  <a:chExt cx="5116092" cy="5069714"/>
                </a:xfrm>
              </p:grpSpPr>
              <p:sp>
                <p:nvSpPr>
                  <p:cNvPr id="69" name="Sechseck 68">
                    <a:extLst>
                      <a:ext uri="{FF2B5EF4-FFF2-40B4-BE49-F238E27FC236}">
                        <a16:creationId xmlns:a16="http://schemas.microsoft.com/office/drawing/2014/main" id="{27AB1FBA-C8FA-442A-A9AE-BDE23BB6E6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2577146"/>
                    <a:ext cx="1989532" cy="1689905"/>
                  </a:xfrm>
                  <a:prstGeom prst="hexagon">
                    <a:avLst/>
                  </a:prstGeom>
                  <a:solidFill>
                    <a:srgbClr val="FFFF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Sechseck 69">
                    <a:extLst>
                      <a:ext uri="{FF2B5EF4-FFF2-40B4-BE49-F238E27FC236}">
                        <a16:creationId xmlns:a16="http://schemas.microsoft.com/office/drawing/2014/main" id="{2069A516-499F-45DD-952D-9F5B4F2AB3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Sechseck 70">
                    <a:extLst>
                      <a:ext uri="{FF2B5EF4-FFF2-40B4-BE49-F238E27FC236}">
                        <a16:creationId xmlns:a16="http://schemas.microsoft.com/office/drawing/2014/main" id="{D9AC4721-7B08-42CE-9809-205D557D65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609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Sechseck 71">
                    <a:extLst>
                      <a:ext uri="{FF2B5EF4-FFF2-40B4-BE49-F238E27FC236}">
                        <a16:creationId xmlns:a16="http://schemas.microsoft.com/office/drawing/2014/main" id="{D8CC9418-D705-4F56-9498-7B6BC075BA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3422097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Sechseck 72">
                    <a:extLst>
                      <a:ext uri="{FF2B5EF4-FFF2-40B4-BE49-F238E27FC236}">
                        <a16:creationId xmlns:a16="http://schemas.microsoft.com/office/drawing/2014/main" id="{1AE73608-3635-4D9E-A179-9F5D4F1B45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69533" y="1732193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Sechseck 73">
                    <a:extLst>
                      <a:ext uri="{FF2B5EF4-FFF2-40B4-BE49-F238E27FC236}">
                        <a16:creationId xmlns:a16="http://schemas.microsoft.com/office/drawing/2014/main" id="{6E6129F5-4862-4DF9-B895-EB6C469292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887240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Sechseck 74">
                    <a:extLst>
                      <a:ext uri="{FF2B5EF4-FFF2-40B4-BE49-F238E27FC236}">
                        <a16:creationId xmlns:a16="http://schemas.microsoft.com/office/drawing/2014/main" id="{57DBD40A-2C8D-4B95-A2E6-55DA56DDF7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32813" y="4267049"/>
                    <a:ext cx="1989532" cy="1689905"/>
                  </a:xfrm>
                  <a:prstGeom prst="hexag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19C5265E-E960-4D72-8C8A-1C7E34391EDB}"/>
                    </a:ext>
                  </a:extLst>
                </p:cNvPr>
                <p:cNvSpPr txBox="1"/>
                <p:nvPr/>
              </p:nvSpPr>
              <p:spPr>
                <a:xfrm>
                  <a:off x="5369215" y="1755873"/>
                  <a:ext cx="1803700" cy="492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energetische</a:t>
                  </a:r>
                  <a:b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Versorgungssicherheit</a:t>
                  </a:r>
                </a:p>
              </p:txBody>
            </p:sp>
          </p:grpSp>
        </p:grp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7802D01C-F890-DA04-3C4F-BFC34D6294B8}"/>
                </a:ext>
              </a:extLst>
            </p:cNvPr>
            <p:cNvCxnSpPr/>
            <p:nvPr/>
          </p:nvCxnSpPr>
          <p:spPr bwMode="auto">
            <a:xfrm flipV="1">
              <a:off x="1714962" y="1735888"/>
              <a:ext cx="769892" cy="1574840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A11C260-A050-FDE7-18F6-8E5CFBDD917B}"/>
              </a:ext>
            </a:extLst>
          </p:cNvPr>
          <p:cNvGrpSpPr/>
          <p:nvPr/>
        </p:nvGrpSpPr>
        <p:grpSpPr>
          <a:xfrm>
            <a:off x="1714962" y="2340624"/>
            <a:ext cx="8058271" cy="1243967"/>
            <a:chOff x="1714962" y="2340624"/>
            <a:chExt cx="8058271" cy="1243967"/>
          </a:xfrm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751054DD-DECF-75AC-1FA7-F1279CFEA1C8}"/>
                </a:ext>
              </a:extLst>
            </p:cNvPr>
            <p:cNvGrpSpPr/>
            <p:nvPr/>
          </p:nvGrpSpPr>
          <p:grpSpPr>
            <a:xfrm>
              <a:off x="2484854" y="2340624"/>
              <a:ext cx="7288379" cy="1243967"/>
              <a:chOff x="2484854" y="2340624"/>
              <a:chExt cx="7288379" cy="1243967"/>
            </a:xfrm>
          </p:grpSpPr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5CF8D831-D9B0-4C67-8DDD-6042531384F9}"/>
                  </a:ext>
                </a:extLst>
              </p:cNvPr>
              <p:cNvSpPr/>
              <p:nvPr/>
            </p:nvSpPr>
            <p:spPr bwMode="auto">
              <a:xfrm>
                <a:off x="2497014" y="2342519"/>
                <a:ext cx="7276219" cy="11883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B593C77-FC48-4E3C-AFBB-D955E26DC2EF}"/>
                  </a:ext>
                </a:extLst>
              </p:cNvPr>
              <p:cNvSpPr txBox="1"/>
              <p:nvPr/>
            </p:nvSpPr>
            <p:spPr>
              <a:xfrm>
                <a:off x="2484854" y="2340624"/>
                <a:ext cx="1060931" cy="629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Energie-</a:t>
                </a:r>
              </a:p>
              <a:p>
                <a:r>
                  <a:rPr lang="de-DE" sz="1600" b="1" dirty="0">
                    <a:solidFill>
                      <a:srgbClr val="3333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Verbrauch</a:t>
                </a:r>
              </a:p>
            </p:txBody>
          </p: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6AFAE435-0585-491E-9B50-D218E8CACF3C}"/>
                  </a:ext>
                </a:extLst>
              </p:cNvPr>
              <p:cNvGrpSpPr/>
              <p:nvPr/>
            </p:nvGrpSpPr>
            <p:grpSpPr>
              <a:xfrm>
                <a:off x="6073064" y="2432081"/>
                <a:ext cx="1382786" cy="1152510"/>
                <a:chOff x="4844564" y="3002841"/>
                <a:chExt cx="1382786" cy="1070365"/>
              </a:xfrm>
            </p:grpSpPr>
            <p:sp>
              <p:nvSpPr>
                <p:cNvPr id="116" name="Rechteck 115">
                  <a:extLst>
                    <a:ext uri="{FF2B5EF4-FFF2-40B4-BE49-F238E27FC236}">
                      <a16:creationId xmlns:a16="http://schemas.microsoft.com/office/drawing/2014/main" id="{8D627727-65F5-4DBA-B671-27EB74767EBD}"/>
                    </a:ext>
                  </a:extLst>
                </p:cNvPr>
                <p:cNvSpPr/>
                <p:nvPr/>
              </p:nvSpPr>
              <p:spPr bwMode="auto">
                <a:xfrm>
                  <a:off x="4844564" y="3002841"/>
                  <a:ext cx="1382786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800921C7-C5C7-4EA1-8141-8E8A18CDF7AB}"/>
                    </a:ext>
                  </a:extLst>
                </p:cNvPr>
                <p:cNvSpPr txBox="1"/>
                <p:nvPr/>
              </p:nvSpPr>
              <p:spPr>
                <a:xfrm>
                  <a:off x="4921074" y="3765429"/>
                  <a:ext cx="12146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Wärmewende</a:t>
                  </a:r>
                </a:p>
              </p:txBody>
            </p:sp>
            <p:grpSp>
              <p:nvGrpSpPr>
                <p:cNvPr id="92" name="Gruppieren 91">
                  <a:extLst>
                    <a:ext uri="{FF2B5EF4-FFF2-40B4-BE49-F238E27FC236}">
                      <a16:creationId xmlns:a16="http://schemas.microsoft.com/office/drawing/2014/main" id="{D52F6125-B7B1-4B59-BAFD-4E0E364C0BAE}"/>
                    </a:ext>
                  </a:extLst>
                </p:cNvPr>
                <p:cNvGrpSpPr/>
                <p:nvPr/>
              </p:nvGrpSpPr>
              <p:grpSpPr>
                <a:xfrm>
                  <a:off x="5111100" y="3086430"/>
                  <a:ext cx="884780" cy="711345"/>
                  <a:chOff x="3355786" y="2432596"/>
                  <a:chExt cx="2495286" cy="2006158"/>
                </a:xfrm>
              </p:grpSpPr>
              <p:grpSp>
                <p:nvGrpSpPr>
                  <p:cNvPr id="93" name="Gruppieren 92">
                    <a:extLst>
                      <a:ext uri="{FF2B5EF4-FFF2-40B4-BE49-F238E27FC236}">
                        <a16:creationId xmlns:a16="http://schemas.microsoft.com/office/drawing/2014/main" id="{7FD7DD7F-7BC7-4C44-BB92-74F7A1962EE3}"/>
                      </a:ext>
                    </a:extLst>
                  </p:cNvPr>
                  <p:cNvGrpSpPr/>
                  <p:nvPr/>
                </p:nvGrpSpPr>
                <p:grpSpPr>
                  <a:xfrm>
                    <a:off x="3355786" y="2432596"/>
                    <a:ext cx="2495286" cy="1954150"/>
                    <a:chOff x="2379234" y="2470777"/>
                    <a:chExt cx="4832140" cy="3347910"/>
                  </a:xfrm>
                </p:grpSpPr>
                <p:sp>
                  <p:nvSpPr>
                    <p:cNvPr id="109" name="Freihandform: Form 108">
                      <a:extLst>
                        <a:ext uri="{FF2B5EF4-FFF2-40B4-BE49-F238E27FC236}">
                          <a16:creationId xmlns:a16="http://schemas.microsoft.com/office/drawing/2014/main" id="{9D1556B6-F992-410C-963C-0E7D9F4329F0}"/>
                        </a:ext>
                      </a:extLst>
                    </p:cNvPr>
                    <p:cNvSpPr/>
                    <p:nvPr/>
                  </p:nvSpPr>
                  <p:spPr>
                    <a:xfrm rot="10800000" flipH="1" flipV="1">
                      <a:off x="2379234" y="2470777"/>
                      <a:ext cx="4832140" cy="3347910"/>
                    </a:xfrm>
                    <a:custGeom>
                      <a:avLst/>
                      <a:gdLst>
                        <a:gd name="connsiteX0" fmla="*/ 497198 w 3607783"/>
                        <a:gd name="connsiteY0" fmla="*/ 32132 h 3347910"/>
                        <a:gd name="connsiteX1" fmla="*/ 242962 w 3607783"/>
                        <a:gd name="connsiteY1" fmla="*/ 742414 h 3347910"/>
                        <a:gd name="connsiteX2" fmla="*/ 0 w 3607783"/>
                        <a:gd name="connsiteY2" fmla="*/ 1446496 h 3347910"/>
                        <a:gd name="connsiteX3" fmla="*/ 10147 w 3607783"/>
                        <a:gd name="connsiteY3" fmla="*/ 1468481 h 3347910"/>
                        <a:gd name="connsiteX4" fmla="*/ 197301 w 3607783"/>
                        <a:gd name="connsiteY4" fmla="*/ 1403653 h 3347910"/>
                        <a:gd name="connsiteX5" fmla="*/ 202938 w 3607783"/>
                        <a:gd name="connsiteY5" fmla="*/ 1478064 h 3347910"/>
                        <a:gd name="connsiteX6" fmla="*/ 214212 w 3607783"/>
                        <a:gd name="connsiteY6" fmla="*/ 2043471 h 3347910"/>
                        <a:gd name="connsiteX7" fmla="*/ 225486 w 3607783"/>
                        <a:gd name="connsiteY7" fmla="*/ 2580129 h 3347910"/>
                        <a:gd name="connsiteX8" fmla="*/ 225486 w 3607783"/>
                        <a:gd name="connsiteY8" fmla="*/ 2626354 h 3347910"/>
                        <a:gd name="connsiteX9" fmla="*/ 421660 w 3607783"/>
                        <a:gd name="connsiteY9" fmla="*/ 2780812 h 3347910"/>
                        <a:gd name="connsiteX10" fmla="*/ 879961 w 3607783"/>
                        <a:gd name="connsiteY10" fmla="*/ 3141590 h 3347910"/>
                        <a:gd name="connsiteX11" fmla="*/ 1142653 w 3607783"/>
                        <a:gd name="connsiteY11" fmla="*/ 3347910 h 3347910"/>
                        <a:gd name="connsiteX12" fmla="*/ 2246973 w 3607783"/>
                        <a:gd name="connsiteY12" fmla="*/ 3325362 h 3347910"/>
                        <a:gd name="connsiteX13" fmla="*/ 3351856 w 3607783"/>
                        <a:gd name="connsiteY13" fmla="*/ 3301686 h 3347910"/>
                        <a:gd name="connsiteX14" fmla="*/ 3359748 w 3607783"/>
                        <a:gd name="connsiteY14" fmla="*/ 2686108 h 3347910"/>
                        <a:gd name="connsiteX15" fmla="*/ 3368768 w 3607783"/>
                        <a:gd name="connsiteY15" fmla="*/ 2047417 h 3347910"/>
                        <a:gd name="connsiteX16" fmla="*/ 3371586 w 3607783"/>
                        <a:gd name="connsiteY16" fmla="*/ 2023741 h 3347910"/>
                        <a:gd name="connsiteX17" fmla="*/ 3421193 w 3607783"/>
                        <a:gd name="connsiteY17" fmla="*/ 2023741 h 3347910"/>
                        <a:gd name="connsiteX18" fmla="*/ 3539010 w 3607783"/>
                        <a:gd name="connsiteY18" fmla="*/ 2019795 h 3347910"/>
                        <a:gd name="connsiteX19" fmla="*/ 3607783 w 3607783"/>
                        <a:gd name="connsiteY19" fmla="*/ 2016413 h 3347910"/>
                        <a:gd name="connsiteX20" fmla="*/ 3607783 w 3607783"/>
                        <a:gd name="connsiteY20" fmla="*/ 1997810 h 3347910"/>
                        <a:gd name="connsiteX21" fmla="*/ 3484329 w 3607783"/>
                        <a:gd name="connsiteY21" fmla="*/ 1712570 h 3347910"/>
                        <a:gd name="connsiteX22" fmla="*/ 2955564 w 3607783"/>
                        <a:gd name="connsiteY22" fmla="*/ 569353 h 3347910"/>
                        <a:gd name="connsiteX23" fmla="*/ 2761082 w 3607783"/>
                        <a:gd name="connsiteY23" fmla="*/ 148257 h 3347910"/>
                        <a:gd name="connsiteX24" fmla="*/ 2727259 w 3607783"/>
                        <a:gd name="connsiteY24" fmla="*/ 73847 h 3347910"/>
                        <a:gd name="connsiteX25" fmla="*/ 2692308 w 3607783"/>
                        <a:gd name="connsiteY25" fmla="*/ 71028 h 3347910"/>
                        <a:gd name="connsiteX26" fmla="*/ 2367608 w 3607783"/>
                        <a:gd name="connsiteY26" fmla="*/ 59190 h 3347910"/>
                        <a:gd name="connsiteX27" fmla="*/ 1296547 w 3607783"/>
                        <a:gd name="connsiteY27" fmla="*/ 25367 h 3347910"/>
                        <a:gd name="connsiteX28" fmla="*/ 511854 w 3607783"/>
                        <a:gd name="connsiteY28" fmla="*/ 0 h 3347910"/>
                        <a:gd name="connsiteX29" fmla="*/ 497198 w 3607783"/>
                        <a:gd name="connsiteY29" fmla="*/ 32132 h 3347910"/>
                        <a:gd name="connsiteX30" fmla="*/ 1519215 w 3607783"/>
                        <a:gd name="connsiteY30" fmla="*/ 99214 h 3347910"/>
                        <a:gd name="connsiteX31" fmla="*/ 2581820 w 3607783"/>
                        <a:gd name="connsiteY31" fmla="*/ 133601 h 3347910"/>
                        <a:gd name="connsiteX32" fmla="*/ 2681034 w 3607783"/>
                        <a:gd name="connsiteY32" fmla="*/ 136983 h 3347910"/>
                        <a:gd name="connsiteX33" fmla="*/ 2709783 w 3607783"/>
                        <a:gd name="connsiteY33" fmla="*/ 199556 h 3347910"/>
                        <a:gd name="connsiteX34" fmla="*/ 3062670 w 3607783"/>
                        <a:gd name="connsiteY34" fmla="*/ 961136 h 3347910"/>
                        <a:gd name="connsiteX35" fmla="*/ 3454452 w 3607783"/>
                        <a:gd name="connsiteY35" fmla="*/ 1806710 h 3347910"/>
                        <a:gd name="connsiteX36" fmla="*/ 3522098 w 3607783"/>
                        <a:gd name="connsiteY36" fmla="*/ 1953277 h 3347910"/>
                        <a:gd name="connsiteX37" fmla="*/ 3414429 w 3607783"/>
                        <a:gd name="connsiteY37" fmla="*/ 1957786 h 3347910"/>
                        <a:gd name="connsiteX38" fmla="*/ 3305631 w 3607783"/>
                        <a:gd name="connsiteY38" fmla="*/ 1963423 h 3347910"/>
                        <a:gd name="connsiteX39" fmla="*/ 3295485 w 3607783"/>
                        <a:gd name="connsiteY39" fmla="*/ 2598168 h 3347910"/>
                        <a:gd name="connsiteX40" fmla="*/ 3283646 w 3607783"/>
                        <a:gd name="connsiteY40" fmla="*/ 3234603 h 3347910"/>
                        <a:gd name="connsiteX41" fmla="*/ 1211990 w 3607783"/>
                        <a:gd name="connsiteY41" fmla="*/ 3280264 h 3347910"/>
                        <a:gd name="connsiteX42" fmla="*/ 1164074 w 3607783"/>
                        <a:gd name="connsiteY42" fmla="*/ 3280828 h 3347910"/>
                        <a:gd name="connsiteX43" fmla="*/ 730012 w 3607783"/>
                        <a:gd name="connsiteY43" fmla="*/ 2939216 h 3347910"/>
                        <a:gd name="connsiteX44" fmla="*/ 295951 w 3607783"/>
                        <a:gd name="connsiteY44" fmla="*/ 2597041 h 3347910"/>
                        <a:gd name="connsiteX45" fmla="*/ 292005 w 3607783"/>
                        <a:gd name="connsiteY45" fmla="*/ 2523194 h 3347910"/>
                        <a:gd name="connsiteX46" fmla="*/ 276221 w 3607783"/>
                        <a:gd name="connsiteY46" fmla="*/ 1879993 h 3347910"/>
                        <a:gd name="connsiteX47" fmla="*/ 264383 w 3607783"/>
                        <a:gd name="connsiteY47" fmla="*/ 1310640 h 3347910"/>
                        <a:gd name="connsiteX48" fmla="*/ 379945 w 3607783"/>
                        <a:gd name="connsiteY48" fmla="*/ 963955 h 3347910"/>
                        <a:gd name="connsiteX49" fmla="*/ 555260 w 3607783"/>
                        <a:gd name="connsiteY49" fmla="*/ 443645 h 3347910"/>
                        <a:gd name="connsiteX50" fmla="*/ 615578 w 3607783"/>
                        <a:gd name="connsiteY50" fmla="*/ 270020 h 3347910"/>
                        <a:gd name="connsiteX51" fmla="*/ 584010 w 3607783"/>
                        <a:gd name="connsiteY51" fmla="*/ 178134 h 3347910"/>
                        <a:gd name="connsiteX52" fmla="*/ 554133 w 3607783"/>
                        <a:gd name="connsiteY52" fmla="*/ 67646 h 3347910"/>
                        <a:gd name="connsiteX53" fmla="*/ 1519215 w 3607783"/>
                        <a:gd name="connsiteY53" fmla="*/ 99214 h 3347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3607783" h="3347910">
                          <a:moveTo>
                            <a:pt x="497198" y="32132"/>
                          </a:moveTo>
                          <a:cubicBezTo>
                            <a:pt x="490997" y="50171"/>
                            <a:pt x="376562" y="369798"/>
                            <a:pt x="242962" y="742414"/>
                          </a:cubicBezTo>
                          <a:cubicBezTo>
                            <a:pt x="55244" y="1265543"/>
                            <a:pt x="0" y="1426202"/>
                            <a:pt x="0" y="1446496"/>
                          </a:cubicBezTo>
                          <a:cubicBezTo>
                            <a:pt x="0" y="1469044"/>
                            <a:pt x="1127" y="1471863"/>
                            <a:pt x="10147" y="1468481"/>
                          </a:cubicBezTo>
                          <a:cubicBezTo>
                            <a:pt x="47352" y="1453824"/>
                            <a:pt x="192227" y="1403653"/>
                            <a:pt x="197301" y="1403653"/>
                          </a:cubicBezTo>
                          <a:cubicBezTo>
                            <a:pt x="200683" y="1403653"/>
                            <a:pt x="202938" y="1430712"/>
                            <a:pt x="202938" y="1478064"/>
                          </a:cubicBezTo>
                          <a:cubicBezTo>
                            <a:pt x="202938" y="1519215"/>
                            <a:pt x="208011" y="1773451"/>
                            <a:pt x="214212" y="2043471"/>
                          </a:cubicBezTo>
                          <a:cubicBezTo>
                            <a:pt x="220413" y="2312928"/>
                            <a:pt x="225486" y="2554762"/>
                            <a:pt x="225486" y="2580129"/>
                          </a:cubicBezTo>
                          <a:lnTo>
                            <a:pt x="225486" y="2626354"/>
                          </a:lnTo>
                          <a:lnTo>
                            <a:pt x="421660" y="2780812"/>
                          </a:lnTo>
                          <a:cubicBezTo>
                            <a:pt x="529329" y="2865369"/>
                            <a:pt x="735650" y="3027720"/>
                            <a:pt x="879961" y="3141590"/>
                          </a:cubicBezTo>
                          <a:lnTo>
                            <a:pt x="1142653" y="3347910"/>
                          </a:lnTo>
                          <a:lnTo>
                            <a:pt x="2246973" y="3325362"/>
                          </a:lnTo>
                          <a:cubicBezTo>
                            <a:pt x="2854095" y="3312960"/>
                            <a:pt x="3351856" y="3302249"/>
                            <a:pt x="3351856" y="3301686"/>
                          </a:cubicBezTo>
                          <a:cubicBezTo>
                            <a:pt x="3352420" y="3301122"/>
                            <a:pt x="3355802" y="3024337"/>
                            <a:pt x="3359748" y="2686108"/>
                          </a:cubicBezTo>
                          <a:cubicBezTo>
                            <a:pt x="3363130" y="2347878"/>
                            <a:pt x="3367076" y="2060946"/>
                            <a:pt x="3368768" y="2047417"/>
                          </a:cubicBezTo>
                          <a:lnTo>
                            <a:pt x="3371586" y="2023741"/>
                          </a:lnTo>
                          <a:lnTo>
                            <a:pt x="3421193" y="2023741"/>
                          </a:lnTo>
                          <a:cubicBezTo>
                            <a:pt x="3448252" y="2023741"/>
                            <a:pt x="3501805" y="2022050"/>
                            <a:pt x="3539010" y="2019795"/>
                          </a:cubicBezTo>
                          <a:lnTo>
                            <a:pt x="3607783" y="2016413"/>
                          </a:lnTo>
                          <a:lnTo>
                            <a:pt x="3607783" y="1997810"/>
                          </a:lnTo>
                          <a:cubicBezTo>
                            <a:pt x="3607783" y="1985972"/>
                            <a:pt x="3565505" y="1887886"/>
                            <a:pt x="3484329" y="1712570"/>
                          </a:cubicBezTo>
                          <a:cubicBezTo>
                            <a:pt x="3347910" y="1417183"/>
                            <a:pt x="3196834" y="1090791"/>
                            <a:pt x="2955564" y="569353"/>
                          </a:cubicBezTo>
                          <a:cubicBezTo>
                            <a:pt x="2867060" y="378817"/>
                            <a:pt x="2779684" y="189409"/>
                            <a:pt x="2761082" y="148257"/>
                          </a:cubicBezTo>
                          <a:lnTo>
                            <a:pt x="2727259" y="73847"/>
                          </a:lnTo>
                          <a:lnTo>
                            <a:pt x="2692308" y="71028"/>
                          </a:lnTo>
                          <a:cubicBezTo>
                            <a:pt x="2673706" y="69337"/>
                            <a:pt x="2527139" y="64264"/>
                            <a:pt x="2367608" y="59190"/>
                          </a:cubicBezTo>
                          <a:cubicBezTo>
                            <a:pt x="2208076" y="54117"/>
                            <a:pt x="1726099" y="38896"/>
                            <a:pt x="1296547" y="25367"/>
                          </a:cubicBezTo>
                          <a:cubicBezTo>
                            <a:pt x="866995" y="11274"/>
                            <a:pt x="514109" y="0"/>
                            <a:pt x="511854" y="0"/>
                          </a:cubicBezTo>
                          <a:cubicBezTo>
                            <a:pt x="510163" y="0"/>
                            <a:pt x="503399" y="14657"/>
                            <a:pt x="497198" y="32132"/>
                          </a:cubicBezTo>
                          <a:close/>
                          <a:moveTo>
                            <a:pt x="1519215" y="99214"/>
                          </a:moveTo>
                          <a:cubicBezTo>
                            <a:pt x="2049672" y="116126"/>
                            <a:pt x="2527703" y="131910"/>
                            <a:pt x="2581820" y="133601"/>
                          </a:cubicBezTo>
                          <a:lnTo>
                            <a:pt x="2681034" y="136983"/>
                          </a:lnTo>
                          <a:lnTo>
                            <a:pt x="2709783" y="199556"/>
                          </a:lnTo>
                          <a:cubicBezTo>
                            <a:pt x="2725568" y="233942"/>
                            <a:pt x="2883972" y="576682"/>
                            <a:pt x="3062670" y="961136"/>
                          </a:cubicBezTo>
                          <a:cubicBezTo>
                            <a:pt x="3240804" y="1345591"/>
                            <a:pt x="3417247" y="1726099"/>
                            <a:pt x="3454452" y="1806710"/>
                          </a:cubicBezTo>
                          <a:lnTo>
                            <a:pt x="3522098" y="1953277"/>
                          </a:lnTo>
                          <a:lnTo>
                            <a:pt x="3414429" y="1957786"/>
                          </a:lnTo>
                          <a:cubicBezTo>
                            <a:pt x="3355238" y="1960041"/>
                            <a:pt x="3306195" y="1962860"/>
                            <a:pt x="3305631" y="1963423"/>
                          </a:cubicBezTo>
                          <a:cubicBezTo>
                            <a:pt x="3304504" y="1963987"/>
                            <a:pt x="3299994" y="2249791"/>
                            <a:pt x="3295485" y="2598168"/>
                          </a:cubicBezTo>
                          <a:cubicBezTo>
                            <a:pt x="3290975" y="2945981"/>
                            <a:pt x="3285901" y="3232349"/>
                            <a:pt x="3283646" y="3234603"/>
                          </a:cubicBezTo>
                          <a:cubicBezTo>
                            <a:pt x="3280828" y="3237986"/>
                            <a:pt x="1391815" y="3279137"/>
                            <a:pt x="1211990" y="3280264"/>
                          </a:cubicBezTo>
                          <a:lnTo>
                            <a:pt x="1164074" y="3280828"/>
                          </a:lnTo>
                          <a:lnTo>
                            <a:pt x="730012" y="2939216"/>
                          </a:lnTo>
                          <a:lnTo>
                            <a:pt x="295951" y="2597041"/>
                          </a:lnTo>
                          <a:lnTo>
                            <a:pt x="292005" y="2523194"/>
                          </a:lnTo>
                          <a:cubicBezTo>
                            <a:pt x="289750" y="2482606"/>
                            <a:pt x="282422" y="2192856"/>
                            <a:pt x="276221" y="1879993"/>
                          </a:cubicBezTo>
                          <a:lnTo>
                            <a:pt x="264383" y="1310640"/>
                          </a:lnTo>
                          <a:lnTo>
                            <a:pt x="379945" y="963955"/>
                          </a:lnTo>
                          <a:cubicBezTo>
                            <a:pt x="443081" y="773419"/>
                            <a:pt x="522001" y="538913"/>
                            <a:pt x="555260" y="443645"/>
                          </a:cubicBezTo>
                          <a:lnTo>
                            <a:pt x="615578" y="270020"/>
                          </a:lnTo>
                          <a:lnTo>
                            <a:pt x="584010" y="178134"/>
                          </a:lnTo>
                          <a:cubicBezTo>
                            <a:pt x="556952" y="99214"/>
                            <a:pt x="547932" y="67646"/>
                            <a:pt x="554133" y="67646"/>
                          </a:cubicBezTo>
                          <a:cubicBezTo>
                            <a:pt x="554697" y="67646"/>
                            <a:pt x="989322" y="81739"/>
                            <a:pt x="1519215" y="99214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905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0" name="Freihandform: Form 109">
                      <a:extLst>
                        <a:ext uri="{FF2B5EF4-FFF2-40B4-BE49-F238E27FC236}">
                          <a16:creationId xmlns:a16="http://schemas.microsoft.com/office/drawing/2014/main" id="{3A1F6D38-A579-4553-93A8-B6F3E9CB0D12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3694133" y="5551094"/>
                      <a:ext cx="7323" cy="19320"/>
                    </a:xfrm>
                    <a:custGeom>
                      <a:avLst/>
                      <a:gdLst>
                        <a:gd name="connsiteX0" fmla="*/ 1435 w 7323"/>
                        <a:gd name="connsiteY0" fmla="*/ 8217 h 19320"/>
                        <a:gd name="connsiteX1" fmla="*/ 1999 w 7323"/>
                        <a:gd name="connsiteY1" fmla="*/ 18928 h 19320"/>
                        <a:gd name="connsiteX2" fmla="*/ 7073 w 7323"/>
                        <a:gd name="connsiteY2" fmla="*/ 10472 h 19320"/>
                        <a:gd name="connsiteX3" fmla="*/ 1435 w 7323"/>
                        <a:gd name="connsiteY3" fmla="*/ 8217 h 19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23" h="19320">
                          <a:moveTo>
                            <a:pt x="1435" y="8217"/>
                          </a:moveTo>
                          <a:cubicBezTo>
                            <a:pt x="-819" y="12727"/>
                            <a:pt x="-256" y="17237"/>
                            <a:pt x="1999" y="18928"/>
                          </a:cubicBezTo>
                          <a:cubicBezTo>
                            <a:pt x="4254" y="20619"/>
                            <a:pt x="7073" y="16673"/>
                            <a:pt x="7073" y="10472"/>
                          </a:cubicBezTo>
                          <a:cubicBezTo>
                            <a:pt x="8200" y="-2494"/>
                            <a:pt x="5381" y="-3621"/>
                            <a:pt x="1435" y="8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Freihandform: Form 110">
                      <a:extLst>
                        <a:ext uri="{FF2B5EF4-FFF2-40B4-BE49-F238E27FC236}">
                          <a16:creationId xmlns:a16="http://schemas.microsoft.com/office/drawing/2014/main" id="{DC39F617-E4C3-4F7A-8BA1-DA4AB67D9733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5053292" y="4798362"/>
                      <a:ext cx="16876" cy="22548"/>
                    </a:xfrm>
                    <a:custGeom>
                      <a:avLst/>
                      <a:gdLst>
                        <a:gd name="connsiteX0" fmla="*/ 5954 w 16876"/>
                        <a:gd name="connsiteY0" fmla="*/ 11274 h 22548"/>
                        <a:gd name="connsiteX1" fmla="*/ 4263 w 16876"/>
                        <a:gd name="connsiteY1" fmla="*/ 22549 h 22548"/>
                        <a:gd name="connsiteX2" fmla="*/ 14974 w 16876"/>
                        <a:gd name="connsiteY2" fmla="*/ 11274 h 22548"/>
                        <a:gd name="connsiteX3" fmla="*/ 16665 w 16876"/>
                        <a:gd name="connsiteY3" fmla="*/ 0 h 22548"/>
                        <a:gd name="connsiteX4" fmla="*/ 5954 w 16876"/>
                        <a:gd name="connsiteY4" fmla="*/ 11274 h 2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876" h="22548">
                          <a:moveTo>
                            <a:pt x="5954" y="11274"/>
                          </a:moveTo>
                          <a:cubicBezTo>
                            <a:pt x="-1374" y="19730"/>
                            <a:pt x="-1938" y="22549"/>
                            <a:pt x="4263" y="22549"/>
                          </a:cubicBezTo>
                          <a:cubicBezTo>
                            <a:pt x="8209" y="22549"/>
                            <a:pt x="13283" y="17475"/>
                            <a:pt x="14974" y="11274"/>
                          </a:cubicBezTo>
                          <a:cubicBezTo>
                            <a:pt x="16665" y="5073"/>
                            <a:pt x="17229" y="0"/>
                            <a:pt x="16665" y="0"/>
                          </a:cubicBezTo>
                          <a:cubicBezTo>
                            <a:pt x="16101" y="0"/>
                            <a:pt x="11591" y="5073"/>
                            <a:pt x="5954" y="1127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Freihandform: Form 111">
                      <a:extLst>
                        <a:ext uri="{FF2B5EF4-FFF2-40B4-BE49-F238E27FC236}">
                          <a16:creationId xmlns:a16="http://schemas.microsoft.com/office/drawing/2014/main" id="{E2EC572A-50A6-44A7-AEE3-C4F4E7A45DDF}"/>
                        </a:ext>
                      </a:extLst>
                    </p:cNvPr>
                    <p:cNvSpPr/>
                    <p:nvPr/>
                  </p:nvSpPr>
                  <p:spPr>
                    <a:xfrm rot="10800000" flipV="1">
                      <a:off x="4314114" y="3767607"/>
                      <a:ext cx="34984" cy="3100"/>
                    </a:xfrm>
                    <a:custGeom>
                      <a:avLst/>
                      <a:gdLst>
                        <a:gd name="connsiteX0" fmla="*/ 4187 w 34984"/>
                        <a:gd name="connsiteY0" fmla="*/ 2255 h 3100"/>
                        <a:gd name="connsiteX1" fmla="*/ 32372 w 34984"/>
                        <a:gd name="connsiteY1" fmla="*/ 2255 h 3100"/>
                        <a:gd name="connsiteX2" fmla="*/ 16588 w 34984"/>
                        <a:gd name="connsiteY2" fmla="*/ 0 h 3100"/>
                        <a:gd name="connsiteX3" fmla="*/ 4187 w 34984"/>
                        <a:gd name="connsiteY3" fmla="*/ 2255 h 3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984" h="3100">
                          <a:moveTo>
                            <a:pt x="4187" y="2255"/>
                          </a:moveTo>
                          <a:cubicBezTo>
                            <a:pt x="12642" y="3382"/>
                            <a:pt x="25044" y="3382"/>
                            <a:pt x="32372" y="2255"/>
                          </a:cubicBezTo>
                          <a:cubicBezTo>
                            <a:pt x="39137" y="1127"/>
                            <a:pt x="32372" y="0"/>
                            <a:pt x="16588" y="0"/>
                          </a:cubicBezTo>
                          <a:cubicBezTo>
                            <a:pt x="1368" y="0"/>
                            <a:pt x="-4833" y="1127"/>
                            <a:pt x="4187" y="22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de-DE"/>
                    </a:p>
                  </p:txBody>
                </p:sp>
                <p:cxnSp>
                  <p:nvCxnSpPr>
                    <p:cNvPr id="113" name="Gerader Verbinder 112">
                      <a:extLst>
                        <a:ext uri="{FF2B5EF4-FFF2-40B4-BE49-F238E27FC236}">
                          <a16:creationId xmlns:a16="http://schemas.microsoft.com/office/drawing/2014/main" id="{DF2FED5F-DC00-49E1-8057-24A74602E0C4}"/>
                        </a:ext>
                      </a:extLst>
                    </p:cNvPr>
                    <p:cNvCxnSpPr>
                      <a:stCxn id="109" idx="42"/>
                    </p:cNvCxnSpPr>
                    <p:nvPr/>
                  </p:nvCxnSpPr>
                  <p:spPr bwMode="auto">
                    <a:xfrm flipH="1" flipV="1">
                      <a:off x="3934292" y="4248912"/>
                      <a:ext cx="4063" cy="1502693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14" name="Rechteck 23562">
                      <a:extLst>
                        <a:ext uri="{FF2B5EF4-FFF2-40B4-BE49-F238E27FC236}">
                          <a16:creationId xmlns:a16="http://schemas.microsoft.com/office/drawing/2014/main" id="{B58F9612-DEE3-40E9-8FF9-148759247B8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34292" y="4188058"/>
                      <a:ext cx="2877352" cy="1565894"/>
                    </a:xfrm>
                    <a:custGeom>
                      <a:avLst/>
                      <a:gdLst>
                        <a:gd name="connsiteX0" fmla="*/ 0 w 2852968"/>
                        <a:gd name="connsiteY0" fmla="*/ 0 h 1529318"/>
                        <a:gd name="connsiteX1" fmla="*/ 2852968 w 2852968"/>
                        <a:gd name="connsiteY1" fmla="*/ 0 h 1529318"/>
                        <a:gd name="connsiteX2" fmla="*/ 2852968 w 2852968"/>
                        <a:gd name="connsiteY2" fmla="*/ 1529318 h 1529318"/>
                        <a:gd name="connsiteX3" fmla="*/ 0 w 2852968"/>
                        <a:gd name="connsiteY3" fmla="*/ 1529318 h 1529318"/>
                        <a:gd name="connsiteX4" fmla="*/ 0 w 2852968"/>
                        <a:gd name="connsiteY4" fmla="*/ 0 h 1529318"/>
                        <a:gd name="connsiteX0" fmla="*/ 0 w 2877352"/>
                        <a:gd name="connsiteY0" fmla="*/ 0 h 1529318"/>
                        <a:gd name="connsiteX1" fmla="*/ 2877352 w 2877352"/>
                        <a:gd name="connsiteY1" fmla="*/ 0 h 1529318"/>
                        <a:gd name="connsiteX2" fmla="*/ 2852968 w 2877352"/>
                        <a:gd name="connsiteY2" fmla="*/ 1529318 h 1529318"/>
                        <a:gd name="connsiteX3" fmla="*/ 0 w 2877352"/>
                        <a:gd name="connsiteY3" fmla="*/ 1529318 h 1529318"/>
                        <a:gd name="connsiteX4" fmla="*/ 0 w 2877352"/>
                        <a:gd name="connsiteY4" fmla="*/ 0 h 1529318"/>
                        <a:gd name="connsiteX0" fmla="*/ 0 w 2877352"/>
                        <a:gd name="connsiteY0" fmla="*/ 0 h 1565894"/>
                        <a:gd name="connsiteX1" fmla="*/ 2877352 w 2877352"/>
                        <a:gd name="connsiteY1" fmla="*/ 0 h 1565894"/>
                        <a:gd name="connsiteX2" fmla="*/ 2852968 w 2877352"/>
                        <a:gd name="connsiteY2" fmla="*/ 1529318 h 1565894"/>
                        <a:gd name="connsiteX3" fmla="*/ 12192 w 2877352"/>
                        <a:gd name="connsiteY3" fmla="*/ 1565894 h 1565894"/>
                        <a:gd name="connsiteX4" fmla="*/ 0 w 2877352"/>
                        <a:gd name="connsiteY4" fmla="*/ 0 h 1565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77352" h="1565894">
                          <a:moveTo>
                            <a:pt x="0" y="0"/>
                          </a:moveTo>
                          <a:lnTo>
                            <a:pt x="2877352" y="0"/>
                          </a:lnTo>
                          <a:lnTo>
                            <a:pt x="2852968" y="1529318"/>
                          </a:lnTo>
                          <a:lnTo>
                            <a:pt x="12192" y="15658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15" name="Freihandform: Form 114">
                      <a:extLst>
                        <a:ext uri="{FF2B5EF4-FFF2-40B4-BE49-F238E27FC236}">
                          <a16:creationId xmlns:a16="http://schemas.microsoft.com/office/drawing/2014/main" id="{E23BDBE3-FDD8-4F7F-8672-61982F93E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122234" y="2541761"/>
                      <a:ext cx="3956992" cy="1882754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rgbClr val="FFCC99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pic>
                <p:nvPicPr>
                  <p:cNvPr id="94" name="Grafik 93" descr="Ein Bild, das Zeichnung enthält.&#10;&#10;Automatisch generierte Beschreibung">
                    <a:extLst>
                      <a:ext uri="{FF2B5EF4-FFF2-40B4-BE49-F238E27FC236}">
                        <a16:creationId xmlns:a16="http://schemas.microsoft.com/office/drawing/2014/main" id="{4CA7DD55-BE6F-45AA-88C5-22E5A367C2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009870" y="3599515"/>
                    <a:ext cx="387700" cy="387700"/>
                  </a:xfrm>
                  <a:prstGeom prst="rect">
                    <a:avLst/>
                  </a:prstGeom>
                </p:spPr>
              </p:pic>
              <p:cxnSp>
                <p:nvCxnSpPr>
                  <p:cNvPr id="95" name="Gerader Verbinder 94">
                    <a:extLst>
                      <a:ext uri="{FF2B5EF4-FFF2-40B4-BE49-F238E27FC236}">
                        <a16:creationId xmlns:a16="http://schemas.microsoft.com/office/drawing/2014/main" id="{05698E1B-12BE-408E-B56F-16BA3D8BE29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754460" y="3793365"/>
                    <a:ext cx="0" cy="500201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6" name="Gerader Verbinder 95">
                    <a:extLst>
                      <a:ext uri="{FF2B5EF4-FFF2-40B4-BE49-F238E27FC236}">
                        <a16:creationId xmlns:a16="http://schemas.microsoft.com/office/drawing/2014/main" id="{35EA84D4-3435-465B-A56A-0A5AF977320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756365" y="4294504"/>
                    <a:ext cx="312944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7" name="Gerader Verbinder 96">
                    <a:extLst>
                      <a:ext uri="{FF2B5EF4-FFF2-40B4-BE49-F238E27FC236}">
                        <a16:creationId xmlns:a16="http://schemas.microsoft.com/office/drawing/2014/main" id="{BAB5B747-0F87-480B-ABDD-FF78DCE114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639164" y="3919040"/>
                    <a:ext cx="121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98" name="Grafik 97">
                    <a:extLst>
                      <a:ext uri="{FF2B5EF4-FFF2-40B4-BE49-F238E27FC236}">
                        <a16:creationId xmlns:a16="http://schemas.microsoft.com/office/drawing/2014/main" id="{A1AF7207-96AD-43AA-A891-010B74E2D6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65418" y="3909035"/>
                    <a:ext cx="516368" cy="516368"/>
                  </a:xfrm>
                  <a:prstGeom prst="rect">
                    <a:avLst/>
                  </a:prstGeom>
                </p:spPr>
              </p:pic>
              <p:cxnSp>
                <p:nvCxnSpPr>
                  <p:cNvPr id="99" name="Gerader Verbinder 98">
                    <a:extLst>
                      <a:ext uri="{FF2B5EF4-FFF2-40B4-BE49-F238E27FC236}">
                        <a16:creationId xmlns:a16="http://schemas.microsoft.com/office/drawing/2014/main" id="{786DFD4E-885D-40FE-B58A-541B4BB82D9A}"/>
                      </a:ext>
                    </a:extLst>
                  </p:cNvPr>
                  <p:cNvCxnSpPr>
                    <a:endCxn id="94" idx="3"/>
                  </p:cNvCxnSpPr>
                  <p:nvPr/>
                </p:nvCxnSpPr>
                <p:spPr bwMode="auto">
                  <a:xfrm flipV="1">
                    <a:off x="4756365" y="3793365"/>
                    <a:ext cx="253505" cy="5853"/>
                  </a:xfrm>
                  <a:prstGeom prst="lin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00" name="Gruppieren 99">
                    <a:extLst>
                      <a:ext uri="{FF2B5EF4-FFF2-40B4-BE49-F238E27FC236}">
                        <a16:creationId xmlns:a16="http://schemas.microsoft.com/office/drawing/2014/main" id="{E87C27B7-7740-43B0-9829-9EEC6FBC7FC4}"/>
                      </a:ext>
                    </a:extLst>
                  </p:cNvPr>
                  <p:cNvGrpSpPr/>
                  <p:nvPr/>
                </p:nvGrpSpPr>
                <p:grpSpPr>
                  <a:xfrm>
                    <a:off x="4176240" y="3787455"/>
                    <a:ext cx="520984" cy="651299"/>
                    <a:chOff x="6471969" y="3318885"/>
                    <a:chExt cx="573833" cy="577299"/>
                  </a:xfrm>
                </p:grpSpPr>
                <p:sp>
                  <p:nvSpPr>
                    <p:cNvPr id="107" name="Rechteck: abgerundete Ecken 106">
                      <a:extLst>
                        <a:ext uri="{FF2B5EF4-FFF2-40B4-BE49-F238E27FC236}">
                          <a16:creationId xmlns:a16="http://schemas.microsoft.com/office/drawing/2014/main" id="{2F6E43BE-E5A9-44A3-9EA0-0F1C434E853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517661" y="3318885"/>
                      <a:ext cx="458785" cy="228034"/>
                    </a:xfrm>
                    <a:prstGeom prst="roundRect">
                      <a:avLst/>
                    </a:prstGeom>
                    <a:solidFill>
                      <a:srgbClr val="3399FF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Textfeld 107">
                      <a:extLst>
                        <a:ext uri="{FF2B5EF4-FFF2-40B4-BE49-F238E27FC236}">
                          <a16:creationId xmlns:a16="http://schemas.microsoft.com/office/drawing/2014/main" id="{36D4FE0E-DE08-4D6D-867D-BBDDBB190C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1969" y="3319150"/>
                      <a:ext cx="573833" cy="5770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de-DE" sz="900" dirty="0"/>
                    </a:p>
                  </p:txBody>
                </p:sp>
              </p:grpSp>
              <p:grpSp>
                <p:nvGrpSpPr>
                  <p:cNvPr id="101" name="Gruppieren 100">
                    <a:extLst>
                      <a:ext uri="{FF2B5EF4-FFF2-40B4-BE49-F238E27FC236}">
                        <a16:creationId xmlns:a16="http://schemas.microsoft.com/office/drawing/2014/main" id="{FE834ADD-9069-4BB9-8810-C3F0D5AA4C55}"/>
                      </a:ext>
                    </a:extLst>
                  </p:cNvPr>
                  <p:cNvGrpSpPr/>
                  <p:nvPr/>
                </p:nvGrpSpPr>
                <p:grpSpPr>
                  <a:xfrm>
                    <a:off x="4034790" y="2629858"/>
                    <a:ext cx="1442800" cy="801645"/>
                    <a:chOff x="8364915" y="3815016"/>
                    <a:chExt cx="897300" cy="528571"/>
                  </a:xfrm>
                </p:grpSpPr>
                <p:sp>
                  <p:nvSpPr>
                    <p:cNvPr id="103" name="Freihandform: Form 102">
                      <a:extLst>
                        <a:ext uri="{FF2B5EF4-FFF2-40B4-BE49-F238E27FC236}">
                          <a16:creationId xmlns:a16="http://schemas.microsoft.com/office/drawing/2014/main" id="{E61AD6D8-77D5-416B-96CA-95AF4B45B8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64915" y="381501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ihandform: Form 103">
                      <a:extLst>
                        <a:ext uri="{FF2B5EF4-FFF2-40B4-BE49-F238E27FC236}">
                          <a16:creationId xmlns:a16="http://schemas.microsoft.com/office/drawing/2014/main" id="{17F00A32-9BCF-49C9-A21C-AE6681C2B8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764049" y="3815016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5" name="Freihandform: Form 104">
                      <a:extLst>
                        <a:ext uri="{FF2B5EF4-FFF2-40B4-BE49-F238E27FC236}">
                          <a16:creationId xmlns:a16="http://schemas.microsoft.com/office/drawing/2014/main" id="{7554A15A-D1B4-49CA-A346-BBD9FCACDE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12535" y="4117607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ihandform: Form 105">
                      <a:extLst>
                        <a:ext uri="{FF2B5EF4-FFF2-40B4-BE49-F238E27FC236}">
                          <a16:creationId xmlns:a16="http://schemas.microsoft.com/office/drawing/2014/main" id="{8EB71A5E-99D4-4314-82AA-A5D1CF4C75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911668" y="4117607"/>
                      <a:ext cx="350547" cy="225980"/>
                    </a:xfrm>
                    <a:custGeom>
                      <a:avLst/>
                      <a:gdLst>
                        <a:gd name="connsiteX0" fmla="*/ 0 w 3972232"/>
                        <a:gd name="connsiteY0" fmla="*/ 9833 h 1897626"/>
                        <a:gd name="connsiteX1" fmla="*/ 2871019 w 3972232"/>
                        <a:gd name="connsiteY1" fmla="*/ 3932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9833 h 1897626"/>
                        <a:gd name="connsiteX1" fmla="*/ 2874829 w 3972232"/>
                        <a:gd name="connsiteY1" fmla="*/ 54569 h 1897626"/>
                        <a:gd name="connsiteX2" fmla="*/ 3972232 w 3972232"/>
                        <a:gd name="connsiteY2" fmla="*/ 1858297 h 1897626"/>
                        <a:gd name="connsiteX3" fmla="*/ 894735 w 3972232"/>
                        <a:gd name="connsiteY3" fmla="*/ 1897626 h 1897626"/>
                        <a:gd name="connsiteX4" fmla="*/ 49161 w 3972232"/>
                        <a:gd name="connsiteY4" fmla="*/ 0 h 1897626"/>
                        <a:gd name="connsiteX5" fmla="*/ 78658 w 3972232"/>
                        <a:gd name="connsiteY5" fmla="*/ 68826 h 189762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17453 h 1905246"/>
                        <a:gd name="connsiteX1" fmla="*/ 2874829 w 3972232"/>
                        <a:gd name="connsiteY1" fmla="*/ 62189 h 1905246"/>
                        <a:gd name="connsiteX2" fmla="*/ 3972232 w 3972232"/>
                        <a:gd name="connsiteY2" fmla="*/ 1865917 h 1905246"/>
                        <a:gd name="connsiteX3" fmla="*/ 894735 w 3972232"/>
                        <a:gd name="connsiteY3" fmla="*/ 1905246 h 1905246"/>
                        <a:gd name="connsiteX4" fmla="*/ 178701 w 3972232"/>
                        <a:gd name="connsiteY4" fmla="*/ 0 h 1905246"/>
                        <a:gd name="connsiteX5" fmla="*/ 78658 w 3972232"/>
                        <a:gd name="connsiteY5" fmla="*/ 76446 h 1905246"/>
                        <a:gd name="connsiteX0" fmla="*/ 0 w 3972232"/>
                        <a:gd name="connsiteY0" fmla="*/ 0 h 1887793"/>
                        <a:gd name="connsiteX1" fmla="*/ 2874829 w 3972232"/>
                        <a:gd name="connsiteY1" fmla="*/ 44736 h 1887793"/>
                        <a:gd name="connsiteX2" fmla="*/ 3972232 w 3972232"/>
                        <a:gd name="connsiteY2" fmla="*/ 1848464 h 1887793"/>
                        <a:gd name="connsiteX3" fmla="*/ 894735 w 3972232"/>
                        <a:gd name="connsiteY3" fmla="*/ 1887793 h 1887793"/>
                        <a:gd name="connsiteX4" fmla="*/ 78658 w 3972232"/>
                        <a:gd name="connsiteY4" fmla="*/ 58993 h 1887793"/>
                        <a:gd name="connsiteX0" fmla="*/ 0 w 3972232"/>
                        <a:gd name="connsiteY0" fmla="*/ 24827 h 1912620"/>
                        <a:gd name="connsiteX1" fmla="*/ 2874829 w 3972232"/>
                        <a:gd name="connsiteY1" fmla="*/ 69563 h 1912620"/>
                        <a:gd name="connsiteX2" fmla="*/ 3972232 w 3972232"/>
                        <a:gd name="connsiteY2" fmla="*/ 1873291 h 1912620"/>
                        <a:gd name="connsiteX3" fmla="*/ 894735 w 3972232"/>
                        <a:gd name="connsiteY3" fmla="*/ 1912620 h 1912620"/>
                        <a:gd name="connsiteX4" fmla="*/ 21508 w 3972232"/>
                        <a:gd name="connsiteY4" fmla="*/ 0 h 1912620"/>
                        <a:gd name="connsiteX0" fmla="*/ 0 w 3956992"/>
                        <a:gd name="connsiteY0" fmla="*/ 0 h 1922083"/>
                        <a:gd name="connsiteX1" fmla="*/ 2859589 w 3956992"/>
                        <a:gd name="connsiteY1" fmla="*/ 79026 h 1922083"/>
                        <a:gd name="connsiteX2" fmla="*/ 3956992 w 3956992"/>
                        <a:gd name="connsiteY2" fmla="*/ 1882754 h 1922083"/>
                        <a:gd name="connsiteX3" fmla="*/ 879495 w 3956992"/>
                        <a:gd name="connsiteY3" fmla="*/ 1922083 h 1922083"/>
                        <a:gd name="connsiteX4" fmla="*/ 6268 w 3956992"/>
                        <a:gd name="connsiteY4" fmla="*/ 9463 h 1922083"/>
                        <a:gd name="connsiteX0" fmla="*/ 0 w 3956992"/>
                        <a:gd name="connsiteY0" fmla="*/ 0 h 1882754"/>
                        <a:gd name="connsiteX1" fmla="*/ 2859589 w 3956992"/>
                        <a:gd name="connsiteY1" fmla="*/ 79026 h 1882754"/>
                        <a:gd name="connsiteX2" fmla="*/ 3956992 w 3956992"/>
                        <a:gd name="connsiteY2" fmla="*/ 1882754 h 1882754"/>
                        <a:gd name="connsiteX3" fmla="*/ 879495 w 3956992"/>
                        <a:gd name="connsiteY3" fmla="*/ 1867219 h 1882754"/>
                        <a:gd name="connsiteX4" fmla="*/ 6268 w 3956992"/>
                        <a:gd name="connsiteY4" fmla="*/ 9463 h 188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56992" h="1882754">
                          <a:moveTo>
                            <a:pt x="0" y="0"/>
                          </a:moveTo>
                          <a:lnTo>
                            <a:pt x="2859589" y="79026"/>
                          </a:lnTo>
                          <a:lnTo>
                            <a:pt x="3956992" y="1882754"/>
                          </a:lnTo>
                          <a:lnTo>
                            <a:pt x="879495" y="1867219"/>
                          </a:lnTo>
                          <a:lnTo>
                            <a:pt x="6268" y="9463"/>
                          </a:ln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2" name="Freihandform: Form 101">
                    <a:extLst>
                      <a:ext uri="{FF2B5EF4-FFF2-40B4-BE49-F238E27FC236}">
                        <a16:creationId xmlns:a16="http://schemas.microsoft.com/office/drawing/2014/main" id="{426FCF2A-C685-454B-9C58-6651B78441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63349" y="2629858"/>
                    <a:ext cx="570157" cy="1663708"/>
                  </a:xfrm>
                  <a:custGeom>
                    <a:avLst/>
                    <a:gdLst>
                      <a:gd name="connsiteX0" fmla="*/ 0 w 381000"/>
                      <a:gd name="connsiteY0" fmla="*/ 369094 h 1066800"/>
                      <a:gd name="connsiteX1" fmla="*/ 150019 w 381000"/>
                      <a:gd name="connsiteY1" fmla="*/ 0 h 1066800"/>
                      <a:gd name="connsiteX2" fmla="*/ 381000 w 381000"/>
                      <a:gd name="connsiteY2" fmla="*/ 550069 h 1066800"/>
                      <a:gd name="connsiteX3" fmla="*/ 381000 w 381000"/>
                      <a:gd name="connsiteY3" fmla="*/ 1066800 h 1066800"/>
                      <a:gd name="connsiteX4" fmla="*/ 16669 w 381000"/>
                      <a:gd name="connsiteY4" fmla="*/ 833437 h 1066800"/>
                      <a:gd name="connsiteX5" fmla="*/ 0 w 381000"/>
                      <a:gd name="connsiteY5" fmla="*/ 369094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1000" h="1066800">
                        <a:moveTo>
                          <a:pt x="0" y="369094"/>
                        </a:moveTo>
                        <a:lnTo>
                          <a:pt x="150019" y="0"/>
                        </a:lnTo>
                        <a:lnTo>
                          <a:pt x="381000" y="550069"/>
                        </a:lnTo>
                        <a:lnTo>
                          <a:pt x="381000" y="1066800"/>
                        </a:lnTo>
                        <a:lnTo>
                          <a:pt x="16669" y="833437"/>
                        </a:lnTo>
                        <a:lnTo>
                          <a:pt x="0" y="36909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id="{EE0D28DC-B1B8-4E0E-A210-C7078EC2E8A1}"/>
                  </a:ext>
                </a:extLst>
              </p:cNvPr>
              <p:cNvGrpSpPr/>
              <p:nvPr/>
            </p:nvGrpSpPr>
            <p:grpSpPr>
              <a:xfrm>
                <a:off x="8253242" y="2436480"/>
                <a:ext cx="1422249" cy="1148111"/>
                <a:chOff x="6434192" y="3006927"/>
                <a:chExt cx="1422249" cy="1066279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BED5AA99-C79B-49BE-AE9D-48814FE605BD}"/>
                    </a:ext>
                  </a:extLst>
                </p:cNvPr>
                <p:cNvSpPr txBox="1"/>
                <p:nvPr/>
              </p:nvSpPr>
              <p:spPr>
                <a:xfrm>
                  <a:off x="6434192" y="3765429"/>
                  <a:ext cx="1422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Mobilitätswende</a:t>
                  </a:r>
                </a:p>
              </p:txBody>
            </p:sp>
            <p:sp>
              <p:nvSpPr>
                <p:cNvPr id="119" name="Rechteck 118">
                  <a:extLst>
                    <a:ext uri="{FF2B5EF4-FFF2-40B4-BE49-F238E27FC236}">
                      <a16:creationId xmlns:a16="http://schemas.microsoft.com/office/drawing/2014/main" id="{FCF130E7-1B53-409B-9391-5BA6CB6EC819}"/>
                    </a:ext>
                  </a:extLst>
                </p:cNvPr>
                <p:cNvSpPr/>
                <p:nvPr/>
              </p:nvSpPr>
              <p:spPr bwMode="auto">
                <a:xfrm>
                  <a:off x="6479542" y="3006927"/>
                  <a:ext cx="1285737" cy="816022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20" name="Grafik 119" descr="Ein Bild, das Zeichnung enthält.&#10;&#10;Automatisch generierte Beschreibung">
                  <a:extLst>
                    <a:ext uri="{FF2B5EF4-FFF2-40B4-BE49-F238E27FC236}">
                      <a16:creationId xmlns:a16="http://schemas.microsoft.com/office/drawing/2014/main" id="{8061C29E-272C-4555-B5B6-ADE2030BA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0055" y="3125120"/>
                  <a:ext cx="617616" cy="621174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8D6020E7-D922-0C95-32FD-2CFC2E826214}"/>
                  </a:ext>
                </a:extLst>
              </p:cNvPr>
              <p:cNvGrpSpPr/>
              <p:nvPr/>
            </p:nvGrpSpPr>
            <p:grpSpPr>
              <a:xfrm>
                <a:off x="3772887" y="2432081"/>
                <a:ext cx="1547988" cy="1152510"/>
                <a:chOff x="4566637" y="2432081"/>
                <a:chExt cx="1547988" cy="1152510"/>
              </a:xfrm>
            </p:grpSpPr>
            <p:sp>
              <p:nvSpPr>
                <p:cNvPr id="83" name="Textfeld 82">
                  <a:extLst>
                    <a:ext uri="{FF2B5EF4-FFF2-40B4-BE49-F238E27FC236}">
                      <a16:creationId xmlns:a16="http://schemas.microsoft.com/office/drawing/2014/main" id="{5CE89397-37CA-44DA-8CA0-45E1B1475163}"/>
                    </a:ext>
                  </a:extLst>
                </p:cNvPr>
                <p:cNvSpPr txBox="1"/>
                <p:nvPr/>
              </p:nvSpPr>
              <p:spPr>
                <a:xfrm>
                  <a:off x="4566637" y="3253194"/>
                  <a:ext cx="1547988" cy="3313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Energieeinsparung</a:t>
                  </a:r>
                </a:p>
              </p:txBody>
            </p:sp>
            <p:sp>
              <p:nvSpPr>
                <p:cNvPr id="86" name="Rechteck 85">
                  <a:extLst>
                    <a:ext uri="{FF2B5EF4-FFF2-40B4-BE49-F238E27FC236}">
                      <a16:creationId xmlns:a16="http://schemas.microsoft.com/office/drawing/2014/main" id="{4319102A-1D50-48B4-A84A-3E99046D8C0F}"/>
                    </a:ext>
                  </a:extLst>
                </p:cNvPr>
                <p:cNvSpPr/>
                <p:nvPr/>
              </p:nvSpPr>
              <p:spPr bwMode="auto">
                <a:xfrm>
                  <a:off x="4666896" y="2432081"/>
                  <a:ext cx="1382786" cy="878648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68" name="Gruppieren 167">
                  <a:extLst>
                    <a:ext uri="{FF2B5EF4-FFF2-40B4-BE49-F238E27FC236}">
                      <a16:creationId xmlns:a16="http://schemas.microsoft.com/office/drawing/2014/main" id="{F4039F40-4184-45AE-99EE-F0805A7DE720}"/>
                    </a:ext>
                  </a:extLst>
                </p:cNvPr>
                <p:cNvGrpSpPr/>
                <p:nvPr/>
              </p:nvGrpSpPr>
              <p:grpSpPr>
                <a:xfrm>
                  <a:off x="4788686" y="2494137"/>
                  <a:ext cx="1164340" cy="724161"/>
                  <a:chOff x="4370830" y="2315994"/>
                  <a:chExt cx="1164340" cy="672546"/>
                </a:xfrm>
              </p:grpSpPr>
              <p:cxnSp>
                <p:nvCxnSpPr>
                  <p:cNvPr id="169" name="Gerader Verbinder 168">
                    <a:extLst>
                      <a:ext uri="{FF2B5EF4-FFF2-40B4-BE49-F238E27FC236}">
                        <a16:creationId xmlns:a16="http://schemas.microsoft.com/office/drawing/2014/main" id="{4CEAA315-6A79-4BAD-A999-8D6B8C8914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527858" y="2671871"/>
                    <a:ext cx="1007312" cy="307622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0" name="Gerader Verbinder 169">
                    <a:extLst>
                      <a:ext uri="{FF2B5EF4-FFF2-40B4-BE49-F238E27FC236}">
                        <a16:creationId xmlns:a16="http://schemas.microsoft.com/office/drawing/2014/main" id="{96761FDB-D4F6-4FDD-A239-D5C78C57385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379878" y="2979493"/>
                    <a:ext cx="14798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1" name="Gerader Verbinder 170">
                    <a:extLst>
                      <a:ext uri="{FF2B5EF4-FFF2-40B4-BE49-F238E27FC236}">
                        <a16:creationId xmlns:a16="http://schemas.microsoft.com/office/drawing/2014/main" id="{16F9C065-1ABE-43A7-B977-E88985536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79878" y="2325042"/>
                    <a:ext cx="1155292" cy="346829"/>
                  </a:xfrm>
                  <a:prstGeom prst="line">
                    <a:avLst/>
                  </a:prstGeom>
                  <a:solidFill>
                    <a:srgbClr val="FF0000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72" name="Ellipse 171">
                    <a:extLst>
                      <a:ext uri="{FF2B5EF4-FFF2-40B4-BE49-F238E27FC236}">
                        <a16:creationId xmlns:a16="http://schemas.microsoft.com/office/drawing/2014/main" id="{85C94741-50B3-468E-B697-9E29DCD263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17075" y="2662823"/>
                    <a:ext cx="18095" cy="180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Ellipse 172">
                    <a:extLst>
                      <a:ext uri="{FF2B5EF4-FFF2-40B4-BE49-F238E27FC236}">
                        <a16:creationId xmlns:a16="http://schemas.microsoft.com/office/drawing/2014/main" id="{0521D82B-D396-463A-881E-5A36E64A6F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0830" y="2315994"/>
                    <a:ext cx="18095" cy="180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Ellipse 173">
                    <a:extLst>
                      <a:ext uri="{FF2B5EF4-FFF2-40B4-BE49-F238E27FC236}">
                        <a16:creationId xmlns:a16="http://schemas.microsoft.com/office/drawing/2014/main" id="{698652D0-A407-4CC6-841E-0648D75102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0830" y="2970445"/>
                    <a:ext cx="18095" cy="1809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Ellipse 174">
                    <a:extLst>
                      <a:ext uri="{FF2B5EF4-FFF2-40B4-BE49-F238E27FC236}">
                        <a16:creationId xmlns:a16="http://schemas.microsoft.com/office/drawing/2014/main" id="{1D1EB6EF-5056-408F-AF41-D9496FA791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17604" y="2970445"/>
                    <a:ext cx="18095" cy="180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44C7B3B5-3FC4-F3CB-8FAE-C8994993205C}"/>
                </a:ext>
              </a:extLst>
            </p:cNvPr>
            <p:cNvCxnSpPr/>
            <p:nvPr/>
          </p:nvCxnSpPr>
          <p:spPr bwMode="auto">
            <a:xfrm flipV="1">
              <a:off x="1714962" y="2875804"/>
              <a:ext cx="764455" cy="54716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812FBC63-F6B2-752F-0568-B09D584B0B03}"/>
              </a:ext>
            </a:extLst>
          </p:cNvPr>
          <p:cNvGrpSpPr/>
          <p:nvPr/>
        </p:nvGrpSpPr>
        <p:grpSpPr>
          <a:xfrm>
            <a:off x="1714962" y="3489842"/>
            <a:ext cx="8058271" cy="1443986"/>
            <a:chOff x="1714962" y="3489842"/>
            <a:chExt cx="8058271" cy="1443986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722736C-7D43-0743-1924-72537371D61C}"/>
                </a:ext>
              </a:extLst>
            </p:cNvPr>
            <p:cNvGrpSpPr/>
            <p:nvPr/>
          </p:nvGrpSpPr>
          <p:grpSpPr>
            <a:xfrm>
              <a:off x="2497014" y="3582630"/>
              <a:ext cx="7276219" cy="1351198"/>
              <a:chOff x="2497014" y="3582630"/>
              <a:chExt cx="7276219" cy="1351198"/>
            </a:xfrm>
          </p:grpSpPr>
          <p:grpSp>
            <p:nvGrpSpPr>
              <p:cNvPr id="8208" name="Gruppieren 8207">
                <a:extLst>
                  <a:ext uri="{FF2B5EF4-FFF2-40B4-BE49-F238E27FC236}">
                    <a16:creationId xmlns:a16="http://schemas.microsoft.com/office/drawing/2014/main" id="{3712FCEB-00EA-4CFA-A473-79EDFC7E4BBA}"/>
                  </a:ext>
                </a:extLst>
              </p:cNvPr>
              <p:cNvGrpSpPr/>
              <p:nvPr/>
            </p:nvGrpSpPr>
            <p:grpSpPr>
              <a:xfrm>
                <a:off x="2497014" y="3582630"/>
                <a:ext cx="7276219" cy="1351198"/>
                <a:chOff x="2086305" y="3512545"/>
                <a:chExt cx="5942998" cy="1164433"/>
              </a:xfrm>
            </p:grpSpPr>
            <p:sp>
              <p:nvSpPr>
                <p:cNvPr id="124" name="Rechteck 123">
                  <a:extLst>
                    <a:ext uri="{FF2B5EF4-FFF2-40B4-BE49-F238E27FC236}">
                      <a16:creationId xmlns:a16="http://schemas.microsoft.com/office/drawing/2014/main" id="{A5F0E9AC-BBEF-4F76-8C04-7EF66371CC57}"/>
                    </a:ext>
                  </a:extLst>
                </p:cNvPr>
                <p:cNvSpPr/>
                <p:nvPr/>
              </p:nvSpPr>
              <p:spPr bwMode="auto">
                <a:xfrm>
                  <a:off x="2086305" y="3512545"/>
                  <a:ext cx="5942998" cy="116443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C6AC8C6-A8D2-4268-9CA9-C0420E72C11F}"/>
                    </a:ext>
                  </a:extLst>
                </p:cNvPr>
                <p:cNvSpPr txBox="1"/>
                <p:nvPr/>
              </p:nvSpPr>
              <p:spPr>
                <a:xfrm>
                  <a:off x="2086305" y="3574404"/>
                  <a:ext cx="138082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Klimaneutrale</a:t>
                  </a:r>
                  <a:b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Wirtschaft</a:t>
                  </a:r>
                </a:p>
              </p:txBody>
            </p:sp>
          </p:grp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03D0A83B-6BD9-49F9-8B52-5FFD1C9AA3C4}"/>
                  </a:ext>
                </a:extLst>
              </p:cNvPr>
              <p:cNvGrpSpPr/>
              <p:nvPr/>
            </p:nvGrpSpPr>
            <p:grpSpPr>
              <a:xfrm>
                <a:off x="8382182" y="3731955"/>
                <a:ext cx="1214693" cy="1175287"/>
                <a:chOff x="7966671" y="4874209"/>
                <a:chExt cx="1214693" cy="1175287"/>
              </a:xfrm>
            </p:grpSpPr>
            <p:sp>
              <p:nvSpPr>
                <p:cNvPr id="162" name="Textfeld 161">
                  <a:extLst>
                    <a:ext uri="{FF2B5EF4-FFF2-40B4-BE49-F238E27FC236}">
                      <a16:creationId xmlns:a16="http://schemas.microsoft.com/office/drawing/2014/main" id="{80040B72-A3D4-4B1F-A7F2-FD93D1DAD030}"/>
                    </a:ext>
                  </a:extLst>
                </p:cNvPr>
                <p:cNvSpPr txBox="1"/>
                <p:nvPr/>
              </p:nvSpPr>
              <p:spPr>
                <a:xfrm>
                  <a:off x="8113338" y="5741719"/>
                  <a:ext cx="9476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Ernährung</a:t>
                  </a:r>
                </a:p>
              </p:txBody>
            </p:sp>
            <p:grpSp>
              <p:nvGrpSpPr>
                <p:cNvPr id="5" name="Gruppieren 4">
                  <a:extLst>
                    <a:ext uri="{FF2B5EF4-FFF2-40B4-BE49-F238E27FC236}">
                      <a16:creationId xmlns:a16="http://schemas.microsoft.com/office/drawing/2014/main" id="{A3D1CF54-08CF-4526-87FB-1516F9EDFA88}"/>
                    </a:ext>
                  </a:extLst>
                </p:cNvPr>
                <p:cNvGrpSpPr/>
                <p:nvPr/>
              </p:nvGrpSpPr>
              <p:grpSpPr>
                <a:xfrm>
                  <a:off x="7966671" y="4874209"/>
                  <a:ext cx="1214693" cy="885691"/>
                  <a:chOff x="7966671" y="4874209"/>
                  <a:chExt cx="1214693" cy="885691"/>
                </a:xfrm>
              </p:grpSpPr>
              <p:sp>
                <p:nvSpPr>
                  <p:cNvPr id="160" name="Rechteck 159">
                    <a:extLst>
                      <a:ext uri="{FF2B5EF4-FFF2-40B4-BE49-F238E27FC236}">
                        <a16:creationId xmlns:a16="http://schemas.microsoft.com/office/drawing/2014/main" id="{307399B4-0917-4C05-A6AD-B696B511B3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66671" y="4874209"/>
                    <a:ext cx="1214693" cy="88569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4" name="Grafik 3">
                    <a:extLst>
                      <a:ext uri="{FF2B5EF4-FFF2-40B4-BE49-F238E27FC236}">
                        <a16:creationId xmlns:a16="http://schemas.microsoft.com/office/drawing/2014/main" id="{0A0B89FD-5342-4B35-964D-B9E78D9BE0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32438" y="4975707"/>
                    <a:ext cx="681443" cy="68144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9D5FE630-4316-4C3A-8883-886FD25D4C2D}"/>
                  </a:ext>
                </a:extLst>
              </p:cNvPr>
              <p:cNvGrpSpPr/>
              <p:nvPr/>
            </p:nvGrpSpPr>
            <p:grpSpPr>
              <a:xfrm>
                <a:off x="6847663" y="3731955"/>
                <a:ext cx="1214693" cy="1176665"/>
                <a:chOff x="6508538" y="4872831"/>
                <a:chExt cx="1214693" cy="1176665"/>
              </a:xfrm>
            </p:grpSpPr>
            <p:sp>
              <p:nvSpPr>
                <p:cNvPr id="131" name="Textfeld 130">
                  <a:extLst>
                    <a:ext uri="{FF2B5EF4-FFF2-40B4-BE49-F238E27FC236}">
                      <a16:creationId xmlns:a16="http://schemas.microsoft.com/office/drawing/2014/main" id="{D608F61D-23D4-44BB-BD2E-C90E5B652574}"/>
                    </a:ext>
                  </a:extLst>
                </p:cNvPr>
                <p:cNvSpPr txBox="1"/>
                <p:nvPr/>
              </p:nvSpPr>
              <p:spPr>
                <a:xfrm>
                  <a:off x="6556469" y="5741719"/>
                  <a:ext cx="10039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Wald-/Holz</a:t>
                  </a:r>
                </a:p>
              </p:txBody>
            </p:sp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0DB82591-4048-4171-8E38-75167BCB937F}"/>
                    </a:ext>
                  </a:extLst>
                </p:cNvPr>
                <p:cNvGrpSpPr/>
                <p:nvPr/>
              </p:nvGrpSpPr>
              <p:grpSpPr>
                <a:xfrm>
                  <a:off x="6508538" y="4872831"/>
                  <a:ext cx="1214693" cy="885691"/>
                  <a:chOff x="6508538" y="4872831"/>
                  <a:chExt cx="1214693" cy="885691"/>
                </a:xfrm>
              </p:grpSpPr>
              <p:sp>
                <p:nvSpPr>
                  <p:cNvPr id="130" name="Rechteck 129">
                    <a:extLst>
                      <a:ext uri="{FF2B5EF4-FFF2-40B4-BE49-F238E27FC236}">
                        <a16:creationId xmlns:a16="http://schemas.microsoft.com/office/drawing/2014/main" id="{A877AEB9-6D86-47AE-91B9-83E32C55DF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08538" y="4872831"/>
                    <a:ext cx="1214693" cy="88569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36" name="Gruppieren 135">
                    <a:extLst>
                      <a:ext uri="{FF2B5EF4-FFF2-40B4-BE49-F238E27FC236}">
                        <a16:creationId xmlns:a16="http://schemas.microsoft.com/office/drawing/2014/main" id="{0589A860-0C73-49CA-BD49-AAF7E92A554A}"/>
                      </a:ext>
                    </a:extLst>
                  </p:cNvPr>
                  <p:cNvGrpSpPr/>
                  <p:nvPr/>
                </p:nvGrpSpPr>
                <p:grpSpPr>
                  <a:xfrm>
                    <a:off x="6618620" y="5009645"/>
                    <a:ext cx="982783" cy="612297"/>
                    <a:chOff x="2521339" y="2089206"/>
                    <a:chExt cx="4453393" cy="2933448"/>
                  </a:xfrm>
                </p:grpSpPr>
                <p:pic>
                  <p:nvPicPr>
                    <p:cNvPr id="137" name="Grafik 136">
                      <a:extLst>
                        <a:ext uri="{FF2B5EF4-FFF2-40B4-BE49-F238E27FC236}">
                          <a16:creationId xmlns:a16="http://schemas.microsoft.com/office/drawing/2014/main" id="{37C8A855-4AE3-4C40-AAF9-BFC36CF9CC5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52605" y="3500527"/>
                      <a:ext cx="1522127" cy="15221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8" name="Grafik 137">
                      <a:extLst>
                        <a:ext uri="{FF2B5EF4-FFF2-40B4-BE49-F238E27FC236}">
                          <a16:creationId xmlns:a16="http://schemas.microsoft.com/office/drawing/2014/main" id="{58CE557D-C34E-44B5-93B8-33E7DA3B74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21339" y="2089206"/>
                      <a:ext cx="2822643" cy="28226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5D13A3F0-9118-DAE0-AFA9-DDDA20CFF049}"/>
                  </a:ext>
                </a:extLst>
              </p:cNvPr>
              <p:cNvGrpSpPr/>
              <p:nvPr/>
            </p:nvGrpSpPr>
            <p:grpSpPr>
              <a:xfrm>
                <a:off x="5347424" y="3731955"/>
                <a:ext cx="1270476" cy="1172816"/>
                <a:chOff x="4851906" y="4876680"/>
                <a:chExt cx="1270476" cy="1172816"/>
              </a:xfrm>
            </p:grpSpPr>
            <p:grpSp>
              <p:nvGrpSpPr>
                <p:cNvPr id="3" name="Gruppieren 2">
                  <a:extLst>
                    <a:ext uri="{FF2B5EF4-FFF2-40B4-BE49-F238E27FC236}">
                      <a16:creationId xmlns:a16="http://schemas.microsoft.com/office/drawing/2014/main" id="{6D0FC851-DFDF-45AA-8369-4E433197B116}"/>
                    </a:ext>
                  </a:extLst>
                </p:cNvPr>
                <p:cNvGrpSpPr/>
                <p:nvPr/>
              </p:nvGrpSpPr>
              <p:grpSpPr>
                <a:xfrm>
                  <a:off x="4886394" y="4876680"/>
                  <a:ext cx="1214693" cy="885691"/>
                  <a:chOff x="10616036" y="4851444"/>
                  <a:chExt cx="1214693" cy="885691"/>
                </a:xfrm>
              </p:grpSpPr>
              <p:sp>
                <p:nvSpPr>
                  <p:cNvPr id="158" name="Rechteck 157">
                    <a:extLst>
                      <a:ext uri="{FF2B5EF4-FFF2-40B4-BE49-F238E27FC236}">
                        <a16:creationId xmlns:a16="http://schemas.microsoft.com/office/drawing/2014/main" id="{F7C11C0A-7921-47F5-B82F-703974FB28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616036" y="4851444"/>
                    <a:ext cx="1214693" cy="88569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2" name="Gruppieren 1">
                    <a:extLst>
                      <a:ext uri="{FF2B5EF4-FFF2-40B4-BE49-F238E27FC236}">
                        <a16:creationId xmlns:a16="http://schemas.microsoft.com/office/drawing/2014/main" id="{6AE1C435-B40A-480B-8B91-5BAAE2692352}"/>
                      </a:ext>
                    </a:extLst>
                  </p:cNvPr>
                  <p:cNvGrpSpPr/>
                  <p:nvPr/>
                </p:nvGrpSpPr>
                <p:grpSpPr>
                  <a:xfrm>
                    <a:off x="10673086" y="4978205"/>
                    <a:ext cx="1100593" cy="632168"/>
                    <a:chOff x="11442089" y="1946352"/>
                    <a:chExt cx="3275537" cy="1881431"/>
                  </a:xfrm>
                </p:grpSpPr>
                <p:sp>
                  <p:nvSpPr>
                    <p:cNvPr id="183" name="Rechteck 182">
                      <a:extLst>
                        <a:ext uri="{FF2B5EF4-FFF2-40B4-BE49-F238E27FC236}">
                          <a16:creationId xmlns:a16="http://schemas.microsoft.com/office/drawing/2014/main" id="{442FAFC2-11A9-4EE1-88DC-31766804AC5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442089" y="1946352"/>
                      <a:ext cx="3275537" cy="18740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pic>
                  <p:nvPicPr>
                    <p:cNvPr id="184" name="Grafik 183">
                      <a:extLst>
                        <a:ext uri="{FF2B5EF4-FFF2-40B4-BE49-F238E27FC236}">
                          <a16:creationId xmlns:a16="http://schemas.microsoft.com/office/drawing/2014/main" id="{33410C2D-BF21-4053-BA8E-FD52B2AA0B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481137" y="3071662"/>
                      <a:ext cx="720281" cy="7487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5" name="Grafik 184">
                      <a:extLst>
                        <a:ext uri="{FF2B5EF4-FFF2-40B4-BE49-F238E27FC236}">
                          <a16:creationId xmlns:a16="http://schemas.microsoft.com/office/drawing/2014/main" id="{FE66C774-055B-4565-83F2-557C9CC866B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04070" y="3172751"/>
                      <a:ext cx="860006" cy="5896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6" name="Grafik 185">
                      <a:extLst>
                        <a:ext uri="{FF2B5EF4-FFF2-40B4-BE49-F238E27FC236}">
                          <a16:creationId xmlns:a16="http://schemas.microsoft.com/office/drawing/2014/main" id="{AAAAAD0C-9283-4B28-A092-2D45B96760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495054" y="2219239"/>
                      <a:ext cx="710955" cy="7246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Grafik 186">
                      <a:extLst>
                        <a:ext uri="{FF2B5EF4-FFF2-40B4-BE49-F238E27FC236}">
                          <a16:creationId xmlns:a16="http://schemas.microsoft.com/office/drawing/2014/main" id="{4BE286F5-D137-44CE-81BC-A3993A3E2DE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442090" y="2012028"/>
                      <a:ext cx="876149" cy="89303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8" name="Grafik 187">
                      <a:extLst>
                        <a:ext uri="{FF2B5EF4-FFF2-40B4-BE49-F238E27FC236}">
                          <a16:creationId xmlns:a16="http://schemas.microsoft.com/office/drawing/2014/main" id="{C3BF9157-7CC0-4065-BB0C-684B2BB983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824590" y="2934748"/>
                      <a:ext cx="893036" cy="89303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9" name="Picture 2" descr="StEmp-Tool Anhalt">
                      <a:extLst>
                        <a:ext uri="{FF2B5EF4-FFF2-40B4-BE49-F238E27FC236}">
                          <a16:creationId xmlns:a16="http://schemas.microsoft.com/office/drawing/2014/main" id="{204FFBD2-B941-4ABC-A2FA-D6D3D3A2ABB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3908492" y="2183150"/>
                      <a:ext cx="796836" cy="79683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DECE2623-DC4C-4A99-95C1-1BEE94B16B56}"/>
                    </a:ext>
                  </a:extLst>
                </p:cNvPr>
                <p:cNvSpPr txBox="1"/>
                <p:nvPr/>
              </p:nvSpPr>
              <p:spPr>
                <a:xfrm>
                  <a:off x="4851906" y="5741719"/>
                  <a:ext cx="12704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Landwirtschaft</a:t>
                  </a:r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1DF9D610-31CD-F687-EF70-F202C806A172}"/>
                  </a:ext>
                </a:extLst>
              </p:cNvPr>
              <p:cNvGrpSpPr/>
              <p:nvPr/>
            </p:nvGrpSpPr>
            <p:grpSpPr>
              <a:xfrm>
                <a:off x="3667169" y="3731955"/>
                <a:ext cx="1623137" cy="1160409"/>
                <a:chOff x="3667169" y="3741414"/>
                <a:chExt cx="1623137" cy="1160409"/>
              </a:xfrm>
            </p:grpSpPr>
            <p:grpSp>
              <p:nvGrpSpPr>
                <p:cNvPr id="38" name="Gruppieren 37">
                  <a:extLst>
                    <a:ext uri="{FF2B5EF4-FFF2-40B4-BE49-F238E27FC236}">
                      <a16:creationId xmlns:a16="http://schemas.microsoft.com/office/drawing/2014/main" id="{B0F7B48F-9B9C-4065-8319-9622C2C918EE}"/>
                    </a:ext>
                  </a:extLst>
                </p:cNvPr>
                <p:cNvGrpSpPr/>
                <p:nvPr/>
              </p:nvGrpSpPr>
              <p:grpSpPr>
                <a:xfrm>
                  <a:off x="3868137" y="3741414"/>
                  <a:ext cx="1214693" cy="885691"/>
                  <a:chOff x="8457588" y="2531048"/>
                  <a:chExt cx="1214693" cy="885691"/>
                </a:xfrm>
              </p:grpSpPr>
              <p:sp>
                <p:nvSpPr>
                  <p:cNvPr id="163" name="Rechteck 162">
                    <a:extLst>
                      <a:ext uri="{FF2B5EF4-FFF2-40B4-BE49-F238E27FC236}">
                        <a16:creationId xmlns:a16="http://schemas.microsoft.com/office/drawing/2014/main" id="{4905CDB8-7298-430C-A48A-725EDF75EF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57588" y="2531048"/>
                    <a:ext cx="1214693" cy="88569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164" name="Grafik 163">
                    <a:extLst>
                      <a:ext uri="{FF2B5EF4-FFF2-40B4-BE49-F238E27FC236}">
                        <a16:creationId xmlns:a16="http://schemas.microsoft.com/office/drawing/2014/main" id="{6D362DC9-8921-4F0D-92A0-2685AF54DB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95" t="39877" r="70489" b="39649"/>
                  <a:stretch/>
                </p:blipFill>
                <p:spPr>
                  <a:xfrm>
                    <a:off x="8523712" y="2730135"/>
                    <a:ext cx="486686" cy="449725"/>
                  </a:xfrm>
                  <a:prstGeom prst="rect">
                    <a:avLst/>
                  </a:prstGeom>
                </p:spPr>
              </p:pic>
              <p:pic>
                <p:nvPicPr>
                  <p:cNvPr id="165" name="Grafik 164">
                    <a:extLst>
                      <a:ext uri="{FF2B5EF4-FFF2-40B4-BE49-F238E27FC236}">
                        <a16:creationId xmlns:a16="http://schemas.microsoft.com/office/drawing/2014/main" id="{17782181-C70E-42C8-82BA-1E8A3B1AA9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95" t="39877" r="70489" b="39649"/>
                  <a:stretch/>
                </p:blipFill>
                <p:spPr>
                  <a:xfrm>
                    <a:off x="9101794" y="2730135"/>
                    <a:ext cx="486686" cy="449725"/>
                  </a:xfrm>
                  <a:prstGeom prst="rect">
                    <a:avLst/>
                  </a:prstGeom>
                </p:spPr>
              </p:pic>
              <p:sp>
                <p:nvSpPr>
                  <p:cNvPr id="167" name="Rechteck 166">
                    <a:extLst>
                      <a:ext uri="{FF2B5EF4-FFF2-40B4-BE49-F238E27FC236}">
                        <a16:creationId xmlns:a16="http://schemas.microsoft.com/office/drawing/2014/main" id="{7B32168E-811B-4161-BD10-BAA245A140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72467" y="2742680"/>
                    <a:ext cx="317211" cy="11943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hteck 175">
                    <a:extLst>
                      <a:ext uri="{FF2B5EF4-FFF2-40B4-BE49-F238E27FC236}">
                        <a16:creationId xmlns:a16="http://schemas.microsoft.com/office/drawing/2014/main" id="{87A9B404-90A6-4915-9B17-7C1E01A756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96016" y="2837651"/>
                    <a:ext cx="101120" cy="1309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7" name="Pfeil: nach rechts 176">
                    <a:extLst>
                      <a:ext uri="{FF2B5EF4-FFF2-40B4-BE49-F238E27FC236}">
                        <a16:creationId xmlns:a16="http://schemas.microsoft.com/office/drawing/2014/main" id="{9621FA73-D87F-4DAE-AE60-FF48B061FD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32563" y="2968595"/>
                    <a:ext cx="54023" cy="56119"/>
                  </a:xfrm>
                  <a:prstGeom prst="rightArrow">
                    <a:avLst/>
                  </a:prstGeom>
                  <a:solidFill>
                    <a:srgbClr val="0066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6446B174-2766-3F1B-79D7-C7C3C2599884}"/>
                    </a:ext>
                  </a:extLst>
                </p:cNvPr>
                <p:cNvSpPr txBox="1"/>
                <p:nvPr/>
              </p:nvSpPr>
              <p:spPr>
                <a:xfrm>
                  <a:off x="3667169" y="4594046"/>
                  <a:ext cx="16231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Grundstoffindustrie</a:t>
                  </a:r>
                </a:p>
              </p:txBody>
            </p:sp>
          </p:grpSp>
        </p:grpSp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2DEA2609-BF1B-C7BE-EFE0-3C2AD0A491BF}"/>
                </a:ext>
              </a:extLst>
            </p:cNvPr>
            <p:cNvCxnSpPr/>
            <p:nvPr/>
          </p:nvCxnSpPr>
          <p:spPr bwMode="auto">
            <a:xfrm>
              <a:off x="1714962" y="3489842"/>
              <a:ext cx="748390" cy="687222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92" name="Gruppieren 8191">
            <a:extLst>
              <a:ext uri="{FF2B5EF4-FFF2-40B4-BE49-F238E27FC236}">
                <a16:creationId xmlns:a16="http://schemas.microsoft.com/office/drawing/2014/main" id="{53BE8748-6200-ABCB-8633-59C1CCDD7284}"/>
              </a:ext>
            </a:extLst>
          </p:cNvPr>
          <p:cNvGrpSpPr/>
          <p:nvPr/>
        </p:nvGrpSpPr>
        <p:grpSpPr>
          <a:xfrm>
            <a:off x="1714962" y="3606796"/>
            <a:ext cx="8058271" cy="2468318"/>
            <a:chOff x="1714962" y="3606796"/>
            <a:chExt cx="8058271" cy="2468318"/>
          </a:xfrm>
        </p:grpSpPr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281A503E-64BA-040E-8A73-42E273979971}"/>
                </a:ext>
              </a:extLst>
            </p:cNvPr>
            <p:cNvGrpSpPr/>
            <p:nvPr/>
          </p:nvGrpSpPr>
          <p:grpSpPr>
            <a:xfrm>
              <a:off x="2495226" y="4978854"/>
              <a:ext cx="7278007" cy="1096260"/>
              <a:chOff x="2495226" y="4978854"/>
              <a:chExt cx="7278007" cy="1096260"/>
            </a:xfrm>
          </p:grpSpPr>
          <p:grpSp>
            <p:nvGrpSpPr>
              <p:cNvPr id="8209" name="Gruppieren 8208">
                <a:extLst>
                  <a:ext uri="{FF2B5EF4-FFF2-40B4-BE49-F238E27FC236}">
                    <a16:creationId xmlns:a16="http://schemas.microsoft.com/office/drawing/2014/main" id="{523F7D7F-15F5-4A0B-92D4-DA62D7C99E0B}"/>
                  </a:ext>
                </a:extLst>
              </p:cNvPr>
              <p:cNvGrpSpPr/>
              <p:nvPr/>
            </p:nvGrpSpPr>
            <p:grpSpPr>
              <a:xfrm>
                <a:off x="2495226" y="4978854"/>
                <a:ext cx="7278007" cy="1096260"/>
                <a:chOff x="2086305" y="4669247"/>
                <a:chExt cx="5942998" cy="1196456"/>
              </a:xfrm>
            </p:grpSpPr>
            <p:sp>
              <p:nvSpPr>
                <p:cNvPr id="125" name="Rechteck 124">
                  <a:extLst>
                    <a:ext uri="{FF2B5EF4-FFF2-40B4-BE49-F238E27FC236}">
                      <a16:creationId xmlns:a16="http://schemas.microsoft.com/office/drawing/2014/main" id="{77F4F18A-EC10-4DE7-9304-A7A983578E85}"/>
                    </a:ext>
                  </a:extLst>
                </p:cNvPr>
                <p:cNvSpPr/>
                <p:nvPr/>
              </p:nvSpPr>
              <p:spPr bwMode="auto">
                <a:xfrm>
                  <a:off x="2086305" y="4669247"/>
                  <a:ext cx="5942998" cy="119645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67CB102-AA07-4E06-BFF8-332369490F58}"/>
                    </a:ext>
                  </a:extLst>
                </p:cNvPr>
                <p:cNvSpPr txBox="1"/>
                <p:nvPr/>
              </p:nvSpPr>
              <p:spPr>
                <a:xfrm>
                  <a:off x="2145716" y="4706723"/>
                  <a:ext cx="9358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>
                      <a:solidFill>
                        <a:srgbClr val="3333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Monitoring</a:t>
                  </a:r>
                </a:p>
              </p:txBody>
            </p:sp>
          </p:grp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A06EAEB7-7920-9E5B-25F1-CE0E9A4CF68F}"/>
                  </a:ext>
                </a:extLst>
              </p:cNvPr>
              <p:cNvGrpSpPr/>
              <p:nvPr/>
            </p:nvGrpSpPr>
            <p:grpSpPr>
              <a:xfrm>
                <a:off x="5689465" y="5057355"/>
                <a:ext cx="1214693" cy="885691"/>
                <a:chOff x="5689465" y="5057355"/>
                <a:chExt cx="1214693" cy="885691"/>
              </a:xfrm>
            </p:grpSpPr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C21002FD-3FAC-B25A-1DBD-7310A16B672C}"/>
                    </a:ext>
                  </a:extLst>
                </p:cNvPr>
                <p:cNvSpPr/>
                <p:nvPr/>
              </p:nvSpPr>
              <p:spPr bwMode="auto">
                <a:xfrm>
                  <a:off x="5689465" y="5057355"/>
                  <a:ext cx="1214693" cy="885691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61" name="Grafik 60" descr="Ein Bild, das Schrift, Symbol, Grafiken, Logo enthält.&#10;&#10;Automatisch generierte Beschreibung">
                  <a:extLst>
                    <a:ext uri="{FF2B5EF4-FFF2-40B4-BE49-F238E27FC236}">
                      <a16:creationId xmlns:a16="http://schemas.microsoft.com/office/drawing/2014/main" id="{E7D18CDB-4B25-FB16-8764-0CEF6006B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0785" y="5206018"/>
                  <a:ext cx="812864" cy="70975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9492A93E-C7FD-E2E4-3668-043843E4EC1A}"/>
                </a:ext>
              </a:extLst>
            </p:cNvPr>
            <p:cNvCxnSpPr>
              <a:endCxn id="125" idx="1"/>
            </p:cNvCxnSpPr>
            <p:nvPr/>
          </p:nvCxnSpPr>
          <p:spPr bwMode="auto">
            <a:xfrm>
              <a:off x="1714962" y="3606796"/>
              <a:ext cx="780264" cy="1920188"/>
            </a:xfrm>
            <a:prstGeom prst="straightConnector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15" name="Gruppieren 8214">
            <a:extLst>
              <a:ext uri="{FF2B5EF4-FFF2-40B4-BE49-F238E27FC236}">
                <a16:creationId xmlns:a16="http://schemas.microsoft.com/office/drawing/2014/main" id="{B8B5FB88-6E89-41F6-A7D9-F9723BB82D7C}"/>
              </a:ext>
            </a:extLst>
          </p:cNvPr>
          <p:cNvGrpSpPr/>
          <p:nvPr/>
        </p:nvGrpSpPr>
        <p:grpSpPr>
          <a:xfrm>
            <a:off x="332943" y="4695922"/>
            <a:ext cx="1308746" cy="1339242"/>
            <a:chOff x="8446273" y="4498609"/>
            <a:chExt cx="1308746" cy="1339242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32B37A2-1056-449E-9687-048694B78EB5}"/>
                </a:ext>
              </a:extLst>
            </p:cNvPr>
            <p:cNvSpPr txBox="1"/>
            <p:nvPr/>
          </p:nvSpPr>
          <p:spPr>
            <a:xfrm>
              <a:off x="8589484" y="5314631"/>
              <a:ext cx="1165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Methoden/</a:t>
              </a:r>
              <a:b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Werkzeuge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66BF6911-7C3D-4906-A761-F44479A4CC34}"/>
                </a:ext>
              </a:extLst>
            </p:cNvPr>
            <p:cNvSpPr/>
            <p:nvPr/>
          </p:nvSpPr>
          <p:spPr bwMode="auto">
            <a:xfrm>
              <a:off x="8446273" y="4498609"/>
              <a:ext cx="1307327" cy="8160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E234B0A9-F58A-473D-B096-6D5275ED488C}"/>
                </a:ext>
              </a:extLst>
            </p:cNvPr>
            <p:cNvGrpSpPr/>
            <p:nvPr/>
          </p:nvGrpSpPr>
          <p:grpSpPr>
            <a:xfrm>
              <a:off x="8505302" y="4655031"/>
              <a:ext cx="1182584" cy="456908"/>
              <a:chOff x="1152525" y="1714500"/>
              <a:chExt cx="8382000" cy="3238500"/>
            </a:xfrm>
          </p:grpSpPr>
          <p:grpSp>
            <p:nvGrpSpPr>
              <p:cNvPr id="146" name="Gruppieren 11">
                <a:extLst>
                  <a:ext uri="{FF2B5EF4-FFF2-40B4-BE49-F238E27FC236}">
                    <a16:creationId xmlns:a16="http://schemas.microsoft.com/office/drawing/2014/main" id="{EE50747F-F536-4A01-968E-C6EA02E86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525" y="1714500"/>
                <a:ext cx="2617788" cy="3238500"/>
                <a:chOff x="1173297" y="1885245"/>
                <a:chExt cx="2619021" cy="3239912"/>
              </a:xfrm>
            </p:grpSpPr>
            <p:sp>
              <p:nvSpPr>
                <p:cNvPr id="154" name="Gleichschenkliges Dreieck 1">
                  <a:extLst>
                    <a:ext uri="{FF2B5EF4-FFF2-40B4-BE49-F238E27FC236}">
                      <a16:creationId xmlns:a16="http://schemas.microsoft.com/office/drawing/2014/main" id="{009F216A-CBD0-4628-B5DC-859D43D4C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297" y="1885245"/>
                  <a:ext cx="2619021" cy="3239912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07400"/>
                    </a:gs>
                    <a:gs pos="50000">
                      <a:srgbClr val="E6A900"/>
                    </a:gs>
                    <a:gs pos="100000">
                      <a:srgbClr val="FFCA00"/>
                    </a:gs>
                  </a:gsLst>
                  <a:lin ang="540000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Char char="•"/>
                  </a:pPr>
                  <a:endParaRPr lang="de-DE" altLang="de-DE"/>
                </a:p>
              </p:txBody>
            </p:sp>
            <p:cxnSp>
              <p:nvCxnSpPr>
                <p:cNvPr id="155" name="Gerade Verbindung 5">
                  <a:extLst>
                    <a:ext uri="{FF2B5EF4-FFF2-40B4-BE49-F238E27FC236}">
                      <a16:creationId xmlns:a16="http://schemas.microsoft.com/office/drawing/2014/main" id="{0220DC95-FB7D-43FC-8F96-1FFAA39D51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077156" y="2867378"/>
                  <a:ext cx="8128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Gerade Verbindung 9">
                  <a:extLst>
                    <a:ext uri="{FF2B5EF4-FFF2-40B4-BE49-F238E27FC236}">
                      <a16:creationId xmlns:a16="http://schemas.microsoft.com/office/drawing/2014/main" id="{4A11C1A8-FBAC-4AE8-B8CE-6ACC8CE13B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59467" y="3939822"/>
                  <a:ext cx="165946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uppieren 54">
                <a:extLst>
                  <a:ext uri="{FF2B5EF4-FFF2-40B4-BE49-F238E27FC236}">
                    <a16:creationId xmlns:a16="http://schemas.microsoft.com/office/drawing/2014/main" id="{4B480AE9-9EDD-4FB1-8AAF-066F7FC26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15150" y="1714500"/>
                <a:ext cx="2619375" cy="3238500"/>
                <a:chOff x="1173297" y="1885245"/>
                <a:chExt cx="2619021" cy="3239912"/>
              </a:xfrm>
            </p:grpSpPr>
            <p:sp>
              <p:nvSpPr>
                <p:cNvPr id="151" name="Gleichschenkliges Dreieck 55">
                  <a:extLst>
                    <a:ext uri="{FF2B5EF4-FFF2-40B4-BE49-F238E27FC236}">
                      <a16:creationId xmlns:a16="http://schemas.microsoft.com/office/drawing/2014/main" id="{381FA83A-0786-41E9-87E0-E576FFD32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297" y="1885245"/>
                  <a:ext cx="2619021" cy="3239912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7F00"/>
                    </a:gs>
                    <a:gs pos="50000">
                      <a:srgbClr val="00B800"/>
                    </a:gs>
                    <a:gs pos="100000">
                      <a:srgbClr val="00DB00"/>
                    </a:gs>
                  </a:gsLst>
                  <a:lin ang="16200000" scaled="1"/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cxnSp>
              <p:nvCxnSpPr>
                <p:cNvPr id="152" name="Gerade Verbindung 56">
                  <a:extLst>
                    <a:ext uri="{FF2B5EF4-FFF2-40B4-BE49-F238E27FC236}">
                      <a16:creationId xmlns:a16="http://schemas.microsoft.com/office/drawing/2014/main" id="{7AFA8F5B-1985-42F8-AC67-D484D9FAD5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077156" y="2867378"/>
                  <a:ext cx="8128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Gerade Verbindung 57">
                  <a:extLst>
                    <a:ext uri="{FF2B5EF4-FFF2-40B4-BE49-F238E27FC236}">
                      <a16:creationId xmlns:a16="http://schemas.microsoft.com/office/drawing/2014/main" id="{63E60942-4CD4-4253-9789-BAFA5F499B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59467" y="3939822"/>
                  <a:ext cx="165946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8" name="Gleichschenkliges Dreieck 51">
                <a:extLst>
                  <a:ext uri="{FF2B5EF4-FFF2-40B4-BE49-F238E27FC236}">
                    <a16:creationId xmlns:a16="http://schemas.microsoft.com/office/drawing/2014/main" id="{1E1AA94C-9A70-4292-B006-A892BB78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838" y="1714500"/>
                <a:ext cx="2617787" cy="3238500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cxnSp>
            <p:nvCxnSpPr>
              <p:cNvPr id="149" name="Gerade Verbindung 52">
                <a:extLst>
                  <a:ext uri="{FF2B5EF4-FFF2-40B4-BE49-F238E27FC236}">
                    <a16:creationId xmlns:a16="http://schemas.microsoft.com/office/drawing/2014/main" id="{DE6468FF-EE68-4EFE-858D-49AE998677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37271" y="2696205"/>
                <a:ext cx="812417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53">
                <a:extLst>
                  <a:ext uri="{FF2B5EF4-FFF2-40B4-BE49-F238E27FC236}">
                    <a16:creationId xmlns:a16="http://schemas.microsoft.com/office/drawing/2014/main" id="{00718CD8-521B-4C21-84FA-454189AA1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19779" y="3768182"/>
                <a:ext cx="1658684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66" name="Rectangle 4">
            <a:extLst>
              <a:ext uri="{FF2B5EF4-FFF2-40B4-BE49-F238E27FC236}">
                <a16:creationId xmlns:a16="http://schemas.microsoft.com/office/drawing/2014/main" id="{2895A75C-D2F3-4B27-A589-091F2D22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6199250"/>
            <a:ext cx="96551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Das Konzept umfasst viele Aspekte des Klimaschutzes und der Energiewende!</a:t>
            </a:r>
          </a:p>
        </p:txBody>
      </p:sp>
    </p:spTree>
    <p:extLst>
      <p:ext uri="{BB962C8B-B14F-4D97-AF65-F5344CB8AC3E}">
        <p14:creationId xmlns:p14="http://schemas.microsoft.com/office/powerpoint/2010/main" val="71050799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46A1577-52E2-61EE-760C-FD670A91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9" y="469538"/>
            <a:ext cx="55863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>
                <a:solidFill>
                  <a:srgbClr val="3333FF"/>
                </a:solidFill>
              </a:rPr>
              <a:t>Projekt-Team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Wolfgang Thiel (Projektleiter und PPT-Ersteller)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Frieder </a:t>
            </a:r>
            <a:r>
              <a:rPr lang="de-DE" sz="1800" dirty="0" err="1">
                <a:solidFill>
                  <a:srgbClr val="3333FF"/>
                </a:solidFill>
              </a:rPr>
              <a:t>Wambsganß</a:t>
            </a:r>
            <a:r>
              <a:rPr lang="de-DE" sz="1800" dirty="0">
                <a:solidFill>
                  <a:srgbClr val="3333FF"/>
                </a:solidFill>
              </a:rPr>
              <a:t> (Lektor)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Wolfgang </a:t>
            </a:r>
            <a:r>
              <a:rPr lang="de-DE" altLang="de-DE" sz="1800" dirty="0" err="1">
                <a:solidFill>
                  <a:srgbClr val="3333FF"/>
                </a:solidFill>
              </a:rPr>
              <a:t>Fedderken</a:t>
            </a:r>
            <a:endParaRPr lang="de-DE" altLang="de-DE" sz="1800" dirty="0">
              <a:solidFill>
                <a:srgbClr val="3333FF"/>
              </a:solidFill>
            </a:endParaRP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Lausterer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Linder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Volker Wander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549</Words>
  <Application>Microsoft Office PowerPoint</Application>
  <PresentationFormat>A4-Papier (210 x 297 mm)</PresentationFormat>
  <Paragraphs>75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2244</cp:revision>
  <cp:lastPrinted>2019-03-23T07:11:31Z</cp:lastPrinted>
  <dcterms:created xsi:type="dcterms:W3CDTF">2003-01-24T08:17:53Z</dcterms:created>
  <dcterms:modified xsi:type="dcterms:W3CDTF">2023-05-29T11:16:10Z</dcterms:modified>
</cp:coreProperties>
</file>